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75" r:id="rId5"/>
    <p:sldId id="261" r:id="rId6"/>
    <p:sldId id="274" r:id="rId7"/>
    <p:sldId id="276" r:id="rId8"/>
    <p:sldId id="260" r:id="rId9"/>
    <p:sldId id="277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3" r:id="rId20"/>
  </p:sldIdLst>
  <p:sldSz cx="10287000" cy="10287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C58A"/>
    <a:srgbClr val="FCCE84"/>
    <a:srgbClr val="00B0CE"/>
    <a:srgbClr val="233F66"/>
    <a:srgbClr val="012558"/>
    <a:srgbClr val="027793"/>
    <a:srgbClr val="115160"/>
    <a:srgbClr val="2F7472"/>
    <a:srgbClr val="243F67"/>
    <a:srgbClr val="FDB0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821D76-5B48-411A-8D5B-84508475D914}" v="1" dt="2025-08-03T17:32:55.6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09" autoAdjust="0"/>
    <p:restoredTop sz="96106" autoAdjust="0"/>
  </p:normalViewPr>
  <p:slideViewPr>
    <p:cSldViewPr snapToGrid="0">
      <p:cViewPr>
        <p:scale>
          <a:sx n="60" d="100"/>
          <a:sy n="60" d="100"/>
        </p:scale>
        <p:origin x="936" y="149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ensen, Kristin (CDC/NCEZID/DVBD/OD)" userId="bd115838-c901-4348-8487-6e940e41cc83" providerId="ADAL" clId="{54821D76-5B48-411A-8D5B-84508475D914}"/>
    <pc:docChg chg="undo custSel modSld">
      <pc:chgData name="Christensen, Kristin (CDC/NCEZID/DVBD/OD)" userId="bd115838-c901-4348-8487-6e940e41cc83" providerId="ADAL" clId="{54821D76-5B48-411A-8D5B-84508475D914}" dt="2025-08-03T17:34:41.988" v="201" actId="20577"/>
      <pc:docMkLst>
        <pc:docMk/>
      </pc:docMkLst>
      <pc:sldChg chg="modSp mod">
        <pc:chgData name="Christensen, Kristin (CDC/NCEZID/DVBD/OD)" userId="bd115838-c901-4348-8487-6e940e41cc83" providerId="ADAL" clId="{54821D76-5B48-411A-8D5B-84508475D914}" dt="2025-08-03T17:32:34.952" v="33" actId="1038"/>
        <pc:sldMkLst>
          <pc:docMk/>
          <pc:sldMk cId="3849938999" sldId="274"/>
        </pc:sldMkLst>
        <pc:spChg chg="mod">
          <ac:chgData name="Christensen, Kristin (CDC/NCEZID/DVBD/OD)" userId="bd115838-c901-4348-8487-6e940e41cc83" providerId="ADAL" clId="{54821D76-5B48-411A-8D5B-84508475D914}" dt="2025-08-03T17:32:34.952" v="33" actId="1038"/>
          <ac:spMkLst>
            <pc:docMk/>
            <pc:sldMk cId="3849938999" sldId="274"/>
            <ac:spMk id="8" creationId="{3666B34D-EC12-7036-8A29-80AC8004E2AE}"/>
          </ac:spMkLst>
        </pc:spChg>
        <pc:spChg chg="mod">
          <ac:chgData name="Christensen, Kristin (CDC/NCEZID/DVBD/OD)" userId="bd115838-c901-4348-8487-6e940e41cc83" providerId="ADAL" clId="{54821D76-5B48-411A-8D5B-84508475D914}" dt="2025-08-03T17:32:34.952" v="33" actId="1038"/>
          <ac:spMkLst>
            <pc:docMk/>
            <pc:sldMk cId="3849938999" sldId="274"/>
            <ac:spMk id="12" creationId="{1983FF61-BB97-0052-CB12-F876E8C54A81}"/>
          </ac:spMkLst>
        </pc:spChg>
        <pc:picChg chg="mod">
          <ac:chgData name="Christensen, Kristin (CDC/NCEZID/DVBD/OD)" userId="bd115838-c901-4348-8487-6e940e41cc83" providerId="ADAL" clId="{54821D76-5B48-411A-8D5B-84508475D914}" dt="2025-08-03T17:32:20.325" v="4" actId="1076"/>
          <ac:picMkLst>
            <pc:docMk/>
            <pc:sldMk cId="3849938999" sldId="274"/>
            <ac:picMk id="6" creationId="{1F4CD38A-6484-C2B8-9BD1-A113A758DAEF}"/>
          </ac:picMkLst>
        </pc:picChg>
      </pc:sldChg>
      <pc:sldChg chg="modSp mod">
        <pc:chgData name="Christensen, Kristin (CDC/NCEZID/DVBD/OD)" userId="bd115838-c901-4348-8487-6e940e41cc83" providerId="ADAL" clId="{54821D76-5B48-411A-8D5B-84508475D914}" dt="2025-08-03T17:34:41.988" v="201" actId="20577"/>
        <pc:sldMkLst>
          <pc:docMk/>
          <pc:sldMk cId="2518742815" sldId="275"/>
        </pc:sldMkLst>
        <pc:spChg chg="mod">
          <ac:chgData name="Christensen, Kristin (CDC/NCEZID/DVBD/OD)" userId="bd115838-c901-4348-8487-6e940e41cc83" providerId="ADAL" clId="{54821D76-5B48-411A-8D5B-84508475D914}" dt="2025-08-03T17:34:41.988" v="201" actId="20577"/>
          <ac:spMkLst>
            <pc:docMk/>
            <pc:sldMk cId="2518742815" sldId="275"/>
            <ac:spMk id="15" creationId="{F25BAE09-DFB8-59E6-15D5-1E0716FA2AD4}"/>
          </ac:spMkLst>
        </pc:spChg>
      </pc:sldChg>
      <pc:sldChg chg="modSp mod">
        <pc:chgData name="Christensen, Kristin (CDC/NCEZID/DVBD/OD)" userId="bd115838-c901-4348-8487-6e940e41cc83" providerId="ADAL" clId="{54821D76-5B48-411A-8D5B-84508475D914}" dt="2025-08-03T17:32:13.005" v="2" actId="1076"/>
        <pc:sldMkLst>
          <pc:docMk/>
          <pc:sldMk cId="2981784243" sldId="276"/>
        </pc:sldMkLst>
        <pc:spChg chg="mod">
          <ac:chgData name="Christensen, Kristin (CDC/NCEZID/DVBD/OD)" userId="bd115838-c901-4348-8487-6e940e41cc83" providerId="ADAL" clId="{54821D76-5B48-411A-8D5B-84508475D914}" dt="2025-08-03T17:32:07.632" v="1" actId="1076"/>
          <ac:spMkLst>
            <pc:docMk/>
            <pc:sldMk cId="2981784243" sldId="276"/>
            <ac:spMk id="5" creationId="{42268250-21AE-923E-E905-9CD3B29E5D42}"/>
          </ac:spMkLst>
        </pc:spChg>
        <pc:spChg chg="mod">
          <ac:chgData name="Christensen, Kristin (CDC/NCEZID/DVBD/OD)" userId="bd115838-c901-4348-8487-6e940e41cc83" providerId="ADAL" clId="{54821D76-5B48-411A-8D5B-84508475D914}" dt="2025-08-03T17:32:13.005" v="2" actId="1076"/>
          <ac:spMkLst>
            <pc:docMk/>
            <pc:sldMk cId="2981784243" sldId="276"/>
            <ac:spMk id="7" creationId="{DAF454FD-FA71-95DE-94B2-E42BD63766CF}"/>
          </ac:spMkLst>
        </pc:spChg>
      </pc:sldChg>
      <pc:sldChg chg="addSp delSp modSp mod">
        <pc:chgData name="Christensen, Kristin (CDC/NCEZID/DVBD/OD)" userId="bd115838-c901-4348-8487-6e940e41cc83" providerId="ADAL" clId="{54821D76-5B48-411A-8D5B-84508475D914}" dt="2025-08-03T17:33:23.407" v="49" actId="478"/>
        <pc:sldMkLst>
          <pc:docMk/>
          <pc:sldMk cId="995485192" sldId="277"/>
        </pc:sldMkLst>
        <pc:spChg chg="add del mod">
          <ac:chgData name="Christensen, Kristin (CDC/NCEZID/DVBD/OD)" userId="bd115838-c901-4348-8487-6e940e41cc83" providerId="ADAL" clId="{54821D76-5B48-411A-8D5B-84508475D914}" dt="2025-08-03T17:33:23.407" v="49" actId="478"/>
          <ac:spMkLst>
            <pc:docMk/>
            <pc:sldMk cId="995485192" sldId="277"/>
            <ac:spMk id="2" creationId="{B6C55535-0900-FFEA-31B6-E78F36D26E41}"/>
          </ac:spMkLst>
        </pc:spChg>
        <pc:spChg chg="mod">
          <ac:chgData name="Christensen, Kristin (CDC/NCEZID/DVBD/OD)" userId="bd115838-c901-4348-8487-6e940e41cc83" providerId="ADAL" clId="{54821D76-5B48-411A-8D5B-84508475D914}" dt="2025-08-03T17:33:18.193" v="48" actId="207"/>
          <ac:spMkLst>
            <pc:docMk/>
            <pc:sldMk cId="995485192" sldId="277"/>
            <ac:spMk id="75" creationId="{2D0427F3-D73B-CC48-AB23-BA79F314D0C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1683545"/>
            <a:ext cx="8743950" cy="3581400"/>
          </a:xfrm>
        </p:spPr>
        <p:txBody>
          <a:bodyPr anchor="b"/>
          <a:lstStyle>
            <a:lvl1pPr algn="ctr">
              <a:defRPr sz="67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75" y="5403057"/>
            <a:ext cx="7715250" cy="2483643"/>
          </a:xfrm>
        </p:spPr>
        <p:txBody>
          <a:bodyPr/>
          <a:lstStyle>
            <a:lvl1pPr marL="0" indent="0" algn="ctr">
              <a:buNone/>
              <a:defRPr sz="2700"/>
            </a:lvl1pPr>
            <a:lvl2pPr marL="514350" indent="0" algn="ctr">
              <a:buNone/>
              <a:defRPr sz="2250"/>
            </a:lvl2pPr>
            <a:lvl3pPr marL="1028700" indent="0" algn="ctr">
              <a:buNone/>
              <a:defRPr sz="2025"/>
            </a:lvl3pPr>
            <a:lvl4pPr marL="1543050" indent="0" algn="ctr">
              <a:buNone/>
              <a:defRPr sz="1800"/>
            </a:lvl4pPr>
            <a:lvl5pPr marL="2057400" indent="0" algn="ctr">
              <a:buNone/>
              <a:defRPr sz="1800"/>
            </a:lvl5pPr>
            <a:lvl6pPr marL="2571750" indent="0" algn="ctr">
              <a:buNone/>
              <a:defRPr sz="1800"/>
            </a:lvl6pPr>
            <a:lvl7pPr marL="3086100" indent="0" algn="ctr">
              <a:buNone/>
              <a:defRPr sz="1800"/>
            </a:lvl7pPr>
            <a:lvl8pPr marL="3600450" indent="0" algn="ctr">
              <a:buNone/>
              <a:defRPr sz="1800"/>
            </a:lvl8pPr>
            <a:lvl9pPr marL="41148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77068-57A2-4368-86CE-127831297771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76FD6-2D34-4028-BF62-D580797C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929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77068-57A2-4368-86CE-127831297771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76FD6-2D34-4028-BF62-D580797C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413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874" y="2564609"/>
            <a:ext cx="8872538" cy="4279106"/>
          </a:xfrm>
        </p:spPr>
        <p:txBody>
          <a:bodyPr anchor="b"/>
          <a:lstStyle>
            <a:lvl1pPr>
              <a:defRPr sz="67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874" y="6884197"/>
            <a:ext cx="8872538" cy="2250281"/>
          </a:xfrm>
        </p:spPr>
        <p:txBody>
          <a:bodyPr/>
          <a:lstStyle>
            <a:lvl1pPr marL="0" indent="0">
              <a:buNone/>
              <a:defRPr sz="2700">
                <a:solidFill>
                  <a:schemeClr val="tx1"/>
                </a:solidFill>
              </a:defRPr>
            </a:lvl1pPr>
            <a:lvl2pPr marL="51435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2pPr>
            <a:lvl3pPr marL="1028700" indent="0">
              <a:buNone/>
              <a:defRPr sz="2025">
                <a:solidFill>
                  <a:schemeClr val="tx1">
                    <a:tint val="75000"/>
                  </a:schemeClr>
                </a:solidFill>
              </a:defRPr>
            </a:lvl3pPr>
            <a:lvl4pPr marL="15430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057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5717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0861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36004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1148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77068-57A2-4368-86CE-127831297771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76FD6-2D34-4028-BF62-D580797C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763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7231" y="2738438"/>
            <a:ext cx="4371975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794" y="2738438"/>
            <a:ext cx="4371975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77068-57A2-4368-86CE-127831297771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76FD6-2D34-4028-BF62-D580797C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380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547690"/>
            <a:ext cx="8872538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572" y="2521745"/>
            <a:ext cx="4351883" cy="1235868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572" y="3757613"/>
            <a:ext cx="4351883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7794" y="2521745"/>
            <a:ext cx="4373315" cy="1235868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7794" y="3757613"/>
            <a:ext cx="4373315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77068-57A2-4368-86CE-127831297771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76FD6-2D34-4028-BF62-D580797C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614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77068-57A2-4368-86CE-127831297771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76FD6-2D34-4028-BF62-D580797C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583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77068-57A2-4368-86CE-127831297771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76FD6-2D34-4028-BF62-D580797C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75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685800"/>
            <a:ext cx="3317825" cy="24003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315" y="1481140"/>
            <a:ext cx="5207794" cy="7310438"/>
          </a:xfrm>
        </p:spPr>
        <p:txBody>
          <a:bodyPr/>
          <a:lstStyle>
            <a:lvl1pPr>
              <a:defRPr sz="3600"/>
            </a:lvl1pPr>
            <a:lvl2pPr>
              <a:defRPr sz="3150"/>
            </a:lvl2pPr>
            <a:lvl3pPr>
              <a:defRPr sz="2700"/>
            </a:lvl3pPr>
            <a:lvl4pPr>
              <a:defRPr sz="2250"/>
            </a:lvl4pPr>
            <a:lvl5pPr>
              <a:defRPr sz="2250"/>
            </a:lvl5pPr>
            <a:lvl6pPr>
              <a:defRPr sz="2250"/>
            </a:lvl6pPr>
            <a:lvl7pPr>
              <a:defRPr sz="2250"/>
            </a:lvl7pPr>
            <a:lvl8pPr>
              <a:defRPr sz="2250"/>
            </a:lvl8pPr>
            <a:lvl9pPr>
              <a:defRPr sz="22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3086100"/>
            <a:ext cx="3317825" cy="5717382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77068-57A2-4368-86CE-127831297771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76FD6-2D34-4028-BF62-D580797C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540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685800"/>
            <a:ext cx="3317825" cy="24003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373315" y="1481140"/>
            <a:ext cx="5207794" cy="7310438"/>
          </a:xfrm>
        </p:spPr>
        <p:txBody>
          <a:bodyPr anchor="t"/>
          <a:lstStyle>
            <a:lvl1pPr marL="0" indent="0">
              <a:buNone/>
              <a:defRPr sz="3600"/>
            </a:lvl1pPr>
            <a:lvl2pPr marL="514350" indent="0">
              <a:buNone/>
              <a:defRPr sz="3150"/>
            </a:lvl2pPr>
            <a:lvl3pPr marL="1028700" indent="0">
              <a:buNone/>
              <a:defRPr sz="2700"/>
            </a:lvl3pPr>
            <a:lvl4pPr marL="1543050" indent="0">
              <a:buNone/>
              <a:defRPr sz="2250"/>
            </a:lvl4pPr>
            <a:lvl5pPr marL="2057400" indent="0">
              <a:buNone/>
              <a:defRPr sz="2250"/>
            </a:lvl5pPr>
            <a:lvl6pPr marL="2571750" indent="0">
              <a:buNone/>
              <a:defRPr sz="2250"/>
            </a:lvl6pPr>
            <a:lvl7pPr marL="3086100" indent="0">
              <a:buNone/>
              <a:defRPr sz="2250"/>
            </a:lvl7pPr>
            <a:lvl8pPr marL="3600450" indent="0">
              <a:buNone/>
              <a:defRPr sz="2250"/>
            </a:lvl8pPr>
            <a:lvl9pPr marL="4114800" indent="0">
              <a:buNone/>
              <a:defRPr sz="225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3086100"/>
            <a:ext cx="3317825" cy="5717382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77068-57A2-4368-86CE-127831297771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76FD6-2D34-4028-BF62-D580797C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207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77068-57A2-4368-86CE-127831297771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76FD6-2D34-4028-BF62-D580797C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391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1635" y="547688"/>
            <a:ext cx="2218134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07232" y="547688"/>
            <a:ext cx="6525816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77068-57A2-4368-86CE-127831297771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76FD6-2D34-4028-BF62-D580797C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94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7231" y="547690"/>
            <a:ext cx="8872538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231" y="2738438"/>
            <a:ext cx="8872538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7231" y="9534527"/>
            <a:ext cx="2314575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77068-57A2-4368-86CE-127831297771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07569" y="9534527"/>
            <a:ext cx="3471863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65194" y="9534527"/>
            <a:ext cx="2314575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76FD6-2D34-4028-BF62-D580797C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758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28700" rtl="0" eaLnBrk="1" latinLnBrk="0" hangingPunct="1">
        <a:lnSpc>
          <a:spcPct val="90000"/>
        </a:lnSpc>
        <a:spcBef>
          <a:spcPct val="0"/>
        </a:spcBef>
        <a:buNone/>
        <a:defRPr sz="49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10287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1pPr>
      <a:lvl2pPr marL="7715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77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63D13A9C-BAA5-68D8-75F3-9F2AC6C0521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55374" y="309607"/>
            <a:ext cx="7960622" cy="124271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10287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7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0287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Instructions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25BAE09-DFB8-59E6-15D5-1E0716FA2AD4}"/>
              </a:ext>
            </a:extLst>
          </p:cNvPr>
          <p:cNvSpPr txBox="1">
            <a:spLocks/>
          </p:cNvSpPr>
          <p:nvPr/>
        </p:nvSpPr>
        <p:spPr>
          <a:xfrm>
            <a:off x="755374" y="2003128"/>
            <a:ext cx="8825948" cy="748377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1028700" rtl="0" eaLnBrk="1" latinLnBrk="0" hangingPunct="1">
              <a:lnSpc>
                <a:spcPct val="90000"/>
              </a:lnSpc>
              <a:spcBef>
                <a:spcPts val="1125"/>
              </a:spcBef>
              <a:buFont typeface="Arial" panose="020B0604020202020204" pitchFamily="34" charset="0"/>
              <a:buNone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0" algn="ctr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700" indent="0" algn="ctr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indent="0" algn="ctr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0" algn="ctr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750" indent="0" algn="ctr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6100" indent="0" algn="ctr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0" algn="ctr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indent="0" algn="ctr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dirty="0">
                <a:solidFill>
                  <a:schemeClr val="bg1"/>
                </a:solidFill>
                <a:latin typeface="Nunito" pitchFamily="2" charset="0"/>
              </a:rPr>
              <a:t>Intended use</a:t>
            </a:r>
          </a:p>
          <a:p>
            <a:pPr algn="l">
              <a:lnSpc>
                <a:spcPct val="110000"/>
              </a:lnSpc>
            </a:pPr>
            <a:r>
              <a:rPr lang="en-US" sz="2000" dirty="0">
                <a:solidFill>
                  <a:schemeClr val="bg1"/>
                </a:solidFill>
                <a:latin typeface="Nunito" pitchFamily="2" charset="0"/>
              </a:rPr>
              <a:t>West Nile virus social media graphics for Instagram. Dimensions: 1080 x 1080 pixels.</a:t>
            </a:r>
          </a:p>
          <a:p>
            <a:pPr algn="l">
              <a:lnSpc>
                <a:spcPct val="110000"/>
              </a:lnSpc>
            </a:pPr>
            <a:r>
              <a:rPr lang="en-US" sz="2000" dirty="0">
                <a:solidFill>
                  <a:schemeClr val="bg1"/>
                </a:solidFill>
                <a:latin typeface="Nunito" pitchFamily="2" charset="0"/>
              </a:rPr>
              <a:t>State and Local Health Departments may add information to slides 4 and 6. Text on slides 8-16 is intended to be static, though the text may still be customized to fit style requirements, if desired. </a:t>
            </a:r>
          </a:p>
          <a:p>
            <a:pPr algn="l"/>
            <a:endParaRPr lang="en-US" sz="900" dirty="0">
              <a:solidFill>
                <a:schemeClr val="bg1"/>
              </a:solidFill>
              <a:latin typeface="Nunito" pitchFamily="2" charset="0"/>
            </a:endParaRPr>
          </a:p>
          <a:p>
            <a:pPr algn="l"/>
            <a:r>
              <a:rPr lang="en-US" b="1" dirty="0">
                <a:solidFill>
                  <a:schemeClr val="bg1"/>
                </a:solidFill>
                <a:latin typeface="Nunito" pitchFamily="2" charset="0"/>
              </a:rPr>
              <a:t>Branding</a:t>
            </a:r>
          </a:p>
          <a:p>
            <a:pPr algn="l">
              <a:lnSpc>
                <a:spcPct val="120000"/>
              </a:lnSpc>
            </a:pPr>
            <a:r>
              <a:rPr lang="en-US" sz="2000" dirty="0">
                <a:solidFill>
                  <a:schemeClr val="bg1"/>
                </a:solidFill>
                <a:latin typeface="Nunito" pitchFamily="2" charset="0"/>
              </a:rPr>
              <a:t>State and Local Health Departments may change design colors and add branding elements to align with any branding restrictions.</a:t>
            </a:r>
          </a:p>
          <a:p>
            <a:pPr algn="l"/>
            <a:endParaRPr lang="en-US" sz="900" dirty="0">
              <a:solidFill>
                <a:schemeClr val="bg1"/>
              </a:solidFill>
              <a:latin typeface="Nunito" pitchFamily="2" charset="0"/>
            </a:endParaRPr>
          </a:p>
          <a:p>
            <a:pPr algn="l"/>
            <a:r>
              <a:rPr lang="en-US" b="1" dirty="0">
                <a:solidFill>
                  <a:schemeClr val="bg1"/>
                </a:solidFill>
                <a:latin typeface="Nunito" pitchFamily="2" charset="0"/>
              </a:rPr>
              <a:t>Exporting slides as .jpg or .</a:t>
            </a:r>
            <a:r>
              <a:rPr lang="en-US" b="1" dirty="0" err="1">
                <a:solidFill>
                  <a:schemeClr val="bg1"/>
                </a:solidFill>
                <a:latin typeface="Nunito" pitchFamily="2" charset="0"/>
              </a:rPr>
              <a:t>png</a:t>
            </a:r>
            <a:endParaRPr lang="en-US" b="1" dirty="0">
              <a:solidFill>
                <a:schemeClr val="bg1"/>
              </a:solidFill>
              <a:latin typeface="Nunito" pitchFamily="2" charset="0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en-US" sz="2000" dirty="0">
                <a:solidFill>
                  <a:schemeClr val="bg1"/>
                </a:solidFill>
                <a:latin typeface="Nunito" pitchFamily="2" charset="0"/>
              </a:rPr>
              <a:t>File &gt; Save a Copy</a:t>
            </a:r>
          </a:p>
          <a:p>
            <a:pPr marL="457200" indent="-457200" algn="l">
              <a:lnSpc>
                <a:spcPct val="120000"/>
              </a:lnSpc>
              <a:buFont typeface="+mj-lt"/>
              <a:buAutoNum type="arabicPeriod"/>
            </a:pPr>
            <a:r>
              <a:rPr lang="en-US" sz="2000" dirty="0">
                <a:solidFill>
                  <a:schemeClr val="bg1"/>
                </a:solidFill>
                <a:latin typeface="Nunito" pitchFamily="2" charset="0"/>
              </a:rPr>
              <a:t>Change “PowerPoint Presentation (*.pptx)” to “JPEG File Interchange Format (*.jpg)” or “PNG Portable Network Graphics Format (*.</a:t>
            </a:r>
            <a:r>
              <a:rPr lang="en-US" sz="2000" dirty="0" err="1">
                <a:solidFill>
                  <a:schemeClr val="bg1"/>
                </a:solidFill>
                <a:latin typeface="Nunito" pitchFamily="2" charset="0"/>
              </a:rPr>
              <a:t>png</a:t>
            </a:r>
            <a:r>
              <a:rPr lang="en-US" sz="2000" dirty="0">
                <a:solidFill>
                  <a:schemeClr val="bg1"/>
                </a:solidFill>
                <a:latin typeface="Nunito" pitchFamily="2" charset="0"/>
              </a:rPr>
              <a:t>)”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000" dirty="0">
                <a:solidFill>
                  <a:schemeClr val="bg1"/>
                </a:solidFill>
                <a:latin typeface="Nunito" pitchFamily="2" charset="0"/>
              </a:rPr>
              <a:t>Save</a:t>
            </a:r>
          </a:p>
          <a:p>
            <a:pPr algn="l"/>
            <a:endParaRPr lang="en-US" sz="900" dirty="0">
              <a:solidFill>
                <a:schemeClr val="bg1"/>
              </a:solidFill>
              <a:latin typeface="Nunito" pitchFamily="2" charset="0"/>
            </a:endParaRPr>
          </a:p>
          <a:p>
            <a:pPr algn="l"/>
            <a:r>
              <a:rPr lang="en-US" sz="2600" b="1" dirty="0">
                <a:solidFill>
                  <a:schemeClr val="bg1"/>
                </a:solidFill>
                <a:latin typeface="Nunito" pitchFamily="2" charset="0"/>
              </a:rPr>
              <a:t>Questions or requests</a:t>
            </a:r>
          </a:p>
          <a:p>
            <a:pPr algn="l">
              <a:lnSpc>
                <a:spcPct val="120000"/>
              </a:lnSpc>
            </a:pPr>
            <a:r>
              <a:rPr lang="en-US" sz="2000" dirty="0">
                <a:solidFill>
                  <a:schemeClr val="bg1"/>
                </a:solidFill>
                <a:latin typeface="Nunito" pitchFamily="2" charset="0"/>
              </a:rPr>
              <a:t>Contact CDC-INFO at 800-232-4636 or https://www.cdc.gov/cdc-info/index.html</a:t>
            </a:r>
          </a:p>
        </p:txBody>
      </p:sp>
    </p:spTree>
    <p:extLst>
      <p:ext uri="{BB962C8B-B14F-4D97-AF65-F5344CB8AC3E}">
        <p14:creationId xmlns:p14="http://schemas.microsoft.com/office/powerpoint/2010/main" val="2518742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5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04509C8-F986-C7B2-0192-7C3BF953BCF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57250" y="2347615"/>
            <a:ext cx="8572500" cy="22383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10287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10287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95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General Outbreak Alerts</a:t>
            </a:r>
          </a:p>
        </p:txBody>
      </p:sp>
    </p:spTree>
    <p:extLst>
      <p:ext uri="{BB962C8B-B14F-4D97-AF65-F5344CB8AC3E}">
        <p14:creationId xmlns:p14="http://schemas.microsoft.com/office/powerpoint/2010/main" val="3611009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lose-up of man's hands while spraying mosquito repellent on his bare arm. ">
            <a:extLst>
              <a:ext uri="{FF2B5EF4-FFF2-40B4-BE49-F238E27FC236}">
                <a16:creationId xmlns:a16="http://schemas.microsoft.com/office/drawing/2014/main" id="{1F4CD38A-6484-C2B8-9BD1-A113A758DA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3" r="5683"/>
          <a:stretch/>
        </p:blipFill>
        <p:spPr>
          <a:xfrm>
            <a:off x="0" y="2544417"/>
            <a:ext cx="10287000" cy="7742583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1A8AF4B-C942-F7E1-0092-70134BE45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231" y="-1988345"/>
            <a:ext cx="8872538" cy="19883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West Nile Virus Alert</a:t>
            </a:r>
          </a:p>
        </p:txBody>
      </p:sp>
      <p:sp>
        <p:nvSpPr>
          <p:cNvPr id="15" name="Rectangle 17">
            <a:extLst>
              <a:ext uri="{FF2B5EF4-FFF2-40B4-BE49-F238E27FC236}">
                <a16:creationId xmlns:a16="http://schemas.microsoft.com/office/drawing/2014/main" id="{2937121C-2893-3963-3DCC-D393A313E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-1430" y="-5"/>
            <a:ext cx="10288429" cy="3017520"/>
          </a:xfrm>
          <a:prstGeom prst="round2SameRect">
            <a:avLst/>
          </a:prstGeom>
          <a:solidFill>
            <a:srgbClr val="FFB14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37A2E2-7042-7E29-8188-57F94B174EE0}"/>
              </a:ext>
            </a:extLst>
          </p:cNvPr>
          <p:cNvSpPr txBox="1"/>
          <p:nvPr/>
        </p:nvSpPr>
        <p:spPr>
          <a:xfrm>
            <a:off x="937720" y="404189"/>
            <a:ext cx="8411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West Nile Virus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317611-42F5-8087-24A8-8E80804FFFAE}"/>
              </a:ext>
            </a:extLst>
          </p:cNvPr>
          <p:cNvSpPr txBox="1"/>
          <p:nvPr/>
        </p:nvSpPr>
        <p:spPr>
          <a:xfrm>
            <a:off x="2669241" y="1363505"/>
            <a:ext cx="494851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ALERT</a:t>
            </a:r>
          </a:p>
        </p:txBody>
      </p:sp>
      <p:sp>
        <p:nvSpPr>
          <p:cNvPr id="8" name="Rectangle 17">
            <a:extLst>
              <a:ext uri="{FF2B5EF4-FFF2-40B4-BE49-F238E27FC236}">
                <a16:creationId xmlns:a16="http://schemas.microsoft.com/office/drawing/2014/main" id="{3666B34D-EC12-7036-8A29-80AC8004E2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V="1">
            <a:off x="1879139" y="2653339"/>
            <a:ext cx="1458278" cy="4462849"/>
          </a:xfrm>
          <a:prstGeom prst="roundRect">
            <a:avLst/>
          </a:prstGeom>
          <a:solidFill>
            <a:srgbClr val="00B0C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83FF61-BB97-0052-CB12-F876E8C54A81}"/>
              </a:ext>
            </a:extLst>
          </p:cNvPr>
          <p:cNvSpPr txBox="1"/>
          <p:nvPr/>
        </p:nvSpPr>
        <p:spPr>
          <a:xfrm>
            <a:off x="633923" y="4331269"/>
            <a:ext cx="40600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Stay safe! </a:t>
            </a:r>
            <a:r>
              <a:rPr lang="en-US" sz="3600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Prevent mosquito bites.</a:t>
            </a:r>
          </a:p>
        </p:txBody>
      </p:sp>
    </p:spTree>
    <p:extLst>
      <p:ext uri="{BB962C8B-B14F-4D97-AF65-F5344CB8AC3E}">
        <p14:creationId xmlns:p14="http://schemas.microsoft.com/office/powerpoint/2010/main" val="3849938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D1A07-47BA-9431-D3C4-E6CEF83C7B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006E15-CA90-42BF-EB87-526A1C344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231" y="-1988345"/>
            <a:ext cx="8872538" cy="19883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West Nile Virus Alert, Customize</a:t>
            </a:r>
          </a:p>
        </p:txBody>
      </p:sp>
      <p:pic>
        <p:nvPicPr>
          <p:cNvPr id="6" name="Picture 5" descr="Close-up of man's hands while spraying mosquito repellent on his bare arm. ">
            <a:extLst>
              <a:ext uri="{FF2B5EF4-FFF2-40B4-BE49-F238E27FC236}">
                <a16:creationId xmlns:a16="http://schemas.microsoft.com/office/drawing/2014/main" id="{DC8C8202-E713-C7AA-8C09-3AA0DAD553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3" r="5683"/>
          <a:stretch/>
        </p:blipFill>
        <p:spPr>
          <a:xfrm>
            <a:off x="0" y="2544417"/>
            <a:ext cx="10287000" cy="7742583"/>
          </a:xfrm>
          <a:prstGeom prst="rect">
            <a:avLst/>
          </a:prstGeom>
        </p:spPr>
      </p:pic>
      <p:sp>
        <p:nvSpPr>
          <p:cNvPr id="15" name="Rectangle 17">
            <a:extLst>
              <a:ext uri="{FF2B5EF4-FFF2-40B4-BE49-F238E27FC236}">
                <a16:creationId xmlns:a16="http://schemas.microsoft.com/office/drawing/2014/main" id="{796211CB-01B8-EA39-E564-215FAA87C9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-1430" y="-4"/>
            <a:ext cx="10288429" cy="3017520"/>
          </a:xfrm>
          <a:prstGeom prst="round2SameRect">
            <a:avLst/>
          </a:prstGeom>
          <a:solidFill>
            <a:srgbClr val="FFB14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BF0844-243D-608F-69FC-FC67E4061F3F}"/>
              </a:ext>
            </a:extLst>
          </p:cNvPr>
          <p:cNvSpPr txBox="1"/>
          <p:nvPr/>
        </p:nvSpPr>
        <p:spPr>
          <a:xfrm>
            <a:off x="937720" y="402001"/>
            <a:ext cx="8411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West Nile Virus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E6D02D-E49D-9766-2603-AA6E79B88D66}"/>
              </a:ext>
            </a:extLst>
          </p:cNvPr>
          <p:cNvSpPr txBox="1"/>
          <p:nvPr/>
        </p:nvSpPr>
        <p:spPr>
          <a:xfrm>
            <a:off x="2669241" y="1361317"/>
            <a:ext cx="494851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ALERT</a:t>
            </a: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42268250-21AE-923E-E905-9CD3B29E5D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V="1">
            <a:off x="1198648" y="3814746"/>
            <a:ext cx="2547515" cy="3307534"/>
          </a:xfrm>
          <a:prstGeom prst="roundRect">
            <a:avLst/>
          </a:prstGeom>
          <a:solidFill>
            <a:srgbClr val="FCCE84">
              <a:alpha val="8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13" name="Rectangle 17">
            <a:extLst>
              <a:ext uri="{FF2B5EF4-FFF2-40B4-BE49-F238E27FC236}">
                <a16:creationId xmlns:a16="http://schemas.microsoft.com/office/drawing/2014/main" id="{47384F53-7D1B-AA5A-682C-B71D5B47F1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V="1">
            <a:off x="1918951" y="2207799"/>
            <a:ext cx="1106908" cy="3530346"/>
          </a:xfrm>
          <a:prstGeom prst="roundRect">
            <a:avLst/>
          </a:prstGeom>
          <a:solidFill>
            <a:srgbClr val="00B0C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09DA8CD-39F5-0510-0572-C8C0C80DA79E}"/>
              </a:ext>
            </a:extLst>
          </p:cNvPr>
          <p:cNvSpPr txBox="1"/>
          <p:nvPr/>
        </p:nvSpPr>
        <p:spPr>
          <a:xfrm>
            <a:off x="852967" y="3518625"/>
            <a:ext cx="32388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Stay safe! </a:t>
            </a:r>
            <a:r>
              <a:rPr lang="en-US" sz="2800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Prevent mosquito bites.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F454FD-FA71-95DE-94B2-E42BD63766CF}"/>
              </a:ext>
            </a:extLst>
          </p:cNvPr>
          <p:cNvSpPr txBox="1"/>
          <p:nvPr/>
        </p:nvSpPr>
        <p:spPr>
          <a:xfrm>
            <a:off x="755696" y="5006848"/>
            <a:ext cx="34334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[INSERT LOCATIONS IMPACTED OR OTHER INFORMATION]</a:t>
            </a:r>
          </a:p>
        </p:txBody>
      </p:sp>
    </p:spTree>
    <p:extLst>
      <p:ext uri="{BB962C8B-B14F-4D97-AF65-F5344CB8AC3E}">
        <p14:creationId xmlns:p14="http://schemas.microsoft.com/office/powerpoint/2010/main" val="2981784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itle 77">
            <a:extLst>
              <a:ext uri="{FF2B5EF4-FFF2-40B4-BE49-F238E27FC236}">
                <a16:creationId xmlns:a16="http://schemas.microsoft.com/office/drawing/2014/main" id="{6D9E82B4-9B68-1C83-072E-D7DF52131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231" y="-1988345"/>
            <a:ext cx="8872538" cy="19883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West Nile Virus Outbreak</a:t>
            </a:r>
          </a:p>
        </p:txBody>
      </p:sp>
      <p:pic>
        <p:nvPicPr>
          <p:cNvPr id="3" name="Picture 2" descr="Ground-level view of a canal with standing water, surrounded by grass. ">
            <a:extLst>
              <a:ext uri="{FF2B5EF4-FFF2-40B4-BE49-F238E27FC236}">
                <a16:creationId xmlns:a16="http://schemas.microsoft.com/office/drawing/2014/main" id="{3CA540DF-41FC-F5CE-B348-31D54ED7D9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1" r="16671"/>
          <a:stretch/>
        </p:blipFill>
        <p:spPr>
          <a:xfrm>
            <a:off x="1" y="0"/>
            <a:ext cx="10287000" cy="10287000"/>
          </a:xfrm>
          <a:prstGeom prst="rect">
            <a:avLst/>
          </a:prstGeom>
        </p:spPr>
      </p:pic>
      <p:sp>
        <p:nvSpPr>
          <p:cNvPr id="70" name="Rectangle 17">
            <a:extLst>
              <a:ext uri="{FF2B5EF4-FFF2-40B4-BE49-F238E27FC236}">
                <a16:creationId xmlns:a16="http://schemas.microsoft.com/office/drawing/2014/main" id="{B2B243BC-4E51-A7C8-550F-4A7224EBD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 flipH="1" flipV="1">
            <a:off x="3747289" y="-1075300"/>
            <a:ext cx="2792422" cy="7696200"/>
          </a:xfrm>
          <a:prstGeom prst="roundRect">
            <a:avLst/>
          </a:prstGeom>
          <a:solidFill>
            <a:srgbClr val="961C1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7FF8006-6240-B82E-1532-11514DF25184}"/>
              </a:ext>
            </a:extLst>
          </p:cNvPr>
          <p:cNvSpPr txBox="1"/>
          <p:nvPr/>
        </p:nvSpPr>
        <p:spPr>
          <a:xfrm>
            <a:off x="1950918" y="1642566"/>
            <a:ext cx="63851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West Nile Virus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8F79304-4FD6-DE58-F1F7-BECDC264ABAB}"/>
              </a:ext>
            </a:extLst>
          </p:cNvPr>
          <p:cNvSpPr txBox="1"/>
          <p:nvPr/>
        </p:nvSpPr>
        <p:spPr>
          <a:xfrm>
            <a:off x="2372177" y="2575434"/>
            <a:ext cx="55426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OUTBREAK</a:t>
            </a:r>
          </a:p>
        </p:txBody>
      </p:sp>
      <p:sp>
        <p:nvSpPr>
          <p:cNvPr id="73" name="Rectangle 17">
            <a:extLst>
              <a:ext uri="{FF2B5EF4-FFF2-40B4-BE49-F238E27FC236}">
                <a16:creationId xmlns:a16="http://schemas.microsoft.com/office/drawing/2014/main" id="{775658B1-57A0-DC15-8820-924A141E9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 flipV="1">
            <a:off x="4659278" y="1201434"/>
            <a:ext cx="968442" cy="6385164"/>
          </a:xfrm>
          <a:prstGeom prst="roundRect">
            <a:avLst/>
          </a:prstGeom>
          <a:solidFill>
            <a:srgbClr val="00B0C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0E82EA5-6352-749F-4C7F-637550A6A46A}"/>
              </a:ext>
            </a:extLst>
          </p:cNvPr>
          <p:cNvSpPr txBox="1"/>
          <p:nvPr/>
        </p:nvSpPr>
        <p:spPr>
          <a:xfrm>
            <a:off x="2114096" y="4132405"/>
            <a:ext cx="6058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Stay safe! </a:t>
            </a:r>
            <a:r>
              <a:rPr lang="en-US" sz="2800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Prevent mosquito bites.</a:t>
            </a:r>
          </a:p>
        </p:txBody>
      </p:sp>
    </p:spTree>
    <p:extLst>
      <p:ext uri="{BB962C8B-B14F-4D97-AF65-F5344CB8AC3E}">
        <p14:creationId xmlns:p14="http://schemas.microsoft.com/office/powerpoint/2010/main" val="2686323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660CF-EB41-6121-5D7C-A2EC45B41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itle 77">
            <a:extLst>
              <a:ext uri="{FF2B5EF4-FFF2-40B4-BE49-F238E27FC236}">
                <a16:creationId xmlns:a16="http://schemas.microsoft.com/office/drawing/2014/main" id="{AD1DA206-C3DE-602B-2CE2-CD9580289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426" y="-1988345"/>
            <a:ext cx="9970147" cy="19883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West Nile Virus Outbreak, Customize</a:t>
            </a:r>
          </a:p>
        </p:txBody>
      </p:sp>
      <p:pic>
        <p:nvPicPr>
          <p:cNvPr id="3" name="Picture 2" descr="Ground-level view of a canal with standing water, surrounded by grass. ">
            <a:extLst>
              <a:ext uri="{FF2B5EF4-FFF2-40B4-BE49-F238E27FC236}">
                <a16:creationId xmlns:a16="http://schemas.microsoft.com/office/drawing/2014/main" id="{E6D9C872-7286-B259-ECE1-AB45FE1EF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1" r="16671"/>
          <a:stretch/>
        </p:blipFill>
        <p:spPr>
          <a:xfrm>
            <a:off x="1" y="0"/>
            <a:ext cx="10287000" cy="10287000"/>
          </a:xfrm>
          <a:prstGeom prst="rect">
            <a:avLst/>
          </a:prstGeom>
        </p:spPr>
      </p:pic>
      <p:sp>
        <p:nvSpPr>
          <p:cNvPr id="70" name="Rectangle 17">
            <a:extLst>
              <a:ext uri="{FF2B5EF4-FFF2-40B4-BE49-F238E27FC236}">
                <a16:creationId xmlns:a16="http://schemas.microsoft.com/office/drawing/2014/main" id="{4AD462F4-10D8-1BF5-06A2-13A22D497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 flipH="1" flipV="1">
            <a:off x="3747290" y="-1356654"/>
            <a:ext cx="2792422" cy="7696200"/>
          </a:xfrm>
          <a:prstGeom prst="roundRect">
            <a:avLst/>
          </a:prstGeom>
          <a:solidFill>
            <a:srgbClr val="961C1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E8C058FC-1CA8-D609-F2AB-5E9CA1418BFE}"/>
              </a:ext>
            </a:extLst>
          </p:cNvPr>
          <p:cNvSpPr txBox="1"/>
          <p:nvPr/>
        </p:nvSpPr>
        <p:spPr>
          <a:xfrm>
            <a:off x="1950919" y="1361212"/>
            <a:ext cx="63851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West Nile Virus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137257C-D7B8-E7E1-ED97-8E8DC2145A05}"/>
              </a:ext>
            </a:extLst>
          </p:cNvPr>
          <p:cNvSpPr txBox="1"/>
          <p:nvPr/>
        </p:nvSpPr>
        <p:spPr>
          <a:xfrm>
            <a:off x="2372178" y="2294080"/>
            <a:ext cx="55426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OUTBREAK</a:t>
            </a:r>
          </a:p>
        </p:txBody>
      </p:sp>
      <p:sp>
        <p:nvSpPr>
          <p:cNvPr id="73" name="Rectangle 17">
            <a:extLst>
              <a:ext uri="{FF2B5EF4-FFF2-40B4-BE49-F238E27FC236}">
                <a16:creationId xmlns:a16="http://schemas.microsoft.com/office/drawing/2014/main" id="{3045A3CC-DE4E-8CBF-B9C2-6190DCA81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 flipV="1">
            <a:off x="4659279" y="920080"/>
            <a:ext cx="968442" cy="6385164"/>
          </a:xfrm>
          <a:prstGeom prst="roundRect">
            <a:avLst/>
          </a:prstGeom>
          <a:solidFill>
            <a:srgbClr val="00B0C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6CFE98D-1EE6-1B0A-27DB-D0B68E0D01CA}"/>
              </a:ext>
            </a:extLst>
          </p:cNvPr>
          <p:cNvSpPr txBox="1"/>
          <p:nvPr/>
        </p:nvSpPr>
        <p:spPr>
          <a:xfrm>
            <a:off x="2114097" y="3851051"/>
            <a:ext cx="6058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Stay safe! Prevent mosquito bites.</a:t>
            </a:r>
          </a:p>
        </p:txBody>
      </p:sp>
      <p:sp>
        <p:nvSpPr>
          <p:cNvPr id="75" name="Rectangle 17">
            <a:extLst>
              <a:ext uri="{FF2B5EF4-FFF2-40B4-BE49-F238E27FC236}">
                <a16:creationId xmlns:a16="http://schemas.microsoft.com/office/drawing/2014/main" id="{2D0427F3-D73B-CC48-AB23-BA79F314D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V="1">
            <a:off x="4037427" y="3133977"/>
            <a:ext cx="2442535" cy="7926588"/>
          </a:xfrm>
          <a:prstGeom prst="roundRect">
            <a:avLst/>
          </a:prstGeom>
          <a:solidFill>
            <a:srgbClr val="EBC58A">
              <a:alpha val="9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6ACE707-BB81-EBFC-3F1F-BC7690A6A616}"/>
              </a:ext>
            </a:extLst>
          </p:cNvPr>
          <p:cNvSpPr txBox="1"/>
          <p:nvPr/>
        </p:nvSpPr>
        <p:spPr>
          <a:xfrm>
            <a:off x="1591570" y="6253832"/>
            <a:ext cx="7334251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300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Key outbreak update 1, ideally less than 10 words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300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Key outbreak update 2, ideally less than 10 words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300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Key outbreak update 3, ideally less than 10 words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88D85329-9819-6766-15E5-9661CC8C3054}"/>
              </a:ext>
            </a:extLst>
          </p:cNvPr>
          <p:cNvSpPr txBox="1"/>
          <p:nvPr/>
        </p:nvSpPr>
        <p:spPr>
          <a:xfrm>
            <a:off x="6957659" y="7806553"/>
            <a:ext cx="19187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i="1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As of [DATE]</a:t>
            </a:r>
          </a:p>
        </p:txBody>
      </p:sp>
    </p:spTree>
    <p:extLst>
      <p:ext uri="{BB962C8B-B14F-4D97-AF65-F5344CB8AC3E}">
        <p14:creationId xmlns:p14="http://schemas.microsoft.com/office/powerpoint/2010/main" val="995485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5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36100-E14A-9958-F1B6-02FF409C15D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57250" y="2563515"/>
            <a:ext cx="8572500" cy="22383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10287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10287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95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Populations with higher risk of severe illness</a:t>
            </a:r>
          </a:p>
        </p:txBody>
      </p:sp>
    </p:spTree>
    <p:extLst>
      <p:ext uri="{BB962C8B-B14F-4D97-AF65-F5344CB8AC3E}">
        <p14:creationId xmlns:p14="http://schemas.microsoft.com/office/powerpoint/2010/main" val="1113073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lose-up of doctor's hands while they measure a patients blood pressure with an arm cuff.">
            <a:extLst>
              <a:ext uri="{FF2B5EF4-FFF2-40B4-BE49-F238E27FC236}">
                <a16:creationId xmlns:a16="http://schemas.microsoft.com/office/drawing/2014/main" id="{E53338A5-27B1-09C3-6836-4E2F4317DE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9" r="4509"/>
          <a:stretch/>
        </p:blipFill>
        <p:spPr>
          <a:xfrm>
            <a:off x="0" y="2750215"/>
            <a:ext cx="10287000" cy="7536785"/>
          </a:xfrm>
          <a:prstGeom prst="rect">
            <a:avLst/>
          </a:prstGeom>
        </p:spPr>
      </p:pic>
      <p:sp>
        <p:nvSpPr>
          <p:cNvPr id="4" name="Rectangle 17">
            <a:extLst>
              <a:ext uri="{FF2B5EF4-FFF2-40B4-BE49-F238E27FC236}">
                <a16:creationId xmlns:a16="http://schemas.microsoft.com/office/drawing/2014/main" id="{90313490-778C-7FBB-191A-7A94FCB744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0" y="-3"/>
            <a:ext cx="10287000" cy="3227271"/>
          </a:xfrm>
          <a:prstGeom prst="round2SameRect">
            <a:avLst/>
          </a:prstGeom>
          <a:solidFill>
            <a:srgbClr val="01255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5" name="Title 69">
            <a:extLst>
              <a:ext uri="{FF2B5EF4-FFF2-40B4-BE49-F238E27FC236}">
                <a16:creationId xmlns:a16="http://schemas.microsoft.com/office/drawing/2014/main" id="{C9655537-928E-7BE9-F0FF-5C551BADCB6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49430" y="693482"/>
            <a:ext cx="8588141" cy="132343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10287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Living with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cancer, diabetes, high blood pressure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, or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kidney disease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?</a:t>
            </a:r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54EA0BCC-853F-85A4-2CBC-286D7BA2C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V="1">
            <a:off x="4394139" y="-374809"/>
            <a:ext cx="1551045" cy="6907675"/>
          </a:xfrm>
          <a:prstGeom prst="roundRect">
            <a:avLst/>
          </a:prstGeom>
          <a:solidFill>
            <a:srgbClr val="FDB04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FA8093-4B0D-99B7-E3D8-3A0585A3DBE8}"/>
              </a:ext>
            </a:extLst>
          </p:cNvPr>
          <p:cNvSpPr txBox="1"/>
          <p:nvPr/>
        </p:nvSpPr>
        <p:spPr>
          <a:xfrm>
            <a:off x="1869465" y="2516697"/>
            <a:ext cx="65480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You are at higher risk of severe illness if you get </a:t>
            </a:r>
            <a:r>
              <a:rPr lang="en-US" sz="3200" b="1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West Nile virus</a:t>
            </a:r>
            <a:r>
              <a:rPr lang="en-US" sz="3200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488545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Older couple walk outside on a trail while holding hands and carrying backpacks.">
            <a:extLst>
              <a:ext uri="{FF2B5EF4-FFF2-40B4-BE49-F238E27FC236}">
                <a16:creationId xmlns:a16="http://schemas.microsoft.com/office/drawing/2014/main" id="{BC2D390D-3AD2-EE1D-9798-9F28848CF7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32" b="2879"/>
          <a:stretch/>
        </p:blipFill>
        <p:spPr>
          <a:xfrm>
            <a:off x="0" y="2682535"/>
            <a:ext cx="10287000" cy="7604465"/>
          </a:xfrm>
          <a:prstGeom prst="rect">
            <a:avLst/>
          </a:prstGeom>
        </p:spPr>
      </p:pic>
      <p:sp>
        <p:nvSpPr>
          <p:cNvPr id="4" name="Rectangle 17">
            <a:extLst>
              <a:ext uri="{FF2B5EF4-FFF2-40B4-BE49-F238E27FC236}">
                <a16:creationId xmlns:a16="http://schemas.microsoft.com/office/drawing/2014/main" id="{1A9949E5-5520-3101-2F85-FFFEECB0B3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0" y="-1"/>
            <a:ext cx="10287000" cy="3219451"/>
          </a:xfrm>
          <a:prstGeom prst="round2SameRect">
            <a:avLst/>
          </a:prstGeom>
          <a:solidFill>
            <a:srgbClr val="01255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5" name="Title 70">
            <a:extLst>
              <a:ext uri="{FF2B5EF4-FFF2-40B4-BE49-F238E27FC236}">
                <a16:creationId xmlns:a16="http://schemas.microsoft.com/office/drawing/2014/main" id="{493F00D3-6476-C7F7-9073-4F7071A1A52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31861" y="628394"/>
            <a:ext cx="10023277" cy="132343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10287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Mosquito bite prevention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is important for everyone, especially as you get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older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. </a:t>
            </a:r>
          </a:p>
        </p:txBody>
      </p:sp>
      <p:sp>
        <p:nvSpPr>
          <p:cNvPr id="8" name="Rectangle 17">
            <a:extLst>
              <a:ext uri="{FF2B5EF4-FFF2-40B4-BE49-F238E27FC236}">
                <a16:creationId xmlns:a16="http://schemas.microsoft.com/office/drawing/2014/main" id="{58E1474A-7E05-C2C2-9A45-2B81E8CA0D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V="1">
            <a:off x="4418725" y="-491771"/>
            <a:ext cx="1449548" cy="6703596"/>
          </a:xfrm>
          <a:prstGeom prst="roundRect">
            <a:avLst/>
          </a:prstGeom>
          <a:solidFill>
            <a:srgbClr val="FDB04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429238-45DB-89A8-5E2F-92A61E852C94}"/>
              </a:ext>
            </a:extLst>
          </p:cNvPr>
          <p:cNvSpPr txBox="1"/>
          <p:nvPr/>
        </p:nvSpPr>
        <p:spPr>
          <a:xfrm>
            <a:off x="1988574" y="2341022"/>
            <a:ext cx="63098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Risk of severe illness from </a:t>
            </a:r>
            <a:r>
              <a:rPr lang="en-US" sz="3200" b="1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West Nile virus </a:t>
            </a:r>
            <a:r>
              <a:rPr lang="en-US" sz="3200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increases with age.</a:t>
            </a:r>
          </a:p>
        </p:txBody>
      </p:sp>
    </p:spTree>
    <p:extLst>
      <p:ext uri="{BB962C8B-B14F-4D97-AF65-F5344CB8AC3E}">
        <p14:creationId xmlns:p14="http://schemas.microsoft.com/office/powerpoint/2010/main" val="1106455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Woman with a head scarf like a cancer patient would wear gazes ahead while sitting in a chair waiting for treatment">
            <a:extLst>
              <a:ext uri="{FF2B5EF4-FFF2-40B4-BE49-F238E27FC236}">
                <a16:creationId xmlns:a16="http://schemas.microsoft.com/office/drawing/2014/main" id="{0ECEDCD6-9C49-8F3A-A4D4-2AAC5F52A7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24" r="21320"/>
          <a:stretch/>
        </p:blipFill>
        <p:spPr>
          <a:xfrm flipH="1">
            <a:off x="-1" y="0"/>
            <a:ext cx="10287000" cy="10287000"/>
          </a:xfrm>
          <a:prstGeom prst="rect">
            <a:avLst/>
          </a:prstGeom>
        </p:spPr>
      </p:pic>
      <p:sp>
        <p:nvSpPr>
          <p:cNvPr id="4" name="Rectangle 17">
            <a:extLst>
              <a:ext uri="{FF2B5EF4-FFF2-40B4-BE49-F238E27FC236}">
                <a16:creationId xmlns:a16="http://schemas.microsoft.com/office/drawing/2014/main" id="{B89A1B79-0541-5593-262A-2554E1E9C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V="1">
            <a:off x="249370" y="7272998"/>
            <a:ext cx="9626150" cy="1744394"/>
          </a:xfrm>
          <a:prstGeom prst="roundRect">
            <a:avLst/>
          </a:prstGeom>
          <a:solidFill>
            <a:srgbClr val="01255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5" name="Title 9">
            <a:extLst>
              <a:ext uri="{FF2B5EF4-FFF2-40B4-BE49-F238E27FC236}">
                <a16:creationId xmlns:a16="http://schemas.microsoft.com/office/drawing/2014/main" id="{7C5CB97E-2790-F690-64E2-AD9C6041531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51890" y="7450574"/>
            <a:ext cx="9785741" cy="113877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10287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What do </a:t>
            </a: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leukemia, lymphoma, rheumatoid arthritis 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&amp; </a:t>
            </a: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multiple sclerosis 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have in common?</a:t>
            </a:r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5EF6DBD2-C4D5-50E3-82CB-AA37F2A2E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V="1">
            <a:off x="4431823" y="6105482"/>
            <a:ext cx="1420837" cy="6609080"/>
          </a:xfrm>
          <a:prstGeom prst="roundRect">
            <a:avLst/>
          </a:prstGeom>
          <a:solidFill>
            <a:srgbClr val="FDB04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943459-5499-C15F-64ED-AE3A9A168CD7}"/>
              </a:ext>
            </a:extLst>
          </p:cNvPr>
          <p:cNvSpPr txBox="1"/>
          <p:nvPr/>
        </p:nvSpPr>
        <p:spPr>
          <a:xfrm>
            <a:off x="1837700" y="8809856"/>
            <a:ext cx="66090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They are treated with medicines</a:t>
            </a:r>
            <a:r>
              <a:rPr lang="en-US" sz="2400" dirty="0">
                <a:effectLst/>
                <a:latin typeface="Nunito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—</a:t>
            </a:r>
            <a:r>
              <a:rPr lang="en-US" sz="2400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like rituximab or </a:t>
            </a:r>
            <a:r>
              <a:rPr lang="en-US" sz="2400" kern="100" dirty="0">
                <a:effectLst/>
                <a:latin typeface="Nunito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ocrelizumab</a:t>
            </a:r>
            <a:r>
              <a:rPr lang="en-US" sz="2400" dirty="0">
                <a:effectLst/>
                <a:latin typeface="Nunito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—</a:t>
            </a:r>
            <a:r>
              <a:rPr lang="en-US" sz="2400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that make it hard for your body to fight </a:t>
            </a:r>
            <a:r>
              <a:rPr lang="en-US" sz="2400" b="1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West Nile virus</a:t>
            </a:r>
            <a:r>
              <a:rPr lang="en-US" sz="2400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.  </a:t>
            </a:r>
            <a:endParaRPr lang="en-US" sz="2400" b="1" dirty="0">
              <a:latin typeface="Nunito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749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lose-up of a person in scrubs holding heart-shaped toy by their chest">
            <a:extLst>
              <a:ext uri="{FF2B5EF4-FFF2-40B4-BE49-F238E27FC236}">
                <a16:creationId xmlns:a16="http://schemas.microsoft.com/office/drawing/2014/main" id="{51DFF0F8-CB68-F4AD-21D7-1A0156E90D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8" r="28422"/>
          <a:stretch/>
        </p:blipFill>
        <p:spPr>
          <a:xfrm>
            <a:off x="-1" y="0"/>
            <a:ext cx="10287001" cy="10287000"/>
          </a:xfrm>
          <a:prstGeom prst="rect">
            <a:avLst/>
          </a:prstGeom>
        </p:spPr>
      </p:pic>
      <p:sp>
        <p:nvSpPr>
          <p:cNvPr id="4" name="Rectangle 17">
            <a:extLst>
              <a:ext uri="{FF2B5EF4-FFF2-40B4-BE49-F238E27FC236}">
                <a16:creationId xmlns:a16="http://schemas.microsoft.com/office/drawing/2014/main" id="{5F0B380C-BED9-AFE2-2345-836646F69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4660254" y="2624610"/>
            <a:ext cx="5344233" cy="3693217"/>
          </a:xfrm>
          <a:prstGeom prst="roundRect">
            <a:avLst/>
          </a:prstGeom>
          <a:solidFill>
            <a:srgbClr val="01255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5" name="Title 6">
            <a:extLst>
              <a:ext uri="{FF2B5EF4-FFF2-40B4-BE49-F238E27FC236}">
                <a16:creationId xmlns:a16="http://schemas.microsoft.com/office/drawing/2014/main" id="{28949498-1FBF-31BE-D013-D2C7B960BBC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989383" y="3075974"/>
            <a:ext cx="4431713" cy="270843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10287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If you’ve received an </a:t>
            </a:r>
            <a:r>
              <a:rPr lang="en-US" sz="3400" b="1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organ transplant</a:t>
            </a:r>
            <a:r>
              <a:rPr lang="en-US" sz="3400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, you’re at higher risk of severe illness from </a:t>
            </a:r>
            <a:r>
              <a:rPr lang="en-US" sz="3400" b="1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West Nile virus</a:t>
            </a:r>
            <a:r>
              <a:rPr lang="en-US" sz="3400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.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unito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9" name="Rectangle 17">
            <a:extLst>
              <a:ext uri="{FF2B5EF4-FFF2-40B4-BE49-F238E27FC236}">
                <a16:creationId xmlns:a16="http://schemas.microsoft.com/office/drawing/2014/main" id="{FF41E794-2EEA-16E3-0A33-044A569580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V="1">
            <a:off x="6592297" y="4639558"/>
            <a:ext cx="1352551" cy="3889958"/>
          </a:xfrm>
          <a:prstGeom prst="roundRect">
            <a:avLst/>
          </a:prstGeom>
          <a:solidFill>
            <a:srgbClr val="00B0C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5FE604-4ED2-1D8A-093C-595839DBA86F}"/>
              </a:ext>
            </a:extLst>
          </p:cNvPr>
          <p:cNvSpPr txBox="1"/>
          <p:nvPr/>
        </p:nvSpPr>
        <p:spPr>
          <a:xfrm>
            <a:off x="5337295" y="6135665"/>
            <a:ext cx="3889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Stay safe! </a:t>
            </a:r>
            <a:r>
              <a:rPr lang="en-US" sz="2800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Prevent mosquito bites.</a:t>
            </a:r>
          </a:p>
        </p:txBody>
      </p:sp>
    </p:spTree>
    <p:extLst>
      <p:ext uri="{BB962C8B-B14F-4D97-AF65-F5344CB8AC3E}">
        <p14:creationId xmlns:p14="http://schemas.microsoft.com/office/powerpoint/2010/main" val="14915867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5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2E7AC-4422-EB02-BA8D-4D5F6144EE7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57250" y="2212800"/>
            <a:ext cx="8572500" cy="22383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10287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10287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95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For Healthcare Providers</a:t>
            </a:r>
          </a:p>
        </p:txBody>
      </p:sp>
    </p:spTree>
    <p:extLst>
      <p:ext uri="{BB962C8B-B14F-4D97-AF65-F5344CB8AC3E}">
        <p14:creationId xmlns:p14="http://schemas.microsoft.com/office/powerpoint/2010/main" val="40135827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10F4A864-0B5F-CC90-C992-2E70809B2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231" y="-1988345"/>
            <a:ext cx="8872538" cy="19883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Clinicians, consider diagnosis, neuroinvasive</a:t>
            </a:r>
          </a:p>
        </p:txBody>
      </p:sp>
      <p:pic>
        <p:nvPicPr>
          <p:cNvPr id="3" name="Picture 2" descr="A nurse wheels a man in a wheelchair while a doctor talks to the man">
            <a:extLst>
              <a:ext uri="{FF2B5EF4-FFF2-40B4-BE49-F238E27FC236}">
                <a16:creationId xmlns:a16="http://schemas.microsoft.com/office/drawing/2014/main" id="{634D36C8-97D7-96E7-07AD-9064797F25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74" r="14376"/>
          <a:stretch/>
        </p:blipFill>
        <p:spPr>
          <a:xfrm>
            <a:off x="-4" y="0"/>
            <a:ext cx="10287004" cy="10287000"/>
          </a:xfrm>
          <a:prstGeom prst="rect">
            <a:avLst/>
          </a:prstGeom>
        </p:spPr>
      </p:pic>
      <p:sp>
        <p:nvSpPr>
          <p:cNvPr id="15" name="Rectangle 17">
            <a:extLst>
              <a:ext uri="{FF2B5EF4-FFF2-40B4-BE49-F238E27FC236}">
                <a16:creationId xmlns:a16="http://schemas.microsoft.com/office/drawing/2014/main" id="{7F10083E-2804-89ED-D20D-81F97761AE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 flipV="1">
            <a:off x="1172739" y="386654"/>
            <a:ext cx="1514827" cy="3860307"/>
          </a:xfrm>
          <a:prstGeom prst="round2SameRect">
            <a:avLst/>
          </a:prstGeom>
          <a:solidFill>
            <a:srgbClr val="233F66">
              <a:alpha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16" name="Title 5">
            <a:extLst>
              <a:ext uri="{FF2B5EF4-FFF2-40B4-BE49-F238E27FC236}">
                <a16:creationId xmlns:a16="http://schemas.microsoft.com/office/drawing/2014/main" id="{8B24BBA7-09C9-843E-E0D1-199A2E12E143}"/>
              </a:ext>
            </a:extLst>
          </p:cNvPr>
          <p:cNvSpPr txBox="1">
            <a:spLocks/>
          </p:cNvSpPr>
          <p:nvPr/>
        </p:nvSpPr>
        <p:spPr>
          <a:xfrm>
            <a:off x="256991" y="1791407"/>
            <a:ext cx="3860309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10287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5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Clinicians,</a:t>
            </a:r>
          </a:p>
        </p:txBody>
      </p:sp>
      <p:sp>
        <p:nvSpPr>
          <p:cNvPr id="17" name="Rectangle 17">
            <a:extLst>
              <a:ext uri="{FF2B5EF4-FFF2-40B4-BE49-F238E27FC236}">
                <a16:creationId xmlns:a16="http://schemas.microsoft.com/office/drawing/2014/main" id="{4BC1978C-C28B-EE4E-3F87-C9044E72EC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 flipV="1">
            <a:off x="1640470" y="1409603"/>
            <a:ext cx="1841544" cy="4745414"/>
          </a:xfrm>
          <a:prstGeom prst="roundRect">
            <a:avLst/>
          </a:prstGeom>
          <a:solidFill>
            <a:srgbClr val="00B0C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16B575-28F6-B0B2-207E-08041E8A4066}"/>
              </a:ext>
            </a:extLst>
          </p:cNvPr>
          <p:cNvSpPr txBox="1"/>
          <p:nvPr/>
        </p:nvSpPr>
        <p:spPr>
          <a:xfrm>
            <a:off x="318106" y="3089811"/>
            <a:ext cx="44862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Consider West Nile virus in patients with </a:t>
            </a:r>
            <a:r>
              <a:rPr lang="en-US" sz="2800" b="1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meningitis </a:t>
            </a:r>
            <a:r>
              <a:rPr lang="en-US" sz="2800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or </a:t>
            </a:r>
            <a:r>
              <a:rPr lang="en-US" sz="2800" b="1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encephalitis</a:t>
            </a:r>
            <a:r>
              <a:rPr lang="en-US" sz="2800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.</a:t>
            </a:r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1AB27ED3-F03E-42C4-0380-DD2D12BAA8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V="1">
            <a:off x="6203179" y="6194874"/>
            <a:ext cx="1713379" cy="5547235"/>
          </a:xfrm>
          <a:prstGeom prst="roundRect">
            <a:avLst/>
          </a:prstGeom>
          <a:solidFill>
            <a:srgbClr val="FDB04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AF709D-3949-0283-8E57-A819DB7B0359}"/>
              </a:ext>
            </a:extLst>
          </p:cNvPr>
          <p:cNvSpPr txBox="1"/>
          <p:nvPr/>
        </p:nvSpPr>
        <p:spPr>
          <a:xfrm>
            <a:off x="4286250" y="8322160"/>
            <a:ext cx="554723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West Nile virus </a:t>
            </a:r>
            <a:r>
              <a:rPr lang="en-US" sz="2600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can leave your patients paralyzed or with long-term neurological damage. </a:t>
            </a:r>
            <a:endParaRPr lang="en-US" sz="2600" b="1" dirty="0">
              <a:latin typeface="Nunito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75752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22D0632B-C472-F7D6-1AD1-6703A174B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231" y="-1988345"/>
            <a:ext cx="8872538" cy="19883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Clinicians, consider diagnosis, overall</a:t>
            </a:r>
          </a:p>
        </p:txBody>
      </p:sp>
      <p:pic>
        <p:nvPicPr>
          <p:cNvPr id="5" name="Picture 4" descr="A doctor sits behind her desk and listens to her patient talk">
            <a:extLst>
              <a:ext uri="{FF2B5EF4-FFF2-40B4-BE49-F238E27FC236}">
                <a16:creationId xmlns:a16="http://schemas.microsoft.com/office/drawing/2014/main" id="{7A34EB17-43D9-FC0B-7D06-64AA534443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1" r="16671"/>
          <a:stretch/>
        </p:blipFill>
        <p:spPr>
          <a:xfrm>
            <a:off x="0" y="0"/>
            <a:ext cx="10287000" cy="10287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E1A81F4-8947-4401-CFA1-D6D50A387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 flipV="1">
            <a:off x="1119010" y="4142662"/>
            <a:ext cx="1514827" cy="3752850"/>
          </a:xfrm>
          <a:prstGeom prst="round2SameRect">
            <a:avLst/>
          </a:prstGeom>
          <a:solidFill>
            <a:srgbClr val="243F67">
              <a:alpha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19" name="Title 5">
            <a:extLst>
              <a:ext uri="{FF2B5EF4-FFF2-40B4-BE49-F238E27FC236}">
                <a16:creationId xmlns:a16="http://schemas.microsoft.com/office/drawing/2014/main" id="{2BA7AA5B-982D-1B37-E87C-3577316F0B56}"/>
              </a:ext>
            </a:extLst>
          </p:cNvPr>
          <p:cNvSpPr txBox="1">
            <a:spLocks/>
          </p:cNvSpPr>
          <p:nvPr/>
        </p:nvSpPr>
        <p:spPr>
          <a:xfrm>
            <a:off x="256991" y="5404913"/>
            <a:ext cx="3495859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10287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5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Clinicians,</a:t>
            </a:r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CFEEA7DA-004B-3A22-8EA3-8333F99CD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 flipV="1">
            <a:off x="1644696" y="4947556"/>
            <a:ext cx="1351597" cy="4374290"/>
          </a:xfrm>
          <a:prstGeom prst="roundRect">
            <a:avLst/>
          </a:prstGeom>
          <a:solidFill>
            <a:srgbClr val="00B0C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ADB6B7-6A42-4013-EC2C-7E72E45AB091}"/>
              </a:ext>
            </a:extLst>
          </p:cNvPr>
          <p:cNvSpPr txBox="1"/>
          <p:nvPr/>
        </p:nvSpPr>
        <p:spPr>
          <a:xfrm>
            <a:off x="280112" y="6613450"/>
            <a:ext cx="41173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Consider </a:t>
            </a:r>
            <a:r>
              <a:rPr lang="en-US" sz="2800" b="1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West Nile virus </a:t>
            </a:r>
            <a:r>
              <a:rPr lang="en-US" sz="2800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as a diagnosis if…</a:t>
            </a:r>
          </a:p>
        </p:txBody>
      </p:sp>
      <p:sp>
        <p:nvSpPr>
          <p:cNvPr id="9" name="Rectangle 17">
            <a:extLst>
              <a:ext uri="{FF2B5EF4-FFF2-40B4-BE49-F238E27FC236}">
                <a16:creationId xmlns:a16="http://schemas.microsoft.com/office/drawing/2014/main" id="{E9ABCB4B-2504-965E-C5CE-306E3ABED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 flipV="1">
            <a:off x="4251037" y="5384303"/>
            <a:ext cx="1784926" cy="7604703"/>
          </a:xfrm>
          <a:prstGeom prst="round2DiagRect">
            <a:avLst/>
          </a:prstGeom>
          <a:solidFill>
            <a:srgbClr val="FFB14D">
              <a:alpha val="57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10" name="Rectangle 17">
            <a:extLst>
              <a:ext uri="{FF2B5EF4-FFF2-40B4-BE49-F238E27FC236}">
                <a16:creationId xmlns:a16="http://schemas.microsoft.com/office/drawing/2014/main" id="{2DABAAC0-8996-F741-C1A6-37366B9844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 flipV="1">
            <a:off x="2066819" y="7992568"/>
            <a:ext cx="1323440" cy="2361385"/>
          </a:xfrm>
          <a:prstGeom prst="round2DiagRect">
            <a:avLst/>
          </a:prstGeom>
          <a:solidFill>
            <a:srgbClr val="FDB04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221142-0FA2-D705-0D47-CACC0003B613}"/>
              </a:ext>
            </a:extLst>
          </p:cNvPr>
          <p:cNvSpPr txBox="1"/>
          <p:nvPr/>
        </p:nvSpPr>
        <p:spPr>
          <a:xfrm>
            <a:off x="1604843" y="8793352"/>
            <a:ext cx="23613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It’s mosquito season</a:t>
            </a:r>
          </a:p>
        </p:txBody>
      </p:sp>
      <p:sp>
        <p:nvSpPr>
          <p:cNvPr id="2" name="Rectangle 17">
            <a:extLst>
              <a:ext uri="{FF2B5EF4-FFF2-40B4-BE49-F238E27FC236}">
                <a16:creationId xmlns:a16="http://schemas.microsoft.com/office/drawing/2014/main" id="{EDA87C2E-88DE-8099-B2A5-850944E411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 flipV="1">
            <a:off x="4123093" y="8898940"/>
            <a:ext cx="548640" cy="548640"/>
          </a:xfrm>
          <a:prstGeom prst="flowChartConnector">
            <a:avLst/>
          </a:prstGeom>
          <a:solidFill>
            <a:srgbClr val="FDB04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8BE1B3-9780-5A11-7870-BCBD8BD0E90B}"/>
              </a:ext>
            </a:extLst>
          </p:cNvPr>
          <p:cNvSpPr txBox="1"/>
          <p:nvPr/>
        </p:nvSpPr>
        <p:spPr>
          <a:xfrm>
            <a:off x="4223771" y="8769757"/>
            <a:ext cx="3472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+</a:t>
            </a:r>
          </a:p>
        </p:txBody>
      </p:sp>
      <p:sp>
        <p:nvSpPr>
          <p:cNvPr id="13" name="Rectangle 17">
            <a:extLst>
              <a:ext uri="{FF2B5EF4-FFF2-40B4-BE49-F238E27FC236}">
                <a16:creationId xmlns:a16="http://schemas.microsoft.com/office/drawing/2014/main" id="{7CA66D2D-0AAB-E2D4-7634-9D286BF04F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 flipV="1">
            <a:off x="6143082" y="7253399"/>
            <a:ext cx="1323441" cy="3863714"/>
          </a:xfrm>
          <a:prstGeom prst="round2DiagRect">
            <a:avLst/>
          </a:prstGeom>
          <a:solidFill>
            <a:srgbClr val="FDB04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5F22A72-1D30-DB44-C714-3878488E772F}"/>
              </a:ext>
            </a:extLst>
          </p:cNvPr>
          <p:cNvSpPr txBox="1"/>
          <p:nvPr/>
        </p:nvSpPr>
        <p:spPr>
          <a:xfrm>
            <a:off x="4758254" y="8631260"/>
            <a:ext cx="386371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Your patient has flu-like symptoms or unexplained neurological symptoms</a:t>
            </a:r>
          </a:p>
        </p:txBody>
      </p:sp>
    </p:spTree>
    <p:extLst>
      <p:ext uri="{BB962C8B-B14F-4D97-AF65-F5344CB8AC3E}">
        <p14:creationId xmlns:p14="http://schemas.microsoft.com/office/powerpoint/2010/main" val="26670844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8E6129BB-9E8A-0250-47B9-AE3800645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231" y="-1988345"/>
            <a:ext cx="8872538" cy="19883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Clinicians, testing</a:t>
            </a:r>
          </a:p>
        </p:txBody>
      </p:sp>
      <p:pic>
        <p:nvPicPr>
          <p:cNvPr id="4" name="Picture 3" descr="Close-up of gloved hands in a lab holding a vial of blood">
            <a:extLst>
              <a:ext uri="{FF2B5EF4-FFF2-40B4-BE49-F238E27FC236}">
                <a16:creationId xmlns:a16="http://schemas.microsoft.com/office/drawing/2014/main" id="{7960BE78-4D18-DD8C-A4B9-4543D65E44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48" r="16848"/>
          <a:stretch/>
        </p:blipFill>
        <p:spPr>
          <a:xfrm flipH="1">
            <a:off x="0" y="1"/>
            <a:ext cx="10287000" cy="10347408"/>
          </a:xfrm>
          <a:prstGeom prst="rect">
            <a:avLst/>
          </a:prstGeom>
        </p:spPr>
      </p:pic>
      <p:sp>
        <p:nvSpPr>
          <p:cNvPr id="21" name="Rectangle 17">
            <a:extLst>
              <a:ext uri="{FF2B5EF4-FFF2-40B4-BE49-F238E27FC236}">
                <a16:creationId xmlns:a16="http://schemas.microsoft.com/office/drawing/2014/main" id="{E54EC7C0-EBBE-EBED-3FA1-9CFAC4C02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 flipV="1">
            <a:off x="1166712" y="3777742"/>
            <a:ext cx="1514827" cy="3860308"/>
          </a:xfrm>
          <a:prstGeom prst="round2SameRect">
            <a:avLst/>
          </a:prstGeom>
          <a:solidFill>
            <a:srgbClr val="243F67">
              <a:alpha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22" name="Title 5">
            <a:extLst>
              <a:ext uri="{FF2B5EF4-FFF2-40B4-BE49-F238E27FC236}">
                <a16:creationId xmlns:a16="http://schemas.microsoft.com/office/drawing/2014/main" id="{50E7766B-3D2D-827D-23F8-F2C18056E539}"/>
              </a:ext>
            </a:extLst>
          </p:cNvPr>
          <p:cNvSpPr txBox="1">
            <a:spLocks/>
          </p:cNvSpPr>
          <p:nvPr/>
        </p:nvSpPr>
        <p:spPr>
          <a:xfrm>
            <a:off x="250963" y="5093722"/>
            <a:ext cx="3860309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10287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5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Clinicians,</a:t>
            </a:r>
          </a:p>
        </p:txBody>
      </p:sp>
      <p:sp>
        <p:nvSpPr>
          <p:cNvPr id="25" name="Rectangle 17">
            <a:extLst>
              <a:ext uri="{FF2B5EF4-FFF2-40B4-BE49-F238E27FC236}">
                <a16:creationId xmlns:a16="http://schemas.microsoft.com/office/drawing/2014/main" id="{A3B02648-E552-C929-ABEB-5CE704212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 flipV="1">
            <a:off x="1871885" y="4447080"/>
            <a:ext cx="1301027" cy="4701909"/>
          </a:xfrm>
          <a:prstGeom prst="roundRect">
            <a:avLst/>
          </a:prstGeom>
          <a:solidFill>
            <a:srgbClr val="00B0C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EE9522-0207-4E00-CE3D-D5F0D40B3CF8}"/>
              </a:ext>
            </a:extLst>
          </p:cNvPr>
          <p:cNvSpPr txBox="1"/>
          <p:nvPr/>
        </p:nvSpPr>
        <p:spPr>
          <a:xfrm>
            <a:off x="171443" y="6365326"/>
            <a:ext cx="47019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Do you know how to test for </a:t>
            </a:r>
            <a:r>
              <a:rPr lang="en-US" sz="2800" b="1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West Nile virus</a:t>
            </a:r>
            <a:r>
              <a:rPr lang="en-US" sz="2800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?</a:t>
            </a:r>
          </a:p>
        </p:txBody>
      </p:sp>
      <p:sp>
        <p:nvSpPr>
          <p:cNvPr id="9" name="Rectangle 17">
            <a:extLst>
              <a:ext uri="{FF2B5EF4-FFF2-40B4-BE49-F238E27FC236}">
                <a16:creationId xmlns:a16="http://schemas.microsoft.com/office/drawing/2014/main" id="{A8902D90-5FAA-8B35-A486-25152500DD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 flipV="1">
            <a:off x="4179084" y="4755121"/>
            <a:ext cx="1928833" cy="8223775"/>
          </a:xfrm>
          <a:prstGeom prst="round2DiagRect">
            <a:avLst/>
          </a:prstGeom>
          <a:solidFill>
            <a:srgbClr val="2F7472">
              <a:alpha val="5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10" name="Rectangle 17">
            <a:extLst>
              <a:ext uri="{FF2B5EF4-FFF2-40B4-BE49-F238E27FC236}">
                <a16:creationId xmlns:a16="http://schemas.microsoft.com/office/drawing/2014/main" id="{1BC0174A-D43C-0ACD-A9DE-46BB6F139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 flipV="1">
            <a:off x="1661458" y="7592776"/>
            <a:ext cx="1633901" cy="2555589"/>
          </a:xfrm>
          <a:prstGeom prst="round2DiagRect">
            <a:avLst/>
          </a:prstGeom>
          <a:solidFill>
            <a:srgbClr val="2F747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BA12784-FAB9-88B6-7B02-FB887FD2E88C}"/>
              </a:ext>
            </a:extLst>
          </p:cNvPr>
          <p:cNvSpPr txBox="1"/>
          <p:nvPr/>
        </p:nvSpPr>
        <p:spPr>
          <a:xfrm>
            <a:off x="1253857" y="8246376"/>
            <a:ext cx="24491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Test for specific </a:t>
            </a:r>
            <a:r>
              <a:rPr lang="en-US" sz="2400" b="1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IgM antibodies </a:t>
            </a:r>
            <a:r>
              <a:rPr lang="en-US" sz="2400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in CSF or serum.</a:t>
            </a:r>
          </a:p>
        </p:txBody>
      </p:sp>
      <p:sp>
        <p:nvSpPr>
          <p:cNvPr id="16" name="Rectangle 17">
            <a:extLst>
              <a:ext uri="{FF2B5EF4-FFF2-40B4-BE49-F238E27FC236}">
                <a16:creationId xmlns:a16="http://schemas.microsoft.com/office/drawing/2014/main" id="{ABB6382F-4082-9075-73D8-92112213D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 flipV="1">
            <a:off x="4003170" y="8572221"/>
            <a:ext cx="548640" cy="548640"/>
          </a:xfrm>
          <a:prstGeom prst="flowChartConnector">
            <a:avLst/>
          </a:prstGeom>
          <a:solidFill>
            <a:srgbClr val="2F747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200E55-FC18-82DC-AFCD-787C345799B3}"/>
              </a:ext>
            </a:extLst>
          </p:cNvPr>
          <p:cNvSpPr txBox="1"/>
          <p:nvPr/>
        </p:nvSpPr>
        <p:spPr>
          <a:xfrm>
            <a:off x="3967290" y="8451509"/>
            <a:ext cx="62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+</a:t>
            </a:r>
          </a:p>
        </p:txBody>
      </p:sp>
      <p:sp>
        <p:nvSpPr>
          <p:cNvPr id="13" name="Rectangle 17">
            <a:extLst>
              <a:ext uri="{FF2B5EF4-FFF2-40B4-BE49-F238E27FC236}">
                <a16:creationId xmlns:a16="http://schemas.microsoft.com/office/drawing/2014/main" id="{C1DF2DFD-4F2F-A6E7-6B8F-9BADE1830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 flipV="1">
            <a:off x="6102747" y="6749649"/>
            <a:ext cx="1633901" cy="4241841"/>
          </a:xfrm>
          <a:prstGeom prst="round2DiagRect">
            <a:avLst/>
          </a:prstGeom>
          <a:solidFill>
            <a:srgbClr val="2F747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6D08A00-F0B7-3A5B-E5E1-13DD64DA9EC3}"/>
              </a:ext>
            </a:extLst>
          </p:cNvPr>
          <p:cNvSpPr txBox="1"/>
          <p:nvPr/>
        </p:nvSpPr>
        <p:spPr>
          <a:xfrm>
            <a:off x="4952873" y="8266842"/>
            <a:ext cx="39336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If needed, </a:t>
            </a:r>
            <a:r>
              <a:rPr lang="en-US" sz="2400" b="1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state labs </a:t>
            </a:r>
            <a:r>
              <a:rPr lang="en-US" sz="2400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can confirm with a </a:t>
            </a:r>
            <a:r>
              <a:rPr lang="en-US" sz="2400" b="1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neutralizing antibody test.</a:t>
            </a:r>
          </a:p>
        </p:txBody>
      </p:sp>
    </p:spTree>
    <p:extLst>
      <p:ext uri="{BB962C8B-B14F-4D97-AF65-F5344CB8AC3E}">
        <p14:creationId xmlns:p14="http://schemas.microsoft.com/office/powerpoint/2010/main" val="32213872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06A8ED06-B2FA-631A-4C18-7D7C65552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231" y="-1988345"/>
            <a:ext cx="8872538" cy="19883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Clinicians, CME credit</a:t>
            </a:r>
          </a:p>
        </p:txBody>
      </p:sp>
      <p:pic>
        <p:nvPicPr>
          <p:cNvPr id="6" name="Picture 5" descr="A group of people sitting in chairs, with a man raising his hand to ask a question">
            <a:extLst>
              <a:ext uri="{FF2B5EF4-FFF2-40B4-BE49-F238E27FC236}">
                <a16:creationId xmlns:a16="http://schemas.microsoft.com/office/drawing/2014/main" id="{CAD83214-F10D-E733-0922-EDF5F2D65B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0" r="30493"/>
          <a:stretch/>
        </p:blipFill>
        <p:spPr>
          <a:xfrm>
            <a:off x="0" y="0"/>
            <a:ext cx="10287000" cy="10287000"/>
          </a:xfrm>
          <a:prstGeom prst="rect">
            <a:avLst/>
          </a:prstGeom>
        </p:spPr>
      </p:pic>
      <p:sp>
        <p:nvSpPr>
          <p:cNvPr id="10" name="Rectangle 17">
            <a:extLst>
              <a:ext uri="{FF2B5EF4-FFF2-40B4-BE49-F238E27FC236}">
                <a16:creationId xmlns:a16="http://schemas.microsoft.com/office/drawing/2014/main" id="{C6B63DA0-3A4A-BC6E-AA7E-95B7122CF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 flipV="1">
            <a:off x="1172739" y="3774447"/>
            <a:ext cx="1514827" cy="3860308"/>
          </a:xfrm>
          <a:prstGeom prst="round2SameRect">
            <a:avLst/>
          </a:prstGeom>
          <a:solidFill>
            <a:srgbClr val="243F67">
              <a:alpha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A77EAD3D-6C5B-1CAB-922F-E3991F4F2B6C}"/>
              </a:ext>
            </a:extLst>
          </p:cNvPr>
          <p:cNvSpPr txBox="1">
            <a:spLocks/>
          </p:cNvSpPr>
          <p:nvPr/>
        </p:nvSpPr>
        <p:spPr>
          <a:xfrm>
            <a:off x="256990" y="5090427"/>
            <a:ext cx="3860309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10287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9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5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Clinicians,</a:t>
            </a:r>
          </a:p>
        </p:txBody>
      </p:sp>
      <p:sp>
        <p:nvSpPr>
          <p:cNvPr id="12" name="Rectangle 17">
            <a:extLst>
              <a:ext uri="{FF2B5EF4-FFF2-40B4-BE49-F238E27FC236}">
                <a16:creationId xmlns:a16="http://schemas.microsoft.com/office/drawing/2014/main" id="{9340BCE8-8AB7-C348-03E7-8C6EC27A13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V="1">
            <a:off x="1116767" y="5168622"/>
            <a:ext cx="1598019" cy="3526745"/>
          </a:xfrm>
          <a:prstGeom prst="roundRect">
            <a:avLst/>
          </a:prstGeom>
          <a:solidFill>
            <a:srgbClr val="00B0C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3788FE-D9ED-6668-0412-FDFE66DF523D}"/>
              </a:ext>
            </a:extLst>
          </p:cNvPr>
          <p:cNvSpPr txBox="1"/>
          <p:nvPr/>
        </p:nvSpPr>
        <p:spPr>
          <a:xfrm>
            <a:off x="91652" y="6331829"/>
            <a:ext cx="35267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Do you need </a:t>
            </a:r>
            <a:r>
              <a:rPr lang="en-US" sz="3600" b="1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CME credit</a:t>
            </a:r>
            <a:r>
              <a:rPr lang="en-US" sz="3600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?</a:t>
            </a:r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5354A22A-9395-D85D-4B1F-785C6A80F1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V="1">
            <a:off x="4036191" y="6570602"/>
            <a:ext cx="1551396" cy="4876801"/>
          </a:xfrm>
          <a:prstGeom prst="roundRect">
            <a:avLst/>
          </a:prstGeom>
          <a:solidFill>
            <a:srgbClr val="FDB04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8447A7C-F7D1-A9C1-B569-D3E766494603}"/>
              </a:ext>
            </a:extLst>
          </p:cNvPr>
          <p:cNvSpPr txBox="1"/>
          <p:nvPr/>
        </p:nvSpPr>
        <p:spPr>
          <a:xfrm>
            <a:off x="2460183" y="8423503"/>
            <a:ext cx="479010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0" i="0" dirty="0">
                <a:effectLst/>
                <a:latin typeface="proxima_nova_ltlight"/>
              </a:rPr>
              <a:t>Learn how to diagnose and manage </a:t>
            </a:r>
            <a:r>
              <a:rPr lang="en-US" sz="2600" b="1" i="0" dirty="0">
                <a:effectLst/>
                <a:latin typeface="proxima_nova_ltlight"/>
              </a:rPr>
              <a:t>West Nile virus disease.</a:t>
            </a:r>
            <a:endParaRPr lang="en-US" sz="2600" b="1" dirty="0">
              <a:latin typeface="Nunito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1CE0CA-7368-EF3E-698F-ADE5F75BF7DC}"/>
              </a:ext>
            </a:extLst>
          </p:cNvPr>
          <p:cNvSpPr txBox="1"/>
          <p:nvPr/>
        </p:nvSpPr>
        <p:spPr>
          <a:xfrm>
            <a:off x="2762724" y="9272591"/>
            <a:ext cx="40983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i="0" dirty="0">
                <a:effectLst/>
                <a:latin typeface="proxima_nova_ltlight"/>
              </a:rPr>
              <a:t>https://bit.ly/WestNileTraining</a:t>
            </a:r>
            <a:endParaRPr lang="en-US" sz="2000" b="1" dirty="0">
              <a:latin typeface="Nunito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2502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954af75-cb3a-4d1f-bf57-8adfdc64264c" xsi:nil="true"/>
    <lcf76f155ced4ddcb4097134ff3c332f xmlns="5ccdbd74-ab7f-42b5-96ee-15937bc91f61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C94ECB43CC3642ADF5E7195405B3ED" ma:contentTypeVersion="17" ma:contentTypeDescription="Create a new document." ma:contentTypeScope="" ma:versionID="0e58990b9f8c0e54a969bb961c004565">
  <xsd:schema xmlns:xsd="http://www.w3.org/2001/XMLSchema" xmlns:xs="http://www.w3.org/2001/XMLSchema" xmlns:p="http://schemas.microsoft.com/office/2006/metadata/properties" xmlns:ns2="5ccdbd74-ab7f-42b5-96ee-15937bc91f61" xmlns:ns3="f954af75-cb3a-4d1f-bf57-8adfdc64264c" targetNamespace="http://schemas.microsoft.com/office/2006/metadata/properties" ma:root="true" ma:fieldsID="9f917171aa8dcc84279043a4d2e7132b" ns2:_="" ns3:_="">
    <xsd:import namespace="5ccdbd74-ab7f-42b5-96ee-15937bc91f61"/>
    <xsd:import namespace="f954af75-cb3a-4d1f-bf57-8adfdc6426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cdbd74-ab7f-42b5-96ee-15937bc91f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9353dbe8-8260-4ccf-8219-3d2995e6fa1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54af75-cb3a-4d1f-bf57-8adfdc64264c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471cb004-462c-4608-b079-df03e9afdb8b}" ma:internalName="TaxCatchAll" ma:showField="CatchAllData" ma:web="f954af75-cb3a-4d1f-bf57-8adfdc64264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C8F6AB4-C0DC-4058-A21B-697FAE339E9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CF1F982-762B-4552-B195-6AA106FEC03C}">
  <ds:schemaRefs>
    <ds:schemaRef ds:uri="http://schemas.microsoft.com/office/2006/metadata/properties"/>
    <ds:schemaRef ds:uri="http://schemas.microsoft.com/office/infopath/2007/PartnerControls"/>
    <ds:schemaRef ds:uri="f954af75-cb3a-4d1f-bf57-8adfdc64264c"/>
    <ds:schemaRef ds:uri="5ccdbd74-ab7f-42b5-96ee-15937bc91f61"/>
  </ds:schemaRefs>
</ds:datastoreItem>
</file>

<file path=customXml/itemProps3.xml><?xml version="1.0" encoding="utf-8"?>
<ds:datastoreItem xmlns:ds="http://schemas.openxmlformats.org/officeDocument/2006/customXml" ds:itemID="{8525BD74-4D8E-4E43-999F-2954257C07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cdbd74-ab7f-42b5-96ee-15937bc91f61"/>
    <ds:schemaRef ds:uri="f954af75-cb3a-4d1f-bf57-8adfdc6426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769</TotalTime>
  <Words>513</Words>
  <Application>Microsoft Office PowerPoint</Application>
  <PresentationFormat>Custom</PresentationFormat>
  <Paragraphs>68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Nunito</vt:lpstr>
      <vt:lpstr>proxima_nova_ltlight</vt:lpstr>
      <vt:lpstr>Roboto Medium</vt:lpstr>
      <vt:lpstr>Office Theme</vt:lpstr>
      <vt:lpstr>Instructions</vt:lpstr>
      <vt:lpstr>General Outbreak Alerts</vt:lpstr>
      <vt:lpstr>West Nile Virus Alert</vt:lpstr>
      <vt:lpstr>West Nile Virus Alert, Customize</vt:lpstr>
      <vt:lpstr>West Nile Virus Outbreak</vt:lpstr>
      <vt:lpstr>West Nile Virus Outbreak, Customize</vt:lpstr>
      <vt:lpstr>Populations with higher risk of severe illness</vt:lpstr>
      <vt:lpstr>Living with cancer, diabetes, high blood pressure, or kidney disease?</vt:lpstr>
      <vt:lpstr>Mosquito bite prevention is important for everyone, especially as you get older. </vt:lpstr>
      <vt:lpstr>What do leukemia, lymphoma, rheumatoid arthritis &amp; multiple sclerosis have in common?</vt:lpstr>
      <vt:lpstr>If you’ve received an organ transplant, you’re at higher risk of severe illness from West Nile virus.</vt:lpstr>
      <vt:lpstr>For Healthcare Providers</vt:lpstr>
      <vt:lpstr>Clinicians, consider diagnosis, neuroinvasive</vt:lpstr>
      <vt:lpstr>Clinicians, consider diagnosis, overall</vt:lpstr>
      <vt:lpstr>Clinicians, testing</vt:lpstr>
      <vt:lpstr>Clinicians, CME credit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Rhinehart, Richard (CDC/DDID/NCEZID/DVBD) (CTR)</dc:creator>
  <cp:lastModifiedBy>Christensen, Kristin (CDC/NCEZID/DVBD/OD)</cp:lastModifiedBy>
  <cp:revision>10</cp:revision>
  <dcterms:created xsi:type="dcterms:W3CDTF">2023-05-25T23:06:19Z</dcterms:created>
  <dcterms:modified xsi:type="dcterms:W3CDTF">2025-08-03T17:34:49Z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b94a7b8-f06c-4dfe-bdcc-9b548fd58c31_Enabled">
    <vt:lpwstr>true</vt:lpwstr>
  </property>
  <property fmtid="{D5CDD505-2E9C-101B-9397-08002B2CF9AE}" pid="3" name="MSIP_Label_7b94a7b8-f06c-4dfe-bdcc-9b548fd58c31_SetDate">
    <vt:lpwstr>2023-05-25T23:07:15Z</vt:lpwstr>
  </property>
  <property fmtid="{D5CDD505-2E9C-101B-9397-08002B2CF9AE}" pid="4" name="MSIP_Label_7b94a7b8-f06c-4dfe-bdcc-9b548fd58c31_Method">
    <vt:lpwstr>Privileged</vt:lpwstr>
  </property>
  <property fmtid="{D5CDD505-2E9C-101B-9397-08002B2CF9AE}" pid="5" name="MSIP_Label_7b94a7b8-f06c-4dfe-bdcc-9b548fd58c31_Name">
    <vt:lpwstr>7b94a7b8-f06c-4dfe-bdcc-9b548fd58c31</vt:lpwstr>
  </property>
  <property fmtid="{D5CDD505-2E9C-101B-9397-08002B2CF9AE}" pid="6" name="MSIP_Label_7b94a7b8-f06c-4dfe-bdcc-9b548fd58c31_SiteId">
    <vt:lpwstr>9ce70869-60db-44fd-abe8-d2767077fc8f</vt:lpwstr>
  </property>
  <property fmtid="{D5CDD505-2E9C-101B-9397-08002B2CF9AE}" pid="7" name="MSIP_Label_7b94a7b8-f06c-4dfe-bdcc-9b548fd58c31_ActionId">
    <vt:lpwstr>9882dd54-d247-499a-a4ba-ea52dea8c1f3</vt:lpwstr>
  </property>
  <property fmtid="{D5CDD505-2E9C-101B-9397-08002B2CF9AE}" pid="8" name="MSIP_Label_7b94a7b8-f06c-4dfe-bdcc-9b548fd58c31_ContentBits">
    <vt:lpwstr>0</vt:lpwstr>
  </property>
  <property fmtid="{D5CDD505-2E9C-101B-9397-08002B2CF9AE}" pid="9" name="ContentTypeId">
    <vt:lpwstr>0x010100DAC94ECB43CC3642ADF5E7195405B3ED</vt:lpwstr>
  </property>
  <property fmtid="{D5CDD505-2E9C-101B-9397-08002B2CF9AE}" pid="10" name="MediaServiceImageTags">
    <vt:lpwstr/>
  </property>
</Properties>
</file>