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4.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11.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8.xml" ContentType="application/vnd.openxmlformats-officedocument.themeOverride+xml"/>
  <Override PartName="/ppt/notesSlides/notesSlide12.xml" ContentType="application/vnd.openxmlformats-officedocument.presentationml.notesSlid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9.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0.xml" ContentType="application/vnd.openxmlformats-officedocument.themeOverride+xml"/>
  <Override PartName="/ppt/notesSlides/notesSlide15.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1.xml" ContentType="application/vnd.openxmlformats-officedocument.themeOverride+xml"/>
  <Override PartName="/ppt/notesSlides/notesSlide16.xml" ContentType="application/vnd.openxmlformats-officedocument.presentationml.notesSlid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2.xml" ContentType="application/vnd.openxmlformats-officedocument.themeOverride+xml"/>
  <Override PartName="/ppt/notesSlides/notesSlide17.xml" ContentType="application/vnd.openxmlformats-officedocument.presentationml.notesSlid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3.xml" ContentType="application/vnd.openxmlformats-officedocument.themeOverride+xml"/>
  <Override PartName="/ppt/drawings/drawing3.xml" ContentType="application/vnd.openxmlformats-officedocument.drawingml.chartshapes+xml"/>
  <Override PartName="/ppt/notesSlides/notesSlide18.xml" ContentType="application/vnd.openxmlformats-officedocument.presentationml.notesSlid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4.xml" ContentType="application/vnd.openxmlformats-officedocument.themeOverride+xml"/>
  <Override PartName="/ppt/notesSlides/notesSlide19.xml" ContentType="application/vnd.openxmlformats-officedocument.presentationml.notesSlide+xml"/>
  <Override PartName="/ppt/charts/chart15.xml" ContentType="application/vnd.openxmlformats-officedocument.drawingml.chart+xml"/>
  <Override PartName="/ppt/theme/themeOverride15.xml" ContentType="application/vnd.openxmlformats-officedocument.themeOverride+xml"/>
  <Override PartName="/ppt/notesSlides/notesSlide20.xml" ContentType="application/vnd.openxmlformats-officedocument.presentationml.notesSlide+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6.xml" ContentType="application/vnd.openxmlformats-officedocument.themeOverride+xml"/>
  <Override PartName="/ppt/notesSlides/notesSlide21.xml" ContentType="application/vnd.openxmlformats-officedocument.presentationml.notesSlid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7.xml" ContentType="application/vnd.openxmlformats-officedocument.themeOverride+xml"/>
  <Override PartName="/ppt/notesSlides/notesSlide22.xml" ContentType="application/vnd.openxmlformats-officedocument.presentationml.notesSlide+xml"/>
  <Override PartName="/ppt/charts/chart18.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8.xml" ContentType="application/vnd.openxmlformats-officedocument.themeOverride+xml"/>
  <Override PartName="/ppt/notesSlides/notesSlide23.xml" ContentType="application/vnd.openxmlformats-officedocument.presentationml.notesSlide+xml"/>
  <Override PartName="/ppt/charts/chart19.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9.xml" ContentType="application/vnd.openxmlformats-officedocument.themeOverride+xml"/>
  <Override PartName="/ppt/notesSlides/notesSlide24.xml" ContentType="application/vnd.openxmlformats-officedocument.presentationml.notesSlide+xml"/>
  <Override PartName="/ppt/charts/chart20.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20.xml" ContentType="application/vnd.openxmlformats-officedocument.themeOverride+xml"/>
  <Override PartName="/ppt/charts/chart21.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21.xml" ContentType="application/vnd.openxmlformats-officedocument.themeOverride+xml"/>
  <Override PartName="/ppt/notesSlides/notesSlide25.xml" ContentType="application/vnd.openxmlformats-officedocument.presentationml.notesSlide+xml"/>
  <Override PartName="/ppt/charts/chart22.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22.xml" ContentType="application/vnd.openxmlformats-officedocument.themeOverride+xml"/>
  <Override PartName="/ppt/charts/chart23.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23.xml" ContentType="application/vnd.openxmlformats-officedocument.themeOverride+xml"/>
  <Override PartName="/ppt/notesSlides/notesSlide26.xml" ContentType="application/vnd.openxmlformats-officedocument.presentationml.notesSlide+xml"/>
  <Override PartName="/ppt/charts/chart24.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24.xml" ContentType="application/vnd.openxmlformats-officedocument.themeOverride+xml"/>
  <Override PartName="/ppt/charts/chart25.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5.xml" ContentType="application/vnd.openxmlformats-officedocument.themeOverride+xml"/>
  <Override PartName="/ppt/notesSlides/notesSlide27.xml" ContentType="application/vnd.openxmlformats-officedocument.presentationml.notesSlide+xml"/>
  <Override PartName="/ppt/charts/chart26.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6.xml" ContentType="application/vnd.openxmlformats-officedocument.themeOverride+xml"/>
  <Override PartName="/ppt/notesSlides/notesSlide28.xml" ContentType="application/vnd.openxmlformats-officedocument.presentationml.notesSlide+xml"/>
  <Override PartName="/ppt/charts/chart27.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7.xml" ContentType="application/vnd.openxmlformats-officedocument.themeOverride+xml"/>
  <Override PartName="/ppt/notesSlides/notesSlide29.xml" ContentType="application/vnd.openxmlformats-officedocument.presentationml.notesSlide+xml"/>
  <Override PartName="/ppt/charts/chart28.xml" ContentType="application/vnd.openxmlformats-officedocument.drawingml.chart+xml"/>
  <Override PartName="/ppt/theme/themeOverride28.xml" ContentType="application/vnd.openxmlformats-officedocument.themeOverride+xml"/>
  <Override PartName="/ppt/notesSlides/notesSlide30.xml" ContentType="application/vnd.openxmlformats-officedocument.presentationml.notesSlide+xml"/>
  <Override PartName="/ppt/charts/chart29.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9.xml" ContentType="application/vnd.openxmlformats-officedocument.themeOverride+xml"/>
  <Override PartName="/ppt/notesSlides/notesSlide31.xml" ContentType="application/vnd.openxmlformats-officedocument.presentationml.notesSlide+xml"/>
  <Override PartName="/ppt/charts/chart30.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30.xml" ContentType="application/vnd.openxmlformats-officedocument.themeOverride+xml"/>
  <Override PartName="/ppt/notesSlides/notesSlide32.xml" ContentType="application/vnd.openxmlformats-officedocument.presentationml.notesSlide+xml"/>
  <Override PartName="/ppt/charts/chart31.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31.xml" ContentType="application/vnd.openxmlformats-officedocument.themeOverride+xml"/>
  <Override PartName="/ppt/notesSlides/notesSlide33.xml" ContentType="application/vnd.openxmlformats-officedocument.presentationml.notesSlide+xml"/>
  <Override PartName="/ppt/charts/chart32.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32.xml" ContentType="application/vnd.openxmlformats-officedocument.themeOverride+xml"/>
  <Override PartName="/ppt/notesSlides/notesSlide34.xml" ContentType="application/vnd.openxmlformats-officedocument.presentationml.notesSlide+xml"/>
  <Override PartName="/ppt/charts/chart33.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33.xml" ContentType="application/vnd.openxmlformats-officedocument.themeOverride+xml"/>
  <Override PartName="/ppt/charts/chart34.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34.xml" ContentType="application/vnd.openxmlformats-officedocument.themeOverride+xml"/>
  <Override PartName="/ppt/notesSlides/notesSlide35.xml" ContentType="application/vnd.openxmlformats-officedocument.presentationml.notesSlide+xml"/>
  <Override PartName="/ppt/charts/chart35.xml" ContentType="application/vnd.openxmlformats-officedocument.drawingml.chart+xml"/>
  <Override PartName="/ppt/charts/style28.xml" ContentType="application/vnd.ms-office.chartstyle+xml"/>
  <Override PartName="/ppt/charts/colors28.xml" ContentType="application/vnd.ms-office.chartcolorstyle+xml"/>
  <Override PartName="/ppt/theme/themeOverride35.xml" ContentType="application/vnd.openxmlformats-officedocument.themeOverride+xml"/>
  <Override PartName="/ppt/notesSlides/notesSlide36.xml" ContentType="application/vnd.openxmlformats-officedocument.presentationml.notesSlide+xml"/>
  <Override PartName="/ppt/charts/chart36.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36.xml" ContentType="application/vnd.openxmlformats-officedocument.themeOverride+xml"/>
  <Override PartName="/ppt/notesSlides/notesSlide37.xml" ContentType="application/vnd.openxmlformats-officedocument.presentationml.notesSlide+xml"/>
  <Override PartName="/ppt/charts/chart37.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37.xml" ContentType="application/vnd.openxmlformats-officedocument.themeOverride+xml"/>
  <Override PartName="/ppt/charts/chart38.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38.xml" ContentType="application/vnd.openxmlformats-officedocument.themeOverride+xml"/>
  <Override PartName="/ppt/notesSlides/notesSlide38.xml" ContentType="application/vnd.openxmlformats-officedocument.presentationml.notesSlide+xml"/>
  <Override PartName="/ppt/charts/chart39.xml" ContentType="application/vnd.openxmlformats-officedocument.drawingml.chart+xml"/>
  <Override PartName="/ppt/charts/style32.xml" ContentType="application/vnd.ms-office.chartstyle+xml"/>
  <Override PartName="/ppt/charts/colors32.xml" ContentType="application/vnd.ms-office.chartcolorstyle+xml"/>
  <Override PartName="/ppt/theme/themeOverride39.xml" ContentType="application/vnd.openxmlformats-officedocument.themeOverride+xml"/>
  <Override PartName="/ppt/drawings/drawing4.xml" ContentType="application/vnd.openxmlformats-officedocument.drawingml.chartshapes+xml"/>
  <Override PartName="/ppt/notesSlides/notesSlide39.xml" ContentType="application/vnd.openxmlformats-officedocument.presentationml.notesSlide+xml"/>
  <Override PartName="/ppt/charts/chart40.xml" ContentType="application/vnd.openxmlformats-officedocument.drawingml.chart+xml"/>
  <Override PartName="/ppt/charts/style33.xml" ContentType="application/vnd.ms-office.chartstyle+xml"/>
  <Override PartName="/ppt/charts/colors33.xml" ContentType="application/vnd.ms-office.chartcolorstyle+xml"/>
  <Override PartName="/ppt/theme/themeOverride40.xml" ContentType="application/vnd.openxmlformats-officedocument.themeOverride+xml"/>
  <Override PartName="/ppt/notesSlides/notesSlide40.xml" ContentType="application/vnd.openxmlformats-officedocument.presentationml.notesSlide+xml"/>
  <Override PartName="/ppt/charts/chart41.xml" ContentType="application/vnd.openxmlformats-officedocument.drawingml.chart+xml"/>
  <Override PartName="/ppt/theme/themeOverride41.xml" ContentType="application/vnd.openxmlformats-officedocument.themeOverride+xml"/>
  <Override PartName="/ppt/notesSlides/notesSlide41.xml" ContentType="application/vnd.openxmlformats-officedocument.presentationml.notesSlide+xml"/>
  <Override PartName="/ppt/charts/chart42.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42.xml" ContentType="application/vnd.openxmlformats-officedocument.themeOverride+xml"/>
  <Override PartName="/ppt/notesSlides/notesSlide42.xml" ContentType="application/vnd.openxmlformats-officedocument.presentationml.notesSlide+xml"/>
  <Override PartName="/ppt/charts/chart43.xml" ContentType="application/vnd.openxmlformats-officedocument.drawingml.chart+xml"/>
  <Override PartName="/ppt/theme/themeOverride43.xml" ContentType="application/vnd.openxmlformats-officedocument.themeOverride+xml"/>
  <Override PartName="/ppt/notesSlides/notesSlide43.xml" ContentType="application/vnd.openxmlformats-officedocument.presentationml.notesSlide+xml"/>
  <Override PartName="/ppt/charts/chart44.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44.xml" ContentType="application/vnd.openxmlformats-officedocument.themeOverride+xml"/>
  <Override PartName="/ppt/notesSlides/notesSlide44.xml" ContentType="application/vnd.openxmlformats-officedocument.presentationml.notesSlide+xml"/>
  <Override PartName="/ppt/charts/chart45.xml" ContentType="application/vnd.openxmlformats-officedocument.drawingml.chart+xml"/>
  <Override PartName="/ppt/charts/style36.xml" ContentType="application/vnd.ms-office.chartstyle+xml"/>
  <Override PartName="/ppt/charts/colors36.xml" ContentType="application/vnd.ms-office.chartcolorstyle+xml"/>
  <Override PartName="/ppt/theme/themeOverride45.xml" ContentType="application/vnd.openxmlformats-officedocument.themeOverride+xml"/>
  <Override PartName="/ppt/notesSlides/notesSlide45.xml" ContentType="application/vnd.openxmlformats-officedocument.presentationml.notesSlide+xml"/>
  <Override PartName="/ppt/charts/chart46.xml" ContentType="application/vnd.openxmlformats-officedocument.drawingml.chart+xml"/>
  <Override PartName="/ppt/theme/themeOverride46.xml" ContentType="application/vnd.openxmlformats-officedocument.themeOverride+xml"/>
  <Override PartName="/ppt/drawings/drawing5.xml" ContentType="application/vnd.openxmlformats-officedocument.drawingml.chartshapes+xml"/>
  <Override PartName="/ppt/notesSlides/notesSlide46.xml" ContentType="application/vnd.openxmlformats-officedocument.presentationml.notesSlide+xml"/>
  <Override PartName="/ppt/charts/chart47.xml" ContentType="application/vnd.openxmlformats-officedocument.drawingml.chart+xml"/>
  <Override PartName="/ppt/charts/style37.xml" ContentType="application/vnd.ms-office.chartstyle+xml"/>
  <Override PartName="/ppt/charts/colors37.xml" ContentType="application/vnd.ms-office.chartcolorstyle+xml"/>
  <Override PartName="/ppt/theme/themeOverride47.xml" ContentType="application/vnd.openxmlformats-officedocument.themeOverride+xml"/>
  <Override PartName="/ppt/notesSlides/notesSlide47.xml" ContentType="application/vnd.openxmlformats-officedocument.presentationml.notesSlide+xml"/>
  <Override PartName="/ppt/charts/chart48.xml" ContentType="application/vnd.openxmlformats-officedocument.drawingml.chart+xml"/>
  <Override PartName="/ppt/charts/style38.xml" ContentType="application/vnd.ms-office.chartstyle+xml"/>
  <Override PartName="/ppt/charts/colors38.xml" ContentType="application/vnd.ms-office.chartcolorstyle+xml"/>
  <Override PartName="/ppt/theme/themeOverride48.xml" ContentType="application/vnd.openxmlformats-officedocument.themeOverride+xml"/>
  <Override PartName="/ppt/notesSlides/notesSlide48.xml" ContentType="application/vnd.openxmlformats-officedocument.presentationml.notesSlide+xml"/>
  <Override PartName="/ppt/charts/chart49.xml" ContentType="application/vnd.openxmlformats-officedocument.drawingml.chart+xml"/>
  <Override PartName="/ppt/charts/style39.xml" ContentType="application/vnd.ms-office.chartstyle+xml"/>
  <Override PartName="/ppt/charts/colors39.xml" ContentType="application/vnd.ms-office.chartcolorstyle+xml"/>
  <Override PartName="/ppt/theme/themeOverride49.xml" ContentType="application/vnd.openxmlformats-officedocument.themeOverride+xml"/>
  <Override PartName="/ppt/notesSlides/notesSlide49.xml" ContentType="application/vnd.openxmlformats-officedocument.presentationml.notesSlide+xml"/>
  <Override PartName="/ppt/charts/chart50.xml" ContentType="application/vnd.openxmlformats-officedocument.drawingml.chart+xml"/>
  <Override PartName="/ppt/charts/style40.xml" ContentType="application/vnd.ms-office.chartstyle+xml"/>
  <Override PartName="/ppt/charts/colors40.xml" ContentType="application/vnd.ms-office.chartcolorstyle+xml"/>
  <Override PartName="/ppt/theme/themeOverride50.xml" ContentType="application/vnd.openxmlformats-officedocument.themeOverride+xml"/>
  <Override PartName="/ppt/charts/chart51.xml" ContentType="application/vnd.openxmlformats-officedocument.drawingml.chart+xml"/>
  <Override PartName="/ppt/charts/style41.xml" ContentType="application/vnd.ms-office.chartstyle+xml"/>
  <Override PartName="/ppt/charts/colors41.xml" ContentType="application/vnd.ms-office.chartcolorstyle+xml"/>
  <Override PartName="/ppt/theme/themeOverride51.xml" ContentType="application/vnd.openxmlformats-officedocument.themeOverride+xml"/>
  <Override PartName="/ppt/charts/chart52.xml" ContentType="application/vnd.openxmlformats-officedocument.drawingml.chart+xml"/>
  <Override PartName="/ppt/charts/style42.xml" ContentType="application/vnd.ms-office.chartstyle+xml"/>
  <Override PartName="/ppt/charts/colors42.xml" ContentType="application/vnd.ms-office.chartcolorstyle+xml"/>
  <Override PartName="/ppt/theme/themeOverride52.xml" ContentType="application/vnd.openxmlformats-officedocument.themeOverr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53.xml" ContentType="application/vnd.openxmlformats-officedocument.drawingml.chart+xml"/>
  <Override PartName="/ppt/charts/style43.xml" ContentType="application/vnd.ms-office.chartstyle+xml"/>
  <Override PartName="/ppt/charts/colors43.xml" ContentType="application/vnd.ms-office.chartcolorstyle+xml"/>
  <Override PartName="/ppt/theme/themeOverride53.xml" ContentType="application/vnd.openxmlformats-officedocument.themeOverride+xml"/>
  <Override PartName="/ppt/notesSlides/notesSlide52.xml" ContentType="application/vnd.openxmlformats-officedocument.presentationml.notesSlide+xml"/>
  <Override PartName="/ppt/charts/chart54.xml" ContentType="application/vnd.openxmlformats-officedocument.drawingml.chart+xml"/>
  <Override PartName="/ppt/charts/style44.xml" ContentType="application/vnd.ms-office.chartstyle+xml"/>
  <Override PartName="/ppt/charts/colors44.xml" ContentType="application/vnd.ms-office.chartcolorstyle+xml"/>
  <Override PartName="/ppt/theme/themeOverride54.xml" ContentType="application/vnd.openxmlformats-officedocument.themeOverride+xml"/>
  <Override PartName="/ppt/notesSlides/notesSlide53.xml" ContentType="application/vnd.openxmlformats-officedocument.presentationml.notesSlide+xml"/>
  <Override PartName="/ppt/charts/chart55.xml" ContentType="application/vnd.openxmlformats-officedocument.drawingml.chart+xml"/>
  <Override PartName="/ppt/charts/style45.xml" ContentType="application/vnd.ms-office.chartstyle+xml"/>
  <Override PartName="/ppt/charts/colors45.xml" ContentType="application/vnd.ms-office.chartcolorstyle+xml"/>
  <Override PartName="/ppt/theme/themeOverride55.xml" ContentType="application/vnd.openxmlformats-officedocument.themeOverride+xml"/>
  <Override PartName="/ppt/charts/chart56.xml" ContentType="application/vnd.openxmlformats-officedocument.drawingml.chart+xml"/>
  <Override PartName="/ppt/charts/style46.xml" ContentType="application/vnd.ms-office.chartstyle+xml"/>
  <Override PartName="/ppt/charts/colors46.xml" ContentType="application/vnd.ms-office.chartcolorstyle+xml"/>
  <Override PartName="/ppt/theme/themeOverride56.xml" ContentType="application/vnd.openxmlformats-officedocument.themeOverride+xml"/>
  <Override PartName="/ppt/notesSlides/notesSlide54.xml" ContentType="application/vnd.openxmlformats-officedocument.presentationml.notesSlide+xml"/>
  <Override PartName="/ppt/charts/chart57.xml" ContentType="application/vnd.openxmlformats-officedocument.drawingml.chart+xml"/>
  <Override PartName="/ppt/charts/style47.xml" ContentType="application/vnd.ms-office.chartstyle+xml"/>
  <Override PartName="/ppt/charts/colors47.xml" ContentType="application/vnd.ms-office.chartcolorstyle+xml"/>
  <Override PartName="/ppt/theme/themeOverride57.xml" ContentType="application/vnd.openxmlformats-officedocument.themeOverride+xml"/>
  <Override PartName="/ppt/notesSlides/notesSlide55.xml" ContentType="application/vnd.openxmlformats-officedocument.presentationml.notesSlide+xml"/>
  <Override PartName="/ppt/charts/chart58.xml" ContentType="application/vnd.openxmlformats-officedocument.drawingml.chart+xml"/>
  <Override PartName="/ppt/charts/style48.xml" ContentType="application/vnd.ms-office.chartstyle+xml"/>
  <Override PartName="/ppt/charts/colors48.xml" ContentType="application/vnd.ms-office.chartcolorstyle+xml"/>
  <Override PartName="/ppt/theme/themeOverride58.xml" ContentType="application/vnd.openxmlformats-officedocument.themeOverride+xml"/>
  <Override PartName="/ppt/notesSlides/notesSlide56.xml" ContentType="application/vnd.openxmlformats-officedocument.presentationml.notesSlide+xml"/>
  <Override PartName="/ppt/charts/chart59.xml" ContentType="application/vnd.openxmlformats-officedocument.drawingml.chart+xml"/>
  <Override PartName="/ppt/charts/style49.xml" ContentType="application/vnd.ms-office.chartstyle+xml"/>
  <Override PartName="/ppt/charts/colors49.xml" ContentType="application/vnd.ms-office.chartcolorstyle+xml"/>
  <Override PartName="/ppt/theme/themeOverride59.xml" ContentType="application/vnd.openxmlformats-officedocument.themeOverr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63" r:id="rId5"/>
    <p:sldMasterId id="2147483888" r:id="rId6"/>
    <p:sldMasterId id="2147483894" r:id="rId7"/>
    <p:sldMasterId id="2147483922" r:id="rId8"/>
  </p:sldMasterIdLst>
  <p:notesMasterIdLst>
    <p:notesMasterId r:id="rId66"/>
  </p:notesMasterIdLst>
  <p:handoutMasterIdLst>
    <p:handoutMasterId r:id="rId67"/>
  </p:handoutMasterIdLst>
  <p:sldIdLst>
    <p:sldId id="340" r:id="rId9"/>
    <p:sldId id="1389" r:id="rId10"/>
    <p:sldId id="1423" r:id="rId11"/>
    <p:sldId id="1424" r:id="rId12"/>
    <p:sldId id="1425" r:id="rId13"/>
    <p:sldId id="1426" r:id="rId14"/>
    <p:sldId id="1427" r:id="rId15"/>
    <p:sldId id="1428" r:id="rId16"/>
    <p:sldId id="1429" r:id="rId17"/>
    <p:sldId id="1430" r:id="rId18"/>
    <p:sldId id="1431" r:id="rId19"/>
    <p:sldId id="1432" r:id="rId20"/>
    <p:sldId id="1433" r:id="rId21"/>
    <p:sldId id="1434" r:id="rId22"/>
    <p:sldId id="1491" r:id="rId23"/>
    <p:sldId id="1435" r:id="rId24"/>
    <p:sldId id="1436" r:id="rId25"/>
    <p:sldId id="1437" r:id="rId26"/>
    <p:sldId id="1438" r:id="rId27"/>
    <p:sldId id="1439" r:id="rId28"/>
    <p:sldId id="1440" r:id="rId29"/>
    <p:sldId id="1441" r:id="rId30"/>
    <p:sldId id="1442" r:id="rId31"/>
    <p:sldId id="1443" r:id="rId32"/>
    <p:sldId id="1444" r:id="rId33"/>
    <p:sldId id="1445" r:id="rId34"/>
    <p:sldId id="1446" r:id="rId35"/>
    <p:sldId id="1447" r:id="rId36"/>
    <p:sldId id="1448" r:id="rId37"/>
    <p:sldId id="1449" r:id="rId38"/>
    <p:sldId id="1450" r:id="rId39"/>
    <p:sldId id="1492" r:id="rId40"/>
    <p:sldId id="1452" r:id="rId41"/>
    <p:sldId id="1453" r:id="rId42"/>
    <p:sldId id="1454" r:id="rId43"/>
    <p:sldId id="1455" r:id="rId44"/>
    <p:sldId id="1456" r:id="rId45"/>
    <p:sldId id="1457" r:id="rId46"/>
    <p:sldId id="1458" r:id="rId47"/>
    <p:sldId id="1459" r:id="rId48"/>
    <p:sldId id="1460" r:id="rId49"/>
    <p:sldId id="1461" r:id="rId50"/>
    <p:sldId id="1462" r:id="rId51"/>
    <p:sldId id="1463" r:id="rId52"/>
    <p:sldId id="1464" r:id="rId53"/>
    <p:sldId id="1483" r:id="rId54"/>
    <p:sldId id="1466" r:id="rId55"/>
    <p:sldId id="1480" r:id="rId56"/>
    <p:sldId id="1467" r:id="rId57"/>
    <p:sldId id="1468" r:id="rId58"/>
    <p:sldId id="1469" r:id="rId59"/>
    <p:sldId id="1470" r:id="rId60"/>
    <p:sldId id="1471" r:id="rId61"/>
    <p:sldId id="1472" r:id="rId62"/>
    <p:sldId id="1473" r:id="rId63"/>
    <p:sldId id="1474" r:id="rId64"/>
    <p:sldId id="1475" r:id="rId65"/>
  </p:sldIdLst>
  <p:sldSz cx="12192000" cy="6858000"/>
  <p:notesSz cx="7315200" cy="9601200"/>
  <p:embeddedFontLst>
    <p:embeddedFont>
      <p:font typeface="Cambria Math" panose="02040503050406030204" pitchFamily="18" charset="0"/>
      <p:regular r:id="rId68"/>
    </p:embeddedFont>
    <p:embeddedFont>
      <p:font typeface="Myriad Web Pro" panose="020B0604020202020204" charset="0"/>
      <p:regular r:id="rId69"/>
      <p:bold r:id="rId70"/>
      <p:italic r:id="rId71"/>
      <p:boldItalic r:id="rId72"/>
    </p:embeddedFont>
    <p:embeddedFont>
      <p:font typeface="Segoe UI" panose="020B0502040204020203" pitchFamily="34" charset="0"/>
      <p:regular r:id="rId73"/>
      <p:bold r:id="rId74"/>
      <p:italic r:id="rId75"/>
      <p:boldItalic r:id="rId76"/>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91201-E67B-28AE-6175-A54E7B444AFF}" name="Feng, Pei-Jean (//NCHHSTP)-SU" initials="FPJ(S" userId="Feng, Pei-Jean (//NCHHSTP)-SU" providerId="None"/>
  <p188:author id="{E2DAD404-5152-234E-0377-99B406EB37B4}" name="Allen, Leeanna (CDC/DDID/NCHHSTP/DTE)" initials="AL(" userId="S::iei5@cdc.gov::c55763ca-55d4-48ea-8a8f-6f201dd3c749" providerId="AD"/>
  <p188:author id="{33FAF014-BD58-E438-4B49-6970068965C2}" name="Forbes, Divia (CDC/DDID/NCHHSTP/DTE)" initials="F(" userId="S::dkf1@cdc.gov::0965cef4-b50e-4e91-82c2-b8854f40823f" providerId="AD"/>
  <p188:author id="{CF78361F-F472-FF25-A840-C9C8C4A3F38D}" name="Allison Maiuri" initials="AM" userId="S::fpg3@cdc.gov::e501f85d-6eaf-4562-8784-330c8872bdce" providerId="AD"/>
  <p188:author id="{25EEDF30-E25C-FCC5-212F-AA3B882B0A86}" name="Self, Julie Lynn (CDC/DDID/NCHHSTP/DTE)" initials="SJL(" userId="S::yxj9@cdc.gov::b0c15203-d06e-4f8a-93be-4cafda4cc0aa" providerId="AD"/>
  <p188:author id="{1945D141-DDD3-EFDB-BC16-43DAC4EAE0E1}" name="Walker, William (Billy) (CDC/DDID/NCHHSTP/DTE)" initials="WLW" userId="Walker, William (Billy) (CDC/DDID/NCHHSTP/DTE)" providerId="None"/>
  <p188:author id="{46C4044C-9B44-C72A-B2CD-484BC3A8AAA6}" name="Stewart, Rebekah (CDC/NCHHSTP/DTE)" initials="SR(" userId="S::yxp5@cdc.gov::6ae75549-9d01-4caa-988a-237553ca6acf" providerId="AD"/>
  <p188:author id="{41A12776-E675-4BEE-B9C5-E96793986193}" name="Feng, Pei-Jean" initials="PF" userId="Feng, Pei-Jean" providerId="None"/>
  <p188:author id="{01C28078-D7DA-2966-497E-3391E73A2670}" name="Augustine, Ryan (CDC/DDID/NCHHSTP/DTE)" initials="AR(" userId="S::mvv7@cdc.gov::450bfa04-8906-4291-b3ae-5ff68c0b3bf5" providerId="AD"/>
  <p188:author id="{9DA86497-2C5B-1C49-236C-A17A849F5E62}" name="Miller, Erin (CDC/DDID/NCHHSTP/DTE)" initials="ME(" userId="S::ssy3@cdc.gov::128df035-7289-43cf-84fc-19d2df55a584" providerId="AD"/>
  <p188:author id="{B0AFC9A9-9EF6-FB7C-C99A-D0CFF3B011C6}" name="Pei Jean Feng" initials="PJF" userId="S::ewc6@cdc.gov::239ea777-a985-43c5-9b7b-36c9bf0e18b4" providerId="AD"/>
  <p188:author id="{17C32DAA-5FC4-018E-F31D-E9B41B4A16F7}" name="Langer, Adam J. (CDC/DDID/NCHHSTP/DTE)" initials="LAJ(" userId="S::akl7@cdc.gov::fadb3565-89f1-4382-acf7-a4a11b8b5474" providerId="AD"/>
  <p188:author id="{148FACB0-4496-DE41-E2B6-19CE579BE820}" name="Kammerer, Steve (CDC/DDID/NCHHSTP/DTE)" initials="KS(" userId="S::fzk3@cdc.gov::5ff58567-e670-4ff5-89af-90b01f473128" providerId="AD"/>
  <p188:author id="{7E31D9B5-BF5E-15A9-9457-A08D292119FB}" name="Feng, Pei-Jean (//NCHHSTP)-SU" initials="F(" userId="S::ewc6-su@cdc.gov::4c7f677b-436e-41ca-9114-e27d08c8e713" providerId="AD"/>
  <p188:author id="{9C299EB8-774C-CAB1-2F3B-738378285CBC}" name="Lambert, Lauren A. (CDC/DDID/NCHHSTP/DTE)" initials="LLA(" userId="S::lal0@cdc.gov::f378f072-aff1-4dff-88f9-483deb9998ae" providerId="AD"/>
  <p188:author id="{84B5F0C7-C667-4AC7-238B-7AFD811C4E42}" name="Forbes, Divia (CDC/DDID/NCHHSTP/DTE)" initials="FD(" userId="S::Dkf1@cdc.gov::0965cef4-b50e-4e91-82c2-b8854f40823f" providerId="AD"/>
  <p188:author id="{62B041DD-AD77-E698-BFB3-17529D6D9B32}" name="Pratt, Robert (CDC/DDID/NCHHSTP/DTE)" initials="PR(" userId="S::rbp5@cdc.gov::411d62a7-afbc-448c-bd39-7ebff3f5a7cf" providerId="AD"/>
  <p188:author id="{3D5C61E6-B7A2-6682-4828-67B194B15D1E}" name="Salmon-Trejo, LaTweika (CDC/DDID/NCHHSTP/DTE)" initials="S(" userId="S::psq2@cdc.gov::91773110-83cb-4b0f-971e-f55645d588e3" providerId="AD"/>
  <p188:author id="{E1CA81E9-C8E4-8C14-1E8B-43284E9C2CB4}" name="Walker, William (Billy) (CDC/DDID/NCHHSTP/DTE)" initials="W(" userId="S::lxq4@cdc.gov::d61da025-b507-4400-90d3-de22e3dec7ad" providerId="AD"/>
  <p188:author id="{63DD1EEA-37EF-7991-8ECA-7BA24700131A}" name="Moore, Meredith (CDC/DDID/NCHHSTP/DTE)" initials="MM(" userId="S::mue1@cdc.gov::69583902-ec31-4f49-a302-f6fe8b89fd96" providerId="AD"/>
  <p188:author id="{862705FB-BC32-80C5-0025-13D3BFB0702E}" name="Winston, Carla (CDC/NCHHSTP/DTE)" initials="W(" userId="S::ctw3@cdc.gov::c6440c94-5101-4c7c-9703-c0dac0b75758" providerId="AD"/>
  <p188:author id="{25A01BFF-F768-3384-BBDF-48C33E4858B8}" name="DeLuca, Nick (CDC/DDID/NCHHSTP/DTE)" initials="D(" userId="S::ncd4@cdc.gov::7401b3f7-5759-406a-b65c-994e78639fa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9" name="Mejia, Paola (CDC/DDID/NCHHSTP/DTE)" initials="MP(" lastIdx="20" clrIdx="28">
    <p:extLst>
      <p:ext uri="{19B8F6BF-5375-455C-9EA6-DF929625EA0E}">
        <p15:presenceInfo xmlns:p15="http://schemas.microsoft.com/office/powerpoint/2012/main" userId="S::rji9@cdc.gov::0175410a-9146-4fea-9e96-7fca4da0343d" providerId="AD"/>
      </p:ext>
    </p:extLst>
  </p:cmAuthor>
  <p:cmAuthor id="1" name="Adam J. Langer" initials="ALanger" lastIdx="28" clrIdx="0">
    <p:extLst>
      <p:ext uri="{19B8F6BF-5375-455C-9EA6-DF929625EA0E}">
        <p15:presenceInfo xmlns:p15="http://schemas.microsoft.com/office/powerpoint/2012/main" userId="Adam J. Langer" providerId="None"/>
      </p:ext>
    </p:extLst>
  </p:cmAuthor>
  <p:cmAuthor id="30" name="Talarico, Sarah (CDC/DDID/NCHHSTP/DTE)" initials="TS(" lastIdx="1" clrIdx="29">
    <p:extLst>
      <p:ext uri="{19B8F6BF-5375-455C-9EA6-DF929625EA0E}">
        <p15:presenceInfo xmlns:p15="http://schemas.microsoft.com/office/powerpoint/2012/main" userId="S::mzi4@cdc.gov::30aa378f-1241-41c8-b3c8-592a75fb7bc3" providerId="AD"/>
      </p:ext>
    </p:extLst>
  </p:cmAuthor>
  <p:cmAuthor id="2" name="Navin, Thomas R. (CDC/OID/NCHHSTP)" initials="NTR(" lastIdx="42" clrIdx="1">
    <p:extLst>
      <p:ext uri="{19B8F6BF-5375-455C-9EA6-DF929625EA0E}">
        <p15:presenceInfo xmlns:p15="http://schemas.microsoft.com/office/powerpoint/2012/main" userId="S-1-5-21-1207783550-2075000910-922709458-177098" providerId="AD"/>
      </p:ext>
    </p:extLst>
  </p:cmAuthor>
  <p:cmAuthor id="31" name="Walker, William (Billy) (CDC/DDID/NCHHSTP/DTE)" initials="W(" lastIdx="2" clrIdx="30">
    <p:extLst>
      <p:ext uri="{19B8F6BF-5375-455C-9EA6-DF929625EA0E}">
        <p15:presenceInfo xmlns:p15="http://schemas.microsoft.com/office/powerpoint/2012/main" userId="S::lxq4@cdc.gov::d61da025-b507-4400-90d3-de22e3dec7ad" providerId="AD"/>
      </p:ext>
    </p:extLst>
  </p:cmAuthor>
  <p:cmAuthor id="3" name="Katz, Dolly (CDC/OID/NCHHSTP)" initials="KD(" lastIdx="3" clrIdx="2">
    <p:extLst>
      <p:ext uri="{19B8F6BF-5375-455C-9EA6-DF929625EA0E}">
        <p15:presenceInfo xmlns:p15="http://schemas.microsoft.com/office/powerpoint/2012/main" userId="S-1-5-21-1207783550-2075000910-922709458-178618" providerId="AD"/>
      </p:ext>
    </p:extLst>
  </p:cmAuthor>
  <p:cmAuthor id="4" name="Iqbal, Shareen (CDC/OID/NCHHSTP) (CTR)" initials="IS((" lastIdx="56" clrIdx="3">
    <p:extLst>
      <p:ext uri="{19B8F6BF-5375-455C-9EA6-DF929625EA0E}">
        <p15:presenceInfo xmlns:p15="http://schemas.microsoft.com/office/powerpoint/2012/main" userId="S-1-5-21-1207783550-2075000910-922709458-517051" providerId="AD"/>
      </p:ext>
    </p:extLst>
  </p:cmAuthor>
  <p:cmAuthor id="5" name="Tsang, Clarisse (CDC/OID/NCHHSTP)" initials="mix4" lastIdx="11" clrIdx="4">
    <p:extLst>
      <p:ext uri="{19B8F6BF-5375-455C-9EA6-DF929625EA0E}">
        <p15:presenceInfo xmlns:p15="http://schemas.microsoft.com/office/powerpoint/2012/main" userId="Tsang, Clarisse (CDC/OID/NCHHSTP)" providerId="None"/>
      </p:ext>
    </p:extLst>
  </p:cmAuthor>
  <p:cmAuthor id="6" name="Pratt, Robert (CDC/OID/NCHHSTP)" initials="PR(" lastIdx="101" clrIdx="5">
    <p:extLst>
      <p:ext uri="{19B8F6BF-5375-455C-9EA6-DF929625EA0E}">
        <p15:presenceInfo xmlns:p15="http://schemas.microsoft.com/office/powerpoint/2012/main" userId="S-1-5-21-1207783550-2075000910-922709458-177281" providerId="AD"/>
      </p:ext>
    </p:extLst>
  </p:cmAuthor>
  <p:cmAuthor id="7" name="Tsang, Clarisse (CDC/OID/NCHHSTP)" initials="TC(" lastIdx="3" clrIdx="6">
    <p:extLst>
      <p:ext uri="{19B8F6BF-5375-455C-9EA6-DF929625EA0E}">
        <p15:presenceInfo xmlns:p15="http://schemas.microsoft.com/office/powerpoint/2012/main" userId="S-1-5-21-1207783550-2075000910-922709458-575230" providerId="AD"/>
      </p:ext>
    </p:extLst>
  </p:cmAuthor>
  <p:cmAuthor id="8" name="Winston, Carla (CDC/OID/NCHHSTP)" initials="WC(" lastIdx="17" clrIdx="7">
    <p:extLst>
      <p:ext uri="{19B8F6BF-5375-455C-9EA6-DF929625EA0E}">
        <p15:presenceInfo xmlns:p15="http://schemas.microsoft.com/office/powerpoint/2012/main" userId="S-1-5-21-1207783550-2075000910-922709458-178677" providerId="AD"/>
      </p:ext>
    </p:extLst>
  </p:cmAuthor>
  <p:cmAuthor id="9" name="Vonnahme, Laura A. (CDC/DDID/NCHHSTP/DTE)" initials="VLA(" lastIdx="27" clrIdx="8">
    <p:extLst>
      <p:ext uri="{19B8F6BF-5375-455C-9EA6-DF929625EA0E}">
        <p15:presenceInfo xmlns:p15="http://schemas.microsoft.com/office/powerpoint/2012/main" userId="S-1-5-21-1207783550-2075000910-922709458-307322" providerId="AD"/>
      </p:ext>
    </p:extLst>
  </p:cmAuthor>
  <p:cmAuthor id="10" name="Vonnahme, Laura A. (CDC/DDID/NCHHSTP/DTE)" initials="VLA( [2]" lastIdx="10" clrIdx="9">
    <p:extLst>
      <p:ext uri="{19B8F6BF-5375-455C-9EA6-DF929625EA0E}">
        <p15:presenceInfo xmlns:p15="http://schemas.microsoft.com/office/powerpoint/2012/main" userId="S::kdy1@cdc.gov::418574af-d465-4c61-96bd-181676756569" providerId="AD"/>
      </p:ext>
    </p:extLst>
  </p:cmAuthor>
  <p:cmAuthor id="11" name="Pratt, Robert (CDC/DDID/NCHHSTP/DTE)" initials="PR(" lastIdx="336" clrIdx="10">
    <p:extLst>
      <p:ext uri="{19B8F6BF-5375-455C-9EA6-DF929625EA0E}">
        <p15:presenceInfo xmlns:p15="http://schemas.microsoft.com/office/powerpoint/2012/main" userId="S::rbp5@cdc.gov::411d62a7-afbc-448c-bd39-7ebff3f5a7cf" providerId="AD"/>
      </p:ext>
    </p:extLst>
  </p:cmAuthor>
  <p:cmAuthor id="12" name="Langer, Adam J. (CDC/DDID/NCHHSTP/DTE)" initials="LAJ(" lastIdx="85" clrIdx="11">
    <p:extLst>
      <p:ext uri="{19B8F6BF-5375-455C-9EA6-DF929625EA0E}">
        <p15:presenceInfo xmlns:p15="http://schemas.microsoft.com/office/powerpoint/2012/main" userId="S::akl7@cdc.gov::fadb3565-89f1-4382-acf7-a4a11b8b5474" providerId="AD"/>
      </p:ext>
    </p:extLst>
  </p:cmAuthor>
  <p:cmAuthor id="13" name="Walker, William (Billy) (CDC/DDID/NCHHSTP/DTE)" initials="WW((" lastIdx="38" clrIdx="12">
    <p:extLst>
      <p:ext uri="{19B8F6BF-5375-455C-9EA6-DF929625EA0E}">
        <p15:presenceInfo xmlns:p15="http://schemas.microsoft.com/office/powerpoint/2012/main" userId="S::lxq4@cdc.gov::f2d3e3bb-2be8-42b5-b491-b5f802b1fcd2" providerId="AD"/>
      </p:ext>
    </p:extLst>
  </p:cmAuthor>
  <p:cmAuthor id="14" name="Navin, Thomas R. (CDC/DDID/NCHHSTP/DTE)" initials="NTR(" lastIdx="2" clrIdx="13">
    <p:extLst>
      <p:ext uri="{19B8F6BF-5375-455C-9EA6-DF929625EA0E}">
        <p15:presenceInfo xmlns:p15="http://schemas.microsoft.com/office/powerpoint/2012/main" userId="S::trn1@cdc.gov::af4bf394-9c4a-42c2-afdb-eb93c3a9ddec" providerId="AD"/>
      </p:ext>
    </p:extLst>
  </p:cmAuthor>
  <p:cmAuthor id="15" name="Winston, Carla (CDC/DDID/NCHHSTP/DTE)" initials="WC(" lastIdx="89" clrIdx="14">
    <p:extLst>
      <p:ext uri="{19B8F6BF-5375-455C-9EA6-DF929625EA0E}">
        <p15:presenceInfo xmlns:p15="http://schemas.microsoft.com/office/powerpoint/2012/main" userId="S::ctw3@cdc.gov::c6440c94-5101-4c7c-9703-c0dac0b75758" providerId="AD"/>
      </p:ext>
    </p:extLst>
  </p:cmAuthor>
  <p:cmAuthor id="16" name="Kammerer, Steve (CDC/DDID/NCHHSTP/DTE)" initials="KS(" lastIdx="45" clrIdx="15">
    <p:extLst>
      <p:ext uri="{19B8F6BF-5375-455C-9EA6-DF929625EA0E}">
        <p15:presenceInfo xmlns:p15="http://schemas.microsoft.com/office/powerpoint/2012/main" userId="S::fzk3@cdc.gov::5ff58567-e670-4ff5-89af-90b01f473128" providerId="AD"/>
      </p:ext>
    </p:extLst>
  </p:cmAuthor>
  <p:cmAuthor id="17" name="Resha, Karen (CDC/DDID/NCHHSTP/OD)" initials="RK(" lastIdx="10" clrIdx="16">
    <p:extLst>
      <p:ext uri="{19B8F6BF-5375-455C-9EA6-DF929625EA0E}">
        <p15:presenceInfo xmlns:p15="http://schemas.microsoft.com/office/powerpoint/2012/main" userId="S-1-5-21-1207783550-2075000910-922709458-197358" providerId="AD"/>
      </p:ext>
    </p:extLst>
  </p:cmAuthor>
  <p:cmAuthor id="18" name="Resha, Karen (CDC/DDID/NCHHSTP/OD)" initials="RK( [2]" lastIdx="20" clrIdx="17">
    <p:extLst>
      <p:ext uri="{19B8F6BF-5375-455C-9EA6-DF929625EA0E}">
        <p15:presenceInfo xmlns:p15="http://schemas.microsoft.com/office/powerpoint/2012/main" userId="S::kdr1@cdc.gov::a215fd98-229d-4e39-9252-09513bdd8eab" providerId="AD"/>
      </p:ext>
    </p:extLst>
  </p:cmAuthor>
  <p:cmAuthor id="19" name="Clarisse Tsang" initials="CT" lastIdx="311" clrIdx="18">
    <p:extLst>
      <p:ext uri="{19B8F6BF-5375-455C-9EA6-DF929625EA0E}">
        <p15:presenceInfo xmlns:p15="http://schemas.microsoft.com/office/powerpoint/2012/main" userId="S::mix4@cdc.gov::939b7fcb-b2e0-4fe0-ad29-62d9a9bce6ce" providerId="AD"/>
      </p:ext>
    </p:extLst>
  </p:cmAuthor>
  <p:cmAuthor id="20" name="Self, Julie Lynn (CDC/DDID/NCHHSTP/DTE)" initials="SJL(" lastIdx="255" clrIdx="19">
    <p:extLst>
      <p:ext uri="{19B8F6BF-5375-455C-9EA6-DF929625EA0E}">
        <p15:presenceInfo xmlns:p15="http://schemas.microsoft.com/office/powerpoint/2012/main" userId="S::yxj9@cdc.gov::b0c15203-d06e-4f8a-93be-4cafda4cc0aa" providerId="AD"/>
      </p:ext>
    </p:extLst>
  </p:cmAuthor>
  <p:cmAuthor id="21" name="Feng, Pei-Jean" initials="PF" lastIdx="10" clrIdx="20">
    <p:extLst>
      <p:ext uri="{19B8F6BF-5375-455C-9EA6-DF929625EA0E}">
        <p15:presenceInfo xmlns:p15="http://schemas.microsoft.com/office/powerpoint/2012/main" userId="Feng, Pei-Jean" providerId="None"/>
      </p:ext>
    </p:extLst>
  </p:cmAuthor>
  <p:cmAuthor id="22" name="Feng, Pei-Jean (CDC/DDID/NCHHSTP/DTE)" initials="F(" lastIdx="284" clrIdx="21">
    <p:extLst>
      <p:ext uri="{19B8F6BF-5375-455C-9EA6-DF929625EA0E}">
        <p15:presenceInfo xmlns:p15="http://schemas.microsoft.com/office/powerpoint/2012/main" userId="S::ewc6@cdc.gov::239ea777-a985-43c5-9b7b-36c9bf0e18b4" providerId="AD"/>
      </p:ext>
    </p:extLst>
  </p:cmAuthor>
  <p:cmAuthor id="23" name="Lambert, Lauren A. (CDC/DDID/NCHHSTP/DTE)" initials="LLA(" lastIdx="189" clrIdx="22">
    <p:extLst>
      <p:ext uri="{19B8F6BF-5375-455C-9EA6-DF929625EA0E}">
        <p15:presenceInfo xmlns:p15="http://schemas.microsoft.com/office/powerpoint/2012/main" userId="S::lal0@cdc.gov::f378f072-aff1-4dff-88f9-483deb9998ae" providerId="AD"/>
      </p:ext>
    </p:extLst>
  </p:cmAuthor>
  <p:cmAuthor id="24" name="Allen, Leeanna (CDC/DDID/NCHHSTP/DTE)" initials="AL(" lastIdx="9" clrIdx="23">
    <p:extLst>
      <p:ext uri="{19B8F6BF-5375-455C-9EA6-DF929625EA0E}">
        <p15:presenceInfo xmlns:p15="http://schemas.microsoft.com/office/powerpoint/2012/main" userId="S::iei5@cdc.gov::c55763ca-55d4-48ea-8a8f-6f201dd3c749" providerId="AD"/>
      </p:ext>
    </p:extLst>
  </p:cmAuthor>
  <p:cmAuthor id="25" name="DeLuca, Nick (CDC/DDID/NCHHSTP/DTE)" initials="DN(" lastIdx="25" clrIdx="24">
    <p:extLst>
      <p:ext uri="{19B8F6BF-5375-455C-9EA6-DF929625EA0E}">
        <p15:presenceInfo xmlns:p15="http://schemas.microsoft.com/office/powerpoint/2012/main" userId="S::ncd4@cdc.gov::7401b3f7-5759-406a-b65c-994e78639fa6" providerId="AD"/>
      </p:ext>
    </p:extLst>
  </p:cmAuthor>
  <p:cmAuthor id="26" name="Moore, Meredith (CDC/DDID/NCHHSTP/DTE)" initials="MM(" lastIdx="249" clrIdx="25">
    <p:extLst>
      <p:ext uri="{19B8F6BF-5375-455C-9EA6-DF929625EA0E}">
        <p15:presenceInfo xmlns:p15="http://schemas.microsoft.com/office/powerpoint/2012/main" userId="S::mue1@cdc.gov::69583902-ec31-4f49-a302-f6fe8b89fd96" providerId="AD"/>
      </p:ext>
    </p:extLst>
  </p:cmAuthor>
  <p:cmAuthor id="27" name="Augustine, Ryan (CDC/DDID/NCHHSTP/DTE)" initials="A(" lastIdx="74" clrIdx="26">
    <p:extLst>
      <p:ext uri="{19B8F6BF-5375-455C-9EA6-DF929625EA0E}">
        <p15:presenceInfo xmlns:p15="http://schemas.microsoft.com/office/powerpoint/2012/main" userId="S::mvv7@cdc.gov::450bfa04-8906-4291-b3ae-5ff68c0b3bf5" providerId="AD"/>
      </p:ext>
    </p:extLst>
  </p:cmAuthor>
  <p:cmAuthor id="28" name="Forbes, Divia (CDC/DDID/NCHHSTP/DTE)" initials="F(" lastIdx="8" clrIdx="27">
    <p:extLst>
      <p:ext uri="{19B8F6BF-5375-455C-9EA6-DF929625EA0E}">
        <p15:presenceInfo xmlns:p15="http://schemas.microsoft.com/office/powerpoint/2012/main" userId="S::dkf1@cdc.gov::0965cef4-b50e-4e91-82c2-b8854f40823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A"/>
    <a:srgbClr val="F6A01A"/>
    <a:srgbClr val="4BA9FF"/>
    <a:srgbClr val="78B832"/>
    <a:srgbClr val="F8B54D"/>
    <a:srgbClr val="A87FE5"/>
    <a:srgbClr val="A22474"/>
    <a:srgbClr val="00788A"/>
    <a:srgbClr val="262626"/>
    <a:srgbClr val="B796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385" autoAdjust="0"/>
  </p:normalViewPr>
  <p:slideViewPr>
    <p:cSldViewPr snapToGrid="0">
      <p:cViewPr varScale="1">
        <p:scale>
          <a:sx n="80" d="100"/>
          <a:sy n="80" d="100"/>
        </p:scale>
        <p:origin x="102" y="1002"/>
      </p:cViewPr>
      <p:guideLst>
        <p:guide orient="horz" pos="2160"/>
        <p:guide pos="3840"/>
      </p:guideLst>
    </p:cSldViewPr>
  </p:slideViewPr>
  <p:outlineViewPr>
    <p:cViewPr>
      <p:scale>
        <a:sx n="33" d="100"/>
        <a:sy n="33" d="100"/>
      </p:scale>
      <p:origin x="0" y="-45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font" Target="fonts/font1.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7.fntdata"/><Relationship Id="rId79"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3.xml"/><Relationship Id="rId82" Type="http://schemas.microsoft.com/office/2016/11/relationships/changesInfo" Target="changesInfos/changesInfo1.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font" Target="fonts/font2.fntdata"/><Relationship Id="rId77"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font" Target="fonts/font5.fntdata"/><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3.fntdata"/><Relationship Id="rId75" Type="http://schemas.openxmlformats.org/officeDocument/2006/relationships/font" Target="fonts/font8.fntdata"/><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font" Target="fonts/font6.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9.fntdata"/><Relationship Id="rId7" Type="http://schemas.openxmlformats.org/officeDocument/2006/relationships/slideMaster" Target="slideMasters/slideMaster4.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ore, Meredith (CDC/NCHHSTP/DTE)" userId="69583902-ec31-4f49-a302-f6fe8b89fd96" providerId="ADAL" clId="{7066ADFE-08F2-42C8-9EBF-C3AB8B361615}"/>
    <pc:docChg chg="modSld">
      <pc:chgData name="Moore, Meredith (CDC/NCHHSTP/DTE)" userId="69583902-ec31-4f49-a302-f6fe8b89fd96" providerId="ADAL" clId="{7066ADFE-08F2-42C8-9EBF-C3AB8B361615}" dt="2024-11-06T21:33:23.810" v="0" actId="27107"/>
      <pc:docMkLst>
        <pc:docMk/>
      </pc:docMkLst>
      <pc:sldChg chg="modSp mod">
        <pc:chgData name="Moore, Meredith (CDC/NCHHSTP/DTE)" userId="69583902-ec31-4f49-a302-f6fe8b89fd96" providerId="ADAL" clId="{7066ADFE-08F2-42C8-9EBF-C3AB8B361615}" dt="2024-11-06T21:33:23.810" v="0" actId="27107"/>
        <pc:sldMkLst>
          <pc:docMk/>
          <pc:sldMk cId="3322830556" sldId="1435"/>
        </pc:sldMkLst>
        <pc:spChg chg="mod">
          <ac:chgData name="Moore, Meredith (CDC/NCHHSTP/DTE)" userId="69583902-ec31-4f49-a302-f6fe8b89fd96" providerId="ADAL" clId="{7066ADFE-08F2-42C8-9EBF-C3AB8B361615}" dt="2024-11-06T21:33:23.810" v="0" actId="27107"/>
          <ac:spMkLst>
            <pc:docMk/>
            <pc:sldMk cId="3322830556" sldId="1435"/>
            <ac:spMk id="2" creationId="{8E32849F-C317-3C59-E57E-E972DCA0D12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2.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3.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24.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27.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29.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30.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31.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3" Type="http://schemas.openxmlformats.org/officeDocument/2006/relationships/themeOverride" Target="../theme/themeOverride32.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31.xlsx"/></Relationships>
</file>

<file path=ppt/charts/_rels/chart33.xml.rels><?xml version="1.0" encoding="UTF-8" standalone="yes"?>
<Relationships xmlns="http://schemas.openxmlformats.org/package/2006/relationships"><Relationship Id="rId3" Type="http://schemas.openxmlformats.org/officeDocument/2006/relationships/themeOverride" Target="../theme/themeOverride33.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package" Target="../embeddings/Microsoft_Excel_Worksheet32.xlsx"/></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34.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package" Target="../embeddings/Microsoft_Excel_Worksheet33.xlsx"/></Relationships>
</file>

<file path=ppt/charts/_rels/chart35.xml.rels><?xml version="1.0" encoding="UTF-8" standalone="yes"?>
<Relationships xmlns="http://schemas.openxmlformats.org/package/2006/relationships"><Relationship Id="rId3" Type="http://schemas.openxmlformats.org/officeDocument/2006/relationships/themeOverride" Target="../theme/themeOverride35.xml"/><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3" Type="http://schemas.openxmlformats.org/officeDocument/2006/relationships/themeOverride" Target="../theme/themeOverride36.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package" Target="../embeddings/Microsoft_Excel_Worksheet35.xlsx"/></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37.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themeOverride" Target="../theme/themeOverride38.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package" Target="../embeddings/Microsoft_Excel_Worksheet37.xlsx"/></Relationships>
</file>

<file path=ppt/charts/_rels/chart39.xml.rels><?xml version="1.0" encoding="UTF-8" standalone="yes"?>
<Relationships xmlns="http://schemas.openxmlformats.org/package/2006/relationships"><Relationship Id="rId3" Type="http://schemas.openxmlformats.org/officeDocument/2006/relationships/themeOverride" Target="../theme/themeOverride39.xml"/><Relationship Id="rId2" Type="http://schemas.microsoft.com/office/2011/relationships/chartColorStyle" Target="colors32.xml"/><Relationship Id="rId1" Type="http://schemas.microsoft.com/office/2011/relationships/chartStyle" Target="style32.xml"/><Relationship Id="rId5" Type="http://schemas.openxmlformats.org/officeDocument/2006/relationships/chartUserShapes" Target="../drawings/drawing4.xml"/><Relationship Id="rId4" Type="http://schemas.openxmlformats.org/officeDocument/2006/relationships/package" Target="../embeddings/Microsoft_Excel_Worksheet38.xlsx"/></Relationships>
</file>

<file path=ppt/charts/_rels/chart40.xml.rels><?xml version="1.0" encoding="UTF-8" standalone="yes"?>
<Relationships xmlns="http://schemas.openxmlformats.org/package/2006/relationships"><Relationship Id="rId3" Type="http://schemas.openxmlformats.org/officeDocument/2006/relationships/themeOverride" Target="../theme/themeOverride40.xm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package" Target="../embeddings/Microsoft_Excel_Worksheet39.xlsx"/></Relationships>
</file>

<file path=ppt/charts/_rels/chart41.xml.rels><?xml version="1.0" encoding="UTF-8" standalone="yes"?>
<Relationships xmlns="http://schemas.openxmlformats.org/package/2006/relationships"><Relationship Id="rId2" Type="http://schemas.openxmlformats.org/officeDocument/2006/relationships/package" Target="../embeddings/Microsoft_Excel_Worksheet40.xlsx"/><Relationship Id="rId1" Type="http://schemas.openxmlformats.org/officeDocument/2006/relationships/themeOverride" Target="../theme/themeOverride41.xml"/></Relationships>
</file>

<file path=ppt/charts/_rels/chart42.xml.rels><?xml version="1.0" encoding="UTF-8" standalone="yes"?>
<Relationships xmlns="http://schemas.openxmlformats.org/package/2006/relationships"><Relationship Id="rId3" Type="http://schemas.openxmlformats.org/officeDocument/2006/relationships/themeOverride" Target="../theme/themeOverride42.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2" Type="http://schemas.openxmlformats.org/officeDocument/2006/relationships/package" Target="../embeddings/Microsoft_Excel_Worksheet42.xlsx"/><Relationship Id="rId1" Type="http://schemas.openxmlformats.org/officeDocument/2006/relationships/themeOverride" Target="../theme/themeOverride43.xml"/></Relationships>
</file>

<file path=ppt/charts/_rels/chart44.xml.rels><?xml version="1.0" encoding="UTF-8" standalone="yes"?>
<Relationships xmlns="http://schemas.openxmlformats.org/package/2006/relationships"><Relationship Id="rId3" Type="http://schemas.openxmlformats.org/officeDocument/2006/relationships/themeOverride" Target="../theme/themeOverride44.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package" Target="../embeddings/Microsoft_Excel_Worksheet43.xlsx"/></Relationships>
</file>

<file path=ppt/charts/_rels/chart45.xml.rels><?xml version="1.0" encoding="UTF-8" standalone="yes"?>
<Relationships xmlns="http://schemas.openxmlformats.org/package/2006/relationships"><Relationship Id="rId3" Type="http://schemas.openxmlformats.org/officeDocument/2006/relationships/themeOverride" Target="../theme/themeOverride45.xml"/><Relationship Id="rId2" Type="http://schemas.microsoft.com/office/2011/relationships/chartColorStyle" Target="colors36.xml"/><Relationship Id="rId1" Type="http://schemas.microsoft.com/office/2011/relationships/chartStyle" Target="style36.xml"/><Relationship Id="rId4" Type="http://schemas.openxmlformats.org/officeDocument/2006/relationships/package" Target="../embeddings/Microsoft_Excel_Worksheet44.xlsx"/></Relationships>
</file>

<file path=ppt/charts/_rels/chart46.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45.xlsx"/><Relationship Id="rId1" Type="http://schemas.openxmlformats.org/officeDocument/2006/relationships/themeOverride" Target="../theme/themeOverride46.xml"/></Relationships>
</file>

<file path=ppt/charts/_rels/chart47.xml.rels><?xml version="1.0" encoding="UTF-8" standalone="yes"?>
<Relationships xmlns="http://schemas.openxmlformats.org/package/2006/relationships"><Relationship Id="rId3" Type="http://schemas.openxmlformats.org/officeDocument/2006/relationships/themeOverride" Target="../theme/themeOverride47.xml"/><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package" Target="../embeddings/Microsoft_Excel_Worksheet46.xlsx"/></Relationships>
</file>

<file path=ppt/charts/_rels/chart48.xml.rels><?xml version="1.0" encoding="UTF-8" standalone="yes"?>
<Relationships xmlns="http://schemas.openxmlformats.org/package/2006/relationships"><Relationship Id="rId3" Type="http://schemas.openxmlformats.org/officeDocument/2006/relationships/themeOverride" Target="../theme/themeOverride48.xml"/><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package" Target="../embeddings/Microsoft_Excel_Worksheet47.xlsx"/></Relationships>
</file>

<file path=ppt/charts/_rels/chart49.xml.rels><?xml version="1.0" encoding="UTF-8" standalone="yes"?>
<Relationships xmlns="http://schemas.openxmlformats.org/package/2006/relationships"><Relationship Id="rId3" Type="http://schemas.openxmlformats.org/officeDocument/2006/relationships/themeOverride" Target="../theme/themeOverride49.xml"/><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package" Target="../embeddings/Microsoft_Excel_Worksheet48.xlsx"/></Relationships>
</file>

<file path=ppt/charts/_rels/chart50.xml.rels><?xml version="1.0" encoding="UTF-8" standalone="yes"?>
<Relationships xmlns="http://schemas.openxmlformats.org/package/2006/relationships"><Relationship Id="rId3" Type="http://schemas.openxmlformats.org/officeDocument/2006/relationships/themeOverride" Target="../theme/themeOverride50.xml"/><Relationship Id="rId2" Type="http://schemas.microsoft.com/office/2011/relationships/chartColorStyle" Target="colors40.xml"/><Relationship Id="rId1" Type="http://schemas.microsoft.com/office/2011/relationships/chartStyle" Target="style40.xml"/><Relationship Id="rId4" Type="http://schemas.openxmlformats.org/officeDocument/2006/relationships/package" Target="../embeddings/Microsoft_Excel_Worksheet49.xlsx"/></Relationships>
</file>

<file path=ppt/charts/_rels/chart51.xml.rels><?xml version="1.0" encoding="UTF-8" standalone="yes"?>
<Relationships xmlns="http://schemas.openxmlformats.org/package/2006/relationships"><Relationship Id="rId3" Type="http://schemas.openxmlformats.org/officeDocument/2006/relationships/themeOverride" Target="../theme/themeOverride51.xml"/><Relationship Id="rId2" Type="http://schemas.microsoft.com/office/2011/relationships/chartColorStyle" Target="colors41.xml"/><Relationship Id="rId1" Type="http://schemas.microsoft.com/office/2011/relationships/chartStyle" Target="style41.xml"/><Relationship Id="rId4" Type="http://schemas.openxmlformats.org/officeDocument/2006/relationships/package" Target="../embeddings/Microsoft_Excel_Worksheet50.xlsx"/></Relationships>
</file>

<file path=ppt/charts/_rels/chart52.xml.rels><?xml version="1.0" encoding="UTF-8" standalone="yes"?>
<Relationships xmlns="http://schemas.openxmlformats.org/package/2006/relationships"><Relationship Id="rId3" Type="http://schemas.openxmlformats.org/officeDocument/2006/relationships/themeOverride" Target="../theme/themeOverride52.xml"/><Relationship Id="rId2" Type="http://schemas.microsoft.com/office/2011/relationships/chartColorStyle" Target="colors42.xml"/><Relationship Id="rId1" Type="http://schemas.microsoft.com/office/2011/relationships/chartStyle" Target="style42.xml"/><Relationship Id="rId4" Type="http://schemas.openxmlformats.org/officeDocument/2006/relationships/package" Target="../embeddings/Microsoft_Excel_Worksheet51.xlsx"/></Relationships>
</file>

<file path=ppt/charts/_rels/chart53.xml.rels><?xml version="1.0" encoding="UTF-8" standalone="yes"?>
<Relationships xmlns="http://schemas.openxmlformats.org/package/2006/relationships"><Relationship Id="rId3" Type="http://schemas.openxmlformats.org/officeDocument/2006/relationships/themeOverride" Target="../theme/themeOverride53.xml"/><Relationship Id="rId2" Type="http://schemas.microsoft.com/office/2011/relationships/chartColorStyle" Target="colors43.xml"/><Relationship Id="rId1" Type="http://schemas.microsoft.com/office/2011/relationships/chartStyle" Target="style43.xml"/><Relationship Id="rId4" Type="http://schemas.openxmlformats.org/officeDocument/2006/relationships/package" Target="../embeddings/Microsoft_Excel_Worksheet52.xlsx"/></Relationships>
</file>

<file path=ppt/charts/_rels/chart54.xml.rels><?xml version="1.0" encoding="UTF-8" standalone="yes"?>
<Relationships xmlns="http://schemas.openxmlformats.org/package/2006/relationships"><Relationship Id="rId3" Type="http://schemas.openxmlformats.org/officeDocument/2006/relationships/themeOverride" Target="../theme/themeOverride54.xml"/><Relationship Id="rId2" Type="http://schemas.microsoft.com/office/2011/relationships/chartColorStyle" Target="colors44.xml"/><Relationship Id="rId1" Type="http://schemas.microsoft.com/office/2011/relationships/chartStyle" Target="style44.xml"/><Relationship Id="rId4"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3" Type="http://schemas.openxmlformats.org/officeDocument/2006/relationships/themeOverride" Target="../theme/themeOverride55.xml"/><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3" Type="http://schemas.openxmlformats.org/officeDocument/2006/relationships/themeOverride" Target="../theme/themeOverride56.xml"/><Relationship Id="rId2" Type="http://schemas.microsoft.com/office/2011/relationships/chartColorStyle" Target="colors46.xml"/><Relationship Id="rId1" Type="http://schemas.microsoft.com/office/2011/relationships/chartStyle" Target="style46.xml"/><Relationship Id="rId4"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3" Type="http://schemas.openxmlformats.org/officeDocument/2006/relationships/themeOverride" Target="../theme/themeOverride57.xml"/><Relationship Id="rId2" Type="http://schemas.microsoft.com/office/2011/relationships/chartColorStyle" Target="colors47.xml"/><Relationship Id="rId1" Type="http://schemas.microsoft.com/office/2011/relationships/chartStyle" Target="style47.xml"/><Relationship Id="rId4" Type="http://schemas.openxmlformats.org/officeDocument/2006/relationships/package" Target="../embeddings/Microsoft_Excel_Worksheet56.xlsx"/></Relationships>
</file>

<file path=ppt/charts/_rels/chart58.xml.rels><?xml version="1.0" encoding="UTF-8" standalone="yes"?>
<Relationships xmlns="http://schemas.openxmlformats.org/package/2006/relationships"><Relationship Id="rId3" Type="http://schemas.openxmlformats.org/officeDocument/2006/relationships/themeOverride" Target="../theme/themeOverride58.xml"/><Relationship Id="rId2" Type="http://schemas.microsoft.com/office/2011/relationships/chartColorStyle" Target="colors48.xml"/><Relationship Id="rId1" Type="http://schemas.microsoft.com/office/2011/relationships/chartStyle" Target="style48.xml"/><Relationship Id="rId4" Type="http://schemas.openxmlformats.org/officeDocument/2006/relationships/package" Target="../embeddings/Microsoft_Excel_Worksheet57.xlsx"/></Relationships>
</file>

<file path=ppt/charts/_rels/chart59.xml.rels><?xml version="1.0" encoding="UTF-8" standalone="yes"?>
<Relationships xmlns="http://schemas.openxmlformats.org/package/2006/relationships"><Relationship Id="rId3" Type="http://schemas.openxmlformats.org/officeDocument/2006/relationships/themeOverride" Target="../theme/themeOverride59.xml"/><Relationship Id="rId2" Type="http://schemas.microsoft.com/office/2011/relationships/chartColorStyle" Target="colors49.xml"/><Relationship Id="rId1" Type="http://schemas.microsoft.com/office/2011/relationships/chartStyle" Target="style49.xml"/><Relationship Id="rId4" Type="http://schemas.openxmlformats.org/officeDocument/2006/relationships/package" Target="../embeddings/Microsoft_Excel_Worksheet5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4604035532616926E-2"/>
          <c:y val="4.7904949381327333E-2"/>
          <c:w val="0.89296474426237038"/>
          <c:h val="0.82435362516092092"/>
        </c:manualLayout>
      </c:layout>
      <c:lineChart>
        <c:grouping val="standard"/>
        <c:varyColors val="0"/>
        <c:ser>
          <c:idx val="0"/>
          <c:order val="0"/>
          <c:tx>
            <c:v>goal</c:v>
          </c:tx>
          <c:spPr>
            <a:ln w="31750" cap="rnd">
              <a:solidFill>
                <a:srgbClr val="9A4E9E"/>
              </a:solidFill>
              <a:prstDash val="dash"/>
              <a:round/>
            </a:ln>
            <a:effectLst/>
          </c:spPr>
          <c:marker>
            <c:symbol val="none"/>
          </c:marker>
          <c:dPt>
            <c:idx val="37"/>
            <c:marker>
              <c:symbol val="none"/>
            </c:marker>
            <c:bubble3D val="0"/>
            <c:extLst>
              <c:ext xmlns:c16="http://schemas.microsoft.com/office/drawing/2014/chart" uri="{C3380CC4-5D6E-409C-BE32-E72D297353CC}">
                <c16:uniqueId val="{00000000-534C-403F-B922-FDE0259FBDD8}"/>
              </c:ext>
            </c:extLst>
          </c:dPt>
          <c:dPt>
            <c:idx val="38"/>
            <c:marker>
              <c:symbol val="none"/>
            </c:marker>
            <c:bubble3D val="0"/>
            <c:spPr>
              <a:ln w="31750" cap="rnd">
                <a:solidFill>
                  <a:srgbClr val="9A4E9E"/>
                </a:solidFill>
                <a:prstDash val="dash"/>
                <a:round/>
              </a:ln>
              <a:effectLst/>
            </c:spPr>
            <c:extLst>
              <c:ext xmlns:c16="http://schemas.microsoft.com/office/drawing/2014/chart" uri="{C3380CC4-5D6E-409C-BE32-E72D297353CC}">
                <c16:uniqueId val="{00000002-534C-403F-B922-FDE0259FBDD8}"/>
              </c:ext>
            </c:extLst>
          </c:dPt>
          <c:cat>
            <c:numRef>
              <c:f>Sheet1!$C$2:$C$43</c:f>
              <c:numCache>
                <c:formatCode>General</c:formatCode>
                <c:ptCount val="42"/>
                <c:pt idx="1">
                  <c:v>1983</c:v>
                </c:pt>
                <c:pt idx="5">
                  <c:v>1987</c:v>
                </c:pt>
                <c:pt idx="9">
                  <c:v>1991</c:v>
                </c:pt>
                <c:pt idx="13">
                  <c:v>1995</c:v>
                </c:pt>
                <c:pt idx="17">
                  <c:v>1999</c:v>
                </c:pt>
                <c:pt idx="21">
                  <c:v>2003</c:v>
                </c:pt>
                <c:pt idx="25">
                  <c:v>2007</c:v>
                </c:pt>
                <c:pt idx="29">
                  <c:v>2011</c:v>
                </c:pt>
                <c:pt idx="33">
                  <c:v>2015</c:v>
                </c:pt>
                <c:pt idx="37">
                  <c:v>2019</c:v>
                </c:pt>
                <c:pt idx="41">
                  <c:v>2023</c:v>
                </c:pt>
              </c:numCache>
            </c:numRef>
          </c:cat>
          <c:val>
            <c:numRef>
              <c:f>Sheet1!$B$2:$B$43</c:f>
              <c:numCache>
                <c:formatCode>General</c:formatCode>
                <c:ptCount val="42"/>
                <c:pt idx="0">
                  <c:v>335</c:v>
                </c:pt>
                <c:pt idx="1">
                  <c:v>335</c:v>
                </c:pt>
                <c:pt idx="2">
                  <c:v>335</c:v>
                </c:pt>
                <c:pt idx="3">
                  <c:v>335</c:v>
                </c:pt>
                <c:pt idx="4">
                  <c:v>335</c:v>
                </c:pt>
                <c:pt idx="5">
                  <c:v>335</c:v>
                </c:pt>
                <c:pt idx="6">
                  <c:v>335</c:v>
                </c:pt>
                <c:pt idx="7">
                  <c:v>335</c:v>
                </c:pt>
                <c:pt idx="8">
                  <c:v>335</c:v>
                </c:pt>
                <c:pt idx="9">
                  <c:v>335</c:v>
                </c:pt>
                <c:pt idx="10">
                  <c:v>335</c:v>
                </c:pt>
                <c:pt idx="11">
                  <c:v>335</c:v>
                </c:pt>
                <c:pt idx="12">
                  <c:v>335</c:v>
                </c:pt>
                <c:pt idx="13">
                  <c:v>335</c:v>
                </c:pt>
                <c:pt idx="14">
                  <c:v>335</c:v>
                </c:pt>
                <c:pt idx="15">
                  <c:v>335</c:v>
                </c:pt>
                <c:pt idx="16">
                  <c:v>335</c:v>
                </c:pt>
                <c:pt idx="17">
                  <c:v>335</c:v>
                </c:pt>
                <c:pt idx="18">
                  <c:v>335</c:v>
                </c:pt>
                <c:pt idx="19">
                  <c:v>335</c:v>
                </c:pt>
                <c:pt idx="20">
                  <c:v>335</c:v>
                </c:pt>
                <c:pt idx="21">
                  <c:v>335</c:v>
                </c:pt>
                <c:pt idx="22">
                  <c:v>335</c:v>
                </c:pt>
                <c:pt idx="23">
                  <c:v>335</c:v>
                </c:pt>
                <c:pt idx="24">
                  <c:v>335</c:v>
                </c:pt>
                <c:pt idx="25">
                  <c:v>335</c:v>
                </c:pt>
                <c:pt idx="26">
                  <c:v>335</c:v>
                </c:pt>
                <c:pt idx="27">
                  <c:v>335</c:v>
                </c:pt>
                <c:pt idx="28">
                  <c:v>335</c:v>
                </c:pt>
                <c:pt idx="29">
                  <c:v>335</c:v>
                </c:pt>
                <c:pt idx="30">
                  <c:v>335</c:v>
                </c:pt>
                <c:pt idx="31">
                  <c:v>335</c:v>
                </c:pt>
                <c:pt idx="32">
                  <c:v>335</c:v>
                </c:pt>
                <c:pt idx="33">
                  <c:v>335</c:v>
                </c:pt>
                <c:pt idx="34">
                  <c:v>335</c:v>
                </c:pt>
                <c:pt idx="35">
                  <c:v>335</c:v>
                </c:pt>
                <c:pt idx="36">
                  <c:v>335</c:v>
                </c:pt>
                <c:pt idx="37">
                  <c:v>335</c:v>
                </c:pt>
                <c:pt idx="38">
                  <c:v>335</c:v>
                </c:pt>
                <c:pt idx="39">
                  <c:v>335</c:v>
                </c:pt>
                <c:pt idx="40">
                  <c:v>335</c:v>
                </c:pt>
                <c:pt idx="41">
                  <c:v>335</c:v>
                </c:pt>
              </c:numCache>
            </c:numRef>
          </c:val>
          <c:smooth val="0"/>
          <c:extLst>
            <c:ext xmlns:c16="http://schemas.microsoft.com/office/drawing/2014/chart" uri="{C3380CC4-5D6E-409C-BE32-E72D297353CC}">
              <c16:uniqueId val="{00000003-534C-403F-B922-FDE0259FBDD8}"/>
            </c:ext>
          </c:extLst>
        </c:ser>
        <c:ser>
          <c:idx val="1"/>
          <c:order val="1"/>
          <c:tx>
            <c:v>num_cases</c:v>
          </c:tx>
          <c:spPr>
            <a:ln w="31750" cap="rnd">
              <a:solidFill>
                <a:srgbClr val="1E5DB2"/>
              </a:solidFill>
              <a:round/>
            </a:ln>
            <a:effectLst/>
          </c:spPr>
          <c:marker>
            <c:symbol val="none"/>
          </c:marker>
          <c:cat>
            <c:numRef>
              <c:f>Sheet1!$C$2:$C$43</c:f>
              <c:numCache>
                <c:formatCode>General</c:formatCode>
                <c:ptCount val="42"/>
                <c:pt idx="1">
                  <c:v>1983</c:v>
                </c:pt>
                <c:pt idx="5">
                  <c:v>1987</c:v>
                </c:pt>
                <c:pt idx="9">
                  <c:v>1991</c:v>
                </c:pt>
                <c:pt idx="13">
                  <c:v>1995</c:v>
                </c:pt>
                <c:pt idx="17">
                  <c:v>1999</c:v>
                </c:pt>
                <c:pt idx="21">
                  <c:v>2003</c:v>
                </c:pt>
                <c:pt idx="25">
                  <c:v>2007</c:v>
                </c:pt>
                <c:pt idx="29">
                  <c:v>2011</c:v>
                </c:pt>
                <c:pt idx="33">
                  <c:v>2015</c:v>
                </c:pt>
                <c:pt idx="37">
                  <c:v>2019</c:v>
                </c:pt>
                <c:pt idx="41">
                  <c:v>2023</c:v>
                </c:pt>
              </c:numCache>
            </c:numRef>
          </c:cat>
          <c:val>
            <c:numRef>
              <c:f>Sheet1!$A$2:$A$43</c:f>
              <c:numCache>
                <c:formatCode>#,##0</c:formatCode>
                <c:ptCount val="42"/>
                <c:pt idx="0">
                  <c:v>25520</c:v>
                </c:pt>
                <c:pt idx="1">
                  <c:v>23846</c:v>
                </c:pt>
                <c:pt idx="2">
                  <c:v>22255</c:v>
                </c:pt>
                <c:pt idx="3">
                  <c:v>22201</c:v>
                </c:pt>
                <c:pt idx="4">
                  <c:v>22768</c:v>
                </c:pt>
                <c:pt idx="5">
                  <c:v>22517</c:v>
                </c:pt>
                <c:pt idx="6">
                  <c:v>22436</c:v>
                </c:pt>
                <c:pt idx="7">
                  <c:v>23495</c:v>
                </c:pt>
                <c:pt idx="8">
                  <c:v>25701</c:v>
                </c:pt>
                <c:pt idx="9">
                  <c:v>26283</c:v>
                </c:pt>
                <c:pt idx="10">
                  <c:v>26673</c:v>
                </c:pt>
                <c:pt idx="11">
                  <c:v>25102</c:v>
                </c:pt>
                <c:pt idx="12">
                  <c:v>24206</c:v>
                </c:pt>
                <c:pt idx="13">
                  <c:v>22726</c:v>
                </c:pt>
                <c:pt idx="14">
                  <c:v>21212</c:v>
                </c:pt>
                <c:pt idx="15">
                  <c:v>19751</c:v>
                </c:pt>
                <c:pt idx="16">
                  <c:v>18285</c:v>
                </c:pt>
                <c:pt idx="17">
                  <c:v>17492</c:v>
                </c:pt>
                <c:pt idx="18">
                  <c:v>16305</c:v>
                </c:pt>
                <c:pt idx="19">
                  <c:v>15937</c:v>
                </c:pt>
                <c:pt idx="20">
                  <c:v>15048</c:v>
                </c:pt>
                <c:pt idx="21">
                  <c:v>14828</c:v>
                </c:pt>
                <c:pt idx="22">
                  <c:v>14494</c:v>
                </c:pt>
                <c:pt idx="23">
                  <c:v>14052</c:v>
                </c:pt>
                <c:pt idx="24">
                  <c:v>13716</c:v>
                </c:pt>
                <c:pt idx="25">
                  <c:v>13258</c:v>
                </c:pt>
                <c:pt idx="26">
                  <c:v>12876</c:v>
                </c:pt>
                <c:pt idx="27">
                  <c:v>11492</c:v>
                </c:pt>
                <c:pt idx="28">
                  <c:v>11074</c:v>
                </c:pt>
                <c:pt idx="29">
                  <c:v>10471</c:v>
                </c:pt>
                <c:pt idx="30">
                  <c:v>9908</c:v>
                </c:pt>
                <c:pt idx="31">
                  <c:v>9556</c:v>
                </c:pt>
                <c:pt idx="32">
                  <c:v>9379</c:v>
                </c:pt>
                <c:pt idx="33">
                  <c:v>9539</c:v>
                </c:pt>
                <c:pt idx="34">
                  <c:v>9238</c:v>
                </c:pt>
                <c:pt idx="35">
                  <c:v>9066</c:v>
                </c:pt>
                <c:pt idx="36">
                  <c:v>8996</c:v>
                </c:pt>
                <c:pt idx="37">
                  <c:v>8895</c:v>
                </c:pt>
                <c:pt idx="38">
                  <c:v>7170</c:v>
                </c:pt>
                <c:pt idx="39">
                  <c:v>7866</c:v>
                </c:pt>
                <c:pt idx="40">
                  <c:v>8332</c:v>
                </c:pt>
                <c:pt idx="41">
                  <c:v>9633</c:v>
                </c:pt>
              </c:numCache>
            </c:numRef>
          </c:val>
          <c:smooth val="0"/>
          <c:extLst>
            <c:ext xmlns:c16="http://schemas.microsoft.com/office/drawing/2014/chart" uri="{C3380CC4-5D6E-409C-BE32-E72D297353CC}">
              <c16:uniqueId val="{00000004-534C-403F-B922-FDE0259FBDD8}"/>
            </c:ext>
          </c:extLst>
        </c:ser>
        <c:dLbls>
          <c:showLegendKey val="0"/>
          <c:showVal val="0"/>
          <c:showCatName val="0"/>
          <c:showSerName val="0"/>
          <c:showPercent val="0"/>
          <c:showBubbleSize val="0"/>
        </c:dLbls>
        <c:smooth val="0"/>
        <c:axId val="791203264"/>
        <c:axId val="786945232"/>
      </c:lineChart>
      <c:catAx>
        <c:axId val="791203264"/>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786945232"/>
        <c:crosses val="autoZero"/>
        <c:auto val="0"/>
        <c:lblAlgn val="ctr"/>
        <c:lblOffset val="0"/>
        <c:tickLblSkip val="1"/>
        <c:tickMarkSkip val="1"/>
        <c:noMultiLvlLbl val="0"/>
      </c:catAx>
      <c:valAx>
        <c:axId val="786945232"/>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791203264"/>
        <c:crossesAt val="1"/>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5872599868486286E-2"/>
          <c:y val="3.7767721493554847E-2"/>
          <c:w val="0.84089750811292163"/>
          <c:h val="0.84998455054229327"/>
        </c:manualLayout>
      </c:layout>
      <c:barChart>
        <c:barDir val="col"/>
        <c:grouping val="clustered"/>
        <c:varyColors val="0"/>
        <c:ser>
          <c:idx val="0"/>
          <c:order val="0"/>
          <c:tx>
            <c:strRef>
              <c:f>Sheet1!$B$1</c:f>
              <c:strCache>
                <c:ptCount val="1"/>
                <c:pt idx="0">
                  <c:v> Number of cases</c:v>
                </c:pt>
              </c:strCache>
            </c:strRef>
          </c:tx>
          <c:spPr>
            <a:solidFill>
              <a:schemeClr val="accent4">
                <a:lumMod val="60000"/>
                <a:lumOff val="40000"/>
              </a:schemeClr>
            </a:solidFill>
            <a:ln w="9525">
              <a:noFill/>
            </a:ln>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Sheet1!$B$2:$B$32</c:f>
              <c:numCache>
                <c:formatCode>#,##0</c:formatCode>
                <c:ptCount val="31"/>
                <c:pt idx="0">
                  <c:v>25102</c:v>
                </c:pt>
                <c:pt idx="1">
                  <c:v>24206</c:v>
                </c:pt>
                <c:pt idx="2">
                  <c:v>22726</c:v>
                </c:pt>
                <c:pt idx="3">
                  <c:v>21212</c:v>
                </c:pt>
                <c:pt idx="4">
                  <c:v>19751</c:v>
                </c:pt>
                <c:pt idx="5">
                  <c:v>18285</c:v>
                </c:pt>
                <c:pt idx="6">
                  <c:v>17492</c:v>
                </c:pt>
                <c:pt idx="7">
                  <c:v>16305</c:v>
                </c:pt>
                <c:pt idx="8">
                  <c:v>15937</c:v>
                </c:pt>
                <c:pt idx="9">
                  <c:v>15048</c:v>
                </c:pt>
                <c:pt idx="10">
                  <c:v>14828</c:v>
                </c:pt>
                <c:pt idx="11">
                  <c:v>14494</c:v>
                </c:pt>
                <c:pt idx="12">
                  <c:v>14052</c:v>
                </c:pt>
                <c:pt idx="13">
                  <c:v>13716</c:v>
                </c:pt>
                <c:pt idx="14">
                  <c:v>13258</c:v>
                </c:pt>
                <c:pt idx="15">
                  <c:v>12876</c:v>
                </c:pt>
                <c:pt idx="16">
                  <c:v>11492</c:v>
                </c:pt>
                <c:pt idx="17">
                  <c:v>11074</c:v>
                </c:pt>
                <c:pt idx="18">
                  <c:v>10471</c:v>
                </c:pt>
                <c:pt idx="19">
                  <c:v>9908</c:v>
                </c:pt>
                <c:pt idx="20">
                  <c:v>9556</c:v>
                </c:pt>
                <c:pt idx="21">
                  <c:v>9379</c:v>
                </c:pt>
                <c:pt idx="22">
                  <c:v>9539</c:v>
                </c:pt>
                <c:pt idx="23">
                  <c:v>9238</c:v>
                </c:pt>
                <c:pt idx="24">
                  <c:v>9066</c:v>
                </c:pt>
                <c:pt idx="25">
                  <c:v>8996</c:v>
                </c:pt>
                <c:pt idx="26">
                  <c:v>8895</c:v>
                </c:pt>
                <c:pt idx="27">
                  <c:v>7170</c:v>
                </c:pt>
                <c:pt idx="28">
                  <c:v>7866</c:v>
                </c:pt>
                <c:pt idx="29">
                  <c:v>8332</c:v>
                </c:pt>
                <c:pt idx="30">
                  <c:v>9633</c:v>
                </c:pt>
              </c:numCache>
            </c:numRef>
          </c:val>
          <c:extLst>
            <c:ext xmlns:c16="http://schemas.microsoft.com/office/drawing/2014/chart" uri="{C3380CC4-5D6E-409C-BE32-E72D297353CC}">
              <c16:uniqueId val="{00000000-2DD1-4F13-94F9-F1F38ED09AF5}"/>
            </c:ext>
          </c:extLst>
        </c:ser>
        <c:dLbls>
          <c:showLegendKey val="0"/>
          <c:showVal val="0"/>
          <c:showCatName val="0"/>
          <c:showSerName val="0"/>
          <c:showPercent val="0"/>
          <c:showBubbleSize val="0"/>
        </c:dLbls>
        <c:gapWidth val="10"/>
        <c:axId val="315305256"/>
        <c:axId val="196572488"/>
      </c:barChart>
      <c:lineChart>
        <c:grouping val="standard"/>
        <c:varyColors val="0"/>
        <c:ser>
          <c:idx val="1"/>
          <c:order val="1"/>
          <c:tx>
            <c:strRef>
              <c:f>Sheet1!$C$1</c:f>
              <c:strCache>
                <c:ptCount val="1"/>
                <c:pt idx="0">
                  <c:v> Incidence rate</c:v>
                </c:pt>
              </c:strCache>
            </c:strRef>
          </c:tx>
          <c:spPr>
            <a:ln w="31750">
              <a:solidFill>
                <a:srgbClr val="005DAA"/>
              </a:solidFill>
            </a:ln>
          </c:spPr>
          <c:marker>
            <c:symbol val="none"/>
          </c:marker>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Sheet1!$C$2:$C$32</c:f>
              <c:numCache>
                <c:formatCode>0.0</c:formatCode>
                <c:ptCount val="31"/>
                <c:pt idx="0">
                  <c:v>9.6576394143846311</c:v>
                </c:pt>
                <c:pt idx="1">
                  <c:v>9.1994012248611661</c:v>
                </c:pt>
                <c:pt idx="2">
                  <c:v>8.5346767133298709</c:v>
                </c:pt>
                <c:pt idx="3">
                  <c:v>7.8739606813632319</c:v>
                </c:pt>
                <c:pt idx="4">
                  <c:v>7.2441675254543947</c:v>
                </c:pt>
                <c:pt idx="5">
                  <c:v>6.6285038847926661</c:v>
                </c:pt>
                <c:pt idx="6">
                  <c:v>6.268631546982153</c:v>
                </c:pt>
                <c:pt idx="7">
                  <c:v>5.7785868579071646</c:v>
                </c:pt>
                <c:pt idx="8">
                  <c:v>5.5925390188555797</c:v>
                </c:pt>
                <c:pt idx="9">
                  <c:v>5.2318087449314641</c:v>
                </c:pt>
                <c:pt idx="10">
                  <c:v>5.1112011473329826</c:v>
                </c:pt>
                <c:pt idx="11">
                  <c:v>4.9500470445722602</c:v>
                </c:pt>
                <c:pt idx="12">
                  <c:v>4.7550628450485108</c:v>
                </c:pt>
                <c:pt idx="13">
                  <c:v>4.5968241990767797</c:v>
                </c:pt>
                <c:pt idx="14">
                  <c:v>4.4012704168462866</c:v>
                </c:pt>
                <c:pt idx="15">
                  <c:v>4.2342175247239204</c:v>
                </c:pt>
                <c:pt idx="16">
                  <c:v>3.7461103504165143</c:v>
                </c:pt>
                <c:pt idx="17">
                  <c:v>3.5800285395581986</c:v>
                </c:pt>
                <c:pt idx="18">
                  <c:v>3.3605761019147224</c:v>
                </c:pt>
                <c:pt idx="19">
                  <c:v>3.1566438773843042</c:v>
                </c:pt>
                <c:pt idx="20">
                  <c:v>3.0234770620903761</c:v>
                </c:pt>
                <c:pt idx="21">
                  <c:v>2.9457923113275379</c:v>
                </c:pt>
                <c:pt idx="22">
                  <c:v>2.9740693144407633</c:v>
                </c:pt>
                <c:pt idx="23">
                  <c:v>2.8594266929958021</c:v>
                </c:pt>
                <c:pt idx="24">
                  <c:v>2.7884906068282134</c:v>
                </c:pt>
                <c:pt idx="25">
                  <c:v>2.7524322516536692</c:v>
                </c:pt>
                <c:pt idx="26">
                  <c:v>2.7091649478596307</c:v>
                </c:pt>
                <c:pt idx="27">
                  <c:v>2.1627202155548551</c:v>
                </c:pt>
                <c:pt idx="28">
                  <c:v>2.3689276416593206</c:v>
                </c:pt>
                <c:pt idx="29">
                  <c:v>2.500064429468869</c:v>
                </c:pt>
                <c:pt idx="30">
                  <c:v>2.8762530851307764</c:v>
                </c:pt>
              </c:numCache>
            </c:numRef>
          </c:val>
          <c:smooth val="0"/>
          <c:extLst>
            <c:ext xmlns:c16="http://schemas.microsoft.com/office/drawing/2014/chart" uri="{C3380CC4-5D6E-409C-BE32-E72D297353CC}">
              <c16:uniqueId val="{00000001-2DD1-4F13-94F9-F1F38ED09AF5}"/>
            </c:ext>
          </c:extLst>
        </c:ser>
        <c:dLbls>
          <c:showLegendKey val="0"/>
          <c:showVal val="0"/>
          <c:showCatName val="0"/>
          <c:showSerName val="0"/>
          <c:showPercent val="0"/>
          <c:showBubbleSize val="0"/>
        </c:dLbls>
        <c:marker val="1"/>
        <c:smooth val="0"/>
        <c:axId val="455407336"/>
        <c:axId val="455406024"/>
      </c:lineChart>
      <c:catAx>
        <c:axId val="315305256"/>
        <c:scaling>
          <c:orientation val="minMax"/>
        </c:scaling>
        <c:delete val="0"/>
        <c:axPos val="b"/>
        <c:title>
          <c:tx>
            <c:rich>
              <a:bodyPr/>
              <a:lstStyle/>
              <a:p>
                <a:pPr>
                  <a:defRPr/>
                </a:pPr>
                <a:r>
                  <a:rPr lang="en-US" sz="2000"/>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pPr>
            <a:endParaRPr lang="en-US"/>
          </a:p>
        </c:txPr>
        <c:crossAx val="196572488"/>
        <c:crosses val="autoZero"/>
        <c:auto val="1"/>
        <c:lblAlgn val="ctr"/>
        <c:lblOffset val="0"/>
        <c:tickLblSkip val="3"/>
        <c:noMultiLvlLbl val="1"/>
      </c:catAx>
      <c:valAx>
        <c:axId val="196572488"/>
        <c:scaling>
          <c:orientation val="minMax"/>
          <c:max val="26000"/>
          <c:min val="0"/>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defRPr>
                </a:pPr>
                <a:r>
                  <a:rPr lang="en-US" sz="2000">
                    <a:solidFill>
                      <a:schemeClr val="tx1">
                        <a:lumMod val="85000"/>
                        <a:lumOff val="15000"/>
                      </a:schemeClr>
                    </a:solidFill>
                  </a:rPr>
                  <a:t>Number of cases</a:t>
                </a:r>
              </a:p>
            </c:rich>
          </c:tx>
          <c:overlay val="0"/>
        </c:title>
        <c:numFmt formatCode="#,##0" sourceLinked="1"/>
        <c:majorTickMark val="out"/>
        <c:minorTickMark val="none"/>
        <c:tickLblPos val="low"/>
        <c:spPr>
          <a:ln>
            <a:solidFill>
              <a:schemeClr val="tx1">
                <a:lumMod val="85000"/>
                <a:lumOff val="15000"/>
              </a:schemeClr>
            </a:solidFill>
          </a:ln>
        </c:spPr>
        <c:txPr>
          <a:bodyPr/>
          <a:lstStyle/>
          <a:p>
            <a:pPr>
              <a:defRPr sz="1600"/>
            </a:pPr>
            <a:endParaRPr lang="en-US"/>
          </a:p>
        </c:txPr>
        <c:crossAx val="315305256"/>
        <c:crosses val="autoZero"/>
        <c:crossBetween val="between"/>
      </c:valAx>
      <c:valAx>
        <c:axId val="455406024"/>
        <c:scaling>
          <c:orientation val="minMax"/>
          <c:max val="11"/>
          <c:min val="0"/>
        </c:scaling>
        <c:delete val="0"/>
        <c:axPos val="r"/>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overlay val="0"/>
        </c:title>
        <c:numFmt formatCode="0" sourceLinked="0"/>
        <c:majorTickMark val="out"/>
        <c:minorTickMark val="none"/>
        <c:tickLblPos val="nextTo"/>
        <c:spPr>
          <a:ln>
            <a:solidFill>
              <a:schemeClr val="tx1">
                <a:lumMod val="85000"/>
                <a:lumOff val="15000"/>
              </a:schemeClr>
            </a:solidFill>
          </a:ln>
        </c:spPr>
        <c:crossAx val="455407336"/>
        <c:crosses val="max"/>
        <c:crossBetween val="between"/>
      </c:valAx>
      <c:catAx>
        <c:axId val="455407336"/>
        <c:scaling>
          <c:orientation val="minMax"/>
        </c:scaling>
        <c:delete val="1"/>
        <c:axPos val="b"/>
        <c:numFmt formatCode="General" sourceLinked="1"/>
        <c:majorTickMark val="out"/>
        <c:minorTickMark val="none"/>
        <c:tickLblPos val="nextTo"/>
        <c:crossAx val="455406024"/>
        <c:crosses val="autoZero"/>
        <c:auto val="1"/>
        <c:lblAlgn val="ctr"/>
        <c:lblOffset val="100"/>
        <c:noMultiLvlLbl val="0"/>
      </c:catAx>
    </c:plotArea>
    <c:legend>
      <c:legendPos val="t"/>
      <c:layout>
        <c:manualLayout>
          <c:xMode val="edge"/>
          <c:yMode val="edge"/>
          <c:x val="0.44676756037818111"/>
          <c:y val="0.14977385613702782"/>
          <c:w val="0.48460365800519939"/>
          <c:h val="8.0364629905160481E-2"/>
        </c:manualLayout>
      </c:layout>
      <c:overlay val="0"/>
      <c:txPr>
        <a:bodyPr/>
        <a:lstStyle/>
        <a:p>
          <a:pPr>
            <a:defRPr>
              <a:solidFill>
                <a:schemeClr val="tx1">
                  <a:lumMod val="85000"/>
                  <a:lumOff val="15000"/>
                </a:schemeClr>
              </a:solidFill>
            </a:defRPr>
          </a:pPr>
          <a:endParaRPr lang="en-US"/>
        </a:p>
      </c:txPr>
    </c:legend>
    <c:plotVisOnly val="1"/>
    <c:dispBlanksAs val="gap"/>
    <c:showDLblsOverMax val="0"/>
  </c:chart>
  <c:txPr>
    <a:bodyPr/>
    <a:lstStyle/>
    <a:p>
      <a:pPr>
        <a:defRPr sz="1800">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2235520815383429E-2"/>
          <c:y val="9.5334208052267846E-2"/>
          <c:w val="0.89059045246490698"/>
          <c:h val="0.80267522115291146"/>
        </c:manualLayout>
      </c:layout>
      <c:lineChart>
        <c:grouping val="standard"/>
        <c:varyColors val="0"/>
        <c:ser>
          <c:idx val="1"/>
          <c:order val="0"/>
          <c:tx>
            <c:strRef>
              <c:f>Sheet1!$B$1</c:f>
              <c:strCache>
                <c:ptCount val="1"/>
                <c:pt idx="0">
                  <c:v>Incidence rate</c:v>
                </c:pt>
              </c:strCache>
            </c:strRef>
          </c:tx>
          <c:spPr>
            <a:ln w="31750">
              <a:solidFill>
                <a:srgbClr val="005DAA"/>
              </a:solidFill>
            </a:ln>
          </c:spPr>
          <c:marker>
            <c:spPr>
              <a:solidFill>
                <a:srgbClr val="005DAA"/>
              </a:solidFill>
              <a:ln>
                <a:noFill/>
              </a:ln>
            </c:spPr>
          </c:marker>
          <c:dLbls>
            <c:dLbl>
              <c:idx val="2"/>
              <c:layout>
                <c:manualLayout>
                  <c:x val="-2.8415418033239444E-2"/>
                  <c:y val="0.1480457535400667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E6-4CFA-ADD8-56496D508837}"/>
                </c:ext>
              </c:extLst>
            </c:dLbl>
            <c:spPr>
              <a:noFill/>
              <a:ln>
                <a:noFill/>
              </a:ln>
              <a:effectLst/>
            </c:spPr>
            <c:txPr>
              <a:bodyPr wrap="square" lIns="38100" tIns="19050" rIns="38100" bIns="19050" anchor="ctr">
                <a:spAutoFit/>
              </a:bodyPr>
              <a:lstStyle/>
              <a:p>
                <a:pPr>
                  <a:defRPr>
                    <a:solidFill>
                      <a:schemeClr val="tx1">
                        <a:lumMod val="85000"/>
                        <a:lumOff val="15000"/>
                      </a:schemeClr>
                    </a:solidFil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Sheet1!$B$2:$B$15</c:f>
              <c:numCache>
                <c:formatCode>0.0</c:formatCode>
                <c:ptCount val="14"/>
                <c:pt idx="0">
                  <c:v>3.5784121279004601</c:v>
                </c:pt>
                <c:pt idx="1">
                  <c:v>3.3605761019147224</c:v>
                </c:pt>
                <c:pt idx="2">
                  <c:v>3.156006686452252</c:v>
                </c:pt>
                <c:pt idx="3">
                  <c:v>3.0098720481023178</c:v>
                </c:pt>
                <c:pt idx="4">
                  <c:v>2.9464204790024136</c:v>
                </c:pt>
                <c:pt idx="5">
                  <c:v>2.973757534451829</c:v>
                </c:pt>
                <c:pt idx="6">
                  <c:v>2.8597362217566809</c:v>
                </c:pt>
                <c:pt idx="7">
                  <c:v>2.7894133370091625</c:v>
                </c:pt>
                <c:pt idx="8">
                  <c:v>2.7527382134424259</c:v>
                </c:pt>
                <c:pt idx="9">
                  <c:v>2.7091649478596307</c:v>
                </c:pt>
                <c:pt idx="10">
                  <c:v>2.1631224679763159</c:v>
                </c:pt>
                <c:pt idx="11">
                  <c:v>2.3702566533781906</c:v>
                </c:pt>
                <c:pt idx="12">
                  <c:v>2.4996432735111078</c:v>
                </c:pt>
                <c:pt idx="13">
                  <c:v>2.9</c:v>
                </c:pt>
              </c:numCache>
            </c:numRef>
          </c:val>
          <c:smooth val="0"/>
          <c:extLst>
            <c:ext xmlns:c16="http://schemas.microsoft.com/office/drawing/2014/chart" uri="{C3380CC4-5D6E-409C-BE32-E72D297353CC}">
              <c16:uniqueId val="{00000001-E8E6-4CFA-ADD8-56496D508837}"/>
            </c:ext>
          </c:extLst>
        </c:ser>
        <c:dLbls>
          <c:showLegendKey val="0"/>
          <c:showVal val="0"/>
          <c:showCatName val="0"/>
          <c:showSerName val="0"/>
          <c:showPercent val="0"/>
          <c:showBubbleSize val="0"/>
        </c:dLbls>
        <c:marker val="1"/>
        <c:smooth val="0"/>
        <c:axId val="315305256"/>
        <c:axId val="196572488"/>
        <c:extLst/>
      </c:lineChart>
      <c:catAx>
        <c:axId val="315305256"/>
        <c:scaling>
          <c:orientation val="minMax"/>
        </c:scaling>
        <c:delete val="1"/>
        <c:axPos val="b"/>
        <c:numFmt formatCode="General" sourceLinked="1"/>
        <c:majorTickMark val="out"/>
        <c:minorTickMark val="none"/>
        <c:tickLblPos val="low"/>
        <c:crossAx val="196572488"/>
        <c:crossesAt val="0"/>
        <c:auto val="0"/>
        <c:lblAlgn val="ctr"/>
        <c:lblOffset val="0"/>
        <c:tickLblSkip val="1"/>
        <c:noMultiLvlLbl val="0"/>
      </c:catAx>
      <c:valAx>
        <c:axId val="196572488"/>
        <c:scaling>
          <c:orientation val="minMax"/>
          <c:min val="0"/>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layout>
            <c:manualLayout>
              <c:xMode val="edge"/>
              <c:yMode val="edge"/>
              <c:x val="3.7277643071962898E-3"/>
              <c:y val="0.10064719340390157"/>
            </c:manualLayout>
          </c:layout>
          <c:overlay val="0"/>
        </c:title>
        <c:numFmt formatCode="0" sourceLinked="0"/>
        <c:majorTickMark val="out"/>
        <c:minorTickMark val="none"/>
        <c:tickLblPos val="nextTo"/>
        <c:spPr>
          <a:ln>
            <a:solidFill>
              <a:srgbClr val="3F3F3F"/>
            </a:solidFill>
          </a:ln>
        </c:spPr>
        <c:txPr>
          <a:bodyPr/>
          <a:lstStyle/>
          <a:p>
            <a:pPr>
              <a:defRPr sz="1600">
                <a:solidFill>
                  <a:schemeClr val="tx1">
                    <a:lumMod val="75000"/>
                    <a:lumOff val="25000"/>
                  </a:schemeClr>
                </a:solidFill>
              </a:defRPr>
            </a:pPr>
            <a:endParaRPr lang="en-US"/>
          </a:p>
        </c:txPr>
        <c:crossAx val="315305256"/>
        <c:crossesAt val="1"/>
        <c:crossBetween val="between"/>
        <c:majorUnit val="1"/>
      </c:valAx>
    </c:plotArea>
    <c:plotVisOnly val="1"/>
    <c:dispBlanksAs val="gap"/>
    <c:showDLblsOverMax val="0"/>
  </c:chart>
  <c:txPr>
    <a:bodyPr/>
    <a:lstStyle/>
    <a:p>
      <a:pPr>
        <a:defRPr sz="1800">
          <a:solidFill>
            <a:schemeClr val="accent4">
              <a:lumMod val="75000"/>
            </a:schemeClr>
          </a:solidFill>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956032382957755E-2"/>
          <c:y val="4.8637093649999588E-2"/>
          <c:w val="0.87634053545060087"/>
          <c:h val="0.74875723601319943"/>
        </c:manualLayout>
      </c:layout>
      <c:barChart>
        <c:barDir val="col"/>
        <c:grouping val="clustered"/>
        <c:varyColors val="0"/>
        <c:ser>
          <c:idx val="0"/>
          <c:order val="0"/>
          <c:tx>
            <c:strRef>
              <c:f>Sheet1!$B$1</c:f>
              <c:strCache>
                <c:ptCount val="1"/>
                <c:pt idx="0">
                  <c:v>Annual percent change</c:v>
                </c:pt>
              </c:strCache>
            </c:strRef>
          </c:tx>
          <c:spPr>
            <a:solidFill>
              <a:srgbClr val="9A4E9E"/>
            </a:solidFill>
            <a:ln w="31750">
              <a:noFill/>
            </a:ln>
          </c:spPr>
          <c:invertIfNegative val="0"/>
          <c:dLbls>
            <c:dLbl>
              <c:idx val="0"/>
              <c:layout>
                <c:manualLayout>
                  <c:x val="0"/>
                  <c:y val="1.7981766201850009E-2"/>
                </c:manualLayout>
              </c:layout>
              <c:tx>
                <c:rich>
                  <a:bodyPr/>
                  <a:lstStyle/>
                  <a:p>
                    <a:fld id="{98D997F6-7FC8-4A8E-8B50-FCAAD8707FF0}" type="VALUE">
                      <a:rPr lang="en-US"/>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B95-4F66-BE8B-E6BA82F5F365}"/>
                </c:ext>
              </c:extLst>
            </c:dLbl>
            <c:dLbl>
              <c:idx val="1"/>
              <c:tx>
                <c:rich>
                  <a:bodyPr/>
                  <a:lstStyle/>
                  <a:p>
                    <a:fld id="{3A00195C-F5C4-457B-933C-4FB548E6FF0F}"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E29-47ED-9569-4A239E482417}"/>
                </c:ext>
              </c:extLst>
            </c:dLbl>
            <c:dLbl>
              <c:idx val="2"/>
              <c:tx>
                <c:rich>
                  <a:bodyPr/>
                  <a:lstStyle/>
                  <a:p>
                    <a:fld id="{4FFAAD58-679F-4AAC-BAB1-5A4B091E1E70}"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E29-47ED-9569-4A239E482417}"/>
                </c:ext>
              </c:extLst>
            </c:dLbl>
            <c:dLbl>
              <c:idx val="3"/>
              <c:layout>
                <c:manualLayout>
                  <c:x val="-2.0916693011543462E-3"/>
                  <c:y val="-7.504528649533566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B95-4F66-BE8B-E6BA82F5F365}"/>
                </c:ext>
              </c:extLst>
            </c:dLbl>
            <c:dLbl>
              <c:idx val="4"/>
              <c:layout>
                <c:manualLayout>
                  <c:x val="-5.2291732528858652E-3"/>
                  <c:y val="1.288976978545899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7582109343083259E-2"/>
                      <c:h val="0.12694516355446839"/>
                    </c:manualLayout>
                  </c15:layout>
                </c:ext>
                <c:ext xmlns:c16="http://schemas.microsoft.com/office/drawing/2014/chart" uri="{C3380CC4-5D6E-409C-BE32-E72D297353CC}">
                  <c16:uniqueId val="{00000000-3100-4DFF-BBB7-54F3B22A75D0}"/>
                </c:ext>
              </c:extLst>
            </c:dLbl>
            <c:dLbl>
              <c:idx val="5"/>
              <c:layout>
                <c:manualLayout>
                  <c:x val="4.1174592542408386E-8"/>
                  <c:y val="3.192721697763285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0261266789043041E-2"/>
                      <c:h val="0.13097133429834623"/>
                    </c:manualLayout>
                  </c15:layout>
                </c:ext>
                <c:ext xmlns:c16="http://schemas.microsoft.com/office/drawing/2014/chart" uri="{C3380CC4-5D6E-409C-BE32-E72D297353CC}">
                  <c16:uniqueId val="{00000001-3100-4DFF-BBB7-54F3B22A75D0}"/>
                </c:ext>
              </c:extLst>
            </c:dLbl>
            <c:dLbl>
              <c:idx val="6"/>
              <c:layout>
                <c:manualLayout>
                  <c:x val="-7.6693655070678118E-17"/>
                  <c:y val="1.504266155881918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00-4DFF-BBB7-54F3B22A75D0}"/>
                </c:ext>
              </c:extLst>
            </c:dLbl>
            <c:dLbl>
              <c:idx val="7"/>
              <c:layout>
                <c:manualLayout>
                  <c:x val="-3.1374627771389003E-3"/>
                  <c:y val="4.2940537579390066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6117940832275208E-2"/>
                      <c:h val="8.668345611568995E-2"/>
                    </c:manualLayout>
                  </c15:layout>
                </c:ext>
                <c:ext xmlns:c16="http://schemas.microsoft.com/office/drawing/2014/chart" uri="{C3380CC4-5D6E-409C-BE32-E72D297353CC}">
                  <c16:uniqueId val="{00000003-3100-4DFF-BBB7-54F3B22A75D0}"/>
                </c:ext>
              </c:extLst>
            </c:dLbl>
            <c:dLbl>
              <c:idx val="8"/>
              <c:dLblPos val="inEnd"/>
              <c:showLegendKey val="0"/>
              <c:showVal val="1"/>
              <c:showCatName val="0"/>
              <c:showSerName val="0"/>
              <c:showPercent val="0"/>
              <c:showBubbleSize val="0"/>
              <c:extLst>
                <c:ext xmlns:c15="http://schemas.microsoft.com/office/drawing/2012/chart" uri="{CE6537A1-D6FC-4f65-9D91-7224C49458BB}">
                  <c15:layout>
                    <c:manualLayout>
                      <c:w val="3.6117940832275208E-2"/>
                      <c:h val="0.14304984652997976"/>
                    </c:manualLayout>
                  </c15:layout>
                </c:ext>
                <c:ext xmlns:c16="http://schemas.microsoft.com/office/drawing/2014/chart" uri="{C3380CC4-5D6E-409C-BE32-E72D297353CC}">
                  <c16:uniqueId val="{00000004-3100-4DFF-BBB7-54F3B22A75D0}"/>
                </c:ext>
              </c:extLst>
            </c:dLbl>
            <c:dLbl>
              <c:idx val="9"/>
              <c:tx>
                <c:rich>
                  <a:bodyPr/>
                  <a:lstStyle/>
                  <a:p>
                    <a:fld id="{993EEB3F-9F2D-4784-9400-AFFEF2A7E0FD}" type="VALUE">
                      <a:rPr lang="en-US"/>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layout>
                    <c:manualLayout>
                      <c:w val="3.6117940832275208E-2"/>
                      <c:h val="0.15915452950549114"/>
                    </c:manualLayout>
                  </c15:layout>
                  <c15:dlblFieldTable/>
                  <c15:showDataLabelsRange val="0"/>
                </c:ext>
                <c:ext xmlns:c16="http://schemas.microsoft.com/office/drawing/2014/chart" uri="{C3380CC4-5D6E-409C-BE32-E72D297353CC}">
                  <c16:uniqueId val="{00000005-3100-4DFF-BBB7-54F3B22A75D0}"/>
                </c:ext>
              </c:extLst>
            </c:dLbl>
            <c:dLbl>
              <c:idx val="10"/>
              <c:tx>
                <c:rich>
                  <a:bodyPr/>
                  <a:lstStyle/>
                  <a:p>
                    <a:fld id="{CEE0E73E-E44F-4044-A8BA-A6FA88F2A72B}"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2E29-47ED-9569-4A239E482417}"/>
                </c:ext>
              </c:extLst>
            </c:dLbl>
            <c:dLbl>
              <c:idx val="11"/>
              <c:tx>
                <c:rich>
                  <a:bodyPr/>
                  <a:lstStyle/>
                  <a:p>
                    <a:fld id="{BE894BA3-AA8C-4ACE-B28D-C04A2070B3D0}"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E29-47ED-9569-4A239E482417}"/>
                </c:ext>
              </c:extLst>
            </c:dLbl>
            <c:dLbl>
              <c:idx val="12"/>
              <c:layout>
                <c:manualLayout>
                  <c:x val="-2.0916693011544998E-3"/>
                  <c:y val="6.27924125385732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B95-4F66-BE8B-E6BA82F5F365}"/>
                </c:ext>
              </c:extLst>
            </c:dLbl>
            <c:dLbl>
              <c:idx val="13"/>
              <c:tx>
                <c:rich>
                  <a:bodyPr/>
                  <a:lstStyle/>
                  <a:p>
                    <a:fld id="{ACC27FBF-FFEB-4DC4-8FF1-86F9E2ED1E27}"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E29-47ED-9569-4A239E482417}"/>
                </c:ext>
              </c:extLst>
            </c:dLbl>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Sheet1!$B$2:$B$15</c:f>
              <c:numCache>
                <c:formatCode>0.0</c:formatCode>
                <c:ptCount val="14"/>
                <c:pt idx="0">
                  <c:v>-4.4334468374603491</c:v>
                </c:pt>
                <c:pt idx="1">
                  <c:v>-6.1299074914793312</c:v>
                </c:pt>
                <c:pt idx="2">
                  <c:v>-6.0683709681273337</c:v>
                </c:pt>
                <c:pt idx="3">
                  <c:v>-4.2186201696047618</c:v>
                </c:pt>
                <c:pt idx="4">
                  <c:v>-2.5693844923410269</c:v>
                </c:pt>
                <c:pt idx="5">
                  <c:v>0.95991163411252678</c:v>
                </c:pt>
                <c:pt idx="6">
                  <c:v>-3.8547393932047043</c:v>
                </c:pt>
                <c:pt idx="7">
                  <c:v>-2.4807800228398045</c:v>
                </c:pt>
                <c:pt idx="8">
                  <c:v>-1.2931137399655419</c:v>
                </c:pt>
                <c:pt idx="9">
                  <c:v>-1.5719661680335062</c:v>
                </c:pt>
                <c:pt idx="10">
                  <c:v>-20.170227462026372</c:v>
                </c:pt>
                <c:pt idx="11">
                  <c:v>9.5346325715812537</c:v>
                </c:pt>
                <c:pt idx="12">
                  <c:v>5.5357025475752124</c:v>
                </c:pt>
                <c:pt idx="13">
                  <c:v>15.047158434305933</c:v>
                </c:pt>
              </c:numCache>
            </c:numRef>
          </c:val>
          <c:extLst>
            <c:ext xmlns:c16="http://schemas.microsoft.com/office/drawing/2014/chart" uri="{C3380CC4-5D6E-409C-BE32-E72D297353CC}">
              <c16:uniqueId val="{00000006-3100-4DFF-BBB7-54F3B22A75D0}"/>
            </c:ext>
          </c:extLst>
        </c:ser>
        <c:dLbls>
          <c:showLegendKey val="0"/>
          <c:showVal val="0"/>
          <c:showCatName val="0"/>
          <c:showSerName val="0"/>
          <c:showPercent val="0"/>
          <c:showBubbleSize val="0"/>
        </c:dLbls>
        <c:gapWidth val="10"/>
        <c:axId val="315305256"/>
        <c:axId val="196572488"/>
      </c:barChart>
      <c:catAx>
        <c:axId val="315305256"/>
        <c:scaling>
          <c:orientation val="minMax"/>
        </c:scaling>
        <c:delete val="0"/>
        <c:axPos val="b"/>
        <c:title>
          <c:tx>
            <c:rich>
              <a:bodyPr/>
              <a:lstStyle/>
              <a:p>
                <a:pPr>
                  <a:defRPr/>
                </a:pPr>
                <a:r>
                  <a:rPr lang="en-US"/>
                  <a:t>Year</a:t>
                </a:r>
              </a:p>
            </c:rich>
          </c:tx>
          <c:overlay val="0"/>
        </c:title>
        <c:numFmt formatCode="General" sourceLinked="1"/>
        <c:majorTickMark val="out"/>
        <c:minorTickMark val="none"/>
        <c:tickLblPos val="low"/>
        <c:spPr>
          <a:ln>
            <a:solidFill>
              <a:schemeClr val="accent4">
                <a:lumMod val="50000"/>
              </a:schemeClr>
            </a:solidFill>
          </a:ln>
        </c:spPr>
        <c:txPr>
          <a:bodyPr rot="0" vert="horz"/>
          <a:lstStyle/>
          <a:p>
            <a:pPr>
              <a:defRPr/>
            </a:pPr>
            <a:endParaRPr lang="en-US"/>
          </a:p>
        </c:txPr>
        <c:crossAx val="196572488"/>
        <c:crossesAt val="0"/>
        <c:auto val="0"/>
        <c:lblAlgn val="ctr"/>
        <c:lblOffset val="0"/>
        <c:tickLblSkip val="1"/>
        <c:noMultiLvlLbl val="0"/>
      </c:catAx>
      <c:valAx>
        <c:axId val="196572488"/>
        <c:scaling>
          <c:orientation val="minMax"/>
          <c:max val="20"/>
          <c:min val="-25"/>
        </c:scaling>
        <c:delete val="0"/>
        <c:axPos val="l"/>
        <c:majorGridlines>
          <c:spPr>
            <a:ln w="0">
              <a:solidFill>
                <a:srgbClr val="0F56DC">
                  <a:tint val="75000"/>
                  <a:shade val="95000"/>
                  <a:satMod val="105000"/>
                  <a:alpha val="0"/>
                </a:srgbClr>
              </a:solidFill>
            </a:ln>
          </c:spPr>
        </c:majorGridlines>
        <c:title>
          <c:tx>
            <c:rich>
              <a:bodyPr/>
              <a:lstStyle/>
              <a:p>
                <a:pPr>
                  <a:defRPr sz="2000"/>
                </a:pPr>
                <a:r>
                  <a:rPr lang="en-US" sz="2000"/>
                  <a:t>Annual percentage change in rate*</a:t>
                </a:r>
              </a:p>
            </c:rich>
          </c:tx>
          <c:layout>
            <c:manualLayout>
              <c:xMode val="edge"/>
              <c:yMode val="edge"/>
              <c:x val="0"/>
              <c:y val="5.2663264393877432E-2"/>
            </c:manualLayout>
          </c:layout>
          <c:overlay val="0"/>
        </c:title>
        <c:numFmt formatCode="0" sourceLinked="0"/>
        <c:majorTickMark val="out"/>
        <c:minorTickMark val="none"/>
        <c:tickLblPos val="nextTo"/>
        <c:spPr>
          <a:ln>
            <a:solidFill>
              <a:schemeClr val="accent4">
                <a:lumMod val="50000"/>
              </a:schemeClr>
            </a:solidFill>
          </a:ln>
        </c:spPr>
        <c:crossAx val="315305256"/>
        <c:crossesAt val="1"/>
        <c:crossBetween val="between"/>
        <c:majorUnit val="10"/>
      </c:valAx>
      <c:spPr>
        <a:noFill/>
        <a:ln w="25400">
          <a:noFill/>
        </a:ln>
      </c:spPr>
    </c:plotArea>
    <c:plotVisOnly val="1"/>
    <c:dispBlanksAs val="gap"/>
    <c:showDLblsOverMax val="0"/>
  </c:chart>
  <c:txPr>
    <a:bodyPr/>
    <a:lstStyle/>
    <a:p>
      <a:pPr>
        <a:defRPr sz="1800">
          <a:latin typeface="Calibri" panose="020F0502020204030204" pitchFamily="34" charset="0"/>
          <a:cs typeface="Calibri" panose="020F0502020204030204" pitchFamily="34" charset="0"/>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5451891188020115E-2"/>
          <c:y val="6.1556715132830626E-2"/>
          <c:w val="0.84368602140138516"/>
          <c:h val="0.83014987709869581"/>
        </c:manualLayout>
      </c:layout>
      <c:barChart>
        <c:barDir val="col"/>
        <c:grouping val="clustered"/>
        <c:varyColors val="0"/>
        <c:ser>
          <c:idx val="1"/>
          <c:order val="0"/>
          <c:tx>
            <c:v>Number of deaths</c:v>
          </c:tx>
          <c:spPr>
            <a:solidFill>
              <a:schemeClr val="accent2">
                <a:lumMod val="20000"/>
                <a:lumOff val="80000"/>
              </a:schemeClr>
            </a:solidFill>
          </c:spPr>
          <c:invertIfNegative val="0"/>
          <c:cat>
            <c:numRef>
              <c:f>Sheet1!$A$2:$A$31</c:f>
              <c:numCache>
                <c:formatCode>General</c:formatCode>
                <c:ptCount val="30"/>
                <c:pt idx="1">
                  <c:v>1994</c:v>
                </c:pt>
                <c:pt idx="5">
                  <c:v>1998</c:v>
                </c:pt>
                <c:pt idx="9">
                  <c:v>2002</c:v>
                </c:pt>
                <c:pt idx="13">
                  <c:v>2006</c:v>
                </c:pt>
                <c:pt idx="17">
                  <c:v>2010</c:v>
                </c:pt>
                <c:pt idx="21">
                  <c:v>2014</c:v>
                </c:pt>
                <c:pt idx="25">
                  <c:v>2018</c:v>
                </c:pt>
                <c:pt idx="29">
                  <c:v>2022</c:v>
                </c:pt>
              </c:numCache>
            </c:numRef>
          </c:cat>
          <c:val>
            <c:numRef>
              <c:f>Sheet1!$B$2:$B$31</c:f>
              <c:numCache>
                <c:formatCode>#,##0</c:formatCode>
                <c:ptCount val="30"/>
                <c:pt idx="0">
                  <c:v>1631</c:v>
                </c:pt>
                <c:pt idx="1">
                  <c:v>1478</c:v>
                </c:pt>
                <c:pt idx="2">
                  <c:v>1336</c:v>
                </c:pt>
                <c:pt idx="3">
                  <c:v>1202</c:v>
                </c:pt>
                <c:pt idx="4">
                  <c:v>1166</c:v>
                </c:pt>
                <c:pt idx="5">
                  <c:v>1112</c:v>
                </c:pt>
                <c:pt idx="6">
                  <c:v>930</c:v>
                </c:pt>
                <c:pt idx="7">
                  <c:v>776</c:v>
                </c:pt>
                <c:pt idx="8">
                  <c:v>764</c:v>
                </c:pt>
                <c:pt idx="9">
                  <c:v>784</c:v>
                </c:pt>
                <c:pt idx="10">
                  <c:v>711</c:v>
                </c:pt>
                <c:pt idx="11">
                  <c:v>657</c:v>
                </c:pt>
                <c:pt idx="12">
                  <c:v>648</c:v>
                </c:pt>
                <c:pt idx="13">
                  <c:v>652</c:v>
                </c:pt>
                <c:pt idx="14">
                  <c:v>554</c:v>
                </c:pt>
                <c:pt idx="15">
                  <c:v>585</c:v>
                </c:pt>
                <c:pt idx="16">
                  <c:v>529</c:v>
                </c:pt>
                <c:pt idx="17">
                  <c:v>569</c:v>
                </c:pt>
                <c:pt idx="18">
                  <c:v>539</c:v>
                </c:pt>
                <c:pt idx="19">
                  <c:v>510</c:v>
                </c:pt>
                <c:pt idx="20">
                  <c:v>555</c:v>
                </c:pt>
                <c:pt idx="21">
                  <c:v>493</c:v>
                </c:pt>
                <c:pt idx="22">
                  <c:v>470</c:v>
                </c:pt>
                <c:pt idx="23">
                  <c:v>528</c:v>
                </c:pt>
                <c:pt idx="24">
                  <c:v>515</c:v>
                </c:pt>
                <c:pt idx="25">
                  <c:v>542</c:v>
                </c:pt>
                <c:pt idx="26">
                  <c:v>526</c:v>
                </c:pt>
                <c:pt idx="27">
                  <c:v>600</c:v>
                </c:pt>
                <c:pt idx="28">
                  <c:v>602</c:v>
                </c:pt>
                <c:pt idx="29">
                  <c:v>565</c:v>
                </c:pt>
              </c:numCache>
            </c:numRef>
          </c:val>
          <c:extLst>
            <c:ext xmlns:c16="http://schemas.microsoft.com/office/drawing/2014/chart" uri="{C3380CC4-5D6E-409C-BE32-E72D297353CC}">
              <c16:uniqueId val="{00000000-D966-4BC2-A6ED-F586F29E145A}"/>
            </c:ext>
          </c:extLst>
        </c:ser>
        <c:dLbls>
          <c:showLegendKey val="0"/>
          <c:showVal val="0"/>
          <c:showCatName val="0"/>
          <c:showSerName val="0"/>
          <c:showPercent val="0"/>
          <c:showBubbleSize val="0"/>
        </c:dLbls>
        <c:gapWidth val="10"/>
        <c:axId val="315305256"/>
        <c:axId val="196572488"/>
      </c:barChart>
      <c:lineChart>
        <c:grouping val="standard"/>
        <c:varyColors val="0"/>
        <c:ser>
          <c:idx val="0"/>
          <c:order val="1"/>
          <c:tx>
            <c:strRef>
              <c:f>Sheet1!$C$1</c:f>
              <c:strCache>
                <c:ptCount val="1"/>
                <c:pt idx="0">
                  <c:v> Mortality rate</c:v>
                </c:pt>
              </c:strCache>
            </c:strRef>
          </c:tx>
          <c:spPr>
            <a:ln w="31750">
              <a:solidFill>
                <a:srgbClr val="546DB4"/>
              </a:solidFill>
            </a:ln>
          </c:spPr>
          <c:marker>
            <c:symbol val="none"/>
          </c:marker>
          <c:dPt>
            <c:idx val="0"/>
            <c:bubble3D val="0"/>
            <c:extLst>
              <c:ext xmlns:c16="http://schemas.microsoft.com/office/drawing/2014/chart" uri="{C3380CC4-5D6E-409C-BE32-E72D297353CC}">
                <c16:uniqueId val="{00000001-D966-4BC2-A6ED-F586F29E145A}"/>
              </c:ext>
            </c:extLst>
          </c:dPt>
          <c:cat>
            <c:numRef>
              <c:f>Sheet1!$A$2:$A$29</c:f>
              <c:numCache>
                <c:formatCode>General</c:formatCode>
                <c:ptCount val="28"/>
                <c:pt idx="1">
                  <c:v>1994</c:v>
                </c:pt>
                <c:pt idx="5">
                  <c:v>1998</c:v>
                </c:pt>
                <c:pt idx="9">
                  <c:v>2002</c:v>
                </c:pt>
                <c:pt idx="13">
                  <c:v>2006</c:v>
                </c:pt>
                <c:pt idx="17">
                  <c:v>2010</c:v>
                </c:pt>
                <c:pt idx="21">
                  <c:v>2014</c:v>
                </c:pt>
                <c:pt idx="25">
                  <c:v>2018</c:v>
                </c:pt>
              </c:numCache>
            </c:numRef>
          </c:cat>
          <c:val>
            <c:numRef>
              <c:f>Sheet1!$C$2:$C$31</c:f>
              <c:numCache>
                <c:formatCode>0.0</c:formatCode>
                <c:ptCount val="30"/>
                <c:pt idx="0">
                  <c:v>0.62750417834679839</c:v>
                </c:pt>
                <c:pt idx="1">
                  <c:v>0.56170846113958539</c:v>
                </c:pt>
                <c:pt idx="2">
                  <c:v>0.50173053282622149</c:v>
                </c:pt>
                <c:pt idx="3">
                  <c:v>0.44618615590225363</c:v>
                </c:pt>
                <c:pt idx="4">
                  <c:v>0.42765932533440459</c:v>
                </c:pt>
                <c:pt idx="5">
                  <c:v>0.40311163904235409</c:v>
                </c:pt>
                <c:pt idx="6">
                  <c:v>0.33328534979953139</c:v>
                </c:pt>
                <c:pt idx="7">
                  <c:v>0.27501891454989025</c:v>
                </c:pt>
                <c:pt idx="8">
                  <c:v>0.26809937945696577</c:v>
                </c:pt>
                <c:pt idx="9">
                  <c:v>0.27257695747117677</c:v>
                </c:pt>
                <c:pt idx="10">
                  <c:v>0.24508119879644935</c:v>
                </c:pt>
                <c:pt idx="11">
                  <c:v>0.22438118588960779</c:v>
                </c:pt>
                <c:pt idx="12">
                  <c:v>0.21927702274348385</c:v>
                </c:pt>
                <c:pt idx="13">
                  <c:v>0.21851336962657192</c:v>
                </c:pt>
                <c:pt idx="14">
                  <c:v>0.18391188798709027</c:v>
                </c:pt>
                <c:pt idx="15">
                  <c:v>0.19237474774491248</c:v>
                </c:pt>
                <c:pt idx="16">
                  <c:v>0.17244103510009889</c:v>
                </c:pt>
                <c:pt idx="17">
                  <c:v>0.18394764665058833</c:v>
                </c:pt>
                <c:pt idx="18">
                  <c:v>0.17298734781129169</c:v>
                </c:pt>
                <c:pt idx="19">
                  <c:v>0.16248368767319288</c:v>
                </c:pt>
                <c:pt idx="20">
                  <c:v>0.17559959914819576</c:v>
                </c:pt>
                <c:pt idx="21">
                  <c:v>0.15484333185675192</c:v>
                </c:pt>
                <c:pt idx="22">
                  <c:v>0.14653659479894734</c:v>
                </c:pt>
                <c:pt idx="23">
                  <c:v>0.16343118574386051</c:v>
                </c:pt>
                <c:pt idx="24">
                  <c:v>0.15840201439626403</c:v>
                </c:pt>
                <c:pt idx="25">
                  <c:v>0.16583128950603476</c:v>
                </c:pt>
                <c:pt idx="26">
                  <c:v>0.16020469506173871</c:v>
                </c:pt>
                <c:pt idx="27">
                  <c:v>0.18098077117613851</c:v>
                </c:pt>
                <c:pt idx="28">
                  <c:v>0.18129855584527219</c:v>
                </c:pt>
                <c:pt idx="29">
                  <c:v>0.16953149335692644</c:v>
                </c:pt>
              </c:numCache>
            </c:numRef>
          </c:val>
          <c:smooth val="0"/>
          <c:extLst>
            <c:ext xmlns:c16="http://schemas.microsoft.com/office/drawing/2014/chart" uri="{C3380CC4-5D6E-409C-BE32-E72D297353CC}">
              <c16:uniqueId val="{00000002-D966-4BC2-A6ED-F586F29E145A}"/>
            </c:ext>
          </c:extLst>
        </c:ser>
        <c:dLbls>
          <c:showLegendKey val="0"/>
          <c:showVal val="0"/>
          <c:showCatName val="0"/>
          <c:showSerName val="0"/>
          <c:showPercent val="0"/>
          <c:showBubbleSize val="0"/>
        </c:dLbls>
        <c:marker val="1"/>
        <c:smooth val="0"/>
        <c:axId val="236857567"/>
        <c:axId val="236856319"/>
      </c:lineChart>
      <c:catAx>
        <c:axId val="315305256"/>
        <c:scaling>
          <c:orientation val="minMax"/>
        </c:scaling>
        <c:delete val="0"/>
        <c:axPos val="b"/>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solidFill>
                  <a:schemeClr val="tx1">
                    <a:lumMod val="85000"/>
                    <a:lumOff val="15000"/>
                  </a:schemeClr>
                </a:solidFill>
                <a:latin typeface="Calibri" panose="020F0502020204030204" pitchFamily="34" charset="0"/>
              </a:defRPr>
            </a:pPr>
            <a:endParaRPr lang="en-US"/>
          </a:p>
        </c:txPr>
        <c:crossAx val="196572488"/>
        <c:crosses val="autoZero"/>
        <c:auto val="1"/>
        <c:lblAlgn val="ctr"/>
        <c:lblOffset val="0"/>
        <c:tickLblSkip val="1"/>
        <c:tickMarkSkip val="1"/>
        <c:noMultiLvlLbl val="0"/>
      </c:catAx>
      <c:valAx>
        <c:axId val="196572488"/>
        <c:scaling>
          <c:orientation val="minMax"/>
        </c:scaling>
        <c:delete val="0"/>
        <c:axPos val="l"/>
        <c:majorGridlines>
          <c:spPr>
            <a:ln w="0">
              <a:solidFill>
                <a:srgbClr val="0F56DC">
                  <a:tint val="75000"/>
                  <a:shade val="95000"/>
                  <a:satMod val="105000"/>
                  <a:alpha val="0"/>
                </a:srgbClr>
              </a:solidFill>
            </a:ln>
          </c:spPr>
        </c:majorGridlines>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Number of deaths</a:t>
                </a:r>
              </a:p>
            </c:rich>
          </c:tx>
          <c:overlay val="0"/>
        </c:title>
        <c:numFmt formatCode="#,##0" sourceLinked="1"/>
        <c:majorTickMark val="out"/>
        <c:minorTickMark val="out"/>
        <c:tickLblPos val="nextTo"/>
        <c:spPr>
          <a:ln>
            <a:solidFill>
              <a:schemeClr val="tx1">
                <a:lumMod val="85000"/>
                <a:lumOff val="15000"/>
              </a:schemeClr>
            </a:solidFill>
          </a:ln>
        </c:spPr>
        <c:txPr>
          <a:bodyPr/>
          <a:lstStyle/>
          <a:p>
            <a:pPr>
              <a:defRPr sz="1600" baseline="0">
                <a:solidFill>
                  <a:schemeClr val="tx1">
                    <a:lumMod val="85000"/>
                    <a:lumOff val="15000"/>
                  </a:schemeClr>
                </a:solidFill>
                <a:latin typeface="Calibri" panose="020F0502020204030204" pitchFamily="34" charset="0"/>
              </a:defRPr>
            </a:pPr>
            <a:endParaRPr lang="en-US"/>
          </a:p>
        </c:txPr>
        <c:crossAx val="315305256"/>
        <c:crosses val="autoZero"/>
        <c:crossBetween val="between"/>
        <c:majorUnit val="400"/>
        <c:minorUnit val="200"/>
      </c:valAx>
      <c:valAx>
        <c:axId val="236856319"/>
        <c:scaling>
          <c:orientation val="minMax"/>
        </c:scaling>
        <c:delete val="0"/>
        <c:axPos val="r"/>
        <c:title>
          <c:tx>
            <c:rich>
              <a:bodyPr/>
              <a:lstStyle/>
              <a:p>
                <a:pPr>
                  <a:defRPr/>
                </a:pPr>
                <a:r>
                  <a:rPr lang="en-US" sz="2000" b="1">
                    <a:latin typeface="Calibri" panose="020F0502020204030204" pitchFamily="34" charset="0"/>
                    <a:cs typeface="Calibri" panose="020F0502020204030204" pitchFamily="34" charset="0"/>
                  </a:rPr>
                  <a:t>Deaths per 100,000 persons</a:t>
                </a:r>
              </a:p>
            </c:rich>
          </c:tx>
          <c:overlay val="0"/>
        </c:title>
        <c:numFmt formatCode="0.0" sourceLinked="1"/>
        <c:majorTickMark val="out"/>
        <c:minorTickMark val="none"/>
        <c:tickLblPos val="nextTo"/>
        <c:txPr>
          <a:bodyPr/>
          <a:lstStyle/>
          <a:p>
            <a:pPr>
              <a:defRPr sz="1600">
                <a:latin typeface="Calibri" panose="020F0502020204030204" pitchFamily="34" charset="0"/>
                <a:cs typeface="Calibri" panose="020F0502020204030204" pitchFamily="34" charset="0"/>
              </a:defRPr>
            </a:pPr>
            <a:endParaRPr lang="en-US"/>
          </a:p>
        </c:txPr>
        <c:crossAx val="236857567"/>
        <c:crosses val="max"/>
        <c:crossBetween val="between"/>
      </c:valAx>
      <c:catAx>
        <c:axId val="236857567"/>
        <c:scaling>
          <c:orientation val="minMax"/>
        </c:scaling>
        <c:delete val="1"/>
        <c:axPos val="b"/>
        <c:numFmt formatCode="General" sourceLinked="1"/>
        <c:majorTickMark val="out"/>
        <c:minorTickMark val="none"/>
        <c:tickLblPos val="nextTo"/>
        <c:crossAx val="236856319"/>
        <c:crosses val="autoZero"/>
        <c:auto val="1"/>
        <c:lblAlgn val="ctr"/>
        <c:lblOffset val="100"/>
        <c:noMultiLvlLbl val="0"/>
      </c:catAx>
    </c:plotArea>
    <c:legend>
      <c:legendPos val="t"/>
      <c:layout>
        <c:manualLayout>
          <c:xMode val="edge"/>
          <c:yMode val="edge"/>
          <c:x val="0.32451001569888371"/>
          <c:y val="9.4830742452433822E-2"/>
          <c:w val="0.369919469425734"/>
          <c:h val="6.1188705578469359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6106279648283249E-2"/>
          <c:y val="8.0855183631163396E-2"/>
          <c:w val="0.83865007426397298"/>
          <c:h val="0.81242691885736507"/>
        </c:manualLayout>
      </c:layout>
      <c:barChart>
        <c:barDir val="col"/>
        <c:grouping val="stacked"/>
        <c:varyColors val="0"/>
        <c:ser>
          <c:idx val="0"/>
          <c:order val="0"/>
          <c:tx>
            <c:strRef>
              <c:f>Sheet1!$B$1</c:f>
              <c:strCache>
                <c:ptCount val="1"/>
                <c:pt idx="0">
                  <c:v> U.S.-born persons (2023: n=2,292)</c:v>
                </c:pt>
              </c:strCache>
            </c:strRef>
          </c:tx>
          <c:spPr>
            <a:solidFill>
              <a:schemeClr val="accent2">
                <a:lumMod val="20000"/>
                <a:lumOff val="80000"/>
              </a:schemeClr>
            </a:solidFill>
            <a:ln>
              <a:noFill/>
            </a:ln>
          </c:spPr>
          <c:invertIfNegative val="0"/>
          <c:dPt>
            <c:idx val="8"/>
            <c:invertIfNegative val="0"/>
            <c:bubble3D val="0"/>
            <c:spPr>
              <a:solidFill>
                <a:schemeClr val="accent2">
                  <a:lumMod val="20000"/>
                  <a:lumOff val="80000"/>
                </a:schemeClr>
              </a:solidFill>
              <a:ln>
                <a:noFill/>
              </a:ln>
            </c:spPr>
            <c:extLst>
              <c:ext xmlns:c16="http://schemas.microsoft.com/office/drawing/2014/chart" uri="{C3380CC4-5D6E-409C-BE32-E72D297353CC}">
                <c16:uniqueId val="{00000001-D422-4429-8043-D42F90933447}"/>
              </c:ext>
            </c:extLst>
          </c:dPt>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Sheet1!$B$2:$B$32</c:f>
              <c:numCache>
                <c:formatCode>#,##0</c:formatCode>
                <c:ptCount val="31"/>
                <c:pt idx="0">
                  <c:v>17422</c:v>
                </c:pt>
                <c:pt idx="1">
                  <c:v>16169</c:v>
                </c:pt>
                <c:pt idx="2">
                  <c:v>14652</c:v>
                </c:pt>
                <c:pt idx="3">
                  <c:v>13375</c:v>
                </c:pt>
                <c:pt idx="4">
                  <c:v>11918</c:v>
                </c:pt>
                <c:pt idx="5">
                  <c:v>10604</c:v>
                </c:pt>
                <c:pt idx="6">
                  <c:v>9775</c:v>
                </c:pt>
                <c:pt idx="7">
                  <c:v>8626</c:v>
                </c:pt>
                <c:pt idx="8">
                  <c:v>7837</c:v>
                </c:pt>
                <c:pt idx="9">
                  <c:v>7257</c:v>
                </c:pt>
                <c:pt idx="10">
                  <c:v>6830</c:v>
                </c:pt>
                <c:pt idx="11">
                  <c:v>6592</c:v>
                </c:pt>
                <c:pt idx="12">
                  <c:v>6285</c:v>
                </c:pt>
                <c:pt idx="13">
                  <c:v>5851</c:v>
                </c:pt>
                <c:pt idx="14">
                  <c:v>5423</c:v>
                </c:pt>
                <c:pt idx="15">
                  <c:v>5229</c:v>
                </c:pt>
                <c:pt idx="16">
                  <c:v>4484</c:v>
                </c:pt>
                <c:pt idx="17">
                  <c:v>4305</c:v>
                </c:pt>
                <c:pt idx="18">
                  <c:v>3914</c:v>
                </c:pt>
                <c:pt idx="19">
                  <c:v>3606</c:v>
                </c:pt>
                <c:pt idx="20">
                  <c:v>3323</c:v>
                </c:pt>
                <c:pt idx="21">
                  <c:v>3109</c:v>
                </c:pt>
                <c:pt idx="22">
                  <c:v>3127</c:v>
                </c:pt>
                <c:pt idx="23">
                  <c:v>2881</c:v>
                </c:pt>
                <c:pt idx="24">
                  <c:v>2661</c:v>
                </c:pt>
                <c:pt idx="25">
                  <c:v>2641</c:v>
                </c:pt>
                <c:pt idx="26">
                  <c:v>2515</c:v>
                </c:pt>
                <c:pt idx="27">
                  <c:v>2007</c:v>
                </c:pt>
                <c:pt idx="28">
                  <c:v>2166</c:v>
                </c:pt>
                <c:pt idx="29">
                  <c:v>2126</c:v>
                </c:pt>
                <c:pt idx="30">
                  <c:v>2292</c:v>
                </c:pt>
              </c:numCache>
            </c:numRef>
          </c:val>
          <c:extLst>
            <c:ext xmlns:c16="http://schemas.microsoft.com/office/drawing/2014/chart" uri="{C3380CC4-5D6E-409C-BE32-E72D297353CC}">
              <c16:uniqueId val="{00000002-D422-4429-8043-D42F90933447}"/>
            </c:ext>
          </c:extLst>
        </c:ser>
        <c:ser>
          <c:idx val="1"/>
          <c:order val="1"/>
          <c:tx>
            <c:strRef>
              <c:f>Sheet1!$C$1</c:f>
              <c:strCache>
                <c:ptCount val="1"/>
                <c:pt idx="0">
                  <c:v> Non-U.S.–born persons (2023: n=7,299)</c:v>
                </c:pt>
              </c:strCache>
            </c:strRef>
          </c:tx>
          <c:spPr>
            <a:solidFill>
              <a:srgbClr val="BBE0FF"/>
            </a:solidFill>
            <a:ln>
              <a:noFill/>
            </a:ln>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Sheet1!$C$2:$C$32</c:f>
              <c:numCache>
                <c:formatCode>#,##0</c:formatCode>
                <c:ptCount val="31"/>
                <c:pt idx="0">
                  <c:v>7414</c:v>
                </c:pt>
                <c:pt idx="1">
                  <c:v>7773</c:v>
                </c:pt>
                <c:pt idx="2">
                  <c:v>8021</c:v>
                </c:pt>
                <c:pt idx="3">
                  <c:v>7764</c:v>
                </c:pt>
                <c:pt idx="4">
                  <c:v>7759</c:v>
                </c:pt>
                <c:pt idx="5">
                  <c:v>7627</c:v>
                </c:pt>
                <c:pt idx="6">
                  <c:v>7625</c:v>
                </c:pt>
                <c:pt idx="7">
                  <c:v>7637</c:v>
                </c:pt>
                <c:pt idx="8">
                  <c:v>8037</c:v>
                </c:pt>
                <c:pt idx="9">
                  <c:v>7736</c:v>
                </c:pt>
                <c:pt idx="10">
                  <c:v>7952</c:v>
                </c:pt>
                <c:pt idx="11">
                  <c:v>7879</c:v>
                </c:pt>
                <c:pt idx="12">
                  <c:v>7737</c:v>
                </c:pt>
                <c:pt idx="13">
                  <c:v>7841</c:v>
                </c:pt>
                <c:pt idx="14">
                  <c:v>7775</c:v>
                </c:pt>
                <c:pt idx="15">
                  <c:v>7638</c:v>
                </c:pt>
                <c:pt idx="16">
                  <c:v>6991</c:v>
                </c:pt>
                <c:pt idx="17">
                  <c:v>6761</c:v>
                </c:pt>
                <c:pt idx="18">
                  <c:v>6552</c:v>
                </c:pt>
                <c:pt idx="19">
                  <c:v>6300</c:v>
                </c:pt>
                <c:pt idx="20">
                  <c:v>6224</c:v>
                </c:pt>
                <c:pt idx="21">
                  <c:v>6264</c:v>
                </c:pt>
                <c:pt idx="22">
                  <c:v>6406</c:v>
                </c:pt>
                <c:pt idx="23">
                  <c:v>6352</c:v>
                </c:pt>
                <c:pt idx="24">
                  <c:v>6399</c:v>
                </c:pt>
                <c:pt idx="25">
                  <c:v>6352</c:v>
                </c:pt>
                <c:pt idx="26">
                  <c:v>6337</c:v>
                </c:pt>
                <c:pt idx="27">
                  <c:v>5106</c:v>
                </c:pt>
                <c:pt idx="28">
                  <c:v>5641</c:v>
                </c:pt>
                <c:pt idx="29">
                  <c:v>6183</c:v>
                </c:pt>
                <c:pt idx="30">
                  <c:v>7299</c:v>
                </c:pt>
              </c:numCache>
            </c:numRef>
          </c:val>
          <c:extLst>
            <c:ext xmlns:c16="http://schemas.microsoft.com/office/drawing/2014/chart" uri="{C3380CC4-5D6E-409C-BE32-E72D297353CC}">
              <c16:uniqueId val="{00000003-D422-4429-8043-D42F90933447}"/>
            </c:ext>
          </c:extLst>
        </c:ser>
        <c:dLbls>
          <c:showLegendKey val="0"/>
          <c:showVal val="0"/>
          <c:showCatName val="0"/>
          <c:showSerName val="0"/>
          <c:showPercent val="0"/>
          <c:showBubbleSize val="0"/>
        </c:dLbls>
        <c:gapWidth val="10"/>
        <c:overlap val="100"/>
        <c:axId val="281767240"/>
        <c:axId val="281769984"/>
      </c:barChart>
      <c:lineChart>
        <c:grouping val="standard"/>
        <c:varyColors val="0"/>
        <c:ser>
          <c:idx val="2"/>
          <c:order val="2"/>
          <c:tx>
            <c:strRef>
              <c:f>Sheet1!$D$1</c:f>
              <c:strCache>
                <c:ptCount val="1"/>
                <c:pt idx="0">
                  <c:v> U.S.-born rate (2023: 0.8 cases per 100,000)</c:v>
                </c:pt>
              </c:strCache>
            </c:strRef>
          </c:tx>
          <c:spPr>
            <a:ln w="31750">
              <a:solidFill>
                <a:schemeClr val="accent2"/>
              </a:solidFill>
            </a:ln>
          </c:spPr>
          <c:marker>
            <c:symbol val="none"/>
          </c:marker>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Sheet1!$D$2:$D$32</c:f>
              <c:numCache>
                <c:formatCode>0.0</c:formatCode>
                <c:ptCount val="31"/>
                <c:pt idx="0">
                  <c:v>7.3812963661245012</c:v>
                </c:pt>
                <c:pt idx="1">
                  <c:v>6.7880348033866857</c:v>
                </c:pt>
                <c:pt idx="2">
                  <c:v>6.0824265943018965</c:v>
                </c:pt>
                <c:pt idx="3">
                  <c:v>5.5695940325199995</c:v>
                </c:pt>
                <c:pt idx="4">
                  <c:v>4.9332136706842942</c:v>
                </c:pt>
                <c:pt idx="5">
                  <c:v>4.3696221330937615</c:v>
                </c:pt>
                <c:pt idx="6">
                  <c:v>3.993253635943224</c:v>
                </c:pt>
                <c:pt idx="7">
                  <c:v>3.5175671999589704</c:v>
                </c:pt>
                <c:pt idx="8">
                  <c:v>3.1667224112715044</c:v>
                </c:pt>
                <c:pt idx="9">
                  <c:v>2.9197549469025441</c:v>
                </c:pt>
                <c:pt idx="10">
                  <c:v>2.7014693335213313</c:v>
                </c:pt>
                <c:pt idx="11">
                  <c:v>2.5909576576085698</c:v>
                </c:pt>
                <c:pt idx="12">
                  <c:v>2.4505374800700825</c:v>
                </c:pt>
                <c:pt idx="13">
                  <c:v>2.2712602928734054</c:v>
                </c:pt>
                <c:pt idx="14">
                  <c:v>2.0874959994311295</c:v>
                </c:pt>
                <c:pt idx="15">
                  <c:v>2.0012794640033951</c:v>
                </c:pt>
                <c:pt idx="16">
                  <c:v>1.6973776246283527</c:v>
                </c:pt>
                <c:pt idx="17">
                  <c:v>1.6194316388551131</c:v>
                </c:pt>
                <c:pt idx="18">
                  <c:v>1.4636294513238353</c:v>
                </c:pt>
                <c:pt idx="19">
                  <c:v>1.3397229672847082</c:v>
                </c:pt>
                <c:pt idx="20">
                  <c:v>1.2248809014350834</c:v>
                </c:pt>
                <c:pt idx="21">
                  <c:v>1.1395358453883628</c:v>
                </c:pt>
                <c:pt idx="22">
                  <c:v>1.1412572866923707</c:v>
                </c:pt>
                <c:pt idx="23">
                  <c:v>1.0451912394500986</c:v>
                </c:pt>
                <c:pt idx="24">
                  <c:v>0.96142315426562741</c:v>
                </c:pt>
                <c:pt idx="25">
                  <c:v>0.94793059250048151</c:v>
                </c:pt>
                <c:pt idx="26">
                  <c:v>0.90033943082932544</c:v>
                </c:pt>
                <c:pt idx="27">
                  <c:v>0.71458557420919022</c:v>
                </c:pt>
                <c:pt idx="28">
                  <c:v>0.77205926502289113</c:v>
                </c:pt>
                <c:pt idx="29">
                  <c:v>0.7565965835806534</c:v>
                </c:pt>
                <c:pt idx="30">
                  <c:v>0.81345302525628971</c:v>
                </c:pt>
              </c:numCache>
            </c:numRef>
          </c:val>
          <c:smooth val="0"/>
          <c:extLst>
            <c:ext xmlns:c16="http://schemas.microsoft.com/office/drawing/2014/chart" uri="{C3380CC4-5D6E-409C-BE32-E72D297353CC}">
              <c16:uniqueId val="{00000004-D422-4429-8043-D42F90933447}"/>
            </c:ext>
          </c:extLst>
        </c:ser>
        <c:ser>
          <c:idx val="3"/>
          <c:order val="3"/>
          <c:tx>
            <c:strRef>
              <c:f>Sheet1!$E$1</c:f>
              <c:strCache>
                <c:ptCount val="1"/>
                <c:pt idx="0">
                  <c:v> Non-U.S.–born rate (2023: 15.0 cases per 100,000)</c:v>
                </c:pt>
              </c:strCache>
            </c:strRef>
          </c:tx>
          <c:spPr>
            <a:ln w="31750">
              <a:solidFill>
                <a:schemeClr val="accent6"/>
              </a:solidFill>
            </a:ln>
          </c:spPr>
          <c:marker>
            <c:symbol val="none"/>
          </c:marker>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Sheet1!$E$2:$E$32</c:f>
              <c:numCache>
                <c:formatCode>0.0</c:formatCode>
                <c:ptCount val="31"/>
                <c:pt idx="0">
                  <c:v>34.081088535441758</c:v>
                </c:pt>
                <c:pt idx="1">
                  <c:v>36.129081916941317</c:v>
                </c:pt>
                <c:pt idx="2">
                  <c:v>38.065861295993322</c:v>
                </c:pt>
                <c:pt idx="3">
                  <c:v>32.085237963861871</c:v>
                </c:pt>
                <c:pt idx="4">
                  <c:v>30.898382312983845</c:v>
                </c:pt>
                <c:pt idx="5">
                  <c:v>28.900078254151843</c:v>
                </c:pt>
                <c:pt idx="6">
                  <c:v>28.139210301202105</c:v>
                </c:pt>
                <c:pt idx="7">
                  <c:v>26.481546658252121</c:v>
                </c:pt>
                <c:pt idx="8">
                  <c:v>27.652930909614899</c:v>
                </c:pt>
                <c:pt idx="9">
                  <c:v>25.530268730829818</c:v>
                </c:pt>
                <c:pt idx="10">
                  <c:v>23.89733929031814</c:v>
                </c:pt>
                <c:pt idx="11">
                  <c:v>23.23534431173616</c:v>
                </c:pt>
                <c:pt idx="12">
                  <c:v>22.270694957655024</c:v>
                </c:pt>
                <c:pt idx="13">
                  <c:v>21.640542448168265</c:v>
                </c:pt>
                <c:pt idx="14">
                  <c:v>20.888811262215352</c:v>
                </c:pt>
                <c:pt idx="15">
                  <c:v>20.165099840873125</c:v>
                </c:pt>
                <c:pt idx="16">
                  <c:v>18.763129963835549</c:v>
                </c:pt>
                <c:pt idx="17">
                  <c:v>17.625497465392986</c:v>
                </c:pt>
                <c:pt idx="18">
                  <c:v>17.005010664467157</c:v>
                </c:pt>
                <c:pt idx="19">
                  <c:v>15.958363161329453</c:v>
                </c:pt>
                <c:pt idx="20">
                  <c:v>15.696143245262856</c:v>
                </c:pt>
                <c:pt idx="21">
                  <c:v>15.535098584138456</c:v>
                </c:pt>
                <c:pt idx="22">
                  <c:v>15.24831292032685</c:v>
                </c:pt>
                <c:pt idx="23">
                  <c:v>14.733050439590897</c:v>
                </c:pt>
                <c:pt idx="24">
                  <c:v>14.725670357434984</c:v>
                </c:pt>
                <c:pt idx="25">
                  <c:v>14.322326667378574</c:v>
                </c:pt>
                <c:pt idx="26">
                  <c:v>14.158729704778086</c:v>
                </c:pt>
                <c:pt idx="27">
                  <c:v>11.61442140824018</c:v>
                </c:pt>
                <c:pt idx="28">
                  <c:v>12.568821035228794</c:v>
                </c:pt>
                <c:pt idx="29">
                  <c:v>13.122677465960257</c:v>
                </c:pt>
                <c:pt idx="30">
                  <c:v>15.037396639530197</c:v>
                </c:pt>
              </c:numCache>
            </c:numRef>
          </c:val>
          <c:smooth val="0"/>
          <c:extLst>
            <c:ext xmlns:c16="http://schemas.microsoft.com/office/drawing/2014/chart" uri="{C3380CC4-5D6E-409C-BE32-E72D297353CC}">
              <c16:uniqueId val="{00000005-D422-4429-8043-D42F90933447}"/>
            </c:ext>
          </c:extLst>
        </c:ser>
        <c:dLbls>
          <c:showLegendKey val="0"/>
          <c:showVal val="0"/>
          <c:showCatName val="0"/>
          <c:showSerName val="0"/>
          <c:showPercent val="0"/>
          <c:showBubbleSize val="0"/>
        </c:dLbls>
        <c:marker val="1"/>
        <c:smooth val="0"/>
        <c:axId val="578739088"/>
        <c:axId val="578741056"/>
      </c:lineChart>
      <c:catAx>
        <c:axId val="281767240"/>
        <c:scaling>
          <c:orientation val="minMax"/>
        </c:scaling>
        <c:delete val="0"/>
        <c:axPos val="b"/>
        <c:title>
          <c:tx>
            <c:rich>
              <a:bodyPr/>
              <a:lstStyle/>
              <a:p>
                <a:pPr>
                  <a:defRPr sz="2000">
                    <a:solidFill>
                      <a:schemeClr val="tx1">
                        <a:lumMod val="85000"/>
                        <a:lumOff val="15000"/>
                      </a:schemeClr>
                    </a:solidFill>
                  </a:defRPr>
                </a:pPr>
                <a:r>
                  <a:rPr lang="en-US" sz="2000">
                    <a:solidFill>
                      <a:schemeClr val="tx1">
                        <a:lumMod val="85000"/>
                        <a:lumOff val="15000"/>
                      </a:schemeClr>
                    </a:solidFill>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a:pPr>
            <a:endParaRPr lang="en-US"/>
          </a:p>
        </c:txPr>
        <c:crossAx val="281769984"/>
        <c:crosses val="autoZero"/>
        <c:auto val="1"/>
        <c:lblAlgn val="ctr"/>
        <c:lblOffset val="0"/>
        <c:tickLblSkip val="3"/>
        <c:noMultiLvlLbl val="0"/>
      </c:catAx>
      <c:valAx>
        <c:axId val="281769984"/>
        <c:scaling>
          <c:orientation val="minMax"/>
        </c:scaling>
        <c:delete val="0"/>
        <c:axPos val="l"/>
        <c:title>
          <c:tx>
            <c:rich>
              <a:bodyPr/>
              <a:lstStyle/>
              <a:p>
                <a:pPr>
                  <a:defRPr sz="2000">
                    <a:solidFill>
                      <a:schemeClr val="tx1">
                        <a:lumMod val="85000"/>
                        <a:lumOff val="15000"/>
                      </a:schemeClr>
                    </a:solidFill>
                  </a:defRPr>
                </a:pPr>
                <a:r>
                  <a:rPr lang="en-US" sz="2000">
                    <a:solidFill>
                      <a:schemeClr val="tx1">
                        <a:lumMod val="85000"/>
                        <a:lumOff val="15000"/>
                      </a:schemeClr>
                    </a:solidFill>
                  </a:rPr>
                  <a:t>Number of cases</a:t>
                </a:r>
              </a:p>
            </c:rich>
          </c:tx>
          <c:overlay val="0"/>
        </c:title>
        <c:numFmt formatCode="#,##0" sourceLinked="0"/>
        <c:majorTickMark val="out"/>
        <c:minorTickMark val="none"/>
        <c:tickLblPos val="nextTo"/>
        <c:spPr>
          <a:ln>
            <a:solidFill>
              <a:schemeClr val="tx1">
                <a:lumMod val="85000"/>
                <a:lumOff val="15000"/>
              </a:schemeClr>
            </a:solidFill>
          </a:ln>
        </c:spPr>
        <c:txPr>
          <a:bodyPr/>
          <a:lstStyle/>
          <a:p>
            <a:pPr>
              <a:defRPr sz="1600"/>
            </a:pPr>
            <a:endParaRPr lang="en-US"/>
          </a:p>
        </c:txPr>
        <c:crossAx val="281767240"/>
        <c:crosses val="autoZero"/>
        <c:crossBetween val="between"/>
        <c:majorUnit val="5000"/>
      </c:valAx>
      <c:valAx>
        <c:axId val="578741056"/>
        <c:scaling>
          <c:orientation val="minMax"/>
        </c:scaling>
        <c:delete val="0"/>
        <c:axPos val="r"/>
        <c:title>
          <c:tx>
            <c:rich>
              <a:bodyPr/>
              <a:lstStyle/>
              <a:p>
                <a:pPr>
                  <a:defRPr sz="2000">
                    <a:solidFill>
                      <a:schemeClr val="tx1">
                        <a:lumMod val="85000"/>
                        <a:lumOff val="15000"/>
                      </a:schemeClr>
                    </a:solidFill>
                  </a:defRPr>
                </a:pPr>
                <a:r>
                  <a:rPr lang="en-US" sz="2000">
                    <a:solidFill>
                      <a:schemeClr val="tx1">
                        <a:lumMod val="85000"/>
                        <a:lumOff val="15000"/>
                      </a:schemeClr>
                    </a:solidFill>
                  </a:rPr>
                  <a:t>Cases per 100,000 persons</a:t>
                </a:r>
              </a:p>
            </c:rich>
          </c:tx>
          <c:overlay val="0"/>
        </c:title>
        <c:numFmt formatCode="0" sourceLinked="0"/>
        <c:majorTickMark val="out"/>
        <c:minorTickMark val="none"/>
        <c:tickLblPos val="nextTo"/>
        <c:spPr>
          <a:ln>
            <a:solidFill>
              <a:schemeClr val="tx1">
                <a:lumMod val="85000"/>
                <a:lumOff val="15000"/>
              </a:schemeClr>
            </a:solidFill>
          </a:ln>
        </c:spPr>
        <c:txPr>
          <a:bodyPr/>
          <a:lstStyle/>
          <a:p>
            <a:pPr>
              <a:defRPr sz="1600"/>
            </a:pPr>
            <a:endParaRPr lang="en-US"/>
          </a:p>
        </c:txPr>
        <c:crossAx val="578739088"/>
        <c:crosses val="max"/>
        <c:crossBetween val="between"/>
      </c:valAx>
      <c:catAx>
        <c:axId val="578739088"/>
        <c:scaling>
          <c:orientation val="minMax"/>
        </c:scaling>
        <c:delete val="1"/>
        <c:axPos val="b"/>
        <c:numFmt formatCode="General" sourceLinked="1"/>
        <c:majorTickMark val="out"/>
        <c:minorTickMark val="none"/>
        <c:tickLblPos val="nextTo"/>
        <c:crossAx val="578741056"/>
        <c:crosses val="autoZero"/>
        <c:auto val="1"/>
        <c:lblAlgn val="ctr"/>
        <c:lblOffset val="100"/>
        <c:noMultiLvlLbl val="0"/>
      </c:catAx>
    </c:plotArea>
    <c:legend>
      <c:legendPos val="t"/>
      <c:layout>
        <c:manualLayout>
          <c:xMode val="edge"/>
          <c:yMode val="edge"/>
          <c:x val="0.45949039672974751"/>
          <c:y val="0.12130636448221752"/>
          <c:w val="0.4543119431112746"/>
          <c:h val="0.2458371523004069"/>
        </c:manualLayout>
      </c:layout>
      <c:overlay val="0"/>
    </c:legend>
    <c:plotVisOnly val="1"/>
    <c:dispBlanksAs val="gap"/>
    <c:showDLblsOverMax val="0"/>
  </c:chart>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600" b="1">
                <a:solidFill>
                  <a:schemeClr val="tx1">
                    <a:lumMod val="85000"/>
                    <a:lumOff val="15000"/>
                  </a:schemeClr>
                </a:solidFill>
                <a:latin typeface="Calibri" panose="020F0502020204030204" pitchFamily="34" charset="0"/>
                <a:cs typeface="Calibri" panose="020F0502020204030204" pitchFamily="34" charset="0"/>
              </a:rPr>
              <a:t>U.S.-born</a:t>
            </a:r>
          </a:p>
        </c:rich>
      </c:tx>
      <c:overlay val="1"/>
      <c:spPr>
        <a:noFill/>
        <a:ln>
          <a:noFill/>
        </a:ln>
        <a:effectLst/>
      </c:spPr>
      <c:txPr>
        <a:bodyPr rot="0" spcFirstLastPara="1" vertOverflow="ellipsis" vert="horz" wrap="square" anchor="ctr" anchorCtr="1"/>
        <a:lstStyle/>
        <a:p>
          <a:pPr>
            <a:defRPr sz="1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4940180906168946"/>
          <c:y val="6.4848251935745727E-2"/>
          <c:w val="0.82288651211060826"/>
          <c:h val="0.82183516599009676"/>
        </c:manualLayout>
      </c:layout>
      <c:lineChart>
        <c:grouping val="standard"/>
        <c:varyColors val="0"/>
        <c:ser>
          <c:idx val="1"/>
          <c:order val="0"/>
          <c:spPr>
            <a:ln w="31750" cap="rnd">
              <a:solidFill>
                <a:srgbClr val="9A4E9E"/>
              </a:solidFill>
              <a:round/>
            </a:ln>
            <a:effectLst/>
          </c:spPr>
          <c:marker>
            <c:symbol val="circle"/>
            <c:size val="5"/>
            <c:spPr>
              <a:noFill/>
              <a:ln w="9525">
                <a:noFill/>
              </a:ln>
              <a:effectLst/>
            </c:spPr>
          </c:marker>
          <c:dLbls>
            <c:delete val="1"/>
          </c:dLbls>
          <c:cat>
            <c:numRef>
              <c:f>usborn_merged_updated!$A$2:$A$14</c:f>
              <c:numCache>
                <c:formatCode>General</c:formatCode>
                <c:ptCount val="13"/>
                <c:pt idx="0">
                  <c:v>2011</c:v>
                </c:pt>
                <c:pt idx="2">
                  <c:v>2013</c:v>
                </c:pt>
                <c:pt idx="4">
                  <c:v>2015</c:v>
                </c:pt>
                <c:pt idx="6">
                  <c:v>2017</c:v>
                </c:pt>
                <c:pt idx="8">
                  <c:v>2019</c:v>
                </c:pt>
                <c:pt idx="10">
                  <c:v>2021</c:v>
                </c:pt>
                <c:pt idx="12">
                  <c:v>2023</c:v>
                </c:pt>
              </c:numCache>
            </c:numRef>
          </c:cat>
          <c:val>
            <c:numRef>
              <c:f>usborn_merged_updated!$B$2:$B$14</c:f>
              <c:numCache>
                <c:formatCode>0.0</c:formatCode>
                <c:ptCount val="13"/>
                <c:pt idx="0">
                  <c:v>1.4636294513238353</c:v>
                </c:pt>
                <c:pt idx="1">
                  <c:v>1.3397229672847082</c:v>
                </c:pt>
                <c:pt idx="2">
                  <c:v>1.2248809014350834</c:v>
                </c:pt>
                <c:pt idx="3">
                  <c:v>1.1395358453883628</c:v>
                </c:pt>
                <c:pt idx="4">
                  <c:v>1.1412572866923707</c:v>
                </c:pt>
                <c:pt idx="5">
                  <c:v>1.0451912394500986</c:v>
                </c:pt>
                <c:pt idx="6">
                  <c:v>0.96142315426562741</c:v>
                </c:pt>
                <c:pt idx="7">
                  <c:v>0.94793059250048151</c:v>
                </c:pt>
                <c:pt idx="8">
                  <c:v>0.90033943082932544</c:v>
                </c:pt>
                <c:pt idx="9">
                  <c:v>0.71458557420919022</c:v>
                </c:pt>
                <c:pt idx="10">
                  <c:v>0.77205926502289113</c:v>
                </c:pt>
                <c:pt idx="11">
                  <c:v>0.7565965835806534</c:v>
                </c:pt>
                <c:pt idx="12">
                  <c:v>0.81345302525628971</c:v>
                </c:pt>
              </c:numCache>
            </c:numRef>
          </c:val>
          <c:smooth val="0"/>
          <c:extLst>
            <c:ext xmlns:c16="http://schemas.microsoft.com/office/drawing/2014/chart" uri="{C3380CC4-5D6E-409C-BE32-E72D297353CC}">
              <c16:uniqueId val="{00000000-013A-4251-9737-9FDED512E04B}"/>
            </c:ext>
          </c:extLst>
        </c:ser>
        <c:dLbls>
          <c:dLblPos val="t"/>
          <c:showLegendKey val="0"/>
          <c:showVal val="1"/>
          <c:showCatName val="0"/>
          <c:showSerName val="0"/>
          <c:showPercent val="0"/>
          <c:showBubbleSize val="0"/>
        </c:dLbls>
        <c:marker val="1"/>
        <c:smooth val="0"/>
        <c:axId val="2063966975"/>
        <c:axId val="1977258991"/>
      </c:lineChart>
      <c:catAx>
        <c:axId val="2063966975"/>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lumMod val="85000"/>
                <a:lumOff val="15000"/>
              </a:srgb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77258991"/>
        <c:crosses val="autoZero"/>
        <c:auto val="1"/>
        <c:lblAlgn val="ctr"/>
        <c:lblOffset val="100"/>
        <c:tickLblSkip val="2"/>
        <c:noMultiLvlLbl val="0"/>
      </c:catAx>
      <c:valAx>
        <c:axId val="1977258991"/>
        <c:scaling>
          <c:orientation val="minMax"/>
          <c:max val="2"/>
        </c:scaling>
        <c:delete val="0"/>
        <c:axPos val="l"/>
        <c:title>
          <c:tx>
            <c:rich>
              <a:bodyPr rot="-5400000" spcFirstLastPara="1" vertOverflow="ellipsis" vert="horz" wrap="square" anchor="ctr" anchorCtr="1"/>
              <a:lstStyle/>
              <a:p>
                <a:pPr>
                  <a:defRPr sz="1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0" sourceLinked="1"/>
        <c:majorTickMark val="out"/>
        <c:minorTickMark val="none"/>
        <c:tickLblPos val="nextTo"/>
        <c:spPr>
          <a:noFill/>
          <a:ln>
            <a:solidFill>
              <a:srgbClr val="000000">
                <a:lumMod val="85000"/>
                <a:lumOff val="15000"/>
              </a:srgb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3966975"/>
        <c:crosses val="autoZero"/>
        <c:crossBetween val="between"/>
        <c:majorUnit val="0.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600" b="1">
                <a:solidFill>
                  <a:schemeClr val="tx1">
                    <a:lumMod val="85000"/>
                    <a:lumOff val="15000"/>
                  </a:schemeClr>
                </a:solidFill>
                <a:latin typeface="Calibri" panose="020F0502020204030204" pitchFamily="34" charset="0"/>
                <a:cs typeface="Calibri" panose="020F0502020204030204" pitchFamily="34" charset="0"/>
              </a:rPr>
              <a:t>Non-U.S.–born</a:t>
            </a:r>
          </a:p>
        </c:rich>
      </c:tx>
      <c:overlay val="1"/>
      <c:spPr>
        <a:noFill/>
        <a:ln>
          <a:noFill/>
        </a:ln>
        <a:effectLst/>
      </c:spPr>
      <c:txPr>
        <a:bodyPr rot="0" spcFirstLastPara="1" vertOverflow="ellipsis" vert="horz" wrap="square" anchor="ctr" anchorCtr="1"/>
        <a:lstStyle/>
        <a:p>
          <a:pPr>
            <a:defRPr sz="2400" b="0" i="0" u="none" strike="noStrike" kern="1200" spc="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2295012294079356"/>
          <c:y val="9.0534098897863222E-2"/>
          <c:w val="0.84645911164737897"/>
          <c:h val="0.79278986563877585"/>
        </c:manualLayout>
      </c:layout>
      <c:lineChart>
        <c:grouping val="standard"/>
        <c:varyColors val="0"/>
        <c:ser>
          <c:idx val="0"/>
          <c:order val="0"/>
          <c:spPr>
            <a:ln w="31750" cap="rnd">
              <a:solidFill>
                <a:srgbClr val="005DAA"/>
              </a:solidFill>
              <a:round/>
            </a:ln>
            <a:effectLst/>
          </c:spPr>
          <c:marker>
            <c:symbol val="circle"/>
            <c:size val="5"/>
            <c:spPr>
              <a:noFill/>
              <a:ln w="9525">
                <a:noFill/>
              </a:ln>
              <a:effectLst/>
            </c:spPr>
          </c:marker>
          <c:dLbls>
            <c:delete val="1"/>
          </c:dLbls>
          <c:cat>
            <c:numRef>
              <c:f>usborn_merged_updated!$A$2:$A$14</c:f>
              <c:numCache>
                <c:formatCode>General</c:formatCode>
                <c:ptCount val="13"/>
                <c:pt idx="0">
                  <c:v>2011</c:v>
                </c:pt>
                <c:pt idx="2">
                  <c:v>2013</c:v>
                </c:pt>
                <c:pt idx="4">
                  <c:v>2015</c:v>
                </c:pt>
                <c:pt idx="6">
                  <c:v>2017</c:v>
                </c:pt>
                <c:pt idx="8">
                  <c:v>2019</c:v>
                </c:pt>
                <c:pt idx="10">
                  <c:v>2021</c:v>
                </c:pt>
                <c:pt idx="12">
                  <c:v>2023</c:v>
                </c:pt>
              </c:numCache>
            </c:numRef>
          </c:cat>
          <c:val>
            <c:numRef>
              <c:f>usborn_merged_updated!$B$2:$B$14</c:f>
              <c:numCache>
                <c:formatCode>0.0</c:formatCode>
                <c:ptCount val="13"/>
                <c:pt idx="0">
                  <c:v>17.005010664467157</c:v>
                </c:pt>
                <c:pt idx="1">
                  <c:v>15.958363161329453</c:v>
                </c:pt>
                <c:pt idx="2">
                  <c:v>15.696143245262856</c:v>
                </c:pt>
                <c:pt idx="3">
                  <c:v>15.535098584138456</c:v>
                </c:pt>
                <c:pt idx="4">
                  <c:v>15.24831292032685</c:v>
                </c:pt>
                <c:pt idx="5">
                  <c:v>14.733050439590897</c:v>
                </c:pt>
                <c:pt idx="6">
                  <c:v>14.725670357434984</c:v>
                </c:pt>
                <c:pt idx="7">
                  <c:v>14.322326667378574</c:v>
                </c:pt>
                <c:pt idx="8">
                  <c:v>14.158729704778086</c:v>
                </c:pt>
                <c:pt idx="9">
                  <c:v>11.61442140824018</c:v>
                </c:pt>
                <c:pt idx="10">
                  <c:v>12.568821035228794</c:v>
                </c:pt>
                <c:pt idx="11">
                  <c:v>13.122677465960257</c:v>
                </c:pt>
                <c:pt idx="12">
                  <c:v>15.037396639530197</c:v>
                </c:pt>
              </c:numCache>
            </c:numRef>
          </c:val>
          <c:smooth val="0"/>
          <c:extLst>
            <c:ext xmlns:c16="http://schemas.microsoft.com/office/drawing/2014/chart" uri="{C3380CC4-5D6E-409C-BE32-E72D297353CC}">
              <c16:uniqueId val="{00000000-E5D3-44F3-A840-C7AF53FC5226}"/>
            </c:ext>
          </c:extLst>
        </c:ser>
        <c:dLbls>
          <c:dLblPos val="t"/>
          <c:showLegendKey val="0"/>
          <c:showVal val="1"/>
          <c:showCatName val="0"/>
          <c:showSerName val="0"/>
          <c:showPercent val="0"/>
          <c:showBubbleSize val="0"/>
        </c:dLbls>
        <c:marker val="1"/>
        <c:smooth val="0"/>
        <c:axId val="2063966975"/>
        <c:axId val="1977258991"/>
      </c:lineChart>
      <c:catAx>
        <c:axId val="2063966975"/>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lumMod val="85000"/>
                <a:lumOff val="15000"/>
              </a:srgb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77258991"/>
        <c:crosses val="autoZero"/>
        <c:auto val="1"/>
        <c:lblAlgn val="ctr"/>
        <c:lblOffset val="100"/>
        <c:noMultiLvlLbl val="0"/>
      </c:catAx>
      <c:valAx>
        <c:axId val="1977258991"/>
        <c:scaling>
          <c:orientation val="minMax"/>
          <c:max val="20"/>
          <c:min val="0"/>
        </c:scaling>
        <c:delete val="0"/>
        <c:axPos val="l"/>
        <c:numFmt formatCode="0" sourceLinked="0"/>
        <c:majorTickMark val="out"/>
        <c:minorTickMark val="none"/>
        <c:tickLblPos val="nextTo"/>
        <c:spPr>
          <a:noFill/>
          <a:ln>
            <a:solidFill>
              <a:srgbClr val="000000">
                <a:lumMod val="85000"/>
                <a:lumOff val="15000"/>
              </a:srgb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3966975"/>
        <c:crosses val="autoZero"/>
        <c:crossBetween val="between"/>
        <c:majorUnit val="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593581833642683"/>
          <c:y val="6.1950276211912805E-2"/>
          <c:w val="0.40743013903331604"/>
          <c:h val="0.89159909270551452"/>
        </c:manualLayout>
      </c:layout>
      <c:pieChart>
        <c:varyColors val="1"/>
        <c:ser>
          <c:idx val="0"/>
          <c:order val="0"/>
          <c:tx>
            <c:strRef>
              <c:f>Sheet1!$B$1</c:f>
              <c:strCache>
                <c:ptCount val="1"/>
                <c:pt idx="0">
                  <c:v>percent</c:v>
                </c:pt>
              </c:strCache>
            </c:strRef>
          </c:tx>
          <c:spPr>
            <a:solidFill>
              <a:srgbClr val="005DAA"/>
            </a:solidFill>
            <a:ln w="3175">
              <a:noFill/>
            </a:ln>
            <a:effectLst/>
          </c:spPr>
          <c:dPt>
            <c:idx val="0"/>
            <c:bubble3D val="0"/>
            <c:spPr>
              <a:solidFill>
                <a:srgbClr val="9A4E9E"/>
              </a:solidFill>
              <a:ln w="3175">
                <a:noFill/>
              </a:ln>
              <a:effectLst/>
            </c:spPr>
            <c:extLst>
              <c:ext xmlns:c16="http://schemas.microsoft.com/office/drawing/2014/chart" uri="{C3380CC4-5D6E-409C-BE32-E72D297353CC}">
                <c16:uniqueId val="{00000001-BCC1-4C3D-9B62-D6F0B8117206}"/>
              </c:ext>
            </c:extLst>
          </c:dPt>
          <c:dPt>
            <c:idx val="1"/>
            <c:bubble3D val="0"/>
            <c:spPr>
              <a:solidFill>
                <a:srgbClr val="005DAA"/>
              </a:solidFill>
              <a:ln w="3175">
                <a:noFill/>
              </a:ln>
              <a:effectLst/>
            </c:spPr>
            <c:extLst>
              <c:ext xmlns:c16="http://schemas.microsoft.com/office/drawing/2014/chart" uri="{C3380CC4-5D6E-409C-BE32-E72D297353CC}">
                <c16:uniqueId val="{00000003-BCC1-4C3D-9B62-D6F0B8117206}"/>
              </c:ext>
            </c:extLst>
          </c:dPt>
          <c:dPt>
            <c:idx val="2"/>
            <c:bubble3D val="0"/>
            <c:spPr>
              <a:solidFill>
                <a:srgbClr val="F6A01A"/>
              </a:solidFill>
              <a:ln w="3175">
                <a:noFill/>
              </a:ln>
              <a:effectLst/>
            </c:spPr>
            <c:extLst>
              <c:ext xmlns:c16="http://schemas.microsoft.com/office/drawing/2014/chart" uri="{C3380CC4-5D6E-409C-BE32-E72D297353CC}">
                <c16:uniqueId val="{00000005-BCC1-4C3D-9B62-D6F0B8117206}"/>
              </c:ext>
            </c:extLst>
          </c:dPt>
          <c:dPt>
            <c:idx val="3"/>
            <c:bubble3D val="0"/>
            <c:spPr>
              <a:solidFill>
                <a:srgbClr val="86B2D8"/>
              </a:solidFill>
              <a:ln w="3175">
                <a:noFill/>
              </a:ln>
              <a:effectLst/>
            </c:spPr>
            <c:extLst>
              <c:ext xmlns:c16="http://schemas.microsoft.com/office/drawing/2014/chart" uri="{C3380CC4-5D6E-409C-BE32-E72D297353CC}">
                <c16:uniqueId val="{00000007-BCC1-4C3D-9B62-D6F0B8117206}"/>
              </c:ext>
            </c:extLst>
          </c:dPt>
          <c:dPt>
            <c:idx val="4"/>
            <c:bubble3D val="0"/>
            <c:spPr>
              <a:solidFill>
                <a:srgbClr val="9A3B26"/>
              </a:solidFill>
              <a:ln w="3175">
                <a:noFill/>
              </a:ln>
              <a:effectLst/>
            </c:spPr>
            <c:extLst>
              <c:ext xmlns:c16="http://schemas.microsoft.com/office/drawing/2014/chart" uri="{C3380CC4-5D6E-409C-BE32-E72D297353CC}">
                <c16:uniqueId val="{00000009-BCC1-4C3D-9B62-D6F0B8117206}"/>
              </c:ext>
            </c:extLst>
          </c:dPt>
          <c:dPt>
            <c:idx val="5"/>
            <c:bubble3D val="0"/>
            <c:spPr>
              <a:solidFill>
                <a:srgbClr val="00788A"/>
              </a:solidFill>
              <a:ln w="3175">
                <a:noFill/>
              </a:ln>
              <a:effectLst/>
            </c:spPr>
            <c:extLst>
              <c:ext xmlns:c16="http://schemas.microsoft.com/office/drawing/2014/chart" uri="{C3380CC4-5D6E-409C-BE32-E72D297353CC}">
                <c16:uniqueId val="{0000000B-BCC1-4C3D-9B62-D6F0B8117206}"/>
              </c:ext>
            </c:extLst>
          </c:dPt>
          <c:dPt>
            <c:idx val="6"/>
            <c:bubble3D val="0"/>
            <c:spPr>
              <a:solidFill>
                <a:srgbClr val="082B6E"/>
              </a:solidFill>
              <a:ln w="3175">
                <a:noFill/>
              </a:ln>
              <a:effectLst/>
            </c:spPr>
            <c:extLst>
              <c:ext xmlns:c16="http://schemas.microsoft.com/office/drawing/2014/chart" uri="{C3380CC4-5D6E-409C-BE32-E72D297353CC}">
                <c16:uniqueId val="{0000000D-BCC1-4C3D-9B62-D6F0B8117206}"/>
              </c:ext>
            </c:extLst>
          </c:dPt>
          <c:dPt>
            <c:idx val="7"/>
            <c:bubble3D val="0"/>
            <c:spPr>
              <a:solidFill>
                <a:srgbClr val="CCCCCC"/>
              </a:solidFill>
              <a:ln w="3175">
                <a:noFill/>
              </a:ln>
              <a:effectLst/>
            </c:spPr>
            <c:extLst>
              <c:ext xmlns:c16="http://schemas.microsoft.com/office/drawing/2014/chart" uri="{C3380CC4-5D6E-409C-BE32-E72D297353CC}">
                <c16:uniqueId val="{0000000F-BCC1-4C3D-9B62-D6F0B8117206}"/>
              </c:ext>
            </c:extLst>
          </c:dPt>
          <c:cat>
            <c:strRef>
              <c:f>Sheet1!$A$2:$A$4</c:f>
              <c:strCache>
                <c:ptCount val="3"/>
                <c:pt idx="0">
                  <c:v>U.S.-born</c:v>
                </c:pt>
                <c:pt idx="1">
                  <c:v>Non-U.S.–born</c:v>
                </c:pt>
                <c:pt idx="2">
                  <c:v>Unknown origin of birth</c:v>
                </c:pt>
              </c:strCache>
            </c:strRef>
          </c:cat>
          <c:val>
            <c:numRef>
              <c:f>Sheet1!$B$2:$B$4</c:f>
              <c:numCache>
                <c:formatCode>\(0.0\)</c:formatCode>
                <c:ptCount val="3"/>
                <c:pt idx="0">
                  <c:v>23.8</c:v>
                </c:pt>
                <c:pt idx="1">
                  <c:v>75.8</c:v>
                </c:pt>
                <c:pt idx="2">
                  <c:v>0.4</c:v>
                </c:pt>
              </c:numCache>
            </c:numRef>
          </c:val>
          <c:extLst>
            <c:ext xmlns:c16="http://schemas.microsoft.com/office/drawing/2014/chart" uri="{C3380CC4-5D6E-409C-BE32-E72D297353CC}">
              <c16:uniqueId val="{00000010-BCC1-4C3D-9B62-D6F0B8117206}"/>
            </c:ext>
          </c:extLst>
        </c:ser>
        <c:dLbls>
          <c:showLegendKey val="0"/>
          <c:showVal val="0"/>
          <c:showCatName val="0"/>
          <c:showSerName val="0"/>
          <c:showPercent val="0"/>
          <c:showBubbleSize val="0"/>
          <c:showLeaderLines val="1"/>
        </c:dLbls>
        <c:firstSliceAng val="0"/>
        <c:extLst>
          <c:ext xmlns:c15="http://schemas.microsoft.com/office/drawing/2012/chart" uri="{02D57815-91ED-43cb-92C2-25804820EDAC}">
            <c15:filteredPieSeries>
              <c15:ser>
                <c:idx val="1"/>
                <c:order val="1"/>
                <c:tx>
                  <c:strRef>
                    <c:extLst>
                      <c:ext uri="{02D57815-91ED-43cb-92C2-25804820EDAC}">
                        <c15:formulaRef>
                          <c15:sqref>Sheet1!$C$1</c15:sqref>
                        </c15:formulaRef>
                      </c:ext>
                    </c:extLst>
                    <c:strCache>
                      <c:ptCount val="1"/>
                      <c:pt idx="0">
                        <c:v>number cases</c:v>
                      </c:pt>
                    </c:strCache>
                  </c:strRef>
                </c:tx>
                <c:spPr>
                  <a:solidFill>
                    <a:srgbClr val="0070C0"/>
                  </a:solidFill>
                </c:spPr>
                <c:dPt>
                  <c:idx val="0"/>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2-BCC1-4C3D-9B62-D6F0B8117206}"/>
                    </c:ext>
                  </c:extLst>
                </c:dPt>
                <c:dPt>
                  <c:idx val="1"/>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4-BCC1-4C3D-9B62-D6F0B8117206}"/>
                    </c:ext>
                  </c:extLst>
                </c:dPt>
                <c:dPt>
                  <c:idx val="2"/>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6-BCC1-4C3D-9B62-D6F0B8117206}"/>
                    </c:ext>
                  </c:extLst>
                </c:dPt>
                <c:dPt>
                  <c:idx val="3"/>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8-BCC1-4C3D-9B62-D6F0B8117206}"/>
                    </c:ext>
                  </c:extLst>
                </c:dPt>
                <c:dPt>
                  <c:idx val="4"/>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A-BCC1-4C3D-9B62-D6F0B8117206}"/>
                    </c:ext>
                  </c:extLst>
                </c:dPt>
                <c:dPt>
                  <c:idx val="5"/>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C-BCC1-4C3D-9B62-D6F0B8117206}"/>
                    </c:ext>
                  </c:extLst>
                </c:dPt>
                <c:dPt>
                  <c:idx val="6"/>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E-BCC1-4C3D-9B62-D6F0B8117206}"/>
                    </c:ext>
                  </c:extLst>
                </c:dPt>
                <c:dPt>
                  <c:idx val="7"/>
                  <c:bubble3D val="0"/>
                  <c:spPr>
                    <a:solidFill>
                      <a:srgbClr val="0070C0"/>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20-BCC1-4C3D-9B62-D6F0B8117206}"/>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2-BCC1-4C3D-9B62-D6F0B8117206}"/>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4-BCC1-4C3D-9B62-D6F0B8117206}"/>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16-BCC1-4C3D-9B62-D6F0B8117206}"/>
                      </c:ext>
                    </c:extLst>
                  </c:dLbl>
                  <c:dLbl>
                    <c:idx val="7"/>
                    <c:delete val="1"/>
                    <c:extLst>
                      <c:ext uri="{CE6537A1-D6FC-4f65-9D91-7224C49458BB}"/>
                      <c:ext xmlns:c16="http://schemas.microsoft.com/office/drawing/2014/chart" uri="{C3380CC4-5D6E-409C-BE32-E72D297353CC}">
                        <c16:uniqueId val="{00000020-BCC1-4C3D-9B62-D6F0B8117206}"/>
                      </c:ext>
                    </c:extLst>
                  </c:dLbl>
                  <c:spPr>
                    <a:noFill/>
                    <a:ln>
                      <a:noFill/>
                    </a:ln>
                    <a:effectLst/>
                  </c:sp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uri="{CE6537A1-D6FC-4f65-9D91-7224C49458BB}"/>
                  </c:extLst>
                </c:dLbls>
                <c:cat>
                  <c:strRef>
                    <c:extLst>
                      <c:ext uri="{02D57815-91ED-43cb-92C2-25804820EDAC}">
                        <c15:formulaRef>
                          <c15:sqref>Sheet1!$A$2:$A$4</c15:sqref>
                        </c15:formulaRef>
                      </c:ext>
                    </c:extLst>
                    <c:strCache>
                      <c:ptCount val="3"/>
                      <c:pt idx="0">
                        <c:v>U.S.-born</c:v>
                      </c:pt>
                      <c:pt idx="1">
                        <c:v>Non-U.S.–born</c:v>
                      </c:pt>
                      <c:pt idx="2">
                        <c:v>Unknown origin of birth</c:v>
                      </c:pt>
                    </c:strCache>
                  </c:strRef>
                </c:cat>
                <c:val>
                  <c:numRef>
                    <c:extLst>
                      <c:ext uri="{02D57815-91ED-43cb-92C2-25804820EDAC}">
                        <c15:formulaRef>
                          <c15:sqref>Sheet1!$C$2:$C$4</c15:sqref>
                        </c15:formulaRef>
                      </c:ext>
                    </c:extLst>
                    <c:numCache>
                      <c:formatCode>General</c:formatCode>
                      <c:ptCount val="3"/>
                      <c:pt idx="0">
                        <c:v>2292</c:v>
                      </c:pt>
                      <c:pt idx="1">
                        <c:v>7299</c:v>
                      </c:pt>
                      <c:pt idx="2">
                        <c:v>42</c:v>
                      </c:pt>
                    </c:numCache>
                  </c:numRef>
                </c:val>
                <c:extLst>
                  <c:ext xmlns:c16="http://schemas.microsoft.com/office/drawing/2014/chart" uri="{C3380CC4-5D6E-409C-BE32-E72D297353CC}">
                    <c16:uniqueId val="{00000021-BCC1-4C3D-9B62-D6F0B8117206}"/>
                  </c:ext>
                </c:extLst>
              </c15:ser>
            </c15:filteredPieSeries>
          </c:ext>
        </c:extLst>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354323967537437"/>
          <c:y val="4.7324241469799772E-2"/>
          <c:w val="0.80628639285025772"/>
          <c:h val="0.94638880921791035"/>
        </c:manualLayout>
      </c:layout>
      <c:barChart>
        <c:barDir val="bar"/>
        <c:grouping val="clustered"/>
        <c:varyColors val="0"/>
        <c:ser>
          <c:idx val="0"/>
          <c:order val="0"/>
          <c:tx>
            <c:strRef>
              <c:f>Sheet1!$B$1</c:f>
              <c:strCache>
                <c:ptCount val="1"/>
                <c:pt idx="0">
                  <c:v>Column1</c:v>
                </c:pt>
              </c:strCache>
            </c:strRef>
          </c:tx>
          <c:spPr>
            <a:solidFill>
              <a:schemeClr val="accent6"/>
            </a:solidFill>
            <a:ln>
              <a:noFill/>
            </a:ln>
            <a:effectLst/>
          </c:spPr>
          <c:invertIfNegative val="0"/>
          <c:dPt>
            <c:idx val="0"/>
            <c:invertIfNegative val="0"/>
            <c:bubble3D val="0"/>
            <c:extLst>
              <c:ext xmlns:c16="http://schemas.microsoft.com/office/drawing/2014/chart" uri="{C3380CC4-5D6E-409C-BE32-E72D297353CC}">
                <c16:uniqueId val="{00000000-E564-488E-87DA-461AD03C158D}"/>
              </c:ext>
            </c:extLst>
          </c:dPt>
          <c:dPt>
            <c:idx val="1"/>
            <c:invertIfNegative val="0"/>
            <c:bubble3D val="0"/>
            <c:extLst>
              <c:ext xmlns:c16="http://schemas.microsoft.com/office/drawing/2014/chart" uri="{C3380CC4-5D6E-409C-BE32-E72D297353CC}">
                <c16:uniqueId val="{00000001-E564-488E-87DA-461AD03C158D}"/>
              </c:ext>
            </c:extLst>
          </c:dPt>
          <c:dPt>
            <c:idx val="2"/>
            <c:invertIfNegative val="0"/>
            <c:bubble3D val="0"/>
            <c:extLst>
              <c:ext xmlns:c16="http://schemas.microsoft.com/office/drawing/2014/chart" uri="{C3380CC4-5D6E-409C-BE32-E72D297353CC}">
                <c16:uniqueId val="{00000002-E564-488E-87DA-461AD03C158D}"/>
              </c:ext>
            </c:extLst>
          </c:dPt>
          <c:dPt>
            <c:idx val="3"/>
            <c:invertIfNegative val="0"/>
            <c:bubble3D val="0"/>
            <c:extLst>
              <c:ext xmlns:c16="http://schemas.microsoft.com/office/drawing/2014/chart" uri="{C3380CC4-5D6E-409C-BE32-E72D297353CC}">
                <c16:uniqueId val="{00000003-E564-488E-87DA-461AD03C158D}"/>
              </c:ext>
            </c:extLst>
          </c:dPt>
          <c:dPt>
            <c:idx val="4"/>
            <c:invertIfNegative val="0"/>
            <c:bubble3D val="0"/>
            <c:extLst>
              <c:ext xmlns:c16="http://schemas.microsoft.com/office/drawing/2014/chart" uri="{C3380CC4-5D6E-409C-BE32-E72D297353CC}">
                <c16:uniqueId val="{00000004-E564-488E-87DA-461AD03C158D}"/>
              </c:ext>
            </c:extLst>
          </c:dPt>
          <c:dPt>
            <c:idx val="5"/>
            <c:invertIfNegative val="0"/>
            <c:bubble3D val="0"/>
            <c:extLst>
              <c:ext xmlns:c16="http://schemas.microsoft.com/office/drawing/2014/chart" uri="{C3380CC4-5D6E-409C-BE32-E72D297353CC}">
                <c16:uniqueId val="{00000005-E564-488E-87DA-461AD03C158D}"/>
              </c:ext>
            </c:extLst>
          </c:dPt>
          <c:dPt>
            <c:idx val="6"/>
            <c:invertIfNegative val="0"/>
            <c:bubble3D val="0"/>
            <c:extLst>
              <c:ext xmlns:c16="http://schemas.microsoft.com/office/drawing/2014/chart" uri="{C3380CC4-5D6E-409C-BE32-E72D297353CC}">
                <c16:uniqueId val="{00000006-E564-488E-87DA-461AD03C158D}"/>
              </c:ext>
            </c:extLst>
          </c:dPt>
          <c:dPt>
            <c:idx val="7"/>
            <c:invertIfNegative val="0"/>
            <c:bubble3D val="0"/>
            <c:extLst>
              <c:ext xmlns:c16="http://schemas.microsoft.com/office/drawing/2014/chart" uri="{C3380CC4-5D6E-409C-BE32-E72D297353CC}">
                <c16:uniqueId val="{00000007-E564-488E-87DA-461AD03C158D}"/>
              </c:ext>
            </c:extLst>
          </c:dPt>
          <c:dLbls>
            <c:numFmt formatCode="0%" sourceLinked="0"/>
            <c:spPr>
              <a:noFill/>
              <a:ln>
                <a:noFill/>
              </a:ln>
              <a:effectLst/>
            </c:spPr>
            <c:txPr>
              <a:bodyPr rot="0" spcFirstLastPara="1" vertOverflow="ellipsis" vert="horz" wrap="square" anchor="ctr" anchorCtr="1"/>
              <a:lstStyle/>
              <a:p>
                <a:pPr>
                  <a:defRPr sz="2000" b="1"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&lt;1 year</c:v>
                </c:pt>
                <c:pt idx="1">
                  <c:v>1–4 years</c:v>
                </c:pt>
                <c:pt idx="2">
                  <c:v>5–9 years</c:v>
                </c:pt>
                <c:pt idx="3">
                  <c:v>10–14 years</c:v>
                </c:pt>
                <c:pt idx="4">
                  <c:v>15–19 years</c:v>
                </c:pt>
                <c:pt idx="5">
                  <c:v>20–24 years</c:v>
                </c:pt>
                <c:pt idx="6">
                  <c:v>25–29 years</c:v>
                </c:pt>
                <c:pt idx="7">
                  <c:v>30–34 years</c:v>
                </c:pt>
                <c:pt idx="8">
                  <c:v>35–39 years</c:v>
                </c:pt>
                <c:pt idx="9">
                  <c:v>≥40 years</c:v>
                </c:pt>
                <c:pt idx="10">
                  <c:v>Unknown/missing</c:v>
                </c:pt>
              </c:strCache>
            </c:strRef>
          </c:cat>
          <c:val>
            <c:numRef>
              <c:f>Sheet1!$B$2:$B$12</c:f>
              <c:numCache>
                <c:formatCode>0%</c:formatCode>
                <c:ptCount val="11"/>
                <c:pt idx="0">
                  <c:v>0.224</c:v>
                </c:pt>
                <c:pt idx="1">
                  <c:v>0.15</c:v>
                </c:pt>
                <c:pt idx="2">
                  <c:v>0.113</c:v>
                </c:pt>
                <c:pt idx="3">
                  <c:v>7.3999999999999996E-2</c:v>
                </c:pt>
                <c:pt idx="4">
                  <c:v>7.0999999999999994E-2</c:v>
                </c:pt>
                <c:pt idx="5">
                  <c:v>7.2999999999999995E-2</c:v>
                </c:pt>
                <c:pt idx="6">
                  <c:v>4.9000000000000002E-2</c:v>
                </c:pt>
                <c:pt idx="7">
                  <c:v>5.7000000000000002E-2</c:v>
                </c:pt>
                <c:pt idx="8">
                  <c:v>3.3000000000000002E-2</c:v>
                </c:pt>
                <c:pt idx="9">
                  <c:v>9.1999999999999998E-2</c:v>
                </c:pt>
                <c:pt idx="10">
                  <c:v>6.2E-2</c:v>
                </c:pt>
              </c:numCache>
            </c:numRef>
          </c:val>
          <c:extLst>
            <c:ext xmlns:c16="http://schemas.microsoft.com/office/drawing/2014/chart" uri="{C3380CC4-5D6E-409C-BE32-E72D297353CC}">
              <c16:uniqueId val="{00000008-E564-488E-87DA-461AD03C158D}"/>
            </c:ext>
          </c:extLst>
        </c:ser>
        <c:dLbls>
          <c:showLegendKey val="0"/>
          <c:showVal val="0"/>
          <c:showCatName val="0"/>
          <c:showSerName val="0"/>
          <c:showPercent val="0"/>
          <c:showBubbleSize val="0"/>
        </c:dLbls>
        <c:gapWidth val="10"/>
        <c:axId val="438992488"/>
        <c:axId val="438984288"/>
      </c:barChart>
      <c:valAx>
        <c:axId val="438984288"/>
        <c:scaling>
          <c:orientation val="minMax"/>
        </c:scaling>
        <c:delete val="1"/>
        <c:axPos val="t"/>
        <c:numFmt formatCode="0%" sourceLinked="0"/>
        <c:majorTickMark val="out"/>
        <c:minorTickMark val="none"/>
        <c:tickLblPos val="nextTo"/>
        <c:crossAx val="438992488"/>
        <c:crosses val="autoZero"/>
        <c:crossBetween val="between"/>
      </c:valAx>
      <c:catAx>
        <c:axId val="438992488"/>
        <c:scaling>
          <c:orientation val="maxMin"/>
        </c:scaling>
        <c:delete val="0"/>
        <c:axPos val="l"/>
        <c:numFmt formatCode="General" sourceLinked="1"/>
        <c:majorTickMark val="none"/>
        <c:minorTickMark val="none"/>
        <c:tickLblPos val="nextTo"/>
        <c:spPr>
          <a:noFill/>
          <a:ln>
            <a:solidFill>
              <a:schemeClr val="bg1">
                <a:lumMod val="85000"/>
              </a:schemeClr>
            </a:solidFill>
          </a:ln>
          <a:effectLst/>
        </c:spPr>
        <c:txPr>
          <a:bodyPr rot="0" spcFirstLastPara="1" vertOverflow="ellipsis"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38984288"/>
        <c:crosses val="autoZero"/>
        <c:auto val="1"/>
        <c:lblAlgn val="ctr"/>
        <c:lblOffset val="0"/>
        <c:noMultiLvlLbl val="0"/>
      </c:catAx>
      <c:spPr>
        <a:noFill/>
        <a:ln>
          <a:noFill/>
        </a:ln>
        <a:effectLst/>
      </c:spPr>
    </c:plotArea>
    <c:plotVisOnly val="1"/>
    <c:dispBlanksAs val="gap"/>
    <c:showDLblsOverMax val="0"/>
  </c:chart>
  <c:spPr>
    <a:noFill/>
    <a:ln>
      <a:noFill/>
    </a:ln>
    <a:effectLst/>
  </c:spPr>
  <c:txPr>
    <a:bodyPr/>
    <a:lstStyle/>
    <a:p>
      <a:pPr>
        <a:defRPr sz="16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850743498326267E-2"/>
          <c:y val="7.5700344708579351E-2"/>
          <c:w val="0.90633011006155817"/>
          <c:h val="0.77126189850943716"/>
        </c:manualLayout>
      </c:layout>
      <c:lineChart>
        <c:grouping val="standard"/>
        <c:varyColors val="0"/>
        <c:ser>
          <c:idx val="0"/>
          <c:order val="0"/>
          <c:tx>
            <c:strRef>
              <c:f>Sheet1!$B$1</c:f>
              <c:strCache>
                <c:ptCount val="1"/>
                <c:pt idx="0">
                  <c:v>&lt;1 year</c:v>
                </c:pt>
              </c:strCache>
            </c:strRef>
          </c:tx>
          <c:spPr>
            <a:ln w="31750" cap="rnd">
              <a:solidFill>
                <a:srgbClr val="0339A6"/>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Sheet1!$B$2:$B$15</c:f>
              <c:numCache>
                <c:formatCode>0.00</c:formatCode>
                <c:ptCount val="14"/>
                <c:pt idx="0">
                  <c:v>16.299363999408374</c:v>
                </c:pt>
                <c:pt idx="1">
                  <c:v>14.362026862026861</c:v>
                </c:pt>
                <c:pt idx="2">
                  <c:v>14.936507936507937</c:v>
                </c:pt>
                <c:pt idx="3">
                  <c:v>15.440231362467866</c:v>
                </c:pt>
                <c:pt idx="4">
                  <c:v>16.107918263090674</c:v>
                </c:pt>
                <c:pt idx="5">
                  <c:v>16.687480487043395</c:v>
                </c:pt>
                <c:pt idx="6">
                  <c:v>17.39609571788413</c:v>
                </c:pt>
                <c:pt idx="7">
                  <c:v>15.924363181747147</c:v>
                </c:pt>
                <c:pt idx="8">
                  <c:v>14.562342569269521</c:v>
                </c:pt>
                <c:pt idx="9">
                  <c:v>13.476408395139655</c:v>
                </c:pt>
                <c:pt idx="10">
                  <c:v>9.8119858989424209</c:v>
                </c:pt>
                <c:pt idx="11">
                  <c:v>9.6968622584648116</c:v>
                </c:pt>
                <c:pt idx="12">
                  <c:v>16.885007278020378</c:v>
                </c:pt>
                <c:pt idx="13">
                  <c:v>22.359227291409784</c:v>
                </c:pt>
              </c:numCache>
            </c:numRef>
          </c:val>
          <c:smooth val="0"/>
          <c:extLst>
            <c:ext xmlns:c16="http://schemas.microsoft.com/office/drawing/2014/chart" uri="{C3380CC4-5D6E-409C-BE32-E72D297353CC}">
              <c16:uniqueId val="{00000000-236B-455F-A152-4D5525B93FEE}"/>
            </c:ext>
          </c:extLst>
        </c:ser>
        <c:ser>
          <c:idx val="1"/>
          <c:order val="1"/>
          <c:tx>
            <c:strRef>
              <c:f>Sheet1!$C$1</c:f>
              <c:strCache>
                <c:ptCount val="1"/>
                <c:pt idx="0">
                  <c:v>1–4 years</c:v>
                </c:pt>
              </c:strCache>
            </c:strRef>
          </c:tx>
          <c:spPr>
            <a:ln w="31750" cap="rnd">
              <a:solidFill>
                <a:srgbClr val="04ADBF"/>
              </a:solidFill>
              <a:prstDash val="dash"/>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Sheet1!$C$2:$C$15</c:f>
              <c:numCache>
                <c:formatCode>0.00</c:formatCode>
                <c:ptCount val="14"/>
                <c:pt idx="0">
                  <c:v>18.858157077355418</c:v>
                </c:pt>
                <c:pt idx="1">
                  <c:v>17.155067155067155</c:v>
                </c:pt>
                <c:pt idx="2">
                  <c:v>17.61904761904762</c:v>
                </c:pt>
                <c:pt idx="3">
                  <c:v>16.050771208226223</c:v>
                </c:pt>
                <c:pt idx="4">
                  <c:v>14.910600255427841</c:v>
                </c:pt>
                <c:pt idx="5">
                  <c:v>15.985014049328756</c:v>
                </c:pt>
                <c:pt idx="6">
                  <c:v>15.554156171284635</c:v>
                </c:pt>
                <c:pt idx="7">
                  <c:v>16.518205969682761</c:v>
                </c:pt>
                <c:pt idx="8">
                  <c:v>16.81360201511335</c:v>
                </c:pt>
                <c:pt idx="9">
                  <c:v>16.790279311977276</c:v>
                </c:pt>
                <c:pt idx="10">
                  <c:v>17.841754798276536</c:v>
                </c:pt>
                <c:pt idx="11">
                  <c:v>15.493706789576317</c:v>
                </c:pt>
                <c:pt idx="12">
                  <c:v>13.892932233543586</c:v>
                </c:pt>
                <c:pt idx="13">
                  <c:v>15.043156596794081</c:v>
                </c:pt>
              </c:numCache>
            </c:numRef>
          </c:val>
          <c:smooth val="0"/>
          <c:extLst>
            <c:ext xmlns:c16="http://schemas.microsoft.com/office/drawing/2014/chart" uri="{C3380CC4-5D6E-409C-BE32-E72D297353CC}">
              <c16:uniqueId val="{00000001-236B-455F-A152-4D5525B93FEE}"/>
            </c:ext>
          </c:extLst>
        </c:ser>
        <c:ser>
          <c:idx val="2"/>
          <c:order val="2"/>
          <c:tx>
            <c:strRef>
              <c:f>Sheet1!$D$1</c:f>
              <c:strCache>
                <c:ptCount val="1"/>
                <c:pt idx="0">
                  <c:v>5–9 years</c:v>
                </c:pt>
              </c:strCache>
            </c:strRef>
          </c:tx>
          <c:spPr>
            <a:ln w="31750" cap="rnd">
              <a:solidFill>
                <a:srgbClr val="F2B705"/>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Sheet1!$D$2:$D$15</c:f>
              <c:numCache>
                <c:formatCode>0.00</c:formatCode>
                <c:ptCount val="14"/>
                <c:pt idx="0">
                  <c:v>14.701967164620619</c:v>
                </c:pt>
                <c:pt idx="1">
                  <c:v>15.903540903540902</c:v>
                </c:pt>
                <c:pt idx="2">
                  <c:v>14.920634920634921</c:v>
                </c:pt>
                <c:pt idx="3">
                  <c:v>14.026349614395887</c:v>
                </c:pt>
                <c:pt idx="4">
                  <c:v>13.729246487867178</c:v>
                </c:pt>
                <c:pt idx="5">
                  <c:v>12.347798938495162</c:v>
                </c:pt>
                <c:pt idx="6">
                  <c:v>11.996221662468514</c:v>
                </c:pt>
                <c:pt idx="7">
                  <c:v>11.798718549773401</c:v>
                </c:pt>
                <c:pt idx="8">
                  <c:v>10.894206549118387</c:v>
                </c:pt>
                <c:pt idx="9">
                  <c:v>10.935774025564147</c:v>
                </c:pt>
                <c:pt idx="10">
                  <c:v>12.612612612612612</c:v>
                </c:pt>
                <c:pt idx="11">
                  <c:v>13.738698812267328</c:v>
                </c:pt>
                <c:pt idx="12">
                  <c:v>12.97104965227236</c:v>
                </c:pt>
                <c:pt idx="13">
                  <c:v>11.330319221811207</c:v>
                </c:pt>
              </c:numCache>
            </c:numRef>
          </c:val>
          <c:smooth val="0"/>
          <c:extLst>
            <c:ext xmlns:c16="http://schemas.microsoft.com/office/drawing/2014/chart" uri="{C3380CC4-5D6E-409C-BE32-E72D297353CC}">
              <c16:uniqueId val="{00000002-236B-455F-A152-4D5525B93FEE}"/>
            </c:ext>
          </c:extLst>
        </c:ser>
        <c:ser>
          <c:idx val="3"/>
          <c:order val="3"/>
          <c:tx>
            <c:strRef>
              <c:f>Sheet1!$E$1</c:f>
              <c:strCache>
                <c:ptCount val="1"/>
                <c:pt idx="0">
                  <c:v>10–19 years</c:v>
                </c:pt>
              </c:strCache>
            </c:strRef>
          </c:tx>
          <c:spPr>
            <a:ln w="31750" cap="rnd">
              <a:solidFill>
                <a:srgbClr val="F28705"/>
              </a:solidFill>
              <a:prstDash val="dash"/>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Sheet1!$E$2:$E$15</c:f>
              <c:numCache>
                <c:formatCode>0.00</c:formatCode>
                <c:ptCount val="14"/>
                <c:pt idx="0">
                  <c:v>17.586155894098507</c:v>
                </c:pt>
                <c:pt idx="1">
                  <c:v>20.177045177045176</c:v>
                </c:pt>
                <c:pt idx="2">
                  <c:v>19.142857142857146</c:v>
                </c:pt>
                <c:pt idx="3">
                  <c:v>19.97107969151671</c:v>
                </c:pt>
                <c:pt idx="4">
                  <c:v>18.773946360153257</c:v>
                </c:pt>
                <c:pt idx="5">
                  <c:v>19.497346237901965</c:v>
                </c:pt>
                <c:pt idx="6">
                  <c:v>19.505667506297229</c:v>
                </c:pt>
                <c:pt idx="7">
                  <c:v>18.112205032036258</c:v>
                </c:pt>
                <c:pt idx="8">
                  <c:v>18.702770780856426</c:v>
                </c:pt>
                <c:pt idx="9">
                  <c:v>17.374151806848666</c:v>
                </c:pt>
                <c:pt idx="10">
                  <c:v>16.333725029377206</c:v>
                </c:pt>
                <c:pt idx="11">
                  <c:v>17.213260060273001</c:v>
                </c:pt>
                <c:pt idx="12">
                  <c:v>15.413229823710171</c:v>
                </c:pt>
                <c:pt idx="13">
                  <c:v>14.549938347718866</c:v>
                </c:pt>
              </c:numCache>
            </c:numRef>
          </c:val>
          <c:smooth val="0"/>
          <c:extLst>
            <c:ext xmlns:c16="http://schemas.microsoft.com/office/drawing/2014/chart" uri="{C3380CC4-5D6E-409C-BE32-E72D297353CC}">
              <c16:uniqueId val="{00000003-236B-455F-A152-4D5525B93FEE}"/>
            </c:ext>
          </c:extLst>
        </c:ser>
        <c:ser>
          <c:idx val="4"/>
          <c:order val="4"/>
          <c:tx>
            <c:strRef>
              <c:f>Sheet1!$F$1</c:f>
              <c:strCache>
                <c:ptCount val="1"/>
                <c:pt idx="0">
                  <c:v>≥20 years</c:v>
                </c:pt>
              </c:strCache>
            </c:strRef>
          </c:tx>
          <c:spPr>
            <a:ln w="31750" cap="rnd">
              <a:solidFill>
                <a:srgbClr val="F2380F"/>
              </a:solidFill>
              <a:round/>
            </a:ln>
            <a:effectLst/>
          </c:spPr>
          <c:marker>
            <c:symbol val="none"/>
          </c:marker>
          <c:cat>
            <c:numRef>
              <c:f>Sheet1!$A$2:$A$15</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Sheet1!$F$2:$F$15</c:f>
              <c:numCache>
                <c:formatCode>0.00</c:formatCode>
                <c:ptCount val="14"/>
                <c:pt idx="0">
                  <c:v>22.570625647093628</c:v>
                </c:pt>
                <c:pt idx="1">
                  <c:v>23.27533577533578</c:v>
                </c:pt>
                <c:pt idx="2">
                  <c:v>25.19047619047619</c:v>
                </c:pt>
                <c:pt idx="3">
                  <c:v>25.578406169665808</c:v>
                </c:pt>
                <c:pt idx="4">
                  <c:v>27.314814814814813</c:v>
                </c:pt>
                <c:pt idx="5">
                  <c:v>26.459569153918199</c:v>
                </c:pt>
                <c:pt idx="6">
                  <c:v>26.464105793450884</c:v>
                </c:pt>
                <c:pt idx="7">
                  <c:v>27.129238943584937</c:v>
                </c:pt>
                <c:pt idx="8">
                  <c:v>28.29030226700252</c:v>
                </c:pt>
                <c:pt idx="9">
                  <c:v>30.250907369417703</c:v>
                </c:pt>
                <c:pt idx="10">
                  <c:v>31.981981981981981</c:v>
                </c:pt>
                <c:pt idx="11">
                  <c:v>33.256514802340007</c:v>
                </c:pt>
                <c:pt idx="12">
                  <c:v>34.594856865599219</c:v>
                </c:pt>
                <c:pt idx="13">
                  <c:v>30.511028908069598</c:v>
                </c:pt>
              </c:numCache>
            </c:numRef>
          </c:val>
          <c:smooth val="0"/>
          <c:extLst>
            <c:ext xmlns:c16="http://schemas.microsoft.com/office/drawing/2014/chart" uri="{C3380CC4-5D6E-409C-BE32-E72D297353CC}">
              <c16:uniqueId val="{00000004-236B-455F-A152-4D5525B93FEE}"/>
            </c:ext>
          </c:extLst>
        </c:ser>
        <c:dLbls>
          <c:showLegendKey val="0"/>
          <c:showVal val="0"/>
          <c:showCatName val="0"/>
          <c:showSerName val="0"/>
          <c:showPercent val="0"/>
          <c:showBubbleSize val="0"/>
        </c:dLbls>
        <c:smooth val="0"/>
        <c:axId val="531148896"/>
        <c:axId val="531145288"/>
      </c:lineChart>
      <c:catAx>
        <c:axId val="531148896"/>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262626"/>
            </a:solidFill>
            <a:round/>
          </a:ln>
          <a:effectLst/>
        </c:spPr>
        <c:txPr>
          <a:bodyPr rot="-60000000" spcFirstLastPara="1" vertOverflow="ellipsis" vert="horz" wrap="square" anchor="ctr" anchorCtr="1"/>
          <a:lstStyle/>
          <a:p>
            <a:pPr>
              <a:defRPr sz="16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scaling>
        <c:delete val="0"/>
        <c:axPos val="l"/>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quot;%&quot;" sourceLinked="0"/>
        <c:majorTickMark val="out"/>
        <c:minorTickMark val="none"/>
        <c:tickLblPos val="nextTo"/>
        <c:spPr>
          <a:solidFill>
            <a:srgbClr val="FFFFFF"/>
          </a:solidFill>
          <a:ln w="9525">
            <a:solidFill>
              <a:srgbClr val="262626"/>
            </a:solidFill>
          </a:ln>
          <a:effectLst/>
        </c:spPr>
        <c:txPr>
          <a:bodyPr rot="-60000000" spcFirstLastPara="1" vertOverflow="ellipsis" vert="horz" wrap="square" anchor="ctr" anchorCtr="1"/>
          <a:lstStyle/>
          <a:p>
            <a:pPr>
              <a:defRPr sz="16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10"/>
      </c:valAx>
      <c:spPr>
        <a:solidFill>
          <a:srgbClr val="FFFFFF"/>
        </a:solidFill>
        <a:ln w="31750">
          <a:noFill/>
        </a:ln>
        <a:effectLst/>
      </c:spPr>
    </c:plotArea>
    <c:legend>
      <c:legendPos val="t"/>
      <c:legendEntry>
        <c:idx val="0"/>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2"/>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3"/>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legendEntry>
        <c:idx val="4"/>
        <c:txPr>
          <a:bodyPr rot="0" spcFirstLastPara="1" vertOverflow="ellipsis" vert="horz" wrap="square" anchor="ctr" anchorCtr="1"/>
          <a:lstStyle/>
          <a:p>
            <a:pPr>
              <a:defRPr sz="1800" b="0" i="0" u="none" strike="noStrike" kern="1200" baseline="0">
                <a:solidFill>
                  <a:srgbClr val="404040"/>
                </a:solidFill>
                <a:latin typeface="Calibri" panose="020F0502020204030204" pitchFamily="34" charset="0"/>
                <a:ea typeface="+mn-ea"/>
                <a:cs typeface="Calibri" panose="020F0502020204030204" pitchFamily="34" charset="0"/>
              </a:defRPr>
            </a:pPr>
            <a:endParaRPr lang="en-U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96936893994543"/>
          <c:y val="3.7710985927290996E-2"/>
          <c:w val="0.87021144732668354"/>
          <c:h val="0.84697385241034473"/>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Sheet1!$B$2:$B$14</c:f>
              <c:numCache>
                <c:formatCode>General</c:formatCode>
                <c:ptCount val="13"/>
                <c:pt idx="0">
                  <c:v>3152</c:v>
                </c:pt>
                <c:pt idx="1">
                  <c:v>3038</c:v>
                </c:pt>
                <c:pt idx="2">
                  <c:v>3097</c:v>
                </c:pt>
                <c:pt idx="3">
                  <c:v>3082</c:v>
                </c:pt>
                <c:pt idx="4">
                  <c:v>3296</c:v>
                </c:pt>
                <c:pt idx="5">
                  <c:v>3206</c:v>
                </c:pt>
                <c:pt idx="6">
                  <c:v>3269</c:v>
                </c:pt>
                <c:pt idx="7">
                  <c:v>3211</c:v>
                </c:pt>
                <c:pt idx="8">
                  <c:v>3158</c:v>
                </c:pt>
                <c:pt idx="9">
                  <c:v>2582</c:v>
                </c:pt>
                <c:pt idx="10" formatCode="0">
                  <c:v>2751</c:v>
                </c:pt>
                <c:pt idx="11" formatCode="0">
                  <c:v>2846</c:v>
                </c:pt>
                <c:pt idx="12" formatCode="0">
                  <c:v>2887</c:v>
                </c:pt>
              </c:numCache>
            </c:numRef>
          </c:val>
          <c:extLst>
            <c:ext xmlns:c16="http://schemas.microsoft.com/office/drawing/2014/chart" uri="{C3380CC4-5D6E-409C-BE32-E72D297353CC}">
              <c16:uniqueId val="{00000000-85A0-4FD2-9836-001F7D31C102}"/>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Sheet1!$C$2:$C$14</c:f>
              <c:numCache>
                <c:formatCode>General</c:formatCode>
                <c:ptCount val="13"/>
                <c:pt idx="0">
                  <c:v>3000</c:v>
                </c:pt>
                <c:pt idx="1">
                  <c:v>2787</c:v>
                </c:pt>
                <c:pt idx="2">
                  <c:v>2698</c:v>
                </c:pt>
                <c:pt idx="3">
                  <c:v>2749</c:v>
                </c:pt>
                <c:pt idx="4">
                  <c:v>2700</c:v>
                </c:pt>
                <c:pt idx="5">
                  <c:v>2591</c:v>
                </c:pt>
                <c:pt idx="6">
                  <c:v>2553</c:v>
                </c:pt>
                <c:pt idx="7">
                  <c:v>2621</c:v>
                </c:pt>
                <c:pt idx="8">
                  <c:v>2691</c:v>
                </c:pt>
                <c:pt idx="9">
                  <c:v>2125</c:v>
                </c:pt>
                <c:pt idx="10" formatCode="0">
                  <c:v>2404</c:v>
                </c:pt>
                <c:pt idx="11" formatCode="0">
                  <c:v>2834</c:v>
                </c:pt>
                <c:pt idx="12" formatCode="0">
                  <c:v>3546</c:v>
                </c:pt>
              </c:numCache>
            </c:numRef>
          </c:val>
          <c:extLst>
            <c:ext xmlns:c16="http://schemas.microsoft.com/office/drawing/2014/chart" uri="{C3380CC4-5D6E-409C-BE32-E72D297353CC}">
              <c16:uniqueId val="{00000001-85A0-4FD2-9836-001F7D31C102}"/>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Sheet1!$D$2:$D$14</c:f>
              <c:numCache>
                <c:formatCode>General</c:formatCode>
                <c:ptCount val="13"/>
                <c:pt idx="0">
                  <c:v>2398</c:v>
                </c:pt>
                <c:pt idx="1">
                  <c:v>2238</c:v>
                </c:pt>
                <c:pt idx="2">
                  <c:v>2088</c:v>
                </c:pt>
                <c:pt idx="3">
                  <c:v>2009</c:v>
                </c:pt>
                <c:pt idx="4">
                  <c:v>1998</c:v>
                </c:pt>
                <c:pt idx="5">
                  <c:v>1985</c:v>
                </c:pt>
                <c:pt idx="6">
                  <c:v>1905</c:v>
                </c:pt>
                <c:pt idx="7">
                  <c:v>1795</c:v>
                </c:pt>
                <c:pt idx="8">
                  <c:v>1749</c:v>
                </c:pt>
                <c:pt idx="9">
                  <c:v>1411</c:v>
                </c:pt>
                <c:pt idx="10" formatCode="0">
                  <c:v>1420</c:v>
                </c:pt>
                <c:pt idx="11" formatCode="0">
                  <c:v>1322</c:v>
                </c:pt>
                <c:pt idx="12" formatCode="0">
                  <c:v>1697</c:v>
                </c:pt>
              </c:numCache>
            </c:numRef>
          </c:val>
          <c:extLst>
            <c:ext xmlns:c16="http://schemas.microsoft.com/office/drawing/2014/chart" uri="{C3380CC4-5D6E-409C-BE32-E72D297353CC}">
              <c16:uniqueId val="{00000002-85A0-4FD2-9836-001F7D31C102}"/>
            </c:ext>
          </c:extLst>
        </c:ser>
        <c:ser>
          <c:idx val="3"/>
          <c:order val="3"/>
          <c:tx>
            <c:strRef>
              <c:f>Sheet1!$E$1</c:f>
              <c:strCache>
                <c:ptCount val="1"/>
                <c:pt idx="0">
                  <c:v>White</c:v>
                </c:pt>
              </c:strCache>
            </c:strRef>
          </c:tx>
          <c:spPr>
            <a:solidFill>
              <a:srgbClr val="F6A01A"/>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Sheet1!$E$2:$E$14</c:f>
              <c:numCache>
                <c:formatCode>General</c:formatCode>
                <c:ptCount val="13"/>
                <c:pt idx="0">
                  <c:v>1631</c:v>
                </c:pt>
                <c:pt idx="1">
                  <c:v>1549</c:v>
                </c:pt>
                <c:pt idx="2">
                  <c:v>1410</c:v>
                </c:pt>
                <c:pt idx="3">
                  <c:v>1236</c:v>
                </c:pt>
                <c:pt idx="4">
                  <c:v>1235</c:v>
                </c:pt>
                <c:pt idx="5">
                  <c:v>1193</c:v>
                </c:pt>
                <c:pt idx="6">
                  <c:v>1056</c:v>
                </c:pt>
                <c:pt idx="7">
                  <c:v>1067</c:v>
                </c:pt>
                <c:pt idx="8">
                  <c:v>1007</c:v>
                </c:pt>
                <c:pt idx="9">
                  <c:v>777</c:v>
                </c:pt>
                <c:pt idx="10" formatCode="0">
                  <c:v>881</c:v>
                </c:pt>
                <c:pt idx="11" formatCode="0">
                  <c:v>845</c:v>
                </c:pt>
                <c:pt idx="12" formatCode="0">
                  <c:v>898</c:v>
                </c:pt>
              </c:numCache>
            </c:numRef>
          </c:val>
          <c:extLst>
            <c:ext xmlns:c16="http://schemas.microsoft.com/office/drawing/2014/chart" uri="{C3380CC4-5D6E-409C-BE32-E72D297353CC}">
              <c16:uniqueId val="{00000003-85A0-4FD2-9836-001F7D31C102}"/>
            </c:ext>
          </c:extLst>
        </c:ser>
        <c:ser>
          <c:idx val="4"/>
          <c:order val="4"/>
          <c:tx>
            <c:strRef>
              <c:f>Sheet1!$F$1</c:f>
              <c:strCache>
                <c:ptCount val="1"/>
                <c:pt idx="0">
                  <c:v>American Indian/Alaska Native</c:v>
                </c:pt>
              </c:strCache>
            </c:strRef>
          </c:tx>
          <c:spPr>
            <a:solidFill>
              <a:srgbClr val="A87FE5"/>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Sheet1!$F$2:$F$14</c:f>
              <c:numCache>
                <c:formatCode>General</c:formatCode>
                <c:ptCount val="13"/>
                <c:pt idx="0">
                  <c:v>132</c:v>
                </c:pt>
                <c:pt idx="1">
                  <c:v>133</c:v>
                </c:pt>
                <c:pt idx="2">
                  <c:v>123</c:v>
                </c:pt>
                <c:pt idx="3">
                  <c:v>117</c:v>
                </c:pt>
                <c:pt idx="4">
                  <c:v>144</c:v>
                </c:pt>
                <c:pt idx="5">
                  <c:v>110</c:v>
                </c:pt>
                <c:pt idx="6">
                  <c:v>91</c:v>
                </c:pt>
                <c:pt idx="7">
                  <c:v>102</c:v>
                </c:pt>
                <c:pt idx="8">
                  <c:v>79</c:v>
                </c:pt>
                <c:pt idx="9">
                  <c:v>78</c:v>
                </c:pt>
                <c:pt idx="10" formatCode="0">
                  <c:v>87</c:v>
                </c:pt>
                <c:pt idx="11" formatCode="0">
                  <c:v>114</c:v>
                </c:pt>
                <c:pt idx="12" formatCode="0">
                  <c:v>108</c:v>
                </c:pt>
              </c:numCache>
            </c:numRef>
          </c:val>
          <c:extLst>
            <c:ext xmlns:c16="http://schemas.microsoft.com/office/drawing/2014/chart" uri="{C3380CC4-5D6E-409C-BE32-E72D297353CC}">
              <c16:uniqueId val="{00000004-85A0-4FD2-9836-001F7D31C102}"/>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Sheet1!$G$2:$G$14</c:f>
              <c:numCache>
                <c:formatCode>General</c:formatCode>
                <c:ptCount val="13"/>
                <c:pt idx="0">
                  <c:v>81</c:v>
                </c:pt>
                <c:pt idx="1">
                  <c:v>64</c:v>
                </c:pt>
                <c:pt idx="2">
                  <c:v>61</c:v>
                </c:pt>
                <c:pt idx="3">
                  <c:v>91</c:v>
                </c:pt>
                <c:pt idx="4">
                  <c:v>101</c:v>
                </c:pt>
                <c:pt idx="5">
                  <c:v>76</c:v>
                </c:pt>
                <c:pt idx="6">
                  <c:v>109</c:v>
                </c:pt>
                <c:pt idx="7">
                  <c:v>114</c:v>
                </c:pt>
                <c:pt idx="8">
                  <c:v>103</c:v>
                </c:pt>
                <c:pt idx="9">
                  <c:v>115</c:v>
                </c:pt>
                <c:pt idx="10" formatCode="0">
                  <c:v>114</c:v>
                </c:pt>
                <c:pt idx="11" formatCode="0">
                  <c:v>156</c:v>
                </c:pt>
                <c:pt idx="12" formatCode="0">
                  <c:v>147</c:v>
                </c:pt>
              </c:numCache>
            </c:numRef>
          </c:val>
          <c:extLst>
            <c:ext xmlns:c16="http://schemas.microsoft.com/office/drawing/2014/chart" uri="{C3380CC4-5D6E-409C-BE32-E72D297353CC}">
              <c16:uniqueId val="{00000005-85A0-4FD2-9836-001F7D31C102}"/>
            </c:ext>
          </c:extLst>
        </c:ser>
        <c:ser>
          <c:idx val="6"/>
          <c:order val="6"/>
          <c:tx>
            <c:strRef>
              <c:f>Sheet1!$H$1</c:f>
              <c:strCache>
                <c:ptCount val="1"/>
                <c:pt idx="0">
                  <c:v>Multiple race</c:v>
                </c:pt>
              </c:strCache>
            </c:strRef>
          </c:tx>
          <c:spPr>
            <a:solidFill>
              <a:schemeClr val="accent6"/>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Sheet1!$H$2:$H$14</c:f>
              <c:numCache>
                <c:formatCode>General</c:formatCode>
                <c:ptCount val="13"/>
                <c:pt idx="0">
                  <c:v>57</c:v>
                </c:pt>
                <c:pt idx="1">
                  <c:v>59</c:v>
                </c:pt>
                <c:pt idx="2">
                  <c:v>54</c:v>
                </c:pt>
                <c:pt idx="3">
                  <c:v>78</c:v>
                </c:pt>
                <c:pt idx="4">
                  <c:v>46</c:v>
                </c:pt>
                <c:pt idx="5">
                  <c:v>57</c:v>
                </c:pt>
                <c:pt idx="6">
                  <c:v>60</c:v>
                </c:pt>
                <c:pt idx="7">
                  <c:v>60</c:v>
                </c:pt>
                <c:pt idx="8">
                  <c:v>74</c:v>
                </c:pt>
                <c:pt idx="9">
                  <c:v>54</c:v>
                </c:pt>
                <c:pt idx="10" formatCode="0">
                  <c:v>163</c:v>
                </c:pt>
                <c:pt idx="11" formatCode="0">
                  <c:v>132</c:v>
                </c:pt>
                <c:pt idx="12" formatCode="0">
                  <c:v>200</c:v>
                </c:pt>
              </c:numCache>
            </c:numRef>
          </c:val>
          <c:extLst>
            <c:ext xmlns:c16="http://schemas.microsoft.com/office/drawing/2014/chart" uri="{C3380CC4-5D6E-409C-BE32-E72D297353CC}">
              <c16:uniqueId val="{00000006-85A0-4FD2-9836-001F7D31C102}"/>
            </c:ext>
          </c:extLst>
        </c:ser>
        <c:ser>
          <c:idx val="7"/>
          <c:order val="7"/>
          <c:tx>
            <c:strRef>
              <c:f>Sheet1!$I$1</c:f>
              <c:strCache>
                <c:ptCount val="1"/>
                <c:pt idx="0">
                  <c:v>Other race</c:v>
                </c:pt>
              </c:strCache>
            </c:strRef>
          </c:tx>
          <c:spPr>
            <a:solidFill>
              <a:srgbClr val="FF6699"/>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Sheet1!$I$2:$I$14</c:f>
              <c:numCache>
                <c:formatCode>General</c:formatCode>
                <c:ptCount val="13"/>
                <c:pt idx="12">
                  <c:v>95</c:v>
                </c:pt>
              </c:numCache>
            </c:numRef>
          </c:val>
          <c:extLst>
            <c:ext xmlns:c16="http://schemas.microsoft.com/office/drawing/2014/chart" uri="{C3380CC4-5D6E-409C-BE32-E72D297353CC}">
              <c16:uniqueId val="{00000000-BABD-4F9C-B619-4154C342EE5C}"/>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max val="12000"/>
          <c:min val="0"/>
        </c:scaling>
        <c:delete val="0"/>
        <c:axPos val="l"/>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102869122330442"/>
          <c:y val="3.7711044098211126E-2"/>
          <c:w val="0.86303298453885202"/>
          <c:h val="0.81986949136901577"/>
        </c:manualLayout>
      </c:layout>
      <c:barChart>
        <c:barDir val="col"/>
        <c:grouping val="percent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Sheet1!$B$2:$B$14</c:f>
              <c:numCache>
                <c:formatCode>0.00</c:formatCode>
                <c:ptCount val="13"/>
                <c:pt idx="0">
                  <c:v>30.102186992646356</c:v>
                </c:pt>
                <c:pt idx="1">
                  <c:v>30.6620912394025</c:v>
                </c:pt>
                <c:pt idx="2">
                  <c:v>32.408957722896609</c:v>
                </c:pt>
                <c:pt idx="3">
                  <c:v>32.86064612432029</c:v>
                </c:pt>
                <c:pt idx="4">
                  <c:v>34.552888143411259</c:v>
                </c:pt>
                <c:pt idx="5">
                  <c:v>34.704481489499898</c:v>
                </c:pt>
                <c:pt idx="6">
                  <c:v>36.05779836752702</c:v>
                </c:pt>
                <c:pt idx="7">
                  <c:v>35.693641618497111</c:v>
                </c:pt>
                <c:pt idx="8">
                  <c:v>35.503091624508151</c:v>
                </c:pt>
                <c:pt idx="9">
                  <c:v>36.011157601115762</c:v>
                </c:pt>
                <c:pt idx="10">
                  <c:v>34.97330282227307</c:v>
                </c:pt>
                <c:pt idx="11">
                  <c:v>34.157465194431111</c:v>
                </c:pt>
                <c:pt idx="12">
                  <c:v>29.969895152081389</c:v>
                </c:pt>
              </c:numCache>
            </c:numRef>
          </c:val>
          <c:extLst>
            <c:ext xmlns:c16="http://schemas.microsoft.com/office/drawing/2014/chart" uri="{C3380CC4-5D6E-409C-BE32-E72D297353CC}">
              <c16:uniqueId val="{00000000-0363-4B3B-A5EC-6ED56556750B}"/>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Sheet1!$C$2:$C$14</c:f>
              <c:numCache>
                <c:formatCode>0.00</c:formatCode>
                <c:ptCount val="13"/>
                <c:pt idx="0">
                  <c:v>28.650558685894374</c:v>
                </c:pt>
                <c:pt idx="1">
                  <c:v>28.128784820347196</c:v>
                </c:pt>
                <c:pt idx="2">
                  <c:v>28.233570531603181</c:v>
                </c:pt>
                <c:pt idx="3">
                  <c:v>29.310160997974201</c:v>
                </c:pt>
                <c:pt idx="4">
                  <c:v>28.304853758255582</c:v>
                </c:pt>
                <c:pt idx="5">
                  <c:v>28.047196362849103</c:v>
                </c:pt>
                <c:pt idx="6">
                  <c:v>28.16015883520847</c:v>
                </c:pt>
                <c:pt idx="7">
                  <c:v>29.13517118719431</c:v>
                </c:pt>
                <c:pt idx="8">
                  <c:v>30.252951096121418</c:v>
                </c:pt>
                <c:pt idx="9">
                  <c:v>29.637377963737798</c:v>
                </c:pt>
                <c:pt idx="10">
                  <c:v>30.561912026442918</c:v>
                </c:pt>
                <c:pt idx="11">
                  <c:v>34.013442150744119</c:v>
                </c:pt>
                <c:pt idx="12">
                  <c:v>36.810962317035191</c:v>
                </c:pt>
              </c:numCache>
            </c:numRef>
          </c:val>
          <c:extLst>
            <c:ext xmlns:c16="http://schemas.microsoft.com/office/drawing/2014/chart" uri="{C3380CC4-5D6E-409C-BE32-E72D297353CC}">
              <c16:uniqueId val="{00000001-0363-4B3B-A5EC-6ED56556750B}"/>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Sheet1!$D$2:$D$14</c:f>
              <c:numCache>
                <c:formatCode>0.00</c:formatCode>
                <c:ptCount val="13"/>
                <c:pt idx="0">
                  <c:v>22.901346576258234</c:v>
                </c:pt>
                <c:pt idx="1">
                  <c:v>22.587807832054903</c:v>
                </c:pt>
                <c:pt idx="2">
                  <c:v>21.850146504813729</c:v>
                </c:pt>
                <c:pt idx="3">
                  <c:v>21.420194050538438</c:v>
                </c:pt>
                <c:pt idx="4">
                  <c:v>20.94559178110913</c:v>
                </c:pt>
                <c:pt idx="5">
                  <c:v>21.487334920978569</c:v>
                </c:pt>
                <c:pt idx="6">
                  <c:v>21.012574454003971</c:v>
                </c:pt>
                <c:pt idx="7">
                  <c:v>19.953312583370387</c:v>
                </c:pt>
                <c:pt idx="8">
                  <c:v>19.662731871838108</c:v>
                </c:pt>
                <c:pt idx="9">
                  <c:v>19.679218967921898</c:v>
                </c:pt>
                <c:pt idx="10">
                  <c:v>18.052377320111873</c:v>
                </c:pt>
                <c:pt idx="11">
                  <c:v>15.86653864618339</c:v>
                </c:pt>
                <c:pt idx="12">
                  <c:v>17.616526523409114</c:v>
                </c:pt>
              </c:numCache>
            </c:numRef>
          </c:val>
          <c:extLst>
            <c:ext xmlns:c16="http://schemas.microsoft.com/office/drawing/2014/chart" uri="{C3380CC4-5D6E-409C-BE32-E72D297353CC}">
              <c16:uniqueId val="{00000002-0363-4B3B-A5EC-6ED56556750B}"/>
            </c:ext>
          </c:extLst>
        </c:ser>
        <c:ser>
          <c:idx val="3"/>
          <c:order val="3"/>
          <c:tx>
            <c:strRef>
              <c:f>Sheet1!$E$1</c:f>
              <c:strCache>
                <c:ptCount val="1"/>
                <c:pt idx="0">
                  <c:v>White</c:v>
                </c:pt>
              </c:strCache>
            </c:strRef>
          </c:tx>
          <c:spPr>
            <a:solidFill>
              <a:srgbClr val="F6A01A"/>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Sheet1!$E$2:$E$14</c:f>
              <c:numCache>
                <c:formatCode>0.00</c:formatCode>
                <c:ptCount val="13"/>
                <c:pt idx="0">
                  <c:v>15.576353738897907</c:v>
                </c:pt>
                <c:pt idx="1">
                  <c:v>15.633831247476786</c:v>
                </c:pt>
                <c:pt idx="2">
                  <c:v>14.755127668480537</c:v>
                </c:pt>
                <c:pt idx="3">
                  <c:v>13.178377225717028</c:v>
                </c:pt>
                <c:pt idx="4">
                  <c:v>12.946849774609499</c:v>
                </c:pt>
                <c:pt idx="5">
                  <c:v>12.914050660316088</c:v>
                </c:pt>
                <c:pt idx="6">
                  <c:v>11.647915287888816</c:v>
                </c:pt>
                <c:pt idx="7">
                  <c:v>11.86082703423744</c:v>
                </c:pt>
                <c:pt idx="8">
                  <c:v>11.32096683530073</c:v>
                </c:pt>
                <c:pt idx="9">
                  <c:v>10.836820083682008</c:v>
                </c:pt>
                <c:pt idx="10">
                  <c:v>11.200101703534198</c:v>
                </c:pt>
                <c:pt idx="11">
                  <c:v>10.14162265962554</c:v>
                </c:pt>
                <c:pt idx="12">
                  <c:v>9.3221218727291593</c:v>
                </c:pt>
              </c:numCache>
            </c:numRef>
          </c:val>
          <c:extLst>
            <c:ext xmlns:c16="http://schemas.microsoft.com/office/drawing/2014/chart" uri="{C3380CC4-5D6E-409C-BE32-E72D297353CC}">
              <c16:uniqueId val="{00000003-0363-4B3B-A5EC-6ED56556750B}"/>
            </c:ext>
          </c:extLst>
        </c:ser>
        <c:ser>
          <c:idx val="4"/>
          <c:order val="4"/>
          <c:tx>
            <c:strRef>
              <c:f>Sheet1!$F$1</c:f>
              <c:strCache>
                <c:ptCount val="1"/>
                <c:pt idx="0">
                  <c:v>American Indian/Alaska Native</c:v>
                </c:pt>
              </c:strCache>
            </c:strRef>
          </c:tx>
          <c:spPr>
            <a:solidFill>
              <a:srgbClr val="A87FE5"/>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Sheet1!$F$2:$F$14</c:f>
              <c:numCache>
                <c:formatCode>0.00</c:formatCode>
                <c:ptCount val="13"/>
                <c:pt idx="0">
                  <c:v>1.2606245821793525</c:v>
                </c:pt>
                <c:pt idx="1">
                  <c:v>1.3423496164715383</c:v>
                </c:pt>
                <c:pt idx="2">
                  <c:v>1.2871494349100041</c:v>
                </c:pt>
                <c:pt idx="3">
                  <c:v>1.247467747094573</c:v>
                </c:pt>
                <c:pt idx="4">
                  <c:v>1.5095922004402977</c:v>
                </c:pt>
                <c:pt idx="5">
                  <c:v>1.1907339250920113</c:v>
                </c:pt>
                <c:pt idx="6">
                  <c:v>1.0037502757555703</c:v>
                </c:pt>
                <c:pt idx="7">
                  <c:v>1.133837261004891</c:v>
                </c:pt>
                <c:pt idx="8">
                  <c:v>0.88813940415964021</c:v>
                </c:pt>
                <c:pt idx="9">
                  <c:v>1.0878661087866108</c:v>
                </c:pt>
                <c:pt idx="10">
                  <c:v>1.1060259344012204</c:v>
                </c:pt>
                <c:pt idx="11">
                  <c:v>1.3682189150264041</c:v>
                </c:pt>
                <c:pt idx="12">
                  <c:v>1.1211460604173156</c:v>
                </c:pt>
              </c:numCache>
            </c:numRef>
          </c:val>
          <c:extLst>
            <c:ext xmlns:c16="http://schemas.microsoft.com/office/drawing/2014/chart" uri="{C3380CC4-5D6E-409C-BE32-E72D297353CC}">
              <c16:uniqueId val="{00000004-0363-4B3B-A5EC-6ED56556750B}"/>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Sheet1!$G$2:$G$14</c:f>
              <c:numCache>
                <c:formatCode>0.00</c:formatCode>
                <c:ptCount val="13"/>
                <c:pt idx="0">
                  <c:v>0.77356508451914807</c:v>
                </c:pt>
                <c:pt idx="1">
                  <c:v>0.6459426725878078</c:v>
                </c:pt>
                <c:pt idx="2">
                  <c:v>0.63834240267894515</c:v>
                </c:pt>
                <c:pt idx="3">
                  <c:v>0.97025269218466781</c:v>
                </c:pt>
                <c:pt idx="4">
                  <c:v>1.0588111961421534</c:v>
                </c:pt>
                <c:pt idx="5">
                  <c:v>0.82268889369993514</c:v>
                </c:pt>
                <c:pt idx="6">
                  <c:v>1.202294286344584</c:v>
                </c:pt>
                <c:pt idx="7">
                  <c:v>1.2672298799466428</c:v>
                </c:pt>
                <c:pt idx="8">
                  <c:v>1.1579539066891511</c:v>
                </c:pt>
                <c:pt idx="9">
                  <c:v>1.6039051603905161</c:v>
                </c:pt>
                <c:pt idx="10">
                  <c:v>1.4492753623188406</c:v>
                </c:pt>
                <c:pt idx="11">
                  <c:v>1.8722995679308689</c:v>
                </c:pt>
                <c:pt idx="12">
                  <c:v>1.5260043600124573</c:v>
                </c:pt>
              </c:numCache>
            </c:numRef>
          </c:val>
          <c:extLst>
            <c:ext xmlns:c16="http://schemas.microsoft.com/office/drawing/2014/chart" uri="{C3380CC4-5D6E-409C-BE32-E72D297353CC}">
              <c16:uniqueId val="{00000005-0363-4B3B-A5EC-6ED56556750B}"/>
            </c:ext>
          </c:extLst>
        </c:ser>
        <c:ser>
          <c:idx val="6"/>
          <c:order val="6"/>
          <c:tx>
            <c:strRef>
              <c:f>Sheet1!$H$1</c:f>
              <c:strCache>
                <c:ptCount val="1"/>
                <c:pt idx="0">
                  <c:v>Multiple race</c:v>
                </c:pt>
              </c:strCache>
            </c:strRef>
          </c:tx>
          <c:spPr>
            <a:solidFill>
              <a:schemeClr val="accent6"/>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Sheet1!$H$2:$H$14</c:f>
              <c:numCache>
                <c:formatCode>0.00</c:formatCode>
                <c:ptCount val="13"/>
                <c:pt idx="0">
                  <c:v>0.54436061503199307</c:v>
                </c:pt>
                <c:pt idx="1">
                  <c:v>0.59547840129188534</c:v>
                </c:pt>
                <c:pt idx="2">
                  <c:v>0.5650899958141482</c:v>
                </c:pt>
                <c:pt idx="3">
                  <c:v>0.83164516472971528</c:v>
                </c:pt>
                <c:pt idx="4">
                  <c:v>0.48223084180731735</c:v>
                </c:pt>
                <c:pt idx="5">
                  <c:v>0.61701667027495122</c:v>
                </c:pt>
                <c:pt idx="6">
                  <c:v>0.66181336863004636</c:v>
                </c:pt>
                <c:pt idx="7">
                  <c:v>0.66696309470875947</c:v>
                </c:pt>
                <c:pt idx="8">
                  <c:v>0.83192804946599208</c:v>
                </c:pt>
                <c:pt idx="9">
                  <c:v>0.7531380753138075</c:v>
                </c:pt>
                <c:pt idx="10">
                  <c:v>2.0722095092804476</c:v>
                </c:pt>
                <c:pt idx="11">
                  <c:v>1.5842534805568891</c:v>
                </c:pt>
                <c:pt idx="12">
                  <c:v>2.076196408180214</c:v>
                </c:pt>
              </c:numCache>
            </c:numRef>
          </c:val>
          <c:extLst>
            <c:ext xmlns:c16="http://schemas.microsoft.com/office/drawing/2014/chart" uri="{C3380CC4-5D6E-409C-BE32-E72D297353CC}">
              <c16:uniqueId val="{00000006-0363-4B3B-A5EC-6ED56556750B}"/>
            </c:ext>
          </c:extLst>
        </c:ser>
        <c:ser>
          <c:idx val="7"/>
          <c:order val="7"/>
          <c:tx>
            <c:strRef>
              <c:f>Sheet1!$I$1</c:f>
              <c:strCache>
                <c:ptCount val="1"/>
                <c:pt idx="0">
                  <c:v>Other race</c:v>
                </c:pt>
              </c:strCache>
            </c:strRef>
          </c:tx>
          <c:spPr>
            <a:solidFill>
              <a:schemeClr val="accent2">
                <a:lumMod val="60000"/>
              </a:schemeClr>
            </a:solidFill>
            <a:ln w="19050">
              <a:noFill/>
            </a:ln>
            <a:effectLst/>
          </c:spPr>
          <c:invertIfNegative val="0"/>
          <c:dPt>
            <c:idx val="12"/>
            <c:invertIfNegative val="0"/>
            <c:bubble3D val="0"/>
            <c:spPr>
              <a:solidFill>
                <a:srgbClr val="FF6699"/>
              </a:solidFill>
              <a:ln w="19050">
                <a:noFill/>
              </a:ln>
              <a:effectLst/>
            </c:spPr>
            <c:extLst>
              <c:ext xmlns:c16="http://schemas.microsoft.com/office/drawing/2014/chart" uri="{C3380CC4-5D6E-409C-BE32-E72D297353CC}">
                <c16:uniqueId val="{00000001-B195-4C55-8CEA-C4AF7DEC5E1C}"/>
              </c:ext>
            </c:extLst>
          </c:dPt>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Sheet1!$I$2:$I$14</c:f>
              <c:numCache>
                <c:formatCode>0.00</c:formatCode>
                <c:ptCount val="13"/>
                <c:pt idx="0">
                  <c:v>0</c:v>
                </c:pt>
                <c:pt idx="1">
                  <c:v>0</c:v>
                </c:pt>
                <c:pt idx="2">
                  <c:v>0</c:v>
                </c:pt>
                <c:pt idx="3">
                  <c:v>0</c:v>
                </c:pt>
                <c:pt idx="4">
                  <c:v>0</c:v>
                </c:pt>
                <c:pt idx="5">
                  <c:v>0</c:v>
                </c:pt>
                <c:pt idx="6">
                  <c:v>0</c:v>
                </c:pt>
                <c:pt idx="7">
                  <c:v>0</c:v>
                </c:pt>
                <c:pt idx="8">
                  <c:v>0</c:v>
                </c:pt>
                <c:pt idx="9">
                  <c:v>0</c:v>
                </c:pt>
                <c:pt idx="10">
                  <c:v>0</c:v>
                </c:pt>
                <c:pt idx="11">
                  <c:v>0</c:v>
                </c:pt>
                <c:pt idx="12">
                  <c:v>0.98619329388560162</c:v>
                </c:pt>
              </c:numCache>
            </c:numRef>
          </c:val>
          <c:extLst>
            <c:ext xmlns:c16="http://schemas.microsoft.com/office/drawing/2014/chart" uri="{C3380CC4-5D6E-409C-BE32-E72D297353CC}">
              <c16:uniqueId val="{00000000-B195-4C55-8CEA-C4AF7DEC5E1C}"/>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Percentage</a:t>
                </a:r>
                <a:r>
                  <a:rPr lang="en-US" sz="2000" b="1" baseline="0">
                    <a:solidFill>
                      <a:schemeClr val="tx1">
                        <a:lumMod val="85000"/>
                        <a:lumOff val="15000"/>
                      </a:schemeClr>
                    </a:solidFill>
                    <a:latin typeface="Calibri" panose="020F0502020204030204" pitchFamily="34" charset="0"/>
                    <a:cs typeface="Calibri" panose="020F0502020204030204" pitchFamily="34" charset="0"/>
                  </a:rPr>
                  <a:t> of cases</a:t>
                </a:r>
                <a:endParaRPr lang="en-US" sz="2000" b="1">
                  <a:solidFill>
                    <a:schemeClr val="tx1">
                      <a:lumMod val="85000"/>
                      <a:lumOff val="15000"/>
                    </a:schemeClr>
                  </a:solidFill>
                  <a:latin typeface="Calibri" panose="020F0502020204030204" pitchFamily="34" charset="0"/>
                  <a:cs typeface="Calibri" panose="020F0502020204030204" pitchFamily="34" charset="0"/>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47511745642051"/>
          <c:y val="3.7711044098211126E-2"/>
          <c:w val="0.58629319889386555"/>
          <c:h val="0.93264435044887983"/>
        </c:manualLayout>
      </c:layout>
      <c:barChart>
        <c:barDir val="bar"/>
        <c:grouping val="percentStacked"/>
        <c:varyColors val="0"/>
        <c:ser>
          <c:idx val="0"/>
          <c:order val="0"/>
          <c:tx>
            <c:v>Race/Ethnicity</c:v>
          </c:tx>
          <c:spPr>
            <a:solidFill>
              <a:srgbClr val="A13D84"/>
            </a:solidFill>
            <a:ln w="19050">
              <a:noFill/>
            </a:ln>
            <a:effectLst/>
          </c:spPr>
          <c:invertIfNegative val="0"/>
          <c:dLbls>
            <c:dLbl>
              <c:idx val="0"/>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CD02-4685-A1C7-CC0BCAE4690D}"/>
                </c:ext>
              </c:extLst>
            </c:dLbl>
            <c:dLbl>
              <c:idx val="1"/>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CD02-4685-A1C7-CC0BCAE4690D}"/>
                </c:ext>
              </c:extLst>
            </c:dLbl>
            <c:dLbl>
              <c:idx val="2"/>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CD02-4685-A1C7-CC0BCAE4690D}"/>
                </c:ext>
              </c:extLst>
            </c:dLbl>
            <c:dLbl>
              <c:idx val="3"/>
              <c:layout>
                <c:manualLayout>
                  <c:x val="1.061844182782379E-2"/>
                  <c:y val="8.7533821806726336E-17"/>
                </c:manualLayout>
              </c:layout>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02-4685-A1C7-CC0BCAE4690D}"/>
                </c:ext>
              </c:extLst>
            </c:dLbl>
            <c:dLbl>
              <c:idx val="4"/>
              <c:layout>
                <c:manualLayout>
                  <c:x val="2.569186004206347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D02-4685-A1C7-CC0BCAE4690D}"/>
                </c:ext>
              </c:extLst>
            </c:dLbl>
            <c:dLbl>
              <c:idx val="5"/>
              <c:layout>
                <c:manualLayout>
                  <c:x val="2.2907675138100235E-2"/>
                  <c:y val="8.7533821806726336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02-4685-A1C7-CC0BCAE4690D}"/>
                </c:ext>
              </c:extLst>
            </c:dLbl>
            <c:dLbl>
              <c:idx val="6"/>
              <c:layout>
                <c:manualLayout>
                  <c:x val="2.7687330951034955E-2"/>
                  <c:y val="-2.3873136274065107E-3"/>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4.2787705437506145E-2"/>
                      <c:h val="6.5448297084074986E-2"/>
                    </c:manualLayout>
                  </c15:layout>
                </c:ext>
                <c:ext xmlns:c16="http://schemas.microsoft.com/office/drawing/2014/chart" uri="{C3380CC4-5D6E-409C-BE32-E72D297353CC}">
                  <c16:uniqueId val="{00000006-CD02-4685-A1C7-CC0BCAE4690D}"/>
                </c:ext>
              </c:extLst>
            </c:dLbl>
            <c:dLbl>
              <c:idx val="7"/>
              <c:layout>
                <c:manualLayout>
                  <c:x val="2.4700939896919058E-2"/>
                  <c:y val="-2.387125649955533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02-4685-A1C7-CC0BCAE4690D}"/>
                </c:ext>
              </c:extLst>
            </c:dLbl>
            <c:dLbl>
              <c:idx val="8"/>
              <c:layout>
                <c:manualLayout>
                  <c:x val="2.378120471086359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F2D-4653-A156-7E2CC54AEC94}"/>
                </c:ext>
              </c:extLst>
            </c:dLbl>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Hispanic or Latino</c:v>
                </c:pt>
                <c:pt idx="1">
                  <c:v>Asian</c:v>
                </c:pt>
                <c:pt idx="2">
                  <c:v>Black or African American</c:v>
                </c:pt>
                <c:pt idx="3">
                  <c:v>White</c:v>
                </c:pt>
                <c:pt idx="4">
                  <c:v>Multiple race</c:v>
                </c:pt>
                <c:pt idx="5">
                  <c:v>Native Hawaiian or Other Pacific Islander</c:v>
                </c:pt>
                <c:pt idx="6">
                  <c:v>American Indian or Alaska Native</c:v>
                </c:pt>
                <c:pt idx="7">
                  <c:v>Other race</c:v>
                </c:pt>
                <c:pt idx="8">
                  <c:v>Unknown or missing</c:v>
                </c:pt>
              </c:strCache>
            </c:strRef>
          </c:cat>
          <c:val>
            <c:numRef>
              <c:f>Sheet1!$C$2:$C$10</c:f>
              <c:numCache>
                <c:formatCode>0.0</c:formatCode>
                <c:ptCount val="9"/>
                <c:pt idx="0">
                  <c:v>36.810962317035191</c:v>
                </c:pt>
                <c:pt idx="1">
                  <c:v>29.969895152081389</c:v>
                </c:pt>
                <c:pt idx="2">
                  <c:v>17.616526523409114</c:v>
                </c:pt>
                <c:pt idx="3">
                  <c:v>9.3221218727291593</c:v>
                </c:pt>
                <c:pt idx="4">
                  <c:v>2.076196408180214</c:v>
                </c:pt>
                <c:pt idx="5">
                  <c:v>1.5260043600124573</c:v>
                </c:pt>
                <c:pt idx="6">
                  <c:v>1.1211460604173156</c:v>
                </c:pt>
                <c:pt idx="7">
                  <c:v>0.98619329388560162</c:v>
                </c:pt>
                <c:pt idx="8">
                  <c:v>0.57095401224955877</c:v>
                </c:pt>
              </c:numCache>
            </c:numRef>
          </c:val>
          <c:extLst>
            <c:ext xmlns:c16="http://schemas.microsoft.com/office/drawing/2014/chart" uri="{C3380CC4-5D6E-409C-BE32-E72D297353CC}">
              <c16:uniqueId val="{00000008-CD02-4685-A1C7-CC0BCAE4690D}"/>
            </c:ext>
          </c:extLst>
        </c:ser>
        <c:ser>
          <c:idx val="1"/>
          <c:order val="1"/>
          <c:tx>
            <c:v>All others</c:v>
          </c:tx>
          <c:spPr>
            <a:solidFill>
              <a:srgbClr val="ECCCE3"/>
            </a:solidFill>
            <a:ln w="19050">
              <a:noFill/>
            </a:ln>
            <a:effectLst/>
          </c:spPr>
          <c:invertIfNegative val="0"/>
          <c:cat>
            <c:strRef>
              <c:f>Sheet1!$A$2:$A$10</c:f>
              <c:strCache>
                <c:ptCount val="9"/>
                <c:pt idx="0">
                  <c:v>Hispanic or Latino</c:v>
                </c:pt>
                <c:pt idx="1">
                  <c:v>Asian</c:v>
                </c:pt>
                <c:pt idx="2">
                  <c:v>Black or African American</c:v>
                </c:pt>
                <c:pt idx="3">
                  <c:v>White</c:v>
                </c:pt>
                <c:pt idx="4">
                  <c:v>Multiple race</c:v>
                </c:pt>
                <c:pt idx="5">
                  <c:v>Native Hawaiian or Other Pacific Islander</c:v>
                </c:pt>
                <c:pt idx="6">
                  <c:v>American Indian or Alaska Native</c:v>
                </c:pt>
                <c:pt idx="7">
                  <c:v>Other race</c:v>
                </c:pt>
                <c:pt idx="8">
                  <c:v>Unknown or missing</c:v>
                </c:pt>
              </c:strCache>
            </c:strRef>
          </c:cat>
          <c:val>
            <c:numRef>
              <c:f>Sheet1!$E$2:$E$10</c:f>
              <c:numCache>
                <c:formatCode>0.0</c:formatCode>
                <c:ptCount val="9"/>
                <c:pt idx="0">
                  <c:v>63.189037682964809</c:v>
                </c:pt>
                <c:pt idx="1">
                  <c:v>70.030104847918622</c:v>
                </c:pt>
                <c:pt idx="2">
                  <c:v>82.383473476590879</c:v>
                </c:pt>
                <c:pt idx="3">
                  <c:v>90.677878127270844</c:v>
                </c:pt>
                <c:pt idx="4">
                  <c:v>97.923803591819791</c:v>
                </c:pt>
                <c:pt idx="5">
                  <c:v>98.47399563998755</c:v>
                </c:pt>
                <c:pt idx="6">
                  <c:v>98.878853939582683</c:v>
                </c:pt>
                <c:pt idx="7">
                  <c:v>99.013806706114394</c:v>
                </c:pt>
                <c:pt idx="8">
                  <c:v>99.429045987750442</c:v>
                </c:pt>
              </c:numCache>
            </c:numRef>
          </c:val>
          <c:extLst>
            <c:ext xmlns:c16="http://schemas.microsoft.com/office/drawing/2014/chart" uri="{C3380CC4-5D6E-409C-BE32-E72D297353CC}">
              <c16:uniqueId val="{00000009-CD02-4685-A1C7-CC0BCAE4690D}"/>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7872178033915251E-2"/>
          <c:y val="5.4086065562398783E-2"/>
          <c:w val="0.67863310118861464"/>
          <c:h val="0.83405201064152468"/>
        </c:manualLayout>
      </c:layout>
      <c:lineChart>
        <c:grouping val="standard"/>
        <c:varyColors val="0"/>
        <c:ser>
          <c:idx val="0"/>
          <c:order val="0"/>
          <c:tx>
            <c:strRef>
              <c:f>Sheet1!$B$1</c:f>
              <c:strCache>
                <c:ptCount val="1"/>
                <c:pt idx="0">
                  <c:v>American Indian/Alaska Native</c:v>
                </c:pt>
              </c:strCache>
            </c:strRef>
          </c:tx>
          <c:spPr>
            <a:ln w="31750">
              <a:solidFill>
                <a:srgbClr val="A87FE5"/>
              </a:solidFill>
            </a:ln>
          </c:spPr>
          <c:marker>
            <c:symbol val="none"/>
          </c:marker>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Sheet1!$B$2:$B$14</c:f>
              <c:numCache>
                <c:formatCode>0.0</c:formatCode>
                <c:ptCount val="13"/>
                <c:pt idx="0">
                  <c:v>5.7680912686829346</c:v>
                </c:pt>
                <c:pt idx="1">
                  <c:v>5.7595055659342131</c:v>
                </c:pt>
                <c:pt idx="2">
                  <c:v>5.2812297794378109</c:v>
                </c:pt>
                <c:pt idx="3">
                  <c:v>4.982060324660007</c:v>
                </c:pt>
                <c:pt idx="4">
                  <c:v>6.0855090084550545</c:v>
                </c:pt>
                <c:pt idx="5">
                  <c:v>4.6155576181037281</c:v>
                </c:pt>
                <c:pt idx="6">
                  <c:v>3.7947356591309886</c:v>
                </c:pt>
                <c:pt idx="7">
                  <c:v>4.2319050791988593</c:v>
                </c:pt>
                <c:pt idx="8">
                  <c:v>3.2612689225840805</c:v>
                </c:pt>
                <c:pt idx="9">
                  <c:v>3.2339340849604232</c:v>
                </c:pt>
                <c:pt idx="10">
                  <c:v>3.5976860675678521</c:v>
                </c:pt>
                <c:pt idx="11">
                  <c:v>4.702012048699646</c:v>
                </c:pt>
                <c:pt idx="12">
                  <c:v>4.4394733304805607</c:v>
                </c:pt>
              </c:numCache>
            </c:numRef>
          </c:val>
          <c:smooth val="0"/>
          <c:extLst>
            <c:ext xmlns:c16="http://schemas.microsoft.com/office/drawing/2014/chart" uri="{C3380CC4-5D6E-409C-BE32-E72D297353CC}">
              <c16:uniqueId val="{00000000-0E70-4869-8210-1BE9E0C35E9D}"/>
            </c:ext>
          </c:extLst>
        </c:ser>
        <c:ser>
          <c:idx val="1"/>
          <c:order val="1"/>
          <c:tx>
            <c:strRef>
              <c:f>Sheet1!$C$1</c:f>
              <c:strCache>
                <c:ptCount val="1"/>
                <c:pt idx="0">
                  <c:v>Asian†</c:v>
                </c:pt>
              </c:strCache>
            </c:strRef>
          </c:tx>
          <c:spPr>
            <a:ln w="31750">
              <a:solidFill>
                <a:srgbClr val="4BA9FF"/>
              </a:solidFill>
              <a:prstDash val="dash"/>
            </a:ln>
          </c:spPr>
          <c:marker>
            <c:symbol val="none"/>
          </c:marker>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Sheet1!$C$2:$C$14</c:f>
              <c:numCache>
                <c:formatCode>0.0</c:formatCode>
                <c:ptCount val="13"/>
                <c:pt idx="0">
                  <c:v>20.689823121048004</c:v>
                </c:pt>
                <c:pt idx="1">
                  <c:v>19.328071491724398</c:v>
                </c:pt>
                <c:pt idx="2">
                  <c:v>19.101592346238039</c:v>
                </c:pt>
                <c:pt idx="3">
                  <c:v>18.402622511040825</c:v>
                </c:pt>
                <c:pt idx="4">
                  <c:v>19.043540489999078</c:v>
                </c:pt>
                <c:pt idx="5">
                  <c:v>17.960906065525712</c:v>
                </c:pt>
                <c:pt idx="6">
                  <c:v>17.816967475831685</c:v>
                </c:pt>
                <c:pt idx="7">
                  <c:v>17.145088132480755</c:v>
                </c:pt>
                <c:pt idx="8">
                  <c:v>16.555588349856592</c:v>
                </c:pt>
                <c:pt idx="9">
                  <c:v>13.197287798908091</c:v>
                </c:pt>
                <c:pt idx="10">
                  <c:v>13.902150088036842</c:v>
                </c:pt>
                <c:pt idx="11">
                  <c:v>14.075707722231982</c:v>
                </c:pt>
                <c:pt idx="12">
                  <c:v>13.956686894274592</c:v>
                </c:pt>
              </c:numCache>
            </c:numRef>
          </c:val>
          <c:smooth val="0"/>
          <c:extLst>
            <c:ext xmlns:c16="http://schemas.microsoft.com/office/drawing/2014/chart" uri="{C3380CC4-5D6E-409C-BE32-E72D297353CC}">
              <c16:uniqueId val="{00000001-0E70-4869-8210-1BE9E0C35E9D}"/>
            </c:ext>
          </c:extLst>
        </c:ser>
        <c:ser>
          <c:idx val="2"/>
          <c:order val="2"/>
          <c:tx>
            <c:strRef>
              <c:f>Sheet1!$D$1</c:f>
              <c:strCache>
                <c:ptCount val="1"/>
                <c:pt idx="0">
                  <c:v>Black/African American</c:v>
                </c:pt>
              </c:strCache>
            </c:strRef>
          </c:tx>
          <c:spPr>
            <a:ln w="31750">
              <a:solidFill>
                <a:srgbClr val="259393"/>
              </a:solidFill>
              <a:prstDash val="dash"/>
            </a:ln>
          </c:spPr>
          <c:marker>
            <c:symbol val="none"/>
          </c:marker>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Sheet1!$D$2:$D$14</c:f>
              <c:numCache>
                <c:formatCode>0.0</c:formatCode>
                <c:ptCount val="13"/>
                <c:pt idx="0">
                  <c:v>6.2473984913027634</c:v>
                </c:pt>
                <c:pt idx="1">
                  <c:v>5.7734766380060076</c:v>
                </c:pt>
                <c:pt idx="2">
                  <c:v>5.3364354175538367</c:v>
                </c:pt>
                <c:pt idx="3">
                  <c:v>5.0859072775054806</c:v>
                </c:pt>
                <c:pt idx="4">
                  <c:v>5.0103164120136157</c:v>
                </c:pt>
                <c:pt idx="5">
                  <c:v>4.9322360462321218</c:v>
                </c:pt>
                <c:pt idx="6">
                  <c:v>4.6934239463909977</c:v>
                </c:pt>
                <c:pt idx="7">
                  <c:v>4.3888852593310386</c:v>
                </c:pt>
                <c:pt idx="8">
                  <c:v>4.245957000472445</c:v>
                </c:pt>
                <c:pt idx="9">
                  <c:v>3.3822925979856873</c:v>
                </c:pt>
                <c:pt idx="10">
                  <c:v>3.3938619854953029</c:v>
                </c:pt>
                <c:pt idx="11">
                  <c:v>3.1440498025099122</c:v>
                </c:pt>
                <c:pt idx="12">
                  <c:v>4.0105794216673569</c:v>
                </c:pt>
              </c:numCache>
            </c:numRef>
          </c:val>
          <c:smooth val="0"/>
          <c:extLst>
            <c:ext xmlns:c16="http://schemas.microsoft.com/office/drawing/2014/chart" uri="{C3380CC4-5D6E-409C-BE32-E72D297353CC}">
              <c16:uniqueId val="{00000002-0E70-4869-8210-1BE9E0C35E9D}"/>
            </c:ext>
          </c:extLst>
        </c:ser>
        <c:ser>
          <c:idx val="3"/>
          <c:order val="3"/>
          <c:tx>
            <c:strRef>
              <c:f>Sheet1!$E$1</c:f>
              <c:strCache>
                <c:ptCount val="1"/>
                <c:pt idx="0">
                  <c:v>Native Hawaiian/Other Pacific Islander§</c:v>
                </c:pt>
              </c:strCache>
            </c:strRef>
          </c:tx>
          <c:spPr>
            <a:ln w="31750">
              <a:solidFill>
                <a:srgbClr val="78B832"/>
              </a:solidFill>
            </a:ln>
          </c:spPr>
          <c:marker>
            <c:symbol val="none"/>
          </c:marker>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Sheet1!$E$2:$E$14</c:f>
              <c:numCache>
                <c:formatCode>0.0</c:formatCode>
                <c:ptCount val="13"/>
                <c:pt idx="0">
                  <c:v>15.837108495924388</c:v>
                </c:pt>
                <c:pt idx="1">
                  <c:v>12.238872187927882</c:v>
                </c:pt>
                <c:pt idx="2">
                  <c:v>11.40212490747456</c:v>
                </c:pt>
                <c:pt idx="3">
                  <c:v>16.6721935293568</c:v>
                </c:pt>
                <c:pt idx="4">
                  <c:v>18.116396953575386</c:v>
                </c:pt>
                <c:pt idx="5">
                  <c:v>13.333941548210971</c:v>
                </c:pt>
                <c:pt idx="6">
                  <c:v>18.717587663564238</c:v>
                </c:pt>
                <c:pt idx="7">
                  <c:v>19.204657634862183</c:v>
                </c:pt>
                <c:pt idx="8">
                  <c:v>17.049479908098338</c:v>
                </c:pt>
                <c:pt idx="9">
                  <c:v>18.57397124426226</c:v>
                </c:pt>
                <c:pt idx="10">
                  <c:v>18.189447886434024</c:v>
                </c:pt>
                <c:pt idx="11">
                  <c:v>24.45006935356211</c:v>
                </c:pt>
                <c:pt idx="12">
                  <c:v>22.643811307734016</c:v>
                </c:pt>
              </c:numCache>
            </c:numRef>
          </c:val>
          <c:smooth val="0"/>
          <c:extLst>
            <c:ext xmlns:c16="http://schemas.microsoft.com/office/drawing/2014/chart" uri="{C3380CC4-5D6E-409C-BE32-E72D297353CC}">
              <c16:uniqueId val="{00000003-0E70-4869-8210-1BE9E0C35E9D}"/>
            </c:ext>
          </c:extLst>
        </c:ser>
        <c:ser>
          <c:idx val="4"/>
          <c:order val="4"/>
          <c:tx>
            <c:strRef>
              <c:f>Sheet1!$F$1</c:f>
              <c:strCache>
                <c:ptCount val="1"/>
                <c:pt idx="0">
                  <c:v>White</c:v>
                </c:pt>
              </c:strCache>
            </c:strRef>
          </c:tx>
          <c:spPr>
            <a:ln w="31750">
              <a:solidFill>
                <a:srgbClr val="F6A01A"/>
              </a:solidFill>
              <a:prstDash val="dash"/>
            </a:ln>
          </c:spPr>
          <c:marker>
            <c:symbol val="none"/>
          </c:marker>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Sheet1!$F$2:$F$14</c:f>
              <c:numCache>
                <c:formatCode>0.0</c:formatCode>
                <c:ptCount val="13"/>
                <c:pt idx="0">
                  <c:v>0.82580220038363306</c:v>
                </c:pt>
                <c:pt idx="1">
                  <c:v>0.78362637528136236</c:v>
                </c:pt>
                <c:pt idx="2">
                  <c:v>0.71308103359811259</c:v>
                </c:pt>
                <c:pt idx="3">
                  <c:v>0.62470319648596573</c:v>
                </c:pt>
                <c:pt idx="4">
                  <c:v>0.62404736769139724</c:v>
                </c:pt>
                <c:pt idx="5">
                  <c:v>0.60274482211378499</c:v>
                </c:pt>
                <c:pt idx="6">
                  <c:v>0.533877130332163</c:v>
                </c:pt>
                <c:pt idx="7">
                  <c:v>0.54012755139967938</c:v>
                </c:pt>
                <c:pt idx="8">
                  <c:v>0.51050510769485458</c:v>
                </c:pt>
                <c:pt idx="9">
                  <c:v>0.39367975276911527</c:v>
                </c:pt>
                <c:pt idx="10">
                  <c:v>0.44816148643027554</c:v>
                </c:pt>
                <c:pt idx="11">
                  <c:v>0.43135530161393854</c:v>
                </c:pt>
                <c:pt idx="12">
                  <c:v>0.45949348958104141</c:v>
                </c:pt>
              </c:numCache>
            </c:numRef>
          </c:val>
          <c:smooth val="0"/>
          <c:extLst>
            <c:ext xmlns:c16="http://schemas.microsoft.com/office/drawing/2014/chart" uri="{C3380CC4-5D6E-409C-BE32-E72D297353CC}">
              <c16:uniqueId val="{00000004-0E70-4869-8210-1BE9E0C35E9D}"/>
            </c:ext>
          </c:extLst>
        </c:ser>
        <c:ser>
          <c:idx val="5"/>
          <c:order val="5"/>
          <c:tx>
            <c:strRef>
              <c:f>Sheet1!$G$1</c:f>
              <c:strCache>
                <c:ptCount val="1"/>
                <c:pt idx="0">
                  <c:v>Multiple Race¶</c:v>
                </c:pt>
              </c:strCache>
            </c:strRef>
          </c:tx>
          <c:spPr>
            <a:ln w="31750">
              <a:solidFill>
                <a:srgbClr val="005DAA"/>
              </a:solidFill>
              <a:prstDash val="solid"/>
            </a:ln>
          </c:spPr>
          <c:marker>
            <c:symbol val="none"/>
          </c:marker>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Sheet1!$G$2:$G$14</c:f>
              <c:numCache>
                <c:formatCode>0.0</c:formatCode>
                <c:ptCount val="13"/>
                <c:pt idx="0">
                  <c:v>0.97680164637346967</c:v>
                </c:pt>
                <c:pt idx="1">
                  <c:v>0.97941436996763609</c:v>
                </c:pt>
                <c:pt idx="2">
                  <c:v>0.86885054933880468</c:v>
                </c:pt>
                <c:pt idx="3">
                  <c:v>1.2167300380228137</c:v>
                </c:pt>
                <c:pt idx="4">
                  <c:v>0.69591728024634258</c:v>
                </c:pt>
                <c:pt idx="5">
                  <c:v>0.83702148986594582</c:v>
                </c:pt>
                <c:pt idx="6">
                  <c:v>0.85662949132626953</c:v>
                </c:pt>
                <c:pt idx="7">
                  <c:v>0.83421354448575802</c:v>
                </c:pt>
                <c:pt idx="8">
                  <c:v>1.0032404667074653</c:v>
                </c:pt>
                <c:pt idx="9">
                  <c:v>0.70874847619077619</c:v>
                </c:pt>
                <c:pt idx="10">
                  <c:v>2.0910504963037795</c:v>
                </c:pt>
                <c:pt idx="11">
                  <c:v>1.6525194725007615</c:v>
                </c:pt>
                <c:pt idx="12">
                  <c:v>2.4441666784801388</c:v>
                </c:pt>
              </c:numCache>
            </c:numRef>
          </c:val>
          <c:smooth val="0"/>
          <c:extLst>
            <c:ext xmlns:c16="http://schemas.microsoft.com/office/drawing/2014/chart" uri="{C3380CC4-5D6E-409C-BE32-E72D297353CC}">
              <c16:uniqueId val="{00000005-0E70-4869-8210-1BE9E0C35E9D}"/>
            </c:ext>
          </c:extLst>
        </c:ser>
        <c:ser>
          <c:idx val="6"/>
          <c:order val="6"/>
          <c:tx>
            <c:strRef>
              <c:f>Sheet1!$H$1</c:f>
              <c:strCache>
                <c:ptCount val="1"/>
                <c:pt idx="0">
                  <c:v>Hispanic/Latino</c:v>
                </c:pt>
              </c:strCache>
            </c:strRef>
          </c:tx>
          <c:spPr>
            <a:ln w="31750">
              <a:solidFill>
                <a:srgbClr val="A22474"/>
              </a:solidFill>
              <a:prstDash val="solid"/>
            </a:ln>
          </c:spPr>
          <c:marker>
            <c:symbol val="none"/>
          </c:marker>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Sheet1!$H$2:$H$14</c:f>
              <c:numCache>
                <c:formatCode>0.0</c:formatCode>
                <c:ptCount val="13"/>
                <c:pt idx="0">
                  <c:v>5.7887390424476273</c:v>
                </c:pt>
                <c:pt idx="1">
                  <c:v>5.2714974389260991</c:v>
                </c:pt>
                <c:pt idx="2">
                  <c:v>5.004933513966046</c:v>
                </c:pt>
                <c:pt idx="3">
                  <c:v>5.0001293230974433</c:v>
                </c:pt>
                <c:pt idx="4">
                  <c:v>4.8112768631629557</c:v>
                </c:pt>
                <c:pt idx="5">
                  <c:v>4.5229605886042306</c:v>
                </c:pt>
                <c:pt idx="6">
                  <c:v>4.3713635858290356</c:v>
                </c:pt>
                <c:pt idx="7">
                  <c:v>4.4073506537449623</c:v>
                </c:pt>
                <c:pt idx="8">
                  <c:v>4.4549670622978725</c:v>
                </c:pt>
                <c:pt idx="9">
                  <c:v>3.4149513125168509</c:v>
                </c:pt>
                <c:pt idx="10">
                  <c:v>3.8159080253148985</c:v>
                </c:pt>
                <c:pt idx="11">
                  <c:v>4.4239795238121475</c:v>
                </c:pt>
                <c:pt idx="12">
                  <c:v>5.4370537976233821</c:v>
                </c:pt>
              </c:numCache>
            </c:numRef>
          </c:val>
          <c:smooth val="0"/>
          <c:extLst>
            <c:ext xmlns:c16="http://schemas.microsoft.com/office/drawing/2014/chart" uri="{C3380CC4-5D6E-409C-BE32-E72D297353CC}">
              <c16:uniqueId val="{00000006-0E70-4869-8210-1BE9E0C35E9D}"/>
            </c:ext>
          </c:extLst>
        </c:ser>
        <c:dLbls>
          <c:showLegendKey val="0"/>
          <c:showVal val="0"/>
          <c:showCatName val="0"/>
          <c:showSerName val="0"/>
          <c:showPercent val="0"/>
          <c:showBubbleSize val="0"/>
        </c:dLbls>
        <c:smooth val="0"/>
        <c:axId val="284716992"/>
        <c:axId val="284716600"/>
      </c:lineChart>
      <c:catAx>
        <c:axId val="284716992"/>
        <c:scaling>
          <c:orientation val="minMax"/>
        </c:scaling>
        <c:delete val="0"/>
        <c:axPos val="b"/>
        <c:title>
          <c:tx>
            <c:rich>
              <a:bodyPr/>
              <a:lstStyle/>
              <a:p>
                <a:pPr>
                  <a:defRPr sz="2000">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layout>
            <c:manualLayout>
              <c:xMode val="edge"/>
              <c:yMode val="edge"/>
              <c:x val="0.39522015917275966"/>
              <c:y val="0.94157697213613734"/>
            </c:manualLayout>
          </c:layout>
          <c:overlay val="0"/>
        </c:title>
        <c:numFmt formatCode="General" sourceLinked="1"/>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284716600"/>
        <c:crosses val="autoZero"/>
        <c:auto val="1"/>
        <c:lblAlgn val="ctr"/>
        <c:lblOffset val="0"/>
        <c:noMultiLvlLbl val="0"/>
      </c:catAx>
      <c:valAx>
        <c:axId val="284716600"/>
        <c:scaling>
          <c:orientation val="minMax"/>
          <c:max val="25"/>
        </c:scaling>
        <c:delete val="0"/>
        <c:axPos val="l"/>
        <c:title>
          <c:tx>
            <c:rich>
              <a:bodyPr/>
              <a:lstStyle/>
              <a:p>
                <a:pPr>
                  <a:defRPr sz="2000">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title>
        <c:numFmt formatCode="#,##0" sourceLinked="0"/>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28471699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85007741875892"/>
          <c:y val="0.10691792404234625"/>
          <c:w val="0.87898001696649719"/>
          <c:h val="0.78567554269730877"/>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Sheet1!$B$2:$B$14</c:f>
              <c:numCache>
                <c:formatCode>#,##0</c:formatCode>
                <c:ptCount val="13"/>
                <c:pt idx="0">
                  <c:v>131</c:v>
                </c:pt>
                <c:pt idx="1">
                  <c:v>122</c:v>
                </c:pt>
                <c:pt idx="2">
                  <c:v>154</c:v>
                </c:pt>
                <c:pt idx="3">
                  <c:v>138</c:v>
                </c:pt>
                <c:pt idx="4">
                  <c:v>138</c:v>
                </c:pt>
                <c:pt idx="5">
                  <c:v>145</c:v>
                </c:pt>
                <c:pt idx="6">
                  <c:v>128</c:v>
                </c:pt>
                <c:pt idx="7">
                  <c:v>135</c:v>
                </c:pt>
                <c:pt idx="8">
                  <c:v>113</c:v>
                </c:pt>
                <c:pt idx="9">
                  <c:v>95</c:v>
                </c:pt>
                <c:pt idx="10">
                  <c:v>109</c:v>
                </c:pt>
                <c:pt idx="11">
                  <c:v>129</c:v>
                </c:pt>
                <c:pt idx="12">
                  <c:v>109</c:v>
                </c:pt>
              </c:numCache>
            </c:numRef>
          </c:val>
          <c:extLst>
            <c:ext xmlns:c16="http://schemas.microsoft.com/office/drawing/2014/chart" uri="{C3380CC4-5D6E-409C-BE32-E72D297353CC}">
              <c16:uniqueId val="{00000000-950E-45E5-8BA6-1F45EEDF699E}"/>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Sheet1!$C$2:$C$14</c:f>
              <c:numCache>
                <c:formatCode>#,##0</c:formatCode>
                <c:ptCount val="13"/>
                <c:pt idx="0">
                  <c:v>763</c:v>
                </c:pt>
                <c:pt idx="1">
                  <c:v>692</c:v>
                </c:pt>
                <c:pt idx="2">
                  <c:v>657</c:v>
                </c:pt>
                <c:pt idx="3">
                  <c:v>650</c:v>
                </c:pt>
                <c:pt idx="4">
                  <c:v>660</c:v>
                </c:pt>
                <c:pt idx="5">
                  <c:v>600</c:v>
                </c:pt>
                <c:pt idx="6">
                  <c:v>579</c:v>
                </c:pt>
                <c:pt idx="7">
                  <c:v>582</c:v>
                </c:pt>
                <c:pt idx="8">
                  <c:v>608</c:v>
                </c:pt>
                <c:pt idx="9">
                  <c:v>475</c:v>
                </c:pt>
                <c:pt idx="10">
                  <c:v>537</c:v>
                </c:pt>
                <c:pt idx="11">
                  <c:v>545</c:v>
                </c:pt>
                <c:pt idx="12">
                  <c:v>626</c:v>
                </c:pt>
              </c:numCache>
            </c:numRef>
          </c:val>
          <c:extLst>
            <c:ext xmlns:c16="http://schemas.microsoft.com/office/drawing/2014/chart" uri="{C3380CC4-5D6E-409C-BE32-E72D297353CC}">
              <c16:uniqueId val="{00000001-950E-45E5-8BA6-1F45EEDF699E}"/>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Sheet1!$D$2:$D$14</c:f>
              <c:numCache>
                <c:formatCode>#,##0</c:formatCode>
                <c:ptCount val="13"/>
                <c:pt idx="0">
                  <c:v>1532</c:v>
                </c:pt>
                <c:pt idx="1">
                  <c:v>1342</c:v>
                </c:pt>
                <c:pt idx="2">
                  <c:v>1251</c:v>
                </c:pt>
                <c:pt idx="3">
                  <c:v>1183</c:v>
                </c:pt>
                <c:pt idx="4">
                  <c:v>1141</c:v>
                </c:pt>
                <c:pt idx="5">
                  <c:v>1072</c:v>
                </c:pt>
                <c:pt idx="6">
                  <c:v>1005</c:v>
                </c:pt>
                <c:pt idx="7">
                  <c:v>949</c:v>
                </c:pt>
                <c:pt idx="8">
                  <c:v>909</c:v>
                </c:pt>
                <c:pt idx="9">
                  <c:v>729</c:v>
                </c:pt>
                <c:pt idx="10">
                  <c:v>738</c:v>
                </c:pt>
                <c:pt idx="11">
                  <c:v>671</c:v>
                </c:pt>
                <c:pt idx="12">
                  <c:v>751</c:v>
                </c:pt>
              </c:numCache>
            </c:numRef>
          </c:val>
          <c:extLst>
            <c:ext xmlns:c16="http://schemas.microsoft.com/office/drawing/2014/chart" uri="{C3380CC4-5D6E-409C-BE32-E72D297353CC}">
              <c16:uniqueId val="{00000002-950E-45E5-8BA6-1F45EEDF699E}"/>
            </c:ext>
          </c:extLst>
        </c:ser>
        <c:ser>
          <c:idx val="3"/>
          <c:order val="3"/>
          <c:tx>
            <c:strRef>
              <c:f>Sheet1!$E$1</c:f>
              <c:strCache>
                <c:ptCount val="1"/>
                <c:pt idx="0">
                  <c:v>White</c:v>
                </c:pt>
              </c:strCache>
            </c:strRef>
          </c:tx>
          <c:spPr>
            <a:solidFill>
              <a:srgbClr val="F6A01A"/>
            </a:solidFill>
            <a:ln w="19050">
              <a:noFill/>
            </a:ln>
            <a:effectLst/>
          </c:spPr>
          <c:invertIfNegative val="0"/>
          <c:val>
            <c:numRef>
              <c:f>Sheet1!$E$2:$E$14</c:f>
              <c:numCache>
                <c:formatCode>#,##0</c:formatCode>
                <c:ptCount val="13"/>
                <c:pt idx="0">
                  <c:v>1306</c:v>
                </c:pt>
                <c:pt idx="1">
                  <c:v>1254</c:v>
                </c:pt>
                <c:pt idx="2">
                  <c:v>1086</c:v>
                </c:pt>
                <c:pt idx="3">
                  <c:v>959</c:v>
                </c:pt>
                <c:pt idx="4">
                  <c:v>979</c:v>
                </c:pt>
                <c:pt idx="5">
                  <c:v>911</c:v>
                </c:pt>
                <c:pt idx="6">
                  <c:v>792</c:v>
                </c:pt>
                <c:pt idx="7">
                  <c:v>806</c:v>
                </c:pt>
                <c:pt idx="8">
                  <c:v>750</c:v>
                </c:pt>
                <c:pt idx="9">
                  <c:v>564</c:v>
                </c:pt>
                <c:pt idx="10">
                  <c:v>630</c:v>
                </c:pt>
                <c:pt idx="11">
                  <c:v>566</c:v>
                </c:pt>
                <c:pt idx="12">
                  <c:v>587</c:v>
                </c:pt>
              </c:numCache>
            </c:numRef>
          </c:val>
          <c:extLst>
            <c:ext xmlns:c16="http://schemas.microsoft.com/office/drawing/2014/chart" uri="{C3380CC4-5D6E-409C-BE32-E72D297353CC}">
              <c16:uniqueId val="{00000003-950E-45E5-8BA6-1F45EEDF699E}"/>
            </c:ext>
          </c:extLst>
        </c:ser>
        <c:ser>
          <c:idx val="4"/>
          <c:order val="4"/>
          <c:tx>
            <c:strRef>
              <c:f>Sheet1!$F$1</c:f>
              <c:strCache>
                <c:ptCount val="1"/>
                <c:pt idx="0">
                  <c:v>American Indian/Alaska Native</c:v>
                </c:pt>
              </c:strCache>
            </c:strRef>
          </c:tx>
          <c:spPr>
            <a:solidFill>
              <a:srgbClr val="A87FE5"/>
            </a:solidFill>
            <a:ln w="19050">
              <a:noFill/>
            </a:ln>
            <a:effectLst/>
          </c:spPr>
          <c:invertIfNegative val="0"/>
          <c:val>
            <c:numRef>
              <c:f>Sheet1!$F$2:$F$14</c:f>
              <c:numCache>
                <c:formatCode>General</c:formatCode>
                <c:ptCount val="13"/>
                <c:pt idx="0">
                  <c:v>130</c:v>
                </c:pt>
                <c:pt idx="1">
                  <c:v>133</c:v>
                </c:pt>
                <c:pt idx="2">
                  <c:v>122</c:v>
                </c:pt>
                <c:pt idx="3">
                  <c:v>117</c:v>
                </c:pt>
                <c:pt idx="4">
                  <c:v>144</c:v>
                </c:pt>
                <c:pt idx="5">
                  <c:v>110</c:v>
                </c:pt>
                <c:pt idx="6">
                  <c:v>89</c:v>
                </c:pt>
                <c:pt idx="7">
                  <c:v>100</c:v>
                </c:pt>
                <c:pt idx="8">
                  <c:v>79</c:v>
                </c:pt>
                <c:pt idx="9">
                  <c:v>78</c:v>
                </c:pt>
                <c:pt idx="10" formatCode="0">
                  <c:v>86</c:v>
                </c:pt>
                <c:pt idx="11" formatCode="0">
                  <c:v>114</c:v>
                </c:pt>
                <c:pt idx="12" formatCode="0">
                  <c:v>104</c:v>
                </c:pt>
              </c:numCache>
            </c:numRef>
          </c:val>
          <c:extLst>
            <c:ext xmlns:c16="http://schemas.microsoft.com/office/drawing/2014/chart" uri="{C3380CC4-5D6E-409C-BE32-E72D297353CC}">
              <c16:uniqueId val="{00000004-950E-45E5-8BA6-1F45EEDF699E}"/>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val>
            <c:numRef>
              <c:f>Sheet1!$G$2:$G$14</c:f>
              <c:numCache>
                <c:formatCode>General</c:formatCode>
                <c:ptCount val="13"/>
                <c:pt idx="0">
                  <c:v>24</c:v>
                </c:pt>
                <c:pt idx="1">
                  <c:v>19</c:v>
                </c:pt>
                <c:pt idx="2">
                  <c:v>15</c:v>
                </c:pt>
                <c:pt idx="3">
                  <c:v>35</c:v>
                </c:pt>
                <c:pt idx="4">
                  <c:v>39</c:v>
                </c:pt>
                <c:pt idx="5">
                  <c:v>29</c:v>
                </c:pt>
                <c:pt idx="6">
                  <c:v>40</c:v>
                </c:pt>
                <c:pt idx="7">
                  <c:v>41</c:v>
                </c:pt>
                <c:pt idx="8">
                  <c:v>26</c:v>
                </c:pt>
                <c:pt idx="9">
                  <c:v>41</c:v>
                </c:pt>
                <c:pt idx="10" formatCode="0">
                  <c:v>39</c:v>
                </c:pt>
                <c:pt idx="11" formatCode="0">
                  <c:v>51</c:v>
                </c:pt>
                <c:pt idx="12" formatCode="0">
                  <c:v>49</c:v>
                </c:pt>
              </c:numCache>
            </c:numRef>
          </c:val>
          <c:extLst>
            <c:ext xmlns:c16="http://schemas.microsoft.com/office/drawing/2014/chart" uri="{C3380CC4-5D6E-409C-BE32-E72D297353CC}">
              <c16:uniqueId val="{00000005-950E-45E5-8BA6-1F45EEDF699E}"/>
            </c:ext>
          </c:extLst>
        </c:ser>
        <c:ser>
          <c:idx val="6"/>
          <c:order val="6"/>
          <c:tx>
            <c:strRef>
              <c:f>Sheet1!$H$1</c:f>
              <c:strCache>
                <c:ptCount val="1"/>
                <c:pt idx="0">
                  <c:v>Multiple race</c:v>
                </c:pt>
              </c:strCache>
            </c:strRef>
          </c:tx>
          <c:spPr>
            <a:solidFill>
              <a:srgbClr val="005DAA"/>
            </a:solidFill>
            <a:ln w="19050">
              <a:noFill/>
            </a:ln>
            <a:effectLst/>
          </c:spPr>
          <c:invertIfNegative val="0"/>
          <c:val>
            <c:numRef>
              <c:f>Sheet1!$H$2:$H$14</c:f>
              <c:numCache>
                <c:formatCode>General</c:formatCode>
                <c:ptCount val="13"/>
                <c:pt idx="0">
                  <c:v>24</c:v>
                </c:pt>
                <c:pt idx="1">
                  <c:v>21</c:v>
                </c:pt>
                <c:pt idx="2">
                  <c:v>25</c:v>
                </c:pt>
                <c:pt idx="3">
                  <c:v>25</c:v>
                </c:pt>
                <c:pt idx="4">
                  <c:v>23</c:v>
                </c:pt>
                <c:pt idx="5">
                  <c:v>13</c:v>
                </c:pt>
                <c:pt idx="6">
                  <c:v>21</c:v>
                </c:pt>
                <c:pt idx="7">
                  <c:v>25</c:v>
                </c:pt>
                <c:pt idx="8">
                  <c:v>20</c:v>
                </c:pt>
                <c:pt idx="9">
                  <c:v>21</c:v>
                </c:pt>
                <c:pt idx="10" formatCode="0">
                  <c:v>22</c:v>
                </c:pt>
                <c:pt idx="11" formatCode="0">
                  <c:v>29</c:v>
                </c:pt>
                <c:pt idx="12" formatCode="0">
                  <c:v>39</c:v>
                </c:pt>
              </c:numCache>
            </c:numRef>
          </c:val>
          <c:extLst>
            <c:ext xmlns:c16="http://schemas.microsoft.com/office/drawing/2014/chart" uri="{C3380CC4-5D6E-409C-BE32-E72D297353CC}">
              <c16:uniqueId val="{00000006-950E-45E5-8BA6-1F45EEDF699E}"/>
            </c:ext>
          </c:extLst>
        </c:ser>
        <c:ser>
          <c:idx val="7"/>
          <c:order val="7"/>
          <c:tx>
            <c:strRef>
              <c:f>Sheet1!$I$1</c:f>
              <c:strCache>
                <c:ptCount val="1"/>
                <c:pt idx="0">
                  <c:v>Other Race</c:v>
                </c:pt>
              </c:strCache>
            </c:strRef>
          </c:tx>
          <c:spPr>
            <a:solidFill>
              <a:srgbClr val="FF6699"/>
            </a:solidFill>
            <a:ln w="19050">
              <a:noFill/>
            </a:ln>
            <a:effectLst/>
          </c:spPr>
          <c:invertIfNegative val="0"/>
          <c:val>
            <c:numRef>
              <c:f>Sheet1!$I$2:$I$14</c:f>
              <c:numCache>
                <c:formatCode>General</c:formatCode>
                <c:ptCount val="13"/>
                <c:pt idx="0">
                  <c:v>0</c:v>
                </c:pt>
                <c:pt idx="1">
                  <c:v>0</c:v>
                </c:pt>
                <c:pt idx="2">
                  <c:v>0</c:v>
                </c:pt>
                <c:pt idx="3">
                  <c:v>0</c:v>
                </c:pt>
                <c:pt idx="4">
                  <c:v>0</c:v>
                </c:pt>
                <c:pt idx="5">
                  <c:v>0</c:v>
                </c:pt>
                <c:pt idx="6">
                  <c:v>0</c:v>
                </c:pt>
                <c:pt idx="7">
                  <c:v>0</c:v>
                </c:pt>
                <c:pt idx="8">
                  <c:v>0</c:v>
                </c:pt>
                <c:pt idx="9">
                  <c:v>0</c:v>
                </c:pt>
                <c:pt idx="10" formatCode="0">
                  <c:v>0</c:v>
                </c:pt>
                <c:pt idx="11" formatCode="0">
                  <c:v>0</c:v>
                </c:pt>
                <c:pt idx="12" formatCode="0">
                  <c:v>8</c:v>
                </c:pt>
              </c:numCache>
            </c:numRef>
          </c:val>
          <c:extLst>
            <c:ext xmlns:c16="http://schemas.microsoft.com/office/drawing/2014/chart" uri="{C3380CC4-5D6E-409C-BE32-E72D297353CC}">
              <c16:uniqueId val="{00000000-3D18-4645-9CB2-4C0EEB61E713}"/>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4000"/>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majorUnit val="1000"/>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231850798548379E-2"/>
          <c:y val="3.1472204112531099E-2"/>
          <c:w val="0.914772459001993"/>
          <c:h val="0.838393870825629"/>
        </c:manualLayout>
      </c:layout>
      <c:lineChart>
        <c:grouping val="standard"/>
        <c:varyColors val="0"/>
        <c:ser>
          <c:idx val="0"/>
          <c:order val="0"/>
          <c:tx>
            <c:strRef>
              <c:f>Sheet1!$B$1</c:f>
              <c:strCache>
                <c:ptCount val="1"/>
                <c:pt idx="0">
                  <c:v>American Indian</c:v>
                </c:pt>
              </c:strCache>
            </c:strRef>
          </c:tx>
          <c:spPr>
            <a:ln w="31750" cap="rnd">
              <a:solidFill>
                <a:srgbClr val="A87FE5"/>
              </a:solidFill>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Sheet1!$B$2:$B$30</c:f>
              <c:numCache>
                <c:formatCode>0.0</c:formatCode>
                <c:ptCount val="13"/>
                <c:pt idx="0">
                  <c:v>6.6213191195682901</c:v>
                </c:pt>
                <c:pt idx="1">
                  <c:v>6.1942286555263699</c:v>
                </c:pt>
                <c:pt idx="2">
                  <c:v>5.5699445790514384</c:v>
                </c:pt>
                <c:pt idx="3">
                  <c:v>5.1862713634485784</c:v>
                </c:pt>
                <c:pt idx="4">
                  <c:v>6.9666081761855212</c:v>
                </c:pt>
                <c:pt idx="5">
                  <c:v>5.0546871194624758</c:v>
                </c:pt>
                <c:pt idx="6">
                  <c:v>3.7227668104881633</c:v>
                </c:pt>
                <c:pt idx="7">
                  <c:v>3.9107825358530763</c:v>
                </c:pt>
                <c:pt idx="8">
                  <c:v>3.3547043571239907</c:v>
                </c:pt>
                <c:pt idx="9">
                  <c:v>3.5406119539230207</c:v>
                </c:pt>
                <c:pt idx="10">
                  <c:v>3.8072537924232104</c:v>
                </c:pt>
                <c:pt idx="11">
                  <c:v>4.5676261085508365</c:v>
                </c:pt>
                <c:pt idx="12">
                  <c:v>4.029051007398345</c:v>
                </c:pt>
              </c:numCache>
            </c:numRef>
          </c:val>
          <c:smooth val="0"/>
          <c:extLst>
            <c:ext xmlns:c16="http://schemas.microsoft.com/office/drawing/2014/chart" uri="{C3380CC4-5D6E-409C-BE32-E72D297353CC}">
              <c16:uniqueId val="{00000000-F94C-4279-954C-80BF3AB9FB9C}"/>
            </c:ext>
          </c:extLst>
        </c:ser>
        <c:ser>
          <c:idx val="1"/>
          <c:order val="1"/>
          <c:tx>
            <c:strRef>
              <c:f>Sheet1!$C$1</c:f>
              <c:strCache>
                <c:ptCount val="1"/>
                <c:pt idx="0">
                  <c:v>Asian</c:v>
                </c:pt>
              </c:strCache>
            </c:strRef>
          </c:tx>
          <c:spPr>
            <a:ln w="31750" cap="rnd">
              <a:solidFill>
                <a:srgbClr val="4BA9FF"/>
              </a:solidFill>
              <a:prstDash val="dash"/>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Sheet1!$C$2:$C$30</c:f>
              <c:numCache>
                <c:formatCode>0.0</c:formatCode>
                <c:ptCount val="13"/>
                <c:pt idx="0">
                  <c:v>2.4375330974198248</c:v>
                </c:pt>
                <c:pt idx="1">
                  <c:v>2.0725568165119581</c:v>
                </c:pt>
                <c:pt idx="2">
                  <c:v>2.4825892309470543</c:v>
                </c:pt>
                <c:pt idx="3">
                  <c:v>2.1162245878614279</c:v>
                </c:pt>
                <c:pt idx="4">
                  <c:v>2.0890150505965499</c:v>
                </c:pt>
                <c:pt idx="5">
                  <c:v>2.1041477686383598</c:v>
                </c:pt>
                <c:pt idx="6">
                  <c:v>1.8407299759856641</c:v>
                </c:pt>
                <c:pt idx="7">
                  <c:v>1.875647098248896</c:v>
                </c:pt>
                <c:pt idx="8">
                  <c:v>1.4724090096837603</c:v>
                </c:pt>
                <c:pt idx="9">
                  <c:v>1.1545824221753718</c:v>
                </c:pt>
                <c:pt idx="10">
                  <c:v>1.3349720421336773</c:v>
                </c:pt>
                <c:pt idx="11">
                  <c:v>1.5864325338205278</c:v>
                </c:pt>
                <c:pt idx="12">
                  <c:v>1.2948971429935907</c:v>
                </c:pt>
              </c:numCache>
            </c:numRef>
          </c:val>
          <c:smooth val="0"/>
          <c:extLst>
            <c:ext xmlns:c16="http://schemas.microsoft.com/office/drawing/2014/chart" uri="{C3380CC4-5D6E-409C-BE32-E72D297353CC}">
              <c16:uniqueId val="{00000001-F94C-4279-954C-80BF3AB9FB9C}"/>
            </c:ext>
          </c:extLst>
        </c:ser>
        <c:ser>
          <c:idx val="2"/>
          <c:order val="2"/>
          <c:tx>
            <c:strRef>
              <c:f>Sheet1!$D$1</c:f>
              <c:strCache>
                <c:ptCount val="1"/>
                <c:pt idx="0">
                  <c:v>Black</c:v>
                </c:pt>
              </c:strCache>
            </c:strRef>
          </c:tx>
          <c:spPr>
            <a:ln w="31750" cap="rnd">
              <a:solidFill>
                <a:srgbClr val="259393"/>
              </a:solidFill>
              <a:prstDash val="dash"/>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Sheet1!$D$2:$D$30</c:f>
              <c:numCache>
                <c:formatCode>0.0</c:formatCode>
                <c:ptCount val="13"/>
                <c:pt idx="0">
                  <c:v>4.5131244575670708</c:v>
                </c:pt>
                <c:pt idx="1">
                  <c:v>3.9526102646461077</c:v>
                </c:pt>
                <c:pt idx="2">
                  <c:v>3.6483702502615762</c:v>
                </c:pt>
                <c:pt idx="3">
                  <c:v>3.4084364882374656</c:v>
                </c:pt>
                <c:pt idx="4">
                  <c:v>3.262078503220009</c:v>
                </c:pt>
                <c:pt idx="5">
                  <c:v>3.0618234712532475</c:v>
                </c:pt>
                <c:pt idx="6">
                  <c:v>2.8514779210064578</c:v>
                </c:pt>
                <c:pt idx="7">
                  <c:v>2.6678945541243975</c:v>
                </c:pt>
                <c:pt idx="8">
                  <c:v>2.5593419613659307</c:v>
                </c:pt>
                <c:pt idx="9">
                  <c:v>2.0355380937970371</c:v>
                </c:pt>
                <c:pt idx="10">
                  <c:v>2.029287736502762</c:v>
                </c:pt>
                <c:pt idx="11">
                  <c:v>1.8521133068268594</c:v>
                </c:pt>
                <c:pt idx="12">
                  <c:v>2.080236753656203</c:v>
                </c:pt>
              </c:numCache>
            </c:numRef>
          </c:val>
          <c:smooth val="0"/>
          <c:extLst>
            <c:ext xmlns:c16="http://schemas.microsoft.com/office/drawing/2014/chart" uri="{C3380CC4-5D6E-409C-BE32-E72D297353CC}">
              <c16:uniqueId val="{00000002-F94C-4279-954C-80BF3AB9FB9C}"/>
            </c:ext>
          </c:extLst>
        </c:ser>
        <c:ser>
          <c:idx val="3"/>
          <c:order val="3"/>
          <c:tx>
            <c:strRef>
              <c:f>Sheet1!$E$1</c:f>
              <c:strCache>
                <c:ptCount val="1"/>
                <c:pt idx="0">
                  <c:v>Multiple</c:v>
                </c:pt>
              </c:strCache>
            </c:strRef>
          </c:tx>
          <c:spPr>
            <a:ln w="31750" cap="rnd">
              <a:solidFill>
                <a:srgbClr val="005DAA"/>
              </a:solidFill>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Sheet1!$E$2:$E$30</c:f>
              <c:numCache>
                <c:formatCode>0.0</c:formatCode>
                <c:ptCount val="13"/>
                <c:pt idx="0">
                  <c:v>0.49441425198522776</c:v>
                </c:pt>
                <c:pt idx="1">
                  <c:v>0.36708659625246537</c:v>
                </c:pt>
                <c:pt idx="2">
                  <c:v>0.43537441503093599</c:v>
                </c:pt>
                <c:pt idx="3">
                  <c:v>0.42525902527229337</c:v>
                </c:pt>
                <c:pt idx="4">
                  <c:v>0.37751073361496729</c:v>
                </c:pt>
                <c:pt idx="5">
                  <c:v>0.20865474188766414</c:v>
                </c:pt>
                <c:pt idx="6">
                  <c:v>0.33553095456799031</c:v>
                </c:pt>
                <c:pt idx="7">
                  <c:v>0.40119202173497898</c:v>
                </c:pt>
                <c:pt idx="8">
                  <c:v>0.29828993363943845</c:v>
                </c:pt>
                <c:pt idx="9">
                  <c:v>0.30075015681972461</c:v>
                </c:pt>
                <c:pt idx="10">
                  <c:v>0.32107184288962326</c:v>
                </c:pt>
                <c:pt idx="11">
                  <c:v>0.41669414692721835</c:v>
                </c:pt>
                <c:pt idx="12">
                  <c:v>0.53741593057909043</c:v>
                </c:pt>
              </c:numCache>
            </c:numRef>
          </c:val>
          <c:smooth val="0"/>
          <c:extLst>
            <c:ext xmlns:c16="http://schemas.microsoft.com/office/drawing/2014/chart" uri="{C3380CC4-5D6E-409C-BE32-E72D297353CC}">
              <c16:uniqueId val="{00000003-F94C-4279-954C-80BF3AB9FB9C}"/>
            </c:ext>
          </c:extLst>
        </c:ser>
        <c:ser>
          <c:idx val="4"/>
          <c:order val="4"/>
          <c:tx>
            <c:strRef>
              <c:f>Sheet1!$F$1</c:f>
              <c:strCache>
                <c:ptCount val="1"/>
                <c:pt idx="0">
                  <c:v>Native Hawaiian</c:v>
                </c:pt>
              </c:strCache>
            </c:strRef>
          </c:tx>
          <c:spPr>
            <a:ln w="31750" cap="rnd">
              <a:solidFill>
                <a:srgbClr val="78B832"/>
              </a:solidFill>
              <a:prstDash val="solid"/>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Sheet1!$F$2:$F$30</c:f>
              <c:numCache>
                <c:formatCode>0.0</c:formatCode>
                <c:ptCount val="13"/>
                <c:pt idx="0">
                  <c:v>5.363452096551077</c:v>
                </c:pt>
                <c:pt idx="1">
                  <c:v>3.1319748255160342</c:v>
                </c:pt>
                <c:pt idx="2">
                  <c:v>2.0891044844716866</c:v>
                </c:pt>
                <c:pt idx="3">
                  <c:v>5.2385642143201396</c:v>
                </c:pt>
                <c:pt idx="4">
                  <c:v>5.6302729671827274</c:v>
                </c:pt>
                <c:pt idx="5">
                  <c:v>3.9975077606788592</c:v>
                </c:pt>
                <c:pt idx="6">
                  <c:v>5.7912514460030957</c:v>
                </c:pt>
                <c:pt idx="7">
                  <c:v>5.4361517349279378</c:v>
                </c:pt>
                <c:pt idx="8">
                  <c:v>3.9216455224612248</c:v>
                </c:pt>
                <c:pt idx="9">
                  <c:v>6.0569172950102823</c:v>
                </c:pt>
                <c:pt idx="10">
                  <c:v>5.0718710132167759</c:v>
                </c:pt>
                <c:pt idx="11">
                  <c:v>6.4408577707054633</c:v>
                </c:pt>
                <c:pt idx="12">
                  <c:v>6.0850214093406318</c:v>
                </c:pt>
              </c:numCache>
            </c:numRef>
          </c:val>
          <c:smooth val="0"/>
          <c:extLst>
            <c:ext xmlns:c16="http://schemas.microsoft.com/office/drawing/2014/chart" uri="{C3380CC4-5D6E-409C-BE32-E72D297353CC}">
              <c16:uniqueId val="{00000004-F94C-4279-954C-80BF3AB9FB9C}"/>
            </c:ext>
          </c:extLst>
        </c:ser>
        <c:ser>
          <c:idx val="5"/>
          <c:order val="5"/>
          <c:tx>
            <c:strRef>
              <c:f>Sheet1!$G$1</c:f>
              <c:strCache>
                <c:ptCount val="1"/>
                <c:pt idx="0">
                  <c:v>White</c:v>
                </c:pt>
              </c:strCache>
            </c:strRef>
          </c:tx>
          <c:spPr>
            <a:ln w="31750" cap="rnd">
              <a:solidFill>
                <a:srgbClr val="EA865A"/>
              </a:solidFill>
              <a:prstDash val="dash"/>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Sheet1!$G$2:$G$30</c:f>
              <c:numCache>
                <c:formatCode>0.0</c:formatCode>
                <c:ptCount val="13"/>
                <c:pt idx="0">
                  <c:v>0.69196169189868417</c:v>
                </c:pt>
                <c:pt idx="1">
                  <c:v>0.67247571640047343</c:v>
                </c:pt>
                <c:pt idx="2">
                  <c:v>0.58113768350385564</c:v>
                </c:pt>
                <c:pt idx="3">
                  <c:v>0.5127809090951041</c:v>
                </c:pt>
                <c:pt idx="4">
                  <c:v>0.52275324619487029</c:v>
                </c:pt>
                <c:pt idx="5">
                  <c:v>0.48647303779524909</c:v>
                </c:pt>
                <c:pt idx="6">
                  <c:v>0.42340866104869662</c:v>
                </c:pt>
                <c:pt idx="7">
                  <c:v>0.43184976917388734</c:v>
                </c:pt>
                <c:pt idx="8">
                  <c:v>0.40246037874161777</c:v>
                </c:pt>
                <c:pt idx="9">
                  <c:v>0.30285218129766855</c:v>
                </c:pt>
                <c:pt idx="10">
                  <c:v>0.33986364972474065</c:v>
                </c:pt>
                <c:pt idx="11">
                  <c:v>0.30533882178606736</c:v>
                </c:pt>
                <c:pt idx="12">
                  <c:v>0.31763600544704079</c:v>
                </c:pt>
              </c:numCache>
            </c:numRef>
          </c:val>
          <c:smooth val="0"/>
          <c:extLst>
            <c:ext xmlns:c16="http://schemas.microsoft.com/office/drawing/2014/chart" uri="{C3380CC4-5D6E-409C-BE32-E72D297353CC}">
              <c16:uniqueId val="{00000005-F94C-4279-954C-80BF3AB9FB9C}"/>
            </c:ext>
          </c:extLst>
        </c:ser>
        <c:ser>
          <c:idx val="6"/>
          <c:order val="6"/>
          <c:tx>
            <c:strRef>
              <c:f>Sheet1!$H$1</c:f>
              <c:strCache>
                <c:ptCount val="1"/>
                <c:pt idx="0">
                  <c:v>Hispanic</c:v>
                </c:pt>
              </c:strCache>
            </c:strRef>
          </c:tx>
          <c:spPr>
            <a:ln w="31750" cap="rnd">
              <a:solidFill>
                <a:srgbClr val="A22474"/>
              </a:solidFill>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Sheet1!$H$2:$H$30</c:f>
              <c:numCache>
                <c:formatCode>0.0</c:formatCode>
                <c:ptCount val="13"/>
                <c:pt idx="0">
                  <c:v>2.3774020056236931</c:v>
                </c:pt>
                <c:pt idx="1">
                  <c:v>2.0132803770769412</c:v>
                </c:pt>
                <c:pt idx="2">
                  <c:v>1.8625693165660515</c:v>
                </c:pt>
                <c:pt idx="3">
                  <c:v>1.8167057384172363</c:v>
                </c:pt>
                <c:pt idx="4">
                  <c:v>1.8190589252994356</c:v>
                </c:pt>
                <c:pt idx="5">
                  <c:v>1.6067680067745624</c:v>
                </c:pt>
                <c:pt idx="6">
                  <c:v>1.5162986787853237</c:v>
                </c:pt>
                <c:pt idx="7">
                  <c:v>1.4675990072676157</c:v>
                </c:pt>
                <c:pt idx="8">
                  <c:v>1.5173018579710629</c:v>
                </c:pt>
                <c:pt idx="9">
                  <c:v>1.1662607015468154</c:v>
                </c:pt>
                <c:pt idx="10">
                  <c:v>1.3172190430038166</c:v>
                </c:pt>
                <c:pt idx="11">
                  <c:v>1.328626112593335</c:v>
                </c:pt>
                <c:pt idx="12">
                  <c:v>1.4977398005833626</c:v>
                </c:pt>
              </c:numCache>
            </c:numRef>
          </c:val>
          <c:smooth val="0"/>
          <c:extLst>
            <c:ext xmlns:c16="http://schemas.microsoft.com/office/drawing/2014/chart" uri="{C3380CC4-5D6E-409C-BE32-E72D297353CC}">
              <c16:uniqueId val="{00000006-F94C-4279-954C-80BF3AB9FB9C}"/>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 val="autoZero"/>
        <c:auto val="1"/>
        <c:lblAlgn val="ctr"/>
        <c:lblOffset val="100"/>
        <c:noMultiLvlLbl val="0"/>
      </c:catAx>
      <c:valAx>
        <c:axId val="2069402752"/>
        <c:scaling>
          <c:orientation val="minMax"/>
          <c:max val="7.5"/>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solidFill>
            <a:schemeClr val="bg2"/>
          </a:solid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4925">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81748310030939"/>
          <c:y val="6.9578848888743966E-2"/>
          <c:w val="0.8597032154194324"/>
          <c:h val="0.80762342155346212"/>
        </c:manualLayout>
      </c:layout>
      <c:barChart>
        <c:barDir val="col"/>
        <c:grouping val="stacked"/>
        <c:varyColors val="0"/>
        <c:ser>
          <c:idx val="0"/>
          <c:order val="0"/>
          <c:tx>
            <c:strRef>
              <c:f>Sheet1!$B$1</c:f>
              <c:strCache>
                <c:ptCount val="1"/>
                <c:pt idx="0">
                  <c:v>Asian</c:v>
                </c:pt>
              </c:strCache>
            </c:strRef>
          </c:tx>
          <c:spPr>
            <a:solidFill>
              <a:srgbClr val="4BA9FF"/>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Sheet1!$B$2:$B$14</c:f>
              <c:numCache>
                <c:formatCode>#,##0</c:formatCode>
                <c:ptCount val="13"/>
                <c:pt idx="0">
                  <c:v>3019</c:v>
                </c:pt>
                <c:pt idx="1">
                  <c:v>2915</c:v>
                </c:pt>
                <c:pt idx="2">
                  <c:v>2942</c:v>
                </c:pt>
                <c:pt idx="3">
                  <c:v>2942</c:v>
                </c:pt>
                <c:pt idx="4">
                  <c:v>3156</c:v>
                </c:pt>
                <c:pt idx="5">
                  <c:v>3060</c:v>
                </c:pt>
                <c:pt idx="6">
                  <c:v>3140</c:v>
                </c:pt>
                <c:pt idx="7">
                  <c:v>3075</c:v>
                </c:pt>
                <c:pt idx="8">
                  <c:v>3025</c:v>
                </c:pt>
                <c:pt idx="9">
                  <c:v>2452</c:v>
                </c:pt>
                <c:pt idx="10">
                  <c:v>2627</c:v>
                </c:pt>
                <c:pt idx="11">
                  <c:v>2712</c:v>
                </c:pt>
                <c:pt idx="12">
                  <c:v>2769</c:v>
                </c:pt>
              </c:numCache>
            </c:numRef>
          </c:val>
          <c:extLst>
            <c:ext xmlns:c16="http://schemas.microsoft.com/office/drawing/2014/chart" uri="{C3380CC4-5D6E-409C-BE32-E72D297353CC}">
              <c16:uniqueId val="{00000000-2E72-4A6E-B31E-771289967C83}"/>
            </c:ext>
          </c:extLst>
        </c:ser>
        <c:ser>
          <c:idx val="1"/>
          <c:order val="1"/>
          <c:tx>
            <c:strRef>
              <c:f>Sheet1!$C$1</c:f>
              <c:strCache>
                <c:ptCount val="1"/>
                <c:pt idx="0">
                  <c:v>Hispanic/Latino</c:v>
                </c:pt>
              </c:strCache>
            </c:strRef>
          </c:tx>
          <c:spPr>
            <a:solidFill>
              <a:srgbClr val="A22474"/>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Sheet1!$C$2:$C$14</c:f>
              <c:numCache>
                <c:formatCode>#,##0</c:formatCode>
                <c:ptCount val="13"/>
                <c:pt idx="0">
                  <c:v>2235</c:v>
                </c:pt>
                <c:pt idx="1">
                  <c:v>2094</c:v>
                </c:pt>
                <c:pt idx="2">
                  <c:v>2038</c:v>
                </c:pt>
                <c:pt idx="3">
                  <c:v>2096</c:v>
                </c:pt>
                <c:pt idx="4">
                  <c:v>2036</c:v>
                </c:pt>
                <c:pt idx="5">
                  <c:v>1988</c:v>
                </c:pt>
                <c:pt idx="6">
                  <c:v>1970</c:v>
                </c:pt>
                <c:pt idx="7">
                  <c:v>2037</c:v>
                </c:pt>
                <c:pt idx="8">
                  <c:v>2069</c:v>
                </c:pt>
                <c:pt idx="9">
                  <c:v>1637</c:v>
                </c:pt>
                <c:pt idx="10">
                  <c:v>1844</c:v>
                </c:pt>
                <c:pt idx="11">
                  <c:v>2278</c:v>
                </c:pt>
                <c:pt idx="12">
                  <c:v>2899</c:v>
                </c:pt>
              </c:numCache>
            </c:numRef>
          </c:val>
          <c:extLst>
            <c:ext xmlns:c16="http://schemas.microsoft.com/office/drawing/2014/chart" uri="{C3380CC4-5D6E-409C-BE32-E72D297353CC}">
              <c16:uniqueId val="{00000001-2E72-4A6E-B31E-771289967C83}"/>
            </c:ext>
          </c:extLst>
        </c:ser>
        <c:ser>
          <c:idx val="2"/>
          <c:order val="2"/>
          <c:tx>
            <c:strRef>
              <c:f>Sheet1!$D$1</c:f>
              <c:strCache>
                <c:ptCount val="1"/>
                <c:pt idx="0">
                  <c:v>Black/African American</c:v>
                </c:pt>
              </c:strCache>
            </c:strRef>
          </c:tx>
          <c:spPr>
            <a:solidFill>
              <a:srgbClr val="259393"/>
            </a:solidFill>
            <a:ln w="19050">
              <a:noFill/>
            </a:ln>
            <a:effectLst/>
          </c:spPr>
          <c:invertIfNegative val="0"/>
          <c:cat>
            <c:numRef>
              <c:f>Sheet1!$A$2:$A$14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Sheet1!$D$2:$D$14</c:f>
              <c:numCache>
                <c:formatCode>#,##0</c:formatCode>
                <c:ptCount val="13"/>
                <c:pt idx="0">
                  <c:v>865</c:v>
                </c:pt>
                <c:pt idx="1">
                  <c:v>896</c:v>
                </c:pt>
                <c:pt idx="2">
                  <c:v>836</c:v>
                </c:pt>
                <c:pt idx="3">
                  <c:v>826</c:v>
                </c:pt>
                <c:pt idx="4">
                  <c:v>857</c:v>
                </c:pt>
                <c:pt idx="5">
                  <c:v>913</c:v>
                </c:pt>
                <c:pt idx="6">
                  <c:v>899</c:v>
                </c:pt>
                <c:pt idx="7">
                  <c:v>846</c:v>
                </c:pt>
                <c:pt idx="8">
                  <c:v>836</c:v>
                </c:pt>
                <c:pt idx="9">
                  <c:v>676</c:v>
                </c:pt>
                <c:pt idx="10">
                  <c:v>674</c:v>
                </c:pt>
                <c:pt idx="11">
                  <c:v>649</c:v>
                </c:pt>
                <c:pt idx="12">
                  <c:v>941</c:v>
                </c:pt>
              </c:numCache>
            </c:numRef>
          </c:val>
          <c:extLst>
            <c:ext xmlns:c16="http://schemas.microsoft.com/office/drawing/2014/chart" uri="{C3380CC4-5D6E-409C-BE32-E72D297353CC}">
              <c16:uniqueId val="{00000002-2E72-4A6E-B31E-771289967C83}"/>
            </c:ext>
          </c:extLst>
        </c:ser>
        <c:ser>
          <c:idx val="3"/>
          <c:order val="3"/>
          <c:tx>
            <c:strRef>
              <c:f>Sheet1!$E$1</c:f>
              <c:strCache>
                <c:ptCount val="1"/>
                <c:pt idx="0">
                  <c:v>White</c:v>
                </c:pt>
              </c:strCache>
            </c:strRef>
          </c:tx>
          <c:spPr>
            <a:solidFill>
              <a:srgbClr val="F6A01A"/>
            </a:solidFill>
            <a:ln w="19050">
              <a:noFill/>
            </a:ln>
            <a:effectLst/>
          </c:spPr>
          <c:invertIfNegative val="0"/>
          <c:val>
            <c:numRef>
              <c:f>Sheet1!$E$2:$E$14</c:f>
              <c:numCache>
                <c:formatCode>#,##0</c:formatCode>
                <c:ptCount val="13"/>
                <c:pt idx="0">
                  <c:v>325</c:v>
                </c:pt>
                <c:pt idx="1">
                  <c:v>295</c:v>
                </c:pt>
                <c:pt idx="2">
                  <c:v>323</c:v>
                </c:pt>
                <c:pt idx="3">
                  <c:v>277</c:v>
                </c:pt>
                <c:pt idx="4">
                  <c:v>256</c:v>
                </c:pt>
                <c:pt idx="5">
                  <c:v>281</c:v>
                </c:pt>
                <c:pt idx="6">
                  <c:v>264</c:v>
                </c:pt>
                <c:pt idx="7">
                  <c:v>261</c:v>
                </c:pt>
                <c:pt idx="8">
                  <c:v>252</c:v>
                </c:pt>
                <c:pt idx="9">
                  <c:v>210</c:v>
                </c:pt>
                <c:pt idx="10">
                  <c:v>239</c:v>
                </c:pt>
                <c:pt idx="11">
                  <c:v>278</c:v>
                </c:pt>
                <c:pt idx="12">
                  <c:v>308</c:v>
                </c:pt>
              </c:numCache>
            </c:numRef>
          </c:val>
          <c:extLst>
            <c:ext xmlns:c16="http://schemas.microsoft.com/office/drawing/2014/chart" uri="{C3380CC4-5D6E-409C-BE32-E72D297353CC}">
              <c16:uniqueId val="{00000003-2E72-4A6E-B31E-771289967C83}"/>
            </c:ext>
          </c:extLst>
        </c:ser>
        <c:ser>
          <c:idx val="4"/>
          <c:order val="4"/>
          <c:tx>
            <c:strRef>
              <c:f>Sheet1!$F$1</c:f>
              <c:strCache>
                <c:ptCount val="1"/>
                <c:pt idx="0">
                  <c:v>American Indian/Alaska Native</c:v>
                </c:pt>
              </c:strCache>
            </c:strRef>
          </c:tx>
          <c:spPr>
            <a:solidFill>
              <a:srgbClr val="A87FE5"/>
            </a:solidFill>
            <a:ln w="19050">
              <a:noFill/>
            </a:ln>
            <a:effectLst/>
          </c:spPr>
          <c:invertIfNegative val="0"/>
          <c:val>
            <c:numRef>
              <c:f>Sheet1!$F$2:$F$14</c:f>
              <c:numCache>
                <c:formatCode>General</c:formatCode>
                <c:ptCount val="13"/>
                <c:pt idx="0">
                  <c:v>2</c:v>
                </c:pt>
                <c:pt idx="1">
                  <c:v>0</c:v>
                </c:pt>
                <c:pt idx="2">
                  <c:v>1</c:v>
                </c:pt>
                <c:pt idx="3">
                  <c:v>0</c:v>
                </c:pt>
                <c:pt idx="4">
                  <c:v>0</c:v>
                </c:pt>
                <c:pt idx="5">
                  <c:v>0</c:v>
                </c:pt>
                <c:pt idx="6">
                  <c:v>2</c:v>
                </c:pt>
                <c:pt idx="7">
                  <c:v>2</c:v>
                </c:pt>
                <c:pt idx="8">
                  <c:v>0</c:v>
                </c:pt>
                <c:pt idx="9">
                  <c:v>0</c:v>
                </c:pt>
                <c:pt idx="10" formatCode="#,##0">
                  <c:v>1</c:v>
                </c:pt>
                <c:pt idx="11" formatCode="#,##0">
                  <c:v>0</c:v>
                </c:pt>
                <c:pt idx="12" formatCode="#,##0">
                  <c:v>4</c:v>
                </c:pt>
              </c:numCache>
            </c:numRef>
          </c:val>
          <c:extLst>
            <c:ext xmlns:c16="http://schemas.microsoft.com/office/drawing/2014/chart" uri="{C3380CC4-5D6E-409C-BE32-E72D297353CC}">
              <c16:uniqueId val="{00000004-2E72-4A6E-B31E-771289967C83}"/>
            </c:ext>
          </c:extLst>
        </c:ser>
        <c:ser>
          <c:idx val="5"/>
          <c:order val="5"/>
          <c:tx>
            <c:strRef>
              <c:f>Sheet1!$G$1</c:f>
              <c:strCache>
                <c:ptCount val="1"/>
                <c:pt idx="0">
                  <c:v>Native Hawaiian/Other Pacific Islander</c:v>
                </c:pt>
              </c:strCache>
            </c:strRef>
          </c:tx>
          <c:spPr>
            <a:solidFill>
              <a:srgbClr val="78B832"/>
            </a:solidFill>
            <a:ln w="19050">
              <a:noFill/>
            </a:ln>
            <a:effectLst/>
          </c:spPr>
          <c:invertIfNegative val="0"/>
          <c:val>
            <c:numRef>
              <c:f>Sheet1!$G$2:$G$14</c:f>
              <c:numCache>
                <c:formatCode>General</c:formatCode>
                <c:ptCount val="13"/>
                <c:pt idx="0">
                  <c:v>57</c:v>
                </c:pt>
                <c:pt idx="1">
                  <c:v>45</c:v>
                </c:pt>
                <c:pt idx="2">
                  <c:v>46</c:v>
                </c:pt>
                <c:pt idx="3">
                  <c:v>56</c:v>
                </c:pt>
                <c:pt idx="4">
                  <c:v>62</c:v>
                </c:pt>
                <c:pt idx="5">
                  <c:v>47</c:v>
                </c:pt>
                <c:pt idx="6">
                  <c:v>69</c:v>
                </c:pt>
                <c:pt idx="7">
                  <c:v>73</c:v>
                </c:pt>
                <c:pt idx="8">
                  <c:v>77</c:v>
                </c:pt>
                <c:pt idx="9">
                  <c:v>74</c:v>
                </c:pt>
                <c:pt idx="10" formatCode="#,##0">
                  <c:v>75</c:v>
                </c:pt>
                <c:pt idx="11" formatCode="#,##0">
                  <c:v>105</c:v>
                </c:pt>
                <c:pt idx="12" formatCode="#,##0">
                  <c:v>98</c:v>
                </c:pt>
              </c:numCache>
            </c:numRef>
          </c:val>
          <c:extLst>
            <c:ext xmlns:c16="http://schemas.microsoft.com/office/drawing/2014/chart" uri="{C3380CC4-5D6E-409C-BE32-E72D297353CC}">
              <c16:uniqueId val="{00000005-2E72-4A6E-B31E-771289967C83}"/>
            </c:ext>
          </c:extLst>
        </c:ser>
        <c:ser>
          <c:idx val="6"/>
          <c:order val="6"/>
          <c:tx>
            <c:strRef>
              <c:f>Sheet1!$H$1</c:f>
              <c:strCache>
                <c:ptCount val="1"/>
                <c:pt idx="0">
                  <c:v>Multiple race</c:v>
                </c:pt>
              </c:strCache>
            </c:strRef>
          </c:tx>
          <c:spPr>
            <a:solidFill>
              <a:srgbClr val="005DAA"/>
            </a:solidFill>
            <a:ln w="19050">
              <a:noFill/>
            </a:ln>
            <a:effectLst/>
          </c:spPr>
          <c:invertIfNegative val="0"/>
          <c:val>
            <c:numRef>
              <c:f>Sheet1!$H$2:$H$14</c:f>
              <c:numCache>
                <c:formatCode>General</c:formatCode>
                <c:ptCount val="13"/>
                <c:pt idx="0">
                  <c:v>33</c:v>
                </c:pt>
                <c:pt idx="1">
                  <c:v>38</c:v>
                </c:pt>
                <c:pt idx="2">
                  <c:v>27</c:v>
                </c:pt>
                <c:pt idx="3">
                  <c:v>53</c:v>
                </c:pt>
                <c:pt idx="4">
                  <c:v>23</c:v>
                </c:pt>
                <c:pt idx="5">
                  <c:v>44</c:v>
                </c:pt>
                <c:pt idx="6">
                  <c:v>39</c:v>
                </c:pt>
                <c:pt idx="7">
                  <c:v>35</c:v>
                </c:pt>
                <c:pt idx="8">
                  <c:v>54</c:v>
                </c:pt>
                <c:pt idx="9">
                  <c:v>33</c:v>
                </c:pt>
                <c:pt idx="10" formatCode="#,##0">
                  <c:v>141</c:v>
                </c:pt>
                <c:pt idx="11" formatCode="#,##0">
                  <c:v>101</c:v>
                </c:pt>
                <c:pt idx="12" formatCode="#,##0">
                  <c:v>160</c:v>
                </c:pt>
              </c:numCache>
            </c:numRef>
          </c:val>
          <c:extLst>
            <c:ext xmlns:c16="http://schemas.microsoft.com/office/drawing/2014/chart" uri="{C3380CC4-5D6E-409C-BE32-E72D297353CC}">
              <c16:uniqueId val="{00000006-2E72-4A6E-B31E-771289967C83}"/>
            </c:ext>
          </c:extLst>
        </c:ser>
        <c:ser>
          <c:idx val="7"/>
          <c:order val="7"/>
          <c:tx>
            <c:strRef>
              <c:f>Sheet1!$I$1</c:f>
              <c:strCache>
                <c:ptCount val="1"/>
                <c:pt idx="0">
                  <c:v>Other race</c:v>
                </c:pt>
              </c:strCache>
            </c:strRef>
          </c:tx>
          <c:spPr>
            <a:solidFill>
              <a:srgbClr val="FF6699"/>
            </a:solidFill>
            <a:ln w="19050">
              <a:noFill/>
            </a:ln>
            <a:effectLst/>
          </c:spPr>
          <c:invertIfNegative val="0"/>
          <c:val>
            <c:numRef>
              <c:f>Sheet1!$I$2:$I$14</c:f>
              <c:numCache>
                <c:formatCode>General</c:formatCode>
                <c:ptCount val="13"/>
                <c:pt idx="12" formatCode="#,##0">
                  <c:v>87</c:v>
                </c:pt>
              </c:numCache>
            </c:numRef>
          </c:val>
          <c:extLst>
            <c:ext xmlns:c16="http://schemas.microsoft.com/office/drawing/2014/chart" uri="{C3380CC4-5D6E-409C-BE32-E72D297353CC}">
              <c16:uniqueId val="{00000000-C0D6-410E-A68E-D4C41A2BBFA7}"/>
            </c:ext>
          </c:extLst>
        </c:ser>
        <c:dLbls>
          <c:showLegendKey val="0"/>
          <c:showVal val="0"/>
          <c:showCatName val="0"/>
          <c:showSerName val="0"/>
          <c:showPercent val="0"/>
          <c:showBubbleSize val="0"/>
        </c:dLbls>
        <c:gapWidth val="10"/>
        <c:overlap val="100"/>
        <c:axId val="531148896"/>
        <c:axId val="531145288"/>
      </c:barChart>
      <c:catAx>
        <c:axId val="5311488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100"/>
        <c:noMultiLvlLbl val="0"/>
      </c:catAx>
      <c:valAx>
        <c:axId val="531145288"/>
        <c:scaling>
          <c:orientation val="minMax"/>
          <c:max val="8000"/>
          <c:min val="0"/>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8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8539173966186921E-2"/>
          <c:y val="3.0294999873022865E-2"/>
          <c:w val="0.90876129184684096"/>
          <c:h val="0.83961934774850155"/>
        </c:manualLayout>
      </c:layout>
      <c:lineChart>
        <c:grouping val="standard"/>
        <c:varyColors val="0"/>
        <c:ser>
          <c:idx val="1"/>
          <c:order val="1"/>
          <c:tx>
            <c:strRef>
              <c:f>Sheet1!$C$1</c:f>
              <c:strCache>
                <c:ptCount val="1"/>
                <c:pt idx="0">
                  <c:v>Asian</c:v>
                </c:pt>
              </c:strCache>
            </c:strRef>
          </c:tx>
          <c:spPr>
            <a:ln w="31750" cap="rnd">
              <a:solidFill>
                <a:srgbClr val="4BA9FF"/>
              </a:solidFill>
              <a:prstDash val="dash"/>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Sheet1!$C$2:$C$30</c:f>
              <c:numCache>
                <c:formatCode>0.0</c:formatCode>
                <c:ptCount val="13"/>
                <c:pt idx="0">
                  <c:v>34.211767782895002</c:v>
                </c:pt>
                <c:pt idx="1">
                  <c:v>30.639454346529813</c:v>
                </c:pt>
                <c:pt idx="2">
                  <c:v>29.971514835950781</c:v>
                </c:pt>
                <c:pt idx="3">
                  <c:v>29.556634409548462</c:v>
                </c:pt>
                <c:pt idx="4">
                  <c:v>29.642943420299741</c:v>
                </c:pt>
                <c:pt idx="5">
                  <c:v>27.277472872285802</c:v>
                </c:pt>
                <c:pt idx="6">
                  <c:v>27.431402928433304</c:v>
                </c:pt>
                <c:pt idx="7">
                  <c:v>26.087516448921448</c:v>
                </c:pt>
                <c:pt idx="8">
                  <c:v>25.962306850092439</c:v>
                </c:pt>
                <c:pt idx="9">
                  <c:v>21.943959137699061</c:v>
                </c:pt>
                <c:pt idx="10">
                  <c:v>23.112619692708613</c:v>
                </c:pt>
                <c:pt idx="11">
                  <c:v>22.720018497714175</c:v>
                </c:pt>
                <c:pt idx="12">
                  <c:v>22.260046705099079</c:v>
                </c:pt>
              </c:numCache>
            </c:numRef>
          </c:val>
          <c:smooth val="0"/>
          <c:extLst>
            <c:ext xmlns:c16="http://schemas.microsoft.com/office/drawing/2014/chart" uri="{C3380CC4-5D6E-409C-BE32-E72D297353CC}">
              <c16:uniqueId val="{00000000-3C6F-4502-9BF3-968DBBFA0489}"/>
            </c:ext>
          </c:extLst>
        </c:ser>
        <c:ser>
          <c:idx val="2"/>
          <c:order val="2"/>
          <c:tx>
            <c:strRef>
              <c:f>Sheet1!$D$1</c:f>
              <c:strCache>
                <c:ptCount val="1"/>
                <c:pt idx="0">
                  <c:v>Black</c:v>
                </c:pt>
              </c:strCache>
            </c:strRef>
          </c:tx>
          <c:spPr>
            <a:ln w="31750" cap="rnd">
              <a:solidFill>
                <a:srgbClr val="259393"/>
              </a:solidFill>
              <a:prstDash val="dash"/>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Sheet1!$D$2:$D$30</c:f>
              <c:numCache>
                <c:formatCode>0.0</c:formatCode>
                <c:ptCount val="13"/>
                <c:pt idx="0">
                  <c:v>27.46646471670644</c:v>
                </c:pt>
                <c:pt idx="1">
                  <c:v>27.623048968020154</c:v>
                </c:pt>
                <c:pt idx="2">
                  <c:v>24.543148087366561</c:v>
                </c:pt>
                <c:pt idx="3">
                  <c:v>23.538544223681143</c:v>
                </c:pt>
                <c:pt idx="4">
                  <c:v>23.167033500557682</c:v>
                </c:pt>
                <c:pt idx="5">
                  <c:v>22.713538985811873</c:v>
                </c:pt>
                <c:pt idx="6">
                  <c:v>22.158373462008001</c:v>
                </c:pt>
                <c:pt idx="7">
                  <c:v>20.313056373053364</c:v>
                </c:pt>
                <c:pt idx="8">
                  <c:v>19.783465708225592</c:v>
                </c:pt>
                <c:pt idx="9">
                  <c:v>15.598032248239452</c:v>
                </c:pt>
                <c:pt idx="10">
                  <c:v>15.469533625693746</c:v>
                </c:pt>
                <c:pt idx="11">
                  <c:v>14.193067266172498</c:v>
                </c:pt>
                <c:pt idx="12">
                  <c:v>18.587599246619519</c:v>
                </c:pt>
              </c:numCache>
            </c:numRef>
          </c:val>
          <c:smooth val="0"/>
          <c:extLst>
            <c:ext xmlns:c16="http://schemas.microsoft.com/office/drawing/2014/chart" uri="{C3380CC4-5D6E-409C-BE32-E72D297353CC}">
              <c16:uniqueId val="{00000001-3C6F-4502-9BF3-968DBBFA0489}"/>
            </c:ext>
          </c:extLst>
        </c:ser>
        <c:ser>
          <c:idx val="3"/>
          <c:order val="3"/>
          <c:tx>
            <c:strRef>
              <c:f>Sheet1!$E$1</c:f>
              <c:strCache>
                <c:ptCount val="1"/>
                <c:pt idx="0">
                  <c:v>Multiple</c:v>
                </c:pt>
              </c:strCache>
            </c:strRef>
          </c:tx>
          <c:spPr>
            <a:ln w="31750" cap="rnd">
              <a:solidFill>
                <a:srgbClr val="005DAA"/>
              </a:solidFill>
              <a:round/>
            </a:ln>
            <a:effectLst/>
          </c:spPr>
          <c:marker>
            <c:symbol val="none"/>
          </c:marker>
          <c:dPt>
            <c:idx val="9"/>
            <c:marker>
              <c:symbol val="none"/>
            </c:marker>
            <c:bubble3D val="0"/>
            <c:spPr>
              <a:ln w="31750" cap="rnd">
                <a:solidFill>
                  <a:srgbClr val="005DAA"/>
                </a:solidFill>
                <a:round/>
              </a:ln>
              <a:effectLst/>
            </c:spPr>
            <c:extLst>
              <c:ext xmlns:c16="http://schemas.microsoft.com/office/drawing/2014/chart" uri="{C3380CC4-5D6E-409C-BE32-E72D297353CC}">
                <c16:uniqueId val="{00000003-3C6F-4502-9BF3-968DBBFA0489}"/>
              </c:ext>
            </c:extLst>
          </c:dPt>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Sheet1!$E$2:$E$30</c:f>
              <c:numCache>
                <c:formatCode>0.0</c:formatCode>
                <c:ptCount val="13"/>
                <c:pt idx="0">
                  <c:v>21.896066670205425</c:v>
                </c:pt>
                <c:pt idx="1">
                  <c:v>24.181026802759185</c:v>
                </c:pt>
                <c:pt idx="2">
                  <c:v>22.113203220337596</c:v>
                </c:pt>
                <c:pt idx="3">
                  <c:v>43.532542629037025</c:v>
                </c:pt>
                <c:pt idx="4">
                  <c:v>17.348932286362984</c:v>
                </c:pt>
                <c:pt idx="5">
                  <c:v>38.264529650662233</c:v>
                </c:pt>
                <c:pt idx="6">
                  <c:v>32.747241674643554</c:v>
                </c:pt>
                <c:pt idx="7">
                  <c:v>22.906958479501547</c:v>
                </c:pt>
                <c:pt idx="8">
                  <c:v>28.018907573925809</c:v>
                </c:pt>
                <c:pt idx="9">
                  <c:v>15.148107175153431</c:v>
                </c:pt>
                <c:pt idx="10">
                  <c:v>74.657686564793337</c:v>
                </c:pt>
                <c:pt idx="11">
                  <c:v>41.998112164067081</c:v>
                </c:pt>
                <c:pt idx="12">
                  <c:v>64.552830439887188</c:v>
                </c:pt>
              </c:numCache>
            </c:numRef>
          </c:val>
          <c:smooth val="0"/>
          <c:extLst>
            <c:ext xmlns:c16="http://schemas.microsoft.com/office/drawing/2014/chart" uri="{C3380CC4-5D6E-409C-BE32-E72D297353CC}">
              <c16:uniqueId val="{00000004-3C6F-4502-9BF3-968DBBFA0489}"/>
            </c:ext>
          </c:extLst>
        </c:ser>
        <c:ser>
          <c:idx val="4"/>
          <c:order val="4"/>
          <c:tx>
            <c:strRef>
              <c:f>Sheet1!$F$1</c:f>
              <c:strCache>
                <c:ptCount val="1"/>
                <c:pt idx="0">
                  <c:v>Native Hawaiian</c:v>
                </c:pt>
              </c:strCache>
            </c:strRef>
          </c:tx>
          <c:spPr>
            <a:ln w="31750" cap="rnd">
              <a:solidFill>
                <a:srgbClr val="78B832"/>
              </a:solidFill>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Sheet1!$F$2:$F$30</c:f>
              <c:numCache>
                <c:formatCode>0.0</c:formatCode>
                <c:ptCount val="13"/>
                <c:pt idx="0">
                  <c:v>27.082115825933265</c:v>
                </c:pt>
                <c:pt idx="1">
                  <c:v>16.683535574859025</c:v>
                </c:pt>
                <c:pt idx="2">
                  <c:v>18.051887403314485</c:v>
                </c:pt>
                <c:pt idx="3">
                  <c:v>24.982378500878841</c:v>
                </c:pt>
                <c:pt idx="4">
                  <c:v>19.200574778496595</c:v>
                </c:pt>
                <c:pt idx="5">
                  <c:v>13.012758040223266</c:v>
                </c:pt>
                <c:pt idx="6">
                  <c:v>23.40879560050346</c:v>
                </c:pt>
                <c:pt idx="7">
                  <c:v>24.696119326235738</c:v>
                </c:pt>
                <c:pt idx="8">
                  <c:v>23.854887928497298</c:v>
                </c:pt>
                <c:pt idx="9">
                  <c:v>34.884104633457625</c:v>
                </c:pt>
                <c:pt idx="10">
                  <c:v>23.270822732180754</c:v>
                </c:pt>
                <c:pt idx="11">
                  <c:v>28.35868059212925</c:v>
                </c:pt>
                <c:pt idx="12">
                  <c:v>31.193799436601783</c:v>
                </c:pt>
              </c:numCache>
            </c:numRef>
          </c:val>
          <c:smooth val="0"/>
          <c:extLst>
            <c:ext xmlns:c16="http://schemas.microsoft.com/office/drawing/2014/chart" uri="{C3380CC4-5D6E-409C-BE32-E72D297353CC}">
              <c16:uniqueId val="{00000005-3C6F-4502-9BF3-968DBBFA0489}"/>
            </c:ext>
          </c:extLst>
        </c:ser>
        <c:ser>
          <c:idx val="5"/>
          <c:order val="5"/>
          <c:tx>
            <c:strRef>
              <c:f>Sheet1!$G$1</c:f>
              <c:strCache>
                <c:ptCount val="1"/>
                <c:pt idx="0">
                  <c:v>White</c:v>
                </c:pt>
              </c:strCache>
            </c:strRef>
          </c:tx>
          <c:spPr>
            <a:ln w="31750" cap="rnd">
              <a:solidFill>
                <a:srgbClr val="EA865A"/>
              </a:solidFill>
              <a:prstDash val="dash"/>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Sheet1!$G$2:$G$30</c:f>
              <c:numCache>
                <c:formatCode>0.0</c:formatCode>
                <c:ptCount val="13"/>
                <c:pt idx="0">
                  <c:v>4.0960388783407131</c:v>
                </c:pt>
                <c:pt idx="1">
                  <c:v>3.7082648928003472</c:v>
                </c:pt>
                <c:pt idx="2">
                  <c:v>4.1672719747476226</c:v>
                </c:pt>
                <c:pt idx="3">
                  <c:v>3.5849771596834246</c:v>
                </c:pt>
                <c:pt idx="4">
                  <c:v>3.3875343235960687</c:v>
                </c:pt>
                <c:pt idx="5">
                  <c:v>3.7085927698542349</c:v>
                </c:pt>
                <c:pt idx="6">
                  <c:v>3.4239726331205542</c:v>
                </c:pt>
                <c:pt idx="7">
                  <c:v>3.2453850562328239</c:v>
                </c:pt>
                <c:pt idx="8">
                  <c:v>3.1353013155201772</c:v>
                </c:pt>
                <c:pt idx="9">
                  <c:v>2.7000728248213322</c:v>
                </c:pt>
                <c:pt idx="10">
                  <c:v>3.0250778957558158</c:v>
                </c:pt>
                <c:pt idx="11">
                  <c:v>3.4104466396979669</c:v>
                </c:pt>
                <c:pt idx="12">
                  <c:v>3.8101717979248173</c:v>
                </c:pt>
              </c:numCache>
            </c:numRef>
          </c:val>
          <c:smooth val="0"/>
          <c:extLst>
            <c:ext xmlns:c16="http://schemas.microsoft.com/office/drawing/2014/chart" uri="{C3380CC4-5D6E-409C-BE32-E72D297353CC}">
              <c16:uniqueId val="{00000006-3C6F-4502-9BF3-968DBBFA0489}"/>
            </c:ext>
          </c:extLst>
        </c:ser>
        <c:ser>
          <c:idx val="6"/>
          <c:order val="6"/>
          <c:tx>
            <c:strRef>
              <c:f>Sheet1!$H$1</c:f>
              <c:strCache>
                <c:ptCount val="1"/>
                <c:pt idx="0">
                  <c:v>Hispanic</c:v>
                </c:pt>
              </c:strCache>
            </c:strRef>
          </c:tx>
          <c:spPr>
            <a:ln w="31750" cap="rnd">
              <a:solidFill>
                <a:srgbClr val="A22474"/>
              </a:solidFill>
              <a:round/>
            </a:ln>
            <a:effectLst/>
          </c:spPr>
          <c:marker>
            <c:symbol val="none"/>
          </c:marker>
          <c:cat>
            <c:numRef>
              <c:f>Sheet1!$A$2:$A$30</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Sheet1!$H$2:$H$30</c:f>
              <c:numCache>
                <c:formatCode>0.0</c:formatCode>
                <c:ptCount val="13"/>
                <c:pt idx="0">
                  <c:v>12.25919996735268</c:v>
                </c:pt>
                <c:pt idx="1">
                  <c:v>11.45489659083897</c:v>
                </c:pt>
                <c:pt idx="2">
                  <c:v>11.175078719053039</c:v>
                </c:pt>
                <c:pt idx="3">
                  <c:v>11.187174886073356</c:v>
                </c:pt>
                <c:pt idx="4">
                  <c:v>10.387766761779019</c:v>
                </c:pt>
                <c:pt idx="5">
                  <c:v>10.046092767278118</c:v>
                </c:pt>
                <c:pt idx="6">
                  <c:v>9.9710899130126158</c:v>
                </c:pt>
                <c:pt idx="7">
                  <c:v>10.261784314220371</c:v>
                </c:pt>
                <c:pt idx="8">
                  <c:v>10.207390594804728</c:v>
                </c:pt>
                <c:pt idx="9">
                  <c:v>8.1010700786110625</c:v>
                </c:pt>
                <c:pt idx="10">
                  <c:v>8.9208681262509888</c:v>
                </c:pt>
                <c:pt idx="11">
                  <c:v>10.450258421403598</c:v>
                </c:pt>
                <c:pt idx="12">
                  <c:v>12.975055310704899</c:v>
                </c:pt>
              </c:numCache>
            </c:numRef>
          </c:val>
          <c:smooth val="0"/>
          <c:extLst>
            <c:ext xmlns:c16="http://schemas.microsoft.com/office/drawing/2014/chart" uri="{C3380CC4-5D6E-409C-BE32-E72D297353CC}">
              <c16:uniqueId val="{00000007-3C6F-4502-9BF3-968DBBFA0489}"/>
            </c:ext>
          </c:extLst>
        </c:ser>
        <c:dLbls>
          <c:showLegendKey val="0"/>
          <c:showVal val="0"/>
          <c:showCatName val="0"/>
          <c:showSerName val="0"/>
          <c:showPercent val="0"/>
          <c:showBubbleSize val="0"/>
        </c:dLbls>
        <c:smooth val="0"/>
        <c:axId val="2072575296"/>
        <c:axId val="2069402752"/>
        <c:extLst>
          <c:ext xmlns:c15="http://schemas.microsoft.com/office/drawing/2012/chart" uri="{02D57815-91ED-43cb-92C2-25804820EDAC}">
            <c15:filteredLineSeries>
              <c15:ser>
                <c:idx val="0"/>
                <c:order val="0"/>
                <c:tx>
                  <c:strRef>
                    <c:extLst>
                      <c:ext uri="{02D57815-91ED-43cb-92C2-25804820EDAC}">
                        <c15:formulaRef>
                          <c15:sqref>Sheet1!$B$1</c15:sqref>
                        </c15:formulaRef>
                      </c:ext>
                    </c:extLst>
                    <c:strCache>
                      <c:ptCount val="1"/>
                      <c:pt idx="0">
                        <c:v>American Indian</c:v>
                      </c:pt>
                    </c:strCache>
                  </c:strRef>
                </c:tx>
                <c:spPr>
                  <a:ln w="31750" cap="rnd">
                    <a:solidFill>
                      <a:srgbClr val="A87FE5"/>
                    </a:solidFill>
                    <a:round/>
                  </a:ln>
                  <a:effectLst/>
                </c:spPr>
                <c:marker>
                  <c:symbol val="none"/>
                </c:marker>
                <c:cat>
                  <c:numRef>
                    <c:extLst>
                      <c:ext uri="{02D57815-91ED-43cb-92C2-25804820EDAC}">
                        <c15:formulaRef>
                          <c15:sqref>Sheet1!$A$2:$A$30</c15:sqref>
                        </c15:formulaRef>
                      </c:ext>
                    </c:extLst>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extLst>
                      <c:ext uri="{02D57815-91ED-43cb-92C2-25804820EDAC}">
                        <c15:formulaRef>
                          <c15:sqref>Sheet1!$B$2:$B$30</c15:sqref>
                        </c15:formulaRef>
                      </c:ext>
                    </c:extLst>
                    <c:numCache>
                      <c:formatCode>0.0</c:formatCode>
                      <c:ptCount val="13"/>
                      <c:pt idx="0">
                        <c:v>6.8509574212996265</c:v>
                      </c:pt>
                      <c:pt idx="1">
                        <c:v>0</c:v>
                      </c:pt>
                      <c:pt idx="2">
                        <c:v>1.5146695748322505</c:v>
                      </c:pt>
                      <c:pt idx="3">
                        <c:v>0</c:v>
                      </c:pt>
                      <c:pt idx="4">
                        <c:v>0</c:v>
                      </c:pt>
                      <c:pt idx="5">
                        <c:v>0</c:v>
                      </c:pt>
                      <c:pt idx="6">
                        <c:v>2.876745825122621</c:v>
                      </c:pt>
                      <c:pt idx="7">
                        <c:v>3.4869327196331752</c:v>
                      </c:pt>
                      <c:pt idx="8">
                        <c:v>0</c:v>
                      </c:pt>
                      <c:pt idx="9">
                        <c:v>0</c:v>
                      </c:pt>
                      <c:pt idx="10">
                        <c:v>1.3253459152838891</c:v>
                      </c:pt>
                      <c:pt idx="11">
                        <c:v>0</c:v>
                      </c:pt>
                      <c:pt idx="12">
                        <c:v>8.2267286413557645</c:v>
                      </c:pt>
                    </c:numCache>
                  </c:numRef>
                </c:val>
                <c:smooth val="0"/>
                <c:extLst>
                  <c:ext xmlns:c16="http://schemas.microsoft.com/office/drawing/2014/chart" uri="{C3380CC4-5D6E-409C-BE32-E72D297353CC}">
                    <c16:uniqueId val="{00000008-3C6F-4502-9BF3-968DBBFA0489}"/>
                  </c:ext>
                </c:extLst>
              </c15:ser>
            </c15:filteredLineSeries>
          </c:ext>
        </c:extLst>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 val="autoZero"/>
        <c:auto val="1"/>
        <c:lblAlgn val="ctr"/>
        <c:lblOffset val="100"/>
        <c:noMultiLvlLbl val="0"/>
      </c:catAx>
      <c:valAx>
        <c:axId val="2069402752"/>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chemeClr val="tx1">
                <a:lumMod val="85000"/>
                <a:lumOff val="15000"/>
              </a:schemeClr>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39912333277731"/>
          <c:y val="3.0294999873022865E-2"/>
          <c:w val="0.61530532323715814"/>
          <c:h val="0.77860363376634967"/>
        </c:manualLayout>
      </c:layout>
      <c:lineChart>
        <c:grouping val="standard"/>
        <c:varyColors val="0"/>
        <c:ser>
          <c:idx val="0"/>
          <c:order val="0"/>
          <c:tx>
            <c:strRef>
              <c:f>Sheet1!$B$2</c:f>
              <c:strCache>
                <c:ptCount val="1"/>
                <c:pt idx="0">
                  <c:v>AI/AN</c:v>
                </c:pt>
              </c:strCache>
            </c:strRef>
          </c:tx>
          <c:spPr>
            <a:ln w="38100" cap="rnd">
              <a:noFill/>
              <a:round/>
            </a:ln>
            <a:effectLst/>
          </c:spPr>
          <c:marker>
            <c:symbol val="none"/>
          </c:marker>
          <c:cat>
            <c:numRef>
              <c:f>Sheet1!$A$3:$A$31</c:f>
              <c:numCache>
                <c:formatCode>General</c:formatCode>
                <c:ptCount val="13"/>
                <c:pt idx="0">
                  <c:v>2011</c:v>
                </c:pt>
                <c:pt idx="2">
                  <c:v>2013</c:v>
                </c:pt>
                <c:pt idx="4">
                  <c:v>2015</c:v>
                </c:pt>
                <c:pt idx="6">
                  <c:v>2017</c:v>
                </c:pt>
                <c:pt idx="8">
                  <c:v>2019</c:v>
                </c:pt>
                <c:pt idx="10">
                  <c:v>2021</c:v>
                </c:pt>
                <c:pt idx="12">
                  <c:v>2023</c:v>
                </c:pt>
              </c:numCache>
            </c:numRef>
          </c:cat>
          <c:val>
            <c:numRef>
              <c:f>Sheet1!$B$3:$B$31</c:f>
              <c:numCache>
                <c:formatCode>0.0</c:formatCode>
                <c:ptCount val="13"/>
                <c:pt idx="0">
                  <c:v>6.8509574212996265</c:v>
                </c:pt>
                <c:pt idx="1">
                  <c:v>0</c:v>
                </c:pt>
                <c:pt idx="2">
                  <c:v>1.5146695748322505</c:v>
                </c:pt>
                <c:pt idx="3">
                  <c:v>0</c:v>
                </c:pt>
                <c:pt idx="4">
                  <c:v>0</c:v>
                </c:pt>
                <c:pt idx="5">
                  <c:v>0</c:v>
                </c:pt>
                <c:pt idx="6">
                  <c:v>2.876745825122621</c:v>
                </c:pt>
                <c:pt idx="7">
                  <c:v>3.4869327196331752</c:v>
                </c:pt>
                <c:pt idx="8">
                  <c:v>0</c:v>
                </c:pt>
                <c:pt idx="9">
                  <c:v>0</c:v>
                </c:pt>
                <c:pt idx="10">
                  <c:v>1.3253459152838891</c:v>
                </c:pt>
                <c:pt idx="11">
                  <c:v>0</c:v>
                </c:pt>
                <c:pt idx="12">
                  <c:v>8.2267286413557645</c:v>
                </c:pt>
              </c:numCache>
            </c:numRef>
          </c:val>
          <c:smooth val="0"/>
          <c:extLst>
            <c:ext xmlns:c16="http://schemas.microsoft.com/office/drawing/2014/chart" uri="{C3380CC4-5D6E-409C-BE32-E72D297353CC}">
              <c16:uniqueId val="{00000000-CC35-4865-95D8-692BBA5FC0E5}"/>
            </c:ext>
          </c:extLst>
        </c:ser>
        <c:ser>
          <c:idx val="1"/>
          <c:order val="1"/>
          <c:tx>
            <c:strRef>
              <c:f>Sheet1!$C$2</c:f>
              <c:strCache>
                <c:ptCount val="1"/>
                <c:pt idx="0">
                  <c:v>Asian</c:v>
                </c:pt>
              </c:strCache>
            </c:strRef>
          </c:tx>
          <c:spPr>
            <a:ln w="31750" cap="rnd">
              <a:solidFill>
                <a:srgbClr val="4BA9FF"/>
              </a:solidFill>
              <a:prstDash val="dash"/>
              <a:round/>
            </a:ln>
            <a:effectLst/>
          </c:spPr>
          <c:marker>
            <c:symbol val="none"/>
          </c:marker>
          <c:cat>
            <c:numRef>
              <c:f>Sheet1!$A$3:$A$31</c:f>
              <c:numCache>
                <c:formatCode>General</c:formatCode>
                <c:ptCount val="13"/>
                <c:pt idx="0">
                  <c:v>2011</c:v>
                </c:pt>
                <c:pt idx="2">
                  <c:v>2013</c:v>
                </c:pt>
                <c:pt idx="4">
                  <c:v>2015</c:v>
                </c:pt>
                <c:pt idx="6">
                  <c:v>2017</c:v>
                </c:pt>
                <c:pt idx="8">
                  <c:v>2019</c:v>
                </c:pt>
                <c:pt idx="10">
                  <c:v>2021</c:v>
                </c:pt>
                <c:pt idx="12">
                  <c:v>2023</c:v>
                </c:pt>
              </c:numCache>
            </c:numRef>
          </c:cat>
          <c:val>
            <c:numRef>
              <c:f>Sheet1!$C$3:$C$31</c:f>
              <c:numCache>
                <c:formatCode>0.0</c:formatCode>
                <c:ptCount val="13"/>
                <c:pt idx="0">
                  <c:v>34.211767782895002</c:v>
                </c:pt>
                <c:pt idx="1">
                  <c:v>30.639454346529813</c:v>
                </c:pt>
                <c:pt idx="2">
                  <c:v>29.971514835950781</c:v>
                </c:pt>
                <c:pt idx="3">
                  <c:v>29.556634409548462</c:v>
                </c:pt>
                <c:pt idx="4">
                  <c:v>29.642943420299741</c:v>
                </c:pt>
                <c:pt idx="5">
                  <c:v>27.277472872285802</c:v>
                </c:pt>
                <c:pt idx="6">
                  <c:v>27.431402928433304</c:v>
                </c:pt>
                <c:pt idx="7">
                  <c:v>26.087516448921448</c:v>
                </c:pt>
                <c:pt idx="8">
                  <c:v>25.962306850092439</c:v>
                </c:pt>
                <c:pt idx="9">
                  <c:v>21.943959137699061</c:v>
                </c:pt>
                <c:pt idx="10">
                  <c:v>23.112619692708613</c:v>
                </c:pt>
                <c:pt idx="11">
                  <c:v>22.720018497714175</c:v>
                </c:pt>
                <c:pt idx="12">
                  <c:v>22.260046705099079</c:v>
                </c:pt>
              </c:numCache>
            </c:numRef>
          </c:val>
          <c:smooth val="0"/>
          <c:extLst>
            <c:ext xmlns:c16="http://schemas.microsoft.com/office/drawing/2014/chart" uri="{C3380CC4-5D6E-409C-BE32-E72D297353CC}">
              <c16:uniqueId val="{00000001-CC35-4865-95D8-692BBA5FC0E5}"/>
            </c:ext>
          </c:extLst>
        </c:ser>
        <c:ser>
          <c:idx val="2"/>
          <c:order val="2"/>
          <c:tx>
            <c:strRef>
              <c:f>Sheet1!$D$2</c:f>
              <c:strCache>
                <c:ptCount val="1"/>
                <c:pt idx="0">
                  <c:v>Black</c:v>
                </c:pt>
              </c:strCache>
            </c:strRef>
          </c:tx>
          <c:spPr>
            <a:ln w="31750" cap="rnd">
              <a:solidFill>
                <a:srgbClr val="259393"/>
              </a:solidFill>
              <a:prstDash val="dash"/>
              <a:round/>
            </a:ln>
            <a:effectLst/>
          </c:spPr>
          <c:marker>
            <c:symbol val="none"/>
          </c:marker>
          <c:cat>
            <c:numRef>
              <c:f>Sheet1!$A$3:$A$31</c:f>
              <c:numCache>
                <c:formatCode>General</c:formatCode>
                <c:ptCount val="13"/>
                <c:pt idx="0">
                  <c:v>2011</c:v>
                </c:pt>
                <c:pt idx="2">
                  <c:v>2013</c:v>
                </c:pt>
                <c:pt idx="4">
                  <c:v>2015</c:v>
                </c:pt>
                <c:pt idx="6">
                  <c:v>2017</c:v>
                </c:pt>
                <c:pt idx="8">
                  <c:v>2019</c:v>
                </c:pt>
                <c:pt idx="10">
                  <c:v>2021</c:v>
                </c:pt>
                <c:pt idx="12">
                  <c:v>2023</c:v>
                </c:pt>
              </c:numCache>
            </c:numRef>
          </c:cat>
          <c:val>
            <c:numRef>
              <c:f>Sheet1!$D$3:$D$31</c:f>
              <c:numCache>
                <c:formatCode>0.0</c:formatCode>
                <c:ptCount val="13"/>
                <c:pt idx="0">
                  <c:v>27.46646471670644</c:v>
                </c:pt>
                <c:pt idx="1">
                  <c:v>27.623048968020154</c:v>
                </c:pt>
                <c:pt idx="2">
                  <c:v>24.543148087366561</c:v>
                </c:pt>
                <c:pt idx="3">
                  <c:v>23.538544223681143</c:v>
                </c:pt>
                <c:pt idx="4">
                  <c:v>23.167033500557682</c:v>
                </c:pt>
                <c:pt idx="5">
                  <c:v>22.713538985811873</c:v>
                </c:pt>
                <c:pt idx="6">
                  <c:v>22.158373462008001</c:v>
                </c:pt>
                <c:pt idx="7">
                  <c:v>20.313056373053364</c:v>
                </c:pt>
                <c:pt idx="8">
                  <c:v>19.783465708225592</c:v>
                </c:pt>
                <c:pt idx="9">
                  <c:v>15.598032248239452</c:v>
                </c:pt>
                <c:pt idx="10">
                  <c:v>15.469533625693746</c:v>
                </c:pt>
                <c:pt idx="11">
                  <c:v>14.193067266172498</c:v>
                </c:pt>
                <c:pt idx="12">
                  <c:v>18.587599246619519</c:v>
                </c:pt>
              </c:numCache>
            </c:numRef>
          </c:val>
          <c:smooth val="0"/>
          <c:extLst>
            <c:ext xmlns:c16="http://schemas.microsoft.com/office/drawing/2014/chart" uri="{C3380CC4-5D6E-409C-BE32-E72D297353CC}">
              <c16:uniqueId val="{00000002-CC35-4865-95D8-692BBA5FC0E5}"/>
            </c:ext>
          </c:extLst>
        </c:ser>
        <c:ser>
          <c:idx val="3"/>
          <c:order val="3"/>
          <c:tx>
            <c:strRef>
              <c:f>Sheet1!$E$2</c:f>
              <c:strCache>
                <c:ptCount val="1"/>
                <c:pt idx="0">
                  <c:v>Multiple race</c:v>
                </c:pt>
              </c:strCache>
            </c:strRef>
          </c:tx>
          <c:spPr>
            <a:ln w="31750" cap="rnd">
              <a:solidFill>
                <a:srgbClr val="005DAA"/>
              </a:solidFill>
              <a:round/>
            </a:ln>
            <a:effectLst/>
          </c:spPr>
          <c:marker>
            <c:symbol val="none"/>
          </c:marker>
          <c:cat>
            <c:numRef>
              <c:f>Sheet1!$A$3:$A$31</c:f>
              <c:numCache>
                <c:formatCode>General</c:formatCode>
                <c:ptCount val="13"/>
                <c:pt idx="0">
                  <c:v>2011</c:v>
                </c:pt>
                <c:pt idx="2">
                  <c:v>2013</c:v>
                </c:pt>
                <c:pt idx="4">
                  <c:v>2015</c:v>
                </c:pt>
                <c:pt idx="6">
                  <c:v>2017</c:v>
                </c:pt>
                <c:pt idx="8">
                  <c:v>2019</c:v>
                </c:pt>
                <c:pt idx="10">
                  <c:v>2021</c:v>
                </c:pt>
                <c:pt idx="12">
                  <c:v>2023</c:v>
                </c:pt>
              </c:numCache>
            </c:numRef>
          </c:cat>
          <c:val>
            <c:numRef>
              <c:f>Sheet1!$E$3:$E$31</c:f>
              <c:numCache>
                <c:formatCode>0.0</c:formatCode>
                <c:ptCount val="13"/>
                <c:pt idx="0">
                  <c:v>21.896066670205425</c:v>
                </c:pt>
                <c:pt idx="1">
                  <c:v>24.181026802759185</c:v>
                </c:pt>
                <c:pt idx="2">
                  <c:v>22.113203220337596</c:v>
                </c:pt>
                <c:pt idx="3">
                  <c:v>43.532542629037025</c:v>
                </c:pt>
                <c:pt idx="4">
                  <c:v>17.348932286362984</c:v>
                </c:pt>
                <c:pt idx="5">
                  <c:v>38.264529650662233</c:v>
                </c:pt>
                <c:pt idx="6">
                  <c:v>32.747241674643554</c:v>
                </c:pt>
                <c:pt idx="7">
                  <c:v>22.906958479501547</c:v>
                </c:pt>
                <c:pt idx="8">
                  <c:v>28.018907573925809</c:v>
                </c:pt>
                <c:pt idx="9">
                  <c:v>15.148107175153431</c:v>
                </c:pt>
                <c:pt idx="10">
                  <c:v>74.657686564793337</c:v>
                </c:pt>
                <c:pt idx="11">
                  <c:v>41.998112164067081</c:v>
                </c:pt>
                <c:pt idx="12">
                  <c:v>64.552830439887188</c:v>
                </c:pt>
              </c:numCache>
            </c:numRef>
          </c:val>
          <c:smooth val="0"/>
          <c:extLst>
            <c:ext xmlns:c16="http://schemas.microsoft.com/office/drawing/2014/chart" uri="{C3380CC4-5D6E-409C-BE32-E72D297353CC}">
              <c16:uniqueId val="{00000003-CC35-4865-95D8-692BBA5FC0E5}"/>
            </c:ext>
          </c:extLst>
        </c:ser>
        <c:ser>
          <c:idx val="4"/>
          <c:order val="4"/>
          <c:tx>
            <c:strRef>
              <c:f>Sheet1!$F$2</c:f>
              <c:strCache>
                <c:ptCount val="1"/>
                <c:pt idx="0">
                  <c:v>NHOPI</c:v>
                </c:pt>
              </c:strCache>
            </c:strRef>
          </c:tx>
          <c:spPr>
            <a:ln w="31750" cap="rnd">
              <a:solidFill>
                <a:srgbClr val="78B832"/>
              </a:solidFill>
              <a:round/>
            </a:ln>
            <a:effectLst/>
          </c:spPr>
          <c:marker>
            <c:symbol val="none"/>
          </c:marker>
          <c:cat>
            <c:numRef>
              <c:f>Sheet1!$A$3:$A$31</c:f>
              <c:numCache>
                <c:formatCode>General</c:formatCode>
                <c:ptCount val="13"/>
                <c:pt idx="0">
                  <c:v>2011</c:v>
                </c:pt>
                <c:pt idx="2">
                  <c:v>2013</c:v>
                </c:pt>
                <c:pt idx="4">
                  <c:v>2015</c:v>
                </c:pt>
                <c:pt idx="6">
                  <c:v>2017</c:v>
                </c:pt>
                <c:pt idx="8">
                  <c:v>2019</c:v>
                </c:pt>
                <c:pt idx="10">
                  <c:v>2021</c:v>
                </c:pt>
                <c:pt idx="12">
                  <c:v>2023</c:v>
                </c:pt>
              </c:numCache>
            </c:numRef>
          </c:cat>
          <c:val>
            <c:numRef>
              <c:f>Sheet1!$F$3:$F$31</c:f>
              <c:numCache>
                <c:formatCode>0.0</c:formatCode>
                <c:ptCount val="13"/>
                <c:pt idx="0">
                  <c:v>27.082115825933265</c:v>
                </c:pt>
                <c:pt idx="1">
                  <c:v>16.683535574859025</c:v>
                </c:pt>
                <c:pt idx="2">
                  <c:v>18.051887403314485</c:v>
                </c:pt>
                <c:pt idx="3">
                  <c:v>24.982378500878841</c:v>
                </c:pt>
                <c:pt idx="4">
                  <c:v>19.200574778496595</c:v>
                </c:pt>
                <c:pt idx="5">
                  <c:v>13.012758040223266</c:v>
                </c:pt>
                <c:pt idx="6">
                  <c:v>23.40879560050346</c:v>
                </c:pt>
                <c:pt idx="7">
                  <c:v>24.696119326235738</c:v>
                </c:pt>
                <c:pt idx="8">
                  <c:v>23.854887928497298</c:v>
                </c:pt>
                <c:pt idx="9">
                  <c:v>34.884104633457625</c:v>
                </c:pt>
                <c:pt idx="10">
                  <c:v>23.270822732180754</c:v>
                </c:pt>
                <c:pt idx="11">
                  <c:v>28.35868059212925</c:v>
                </c:pt>
                <c:pt idx="12">
                  <c:v>31.193799436601783</c:v>
                </c:pt>
              </c:numCache>
            </c:numRef>
          </c:val>
          <c:smooth val="0"/>
          <c:extLst>
            <c:ext xmlns:c16="http://schemas.microsoft.com/office/drawing/2014/chart" uri="{C3380CC4-5D6E-409C-BE32-E72D297353CC}">
              <c16:uniqueId val="{00000004-CC35-4865-95D8-692BBA5FC0E5}"/>
            </c:ext>
          </c:extLst>
        </c:ser>
        <c:ser>
          <c:idx val="5"/>
          <c:order val="5"/>
          <c:tx>
            <c:strRef>
              <c:f>Sheet1!$G$2</c:f>
              <c:strCache>
                <c:ptCount val="1"/>
                <c:pt idx="0">
                  <c:v>White</c:v>
                </c:pt>
              </c:strCache>
            </c:strRef>
          </c:tx>
          <c:spPr>
            <a:ln w="31750" cap="rnd">
              <a:solidFill>
                <a:srgbClr val="F6A01A"/>
              </a:solidFill>
              <a:prstDash val="dash"/>
              <a:round/>
            </a:ln>
            <a:effectLst/>
          </c:spPr>
          <c:marker>
            <c:symbol val="none"/>
          </c:marker>
          <c:cat>
            <c:numRef>
              <c:f>Sheet1!$A$3:$A$31</c:f>
              <c:numCache>
                <c:formatCode>General</c:formatCode>
                <c:ptCount val="13"/>
                <c:pt idx="0">
                  <c:v>2011</c:v>
                </c:pt>
                <c:pt idx="2">
                  <c:v>2013</c:v>
                </c:pt>
                <c:pt idx="4">
                  <c:v>2015</c:v>
                </c:pt>
                <c:pt idx="6">
                  <c:v>2017</c:v>
                </c:pt>
                <c:pt idx="8">
                  <c:v>2019</c:v>
                </c:pt>
                <c:pt idx="10">
                  <c:v>2021</c:v>
                </c:pt>
                <c:pt idx="12">
                  <c:v>2023</c:v>
                </c:pt>
              </c:numCache>
            </c:numRef>
          </c:cat>
          <c:val>
            <c:numRef>
              <c:f>Sheet1!$G$3:$G$31</c:f>
              <c:numCache>
                <c:formatCode>0.0</c:formatCode>
                <c:ptCount val="13"/>
                <c:pt idx="0">
                  <c:v>4.0960388783407131</c:v>
                </c:pt>
                <c:pt idx="1">
                  <c:v>3.7082648928003472</c:v>
                </c:pt>
                <c:pt idx="2">
                  <c:v>4.1672719747476226</c:v>
                </c:pt>
                <c:pt idx="3">
                  <c:v>3.5849771596834246</c:v>
                </c:pt>
                <c:pt idx="4">
                  <c:v>3.3875343235960687</c:v>
                </c:pt>
                <c:pt idx="5">
                  <c:v>3.7085927698542349</c:v>
                </c:pt>
                <c:pt idx="6">
                  <c:v>3.4239726331205542</c:v>
                </c:pt>
                <c:pt idx="7">
                  <c:v>3.2453850562328239</c:v>
                </c:pt>
                <c:pt idx="8">
                  <c:v>3.1353013155201772</c:v>
                </c:pt>
                <c:pt idx="9">
                  <c:v>2.7000728248213322</c:v>
                </c:pt>
                <c:pt idx="10">
                  <c:v>3.0250778957558158</c:v>
                </c:pt>
                <c:pt idx="11">
                  <c:v>3.4104466396979669</c:v>
                </c:pt>
                <c:pt idx="12">
                  <c:v>3.8101717979248173</c:v>
                </c:pt>
              </c:numCache>
            </c:numRef>
          </c:val>
          <c:smooth val="0"/>
          <c:extLst>
            <c:ext xmlns:c16="http://schemas.microsoft.com/office/drawing/2014/chart" uri="{C3380CC4-5D6E-409C-BE32-E72D297353CC}">
              <c16:uniqueId val="{00000005-CC35-4865-95D8-692BBA5FC0E5}"/>
            </c:ext>
          </c:extLst>
        </c:ser>
        <c:ser>
          <c:idx val="6"/>
          <c:order val="6"/>
          <c:tx>
            <c:strRef>
              <c:f>Sheet1!$H$2</c:f>
              <c:strCache>
                <c:ptCount val="1"/>
                <c:pt idx="0">
                  <c:v>Hispanic</c:v>
                </c:pt>
              </c:strCache>
            </c:strRef>
          </c:tx>
          <c:spPr>
            <a:ln w="31750" cap="rnd">
              <a:solidFill>
                <a:srgbClr val="A22474"/>
              </a:solidFill>
              <a:round/>
            </a:ln>
            <a:effectLst/>
          </c:spPr>
          <c:marker>
            <c:symbol val="none"/>
          </c:marker>
          <c:cat>
            <c:numRef>
              <c:f>Sheet1!$A$3:$A$31</c:f>
              <c:numCache>
                <c:formatCode>General</c:formatCode>
                <c:ptCount val="13"/>
                <c:pt idx="0">
                  <c:v>2011</c:v>
                </c:pt>
                <c:pt idx="2">
                  <c:v>2013</c:v>
                </c:pt>
                <c:pt idx="4">
                  <c:v>2015</c:v>
                </c:pt>
                <c:pt idx="6">
                  <c:v>2017</c:v>
                </c:pt>
                <c:pt idx="8">
                  <c:v>2019</c:v>
                </c:pt>
                <c:pt idx="10">
                  <c:v>2021</c:v>
                </c:pt>
                <c:pt idx="12">
                  <c:v>2023</c:v>
                </c:pt>
              </c:numCache>
            </c:numRef>
          </c:cat>
          <c:val>
            <c:numRef>
              <c:f>Sheet1!$H$3:$H$31</c:f>
              <c:numCache>
                <c:formatCode>0.0</c:formatCode>
                <c:ptCount val="13"/>
                <c:pt idx="0">
                  <c:v>12.25919996735268</c:v>
                </c:pt>
                <c:pt idx="1">
                  <c:v>11.45489659083897</c:v>
                </c:pt>
                <c:pt idx="2">
                  <c:v>11.175078719053039</c:v>
                </c:pt>
                <c:pt idx="3">
                  <c:v>11.187174886073356</c:v>
                </c:pt>
                <c:pt idx="4">
                  <c:v>10.387766761779019</c:v>
                </c:pt>
                <c:pt idx="5">
                  <c:v>10.046092767278118</c:v>
                </c:pt>
                <c:pt idx="6">
                  <c:v>9.9710899130126158</c:v>
                </c:pt>
                <c:pt idx="7">
                  <c:v>10.261784314220371</c:v>
                </c:pt>
                <c:pt idx="8">
                  <c:v>10.207390594804728</c:v>
                </c:pt>
                <c:pt idx="9">
                  <c:v>8.1010700786110625</c:v>
                </c:pt>
                <c:pt idx="10">
                  <c:v>8.9208681262509888</c:v>
                </c:pt>
                <c:pt idx="11">
                  <c:v>10.450258421403598</c:v>
                </c:pt>
                <c:pt idx="12">
                  <c:v>12.975055310704899</c:v>
                </c:pt>
              </c:numCache>
            </c:numRef>
          </c:val>
          <c:smooth val="0"/>
          <c:extLst>
            <c:ext xmlns:c16="http://schemas.microsoft.com/office/drawing/2014/chart" uri="{C3380CC4-5D6E-409C-BE32-E72D297353CC}">
              <c16:uniqueId val="{00000006-CC35-4865-95D8-692BBA5FC0E5}"/>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At val="0.1"/>
        <c:auto val="1"/>
        <c:lblAlgn val="ctr"/>
        <c:lblOffset val="100"/>
        <c:noMultiLvlLbl val="0"/>
      </c:catAx>
      <c:valAx>
        <c:axId val="2069402752"/>
        <c:scaling>
          <c:logBase val="10"/>
          <c:orientation val="minMax"/>
          <c:min val="0.1"/>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7257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149173471164063E-2"/>
          <c:y val="3.0294999873022865E-2"/>
          <c:w val="0.58738819686804855"/>
          <c:h val="0.77862289947416496"/>
        </c:manualLayout>
      </c:layout>
      <c:lineChart>
        <c:grouping val="standard"/>
        <c:varyColors val="0"/>
        <c:ser>
          <c:idx val="6"/>
          <c:order val="0"/>
          <c:tx>
            <c:v>American Indian or Alaska Native</c:v>
          </c:tx>
          <c:spPr>
            <a:ln w="31750" cap="rnd">
              <a:solidFill>
                <a:srgbClr val="A87FE5"/>
              </a:solidFill>
              <a:prstDash val="solid"/>
              <a:round/>
            </a:ln>
            <a:effectLst/>
          </c:spPr>
          <c:marker>
            <c:symbol val="none"/>
          </c:marker>
          <c:cat>
            <c:numRef>
              <c:f>Sheet1!$A$2:$A$30</c:f>
              <c:numCache>
                <c:formatCode>General</c:formatCode>
                <c:ptCount val="13"/>
                <c:pt idx="0">
                  <c:v>2011</c:v>
                </c:pt>
                <c:pt idx="2">
                  <c:v>2013</c:v>
                </c:pt>
                <c:pt idx="4">
                  <c:v>2015</c:v>
                </c:pt>
                <c:pt idx="6">
                  <c:v>2017</c:v>
                </c:pt>
                <c:pt idx="8">
                  <c:v>2019</c:v>
                </c:pt>
                <c:pt idx="10">
                  <c:v>2021</c:v>
                </c:pt>
                <c:pt idx="12">
                  <c:v>2023</c:v>
                </c:pt>
              </c:numCache>
            </c:numRef>
          </c:cat>
          <c:val>
            <c:numRef>
              <c:f>Sheet1!$I$2:$I$30</c:f>
              <c:numCache>
                <c:formatCode>0.0</c:formatCode>
                <c:ptCount val="13"/>
                <c:pt idx="0">
                  <c:v>6.6213191195682901</c:v>
                </c:pt>
                <c:pt idx="1">
                  <c:v>6.1942286555263699</c:v>
                </c:pt>
                <c:pt idx="2">
                  <c:v>5.5699445790514384</c:v>
                </c:pt>
                <c:pt idx="3">
                  <c:v>5.1862713634485784</c:v>
                </c:pt>
                <c:pt idx="4">
                  <c:v>6.9666081761855212</c:v>
                </c:pt>
                <c:pt idx="5">
                  <c:v>5.0546871194624803</c:v>
                </c:pt>
                <c:pt idx="6">
                  <c:v>3.7227668104881633</c:v>
                </c:pt>
                <c:pt idx="7">
                  <c:v>3.9107825358530763</c:v>
                </c:pt>
                <c:pt idx="8">
                  <c:v>3.3547043571239907</c:v>
                </c:pt>
                <c:pt idx="9">
                  <c:v>3.5406119539230207</c:v>
                </c:pt>
                <c:pt idx="10">
                  <c:v>3.8072537924232104</c:v>
                </c:pt>
                <c:pt idx="11">
                  <c:v>4.5676261085508365</c:v>
                </c:pt>
                <c:pt idx="12">
                  <c:v>4.029051007398345</c:v>
                </c:pt>
              </c:numCache>
            </c:numRef>
          </c:val>
          <c:smooth val="0"/>
          <c:extLst>
            <c:ext xmlns:c16="http://schemas.microsoft.com/office/drawing/2014/chart" uri="{C3380CC4-5D6E-409C-BE32-E72D297353CC}">
              <c16:uniqueId val="{00000000-6BDF-4BFE-8EFC-3DA750700835}"/>
            </c:ext>
          </c:extLst>
        </c:ser>
        <c:ser>
          <c:idx val="7"/>
          <c:order val="1"/>
          <c:tx>
            <c:v>Asian</c:v>
          </c:tx>
          <c:spPr>
            <a:ln w="31750" cap="rnd">
              <a:solidFill>
                <a:srgbClr val="4BA9FF"/>
              </a:solidFill>
              <a:prstDash val="dash"/>
              <a:round/>
            </a:ln>
            <a:effectLst/>
          </c:spPr>
          <c:marker>
            <c:symbol val="none"/>
          </c:marker>
          <c:cat>
            <c:numRef>
              <c:f>Sheet1!$A$2:$A$30</c:f>
              <c:numCache>
                <c:formatCode>General</c:formatCode>
                <c:ptCount val="13"/>
                <c:pt idx="0">
                  <c:v>2011</c:v>
                </c:pt>
                <c:pt idx="2">
                  <c:v>2013</c:v>
                </c:pt>
                <c:pt idx="4">
                  <c:v>2015</c:v>
                </c:pt>
                <c:pt idx="6">
                  <c:v>2017</c:v>
                </c:pt>
                <c:pt idx="8">
                  <c:v>2019</c:v>
                </c:pt>
                <c:pt idx="10">
                  <c:v>2021</c:v>
                </c:pt>
                <c:pt idx="12">
                  <c:v>2023</c:v>
                </c:pt>
              </c:numCache>
            </c:numRef>
          </c:cat>
          <c:val>
            <c:numRef>
              <c:f>Sheet1!$J$2:$J$30</c:f>
              <c:numCache>
                <c:formatCode>0.0</c:formatCode>
                <c:ptCount val="13"/>
                <c:pt idx="0">
                  <c:v>2.4375330974198248</c:v>
                </c:pt>
                <c:pt idx="1">
                  <c:v>2.0725568165119581</c:v>
                </c:pt>
                <c:pt idx="2">
                  <c:v>2.4825892309470543</c:v>
                </c:pt>
                <c:pt idx="3">
                  <c:v>2.1162245878614279</c:v>
                </c:pt>
                <c:pt idx="4">
                  <c:v>2.0890150505965499</c:v>
                </c:pt>
                <c:pt idx="5">
                  <c:v>2.1041477686383598</c:v>
                </c:pt>
                <c:pt idx="6">
                  <c:v>1.8407299759856641</c:v>
                </c:pt>
                <c:pt idx="7">
                  <c:v>1.875647098248896</c:v>
                </c:pt>
                <c:pt idx="8">
                  <c:v>1.4724090096837603</c:v>
                </c:pt>
                <c:pt idx="9">
                  <c:v>1.1545824221753718</c:v>
                </c:pt>
                <c:pt idx="10">
                  <c:v>1.3349720421336773</c:v>
                </c:pt>
                <c:pt idx="11">
                  <c:v>1.5864325338205278</c:v>
                </c:pt>
                <c:pt idx="12">
                  <c:v>1.2948971429935907</c:v>
                </c:pt>
              </c:numCache>
            </c:numRef>
          </c:val>
          <c:smooth val="0"/>
          <c:extLst>
            <c:ext xmlns:c16="http://schemas.microsoft.com/office/drawing/2014/chart" uri="{C3380CC4-5D6E-409C-BE32-E72D297353CC}">
              <c16:uniqueId val="{00000001-6BDF-4BFE-8EFC-3DA750700835}"/>
            </c:ext>
          </c:extLst>
        </c:ser>
        <c:ser>
          <c:idx val="8"/>
          <c:order val="2"/>
          <c:tx>
            <c:v>Black or African American</c:v>
          </c:tx>
          <c:spPr>
            <a:ln w="31750" cap="rnd">
              <a:solidFill>
                <a:srgbClr val="259393"/>
              </a:solidFill>
              <a:prstDash val="dash"/>
              <a:round/>
            </a:ln>
            <a:effectLst/>
          </c:spPr>
          <c:marker>
            <c:symbol val="none"/>
          </c:marker>
          <c:cat>
            <c:numRef>
              <c:f>Sheet1!$A$2:$A$30</c:f>
              <c:numCache>
                <c:formatCode>General</c:formatCode>
                <c:ptCount val="13"/>
                <c:pt idx="0">
                  <c:v>2011</c:v>
                </c:pt>
                <c:pt idx="2">
                  <c:v>2013</c:v>
                </c:pt>
                <c:pt idx="4">
                  <c:v>2015</c:v>
                </c:pt>
                <c:pt idx="6">
                  <c:v>2017</c:v>
                </c:pt>
                <c:pt idx="8">
                  <c:v>2019</c:v>
                </c:pt>
                <c:pt idx="10">
                  <c:v>2021</c:v>
                </c:pt>
                <c:pt idx="12">
                  <c:v>2023</c:v>
                </c:pt>
              </c:numCache>
            </c:numRef>
          </c:cat>
          <c:val>
            <c:numRef>
              <c:f>Sheet1!$K$2:$K$30</c:f>
              <c:numCache>
                <c:formatCode>0.0</c:formatCode>
                <c:ptCount val="13"/>
                <c:pt idx="0">
                  <c:v>4.5131244575670708</c:v>
                </c:pt>
                <c:pt idx="1">
                  <c:v>3.9526102646461077</c:v>
                </c:pt>
                <c:pt idx="2">
                  <c:v>3.6483702502615762</c:v>
                </c:pt>
                <c:pt idx="3">
                  <c:v>3.4084364882374656</c:v>
                </c:pt>
                <c:pt idx="4">
                  <c:v>3.262078503220009</c:v>
                </c:pt>
                <c:pt idx="5">
                  <c:v>3.0618234712532475</c:v>
                </c:pt>
                <c:pt idx="6">
                  <c:v>2.8514779210064578</c:v>
                </c:pt>
                <c:pt idx="7">
                  <c:v>2.6678945541243975</c:v>
                </c:pt>
                <c:pt idx="8">
                  <c:v>2.5593419613659307</c:v>
                </c:pt>
                <c:pt idx="9">
                  <c:v>2.0355380937970371</c:v>
                </c:pt>
                <c:pt idx="10">
                  <c:v>2.029287736502762</c:v>
                </c:pt>
                <c:pt idx="11">
                  <c:v>1.8521133068268594</c:v>
                </c:pt>
                <c:pt idx="12">
                  <c:v>2.080236753656203</c:v>
                </c:pt>
              </c:numCache>
            </c:numRef>
          </c:val>
          <c:smooth val="0"/>
          <c:extLst>
            <c:ext xmlns:c16="http://schemas.microsoft.com/office/drawing/2014/chart" uri="{C3380CC4-5D6E-409C-BE32-E72D297353CC}">
              <c16:uniqueId val="{00000002-6BDF-4BFE-8EFC-3DA750700835}"/>
            </c:ext>
          </c:extLst>
        </c:ser>
        <c:ser>
          <c:idx val="12"/>
          <c:order val="3"/>
          <c:tx>
            <c:v>Hispanic or Latino</c:v>
          </c:tx>
          <c:spPr>
            <a:ln w="31750" cap="rnd">
              <a:solidFill>
                <a:srgbClr val="A22474"/>
              </a:solidFill>
              <a:prstDash val="solid"/>
              <a:round/>
            </a:ln>
            <a:effectLst/>
          </c:spPr>
          <c:marker>
            <c:symbol val="none"/>
          </c:marker>
          <c:cat>
            <c:numRef>
              <c:f>Sheet1!$A$2:$A$30</c:f>
              <c:numCache>
                <c:formatCode>General</c:formatCode>
                <c:ptCount val="13"/>
                <c:pt idx="0">
                  <c:v>2011</c:v>
                </c:pt>
                <c:pt idx="2">
                  <c:v>2013</c:v>
                </c:pt>
                <c:pt idx="4">
                  <c:v>2015</c:v>
                </c:pt>
                <c:pt idx="6">
                  <c:v>2017</c:v>
                </c:pt>
                <c:pt idx="8">
                  <c:v>2019</c:v>
                </c:pt>
                <c:pt idx="10">
                  <c:v>2021</c:v>
                </c:pt>
                <c:pt idx="12">
                  <c:v>2023</c:v>
                </c:pt>
              </c:numCache>
            </c:numRef>
          </c:cat>
          <c:val>
            <c:numRef>
              <c:f>Sheet1!$O$2:$O$30</c:f>
              <c:numCache>
                <c:formatCode>0.0</c:formatCode>
                <c:ptCount val="13"/>
                <c:pt idx="0">
                  <c:v>2.3774020056236931</c:v>
                </c:pt>
                <c:pt idx="1">
                  <c:v>2.0132803770769412</c:v>
                </c:pt>
                <c:pt idx="2">
                  <c:v>1.8625693165660515</c:v>
                </c:pt>
                <c:pt idx="3">
                  <c:v>1.8167057384172363</c:v>
                </c:pt>
                <c:pt idx="4">
                  <c:v>1.8190589252994356</c:v>
                </c:pt>
                <c:pt idx="5">
                  <c:v>1.6067680067745624</c:v>
                </c:pt>
                <c:pt idx="6">
                  <c:v>1.5162986787853237</c:v>
                </c:pt>
                <c:pt idx="7">
                  <c:v>1.4675990072676157</c:v>
                </c:pt>
                <c:pt idx="8">
                  <c:v>1.5173018579710629</c:v>
                </c:pt>
                <c:pt idx="9">
                  <c:v>1.1662607015468154</c:v>
                </c:pt>
                <c:pt idx="10">
                  <c:v>1.3172190430038166</c:v>
                </c:pt>
                <c:pt idx="11">
                  <c:v>1.328626112593335</c:v>
                </c:pt>
                <c:pt idx="12">
                  <c:v>1.49773980058336</c:v>
                </c:pt>
              </c:numCache>
            </c:numRef>
          </c:val>
          <c:smooth val="0"/>
          <c:extLst>
            <c:ext xmlns:c16="http://schemas.microsoft.com/office/drawing/2014/chart" uri="{C3380CC4-5D6E-409C-BE32-E72D297353CC}">
              <c16:uniqueId val="{00000003-6BDF-4BFE-8EFC-3DA750700835}"/>
            </c:ext>
          </c:extLst>
        </c:ser>
        <c:ser>
          <c:idx val="9"/>
          <c:order val="4"/>
          <c:tx>
            <c:v>Multiple race</c:v>
          </c:tx>
          <c:spPr>
            <a:ln w="31750" cap="rnd">
              <a:solidFill>
                <a:srgbClr val="005DAA"/>
              </a:solidFill>
              <a:prstDash val="solid"/>
              <a:round/>
            </a:ln>
            <a:effectLst/>
          </c:spPr>
          <c:marker>
            <c:symbol val="none"/>
          </c:marker>
          <c:cat>
            <c:numRef>
              <c:f>Sheet1!$A$2:$A$30</c:f>
              <c:numCache>
                <c:formatCode>General</c:formatCode>
                <c:ptCount val="13"/>
                <c:pt idx="0">
                  <c:v>2011</c:v>
                </c:pt>
                <c:pt idx="2">
                  <c:v>2013</c:v>
                </c:pt>
                <c:pt idx="4">
                  <c:v>2015</c:v>
                </c:pt>
                <c:pt idx="6">
                  <c:v>2017</c:v>
                </c:pt>
                <c:pt idx="8">
                  <c:v>2019</c:v>
                </c:pt>
                <c:pt idx="10">
                  <c:v>2021</c:v>
                </c:pt>
                <c:pt idx="12">
                  <c:v>2023</c:v>
                </c:pt>
              </c:numCache>
            </c:numRef>
          </c:cat>
          <c:val>
            <c:numRef>
              <c:f>Sheet1!$L$2:$L$30</c:f>
              <c:numCache>
                <c:formatCode>0.0</c:formatCode>
                <c:ptCount val="13"/>
                <c:pt idx="0">
                  <c:v>0.49441425198522776</c:v>
                </c:pt>
                <c:pt idx="1">
                  <c:v>0.36708659625246537</c:v>
                </c:pt>
                <c:pt idx="2">
                  <c:v>0.43537441503093599</c:v>
                </c:pt>
                <c:pt idx="3">
                  <c:v>0.42525902527229337</c:v>
                </c:pt>
                <c:pt idx="4">
                  <c:v>0.37751073361496729</c:v>
                </c:pt>
                <c:pt idx="5">
                  <c:v>0.20865474188766414</c:v>
                </c:pt>
                <c:pt idx="6">
                  <c:v>0.33553095456799031</c:v>
                </c:pt>
                <c:pt idx="7">
                  <c:v>0.40119202173497898</c:v>
                </c:pt>
                <c:pt idx="8">
                  <c:v>0.29828993363943845</c:v>
                </c:pt>
                <c:pt idx="9">
                  <c:v>0.30075015681972461</c:v>
                </c:pt>
                <c:pt idx="10">
                  <c:v>0.32107184288962326</c:v>
                </c:pt>
                <c:pt idx="11">
                  <c:v>0.41669414692721835</c:v>
                </c:pt>
                <c:pt idx="12">
                  <c:v>0.53741593057909043</c:v>
                </c:pt>
              </c:numCache>
            </c:numRef>
          </c:val>
          <c:smooth val="0"/>
          <c:extLst>
            <c:ext xmlns:c16="http://schemas.microsoft.com/office/drawing/2014/chart" uri="{C3380CC4-5D6E-409C-BE32-E72D297353CC}">
              <c16:uniqueId val="{00000004-6BDF-4BFE-8EFC-3DA750700835}"/>
            </c:ext>
          </c:extLst>
        </c:ser>
        <c:ser>
          <c:idx val="10"/>
          <c:order val="5"/>
          <c:tx>
            <c:v>Native Hawaiian or Other Pacific Islander</c:v>
          </c:tx>
          <c:spPr>
            <a:ln w="31750" cap="rnd">
              <a:solidFill>
                <a:srgbClr val="78B832"/>
              </a:solidFill>
              <a:prstDash val="solid"/>
              <a:round/>
            </a:ln>
            <a:effectLst/>
          </c:spPr>
          <c:marker>
            <c:symbol val="none"/>
          </c:marker>
          <c:cat>
            <c:numRef>
              <c:f>Sheet1!$A$2:$A$30</c:f>
              <c:numCache>
                <c:formatCode>General</c:formatCode>
                <c:ptCount val="13"/>
                <c:pt idx="0">
                  <c:v>2011</c:v>
                </c:pt>
                <c:pt idx="2">
                  <c:v>2013</c:v>
                </c:pt>
                <c:pt idx="4">
                  <c:v>2015</c:v>
                </c:pt>
                <c:pt idx="6">
                  <c:v>2017</c:v>
                </c:pt>
                <c:pt idx="8">
                  <c:v>2019</c:v>
                </c:pt>
                <c:pt idx="10">
                  <c:v>2021</c:v>
                </c:pt>
                <c:pt idx="12">
                  <c:v>2023</c:v>
                </c:pt>
              </c:numCache>
            </c:numRef>
          </c:cat>
          <c:val>
            <c:numRef>
              <c:f>Sheet1!$M$2:$M$30</c:f>
              <c:numCache>
                <c:formatCode>0.0</c:formatCode>
                <c:ptCount val="13"/>
                <c:pt idx="0">
                  <c:v>5.363452096551077</c:v>
                </c:pt>
                <c:pt idx="1">
                  <c:v>3.1319748255160342</c:v>
                </c:pt>
                <c:pt idx="2">
                  <c:v>2.0891044844716866</c:v>
                </c:pt>
                <c:pt idx="3">
                  <c:v>5.2385642143201396</c:v>
                </c:pt>
                <c:pt idx="4">
                  <c:v>5.6302729671827274</c:v>
                </c:pt>
                <c:pt idx="5">
                  <c:v>3.9975077606788592</c:v>
                </c:pt>
                <c:pt idx="6">
                  <c:v>5.7912514460030957</c:v>
                </c:pt>
                <c:pt idx="7">
                  <c:v>5.4361517349279378</c:v>
                </c:pt>
                <c:pt idx="8">
                  <c:v>3.9216455224612248</c:v>
                </c:pt>
                <c:pt idx="9">
                  <c:v>6.0569172950102823</c:v>
                </c:pt>
                <c:pt idx="10">
                  <c:v>5.0718710132167759</c:v>
                </c:pt>
                <c:pt idx="11">
                  <c:v>6.4408577707054633</c:v>
                </c:pt>
                <c:pt idx="12">
                  <c:v>6.0850214093406318</c:v>
                </c:pt>
              </c:numCache>
            </c:numRef>
          </c:val>
          <c:smooth val="0"/>
          <c:extLst>
            <c:ext xmlns:c16="http://schemas.microsoft.com/office/drawing/2014/chart" uri="{C3380CC4-5D6E-409C-BE32-E72D297353CC}">
              <c16:uniqueId val="{00000005-6BDF-4BFE-8EFC-3DA750700835}"/>
            </c:ext>
          </c:extLst>
        </c:ser>
        <c:ser>
          <c:idx val="11"/>
          <c:order val="6"/>
          <c:tx>
            <c:v>White</c:v>
          </c:tx>
          <c:spPr>
            <a:ln w="31750" cap="rnd">
              <a:solidFill>
                <a:srgbClr val="F6A01A"/>
              </a:solidFill>
              <a:prstDash val="dash"/>
              <a:round/>
            </a:ln>
            <a:effectLst/>
          </c:spPr>
          <c:marker>
            <c:symbol val="none"/>
          </c:marker>
          <c:cat>
            <c:numRef>
              <c:f>Sheet1!$A$2:$A$30</c:f>
              <c:numCache>
                <c:formatCode>General</c:formatCode>
                <c:ptCount val="13"/>
                <c:pt idx="0">
                  <c:v>2011</c:v>
                </c:pt>
                <c:pt idx="2">
                  <c:v>2013</c:v>
                </c:pt>
                <c:pt idx="4">
                  <c:v>2015</c:v>
                </c:pt>
                <c:pt idx="6">
                  <c:v>2017</c:v>
                </c:pt>
                <c:pt idx="8">
                  <c:v>2019</c:v>
                </c:pt>
                <c:pt idx="10">
                  <c:v>2021</c:v>
                </c:pt>
                <c:pt idx="12">
                  <c:v>2023</c:v>
                </c:pt>
              </c:numCache>
            </c:numRef>
          </c:cat>
          <c:val>
            <c:numRef>
              <c:f>Sheet1!$N$2:$N$30</c:f>
              <c:numCache>
                <c:formatCode>0.0</c:formatCode>
                <c:ptCount val="13"/>
                <c:pt idx="0">
                  <c:v>0.69196169189868417</c:v>
                </c:pt>
                <c:pt idx="1">
                  <c:v>0.67247571640047343</c:v>
                </c:pt>
                <c:pt idx="2">
                  <c:v>0.58113768350385564</c:v>
                </c:pt>
                <c:pt idx="3">
                  <c:v>0.5127809090951041</c:v>
                </c:pt>
                <c:pt idx="4">
                  <c:v>0.52275324619487029</c:v>
                </c:pt>
                <c:pt idx="5">
                  <c:v>0.48647303779524909</c:v>
                </c:pt>
                <c:pt idx="6">
                  <c:v>0.42340866104869662</c:v>
                </c:pt>
                <c:pt idx="7">
                  <c:v>0.43184976917388734</c:v>
                </c:pt>
                <c:pt idx="8">
                  <c:v>0.40246037874161777</c:v>
                </c:pt>
                <c:pt idx="9">
                  <c:v>0.30285218129766855</c:v>
                </c:pt>
                <c:pt idx="10">
                  <c:v>0.33986364972474065</c:v>
                </c:pt>
                <c:pt idx="11">
                  <c:v>0.30533882178606736</c:v>
                </c:pt>
                <c:pt idx="12">
                  <c:v>0.31763600544704079</c:v>
                </c:pt>
              </c:numCache>
            </c:numRef>
          </c:val>
          <c:smooth val="0"/>
          <c:extLst>
            <c:ext xmlns:c16="http://schemas.microsoft.com/office/drawing/2014/chart" uri="{C3380CC4-5D6E-409C-BE32-E72D297353CC}">
              <c16:uniqueId val="{00000006-6BDF-4BFE-8EFC-3DA750700835}"/>
            </c:ext>
          </c:extLst>
        </c:ser>
        <c:dLbls>
          <c:showLegendKey val="0"/>
          <c:showVal val="0"/>
          <c:showCatName val="0"/>
          <c:showSerName val="0"/>
          <c:showPercent val="0"/>
          <c:showBubbleSize val="0"/>
        </c:dLbls>
        <c:smooth val="0"/>
        <c:axId val="2072575296"/>
        <c:axId val="2069402752"/>
      </c:lineChart>
      <c:catAx>
        <c:axId val="2072575296"/>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069402752"/>
        <c:crossesAt val="0.1"/>
        <c:auto val="1"/>
        <c:lblAlgn val="ctr"/>
        <c:lblOffset val="100"/>
        <c:noMultiLvlLbl val="0"/>
      </c:catAx>
      <c:valAx>
        <c:axId val="2069402752"/>
        <c:scaling>
          <c:logBase val="10"/>
          <c:orientation val="minMax"/>
          <c:max val="100"/>
        </c:scaling>
        <c:delete val="1"/>
        <c:axPos val="l"/>
        <c:majorGridlines>
          <c:spPr>
            <a:ln w="9525" cap="flat" cmpd="sng" algn="ctr">
              <a:noFill/>
              <a:round/>
            </a:ln>
            <a:effectLst/>
          </c:spPr>
        </c:majorGridlines>
        <c:numFmt formatCode="0" sourceLinked="0"/>
        <c:majorTickMark val="out"/>
        <c:minorTickMark val="none"/>
        <c:tickLblPos val="nextTo"/>
        <c:crossAx val="2072575296"/>
        <c:crosses val="autoZero"/>
        <c:crossBetween val="between"/>
      </c:valAx>
      <c:spPr>
        <a:noFill/>
        <a:ln>
          <a:noFill/>
        </a:ln>
        <a:effectLst/>
      </c:spPr>
    </c:plotArea>
    <c:legend>
      <c:legendPos val="r"/>
      <c:layout>
        <c:manualLayout>
          <c:xMode val="edge"/>
          <c:yMode val="edge"/>
          <c:x val="0.60858620111170814"/>
          <c:y val="0.10524213075060533"/>
          <c:w val="0.36909821477702848"/>
          <c:h val="0.737099933964340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lumMod val="85000"/>
              <a:lumOff val="15000"/>
            </a:schemeClr>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33904988115E-2"/>
          <c:y val="3.241276561647493E-2"/>
          <c:w val="0.8379884698273975"/>
          <c:h val="0.96299431487399068"/>
        </c:manualLayout>
      </c:layout>
      <c:barChart>
        <c:barDir val="bar"/>
        <c:grouping val="clustered"/>
        <c:varyColors val="0"/>
        <c:ser>
          <c:idx val="0"/>
          <c:order val="0"/>
          <c:tx>
            <c:strRef>
              <c:f>Sheet1!$B$1</c:f>
              <c:strCache>
                <c:ptCount val="1"/>
                <c:pt idx="0">
                  <c:v>Percentage</c:v>
                </c:pt>
              </c:strCache>
            </c:strRef>
          </c:tx>
          <c:spPr>
            <a:solidFill>
              <a:srgbClr val="005DAA"/>
            </a:solidFill>
            <a:ln w="9525">
              <a:noFill/>
            </a:ln>
            <a:effectLst/>
          </c:spPr>
          <c:invertIfNegative val="0"/>
          <c:dPt>
            <c:idx val="0"/>
            <c:invertIfNegative val="0"/>
            <c:bubble3D val="0"/>
            <c:spPr>
              <a:solidFill>
                <a:srgbClr val="B796EA"/>
              </a:solidFill>
              <a:ln w="9525">
                <a:noFill/>
              </a:ln>
              <a:effectLst/>
            </c:spPr>
            <c:extLst>
              <c:ext xmlns:c16="http://schemas.microsoft.com/office/drawing/2014/chart" uri="{C3380CC4-5D6E-409C-BE32-E72D297353CC}">
                <c16:uniqueId val="{00000001-CF6F-4760-B0C6-0C9861DF01C9}"/>
              </c:ext>
            </c:extLst>
          </c:dPt>
          <c:dPt>
            <c:idx val="1"/>
            <c:invertIfNegative val="0"/>
            <c:bubble3D val="0"/>
            <c:spPr>
              <a:solidFill>
                <a:srgbClr val="FF6699"/>
              </a:solidFill>
              <a:ln w="9525">
                <a:noFill/>
              </a:ln>
              <a:effectLst/>
            </c:spPr>
            <c:extLst>
              <c:ext xmlns:c16="http://schemas.microsoft.com/office/drawing/2014/chart" uri="{C3380CC4-5D6E-409C-BE32-E72D297353CC}">
                <c16:uniqueId val="{00000003-CF6F-4760-B0C6-0C9861DF01C9}"/>
              </c:ext>
            </c:extLst>
          </c:dPt>
          <c:dPt>
            <c:idx val="2"/>
            <c:invertIfNegative val="0"/>
            <c:bubble3D val="0"/>
            <c:spPr>
              <a:solidFill>
                <a:srgbClr val="78B832"/>
              </a:solidFill>
              <a:ln w="9525">
                <a:noFill/>
              </a:ln>
              <a:effectLst/>
            </c:spPr>
            <c:extLst>
              <c:ext xmlns:c16="http://schemas.microsoft.com/office/drawing/2014/chart" uri="{C3380CC4-5D6E-409C-BE32-E72D297353CC}">
                <c16:uniqueId val="{00000005-CF6F-4760-B0C6-0C9861DF01C9}"/>
              </c:ext>
            </c:extLst>
          </c:dPt>
          <c:dPt>
            <c:idx val="3"/>
            <c:invertIfNegative val="0"/>
            <c:bubble3D val="0"/>
            <c:spPr>
              <a:solidFill>
                <a:srgbClr val="005DAA"/>
              </a:solidFill>
              <a:ln w="9525">
                <a:noFill/>
              </a:ln>
              <a:effectLst/>
            </c:spPr>
            <c:extLst>
              <c:ext xmlns:c16="http://schemas.microsoft.com/office/drawing/2014/chart" uri="{C3380CC4-5D6E-409C-BE32-E72D297353CC}">
                <c16:uniqueId val="{00000007-CF6F-4760-B0C6-0C9861DF01C9}"/>
              </c:ext>
            </c:extLst>
          </c:dPt>
          <c:dPt>
            <c:idx val="4"/>
            <c:invertIfNegative val="0"/>
            <c:bubble3D val="0"/>
            <c:spPr>
              <a:solidFill>
                <a:srgbClr val="F6A01A"/>
              </a:solidFill>
              <a:ln w="9525">
                <a:noFill/>
              </a:ln>
              <a:effectLst/>
            </c:spPr>
            <c:extLst>
              <c:ext xmlns:c16="http://schemas.microsoft.com/office/drawing/2014/chart" uri="{C3380CC4-5D6E-409C-BE32-E72D297353CC}">
                <c16:uniqueId val="{00000009-CF6F-4760-B0C6-0C9861DF01C9}"/>
              </c:ext>
            </c:extLst>
          </c:dPt>
          <c:dPt>
            <c:idx val="5"/>
            <c:invertIfNegative val="0"/>
            <c:bubble3D val="0"/>
            <c:spPr>
              <a:solidFill>
                <a:srgbClr val="259393"/>
              </a:solidFill>
              <a:ln w="9525">
                <a:noFill/>
              </a:ln>
              <a:effectLst/>
            </c:spPr>
            <c:extLst>
              <c:ext xmlns:c16="http://schemas.microsoft.com/office/drawing/2014/chart" uri="{C3380CC4-5D6E-409C-BE32-E72D297353CC}">
                <c16:uniqueId val="{0000000B-CF6F-4760-B0C6-0C9861DF01C9}"/>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CF6F-4760-B0C6-0C9861DF01C9}"/>
              </c:ext>
            </c:extLst>
          </c:dPt>
          <c:dPt>
            <c:idx val="7"/>
            <c:invertIfNegative val="0"/>
            <c:bubble3D val="0"/>
            <c:spPr>
              <a:solidFill>
                <a:srgbClr val="A22474"/>
              </a:solidFill>
              <a:ln w="9525">
                <a:noFill/>
              </a:ln>
              <a:effectLst/>
            </c:spPr>
            <c:extLst>
              <c:ext xmlns:c16="http://schemas.microsoft.com/office/drawing/2014/chart" uri="{C3380CC4-5D6E-409C-BE32-E72D297353CC}">
                <c16:uniqueId val="{0000000F-CF6F-4760-B0C6-0C9861DF01C9}"/>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CF6F-4760-B0C6-0C9861DF01C9}"/>
              </c:ext>
            </c:extLst>
          </c:dPt>
          <c:dLbls>
            <c:dLbl>
              <c:idx val="0"/>
              <c:layout>
                <c:manualLayout>
                  <c:x val="2.2028410119156131E-3"/>
                  <c:y val="-4.2225335001509585E-3"/>
                </c:manualLayout>
              </c:layout>
              <c:tx>
                <c:rich>
                  <a:bodyPr/>
                  <a:lstStyle/>
                  <a:p>
                    <a:fld id="{9022EC70-2106-44C5-929F-9A57BF0E4F1F}" type="VALUE">
                      <a:rPr lang="en-US">
                        <a:solidFill>
                          <a:schemeClr val="tx1">
                            <a:lumMod val="85000"/>
                            <a:lumOff val="15000"/>
                          </a:schemeClr>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F6F-4760-B0C6-0C9861DF01C9}"/>
                </c:ext>
              </c:extLst>
            </c:dLbl>
            <c:dLbl>
              <c:idx val="1"/>
              <c:layout>
                <c:manualLayout>
                  <c:x val="4.271353268180937E-3"/>
                  <c:y val="-1.1611832019345999E-16"/>
                </c:manualLayout>
              </c:layout>
              <c:tx>
                <c:rich>
                  <a:bodyPr/>
                  <a:lstStyle/>
                  <a:p>
                    <a:r>
                      <a:rPr lang="en-US"/>
                      <a:t>&lt;1%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F6F-4760-B0C6-0C9861DF01C9}"/>
                </c:ext>
              </c:extLst>
            </c:dLbl>
            <c:dLbl>
              <c:idx val="2"/>
              <c:layout>
                <c:manualLayout>
                  <c:x val="-2.693782711122921E-3"/>
                  <c:y val="0"/>
                </c:manualLayout>
              </c:layout>
              <c:tx>
                <c:rich>
                  <a:bodyPr/>
                  <a:lstStyle/>
                  <a:p>
                    <a:fld id="{4C7B81EB-60F9-434D-B2BD-CC94BE0984D3}" type="VALUE">
                      <a:rPr lang="en-US">
                        <a:solidFill>
                          <a:srgbClr val="262626"/>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F6F-4760-B0C6-0C9861DF01C9}"/>
                </c:ext>
              </c:extLst>
            </c:dLbl>
            <c:dLbl>
              <c:idx val="3"/>
              <c:layout>
                <c:manualLayout>
                  <c:x val="-6.1191813106306076E-3"/>
                  <c:y val="0"/>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4975070B-F115-4D3F-A06D-A7AF2C57DCED}" type="VALUE">
                      <a:rPr lang="en-US">
                        <a:solidFill>
                          <a:srgbClr val="262626"/>
                        </a:solidFill>
                      </a:rPr>
                      <a:pPr>
                        <a:defRPr sz="2000" b="1">
                          <a:solidFill>
                            <a:schemeClr val="bg1"/>
                          </a:solidFill>
                          <a:latin typeface="Calibri" panose="020F0502020204030204" pitchFamily="34" charset="0"/>
                          <a:cs typeface="Calibri" panose="020F0502020204030204" pitchFamily="34" charset="0"/>
                        </a:defRPr>
                      </a:pPr>
                      <a:t>[VALUE]</a:t>
                    </a:fld>
                    <a:endParaRPr lang="en-US"/>
                  </a:p>
                </c:rich>
              </c:tx>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3207173026987777E-2"/>
                      <c:h val="8.6820684394489991E-2"/>
                    </c:manualLayout>
                  </c15:layout>
                  <c15:dlblFieldTable/>
                  <c15:showDataLabelsRange val="0"/>
                </c:ext>
                <c:ext xmlns:c16="http://schemas.microsoft.com/office/drawing/2014/chart" uri="{C3380CC4-5D6E-409C-BE32-E72D297353CC}">
                  <c16:uniqueId val="{00000007-CF6F-4760-B0C6-0C9861DF01C9}"/>
                </c:ext>
              </c:extLst>
            </c:dLbl>
            <c:dLbl>
              <c:idx val="4"/>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9-CF6F-4760-B0C6-0C9861DF01C9}"/>
                </c:ext>
              </c:extLst>
            </c:dLbl>
            <c:dLbl>
              <c:idx val="5"/>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B-CF6F-4760-B0C6-0C9861DF01C9}"/>
                </c:ext>
              </c:extLst>
            </c:dLbl>
            <c:dLbl>
              <c:idx val="6"/>
              <c:layout>
                <c:manualLayout>
                  <c:x val="-1.7013251029958265E-2"/>
                  <c:y val="-1.0555501665614774E-3"/>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084391610013133"/>
                      <c:h val="8.6820684394489991E-2"/>
                    </c:manualLayout>
                  </c15:layout>
                </c:ext>
                <c:ext xmlns:c16="http://schemas.microsoft.com/office/drawing/2014/chart" uri="{C3380CC4-5D6E-409C-BE32-E72D297353CC}">
                  <c16:uniqueId val="{0000000D-CF6F-4760-B0C6-0C9861DF01C9}"/>
                </c:ext>
              </c:extLst>
            </c:dLbl>
            <c:dLbl>
              <c:idx val="7"/>
              <c:tx>
                <c:rich>
                  <a:bodyPr/>
                  <a:lstStyle/>
                  <a:p>
                    <a:fld id="{DA698EEB-E475-4EC9-A303-81AAC0B75818}"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CF6F-4760-B0C6-0C9861DF01C9}"/>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Sheet1!$B$2:$B$9</c:f>
              <c:numCache>
                <c:formatCode>0</c:formatCode>
                <c:ptCount val="8"/>
                <c:pt idx="0">
                  <c:v>4.5</c:v>
                </c:pt>
                <c:pt idx="1">
                  <c:v>0.3</c:v>
                </c:pt>
                <c:pt idx="2">
                  <c:v>2.1</c:v>
                </c:pt>
                <c:pt idx="3">
                  <c:v>1.7</c:v>
                </c:pt>
                <c:pt idx="4">
                  <c:v>25.6</c:v>
                </c:pt>
                <c:pt idx="5">
                  <c:v>32.799999999999997</c:v>
                </c:pt>
                <c:pt idx="6">
                  <c:v>4.8</c:v>
                </c:pt>
                <c:pt idx="7">
                  <c:v>27.3</c:v>
                </c:pt>
              </c:numCache>
            </c:numRef>
          </c:val>
          <c:extLst>
            <c:ext xmlns:c15="http://schemas.microsoft.com/office/drawing/2012/chart" uri="{02D57815-91ED-43cb-92C2-25804820EDAC}">
              <c15:filteredCategoryTitle>
                <c15:cat>
                  <c:multiLvlStrRef>
                    <c:extLst>
                      <c:ext uri="{02D57815-91ED-43cb-92C2-25804820EDAC}">
                        <c15:formulaRef>
                          <c15:sqref>Sheet1!#REF!</c15:sqref>
                        </c15:formulaRef>
                      </c:ext>
                    </c:extLst>
                  </c:multiLvlStrRef>
                </c15:cat>
              </c15:filteredCategoryTitle>
            </c:ext>
            <c:ext xmlns:c16="http://schemas.microsoft.com/office/drawing/2014/chart" uri="{C3380CC4-5D6E-409C-BE32-E72D297353CC}">
              <c16:uniqueId val="{00000012-CF6F-4760-B0C6-0C9861DF01C9}"/>
            </c:ext>
          </c:extLst>
        </c:ser>
        <c:dLbls>
          <c:showLegendKey val="0"/>
          <c:showVal val="0"/>
          <c:showCatName val="0"/>
          <c:showSerName val="0"/>
          <c:showPercent val="0"/>
          <c:showBubbleSize val="0"/>
        </c:dLbls>
        <c:gapWidth val="10"/>
        <c:axId val="437378656"/>
        <c:axId val="437380624"/>
      </c:barChart>
      <c:valAx>
        <c:axId val="437380624"/>
        <c:scaling>
          <c:orientation val="minMax"/>
          <c:max val="40"/>
          <c:min val="0"/>
        </c:scaling>
        <c:delete val="1"/>
        <c:axPos val="b"/>
        <c:numFmt formatCode="0&quot;%&quot;" sourceLinked="0"/>
        <c:majorTickMark val="out"/>
        <c:minorTickMark val="none"/>
        <c:tickLblPos val="nextTo"/>
        <c:crossAx val="437378656"/>
        <c:crosses val="autoZero"/>
        <c:crossBetween val="between"/>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30604417091E-2"/>
          <c:y val="3.6635299116626031E-2"/>
          <c:w val="0.7944868527852682"/>
          <c:h val="0.96299431487399068"/>
        </c:manualLayout>
      </c:layout>
      <c:barChart>
        <c:barDir val="bar"/>
        <c:grouping val="clustered"/>
        <c:varyColors val="0"/>
        <c:ser>
          <c:idx val="0"/>
          <c:order val="0"/>
          <c:tx>
            <c:strRef>
              <c:f>Sheet1!$B$1</c:f>
              <c:strCache>
                <c:ptCount val="1"/>
                <c:pt idx="0">
                  <c:v>Percentage</c:v>
                </c:pt>
              </c:strCache>
            </c:strRef>
          </c:tx>
          <c:spPr>
            <a:solidFill>
              <a:srgbClr val="005DAA"/>
            </a:solidFill>
            <a:ln w="9525">
              <a:noFill/>
            </a:ln>
            <a:effectLst/>
          </c:spPr>
          <c:invertIfNegative val="0"/>
          <c:dPt>
            <c:idx val="0"/>
            <c:invertIfNegative val="0"/>
            <c:bubble3D val="0"/>
            <c:spPr>
              <a:solidFill>
                <a:srgbClr val="B796EA"/>
              </a:solidFill>
              <a:ln w="9525">
                <a:noFill/>
              </a:ln>
              <a:effectLst/>
            </c:spPr>
            <c:extLst>
              <c:ext xmlns:c16="http://schemas.microsoft.com/office/drawing/2014/chart" uri="{C3380CC4-5D6E-409C-BE32-E72D297353CC}">
                <c16:uniqueId val="{00000001-D6F5-4E77-87B2-3C6C711333A2}"/>
              </c:ext>
            </c:extLst>
          </c:dPt>
          <c:dPt>
            <c:idx val="1"/>
            <c:invertIfNegative val="0"/>
            <c:bubble3D val="0"/>
            <c:spPr>
              <a:solidFill>
                <a:srgbClr val="FF6699"/>
              </a:solidFill>
              <a:ln w="9525">
                <a:noFill/>
              </a:ln>
              <a:effectLst/>
            </c:spPr>
            <c:extLst>
              <c:ext xmlns:c16="http://schemas.microsoft.com/office/drawing/2014/chart" uri="{C3380CC4-5D6E-409C-BE32-E72D297353CC}">
                <c16:uniqueId val="{00000003-D6F5-4E77-87B2-3C6C711333A2}"/>
              </c:ext>
            </c:extLst>
          </c:dPt>
          <c:dPt>
            <c:idx val="2"/>
            <c:invertIfNegative val="0"/>
            <c:bubble3D val="0"/>
            <c:spPr>
              <a:solidFill>
                <a:srgbClr val="78B832"/>
              </a:solidFill>
              <a:ln w="9525">
                <a:noFill/>
              </a:ln>
              <a:effectLst/>
            </c:spPr>
            <c:extLst>
              <c:ext xmlns:c16="http://schemas.microsoft.com/office/drawing/2014/chart" uri="{C3380CC4-5D6E-409C-BE32-E72D297353CC}">
                <c16:uniqueId val="{00000005-D6F5-4E77-87B2-3C6C711333A2}"/>
              </c:ext>
            </c:extLst>
          </c:dPt>
          <c:dPt>
            <c:idx val="3"/>
            <c:invertIfNegative val="0"/>
            <c:bubble3D val="0"/>
            <c:spPr>
              <a:solidFill>
                <a:srgbClr val="005DAA"/>
              </a:solidFill>
              <a:ln w="9525">
                <a:noFill/>
              </a:ln>
              <a:effectLst/>
            </c:spPr>
            <c:extLst>
              <c:ext xmlns:c16="http://schemas.microsoft.com/office/drawing/2014/chart" uri="{C3380CC4-5D6E-409C-BE32-E72D297353CC}">
                <c16:uniqueId val="{00000007-D6F5-4E77-87B2-3C6C711333A2}"/>
              </c:ext>
            </c:extLst>
          </c:dPt>
          <c:dPt>
            <c:idx val="4"/>
            <c:invertIfNegative val="0"/>
            <c:bubble3D val="0"/>
            <c:spPr>
              <a:solidFill>
                <a:srgbClr val="F6A01A"/>
              </a:solidFill>
              <a:ln w="9525">
                <a:noFill/>
              </a:ln>
              <a:effectLst/>
            </c:spPr>
            <c:extLst>
              <c:ext xmlns:c16="http://schemas.microsoft.com/office/drawing/2014/chart" uri="{C3380CC4-5D6E-409C-BE32-E72D297353CC}">
                <c16:uniqueId val="{00000009-D6F5-4E77-87B2-3C6C711333A2}"/>
              </c:ext>
            </c:extLst>
          </c:dPt>
          <c:dPt>
            <c:idx val="5"/>
            <c:invertIfNegative val="0"/>
            <c:bubble3D val="0"/>
            <c:spPr>
              <a:solidFill>
                <a:srgbClr val="259393"/>
              </a:solidFill>
              <a:ln w="9525">
                <a:noFill/>
              </a:ln>
              <a:effectLst/>
            </c:spPr>
            <c:extLst>
              <c:ext xmlns:c16="http://schemas.microsoft.com/office/drawing/2014/chart" uri="{C3380CC4-5D6E-409C-BE32-E72D297353CC}">
                <c16:uniqueId val="{0000000B-D6F5-4E77-87B2-3C6C711333A2}"/>
              </c:ext>
            </c:extLst>
          </c:dPt>
          <c:dPt>
            <c:idx val="6"/>
            <c:invertIfNegative val="0"/>
            <c:bubble3D val="0"/>
            <c:spPr>
              <a:solidFill>
                <a:srgbClr val="4BA9FF"/>
              </a:solidFill>
              <a:ln w="9525">
                <a:noFill/>
              </a:ln>
              <a:effectLst/>
            </c:spPr>
            <c:extLst>
              <c:ext xmlns:c16="http://schemas.microsoft.com/office/drawing/2014/chart" uri="{C3380CC4-5D6E-409C-BE32-E72D297353CC}">
                <c16:uniqueId val="{0000000D-D6F5-4E77-87B2-3C6C711333A2}"/>
              </c:ext>
            </c:extLst>
          </c:dPt>
          <c:dPt>
            <c:idx val="7"/>
            <c:invertIfNegative val="0"/>
            <c:bubble3D val="0"/>
            <c:spPr>
              <a:solidFill>
                <a:srgbClr val="A22474"/>
              </a:solidFill>
              <a:ln w="9525">
                <a:noFill/>
              </a:ln>
              <a:effectLst/>
            </c:spPr>
            <c:extLst>
              <c:ext xmlns:c16="http://schemas.microsoft.com/office/drawing/2014/chart" uri="{C3380CC4-5D6E-409C-BE32-E72D297353CC}">
                <c16:uniqueId val="{0000000F-D6F5-4E77-87B2-3C6C711333A2}"/>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D6F5-4E77-87B2-3C6C711333A2}"/>
              </c:ext>
            </c:extLst>
          </c:dPt>
          <c:dLbls>
            <c:dLbl>
              <c:idx val="0"/>
              <c:tx>
                <c:rich>
                  <a:bodyPr/>
                  <a:lstStyle/>
                  <a:p>
                    <a:r>
                      <a:rPr lang="en-US"/>
                      <a:t>&lt;1%</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11441217582168152"/>
                      <c:h val="8.6820684394489991E-2"/>
                    </c:manualLayout>
                  </c15:layout>
                  <c15:showDataLabelsRange val="0"/>
                </c:ext>
                <c:ext xmlns:c16="http://schemas.microsoft.com/office/drawing/2014/chart" uri="{C3380CC4-5D6E-409C-BE32-E72D297353CC}">
                  <c16:uniqueId val="{00000001-D6F5-4E77-87B2-3C6C711333A2}"/>
                </c:ext>
              </c:extLst>
            </c:dLbl>
            <c:dLbl>
              <c:idx val="1"/>
              <c:dLblPos val="inEnd"/>
              <c:showLegendKey val="0"/>
              <c:showVal val="1"/>
              <c:showCatName val="0"/>
              <c:showSerName val="0"/>
              <c:showPercent val="0"/>
              <c:showBubbleSize val="0"/>
              <c:extLst>
                <c:ext xmlns:c15="http://schemas.microsoft.com/office/drawing/2012/chart" uri="{CE6537A1-D6FC-4f65-9D91-7224C49458BB}">
                  <c15:layout>
                    <c:manualLayout>
                      <c:w val="0.11205897214873822"/>
                      <c:h val="8.6820684394489991E-2"/>
                    </c:manualLayout>
                  </c15:layout>
                </c:ext>
                <c:ext xmlns:c16="http://schemas.microsoft.com/office/drawing/2014/chart" uri="{C3380CC4-5D6E-409C-BE32-E72D297353CC}">
                  <c16:uniqueId val="{00000003-D6F5-4E77-87B2-3C6C711333A2}"/>
                </c:ext>
              </c:extLst>
            </c:dLbl>
            <c:dLbl>
              <c:idx val="2"/>
              <c:dLblPos val="inEnd"/>
              <c:showLegendKey val="0"/>
              <c:showVal val="1"/>
              <c:showCatName val="0"/>
              <c:showSerName val="0"/>
              <c:showPercent val="0"/>
              <c:showBubbleSize val="0"/>
              <c:extLst>
                <c:ext xmlns:c15="http://schemas.microsoft.com/office/drawing/2012/chart" uri="{CE6537A1-D6FC-4f65-9D91-7224C49458BB}">
                  <c15:layout>
                    <c:manualLayout>
                      <c:w val="0.12921774893061638"/>
                      <c:h val="8.6820684394489991E-2"/>
                    </c:manualLayout>
                  </c15:layout>
                </c:ext>
                <c:ext xmlns:c16="http://schemas.microsoft.com/office/drawing/2014/chart" uri="{C3380CC4-5D6E-409C-BE32-E72D297353CC}">
                  <c16:uniqueId val="{00000005-D6F5-4E77-87B2-3C6C711333A2}"/>
                </c:ext>
              </c:extLst>
            </c:dLbl>
            <c:dLbl>
              <c:idx val="3"/>
              <c:layout>
                <c:manualLayout>
                  <c:x val="-1.1830194892050165E-2"/>
                  <c:y val="9.500699585634726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145102259747208"/>
                      <c:h val="8.6820684394489991E-2"/>
                    </c:manualLayout>
                  </c15:layout>
                </c:ext>
                <c:ext xmlns:c16="http://schemas.microsoft.com/office/drawing/2014/chart" uri="{C3380CC4-5D6E-409C-BE32-E72D297353CC}">
                  <c16:uniqueId val="{00000007-D6F5-4E77-87B2-3C6C711333A2}"/>
                </c:ext>
              </c:extLst>
            </c:dLbl>
            <c:dLbl>
              <c:idx val="4"/>
              <c:layout>
                <c:manualLayout>
                  <c:x val="-1.7957846926726039E-2"/>
                  <c:y val="3.1668998618782809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0715646449677303"/>
                      <c:h val="8.6820684394489991E-2"/>
                    </c:manualLayout>
                  </c15:layout>
                </c:ext>
                <c:ext xmlns:c16="http://schemas.microsoft.com/office/drawing/2014/chart" uri="{C3380CC4-5D6E-409C-BE32-E72D297353CC}">
                  <c16:uniqueId val="{00000009-D6F5-4E77-87B2-3C6C711333A2}"/>
                </c:ext>
              </c:extLst>
            </c:dLbl>
            <c:dLbl>
              <c:idx val="5"/>
              <c:layout>
                <c:manualLayout>
                  <c:x val="-1.3560065948378434E-2"/>
                  <c:y val="-5.8059160096729993E-17"/>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12688133731144163"/>
                      <c:h val="8.6820684394489991E-2"/>
                    </c:manualLayout>
                  </c15:layout>
                </c:ext>
                <c:ext xmlns:c16="http://schemas.microsoft.com/office/drawing/2014/chart" uri="{C3380CC4-5D6E-409C-BE32-E72D297353CC}">
                  <c16:uniqueId val="{0000000B-D6F5-4E77-87B2-3C6C711333A2}"/>
                </c:ext>
              </c:extLst>
            </c:dLbl>
            <c:dLbl>
              <c:idx val="6"/>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D-D6F5-4E77-87B2-3C6C711333A2}"/>
                </c:ext>
              </c:extLst>
            </c:dLbl>
            <c:dLbl>
              <c:idx val="7"/>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F-D6F5-4E77-87B2-3C6C711333A2}"/>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American Indian/Alaska Native</c:v>
                </c:pt>
                <c:pt idx="1">
                  <c:v>Other race</c:v>
                </c:pt>
                <c:pt idx="2">
                  <c:v>Native Hawaiian/Pacific Islander</c:v>
                </c:pt>
                <c:pt idx="3">
                  <c:v>Multiple race</c:v>
                </c:pt>
                <c:pt idx="4">
                  <c:v>White</c:v>
                </c:pt>
                <c:pt idx="5">
                  <c:v>Black/African American</c:v>
                </c:pt>
                <c:pt idx="6">
                  <c:v>Asian</c:v>
                </c:pt>
                <c:pt idx="7">
                  <c:v>Hispanic/Latino</c:v>
                </c:pt>
              </c:strCache>
            </c:strRef>
          </c:cat>
          <c:val>
            <c:numRef>
              <c:f>Sheet1!$B$2:$B$9</c:f>
              <c:numCache>
                <c:formatCode>0</c:formatCode>
                <c:ptCount val="8"/>
                <c:pt idx="0">
                  <c:v>0.1</c:v>
                </c:pt>
                <c:pt idx="1">
                  <c:v>1.2</c:v>
                </c:pt>
                <c:pt idx="2">
                  <c:v>1.3</c:v>
                </c:pt>
                <c:pt idx="3">
                  <c:v>2.2000000000000002</c:v>
                </c:pt>
                <c:pt idx="4">
                  <c:v>4.2</c:v>
                </c:pt>
                <c:pt idx="5">
                  <c:v>12.9</c:v>
                </c:pt>
                <c:pt idx="6">
                  <c:v>37.9</c:v>
                </c:pt>
                <c:pt idx="7">
                  <c:v>39.700000000000003</c:v>
                </c:pt>
              </c:numCache>
            </c:numRef>
          </c:val>
          <c:extLst>
            <c:ext xmlns:c16="http://schemas.microsoft.com/office/drawing/2014/chart" uri="{C3380CC4-5D6E-409C-BE32-E72D297353CC}">
              <c16:uniqueId val="{00000012-D6F5-4E77-87B2-3C6C711333A2}"/>
            </c:ext>
          </c:extLst>
        </c:ser>
        <c:dLbls>
          <c:dLblPos val="outEnd"/>
          <c:showLegendKey val="0"/>
          <c:showVal val="1"/>
          <c:showCatName val="0"/>
          <c:showSerName val="0"/>
          <c:showPercent val="0"/>
          <c:showBubbleSize val="0"/>
        </c:dLbls>
        <c:gapWidth val="10"/>
        <c:axId val="437378656"/>
        <c:axId val="437380624"/>
      </c:barChart>
      <c:valAx>
        <c:axId val="437380624"/>
        <c:scaling>
          <c:orientation val="maxMin"/>
          <c:max val="40"/>
          <c:min val="0"/>
        </c:scaling>
        <c:delete val="1"/>
        <c:axPos val="b"/>
        <c:numFmt formatCode="0&quot;%&quot;" sourceLinked="0"/>
        <c:majorTickMark val="out"/>
        <c:minorTickMark val="none"/>
        <c:tickLblPos val="nextTo"/>
        <c:crossAx val="437378656"/>
        <c:crosses val="autoZero"/>
        <c:crossBetween val="between"/>
      </c:valAx>
      <c:catAx>
        <c:axId val="437378656"/>
        <c:scaling>
          <c:orientation val="minMax"/>
        </c:scaling>
        <c:delete val="1"/>
        <c:axPos val="r"/>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30604417091E-2"/>
          <c:y val="3.6635299116626031E-2"/>
          <c:w val="0.8379884698273975"/>
          <c:h val="0.95454924787368844"/>
        </c:manualLayout>
      </c:layout>
      <c:barChart>
        <c:barDir val="bar"/>
        <c:grouping val="clustered"/>
        <c:varyColors val="0"/>
        <c:ser>
          <c:idx val="0"/>
          <c:order val="0"/>
          <c:tx>
            <c:strRef>
              <c:f>Sheet1!$B$1</c:f>
              <c:strCache>
                <c:ptCount val="1"/>
                <c:pt idx="0">
                  <c:v>Rate</c:v>
                </c:pt>
              </c:strCache>
            </c:strRef>
          </c:tx>
          <c:spPr>
            <a:solidFill>
              <a:srgbClr val="005DAA"/>
            </a:solidFill>
            <a:ln w="9525">
              <a:noFill/>
            </a:ln>
            <a:effectLst/>
          </c:spPr>
          <c:invertIfNegative val="0"/>
          <c:dPt>
            <c:idx val="0"/>
            <c:invertIfNegative val="0"/>
            <c:bubble3D val="0"/>
            <c:spPr>
              <a:solidFill>
                <a:srgbClr val="F8B54D"/>
              </a:solidFill>
              <a:ln w="9525">
                <a:noFill/>
              </a:ln>
              <a:effectLst/>
            </c:spPr>
            <c:extLst>
              <c:ext xmlns:c16="http://schemas.microsoft.com/office/drawing/2014/chart" uri="{C3380CC4-5D6E-409C-BE32-E72D297353CC}">
                <c16:uniqueId val="{00000001-5CE0-403C-A63C-DAF6A3C5409B}"/>
              </c:ext>
            </c:extLst>
          </c:dPt>
          <c:dPt>
            <c:idx val="1"/>
            <c:invertIfNegative val="0"/>
            <c:bubble3D val="0"/>
            <c:spPr>
              <a:solidFill>
                <a:srgbClr val="A87FE5"/>
              </a:solidFill>
              <a:ln w="9525">
                <a:noFill/>
              </a:ln>
              <a:effectLst/>
            </c:spPr>
            <c:extLst>
              <c:ext xmlns:c16="http://schemas.microsoft.com/office/drawing/2014/chart" uri="{C3380CC4-5D6E-409C-BE32-E72D297353CC}">
                <c16:uniqueId val="{00000003-5CE0-403C-A63C-DAF6A3C5409B}"/>
              </c:ext>
            </c:extLst>
          </c:dPt>
          <c:dPt>
            <c:idx val="2"/>
            <c:invertIfNegative val="0"/>
            <c:bubble3D val="0"/>
            <c:spPr>
              <a:solidFill>
                <a:srgbClr val="A22474"/>
              </a:solidFill>
              <a:ln w="9525">
                <a:noFill/>
              </a:ln>
              <a:effectLst/>
            </c:spPr>
            <c:extLst>
              <c:ext xmlns:c16="http://schemas.microsoft.com/office/drawing/2014/chart" uri="{C3380CC4-5D6E-409C-BE32-E72D297353CC}">
                <c16:uniqueId val="{00000005-5CE0-403C-A63C-DAF6A3C5409B}"/>
              </c:ext>
            </c:extLst>
          </c:dPt>
          <c:dPt>
            <c:idx val="3"/>
            <c:invertIfNegative val="0"/>
            <c:bubble3D val="0"/>
            <c:spPr>
              <a:solidFill>
                <a:srgbClr val="00788A"/>
              </a:solidFill>
              <a:ln w="9525">
                <a:noFill/>
              </a:ln>
              <a:effectLst/>
            </c:spPr>
            <c:extLst>
              <c:ext xmlns:c16="http://schemas.microsoft.com/office/drawing/2014/chart" uri="{C3380CC4-5D6E-409C-BE32-E72D297353CC}">
                <c16:uniqueId val="{00000007-5CE0-403C-A63C-DAF6A3C5409B}"/>
              </c:ext>
            </c:extLst>
          </c:dPt>
          <c:dPt>
            <c:idx val="4"/>
            <c:invertIfNegative val="0"/>
            <c:bubble3D val="0"/>
            <c:spPr>
              <a:solidFill>
                <a:srgbClr val="4BA9FF"/>
              </a:solidFill>
              <a:ln w="9525">
                <a:noFill/>
              </a:ln>
              <a:effectLst/>
            </c:spPr>
            <c:extLst>
              <c:ext xmlns:c16="http://schemas.microsoft.com/office/drawing/2014/chart" uri="{C3380CC4-5D6E-409C-BE32-E72D297353CC}">
                <c16:uniqueId val="{00000009-5CE0-403C-A63C-DAF6A3C5409B}"/>
              </c:ext>
            </c:extLst>
          </c:dPt>
          <c:dPt>
            <c:idx val="5"/>
            <c:invertIfNegative val="0"/>
            <c:bubble3D val="0"/>
            <c:spPr>
              <a:solidFill>
                <a:srgbClr val="78B832"/>
              </a:solidFill>
              <a:ln w="9525">
                <a:noFill/>
              </a:ln>
              <a:effectLst/>
            </c:spPr>
            <c:extLst>
              <c:ext xmlns:c16="http://schemas.microsoft.com/office/drawing/2014/chart" uri="{C3380CC4-5D6E-409C-BE32-E72D297353CC}">
                <c16:uniqueId val="{0000000B-5CE0-403C-A63C-DAF6A3C5409B}"/>
              </c:ext>
            </c:extLst>
          </c:dPt>
          <c:dPt>
            <c:idx val="6"/>
            <c:invertIfNegative val="0"/>
            <c:bubble3D val="0"/>
            <c:spPr>
              <a:solidFill>
                <a:srgbClr val="005DAA"/>
              </a:solidFill>
              <a:ln w="9525">
                <a:noFill/>
              </a:ln>
              <a:effectLst/>
            </c:spPr>
            <c:extLst>
              <c:ext xmlns:c16="http://schemas.microsoft.com/office/drawing/2014/chart" uri="{C3380CC4-5D6E-409C-BE32-E72D297353CC}">
                <c16:uniqueId val="{0000000D-5CE0-403C-A63C-DAF6A3C5409B}"/>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5CE0-403C-A63C-DAF6A3C5409B}"/>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5CE0-403C-A63C-DAF6A3C5409B}"/>
              </c:ext>
            </c:extLst>
          </c:dPt>
          <c:dLbls>
            <c:dLbl>
              <c:idx val="2"/>
              <c:layout>
                <c:manualLayout>
                  <c:x val="-7.6159939871627757E-3"/>
                  <c:y val="-3.1669022309954611E-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CE0-403C-A63C-DAF6A3C5409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White</c:v>
                </c:pt>
                <c:pt idx="1">
                  <c:v>American Indian/Alaska Native</c:v>
                </c:pt>
                <c:pt idx="2">
                  <c:v>Hispanic or Latino</c:v>
                </c:pt>
                <c:pt idx="3">
                  <c:v>Black or African American</c:v>
                </c:pt>
                <c:pt idx="4">
                  <c:v>Asian</c:v>
                </c:pt>
                <c:pt idx="5">
                  <c:v>Native Hawaiian or Other Pacific Islander</c:v>
                </c:pt>
                <c:pt idx="6">
                  <c:v>Multiple race</c:v>
                </c:pt>
              </c:strCache>
            </c:strRef>
          </c:cat>
          <c:val>
            <c:numRef>
              <c:f>Sheet1!$B$2:$B$8</c:f>
              <c:numCache>
                <c:formatCode>0.0</c:formatCode>
                <c:ptCount val="7"/>
                <c:pt idx="0">
                  <c:v>0.3</c:v>
                </c:pt>
                <c:pt idx="1">
                  <c:v>4</c:v>
                </c:pt>
                <c:pt idx="2">
                  <c:v>1.5</c:v>
                </c:pt>
                <c:pt idx="3">
                  <c:v>2.1</c:v>
                </c:pt>
                <c:pt idx="4">
                  <c:v>1.3</c:v>
                </c:pt>
                <c:pt idx="5">
                  <c:v>6.1</c:v>
                </c:pt>
                <c:pt idx="6">
                  <c:v>0.5</c:v>
                </c:pt>
              </c:numCache>
            </c:numRef>
          </c:val>
          <c:extLst>
            <c:ext xmlns:c16="http://schemas.microsoft.com/office/drawing/2014/chart" uri="{C3380CC4-5D6E-409C-BE32-E72D297353CC}">
              <c16:uniqueId val="{00000012-5CE0-403C-A63C-DAF6A3C5409B}"/>
            </c:ext>
          </c:extLst>
        </c:ser>
        <c:dLbls>
          <c:showLegendKey val="0"/>
          <c:showVal val="0"/>
          <c:showCatName val="0"/>
          <c:showSerName val="0"/>
          <c:showPercent val="0"/>
          <c:showBubbleSize val="0"/>
        </c:dLbls>
        <c:gapWidth val="10"/>
        <c:axId val="437378656"/>
        <c:axId val="437380624"/>
      </c:barChart>
      <c:valAx>
        <c:axId val="437380624"/>
        <c:scaling>
          <c:orientation val="minMax"/>
          <c:max val="65"/>
          <c:min val="0"/>
        </c:scaling>
        <c:delete val="1"/>
        <c:axPos val="b"/>
        <c:numFmt formatCode="0" sourceLinked="0"/>
        <c:majorTickMark val="out"/>
        <c:minorTickMark val="none"/>
        <c:tickLblPos val="nextTo"/>
        <c:crossAx val="437378656"/>
        <c:crosses val="autoZero"/>
        <c:crossBetween val="between"/>
        <c:majorUnit val="10"/>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807822239470341E-2"/>
          <c:y val="3.6635299116626045E-2"/>
          <c:w val="0.7944868527852682"/>
          <c:h val="0.95454924787368844"/>
        </c:manualLayout>
      </c:layout>
      <c:barChart>
        <c:barDir val="bar"/>
        <c:grouping val="clustered"/>
        <c:varyColors val="0"/>
        <c:ser>
          <c:idx val="0"/>
          <c:order val="0"/>
          <c:tx>
            <c:strRef>
              <c:f>Sheet1!$B$1</c:f>
              <c:strCache>
                <c:ptCount val="1"/>
                <c:pt idx="0">
                  <c:v>Rate</c:v>
                </c:pt>
              </c:strCache>
            </c:strRef>
          </c:tx>
          <c:spPr>
            <a:solidFill>
              <a:srgbClr val="005DAA"/>
            </a:solidFill>
            <a:ln w="9525">
              <a:noFill/>
            </a:ln>
            <a:effectLst/>
          </c:spPr>
          <c:invertIfNegative val="0"/>
          <c:dPt>
            <c:idx val="0"/>
            <c:invertIfNegative val="0"/>
            <c:bubble3D val="0"/>
            <c:spPr>
              <a:solidFill>
                <a:srgbClr val="F8B54D"/>
              </a:solidFill>
              <a:ln w="9525">
                <a:noFill/>
              </a:ln>
              <a:effectLst/>
            </c:spPr>
            <c:extLst>
              <c:ext xmlns:c16="http://schemas.microsoft.com/office/drawing/2014/chart" uri="{C3380CC4-5D6E-409C-BE32-E72D297353CC}">
                <c16:uniqueId val="{00000001-76D5-404D-86D5-01E7BBE0C74E}"/>
              </c:ext>
            </c:extLst>
          </c:dPt>
          <c:dPt>
            <c:idx val="1"/>
            <c:invertIfNegative val="0"/>
            <c:bubble3D val="0"/>
            <c:spPr>
              <a:solidFill>
                <a:srgbClr val="A87FE5"/>
              </a:solidFill>
              <a:ln w="9525">
                <a:noFill/>
              </a:ln>
              <a:effectLst/>
            </c:spPr>
            <c:extLst>
              <c:ext xmlns:c16="http://schemas.microsoft.com/office/drawing/2014/chart" uri="{C3380CC4-5D6E-409C-BE32-E72D297353CC}">
                <c16:uniqueId val="{00000003-76D5-404D-86D5-01E7BBE0C74E}"/>
              </c:ext>
            </c:extLst>
          </c:dPt>
          <c:dPt>
            <c:idx val="2"/>
            <c:invertIfNegative val="0"/>
            <c:bubble3D val="0"/>
            <c:spPr>
              <a:solidFill>
                <a:srgbClr val="A22474"/>
              </a:solidFill>
              <a:ln w="9525">
                <a:noFill/>
              </a:ln>
              <a:effectLst/>
            </c:spPr>
            <c:extLst>
              <c:ext xmlns:c16="http://schemas.microsoft.com/office/drawing/2014/chart" uri="{C3380CC4-5D6E-409C-BE32-E72D297353CC}">
                <c16:uniqueId val="{00000005-76D5-404D-86D5-01E7BBE0C74E}"/>
              </c:ext>
            </c:extLst>
          </c:dPt>
          <c:dPt>
            <c:idx val="3"/>
            <c:invertIfNegative val="0"/>
            <c:bubble3D val="0"/>
            <c:spPr>
              <a:solidFill>
                <a:srgbClr val="00788A"/>
              </a:solidFill>
              <a:ln w="9525">
                <a:noFill/>
              </a:ln>
              <a:effectLst/>
            </c:spPr>
            <c:extLst>
              <c:ext xmlns:c16="http://schemas.microsoft.com/office/drawing/2014/chart" uri="{C3380CC4-5D6E-409C-BE32-E72D297353CC}">
                <c16:uniqueId val="{00000007-76D5-404D-86D5-01E7BBE0C74E}"/>
              </c:ext>
            </c:extLst>
          </c:dPt>
          <c:dPt>
            <c:idx val="4"/>
            <c:invertIfNegative val="0"/>
            <c:bubble3D val="0"/>
            <c:spPr>
              <a:solidFill>
                <a:srgbClr val="4BA9FF"/>
              </a:solidFill>
              <a:ln w="9525">
                <a:noFill/>
              </a:ln>
              <a:effectLst/>
            </c:spPr>
            <c:extLst>
              <c:ext xmlns:c16="http://schemas.microsoft.com/office/drawing/2014/chart" uri="{C3380CC4-5D6E-409C-BE32-E72D297353CC}">
                <c16:uniqueId val="{00000009-76D5-404D-86D5-01E7BBE0C74E}"/>
              </c:ext>
            </c:extLst>
          </c:dPt>
          <c:dPt>
            <c:idx val="5"/>
            <c:invertIfNegative val="0"/>
            <c:bubble3D val="0"/>
            <c:spPr>
              <a:solidFill>
                <a:srgbClr val="78B832"/>
              </a:solidFill>
              <a:ln w="9525">
                <a:noFill/>
              </a:ln>
              <a:effectLst/>
            </c:spPr>
            <c:extLst>
              <c:ext xmlns:c16="http://schemas.microsoft.com/office/drawing/2014/chart" uri="{C3380CC4-5D6E-409C-BE32-E72D297353CC}">
                <c16:uniqueId val="{0000000B-76D5-404D-86D5-01E7BBE0C74E}"/>
              </c:ext>
            </c:extLst>
          </c:dPt>
          <c:dPt>
            <c:idx val="6"/>
            <c:invertIfNegative val="0"/>
            <c:bubble3D val="0"/>
            <c:spPr>
              <a:solidFill>
                <a:srgbClr val="005DAA"/>
              </a:solidFill>
              <a:ln w="9525">
                <a:noFill/>
              </a:ln>
              <a:effectLst/>
            </c:spPr>
            <c:extLst>
              <c:ext xmlns:c16="http://schemas.microsoft.com/office/drawing/2014/chart" uri="{C3380CC4-5D6E-409C-BE32-E72D297353CC}">
                <c16:uniqueId val="{0000000D-76D5-404D-86D5-01E7BBE0C74E}"/>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76D5-404D-86D5-01E7BBE0C74E}"/>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76D5-404D-86D5-01E7BBE0C74E}"/>
              </c:ext>
            </c:extLst>
          </c:dPt>
          <c:dLbls>
            <c:dLbl>
              <c:idx val="0"/>
              <c:layout>
                <c:manualLayout>
                  <c:x val="-2.0833148363392302E-2"/>
                  <c:y val="1.1611840706008219E-16"/>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4366798674083994"/>
                      <c:h val="8.6820749343927583E-2"/>
                    </c:manualLayout>
                  </c15:layout>
                </c:ext>
                <c:ext xmlns:c16="http://schemas.microsoft.com/office/drawing/2014/chart" uri="{C3380CC4-5D6E-409C-BE32-E72D297353CC}">
                  <c16:uniqueId val="{00000001-76D5-404D-86D5-01E7BBE0C74E}"/>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White</c:v>
                </c:pt>
                <c:pt idx="1">
                  <c:v>American Indian/Alaska Native</c:v>
                </c:pt>
                <c:pt idx="2">
                  <c:v>Hispanic/Latino</c:v>
                </c:pt>
                <c:pt idx="3">
                  <c:v>Black/African American</c:v>
                </c:pt>
                <c:pt idx="4">
                  <c:v>Asian</c:v>
                </c:pt>
                <c:pt idx="5">
                  <c:v>Native Hawaiian/Pacific Islander</c:v>
                </c:pt>
                <c:pt idx="6">
                  <c:v>Multiple race</c:v>
                </c:pt>
              </c:strCache>
            </c:strRef>
          </c:cat>
          <c:val>
            <c:numRef>
              <c:f>Sheet1!$B$2:$B$8</c:f>
              <c:numCache>
                <c:formatCode>0.0</c:formatCode>
                <c:ptCount val="7"/>
                <c:pt idx="0">
                  <c:v>3.8101717979248173</c:v>
                </c:pt>
                <c:pt idx="1">
                  <c:v>8.2267286413557645</c:v>
                </c:pt>
                <c:pt idx="2">
                  <c:v>12.975055310704899</c:v>
                </c:pt>
                <c:pt idx="3">
                  <c:v>18.587599246619519</c:v>
                </c:pt>
                <c:pt idx="4">
                  <c:v>22.260046705099079</c:v>
                </c:pt>
                <c:pt idx="5">
                  <c:v>31.193799436601783</c:v>
                </c:pt>
                <c:pt idx="6">
                  <c:v>64.552830439887188</c:v>
                </c:pt>
              </c:numCache>
            </c:numRef>
          </c:val>
          <c:extLst>
            <c:ext xmlns:c16="http://schemas.microsoft.com/office/drawing/2014/chart" uri="{C3380CC4-5D6E-409C-BE32-E72D297353CC}">
              <c16:uniqueId val="{00000012-76D5-404D-86D5-01E7BBE0C74E}"/>
            </c:ext>
          </c:extLst>
        </c:ser>
        <c:dLbls>
          <c:dLblPos val="outEnd"/>
          <c:showLegendKey val="0"/>
          <c:showVal val="1"/>
          <c:showCatName val="0"/>
          <c:showSerName val="0"/>
          <c:showPercent val="0"/>
          <c:showBubbleSize val="0"/>
        </c:dLbls>
        <c:gapWidth val="10"/>
        <c:axId val="437378656"/>
        <c:axId val="437380624"/>
      </c:barChart>
      <c:valAx>
        <c:axId val="437380624"/>
        <c:scaling>
          <c:orientation val="maxMin"/>
          <c:max val="65"/>
          <c:min val="0"/>
        </c:scaling>
        <c:delete val="1"/>
        <c:axPos val="b"/>
        <c:numFmt formatCode="#,##0" sourceLinked="0"/>
        <c:majorTickMark val="out"/>
        <c:minorTickMark val="none"/>
        <c:tickLblPos val="nextTo"/>
        <c:crossAx val="437378656"/>
        <c:crosses val="autoZero"/>
        <c:crossBetween val="between"/>
        <c:majorUnit val="10"/>
      </c:valAx>
      <c:catAx>
        <c:axId val="437378656"/>
        <c:scaling>
          <c:orientation val="minMax"/>
        </c:scaling>
        <c:delete val="1"/>
        <c:axPos val="r"/>
        <c:numFmt formatCode="General" sourceLinked="1"/>
        <c:majorTickMark val="none"/>
        <c:minorTickMark val="none"/>
        <c:tickLblPos val="nextTo"/>
        <c:crossAx val="437380624"/>
        <c:crossesAt val="0"/>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043609776738579E-2"/>
          <c:y val="3.2143616483379031E-2"/>
          <c:w val="0.86869966081182837"/>
          <c:h val="0.83226749409245759"/>
        </c:manualLayout>
      </c:layout>
      <c:barChart>
        <c:barDir val="col"/>
        <c:grouping val="stacked"/>
        <c:varyColors val="0"/>
        <c:ser>
          <c:idx val="0"/>
          <c:order val="0"/>
          <c:tx>
            <c:strRef>
              <c:f>Sheet1!$B$1</c:f>
              <c:strCache>
                <c:ptCount val="1"/>
                <c:pt idx="0">
                  <c:v>0–4 years</c:v>
                </c:pt>
              </c:strCache>
            </c:strRef>
          </c:tx>
          <c:spPr>
            <a:solidFill>
              <a:srgbClr val="762A83"/>
            </a:solidFill>
            <a:ln w="19050">
              <a:noFill/>
            </a:ln>
            <a:effectLst/>
          </c:spPr>
          <c:invertIfNegative val="0"/>
          <c:dPt>
            <c:idx val="0"/>
            <c:invertIfNegative val="0"/>
            <c:bubble3D val="0"/>
            <c:spPr>
              <a:solidFill>
                <a:srgbClr val="762A83"/>
              </a:solidFill>
              <a:ln w="9525">
                <a:noFill/>
              </a:ln>
              <a:effectLst/>
            </c:spPr>
            <c:extLst>
              <c:ext xmlns:c16="http://schemas.microsoft.com/office/drawing/2014/chart" uri="{C3380CC4-5D6E-409C-BE32-E72D297353CC}">
                <c16:uniqueId val="{00000001-D09F-477E-B976-B299053FB7CB}"/>
              </c:ext>
            </c:extLst>
          </c:dPt>
          <c:dPt>
            <c:idx val="1"/>
            <c:invertIfNegative val="0"/>
            <c:bubble3D val="0"/>
            <c:spPr>
              <a:solidFill>
                <a:srgbClr val="762A83"/>
              </a:solidFill>
              <a:ln w="9525">
                <a:noFill/>
              </a:ln>
              <a:effectLst/>
            </c:spPr>
            <c:extLst>
              <c:ext xmlns:c16="http://schemas.microsoft.com/office/drawing/2014/chart" uri="{C3380CC4-5D6E-409C-BE32-E72D297353CC}">
                <c16:uniqueId val="{00000003-D09F-477E-B976-B299053FB7CB}"/>
              </c:ext>
            </c:extLst>
          </c:dPt>
          <c:dPt>
            <c:idx val="2"/>
            <c:invertIfNegative val="0"/>
            <c:bubble3D val="0"/>
            <c:spPr>
              <a:solidFill>
                <a:srgbClr val="762A83"/>
              </a:solidFill>
              <a:ln w="9525">
                <a:noFill/>
              </a:ln>
              <a:effectLst/>
            </c:spPr>
            <c:extLst>
              <c:ext xmlns:c16="http://schemas.microsoft.com/office/drawing/2014/chart" uri="{C3380CC4-5D6E-409C-BE32-E72D297353CC}">
                <c16:uniqueId val="{00000005-D09F-477E-B976-B299053FB7CB}"/>
              </c:ext>
            </c:extLst>
          </c:dPt>
          <c:dPt>
            <c:idx val="3"/>
            <c:invertIfNegative val="0"/>
            <c:bubble3D val="0"/>
            <c:spPr>
              <a:solidFill>
                <a:srgbClr val="762A83"/>
              </a:solidFill>
              <a:ln w="9525">
                <a:noFill/>
              </a:ln>
              <a:effectLst/>
            </c:spPr>
            <c:extLst>
              <c:ext xmlns:c16="http://schemas.microsoft.com/office/drawing/2014/chart" uri="{C3380CC4-5D6E-409C-BE32-E72D297353CC}">
                <c16:uniqueId val="{00000007-D09F-477E-B976-B299053FB7CB}"/>
              </c:ext>
            </c:extLst>
          </c:dPt>
          <c:dPt>
            <c:idx val="4"/>
            <c:invertIfNegative val="0"/>
            <c:bubble3D val="0"/>
            <c:spPr>
              <a:solidFill>
                <a:srgbClr val="762A83"/>
              </a:solidFill>
              <a:ln w="9525">
                <a:noFill/>
              </a:ln>
              <a:effectLst/>
            </c:spPr>
            <c:extLst>
              <c:ext xmlns:c16="http://schemas.microsoft.com/office/drawing/2014/chart" uri="{C3380CC4-5D6E-409C-BE32-E72D297353CC}">
                <c16:uniqueId val="{00000009-D09F-477E-B976-B299053FB7CB}"/>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D09F-477E-B976-B299053FB7CB}"/>
              </c:ext>
            </c:extLst>
          </c:dPt>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Sheet1!$B$2:$B$32</c:f>
              <c:numCache>
                <c:formatCode>#,##0</c:formatCode>
                <c:ptCount val="31"/>
                <c:pt idx="0">
                  <c:v>1015</c:v>
                </c:pt>
                <c:pt idx="1">
                  <c:v>995</c:v>
                </c:pt>
                <c:pt idx="2">
                  <c:v>894</c:v>
                </c:pt>
                <c:pt idx="3">
                  <c:v>770</c:v>
                </c:pt>
                <c:pt idx="4">
                  <c:v>734</c:v>
                </c:pt>
                <c:pt idx="5">
                  <c:v>638</c:v>
                </c:pt>
                <c:pt idx="6">
                  <c:v>602</c:v>
                </c:pt>
                <c:pt idx="7">
                  <c:v>544</c:v>
                </c:pt>
                <c:pt idx="8">
                  <c:v>542</c:v>
                </c:pt>
                <c:pt idx="9">
                  <c:v>556</c:v>
                </c:pt>
                <c:pt idx="10">
                  <c:v>546</c:v>
                </c:pt>
                <c:pt idx="11">
                  <c:v>549</c:v>
                </c:pt>
                <c:pt idx="12">
                  <c:v>474</c:v>
                </c:pt>
                <c:pt idx="13">
                  <c:v>482</c:v>
                </c:pt>
                <c:pt idx="14">
                  <c:v>462</c:v>
                </c:pt>
                <c:pt idx="15">
                  <c:v>492</c:v>
                </c:pt>
                <c:pt idx="16">
                  <c:v>403</c:v>
                </c:pt>
                <c:pt idx="17">
                  <c:v>364</c:v>
                </c:pt>
                <c:pt idx="18">
                  <c:v>350</c:v>
                </c:pt>
                <c:pt idx="19">
                  <c:v>261</c:v>
                </c:pt>
                <c:pt idx="20">
                  <c:v>294</c:v>
                </c:pt>
                <c:pt idx="21">
                  <c:v>263</c:v>
                </c:pt>
                <c:pt idx="22">
                  <c:v>244</c:v>
                </c:pt>
                <c:pt idx="23">
                  <c:v>224</c:v>
                </c:pt>
                <c:pt idx="24">
                  <c:v>228</c:v>
                </c:pt>
                <c:pt idx="25">
                  <c:v>184</c:v>
                </c:pt>
                <c:pt idx="26">
                  <c:v>215</c:v>
                </c:pt>
                <c:pt idx="27">
                  <c:v>166</c:v>
                </c:pt>
                <c:pt idx="28">
                  <c:v>159</c:v>
                </c:pt>
                <c:pt idx="29">
                  <c:v>199</c:v>
                </c:pt>
                <c:pt idx="30">
                  <c:v>231</c:v>
                </c:pt>
              </c:numCache>
            </c:numRef>
          </c:val>
          <c:extLst>
            <c:ext xmlns:c16="http://schemas.microsoft.com/office/drawing/2014/chart" uri="{C3380CC4-5D6E-409C-BE32-E72D297353CC}">
              <c16:uniqueId val="{0000000C-D09F-477E-B976-B299053FB7CB}"/>
            </c:ext>
          </c:extLst>
        </c:ser>
        <c:ser>
          <c:idx val="1"/>
          <c:order val="1"/>
          <c:tx>
            <c:strRef>
              <c:f>Sheet1!$C$1</c:f>
              <c:strCache>
                <c:ptCount val="1"/>
                <c:pt idx="0">
                  <c:v>5–14 years</c:v>
                </c:pt>
              </c:strCache>
            </c:strRef>
          </c:tx>
          <c:spPr>
            <a:solidFill>
              <a:srgbClr val="AF8DC3"/>
            </a:solidFill>
            <a:ln w="19050">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Sheet1!$C$2:$C$32</c:f>
              <c:numCache>
                <c:formatCode>General</c:formatCode>
                <c:ptCount val="31"/>
                <c:pt idx="0">
                  <c:v>645</c:v>
                </c:pt>
                <c:pt idx="1">
                  <c:v>664</c:v>
                </c:pt>
                <c:pt idx="2">
                  <c:v>642</c:v>
                </c:pt>
                <c:pt idx="3">
                  <c:v>586</c:v>
                </c:pt>
                <c:pt idx="4">
                  <c:v>517</c:v>
                </c:pt>
                <c:pt idx="5">
                  <c:v>439</c:v>
                </c:pt>
                <c:pt idx="6">
                  <c:v>436</c:v>
                </c:pt>
                <c:pt idx="7">
                  <c:v>420</c:v>
                </c:pt>
                <c:pt idx="8">
                  <c:v>383</c:v>
                </c:pt>
                <c:pt idx="9">
                  <c:v>386</c:v>
                </c:pt>
                <c:pt idx="10">
                  <c:v>364</c:v>
                </c:pt>
                <c:pt idx="11">
                  <c:v>403</c:v>
                </c:pt>
                <c:pt idx="12">
                  <c:v>376</c:v>
                </c:pt>
                <c:pt idx="13">
                  <c:v>321</c:v>
                </c:pt>
                <c:pt idx="14">
                  <c:v>304</c:v>
                </c:pt>
                <c:pt idx="15">
                  <c:v>289</c:v>
                </c:pt>
                <c:pt idx="16">
                  <c:v>244</c:v>
                </c:pt>
                <c:pt idx="17">
                  <c:v>270</c:v>
                </c:pt>
                <c:pt idx="18">
                  <c:v>225</c:v>
                </c:pt>
                <c:pt idx="19">
                  <c:v>226</c:v>
                </c:pt>
                <c:pt idx="20">
                  <c:v>188</c:v>
                </c:pt>
                <c:pt idx="21">
                  <c:v>195</c:v>
                </c:pt>
                <c:pt idx="22">
                  <c:v>196</c:v>
                </c:pt>
                <c:pt idx="23">
                  <c:v>163</c:v>
                </c:pt>
                <c:pt idx="24">
                  <c:v>202</c:v>
                </c:pt>
                <c:pt idx="25">
                  <c:v>188</c:v>
                </c:pt>
                <c:pt idx="26">
                  <c:v>150</c:v>
                </c:pt>
                <c:pt idx="27">
                  <c:v>152</c:v>
                </c:pt>
                <c:pt idx="28" formatCode="#,##0">
                  <c:v>156</c:v>
                </c:pt>
                <c:pt idx="29" formatCode="#,##0">
                  <c:v>163</c:v>
                </c:pt>
                <c:pt idx="30" formatCode="#,##0">
                  <c:v>235</c:v>
                </c:pt>
              </c:numCache>
            </c:numRef>
          </c:val>
          <c:extLst>
            <c:ext xmlns:c16="http://schemas.microsoft.com/office/drawing/2014/chart" uri="{C3380CC4-5D6E-409C-BE32-E72D297353CC}">
              <c16:uniqueId val="{0000000D-D09F-477E-B976-B299053FB7CB}"/>
            </c:ext>
          </c:extLst>
        </c:ser>
        <c:ser>
          <c:idx val="2"/>
          <c:order val="2"/>
          <c:tx>
            <c:strRef>
              <c:f>Sheet1!$D$1</c:f>
              <c:strCache>
                <c:ptCount val="1"/>
                <c:pt idx="0">
                  <c:v>15–24 years</c:v>
                </c:pt>
              </c:strCache>
            </c:strRef>
          </c:tx>
          <c:spPr>
            <a:solidFill>
              <a:srgbClr val="E7D4E8"/>
            </a:solidFill>
            <a:ln w="19050">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Sheet1!$D$2:$D$32</c:f>
              <c:numCache>
                <c:formatCode>#,##0</c:formatCode>
                <c:ptCount val="31"/>
                <c:pt idx="0">
                  <c:v>1821</c:v>
                </c:pt>
                <c:pt idx="1">
                  <c:v>1832</c:v>
                </c:pt>
                <c:pt idx="2">
                  <c:v>1697</c:v>
                </c:pt>
                <c:pt idx="3">
                  <c:v>1638</c:v>
                </c:pt>
                <c:pt idx="4">
                  <c:v>1674</c:v>
                </c:pt>
                <c:pt idx="5">
                  <c:v>1542</c:v>
                </c:pt>
                <c:pt idx="6">
                  <c:v>1517</c:v>
                </c:pt>
                <c:pt idx="7">
                  <c:v>1618</c:v>
                </c:pt>
                <c:pt idx="8">
                  <c:v>1597</c:v>
                </c:pt>
                <c:pt idx="9">
                  <c:v>1496</c:v>
                </c:pt>
                <c:pt idx="10">
                  <c:v>1572</c:v>
                </c:pt>
                <c:pt idx="11">
                  <c:v>1602</c:v>
                </c:pt>
                <c:pt idx="12">
                  <c:v>1538</c:v>
                </c:pt>
                <c:pt idx="13">
                  <c:v>1531</c:v>
                </c:pt>
                <c:pt idx="14">
                  <c:v>1578</c:v>
                </c:pt>
                <c:pt idx="15">
                  <c:v>1443</c:v>
                </c:pt>
                <c:pt idx="16">
                  <c:v>1277</c:v>
                </c:pt>
                <c:pt idx="17">
                  <c:v>1184</c:v>
                </c:pt>
                <c:pt idx="18">
                  <c:v>1027</c:v>
                </c:pt>
                <c:pt idx="19">
                  <c:v>1018</c:v>
                </c:pt>
                <c:pt idx="20">
                  <c:v>979</c:v>
                </c:pt>
                <c:pt idx="21">
                  <c:v>959</c:v>
                </c:pt>
                <c:pt idx="22">
                  <c:v>936</c:v>
                </c:pt>
                <c:pt idx="23">
                  <c:v>934</c:v>
                </c:pt>
                <c:pt idx="24">
                  <c:v>842</c:v>
                </c:pt>
                <c:pt idx="25">
                  <c:v>869</c:v>
                </c:pt>
                <c:pt idx="26">
                  <c:v>851</c:v>
                </c:pt>
                <c:pt idx="27">
                  <c:v>687</c:v>
                </c:pt>
                <c:pt idx="28">
                  <c:v>675</c:v>
                </c:pt>
                <c:pt idx="29">
                  <c:v>844</c:v>
                </c:pt>
                <c:pt idx="30">
                  <c:v>1021</c:v>
                </c:pt>
              </c:numCache>
            </c:numRef>
          </c:val>
          <c:extLst>
            <c:ext xmlns:c16="http://schemas.microsoft.com/office/drawing/2014/chart" uri="{C3380CC4-5D6E-409C-BE32-E72D297353CC}">
              <c16:uniqueId val="{0000000E-D09F-477E-B976-B299053FB7CB}"/>
            </c:ext>
          </c:extLst>
        </c:ser>
        <c:ser>
          <c:idx val="3"/>
          <c:order val="3"/>
          <c:tx>
            <c:strRef>
              <c:f>Sheet1!$E$1</c:f>
              <c:strCache>
                <c:ptCount val="1"/>
                <c:pt idx="0">
                  <c:v>25–44 years</c:v>
                </c:pt>
              </c:strCache>
            </c:strRef>
          </c:tx>
          <c:spPr>
            <a:solidFill>
              <a:srgbClr val="ACE1E2"/>
            </a:solidFill>
            <a:ln w="19050">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Sheet1!$E$2:$E$32</c:f>
              <c:numCache>
                <c:formatCode>#,##0</c:formatCode>
                <c:ptCount val="31"/>
                <c:pt idx="0">
                  <c:v>9589</c:v>
                </c:pt>
                <c:pt idx="1">
                  <c:v>9043</c:v>
                </c:pt>
                <c:pt idx="2">
                  <c:v>8201</c:v>
                </c:pt>
                <c:pt idx="3">
                  <c:v>7565</c:v>
                </c:pt>
                <c:pt idx="4">
                  <c:v>6884</c:v>
                </c:pt>
                <c:pt idx="5">
                  <c:v>6335</c:v>
                </c:pt>
                <c:pt idx="6">
                  <c:v>6060</c:v>
                </c:pt>
                <c:pt idx="7">
                  <c:v>5573</c:v>
                </c:pt>
                <c:pt idx="8">
                  <c:v>5609</c:v>
                </c:pt>
                <c:pt idx="9">
                  <c:v>5286</c:v>
                </c:pt>
                <c:pt idx="10">
                  <c:v>5071</c:v>
                </c:pt>
                <c:pt idx="11">
                  <c:v>4939</c:v>
                </c:pt>
                <c:pt idx="12">
                  <c:v>4735</c:v>
                </c:pt>
                <c:pt idx="13">
                  <c:v>4685</c:v>
                </c:pt>
                <c:pt idx="14">
                  <c:v>4308</c:v>
                </c:pt>
                <c:pt idx="15">
                  <c:v>4234</c:v>
                </c:pt>
                <c:pt idx="16">
                  <c:v>3879</c:v>
                </c:pt>
                <c:pt idx="17">
                  <c:v>3641</c:v>
                </c:pt>
                <c:pt idx="18">
                  <c:v>3355</c:v>
                </c:pt>
                <c:pt idx="19">
                  <c:v>3117</c:v>
                </c:pt>
                <c:pt idx="20">
                  <c:v>2964</c:v>
                </c:pt>
                <c:pt idx="21">
                  <c:v>2821</c:v>
                </c:pt>
                <c:pt idx="22">
                  <c:v>2859</c:v>
                </c:pt>
                <c:pt idx="23">
                  <c:v>2827</c:v>
                </c:pt>
                <c:pt idx="24">
                  <c:v>2752</c:v>
                </c:pt>
                <c:pt idx="25">
                  <c:v>2723</c:v>
                </c:pt>
                <c:pt idx="26">
                  <c:v>2611</c:v>
                </c:pt>
                <c:pt idx="27">
                  <c:v>2114</c:v>
                </c:pt>
                <c:pt idx="28">
                  <c:v>2263</c:v>
                </c:pt>
                <c:pt idx="29">
                  <c:v>2453</c:v>
                </c:pt>
                <c:pt idx="30">
                  <c:v>3011</c:v>
                </c:pt>
              </c:numCache>
            </c:numRef>
          </c:val>
          <c:extLst>
            <c:ext xmlns:c16="http://schemas.microsoft.com/office/drawing/2014/chart" uri="{C3380CC4-5D6E-409C-BE32-E72D297353CC}">
              <c16:uniqueId val="{0000000F-D09F-477E-B976-B299053FB7CB}"/>
            </c:ext>
          </c:extLst>
        </c:ser>
        <c:ser>
          <c:idx val="4"/>
          <c:order val="4"/>
          <c:tx>
            <c:strRef>
              <c:f>Sheet1!$F$1</c:f>
              <c:strCache>
                <c:ptCount val="1"/>
                <c:pt idx="0">
                  <c:v>45–64 years</c:v>
                </c:pt>
              </c:strCache>
            </c:strRef>
          </c:tx>
          <c:spPr>
            <a:solidFill>
              <a:srgbClr val="4FBDC9"/>
            </a:solidFill>
            <a:ln w="19050">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Sheet1!$F$2:$F$32</c:f>
              <c:numCache>
                <c:formatCode>#,##0</c:formatCode>
                <c:ptCount val="31"/>
                <c:pt idx="0">
                  <c:v>6195</c:v>
                </c:pt>
                <c:pt idx="1">
                  <c:v>6127</c:v>
                </c:pt>
                <c:pt idx="2">
                  <c:v>5959</c:v>
                </c:pt>
                <c:pt idx="3">
                  <c:v>5572</c:v>
                </c:pt>
                <c:pt idx="4">
                  <c:v>5278</c:v>
                </c:pt>
                <c:pt idx="5">
                  <c:v>4954</c:v>
                </c:pt>
                <c:pt idx="6">
                  <c:v>4858</c:v>
                </c:pt>
                <c:pt idx="7">
                  <c:v>4635</c:v>
                </c:pt>
                <c:pt idx="8">
                  <c:v>4512</c:v>
                </c:pt>
                <c:pt idx="9">
                  <c:v>4182</c:v>
                </c:pt>
                <c:pt idx="10">
                  <c:v>4281</c:v>
                </c:pt>
                <c:pt idx="11">
                  <c:v>4190</c:v>
                </c:pt>
                <c:pt idx="12">
                  <c:v>4123</c:v>
                </c:pt>
                <c:pt idx="13">
                  <c:v>4034</c:v>
                </c:pt>
                <c:pt idx="14">
                  <c:v>4034</c:v>
                </c:pt>
                <c:pt idx="15">
                  <c:v>3927</c:v>
                </c:pt>
                <c:pt idx="16">
                  <c:v>3413</c:v>
                </c:pt>
                <c:pt idx="17">
                  <c:v>3411</c:v>
                </c:pt>
                <c:pt idx="18">
                  <c:v>3281</c:v>
                </c:pt>
                <c:pt idx="19">
                  <c:v>3102</c:v>
                </c:pt>
                <c:pt idx="20">
                  <c:v>2953</c:v>
                </c:pt>
                <c:pt idx="21">
                  <c:v>2953</c:v>
                </c:pt>
                <c:pt idx="22">
                  <c:v>3021</c:v>
                </c:pt>
                <c:pt idx="23">
                  <c:v>2840</c:v>
                </c:pt>
                <c:pt idx="24">
                  <c:v>2750</c:v>
                </c:pt>
                <c:pt idx="25">
                  <c:v>2687</c:v>
                </c:pt>
                <c:pt idx="26">
                  <c:v>2657</c:v>
                </c:pt>
                <c:pt idx="27">
                  <c:v>2174</c:v>
                </c:pt>
                <c:pt idx="28">
                  <c:v>2409</c:v>
                </c:pt>
                <c:pt idx="29">
                  <c:v>2420</c:v>
                </c:pt>
                <c:pt idx="30">
                  <c:v>2605</c:v>
                </c:pt>
              </c:numCache>
            </c:numRef>
          </c:val>
          <c:extLst>
            <c:ext xmlns:c16="http://schemas.microsoft.com/office/drawing/2014/chart" uri="{C3380CC4-5D6E-409C-BE32-E72D297353CC}">
              <c16:uniqueId val="{00000010-D09F-477E-B976-B299053FB7CB}"/>
            </c:ext>
          </c:extLst>
        </c:ser>
        <c:ser>
          <c:idx val="5"/>
          <c:order val="5"/>
          <c:tx>
            <c:strRef>
              <c:f>Sheet1!$G$1</c:f>
              <c:strCache>
                <c:ptCount val="1"/>
                <c:pt idx="0">
                  <c:v>≥65 years</c:v>
                </c:pt>
              </c:strCache>
            </c:strRef>
          </c:tx>
          <c:spPr>
            <a:solidFill>
              <a:schemeClr val="accent1"/>
            </a:solidFill>
            <a:ln w="19050">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Sheet1!$G$2:$G$32</c:f>
              <c:numCache>
                <c:formatCode>#,##0</c:formatCode>
                <c:ptCount val="31"/>
                <c:pt idx="0">
                  <c:v>5820</c:v>
                </c:pt>
                <c:pt idx="1">
                  <c:v>5539</c:v>
                </c:pt>
                <c:pt idx="2">
                  <c:v>5328</c:v>
                </c:pt>
                <c:pt idx="3">
                  <c:v>5076</c:v>
                </c:pt>
                <c:pt idx="4">
                  <c:v>4663</c:v>
                </c:pt>
                <c:pt idx="5">
                  <c:v>4377</c:v>
                </c:pt>
                <c:pt idx="6">
                  <c:v>4017</c:v>
                </c:pt>
                <c:pt idx="7">
                  <c:v>3515</c:v>
                </c:pt>
                <c:pt idx="8">
                  <c:v>3293</c:v>
                </c:pt>
                <c:pt idx="9">
                  <c:v>3141</c:v>
                </c:pt>
                <c:pt idx="10">
                  <c:v>2994</c:v>
                </c:pt>
                <c:pt idx="11">
                  <c:v>2810</c:v>
                </c:pt>
                <c:pt idx="12">
                  <c:v>2806</c:v>
                </c:pt>
                <c:pt idx="13">
                  <c:v>2662</c:v>
                </c:pt>
                <c:pt idx="14">
                  <c:v>2571</c:v>
                </c:pt>
                <c:pt idx="15">
                  <c:v>2491</c:v>
                </c:pt>
                <c:pt idx="16">
                  <c:v>2276</c:v>
                </c:pt>
                <c:pt idx="17">
                  <c:v>2204</c:v>
                </c:pt>
                <c:pt idx="18">
                  <c:v>2233</c:v>
                </c:pt>
                <c:pt idx="19">
                  <c:v>2183</c:v>
                </c:pt>
                <c:pt idx="20">
                  <c:v>2178</c:v>
                </c:pt>
                <c:pt idx="21">
                  <c:v>2188</c:v>
                </c:pt>
                <c:pt idx="22">
                  <c:v>2283</c:v>
                </c:pt>
                <c:pt idx="23">
                  <c:v>2249</c:v>
                </c:pt>
                <c:pt idx="24">
                  <c:v>2290</c:v>
                </c:pt>
                <c:pt idx="25">
                  <c:v>2345</c:v>
                </c:pt>
                <c:pt idx="26">
                  <c:v>2411</c:v>
                </c:pt>
                <c:pt idx="27">
                  <c:v>1877</c:v>
                </c:pt>
                <c:pt idx="28">
                  <c:v>2204</c:v>
                </c:pt>
                <c:pt idx="29">
                  <c:v>2252</c:v>
                </c:pt>
                <c:pt idx="30">
                  <c:v>2528</c:v>
                </c:pt>
              </c:numCache>
            </c:numRef>
          </c:val>
          <c:extLst>
            <c:ext xmlns:c16="http://schemas.microsoft.com/office/drawing/2014/chart" uri="{C3380CC4-5D6E-409C-BE32-E72D297353CC}">
              <c16:uniqueId val="{00000011-D09F-477E-B976-B299053FB7CB}"/>
            </c:ext>
          </c:extLst>
        </c:ser>
        <c:dLbls>
          <c:showLegendKey val="0"/>
          <c:showVal val="0"/>
          <c:showCatName val="0"/>
          <c:showSerName val="0"/>
          <c:showPercent val="0"/>
          <c:showBubbleSize val="0"/>
        </c:dLbls>
        <c:gapWidth val="10"/>
        <c:overlap val="100"/>
        <c:axId val="612094512"/>
        <c:axId val="612095168"/>
      </c:barChart>
      <c:catAx>
        <c:axId val="61209451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12095168"/>
        <c:crosses val="autoZero"/>
        <c:auto val="1"/>
        <c:lblAlgn val="ctr"/>
        <c:lblOffset val="0"/>
        <c:tickLblSkip val="3"/>
        <c:noMultiLvlLbl val="0"/>
      </c:catAx>
      <c:valAx>
        <c:axId val="612095168"/>
        <c:scaling>
          <c:orientation val="minMax"/>
          <c:max val="2500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1"/>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12094512"/>
        <c:crosses val="autoZero"/>
        <c:crossBetween val="between"/>
      </c:valAx>
      <c:spPr>
        <a:noFill/>
        <a:ln>
          <a:noFill/>
        </a:ln>
        <a:effectLst/>
      </c:spPr>
    </c:plotArea>
    <c:legend>
      <c:legendPos val="r"/>
      <c:layout>
        <c:manualLayout>
          <c:xMode val="edge"/>
          <c:yMode val="edge"/>
          <c:x val="0.78335611694809981"/>
          <c:y val="1.8941654709452953E-2"/>
          <c:w val="0.16415983359175626"/>
          <c:h val="0.4910236137050688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230179955045212"/>
          <c:y val="3.7711044098211126E-2"/>
          <c:w val="0.83346651679983408"/>
          <c:h val="0.93264435044887983"/>
        </c:manualLayout>
      </c:layout>
      <c:barChart>
        <c:barDir val="bar"/>
        <c:grouping val="percentStacked"/>
        <c:varyColors val="0"/>
        <c:ser>
          <c:idx val="0"/>
          <c:order val="0"/>
          <c:tx>
            <c:v>Race/Ethnicity</c:v>
          </c:tx>
          <c:spPr>
            <a:solidFill>
              <a:srgbClr val="7C5D8F"/>
            </a:solidFill>
            <a:ln w="19050">
              <a:noFill/>
            </a:ln>
            <a:effectLst/>
          </c:spPr>
          <c:invertIfNegative val="0"/>
          <c:dLbls>
            <c:dLbl>
              <c:idx val="0"/>
              <c:layout>
                <c:manualLayout>
                  <c:x val="2.9316582822980438E-2"/>
                  <c:y val="1.0941727725840792E-17"/>
                </c:manualLayout>
              </c:layout>
              <c:tx>
                <c:rich>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89A31295-28D3-4DAA-B118-E8558DBE1704}" type="VALUE">
                      <a:rPr lang="en-US" dirty="0">
                        <a:solidFill>
                          <a:srgbClr val="404040"/>
                        </a:solidFill>
                      </a:rPr>
                      <a:pPr>
                        <a:defRPr sz="2000" b="1">
                          <a:solidFill>
                            <a:schemeClr val="bg1"/>
                          </a:solidFill>
                        </a:defRPr>
                      </a:pPr>
                      <a:t>[VALUE]</a:t>
                    </a:fld>
                    <a:endParaRPr lang="en-US"/>
                  </a:p>
                </c:rich>
              </c:tx>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731-41BD-AEFF-F0076DBFFAF7}"/>
                </c:ext>
              </c:extLst>
            </c:dLbl>
            <c:dLbl>
              <c:idx val="1"/>
              <c:layout>
                <c:manualLayout>
                  <c:x val="3.302953667249927E-2"/>
                  <c:y val="4.7746272548130657E-3"/>
                </c:manualLayout>
              </c:layout>
              <c:tx>
                <c:rich>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fld id="{E8B2B243-6705-496C-A8B7-599B24D89E9B}" type="VALUE">
                      <a:rPr lang="en-US" dirty="0">
                        <a:solidFill>
                          <a:srgbClr val="404040"/>
                        </a:solidFill>
                      </a:rPr>
                      <a:pPr>
                        <a:defRPr sz="2000" b="1">
                          <a:solidFill>
                            <a:schemeClr val="bg1"/>
                          </a:solidFill>
                        </a:defRPr>
                      </a:pPr>
                      <a:t>[VALUE]</a:t>
                    </a:fld>
                    <a:endParaRPr lang="en-US"/>
                  </a:p>
                </c:rich>
              </c:tx>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4.9785338643839577E-2"/>
                      <c:h val="6.5448297084074986E-2"/>
                    </c:manualLayout>
                  </c15:layout>
                  <c15:dlblFieldTable/>
                  <c15:showDataLabelsRange val="0"/>
                </c:ext>
                <c:ext xmlns:c16="http://schemas.microsoft.com/office/drawing/2014/chart" uri="{C3380CC4-5D6E-409C-BE32-E72D297353CC}">
                  <c16:uniqueId val="{00000001-5731-41BD-AEFF-F0076DBFFAF7}"/>
                </c:ext>
              </c:extLst>
            </c:dLbl>
            <c:dLbl>
              <c:idx val="2"/>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5731-41BD-AEFF-F0076DBFFAF7}"/>
                </c:ext>
              </c:extLst>
            </c:dLbl>
            <c:dLbl>
              <c:idx val="3"/>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5731-41BD-AEFF-F0076DBFFAF7}"/>
                </c:ext>
              </c:extLst>
            </c:dLbl>
            <c:dLbl>
              <c:idx val="4"/>
              <c:tx>
                <c:rich>
                  <a:bodyPr/>
                  <a:lstStyle/>
                  <a:p>
                    <a:fld id="{2FCCFE2B-5FBB-4F04-8501-41EDA7056B80}"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731-41BD-AEFF-F0076DBFFAF7}"/>
                </c:ext>
              </c:extLst>
            </c:dLbl>
            <c:dLbl>
              <c:idx val="5"/>
              <c:tx>
                <c:rich>
                  <a:bodyPr/>
                  <a:lstStyle/>
                  <a:p>
                    <a:fld id="{6ACADAC1-9497-491D-A2CB-0648440DEF4D}" type="VALUE">
                      <a:rPr lang="en-US">
                        <a:solidFill>
                          <a:srgbClr val="FFFFFF"/>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731-41BD-AEFF-F0076DBFFAF7}"/>
                </c:ext>
              </c:extLst>
            </c:dLbl>
            <c:dLbl>
              <c:idx val="6"/>
              <c:dLblPos val="inEnd"/>
              <c:showLegendKey val="0"/>
              <c:showVal val="1"/>
              <c:showCatName val="0"/>
              <c:showSerName val="0"/>
              <c:showPercent val="0"/>
              <c:showBubbleSize val="0"/>
              <c:extLst>
                <c:ext xmlns:c15="http://schemas.microsoft.com/office/drawing/2012/chart" uri="{CE6537A1-D6FC-4f65-9D91-7224C49458BB}">
                  <c15:layout>
                    <c:manualLayout>
                      <c:w val="4.2787705437506145E-2"/>
                      <c:h val="6.5448297084074986E-2"/>
                    </c:manualLayout>
                  </c15:layout>
                </c:ext>
                <c:ext xmlns:c16="http://schemas.microsoft.com/office/drawing/2014/chart" uri="{C3380CC4-5D6E-409C-BE32-E72D297353CC}">
                  <c16:uniqueId val="{00000006-5731-41BD-AEFF-F0076DBFFAF7}"/>
                </c:ext>
              </c:extLst>
            </c:dLbl>
            <c:dLbl>
              <c:idx val="7"/>
              <c:tx>
                <c:rich>
                  <a:bodyPr/>
                  <a:lstStyle/>
                  <a:p>
                    <a:r>
                      <a:rPr lang="en-US" baseline="0"/>
                      <a:t> </a:t>
                    </a:r>
                    <a:r>
                      <a:rPr lang="en-US"/>
                      <a:t>1%</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731-41BD-AEFF-F0076DBFFAF7}"/>
                </c:ext>
              </c:extLst>
            </c:dLbl>
            <c:numFmt formatCode="#&quot;%&quot;" sourceLinked="0"/>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0–4 years</c:v>
                </c:pt>
                <c:pt idx="1">
                  <c:v>5–14 years</c:v>
                </c:pt>
                <c:pt idx="2">
                  <c:v>15–24 years</c:v>
                </c:pt>
                <c:pt idx="3">
                  <c:v>25–44 years</c:v>
                </c:pt>
                <c:pt idx="4">
                  <c:v>45–64 years</c:v>
                </c:pt>
                <c:pt idx="5">
                  <c:v>≥65 years</c:v>
                </c:pt>
              </c:strCache>
            </c:strRef>
          </c:cat>
          <c:val>
            <c:numRef>
              <c:f>Sheet1!$C$2:$C$7</c:f>
              <c:numCache>
                <c:formatCode>0.0</c:formatCode>
                <c:ptCount val="6"/>
                <c:pt idx="0">
                  <c:v>2.3980068514481498</c:v>
                </c:pt>
                <c:pt idx="1">
                  <c:v>2.4395307796117498</c:v>
                </c:pt>
                <c:pt idx="2">
                  <c:v>10.598982663759999</c:v>
                </c:pt>
                <c:pt idx="3">
                  <c:v>31.257136925153102</c:v>
                </c:pt>
                <c:pt idx="4">
                  <c:v>27.042458216547299</c:v>
                </c:pt>
                <c:pt idx="5">
                  <c:v>26.2431225993979</c:v>
                </c:pt>
              </c:numCache>
            </c:numRef>
          </c:val>
          <c:extLst>
            <c:ext xmlns:c16="http://schemas.microsoft.com/office/drawing/2014/chart" uri="{C3380CC4-5D6E-409C-BE32-E72D297353CC}">
              <c16:uniqueId val="{00000008-5731-41BD-AEFF-F0076DBFFAF7}"/>
            </c:ext>
          </c:extLst>
        </c:ser>
        <c:ser>
          <c:idx val="1"/>
          <c:order val="1"/>
          <c:tx>
            <c:v>All others</c:v>
          </c:tx>
          <c:spPr>
            <a:solidFill>
              <a:srgbClr val="C5B5CF"/>
            </a:solidFill>
            <a:ln w="19050">
              <a:noFill/>
            </a:ln>
            <a:effectLst/>
          </c:spPr>
          <c:invertIfNegative val="0"/>
          <c:cat>
            <c:strRef>
              <c:f>Sheet1!$A$2:$A$7</c:f>
              <c:strCache>
                <c:ptCount val="6"/>
                <c:pt idx="0">
                  <c:v>0–4 years</c:v>
                </c:pt>
                <c:pt idx="1">
                  <c:v>5–14 years</c:v>
                </c:pt>
                <c:pt idx="2">
                  <c:v>15–24 years</c:v>
                </c:pt>
                <c:pt idx="3">
                  <c:v>25–44 years</c:v>
                </c:pt>
                <c:pt idx="4">
                  <c:v>45–64 years</c:v>
                </c:pt>
                <c:pt idx="5">
                  <c:v>≥65 years</c:v>
                </c:pt>
              </c:strCache>
            </c:strRef>
          </c:cat>
          <c:val>
            <c:numRef>
              <c:f>Sheet1!$D$2:$D$7</c:f>
              <c:numCache>
                <c:formatCode>0.0</c:formatCode>
                <c:ptCount val="6"/>
                <c:pt idx="0">
                  <c:v>97.601993148551855</c:v>
                </c:pt>
                <c:pt idx="1">
                  <c:v>97.560469220388256</c:v>
                </c:pt>
                <c:pt idx="2">
                  <c:v>89.401017336240002</c:v>
                </c:pt>
                <c:pt idx="3">
                  <c:v>68.742863074846895</c:v>
                </c:pt>
                <c:pt idx="4">
                  <c:v>72.957541783452697</c:v>
                </c:pt>
                <c:pt idx="5">
                  <c:v>73.756877400602093</c:v>
                </c:pt>
              </c:numCache>
            </c:numRef>
          </c:val>
          <c:extLst>
            <c:ext xmlns:c16="http://schemas.microsoft.com/office/drawing/2014/chart" uri="{C3380CC4-5D6E-409C-BE32-E72D297353CC}">
              <c16:uniqueId val="{00000009-5731-41BD-AEFF-F0076DBFFAF7}"/>
            </c:ext>
          </c:extLst>
        </c:ser>
        <c:dLbls>
          <c:showLegendKey val="0"/>
          <c:showVal val="0"/>
          <c:showCatName val="0"/>
          <c:showSerName val="0"/>
          <c:showPercent val="0"/>
          <c:showBubbleSize val="0"/>
        </c:dLbls>
        <c:gapWidth val="2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0140203932373177E-2"/>
          <c:y val="6.3888581553503396E-2"/>
          <c:w val="0.90691731892255745"/>
          <c:h val="0.81733589991202449"/>
        </c:manualLayout>
      </c:layout>
      <c:lineChart>
        <c:grouping val="standard"/>
        <c:varyColors val="0"/>
        <c:ser>
          <c:idx val="5"/>
          <c:order val="0"/>
          <c:tx>
            <c:strRef>
              <c:f>Sheet1!$G$1</c:f>
              <c:strCache>
                <c:ptCount val="1"/>
                <c:pt idx="0">
                  <c:v> ≥65 years</c:v>
                </c:pt>
              </c:strCache>
            </c:strRef>
          </c:tx>
          <c:spPr>
            <a:ln w="31750">
              <a:solidFill>
                <a:srgbClr val="00788A"/>
              </a:solidFill>
            </a:ln>
          </c:spPr>
          <c:marker>
            <c:symbol val="none"/>
          </c:marker>
          <c:cat>
            <c:strRef>
              <c:f>Sheet1!$A$2:$A$32</c:f>
              <c:strCache>
                <c:ptCount val="31"/>
                <c:pt idx="0">
                  <c:v>1993</c:v>
                </c:pt>
                <c:pt idx="3">
                  <c:v>1996</c:v>
                </c:pt>
                <c:pt idx="5">
                  <c:v> </c:v>
                </c:pt>
                <c:pt idx="6">
                  <c:v>1999</c:v>
                </c:pt>
                <c:pt idx="9">
                  <c:v>2002</c:v>
                </c:pt>
                <c:pt idx="12">
                  <c:v>2005</c:v>
                </c:pt>
                <c:pt idx="13">
                  <c:v> </c:v>
                </c:pt>
                <c:pt idx="15">
                  <c:v>2008</c:v>
                </c:pt>
                <c:pt idx="17">
                  <c:v> </c:v>
                </c:pt>
                <c:pt idx="18">
                  <c:v>2011</c:v>
                </c:pt>
                <c:pt idx="21">
                  <c:v>2014</c:v>
                </c:pt>
                <c:pt idx="24">
                  <c:v>2017</c:v>
                </c:pt>
                <c:pt idx="25">
                  <c:v> </c:v>
                </c:pt>
                <c:pt idx="27">
                  <c:v>2020</c:v>
                </c:pt>
                <c:pt idx="29">
                  <c:v> </c:v>
                </c:pt>
                <c:pt idx="30">
                  <c:v>2023</c:v>
                </c:pt>
              </c:strCache>
            </c:strRef>
          </c:cat>
          <c:val>
            <c:numRef>
              <c:f>Sheet1!$G$2:$G$32</c:f>
              <c:numCache>
                <c:formatCode>0.0</c:formatCode>
                <c:ptCount val="31"/>
                <c:pt idx="0">
                  <c:v>17.736379618498397</c:v>
                </c:pt>
                <c:pt idx="1">
                  <c:v>16.678452592499696</c:v>
                </c:pt>
                <c:pt idx="2">
                  <c:v>15.848034482324758</c:v>
                </c:pt>
                <c:pt idx="3">
                  <c:v>14.948239512025381</c:v>
                </c:pt>
                <c:pt idx="4">
                  <c:v>13.640322795035825</c:v>
                </c:pt>
                <c:pt idx="5">
                  <c:v>12.729299336846257</c:v>
                </c:pt>
                <c:pt idx="6">
                  <c:v>11.629985791845836</c:v>
                </c:pt>
                <c:pt idx="7">
                  <c:v>10.022934984542724</c:v>
                </c:pt>
                <c:pt idx="8">
                  <c:v>9.3311783685773513</c:v>
                </c:pt>
                <c:pt idx="9">
                  <c:v>8.8423559943783907</c:v>
                </c:pt>
                <c:pt idx="10">
                  <c:v>8.3483139654215286</c:v>
                </c:pt>
                <c:pt idx="11">
                  <c:v>7.7617193053487723</c:v>
                </c:pt>
                <c:pt idx="12">
                  <c:v>7.6562495651408495</c:v>
                </c:pt>
                <c:pt idx="13">
                  <c:v>7.16282514201135</c:v>
                </c:pt>
                <c:pt idx="14">
                  <c:v>6.7969641072972822</c:v>
                </c:pt>
                <c:pt idx="15">
                  <c:v>6.4238082062847539</c:v>
                </c:pt>
                <c:pt idx="16">
                  <c:v>5.7441131358100401</c:v>
                </c:pt>
                <c:pt idx="17">
                  <c:v>5.4448995558083553</c:v>
                </c:pt>
                <c:pt idx="18">
                  <c:v>5.4001254773446119</c:v>
                </c:pt>
                <c:pt idx="19">
                  <c:v>5.0611826970799161</c:v>
                </c:pt>
                <c:pt idx="20">
                  <c:v>4.8798699472089035</c:v>
                </c:pt>
                <c:pt idx="21">
                  <c:v>4.7399314637972028</c:v>
                </c:pt>
                <c:pt idx="22">
                  <c:v>4.7905955761588235</c:v>
                </c:pt>
                <c:pt idx="23">
                  <c:v>4.5703505690553854</c:v>
                </c:pt>
                <c:pt idx="24">
                  <c:v>4.5116361696807843</c:v>
                </c:pt>
                <c:pt idx="25">
                  <c:v>4.4790711342392902</c:v>
                </c:pt>
                <c:pt idx="26">
                  <c:v>4.4617795653271797</c:v>
                </c:pt>
                <c:pt idx="27">
                  <c:v>3.4470371375186559</c:v>
                </c:pt>
                <c:pt idx="28">
                  <c:v>3.9438311126975507</c:v>
                </c:pt>
                <c:pt idx="29">
                  <c:v>3.9185536625391699</c:v>
                </c:pt>
                <c:pt idx="30">
                  <c:v>4.2667846963732892</c:v>
                </c:pt>
              </c:numCache>
            </c:numRef>
          </c:val>
          <c:smooth val="0"/>
          <c:extLst>
            <c:ext xmlns:c16="http://schemas.microsoft.com/office/drawing/2014/chart" uri="{C3380CC4-5D6E-409C-BE32-E72D297353CC}">
              <c16:uniqueId val="{00000000-2C14-4D8E-A53F-75DE509FD29A}"/>
            </c:ext>
          </c:extLst>
        </c:ser>
        <c:ser>
          <c:idx val="4"/>
          <c:order val="1"/>
          <c:tx>
            <c:strRef>
              <c:f>Sheet1!$F$1</c:f>
              <c:strCache>
                <c:ptCount val="1"/>
                <c:pt idx="0">
                  <c:v> 45–64 years</c:v>
                </c:pt>
              </c:strCache>
            </c:strRef>
          </c:tx>
          <c:spPr>
            <a:ln w="31750">
              <a:solidFill>
                <a:srgbClr val="4FBDC9"/>
              </a:solidFill>
            </a:ln>
          </c:spPr>
          <c:marker>
            <c:symbol val="none"/>
          </c:marker>
          <c:cat>
            <c:strRef>
              <c:f>Sheet1!$A$2:$A$32</c:f>
              <c:strCache>
                <c:ptCount val="31"/>
                <c:pt idx="0">
                  <c:v>1993</c:v>
                </c:pt>
                <c:pt idx="3">
                  <c:v>1996</c:v>
                </c:pt>
                <c:pt idx="5">
                  <c:v> </c:v>
                </c:pt>
                <c:pt idx="6">
                  <c:v>1999</c:v>
                </c:pt>
                <c:pt idx="9">
                  <c:v>2002</c:v>
                </c:pt>
                <c:pt idx="12">
                  <c:v>2005</c:v>
                </c:pt>
                <c:pt idx="13">
                  <c:v> </c:v>
                </c:pt>
                <c:pt idx="15">
                  <c:v>2008</c:v>
                </c:pt>
                <c:pt idx="17">
                  <c:v> </c:v>
                </c:pt>
                <c:pt idx="18">
                  <c:v>2011</c:v>
                </c:pt>
                <c:pt idx="21">
                  <c:v>2014</c:v>
                </c:pt>
                <c:pt idx="24">
                  <c:v>2017</c:v>
                </c:pt>
                <c:pt idx="25">
                  <c:v> </c:v>
                </c:pt>
                <c:pt idx="27">
                  <c:v>2020</c:v>
                </c:pt>
                <c:pt idx="29">
                  <c:v> </c:v>
                </c:pt>
                <c:pt idx="30">
                  <c:v>2023</c:v>
                </c:pt>
              </c:strCache>
            </c:strRef>
          </c:cat>
          <c:val>
            <c:numRef>
              <c:f>Sheet1!$F$2:$F$32</c:f>
              <c:numCache>
                <c:formatCode>0.0</c:formatCode>
                <c:ptCount val="31"/>
                <c:pt idx="0">
                  <c:v>12.496904267681714</c:v>
                </c:pt>
                <c:pt idx="1">
                  <c:v>12.041730778188253</c:v>
                </c:pt>
                <c:pt idx="2">
                  <c:v>11.408858470286701</c:v>
                </c:pt>
                <c:pt idx="3">
                  <c:v>10.37414989734302</c:v>
                </c:pt>
                <c:pt idx="4">
                  <c:v>9.5198919025112563</c:v>
                </c:pt>
                <c:pt idx="5">
                  <c:v>8.6546158565595075</c:v>
                </c:pt>
                <c:pt idx="6">
                  <c:v>8.2072673916734882</c:v>
                </c:pt>
                <c:pt idx="7">
                  <c:v>7.4245483279628832</c:v>
                </c:pt>
                <c:pt idx="8">
                  <c:v>6.9962639919271306</c:v>
                </c:pt>
                <c:pt idx="9">
                  <c:v>6.270285656042355</c:v>
                </c:pt>
                <c:pt idx="10">
                  <c:v>6.2197711458380285</c:v>
                </c:pt>
                <c:pt idx="11">
                  <c:v>5.9067966139365948</c:v>
                </c:pt>
                <c:pt idx="12">
                  <c:v>5.6373345834370019</c:v>
                </c:pt>
                <c:pt idx="13">
                  <c:v>5.3632011966772293</c:v>
                </c:pt>
                <c:pt idx="14">
                  <c:v>5.234313172797874</c:v>
                </c:pt>
                <c:pt idx="15">
                  <c:v>4.9950704365986658</c:v>
                </c:pt>
                <c:pt idx="16">
                  <c:v>4.2517574595234677</c:v>
                </c:pt>
                <c:pt idx="17">
                  <c:v>4.1714898881544187</c:v>
                </c:pt>
                <c:pt idx="18">
                  <c:v>3.9628225645170096</c:v>
                </c:pt>
                <c:pt idx="19">
                  <c:v>3.7449371817573027</c:v>
                </c:pt>
                <c:pt idx="20">
                  <c:v>3.556590675062469</c:v>
                </c:pt>
                <c:pt idx="21">
                  <c:v>3.5443787000003901</c:v>
                </c:pt>
                <c:pt idx="22">
                  <c:v>3.6067614707282059</c:v>
                </c:pt>
                <c:pt idx="23">
                  <c:v>3.3771266191434401</c:v>
                </c:pt>
                <c:pt idx="24">
                  <c:v>3.2698875661645399</c:v>
                </c:pt>
                <c:pt idx="25">
                  <c:v>3.2067907296465723</c:v>
                </c:pt>
                <c:pt idx="26">
                  <c:v>3.1899995423305136</c:v>
                </c:pt>
                <c:pt idx="27">
                  <c:v>2.5835625621201812</c:v>
                </c:pt>
                <c:pt idx="28">
                  <c:v>2.8857745736402833</c:v>
                </c:pt>
                <c:pt idx="29">
                  <c:v>2.9214663723405994</c:v>
                </c:pt>
                <c:pt idx="30">
                  <c:v>3.1633967142836603</c:v>
                </c:pt>
              </c:numCache>
            </c:numRef>
          </c:val>
          <c:smooth val="0"/>
          <c:extLst>
            <c:ext xmlns:c16="http://schemas.microsoft.com/office/drawing/2014/chart" uri="{C3380CC4-5D6E-409C-BE32-E72D297353CC}">
              <c16:uniqueId val="{00000001-2C14-4D8E-A53F-75DE509FD29A}"/>
            </c:ext>
          </c:extLst>
        </c:ser>
        <c:ser>
          <c:idx val="3"/>
          <c:order val="2"/>
          <c:tx>
            <c:strRef>
              <c:f>Sheet1!$E$1</c:f>
              <c:strCache>
                <c:ptCount val="1"/>
                <c:pt idx="0">
                  <c:v> 25–44 years</c:v>
                </c:pt>
              </c:strCache>
            </c:strRef>
          </c:tx>
          <c:spPr>
            <a:ln w="31750">
              <a:solidFill>
                <a:srgbClr val="ACE1E2"/>
              </a:solidFill>
            </a:ln>
          </c:spPr>
          <c:marker>
            <c:symbol val="none"/>
          </c:marker>
          <c:cat>
            <c:strRef>
              <c:f>Sheet1!$A$2:$A$32</c:f>
              <c:strCache>
                <c:ptCount val="31"/>
                <c:pt idx="0">
                  <c:v>1993</c:v>
                </c:pt>
                <c:pt idx="3">
                  <c:v>1996</c:v>
                </c:pt>
                <c:pt idx="5">
                  <c:v> </c:v>
                </c:pt>
                <c:pt idx="6">
                  <c:v>1999</c:v>
                </c:pt>
                <c:pt idx="9">
                  <c:v>2002</c:v>
                </c:pt>
                <c:pt idx="12">
                  <c:v>2005</c:v>
                </c:pt>
                <c:pt idx="13">
                  <c:v> </c:v>
                </c:pt>
                <c:pt idx="15">
                  <c:v>2008</c:v>
                </c:pt>
                <c:pt idx="17">
                  <c:v> </c:v>
                </c:pt>
                <c:pt idx="18">
                  <c:v>2011</c:v>
                </c:pt>
                <c:pt idx="21">
                  <c:v>2014</c:v>
                </c:pt>
                <c:pt idx="24">
                  <c:v>2017</c:v>
                </c:pt>
                <c:pt idx="25">
                  <c:v> </c:v>
                </c:pt>
                <c:pt idx="27">
                  <c:v>2020</c:v>
                </c:pt>
                <c:pt idx="29">
                  <c:v> </c:v>
                </c:pt>
                <c:pt idx="30">
                  <c:v>2023</c:v>
                </c:pt>
              </c:strCache>
            </c:strRef>
          </c:cat>
          <c:val>
            <c:numRef>
              <c:f>Sheet1!$E$2:$E$32</c:f>
              <c:numCache>
                <c:formatCode>0.0</c:formatCode>
                <c:ptCount val="31"/>
                <c:pt idx="0">
                  <c:v>11.6073829879803</c:v>
                </c:pt>
                <c:pt idx="1">
                  <c:v>10.903925539801891</c:v>
                </c:pt>
                <c:pt idx="2">
                  <c:v>9.8468380237409292</c:v>
                </c:pt>
                <c:pt idx="3">
                  <c:v>9.0479016845554376</c:v>
                </c:pt>
                <c:pt idx="4">
                  <c:v>8.2371723629992157</c:v>
                </c:pt>
                <c:pt idx="5">
                  <c:v>7.6103857318301893</c:v>
                </c:pt>
                <c:pt idx="6">
                  <c:v>7.3233990418262884</c:v>
                </c:pt>
                <c:pt idx="7">
                  <c:v>6.5585276511432884</c:v>
                </c:pt>
                <c:pt idx="8">
                  <c:v>6.6360420444669472</c:v>
                </c:pt>
                <c:pt idx="9">
                  <c:v>6.2935842766119583</c:v>
                </c:pt>
                <c:pt idx="10">
                  <c:v>6.0804814734108561</c:v>
                </c:pt>
                <c:pt idx="11">
                  <c:v>5.9458148824769781</c:v>
                </c:pt>
                <c:pt idx="12">
                  <c:v>5.721073674561044</c:v>
                </c:pt>
                <c:pt idx="13">
                  <c:v>5.6692374470256048</c:v>
                </c:pt>
                <c:pt idx="14">
                  <c:v>5.221204737726997</c:v>
                </c:pt>
                <c:pt idx="15">
                  <c:v>5.1383520712674144</c:v>
                </c:pt>
                <c:pt idx="16">
                  <c:v>4.7183379121321893</c:v>
                </c:pt>
                <c:pt idx="17">
                  <c:v>4.4298278645054232</c:v>
                </c:pt>
                <c:pt idx="18">
                  <c:v>4.0698865635879438</c:v>
                </c:pt>
                <c:pt idx="19">
                  <c:v>3.763777090501053</c:v>
                </c:pt>
                <c:pt idx="20">
                  <c:v>3.5581987706351219</c:v>
                </c:pt>
                <c:pt idx="21">
                  <c:v>3.3631735406249965</c:v>
                </c:pt>
                <c:pt idx="22">
                  <c:v>3.3828768806159797</c:v>
                </c:pt>
                <c:pt idx="23">
                  <c:v>3.3165559245531981</c:v>
                </c:pt>
                <c:pt idx="24">
                  <c:v>3.1967377291474053</c:v>
                </c:pt>
                <c:pt idx="25">
                  <c:v>3.1330846211062853</c:v>
                </c:pt>
                <c:pt idx="26">
                  <c:v>2.9779376676472835</c:v>
                </c:pt>
                <c:pt idx="27">
                  <c:v>2.3865447734596081</c:v>
                </c:pt>
                <c:pt idx="28">
                  <c:v>2.5443783489480545</c:v>
                </c:pt>
                <c:pt idx="29">
                  <c:v>2.7435479564409588</c:v>
                </c:pt>
                <c:pt idx="30">
                  <c:v>3.3480402105967331</c:v>
                </c:pt>
              </c:numCache>
            </c:numRef>
          </c:val>
          <c:smooth val="0"/>
          <c:extLst>
            <c:ext xmlns:c16="http://schemas.microsoft.com/office/drawing/2014/chart" uri="{C3380CC4-5D6E-409C-BE32-E72D297353CC}">
              <c16:uniqueId val="{00000002-2C14-4D8E-A53F-75DE509FD29A}"/>
            </c:ext>
          </c:extLst>
        </c:ser>
        <c:ser>
          <c:idx val="2"/>
          <c:order val="3"/>
          <c:tx>
            <c:strRef>
              <c:f>Sheet1!$D$1</c:f>
              <c:strCache>
                <c:ptCount val="1"/>
                <c:pt idx="0">
                  <c:v> 15–24 years</c:v>
                </c:pt>
              </c:strCache>
            </c:strRef>
          </c:tx>
          <c:spPr>
            <a:ln w="31750">
              <a:solidFill>
                <a:srgbClr val="E7D4E8"/>
              </a:solidFill>
            </a:ln>
          </c:spPr>
          <c:marker>
            <c:symbol val="none"/>
          </c:marker>
          <c:cat>
            <c:strRef>
              <c:f>Sheet1!$A$2:$A$32</c:f>
              <c:strCache>
                <c:ptCount val="31"/>
                <c:pt idx="0">
                  <c:v>1993</c:v>
                </c:pt>
                <c:pt idx="3">
                  <c:v>1996</c:v>
                </c:pt>
                <c:pt idx="5">
                  <c:v> </c:v>
                </c:pt>
                <c:pt idx="6">
                  <c:v>1999</c:v>
                </c:pt>
                <c:pt idx="9">
                  <c:v>2002</c:v>
                </c:pt>
                <c:pt idx="12">
                  <c:v>2005</c:v>
                </c:pt>
                <c:pt idx="13">
                  <c:v> </c:v>
                </c:pt>
                <c:pt idx="15">
                  <c:v>2008</c:v>
                </c:pt>
                <c:pt idx="17">
                  <c:v> </c:v>
                </c:pt>
                <c:pt idx="18">
                  <c:v>2011</c:v>
                </c:pt>
                <c:pt idx="21">
                  <c:v>2014</c:v>
                </c:pt>
                <c:pt idx="24">
                  <c:v>2017</c:v>
                </c:pt>
                <c:pt idx="25">
                  <c:v> </c:v>
                </c:pt>
                <c:pt idx="27">
                  <c:v>2020</c:v>
                </c:pt>
                <c:pt idx="29">
                  <c:v> </c:v>
                </c:pt>
                <c:pt idx="30">
                  <c:v>2023</c:v>
                </c:pt>
              </c:strCache>
            </c:strRef>
          </c:cat>
          <c:val>
            <c:numRef>
              <c:f>Sheet1!$D$2:$D$32</c:f>
              <c:numCache>
                <c:formatCode>0.0</c:formatCode>
                <c:ptCount val="31"/>
                <c:pt idx="0">
                  <c:v>5.0358514738521363</c:v>
                </c:pt>
                <c:pt idx="1">
                  <c:v>5.070183573302649</c:v>
                </c:pt>
                <c:pt idx="2">
                  <c:v>4.6897119906097426</c:v>
                </c:pt>
                <c:pt idx="3">
                  <c:v>4.5229071579423756</c:v>
                </c:pt>
                <c:pt idx="4">
                  <c:v>4.5695541417234935</c:v>
                </c:pt>
                <c:pt idx="5">
                  <c:v>4.1428939468316246</c:v>
                </c:pt>
                <c:pt idx="6">
                  <c:v>4.0160417172753222</c:v>
                </c:pt>
                <c:pt idx="7">
                  <c:v>4.1053879995093832</c:v>
                </c:pt>
                <c:pt idx="8">
                  <c:v>3.9712962564626815</c:v>
                </c:pt>
                <c:pt idx="9">
                  <c:v>3.6618080397492201</c:v>
                </c:pt>
                <c:pt idx="10">
                  <c:v>3.7981240070092301</c:v>
                </c:pt>
                <c:pt idx="11">
                  <c:v>3.8190038207202268</c:v>
                </c:pt>
                <c:pt idx="12">
                  <c:v>3.6234129869293974</c:v>
                </c:pt>
                <c:pt idx="13">
                  <c:v>3.5734421962697835</c:v>
                </c:pt>
                <c:pt idx="14">
                  <c:v>3.6573651465385457</c:v>
                </c:pt>
                <c:pt idx="15">
                  <c:v>3.3255367204243633</c:v>
                </c:pt>
                <c:pt idx="16">
                  <c:v>2.9304495323351354</c:v>
                </c:pt>
                <c:pt idx="17">
                  <c:v>2.7103549637896349</c:v>
                </c:pt>
                <c:pt idx="18">
                  <c:v>2.3433251011965059</c:v>
                </c:pt>
                <c:pt idx="19">
                  <c:v>2.3151928572707026</c:v>
                </c:pt>
                <c:pt idx="20">
                  <c:v>2.2244782081912104</c:v>
                </c:pt>
                <c:pt idx="21">
                  <c:v>2.1819081635536519</c:v>
                </c:pt>
                <c:pt idx="22">
                  <c:v>2.137973771904238</c:v>
                </c:pt>
                <c:pt idx="23">
                  <c:v>2.1467417011884491</c:v>
                </c:pt>
                <c:pt idx="24">
                  <c:v>1.9505551866154294</c:v>
                </c:pt>
                <c:pt idx="25">
                  <c:v>2.025538285051089</c:v>
                </c:pt>
                <c:pt idx="26">
                  <c:v>1.9924890887808886</c:v>
                </c:pt>
                <c:pt idx="27">
                  <c:v>1.5970909232929085</c:v>
                </c:pt>
                <c:pt idx="28">
                  <c:v>1.5653243233729082</c:v>
                </c:pt>
                <c:pt idx="29">
                  <c:v>1.9408552866333963</c:v>
                </c:pt>
                <c:pt idx="30">
                  <c:v>2.3264476861894137</c:v>
                </c:pt>
              </c:numCache>
            </c:numRef>
          </c:val>
          <c:smooth val="0"/>
          <c:extLst>
            <c:ext xmlns:c16="http://schemas.microsoft.com/office/drawing/2014/chart" uri="{C3380CC4-5D6E-409C-BE32-E72D297353CC}">
              <c16:uniqueId val="{00000003-2C14-4D8E-A53F-75DE509FD29A}"/>
            </c:ext>
          </c:extLst>
        </c:ser>
        <c:ser>
          <c:idx val="1"/>
          <c:order val="4"/>
          <c:tx>
            <c:strRef>
              <c:f>Sheet1!$C$1</c:f>
              <c:strCache>
                <c:ptCount val="1"/>
                <c:pt idx="0">
                  <c:v> 5–14 years</c:v>
                </c:pt>
              </c:strCache>
            </c:strRef>
          </c:tx>
          <c:spPr>
            <a:ln w="31750">
              <a:solidFill>
                <a:srgbClr val="AF8DC3"/>
              </a:solidFill>
            </a:ln>
          </c:spPr>
          <c:marker>
            <c:symbol val="none"/>
          </c:marker>
          <c:cat>
            <c:strRef>
              <c:f>Sheet1!$A$2:$A$32</c:f>
              <c:strCache>
                <c:ptCount val="31"/>
                <c:pt idx="0">
                  <c:v>1993</c:v>
                </c:pt>
                <c:pt idx="3">
                  <c:v>1996</c:v>
                </c:pt>
                <c:pt idx="5">
                  <c:v> </c:v>
                </c:pt>
                <c:pt idx="6">
                  <c:v>1999</c:v>
                </c:pt>
                <c:pt idx="9">
                  <c:v>2002</c:v>
                </c:pt>
                <c:pt idx="12">
                  <c:v>2005</c:v>
                </c:pt>
                <c:pt idx="13">
                  <c:v> </c:v>
                </c:pt>
                <c:pt idx="15">
                  <c:v>2008</c:v>
                </c:pt>
                <c:pt idx="17">
                  <c:v> </c:v>
                </c:pt>
                <c:pt idx="18">
                  <c:v>2011</c:v>
                </c:pt>
                <c:pt idx="21">
                  <c:v>2014</c:v>
                </c:pt>
                <c:pt idx="24">
                  <c:v>2017</c:v>
                </c:pt>
                <c:pt idx="25">
                  <c:v> </c:v>
                </c:pt>
                <c:pt idx="27">
                  <c:v>2020</c:v>
                </c:pt>
                <c:pt idx="29">
                  <c:v> </c:v>
                </c:pt>
                <c:pt idx="30">
                  <c:v>2023</c:v>
                </c:pt>
              </c:strCache>
            </c:strRef>
          </c:cat>
          <c:val>
            <c:numRef>
              <c:f>Sheet1!$C$2:$C$32</c:f>
              <c:numCache>
                <c:formatCode>0.0</c:formatCode>
                <c:ptCount val="31"/>
                <c:pt idx="0">
                  <c:v>1.745572828126488</c:v>
                </c:pt>
                <c:pt idx="1">
                  <c:v>1.7721430272083472</c:v>
                </c:pt>
                <c:pt idx="2">
                  <c:v>1.6917333502541803</c:v>
                </c:pt>
                <c:pt idx="3">
                  <c:v>1.5243237062146471</c:v>
                </c:pt>
                <c:pt idx="4">
                  <c:v>1.3307249066015152</c:v>
                </c:pt>
                <c:pt idx="5">
                  <c:v>1.1207411739654021</c:v>
                </c:pt>
                <c:pt idx="6">
                  <c:v>1.1039307784762868</c:v>
                </c:pt>
                <c:pt idx="7">
                  <c:v>1.0218593226707666</c:v>
                </c:pt>
                <c:pt idx="8">
                  <c:v>0.93069505181274115</c:v>
                </c:pt>
                <c:pt idx="9">
                  <c:v>0.93840015609532967</c:v>
                </c:pt>
                <c:pt idx="10">
                  <c:v>0.88702161632689025</c:v>
                </c:pt>
                <c:pt idx="11">
                  <c:v>0.98615185852797571</c:v>
                </c:pt>
                <c:pt idx="12">
                  <c:v>0.92607082973926724</c:v>
                </c:pt>
                <c:pt idx="13">
                  <c:v>0.79107244434435697</c:v>
                </c:pt>
                <c:pt idx="14">
                  <c:v>0.74958724003285071</c:v>
                </c:pt>
                <c:pt idx="15">
                  <c:v>0.71118754859730315</c:v>
                </c:pt>
                <c:pt idx="16">
                  <c:v>0.59740867133299969</c:v>
                </c:pt>
                <c:pt idx="17">
                  <c:v>0.65833033528885887</c:v>
                </c:pt>
                <c:pt idx="18">
                  <c:v>0.54810518211525483</c:v>
                </c:pt>
                <c:pt idx="19">
                  <c:v>0.54925662975840339</c:v>
                </c:pt>
                <c:pt idx="20">
                  <c:v>0.4559501469929918</c:v>
                </c:pt>
                <c:pt idx="21">
                  <c:v>0.47330062623740804</c:v>
                </c:pt>
                <c:pt idx="22">
                  <c:v>0.47682262529195657</c:v>
                </c:pt>
                <c:pt idx="23">
                  <c:v>0.39674274691583017</c:v>
                </c:pt>
                <c:pt idx="24">
                  <c:v>0.49131967052783937</c:v>
                </c:pt>
                <c:pt idx="25">
                  <c:v>0.45741202117720337</c:v>
                </c:pt>
                <c:pt idx="26">
                  <c:v>0.36548099272239631</c:v>
                </c:pt>
                <c:pt idx="27">
                  <c:v>0.36156495971214864</c:v>
                </c:pt>
                <c:pt idx="28">
                  <c:v>0.37345375780661993</c:v>
                </c:pt>
                <c:pt idx="29">
                  <c:v>0.39359987288897358</c:v>
                </c:pt>
                <c:pt idx="30">
                  <c:v>0.57334803609145379</c:v>
                </c:pt>
              </c:numCache>
            </c:numRef>
          </c:val>
          <c:smooth val="0"/>
          <c:extLst>
            <c:ext xmlns:c16="http://schemas.microsoft.com/office/drawing/2014/chart" uri="{C3380CC4-5D6E-409C-BE32-E72D297353CC}">
              <c16:uniqueId val="{00000004-2C14-4D8E-A53F-75DE509FD29A}"/>
            </c:ext>
          </c:extLst>
        </c:ser>
        <c:ser>
          <c:idx val="0"/>
          <c:order val="5"/>
          <c:tx>
            <c:strRef>
              <c:f>Sheet1!$B$1</c:f>
              <c:strCache>
                <c:ptCount val="1"/>
                <c:pt idx="0">
                  <c:v> 0–4 years</c:v>
                </c:pt>
              </c:strCache>
            </c:strRef>
          </c:tx>
          <c:spPr>
            <a:ln w="31750">
              <a:solidFill>
                <a:srgbClr val="762A83"/>
              </a:solidFill>
            </a:ln>
          </c:spPr>
          <c:marker>
            <c:symbol val="none"/>
          </c:marker>
          <c:cat>
            <c:strRef>
              <c:f>Sheet1!$A$2:$A$32</c:f>
              <c:strCache>
                <c:ptCount val="31"/>
                <c:pt idx="0">
                  <c:v>1993</c:v>
                </c:pt>
                <c:pt idx="3">
                  <c:v>1996</c:v>
                </c:pt>
                <c:pt idx="5">
                  <c:v> </c:v>
                </c:pt>
                <c:pt idx="6">
                  <c:v>1999</c:v>
                </c:pt>
                <c:pt idx="9">
                  <c:v>2002</c:v>
                </c:pt>
                <c:pt idx="12">
                  <c:v>2005</c:v>
                </c:pt>
                <c:pt idx="13">
                  <c:v> </c:v>
                </c:pt>
                <c:pt idx="15">
                  <c:v>2008</c:v>
                </c:pt>
                <c:pt idx="17">
                  <c:v> </c:v>
                </c:pt>
                <c:pt idx="18">
                  <c:v>2011</c:v>
                </c:pt>
                <c:pt idx="21">
                  <c:v>2014</c:v>
                </c:pt>
                <c:pt idx="24">
                  <c:v>2017</c:v>
                </c:pt>
                <c:pt idx="25">
                  <c:v> </c:v>
                </c:pt>
                <c:pt idx="27">
                  <c:v>2020</c:v>
                </c:pt>
                <c:pt idx="29">
                  <c:v> </c:v>
                </c:pt>
                <c:pt idx="30">
                  <c:v>2023</c:v>
                </c:pt>
              </c:strCache>
            </c:strRef>
          </c:cat>
          <c:val>
            <c:numRef>
              <c:f>Sheet1!$B$2:$B$32</c:f>
              <c:numCache>
                <c:formatCode>0.0</c:formatCode>
                <c:ptCount val="31"/>
                <c:pt idx="0">
                  <c:v>5.1591280961694013</c:v>
                </c:pt>
                <c:pt idx="1">
                  <c:v>5.0507337320181191</c:v>
                </c:pt>
                <c:pt idx="2">
                  <c:v>4.5770646362930814</c:v>
                </c:pt>
                <c:pt idx="3">
                  <c:v>3.9913947602421005</c:v>
                </c:pt>
                <c:pt idx="4">
                  <c:v>3.8430830447835933</c:v>
                </c:pt>
                <c:pt idx="5">
                  <c:v>3.3597944353483653</c:v>
                </c:pt>
                <c:pt idx="6">
                  <c:v>3.1780988654820557</c:v>
                </c:pt>
                <c:pt idx="7">
                  <c:v>2.8365402489157927</c:v>
                </c:pt>
                <c:pt idx="8">
                  <c:v>2.8085496188585712</c:v>
                </c:pt>
                <c:pt idx="9">
                  <c:v>2.8616733006704549</c:v>
                </c:pt>
                <c:pt idx="10">
                  <c:v>2.786788336688538</c:v>
                </c:pt>
                <c:pt idx="11">
                  <c:v>2.7747053012791696</c:v>
                </c:pt>
                <c:pt idx="12">
                  <c:v>2.3798286925000252</c:v>
                </c:pt>
                <c:pt idx="13">
                  <c:v>2.4173871725913632</c:v>
                </c:pt>
                <c:pt idx="14">
                  <c:v>2.2955424441326082</c:v>
                </c:pt>
                <c:pt idx="15">
                  <c:v>2.4270974179185991</c:v>
                </c:pt>
                <c:pt idx="16">
                  <c:v>1.990662361040159</c:v>
                </c:pt>
                <c:pt idx="17">
                  <c:v>1.8029103926788366</c:v>
                </c:pt>
                <c:pt idx="18">
                  <c:v>1.739025790795893</c:v>
                </c:pt>
                <c:pt idx="19">
                  <c:v>1.3062451128415606</c:v>
                </c:pt>
                <c:pt idx="20">
                  <c:v>1.48072160902664</c:v>
                </c:pt>
                <c:pt idx="21">
                  <c:v>1.323017086639912</c:v>
                </c:pt>
                <c:pt idx="22">
                  <c:v>1.2246102903601188</c:v>
                </c:pt>
                <c:pt idx="23">
                  <c:v>1.123553969739381</c:v>
                </c:pt>
                <c:pt idx="24">
                  <c:v>1.1460156654309803</c:v>
                </c:pt>
                <c:pt idx="25">
                  <c:v>0.93030183693659296</c:v>
                </c:pt>
                <c:pt idx="26">
                  <c:v>1.0985451736337508</c:v>
                </c:pt>
                <c:pt idx="27">
                  <c:v>0.86046586969903127</c:v>
                </c:pt>
                <c:pt idx="28">
                  <c:v>0.84348754407620286</c:v>
                </c:pt>
                <c:pt idx="29">
                  <c:v>1.0665813687422625</c:v>
                </c:pt>
                <c:pt idx="30">
                  <c:v>1.2478958639004796</c:v>
                </c:pt>
              </c:numCache>
            </c:numRef>
          </c:val>
          <c:smooth val="0"/>
          <c:extLst>
            <c:ext xmlns:c16="http://schemas.microsoft.com/office/drawing/2014/chart" uri="{C3380CC4-5D6E-409C-BE32-E72D297353CC}">
              <c16:uniqueId val="{00000005-2C14-4D8E-A53F-75DE509FD29A}"/>
            </c:ext>
          </c:extLst>
        </c:ser>
        <c:dLbls>
          <c:showLegendKey val="0"/>
          <c:showVal val="0"/>
          <c:showCatName val="0"/>
          <c:showSerName val="0"/>
          <c:showPercent val="0"/>
          <c:showBubbleSize val="0"/>
        </c:dLbls>
        <c:smooth val="0"/>
        <c:axId val="284718168"/>
        <c:axId val="284718560"/>
      </c:lineChart>
      <c:catAx>
        <c:axId val="284718168"/>
        <c:scaling>
          <c:orientation val="minMax"/>
        </c:scaling>
        <c:delete val="0"/>
        <c:axPos val="b"/>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rgbClr val="000000"/>
            </a:solidFill>
          </a:ln>
        </c:spPr>
        <c:txPr>
          <a:bodyPr/>
          <a:lstStyle/>
          <a:p>
            <a:pPr>
              <a:defRPr sz="1600">
                <a:latin typeface="Calibri" panose="020F0502020204030204" pitchFamily="34" charset="0"/>
                <a:cs typeface="Calibri" panose="020F0502020204030204" pitchFamily="34" charset="0"/>
              </a:defRPr>
            </a:pPr>
            <a:endParaRPr lang="en-US"/>
          </a:p>
        </c:txPr>
        <c:crossAx val="284718560"/>
        <c:crossesAt val="0.1"/>
        <c:auto val="1"/>
        <c:lblAlgn val="ctr"/>
        <c:lblOffset val="100"/>
        <c:tickLblSkip val="1"/>
        <c:noMultiLvlLbl val="0"/>
      </c:catAx>
      <c:valAx>
        <c:axId val="284718560"/>
        <c:scaling>
          <c:logBase val="10"/>
          <c:orientation val="minMax"/>
          <c:min val="0.1"/>
        </c:scaling>
        <c:delete val="0"/>
        <c:axPos val="l"/>
        <c:title>
          <c:tx>
            <c:rich>
              <a:bodyPr/>
              <a:lstStyle/>
              <a:p>
                <a:pPr>
                  <a:defRPr sz="2000">
                    <a:solidFill>
                      <a:schemeClr val="tx1">
                        <a:lumMod val="85000"/>
                        <a:lumOff val="15000"/>
                      </a:schemeClr>
                    </a:solidFill>
                    <a:latin typeface="Calibri" panose="020F0502020204030204" pitchFamily="34" charset="0"/>
                    <a:cs typeface="Calibri" panose="020F0502020204030204" pitchFamily="34" charset="0"/>
                  </a:defRPr>
                </a:pPr>
                <a:r>
                  <a:rPr lang="en-US" sz="2000">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title>
        <c:numFmt formatCode="#,##0" sourceLinked="0"/>
        <c:majorTickMark val="out"/>
        <c:minorTickMark val="none"/>
        <c:tickLblPos val="nextTo"/>
        <c:spPr>
          <a:ln>
            <a:solidFill>
              <a:srgbClr val="000000"/>
            </a:solidFill>
          </a:ln>
        </c:spPr>
        <c:txPr>
          <a:bodyPr/>
          <a:lstStyle/>
          <a:p>
            <a:pPr>
              <a:defRPr sz="1600">
                <a:latin typeface="Calibri" panose="020F0502020204030204" pitchFamily="34" charset="0"/>
                <a:cs typeface="Calibri" panose="020F0502020204030204" pitchFamily="34" charset="0"/>
              </a:defRPr>
            </a:pPr>
            <a:endParaRPr lang="en-US"/>
          </a:p>
        </c:txPr>
        <c:crossAx val="284718168"/>
        <c:crosses val="autoZero"/>
        <c:crossBetween val="between"/>
        <c:minorUnit val="5"/>
      </c:valAx>
      <c:spPr>
        <a:ln>
          <a:noFill/>
        </a:ln>
      </c:spPr>
    </c:plotArea>
    <c:legend>
      <c:legendPos val="r"/>
      <c:layout>
        <c:manualLayout>
          <c:xMode val="edge"/>
          <c:yMode val="edge"/>
          <c:x val="0.80309817715811627"/>
          <c:y val="3.153805416641263E-2"/>
          <c:w val="0.17483523704506876"/>
          <c:h val="0.36933232048389908"/>
        </c:manualLayout>
      </c:layout>
      <c:overlay val="0"/>
      <c:txPr>
        <a:bodyPr/>
        <a:lstStyle/>
        <a:p>
          <a:pPr>
            <a:defRPr baseline="0">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baseline="0">
          <a:solidFill>
            <a:srgbClr val="000000"/>
          </a:solidFill>
        </a:defRPr>
      </a:pPr>
      <a:endParaRPr lang="en-US"/>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21828042267713E-2"/>
          <c:y val="5.1696305570204978E-2"/>
          <c:w val="0.89063560819791532"/>
          <c:h val="0.8226747838256756"/>
        </c:manualLayout>
      </c:layout>
      <c:barChart>
        <c:barDir val="col"/>
        <c:grouping val="stacked"/>
        <c:varyColors val="0"/>
        <c:ser>
          <c:idx val="0"/>
          <c:order val="0"/>
          <c:tx>
            <c:strRef>
              <c:f>Sheet1!$B$1</c:f>
              <c:strCache>
                <c:ptCount val="1"/>
                <c:pt idx="0">
                  <c:v>0–4 years</c:v>
                </c:pt>
              </c:strCache>
            </c:strRef>
          </c:tx>
          <c:spPr>
            <a:solidFill>
              <a:srgbClr val="762A83"/>
            </a:solidFill>
            <a:ln>
              <a:noFill/>
            </a:ln>
            <a:effectLst/>
          </c:spPr>
          <c:invertIfNegative val="0"/>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Sheet1!$B$2:$B$31</c:f>
              <c:numCache>
                <c:formatCode>General</c:formatCode>
                <c:ptCount val="30"/>
                <c:pt idx="0">
                  <c:v>847</c:v>
                </c:pt>
                <c:pt idx="1">
                  <c:v>767</c:v>
                </c:pt>
                <c:pt idx="2">
                  <c:v>666</c:v>
                </c:pt>
                <c:pt idx="3">
                  <c:v>628</c:v>
                </c:pt>
                <c:pt idx="4">
                  <c:v>541</c:v>
                </c:pt>
                <c:pt idx="5">
                  <c:v>503</c:v>
                </c:pt>
                <c:pt idx="6">
                  <c:v>453</c:v>
                </c:pt>
                <c:pt idx="7">
                  <c:v>442</c:v>
                </c:pt>
                <c:pt idx="8">
                  <c:v>470</c:v>
                </c:pt>
                <c:pt idx="9">
                  <c:v>445</c:v>
                </c:pt>
                <c:pt idx="10">
                  <c:v>448</c:v>
                </c:pt>
                <c:pt idx="11">
                  <c:v>401</c:v>
                </c:pt>
                <c:pt idx="12">
                  <c:v>409</c:v>
                </c:pt>
                <c:pt idx="13">
                  <c:v>390</c:v>
                </c:pt>
                <c:pt idx="14">
                  <c:v>428</c:v>
                </c:pt>
                <c:pt idx="15">
                  <c:v>351</c:v>
                </c:pt>
                <c:pt idx="16">
                  <c:v>322</c:v>
                </c:pt>
                <c:pt idx="17">
                  <c:v>317</c:v>
                </c:pt>
                <c:pt idx="18">
                  <c:v>218</c:v>
                </c:pt>
                <c:pt idx="19">
                  <c:v>262</c:v>
                </c:pt>
                <c:pt idx="20">
                  <c:v>224</c:v>
                </c:pt>
                <c:pt idx="21">
                  <c:v>210</c:v>
                </c:pt>
                <c:pt idx="22">
                  <c:v>191</c:v>
                </c:pt>
                <c:pt idx="23">
                  <c:v>206</c:v>
                </c:pt>
                <c:pt idx="24">
                  <c:v>167</c:v>
                </c:pt>
                <c:pt idx="25">
                  <c:v>197</c:v>
                </c:pt>
                <c:pt idx="26">
                  <c:v>152</c:v>
                </c:pt>
                <c:pt idx="27">
                  <c:v>152</c:v>
                </c:pt>
                <c:pt idx="28">
                  <c:v>175</c:v>
                </c:pt>
                <c:pt idx="29">
                  <c:v>201</c:v>
                </c:pt>
              </c:numCache>
            </c:numRef>
          </c:val>
          <c:extLst>
            <c:ext xmlns:c16="http://schemas.microsoft.com/office/drawing/2014/chart" uri="{C3380CC4-5D6E-409C-BE32-E72D297353CC}">
              <c16:uniqueId val="{00000000-F56B-4A74-974B-EFAD9D6DDE9A}"/>
            </c:ext>
          </c:extLst>
        </c:ser>
        <c:ser>
          <c:idx val="1"/>
          <c:order val="1"/>
          <c:tx>
            <c:strRef>
              <c:f>Sheet1!$C$1</c:f>
              <c:strCache>
                <c:ptCount val="1"/>
                <c:pt idx="0">
                  <c:v>5–14 years</c:v>
                </c:pt>
              </c:strCache>
            </c:strRef>
          </c:tx>
          <c:spPr>
            <a:solidFill>
              <a:srgbClr val="AF8DC3"/>
            </a:solidFill>
            <a:ln>
              <a:noFill/>
            </a:ln>
            <a:effectLst/>
          </c:spPr>
          <c:invertIfNegative val="0"/>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Sheet1!$C$2:$C$31</c:f>
              <c:numCache>
                <c:formatCode>General</c:formatCode>
                <c:ptCount val="30"/>
                <c:pt idx="0">
                  <c:v>401</c:v>
                </c:pt>
                <c:pt idx="1">
                  <c:v>413</c:v>
                </c:pt>
                <c:pt idx="2">
                  <c:v>373</c:v>
                </c:pt>
                <c:pt idx="3">
                  <c:v>331</c:v>
                </c:pt>
                <c:pt idx="4">
                  <c:v>276</c:v>
                </c:pt>
                <c:pt idx="5">
                  <c:v>254</c:v>
                </c:pt>
                <c:pt idx="6">
                  <c:v>251</c:v>
                </c:pt>
                <c:pt idx="7">
                  <c:v>210</c:v>
                </c:pt>
                <c:pt idx="8">
                  <c:v>218</c:v>
                </c:pt>
                <c:pt idx="9">
                  <c:v>196</c:v>
                </c:pt>
                <c:pt idx="10">
                  <c:v>220</c:v>
                </c:pt>
                <c:pt idx="11">
                  <c:v>205</c:v>
                </c:pt>
                <c:pt idx="12">
                  <c:v>191</c:v>
                </c:pt>
                <c:pt idx="13">
                  <c:v>169</c:v>
                </c:pt>
                <c:pt idx="14">
                  <c:v>148</c:v>
                </c:pt>
                <c:pt idx="15">
                  <c:v>149</c:v>
                </c:pt>
                <c:pt idx="16">
                  <c:v>156</c:v>
                </c:pt>
                <c:pt idx="17">
                  <c:v>138</c:v>
                </c:pt>
                <c:pt idx="18">
                  <c:v>132</c:v>
                </c:pt>
                <c:pt idx="19">
                  <c:v>120</c:v>
                </c:pt>
                <c:pt idx="20">
                  <c:v>123</c:v>
                </c:pt>
                <c:pt idx="21">
                  <c:v>130</c:v>
                </c:pt>
                <c:pt idx="22">
                  <c:v>95</c:v>
                </c:pt>
                <c:pt idx="23">
                  <c:v>128</c:v>
                </c:pt>
                <c:pt idx="24">
                  <c:v>122</c:v>
                </c:pt>
                <c:pt idx="25">
                  <c:v>96</c:v>
                </c:pt>
                <c:pt idx="26">
                  <c:v>103</c:v>
                </c:pt>
                <c:pt idx="27">
                  <c:v>100</c:v>
                </c:pt>
                <c:pt idx="28">
                  <c:v>104</c:v>
                </c:pt>
                <c:pt idx="29">
                  <c:v>135</c:v>
                </c:pt>
              </c:numCache>
            </c:numRef>
          </c:val>
          <c:extLst>
            <c:ext xmlns:c16="http://schemas.microsoft.com/office/drawing/2014/chart" uri="{C3380CC4-5D6E-409C-BE32-E72D297353CC}">
              <c16:uniqueId val="{00000001-F56B-4A74-974B-EFAD9D6DDE9A}"/>
            </c:ext>
          </c:extLst>
        </c:ser>
        <c:ser>
          <c:idx val="2"/>
          <c:order val="2"/>
          <c:tx>
            <c:strRef>
              <c:f>Sheet1!$D$1</c:f>
              <c:strCache>
                <c:ptCount val="1"/>
                <c:pt idx="0">
                  <c:v>15–24 years</c:v>
                </c:pt>
              </c:strCache>
            </c:strRef>
          </c:tx>
          <c:spPr>
            <a:solidFill>
              <a:srgbClr val="E7D4E8"/>
            </a:solidFill>
            <a:ln w="25400">
              <a:noFill/>
            </a:ln>
            <a:effectLst/>
          </c:spPr>
          <c:invertIfNegative val="0"/>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Sheet1!$D$2:$D$31</c:f>
              <c:numCache>
                <c:formatCode>General</c:formatCode>
                <c:ptCount val="30"/>
                <c:pt idx="0">
                  <c:v>720</c:v>
                </c:pt>
                <c:pt idx="1">
                  <c:v>656</c:v>
                </c:pt>
                <c:pt idx="2">
                  <c:v>581</c:v>
                </c:pt>
                <c:pt idx="3">
                  <c:v>562</c:v>
                </c:pt>
                <c:pt idx="4">
                  <c:v>466</c:v>
                </c:pt>
                <c:pt idx="5">
                  <c:v>447</c:v>
                </c:pt>
                <c:pt idx="6">
                  <c:v>460</c:v>
                </c:pt>
                <c:pt idx="7">
                  <c:v>411</c:v>
                </c:pt>
                <c:pt idx="8">
                  <c:v>380</c:v>
                </c:pt>
                <c:pt idx="9">
                  <c:v>403</c:v>
                </c:pt>
                <c:pt idx="10">
                  <c:v>440</c:v>
                </c:pt>
                <c:pt idx="11">
                  <c:v>434</c:v>
                </c:pt>
                <c:pt idx="12">
                  <c:v>423</c:v>
                </c:pt>
                <c:pt idx="13">
                  <c:v>406</c:v>
                </c:pt>
                <c:pt idx="14">
                  <c:v>406</c:v>
                </c:pt>
                <c:pt idx="15">
                  <c:v>375</c:v>
                </c:pt>
                <c:pt idx="16">
                  <c:v>357</c:v>
                </c:pt>
                <c:pt idx="17">
                  <c:v>311</c:v>
                </c:pt>
                <c:pt idx="18">
                  <c:v>345</c:v>
                </c:pt>
                <c:pt idx="19">
                  <c:v>318</c:v>
                </c:pt>
                <c:pt idx="20">
                  <c:v>291</c:v>
                </c:pt>
                <c:pt idx="21">
                  <c:v>287</c:v>
                </c:pt>
                <c:pt idx="22">
                  <c:v>276</c:v>
                </c:pt>
                <c:pt idx="23">
                  <c:v>252</c:v>
                </c:pt>
                <c:pt idx="24">
                  <c:v>256</c:v>
                </c:pt>
                <c:pt idx="25">
                  <c:v>255</c:v>
                </c:pt>
                <c:pt idx="26">
                  <c:v>213</c:v>
                </c:pt>
                <c:pt idx="27">
                  <c:v>229</c:v>
                </c:pt>
                <c:pt idx="28">
                  <c:v>257</c:v>
                </c:pt>
                <c:pt idx="29">
                  <c:v>252</c:v>
                </c:pt>
              </c:numCache>
            </c:numRef>
          </c:val>
          <c:extLst>
            <c:ext xmlns:c16="http://schemas.microsoft.com/office/drawing/2014/chart" uri="{C3380CC4-5D6E-409C-BE32-E72D297353CC}">
              <c16:uniqueId val="{00000002-F56B-4A74-974B-EFAD9D6DDE9A}"/>
            </c:ext>
          </c:extLst>
        </c:ser>
        <c:ser>
          <c:idx val="3"/>
          <c:order val="3"/>
          <c:tx>
            <c:strRef>
              <c:f>Sheet1!$E$1</c:f>
              <c:strCache>
                <c:ptCount val="1"/>
                <c:pt idx="0">
                  <c:v>25–44 years</c:v>
                </c:pt>
              </c:strCache>
            </c:strRef>
          </c:tx>
          <c:spPr>
            <a:solidFill>
              <a:srgbClr val="ACE1E2"/>
            </a:solidFill>
            <a:ln w="25400">
              <a:noFill/>
            </a:ln>
            <a:effectLst/>
          </c:spPr>
          <c:invertIfNegative val="0"/>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Sheet1!$E$2:$E$31</c:f>
              <c:numCache>
                <c:formatCode>#,##0</c:formatCode>
                <c:ptCount val="30"/>
                <c:pt idx="0">
                  <c:v>5859</c:v>
                </c:pt>
                <c:pt idx="1">
                  <c:v>4986</c:v>
                </c:pt>
                <c:pt idx="2">
                  <c:v>4390</c:v>
                </c:pt>
                <c:pt idx="3">
                  <c:v>3783</c:v>
                </c:pt>
                <c:pt idx="4">
                  <c:v>3176</c:v>
                </c:pt>
                <c:pt idx="5">
                  <c:v>2938</c:v>
                </c:pt>
                <c:pt idx="6">
                  <c:v>2476</c:v>
                </c:pt>
                <c:pt idx="7">
                  <c:v>2189</c:v>
                </c:pt>
                <c:pt idx="8">
                  <c:v>1986</c:v>
                </c:pt>
                <c:pt idx="9">
                  <c:v>1762</c:v>
                </c:pt>
                <c:pt idx="10">
                  <c:v>1639</c:v>
                </c:pt>
                <c:pt idx="11">
                  <c:v>1530</c:v>
                </c:pt>
                <c:pt idx="12">
                  <c:v>1414</c:v>
                </c:pt>
                <c:pt idx="13">
                  <c:v>1268</c:v>
                </c:pt>
                <c:pt idx="14">
                  <c:v>1159</c:v>
                </c:pt>
                <c:pt idx="15">
                  <c:v>1014</c:v>
                </c:pt>
                <c:pt idx="16" formatCode="General">
                  <c:v>976</c:v>
                </c:pt>
                <c:pt idx="17" formatCode="General">
                  <c:v>833</c:v>
                </c:pt>
                <c:pt idx="18" formatCode="General">
                  <c:v>744</c:v>
                </c:pt>
                <c:pt idx="19" formatCode="General">
                  <c:v>679</c:v>
                </c:pt>
                <c:pt idx="20" formatCode="General">
                  <c:v>657</c:v>
                </c:pt>
                <c:pt idx="21" formatCode="General">
                  <c:v>639</c:v>
                </c:pt>
                <c:pt idx="22" formatCode="General">
                  <c:v>620</c:v>
                </c:pt>
                <c:pt idx="23" formatCode="General">
                  <c:v>604</c:v>
                </c:pt>
                <c:pt idx="24" formatCode="General">
                  <c:v>581</c:v>
                </c:pt>
                <c:pt idx="25" formatCode="General">
                  <c:v>599</c:v>
                </c:pt>
                <c:pt idx="26" formatCode="General">
                  <c:v>484</c:v>
                </c:pt>
                <c:pt idx="27" formatCode="General">
                  <c:v>524</c:v>
                </c:pt>
                <c:pt idx="28" formatCode="General">
                  <c:v>465</c:v>
                </c:pt>
                <c:pt idx="29" formatCode="General">
                  <c:v>560</c:v>
                </c:pt>
              </c:numCache>
            </c:numRef>
          </c:val>
          <c:extLst>
            <c:ext xmlns:c16="http://schemas.microsoft.com/office/drawing/2014/chart" uri="{C3380CC4-5D6E-409C-BE32-E72D297353CC}">
              <c16:uniqueId val="{00000003-F56B-4A74-974B-EFAD9D6DDE9A}"/>
            </c:ext>
          </c:extLst>
        </c:ser>
        <c:ser>
          <c:idx val="4"/>
          <c:order val="4"/>
          <c:tx>
            <c:strRef>
              <c:f>Sheet1!$F$1</c:f>
              <c:strCache>
                <c:ptCount val="1"/>
                <c:pt idx="0">
                  <c:v>45–64 years</c:v>
                </c:pt>
              </c:strCache>
            </c:strRef>
          </c:tx>
          <c:spPr>
            <a:solidFill>
              <a:srgbClr val="4FBDC9"/>
            </a:solidFill>
            <a:ln w="25400">
              <a:noFill/>
            </a:ln>
            <a:effectLst/>
          </c:spPr>
          <c:invertIfNegative val="0"/>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Sheet1!$F$2:$F$31</c:f>
              <c:numCache>
                <c:formatCode>General</c:formatCode>
                <c:ptCount val="30"/>
                <c:pt idx="0">
                  <c:v>4261</c:v>
                </c:pt>
                <c:pt idx="1">
                  <c:v>3977</c:v>
                </c:pt>
                <c:pt idx="2">
                  <c:v>3714</c:v>
                </c:pt>
                <c:pt idx="3">
                  <c:v>3409</c:v>
                </c:pt>
                <c:pt idx="4">
                  <c:v>3148</c:v>
                </c:pt>
                <c:pt idx="5">
                  <c:v>3014</c:v>
                </c:pt>
                <c:pt idx="6">
                  <c:v>2781</c:v>
                </c:pt>
                <c:pt idx="7">
                  <c:v>2617</c:v>
                </c:pt>
                <c:pt idx="8">
                  <c:v>2379</c:v>
                </c:pt>
                <c:pt idx="9">
                  <c:v>2325</c:v>
                </c:pt>
                <c:pt idx="10">
                  <c:v>2283</c:v>
                </c:pt>
                <c:pt idx="11">
                  <c:v>2259</c:v>
                </c:pt>
                <c:pt idx="12">
                  <c:v>2058</c:v>
                </c:pt>
                <c:pt idx="13">
                  <c:v>1974</c:v>
                </c:pt>
                <c:pt idx="14">
                  <c:v>1927</c:v>
                </c:pt>
                <c:pt idx="15">
                  <c:v>1614</c:v>
                </c:pt>
                <c:pt idx="16">
                  <c:v>1529</c:v>
                </c:pt>
                <c:pt idx="17">
                  <c:v>1453</c:v>
                </c:pt>
                <c:pt idx="18">
                  <c:v>1329</c:v>
                </c:pt>
                <c:pt idx="19">
                  <c:v>1215</c:v>
                </c:pt>
                <c:pt idx="20">
                  <c:v>1123</c:v>
                </c:pt>
                <c:pt idx="21">
                  <c:v>1126</c:v>
                </c:pt>
                <c:pt idx="22">
                  <c:v>1001</c:v>
                </c:pt>
                <c:pt idx="23">
                  <c:v>846</c:v>
                </c:pt>
                <c:pt idx="24">
                  <c:v>858</c:v>
                </c:pt>
                <c:pt idx="25">
                  <c:v>776</c:v>
                </c:pt>
                <c:pt idx="26">
                  <c:v>602</c:v>
                </c:pt>
                <c:pt idx="27">
                  <c:v>651</c:v>
                </c:pt>
                <c:pt idx="28">
                  <c:v>625</c:v>
                </c:pt>
                <c:pt idx="29">
                  <c:v>621</c:v>
                </c:pt>
              </c:numCache>
            </c:numRef>
          </c:val>
          <c:extLst>
            <c:ext xmlns:c16="http://schemas.microsoft.com/office/drawing/2014/chart" uri="{C3380CC4-5D6E-409C-BE32-E72D297353CC}">
              <c16:uniqueId val="{00000004-F56B-4A74-974B-EFAD9D6DDE9A}"/>
            </c:ext>
          </c:extLst>
        </c:ser>
        <c:ser>
          <c:idx val="5"/>
          <c:order val="5"/>
          <c:tx>
            <c:strRef>
              <c:f>Sheet1!$G$1</c:f>
              <c:strCache>
                <c:ptCount val="1"/>
                <c:pt idx="0">
                  <c:v>≥65 years</c:v>
                </c:pt>
              </c:strCache>
            </c:strRef>
          </c:tx>
          <c:spPr>
            <a:solidFill>
              <a:srgbClr val="00788A"/>
            </a:solidFill>
            <a:ln w="25400">
              <a:noFill/>
            </a:ln>
            <a:effectLst/>
          </c:spPr>
          <c:invertIfNegative val="0"/>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Sheet1!$G$2:$G$31</c:f>
              <c:numCache>
                <c:formatCode>General</c:formatCode>
                <c:ptCount val="30"/>
                <c:pt idx="0">
                  <c:v>4076</c:v>
                </c:pt>
                <c:pt idx="1">
                  <c:v>3849</c:v>
                </c:pt>
                <c:pt idx="2">
                  <c:v>3648</c:v>
                </c:pt>
                <c:pt idx="3">
                  <c:v>3205</c:v>
                </c:pt>
                <c:pt idx="4">
                  <c:v>2997</c:v>
                </c:pt>
                <c:pt idx="5">
                  <c:v>2617</c:v>
                </c:pt>
                <c:pt idx="6">
                  <c:v>2205</c:v>
                </c:pt>
                <c:pt idx="7">
                  <c:v>1968</c:v>
                </c:pt>
                <c:pt idx="8">
                  <c:v>1824</c:v>
                </c:pt>
                <c:pt idx="9">
                  <c:v>1699</c:v>
                </c:pt>
                <c:pt idx="10">
                  <c:v>1562</c:v>
                </c:pt>
                <c:pt idx="11">
                  <c:v>1456</c:v>
                </c:pt>
                <c:pt idx="12">
                  <c:v>1356</c:v>
                </c:pt>
                <c:pt idx="13">
                  <c:v>1215</c:v>
                </c:pt>
                <c:pt idx="14">
                  <c:v>1161</c:v>
                </c:pt>
                <c:pt idx="15">
                  <c:v>981</c:v>
                </c:pt>
                <c:pt idx="16">
                  <c:v>965</c:v>
                </c:pt>
                <c:pt idx="17">
                  <c:v>862</c:v>
                </c:pt>
                <c:pt idx="18">
                  <c:v>838</c:v>
                </c:pt>
                <c:pt idx="19">
                  <c:v>729</c:v>
                </c:pt>
                <c:pt idx="20">
                  <c:v>691</c:v>
                </c:pt>
                <c:pt idx="21">
                  <c:v>735</c:v>
                </c:pt>
                <c:pt idx="22">
                  <c:v>697</c:v>
                </c:pt>
                <c:pt idx="23">
                  <c:v>625</c:v>
                </c:pt>
                <c:pt idx="24">
                  <c:v>657</c:v>
                </c:pt>
                <c:pt idx="25">
                  <c:v>592</c:v>
                </c:pt>
                <c:pt idx="26">
                  <c:v>453</c:v>
                </c:pt>
                <c:pt idx="27">
                  <c:v>510</c:v>
                </c:pt>
                <c:pt idx="28">
                  <c:v>499</c:v>
                </c:pt>
                <c:pt idx="29">
                  <c:v>522</c:v>
                </c:pt>
              </c:numCache>
            </c:numRef>
          </c:val>
          <c:extLst>
            <c:ext xmlns:c16="http://schemas.microsoft.com/office/drawing/2014/chart" uri="{C3380CC4-5D6E-409C-BE32-E72D297353CC}">
              <c16:uniqueId val="{00000005-F56B-4A74-974B-EFAD9D6DDE9A}"/>
            </c:ext>
          </c:extLst>
        </c:ser>
        <c:dLbls>
          <c:showLegendKey val="0"/>
          <c:showVal val="0"/>
          <c:showCatName val="0"/>
          <c:showSerName val="0"/>
          <c:showPercent val="0"/>
          <c:showBubbleSize val="0"/>
        </c:dLbls>
        <c:gapWidth val="10"/>
        <c:overlap val="100"/>
        <c:axId val="1776495552"/>
        <c:axId val="62869567"/>
      </c:barChart>
      <c:catAx>
        <c:axId val="1776495552"/>
        <c:scaling>
          <c:orientation val="minMax"/>
          <c:min val="1"/>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0"/>
        <c:lblAlgn val="ctr"/>
        <c:lblOffset val="100"/>
        <c:tickLblSkip val="1"/>
        <c:noMultiLvlLbl val="0"/>
      </c:catAx>
      <c:valAx>
        <c:axId val="62869567"/>
        <c:scaling>
          <c:orientation val="minMax"/>
          <c:max val="1800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At val="1"/>
        <c:crossBetween val="between"/>
        <c:majorUnit val="4000"/>
      </c:valAx>
      <c:spPr>
        <a:noFill/>
        <a:ln>
          <a:noFill/>
        </a:ln>
        <a:effectLst/>
      </c:spPr>
    </c:plotArea>
    <c:legend>
      <c:legendPos val="r"/>
      <c:layout>
        <c:manualLayout>
          <c:xMode val="edge"/>
          <c:yMode val="edge"/>
          <c:x val="0.76269884733755067"/>
          <c:y val="0.10132128370317346"/>
          <c:w val="0.2137315915871891"/>
          <c:h val="0.44408162580529714"/>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652640328384138E-2"/>
          <c:y val="5.5406642100326677E-2"/>
          <c:w val="0.91656579790662063"/>
          <c:h val="0.79459870130240939"/>
        </c:manualLayout>
      </c:layout>
      <c:lineChart>
        <c:grouping val="standard"/>
        <c:varyColors val="0"/>
        <c:ser>
          <c:idx val="5"/>
          <c:order val="0"/>
          <c:tx>
            <c:strRef>
              <c:f>Sheet1!$G$1</c:f>
              <c:strCache>
                <c:ptCount val="1"/>
                <c:pt idx="0">
                  <c:v>≥65 years</c:v>
                </c:pt>
              </c:strCache>
            </c:strRef>
          </c:tx>
          <c:spPr>
            <a:ln w="31750" cap="rnd">
              <a:solidFill>
                <a:srgbClr val="00788A"/>
              </a:solidFill>
              <a:round/>
            </a:ln>
            <a:effectLst/>
          </c:spPr>
          <c:marker>
            <c:symbol val="none"/>
          </c:marker>
          <c:cat>
            <c:numRef>
              <c:f>Sheet1!$A$2:$A$31</c:f>
              <c:numCache>
                <c:formatCode>0</c:formatCode>
                <c:ptCount val="30"/>
                <c:pt idx="1">
                  <c:v>1995</c:v>
                </c:pt>
                <c:pt idx="5">
                  <c:v>1999</c:v>
                </c:pt>
                <c:pt idx="9">
                  <c:v>2003</c:v>
                </c:pt>
                <c:pt idx="13">
                  <c:v>2007</c:v>
                </c:pt>
                <c:pt idx="17">
                  <c:v>2011</c:v>
                </c:pt>
                <c:pt idx="21">
                  <c:v>2015</c:v>
                </c:pt>
                <c:pt idx="25">
                  <c:v>2019</c:v>
                </c:pt>
                <c:pt idx="29">
                  <c:v>2023</c:v>
                </c:pt>
              </c:numCache>
            </c:numRef>
          </c:cat>
          <c:val>
            <c:numRef>
              <c:f>Sheet1!$G$2:$G$31</c:f>
              <c:numCache>
                <c:formatCode>0.0</c:formatCode>
                <c:ptCount val="30"/>
                <c:pt idx="0">
                  <c:v>14.21848098344447</c:v>
                </c:pt>
                <c:pt idx="1">
                  <c:v>13.332187968263225</c:v>
                </c:pt>
                <c:pt idx="2">
                  <c:v>12.655963149498877</c:v>
                </c:pt>
                <c:pt idx="3">
                  <c:v>11.056628324487512</c:v>
                </c:pt>
                <c:pt idx="4">
                  <c:v>10.266630245307718</c:v>
                </c:pt>
                <c:pt idx="5">
                  <c:v>8.8798224442686813</c:v>
                </c:pt>
                <c:pt idx="6">
                  <c:v>7.4667162235387883</c:v>
                </c:pt>
                <c:pt idx="7">
                  <c:v>6.6419187693334507</c:v>
                </c:pt>
                <c:pt idx="8">
                  <c:v>6.1530458842144524</c:v>
                </c:pt>
                <c:pt idx="9">
                  <c:v>5.5361964277684397</c:v>
                </c:pt>
                <c:pt idx="10">
                  <c:v>5.0443702744754253</c:v>
                </c:pt>
                <c:pt idx="11">
                  <c:v>4.6390023035386507</c:v>
                </c:pt>
                <c:pt idx="12">
                  <c:v>4.3009928696135615</c:v>
                </c:pt>
                <c:pt idx="13">
                  <c:v>3.7981726694310902</c:v>
                </c:pt>
                <c:pt idx="14">
                  <c:v>3.5376982272719117</c:v>
                </c:pt>
                <c:pt idx="15">
                  <c:v>2.9230446373349319</c:v>
                </c:pt>
                <c:pt idx="16">
                  <c:v>2.8476195405600468</c:v>
                </c:pt>
                <c:pt idx="17">
                  <c:v>2.4812503682656253</c:v>
                </c:pt>
                <c:pt idx="18">
                  <c:v>2.2714090398664544</c:v>
                </c:pt>
                <c:pt idx="19">
                  <c:v>1.9048521391842272</c:v>
                </c:pt>
                <c:pt idx="20">
                  <c:v>1.753009175975585</c:v>
                </c:pt>
                <c:pt idx="21">
                  <c:v>1.813906159798272</c:v>
                </c:pt>
                <c:pt idx="22">
                  <c:v>1.6695613315031874</c:v>
                </c:pt>
                <c:pt idx="23">
                  <c:v>1.4401994176156161</c:v>
                </c:pt>
                <c:pt idx="24">
                  <c:v>1.4754093390716352</c:v>
                </c:pt>
                <c:pt idx="25">
                  <c:v>1.2897890667630987</c:v>
                </c:pt>
                <c:pt idx="26">
                  <c:v>0.95707085106775414</c:v>
                </c:pt>
                <c:pt idx="27">
                  <c:v>1.0496507441509242</c:v>
                </c:pt>
                <c:pt idx="28">
                  <c:v>1.0213946982901383</c:v>
                </c:pt>
                <c:pt idx="29">
                  <c:v>1.0432124163541494</c:v>
                </c:pt>
              </c:numCache>
            </c:numRef>
          </c:val>
          <c:smooth val="0"/>
          <c:extLst>
            <c:ext xmlns:c16="http://schemas.microsoft.com/office/drawing/2014/chart" uri="{C3380CC4-5D6E-409C-BE32-E72D297353CC}">
              <c16:uniqueId val="{00000000-FA11-48E5-9873-7FEA118C95AF}"/>
            </c:ext>
          </c:extLst>
        </c:ser>
        <c:ser>
          <c:idx val="4"/>
          <c:order val="1"/>
          <c:tx>
            <c:strRef>
              <c:f>Sheet1!$F$1</c:f>
              <c:strCache>
                <c:ptCount val="1"/>
                <c:pt idx="0">
                  <c:v>45–64 years</c:v>
                </c:pt>
              </c:strCache>
            </c:strRef>
          </c:tx>
          <c:spPr>
            <a:ln w="31750" cap="rnd">
              <a:solidFill>
                <a:srgbClr val="4FBDC9"/>
              </a:solidFill>
              <a:round/>
            </a:ln>
            <a:effectLst/>
          </c:spPr>
          <c:marker>
            <c:symbol val="none"/>
          </c:marker>
          <c:cat>
            <c:numRef>
              <c:f>Sheet1!$A$2:$A$31</c:f>
              <c:numCache>
                <c:formatCode>0</c:formatCode>
                <c:ptCount val="30"/>
                <c:pt idx="1">
                  <c:v>1995</c:v>
                </c:pt>
                <c:pt idx="5">
                  <c:v>1999</c:v>
                </c:pt>
                <c:pt idx="9">
                  <c:v>2003</c:v>
                </c:pt>
                <c:pt idx="13">
                  <c:v>2007</c:v>
                </c:pt>
                <c:pt idx="17">
                  <c:v>2011</c:v>
                </c:pt>
                <c:pt idx="21">
                  <c:v>2015</c:v>
                </c:pt>
                <c:pt idx="25">
                  <c:v>2019</c:v>
                </c:pt>
                <c:pt idx="29">
                  <c:v>2023</c:v>
                </c:pt>
              </c:numCache>
            </c:numRef>
          </c:cat>
          <c:val>
            <c:numRef>
              <c:f>Sheet1!$F$2:$F$31</c:f>
              <c:numCache>
                <c:formatCode>0.0</c:formatCode>
                <c:ptCount val="30"/>
                <c:pt idx="0">
                  <c:v>9.3694793377473466</c:v>
                </c:pt>
                <c:pt idx="1">
                  <c:v>8.5508244600881067</c:v>
                </c:pt>
                <c:pt idx="2">
                  <c:v>7.8197244020879548</c:v>
                </c:pt>
                <c:pt idx="3">
                  <c:v>6.962915967081523</c:v>
                </c:pt>
                <c:pt idx="4">
                  <c:v>6.2492389447330261</c:v>
                </c:pt>
                <c:pt idx="5">
                  <c:v>5.7805074575930062</c:v>
                </c:pt>
                <c:pt idx="6">
                  <c:v>5.2071956440956484</c:v>
                </c:pt>
                <c:pt idx="7">
                  <c:v>4.7564464070899808</c:v>
                </c:pt>
                <c:pt idx="8">
                  <c:v>4.164701898375812</c:v>
                </c:pt>
                <c:pt idx="9">
                  <c:v>3.8699665924509716</c:v>
                </c:pt>
                <c:pt idx="10">
                  <c:v>3.7114404623905335</c:v>
                </c:pt>
                <c:pt idx="11">
                  <c:v>3.5761043284033334</c:v>
                </c:pt>
                <c:pt idx="12">
                  <c:v>3.1724804554855672</c:v>
                </c:pt>
                <c:pt idx="13">
                  <c:v>2.9858699829083903</c:v>
                </c:pt>
                <c:pt idx="14">
                  <c:v>2.8883917917151449</c:v>
                </c:pt>
                <c:pt idx="15">
                  <c:v>2.3742417541215821</c:v>
                </c:pt>
                <c:pt idx="16">
                  <c:v>2.220750726743943</c:v>
                </c:pt>
                <c:pt idx="17">
                  <c:v>2.0974042925767837</c:v>
                </c:pt>
                <c:pt idx="18">
                  <c:v>1.9067401211636503</c:v>
                </c:pt>
                <c:pt idx="19">
                  <c:v>1.7522971245193588</c:v>
                </c:pt>
                <c:pt idx="20">
                  <c:v>1.6185544276759836</c:v>
                </c:pt>
                <c:pt idx="21">
                  <c:v>1.6180546387736847</c:v>
                </c:pt>
                <c:pt idx="22">
                  <c:v>1.4400120748105405</c:v>
                </c:pt>
                <c:pt idx="23">
                  <c:v>1.2289359327952754</c:v>
                </c:pt>
                <c:pt idx="24">
                  <c:v>1.2556439034866436</c:v>
                </c:pt>
                <c:pt idx="25">
                  <c:v>1.156505060782687</c:v>
                </c:pt>
                <c:pt idx="26">
                  <c:v>0.90712949840168899</c:v>
                </c:pt>
                <c:pt idx="27">
                  <c:v>0.99748476020259513</c:v>
                </c:pt>
                <c:pt idx="28">
                  <c:v>0.95149880243599527</c:v>
                </c:pt>
                <c:pt idx="29">
                  <c:v>0.96282297090330382</c:v>
                </c:pt>
              </c:numCache>
            </c:numRef>
          </c:val>
          <c:smooth val="0"/>
          <c:extLst>
            <c:ext xmlns:c16="http://schemas.microsoft.com/office/drawing/2014/chart" uri="{C3380CC4-5D6E-409C-BE32-E72D297353CC}">
              <c16:uniqueId val="{00000001-FA11-48E5-9873-7FEA118C95AF}"/>
            </c:ext>
          </c:extLst>
        </c:ser>
        <c:ser>
          <c:idx val="3"/>
          <c:order val="2"/>
          <c:tx>
            <c:strRef>
              <c:f>Sheet1!$E$1</c:f>
              <c:strCache>
                <c:ptCount val="1"/>
                <c:pt idx="0">
                  <c:v>25–44 years</c:v>
                </c:pt>
              </c:strCache>
            </c:strRef>
          </c:tx>
          <c:spPr>
            <a:ln w="31750" cap="rnd">
              <a:solidFill>
                <a:srgbClr val="ACE1E2"/>
              </a:solidFill>
              <a:round/>
            </a:ln>
            <a:effectLst/>
          </c:spPr>
          <c:marker>
            <c:symbol val="none"/>
          </c:marker>
          <c:cat>
            <c:numRef>
              <c:f>Sheet1!$A$2:$A$31</c:f>
              <c:numCache>
                <c:formatCode>0</c:formatCode>
                <c:ptCount val="30"/>
                <c:pt idx="1">
                  <c:v>1995</c:v>
                </c:pt>
                <c:pt idx="5">
                  <c:v>1999</c:v>
                </c:pt>
                <c:pt idx="9">
                  <c:v>2003</c:v>
                </c:pt>
                <c:pt idx="13">
                  <c:v>2007</c:v>
                </c:pt>
                <c:pt idx="17">
                  <c:v>2011</c:v>
                </c:pt>
                <c:pt idx="21">
                  <c:v>2015</c:v>
                </c:pt>
                <c:pt idx="25">
                  <c:v>2019</c:v>
                </c:pt>
                <c:pt idx="29">
                  <c:v>2023</c:v>
                </c:pt>
              </c:numCache>
            </c:numRef>
          </c:cat>
          <c:val>
            <c:numRef>
              <c:f>Sheet1!$E$2:$E$31</c:f>
              <c:numCache>
                <c:formatCode>0.0</c:formatCode>
                <c:ptCount val="30"/>
                <c:pt idx="0">
                  <c:v>7.9687033832892205</c:v>
                </c:pt>
                <c:pt idx="1">
                  <c:v>6.7329073479839554</c:v>
                </c:pt>
                <c:pt idx="2">
                  <c:v>6.0153293612062777</c:v>
                </c:pt>
                <c:pt idx="3">
                  <c:v>5.2174934846843195</c:v>
                </c:pt>
                <c:pt idx="4">
                  <c:v>4.4478606329532555</c:v>
                </c:pt>
                <c:pt idx="5">
                  <c:v>4.1595443200792284</c:v>
                </c:pt>
                <c:pt idx="6">
                  <c:v>3.5614408893660108</c:v>
                </c:pt>
                <c:pt idx="7">
                  <c:v>3.1693787683157044</c:v>
                </c:pt>
                <c:pt idx="8">
                  <c:v>2.9340982475263493</c:v>
                </c:pt>
                <c:pt idx="9">
                  <c:v>2.6055365403801156</c:v>
                </c:pt>
                <c:pt idx="10">
                  <c:v>2.4462731841473855</c:v>
                </c:pt>
                <c:pt idx="11">
                  <c:v>2.2944688992838826</c:v>
                </c:pt>
                <c:pt idx="12">
                  <c:v>2.1422269303407644</c:v>
                </c:pt>
                <c:pt idx="13">
                  <c:v>1.9330255137567922</c:v>
                </c:pt>
                <c:pt idx="14">
                  <c:v>1.7813089876090979</c:v>
                </c:pt>
                <c:pt idx="15">
                  <c:v>1.559041693049168</c:v>
                </c:pt>
                <c:pt idx="16">
                  <c:v>1.5104164804761107</c:v>
                </c:pt>
                <c:pt idx="17">
                  <c:v>1.2901986320425058</c:v>
                </c:pt>
                <c:pt idx="18">
                  <c:v>1.1648921788951223</c:v>
                </c:pt>
                <c:pt idx="19">
                  <c:v>1.0443772184075624</c:v>
                </c:pt>
                <c:pt idx="20">
                  <c:v>1.0032049879901703</c:v>
                </c:pt>
                <c:pt idx="21">
                  <c:v>0.97468091669487611</c:v>
                </c:pt>
                <c:pt idx="22">
                  <c:v>0.93666012651287045</c:v>
                </c:pt>
                <c:pt idx="23">
                  <c:v>0.90307674959233708</c:v>
                </c:pt>
                <c:pt idx="24">
                  <c:v>0.85174030628640063</c:v>
                </c:pt>
                <c:pt idx="25">
                  <c:v>0.86684981365333891</c:v>
                </c:pt>
                <c:pt idx="26">
                  <c:v>0.69249492457735884</c:v>
                </c:pt>
                <c:pt idx="27">
                  <c:v>0.74357447004035582</c:v>
                </c:pt>
                <c:pt idx="28">
                  <c:v>0.66418748095728075</c:v>
                </c:pt>
                <c:pt idx="29">
                  <c:v>0.79024516848337445</c:v>
                </c:pt>
              </c:numCache>
            </c:numRef>
          </c:val>
          <c:smooth val="0"/>
          <c:extLst>
            <c:ext xmlns:c16="http://schemas.microsoft.com/office/drawing/2014/chart" uri="{C3380CC4-5D6E-409C-BE32-E72D297353CC}">
              <c16:uniqueId val="{00000002-FA11-48E5-9873-7FEA118C95AF}"/>
            </c:ext>
          </c:extLst>
        </c:ser>
        <c:ser>
          <c:idx val="2"/>
          <c:order val="3"/>
          <c:tx>
            <c:strRef>
              <c:f>Sheet1!$D$1</c:f>
              <c:strCache>
                <c:ptCount val="1"/>
                <c:pt idx="0">
                  <c:v>15–24 years</c:v>
                </c:pt>
              </c:strCache>
            </c:strRef>
          </c:tx>
          <c:spPr>
            <a:ln w="31750" cap="rnd">
              <a:solidFill>
                <a:srgbClr val="E7D4E8"/>
              </a:solidFill>
              <a:round/>
            </a:ln>
            <a:effectLst/>
          </c:spPr>
          <c:marker>
            <c:symbol val="none"/>
          </c:marker>
          <c:cat>
            <c:numRef>
              <c:f>Sheet1!$A$2:$A$31</c:f>
              <c:numCache>
                <c:formatCode>0</c:formatCode>
                <c:ptCount val="30"/>
                <c:pt idx="1">
                  <c:v>1995</c:v>
                </c:pt>
                <c:pt idx="5">
                  <c:v>1999</c:v>
                </c:pt>
                <c:pt idx="9">
                  <c:v>2003</c:v>
                </c:pt>
                <c:pt idx="13">
                  <c:v>2007</c:v>
                </c:pt>
                <c:pt idx="17">
                  <c:v>2011</c:v>
                </c:pt>
                <c:pt idx="21">
                  <c:v>2015</c:v>
                </c:pt>
                <c:pt idx="25">
                  <c:v>2019</c:v>
                </c:pt>
                <c:pt idx="29">
                  <c:v>2023</c:v>
                </c:pt>
              </c:numCache>
            </c:numRef>
          </c:cat>
          <c:val>
            <c:numRef>
              <c:f>Sheet1!$D$2:$D$31</c:f>
              <c:numCache>
                <c:formatCode>0.0</c:formatCode>
                <c:ptCount val="30"/>
                <c:pt idx="0">
                  <c:v>2.1832739624324051</c:v>
                </c:pt>
                <c:pt idx="1">
                  <c:v>1.9645446410127083</c:v>
                </c:pt>
                <c:pt idx="2">
                  <c:v>1.7726836227160527</c:v>
                </c:pt>
                <c:pt idx="3">
                  <c:v>1.6841390600214574</c:v>
                </c:pt>
                <c:pt idx="4">
                  <c:v>1.3794774663687983</c:v>
                </c:pt>
                <c:pt idx="5">
                  <c:v>1.3050253196808417</c:v>
                </c:pt>
                <c:pt idx="6">
                  <c:v>1.3343596299356622</c:v>
                </c:pt>
                <c:pt idx="7">
                  <c:v>1.1709407714226179</c:v>
                </c:pt>
                <c:pt idx="8">
                  <c:v>1.0722453523101949</c:v>
                </c:pt>
                <c:pt idx="9">
                  <c:v>1.1228551168619125</c:v>
                </c:pt>
                <c:pt idx="10">
                  <c:v>1.2187573627486701</c:v>
                </c:pt>
                <c:pt idx="11">
                  <c:v>1.1888486001307734</c:v>
                </c:pt>
                <c:pt idx="12">
                  <c:v>1.1557699780578572</c:v>
                </c:pt>
                <c:pt idx="13">
                  <c:v>1.0911559472285808</c:v>
                </c:pt>
                <c:pt idx="14">
                  <c:v>1.0833280456607295</c:v>
                </c:pt>
                <c:pt idx="15">
                  <c:v>0.98951616854906499</c:v>
                </c:pt>
                <c:pt idx="16">
                  <c:v>0.93669760829877347</c:v>
                </c:pt>
                <c:pt idx="17">
                  <c:v>0.81188541774950684</c:v>
                </c:pt>
                <c:pt idx="18">
                  <c:v>0.87955765745191072</c:v>
                </c:pt>
                <c:pt idx="19">
                  <c:v>0.81177477783600593</c:v>
                </c:pt>
                <c:pt idx="20">
                  <c:v>0.74272809849891586</c:v>
                </c:pt>
                <c:pt idx="21">
                  <c:v>0.73450428843016013</c:v>
                </c:pt>
                <c:pt idx="22">
                  <c:v>0.71051203848092015</c:v>
                </c:pt>
                <c:pt idx="23">
                  <c:v>0.65490594199279772</c:v>
                </c:pt>
                <c:pt idx="24">
                  <c:v>0.66679320109521822</c:v>
                </c:pt>
                <c:pt idx="25">
                  <c:v>0.66584067607634445</c:v>
                </c:pt>
                <c:pt idx="26">
                  <c:v>0.55074539640197251</c:v>
                </c:pt>
                <c:pt idx="27">
                  <c:v>0.59809390345907743</c:v>
                </c:pt>
                <c:pt idx="28">
                  <c:v>0.66313153053930984</c:v>
                </c:pt>
                <c:pt idx="29">
                  <c:v>0.63402450222912443</c:v>
                </c:pt>
              </c:numCache>
            </c:numRef>
          </c:val>
          <c:smooth val="0"/>
          <c:extLst>
            <c:ext xmlns:c16="http://schemas.microsoft.com/office/drawing/2014/chart" uri="{C3380CC4-5D6E-409C-BE32-E72D297353CC}">
              <c16:uniqueId val="{00000003-FA11-48E5-9873-7FEA118C95AF}"/>
            </c:ext>
          </c:extLst>
        </c:ser>
        <c:ser>
          <c:idx val="1"/>
          <c:order val="4"/>
          <c:tx>
            <c:strRef>
              <c:f>Sheet1!$C$1</c:f>
              <c:strCache>
                <c:ptCount val="1"/>
                <c:pt idx="0">
                  <c:v>5–14 years</c:v>
                </c:pt>
              </c:strCache>
            </c:strRef>
          </c:tx>
          <c:spPr>
            <a:ln w="31750" cap="rnd">
              <a:solidFill>
                <a:srgbClr val="AF8DC3"/>
              </a:solidFill>
              <a:round/>
            </a:ln>
            <a:effectLst/>
          </c:spPr>
          <c:marker>
            <c:symbol val="none"/>
          </c:marker>
          <c:cat>
            <c:numRef>
              <c:f>Sheet1!$A$2:$A$31</c:f>
              <c:numCache>
                <c:formatCode>0</c:formatCode>
                <c:ptCount val="30"/>
                <c:pt idx="1">
                  <c:v>1995</c:v>
                </c:pt>
                <c:pt idx="5">
                  <c:v>1999</c:v>
                </c:pt>
                <c:pt idx="9">
                  <c:v>2003</c:v>
                </c:pt>
                <c:pt idx="13">
                  <c:v>2007</c:v>
                </c:pt>
                <c:pt idx="17">
                  <c:v>2011</c:v>
                </c:pt>
                <c:pt idx="21">
                  <c:v>2015</c:v>
                </c:pt>
                <c:pt idx="25">
                  <c:v>2019</c:v>
                </c:pt>
                <c:pt idx="29">
                  <c:v>2023</c:v>
                </c:pt>
              </c:numCache>
            </c:numRef>
          </c:cat>
          <c:val>
            <c:numRef>
              <c:f>Sheet1!$C$2:$C$31</c:f>
              <c:numCache>
                <c:formatCode>0.0</c:formatCode>
                <c:ptCount val="30"/>
                <c:pt idx="0">
                  <c:v>1.0746422091320738</c:v>
                </c:pt>
                <c:pt idx="1">
                  <c:v>1.0867435833777701</c:v>
                </c:pt>
                <c:pt idx="2">
                  <c:v>0.97513028250360856</c:v>
                </c:pt>
                <c:pt idx="3">
                  <c:v>0.86390881048395896</c:v>
                </c:pt>
                <c:pt idx="4">
                  <c:v>0.71534247357859249</c:v>
                </c:pt>
                <c:pt idx="5">
                  <c:v>0.65170029247744665</c:v>
                </c:pt>
                <c:pt idx="6">
                  <c:v>0.64356301097236468</c:v>
                </c:pt>
                <c:pt idx="7">
                  <c:v>0.53408566505173571</c:v>
                </c:pt>
                <c:pt idx="8">
                  <c:v>0.55544869821042842</c:v>
                </c:pt>
                <c:pt idx="9">
                  <c:v>0.50288752371461043</c:v>
                </c:pt>
                <c:pt idx="10">
                  <c:v>0.56072058508236522</c:v>
                </c:pt>
                <c:pt idx="11">
                  <c:v>0.52958886621301304</c:v>
                </c:pt>
                <c:pt idx="12">
                  <c:v>0.49657183444555025</c:v>
                </c:pt>
                <c:pt idx="13">
                  <c:v>0.4383164178209496</c:v>
                </c:pt>
                <c:pt idx="14">
                  <c:v>0.38382426574871814</c:v>
                </c:pt>
                <c:pt idx="15">
                  <c:v>0.38492691310032101</c:v>
                </c:pt>
                <c:pt idx="16">
                  <c:v>0.3977008303152047</c:v>
                </c:pt>
                <c:pt idx="17">
                  <c:v>0.34957928766025897</c:v>
                </c:pt>
                <c:pt idx="18">
                  <c:v>0.33310613980479831</c:v>
                </c:pt>
                <c:pt idx="19">
                  <c:v>0.30153340289038866</c:v>
                </c:pt>
                <c:pt idx="20">
                  <c:v>0.30955210603775346</c:v>
                </c:pt>
                <c:pt idx="21">
                  <c:v>0.32792117925097403</c:v>
                </c:pt>
                <c:pt idx="22">
                  <c:v>0.23925274166012794</c:v>
                </c:pt>
                <c:pt idx="23">
                  <c:v>0.32335995242566701</c:v>
                </c:pt>
                <c:pt idx="24">
                  <c:v>0.30843926747393147</c:v>
                </c:pt>
                <c:pt idx="25">
                  <c:v>0.24303464603181005</c:v>
                </c:pt>
                <c:pt idx="26">
                  <c:v>0.26108019268225174</c:v>
                </c:pt>
                <c:pt idx="27">
                  <c:v>0.25545054835014708</c:v>
                </c:pt>
                <c:pt idx="28">
                  <c:v>0.26364106769359597</c:v>
                </c:pt>
                <c:pt idx="29">
                  <c:v>0.35073733561525644</c:v>
                </c:pt>
              </c:numCache>
            </c:numRef>
          </c:val>
          <c:smooth val="0"/>
          <c:extLst>
            <c:ext xmlns:c16="http://schemas.microsoft.com/office/drawing/2014/chart" uri="{C3380CC4-5D6E-409C-BE32-E72D297353CC}">
              <c16:uniqueId val="{00000004-FA11-48E5-9873-7FEA118C95AF}"/>
            </c:ext>
          </c:extLst>
        </c:ser>
        <c:ser>
          <c:idx val="0"/>
          <c:order val="5"/>
          <c:tx>
            <c:strRef>
              <c:f>Sheet1!$B$1</c:f>
              <c:strCache>
                <c:ptCount val="1"/>
                <c:pt idx="0">
                  <c:v>0–4 years</c:v>
                </c:pt>
              </c:strCache>
            </c:strRef>
          </c:tx>
          <c:spPr>
            <a:ln w="31750" cap="rnd">
              <a:solidFill>
                <a:srgbClr val="762A83"/>
              </a:solidFill>
              <a:round/>
            </a:ln>
            <a:effectLst/>
          </c:spPr>
          <c:marker>
            <c:symbol val="none"/>
          </c:marker>
          <c:cat>
            <c:numRef>
              <c:f>Sheet1!$A$2:$A$31</c:f>
              <c:numCache>
                <c:formatCode>0</c:formatCode>
                <c:ptCount val="30"/>
                <c:pt idx="1">
                  <c:v>1995</c:v>
                </c:pt>
                <c:pt idx="5">
                  <c:v>1999</c:v>
                </c:pt>
                <c:pt idx="9">
                  <c:v>2003</c:v>
                </c:pt>
                <c:pt idx="13">
                  <c:v>2007</c:v>
                </c:pt>
                <c:pt idx="17">
                  <c:v>2011</c:v>
                </c:pt>
                <c:pt idx="21">
                  <c:v>2015</c:v>
                </c:pt>
                <c:pt idx="25">
                  <c:v>2019</c:v>
                </c:pt>
                <c:pt idx="29">
                  <c:v>2023</c:v>
                </c:pt>
              </c:numCache>
            </c:numRef>
          </c:cat>
          <c:val>
            <c:numRef>
              <c:f>Sheet1!$B$2:$B$31</c:f>
              <c:numCache>
                <c:formatCode>0.0</c:formatCode>
                <c:ptCount val="30"/>
                <c:pt idx="0">
                  <c:v>4.1855469259603932</c:v>
                </c:pt>
                <c:pt idx="1">
                  <c:v>3.8233411036385645</c:v>
                </c:pt>
                <c:pt idx="2">
                  <c:v>3.3607741043574855</c:v>
                </c:pt>
                <c:pt idx="3">
                  <c:v>3.2287992440085338</c:v>
                </c:pt>
                <c:pt idx="4">
                  <c:v>2.7972085823116108</c:v>
                </c:pt>
                <c:pt idx="5">
                  <c:v>2.604075123891592</c:v>
                </c:pt>
                <c:pt idx="6">
                  <c:v>2.3482605117704614</c:v>
                </c:pt>
                <c:pt idx="7">
                  <c:v>2.2850507790498065</c:v>
                </c:pt>
                <c:pt idx="8">
                  <c:v>2.4217603930877805</c:v>
                </c:pt>
                <c:pt idx="9">
                  <c:v>2.2741671527166609</c:v>
                </c:pt>
                <c:pt idx="10">
                  <c:v>2.2847662243009061</c:v>
                </c:pt>
                <c:pt idx="11">
                  <c:v>2.0028261325157675</c:v>
                </c:pt>
                <c:pt idx="12">
                  <c:v>2.0304293345310054</c:v>
                </c:pt>
                <c:pt idx="13">
                  <c:v>1.9190119863456885</c:v>
                </c:pt>
                <c:pt idx="14">
                  <c:v>2.07277543613883</c:v>
                </c:pt>
                <c:pt idx="15">
                  <c:v>1.6725590620631869</c:v>
                </c:pt>
                <c:pt idx="16">
                  <c:v>1.52321937429081</c:v>
                </c:pt>
                <c:pt idx="17">
                  <c:v>1.5055709687921734</c:v>
                </c:pt>
                <c:pt idx="18">
                  <c:v>1.0984155104331839</c:v>
                </c:pt>
                <c:pt idx="19">
                  <c:v>1.3300434893762016</c:v>
                </c:pt>
                <c:pt idx="20">
                  <c:v>1.1414169774565053</c:v>
                </c:pt>
                <c:pt idx="21">
                  <c:v>1.0709657066071088</c:v>
                </c:pt>
                <c:pt idx="22">
                  <c:v>0.9726182501375541</c:v>
                </c:pt>
                <c:pt idx="23">
                  <c:v>1.0513027043945524</c:v>
                </c:pt>
                <c:pt idx="24">
                  <c:v>0.85267444915060608</c:v>
                </c:pt>
                <c:pt idx="25">
                  <c:v>1.0132374066677194</c:v>
                </c:pt>
                <c:pt idx="26">
                  <c:v>0.79379809724507144</c:v>
                </c:pt>
                <c:pt idx="27">
                  <c:v>0.80887932377262806</c:v>
                </c:pt>
                <c:pt idx="28">
                  <c:v>0.95936954838254129</c:v>
                </c:pt>
                <c:pt idx="29">
                  <c:v>1.1089223839845126</c:v>
                </c:pt>
              </c:numCache>
            </c:numRef>
          </c:val>
          <c:smooth val="0"/>
          <c:extLst>
            <c:ext xmlns:c16="http://schemas.microsoft.com/office/drawing/2014/chart" uri="{C3380CC4-5D6E-409C-BE32-E72D297353CC}">
              <c16:uniqueId val="{00000005-FA11-48E5-9873-7FEA118C95AF}"/>
            </c:ext>
          </c:extLst>
        </c:ser>
        <c:dLbls>
          <c:showLegendKey val="0"/>
          <c:showVal val="0"/>
          <c:showCatName val="0"/>
          <c:showSerName val="0"/>
          <c:showPercent val="0"/>
          <c:showBubbleSize val="0"/>
        </c:dLbls>
        <c:smooth val="0"/>
        <c:axId val="1776495552"/>
        <c:axId val="62869567"/>
      </c:lineChart>
      <c:catAx>
        <c:axId val="177649555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At val="0.1"/>
        <c:auto val="1"/>
        <c:lblAlgn val="ctr"/>
        <c:lblOffset val="100"/>
        <c:tickLblSkip val="1"/>
        <c:noMultiLvlLbl val="0"/>
      </c:catAx>
      <c:valAx>
        <c:axId val="62869567"/>
        <c:scaling>
          <c:logBase val="10"/>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 persons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valAx>
      <c:spPr>
        <a:noFill/>
        <a:ln>
          <a:noFill/>
        </a:ln>
        <a:effectLst/>
      </c:spPr>
    </c:plotArea>
    <c:legend>
      <c:legendPos val="tr"/>
      <c:layout>
        <c:manualLayout>
          <c:xMode val="edge"/>
          <c:yMode val="edge"/>
          <c:x val="0.80335569803318008"/>
          <c:y val="2.8750560412736315E-2"/>
          <c:w val="0.16667887475024004"/>
          <c:h val="0.4506113584638334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681294120853652E-2"/>
          <c:y val="0.10572609081821029"/>
          <c:w val="0.89371398027262183"/>
          <c:h val="0.77242068191990898"/>
        </c:manualLayout>
      </c:layout>
      <c:barChart>
        <c:barDir val="col"/>
        <c:grouping val="stacked"/>
        <c:varyColors val="0"/>
        <c:ser>
          <c:idx val="1"/>
          <c:order val="0"/>
          <c:tx>
            <c:strRef>
              <c:f>Sheet1!$B$1</c:f>
              <c:strCache>
                <c:ptCount val="1"/>
                <c:pt idx="0">
                  <c:v>0–4 years</c:v>
                </c:pt>
              </c:strCache>
            </c:strRef>
          </c:tx>
          <c:spPr>
            <a:solidFill>
              <a:srgbClr val="762A83"/>
            </a:solidFill>
            <a:ln>
              <a:noFill/>
            </a:ln>
            <a:effectLst/>
          </c:spPr>
          <c:invertIfNegative val="0"/>
          <c:cat>
            <c:numRef>
              <c:f>Sheet1!$A$3:$A$32</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Sheet1!$B$3:$B$32</c:f>
              <c:numCache>
                <c:formatCode>#,##0</c:formatCode>
                <c:ptCount val="30"/>
                <c:pt idx="0">
                  <c:v>133</c:v>
                </c:pt>
                <c:pt idx="1">
                  <c:v>126</c:v>
                </c:pt>
                <c:pt idx="2">
                  <c:v>102</c:v>
                </c:pt>
                <c:pt idx="3">
                  <c:v>104</c:v>
                </c:pt>
                <c:pt idx="4">
                  <c:v>93</c:v>
                </c:pt>
                <c:pt idx="5">
                  <c:v>94</c:v>
                </c:pt>
                <c:pt idx="6">
                  <c:v>90</c:v>
                </c:pt>
                <c:pt idx="7">
                  <c:v>99</c:v>
                </c:pt>
                <c:pt idx="8">
                  <c:v>83</c:v>
                </c:pt>
                <c:pt idx="9">
                  <c:v>101</c:v>
                </c:pt>
                <c:pt idx="10">
                  <c:v>101</c:v>
                </c:pt>
                <c:pt idx="11">
                  <c:v>73</c:v>
                </c:pt>
                <c:pt idx="12">
                  <c:v>73</c:v>
                </c:pt>
                <c:pt idx="13">
                  <c:v>72</c:v>
                </c:pt>
                <c:pt idx="14">
                  <c:v>64</c:v>
                </c:pt>
                <c:pt idx="15">
                  <c:v>52</c:v>
                </c:pt>
                <c:pt idx="16">
                  <c:v>42</c:v>
                </c:pt>
                <c:pt idx="17">
                  <c:v>33</c:v>
                </c:pt>
                <c:pt idx="18">
                  <c:v>43</c:v>
                </c:pt>
                <c:pt idx="19">
                  <c:v>32</c:v>
                </c:pt>
                <c:pt idx="20">
                  <c:v>39</c:v>
                </c:pt>
                <c:pt idx="21">
                  <c:v>34</c:v>
                </c:pt>
                <c:pt idx="22">
                  <c:v>33</c:v>
                </c:pt>
                <c:pt idx="23">
                  <c:v>22</c:v>
                </c:pt>
                <c:pt idx="24">
                  <c:v>17</c:v>
                </c:pt>
                <c:pt idx="25">
                  <c:v>18</c:v>
                </c:pt>
                <c:pt idx="26">
                  <c:v>14</c:v>
                </c:pt>
                <c:pt idx="27">
                  <c:v>7</c:v>
                </c:pt>
                <c:pt idx="28">
                  <c:v>24</c:v>
                </c:pt>
                <c:pt idx="29">
                  <c:v>30</c:v>
                </c:pt>
              </c:numCache>
            </c:numRef>
          </c:val>
          <c:extLst>
            <c:ext xmlns:c16="http://schemas.microsoft.com/office/drawing/2014/chart" uri="{C3380CC4-5D6E-409C-BE32-E72D297353CC}">
              <c16:uniqueId val="{00000001-B81C-4096-B2C0-EBA77999F1AA}"/>
            </c:ext>
          </c:extLst>
        </c:ser>
        <c:ser>
          <c:idx val="2"/>
          <c:order val="1"/>
          <c:tx>
            <c:strRef>
              <c:f>Sheet1!$C$1</c:f>
              <c:strCache>
                <c:ptCount val="1"/>
                <c:pt idx="0">
                  <c:v>5–14 years</c:v>
                </c:pt>
              </c:strCache>
            </c:strRef>
          </c:tx>
          <c:spPr>
            <a:solidFill>
              <a:srgbClr val="AF8DC3"/>
            </a:solidFill>
            <a:ln w="25400">
              <a:noFill/>
            </a:ln>
            <a:effectLst/>
          </c:spPr>
          <c:invertIfNegative val="0"/>
          <c:cat>
            <c:numRef>
              <c:f>Sheet1!$A$3:$A$32</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Sheet1!$C$3:$C$32</c:f>
              <c:numCache>
                <c:formatCode>#,##0</c:formatCode>
                <c:ptCount val="30"/>
                <c:pt idx="0">
                  <c:v>257</c:v>
                </c:pt>
                <c:pt idx="1">
                  <c:v>228</c:v>
                </c:pt>
                <c:pt idx="2">
                  <c:v>212</c:v>
                </c:pt>
                <c:pt idx="3">
                  <c:v>184</c:v>
                </c:pt>
                <c:pt idx="4">
                  <c:v>161</c:v>
                </c:pt>
                <c:pt idx="5">
                  <c:v>176</c:v>
                </c:pt>
                <c:pt idx="6">
                  <c:v>168</c:v>
                </c:pt>
                <c:pt idx="7">
                  <c:v>173</c:v>
                </c:pt>
                <c:pt idx="8">
                  <c:v>166</c:v>
                </c:pt>
                <c:pt idx="9">
                  <c:v>168</c:v>
                </c:pt>
                <c:pt idx="10">
                  <c:v>182</c:v>
                </c:pt>
                <c:pt idx="11">
                  <c:v>170</c:v>
                </c:pt>
                <c:pt idx="12">
                  <c:v>130</c:v>
                </c:pt>
                <c:pt idx="13">
                  <c:v>134</c:v>
                </c:pt>
                <c:pt idx="14">
                  <c:v>141</c:v>
                </c:pt>
                <c:pt idx="15">
                  <c:v>95</c:v>
                </c:pt>
                <c:pt idx="16">
                  <c:v>114</c:v>
                </c:pt>
                <c:pt idx="17">
                  <c:v>87</c:v>
                </c:pt>
                <c:pt idx="18">
                  <c:v>94</c:v>
                </c:pt>
                <c:pt idx="19">
                  <c:v>68</c:v>
                </c:pt>
                <c:pt idx="20">
                  <c:v>72</c:v>
                </c:pt>
                <c:pt idx="21">
                  <c:v>66</c:v>
                </c:pt>
                <c:pt idx="22">
                  <c:v>68</c:v>
                </c:pt>
                <c:pt idx="23">
                  <c:v>74</c:v>
                </c:pt>
                <c:pt idx="24">
                  <c:v>66</c:v>
                </c:pt>
                <c:pt idx="25">
                  <c:v>54</c:v>
                </c:pt>
                <c:pt idx="26">
                  <c:v>49</c:v>
                </c:pt>
                <c:pt idx="27">
                  <c:v>56</c:v>
                </c:pt>
                <c:pt idx="28">
                  <c:v>58</c:v>
                </c:pt>
                <c:pt idx="29">
                  <c:v>99</c:v>
                </c:pt>
              </c:numCache>
            </c:numRef>
          </c:val>
          <c:extLst>
            <c:ext xmlns:c16="http://schemas.microsoft.com/office/drawing/2014/chart" uri="{C3380CC4-5D6E-409C-BE32-E72D297353CC}">
              <c16:uniqueId val="{00000002-B81C-4096-B2C0-EBA77999F1AA}"/>
            </c:ext>
          </c:extLst>
        </c:ser>
        <c:ser>
          <c:idx val="3"/>
          <c:order val="2"/>
          <c:tx>
            <c:strRef>
              <c:f>Sheet1!$D$1</c:f>
              <c:strCache>
                <c:ptCount val="1"/>
                <c:pt idx="0">
                  <c:v>15–24 years</c:v>
                </c:pt>
              </c:strCache>
            </c:strRef>
          </c:tx>
          <c:spPr>
            <a:solidFill>
              <a:srgbClr val="E2CBE3"/>
            </a:solidFill>
            <a:ln w="25400">
              <a:noFill/>
            </a:ln>
            <a:effectLst/>
          </c:spPr>
          <c:invertIfNegative val="0"/>
          <c:cat>
            <c:numRef>
              <c:f>Sheet1!$A$3:$A$32</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Sheet1!$D$3:$D$32</c:f>
              <c:numCache>
                <c:formatCode>#,##0</c:formatCode>
                <c:ptCount val="30"/>
                <c:pt idx="0">
                  <c:v>1093</c:v>
                </c:pt>
                <c:pt idx="1">
                  <c:v>1037</c:v>
                </c:pt>
                <c:pt idx="2">
                  <c:v>1051</c:v>
                </c:pt>
                <c:pt idx="3">
                  <c:v>1105</c:v>
                </c:pt>
                <c:pt idx="4">
                  <c:v>1071</c:v>
                </c:pt>
                <c:pt idx="5">
                  <c:v>1064</c:v>
                </c:pt>
                <c:pt idx="6">
                  <c:v>1155</c:v>
                </c:pt>
                <c:pt idx="7">
                  <c:v>1183</c:v>
                </c:pt>
                <c:pt idx="8">
                  <c:v>1111</c:v>
                </c:pt>
                <c:pt idx="9">
                  <c:v>1167</c:v>
                </c:pt>
                <c:pt idx="10">
                  <c:v>1161</c:v>
                </c:pt>
                <c:pt idx="11">
                  <c:v>1103</c:v>
                </c:pt>
                <c:pt idx="12">
                  <c:v>1106</c:v>
                </c:pt>
                <c:pt idx="13">
                  <c:v>1164</c:v>
                </c:pt>
                <c:pt idx="14">
                  <c:v>1037</c:v>
                </c:pt>
                <c:pt idx="15">
                  <c:v>900</c:v>
                </c:pt>
                <c:pt idx="16">
                  <c:v>826</c:v>
                </c:pt>
                <c:pt idx="17">
                  <c:v>716</c:v>
                </c:pt>
                <c:pt idx="18">
                  <c:v>673</c:v>
                </c:pt>
                <c:pt idx="19">
                  <c:v>661</c:v>
                </c:pt>
                <c:pt idx="20">
                  <c:v>668</c:v>
                </c:pt>
                <c:pt idx="21">
                  <c:v>648</c:v>
                </c:pt>
                <c:pt idx="22">
                  <c:v>658</c:v>
                </c:pt>
                <c:pt idx="23">
                  <c:v>590</c:v>
                </c:pt>
                <c:pt idx="24">
                  <c:v>613</c:v>
                </c:pt>
                <c:pt idx="25">
                  <c:v>594</c:v>
                </c:pt>
                <c:pt idx="26">
                  <c:v>467</c:v>
                </c:pt>
                <c:pt idx="27">
                  <c:v>441</c:v>
                </c:pt>
                <c:pt idx="28">
                  <c:v>587</c:v>
                </c:pt>
                <c:pt idx="29">
                  <c:v>766</c:v>
                </c:pt>
              </c:numCache>
            </c:numRef>
          </c:val>
          <c:extLst>
            <c:ext xmlns:c16="http://schemas.microsoft.com/office/drawing/2014/chart" uri="{C3380CC4-5D6E-409C-BE32-E72D297353CC}">
              <c16:uniqueId val="{00000003-B81C-4096-B2C0-EBA77999F1AA}"/>
            </c:ext>
          </c:extLst>
        </c:ser>
        <c:ser>
          <c:idx val="4"/>
          <c:order val="3"/>
          <c:tx>
            <c:strRef>
              <c:f>Sheet1!$E$1</c:f>
              <c:strCache>
                <c:ptCount val="1"/>
                <c:pt idx="0">
                  <c:v>25–44 years</c:v>
                </c:pt>
              </c:strCache>
            </c:strRef>
          </c:tx>
          <c:spPr>
            <a:solidFill>
              <a:srgbClr val="ACE1E2"/>
            </a:solidFill>
            <a:ln w="25400">
              <a:noFill/>
            </a:ln>
            <a:effectLst/>
          </c:spPr>
          <c:invertIfNegative val="0"/>
          <c:cat>
            <c:numRef>
              <c:f>Sheet1!$A$3:$A$32</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Sheet1!$E$3:$E$32</c:f>
              <c:numCache>
                <c:formatCode>#,##0</c:formatCode>
                <c:ptCount val="30"/>
                <c:pt idx="0">
                  <c:v>3106</c:v>
                </c:pt>
                <c:pt idx="1">
                  <c:v>3199</c:v>
                </c:pt>
                <c:pt idx="2">
                  <c:v>3154</c:v>
                </c:pt>
                <c:pt idx="3">
                  <c:v>3078</c:v>
                </c:pt>
                <c:pt idx="4">
                  <c:v>3146</c:v>
                </c:pt>
                <c:pt idx="5">
                  <c:v>3095</c:v>
                </c:pt>
                <c:pt idx="6">
                  <c:v>3078</c:v>
                </c:pt>
                <c:pt idx="7">
                  <c:v>3402</c:v>
                </c:pt>
                <c:pt idx="8">
                  <c:v>3282</c:v>
                </c:pt>
                <c:pt idx="9">
                  <c:v>3289</c:v>
                </c:pt>
                <c:pt idx="10">
                  <c:v>3293</c:v>
                </c:pt>
                <c:pt idx="11">
                  <c:v>3198</c:v>
                </c:pt>
                <c:pt idx="12">
                  <c:v>3263</c:v>
                </c:pt>
                <c:pt idx="13">
                  <c:v>3015</c:v>
                </c:pt>
                <c:pt idx="14">
                  <c:v>3073</c:v>
                </c:pt>
                <c:pt idx="15">
                  <c:v>2864</c:v>
                </c:pt>
                <c:pt idx="16">
                  <c:v>2660</c:v>
                </c:pt>
                <c:pt idx="17">
                  <c:v>2521</c:v>
                </c:pt>
                <c:pt idx="18">
                  <c:v>2372</c:v>
                </c:pt>
                <c:pt idx="19">
                  <c:v>2283</c:v>
                </c:pt>
                <c:pt idx="20">
                  <c:v>2164</c:v>
                </c:pt>
                <c:pt idx="21">
                  <c:v>2219</c:v>
                </c:pt>
                <c:pt idx="22">
                  <c:v>2207</c:v>
                </c:pt>
                <c:pt idx="23">
                  <c:v>2147</c:v>
                </c:pt>
                <c:pt idx="24">
                  <c:v>2140</c:v>
                </c:pt>
                <c:pt idx="25">
                  <c:v>1999</c:v>
                </c:pt>
                <c:pt idx="26">
                  <c:v>1613</c:v>
                </c:pt>
                <c:pt idx="27">
                  <c:v>1720</c:v>
                </c:pt>
                <c:pt idx="28">
                  <c:v>1979</c:v>
                </c:pt>
                <c:pt idx="29">
                  <c:v>2439</c:v>
                </c:pt>
              </c:numCache>
            </c:numRef>
          </c:val>
          <c:extLst>
            <c:ext xmlns:c16="http://schemas.microsoft.com/office/drawing/2014/chart" uri="{C3380CC4-5D6E-409C-BE32-E72D297353CC}">
              <c16:uniqueId val="{00000004-B81C-4096-B2C0-EBA77999F1AA}"/>
            </c:ext>
          </c:extLst>
        </c:ser>
        <c:ser>
          <c:idx val="5"/>
          <c:order val="4"/>
          <c:tx>
            <c:strRef>
              <c:f>Sheet1!$F$1</c:f>
              <c:strCache>
                <c:ptCount val="1"/>
                <c:pt idx="0">
                  <c:v>45–64 years</c:v>
                </c:pt>
              </c:strCache>
            </c:strRef>
          </c:tx>
          <c:spPr>
            <a:solidFill>
              <a:srgbClr val="4FBDC9"/>
            </a:solidFill>
            <a:ln w="25400">
              <a:noFill/>
            </a:ln>
            <a:effectLst/>
          </c:spPr>
          <c:invertIfNegative val="0"/>
          <c:cat>
            <c:numRef>
              <c:f>Sheet1!$A$3:$A$32</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Sheet1!$F$3:$F$32</c:f>
              <c:numCache>
                <c:formatCode>#,##0</c:formatCode>
                <c:ptCount val="30"/>
                <c:pt idx="0">
                  <c:v>1805</c:v>
                </c:pt>
                <c:pt idx="1">
                  <c:v>1967</c:v>
                </c:pt>
                <c:pt idx="2">
                  <c:v>1840</c:v>
                </c:pt>
                <c:pt idx="3">
                  <c:v>1854</c:v>
                </c:pt>
                <c:pt idx="4">
                  <c:v>1793</c:v>
                </c:pt>
                <c:pt idx="5">
                  <c:v>1823</c:v>
                </c:pt>
                <c:pt idx="6">
                  <c:v>1844</c:v>
                </c:pt>
                <c:pt idx="7">
                  <c:v>1881</c:v>
                </c:pt>
                <c:pt idx="8">
                  <c:v>1788</c:v>
                </c:pt>
                <c:pt idx="9">
                  <c:v>1946</c:v>
                </c:pt>
                <c:pt idx="10">
                  <c:v>1897</c:v>
                </c:pt>
                <c:pt idx="11">
                  <c:v>1851</c:v>
                </c:pt>
                <c:pt idx="12">
                  <c:v>1968</c:v>
                </c:pt>
                <c:pt idx="13">
                  <c:v>2044</c:v>
                </c:pt>
                <c:pt idx="14">
                  <c:v>1996</c:v>
                </c:pt>
                <c:pt idx="15">
                  <c:v>1791</c:v>
                </c:pt>
                <c:pt idx="16">
                  <c:v>1881</c:v>
                </c:pt>
                <c:pt idx="17">
                  <c:v>1825</c:v>
                </c:pt>
                <c:pt idx="18">
                  <c:v>1773</c:v>
                </c:pt>
                <c:pt idx="19">
                  <c:v>1734</c:v>
                </c:pt>
                <c:pt idx="20">
                  <c:v>1825</c:v>
                </c:pt>
                <c:pt idx="21">
                  <c:v>1893</c:v>
                </c:pt>
                <c:pt idx="22">
                  <c:v>1838</c:v>
                </c:pt>
                <c:pt idx="23">
                  <c:v>1902</c:v>
                </c:pt>
                <c:pt idx="24">
                  <c:v>1828</c:v>
                </c:pt>
                <c:pt idx="25">
                  <c:v>1865</c:v>
                </c:pt>
                <c:pt idx="26">
                  <c:v>1558</c:v>
                </c:pt>
                <c:pt idx="27">
                  <c:v>1740</c:v>
                </c:pt>
                <c:pt idx="28">
                  <c:v>1789</c:v>
                </c:pt>
                <c:pt idx="29">
                  <c:v>1974</c:v>
                </c:pt>
              </c:numCache>
            </c:numRef>
          </c:val>
          <c:extLst>
            <c:ext xmlns:c16="http://schemas.microsoft.com/office/drawing/2014/chart" uri="{C3380CC4-5D6E-409C-BE32-E72D297353CC}">
              <c16:uniqueId val="{00000005-B81C-4096-B2C0-EBA77999F1AA}"/>
            </c:ext>
          </c:extLst>
        </c:ser>
        <c:ser>
          <c:idx val="6"/>
          <c:order val="5"/>
          <c:tx>
            <c:strRef>
              <c:f>Sheet1!$G$1</c:f>
              <c:strCache>
                <c:ptCount val="1"/>
                <c:pt idx="0">
                  <c:v>≥65 years</c:v>
                </c:pt>
              </c:strCache>
            </c:strRef>
          </c:tx>
          <c:spPr>
            <a:solidFill>
              <a:srgbClr val="00788A"/>
            </a:solidFill>
            <a:ln>
              <a:noFill/>
            </a:ln>
            <a:effectLst/>
          </c:spPr>
          <c:invertIfNegative val="0"/>
          <c:cat>
            <c:numRef>
              <c:f>Sheet1!$A$3:$A$32</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Sheet1!$G$3:$G$32</c:f>
              <c:numCache>
                <c:formatCode>#,##0</c:formatCode>
                <c:ptCount val="30"/>
                <c:pt idx="0">
                  <c:v>1378</c:v>
                </c:pt>
                <c:pt idx="1">
                  <c:v>1463</c:v>
                </c:pt>
                <c:pt idx="2">
                  <c:v>1403</c:v>
                </c:pt>
                <c:pt idx="3">
                  <c:v>1433</c:v>
                </c:pt>
                <c:pt idx="4">
                  <c:v>1363</c:v>
                </c:pt>
                <c:pt idx="5">
                  <c:v>1373</c:v>
                </c:pt>
                <c:pt idx="6">
                  <c:v>1302</c:v>
                </c:pt>
                <c:pt idx="7">
                  <c:v>1298</c:v>
                </c:pt>
                <c:pt idx="8">
                  <c:v>1305</c:v>
                </c:pt>
                <c:pt idx="9">
                  <c:v>1281</c:v>
                </c:pt>
                <c:pt idx="10">
                  <c:v>1244</c:v>
                </c:pt>
                <c:pt idx="11">
                  <c:v>1342</c:v>
                </c:pt>
                <c:pt idx="12">
                  <c:v>1300</c:v>
                </c:pt>
                <c:pt idx="13">
                  <c:v>1346</c:v>
                </c:pt>
                <c:pt idx="14">
                  <c:v>1327</c:v>
                </c:pt>
                <c:pt idx="15">
                  <c:v>1289</c:v>
                </c:pt>
                <c:pt idx="16">
                  <c:v>1238</c:v>
                </c:pt>
                <c:pt idx="17">
                  <c:v>1370</c:v>
                </c:pt>
                <c:pt idx="18">
                  <c:v>1344</c:v>
                </c:pt>
                <c:pt idx="19">
                  <c:v>1446</c:v>
                </c:pt>
                <c:pt idx="20">
                  <c:v>1496</c:v>
                </c:pt>
                <c:pt idx="21">
                  <c:v>1546</c:v>
                </c:pt>
                <c:pt idx="22">
                  <c:v>1548</c:v>
                </c:pt>
                <c:pt idx="23">
                  <c:v>1663</c:v>
                </c:pt>
                <c:pt idx="24">
                  <c:v>1688</c:v>
                </c:pt>
                <c:pt idx="25">
                  <c:v>1807</c:v>
                </c:pt>
                <c:pt idx="26">
                  <c:v>1405</c:v>
                </c:pt>
                <c:pt idx="27">
                  <c:v>1677</c:v>
                </c:pt>
                <c:pt idx="28">
                  <c:v>1746</c:v>
                </c:pt>
                <c:pt idx="29">
                  <c:v>1990</c:v>
                </c:pt>
              </c:numCache>
            </c:numRef>
          </c:val>
          <c:extLst>
            <c:ext xmlns:c16="http://schemas.microsoft.com/office/drawing/2014/chart" uri="{C3380CC4-5D6E-409C-BE32-E72D297353CC}">
              <c16:uniqueId val="{00000000-72EE-4008-8540-9693D3A21346}"/>
            </c:ext>
          </c:extLst>
        </c:ser>
        <c:dLbls>
          <c:showLegendKey val="0"/>
          <c:showVal val="0"/>
          <c:showCatName val="0"/>
          <c:showSerName val="0"/>
          <c:showPercent val="0"/>
          <c:showBubbleSize val="0"/>
        </c:dLbls>
        <c:gapWidth val="10"/>
        <c:overlap val="100"/>
        <c:axId val="1776495552"/>
        <c:axId val="62869567"/>
      </c:barChart>
      <c:catAx>
        <c:axId val="177649555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b="1">
                    <a:solidFill>
                      <a:schemeClr val="tx1">
                        <a:lumMod val="85000"/>
                        <a:lumOff val="15000"/>
                      </a:schemeClr>
                    </a:solidFill>
                  </a:rPr>
                  <a:t>Year</a:t>
                </a:r>
              </a:p>
            </c:rich>
          </c:tx>
          <c:layout>
            <c:manualLayout>
              <c:xMode val="edge"/>
              <c:yMode val="edge"/>
              <c:x val="0.51118527469295638"/>
              <c:y val="0.9349578292861353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1"/>
        <c:lblAlgn val="ctr"/>
        <c:lblOffset val="100"/>
        <c:noMultiLvlLbl val="0"/>
      </c:catAx>
      <c:valAx>
        <c:axId val="62869567"/>
        <c:scaling>
          <c:orientation val="minMax"/>
          <c:max val="8500"/>
          <c:min val="0"/>
        </c:scaling>
        <c:delete val="0"/>
        <c:axPos val="l"/>
        <c:title>
          <c:tx>
            <c:rich>
              <a:bodyPr rot="-54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b="1">
                    <a:solidFill>
                      <a:schemeClr val="tx1">
                        <a:lumMod val="85000"/>
                        <a:lumOff val="15000"/>
                      </a:schemeClr>
                    </a:solidFill>
                  </a:rPr>
                  <a:t>Number of cases</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majorUnit val="2000"/>
      </c:valAx>
      <c:spPr>
        <a:noFill/>
        <a:ln>
          <a:noFill/>
        </a:ln>
        <a:effectLst/>
      </c:spPr>
    </c:plotArea>
    <c:legend>
      <c:legendPos val="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088596931474781E-2"/>
          <c:y val="5.5406778230254902E-2"/>
          <c:w val="0.90017223460988605"/>
          <c:h val="0.81387869279067127"/>
        </c:manualLayout>
      </c:layout>
      <c:lineChart>
        <c:grouping val="standard"/>
        <c:varyColors val="0"/>
        <c:ser>
          <c:idx val="5"/>
          <c:order val="0"/>
          <c:tx>
            <c:strRef>
              <c:f>Sheet1!$G$1</c:f>
              <c:strCache>
                <c:ptCount val="1"/>
                <c:pt idx="0">
                  <c:v>≥65 years</c:v>
                </c:pt>
              </c:strCache>
            </c:strRef>
          </c:tx>
          <c:spPr>
            <a:ln w="31750" cap="rnd">
              <a:solidFill>
                <a:srgbClr val="00788A"/>
              </a:solidFill>
              <a:round/>
            </a:ln>
            <a:effectLst/>
          </c:spPr>
          <c:marker>
            <c:symbol val="none"/>
          </c:marker>
          <c:cat>
            <c:numRef>
              <c:f>Sheet1!$A$2:$A$32</c:f>
              <c:numCache>
                <c:formatCode>General</c:formatCode>
                <c:ptCount val="31"/>
                <c:pt idx="1">
                  <c:v>1995</c:v>
                </c:pt>
                <c:pt idx="5">
                  <c:v>1999</c:v>
                </c:pt>
                <c:pt idx="9">
                  <c:v>2003</c:v>
                </c:pt>
                <c:pt idx="13">
                  <c:v>2007</c:v>
                </c:pt>
                <c:pt idx="17">
                  <c:v>2011</c:v>
                </c:pt>
                <c:pt idx="21">
                  <c:v>2015</c:v>
                </c:pt>
                <c:pt idx="25">
                  <c:v>2019</c:v>
                </c:pt>
                <c:pt idx="29">
                  <c:v>2023</c:v>
                </c:pt>
              </c:numCache>
            </c:numRef>
          </c:cat>
          <c:val>
            <c:numRef>
              <c:f>Sheet1!$G$2:$G$31</c:f>
              <c:numCache>
                <c:formatCode>0.0</c:formatCode>
                <c:ptCount val="30"/>
                <c:pt idx="0">
                  <c:v>57.497210675955237</c:v>
                </c:pt>
                <c:pt idx="1">
                  <c:v>56.45518546473847</c:v>
                </c:pt>
                <c:pt idx="2">
                  <c:v>48.51928010253026</c:v>
                </c:pt>
                <c:pt idx="3">
                  <c:v>47.751227103236616</c:v>
                </c:pt>
                <c:pt idx="4">
                  <c:v>44.027491502177305</c:v>
                </c:pt>
                <c:pt idx="5">
                  <c:v>44.581844701270796</c:v>
                </c:pt>
                <c:pt idx="6">
                  <c:v>40.89330835344758</c:v>
                </c:pt>
                <c:pt idx="7">
                  <c:v>40.951061588440567</c:v>
                </c:pt>
                <c:pt idx="8">
                  <c:v>39.437026623468263</c:v>
                </c:pt>
                <c:pt idx="9">
                  <c:v>35.928294864441504</c:v>
                </c:pt>
                <c:pt idx="10">
                  <c:v>34.400828274604891</c:v>
                </c:pt>
                <c:pt idx="11">
                  <c:v>36.717368738142781</c:v>
                </c:pt>
                <c:pt idx="12">
                  <c:v>31.97395647459091</c:v>
                </c:pt>
                <c:pt idx="13">
                  <c:v>32.012991661638374</c:v>
                </c:pt>
                <c:pt idx="14">
                  <c:v>30.796065529942965</c:v>
                </c:pt>
                <c:pt idx="15">
                  <c:v>29.103188300563463</c:v>
                </c:pt>
                <c:pt idx="16">
                  <c:v>25.831878290538938</c:v>
                </c:pt>
                <c:pt idx="17">
                  <c:v>27.95696993789063</c:v>
                </c:pt>
                <c:pt idx="18">
                  <c:v>26.820185622025761</c:v>
                </c:pt>
                <c:pt idx="19">
                  <c:v>28.070355258882056</c:v>
                </c:pt>
                <c:pt idx="20">
                  <c:v>27.032032778146696</c:v>
                </c:pt>
                <c:pt idx="21">
                  <c:v>25.757093613540302</c:v>
                </c:pt>
                <c:pt idx="22">
                  <c:v>24.505279874674805</c:v>
                </c:pt>
                <c:pt idx="23">
                  <c:v>27.140917340157458</c:v>
                </c:pt>
                <c:pt idx="24">
                  <c:v>25.110490621499519</c:v>
                </c:pt>
                <c:pt idx="25">
                  <c:v>25.871343113569615</c:v>
                </c:pt>
                <c:pt idx="26">
                  <c:v>19.362754522030063</c:v>
                </c:pt>
                <c:pt idx="27">
                  <c:v>22.139636814902339</c:v>
                </c:pt>
                <c:pt idx="28">
                  <c:v>22.363688133373657</c:v>
                </c:pt>
                <c:pt idx="29">
                  <c:v>24.19395233864336</c:v>
                </c:pt>
              </c:numCache>
            </c:numRef>
          </c:val>
          <c:smooth val="0"/>
          <c:extLst>
            <c:ext xmlns:c16="http://schemas.microsoft.com/office/drawing/2014/chart" uri="{C3380CC4-5D6E-409C-BE32-E72D297353CC}">
              <c16:uniqueId val="{00000000-BC03-48AC-8B2E-A0B1F9875096}"/>
            </c:ext>
          </c:extLst>
        </c:ser>
        <c:ser>
          <c:idx val="4"/>
          <c:order val="1"/>
          <c:tx>
            <c:strRef>
              <c:f>Sheet1!$F$1</c:f>
              <c:strCache>
                <c:ptCount val="1"/>
                <c:pt idx="0">
                  <c:v>45–64 years</c:v>
                </c:pt>
              </c:strCache>
            </c:strRef>
          </c:tx>
          <c:spPr>
            <a:ln w="31750" cap="rnd">
              <a:solidFill>
                <a:srgbClr val="4FBDC9"/>
              </a:solidFill>
              <a:round/>
            </a:ln>
            <a:effectLst/>
          </c:spPr>
          <c:marker>
            <c:symbol val="none"/>
          </c:marker>
          <c:cat>
            <c:numRef>
              <c:f>Sheet1!$A$2:$A$32</c:f>
              <c:numCache>
                <c:formatCode>General</c:formatCode>
                <c:ptCount val="31"/>
                <c:pt idx="1">
                  <c:v>1995</c:v>
                </c:pt>
                <c:pt idx="5">
                  <c:v>1999</c:v>
                </c:pt>
                <c:pt idx="9">
                  <c:v>2003</c:v>
                </c:pt>
                <c:pt idx="13">
                  <c:v>2007</c:v>
                </c:pt>
                <c:pt idx="17">
                  <c:v>2011</c:v>
                </c:pt>
                <c:pt idx="21">
                  <c:v>2015</c:v>
                </c:pt>
                <c:pt idx="25">
                  <c:v>2019</c:v>
                </c:pt>
                <c:pt idx="29">
                  <c:v>2023</c:v>
                </c:pt>
              </c:numCache>
            </c:numRef>
          </c:cat>
          <c:val>
            <c:numRef>
              <c:f>Sheet1!$F$2:$F$31</c:f>
              <c:numCache>
                <c:formatCode>0.0</c:formatCode>
                <c:ptCount val="30"/>
                <c:pt idx="0">
                  <c:v>36.773252053241151</c:v>
                </c:pt>
                <c:pt idx="1">
                  <c:v>37.880268693777793</c:v>
                </c:pt>
                <c:pt idx="2">
                  <c:v>32.131190252793886</c:v>
                </c:pt>
                <c:pt idx="3">
                  <c:v>31.072019880729702</c:v>
                </c:pt>
                <c:pt idx="4">
                  <c:v>28.645627387967718</c:v>
                </c:pt>
                <c:pt idx="5">
                  <c:v>28.283478337229354</c:v>
                </c:pt>
                <c:pt idx="6">
                  <c:v>25.839090845142856</c:v>
                </c:pt>
                <c:pt idx="7">
                  <c:v>24.925224327018942</c:v>
                </c:pt>
                <c:pt idx="8">
                  <c:v>23.298047042509683</c:v>
                </c:pt>
                <c:pt idx="9">
                  <c:v>23.563270165364269</c:v>
                </c:pt>
                <c:pt idx="10">
                  <c:v>21.677544863204634</c:v>
                </c:pt>
                <c:pt idx="11">
                  <c:v>20.162768331752591</c:v>
                </c:pt>
                <c:pt idx="12">
                  <c:v>20.775107873797552</c:v>
                </c:pt>
                <c:pt idx="13">
                  <c:v>20.350342496065085</c:v>
                </c:pt>
                <c:pt idx="14">
                  <c:v>18.468577418037363</c:v>
                </c:pt>
                <c:pt idx="15">
                  <c:v>16.117629356799497</c:v>
                </c:pt>
                <c:pt idx="16">
                  <c:v>16.498300964444539</c:v>
                </c:pt>
                <c:pt idx="17">
                  <c:v>15.637157622291783</c:v>
                </c:pt>
                <c:pt idx="18">
                  <c:v>14.395683341084649</c:v>
                </c:pt>
                <c:pt idx="19">
                  <c:v>13.381017290681996</c:v>
                </c:pt>
                <c:pt idx="20">
                  <c:v>13.788024349122143</c:v>
                </c:pt>
                <c:pt idx="21">
                  <c:v>13.845984379272014</c:v>
                </c:pt>
                <c:pt idx="22">
                  <c:v>12.942999326724612</c:v>
                </c:pt>
                <c:pt idx="23">
                  <c:v>12.948788358998419</c:v>
                </c:pt>
                <c:pt idx="24">
                  <c:v>12.12982469085536</c:v>
                </c:pt>
                <c:pt idx="25">
                  <c:v>11.942051658562081</c:v>
                </c:pt>
                <c:pt idx="26">
                  <c:v>9.9004219625927998</c:v>
                </c:pt>
                <c:pt idx="27">
                  <c:v>10.765367515726252</c:v>
                </c:pt>
                <c:pt idx="28">
                  <c:v>10.83071000904113</c:v>
                </c:pt>
                <c:pt idx="29">
                  <c:v>11.704947795280582</c:v>
                </c:pt>
              </c:numCache>
            </c:numRef>
          </c:val>
          <c:smooth val="0"/>
          <c:extLst>
            <c:ext xmlns:c16="http://schemas.microsoft.com/office/drawing/2014/chart" uri="{C3380CC4-5D6E-409C-BE32-E72D297353CC}">
              <c16:uniqueId val="{00000001-BC03-48AC-8B2E-A0B1F9875096}"/>
            </c:ext>
          </c:extLst>
        </c:ser>
        <c:ser>
          <c:idx val="3"/>
          <c:order val="2"/>
          <c:tx>
            <c:strRef>
              <c:f>Sheet1!$E$1</c:f>
              <c:strCache>
                <c:ptCount val="1"/>
                <c:pt idx="0">
                  <c:v>25–44 years</c:v>
                </c:pt>
              </c:strCache>
            </c:strRef>
          </c:tx>
          <c:spPr>
            <a:ln w="31750" cap="rnd">
              <a:solidFill>
                <a:srgbClr val="ACE1E2"/>
              </a:solidFill>
              <a:round/>
            </a:ln>
            <a:effectLst/>
          </c:spPr>
          <c:marker>
            <c:symbol val="none"/>
          </c:marker>
          <c:cat>
            <c:numRef>
              <c:f>Sheet1!$A$2:$A$32</c:f>
              <c:numCache>
                <c:formatCode>General</c:formatCode>
                <c:ptCount val="31"/>
                <c:pt idx="1">
                  <c:v>1995</c:v>
                </c:pt>
                <c:pt idx="5">
                  <c:v>1999</c:v>
                </c:pt>
                <c:pt idx="9">
                  <c:v>2003</c:v>
                </c:pt>
                <c:pt idx="13">
                  <c:v>2007</c:v>
                </c:pt>
                <c:pt idx="17">
                  <c:v>2011</c:v>
                </c:pt>
                <c:pt idx="21">
                  <c:v>2015</c:v>
                </c:pt>
                <c:pt idx="25">
                  <c:v>2019</c:v>
                </c:pt>
                <c:pt idx="29">
                  <c:v>2023</c:v>
                </c:pt>
              </c:numCache>
            </c:numRef>
          </c:cat>
          <c:val>
            <c:numRef>
              <c:f>Sheet1!$E$2:$E$31</c:f>
              <c:numCache>
                <c:formatCode>0.0</c:formatCode>
                <c:ptCount val="30"/>
                <c:pt idx="0">
                  <c:v>33.424891277631495</c:v>
                </c:pt>
                <c:pt idx="1">
                  <c:v>35.814188956959605</c:v>
                </c:pt>
                <c:pt idx="2">
                  <c:v>30.276431305330799</c:v>
                </c:pt>
                <c:pt idx="3">
                  <c:v>28.140368693684405</c:v>
                </c:pt>
                <c:pt idx="4">
                  <c:v>27.045558957599166</c:v>
                </c:pt>
                <c:pt idx="5">
                  <c:v>25.666018672256637</c:v>
                </c:pt>
                <c:pt idx="6">
                  <c:v>24.538003132701011</c:v>
                </c:pt>
                <c:pt idx="7">
                  <c:v>27.407241151013899</c:v>
                </c:pt>
                <c:pt idx="8">
                  <c:v>24.964861311143565</c:v>
                </c:pt>
                <c:pt idx="9">
                  <c:v>21.737311497061665</c:v>
                </c:pt>
                <c:pt idx="10">
                  <c:v>21.719134458524763</c:v>
                </c:pt>
                <c:pt idx="11">
                  <c:v>20.76713322583517</c:v>
                </c:pt>
                <c:pt idx="12">
                  <c:v>20.418185463453387</c:v>
                </c:pt>
                <c:pt idx="13">
                  <c:v>18.196207258602868</c:v>
                </c:pt>
                <c:pt idx="14">
                  <c:v>18.463249601625197</c:v>
                </c:pt>
                <c:pt idx="15">
                  <c:v>17.719958575884547</c:v>
                </c:pt>
                <c:pt idx="16">
                  <c:v>16.224073731949879</c:v>
                </c:pt>
                <c:pt idx="17">
                  <c:v>15.44441944911269</c:v>
                </c:pt>
                <c:pt idx="18">
                  <c:v>14.148316949737387</c:v>
                </c:pt>
                <c:pt idx="19">
                  <c:v>14.126164031803977</c:v>
                </c:pt>
                <c:pt idx="20">
                  <c:v>13.33569974216004</c:v>
                </c:pt>
                <c:pt idx="21">
                  <c:v>13.096180141115326</c:v>
                </c:pt>
                <c:pt idx="22">
                  <c:v>12.831792239155304</c:v>
                </c:pt>
                <c:pt idx="23">
                  <c:v>12.582085360805214</c:v>
                </c:pt>
                <c:pt idx="24">
                  <c:v>12.604163991717535</c:v>
                </c:pt>
                <c:pt idx="25">
                  <c:v>11.901593646608999</c:v>
                </c:pt>
                <c:pt idx="26">
                  <c:v>9.8832956189305126</c:v>
                </c:pt>
                <c:pt idx="27">
                  <c:v>10.643941109796708</c:v>
                </c:pt>
                <c:pt idx="28">
                  <c:v>11.518562725500312</c:v>
                </c:pt>
                <c:pt idx="29">
                  <c:v>14.204195531496362</c:v>
                </c:pt>
              </c:numCache>
            </c:numRef>
          </c:val>
          <c:smooth val="0"/>
          <c:extLst>
            <c:ext xmlns:c16="http://schemas.microsoft.com/office/drawing/2014/chart" uri="{C3380CC4-5D6E-409C-BE32-E72D297353CC}">
              <c16:uniqueId val="{00000002-BC03-48AC-8B2E-A0B1F9875096}"/>
            </c:ext>
          </c:extLst>
        </c:ser>
        <c:ser>
          <c:idx val="2"/>
          <c:order val="3"/>
          <c:tx>
            <c:strRef>
              <c:f>Sheet1!$D$1</c:f>
              <c:strCache>
                <c:ptCount val="1"/>
                <c:pt idx="0">
                  <c:v>15–24 years</c:v>
                </c:pt>
              </c:strCache>
            </c:strRef>
          </c:tx>
          <c:spPr>
            <a:ln w="31750" cap="rnd">
              <a:solidFill>
                <a:srgbClr val="E7D4E8"/>
              </a:solidFill>
              <a:round/>
            </a:ln>
            <a:effectLst/>
          </c:spPr>
          <c:marker>
            <c:symbol val="none"/>
          </c:marker>
          <c:cat>
            <c:numRef>
              <c:f>Sheet1!$A$2:$A$32</c:f>
              <c:numCache>
                <c:formatCode>General</c:formatCode>
                <c:ptCount val="31"/>
                <c:pt idx="1">
                  <c:v>1995</c:v>
                </c:pt>
                <c:pt idx="5">
                  <c:v>1999</c:v>
                </c:pt>
                <c:pt idx="9">
                  <c:v>2003</c:v>
                </c:pt>
                <c:pt idx="13">
                  <c:v>2007</c:v>
                </c:pt>
                <c:pt idx="17">
                  <c:v>2011</c:v>
                </c:pt>
                <c:pt idx="21">
                  <c:v>2015</c:v>
                </c:pt>
                <c:pt idx="25">
                  <c:v>2019</c:v>
                </c:pt>
                <c:pt idx="29">
                  <c:v>2023</c:v>
                </c:pt>
              </c:numCache>
            </c:numRef>
          </c:cat>
          <c:val>
            <c:numRef>
              <c:f>Sheet1!$D$2:$D$31</c:f>
              <c:numCache>
                <c:formatCode>0.0</c:formatCode>
                <c:ptCount val="30"/>
                <c:pt idx="0">
                  <c:v>33.205786252561445</c:v>
                </c:pt>
                <c:pt idx="1">
                  <c:v>35.36427246790786</c:v>
                </c:pt>
                <c:pt idx="2">
                  <c:v>30.986094879363559</c:v>
                </c:pt>
                <c:pt idx="3">
                  <c:v>32.713997653473797</c:v>
                </c:pt>
                <c:pt idx="4">
                  <c:v>30.865113689383985</c:v>
                </c:pt>
                <c:pt idx="5">
                  <c:v>29.274149660238276</c:v>
                </c:pt>
                <c:pt idx="6">
                  <c:v>29.362438500944553</c:v>
                </c:pt>
                <c:pt idx="7">
                  <c:v>29.603367426836765</c:v>
                </c:pt>
                <c:pt idx="8">
                  <c:v>27.524976872577941</c:v>
                </c:pt>
                <c:pt idx="9">
                  <c:v>27.486258048621703</c:v>
                </c:pt>
                <c:pt idx="10">
                  <c:v>26.530211649847821</c:v>
                </c:pt>
                <c:pt idx="11">
                  <c:v>24.555966676907595</c:v>
                </c:pt>
                <c:pt idx="12">
                  <c:v>23.971340160469264</c:v>
                </c:pt>
                <c:pt idx="13">
                  <c:v>26.421926385425994</c:v>
                </c:pt>
                <c:pt idx="14">
                  <c:v>25.203640309783605</c:v>
                </c:pt>
                <c:pt idx="15">
                  <c:v>24.559102708623438</c:v>
                </c:pt>
                <c:pt idx="16">
                  <c:v>21.5671652702841</c:v>
                </c:pt>
                <c:pt idx="17">
                  <c:v>18.318640470328535</c:v>
                </c:pt>
                <c:pt idx="18">
                  <c:v>18.176878038820192</c:v>
                </c:pt>
                <c:pt idx="19">
                  <c:v>17.269875641219247</c:v>
                </c:pt>
                <c:pt idx="20">
                  <c:v>18.058920200929819</c:v>
                </c:pt>
                <c:pt idx="21">
                  <c:v>17.179666168332627</c:v>
                </c:pt>
                <c:pt idx="22">
                  <c:v>17.477205262073085</c:v>
                </c:pt>
                <c:pt idx="23">
                  <c:v>15.648153133357008</c:v>
                </c:pt>
                <c:pt idx="24">
                  <c:v>16.603417487109329</c:v>
                </c:pt>
                <c:pt idx="25">
                  <c:v>16.511773812048759</c:v>
                </c:pt>
                <c:pt idx="26">
                  <c:v>15.918367068682128</c:v>
                </c:pt>
                <c:pt idx="27">
                  <c:v>14.166335262224969</c:v>
                </c:pt>
                <c:pt idx="28">
                  <c:v>16.313376913486856</c:v>
                </c:pt>
                <c:pt idx="29">
                  <c:v>18.808383333513397</c:v>
                </c:pt>
              </c:numCache>
            </c:numRef>
          </c:val>
          <c:smooth val="0"/>
          <c:extLst>
            <c:ext xmlns:c16="http://schemas.microsoft.com/office/drawing/2014/chart" uri="{C3380CC4-5D6E-409C-BE32-E72D297353CC}">
              <c16:uniqueId val="{00000003-BC03-48AC-8B2E-A0B1F9875096}"/>
            </c:ext>
          </c:extLst>
        </c:ser>
        <c:ser>
          <c:idx val="1"/>
          <c:order val="4"/>
          <c:tx>
            <c:strRef>
              <c:f>Sheet1!$C$1</c:f>
              <c:strCache>
                <c:ptCount val="1"/>
                <c:pt idx="0">
                  <c:v>5–14 years</c:v>
                </c:pt>
              </c:strCache>
            </c:strRef>
          </c:tx>
          <c:spPr>
            <a:ln w="31750" cap="rnd">
              <a:solidFill>
                <a:srgbClr val="AF8DC3"/>
              </a:solidFill>
              <a:round/>
            </a:ln>
            <a:effectLst/>
          </c:spPr>
          <c:marker>
            <c:symbol val="none"/>
          </c:marker>
          <c:cat>
            <c:numRef>
              <c:f>Sheet1!$A$2:$A$32</c:f>
              <c:numCache>
                <c:formatCode>General</c:formatCode>
                <c:ptCount val="31"/>
                <c:pt idx="1">
                  <c:v>1995</c:v>
                </c:pt>
                <c:pt idx="5">
                  <c:v>1999</c:v>
                </c:pt>
                <c:pt idx="9">
                  <c:v>2003</c:v>
                </c:pt>
                <c:pt idx="13">
                  <c:v>2007</c:v>
                </c:pt>
                <c:pt idx="17">
                  <c:v>2011</c:v>
                </c:pt>
                <c:pt idx="21">
                  <c:v>2015</c:v>
                </c:pt>
                <c:pt idx="25">
                  <c:v>2019</c:v>
                </c:pt>
                <c:pt idx="29">
                  <c:v>2023</c:v>
                </c:pt>
              </c:numCache>
            </c:numRef>
          </c:cat>
          <c:val>
            <c:numRef>
              <c:f>Sheet1!$C$2:$C$31</c:f>
              <c:numCache>
                <c:formatCode>0.0</c:formatCode>
                <c:ptCount val="30"/>
                <c:pt idx="0">
                  <c:v>18.445642414355159</c:v>
                </c:pt>
                <c:pt idx="1">
                  <c:v>18.892642558660413</c:v>
                </c:pt>
                <c:pt idx="2">
                  <c:v>14.084787764837193</c:v>
                </c:pt>
                <c:pt idx="3">
                  <c:v>11.682361665600016</c:v>
                </c:pt>
                <c:pt idx="4">
                  <c:v>9.686447877284138</c:v>
                </c:pt>
                <c:pt idx="5">
                  <c:v>10.869571930318633</c:v>
                </c:pt>
                <c:pt idx="6">
                  <c:v>9.6247824398135986</c:v>
                </c:pt>
                <c:pt idx="7">
                  <c:v>10.929769596666231</c:v>
                </c:pt>
                <c:pt idx="8">
                  <c:v>9.3679828306319504</c:v>
                </c:pt>
                <c:pt idx="9">
                  <c:v>9.4521627729944946</c:v>
                </c:pt>
                <c:pt idx="10">
                  <c:v>10.944340212632895</c:v>
                </c:pt>
                <c:pt idx="11">
                  <c:v>9.9791377320589785</c:v>
                </c:pt>
                <c:pt idx="12">
                  <c:v>7.211605136881813</c:v>
                </c:pt>
                <c:pt idx="13">
                  <c:v>7.7959055206064987</c:v>
                </c:pt>
                <c:pt idx="14">
                  <c:v>8.2496375425207376</c:v>
                </c:pt>
                <c:pt idx="15">
                  <c:v>5.9777075554448107</c:v>
                </c:pt>
                <c:pt idx="16">
                  <c:v>6.9763087004360802</c:v>
                </c:pt>
                <c:pt idx="17">
                  <c:v>5.7354683339519283</c:v>
                </c:pt>
                <c:pt idx="18">
                  <c:v>6.4924435554554831</c:v>
                </c:pt>
                <c:pt idx="19">
                  <c:v>4.9384760298719703</c:v>
                </c:pt>
                <c:pt idx="20">
                  <c:v>5.1859748192111557</c:v>
                </c:pt>
                <c:pt idx="21">
                  <c:v>4.8594514121124037</c:v>
                </c:pt>
                <c:pt idx="22">
                  <c:v>5.051112804719522</c:v>
                </c:pt>
                <c:pt idx="23">
                  <c:v>5.1750604048435767</c:v>
                </c:pt>
                <c:pt idx="24">
                  <c:v>4.3213287693117568</c:v>
                </c:pt>
                <c:pt idx="25">
                  <c:v>3.5834730224205962</c:v>
                </c:pt>
                <c:pt idx="26">
                  <c:v>3.267788607421882</c:v>
                </c:pt>
                <c:pt idx="27">
                  <c:v>3.3865157409484783</c:v>
                </c:pt>
                <c:pt idx="28">
                  <c:v>3.2071149291752903</c:v>
                </c:pt>
                <c:pt idx="29">
                  <c:v>5.288662123403185</c:v>
                </c:pt>
              </c:numCache>
            </c:numRef>
          </c:val>
          <c:smooth val="0"/>
          <c:extLst>
            <c:ext xmlns:c16="http://schemas.microsoft.com/office/drawing/2014/chart" uri="{C3380CC4-5D6E-409C-BE32-E72D297353CC}">
              <c16:uniqueId val="{00000004-BC03-48AC-8B2E-A0B1F9875096}"/>
            </c:ext>
          </c:extLst>
        </c:ser>
        <c:ser>
          <c:idx val="0"/>
          <c:order val="5"/>
          <c:tx>
            <c:strRef>
              <c:f>Sheet1!$B$1</c:f>
              <c:strCache>
                <c:ptCount val="1"/>
                <c:pt idx="0">
                  <c:v>0–4 years</c:v>
                </c:pt>
              </c:strCache>
            </c:strRef>
          </c:tx>
          <c:spPr>
            <a:ln w="31750" cap="rnd">
              <a:solidFill>
                <a:srgbClr val="762A83"/>
              </a:solidFill>
              <a:round/>
            </a:ln>
            <a:effectLst/>
          </c:spPr>
          <c:marker>
            <c:symbol val="none"/>
          </c:marker>
          <c:cat>
            <c:numRef>
              <c:f>Sheet1!$A$2:$A$32</c:f>
              <c:numCache>
                <c:formatCode>General</c:formatCode>
                <c:ptCount val="31"/>
                <c:pt idx="1">
                  <c:v>1995</c:v>
                </c:pt>
                <c:pt idx="5">
                  <c:v>1999</c:v>
                </c:pt>
                <c:pt idx="9">
                  <c:v>2003</c:v>
                </c:pt>
                <c:pt idx="13">
                  <c:v>2007</c:v>
                </c:pt>
                <c:pt idx="17">
                  <c:v>2011</c:v>
                </c:pt>
                <c:pt idx="21">
                  <c:v>2015</c:v>
                </c:pt>
                <c:pt idx="25">
                  <c:v>2019</c:v>
                </c:pt>
                <c:pt idx="29">
                  <c:v>2023</c:v>
                </c:pt>
              </c:numCache>
            </c:numRef>
          </c:cat>
          <c:val>
            <c:numRef>
              <c:f>Sheet1!$B$2:$B$31</c:f>
              <c:numCache>
                <c:formatCode>0.0</c:formatCode>
                <c:ptCount val="30"/>
                <c:pt idx="0">
                  <c:v>57.3095534594718</c:v>
                </c:pt>
                <c:pt idx="1">
                  <c:v>58.362514590628642</c:v>
                </c:pt>
                <c:pt idx="2">
                  <c:v>38.413738560614618</c:v>
                </c:pt>
                <c:pt idx="3">
                  <c:v>41.141356161511474</c:v>
                </c:pt>
                <c:pt idx="4">
                  <c:v>34.239640667857074</c:v>
                </c:pt>
                <c:pt idx="5">
                  <c:v>36.198398028342574</c:v>
                </c:pt>
                <c:pt idx="6">
                  <c:v>30.43810580285577</c:v>
                </c:pt>
                <c:pt idx="7">
                  <c:v>27.82141462057492</c:v>
                </c:pt>
                <c:pt idx="8">
                  <c:v>22.868415687182118</c:v>
                </c:pt>
                <c:pt idx="9">
                  <c:v>33.912532527490981</c:v>
                </c:pt>
                <c:pt idx="10">
                  <c:v>29.574190223534028</c:v>
                </c:pt>
                <c:pt idx="11">
                  <c:v>23.48618658327462</c:v>
                </c:pt>
                <c:pt idx="12">
                  <c:v>24.588314151080034</c:v>
                </c:pt>
                <c:pt idx="13">
                  <c:v>25.842297380237106</c:v>
                </c:pt>
                <c:pt idx="14">
                  <c:v>21.823637727613722</c:v>
                </c:pt>
                <c:pt idx="15">
                  <c:v>17.236635806459098</c:v>
                </c:pt>
                <c:pt idx="16">
                  <c:v>13.720513147191705</c:v>
                </c:pt>
                <c:pt idx="17">
                  <c:v>15.714210884710072</c:v>
                </c:pt>
                <c:pt idx="18">
                  <c:v>18.313224277372946</c:v>
                </c:pt>
                <c:pt idx="19">
                  <c:v>18.065011459991645</c:v>
                </c:pt>
                <c:pt idx="20">
                  <c:v>16.468481859333828</c:v>
                </c:pt>
                <c:pt idx="21">
                  <c:v>12.918423952277823</c:v>
                </c:pt>
                <c:pt idx="22">
                  <c:v>11.55437910968257</c:v>
                </c:pt>
                <c:pt idx="23">
                  <c:v>5.8741228866507891</c:v>
                </c:pt>
                <c:pt idx="24">
                  <c:v>4.723298084563706</c:v>
                </c:pt>
                <c:pt idx="25">
                  <c:v>7.0650574035914042</c:v>
                </c:pt>
                <c:pt idx="26">
                  <c:v>6.4810914157944195</c:v>
                </c:pt>
                <c:pt idx="27">
                  <c:v>3.222094361334868</c:v>
                </c:pt>
                <c:pt idx="28">
                  <c:v>11.761938367442955</c:v>
                </c:pt>
                <c:pt idx="29">
                  <c:v>8.993803269547282</c:v>
                </c:pt>
              </c:numCache>
            </c:numRef>
          </c:val>
          <c:smooth val="0"/>
          <c:extLst>
            <c:ext xmlns:c16="http://schemas.microsoft.com/office/drawing/2014/chart" uri="{C3380CC4-5D6E-409C-BE32-E72D297353CC}">
              <c16:uniqueId val="{00000005-BC03-48AC-8B2E-A0B1F9875096}"/>
            </c:ext>
          </c:extLst>
        </c:ser>
        <c:dLbls>
          <c:showLegendKey val="0"/>
          <c:showVal val="0"/>
          <c:showCatName val="0"/>
          <c:showSerName val="0"/>
          <c:showPercent val="0"/>
          <c:showBubbleSize val="0"/>
        </c:dLbls>
        <c:smooth val="0"/>
        <c:axId val="1776495552"/>
        <c:axId val="62869567"/>
      </c:lineChart>
      <c:catAx>
        <c:axId val="1776495552"/>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62869567"/>
        <c:crosses val="autoZero"/>
        <c:auto val="1"/>
        <c:lblAlgn val="ctr"/>
        <c:lblOffset val="100"/>
        <c:tickLblSkip val="1"/>
        <c:noMultiLvlLbl val="1"/>
      </c:catAx>
      <c:valAx>
        <c:axId val="62869567"/>
        <c:scaling>
          <c:logBase val="10"/>
          <c:orientation val="minMax"/>
          <c:min val="1"/>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Cases per 100,000</a:t>
                </a:r>
                <a:r>
                  <a:rPr lang="en-US" sz="2000" b="1" baseline="0">
                    <a:solidFill>
                      <a:schemeClr val="tx1">
                        <a:lumMod val="85000"/>
                        <a:lumOff val="15000"/>
                      </a:schemeClr>
                    </a:solidFill>
                    <a:latin typeface="Calibri" panose="020F0502020204030204" pitchFamily="34" charset="0"/>
                    <a:cs typeface="Calibri" panose="020F0502020204030204" pitchFamily="34" charset="0"/>
                  </a:rPr>
                  <a:t> persons</a:t>
                </a:r>
                <a:endParaRPr lang="en-US" sz="2000" b="1">
                  <a:solidFill>
                    <a:schemeClr val="tx1">
                      <a:lumMod val="85000"/>
                      <a:lumOff val="15000"/>
                    </a:schemeClr>
                  </a:solidFill>
                  <a:latin typeface="Calibri" panose="020F0502020204030204" pitchFamily="34" charset="0"/>
                  <a:cs typeface="Calibri" panose="020F0502020204030204" pitchFamily="34" charset="0"/>
                </a:endParaRPr>
              </a:p>
            </c:rich>
          </c:tx>
          <c:layout>
            <c:manualLayout>
              <c:xMode val="edge"/>
              <c:yMode val="edge"/>
              <c:x val="3.4625263958751175E-3"/>
              <c:y val="0.1686487769626246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776495552"/>
        <c:crosses val="autoZero"/>
        <c:crossBetween val="between"/>
      </c:valAx>
      <c:spPr>
        <a:noFill/>
        <a:ln>
          <a:noFill/>
        </a:ln>
        <a:effectLst/>
      </c:spPr>
    </c:plotArea>
    <c:legend>
      <c:legendPos val="tr"/>
      <c:layout>
        <c:manualLayout>
          <c:xMode val="edge"/>
          <c:yMode val="edge"/>
          <c:x val="0.25466074055330096"/>
          <c:y val="3.3439539433505278E-2"/>
          <c:w val="0.52198611725446897"/>
          <c:h val="0.131918853061448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417874365054401E-2"/>
          <c:y val="5.1911587283830773E-2"/>
          <c:w val="0.83352754643485993"/>
          <c:h val="0.93253599607397875"/>
        </c:manualLayout>
      </c:layout>
      <c:barChart>
        <c:barDir val="bar"/>
        <c:grouping val="clustered"/>
        <c:varyColors val="0"/>
        <c:ser>
          <c:idx val="0"/>
          <c:order val="0"/>
          <c:tx>
            <c:strRef>
              <c:f>Sheet1!$B$1</c:f>
              <c:strCache>
                <c:ptCount val="1"/>
                <c:pt idx="0">
                  <c:v>Males</c:v>
                </c:pt>
              </c:strCache>
            </c:strRef>
          </c:tx>
          <c:spPr>
            <a:solidFill>
              <a:srgbClr val="005DAA"/>
            </a:solidFill>
            <a:ln w="9525">
              <a:noFill/>
            </a:ln>
            <a:effectLst/>
          </c:spPr>
          <c:invertIfNegative val="0"/>
          <c:dPt>
            <c:idx val="0"/>
            <c:invertIfNegative val="0"/>
            <c:bubble3D val="0"/>
            <c:spPr>
              <a:solidFill>
                <a:srgbClr val="00788A"/>
              </a:solidFill>
              <a:ln w="9525">
                <a:noFill/>
              </a:ln>
              <a:effectLst/>
            </c:spPr>
            <c:extLst>
              <c:ext xmlns:c16="http://schemas.microsoft.com/office/drawing/2014/chart" uri="{C3380CC4-5D6E-409C-BE32-E72D297353CC}">
                <c16:uniqueId val="{00000001-409D-4FF7-B956-077628F0C14F}"/>
              </c:ext>
            </c:extLst>
          </c:dPt>
          <c:dPt>
            <c:idx val="1"/>
            <c:invertIfNegative val="0"/>
            <c:bubble3D val="0"/>
            <c:spPr>
              <a:solidFill>
                <a:srgbClr val="4FBDC9"/>
              </a:solidFill>
              <a:ln w="9525">
                <a:noFill/>
              </a:ln>
              <a:effectLst/>
            </c:spPr>
            <c:extLst>
              <c:ext xmlns:c16="http://schemas.microsoft.com/office/drawing/2014/chart" uri="{C3380CC4-5D6E-409C-BE32-E72D297353CC}">
                <c16:uniqueId val="{00000003-409D-4FF7-B956-077628F0C14F}"/>
              </c:ext>
            </c:extLst>
          </c:dPt>
          <c:dPt>
            <c:idx val="2"/>
            <c:invertIfNegative val="0"/>
            <c:bubble3D val="0"/>
            <c:spPr>
              <a:solidFill>
                <a:srgbClr val="ACE1E2"/>
              </a:solidFill>
              <a:ln w="9525">
                <a:noFill/>
              </a:ln>
              <a:effectLst/>
            </c:spPr>
            <c:extLst>
              <c:ext xmlns:c16="http://schemas.microsoft.com/office/drawing/2014/chart" uri="{C3380CC4-5D6E-409C-BE32-E72D297353CC}">
                <c16:uniqueId val="{00000005-409D-4FF7-B956-077628F0C14F}"/>
              </c:ext>
            </c:extLst>
          </c:dPt>
          <c:dPt>
            <c:idx val="3"/>
            <c:invertIfNegative val="0"/>
            <c:bubble3D val="0"/>
            <c:spPr>
              <a:solidFill>
                <a:srgbClr val="E2CBE3"/>
              </a:solidFill>
              <a:ln w="9525">
                <a:noFill/>
              </a:ln>
              <a:effectLst/>
            </c:spPr>
            <c:extLst>
              <c:ext xmlns:c16="http://schemas.microsoft.com/office/drawing/2014/chart" uri="{C3380CC4-5D6E-409C-BE32-E72D297353CC}">
                <c16:uniqueId val="{00000007-409D-4FF7-B956-077628F0C14F}"/>
              </c:ext>
            </c:extLst>
          </c:dPt>
          <c:dPt>
            <c:idx val="4"/>
            <c:invertIfNegative val="0"/>
            <c:bubble3D val="0"/>
            <c:spPr>
              <a:solidFill>
                <a:srgbClr val="AF8DC3"/>
              </a:solidFill>
              <a:ln w="9525">
                <a:noFill/>
              </a:ln>
              <a:effectLst/>
            </c:spPr>
            <c:extLst>
              <c:ext xmlns:c16="http://schemas.microsoft.com/office/drawing/2014/chart" uri="{C3380CC4-5D6E-409C-BE32-E72D297353CC}">
                <c16:uniqueId val="{00000009-409D-4FF7-B956-077628F0C14F}"/>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409D-4FF7-B956-077628F0C14F}"/>
              </c:ext>
            </c:extLst>
          </c:dPt>
          <c:dPt>
            <c:idx val="6"/>
            <c:invertIfNegative val="0"/>
            <c:bubble3D val="0"/>
            <c:spPr>
              <a:solidFill>
                <a:srgbClr val="005DAA"/>
              </a:solidFill>
              <a:ln w="9525">
                <a:noFill/>
              </a:ln>
              <a:effectLst/>
            </c:spPr>
            <c:extLst>
              <c:ext xmlns:c16="http://schemas.microsoft.com/office/drawing/2014/chart" uri="{C3380CC4-5D6E-409C-BE32-E72D297353CC}">
                <c16:uniqueId val="{0000000D-409D-4FF7-B956-077628F0C14F}"/>
              </c:ext>
            </c:extLst>
          </c:dPt>
          <c:dPt>
            <c:idx val="7"/>
            <c:invertIfNegative val="0"/>
            <c:bubble3D val="0"/>
            <c:spPr>
              <a:solidFill>
                <a:srgbClr val="005DAA"/>
              </a:solidFill>
              <a:ln w="9525">
                <a:noFill/>
              </a:ln>
              <a:effectLst/>
            </c:spPr>
            <c:extLst>
              <c:ext xmlns:c16="http://schemas.microsoft.com/office/drawing/2014/chart" uri="{C3380CC4-5D6E-409C-BE32-E72D297353CC}">
                <c16:uniqueId val="{0000000F-409D-4FF7-B956-077628F0C14F}"/>
              </c:ext>
            </c:extLst>
          </c:dPt>
          <c:dPt>
            <c:idx val="8"/>
            <c:invertIfNegative val="0"/>
            <c:bubble3D val="0"/>
            <c:spPr>
              <a:solidFill>
                <a:srgbClr val="005DAA"/>
              </a:solidFill>
              <a:ln w="9525">
                <a:noFill/>
              </a:ln>
              <a:effectLst/>
            </c:spPr>
            <c:extLst>
              <c:ext xmlns:c16="http://schemas.microsoft.com/office/drawing/2014/chart" uri="{C3380CC4-5D6E-409C-BE32-E72D297353CC}">
                <c16:uniqueId val="{00000011-409D-4FF7-B956-077628F0C14F}"/>
              </c:ext>
            </c:extLst>
          </c:dPt>
          <c:dLbls>
            <c:dLbl>
              <c:idx val="2"/>
              <c:layout>
                <c:manualLayout>
                  <c:x val="-0.11750102641465018"/>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9D-4FF7-B956-077628F0C14F}"/>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409D-4FF7-B956-077628F0C14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&gt;=65</c:v>
                </c:pt>
                <c:pt idx="1">
                  <c:v>45-64</c:v>
                </c:pt>
                <c:pt idx="2">
                  <c:v>25-44</c:v>
                </c:pt>
                <c:pt idx="3">
                  <c:v>15-24</c:v>
                </c:pt>
                <c:pt idx="4">
                  <c:v>5-14</c:v>
                </c:pt>
                <c:pt idx="5">
                  <c:v>&lt;=5</c:v>
                </c:pt>
              </c:strCache>
            </c:strRef>
          </c:cat>
          <c:val>
            <c:numRef>
              <c:f>Sheet1!$B$2:$B$7</c:f>
              <c:numCache>
                <c:formatCode>0%</c:formatCode>
                <c:ptCount val="6"/>
                <c:pt idx="0">
                  <c:v>0.61846275752773372</c:v>
                </c:pt>
                <c:pt idx="1">
                  <c:v>0.63517665130568357</c:v>
                </c:pt>
                <c:pt idx="2">
                  <c:v>0.6357593885011632</c:v>
                </c:pt>
                <c:pt idx="3">
                  <c:v>0.61116552399608226</c:v>
                </c:pt>
                <c:pt idx="4">
                  <c:v>0.50212765957446803</c:v>
                </c:pt>
                <c:pt idx="5">
                  <c:v>0.55844155844155841</c:v>
                </c:pt>
              </c:numCache>
            </c:numRef>
          </c:val>
          <c:extLst>
            <c:ext xmlns:c16="http://schemas.microsoft.com/office/drawing/2014/chart" uri="{C3380CC4-5D6E-409C-BE32-E72D297353CC}">
              <c16:uniqueId val="{00000012-409D-4FF7-B956-077628F0C14F}"/>
            </c:ext>
          </c:extLst>
        </c:ser>
        <c:dLbls>
          <c:showLegendKey val="0"/>
          <c:showVal val="0"/>
          <c:showCatName val="0"/>
          <c:showSerName val="0"/>
          <c:showPercent val="0"/>
          <c:showBubbleSize val="0"/>
        </c:dLbls>
        <c:gapWidth val="10"/>
        <c:axId val="437378656"/>
        <c:axId val="437380624"/>
      </c:barChart>
      <c:valAx>
        <c:axId val="437380624"/>
        <c:scaling>
          <c:orientation val="maxMin"/>
          <c:max val="0.70000000000000007"/>
          <c:min val="0"/>
        </c:scaling>
        <c:delete val="1"/>
        <c:axPos val="b"/>
        <c:numFmt formatCode="0%" sourceLinked="1"/>
        <c:majorTickMark val="out"/>
        <c:minorTickMark val="none"/>
        <c:tickLblPos val="nextTo"/>
        <c:crossAx val="437378656"/>
        <c:crosses val="autoZero"/>
        <c:crossBetween val="between"/>
      </c:valAx>
      <c:catAx>
        <c:axId val="437378656"/>
        <c:scaling>
          <c:orientation val="minMax"/>
        </c:scaling>
        <c:delete val="1"/>
        <c:axPos val="r"/>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417874365054401E-2"/>
          <c:y val="5.1911587283830773E-2"/>
          <c:w val="0.8379884698273975"/>
          <c:h val="0.9288811456386723"/>
        </c:manualLayout>
      </c:layout>
      <c:barChart>
        <c:barDir val="bar"/>
        <c:grouping val="clustered"/>
        <c:varyColors val="0"/>
        <c:ser>
          <c:idx val="0"/>
          <c:order val="0"/>
          <c:tx>
            <c:strRef>
              <c:f>Sheet1!$B$1</c:f>
              <c:strCache>
                <c:ptCount val="1"/>
                <c:pt idx="0">
                  <c:v>Females</c:v>
                </c:pt>
              </c:strCache>
            </c:strRef>
          </c:tx>
          <c:spPr>
            <a:solidFill>
              <a:srgbClr val="762A83"/>
            </a:solidFill>
            <a:ln w="9525">
              <a:noFill/>
            </a:ln>
            <a:effectLst/>
          </c:spPr>
          <c:invertIfNegative val="0"/>
          <c:dPt>
            <c:idx val="0"/>
            <c:invertIfNegative val="0"/>
            <c:bubble3D val="0"/>
            <c:spPr>
              <a:solidFill>
                <a:srgbClr val="00788A"/>
              </a:solidFill>
              <a:ln w="9525">
                <a:noFill/>
              </a:ln>
              <a:effectLst/>
            </c:spPr>
            <c:extLst>
              <c:ext xmlns:c16="http://schemas.microsoft.com/office/drawing/2014/chart" uri="{C3380CC4-5D6E-409C-BE32-E72D297353CC}">
                <c16:uniqueId val="{00000001-6B4F-4122-B6AA-D8606D732939}"/>
              </c:ext>
            </c:extLst>
          </c:dPt>
          <c:dPt>
            <c:idx val="1"/>
            <c:invertIfNegative val="0"/>
            <c:bubble3D val="0"/>
            <c:spPr>
              <a:solidFill>
                <a:srgbClr val="4FBDC9"/>
              </a:solidFill>
              <a:ln w="9525">
                <a:noFill/>
              </a:ln>
              <a:effectLst/>
            </c:spPr>
            <c:extLst>
              <c:ext xmlns:c16="http://schemas.microsoft.com/office/drawing/2014/chart" uri="{C3380CC4-5D6E-409C-BE32-E72D297353CC}">
                <c16:uniqueId val="{00000003-6B4F-4122-B6AA-D8606D732939}"/>
              </c:ext>
            </c:extLst>
          </c:dPt>
          <c:dPt>
            <c:idx val="2"/>
            <c:invertIfNegative val="0"/>
            <c:bubble3D val="0"/>
            <c:spPr>
              <a:solidFill>
                <a:srgbClr val="ACE1E2"/>
              </a:solidFill>
              <a:ln w="9525">
                <a:noFill/>
              </a:ln>
              <a:effectLst/>
            </c:spPr>
            <c:extLst>
              <c:ext xmlns:c16="http://schemas.microsoft.com/office/drawing/2014/chart" uri="{C3380CC4-5D6E-409C-BE32-E72D297353CC}">
                <c16:uniqueId val="{00000005-6B4F-4122-B6AA-D8606D732939}"/>
              </c:ext>
            </c:extLst>
          </c:dPt>
          <c:dPt>
            <c:idx val="3"/>
            <c:invertIfNegative val="0"/>
            <c:bubble3D val="0"/>
            <c:spPr>
              <a:solidFill>
                <a:srgbClr val="E2CBE3"/>
              </a:solidFill>
              <a:ln w="9525">
                <a:noFill/>
              </a:ln>
              <a:effectLst/>
            </c:spPr>
            <c:extLst>
              <c:ext xmlns:c16="http://schemas.microsoft.com/office/drawing/2014/chart" uri="{C3380CC4-5D6E-409C-BE32-E72D297353CC}">
                <c16:uniqueId val="{00000007-6B4F-4122-B6AA-D8606D732939}"/>
              </c:ext>
            </c:extLst>
          </c:dPt>
          <c:dPt>
            <c:idx val="4"/>
            <c:invertIfNegative val="0"/>
            <c:bubble3D val="0"/>
            <c:spPr>
              <a:solidFill>
                <a:srgbClr val="AF8DC3"/>
              </a:solidFill>
              <a:ln w="9525">
                <a:noFill/>
              </a:ln>
              <a:effectLst/>
            </c:spPr>
            <c:extLst>
              <c:ext xmlns:c16="http://schemas.microsoft.com/office/drawing/2014/chart" uri="{C3380CC4-5D6E-409C-BE32-E72D297353CC}">
                <c16:uniqueId val="{00000009-6B4F-4122-B6AA-D8606D732939}"/>
              </c:ext>
            </c:extLst>
          </c:dPt>
          <c:dPt>
            <c:idx val="5"/>
            <c:invertIfNegative val="0"/>
            <c:bubble3D val="0"/>
            <c:spPr>
              <a:solidFill>
                <a:srgbClr val="762A83"/>
              </a:solidFill>
              <a:ln w="9525">
                <a:noFill/>
              </a:ln>
              <a:effectLst/>
            </c:spPr>
            <c:extLst>
              <c:ext xmlns:c16="http://schemas.microsoft.com/office/drawing/2014/chart" uri="{C3380CC4-5D6E-409C-BE32-E72D297353CC}">
                <c16:uniqueId val="{0000000B-6B4F-4122-B6AA-D8606D732939}"/>
              </c:ext>
            </c:extLst>
          </c:dPt>
          <c:dPt>
            <c:idx val="6"/>
            <c:invertIfNegative val="0"/>
            <c:bubble3D val="0"/>
            <c:spPr>
              <a:solidFill>
                <a:srgbClr val="762A83"/>
              </a:solidFill>
              <a:ln w="9525">
                <a:noFill/>
              </a:ln>
              <a:effectLst/>
            </c:spPr>
            <c:extLst>
              <c:ext xmlns:c16="http://schemas.microsoft.com/office/drawing/2014/chart" uri="{C3380CC4-5D6E-409C-BE32-E72D297353CC}">
                <c16:uniqueId val="{0000000D-6B4F-4122-B6AA-D8606D732939}"/>
              </c:ext>
            </c:extLst>
          </c:dPt>
          <c:dPt>
            <c:idx val="7"/>
            <c:invertIfNegative val="0"/>
            <c:bubble3D val="0"/>
            <c:spPr>
              <a:solidFill>
                <a:srgbClr val="762A83"/>
              </a:solidFill>
              <a:ln w="9525">
                <a:noFill/>
              </a:ln>
              <a:effectLst/>
            </c:spPr>
            <c:extLst>
              <c:ext xmlns:c16="http://schemas.microsoft.com/office/drawing/2014/chart" uri="{C3380CC4-5D6E-409C-BE32-E72D297353CC}">
                <c16:uniqueId val="{0000000F-6B4F-4122-B6AA-D8606D732939}"/>
              </c:ext>
            </c:extLst>
          </c:dPt>
          <c:dPt>
            <c:idx val="8"/>
            <c:invertIfNegative val="0"/>
            <c:bubble3D val="0"/>
            <c:spPr>
              <a:solidFill>
                <a:srgbClr val="762A83"/>
              </a:solidFill>
              <a:ln w="9525">
                <a:noFill/>
              </a:ln>
              <a:effectLst/>
            </c:spPr>
            <c:extLst>
              <c:ext xmlns:c16="http://schemas.microsoft.com/office/drawing/2014/chart" uri="{C3380CC4-5D6E-409C-BE32-E72D297353CC}">
                <c16:uniqueId val="{00000011-6B4F-4122-B6AA-D8606D732939}"/>
              </c:ext>
            </c:extLst>
          </c:dPt>
          <c:dLbls>
            <c:dLbl>
              <c:idx val="2"/>
              <c:layout>
                <c:manualLayout>
                  <c:x val="-0.11750102641465018"/>
                  <c:y val="0"/>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B4F-4122-B6AA-D8606D732939}"/>
                </c:ext>
              </c:extLst>
            </c:dLbl>
            <c:dLbl>
              <c:idx val="3"/>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6B4F-4122-B6AA-D8606D732939}"/>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&gt;=65</c:v>
                </c:pt>
                <c:pt idx="1">
                  <c:v>45-64</c:v>
                </c:pt>
                <c:pt idx="2">
                  <c:v>25-44</c:v>
                </c:pt>
                <c:pt idx="3">
                  <c:v>15-24</c:v>
                </c:pt>
                <c:pt idx="4">
                  <c:v>5-14</c:v>
                </c:pt>
                <c:pt idx="5">
                  <c:v>&lt;=5</c:v>
                </c:pt>
              </c:strCache>
            </c:strRef>
          </c:cat>
          <c:val>
            <c:numRef>
              <c:f>Sheet1!$B$2:$B$7</c:f>
              <c:numCache>
                <c:formatCode>0%</c:formatCode>
                <c:ptCount val="6"/>
                <c:pt idx="0">
                  <c:v>0.38153724247226622</c:v>
                </c:pt>
                <c:pt idx="1">
                  <c:v>0.36482334869431643</c:v>
                </c:pt>
                <c:pt idx="2">
                  <c:v>0.3642406114988368</c:v>
                </c:pt>
                <c:pt idx="3">
                  <c:v>0.38883447600391774</c:v>
                </c:pt>
                <c:pt idx="4">
                  <c:v>0.49787234042553191</c:v>
                </c:pt>
                <c:pt idx="5">
                  <c:v>0.44155844155844154</c:v>
                </c:pt>
              </c:numCache>
            </c:numRef>
          </c:val>
          <c:extLst>
            <c:ext xmlns:c16="http://schemas.microsoft.com/office/drawing/2014/chart" uri="{C3380CC4-5D6E-409C-BE32-E72D297353CC}">
              <c16:uniqueId val="{00000012-6B4F-4122-B6AA-D8606D732939}"/>
            </c:ext>
          </c:extLst>
        </c:ser>
        <c:dLbls>
          <c:showLegendKey val="0"/>
          <c:showVal val="0"/>
          <c:showCatName val="0"/>
          <c:showSerName val="0"/>
          <c:showPercent val="0"/>
          <c:showBubbleSize val="0"/>
        </c:dLbls>
        <c:gapWidth val="10"/>
        <c:axId val="437378656"/>
        <c:axId val="437380624"/>
      </c:barChart>
      <c:valAx>
        <c:axId val="437380624"/>
        <c:scaling>
          <c:orientation val="minMax"/>
          <c:max val="0.70000000000000007"/>
          <c:min val="0"/>
        </c:scaling>
        <c:delete val="1"/>
        <c:axPos val="b"/>
        <c:numFmt formatCode="0%" sourceLinked="1"/>
        <c:majorTickMark val="out"/>
        <c:minorTickMark val="none"/>
        <c:tickLblPos val="nextTo"/>
        <c:crossAx val="437378656"/>
        <c:crosses val="autoZero"/>
        <c:crossBetween val="between"/>
      </c:valAx>
      <c:catAx>
        <c:axId val="437378656"/>
        <c:scaling>
          <c:orientation val="minMax"/>
        </c:scaling>
        <c:delete val="1"/>
        <c:axPos val="l"/>
        <c:numFmt formatCode="General" sourceLinked="1"/>
        <c:majorTickMark val="none"/>
        <c:minorTickMark val="none"/>
        <c:tickLblPos val="nextTo"/>
        <c:crossAx val="43738062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rgbClr val="000000"/>
          </a:solidFill>
        </a:defRPr>
      </a:pPr>
      <a:endParaRPr lang="en-US"/>
    </a:p>
  </c:txPr>
  <c:externalData r:id="rId4">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05535048164444E-2"/>
          <c:y val="4.4338185380295644E-2"/>
          <c:w val="0.89822649242127173"/>
          <c:h val="0.8117003493004773"/>
        </c:manualLayout>
      </c:layout>
      <c:barChart>
        <c:barDir val="col"/>
        <c:grouping val="stacked"/>
        <c:varyColors val="0"/>
        <c:ser>
          <c:idx val="0"/>
          <c:order val="0"/>
          <c:tx>
            <c:strRef>
              <c:f>Sheet1!$D$1</c:f>
              <c:strCache>
                <c:ptCount val="1"/>
                <c:pt idx="0">
                  <c:v>U.S.-born</c:v>
                </c:pt>
              </c:strCache>
            </c:strRef>
          </c:tx>
          <c:spPr>
            <a:solidFill>
              <a:srgbClr val="9A4E9E"/>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Sheet1!$D$2:$D$32</c:f>
              <c:numCache>
                <c:formatCode>General</c:formatCode>
                <c:ptCount val="31"/>
                <c:pt idx="0">
                  <c:v>1231</c:v>
                </c:pt>
                <c:pt idx="1">
                  <c:v>1248</c:v>
                </c:pt>
                <c:pt idx="2">
                  <c:v>1180</c:v>
                </c:pt>
                <c:pt idx="3">
                  <c:v>1039</c:v>
                </c:pt>
                <c:pt idx="4">
                  <c:v>959</c:v>
                </c:pt>
                <c:pt idx="5">
                  <c:v>817</c:v>
                </c:pt>
                <c:pt idx="6">
                  <c:v>757</c:v>
                </c:pt>
                <c:pt idx="7">
                  <c:v>704</c:v>
                </c:pt>
                <c:pt idx="8">
                  <c:v>652</c:v>
                </c:pt>
                <c:pt idx="9">
                  <c:v>688</c:v>
                </c:pt>
                <c:pt idx="10">
                  <c:v>641</c:v>
                </c:pt>
                <c:pt idx="11">
                  <c:v>668</c:v>
                </c:pt>
                <c:pt idx="12">
                  <c:v>606</c:v>
                </c:pt>
                <c:pt idx="13">
                  <c:v>600</c:v>
                </c:pt>
                <c:pt idx="14">
                  <c:v>559</c:v>
                </c:pt>
                <c:pt idx="15">
                  <c:v>576</c:v>
                </c:pt>
                <c:pt idx="16">
                  <c:v>500</c:v>
                </c:pt>
                <c:pt idx="17">
                  <c:v>478</c:v>
                </c:pt>
                <c:pt idx="18">
                  <c:v>455</c:v>
                </c:pt>
                <c:pt idx="19">
                  <c:v>350</c:v>
                </c:pt>
                <c:pt idx="20">
                  <c:v>382</c:v>
                </c:pt>
                <c:pt idx="21">
                  <c:v>347</c:v>
                </c:pt>
                <c:pt idx="22">
                  <c:v>340</c:v>
                </c:pt>
                <c:pt idx="23">
                  <c:v>286</c:v>
                </c:pt>
                <c:pt idx="24">
                  <c:v>334</c:v>
                </c:pt>
                <c:pt idx="25">
                  <c:v>289</c:v>
                </c:pt>
                <c:pt idx="26">
                  <c:v>293</c:v>
                </c:pt>
                <c:pt idx="27">
                  <c:v>255</c:v>
                </c:pt>
                <c:pt idx="28">
                  <c:v>252</c:v>
                </c:pt>
                <c:pt idx="29">
                  <c:v>279</c:v>
                </c:pt>
                <c:pt idx="30">
                  <c:v>336</c:v>
                </c:pt>
              </c:numCache>
            </c:numRef>
          </c:val>
          <c:extLst>
            <c:ext xmlns:c16="http://schemas.microsoft.com/office/drawing/2014/chart" uri="{C3380CC4-5D6E-409C-BE32-E72D297353CC}">
              <c16:uniqueId val="{00000000-E72B-4C3F-83D0-C4CF2831B5A6}"/>
            </c:ext>
          </c:extLst>
        </c:ser>
        <c:ser>
          <c:idx val="1"/>
          <c:order val="1"/>
          <c:tx>
            <c:strRef>
              <c:f>Sheet1!$G$1</c:f>
              <c:strCache>
                <c:ptCount val="1"/>
                <c:pt idx="0">
                  <c:v>Non-U.S.–born</c:v>
                </c:pt>
              </c:strCache>
            </c:strRef>
          </c:tx>
          <c:spPr>
            <a:solidFill>
              <a:srgbClr val="005DAA"/>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Sheet1!$G$2:$G$32</c:f>
              <c:numCache>
                <c:formatCode>General</c:formatCode>
                <c:ptCount val="31"/>
                <c:pt idx="0">
                  <c:v>413</c:v>
                </c:pt>
                <c:pt idx="1">
                  <c:v>390</c:v>
                </c:pt>
                <c:pt idx="2">
                  <c:v>354</c:v>
                </c:pt>
                <c:pt idx="3">
                  <c:v>314</c:v>
                </c:pt>
                <c:pt idx="4">
                  <c:v>288</c:v>
                </c:pt>
                <c:pt idx="5">
                  <c:v>254</c:v>
                </c:pt>
                <c:pt idx="6">
                  <c:v>270</c:v>
                </c:pt>
                <c:pt idx="7">
                  <c:v>258</c:v>
                </c:pt>
                <c:pt idx="8">
                  <c:v>272</c:v>
                </c:pt>
                <c:pt idx="9">
                  <c:v>249</c:v>
                </c:pt>
                <c:pt idx="10">
                  <c:v>269</c:v>
                </c:pt>
                <c:pt idx="11">
                  <c:v>283</c:v>
                </c:pt>
                <c:pt idx="12">
                  <c:v>243</c:v>
                </c:pt>
                <c:pt idx="13">
                  <c:v>203</c:v>
                </c:pt>
                <c:pt idx="14">
                  <c:v>206</c:v>
                </c:pt>
                <c:pt idx="15">
                  <c:v>205</c:v>
                </c:pt>
                <c:pt idx="16">
                  <c:v>147</c:v>
                </c:pt>
                <c:pt idx="17">
                  <c:v>156</c:v>
                </c:pt>
                <c:pt idx="18">
                  <c:v>120</c:v>
                </c:pt>
                <c:pt idx="19">
                  <c:v>137</c:v>
                </c:pt>
                <c:pt idx="20">
                  <c:v>100</c:v>
                </c:pt>
                <c:pt idx="21">
                  <c:v>111</c:v>
                </c:pt>
                <c:pt idx="22">
                  <c:v>100</c:v>
                </c:pt>
                <c:pt idx="23">
                  <c:v>101</c:v>
                </c:pt>
                <c:pt idx="24">
                  <c:v>96</c:v>
                </c:pt>
                <c:pt idx="25">
                  <c:v>83</c:v>
                </c:pt>
                <c:pt idx="26">
                  <c:v>72</c:v>
                </c:pt>
                <c:pt idx="27">
                  <c:v>63</c:v>
                </c:pt>
                <c:pt idx="28">
                  <c:v>63</c:v>
                </c:pt>
                <c:pt idx="29">
                  <c:v>82</c:v>
                </c:pt>
                <c:pt idx="30">
                  <c:v>129</c:v>
                </c:pt>
              </c:numCache>
            </c:numRef>
          </c:val>
          <c:extLst>
            <c:ext xmlns:c16="http://schemas.microsoft.com/office/drawing/2014/chart" uri="{C3380CC4-5D6E-409C-BE32-E72D297353CC}">
              <c16:uniqueId val="{00000001-E72B-4C3F-83D0-C4CF2831B5A6}"/>
            </c:ext>
          </c:extLst>
        </c:ser>
        <c:dLbls>
          <c:showLegendKey val="0"/>
          <c:showVal val="0"/>
          <c:showCatName val="0"/>
          <c:showSerName val="0"/>
          <c:showPercent val="0"/>
          <c:showBubbleSize val="0"/>
        </c:dLbls>
        <c:gapWidth val="10"/>
        <c:overlap val="100"/>
        <c:axId val="187989064"/>
        <c:axId val="186990576"/>
      </c:barChart>
      <c:catAx>
        <c:axId val="187989064"/>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r>
                  <a:rPr lang="en-US" sz="2000" b="1">
                    <a:solidFill>
                      <a:schemeClr val="tx1">
                        <a:lumMod val="85000"/>
                        <a:lumOff val="15000"/>
                      </a:schemeClr>
                    </a:solidFill>
                  </a:rPr>
                  <a:t>Year</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title>
        <c:numFmt formatCode="General" sourceLinked="1"/>
        <c:majorTickMark val="out"/>
        <c:minorTickMark val="none"/>
        <c:tickLblPos val="nextTo"/>
        <c:spPr>
          <a:noFill/>
          <a:ln w="9525" cap="flat" cmpd="sng" algn="ctr">
            <a:solidFill>
              <a:srgbClr val="7F7F7F">
                <a:lumMod val="50000"/>
              </a:srgbClr>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186990576"/>
        <c:crosses val="autoZero"/>
        <c:auto val="0"/>
        <c:lblAlgn val="ctr"/>
        <c:lblOffset val="100"/>
        <c:noMultiLvlLbl val="0"/>
      </c:catAx>
      <c:valAx>
        <c:axId val="186990576"/>
        <c:scaling>
          <c:orientation val="minMax"/>
        </c:scaling>
        <c:delete val="0"/>
        <c:axPos val="l"/>
        <c:title>
          <c:tx>
            <c:rich>
              <a:bodyPr rot="-540000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r>
                  <a:rPr lang="en-US" sz="2000" b="1">
                    <a:solidFill>
                      <a:schemeClr val="tx1">
                        <a:lumMod val="85000"/>
                        <a:lumOff val="15000"/>
                      </a:schemeClr>
                    </a:solidFill>
                  </a:rPr>
                  <a:t>Number of cases</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title>
        <c:numFmt formatCode="#,##0" sourceLinked="0"/>
        <c:majorTickMark val="out"/>
        <c:minorTickMark val="none"/>
        <c:tickLblPos val="nextTo"/>
        <c:spPr>
          <a:noFill/>
          <a:ln>
            <a:solidFill>
              <a:srgbClr val="7F7F7F">
                <a:lumMod val="50000"/>
              </a:srgbClr>
            </a:solidFill>
          </a:ln>
          <a:effectLst/>
        </c:spPr>
        <c:txPr>
          <a:bodyPr rot="0" spcFirstLastPara="1" vertOverflow="ellipsis" wrap="square" anchor="ctr" anchorCtr="1"/>
          <a:lstStyle/>
          <a:p>
            <a:pPr>
              <a:defRPr sz="1600" b="0" i="0" u="none" strike="noStrike" kern="1200" baseline="0">
                <a:ln>
                  <a:noFill/>
                </a:ln>
                <a:solidFill>
                  <a:schemeClr val="tx1">
                    <a:lumMod val="85000"/>
                    <a:lumOff val="15000"/>
                  </a:schemeClr>
                </a:solidFill>
                <a:latin typeface="Calibri" panose="020F0502020204030204" pitchFamily="34" charset="0"/>
                <a:ea typeface="+mn-ea"/>
                <a:cs typeface="+mn-cs"/>
              </a:defRPr>
            </a:pPr>
            <a:endParaRPr lang="en-US"/>
          </a:p>
        </c:txPr>
        <c:crossAx val="187989064"/>
        <c:crosses val="autoZero"/>
        <c:crossBetween val="between"/>
      </c:valAx>
      <c:spPr>
        <a:noFill/>
        <a:ln>
          <a:noFill/>
        </a:ln>
        <a:effectLst/>
      </c:spPr>
    </c:plotArea>
    <c:legend>
      <c:legendPos val="r"/>
      <c:layout>
        <c:manualLayout>
          <c:xMode val="edge"/>
          <c:yMode val="edge"/>
          <c:x val="0.74821934890634156"/>
          <c:y val="7.6814950384879427E-2"/>
          <c:w val="0.14300052273915317"/>
          <c:h val="0.12996123553706515"/>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legend>
    <c:plotVisOnly val="1"/>
    <c:dispBlanksAs val="gap"/>
    <c:showDLblsOverMax val="0"/>
  </c:chart>
  <c:spPr>
    <a:noFill/>
    <a:ln>
      <a:noFill/>
    </a:ln>
    <a:effectLst/>
  </c:spPr>
  <c:txPr>
    <a:bodyPr/>
    <a:lstStyle/>
    <a:p>
      <a:pPr>
        <a:defRPr>
          <a:solidFill>
            <a:srgbClr val="343434"/>
          </a:solidFill>
          <a:latin typeface="Calibri" panose="020F0502020204030204" pitchFamily="34" charset="0"/>
        </a:defRPr>
      </a:pPr>
      <a:endParaRPr lang="en-US"/>
    </a:p>
  </c:txPr>
  <c:externalData r:id="rId4">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9536977417308382E-2"/>
          <c:y val="7.3405984720211148E-2"/>
          <c:w val="0.91107801969029922"/>
          <c:h val="0.82371239249841821"/>
        </c:manualLayout>
      </c:layout>
      <c:lineChart>
        <c:grouping val="standard"/>
        <c:varyColors val="0"/>
        <c:ser>
          <c:idx val="2"/>
          <c:order val="0"/>
          <c:tx>
            <c:v>Non-U.S.–born, 0–4 years</c:v>
          </c:tx>
          <c:spPr>
            <a:ln w="31750" cap="rnd">
              <a:solidFill>
                <a:schemeClr val="accent6"/>
              </a:solidFill>
              <a:round/>
            </a:ln>
            <a:effectLst/>
          </c:spPr>
          <c:marker>
            <c:symbol val="none"/>
          </c:marker>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Sheet1!$D$2:$D$31</c:f>
              <c:numCache>
                <c:formatCode>0.0</c:formatCode>
                <c:ptCount val="30"/>
                <c:pt idx="0">
                  <c:v>57.3095534594718</c:v>
                </c:pt>
                <c:pt idx="1">
                  <c:v>58.362514590628642</c:v>
                </c:pt>
                <c:pt idx="2">
                  <c:v>38.413738560614618</c:v>
                </c:pt>
                <c:pt idx="3">
                  <c:v>41.141356161511474</c:v>
                </c:pt>
                <c:pt idx="4">
                  <c:v>34.239640667857074</c:v>
                </c:pt>
                <c:pt idx="5">
                  <c:v>36.198398028342574</c:v>
                </c:pt>
                <c:pt idx="6">
                  <c:v>30.43810580285577</c:v>
                </c:pt>
                <c:pt idx="7">
                  <c:v>27.82141462057492</c:v>
                </c:pt>
                <c:pt idx="8">
                  <c:v>22.868415687182118</c:v>
                </c:pt>
                <c:pt idx="9">
                  <c:v>33.912532527490981</c:v>
                </c:pt>
                <c:pt idx="10">
                  <c:v>29.574190223534028</c:v>
                </c:pt>
                <c:pt idx="11">
                  <c:v>23.48618658327462</c:v>
                </c:pt>
                <c:pt idx="12">
                  <c:v>24.588314151080034</c:v>
                </c:pt>
                <c:pt idx="13">
                  <c:v>25.842297380237106</c:v>
                </c:pt>
                <c:pt idx="14">
                  <c:v>21.823637727613722</c:v>
                </c:pt>
                <c:pt idx="15">
                  <c:v>17.236635806459098</c:v>
                </c:pt>
                <c:pt idx="16">
                  <c:v>13.720513147191705</c:v>
                </c:pt>
                <c:pt idx="17">
                  <c:v>15.714210884710072</c:v>
                </c:pt>
                <c:pt idx="18">
                  <c:v>18.313224277372946</c:v>
                </c:pt>
                <c:pt idx="19">
                  <c:v>18.065011459991645</c:v>
                </c:pt>
                <c:pt idx="20">
                  <c:v>16.468481859333828</c:v>
                </c:pt>
                <c:pt idx="21">
                  <c:v>12.918423952277823</c:v>
                </c:pt>
                <c:pt idx="22">
                  <c:v>11.55437910968257</c:v>
                </c:pt>
                <c:pt idx="23">
                  <c:v>5.8741228866507891</c:v>
                </c:pt>
                <c:pt idx="24">
                  <c:v>4.723298084563706</c:v>
                </c:pt>
                <c:pt idx="25">
                  <c:v>7.0650574035914042</c:v>
                </c:pt>
                <c:pt idx="26">
                  <c:v>6.4810914157944195</c:v>
                </c:pt>
                <c:pt idx="27">
                  <c:v>3.222094361334868</c:v>
                </c:pt>
                <c:pt idx="28">
                  <c:v>11.761938367442955</c:v>
                </c:pt>
                <c:pt idx="29">
                  <c:v>8.993803269547282</c:v>
                </c:pt>
              </c:numCache>
            </c:numRef>
          </c:val>
          <c:smooth val="0"/>
          <c:extLst>
            <c:ext xmlns:c16="http://schemas.microsoft.com/office/drawing/2014/chart" uri="{C3380CC4-5D6E-409C-BE32-E72D297353CC}">
              <c16:uniqueId val="{00000000-2679-4D53-AD40-FD2441C083B4}"/>
            </c:ext>
          </c:extLst>
        </c:ser>
        <c:ser>
          <c:idx val="1"/>
          <c:order val="1"/>
          <c:tx>
            <c:v>Non-U.S.–born, 5–14 years</c:v>
          </c:tx>
          <c:spPr>
            <a:ln w="31750" cap="rnd">
              <a:solidFill>
                <a:schemeClr val="accent6"/>
              </a:solidFill>
              <a:prstDash val="dash"/>
              <a:round/>
            </a:ln>
            <a:effectLst/>
          </c:spPr>
          <c:marker>
            <c:symbol val="none"/>
          </c:marker>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Sheet1!$E$2:$E$31</c:f>
              <c:numCache>
                <c:formatCode>0.0</c:formatCode>
                <c:ptCount val="30"/>
                <c:pt idx="0">
                  <c:v>18.445642414355159</c:v>
                </c:pt>
                <c:pt idx="1">
                  <c:v>18.892642558660413</c:v>
                </c:pt>
                <c:pt idx="2">
                  <c:v>14.084787764837193</c:v>
                </c:pt>
                <c:pt idx="3">
                  <c:v>11.682361665600016</c:v>
                </c:pt>
                <c:pt idx="4">
                  <c:v>9.686447877284138</c:v>
                </c:pt>
                <c:pt idx="5">
                  <c:v>10.869571930318633</c:v>
                </c:pt>
                <c:pt idx="6">
                  <c:v>9.6247824398135986</c:v>
                </c:pt>
                <c:pt idx="7">
                  <c:v>10.929769596666231</c:v>
                </c:pt>
                <c:pt idx="8">
                  <c:v>9.3679828306319504</c:v>
                </c:pt>
                <c:pt idx="9">
                  <c:v>9.4521627729944946</c:v>
                </c:pt>
                <c:pt idx="10">
                  <c:v>10.944340212632895</c:v>
                </c:pt>
                <c:pt idx="11">
                  <c:v>9.9791377320589785</c:v>
                </c:pt>
                <c:pt idx="12">
                  <c:v>7.211605136881813</c:v>
                </c:pt>
                <c:pt idx="13">
                  <c:v>7.7959055206064987</c:v>
                </c:pt>
                <c:pt idx="14">
                  <c:v>8.2496375425207376</c:v>
                </c:pt>
                <c:pt idx="15">
                  <c:v>5.9777075554448107</c:v>
                </c:pt>
                <c:pt idx="16">
                  <c:v>6.9763087004360802</c:v>
                </c:pt>
                <c:pt idx="17">
                  <c:v>5.7354683339519283</c:v>
                </c:pt>
                <c:pt idx="18">
                  <c:v>6.4924435554554831</c:v>
                </c:pt>
                <c:pt idx="19">
                  <c:v>4.9384760298719703</c:v>
                </c:pt>
                <c:pt idx="20">
                  <c:v>5.1859748192111557</c:v>
                </c:pt>
                <c:pt idx="21">
                  <c:v>4.8594514121124037</c:v>
                </c:pt>
                <c:pt idx="22">
                  <c:v>5.051112804719522</c:v>
                </c:pt>
                <c:pt idx="23">
                  <c:v>5.1750604048435767</c:v>
                </c:pt>
                <c:pt idx="24">
                  <c:v>4.3213287693117568</c:v>
                </c:pt>
                <c:pt idx="25">
                  <c:v>3.5834730224205962</c:v>
                </c:pt>
                <c:pt idx="26">
                  <c:v>3.267788607421882</c:v>
                </c:pt>
                <c:pt idx="27">
                  <c:v>3.3865157409484783</c:v>
                </c:pt>
                <c:pt idx="28">
                  <c:v>3.2071149291752903</c:v>
                </c:pt>
                <c:pt idx="29">
                  <c:v>5.288662123403185</c:v>
                </c:pt>
              </c:numCache>
            </c:numRef>
          </c:val>
          <c:smooth val="0"/>
          <c:extLst>
            <c:ext xmlns:c16="http://schemas.microsoft.com/office/drawing/2014/chart" uri="{C3380CC4-5D6E-409C-BE32-E72D297353CC}">
              <c16:uniqueId val="{00000001-2679-4D53-AD40-FD2441C083B4}"/>
            </c:ext>
          </c:extLst>
        </c:ser>
        <c:ser>
          <c:idx val="28"/>
          <c:order val="2"/>
          <c:tx>
            <c:v>U.S.-born, 0–4 years</c:v>
          </c:tx>
          <c:spPr>
            <a:ln w="31750" cap="rnd">
              <a:solidFill>
                <a:schemeClr val="accent2"/>
              </a:solidFill>
              <a:round/>
            </a:ln>
            <a:effectLst/>
          </c:spPr>
          <c:marker>
            <c:symbol val="none"/>
          </c:marker>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Sheet1!$B$2:$B$31</c:f>
              <c:numCache>
                <c:formatCode>0.0</c:formatCode>
                <c:ptCount val="30"/>
                <c:pt idx="0">
                  <c:v>4.1855469259603932</c:v>
                </c:pt>
                <c:pt idx="1">
                  <c:v>3.8233411036385645</c:v>
                </c:pt>
                <c:pt idx="2">
                  <c:v>3.3607741043574855</c:v>
                </c:pt>
                <c:pt idx="3">
                  <c:v>3.2287992440085338</c:v>
                </c:pt>
                <c:pt idx="4">
                  <c:v>2.7972085823116108</c:v>
                </c:pt>
                <c:pt idx="5">
                  <c:v>2.604075123891592</c:v>
                </c:pt>
                <c:pt idx="6">
                  <c:v>2.3482605117704614</c:v>
                </c:pt>
                <c:pt idx="7">
                  <c:v>2.2850507790498065</c:v>
                </c:pt>
                <c:pt idx="8">
                  <c:v>2.4217603930877805</c:v>
                </c:pt>
                <c:pt idx="9">
                  <c:v>2.2741671527166609</c:v>
                </c:pt>
                <c:pt idx="10">
                  <c:v>2.2847662243009061</c:v>
                </c:pt>
                <c:pt idx="11">
                  <c:v>2.0028261325157675</c:v>
                </c:pt>
                <c:pt idx="12">
                  <c:v>2.0304293345310054</c:v>
                </c:pt>
                <c:pt idx="13">
                  <c:v>1.9190119863456885</c:v>
                </c:pt>
                <c:pt idx="14">
                  <c:v>2.07277543613883</c:v>
                </c:pt>
                <c:pt idx="15">
                  <c:v>1.6725590620631869</c:v>
                </c:pt>
                <c:pt idx="16">
                  <c:v>1.52321937429081</c:v>
                </c:pt>
                <c:pt idx="17">
                  <c:v>1.5055709687921734</c:v>
                </c:pt>
                <c:pt idx="18">
                  <c:v>1.0984155104331839</c:v>
                </c:pt>
                <c:pt idx="19">
                  <c:v>1.3300434893762016</c:v>
                </c:pt>
                <c:pt idx="20">
                  <c:v>1.1414169774565053</c:v>
                </c:pt>
                <c:pt idx="21">
                  <c:v>1.0709657066071088</c:v>
                </c:pt>
                <c:pt idx="22">
                  <c:v>0.9726182501375541</c:v>
                </c:pt>
                <c:pt idx="23">
                  <c:v>1.0513027043945524</c:v>
                </c:pt>
                <c:pt idx="24">
                  <c:v>0.85267444915060608</c:v>
                </c:pt>
                <c:pt idx="25">
                  <c:v>1.0132374066677194</c:v>
                </c:pt>
                <c:pt idx="26">
                  <c:v>0.79379809724507144</c:v>
                </c:pt>
                <c:pt idx="27">
                  <c:v>0.80887932377262806</c:v>
                </c:pt>
                <c:pt idx="28">
                  <c:v>0.95936954838254129</c:v>
                </c:pt>
                <c:pt idx="29">
                  <c:v>1.1089223839845126</c:v>
                </c:pt>
              </c:numCache>
            </c:numRef>
          </c:val>
          <c:smooth val="0"/>
          <c:extLst>
            <c:ext xmlns:c16="http://schemas.microsoft.com/office/drawing/2014/chart" uri="{C3380CC4-5D6E-409C-BE32-E72D297353CC}">
              <c16:uniqueId val="{00000002-2679-4D53-AD40-FD2441C083B4}"/>
            </c:ext>
          </c:extLst>
        </c:ser>
        <c:ser>
          <c:idx val="0"/>
          <c:order val="3"/>
          <c:tx>
            <c:v>U.S.-born, 5–14 years</c:v>
          </c:tx>
          <c:spPr>
            <a:ln w="31750" cap="rnd">
              <a:solidFill>
                <a:schemeClr val="accent2"/>
              </a:solidFill>
              <a:prstDash val="dash"/>
              <a:round/>
            </a:ln>
            <a:effectLst/>
          </c:spPr>
          <c:marker>
            <c:symbol val="none"/>
          </c:marker>
          <c:cat>
            <c:numRef>
              <c:f>Sheet1!$A$2:$A$31</c:f>
              <c:numCache>
                <c:formatCode>General</c:formatCode>
                <c:ptCount val="30"/>
                <c:pt idx="1">
                  <c:v>1995</c:v>
                </c:pt>
                <c:pt idx="5">
                  <c:v>1999</c:v>
                </c:pt>
                <c:pt idx="9">
                  <c:v>2003</c:v>
                </c:pt>
                <c:pt idx="13">
                  <c:v>2007</c:v>
                </c:pt>
                <c:pt idx="17">
                  <c:v>2011</c:v>
                </c:pt>
                <c:pt idx="21">
                  <c:v>2015</c:v>
                </c:pt>
                <c:pt idx="25">
                  <c:v>2019</c:v>
                </c:pt>
                <c:pt idx="29">
                  <c:v>2023</c:v>
                </c:pt>
              </c:numCache>
            </c:numRef>
          </c:cat>
          <c:val>
            <c:numRef>
              <c:f>Sheet1!$C$2:$C$31</c:f>
              <c:numCache>
                <c:formatCode>0.0</c:formatCode>
                <c:ptCount val="30"/>
                <c:pt idx="0">
                  <c:v>1.0746422091320738</c:v>
                </c:pt>
                <c:pt idx="1">
                  <c:v>1.0867435833777701</c:v>
                </c:pt>
                <c:pt idx="2">
                  <c:v>0.97513028250360856</c:v>
                </c:pt>
                <c:pt idx="3">
                  <c:v>0.86390881048395896</c:v>
                </c:pt>
                <c:pt idx="4">
                  <c:v>0.71534247357859249</c:v>
                </c:pt>
                <c:pt idx="5">
                  <c:v>0.65170029247744665</c:v>
                </c:pt>
                <c:pt idx="6">
                  <c:v>0.64356301097236468</c:v>
                </c:pt>
                <c:pt idx="7">
                  <c:v>0.53408566505173571</c:v>
                </c:pt>
                <c:pt idx="8">
                  <c:v>0.55544869821042842</c:v>
                </c:pt>
                <c:pt idx="9">
                  <c:v>0.50288752371461043</c:v>
                </c:pt>
                <c:pt idx="10">
                  <c:v>0.56072058508236522</c:v>
                </c:pt>
                <c:pt idx="11">
                  <c:v>0.52958886621301304</c:v>
                </c:pt>
                <c:pt idx="12">
                  <c:v>0.49657183444555025</c:v>
                </c:pt>
                <c:pt idx="13">
                  <c:v>0.4383164178209496</c:v>
                </c:pt>
                <c:pt idx="14">
                  <c:v>0.38382426574871814</c:v>
                </c:pt>
                <c:pt idx="15">
                  <c:v>0.38492691310032101</c:v>
                </c:pt>
                <c:pt idx="16">
                  <c:v>0.3977008303152047</c:v>
                </c:pt>
                <c:pt idx="17">
                  <c:v>0.34957928766025897</c:v>
                </c:pt>
                <c:pt idx="18">
                  <c:v>0.33310613980479831</c:v>
                </c:pt>
                <c:pt idx="19">
                  <c:v>0.30153340289038866</c:v>
                </c:pt>
                <c:pt idx="20">
                  <c:v>0.30955210603775346</c:v>
                </c:pt>
                <c:pt idx="21">
                  <c:v>0.32792117925097403</c:v>
                </c:pt>
                <c:pt idx="22">
                  <c:v>0.23925274166012794</c:v>
                </c:pt>
                <c:pt idx="23">
                  <c:v>0.32335995242566701</c:v>
                </c:pt>
                <c:pt idx="24">
                  <c:v>0.30843926747393147</c:v>
                </c:pt>
                <c:pt idx="25">
                  <c:v>0.24303464603181005</c:v>
                </c:pt>
                <c:pt idx="26">
                  <c:v>0.26108019268225174</c:v>
                </c:pt>
                <c:pt idx="27">
                  <c:v>0.25545054835014708</c:v>
                </c:pt>
                <c:pt idx="28">
                  <c:v>0.26364106769359597</c:v>
                </c:pt>
                <c:pt idx="29">
                  <c:v>0.35073733561525644</c:v>
                </c:pt>
              </c:numCache>
            </c:numRef>
          </c:val>
          <c:smooth val="0"/>
          <c:extLst>
            <c:ext xmlns:c16="http://schemas.microsoft.com/office/drawing/2014/chart" uri="{C3380CC4-5D6E-409C-BE32-E72D297353CC}">
              <c16:uniqueId val="{00000003-2679-4D53-AD40-FD2441C083B4}"/>
            </c:ext>
          </c:extLst>
        </c:ser>
        <c:dLbls>
          <c:showLegendKey val="0"/>
          <c:showVal val="0"/>
          <c:showCatName val="0"/>
          <c:showSerName val="0"/>
          <c:showPercent val="0"/>
          <c:showBubbleSize val="0"/>
        </c:dLbls>
        <c:smooth val="0"/>
        <c:axId val="1959371152"/>
        <c:axId val="9162944"/>
        <c:extLst/>
      </c:lineChart>
      <c:catAx>
        <c:axId val="195937115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rPr>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9162944"/>
        <c:crosses val="autoZero"/>
        <c:auto val="1"/>
        <c:lblAlgn val="ctr"/>
        <c:lblOffset val="0"/>
        <c:tickLblSkip val="1"/>
        <c:noMultiLvlLbl val="0"/>
      </c:catAx>
      <c:valAx>
        <c:axId val="9162944"/>
        <c:scaling>
          <c:orientation val="minMax"/>
          <c:max val="6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rPr>
                  <a:t>Cases per 100,000 persons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959371152"/>
        <c:crosses val="autoZero"/>
        <c:crossBetween val="between"/>
        <c:majorUnit val="10"/>
        <c:minorUnit val="1"/>
      </c:valAx>
      <c:spPr>
        <a:noFill/>
        <a:ln>
          <a:noFill/>
        </a:ln>
        <a:effectLst/>
      </c:spPr>
    </c:plotArea>
    <c:legend>
      <c:legendPos val="r"/>
      <c:layout>
        <c:manualLayout>
          <c:xMode val="edge"/>
          <c:yMode val="edge"/>
          <c:x val="0.73655647613312347"/>
          <c:y val="0.26972912771286922"/>
          <c:w val="0.26344352386687658"/>
          <c:h val="0.2561280193223551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696464179235826E-2"/>
          <c:y val="0.12825242660102126"/>
          <c:w val="0.68510322357590592"/>
          <c:h val="0.82372140025935903"/>
        </c:manualLayout>
      </c:layout>
      <c:pieChart>
        <c:varyColors val="1"/>
        <c:ser>
          <c:idx val="0"/>
          <c:order val="0"/>
          <c:tx>
            <c:strRef>
              <c:f>Sheet1!$B$1</c:f>
              <c:strCache>
                <c:ptCount val="1"/>
                <c:pt idx="0">
                  <c:v>Column1</c:v>
                </c:pt>
              </c:strCache>
            </c:strRef>
          </c:tx>
          <c:spPr>
            <a:ln w="3175">
              <a:solidFill>
                <a:schemeClr val="tx2"/>
              </a:solidFill>
            </a:ln>
          </c:spPr>
          <c:dPt>
            <c:idx val="0"/>
            <c:bubble3D val="0"/>
            <c:spPr>
              <a:solidFill>
                <a:srgbClr val="9A4E9E"/>
              </a:solidFill>
              <a:ln w="3175">
                <a:solidFill>
                  <a:schemeClr val="tx2"/>
                </a:solidFill>
              </a:ln>
              <a:effectLst/>
            </c:spPr>
            <c:extLst>
              <c:ext xmlns:c16="http://schemas.microsoft.com/office/drawing/2014/chart" uri="{C3380CC4-5D6E-409C-BE32-E72D297353CC}">
                <c16:uniqueId val="{00000001-C5D3-458A-BF61-453BB5C21DB7}"/>
              </c:ext>
            </c:extLst>
          </c:dPt>
          <c:dPt>
            <c:idx val="1"/>
            <c:bubble3D val="0"/>
            <c:spPr>
              <a:solidFill>
                <a:srgbClr val="00788A"/>
              </a:solidFill>
              <a:ln w="3175">
                <a:solidFill>
                  <a:schemeClr val="tx2"/>
                </a:solidFill>
              </a:ln>
              <a:effectLst/>
            </c:spPr>
            <c:extLst>
              <c:ext xmlns:c16="http://schemas.microsoft.com/office/drawing/2014/chart" uri="{C3380CC4-5D6E-409C-BE32-E72D297353CC}">
                <c16:uniqueId val="{00000003-C5D3-458A-BF61-453BB5C21DB7}"/>
              </c:ext>
            </c:extLst>
          </c:dPt>
          <c:dPt>
            <c:idx val="2"/>
            <c:bubble3D val="0"/>
            <c:spPr>
              <a:solidFill>
                <a:srgbClr val="16AAA6"/>
              </a:solidFill>
              <a:ln w="3175">
                <a:solidFill>
                  <a:schemeClr val="tx2"/>
                </a:solidFill>
              </a:ln>
              <a:effectLst/>
            </c:spPr>
            <c:extLst>
              <c:ext xmlns:c16="http://schemas.microsoft.com/office/drawing/2014/chart" uri="{C3380CC4-5D6E-409C-BE32-E72D297353CC}">
                <c16:uniqueId val="{00000005-C5D3-458A-BF61-453BB5C21DB7}"/>
              </c:ext>
            </c:extLst>
          </c:dPt>
          <c:dPt>
            <c:idx val="3"/>
            <c:bubble3D val="0"/>
            <c:spPr>
              <a:solidFill>
                <a:schemeClr val="accent4"/>
              </a:solidFill>
              <a:ln w="3175">
                <a:solidFill>
                  <a:schemeClr val="tx2"/>
                </a:solidFill>
              </a:ln>
              <a:effectLst/>
            </c:spPr>
            <c:extLst>
              <c:ext xmlns:c16="http://schemas.microsoft.com/office/drawing/2014/chart" uri="{C3380CC4-5D6E-409C-BE32-E72D297353CC}">
                <c16:uniqueId val="{00000007-5B9E-41BB-A519-ABA6D5C0AFA1}"/>
              </c:ext>
            </c:extLst>
          </c:dPt>
          <c:dLbls>
            <c:dLbl>
              <c:idx val="0"/>
              <c:layout>
                <c:manualLayout>
                  <c:x val="6.388712474216604E-2"/>
                  <c:y val="-5.7220585418196752E-2"/>
                </c:manualLayout>
              </c:layout>
              <c:tx>
                <c:rich>
                  <a:bodyPr/>
                  <a:lstStyle/>
                  <a:p>
                    <a:fld id="{61DA0F3F-A4D7-440C-838C-45A41167E31C}" type="CATEGORYNAME">
                      <a:rPr lang="en-US" sz="2200">
                        <a:solidFill>
                          <a:schemeClr val="bg1"/>
                        </a:solidFill>
                        <a:latin typeface="Calibri" panose="020F0502020204030204" pitchFamily="34" charset="0"/>
                        <a:cs typeface="Calibri" panose="020F0502020204030204" pitchFamily="34" charset="0"/>
                      </a:rPr>
                      <a:pPr/>
                      <a:t>[CATEGORY NAME]</a:t>
                    </a:fld>
                    <a:r>
                      <a:rPr lang="en-US" sz="2200">
                        <a:solidFill>
                          <a:schemeClr val="bg1"/>
                        </a:solidFill>
                        <a:latin typeface="Calibri" panose="020F0502020204030204" pitchFamily="34" charset="0"/>
                        <a:cs typeface="Calibri" panose="020F0502020204030204" pitchFamily="34" charset="0"/>
                      </a:rPr>
                      <a:t>,
70%</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30165861559956109"/>
                      <c:h val="0.20397531316247264"/>
                    </c:manualLayout>
                  </c15:layout>
                  <c15:dlblFieldTable/>
                  <c15:showDataLabelsRange val="0"/>
                </c:ext>
                <c:ext xmlns:c16="http://schemas.microsoft.com/office/drawing/2014/chart" uri="{C3380CC4-5D6E-409C-BE32-E72D297353CC}">
                  <c16:uniqueId val="{00000001-C5D3-458A-BF61-453BB5C21DB7}"/>
                </c:ext>
              </c:extLst>
            </c:dLbl>
            <c:dLbl>
              <c:idx val="1"/>
              <c:layout>
                <c:manualLayout>
                  <c:x val="-0.27582171768333652"/>
                  <c:y val="0.18759812282769045"/>
                </c:manualLayout>
              </c:layout>
              <c:tx>
                <c:rich>
                  <a:bodyPr rot="0" spcFirstLastPara="1" vertOverflow="ellipsis" vert="horz" wrap="square" lIns="38100" tIns="19050" rIns="38100" bIns="19050" anchor="ctr" anchorCtr="1">
                    <a:noAutofit/>
                  </a:bodyPr>
                  <a:lstStyle/>
                  <a:p>
                    <a:pPr>
                      <a:defRPr sz="2100" b="0" i="0" u="none" strike="noStrike" kern="1200" baseline="0">
                        <a:solidFill>
                          <a:schemeClr val="bg1"/>
                        </a:solidFill>
                        <a:latin typeface="Calibri" panose="020F0502020204030204" pitchFamily="34" charset="0"/>
                        <a:ea typeface="+mn-ea"/>
                        <a:cs typeface="Calibri" panose="020F0502020204030204" pitchFamily="34" charset="0"/>
                      </a:defRPr>
                    </a:pPr>
                    <a:fld id="{3EBF11A4-EFC3-42B1-AA0E-746AED7774EE}" type="CATEGORYNAME">
                      <a:rPr lang="en-US" sz="2100">
                        <a:solidFill>
                          <a:schemeClr val="bg1"/>
                        </a:solidFill>
                        <a:latin typeface="Calibri" panose="020F0502020204030204" pitchFamily="34" charset="0"/>
                        <a:cs typeface="Calibri" panose="020F0502020204030204" pitchFamily="34" charset="0"/>
                      </a:rPr>
                      <a:pPr>
                        <a:defRPr sz="2100">
                          <a:solidFill>
                            <a:schemeClr val="bg1"/>
                          </a:solidFill>
                          <a:latin typeface="Calibri" panose="020F0502020204030204" pitchFamily="34" charset="0"/>
                          <a:cs typeface="Calibri" panose="020F0502020204030204" pitchFamily="34" charset="0"/>
                        </a:defRPr>
                      </a:pPr>
                      <a:t>[CATEGORY NAME]</a:t>
                    </a:fld>
                    <a:r>
                      <a:rPr lang="en-US" sz="2100">
                        <a:solidFill>
                          <a:schemeClr val="bg1"/>
                        </a:solidFill>
                        <a:latin typeface="Calibri" panose="020F0502020204030204" pitchFamily="34" charset="0"/>
                        <a:cs typeface="Calibri" panose="020F0502020204030204" pitchFamily="34" charset="0"/>
                      </a:rPr>
                      <a:t>, 18%</a:t>
                    </a:r>
                  </a:p>
                </c:rich>
              </c:tx>
              <c:spPr>
                <a:noFill/>
                <a:ln>
                  <a:noFill/>
                </a:ln>
                <a:effectLst/>
              </c:spPr>
              <c:txPr>
                <a:bodyPr rot="0" spcFirstLastPara="1" vertOverflow="ellipsis" vert="horz" wrap="square" lIns="38100" tIns="19050" rIns="38100" bIns="19050" anchor="ctr" anchorCtr="1">
                  <a:noAutofit/>
                </a:bodyPr>
                <a:lstStyle/>
                <a:p>
                  <a:pPr>
                    <a:defRPr sz="21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9249994586070782"/>
                      <c:h val="0.2497930628883826"/>
                    </c:manualLayout>
                  </c15:layout>
                  <c15:dlblFieldTable/>
                  <c15:showDataLabelsRange val="0"/>
                </c:ext>
                <c:ext xmlns:c16="http://schemas.microsoft.com/office/drawing/2014/chart" uri="{C3380CC4-5D6E-409C-BE32-E72D297353CC}">
                  <c16:uniqueId val="{00000003-C5D3-458A-BF61-453BB5C21DB7}"/>
                </c:ext>
              </c:extLst>
            </c:dLbl>
            <c:dLbl>
              <c:idx val="2"/>
              <c:layout>
                <c:manualLayout>
                  <c:x val="-0.1986310473058519"/>
                  <c:y val="-0.12343772200234532"/>
                </c:manualLayout>
              </c:layout>
              <c:tx>
                <c:rich>
                  <a:bodyPr/>
                  <a:lstStyle/>
                  <a:p>
                    <a:fld id="{B61DABFB-A579-426A-A62F-B3161CE032F0}" type="CATEGORYNAME">
                      <a:rPr lang="en-US" sz="2200" smtClean="0">
                        <a:solidFill>
                          <a:schemeClr val="bg1"/>
                        </a:solidFill>
                        <a:latin typeface="Calibri" panose="020F0502020204030204" pitchFamily="34" charset="0"/>
                        <a:cs typeface="Calibri" panose="020F0502020204030204" pitchFamily="34" charset="0"/>
                      </a:rPr>
                      <a:pPr/>
                      <a:t>[CATEGORY NAME]</a:t>
                    </a:fld>
                    <a:r>
                      <a:rPr lang="en-US" sz="2200">
                        <a:solidFill>
                          <a:schemeClr val="bg1"/>
                        </a:solidFill>
                        <a:latin typeface="Calibri" panose="020F0502020204030204" pitchFamily="34" charset="0"/>
                        <a:cs typeface="Calibri" panose="020F0502020204030204" pitchFamily="34" charset="0"/>
                      </a:rPr>
                      <a:t>, </a:t>
                    </a:r>
                    <a:r>
                      <a:rPr lang="en-US" sz="2200" baseline="0">
                        <a:solidFill>
                          <a:schemeClr val="bg1"/>
                        </a:solidFill>
                        <a:latin typeface="Calibri" panose="020F0502020204030204" pitchFamily="34" charset="0"/>
                        <a:cs typeface="Calibri" panose="020F0502020204030204" pitchFamily="34" charset="0"/>
                      </a:rPr>
                      <a:t>11%</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17860616163175969"/>
                      <c:h val="0.1382278054204446"/>
                    </c:manualLayout>
                  </c15:layout>
                  <c15:dlblFieldTable/>
                  <c15:showDataLabelsRange val="0"/>
                </c:ext>
                <c:ext xmlns:c16="http://schemas.microsoft.com/office/drawing/2014/chart" uri="{C3380CC4-5D6E-409C-BE32-E72D297353CC}">
                  <c16:uniqueId val="{00000005-C5D3-458A-BF61-453BB5C21DB7}"/>
                </c:ext>
              </c:extLst>
            </c:dLbl>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3"/>
                <c:pt idx="0">
                  <c:v>Pulmonary only</c:v>
                </c:pt>
                <c:pt idx="1">
                  <c:v>Extrapulmonary only</c:v>
                </c:pt>
                <c:pt idx="2">
                  <c:v>Both</c:v>
                </c:pt>
              </c:strCache>
            </c:strRef>
          </c:cat>
          <c:val>
            <c:numRef>
              <c:f>Sheet1!$B$2:$B$5</c:f>
              <c:numCache>
                <c:formatCode>\(0.0\)</c:formatCode>
                <c:ptCount val="4"/>
                <c:pt idx="0">
                  <c:v>69.8</c:v>
                </c:pt>
                <c:pt idx="1">
                  <c:v>18</c:v>
                </c:pt>
                <c:pt idx="2">
                  <c:v>11.4</c:v>
                </c:pt>
              </c:numCache>
            </c:numRef>
          </c:val>
          <c:extLst>
            <c:ext xmlns:c16="http://schemas.microsoft.com/office/drawing/2014/chart" uri="{C3380CC4-5D6E-409C-BE32-E72D297353CC}">
              <c16:uniqueId val="{00000006-C5D3-458A-BF61-453BB5C21DB7}"/>
            </c:ext>
          </c:extLst>
        </c:ser>
        <c:dLbls>
          <c:showLegendKey val="0"/>
          <c:showVal val="0"/>
          <c:showCatName val="0"/>
          <c:showSerName val="0"/>
          <c:showPercent val="0"/>
          <c:showBubbleSize val="0"/>
          <c:showLeaderLines val="0"/>
        </c:dLbls>
        <c:firstSliceAng val="137"/>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600" b="1" i="0" u="none" strike="noStrike" kern="1200" spc="0" baseline="0">
                <a:solidFill>
                  <a:srgbClr val="000000"/>
                </a:solidFill>
                <a:latin typeface="Calibri" panose="020F0502020204030204" pitchFamily="34" charset="0"/>
                <a:ea typeface="+mn-ea"/>
                <a:cs typeface="Calibri" panose="020F0502020204030204" pitchFamily="34" charset="0"/>
              </a:defRPr>
            </a:pPr>
            <a:r>
              <a:rPr lang="en-US" sz="2600" b="1">
                <a:latin typeface="Calibri" panose="020F0502020204030204" pitchFamily="34" charset="0"/>
                <a:cs typeface="Calibri" panose="020F0502020204030204" pitchFamily="34" charset="0"/>
              </a:rPr>
              <a:t>Extrapulmonary sites of disease</a:t>
            </a:r>
            <a:r>
              <a:rPr lang="en-US" sz="2600" b="1" baseline="30000">
                <a:latin typeface="Calibri" panose="020F0502020204030204" pitchFamily="34" charset="0"/>
                <a:cs typeface="Calibri" panose="020F0502020204030204" pitchFamily="34" charset="0"/>
              </a:rPr>
              <a:t>*</a:t>
            </a:r>
            <a:r>
              <a:rPr lang="en-US" sz="2600" b="1">
                <a:latin typeface="Calibri" panose="020F0502020204030204" pitchFamily="34" charset="0"/>
                <a:cs typeface="Calibri" panose="020F0502020204030204" pitchFamily="34" charset="0"/>
              </a:rPr>
              <a:t> </a:t>
            </a:r>
            <a:r>
              <a:rPr lang="en-US" sz="2600" b="0">
                <a:latin typeface="Calibri" panose="020F0502020204030204" pitchFamily="34" charset="0"/>
                <a:cs typeface="Calibri" panose="020F0502020204030204" pitchFamily="34" charset="0"/>
              </a:rPr>
              <a:t>(N=3,179)</a:t>
            </a:r>
          </a:p>
        </c:rich>
      </c:tx>
      <c:overlay val="0"/>
      <c:spPr>
        <a:noFill/>
        <a:ln>
          <a:noFill/>
        </a:ln>
        <a:effectLst/>
      </c:spPr>
      <c:txPr>
        <a:bodyPr rot="0" spcFirstLastPara="1" vertOverflow="ellipsis" vert="horz" wrap="square" anchor="ctr" anchorCtr="1"/>
        <a:lstStyle/>
        <a:p>
          <a:pPr>
            <a:defRPr sz="2600" b="1" i="0" u="none" strike="noStrike" kern="1200" spc="0" baseline="0">
              <a:solidFill>
                <a:srgbClr val="000000"/>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32298967949782614"/>
          <c:y val="0.19880511105781562"/>
          <c:w val="0.67701028463509594"/>
          <c:h val="0.76933680144971961"/>
        </c:manualLayout>
      </c:layout>
      <c:barChart>
        <c:barDir val="bar"/>
        <c:grouping val="clustered"/>
        <c:varyColors val="0"/>
        <c:ser>
          <c:idx val="0"/>
          <c:order val="0"/>
          <c:tx>
            <c:strRef>
              <c:f>Sheet1!$B$1</c:f>
              <c:strCache>
                <c:ptCount val="1"/>
                <c:pt idx="0">
                  <c:v>Percent</c:v>
                </c:pt>
              </c:strCache>
            </c:strRef>
          </c:tx>
          <c:spPr>
            <a:solidFill>
              <a:srgbClr val="00788A"/>
            </a:solidFill>
            <a:ln>
              <a:noFill/>
            </a:ln>
            <a:effectLst/>
          </c:spPr>
          <c:invertIfNegative val="0"/>
          <c:dLbls>
            <c:dLbl>
              <c:idx val="1"/>
              <c:layout>
                <c:manualLayout>
                  <c:x val="-2.0885765622007534E-3"/>
                  <c:y val="-8.0640187863506348E-3"/>
                </c:manualLayout>
              </c:layout>
              <c:tx>
                <c:rich>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r>
                      <a:rPr lang="en-US"/>
                      <a:t>&lt;</a:t>
                    </a:r>
                    <a:fld id="{EB7026A2-C157-4D83-AB1B-642086D2A553}" type="VALUE">
                      <a:rPr lang="en-US" smtClean="0"/>
                      <a:pPr>
                        <a:defRPr sz="2000" b="1">
                          <a:solidFill>
                            <a:schemeClr val="tx1"/>
                          </a:solidFill>
                          <a:latin typeface="Calibri" panose="020F0502020204030204" pitchFamily="34" charset="0"/>
                          <a:cs typeface="Calibri" panose="020F0502020204030204" pitchFamily="34" charset="0"/>
                        </a:defRPr>
                      </a:pPr>
                      <a:t>[VALUE]</a:t>
                    </a:fld>
                    <a:endParaRPr lang="en-US"/>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8.4201057082620434E-2"/>
                      <c:h val="6.4480111266161877E-2"/>
                    </c:manualLayout>
                  </c15:layout>
                  <c15:dlblFieldTable/>
                  <c15:showDataLabelsRange val="0"/>
                </c:ext>
                <c:ext xmlns:c16="http://schemas.microsoft.com/office/drawing/2014/chart" uri="{C3380CC4-5D6E-409C-BE32-E72D297353CC}">
                  <c16:uniqueId val="{00000000-842D-4248-8A01-074A15A12F26}"/>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Other</c:v>
                </c:pt>
                <c:pt idx="1">
                  <c:v>Laryngeal</c:v>
                </c:pt>
                <c:pt idx="2">
                  <c:v>Genitourinary</c:v>
                </c:pt>
                <c:pt idx="3">
                  <c:v>Meningeal</c:v>
                </c:pt>
                <c:pt idx="4">
                  <c:v>Peritoneal</c:v>
                </c:pt>
                <c:pt idx="5">
                  <c:v>Bone and joint</c:v>
                </c:pt>
                <c:pt idx="6">
                  <c:v>Pleural</c:v>
                </c:pt>
                <c:pt idx="7">
                  <c:v>Lymphatic</c:v>
                </c:pt>
              </c:strCache>
            </c:strRef>
          </c:cat>
          <c:val>
            <c:numRef>
              <c:f>Sheet1!$B$2:$B$9</c:f>
              <c:numCache>
                <c:formatCode>0.0</c:formatCode>
                <c:ptCount val="8"/>
                <c:pt idx="0">
                  <c:v>24.9</c:v>
                </c:pt>
                <c:pt idx="1">
                  <c:v>0.6</c:v>
                </c:pt>
                <c:pt idx="2">
                  <c:v>4.0999999999999996</c:v>
                </c:pt>
                <c:pt idx="3">
                  <c:v>5.7</c:v>
                </c:pt>
                <c:pt idx="4">
                  <c:v>5.7</c:v>
                </c:pt>
                <c:pt idx="5">
                  <c:v>8.8000000000000007</c:v>
                </c:pt>
                <c:pt idx="6">
                  <c:v>23.1</c:v>
                </c:pt>
                <c:pt idx="7">
                  <c:v>27.1</c:v>
                </c:pt>
              </c:numCache>
            </c:numRef>
          </c:val>
          <c:extLst>
            <c:ext xmlns:c16="http://schemas.microsoft.com/office/drawing/2014/chart" uri="{C3380CC4-5D6E-409C-BE32-E72D297353CC}">
              <c16:uniqueId val="{00000001-842D-4248-8A01-074A15A12F26}"/>
            </c:ext>
          </c:extLst>
        </c:ser>
        <c:dLbls>
          <c:dLblPos val="outEnd"/>
          <c:showLegendKey val="0"/>
          <c:showVal val="1"/>
          <c:showCatName val="0"/>
          <c:showSerName val="0"/>
          <c:showPercent val="0"/>
          <c:showBubbleSize val="0"/>
        </c:dLbls>
        <c:gapWidth val="10"/>
        <c:axId val="152809231"/>
        <c:axId val="1948667327"/>
      </c:barChart>
      <c:catAx>
        <c:axId val="152809231"/>
        <c:scaling>
          <c:orientation val="minMax"/>
        </c:scaling>
        <c:delete val="0"/>
        <c:axPos val="l"/>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1948667327"/>
        <c:crosses val="autoZero"/>
        <c:auto val="1"/>
        <c:lblAlgn val="ctr"/>
        <c:lblOffset val="100"/>
        <c:noMultiLvlLbl val="0"/>
      </c:catAx>
      <c:valAx>
        <c:axId val="1948667327"/>
        <c:scaling>
          <c:orientation val="minMax"/>
          <c:max val="30"/>
          <c:min val="0"/>
        </c:scaling>
        <c:delete val="1"/>
        <c:axPos val="b"/>
        <c:numFmt formatCode="0&quot;%&quot;" sourceLinked="0"/>
        <c:majorTickMark val="out"/>
        <c:minorTickMark val="none"/>
        <c:tickLblPos val="nextTo"/>
        <c:crossAx val="152809231"/>
        <c:crosses val="autoZero"/>
        <c:crossBetween val="between"/>
        <c:maj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solidFill>
        <a:srgbClr val="00788A">
          <a:alpha val="93000"/>
        </a:srgbClr>
      </a:solidFill>
      <a:prstDash val="sysDash"/>
    </a:ln>
    <a:effectLst/>
  </c:spPr>
  <c:txPr>
    <a:bodyPr/>
    <a:lstStyle/>
    <a:p>
      <a:pPr>
        <a:defRPr sz="1200">
          <a:solidFill>
            <a:srgbClr val="000000"/>
          </a:solidFill>
        </a:defRPr>
      </a:pPr>
      <a:endParaRPr lang="en-US"/>
    </a:p>
  </c:txPr>
  <c:externalData r:id="rId4">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8016416782446432E-2"/>
          <c:y val="0.10703689897395631"/>
          <c:w val="0.90625280172083544"/>
          <c:h val="0.76528544900350637"/>
        </c:manualLayout>
      </c:layout>
      <c:barChart>
        <c:barDir val="col"/>
        <c:grouping val="stacked"/>
        <c:varyColors val="0"/>
        <c:ser>
          <c:idx val="0"/>
          <c:order val="0"/>
          <c:tx>
            <c:strRef>
              <c:f>Sheet1!$B$1</c:f>
              <c:strCache>
                <c:ptCount val="1"/>
                <c:pt idx="0">
                  <c:v>HRZE†</c:v>
                </c:pt>
              </c:strCache>
            </c:strRef>
          </c:tx>
          <c:spPr>
            <a:solidFill>
              <a:srgbClr val="164380"/>
            </a:solidFill>
            <a:ln w="9525">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Sheet1!$B$2:$B$32</c:f>
              <c:numCache>
                <c:formatCode>\(0.0\)</c:formatCode>
                <c:ptCount val="31"/>
                <c:pt idx="0">
                  <c:v>40.328033053712282</c:v>
                </c:pt>
                <c:pt idx="1">
                  <c:v>55.716502845318161</c:v>
                </c:pt>
                <c:pt idx="2">
                  <c:v>62.71682914549865</c:v>
                </c:pt>
                <c:pt idx="3">
                  <c:v>67.322757540148842</c:v>
                </c:pt>
                <c:pt idx="4">
                  <c:v>71.93746393158807</c:v>
                </c:pt>
                <c:pt idx="5">
                  <c:v>74.272173324306024</c:v>
                </c:pt>
                <c:pt idx="6">
                  <c:v>76.847697756788662</c:v>
                </c:pt>
                <c:pt idx="7">
                  <c:v>78.497605243256871</c:v>
                </c:pt>
                <c:pt idx="8">
                  <c:v>79.832582099162906</c:v>
                </c:pt>
                <c:pt idx="9">
                  <c:v>80.311797944039753</c:v>
                </c:pt>
                <c:pt idx="10">
                  <c:v>81.332043664501867</c:v>
                </c:pt>
                <c:pt idx="11">
                  <c:v>82.408908309253647</c:v>
                </c:pt>
                <c:pt idx="12">
                  <c:v>83.690831091398238</c:v>
                </c:pt>
                <c:pt idx="13">
                  <c:v>83.281063321385901</c:v>
                </c:pt>
                <c:pt idx="14">
                  <c:v>83.824664300046308</c:v>
                </c:pt>
                <c:pt idx="15">
                  <c:v>84.17505748037739</c:v>
                </c:pt>
                <c:pt idx="16">
                  <c:v>84.349376114081991</c:v>
                </c:pt>
                <c:pt idx="17">
                  <c:v>84.488662656177695</c:v>
                </c:pt>
                <c:pt idx="18">
                  <c:v>85.224713600313322</c:v>
                </c:pt>
                <c:pt idx="19">
                  <c:v>85.463374315528455</c:v>
                </c:pt>
                <c:pt idx="20">
                  <c:v>84.559218297004193</c:v>
                </c:pt>
                <c:pt idx="21">
                  <c:v>85.356013520881035</c:v>
                </c:pt>
                <c:pt idx="22">
                  <c:v>85.37842190016103</c:v>
                </c:pt>
                <c:pt idx="23">
                  <c:v>85.039370078740163</c:v>
                </c:pt>
                <c:pt idx="24">
                  <c:v>83.826674169949356</c:v>
                </c:pt>
                <c:pt idx="25">
                  <c:v>82.936824132043256</c:v>
                </c:pt>
                <c:pt idx="26">
                  <c:v>82.838664972860613</c:v>
                </c:pt>
                <c:pt idx="27">
                  <c:v>83.604433568446808</c:v>
                </c:pt>
                <c:pt idx="28">
                  <c:v>83.359683794466406</c:v>
                </c:pt>
                <c:pt idx="29">
                  <c:v>81.603773584905653</c:v>
                </c:pt>
                <c:pt idx="30">
                  <c:v>82.644096850224983</c:v>
                </c:pt>
              </c:numCache>
            </c:numRef>
          </c:val>
          <c:extLst>
            <c:ext xmlns:c16="http://schemas.microsoft.com/office/drawing/2014/chart" uri="{C3380CC4-5D6E-409C-BE32-E72D297353CC}">
              <c16:uniqueId val="{00000000-BAC0-4D5E-9F83-69AAAB95403B}"/>
            </c:ext>
          </c:extLst>
        </c:ser>
        <c:ser>
          <c:idx val="1"/>
          <c:order val="1"/>
          <c:tx>
            <c:strRef>
              <c:f>Sheet1!$C$1</c:f>
              <c:strCache>
                <c:ptCount val="1"/>
                <c:pt idx="0">
                  <c:v>RPT-MOX</c:v>
                </c:pt>
              </c:strCache>
            </c:strRef>
          </c:tx>
          <c:spPr>
            <a:solidFill>
              <a:srgbClr val="F452A3"/>
            </a:solidFill>
            <a:ln w="9525">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Sheet1!$C$2:$C$32</c:f>
              <c:numCache>
                <c:formatCode>\(0.0\)</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1.3175230566534914E-2</c:v>
                </c:pt>
                <c:pt idx="29">
                  <c:v>0.22343594836146974</c:v>
                </c:pt>
                <c:pt idx="30">
                  <c:v>0.31069209342189841</c:v>
                </c:pt>
              </c:numCache>
            </c:numRef>
          </c:val>
          <c:extLst>
            <c:ext xmlns:c16="http://schemas.microsoft.com/office/drawing/2014/chart" uri="{C3380CC4-5D6E-409C-BE32-E72D297353CC}">
              <c16:uniqueId val="{00000001-BAC0-4D5E-9F83-69AAAB95403B}"/>
            </c:ext>
          </c:extLst>
        </c:ser>
        <c:ser>
          <c:idx val="2"/>
          <c:order val="2"/>
          <c:tx>
            <c:strRef>
              <c:f>Sheet1!$D$1</c:f>
              <c:strCache>
                <c:ptCount val="1"/>
                <c:pt idx="0">
                  <c:v>Multi (4+) drug regimen§</c:v>
                </c:pt>
              </c:strCache>
            </c:strRef>
          </c:tx>
          <c:spPr>
            <a:solidFill>
              <a:srgbClr val="86B2D8"/>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Sheet1!$D$2:$D$32</c:f>
              <c:numCache>
                <c:formatCode>\(0.0\)</c:formatCode>
                <c:ptCount val="31"/>
                <c:pt idx="0">
                  <c:v>4.9413630482867994</c:v>
                </c:pt>
                <c:pt idx="1">
                  <c:v>5.5483704086911532</c:v>
                </c:pt>
                <c:pt idx="2">
                  <c:v>4.8423268799487396</c:v>
                </c:pt>
                <c:pt idx="3">
                  <c:v>4.3772032902467686</c:v>
                </c:pt>
                <c:pt idx="4">
                  <c:v>4.343948376265673</c:v>
                </c:pt>
                <c:pt idx="5">
                  <c:v>4.2936131798691042</c:v>
                </c:pt>
                <c:pt idx="6">
                  <c:v>4.6753246753246751</c:v>
                </c:pt>
                <c:pt idx="7">
                  <c:v>4.2223342576254099</c:v>
                </c:pt>
                <c:pt idx="8">
                  <c:v>3.9021249195106247</c:v>
                </c:pt>
                <c:pt idx="9">
                  <c:v>4.2889236843896796</c:v>
                </c:pt>
                <c:pt idx="10">
                  <c:v>4.7188061351388697</c:v>
                </c:pt>
                <c:pt idx="11">
                  <c:v>4.891112833885404</c:v>
                </c:pt>
                <c:pt idx="12">
                  <c:v>5.0098160401366973</c:v>
                </c:pt>
                <c:pt idx="13">
                  <c:v>6.5710872162485074</c:v>
                </c:pt>
                <c:pt idx="14">
                  <c:v>6.521068066059577</c:v>
                </c:pt>
                <c:pt idx="15">
                  <c:v>7.6270514548481732</c:v>
                </c:pt>
                <c:pt idx="16">
                  <c:v>7.7718360071301245</c:v>
                </c:pt>
                <c:pt idx="17">
                  <c:v>8.1073577047663115</c:v>
                </c:pt>
                <c:pt idx="18">
                  <c:v>8.0681484382649558</c:v>
                </c:pt>
                <c:pt idx="19">
                  <c:v>8.9678685814650265</c:v>
                </c:pt>
                <c:pt idx="20">
                  <c:v>9.5457961988618063</c:v>
                </c:pt>
                <c:pt idx="21">
                  <c:v>9.1374986370079601</c:v>
                </c:pt>
                <c:pt idx="22">
                  <c:v>9.2216854535695116</c:v>
                </c:pt>
                <c:pt idx="23">
                  <c:v>10.12531884218698</c:v>
                </c:pt>
                <c:pt idx="24">
                  <c:v>10.422059651097355</c:v>
                </c:pt>
                <c:pt idx="25">
                  <c:v>11.758679567444508</c:v>
                </c:pt>
                <c:pt idx="26">
                  <c:v>11.710359163875736</c:v>
                </c:pt>
                <c:pt idx="27">
                  <c:v>10.652080034547287</c:v>
                </c:pt>
                <c:pt idx="28">
                  <c:v>10.59288537549407</c:v>
                </c:pt>
                <c:pt idx="29">
                  <c:v>12.475173783515391</c:v>
                </c:pt>
                <c:pt idx="30">
                  <c:v>11.645596743089779</c:v>
                </c:pt>
              </c:numCache>
            </c:numRef>
          </c:val>
          <c:extLst>
            <c:ext xmlns:c16="http://schemas.microsoft.com/office/drawing/2014/chart" uri="{C3380CC4-5D6E-409C-BE32-E72D297353CC}">
              <c16:uniqueId val="{00000002-BAC0-4D5E-9F83-69AAAB95403B}"/>
            </c:ext>
          </c:extLst>
        </c:ser>
        <c:ser>
          <c:idx val="3"/>
          <c:order val="3"/>
          <c:tx>
            <c:strRef>
              <c:f>Sheet1!$E$1</c:f>
              <c:strCache>
                <c:ptCount val="1"/>
                <c:pt idx="0">
                  <c:v>Less than 4 drug regimen</c:v>
                </c:pt>
              </c:strCache>
            </c:strRef>
          </c:tx>
          <c:spPr>
            <a:solidFill>
              <a:srgbClr val="D8E5FC"/>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Sheet1!$E$2:$E$32</c:f>
              <c:numCache>
                <c:formatCode>\(0.0\)</c:formatCode>
                <c:ptCount val="31"/>
                <c:pt idx="0">
                  <c:v>54.730603898000915</c:v>
                </c:pt>
                <c:pt idx="1">
                  <c:v>38.735126745990691</c:v>
                </c:pt>
                <c:pt idx="2">
                  <c:v>32.440843974552614</c:v>
                </c:pt>
                <c:pt idx="3">
                  <c:v>28.300039169604386</c:v>
                </c:pt>
                <c:pt idx="4">
                  <c:v>23.718587692146269</c:v>
                </c:pt>
                <c:pt idx="5">
                  <c:v>21.434213495824871</c:v>
                </c:pt>
                <c:pt idx="6">
                  <c:v>18.47697756788666</c:v>
                </c:pt>
                <c:pt idx="7">
                  <c:v>17.280060499117724</c:v>
                </c:pt>
                <c:pt idx="8">
                  <c:v>16.265292981326464</c:v>
                </c:pt>
                <c:pt idx="9">
                  <c:v>15.399278371570563</c:v>
                </c:pt>
                <c:pt idx="10">
                  <c:v>13.949150200359265</c:v>
                </c:pt>
                <c:pt idx="11">
                  <c:v>12.69997885686095</c:v>
                </c:pt>
                <c:pt idx="12">
                  <c:v>11.299352868465062</c:v>
                </c:pt>
                <c:pt idx="13">
                  <c:v>10.14784946236559</c:v>
                </c:pt>
                <c:pt idx="14">
                  <c:v>9.6542676338941185</c:v>
                </c:pt>
                <c:pt idx="15">
                  <c:v>8.1978910647744385</c:v>
                </c:pt>
                <c:pt idx="16">
                  <c:v>7.878787878787878</c:v>
                </c:pt>
                <c:pt idx="17">
                  <c:v>7.4039796390559927</c:v>
                </c:pt>
                <c:pt idx="18">
                  <c:v>6.7071379614217177</c:v>
                </c:pt>
                <c:pt idx="19">
                  <c:v>5.5687571030065088</c:v>
                </c:pt>
                <c:pt idx="20">
                  <c:v>5.8949855041340067</c:v>
                </c:pt>
                <c:pt idx="21">
                  <c:v>5.5064878421110022</c:v>
                </c:pt>
                <c:pt idx="22">
                  <c:v>5.3998926462694579</c:v>
                </c:pt>
                <c:pt idx="23">
                  <c:v>4.8353110790728628</c:v>
                </c:pt>
                <c:pt idx="24">
                  <c:v>5.7512661789532915</c:v>
                </c:pt>
                <c:pt idx="25">
                  <c:v>5.3044963005122368</c:v>
                </c:pt>
                <c:pt idx="26">
                  <c:v>5.4509758632636567</c:v>
                </c:pt>
                <c:pt idx="27">
                  <c:v>5.7434863970059018</c:v>
                </c:pt>
                <c:pt idx="28">
                  <c:v>6.0342555994729912</c:v>
                </c:pt>
                <c:pt idx="29">
                  <c:v>5.6976166832174773</c:v>
                </c:pt>
                <c:pt idx="30">
                  <c:v>5.3996143132633376</c:v>
                </c:pt>
              </c:numCache>
            </c:numRef>
          </c:val>
          <c:extLst>
            <c:ext xmlns:c16="http://schemas.microsoft.com/office/drawing/2014/chart" uri="{C3380CC4-5D6E-409C-BE32-E72D297353CC}">
              <c16:uniqueId val="{00000003-BAC0-4D5E-9F83-69AAAB95403B}"/>
            </c:ext>
          </c:extLst>
        </c:ser>
        <c:dLbls>
          <c:showLegendKey val="0"/>
          <c:showVal val="0"/>
          <c:showCatName val="0"/>
          <c:showSerName val="0"/>
          <c:showPercent val="0"/>
          <c:showBubbleSize val="0"/>
        </c:dLbls>
        <c:gapWidth val="10"/>
        <c:overlap val="100"/>
        <c:axId val="830419552"/>
        <c:axId val="815590592"/>
      </c:barChart>
      <c:catAx>
        <c:axId val="830419552"/>
        <c:scaling>
          <c:orientation val="minMax"/>
        </c:scaling>
        <c:delete val="0"/>
        <c:axPos val="b"/>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815590592"/>
        <c:crosses val="autoZero"/>
        <c:auto val="1"/>
        <c:lblAlgn val="ctr"/>
        <c:lblOffset val="0"/>
        <c:tickLblSkip val="3"/>
        <c:noMultiLvlLbl val="0"/>
      </c:catAx>
      <c:valAx>
        <c:axId val="815590592"/>
        <c:scaling>
          <c:orientation val="minMax"/>
          <c:max val="100"/>
        </c:scaling>
        <c:delete val="0"/>
        <c:axPos val="l"/>
        <c:majorGridlines>
          <c:spPr>
            <a:ln w="9525" cap="flat" cmpd="sng" algn="ctr">
              <a:no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r>
                  <a:rPr lang="en-US" sz="2000" b="1">
                    <a:solidFill>
                      <a:schemeClr val="tx1">
                        <a:lumMod val="85000"/>
                        <a:lumOff val="15000"/>
                      </a:schemeClr>
                    </a:solidFill>
                    <a:effectLst/>
                    <a:latin typeface="Calibri" panose="020F0502020204030204" pitchFamily="34" charset="0"/>
                    <a:cs typeface="Calibri" panose="020F0502020204030204" pitchFamily="34" charset="0"/>
                  </a:rPr>
                  <a:t>Percentage of cases</a:t>
                </a:r>
                <a:endParaRPr lang="en-US" sz="2000">
                  <a:solidFill>
                    <a:schemeClr val="tx1">
                      <a:lumMod val="85000"/>
                      <a:lumOff val="15000"/>
                    </a:schemeClr>
                  </a:solidFill>
                  <a:effectLst/>
                  <a:latin typeface="Calibri" panose="020F0502020204030204" pitchFamily="34" charset="0"/>
                  <a:cs typeface="Calibri" panose="020F050202020403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title>
        <c:numFmt formatCode="0&quot;%&quot;"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830419552"/>
        <c:crosses val="autoZero"/>
        <c:crossBetween val="between"/>
        <c:majorUnit val="20"/>
      </c:valAx>
      <c:spPr>
        <a:noFill/>
        <a:ln>
          <a:noFill/>
        </a:ln>
        <a:effectLst/>
      </c:spPr>
    </c:plotArea>
    <c:legend>
      <c:legendPos val="b"/>
      <c:layout>
        <c:manualLayout>
          <c:xMode val="edge"/>
          <c:yMode val="edge"/>
          <c:x val="0.11524731869151608"/>
          <c:y val="2.1505171777955991E-2"/>
          <c:w val="0.73198189255496371"/>
          <c:h val="6.5638948632719754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a:pPr>
      <a:endParaRPr lang="en-US"/>
    </a:p>
  </c:txPr>
  <c:externalData r:id="rId4">
    <c:autoUpdate val="0"/>
  </c:externalData>
  <c:userShapes r:id="rId5"/>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832117171721335"/>
          <c:y val="0.14591981478933713"/>
          <c:w val="0.38145265140396717"/>
          <c:h val="0.7530387818712051"/>
        </c:manualLayout>
      </c:layout>
      <c:pieChart>
        <c:varyColors val="1"/>
        <c:ser>
          <c:idx val="0"/>
          <c:order val="0"/>
          <c:tx>
            <c:strRef>
              <c:f>Sheet1!$B$1</c:f>
              <c:strCache>
                <c:ptCount val="1"/>
                <c:pt idx="0">
                  <c:v>Column1</c:v>
                </c:pt>
              </c:strCache>
            </c:strRef>
          </c:tx>
          <c:spPr>
            <a:solidFill>
              <a:srgbClr val="4983F2"/>
            </a:solidFill>
            <a:ln w="3175">
              <a:noFill/>
            </a:ln>
          </c:spPr>
          <c:dPt>
            <c:idx val="0"/>
            <c:bubble3D val="0"/>
            <c:spPr>
              <a:solidFill>
                <a:srgbClr val="164380"/>
              </a:solidFill>
              <a:ln w="3175">
                <a:noFill/>
              </a:ln>
              <a:effectLst/>
            </c:spPr>
            <c:extLst>
              <c:ext xmlns:c16="http://schemas.microsoft.com/office/drawing/2014/chart" uri="{C3380CC4-5D6E-409C-BE32-E72D297353CC}">
                <c16:uniqueId val="{00000001-ABC9-40F9-BE53-99CB9E7E44F5}"/>
              </c:ext>
            </c:extLst>
          </c:dPt>
          <c:dPt>
            <c:idx val="1"/>
            <c:bubble3D val="0"/>
            <c:spPr>
              <a:solidFill>
                <a:srgbClr val="F452A3"/>
              </a:solidFill>
              <a:ln w="3175">
                <a:noFill/>
              </a:ln>
              <a:effectLst/>
            </c:spPr>
            <c:extLst>
              <c:ext xmlns:c16="http://schemas.microsoft.com/office/drawing/2014/chart" uri="{C3380CC4-5D6E-409C-BE32-E72D297353CC}">
                <c16:uniqueId val="{00000003-ABC9-40F9-BE53-99CB9E7E44F5}"/>
              </c:ext>
            </c:extLst>
          </c:dPt>
          <c:dPt>
            <c:idx val="2"/>
            <c:bubble3D val="0"/>
            <c:spPr>
              <a:solidFill>
                <a:srgbClr val="86B2D8"/>
              </a:solidFill>
              <a:ln w="3175">
                <a:noFill/>
              </a:ln>
              <a:effectLst/>
            </c:spPr>
            <c:extLst>
              <c:ext xmlns:c16="http://schemas.microsoft.com/office/drawing/2014/chart" uri="{C3380CC4-5D6E-409C-BE32-E72D297353CC}">
                <c16:uniqueId val="{00000005-ABC9-40F9-BE53-99CB9E7E44F5}"/>
              </c:ext>
            </c:extLst>
          </c:dPt>
          <c:dPt>
            <c:idx val="3"/>
            <c:bubble3D val="0"/>
            <c:spPr>
              <a:solidFill>
                <a:srgbClr val="D8E5FC"/>
              </a:solidFill>
              <a:ln w="3175">
                <a:noFill/>
              </a:ln>
              <a:effectLst/>
            </c:spPr>
            <c:extLst>
              <c:ext xmlns:c16="http://schemas.microsoft.com/office/drawing/2014/chart" uri="{C3380CC4-5D6E-409C-BE32-E72D297353CC}">
                <c16:uniqueId val="{00000007-ABC9-40F9-BE53-99CB9E7E44F5}"/>
              </c:ext>
            </c:extLst>
          </c:dPt>
          <c:dPt>
            <c:idx val="4"/>
            <c:bubble3D val="0"/>
            <c:spPr>
              <a:solidFill>
                <a:srgbClr val="4983F2"/>
              </a:solidFill>
              <a:ln w="3175">
                <a:noFill/>
              </a:ln>
              <a:effectLst/>
            </c:spPr>
            <c:extLst>
              <c:ext xmlns:c16="http://schemas.microsoft.com/office/drawing/2014/chart" uri="{C3380CC4-5D6E-409C-BE32-E72D297353CC}">
                <c16:uniqueId val="{00000009-7B0A-4440-94B1-FE40F715F4C7}"/>
              </c:ext>
            </c:extLst>
          </c:dPt>
          <c:dLbls>
            <c:dLbl>
              <c:idx val="0"/>
              <c:layout>
                <c:manualLayout>
                  <c:x val="-0.13406958744571043"/>
                  <c:y val="-0.19606522223856318"/>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r>
                      <a:rPr lang="en-US" baseline="0"/>
                      <a:t>HRZE</a:t>
                    </a:r>
                    <a:r>
                      <a:rPr lang="en-US" sz="2400" b="0" i="0" u="none" strike="noStrike" kern="1200" baseline="30000">
                        <a:solidFill>
                          <a:schemeClr val="bg2"/>
                        </a:solidFill>
                        <a:latin typeface="Calibri" panose="020F0502020204030204" pitchFamily="34" charset="0"/>
                        <a:cs typeface="Calibri" panose="020F0502020204030204" pitchFamily="34" charset="0"/>
                      </a:rPr>
                      <a:t>§</a:t>
                    </a:r>
                    <a:r>
                      <a:rPr lang="en-US" baseline="0"/>
                      <a:t>, </a:t>
                    </a:r>
                    <a:fld id="{21EFE28C-A96B-4567-B50C-8416393EBCCE}" type="VALUE">
                      <a:rPr lang="en-US" baseline="0"/>
                      <a:pPr>
                        <a:defRPr sz="2400">
                          <a:solidFill>
                            <a:schemeClr val="bg1"/>
                          </a:solidFill>
                          <a:latin typeface="Calibri" panose="020F0502020204030204" pitchFamily="34" charset="0"/>
                          <a:cs typeface="Calibri" panose="020F0502020204030204" pitchFamily="34" charset="0"/>
                        </a:defRPr>
                      </a:pPr>
                      <a:t>[VALUE]</a:t>
                    </a:fld>
                    <a:endParaRPr lang="en-US" baseline="0"/>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BC9-40F9-BE53-99CB9E7E44F5}"/>
                </c:ext>
              </c:extLst>
            </c:dLbl>
            <c:dLbl>
              <c:idx val="1"/>
              <c:delete val="1"/>
              <c:extLst>
                <c:ext xmlns:c15="http://schemas.microsoft.com/office/drawing/2012/chart" uri="{CE6537A1-D6FC-4f65-9D91-7224C49458BB}">
                  <c15:layout>
                    <c:manualLayout>
                      <c:w val="0.32993649181747242"/>
                      <c:h val="0.10934718121000957"/>
                    </c:manualLayout>
                  </c15:layout>
                </c:ext>
                <c:ext xmlns:c16="http://schemas.microsoft.com/office/drawing/2014/chart" uri="{C3380CC4-5D6E-409C-BE32-E72D297353CC}">
                  <c16:uniqueId val="{00000003-ABC9-40F9-BE53-99CB9E7E44F5}"/>
                </c:ext>
              </c:extLst>
            </c:dLbl>
            <c:dLbl>
              <c:idx val="2"/>
              <c:layout>
                <c:manualLayout>
                  <c:x val="-5.122984235730401E-2"/>
                  <c:y val="5.3795080206220362E-2"/>
                </c:manualLayout>
              </c:layout>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33315206774938522"/>
                      <c:h val="0.14377596335536619"/>
                    </c:manualLayout>
                  </c15:layout>
                </c:ext>
                <c:ext xmlns:c16="http://schemas.microsoft.com/office/drawing/2014/chart" uri="{C3380CC4-5D6E-409C-BE32-E72D297353CC}">
                  <c16:uniqueId val="{00000005-ABC9-40F9-BE53-99CB9E7E44F5}"/>
                </c:ext>
              </c:extLst>
            </c:dLbl>
            <c:dLbl>
              <c:idx val="3"/>
              <c:layout>
                <c:manualLayout>
                  <c:x val="0.10736471253441207"/>
                  <c:y val="1.0758999097938406E-2"/>
                </c:manualLayout>
              </c:layout>
              <c:tx>
                <c:rich>
                  <a:bodyPr/>
                  <a:lstStyle/>
                  <a:p>
                    <a:r>
                      <a:rPr lang="en-US" baseline="0"/>
                      <a:t>Less than 4 drug regimen, </a:t>
                    </a:r>
                    <a:fld id="{AD91463D-81BD-46C4-80DF-DE005787853E}" type="VALUE">
                      <a:rPr lang="en-US" baseline="0"/>
                      <a:pPr/>
                      <a:t>[VALUE]</a:t>
                    </a:fld>
                    <a:endParaRPr lang="en-US" baseline="0"/>
                  </a:p>
                </c:rich>
              </c:tx>
              <c:dLblPos val="bestFit"/>
              <c:showLegendKey val="0"/>
              <c:showVal val="1"/>
              <c:showCatName val="1"/>
              <c:showSerName val="0"/>
              <c:showPercent val="0"/>
              <c:showBubbleSize val="0"/>
              <c:extLst>
                <c:ext xmlns:c15="http://schemas.microsoft.com/office/drawing/2012/chart" uri="{CE6537A1-D6FC-4f65-9D91-7224C49458BB}">
                  <c15:layout>
                    <c:manualLayout>
                      <c:w val="0.35956260065303669"/>
                      <c:h val="0.13252935088840528"/>
                    </c:manualLayout>
                  </c15:layout>
                  <c15:dlblFieldTable/>
                  <c15:showDataLabelsRange val="0"/>
                </c:ext>
                <c:ext xmlns:c16="http://schemas.microsoft.com/office/drawing/2014/chart" uri="{C3380CC4-5D6E-409C-BE32-E72D297353CC}">
                  <c16:uniqueId val="{00000007-ABC9-40F9-BE53-99CB9E7E44F5}"/>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Sheet1!$A$2:$A$6</c:f>
              <c:strCache>
                <c:ptCount val="4"/>
                <c:pt idx="0">
                  <c:v>HRZE†</c:v>
                </c:pt>
                <c:pt idx="1">
                  <c:v>RPT-MOX§</c:v>
                </c:pt>
                <c:pt idx="2">
                  <c:v>Other 4+ drug regimen¶</c:v>
                </c:pt>
                <c:pt idx="3">
                  <c:v>Not on a 4+ drug regimen</c:v>
                </c:pt>
              </c:strCache>
            </c:strRef>
          </c:cat>
          <c:val>
            <c:numRef>
              <c:f>Sheet1!$B$2:$B$6</c:f>
              <c:numCache>
                <c:formatCode>0.0000</c:formatCode>
                <c:ptCount val="5"/>
                <c:pt idx="0">
                  <c:v>82.6</c:v>
                </c:pt>
                <c:pt idx="1">
                  <c:v>0.3</c:v>
                </c:pt>
                <c:pt idx="2">
                  <c:v>11.6</c:v>
                </c:pt>
                <c:pt idx="3">
                  <c:v>5.4</c:v>
                </c:pt>
              </c:numCache>
            </c:numRef>
          </c:val>
          <c:extLst>
            <c:ext xmlns:c16="http://schemas.microsoft.com/office/drawing/2014/chart" uri="{C3380CC4-5D6E-409C-BE32-E72D297353CC}">
              <c16:uniqueId val="{00000008-ABC9-40F9-BE53-99CB9E7E44F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7126458972096421E-2"/>
          <c:y val="8.4272044106929372E-2"/>
          <c:w val="0.89811361589045269"/>
          <c:h val="0.78239917792666802"/>
        </c:manualLayout>
      </c:layout>
      <c:barChart>
        <c:barDir val="col"/>
        <c:grouping val="stacked"/>
        <c:varyColors val="0"/>
        <c:ser>
          <c:idx val="0"/>
          <c:order val="0"/>
          <c:tx>
            <c:strRef>
              <c:f>Sheet1!$B$1</c:f>
              <c:strCache>
                <c:ptCount val="1"/>
                <c:pt idx="0">
                  <c:v>DOT§ only</c:v>
                </c:pt>
              </c:strCache>
            </c:strRef>
          </c:tx>
          <c:spPr>
            <a:solidFill>
              <a:srgbClr val="602E7C"/>
            </a:solidFill>
            <a:ln>
              <a:noFill/>
            </a:ln>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Sheet1!$B$2:$B$30</c:f>
              <c:numCache>
                <c:formatCode>\(0.0\)</c:formatCode>
                <c:ptCount val="29"/>
                <c:pt idx="0">
                  <c:v>21.276326874473462</c:v>
                </c:pt>
                <c:pt idx="1">
                  <c:v>26.847995835502342</c:v>
                </c:pt>
                <c:pt idx="2">
                  <c:v>36.194425247638797</c:v>
                </c:pt>
                <c:pt idx="3">
                  <c:v>41.561576354679801</c:v>
                </c:pt>
                <c:pt idx="4">
                  <c:v>45.964078182778657</c:v>
                </c:pt>
                <c:pt idx="5">
                  <c:v>46.849050164941417</c:v>
                </c:pt>
                <c:pt idx="6">
                  <c:v>48.546339147976738</c:v>
                </c:pt>
                <c:pt idx="7">
                  <c:v>51.8915151131107</c:v>
                </c:pt>
                <c:pt idx="8">
                  <c:v>52.944613986104791</c:v>
                </c:pt>
                <c:pt idx="9">
                  <c:v>54.729683313869614</c:v>
                </c:pt>
                <c:pt idx="10">
                  <c:v>55.997773448371838</c:v>
                </c:pt>
                <c:pt idx="11">
                  <c:v>58.12433392539964</c:v>
                </c:pt>
                <c:pt idx="12">
                  <c:v>57.372850347603368</c:v>
                </c:pt>
                <c:pt idx="13">
                  <c:v>57.19224410040583</c:v>
                </c:pt>
                <c:pt idx="14">
                  <c:v>55.755646976635873</c:v>
                </c:pt>
                <c:pt idx="15">
                  <c:v>55.711550733886405</c:v>
                </c:pt>
                <c:pt idx="16">
                  <c:v>59.173612978399213</c:v>
                </c:pt>
                <c:pt idx="17">
                  <c:v>58.75406787540679</c:v>
                </c:pt>
                <c:pt idx="18">
                  <c:v>60.558395595753048</c:v>
                </c:pt>
                <c:pt idx="19">
                  <c:v>60.348403152218999</c:v>
                </c:pt>
                <c:pt idx="20">
                  <c:v>62.117291936179384</c:v>
                </c:pt>
                <c:pt idx="21">
                  <c:v>63.247676325861121</c:v>
                </c:pt>
                <c:pt idx="22">
                  <c:v>64.623505332327909</c:v>
                </c:pt>
                <c:pt idx="23">
                  <c:v>63.075208913649028</c:v>
                </c:pt>
                <c:pt idx="24">
                  <c:v>60.563220990726087</c:v>
                </c:pt>
                <c:pt idx="25">
                  <c:v>60.311284046692606</c:v>
                </c:pt>
                <c:pt idx="26">
                  <c:v>61.474269819193324</c:v>
                </c:pt>
                <c:pt idx="27">
                  <c:v>61.70336037079953</c:v>
                </c:pt>
                <c:pt idx="28">
                  <c:v>64.79564755838642</c:v>
                </c:pt>
              </c:numCache>
            </c:numRef>
          </c:val>
          <c:extLst>
            <c:ext xmlns:c16="http://schemas.microsoft.com/office/drawing/2014/chart" uri="{C3380CC4-5D6E-409C-BE32-E72D297353CC}">
              <c16:uniqueId val="{00000000-0DE1-4046-8BEC-AADAB52FBB25}"/>
            </c:ext>
          </c:extLst>
        </c:ser>
        <c:ser>
          <c:idx val="1"/>
          <c:order val="1"/>
          <c:tx>
            <c:strRef>
              <c:f>Sheet1!$C$1</c:f>
              <c:strCache>
                <c:ptCount val="1"/>
                <c:pt idx="0">
                  <c:v>DOT + SAT</c:v>
                </c:pt>
              </c:strCache>
            </c:strRef>
          </c:tx>
          <c:spPr>
            <a:solidFill>
              <a:srgbClr val="803DA5"/>
            </a:solidFill>
            <a:ln>
              <a:noFill/>
            </a:ln>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Sheet1!$C$2:$C$30</c:f>
              <c:numCache>
                <c:formatCode>\(0.0\)</c:formatCode>
                <c:ptCount val="29"/>
                <c:pt idx="0">
                  <c:v>14.132266217354674</c:v>
                </c:pt>
                <c:pt idx="1">
                  <c:v>19.642547284400486</c:v>
                </c:pt>
                <c:pt idx="2">
                  <c:v>20.875374337710205</c:v>
                </c:pt>
                <c:pt idx="3">
                  <c:v>21.931034482758623</c:v>
                </c:pt>
                <c:pt idx="4">
                  <c:v>23.301637612255679</c:v>
                </c:pt>
                <c:pt idx="5">
                  <c:v>26.128995563644636</c:v>
                </c:pt>
                <c:pt idx="6">
                  <c:v>27.12709149163403</c:v>
                </c:pt>
                <c:pt idx="7">
                  <c:v>25.530701476459033</c:v>
                </c:pt>
                <c:pt idx="8">
                  <c:v>27.173560158431272</c:v>
                </c:pt>
                <c:pt idx="9">
                  <c:v>27.443841450848389</c:v>
                </c:pt>
                <c:pt idx="10">
                  <c:v>28.214583913164486</c:v>
                </c:pt>
                <c:pt idx="11">
                  <c:v>27.374777975133213</c:v>
                </c:pt>
                <c:pt idx="12">
                  <c:v>29.352360043907794</c:v>
                </c:pt>
                <c:pt idx="13">
                  <c:v>30.211934465654593</c:v>
                </c:pt>
                <c:pt idx="14">
                  <c:v>32.670961732515721</c:v>
                </c:pt>
                <c:pt idx="15">
                  <c:v>33.128589661774086</c:v>
                </c:pt>
                <c:pt idx="16">
                  <c:v>29.963251770189121</c:v>
                </c:pt>
                <c:pt idx="17">
                  <c:v>30.711297071129707</c:v>
                </c:pt>
                <c:pt idx="18">
                  <c:v>28.313016122689739</c:v>
                </c:pt>
                <c:pt idx="19">
                  <c:v>28.452924097884697</c:v>
                </c:pt>
                <c:pt idx="20">
                  <c:v>28.32039672272531</c:v>
                </c:pt>
                <c:pt idx="21">
                  <c:v>28.933843630399124</c:v>
                </c:pt>
                <c:pt idx="22">
                  <c:v>28.29904125821394</c:v>
                </c:pt>
                <c:pt idx="23">
                  <c:v>30.094707520891369</c:v>
                </c:pt>
                <c:pt idx="24">
                  <c:v>32.526577697353545</c:v>
                </c:pt>
                <c:pt idx="25">
                  <c:v>33.268482490272369</c:v>
                </c:pt>
                <c:pt idx="26">
                  <c:v>32.301808066759385</c:v>
                </c:pt>
                <c:pt idx="27">
                  <c:v>31.865585168018541</c:v>
                </c:pt>
                <c:pt idx="28">
                  <c:v>29.219745222929937</c:v>
                </c:pt>
              </c:numCache>
            </c:numRef>
          </c:val>
          <c:extLst>
            <c:ext xmlns:c16="http://schemas.microsoft.com/office/drawing/2014/chart" uri="{C3380CC4-5D6E-409C-BE32-E72D297353CC}">
              <c16:uniqueId val="{00000001-0DE1-4046-8BEC-AADAB52FBB25}"/>
            </c:ext>
          </c:extLst>
        </c:ser>
        <c:ser>
          <c:idx val="2"/>
          <c:order val="2"/>
          <c:tx>
            <c:strRef>
              <c:f>Sheet1!$D$1</c:f>
              <c:strCache>
                <c:ptCount val="1"/>
                <c:pt idx="0">
                  <c:v>SAT only</c:v>
                </c:pt>
              </c:strCache>
            </c:strRef>
          </c:tx>
          <c:spPr>
            <a:solidFill>
              <a:srgbClr val="B482D0"/>
            </a:solidFill>
            <a:ln>
              <a:noFill/>
            </a:ln>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Sheet1!$D$2:$D$30</c:f>
              <c:numCache>
                <c:formatCode>\(0.0\)</c:formatCode>
                <c:ptCount val="29"/>
                <c:pt idx="0">
                  <c:v>62.493681550126368</c:v>
                </c:pt>
                <c:pt idx="1">
                  <c:v>49.201804615651568</c:v>
                </c:pt>
                <c:pt idx="2">
                  <c:v>40.064501266989168</c:v>
                </c:pt>
                <c:pt idx="3">
                  <c:v>34.334975369458128</c:v>
                </c:pt>
                <c:pt idx="4">
                  <c:v>28.584257791864765</c:v>
                </c:pt>
                <c:pt idx="5">
                  <c:v>25.315663747013989</c:v>
                </c:pt>
                <c:pt idx="6">
                  <c:v>22.55250978996084</c:v>
                </c:pt>
                <c:pt idx="7">
                  <c:v>21.424497813826754</c:v>
                </c:pt>
                <c:pt idx="8">
                  <c:v>18.583208882540095</c:v>
                </c:pt>
                <c:pt idx="9">
                  <c:v>16.610565363742531</c:v>
                </c:pt>
                <c:pt idx="10">
                  <c:v>14.876148065683273</c:v>
                </c:pt>
                <c:pt idx="11">
                  <c:v>13.193605683836591</c:v>
                </c:pt>
                <c:pt idx="12">
                  <c:v>12.396633735821441</c:v>
                </c:pt>
                <c:pt idx="13">
                  <c:v>12.032165940177364</c:v>
                </c:pt>
                <c:pt idx="14">
                  <c:v>10.696266397578205</c:v>
                </c:pt>
                <c:pt idx="15">
                  <c:v>9.9792597319719203</c:v>
                </c:pt>
                <c:pt idx="16">
                  <c:v>9.9757999462221019</c:v>
                </c:pt>
                <c:pt idx="17">
                  <c:v>9.5769409576940951</c:v>
                </c:pt>
                <c:pt idx="18">
                  <c:v>8.3267793944160431</c:v>
                </c:pt>
                <c:pt idx="19">
                  <c:v>8.8656159270012438</c:v>
                </c:pt>
                <c:pt idx="20">
                  <c:v>7.8158689090125053</c:v>
                </c:pt>
                <c:pt idx="21">
                  <c:v>7.0311645708037176</c:v>
                </c:pt>
                <c:pt idx="22">
                  <c:v>6.4634277711946577</c:v>
                </c:pt>
                <c:pt idx="23">
                  <c:v>5.6044568245125346</c:v>
                </c:pt>
                <c:pt idx="24">
                  <c:v>5.9149513684686728</c:v>
                </c:pt>
                <c:pt idx="25">
                  <c:v>4.9668116273746854</c:v>
                </c:pt>
                <c:pt idx="26">
                  <c:v>4.6940194714881782</c:v>
                </c:pt>
                <c:pt idx="27">
                  <c:v>4.9971031286210899</c:v>
                </c:pt>
                <c:pt idx="28">
                  <c:v>4.5912951167728231</c:v>
                </c:pt>
              </c:numCache>
            </c:numRef>
          </c:val>
          <c:extLst>
            <c:ext xmlns:c16="http://schemas.microsoft.com/office/drawing/2014/chart" uri="{C3380CC4-5D6E-409C-BE32-E72D297353CC}">
              <c16:uniqueId val="{00000002-0DE1-4046-8BEC-AADAB52FBB25}"/>
            </c:ext>
          </c:extLst>
        </c:ser>
        <c:ser>
          <c:idx val="4"/>
          <c:order val="3"/>
          <c:tx>
            <c:strRef>
              <c:f>Sheet1!$E$1</c:f>
              <c:strCache>
                <c:ptCount val="1"/>
                <c:pt idx="0">
                  <c:v>Unknown or missing</c:v>
                </c:pt>
              </c:strCache>
            </c:strRef>
          </c:tx>
          <c:spPr>
            <a:solidFill>
              <a:srgbClr val="DAC2E8"/>
            </a:solidFill>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Sheet1!$E$2:$E$30</c:f>
              <c:numCache>
                <c:formatCode>\(0.0\)</c:formatCode>
                <c:ptCount val="29"/>
                <c:pt idx="0">
                  <c:v>2.0977253580454929</c:v>
                </c:pt>
                <c:pt idx="1">
                  <c:v>4.3076522644456015</c:v>
                </c:pt>
                <c:pt idx="2">
                  <c:v>2.8656991476618288</c:v>
                </c:pt>
                <c:pt idx="3">
                  <c:v>2.1724137931034484</c:v>
                </c:pt>
                <c:pt idx="4">
                  <c:v>2.1500264131008979</c:v>
                </c:pt>
                <c:pt idx="5">
                  <c:v>1.7062905243999547</c:v>
                </c:pt>
                <c:pt idx="6">
                  <c:v>1.7740595704283848</c:v>
                </c:pt>
                <c:pt idx="7">
                  <c:v>1.1532855966035105</c:v>
                </c:pt>
                <c:pt idx="8">
                  <c:v>1.2986169729238362</c:v>
                </c:pt>
                <c:pt idx="9">
                  <c:v>1.2159098715394656</c:v>
                </c:pt>
                <c:pt idx="10">
                  <c:v>0.91149457278040624</c:v>
                </c:pt>
                <c:pt idx="11">
                  <c:v>1.3072824156305507</c:v>
                </c:pt>
                <c:pt idx="12">
                  <c:v>0.87815587266739847</c:v>
                </c:pt>
                <c:pt idx="13">
                  <c:v>0.56365549376221247</c:v>
                </c:pt>
                <c:pt idx="14">
                  <c:v>0.87712489327020104</c:v>
                </c:pt>
                <c:pt idx="15">
                  <c:v>1.1805998723675815</c:v>
                </c:pt>
                <c:pt idx="16">
                  <c:v>0.88733530518956705</c:v>
                </c:pt>
                <c:pt idx="17">
                  <c:v>0.95769409576940945</c:v>
                </c:pt>
                <c:pt idx="18">
                  <c:v>2.8018088871411715</c:v>
                </c:pt>
                <c:pt idx="19">
                  <c:v>2.3330568228950641</c:v>
                </c:pt>
                <c:pt idx="20">
                  <c:v>1.7464424320827943</c:v>
                </c:pt>
                <c:pt idx="21">
                  <c:v>0.78731547293603066</c:v>
                </c:pt>
                <c:pt idx="22">
                  <c:v>0.61402563826349243</c:v>
                </c:pt>
                <c:pt idx="23">
                  <c:v>1.2256267409470751</c:v>
                </c:pt>
                <c:pt idx="24">
                  <c:v>0.9952499434517077</c:v>
                </c:pt>
                <c:pt idx="25">
                  <c:v>1.4534218356603341</c:v>
                </c:pt>
                <c:pt idx="26">
                  <c:v>1.52990264255911</c:v>
                </c:pt>
                <c:pt idx="27">
                  <c:v>1.4339513325608342</c:v>
                </c:pt>
                <c:pt idx="28">
                  <c:v>1.3933121019108281</c:v>
                </c:pt>
              </c:numCache>
            </c:numRef>
          </c:val>
          <c:extLst>
            <c:ext xmlns:c16="http://schemas.microsoft.com/office/drawing/2014/chart" uri="{C3380CC4-5D6E-409C-BE32-E72D297353CC}">
              <c16:uniqueId val="{00000000-0BEF-4C94-AA1C-92B8A4C3B0C0}"/>
            </c:ext>
          </c:extLst>
        </c:ser>
        <c:dLbls>
          <c:showLegendKey val="0"/>
          <c:showVal val="0"/>
          <c:showCatName val="0"/>
          <c:showSerName val="0"/>
          <c:showPercent val="0"/>
          <c:showBubbleSize val="0"/>
        </c:dLbls>
        <c:gapWidth val="10"/>
        <c:overlap val="100"/>
        <c:axId val="389210040"/>
        <c:axId val="389207688"/>
      </c:barChart>
      <c:catAx>
        <c:axId val="389210040"/>
        <c:scaling>
          <c:orientation val="minMax"/>
        </c:scaling>
        <c:delete val="0"/>
        <c:axPos val="b"/>
        <c:title>
          <c:tx>
            <c:rich>
              <a:bodyPr/>
              <a:lstStyle/>
              <a:p>
                <a:pPr>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07688"/>
        <c:crosses val="autoZero"/>
        <c:auto val="1"/>
        <c:lblAlgn val="ctr"/>
        <c:lblOffset val="0"/>
        <c:tickLblSkip val="4"/>
        <c:noMultiLvlLbl val="0"/>
      </c:catAx>
      <c:valAx>
        <c:axId val="389207688"/>
        <c:scaling>
          <c:orientation val="minMax"/>
          <c:max val="100"/>
        </c:scaling>
        <c:delete val="0"/>
        <c:axPos val="l"/>
        <c:title>
          <c:tx>
            <c:rich>
              <a:bodyPr/>
              <a:lstStyle/>
              <a:p>
                <a:pPr>
                  <a:defRPr>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layout>
            <c:manualLayout>
              <c:xMode val="edge"/>
              <c:yMode val="edge"/>
              <c:x val="0"/>
              <c:y val="0.26734213002982943"/>
            </c:manualLayout>
          </c:layout>
          <c:overlay val="0"/>
        </c:title>
        <c:numFmt formatCode="0&quot;%&quot;" sourceLinked="0"/>
        <c:majorTickMark val="out"/>
        <c:minorTickMark val="none"/>
        <c:tickLblPos val="nextTo"/>
        <c:spPr>
          <a:ln>
            <a:solidFill>
              <a:schemeClr val="tx1">
                <a:lumMod val="85000"/>
                <a:lumOff val="15000"/>
              </a:schemeClr>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10040"/>
        <c:crosses val="autoZero"/>
        <c:crossBetween val="between"/>
        <c:majorUnit val="20"/>
      </c:valAx>
    </c:plotArea>
    <c:legend>
      <c:legendPos val="t"/>
      <c:layout>
        <c:manualLayout>
          <c:xMode val="edge"/>
          <c:yMode val="edge"/>
          <c:x val="8.518319511750036E-2"/>
          <c:y val="1.1827920884076198E-2"/>
          <c:w val="0.87507164243665392"/>
          <c:h val="6.9550079407501061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solidFill>
            <a:srgbClr val="000000"/>
          </a:solidFill>
        </a:defRPr>
      </a:pPr>
      <a:endParaRPr lang="en-US"/>
    </a:p>
  </c:txPr>
  <c:externalData r:id="rId2">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233561223665527"/>
          <c:y val="0.15648876392124397"/>
          <c:w val="0.37818286008181834"/>
          <c:h val="0.80664461873369708"/>
        </c:manualLayout>
      </c:layout>
      <c:pieChart>
        <c:varyColors val="1"/>
        <c:ser>
          <c:idx val="0"/>
          <c:order val="0"/>
          <c:tx>
            <c:strRef>
              <c:f>Sheet1!$B$1</c:f>
              <c:strCache>
                <c:ptCount val="1"/>
                <c:pt idx="0">
                  <c:v>Column1</c:v>
                </c:pt>
              </c:strCache>
            </c:strRef>
          </c:tx>
          <c:spPr>
            <a:solidFill>
              <a:srgbClr val="4983F2"/>
            </a:solidFill>
            <a:ln w="3175">
              <a:noFill/>
            </a:ln>
          </c:spPr>
          <c:dPt>
            <c:idx val="0"/>
            <c:bubble3D val="0"/>
            <c:spPr>
              <a:solidFill>
                <a:srgbClr val="602E7C"/>
              </a:solidFill>
              <a:ln w="3175">
                <a:noFill/>
              </a:ln>
              <a:effectLst/>
            </c:spPr>
            <c:extLst>
              <c:ext xmlns:c16="http://schemas.microsoft.com/office/drawing/2014/chart" uri="{C3380CC4-5D6E-409C-BE32-E72D297353CC}">
                <c16:uniqueId val="{00000001-B438-4777-A575-CF3D36915A7A}"/>
              </c:ext>
            </c:extLst>
          </c:dPt>
          <c:dPt>
            <c:idx val="1"/>
            <c:bubble3D val="0"/>
            <c:spPr>
              <a:solidFill>
                <a:srgbClr val="803DA5"/>
              </a:solidFill>
              <a:ln w="3175">
                <a:noFill/>
              </a:ln>
              <a:effectLst/>
            </c:spPr>
            <c:extLst>
              <c:ext xmlns:c16="http://schemas.microsoft.com/office/drawing/2014/chart" uri="{C3380CC4-5D6E-409C-BE32-E72D297353CC}">
                <c16:uniqueId val="{00000003-B438-4777-A575-CF3D36915A7A}"/>
              </c:ext>
            </c:extLst>
          </c:dPt>
          <c:dPt>
            <c:idx val="2"/>
            <c:bubble3D val="0"/>
            <c:spPr>
              <a:solidFill>
                <a:srgbClr val="B482D0"/>
              </a:solidFill>
              <a:ln w="3175">
                <a:noFill/>
              </a:ln>
              <a:effectLst/>
            </c:spPr>
            <c:extLst>
              <c:ext xmlns:c16="http://schemas.microsoft.com/office/drawing/2014/chart" uri="{C3380CC4-5D6E-409C-BE32-E72D297353CC}">
                <c16:uniqueId val="{00000005-B438-4777-A575-CF3D36915A7A}"/>
              </c:ext>
            </c:extLst>
          </c:dPt>
          <c:dPt>
            <c:idx val="3"/>
            <c:bubble3D val="0"/>
            <c:spPr>
              <a:solidFill>
                <a:srgbClr val="DAC2E8"/>
              </a:solidFill>
              <a:ln w="3175">
                <a:noFill/>
              </a:ln>
              <a:effectLst/>
            </c:spPr>
            <c:extLst>
              <c:ext xmlns:c16="http://schemas.microsoft.com/office/drawing/2014/chart" uri="{C3380CC4-5D6E-409C-BE32-E72D297353CC}">
                <c16:uniqueId val="{00000007-B438-4777-A575-CF3D36915A7A}"/>
              </c:ext>
            </c:extLst>
          </c:dPt>
          <c:dLbls>
            <c:dLbl>
              <c:idx val="0"/>
              <c:layout>
                <c:manualLayout>
                  <c:x val="-7.1560368743435701E-2"/>
                  <c:y val="-0.15855373926777963"/>
                </c:manualLayout>
              </c:layout>
              <c:numFmt formatCode="0.0&quot;%&quot;" sourceLinked="0"/>
              <c:spPr>
                <a:solidFill>
                  <a:schemeClr val="bg1"/>
                </a:solidFill>
                <a:ln w="50800">
                  <a:solidFill>
                    <a:srgbClr val="602E7C"/>
                  </a:solidFill>
                </a:ln>
                <a:effectLst/>
              </c:spPr>
              <c:txPr>
                <a:bodyPr rot="0" spcFirstLastPara="1" vertOverflow="ellipsis" vert="horz" wrap="square" lIns="38100" tIns="19050" rIns="38100" bIns="19050" anchor="ctr" anchorCtr="0">
                  <a:noAutofit/>
                </a:bodyPr>
                <a:lstStyle/>
                <a:p>
                  <a:pPr algn="l">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9388914796922455"/>
                      <c:h val="0.1771027372024373"/>
                    </c:manualLayout>
                  </c15:layout>
                </c:ext>
                <c:ext xmlns:c16="http://schemas.microsoft.com/office/drawing/2014/chart" uri="{C3380CC4-5D6E-409C-BE32-E72D297353CC}">
                  <c16:uniqueId val="{00000001-B438-4777-A575-CF3D36915A7A}"/>
                </c:ext>
              </c:extLst>
            </c:dLbl>
            <c:dLbl>
              <c:idx val="1"/>
              <c:layout>
                <c:manualLayout>
                  <c:x val="7.7400988657442826E-2"/>
                  <c:y val="-1.153956811299354E-2"/>
                </c:manualLayout>
              </c:layout>
              <c:numFmt formatCode="0.0&quot;%&quot;" sourceLinked="0"/>
              <c:spPr>
                <a:solidFill>
                  <a:schemeClr val="bg1"/>
                </a:solidFill>
                <a:ln w="50800">
                  <a:solidFill>
                    <a:srgbClr val="803DA5"/>
                  </a:solid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438-4777-A575-CF3D36915A7A}"/>
                </c:ext>
              </c:extLst>
            </c:dLbl>
            <c:dLbl>
              <c:idx val="2"/>
              <c:layout>
                <c:manualLayout>
                  <c:x val="-1.7253287918715474E-2"/>
                  <c:y val="9.0737446109537989E-2"/>
                </c:manualLayout>
              </c:layout>
              <c:numFmt formatCode="0.0&quot;%&quot;" sourceLinked="0"/>
              <c:spPr>
                <a:solidFill>
                  <a:schemeClr val="bg1"/>
                </a:solidFill>
                <a:ln w="50800">
                  <a:solidFill>
                    <a:srgbClr val="B482D0"/>
                  </a:solid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27366651551974369"/>
                      <c:h val="0.14654095528321026"/>
                    </c:manualLayout>
                  </c15:layout>
                </c:ext>
                <c:ext xmlns:c16="http://schemas.microsoft.com/office/drawing/2014/chart" uri="{C3380CC4-5D6E-409C-BE32-E72D297353CC}">
                  <c16:uniqueId val="{00000005-B438-4777-A575-CF3D36915A7A}"/>
                </c:ext>
              </c:extLst>
            </c:dLbl>
            <c:dLbl>
              <c:idx val="3"/>
              <c:layout>
                <c:manualLayout>
                  <c:x val="0.16911516939595683"/>
                  <c:y val="-1.165158761264337E-2"/>
                </c:manualLayout>
              </c:layout>
              <c:numFmt formatCode="0.0&quot;%&quot;" sourceLinked="0"/>
              <c:spPr>
                <a:solidFill>
                  <a:schemeClr val="bg1"/>
                </a:solidFill>
                <a:ln w="50800">
                  <a:solidFill>
                    <a:srgbClr val="DAC2E8"/>
                  </a:solid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0077205366515802"/>
                      <c:h val="8.2935347592562408E-2"/>
                    </c:manualLayout>
                  </c15:layout>
                </c:ext>
                <c:ext xmlns:c16="http://schemas.microsoft.com/office/drawing/2014/chart" uri="{C3380CC4-5D6E-409C-BE32-E72D297353CC}">
                  <c16:uniqueId val="{00000007-B438-4777-A575-CF3D36915A7A}"/>
                </c:ext>
              </c:extLst>
            </c:dLbl>
            <c:numFmt formatCode="#&quot;%&quot;"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Sheet1!$A$2:$A$5</c:f>
              <c:strCache>
                <c:ptCount val="4"/>
                <c:pt idx="0">
                  <c:v>Directly-observed therapy (DOT) only</c:v>
                </c:pt>
                <c:pt idx="1">
                  <c:v>DOT + SAT</c:v>
                </c:pt>
                <c:pt idx="2">
                  <c:v>Self-administered therapy (SAT) only</c:v>
                </c:pt>
                <c:pt idx="3">
                  <c:v>Unknown or missing</c:v>
                </c:pt>
              </c:strCache>
            </c:strRef>
          </c:cat>
          <c:val>
            <c:numRef>
              <c:f>Sheet1!$B$2:$B$5</c:f>
              <c:numCache>
                <c:formatCode>General</c:formatCode>
                <c:ptCount val="4"/>
                <c:pt idx="0">
                  <c:v>64.8</c:v>
                </c:pt>
                <c:pt idx="1">
                  <c:v>29.2</c:v>
                </c:pt>
                <c:pt idx="2">
                  <c:v>4.5999999999999996</c:v>
                </c:pt>
                <c:pt idx="3">
                  <c:v>1.4</c:v>
                </c:pt>
              </c:numCache>
            </c:numRef>
          </c:val>
          <c:extLst>
            <c:ext xmlns:c16="http://schemas.microsoft.com/office/drawing/2014/chart" uri="{C3380CC4-5D6E-409C-BE32-E72D297353CC}">
              <c16:uniqueId val="{00000008-B438-4777-A575-CF3D36915A7A}"/>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3232994005988085E-2"/>
          <c:y val="9.0582227839265742E-2"/>
          <c:w val="0.88257002366897619"/>
          <c:h val="0.80446797967615336"/>
        </c:manualLayout>
      </c:layout>
      <c:barChart>
        <c:barDir val="col"/>
        <c:grouping val="stacked"/>
        <c:varyColors val="0"/>
        <c:ser>
          <c:idx val="0"/>
          <c:order val="0"/>
          <c:tx>
            <c:strRef>
              <c:f>Sheet1!$B$1</c:f>
              <c:strCache>
                <c:ptCount val="1"/>
                <c:pt idx="0">
                  <c:v>Completed in ≤1 year</c:v>
                </c:pt>
              </c:strCache>
            </c:strRef>
          </c:tx>
          <c:spPr>
            <a:solidFill>
              <a:srgbClr val="005DAA"/>
            </a:solidFill>
            <a:ln>
              <a:noFill/>
            </a:ln>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Sheet1!$B$2:$B$30</c:f>
              <c:numCache>
                <c:formatCode>\(0.0\)</c:formatCode>
                <c:ptCount val="29"/>
                <c:pt idx="0">
                  <c:v>63.434861278648981</c:v>
                </c:pt>
                <c:pt idx="1">
                  <c:v>68.59933179131329</c:v>
                </c:pt>
                <c:pt idx="2">
                  <c:v>74.085514550479587</c:v>
                </c:pt>
                <c:pt idx="3">
                  <c:v>76.781714810773565</c:v>
                </c:pt>
                <c:pt idx="4">
                  <c:v>78.712325410438623</c:v>
                </c:pt>
                <c:pt idx="5">
                  <c:v>81.237275891508503</c:v>
                </c:pt>
                <c:pt idx="6">
                  <c:v>81.395824805566932</c:v>
                </c:pt>
                <c:pt idx="7">
                  <c:v>82.161847184791313</c:v>
                </c:pt>
                <c:pt idx="8">
                  <c:v>82.496668147489999</c:v>
                </c:pt>
                <c:pt idx="9">
                  <c:v>82.977886204454236</c:v>
                </c:pt>
                <c:pt idx="10">
                  <c:v>83.579963598955459</c:v>
                </c:pt>
                <c:pt idx="11">
                  <c:v>84.289761230271139</c:v>
                </c:pt>
                <c:pt idx="12">
                  <c:v>83.966845277963827</c:v>
                </c:pt>
                <c:pt idx="13">
                  <c:v>84.769349712224042</c:v>
                </c:pt>
                <c:pt idx="14">
                  <c:v>85.551264044943821</c:v>
                </c:pt>
                <c:pt idx="15">
                  <c:v>86.055595930232556</c:v>
                </c:pt>
                <c:pt idx="16">
                  <c:v>88.813987781756893</c:v>
                </c:pt>
                <c:pt idx="17">
                  <c:v>89.573669096531916</c:v>
                </c:pt>
                <c:pt idx="18">
                  <c:v>89.714218233349072</c:v>
                </c:pt>
                <c:pt idx="19">
                  <c:v>90.173053152039557</c:v>
                </c:pt>
                <c:pt idx="20">
                  <c:v>89.796967360575692</c:v>
                </c:pt>
                <c:pt idx="21">
                  <c:v>90.023231801755287</c:v>
                </c:pt>
                <c:pt idx="22">
                  <c:v>90.072362574584233</c:v>
                </c:pt>
                <c:pt idx="23">
                  <c:v>89.148712559117186</c:v>
                </c:pt>
                <c:pt idx="24">
                  <c:v>90.269541778975736</c:v>
                </c:pt>
                <c:pt idx="25">
                  <c:v>89.438050101557209</c:v>
                </c:pt>
                <c:pt idx="26">
                  <c:v>90.127565169162509</c:v>
                </c:pt>
                <c:pt idx="27">
                  <c:v>89.208006962576164</c:v>
                </c:pt>
                <c:pt idx="28">
                  <c:v>86.845056881909954</c:v>
                </c:pt>
              </c:numCache>
            </c:numRef>
          </c:val>
          <c:extLst>
            <c:ext xmlns:c16="http://schemas.microsoft.com/office/drawing/2014/chart" uri="{C3380CC4-5D6E-409C-BE32-E72D297353CC}">
              <c16:uniqueId val="{00000000-1C7C-4326-AC1E-7E1A5981B68C}"/>
            </c:ext>
          </c:extLst>
        </c:ser>
        <c:ser>
          <c:idx val="1"/>
          <c:order val="1"/>
          <c:tx>
            <c:strRef>
              <c:f>Sheet1!$C$1</c:f>
              <c:strCache>
                <c:ptCount val="1"/>
                <c:pt idx="0">
                  <c:v>Completed in &gt;1 year</c:v>
                </c:pt>
              </c:strCache>
            </c:strRef>
          </c:tx>
          <c:spPr>
            <a:solidFill>
              <a:srgbClr val="86B2D8"/>
            </a:solidFill>
            <a:ln>
              <a:noFill/>
            </a:ln>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Sheet1!$C$2:$C$30</c:f>
              <c:numCache>
                <c:formatCode>\(0.0\)</c:formatCode>
                <c:ptCount val="29"/>
                <c:pt idx="0">
                  <c:v>22.496984318455972</c:v>
                </c:pt>
                <c:pt idx="1">
                  <c:v>18.108455409920328</c:v>
                </c:pt>
                <c:pt idx="2">
                  <c:v>15.038205169891075</c:v>
                </c:pt>
                <c:pt idx="3">
                  <c:v>13.369321771090565</c:v>
                </c:pt>
                <c:pt idx="4">
                  <c:v>12.239647145307522</c:v>
                </c:pt>
                <c:pt idx="5">
                  <c:v>10.914822355027255</c:v>
                </c:pt>
                <c:pt idx="6">
                  <c:v>10.744985673352435</c:v>
                </c:pt>
                <c:pt idx="7">
                  <c:v>10.335785563405929</c:v>
                </c:pt>
                <c:pt idx="8">
                  <c:v>10.173256330519768</c:v>
                </c:pt>
                <c:pt idx="9">
                  <c:v>9.5065711812386873</c:v>
                </c:pt>
                <c:pt idx="10">
                  <c:v>9.1398274907019079</c:v>
                </c:pt>
                <c:pt idx="11">
                  <c:v>8.2152974504249308</c:v>
                </c:pt>
                <c:pt idx="12">
                  <c:v>8.4979906229068991</c:v>
                </c:pt>
                <c:pt idx="13">
                  <c:v>8.3841594364745298</c:v>
                </c:pt>
                <c:pt idx="14">
                  <c:v>8.3128511235955056</c:v>
                </c:pt>
                <c:pt idx="15">
                  <c:v>7.2401889534883717</c:v>
                </c:pt>
                <c:pt idx="16">
                  <c:v>6.6568358963555925</c:v>
                </c:pt>
                <c:pt idx="17">
                  <c:v>6.406008394079965</c:v>
                </c:pt>
                <c:pt idx="18">
                  <c:v>6.7194142654700046</c:v>
                </c:pt>
                <c:pt idx="19">
                  <c:v>6.1186650185414093</c:v>
                </c:pt>
                <c:pt idx="20">
                  <c:v>6.3608326908249797</c:v>
                </c:pt>
                <c:pt idx="21">
                  <c:v>6.4532782653588026</c:v>
                </c:pt>
                <c:pt idx="22">
                  <c:v>6.2333375650628406</c:v>
                </c:pt>
                <c:pt idx="23">
                  <c:v>6.2664214398318441</c:v>
                </c:pt>
                <c:pt idx="24">
                  <c:v>5.822102425876011</c:v>
                </c:pt>
                <c:pt idx="25">
                  <c:v>6.2965470548408939</c:v>
                </c:pt>
                <c:pt idx="26">
                  <c:v>5.3937881308929558</c:v>
                </c:pt>
                <c:pt idx="27">
                  <c:v>5.4656222802436902</c:v>
                </c:pt>
                <c:pt idx="28">
                  <c:v>6.232975484697965</c:v>
                </c:pt>
              </c:numCache>
            </c:numRef>
          </c:val>
          <c:extLst>
            <c:ext xmlns:c16="http://schemas.microsoft.com/office/drawing/2014/chart" uri="{C3380CC4-5D6E-409C-BE32-E72D297353CC}">
              <c16:uniqueId val="{00000001-1C7C-4326-AC1E-7E1A5981B68C}"/>
            </c:ext>
          </c:extLst>
        </c:ser>
        <c:ser>
          <c:idx val="2"/>
          <c:order val="2"/>
          <c:tx>
            <c:strRef>
              <c:f>Sheet1!$D$1</c:f>
              <c:strCache>
                <c:ptCount val="1"/>
                <c:pt idx="0">
                  <c:v>Did not complete or duration unknown</c:v>
                </c:pt>
              </c:strCache>
            </c:strRef>
          </c:tx>
          <c:spPr>
            <a:solidFill>
              <a:srgbClr val="D8E5FC"/>
            </a:solidFill>
            <a:ln>
              <a:noFill/>
            </a:ln>
          </c:spPr>
          <c:invertIfNegative val="0"/>
          <c:cat>
            <c:numRef>
              <c:f>Sheet1!$A$2:$A$30</c:f>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f>Sheet1!$D$2:$D$30</c:f>
              <c:numCache>
                <c:formatCode>\(0.0\)</c:formatCode>
                <c:ptCount val="29"/>
                <c:pt idx="0">
                  <c:v>14.068154402895054</c:v>
                </c:pt>
                <c:pt idx="1">
                  <c:v>13.292212798766384</c:v>
                </c:pt>
                <c:pt idx="2">
                  <c:v>10.876280279629329</c:v>
                </c:pt>
                <c:pt idx="3">
                  <c:v>9.8489634181358756</c:v>
                </c:pt>
                <c:pt idx="4">
                  <c:v>9.0480274442538597</c:v>
                </c:pt>
                <c:pt idx="5">
                  <c:v>7.8479017534642415</c:v>
                </c:pt>
                <c:pt idx="6">
                  <c:v>7.859189521080638</c:v>
                </c:pt>
                <c:pt idx="7">
                  <c:v>7.5023672518027533</c:v>
                </c:pt>
                <c:pt idx="8">
                  <c:v>7.3300755219902269</c:v>
                </c:pt>
                <c:pt idx="9">
                  <c:v>7.5155426143070754</c:v>
                </c:pt>
                <c:pt idx="10">
                  <c:v>7.2802089103426448</c:v>
                </c:pt>
                <c:pt idx="11">
                  <c:v>7.4949413193039245</c:v>
                </c:pt>
                <c:pt idx="12">
                  <c:v>7.5351640991292692</c:v>
                </c:pt>
                <c:pt idx="13">
                  <c:v>6.8464908513014349</c:v>
                </c:pt>
                <c:pt idx="14">
                  <c:v>6.1358848314606735</c:v>
                </c:pt>
                <c:pt idx="15">
                  <c:v>6.7042151162790695</c:v>
                </c:pt>
                <c:pt idx="16">
                  <c:v>4.5291763218875074</c:v>
                </c:pt>
                <c:pt idx="17">
                  <c:v>4.0203225093881159</c:v>
                </c:pt>
                <c:pt idx="18">
                  <c:v>3.5663675011809164</c:v>
                </c:pt>
                <c:pt idx="19">
                  <c:v>3.7082818294190352</c:v>
                </c:pt>
                <c:pt idx="20">
                  <c:v>3.8421999485993319</c:v>
                </c:pt>
                <c:pt idx="21">
                  <c:v>3.523489932885906</c:v>
                </c:pt>
                <c:pt idx="22">
                  <c:v>3.6942998603529262</c:v>
                </c:pt>
                <c:pt idx="23">
                  <c:v>4.5848660010509725</c:v>
                </c:pt>
                <c:pt idx="24">
                  <c:v>3.9083557951482479</c:v>
                </c:pt>
                <c:pt idx="25">
                  <c:v>4.2654028436018958</c:v>
                </c:pt>
                <c:pt idx="26">
                  <c:v>4.4786466999445373</c:v>
                </c:pt>
                <c:pt idx="27">
                  <c:v>5.3263707571801575</c:v>
                </c:pt>
                <c:pt idx="28">
                  <c:v>6.9219676333920841</c:v>
                </c:pt>
              </c:numCache>
            </c:numRef>
          </c:val>
          <c:extLst>
            <c:ext xmlns:c16="http://schemas.microsoft.com/office/drawing/2014/chart" uri="{C3380CC4-5D6E-409C-BE32-E72D297353CC}">
              <c16:uniqueId val="{00000002-1C7C-4326-AC1E-7E1A5981B68C}"/>
            </c:ext>
          </c:extLst>
        </c:ser>
        <c:dLbls>
          <c:showLegendKey val="0"/>
          <c:showVal val="0"/>
          <c:showCatName val="0"/>
          <c:showSerName val="0"/>
          <c:showPercent val="0"/>
          <c:showBubbleSize val="0"/>
        </c:dLbls>
        <c:gapWidth val="10"/>
        <c:overlap val="100"/>
        <c:axId val="389887480"/>
        <c:axId val="389887872"/>
      </c:barChart>
      <c:lineChart>
        <c:grouping val="standard"/>
        <c:varyColors val="0"/>
        <c:dLbls>
          <c:showLegendKey val="0"/>
          <c:showVal val="0"/>
          <c:showCatName val="0"/>
          <c:showSerName val="0"/>
          <c:showPercent val="0"/>
          <c:showBubbleSize val="0"/>
        </c:dLbls>
        <c:marker val="1"/>
        <c:smooth val="0"/>
        <c:axId val="1433296287"/>
        <c:axId val="1345080319"/>
        <c:extLst>
          <c:ext xmlns:c15="http://schemas.microsoft.com/office/drawing/2012/chart" uri="{02D57815-91ED-43cb-92C2-25804820EDAC}">
            <c15:filteredLineSeries>
              <c15:ser>
                <c:idx val="3"/>
                <c:order val="3"/>
                <c:tx>
                  <c:strRef>
                    <c:extLst>
                      <c:ext uri="{02D57815-91ED-43cb-92C2-25804820EDAC}">
                        <c15:formulaRef>
                          <c15:sqref>Sheet1!$E$1</c15:sqref>
                        </c15:formulaRef>
                      </c:ext>
                    </c:extLst>
                    <c:strCache>
                      <c:ptCount val="1"/>
                      <c:pt idx="0">
                        <c:v>Goal</c:v>
                      </c:pt>
                    </c:strCache>
                  </c:strRef>
                </c:tx>
                <c:spPr>
                  <a:ln w="38100">
                    <a:solidFill>
                      <a:schemeClr val="accent3"/>
                    </a:solidFill>
                  </a:ln>
                </c:spPr>
                <c:marker>
                  <c:symbol val="none"/>
                </c:marker>
                <c:cat>
                  <c:numRef>
                    <c:extLst>
                      <c:ext uri="{02D57815-91ED-43cb-92C2-25804820EDAC}">
                        <c15:formulaRef>
                          <c15:sqref>Sheet1!$A$2:$A$30</c15:sqref>
                        </c15:formulaRef>
                      </c:ext>
                    </c:extLst>
                    <c:numCache>
                      <c:formatCode>General</c:formatCode>
                      <c:ptCount val="2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numCache>
                  </c:numRef>
                </c:cat>
                <c:val>
                  <c:numRef>
                    <c:extLst>
                      <c:ext uri="{02D57815-91ED-43cb-92C2-25804820EDAC}">
                        <c15:formulaRef>
                          <c15:sqref>Sheet1!$E$2:$E$30</c15:sqref>
                        </c15:formulaRef>
                      </c:ext>
                    </c:extLst>
                    <c:numCache>
                      <c:formatCode>General</c:formatCode>
                      <c:ptCount val="29"/>
                      <c:pt idx="0">
                        <c:v>95</c:v>
                      </c:pt>
                      <c:pt idx="1">
                        <c:v>95</c:v>
                      </c:pt>
                      <c:pt idx="2">
                        <c:v>95</c:v>
                      </c:pt>
                      <c:pt idx="3">
                        <c:v>95</c:v>
                      </c:pt>
                      <c:pt idx="4">
                        <c:v>95</c:v>
                      </c:pt>
                      <c:pt idx="5">
                        <c:v>95</c:v>
                      </c:pt>
                      <c:pt idx="6">
                        <c:v>95</c:v>
                      </c:pt>
                      <c:pt idx="7">
                        <c:v>95</c:v>
                      </c:pt>
                      <c:pt idx="8">
                        <c:v>95</c:v>
                      </c:pt>
                      <c:pt idx="9">
                        <c:v>95</c:v>
                      </c:pt>
                      <c:pt idx="10">
                        <c:v>95</c:v>
                      </c:pt>
                      <c:pt idx="11">
                        <c:v>95</c:v>
                      </c:pt>
                      <c:pt idx="12">
                        <c:v>95</c:v>
                      </c:pt>
                      <c:pt idx="13">
                        <c:v>95</c:v>
                      </c:pt>
                      <c:pt idx="14">
                        <c:v>95</c:v>
                      </c:pt>
                      <c:pt idx="15">
                        <c:v>95</c:v>
                      </c:pt>
                      <c:pt idx="16">
                        <c:v>95</c:v>
                      </c:pt>
                      <c:pt idx="17">
                        <c:v>95</c:v>
                      </c:pt>
                      <c:pt idx="18">
                        <c:v>95</c:v>
                      </c:pt>
                      <c:pt idx="19">
                        <c:v>95</c:v>
                      </c:pt>
                      <c:pt idx="20">
                        <c:v>95</c:v>
                      </c:pt>
                      <c:pt idx="21">
                        <c:v>95</c:v>
                      </c:pt>
                      <c:pt idx="22">
                        <c:v>95</c:v>
                      </c:pt>
                      <c:pt idx="23">
                        <c:v>95</c:v>
                      </c:pt>
                      <c:pt idx="24">
                        <c:v>95</c:v>
                      </c:pt>
                      <c:pt idx="25">
                        <c:v>95</c:v>
                      </c:pt>
                      <c:pt idx="26">
                        <c:v>95</c:v>
                      </c:pt>
                      <c:pt idx="27">
                        <c:v>95</c:v>
                      </c:pt>
                      <c:pt idx="28">
                        <c:v>95</c:v>
                      </c:pt>
                    </c:numCache>
                  </c:numRef>
                </c:val>
                <c:smooth val="0"/>
                <c:extLst>
                  <c:ext xmlns:c16="http://schemas.microsoft.com/office/drawing/2014/chart" uri="{C3380CC4-5D6E-409C-BE32-E72D297353CC}">
                    <c16:uniqueId val="{00000003-1C7C-4326-AC1E-7E1A5981B68C}"/>
                  </c:ext>
                </c:extLst>
              </c15:ser>
            </c15:filteredLineSeries>
          </c:ext>
        </c:extLst>
      </c:lineChart>
      <c:catAx>
        <c:axId val="389887480"/>
        <c:scaling>
          <c:orientation val="minMax"/>
        </c:scaling>
        <c:delete val="0"/>
        <c:axPos val="b"/>
        <c:title>
          <c:tx>
            <c:rich>
              <a:bodyPr/>
              <a:lstStyle/>
              <a:p>
                <a:pPr>
                  <a:defRPr/>
                </a:pPr>
                <a:r>
                  <a:rPr lang="en-US" sz="2000">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rgbClr val="000000"/>
            </a:solidFill>
          </a:ln>
        </c:spPr>
        <c:txPr>
          <a:bodyPr rot="0" vert="horz"/>
          <a:lstStyle/>
          <a:p>
            <a:pPr>
              <a:defRPr sz="1600">
                <a:solidFill>
                  <a:srgbClr val="000000"/>
                </a:solidFill>
                <a:latin typeface="Calibri" panose="020F0502020204030204" pitchFamily="34" charset="0"/>
                <a:cs typeface="Calibri" panose="020F0502020204030204" pitchFamily="34" charset="0"/>
              </a:defRPr>
            </a:pPr>
            <a:endParaRPr lang="en-US"/>
          </a:p>
        </c:txPr>
        <c:crossAx val="389887872"/>
        <c:crosses val="autoZero"/>
        <c:auto val="1"/>
        <c:lblAlgn val="ctr"/>
        <c:lblOffset val="0"/>
        <c:tickLblSkip val="4"/>
        <c:noMultiLvlLbl val="0"/>
      </c:catAx>
      <c:valAx>
        <c:axId val="389887872"/>
        <c:scaling>
          <c:orientation val="minMax"/>
          <c:max val="100"/>
        </c:scaling>
        <c:delete val="0"/>
        <c:axPos val="l"/>
        <c:title>
          <c:tx>
            <c:rich>
              <a:bodyPr/>
              <a:lstStyle/>
              <a:p>
                <a:pPr>
                  <a:defRPr/>
                </a:pPr>
                <a:r>
                  <a:rPr lang="en-US" sz="2000">
                    <a:latin typeface="Calibri" panose="020F0502020204030204" pitchFamily="34" charset="0"/>
                    <a:cs typeface="Calibri" panose="020F0502020204030204" pitchFamily="34" charset="0"/>
                  </a:rPr>
                  <a:t>Percentage of cases</a:t>
                </a:r>
              </a:p>
            </c:rich>
          </c:tx>
          <c:overlay val="0"/>
        </c:title>
        <c:numFmt formatCode="0&quot;%&quot;" sourceLinked="0"/>
        <c:majorTickMark val="out"/>
        <c:minorTickMark val="none"/>
        <c:tickLblPos val="nextTo"/>
        <c:spPr>
          <a:ln>
            <a:solidFill>
              <a:srgbClr val="000000"/>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887480"/>
        <c:crosses val="autoZero"/>
        <c:crossBetween val="between"/>
        <c:majorUnit val="20"/>
      </c:valAx>
      <c:valAx>
        <c:axId val="1345080319"/>
        <c:scaling>
          <c:orientation val="minMax"/>
        </c:scaling>
        <c:delete val="1"/>
        <c:axPos val="r"/>
        <c:numFmt formatCode="General" sourceLinked="1"/>
        <c:majorTickMark val="out"/>
        <c:minorTickMark val="none"/>
        <c:tickLblPos val="nextTo"/>
        <c:crossAx val="1433296287"/>
        <c:crosses val="max"/>
        <c:crossBetween val="between"/>
      </c:valAx>
      <c:catAx>
        <c:axId val="1433296287"/>
        <c:scaling>
          <c:orientation val="minMax"/>
        </c:scaling>
        <c:delete val="1"/>
        <c:axPos val="b"/>
        <c:numFmt formatCode="General" sourceLinked="1"/>
        <c:majorTickMark val="out"/>
        <c:minorTickMark val="none"/>
        <c:tickLblPos val="nextTo"/>
        <c:crossAx val="1345080319"/>
        <c:crosses val="autoZero"/>
        <c:auto val="1"/>
        <c:lblAlgn val="ctr"/>
        <c:lblOffset val="100"/>
        <c:noMultiLvlLbl val="0"/>
      </c:catAx>
    </c:plotArea>
    <c:legend>
      <c:legendPos val="t"/>
      <c:legendEntry>
        <c:idx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Entry>
      <c:legendEntry>
        <c:idx val="1"/>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Entry>
      <c:layout>
        <c:manualLayout>
          <c:xMode val="edge"/>
          <c:yMode val="edge"/>
          <c:x val="9.4027240830328027E-2"/>
          <c:y val="2.1656907526810831E-2"/>
          <c:w val="0.88251142176282193"/>
          <c:h val="7.4954978270575817E-2"/>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762358285084187E-2"/>
          <c:y val="3.3667675935388108E-2"/>
          <c:w val="0.89517458094524671"/>
          <c:h val="0.8363398869783597"/>
        </c:manualLayout>
      </c:layout>
      <c:barChart>
        <c:barDir val="col"/>
        <c:grouping val="stacked"/>
        <c:varyColors val="0"/>
        <c:ser>
          <c:idx val="0"/>
          <c:order val="0"/>
          <c:tx>
            <c:strRef>
              <c:f>Sheet1!$B$1</c:f>
              <c:strCache>
                <c:ptCount val="1"/>
                <c:pt idx="0">
                  <c:v>U.S.-born</c:v>
                </c:pt>
              </c:strCache>
            </c:strRef>
          </c:tx>
          <c:spPr>
            <a:solidFill>
              <a:srgbClr val="9A4E9E"/>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Sheet1!$B$2:$B$32</c:f>
              <c:numCache>
                <c:formatCode>#,##0</c:formatCode>
                <c:ptCount val="31"/>
                <c:pt idx="0">
                  <c:v>873</c:v>
                </c:pt>
                <c:pt idx="1">
                  <c:v>794</c:v>
                </c:pt>
                <c:pt idx="2">
                  <c:v>637</c:v>
                </c:pt>
                <c:pt idx="3">
                  <c:v>565</c:v>
                </c:pt>
                <c:pt idx="4">
                  <c:v>472</c:v>
                </c:pt>
                <c:pt idx="5">
                  <c:v>407</c:v>
                </c:pt>
                <c:pt idx="6">
                  <c:v>319</c:v>
                </c:pt>
                <c:pt idx="7">
                  <c:v>294</c:v>
                </c:pt>
                <c:pt idx="8">
                  <c:v>271</c:v>
                </c:pt>
                <c:pt idx="9">
                  <c:v>231</c:v>
                </c:pt>
                <c:pt idx="10">
                  <c:v>231</c:v>
                </c:pt>
                <c:pt idx="11">
                  <c:v>229</c:v>
                </c:pt>
                <c:pt idx="12">
                  <c:v>210</c:v>
                </c:pt>
                <c:pt idx="13">
                  <c:v>184</c:v>
                </c:pt>
                <c:pt idx="14">
                  <c:v>181</c:v>
                </c:pt>
                <c:pt idx="15">
                  <c:v>202</c:v>
                </c:pt>
                <c:pt idx="16">
                  <c:v>201</c:v>
                </c:pt>
                <c:pt idx="17">
                  <c:v>179</c:v>
                </c:pt>
                <c:pt idx="18">
                  <c:v>182</c:v>
                </c:pt>
                <c:pt idx="19">
                  <c:v>154</c:v>
                </c:pt>
                <c:pt idx="20">
                  <c:v>141</c:v>
                </c:pt>
                <c:pt idx="21">
                  <c:v>167</c:v>
                </c:pt>
                <c:pt idx="22">
                  <c:v>158</c:v>
                </c:pt>
                <c:pt idx="23">
                  <c:v>130</c:v>
                </c:pt>
                <c:pt idx="24">
                  <c:v>106</c:v>
                </c:pt>
                <c:pt idx="25">
                  <c:v>112</c:v>
                </c:pt>
                <c:pt idx="26">
                  <c:v>122</c:v>
                </c:pt>
                <c:pt idx="27">
                  <c:v>73</c:v>
                </c:pt>
                <c:pt idx="28">
                  <c:v>83</c:v>
                </c:pt>
                <c:pt idx="29">
                  <c:v>84</c:v>
                </c:pt>
                <c:pt idx="30">
                  <c:v>87</c:v>
                </c:pt>
              </c:numCache>
            </c:numRef>
          </c:val>
          <c:extLst>
            <c:ext xmlns:c16="http://schemas.microsoft.com/office/drawing/2014/chart" uri="{C3380CC4-5D6E-409C-BE32-E72D297353CC}">
              <c16:uniqueId val="{00000000-0F0D-4DE1-AF48-9AAE78FC633D}"/>
            </c:ext>
          </c:extLst>
        </c:ser>
        <c:ser>
          <c:idx val="2"/>
          <c:order val="2"/>
          <c:tx>
            <c:strRef>
              <c:f>Sheet1!$C$1</c:f>
              <c:strCache>
                <c:ptCount val="1"/>
                <c:pt idx="0">
                  <c:v>Non-U.S.–born</c:v>
                </c:pt>
              </c:strCache>
            </c:strRef>
          </c:tx>
          <c:spPr>
            <a:solidFill>
              <a:srgbClr val="005DAA"/>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Sheet1!$C$2:$C$32</c:f>
              <c:numCache>
                <c:formatCode>#,##0</c:formatCode>
                <c:ptCount val="31"/>
                <c:pt idx="0">
                  <c:v>643</c:v>
                </c:pt>
                <c:pt idx="1">
                  <c:v>732</c:v>
                </c:pt>
                <c:pt idx="2">
                  <c:v>713</c:v>
                </c:pt>
                <c:pt idx="3">
                  <c:v>717</c:v>
                </c:pt>
                <c:pt idx="4">
                  <c:v>719</c:v>
                </c:pt>
                <c:pt idx="5">
                  <c:v>711</c:v>
                </c:pt>
                <c:pt idx="6">
                  <c:v>677</c:v>
                </c:pt>
                <c:pt idx="7">
                  <c:v>684</c:v>
                </c:pt>
                <c:pt idx="8">
                  <c:v>625</c:v>
                </c:pt>
                <c:pt idx="9">
                  <c:v>682</c:v>
                </c:pt>
                <c:pt idx="10">
                  <c:v>669</c:v>
                </c:pt>
                <c:pt idx="11">
                  <c:v>643</c:v>
                </c:pt>
                <c:pt idx="12">
                  <c:v>625</c:v>
                </c:pt>
                <c:pt idx="13">
                  <c:v>659</c:v>
                </c:pt>
                <c:pt idx="14">
                  <c:v>613</c:v>
                </c:pt>
                <c:pt idx="15">
                  <c:v>632</c:v>
                </c:pt>
                <c:pt idx="16">
                  <c:v>560</c:v>
                </c:pt>
                <c:pt idx="17">
                  <c:v>512</c:v>
                </c:pt>
                <c:pt idx="18">
                  <c:v>570</c:v>
                </c:pt>
                <c:pt idx="19">
                  <c:v>531</c:v>
                </c:pt>
                <c:pt idx="20">
                  <c:v>533</c:v>
                </c:pt>
                <c:pt idx="21">
                  <c:v>520</c:v>
                </c:pt>
                <c:pt idx="22">
                  <c:v>526</c:v>
                </c:pt>
                <c:pt idx="23">
                  <c:v>521</c:v>
                </c:pt>
                <c:pt idx="24">
                  <c:v>525</c:v>
                </c:pt>
                <c:pt idx="25">
                  <c:v>530</c:v>
                </c:pt>
                <c:pt idx="26">
                  <c:v>531</c:v>
                </c:pt>
                <c:pt idx="27">
                  <c:v>384</c:v>
                </c:pt>
                <c:pt idx="28">
                  <c:v>452</c:v>
                </c:pt>
                <c:pt idx="29">
                  <c:v>465</c:v>
                </c:pt>
                <c:pt idx="30">
                  <c:v>501</c:v>
                </c:pt>
              </c:numCache>
            </c:numRef>
          </c:val>
          <c:extLst>
            <c:ext xmlns:c16="http://schemas.microsoft.com/office/drawing/2014/chart" uri="{C3380CC4-5D6E-409C-BE32-E72D297353CC}">
              <c16:uniqueId val="{00000001-0F0D-4DE1-AF48-9AAE78FC633D}"/>
            </c:ext>
          </c:extLst>
        </c:ser>
        <c:dLbls>
          <c:showLegendKey val="0"/>
          <c:showVal val="0"/>
          <c:showCatName val="0"/>
          <c:showSerName val="0"/>
          <c:showPercent val="0"/>
          <c:showBubbleSize val="0"/>
        </c:dLbls>
        <c:gapWidth val="10"/>
        <c:overlap val="100"/>
        <c:axId val="1080168159"/>
        <c:axId val="947453647"/>
      </c:barChart>
      <c:lineChart>
        <c:grouping val="standard"/>
        <c:varyColors val="0"/>
        <c:dLbls>
          <c:showLegendKey val="0"/>
          <c:showVal val="0"/>
          <c:showCatName val="0"/>
          <c:showSerName val="0"/>
          <c:showPercent val="0"/>
          <c:showBubbleSize val="0"/>
        </c:dLbls>
        <c:marker val="1"/>
        <c:smooth val="0"/>
        <c:axId val="1080170959"/>
        <c:axId val="947449071"/>
        <c:extLst>
          <c:ext xmlns:c15="http://schemas.microsoft.com/office/drawing/2012/chart" uri="{02D57815-91ED-43cb-92C2-25804820EDAC}">
            <c15:filteredLineSeries>
              <c15:ser>
                <c:idx val="1"/>
                <c:order val="1"/>
                <c:tx>
                  <c:strRef>
                    <c:extLst>
                      <c:ext uri="{02D57815-91ED-43cb-92C2-25804820EDAC}">
                        <c15:formulaRef>
                          <c15:sqref>Sheet1!#REF!</c15:sqref>
                        </c15:formulaRef>
                      </c:ext>
                    </c:extLst>
                    <c:strCache>
                      <c:ptCount val="1"/>
                      <c:pt idx="0">
                        <c:v>#REF!</c:v>
                      </c:pt>
                    </c:strCache>
                  </c:strRef>
                </c:tx>
                <c:spPr>
                  <a:ln w="28575" cap="rnd">
                    <a:solidFill>
                      <a:srgbClr val="C00000"/>
                    </a:solidFill>
                    <a:round/>
                  </a:ln>
                  <a:effectLst/>
                </c:spPr>
                <c:marker>
                  <c:symbol val="none"/>
                </c:marker>
                <c:cat>
                  <c:numRef>
                    <c:extLst>
                      <c:ext uri="{02D57815-91ED-43cb-92C2-25804820EDAC}">
                        <c15:formulaRef>
                          <c15:sqref>Sheet1!$A$2:$A$32</c15:sqref>
                        </c15:formulaRef>
                      </c:ext>
                    </c:extLst>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extLst>
                      <c:ext uri="{02D57815-91ED-43cb-92C2-25804820EDAC}">
                        <c15:formulaRef>
                          <c15:sqref>Sheet1!#REF!</c15:sqref>
                        </c15:formulaRef>
                      </c:ext>
                    </c:extLst>
                    <c:numCache>
                      <c:formatCode>General</c:formatCode>
                      <c:ptCount val="1"/>
                      <c:pt idx="0">
                        <c:v>1</c:v>
                      </c:pt>
                    </c:numCache>
                  </c:numRef>
                </c:val>
                <c:smooth val="0"/>
                <c:extLst>
                  <c:ext xmlns:c16="http://schemas.microsoft.com/office/drawing/2014/chart" uri="{C3380CC4-5D6E-409C-BE32-E72D297353CC}">
                    <c16:uniqueId val="{00000002-0F0D-4DE1-AF48-9AAE78FC633D}"/>
                  </c:ext>
                </c:extLst>
              </c15:ser>
            </c15:filteredLineSeries>
          </c:ext>
        </c:extLst>
      </c:lineChart>
      <c:catAx>
        <c:axId val="1080168159"/>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Year</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947453647"/>
        <c:crosses val="autoZero"/>
        <c:auto val="1"/>
        <c:lblAlgn val="ctr"/>
        <c:lblOffset val="0"/>
        <c:tickLblSkip val="3"/>
        <c:noMultiLvlLbl val="0"/>
      </c:catAx>
      <c:valAx>
        <c:axId val="947453647"/>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r>
                  <a:rPr lang="en-US" sz="2000" b="1">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85000"/>
                      <a:lumOff val="15000"/>
                    </a:schemeClr>
                  </a:solidFill>
                  <a:latin typeface="+mn-lt"/>
                  <a:ea typeface="+mn-ea"/>
                  <a:cs typeface="+mn-cs"/>
                </a:defRPr>
              </a:pPr>
              <a:endParaRPr lang="en-US"/>
            </a:p>
          </c:txPr>
        </c:title>
        <c:numFmt formatCode="#,##0" sourceLinked="0"/>
        <c:majorTickMark val="out"/>
        <c:minorTickMark val="none"/>
        <c:tickLblPos val="nextTo"/>
        <c:spPr>
          <a:noFill/>
          <a:ln>
            <a:solidFill>
              <a:srgbClr val="000000"/>
            </a:solid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1080168159"/>
        <c:crosses val="autoZero"/>
        <c:crossBetween val="between"/>
      </c:valAx>
      <c:valAx>
        <c:axId val="947449071"/>
        <c:scaling>
          <c:orientation val="minMax"/>
          <c:max val="14"/>
        </c:scaling>
        <c:delete val="1"/>
        <c:axPos val="r"/>
        <c:numFmt formatCode="0" sourceLinked="0"/>
        <c:majorTickMark val="out"/>
        <c:minorTickMark val="none"/>
        <c:tickLblPos val="nextTo"/>
        <c:crossAx val="1080170959"/>
        <c:crosses val="max"/>
        <c:crossBetween val="between"/>
      </c:valAx>
      <c:catAx>
        <c:axId val="1080170959"/>
        <c:scaling>
          <c:orientation val="minMax"/>
        </c:scaling>
        <c:delete val="1"/>
        <c:axPos val="b"/>
        <c:numFmt formatCode="General" sourceLinked="1"/>
        <c:majorTickMark val="out"/>
        <c:minorTickMark val="none"/>
        <c:tickLblPos val="nextTo"/>
        <c:crossAx val="947449071"/>
        <c:crosses val="autoZero"/>
        <c:auto val="1"/>
        <c:lblAlgn val="ctr"/>
        <c:lblOffset val="100"/>
        <c:noMultiLvlLbl val="0"/>
      </c:catAx>
      <c:spPr>
        <a:noFill/>
        <a:ln>
          <a:noFill/>
        </a:ln>
        <a:effectLst/>
      </c:spPr>
    </c:plotArea>
    <c:legend>
      <c:legendPos val="t"/>
      <c:legendEntry>
        <c:idx val="0"/>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0.76775212576527885"/>
          <c:y val="0.15093988471080697"/>
          <c:w val="0.18079199171561372"/>
          <c:h val="0.1448270482383051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796145472658823E-2"/>
          <c:y val="3.3388964795462057E-2"/>
          <c:w val="0.86020989996998787"/>
          <c:h val="0.84646908658190145"/>
        </c:manualLayout>
      </c:layout>
      <c:barChart>
        <c:barDir val="col"/>
        <c:grouping val="stacked"/>
        <c:varyColors val="0"/>
        <c:ser>
          <c:idx val="0"/>
          <c:order val="0"/>
          <c:tx>
            <c:strRef>
              <c:f>Sheet1!$B$1</c:f>
              <c:strCache>
                <c:ptCount val="1"/>
                <c:pt idx="0">
                  <c:v> No previous TB</c:v>
                </c:pt>
              </c:strCache>
            </c:strRef>
          </c:tx>
          <c:spPr>
            <a:solidFill>
              <a:srgbClr val="005DAA"/>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Sheet1!$B$2:$B$32</c:f>
              <c:numCache>
                <c:formatCode>#,##0</c:formatCode>
                <c:ptCount val="31"/>
                <c:pt idx="0">
                  <c:v>404</c:v>
                </c:pt>
                <c:pt idx="1">
                  <c:v>348</c:v>
                </c:pt>
                <c:pt idx="2">
                  <c:v>254</c:v>
                </c:pt>
                <c:pt idx="3">
                  <c:v>206</c:v>
                </c:pt>
                <c:pt idx="4">
                  <c:v>155</c:v>
                </c:pt>
                <c:pt idx="5">
                  <c:v>131</c:v>
                </c:pt>
                <c:pt idx="6">
                  <c:v>127</c:v>
                </c:pt>
                <c:pt idx="7">
                  <c:v>120</c:v>
                </c:pt>
                <c:pt idx="8">
                  <c:v>115</c:v>
                </c:pt>
                <c:pt idx="9">
                  <c:v>132</c:v>
                </c:pt>
                <c:pt idx="10">
                  <c:v>93</c:v>
                </c:pt>
                <c:pt idx="11">
                  <c:v>100</c:v>
                </c:pt>
                <c:pt idx="12">
                  <c:v>97</c:v>
                </c:pt>
                <c:pt idx="13">
                  <c:v>103</c:v>
                </c:pt>
                <c:pt idx="14">
                  <c:v>101</c:v>
                </c:pt>
                <c:pt idx="15">
                  <c:v>88</c:v>
                </c:pt>
                <c:pt idx="16">
                  <c:v>95</c:v>
                </c:pt>
                <c:pt idx="17">
                  <c:v>87</c:v>
                </c:pt>
                <c:pt idx="18">
                  <c:v>100</c:v>
                </c:pt>
                <c:pt idx="19">
                  <c:v>76</c:v>
                </c:pt>
                <c:pt idx="20">
                  <c:v>83</c:v>
                </c:pt>
                <c:pt idx="21">
                  <c:v>70</c:v>
                </c:pt>
                <c:pt idx="22">
                  <c:v>72</c:v>
                </c:pt>
                <c:pt idx="23">
                  <c:v>78</c:v>
                </c:pt>
                <c:pt idx="24">
                  <c:v>101</c:v>
                </c:pt>
                <c:pt idx="25">
                  <c:v>85</c:v>
                </c:pt>
                <c:pt idx="26">
                  <c:v>77</c:v>
                </c:pt>
                <c:pt idx="27">
                  <c:v>48</c:v>
                </c:pt>
                <c:pt idx="28">
                  <c:v>69</c:v>
                </c:pt>
                <c:pt idx="29">
                  <c:v>76</c:v>
                </c:pt>
                <c:pt idx="30">
                  <c:v>82</c:v>
                </c:pt>
              </c:numCache>
            </c:numRef>
          </c:val>
          <c:extLst>
            <c:ext xmlns:c16="http://schemas.microsoft.com/office/drawing/2014/chart" uri="{C3380CC4-5D6E-409C-BE32-E72D297353CC}">
              <c16:uniqueId val="{00000000-B5A5-4BC7-BA89-73F5F559AE27}"/>
            </c:ext>
          </c:extLst>
        </c:ser>
        <c:ser>
          <c:idx val="1"/>
          <c:order val="1"/>
          <c:tx>
            <c:strRef>
              <c:f>Sheet1!$C$1</c:f>
              <c:strCache>
                <c:ptCount val="1"/>
                <c:pt idx="0">
                  <c:v> Previous TB</c:v>
                </c:pt>
              </c:strCache>
            </c:strRef>
          </c:tx>
          <c:spPr>
            <a:solidFill>
              <a:srgbClr val="86B2D8"/>
            </a:solidFill>
            <a:ln>
              <a:noFill/>
            </a:ln>
            <a:effectLst/>
          </c:spPr>
          <c:invertIfNegative val="0"/>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Sheet1!$C$2:$C$32</c:f>
              <c:numCache>
                <c:formatCode>#,##0</c:formatCode>
                <c:ptCount val="31"/>
                <c:pt idx="0">
                  <c:v>76</c:v>
                </c:pt>
                <c:pt idx="1">
                  <c:v>73</c:v>
                </c:pt>
                <c:pt idx="2">
                  <c:v>70</c:v>
                </c:pt>
                <c:pt idx="3">
                  <c:v>43</c:v>
                </c:pt>
                <c:pt idx="4">
                  <c:v>44</c:v>
                </c:pt>
                <c:pt idx="5">
                  <c:v>23</c:v>
                </c:pt>
                <c:pt idx="6">
                  <c:v>28</c:v>
                </c:pt>
                <c:pt idx="7">
                  <c:v>26</c:v>
                </c:pt>
                <c:pt idx="8">
                  <c:v>33</c:v>
                </c:pt>
                <c:pt idx="9">
                  <c:v>26</c:v>
                </c:pt>
                <c:pt idx="10">
                  <c:v>21</c:v>
                </c:pt>
                <c:pt idx="11">
                  <c:v>27</c:v>
                </c:pt>
                <c:pt idx="12">
                  <c:v>23</c:v>
                </c:pt>
                <c:pt idx="13">
                  <c:v>20</c:v>
                </c:pt>
                <c:pt idx="14">
                  <c:v>19</c:v>
                </c:pt>
                <c:pt idx="15">
                  <c:v>19</c:v>
                </c:pt>
                <c:pt idx="16">
                  <c:v>19</c:v>
                </c:pt>
                <c:pt idx="17">
                  <c:v>17</c:v>
                </c:pt>
                <c:pt idx="18">
                  <c:v>27</c:v>
                </c:pt>
                <c:pt idx="19">
                  <c:v>12</c:v>
                </c:pt>
                <c:pt idx="20">
                  <c:v>12</c:v>
                </c:pt>
                <c:pt idx="21">
                  <c:v>24</c:v>
                </c:pt>
                <c:pt idx="22">
                  <c:v>16</c:v>
                </c:pt>
                <c:pt idx="23">
                  <c:v>18</c:v>
                </c:pt>
                <c:pt idx="24">
                  <c:v>27</c:v>
                </c:pt>
                <c:pt idx="25">
                  <c:v>18</c:v>
                </c:pt>
                <c:pt idx="26">
                  <c:v>15</c:v>
                </c:pt>
                <c:pt idx="27">
                  <c:v>8</c:v>
                </c:pt>
                <c:pt idx="28">
                  <c:v>9</c:v>
                </c:pt>
                <c:pt idx="29">
                  <c:v>21</c:v>
                </c:pt>
                <c:pt idx="30">
                  <c:v>14</c:v>
                </c:pt>
              </c:numCache>
            </c:numRef>
          </c:val>
          <c:extLst>
            <c:ext xmlns:c16="http://schemas.microsoft.com/office/drawing/2014/chart" uri="{C3380CC4-5D6E-409C-BE32-E72D297353CC}">
              <c16:uniqueId val="{00000001-B5A5-4BC7-BA89-73F5F559AE27}"/>
            </c:ext>
          </c:extLst>
        </c:ser>
        <c:dLbls>
          <c:showLegendKey val="0"/>
          <c:showVal val="0"/>
          <c:showCatName val="0"/>
          <c:showSerName val="0"/>
          <c:showPercent val="0"/>
          <c:showBubbleSize val="0"/>
        </c:dLbls>
        <c:gapWidth val="10"/>
        <c:overlap val="100"/>
        <c:axId val="327210360"/>
        <c:axId val="389206120"/>
      </c:barChart>
      <c:lineChart>
        <c:grouping val="standard"/>
        <c:varyColors val="0"/>
        <c:ser>
          <c:idx val="2"/>
          <c:order val="2"/>
          <c:tx>
            <c:strRef>
              <c:f>Sheet1!$D$1</c:f>
              <c:strCache>
                <c:ptCount val="1"/>
                <c:pt idx="0">
                  <c:v> Percentage MDR with no previous TB</c:v>
                </c:pt>
              </c:strCache>
            </c:strRef>
          </c:tx>
          <c:spPr>
            <a:ln w="31750" cap="rnd" cmpd="sng" algn="ctr">
              <a:solidFill>
                <a:srgbClr val="F6A01A"/>
              </a:solidFill>
              <a:prstDash val="solid"/>
              <a:round/>
            </a:ln>
            <a:effectLst/>
          </c:spPr>
          <c:marker>
            <c:symbol val="square"/>
            <c:size val="7"/>
            <c:spPr>
              <a:noFill/>
              <a:ln w="9525" cap="flat" cmpd="sng" algn="ctr">
                <a:noFill/>
                <a:prstDash val="solid"/>
                <a:round/>
              </a:ln>
              <a:effectLst/>
            </c:spPr>
          </c:marker>
          <c:dPt>
            <c:idx val="17"/>
            <c:bubble3D val="0"/>
            <c:extLst>
              <c:ext xmlns:c16="http://schemas.microsoft.com/office/drawing/2014/chart" uri="{C3380CC4-5D6E-409C-BE32-E72D297353CC}">
                <c16:uniqueId val="{00000000-5C7A-46E7-A47E-6D72CA22AB97}"/>
              </c:ext>
            </c:extLst>
          </c:dPt>
          <c:cat>
            <c:numRef>
              <c:f>Sheet1!$A$2:$A$32</c:f>
              <c:numCache>
                <c:formatCode>General</c:formatCode>
                <c:ptCount val="31"/>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pt idx="28">
                  <c:v>2021</c:v>
                </c:pt>
                <c:pt idx="29">
                  <c:v>2022</c:v>
                </c:pt>
                <c:pt idx="30">
                  <c:v>2023</c:v>
                </c:pt>
              </c:numCache>
            </c:numRef>
          </c:cat>
          <c:val>
            <c:numRef>
              <c:f>Sheet1!$D$2:$D$32</c:f>
              <c:numCache>
                <c:formatCode>0.00%</c:formatCode>
                <c:ptCount val="31"/>
                <c:pt idx="0">
                  <c:v>2.452498027074607E-2</c:v>
                </c:pt>
                <c:pt idx="1">
                  <c:v>2.1349693251533741E-2</c:v>
                </c:pt>
                <c:pt idx="2">
                  <c:v>1.5882941470735368E-2</c:v>
                </c:pt>
                <c:pt idx="3">
                  <c:v>1.3451743502677289E-2</c:v>
                </c:pt>
                <c:pt idx="4">
                  <c:v>1.0760899750069426E-2</c:v>
                </c:pt>
                <c:pt idx="5">
                  <c:v>9.7856129080451191E-3</c:v>
                </c:pt>
                <c:pt idx="6">
                  <c:v>1.0074567666190703E-2</c:v>
                </c:pt>
                <c:pt idx="7">
                  <c:v>1.0166906718630856E-2</c:v>
                </c:pt>
                <c:pt idx="8">
                  <c:v>1.0017421602787456E-2</c:v>
                </c:pt>
                <c:pt idx="9">
                  <c:v>1.2240356083086053E-2</c:v>
                </c:pt>
                <c:pt idx="10">
                  <c:v>8.6713286713286722E-3</c:v>
                </c:pt>
                <c:pt idx="11">
                  <c:v>9.550186228631458E-3</c:v>
                </c:pt>
                <c:pt idx="12">
                  <c:v>9.6555843121640447E-3</c:v>
                </c:pt>
                <c:pt idx="13">
                  <c:v>1.0411402001415142E-2</c:v>
                </c:pt>
                <c:pt idx="14">
                  <c:v>1.0519737527340901E-2</c:v>
                </c:pt>
                <c:pt idx="15">
                  <c:v>9.465418952350221E-3</c:v>
                </c:pt>
                <c:pt idx="16">
                  <c:v>1.1565619673727781E-2</c:v>
                </c:pt>
                <c:pt idx="17">
                  <c:v>1.1183956806787505E-2</c:v>
                </c:pt>
                <c:pt idx="18">
                  <c:v>1.3296104241457253E-2</c:v>
                </c:pt>
                <c:pt idx="19">
                  <c:v>1.0766397506728998E-2</c:v>
                </c:pt>
                <c:pt idx="20">
                  <c:v>1.2107950401167031E-2</c:v>
                </c:pt>
                <c:pt idx="21">
                  <c:v>1.0402734433050974E-2</c:v>
                </c:pt>
                <c:pt idx="22">
                  <c:v>1.0352264557872035E-2</c:v>
                </c:pt>
                <c:pt idx="23">
                  <c:v>1.1622708985248101E-2</c:v>
                </c:pt>
                <c:pt idx="24">
                  <c:v>1.5349544072948328E-2</c:v>
                </c:pt>
                <c:pt idx="25">
                  <c:v>1.2981062919975564E-2</c:v>
                </c:pt>
                <c:pt idx="26">
                  <c:v>1.1748550503509307E-2</c:v>
                </c:pt>
                <c:pt idx="27">
                  <c:v>9.0634441087613302E-3</c:v>
                </c:pt>
                <c:pt idx="28">
                  <c:v>1.1923276308968377E-2</c:v>
                </c:pt>
                <c:pt idx="29">
                  <c:v>1.2870448772226926E-2</c:v>
                </c:pt>
                <c:pt idx="30">
                  <c:v>1.3275052614537802E-2</c:v>
                </c:pt>
              </c:numCache>
            </c:numRef>
          </c:val>
          <c:smooth val="0"/>
          <c:extLst>
            <c:ext xmlns:c16="http://schemas.microsoft.com/office/drawing/2014/chart" uri="{C3380CC4-5D6E-409C-BE32-E72D297353CC}">
              <c16:uniqueId val="{00000002-B5A5-4BC7-BA89-73F5F559AE27}"/>
            </c:ext>
          </c:extLst>
        </c:ser>
        <c:dLbls>
          <c:showLegendKey val="0"/>
          <c:showVal val="0"/>
          <c:showCatName val="0"/>
          <c:showSerName val="0"/>
          <c:showPercent val="0"/>
          <c:showBubbleSize val="0"/>
        </c:dLbls>
        <c:marker val="1"/>
        <c:smooth val="0"/>
        <c:axId val="289307087"/>
        <c:axId val="286270607"/>
      </c:lineChart>
      <c:catAx>
        <c:axId val="327210360"/>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layout>
            <c:manualLayout>
              <c:xMode val="edge"/>
              <c:yMode val="edge"/>
              <c:x val="0.47993099686660518"/>
              <c:y val="0.93053571297952786"/>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85000"/>
                <a:lumOff val="15000"/>
              </a:schemeClr>
            </a:solidFill>
            <a:prstDash val="solid"/>
            <a:round/>
          </a:ln>
          <a:effectLst/>
        </c:spPr>
        <c:txPr>
          <a:bodyPr rot="0" spcFirstLastPara="1" vertOverflow="ellipsis"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389206120"/>
        <c:crossesAt val="0"/>
        <c:auto val="1"/>
        <c:lblAlgn val="ctr"/>
        <c:lblOffset val="0"/>
        <c:noMultiLvlLbl val="0"/>
      </c:catAx>
      <c:valAx>
        <c:axId val="389206120"/>
        <c:scaling>
          <c:orientation val="minMax"/>
          <c:max val="500"/>
        </c:scaling>
        <c:delete val="0"/>
        <c:axPos val="l"/>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Number of cases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w="9525" cap="flat" cmpd="sng" algn="ctr">
            <a:solidFill>
              <a:schemeClr val="tx1">
                <a:lumMod val="85000"/>
                <a:lumOff val="1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mn-cs"/>
              </a:defRPr>
            </a:pPr>
            <a:endParaRPr lang="en-US"/>
          </a:p>
        </c:txPr>
        <c:crossAx val="327210360"/>
        <c:crosses val="autoZero"/>
        <c:crossBetween val="between"/>
        <c:majorUnit val="100"/>
      </c:valAx>
      <c:valAx>
        <c:axId val="286270607"/>
        <c:scaling>
          <c:orientation val="minMax"/>
        </c:scaling>
        <c:delete val="0"/>
        <c:axPos val="r"/>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 sourceLinked="0"/>
        <c:majorTickMark val="out"/>
        <c:minorTickMark val="none"/>
        <c:tickLblPos val="nextTo"/>
        <c:spPr>
          <a:noFill/>
          <a:ln w="9525" cap="flat" cmpd="sng" algn="ctr">
            <a:solidFill>
              <a:schemeClr val="tx1">
                <a:lumMod val="85000"/>
                <a:lumOff val="1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289307087"/>
        <c:crosses val="max"/>
        <c:crossBetween val="between"/>
        <c:majorUnit val="1.0000000000000002E-2"/>
      </c:valAx>
      <c:catAx>
        <c:axId val="289307087"/>
        <c:scaling>
          <c:orientation val="minMax"/>
        </c:scaling>
        <c:delete val="1"/>
        <c:axPos val="b"/>
        <c:numFmt formatCode="General" sourceLinked="1"/>
        <c:majorTickMark val="out"/>
        <c:minorTickMark val="none"/>
        <c:tickLblPos val="nextTo"/>
        <c:crossAx val="286270607"/>
        <c:crosses val="autoZero"/>
        <c:auto val="1"/>
        <c:lblAlgn val="ctr"/>
        <c:lblOffset val="100"/>
        <c:noMultiLvlLbl val="0"/>
      </c:catAx>
      <c:spPr>
        <a:noFill/>
        <a:ln w="25400">
          <a:noFill/>
        </a:ln>
        <a:effectLst/>
      </c:spPr>
    </c:plotArea>
    <c:legend>
      <c:legendPos val="t"/>
      <c:layout>
        <c:manualLayout>
          <c:xMode val="edge"/>
          <c:yMode val="edge"/>
          <c:x val="0.5117319822507006"/>
          <c:y val="0.15575585418347421"/>
          <c:w val="0.39934997346594159"/>
          <c:h val="0.2419983286593900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w="9525" cap="flat" cmpd="sng" algn="ctr">
      <a:noFill/>
      <a:prstDash val="solid"/>
    </a:ln>
    <a:effectLst/>
  </c:spPr>
  <c:txPr>
    <a:bodyPr/>
    <a:lstStyle/>
    <a:p>
      <a:pPr>
        <a:defRPr sz="1800"/>
      </a:pPr>
      <a:endParaRPr lang="en-US"/>
    </a:p>
  </c:txPr>
  <c:externalData r:id="rId4">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4305792451814248E-2"/>
          <c:y val="9.0421181234836931E-2"/>
          <c:w val="0.92569420754818577"/>
          <c:h val="0.77059553153100535"/>
        </c:manualLayout>
      </c:layout>
      <c:lineChart>
        <c:grouping val="standard"/>
        <c:varyColors val="0"/>
        <c:ser>
          <c:idx val="2"/>
          <c:order val="0"/>
          <c:tx>
            <c:v>All cases</c:v>
          </c:tx>
          <c:spPr>
            <a:ln w="31750">
              <a:solidFill>
                <a:srgbClr val="F6A01A"/>
              </a:solidFill>
              <a:prstDash val="dash"/>
            </a:ln>
          </c:spPr>
          <c:marker>
            <c:symbol val="none"/>
          </c:marker>
          <c:cat>
            <c:numRef>
              <c:f>Sheet1!$D$2:$D$14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Sheet1!$A$2:$A$14</c:f>
              <c:numCache>
                <c:formatCode>\(0.0\)</c:formatCode>
                <c:ptCount val="13"/>
                <c:pt idx="0">
                  <c:v>7.4521999539276669</c:v>
                </c:pt>
                <c:pt idx="1">
                  <c:v>7.2448251249107782</c:v>
                </c:pt>
                <c:pt idx="2">
                  <c:v>6.4130174682938499</c:v>
                </c:pt>
                <c:pt idx="3">
                  <c:v>5.9329216612180646</c:v>
                </c:pt>
                <c:pt idx="4">
                  <c:v>5.4323330565769181</c:v>
                </c:pt>
                <c:pt idx="5">
                  <c:v>5.5169046747223245</c:v>
                </c:pt>
                <c:pt idx="6">
                  <c:v>5.468847546510176</c:v>
                </c:pt>
                <c:pt idx="7">
                  <c:v>5.1324293498922824</c:v>
                </c:pt>
                <c:pt idx="8">
                  <c:v>4.6861184792219275</c:v>
                </c:pt>
                <c:pt idx="9">
                  <c:v>4.7452785272179021</c:v>
                </c:pt>
                <c:pt idx="10">
                  <c:v>4.1775456919060057</c:v>
                </c:pt>
                <c:pt idx="11">
                  <c:v>4.5201574589385096</c:v>
                </c:pt>
                <c:pt idx="12">
                  <c:v>4.8885179444378206</c:v>
                </c:pt>
              </c:numCache>
            </c:numRef>
          </c:val>
          <c:smooth val="0"/>
          <c:extLst>
            <c:ext xmlns:c16="http://schemas.microsoft.com/office/drawing/2014/chart" uri="{C3380CC4-5D6E-409C-BE32-E72D297353CC}">
              <c16:uniqueId val="{00000000-332F-4BE7-8DF4-6AFB8CDD2CB2}"/>
            </c:ext>
          </c:extLst>
        </c:ser>
        <c:ser>
          <c:idx val="0"/>
          <c:order val="1"/>
          <c:tx>
            <c:strRef>
              <c:f>Sheet1!$B$1</c:f>
              <c:strCache>
                <c:ptCount val="1"/>
                <c:pt idx="0">
                  <c:v>U.S.-Born</c:v>
                </c:pt>
              </c:strCache>
            </c:strRef>
          </c:tx>
          <c:spPr>
            <a:ln w="31750">
              <a:solidFill>
                <a:srgbClr val="9A4E9E"/>
              </a:solidFill>
              <a:prstDash val="solid"/>
            </a:ln>
          </c:spPr>
          <c:marker>
            <c:symbol val="none"/>
          </c:marker>
          <c:cat>
            <c:numRef>
              <c:f>Sheet1!$D$2:$D$14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Sheet1!$B$2:$B$14</c:f>
              <c:numCache>
                <c:formatCode>\(0.0\)</c:formatCode>
                <c:ptCount val="13"/>
                <c:pt idx="0">
                  <c:v>10.659411011523687</c:v>
                </c:pt>
                <c:pt idx="1">
                  <c:v>9.4269243811461507</c:v>
                </c:pt>
                <c:pt idx="2">
                  <c:v>9.019327129563349</c:v>
                </c:pt>
                <c:pt idx="3">
                  <c:v>8.2678638234193791</c:v>
                </c:pt>
                <c:pt idx="4">
                  <c:v>7.6980290070658235</c:v>
                </c:pt>
                <c:pt idx="5">
                  <c:v>6.9544364508393279</c:v>
                </c:pt>
                <c:pt idx="6">
                  <c:v>7.7360139860139858</c:v>
                </c:pt>
                <c:pt idx="7">
                  <c:v>5.4969217238346522</c:v>
                </c:pt>
                <c:pt idx="8">
                  <c:v>6.2904717853839038</c:v>
                </c:pt>
                <c:pt idx="9">
                  <c:v>6.3445867287543658</c:v>
                </c:pt>
                <c:pt idx="10">
                  <c:v>5.4388799138395258</c:v>
                </c:pt>
                <c:pt idx="11">
                  <c:v>6.018774157923799</c:v>
                </c:pt>
                <c:pt idx="12">
                  <c:v>5.9405940594059405</c:v>
                </c:pt>
              </c:numCache>
            </c:numRef>
          </c:val>
          <c:smooth val="0"/>
          <c:extLst>
            <c:ext xmlns:c16="http://schemas.microsoft.com/office/drawing/2014/chart" uri="{C3380CC4-5D6E-409C-BE32-E72D297353CC}">
              <c16:uniqueId val="{00000001-332F-4BE7-8DF4-6AFB8CDD2CB2}"/>
            </c:ext>
          </c:extLst>
        </c:ser>
        <c:ser>
          <c:idx val="1"/>
          <c:order val="2"/>
          <c:tx>
            <c:strRef>
              <c:f>Sheet1!$C$1</c:f>
              <c:strCache>
                <c:ptCount val="1"/>
                <c:pt idx="0">
                  <c:v>Non-U.S.–born</c:v>
                </c:pt>
              </c:strCache>
            </c:strRef>
          </c:tx>
          <c:spPr>
            <a:ln w="31750">
              <a:solidFill>
                <a:srgbClr val="005DAA"/>
              </a:solidFill>
            </a:ln>
          </c:spPr>
          <c:marker>
            <c:symbol val="none"/>
          </c:marker>
          <c:cat>
            <c:numRef>
              <c:f>Sheet1!$D$2:$D$14</c:f>
              <c:numCache>
                <c:formatCode>General</c:formatCode>
                <c:ptCount val="13"/>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numCache>
            </c:numRef>
          </c:cat>
          <c:val>
            <c:numRef>
              <c:f>Sheet1!$C$2:$C$14</c:f>
              <c:numCache>
                <c:formatCode>\(0.0\)</c:formatCode>
                <c:ptCount val="13"/>
                <c:pt idx="0">
                  <c:v>5.6505308619758861</c:v>
                </c:pt>
                <c:pt idx="1">
                  <c:v>6.0667155425219939</c:v>
                </c:pt>
                <c:pt idx="2">
                  <c:v>5.1079136690647484</c:v>
                </c:pt>
                <c:pt idx="3">
                  <c:v>4.8173352435530088</c:v>
                </c:pt>
                <c:pt idx="4">
                  <c:v>4.3751089419557259</c:v>
                </c:pt>
                <c:pt idx="5">
                  <c:v>4.8874824191279886</c:v>
                </c:pt>
                <c:pt idx="6">
                  <c:v>4.5478397761063496</c:v>
                </c:pt>
                <c:pt idx="7">
                  <c:v>4.9857549857549861</c:v>
                </c:pt>
                <c:pt idx="8">
                  <c:v>4.0741388354607455</c:v>
                </c:pt>
                <c:pt idx="9">
                  <c:v>4.1207580431908326</c:v>
                </c:pt>
                <c:pt idx="10">
                  <c:v>3.6621973183910348</c:v>
                </c:pt>
                <c:pt idx="11">
                  <c:v>4.0072202166064983</c:v>
                </c:pt>
                <c:pt idx="12">
                  <c:v>4.5779019242706394</c:v>
                </c:pt>
              </c:numCache>
            </c:numRef>
          </c:val>
          <c:smooth val="0"/>
          <c:extLst>
            <c:ext xmlns:c16="http://schemas.microsoft.com/office/drawing/2014/chart" uri="{C3380CC4-5D6E-409C-BE32-E72D297353CC}">
              <c16:uniqueId val="{00000002-332F-4BE7-8DF4-6AFB8CDD2CB2}"/>
            </c:ext>
          </c:extLst>
        </c:ser>
        <c:dLbls>
          <c:showLegendKey val="0"/>
          <c:showVal val="0"/>
          <c:showCatName val="0"/>
          <c:showSerName val="0"/>
          <c:showPercent val="0"/>
          <c:showBubbleSize val="0"/>
        </c:dLbls>
        <c:smooth val="0"/>
        <c:axId val="389213568"/>
        <c:axId val="327204480"/>
      </c:lineChart>
      <c:catAx>
        <c:axId val="389213568"/>
        <c:scaling>
          <c:orientation val="minMax"/>
        </c:scaling>
        <c:delete val="0"/>
        <c:axPos val="b"/>
        <c:title>
          <c:tx>
            <c:rich>
              <a:bodyPr/>
              <a:lstStyle/>
              <a:p>
                <a:pPr>
                  <a:defRPr/>
                </a:pPr>
                <a:r>
                  <a:rPr lang="en-US" sz="2000">
                    <a:solidFill>
                      <a:schemeClr val="tx1">
                        <a:lumMod val="85000"/>
                        <a:lumOff val="15000"/>
                      </a:schemeClr>
                    </a:solidFill>
                    <a:latin typeface="Calibri" panose="020F0502020204030204" pitchFamily="34" charset="0"/>
                    <a:cs typeface="Calibri" panose="020F0502020204030204" pitchFamily="34" charset="0"/>
                  </a:rPr>
                  <a:t>Year</a:t>
                </a:r>
              </a:p>
            </c:rich>
          </c:tx>
          <c:overlay val="0"/>
        </c:title>
        <c:numFmt formatCode="General" sourceLinked="1"/>
        <c:majorTickMark val="out"/>
        <c:minorTickMark val="none"/>
        <c:tickLblPos val="nextTo"/>
        <c:spPr>
          <a:ln>
            <a:solidFill>
              <a:schemeClr val="tx1">
                <a:lumMod val="85000"/>
                <a:lumOff val="15000"/>
              </a:schemeClr>
            </a:solidFill>
          </a:ln>
        </c:spPr>
        <c:txPr>
          <a:bodyPr rot="0" vert="horz"/>
          <a:lstStyle/>
          <a:p>
            <a:pPr>
              <a:defRPr sz="1600" b="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27204480"/>
        <c:crosses val="autoZero"/>
        <c:auto val="1"/>
        <c:lblAlgn val="ctr"/>
        <c:lblOffset val="100"/>
        <c:noMultiLvlLbl val="0"/>
      </c:catAx>
      <c:valAx>
        <c:axId val="327204480"/>
        <c:scaling>
          <c:orientation val="minMax"/>
        </c:scaling>
        <c:delete val="0"/>
        <c:axPos val="l"/>
        <c:title>
          <c:tx>
            <c:rich>
              <a:bodyPr/>
              <a:lstStyle/>
              <a:p>
                <a:pPr>
                  <a:defRPr>
                    <a:solidFill>
                      <a:schemeClr val="tx1">
                        <a:lumMod val="85000"/>
                        <a:lumOff val="15000"/>
                      </a:schemeClr>
                    </a:solidFill>
                  </a:defRPr>
                </a:pPr>
                <a:r>
                  <a:rPr lang="en-US" sz="2000">
                    <a:solidFill>
                      <a:schemeClr val="tx1">
                        <a:lumMod val="85000"/>
                        <a:lumOff val="15000"/>
                      </a:schemeClr>
                    </a:solidFill>
                    <a:latin typeface="Calibri" panose="020F0502020204030204" pitchFamily="34" charset="0"/>
                    <a:cs typeface="Calibri" panose="020F0502020204030204" pitchFamily="34" charset="0"/>
                  </a:rPr>
                  <a:t>Percentage of cases</a:t>
                </a:r>
              </a:p>
            </c:rich>
          </c:tx>
          <c:overlay val="0"/>
        </c:title>
        <c:numFmt formatCode="0&quot;%&quot;" sourceLinked="0"/>
        <c:majorTickMark val="out"/>
        <c:minorTickMark val="none"/>
        <c:tickLblPos val="nextTo"/>
        <c:spPr>
          <a:ln>
            <a:solidFill>
              <a:schemeClr val="tx1">
                <a:lumMod val="85000"/>
                <a:lumOff val="15000"/>
              </a:schemeClr>
            </a:solidFill>
          </a:ln>
        </c:spPr>
        <c:txPr>
          <a:bodyPr/>
          <a:lstStyle/>
          <a:p>
            <a:pPr>
              <a:defRPr sz="1600">
                <a:solidFill>
                  <a:schemeClr val="tx1">
                    <a:lumMod val="85000"/>
                    <a:lumOff val="15000"/>
                  </a:schemeClr>
                </a:solidFill>
                <a:latin typeface="Calibri" panose="020F0502020204030204" pitchFamily="34" charset="0"/>
                <a:cs typeface="Calibri" panose="020F0502020204030204" pitchFamily="34" charset="0"/>
              </a:defRPr>
            </a:pPr>
            <a:endParaRPr lang="en-US"/>
          </a:p>
        </c:txPr>
        <c:crossAx val="389213568"/>
        <c:crosses val="autoZero"/>
        <c:crossBetween val="between"/>
      </c:valAx>
    </c:plotArea>
    <c:legend>
      <c:legendPos val="t"/>
      <c:layout>
        <c:manualLayout>
          <c:xMode val="edge"/>
          <c:yMode val="edge"/>
          <c:x val="0.82703782385393665"/>
          <c:y val="7.9964526252329221E-2"/>
          <c:w val="0.1592438091698809"/>
          <c:h val="0.23920253172443989"/>
        </c:manualLayout>
      </c:layout>
      <c:overlay val="0"/>
      <c:txPr>
        <a:bodyPr/>
        <a:lstStyle/>
        <a:p>
          <a:pPr>
            <a:defRPr sz="1800">
              <a:solidFill>
                <a:schemeClr val="tx1">
                  <a:lumMod val="85000"/>
                  <a:lumOff val="15000"/>
                </a:schemeClr>
              </a:solidFill>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800"/>
      </a:pPr>
      <a:endParaRPr lang="en-US"/>
    </a:p>
  </c:txPr>
  <c:externalData r:id="rId2">
    <c:autoUpdate val="0"/>
  </c:externalData>
  <c:userShapes r:id="rId3"/>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3.8680348020233318E-2"/>
          <c:w val="0.97309480412170701"/>
          <c:h val="0.82691671336596984"/>
        </c:manualLayout>
      </c:layout>
      <c:barChart>
        <c:barDir val="col"/>
        <c:grouping val="clustered"/>
        <c:varyColors val="0"/>
        <c:ser>
          <c:idx val="1"/>
          <c:order val="0"/>
          <c:tx>
            <c:strRef>
              <c:f>Sheet1!$B$1</c:f>
              <c:strCache>
                <c:ptCount val="1"/>
                <c:pt idx="0">
                  <c:v>Total </c:v>
                </c:pt>
              </c:strCache>
            </c:strRef>
          </c:tx>
          <c:spPr>
            <a:solidFill>
              <a:schemeClr val="accent5"/>
            </a:solidFill>
            <a:ln w="9525">
              <a:noFill/>
            </a:ln>
            <a:effectLst/>
          </c:spPr>
          <c:invertIfNegative val="0"/>
          <c:dLbls>
            <c:dLbl>
              <c:idx val="0"/>
              <c:tx>
                <c:rich>
                  <a:bodyPr/>
                  <a:lstStyle/>
                  <a:p>
                    <a:fld id="{0D96D5C9-0CFA-47F6-8C23-7FA8E28C580F}" type="VALUE">
                      <a:rPr lang="en-US" sz="180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01B-4A62-A655-0EFA9877A12A}"/>
                </c:ext>
              </c:extLst>
            </c:dLbl>
            <c:dLbl>
              <c:idx val="1"/>
              <c:layout>
                <c:manualLayout>
                  <c:x val="0"/>
                  <c:y val="8.6158393785343013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01B-4A62-A655-0EFA9877A12A}"/>
                </c:ext>
              </c:extLst>
            </c:dLbl>
            <c:dLbl>
              <c:idx val="2"/>
              <c:layout>
                <c:manualLayout>
                  <c:x val="0"/>
                  <c:y val="7.3042211686753867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1B-4A62-A655-0EFA9877A12A}"/>
                </c:ext>
              </c:extLst>
            </c:dLbl>
            <c:spPr>
              <a:noFill/>
              <a:ln>
                <a:noFill/>
              </a:ln>
              <a:effectLst/>
            </c:spPr>
            <c:txPr>
              <a:bodyPr rot="0" spcFirstLastPara="1" vertOverflow="ellipsis" vert="horz" wrap="square" anchor="ctr" anchorCtr="1"/>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Diabetes mellitus</c:v>
                </c:pt>
                <c:pt idx="1">
                  <c:v>Post-organ transplantation</c:v>
                </c:pt>
                <c:pt idx="2">
                  <c:v>TNF-α inhibitors</c:v>
                </c:pt>
                <c:pt idx="3">
                  <c:v>Non-HIV immunosuppression</c:v>
                </c:pt>
                <c:pt idx="4">
                  <c:v>End-stage renal disease</c:v>
                </c:pt>
                <c:pt idx="5">
                  <c:v>Viral hepatitis</c:v>
                </c:pt>
              </c:strCache>
            </c:strRef>
          </c:cat>
          <c:val>
            <c:numRef>
              <c:f>Sheet1!$B$2:$B$7</c:f>
              <c:numCache>
                <c:formatCode>0"%"</c:formatCode>
                <c:ptCount val="6"/>
                <c:pt idx="0">
                  <c:v>23.367590574068306</c:v>
                </c:pt>
                <c:pt idx="1">
                  <c:v>0.757811688985778</c:v>
                </c:pt>
                <c:pt idx="2">
                  <c:v>1.2249558808263263</c:v>
                </c:pt>
                <c:pt idx="3">
                  <c:v>6.2285892245406416</c:v>
                </c:pt>
                <c:pt idx="4">
                  <c:v>2.6367694383888716</c:v>
                </c:pt>
                <c:pt idx="5">
                  <c:v>3.3115332710474412</c:v>
                </c:pt>
              </c:numCache>
            </c:numRef>
          </c:val>
          <c:extLst>
            <c:ext xmlns:c16="http://schemas.microsoft.com/office/drawing/2014/chart" uri="{C3380CC4-5D6E-409C-BE32-E72D297353CC}">
              <c16:uniqueId val="{00000003-C01B-4A62-A655-0EFA9877A12A}"/>
            </c:ext>
          </c:extLst>
        </c:ser>
        <c:ser>
          <c:idx val="2"/>
          <c:order val="1"/>
          <c:tx>
            <c:strRef>
              <c:f>Sheet1!$C$1</c:f>
              <c:strCache>
                <c:ptCount val="1"/>
                <c:pt idx="0">
                  <c:v>U.S.-born</c:v>
                </c:pt>
              </c:strCache>
            </c:strRef>
          </c:tx>
          <c:spPr>
            <a:solidFill>
              <a:schemeClr val="accent2"/>
            </a:solidFill>
            <a:ln w="9525">
              <a:noFill/>
            </a:ln>
            <a:effectLst/>
          </c:spPr>
          <c:invertIfNegative val="0"/>
          <c:dPt>
            <c:idx val="0"/>
            <c:invertIfNegative val="0"/>
            <c:bubble3D val="0"/>
            <c:spPr>
              <a:solidFill>
                <a:schemeClr val="accent2"/>
              </a:solidFill>
              <a:ln w="9525">
                <a:noFill/>
              </a:ln>
              <a:effectLst/>
            </c:spPr>
            <c:extLst>
              <c:ext xmlns:c16="http://schemas.microsoft.com/office/drawing/2014/chart" uri="{C3380CC4-5D6E-409C-BE32-E72D297353CC}">
                <c16:uniqueId val="{00000005-C01B-4A62-A655-0EFA9877A12A}"/>
              </c:ext>
            </c:extLst>
          </c:dPt>
          <c:dLbls>
            <c:dLbl>
              <c:idx val="0"/>
              <c:tx>
                <c:rich>
                  <a:bodyPr/>
                  <a:lstStyle/>
                  <a:p>
                    <a:fld id="{362CB6DB-9761-4690-ACAA-B840CF308102}" type="VALUE">
                      <a:rPr lang="en-US" sz="1800"/>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01B-4A62-A655-0EFA9877A12A}"/>
                </c:ext>
              </c:extLst>
            </c:dLbl>
            <c:dLbl>
              <c:idx val="1"/>
              <c:layout>
                <c:manualLayout>
                  <c:x val="-3.472222222222222E-3"/>
                  <c:y val="6.6236005597761728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01B-4A62-A655-0EFA9877A12A}"/>
                </c:ext>
              </c:extLst>
            </c:dLbl>
            <c:dLbl>
              <c:idx val="2"/>
              <c:layout>
                <c:manualLayout>
                  <c:x val="8.4875562720133283E-17"/>
                  <c:y val="8.7133003941280637E-3"/>
                </c:manualLayout>
              </c:layout>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01B-4A62-A655-0EFA9877A12A}"/>
                </c:ext>
              </c:extLst>
            </c:dLbl>
            <c:spPr>
              <a:noFill/>
              <a:ln>
                <a:noFill/>
              </a:ln>
              <a:effectLst/>
            </c:spPr>
            <c:txPr>
              <a:bodyPr rot="0" spcFirstLastPara="1" vertOverflow="ellipsis" vert="horz" wrap="square" anchor="ctr" anchorCtr="1"/>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Diabetes mellitus</c:v>
                </c:pt>
                <c:pt idx="1">
                  <c:v>Post-organ transplantation</c:v>
                </c:pt>
                <c:pt idx="2">
                  <c:v>TNF-α inhibitors</c:v>
                </c:pt>
                <c:pt idx="3">
                  <c:v>Non-HIV immunosuppression</c:v>
                </c:pt>
                <c:pt idx="4">
                  <c:v>End-stage renal disease</c:v>
                </c:pt>
                <c:pt idx="5">
                  <c:v>Viral hepatitis</c:v>
                </c:pt>
              </c:strCache>
            </c:strRef>
          </c:cat>
          <c:val>
            <c:numRef>
              <c:f>Sheet1!$C$2:$C$7</c:f>
              <c:numCache>
                <c:formatCode>0"%"</c:formatCode>
                <c:ptCount val="6"/>
                <c:pt idx="0">
                  <c:v>16.31762652705061</c:v>
                </c:pt>
                <c:pt idx="1">
                  <c:v>1.2652705061082026</c:v>
                </c:pt>
                <c:pt idx="2">
                  <c:v>1.7888307155322862</c:v>
                </c:pt>
                <c:pt idx="3">
                  <c:v>7.1553228621291449</c:v>
                </c:pt>
                <c:pt idx="4">
                  <c:v>2.4869109947643979</c:v>
                </c:pt>
                <c:pt idx="5">
                  <c:v>4.1884816753926701</c:v>
                </c:pt>
              </c:numCache>
            </c:numRef>
          </c:val>
          <c:extLst>
            <c:ext xmlns:c16="http://schemas.microsoft.com/office/drawing/2014/chart" uri="{C3380CC4-5D6E-409C-BE32-E72D297353CC}">
              <c16:uniqueId val="{00000008-C01B-4A62-A655-0EFA9877A12A}"/>
            </c:ext>
          </c:extLst>
        </c:ser>
        <c:ser>
          <c:idx val="0"/>
          <c:order val="2"/>
          <c:tx>
            <c:strRef>
              <c:f>Sheet1!$D$1</c:f>
              <c:strCache>
                <c:ptCount val="1"/>
                <c:pt idx="0">
                  <c:v>Non-U.S.–born </c:v>
                </c:pt>
              </c:strCache>
            </c:strRef>
          </c:tx>
          <c:spPr>
            <a:solidFill>
              <a:schemeClr val="accent6"/>
            </a:solidFill>
            <a:ln w="9525">
              <a:noFill/>
            </a:ln>
            <a:effectLst/>
          </c:spPr>
          <c:invertIfNegative val="0"/>
          <c:dLbls>
            <c:dLbl>
              <c:idx val="1"/>
              <c:layout>
                <c:manualLayout>
                  <c:x val="-5.7870370370370367E-3"/>
                  <c:y val="5.7164634146341462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01B-4A62-A655-0EFA9877A12A}"/>
                </c:ext>
              </c:extLst>
            </c:dLbl>
            <c:dLbl>
              <c:idx val="2"/>
              <c:layout>
                <c:manualLayout>
                  <c:x val="-1.1574074074074073E-3"/>
                  <c:y val="6.7633660821385735E-3"/>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01B-4A62-A655-0EFA9877A12A}"/>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Diabetes mellitus</c:v>
                </c:pt>
                <c:pt idx="1">
                  <c:v>Post-organ transplantation</c:v>
                </c:pt>
                <c:pt idx="2">
                  <c:v>TNF-α inhibitors</c:v>
                </c:pt>
                <c:pt idx="3">
                  <c:v>Non-HIV immunosuppression</c:v>
                </c:pt>
                <c:pt idx="4">
                  <c:v>End-stage renal disease</c:v>
                </c:pt>
                <c:pt idx="5">
                  <c:v>Viral hepatitis</c:v>
                </c:pt>
              </c:strCache>
            </c:strRef>
          </c:cat>
          <c:val>
            <c:numRef>
              <c:f>Sheet1!$D$2:$D$7</c:f>
              <c:numCache>
                <c:formatCode>0"%"</c:formatCode>
                <c:ptCount val="6"/>
                <c:pt idx="0">
                  <c:v>25.57884641731744</c:v>
                </c:pt>
                <c:pt idx="1">
                  <c:v>0.60282230442526374</c:v>
                </c:pt>
                <c:pt idx="2">
                  <c:v>1.0549390327442116</c:v>
                </c:pt>
                <c:pt idx="3">
                  <c:v>5.9597205096588572</c:v>
                </c:pt>
                <c:pt idx="4">
                  <c:v>2.6441978353199067</c:v>
                </c:pt>
                <c:pt idx="5">
                  <c:v>3.0415125359638306</c:v>
                </c:pt>
              </c:numCache>
            </c:numRef>
          </c:val>
          <c:extLst>
            <c:ext xmlns:c16="http://schemas.microsoft.com/office/drawing/2014/chart" uri="{C3380CC4-5D6E-409C-BE32-E72D297353CC}">
              <c16:uniqueId val="{0000000B-C01B-4A62-A655-0EFA9877A12A}"/>
            </c:ext>
          </c:extLst>
        </c:ser>
        <c:dLbls>
          <c:dLblPos val="outEnd"/>
          <c:showLegendKey val="0"/>
          <c:showVal val="1"/>
          <c:showCatName val="0"/>
          <c:showSerName val="0"/>
          <c:showPercent val="0"/>
          <c:showBubbleSize val="0"/>
        </c:dLbls>
        <c:gapWidth val="10"/>
        <c:axId val="437378656"/>
        <c:axId val="437380624"/>
      </c:barChart>
      <c:valAx>
        <c:axId val="437380624"/>
        <c:scaling>
          <c:orientation val="minMax"/>
        </c:scaling>
        <c:delete val="1"/>
        <c:axPos val="l"/>
        <c:majorGridlines>
          <c:spPr>
            <a:ln w="9525" cap="flat" cmpd="sng" algn="ctr">
              <a:noFill/>
              <a:round/>
            </a:ln>
            <a:effectLst/>
          </c:spPr>
        </c:majorGridlines>
        <c:numFmt formatCode="#&quot;%&quot;" sourceLinked="0"/>
        <c:majorTickMark val="out"/>
        <c:minorTickMark val="none"/>
        <c:tickLblPos val="nextTo"/>
        <c:crossAx val="437378656"/>
        <c:crosses val="autoZero"/>
        <c:crossBetween val="between"/>
      </c:valAx>
      <c:catAx>
        <c:axId val="437378656"/>
        <c:scaling>
          <c:orientation val="minMax"/>
        </c:scaling>
        <c:delete val="0"/>
        <c:axPos val="b"/>
        <c:numFmt formatCode="General" sourceLinked="1"/>
        <c:majorTickMark val="out"/>
        <c:minorTickMark val="none"/>
        <c:tickLblPos val="nextTo"/>
        <c:spPr>
          <a:noFill/>
          <a:ln w="9525" cap="flat" cmpd="sng" algn="ctr">
            <a:solidFill>
              <a:schemeClr val="tx1">
                <a:lumMod val="85000"/>
                <a:lumOff val="1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37380624"/>
        <c:crosses val="autoZero"/>
        <c:auto val="1"/>
        <c:lblAlgn val="ctr"/>
        <c:lblOffset val="100"/>
        <c:noMultiLvlLbl val="0"/>
      </c:catAx>
      <c:spPr>
        <a:noFill/>
        <a:ln>
          <a:noFill/>
        </a:ln>
        <a:effectLst/>
      </c:spPr>
    </c:plotArea>
    <c:legend>
      <c:legendPos val="r"/>
      <c:layout>
        <c:manualLayout>
          <c:xMode val="edge"/>
          <c:yMode val="edge"/>
          <c:x val="0.76310267206182569"/>
          <c:y val="0.11474927885988462"/>
          <c:w val="0.23521993778555458"/>
          <c:h val="0.18768117752898841"/>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sz="1800">
          <a:solidFill>
            <a:srgbClr val="000000"/>
          </a:solidFill>
        </a:defRPr>
      </a:pPr>
      <a:endParaRPr lang="en-US"/>
    </a:p>
  </c:txPr>
  <c:externalData r:id="rId4">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Percentages</c:v>
                </c:pt>
              </c:strCache>
            </c:strRef>
          </c:tx>
          <c:spPr>
            <a:solidFill>
              <a:srgbClr val="005DAA"/>
            </a:solidFill>
            <a:ln>
              <a:noFill/>
            </a:ln>
            <a:effectLst/>
          </c:spPr>
          <c:invertIfNegative val="0"/>
          <c:dLbls>
            <c:dLbl>
              <c:idx val="0"/>
              <c:layout>
                <c:manualLayout>
                  <c:x val="-5.2785673971697596E-2"/>
                  <c:y val="2.330669972654402E-3"/>
                </c:manualLayout>
              </c:layout>
              <c:tx>
                <c:rich>
                  <a:bodyPr/>
                  <a:lstStyle/>
                  <a:p>
                    <a:fld id="{E201AE8B-7C96-4299-B505-D9FD0B946DDD}" type="VALUE">
                      <a:rPr lang="en-US" sz="2000" b="1" i="0" u="none" strike="noStrike" kern="1200" baseline="0">
                        <a:solidFill>
                          <a:srgbClr val="FFFFFF"/>
                        </a:solidFill>
                        <a:latin typeface="Calibri" panose="020F0502020204030204" pitchFamily="34" charset="0"/>
                        <a:ea typeface="+mn-ea"/>
                        <a:cs typeface="Calibri" panose="020F0502020204030204" pitchFamily="34"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727-4E75-A270-D6B69A15AB70}"/>
                </c:ext>
              </c:extLst>
            </c:dLbl>
            <c:dLbl>
              <c:idx val="1"/>
              <c:layout>
                <c:manualLayout>
                  <c:x val="-4.1122718324982106E-2"/>
                  <c:y val="1.8350287167916333E-7"/>
                </c:manualLayout>
              </c:layout>
              <c:tx>
                <c:rich>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fld id="{1D9DC0F0-A9F8-4EFF-A011-D2A58E20EFDB}" type="VALUE">
                      <a:rPr lang="en-US">
                        <a:solidFill>
                          <a:srgbClr val="FFFFFF"/>
                        </a:solidFill>
                      </a:rPr>
                      <a:pPr algn="ctr" rtl="0">
                        <a:defRPr lang="en-US" sz="2000" b="1">
                          <a:solidFill>
                            <a:schemeClr val="bg2"/>
                          </a:solidFill>
                          <a:latin typeface="Calibri" panose="020F0502020204030204" pitchFamily="34" charset="0"/>
                          <a:cs typeface="Calibri" panose="020F0502020204030204" pitchFamily="34" charset="0"/>
                        </a:defRPr>
                      </a:pPr>
                      <a:t>[VALUE]</a:t>
                    </a:fld>
                    <a:endParaRPr lang="en-US"/>
                  </a:p>
                </c:rich>
              </c:tx>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727-4E75-A270-D6B69A15AB70}"/>
                </c:ext>
              </c:extLst>
            </c:dLbl>
            <c:dLbl>
              <c:idx val="2"/>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1727-4E75-A270-D6B69A15AB70}"/>
                </c:ext>
              </c:extLst>
            </c:dLbl>
            <c:dLbl>
              <c:idx val="3"/>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3-1727-4E75-A270-D6B69A15AB70}"/>
                </c:ext>
              </c:extLst>
            </c:dLbl>
            <c:dLbl>
              <c:idx val="4"/>
              <c:spPr>
                <a:noFill/>
                <a:ln>
                  <a:noFill/>
                </a:ln>
                <a:effectLst/>
              </c:spPr>
              <c:txPr>
                <a:bodyPr rot="0" spcFirstLastPara="1" vertOverflow="ellipsis" vert="horz" wrap="square" lIns="38100" tIns="19050" rIns="38100" bIns="19050" anchor="ctr" anchorCtr="0">
                  <a:sp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4-1727-4E75-A270-D6B69A15AB70}"/>
                </c:ext>
              </c:extLst>
            </c:dLbl>
            <c:dLbl>
              <c:idx val="5"/>
              <c:layout>
                <c:manualLayout>
                  <c:x val="-2.8796683139694951E-3"/>
                  <c:y val="-4.6606976852579911E-3"/>
                </c:manualLayout>
              </c:layout>
              <c:tx>
                <c:rich>
                  <a:bodyPr rot="0" spcFirstLastPara="1" vertOverflow="ellipsis" vert="horz" wrap="square" lIns="38100" tIns="19050" rIns="38100" bIns="19050" anchor="ctr" anchorCtr="0">
                    <a:no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fld id="{8F4AA54A-BB9F-4B33-8B6A-458D44D72CCA}" type="VALUE">
                      <a:rPr lang="en-US">
                        <a:solidFill>
                          <a:srgbClr val="262626"/>
                        </a:solidFill>
                      </a:rPr>
                      <a:pPr algn="ctr" rtl="0">
                        <a:defRPr lang="en-US" sz="2000" b="1">
                          <a:solidFill>
                            <a:schemeClr val="bg2"/>
                          </a:solidFill>
                          <a:latin typeface="Calibri" panose="020F0502020204030204" pitchFamily="34" charset="0"/>
                          <a:cs typeface="Calibri" panose="020F0502020204030204" pitchFamily="34" charset="0"/>
                        </a:defRPr>
                      </a:pPr>
                      <a:t>[VALUE]</a:t>
                    </a:fld>
                    <a:endParaRPr lang="en-US"/>
                  </a:p>
                </c:rich>
              </c:tx>
              <c:spPr>
                <a:noFill/>
                <a:ln>
                  <a:noFill/>
                </a:ln>
                <a:effectLst/>
              </c:spPr>
              <c:txPr>
                <a:bodyPr rot="0" spcFirstLastPara="1" vertOverflow="ellipsis" vert="horz" wrap="square" lIns="38100" tIns="19050" rIns="38100" bIns="19050" anchor="ctr" anchorCtr="0">
                  <a:noAutofit/>
                </a:bodyPr>
                <a:lstStyle/>
                <a:p>
                  <a:pPr algn="ctr" rtl="0">
                    <a:defRPr lang="en-US"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3.3561013297725893E-2"/>
                      <c:h val="7.3212324199661394E-2"/>
                    </c:manualLayout>
                  </c15:layout>
                  <c15:dlblFieldTable/>
                  <c15:showDataLabelsRange val="0"/>
                </c:ext>
                <c:ext xmlns:c16="http://schemas.microsoft.com/office/drawing/2014/chart" uri="{C3380CC4-5D6E-409C-BE32-E72D297353CC}">
                  <c16:uniqueId val="{00000005-1727-4E75-A270-D6B69A15AB70}"/>
                </c:ext>
              </c:extLst>
            </c:dLbl>
            <c:dLbl>
              <c:idx val="6"/>
              <c:layout>
                <c:manualLayout>
                  <c:x val="-3.3812152414522634E-4"/>
                  <c:y val="2.3306699726545728E-3"/>
                </c:manualLayout>
              </c:layout>
              <c:tx>
                <c:rich>
                  <a:bodyPr/>
                  <a:lstStyle/>
                  <a:p>
                    <a:fld id="{CC91169E-3C0D-451B-9DB3-118F1E7017EE}" type="VALUE">
                      <a:rPr lang="en-US">
                        <a:solidFill>
                          <a:srgbClr val="262626"/>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F59-4DF0-81E8-B06484E5F5AA}"/>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Current or former smoker</c:v>
                </c:pt>
                <c:pt idx="1">
                  <c:v>Excess alcohol use</c:v>
                </c:pt>
                <c:pt idx="2">
                  <c:v>Noninjection drug use</c:v>
                </c:pt>
                <c:pt idx="3">
                  <c:v>Experiencing homelessness</c:v>
                </c:pt>
                <c:pt idx="4">
                  <c:v>Resident of correctional facility at time of diagnosis</c:v>
                </c:pt>
                <c:pt idx="5">
                  <c:v>Resident of long-term care facility†</c:v>
                </c:pt>
                <c:pt idx="6">
                  <c:v>Injection drug use</c:v>
                </c:pt>
              </c:strCache>
            </c:strRef>
          </c:cat>
          <c:val>
            <c:numRef>
              <c:f>Sheet1!$B$2:$B$8</c:f>
              <c:numCache>
                <c:formatCode>0%</c:formatCode>
                <c:ptCount val="7"/>
                <c:pt idx="0">
                  <c:v>0.312</c:v>
                </c:pt>
                <c:pt idx="1">
                  <c:v>0.08</c:v>
                </c:pt>
                <c:pt idx="2">
                  <c:v>0.08</c:v>
                </c:pt>
                <c:pt idx="3">
                  <c:v>0.06</c:v>
                </c:pt>
                <c:pt idx="4">
                  <c:v>3.5999999999999997E-2</c:v>
                </c:pt>
                <c:pt idx="5">
                  <c:v>0.01</c:v>
                </c:pt>
                <c:pt idx="6">
                  <c:v>1.00632176493356E-2</c:v>
                </c:pt>
              </c:numCache>
            </c:numRef>
          </c:val>
          <c:extLst>
            <c:ext xmlns:c16="http://schemas.microsoft.com/office/drawing/2014/chart" uri="{C3380CC4-5D6E-409C-BE32-E72D297353CC}">
              <c16:uniqueId val="{00000006-1727-4E75-A270-D6B69A15AB70}"/>
            </c:ext>
          </c:extLst>
        </c:ser>
        <c:dLbls>
          <c:dLblPos val="inEnd"/>
          <c:showLegendKey val="0"/>
          <c:showVal val="1"/>
          <c:showCatName val="0"/>
          <c:showSerName val="0"/>
          <c:showPercent val="0"/>
          <c:showBubbleSize val="0"/>
        </c:dLbls>
        <c:gapWidth val="10"/>
        <c:axId val="1774546703"/>
        <c:axId val="1774555439"/>
      </c:barChart>
      <c:catAx>
        <c:axId val="177454670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1774555439"/>
        <c:crosses val="autoZero"/>
        <c:auto val="1"/>
        <c:lblAlgn val="ctr"/>
        <c:lblOffset val="100"/>
        <c:noMultiLvlLbl val="0"/>
      </c:catAx>
      <c:valAx>
        <c:axId val="1774555439"/>
        <c:scaling>
          <c:orientation val="minMax"/>
        </c:scaling>
        <c:delete val="1"/>
        <c:axPos val="t"/>
        <c:numFmt formatCode="0%" sourceLinked="1"/>
        <c:majorTickMark val="none"/>
        <c:minorTickMark val="none"/>
        <c:tickLblPos val="nextTo"/>
        <c:crossAx val="17745467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035799035544262"/>
          <c:y val="6.7047895003841104E-2"/>
          <c:w val="0.64756213099175541"/>
          <c:h val="0.8970708418281178"/>
        </c:manualLayout>
      </c:layout>
      <c:barChart>
        <c:barDir val="bar"/>
        <c:grouping val="clustered"/>
        <c:varyColors val="0"/>
        <c:ser>
          <c:idx val="1"/>
          <c:order val="0"/>
          <c:spPr>
            <a:solidFill>
              <a:srgbClr val="005DAA"/>
            </a:solidFill>
            <a:ln>
              <a:noFill/>
            </a:ln>
            <a:effectLst/>
          </c:spPr>
          <c:invertIfNegative val="0"/>
          <c:dLbls>
            <c:dLbl>
              <c:idx val="4"/>
              <c:layout>
                <c:manualLayout>
                  <c:x val="2.0035011971491815E-3"/>
                  <c:y val="-3.1840098967822004E-3"/>
                </c:manualLayout>
              </c:layout>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C97-4756-BA1E-F412530A7E14}"/>
                </c:ext>
              </c:extLst>
            </c:dLbl>
            <c:numFmt formatCode="0&quot;%&quot;"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Local jail</c:v>
                </c:pt>
                <c:pt idx="1">
                  <c:v>Federal prison</c:v>
                </c:pt>
                <c:pt idx="2">
                  <c:v>State prison</c:v>
                </c:pt>
                <c:pt idx="3">
                  <c:v>Other</c:v>
                </c:pt>
                <c:pt idx="4">
                  <c:v>Unknown or missing</c:v>
                </c:pt>
              </c:strCache>
            </c:strRef>
          </c:cat>
          <c:val>
            <c:numRef>
              <c:f>Sheet1!$B$2:$B$6</c:f>
              <c:numCache>
                <c:formatCode>0</c:formatCode>
                <c:ptCount val="5"/>
                <c:pt idx="0">
                  <c:v>24</c:v>
                </c:pt>
                <c:pt idx="1">
                  <c:v>12</c:v>
                </c:pt>
                <c:pt idx="2">
                  <c:v>10</c:v>
                </c:pt>
                <c:pt idx="3">
                  <c:v>54</c:v>
                </c:pt>
                <c:pt idx="4">
                  <c:v>1</c:v>
                </c:pt>
              </c:numCache>
            </c:numRef>
          </c:val>
          <c:extLst>
            <c:ext xmlns:c16="http://schemas.microsoft.com/office/drawing/2014/chart" uri="{C3380CC4-5D6E-409C-BE32-E72D297353CC}">
              <c16:uniqueId val="{00000001-1C97-4756-BA1E-F412530A7E14}"/>
            </c:ext>
          </c:extLst>
        </c:ser>
        <c:dLbls>
          <c:showLegendKey val="0"/>
          <c:showVal val="0"/>
          <c:showCatName val="0"/>
          <c:showSerName val="0"/>
          <c:showPercent val="0"/>
          <c:showBubbleSize val="0"/>
        </c:dLbls>
        <c:gapWidth val="10"/>
        <c:axId val="163888704"/>
        <c:axId val="163877888"/>
      </c:barChart>
      <c:catAx>
        <c:axId val="16388870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rgbClr val="262626"/>
                </a:solidFill>
                <a:latin typeface="Calibri" panose="020F0502020204030204" pitchFamily="34" charset="0"/>
                <a:ea typeface="+mn-ea"/>
                <a:cs typeface="Calibri" panose="020F0502020204030204" pitchFamily="34" charset="0"/>
              </a:defRPr>
            </a:pPr>
            <a:endParaRPr lang="en-US"/>
          </a:p>
        </c:txPr>
        <c:crossAx val="163877888"/>
        <c:crosses val="autoZero"/>
        <c:auto val="1"/>
        <c:lblAlgn val="ctr"/>
        <c:lblOffset val="0"/>
        <c:noMultiLvlLbl val="0"/>
      </c:catAx>
      <c:valAx>
        <c:axId val="163877888"/>
        <c:scaling>
          <c:orientation val="minMax"/>
          <c:max val="55"/>
          <c:min val="0"/>
        </c:scaling>
        <c:delete val="1"/>
        <c:axPos val="t"/>
        <c:numFmt formatCode="#&quot;%&quot;" sourceLinked="0"/>
        <c:majorTickMark val="out"/>
        <c:minorTickMark val="none"/>
        <c:tickLblPos val="nextTo"/>
        <c:crossAx val="163888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a:noFill/>
      <a:prstDash val="dash"/>
    </a:ln>
    <a:effectLst/>
  </c:spPr>
  <c:txPr>
    <a:bodyPr/>
    <a:lstStyle/>
    <a:p>
      <a:pPr>
        <a:defRPr/>
      </a:pPr>
      <a:endParaRPr lang="en-US"/>
    </a:p>
  </c:txPr>
  <c:externalData r:id="rId4">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24541271725784"/>
          <c:y val="2.8702989392478308E-2"/>
          <c:w val="0.69846589213482835"/>
          <c:h val="0.93541546948305698"/>
        </c:manualLayout>
      </c:layout>
      <c:barChart>
        <c:barDir val="bar"/>
        <c:grouping val="clustered"/>
        <c:varyColors val="0"/>
        <c:ser>
          <c:idx val="0"/>
          <c:order val="0"/>
          <c:tx>
            <c:v>Dead at diagnosis</c:v>
          </c:tx>
          <c:spPr>
            <a:solidFill>
              <a:schemeClr val="accent5"/>
            </a:solidFill>
            <a:ln>
              <a:solidFill>
                <a:schemeClr val="accent5"/>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Unknown cause of death</c:v>
                </c:pt>
                <c:pt idx="1">
                  <c:v>TB not cause of death</c:v>
                </c:pt>
                <c:pt idx="2">
                  <c:v>TB cause of death</c:v>
                </c:pt>
              </c:strCache>
            </c:strRef>
          </c:cat>
          <c:val>
            <c:numRef>
              <c:f>Sheet1!$C$2:$C$4</c:f>
              <c:numCache>
                <c:formatCode>0.000%</c:formatCode>
                <c:ptCount val="3"/>
                <c:pt idx="0">
                  <c:v>0.2131782945736434</c:v>
                </c:pt>
                <c:pt idx="1">
                  <c:v>0.44186046511627908</c:v>
                </c:pt>
                <c:pt idx="2">
                  <c:v>0.34496124031007752</c:v>
                </c:pt>
              </c:numCache>
            </c:numRef>
          </c:val>
          <c:extLst>
            <c:ext xmlns:c16="http://schemas.microsoft.com/office/drawing/2014/chart" uri="{C3380CC4-5D6E-409C-BE32-E72D297353CC}">
              <c16:uniqueId val="{00000000-4CDC-461F-85F7-FFF779C7A78B}"/>
            </c:ext>
          </c:extLst>
        </c:ser>
        <c:dLbls>
          <c:showLegendKey val="0"/>
          <c:showVal val="0"/>
          <c:showCatName val="0"/>
          <c:showSerName val="0"/>
          <c:showPercent val="0"/>
          <c:showBubbleSize val="0"/>
        </c:dLbls>
        <c:gapWidth val="10"/>
        <c:axId val="163888704"/>
        <c:axId val="163877888"/>
      </c:barChart>
      <c:catAx>
        <c:axId val="163888704"/>
        <c:scaling>
          <c:orientation val="minMax"/>
        </c:scaling>
        <c:delete val="1"/>
        <c:axPos val="r"/>
        <c:numFmt formatCode="General" sourceLinked="1"/>
        <c:majorTickMark val="none"/>
        <c:minorTickMark val="none"/>
        <c:tickLblPos val="nextTo"/>
        <c:crossAx val="163877888"/>
        <c:crosses val="autoZero"/>
        <c:auto val="1"/>
        <c:lblAlgn val="ctr"/>
        <c:lblOffset val="0"/>
        <c:noMultiLvlLbl val="0"/>
      </c:catAx>
      <c:valAx>
        <c:axId val="163877888"/>
        <c:scaling>
          <c:orientation val="maxMin"/>
          <c:max val="0.5"/>
          <c:min val="0"/>
        </c:scaling>
        <c:delete val="1"/>
        <c:axPos val="b"/>
        <c:numFmt formatCode="0.000%" sourceLinked="1"/>
        <c:majorTickMark val="out"/>
        <c:minorTickMark val="none"/>
        <c:tickLblPos val="nextTo"/>
        <c:crossAx val="163888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a:noFill/>
      <a:prstDash val="sysDash"/>
    </a:ln>
    <a:effectLst/>
  </c:spPr>
  <c:txPr>
    <a:bodyPr/>
    <a:lstStyle/>
    <a:p>
      <a:pPr>
        <a:defRPr/>
      </a:pPr>
      <a:endParaRPr lang="en-US"/>
    </a:p>
  </c:txPr>
  <c:externalData r:id="rId4">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45408812534795"/>
          <c:y val="2.8703104763816371E-2"/>
          <c:w val="0.69846589213482835"/>
          <c:h val="0.93541546948305698"/>
        </c:manualLayout>
      </c:layout>
      <c:barChart>
        <c:barDir val="bar"/>
        <c:grouping val="clustered"/>
        <c:varyColors val="0"/>
        <c:ser>
          <c:idx val="1"/>
          <c:order val="0"/>
          <c:tx>
            <c:v>Died after diagnosis</c:v>
          </c:tx>
          <c:spPr>
            <a:solidFill>
              <a:schemeClr val="accent6"/>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Unknown cause of death</c:v>
                </c:pt>
                <c:pt idx="1">
                  <c:v>TB not cause of death</c:v>
                </c:pt>
                <c:pt idx="2">
                  <c:v>TB cause of death</c:v>
                </c:pt>
              </c:strCache>
            </c:strRef>
          </c:cat>
          <c:val>
            <c:numRef>
              <c:f>Sheet1!$E$2:$E$4</c:f>
              <c:numCache>
                <c:formatCode>0.00%</c:formatCode>
                <c:ptCount val="3"/>
                <c:pt idx="0">
                  <c:v>0.18940609951845908</c:v>
                </c:pt>
                <c:pt idx="1">
                  <c:v>0.36436597110754415</c:v>
                </c:pt>
                <c:pt idx="2">
                  <c:v>0.4462279293739968</c:v>
                </c:pt>
              </c:numCache>
            </c:numRef>
          </c:val>
          <c:extLst>
            <c:ext xmlns:c16="http://schemas.microsoft.com/office/drawing/2014/chart" uri="{C3380CC4-5D6E-409C-BE32-E72D297353CC}">
              <c16:uniqueId val="{00000000-C594-4C5B-B2C4-71421942E99A}"/>
            </c:ext>
          </c:extLst>
        </c:ser>
        <c:dLbls>
          <c:showLegendKey val="0"/>
          <c:showVal val="0"/>
          <c:showCatName val="0"/>
          <c:showSerName val="0"/>
          <c:showPercent val="0"/>
          <c:showBubbleSize val="0"/>
        </c:dLbls>
        <c:gapWidth val="10"/>
        <c:axId val="163888704"/>
        <c:axId val="163877888"/>
      </c:barChart>
      <c:catAx>
        <c:axId val="163888704"/>
        <c:scaling>
          <c:orientation val="minMax"/>
        </c:scaling>
        <c:delete val="1"/>
        <c:axPos val="l"/>
        <c:numFmt formatCode="General" sourceLinked="1"/>
        <c:majorTickMark val="none"/>
        <c:minorTickMark val="none"/>
        <c:tickLblPos val="nextTo"/>
        <c:crossAx val="163877888"/>
        <c:crosses val="autoZero"/>
        <c:auto val="1"/>
        <c:lblAlgn val="ctr"/>
        <c:lblOffset val="0"/>
        <c:noMultiLvlLbl val="0"/>
      </c:catAx>
      <c:valAx>
        <c:axId val="163877888"/>
        <c:scaling>
          <c:orientation val="minMax"/>
          <c:max val="0.5"/>
          <c:min val="0"/>
        </c:scaling>
        <c:delete val="1"/>
        <c:axPos val="b"/>
        <c:numFmt formatCode="0.00%" sourceLinked="1"/>
        <c:majorTickMark val="out"/>
        <c:minorTickMark val="none"/>
        <c:tickLblPos val="nextTo"/>
        <c:crossAx val="163888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0">
      <a:noFill/>
      <a:prstDash val="sysDash"/>
    </a:ln>
    <a:effectLst/>
  </c:spPr>
  <c:txPr>
    <a:bodyPr/>
    <a:lstStyle/>
    <a:p>
      <a:pPr>
        <a:defRPr/>
      </a:pPr>
      <a:endParaRPr lang="en-US"/>
    </a:p>
  </c:txPr>
  <c:externalData r:id="rId4">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4832543911977583E-2"/>
          <c:y val="7.0197263555962466E-2"/>
          <c:w val="0.89613104868404814"/>
          <c:h val="0.91370089067501925"/>
        </c:manualLayout>
      </c:layout>
      <c:pieChart>
        <c:varyColors val="1"/>
        <c:ser>
          <c:idx val="0"/>
          <c:order val="0"/>
          <c:tx>
            <c:strRef>
              <c:f>Sheet1!$B$1</c:f>
              <c:strCache>
                <c:ptCount val="1"/>
                <c:pt idx="0">
                  <c:v>Percent</c:v>
                </c:pt>
              </c:strCache>
            </c:strRef>
          </c:tx>
          <c:spPr>
            <a:ln>
              <a:noFill/>
            </a:ln>
          </c:spPr>
          <c:dPt>
            <c:idx val="0"/>
            <c:bubble3D val="0"/>
            <c:spPr>
              <a:solidFill>
                <a:schemeClr val="accent2"/>
              </a:solidFill>
              <a:ln w="19050">
                <a:noFill/>
              </a:ln>
              <a:effectLst/>
            </c:spPr>
            <c:extLst>
              <c:ext xmlns:c16="http://schemas.microsoft.com/office/drawing/2014/chart" uri="{C3380CC4-5D6E-409C-BE32-E72D297353CC}">
                <c16:uniqueId val="{00000001-B2D4-4968-937A-FF9086D5711A}"/>
              </c:ext>
            </c:extLst>
          </c:dPt>
          <c:dPt>
            <c:idx val="1"/>
            <c:bubble3D val="0"/>
            <c:spPr>
              <a:solidFill>
                <a:schemeClr val="accent1"/>
              </a:solidFill>
              <a:ln w="19050">
                <a:noFill/>
              </a:ln>
              <a:effectLst/>
            </c:spPr>
            <c:extLst>
              <c:ext xmlns:c16="http://schemas.microsoft.com/office/drawing/2014/chart" uri="{C3380CC4-5D6E-409C-BE32-E72D297353CC}">
                <c16:uniqueId val="{00000003-B2D4-4968-937A-FF9086D5711A}"/>
              </c:ext>
            </c:extLst>
          </c:dPt>
          <c:dPt>
            <c:idx val="2"/>
            <c:bubble3D val="0"/>
            <c:spPr>
              <a:solidFill>
                <a:schemeClr val="accent6"/>
              </a:solidFill>
              <a:ln w="19050">
                <a:noFill/>
              </a:ln>
              <a:effectLst/>
            </c:spPr>
            <c:extLst>
              <c:ext xmlns:c16="http://schemas.microsoft.com/office/drawing/2014/chart" uri="{C3380CC4-5D6E-409C-BE32-E72D297353CC}">
                <c16:uniqueId val="{00000005-B2D4-4968-937A-FF9086D5711A}"/>
              </c:ext>
            </c:extLst>
          </c:dPt>
          <c:dLbls>
            <c:dLbl>
              <c:idx val="0"/>
              <c:layout>
                <c:manualLayout>
                  <c:x val="0.16762663898708394"/>
                  <c:y val="-0.1152679185938207"/>
                </c:manualLayout>
              </c:layout>
              <c:tx>
                <c:rich>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fld id="{85F3893E-99FD-4FC1-827E-130BDC8EE402}" type="CATEGORYNAME">
                      <a:rPr lang="en-US" sz="2200"/>
                      <a:pPr>
                        <a:defRPr sz="2200">
                          <a:solidFill>
                            <a:schemeClr val="bg1"/>
                          </a:solidFill>
                          <a:latin typeface="Calibri" panose="020F0502020204030204" pitchFamily="34" charset="0"/>
                          <a:cs typeface="Calibri" panose="020F0502020204030204" pitchFamily="34" charset="0"/>
                        </a:defRPr>
                      </a:pPr>
                      <a:t>[CATEGORY NAME]</a:t>
                    </a:fld>
                    <a:r>
                      <a:rPr lang="en-US" sz="2200" baseline="0"/>
                      <a:t>, </a:t>
                    </a:r>
                    <a:fld id="{F42B5FC6-CDF8-4263-B11E-4C295546DF7D}" type="VALUE">
                      <a:rPr lang="en-US" sz="2200" baseline="0" smtClean="0"/>
                      <a:pPr>
                        <a:defRPr sz="2200">
                          <a:solidFill>
                            <a:schemeClr val="bg1"/>
                          </a:solidFill>
                          <a:latin typeface="Calibri" panose="020F0502020204030204" pitchFamily="34" charset="0"/>
                          <a:cs typeface="Calibri" panose="020F0502020204030204" pitchFamily="34" charset="0"/>
                        </a:defRPr>
                      </a:pPr>
                      <a:t>[VALUE]</a:t>
                    </a:fld>
                    <a:r>
                      <a:rPr lang="en-US" sz="2200" baseline="0"/>
                      <a:t> (N=6,985)</a:t>
                    </a:r>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1272967035836574"/>
                      <c:h val="0.3386420203954757"/>
                    </c:manualLayout>
                  </c15:layout>
                  <c15:dlblFieldTable/>
                  <c15:showDataLabelsRange val="0"/>
                </c:ext>
                <c:ext xmlns:c16="http://schemas.microsoft.com/office/drawing/2014/chart" uri="{C3380CC4-5D6E-409C-BE32-E72D297353CC}">
                  <c16:uniqueId val="{00000001-B2D4-4968-937A-FF9086D5711A}"/>
                </c:ext>
              </c:extLst>
            </c:dLbl>
            <c:dLbl>
              <c:idx val="1"/>
              <c:layout>
                <c:manualLayout>
                  <c:x val="-2.7636061360760595E-2"/>
                  <c:y val="4.3426694634528182E-2"/>
                </c:manualLayout>
              </c:layout>
              <c:tx>
                <c:rich>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fld id="{B969DAC5-C342-4025-999B-35558E042B76}" type="CATEGORYNAME">
                      <a:rPr lang="en-US" sz="2200" dirty="0"/>
                      <a:pPr>
                        <a:defRPr sz="2200">
                          <a:solidFill>
                            <a:schemeClr val="bg1"/>
                          </a:solidFill>
                          <a:latin typeface="Calibri" panose="020F0502020204030204" pitchFamily="34" charset="0"/>
                          <a:cs typeface="Calibri" panose="020F0502020204030204" pitchFamily="34" charset="0"/>
                        </a:defRPr>
                      </a:pPr>
                      <a:t>[CATEGORY NAME]</a:t>
                    </a:fld>
                    <a:r>
                      <a:rPr lang="en-US" sz="2200" baseline="0"/>
                      <a:t>, </a:t>
                    </a:r>
                    <a:fld id="{5A9AD22F-A66D-4059-8348-176DD5A0338D}" type="VALUE">
                      <a:rPr lang="en-US" sz="2200" baseline="0" smtClean="0"/>
                      <a:pPr>
                        <a:defRPr sz="2200">
                          <a:solidFill>
                            <a:schemeClr val="bg1"/>
                          </a:solidFill>
                          <a:latin typeface="Calibri" panose="020F0502020204030204" pitchFamily="34" charset="0"/>
                          <a:cs typeface="Calibri" panose="020F0502020204030204" pitchFamily="34" charset="0"/>
                        </a:defRPr>
                      </a:pPr>
                      <a:t>[VALUE]</a:t>
                    </a:fld>
                    <a:r>
                      <a:rPr lang="en-US" sz="2200" baseline="0"/>
                      <a:t> (N=881)</a:t>
                    </a:r>
                  </a:p>
                </c:rich>
              </c:tx>
              <c:numFmt formatCode="#&quot;%&quot;" sourceLinked="0"/>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32555280282975863"/>
                      <c:h val="0.3386420203954757"/>
                    </c:manualLayout>
                  </c15:layout>
                  <c15:dlblFieldTable/>
                  <c15:showDataLabelsRange val="0"/>
                </c:ext>
                <c:ext xmlns:c16="http://schemas.microsoft.com/office/drawing/2014/chart" uri="{C3380CC4-5D6E-409C-BE32-E72D297353CC}">
                  <c16:uniqueId val="{00000003-B2D4-4968-937A-FF9086D5711A}"/>
                </c:ext>
              </c:extLst>
            </c:dLbl>
            <c:numFmt formatCode="#&quot;%&quot;"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Alive</c:v>
                </c:pt>
                <c:pt idx="1">
                  <c:v>Dead</c:v>
                </c:pt>
              </c:strCache>
            </c:strRef>
          </c:cat>
          <c:val>
            <c:numRef>
              <c:f>Sheet1!$B$2:$B$3</c:f>
              <c:numCache>
                <c:formatCode>0</c:formatCode>
                <c:ptCount val="2"/>
                <c:pt idx="0">
                  <c:v>88.799898296465798</c:v>
                </c:pt>
                <c:pt idx="1">
                  <c:v>11.200101703534198</c:v>
                </c:pt>
              </c:numCache>
            </c:numRef>
          </c:val>
          <c:extLst>
            <c:ext xmlns:c16="http://schemas.microsoft.com/office/drawing/2014/chart" uri="{C3380CC4-5D6E-409C-BE32-E72D297353CC}">
              <c16:uniqueId val="{00000006-B2D4-4968-937A-FF9086D5711A}"/>
            </c:ext>
          </c:extLst>
        </c:ser>
        <c:dLbls>
          <c:showLegendKey val="0"/>
          <c:showVal val="0"/>
          <c:showCatName val="0"/>
          <c:showSerName val="0"/>
          <c:showPercent val="0"/>
          <c:showBubbleSize val="0"/>
          <c:showLeaderLines val="0"/>
        </c:dLbls>
        <c:firstSliceAng val="104"/>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403343524301448"/>
          <c:y val="6.7341531325212402E-3"/>
          <c:w val="0.83823560022297605"/>
          <c:h val="0.9797975406024364"/>
        </c:manualLayout>
      </c:layout>
      <c:barChart>
        <c:barDir val="bar"/>
        <c:grouping val="clustered"/>
        <c:varyColors val="0"/>
        <c:ser>
          <c:idx val="0"/>
          <c:order val="0"/>
          <c:tx>
            <c:strRef>
              <c:f>Sheet1!$B$1</c:f>
              <c:strCache>
                <c:ptCount val="1"/>
                <c:pt idx="0">
                  <c:v>Number of clusters</c:v>
                </c:pt>
              </c:strCache>
            </c:strRef>
          </c:tx>
          <c:spPr>
            <a:solidFill>
              <a:srgbClr val="005DAA"/>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645-480A-BD11-10D90D5647BF}"/>
                </c:ext>
              </c:extLst>
            </c:dLbl>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645-480A-BD11-10D90D5647BF}"/>
                </c:ext>
              </c:extLst>
            </c:dLbl>
            <c:dLbl>
              <c:idx val="2"/>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645-480A-BD11-10D90D5647BF}"/>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 cases</c:v>
                </c:pt>
                <c:pt idx="1">
                  <c:v>3 cases</c:v>
                </c:pt>
                <c:pt idx="2">
                  <c:v>4 cases</c:v>
                </c:pt>
                <c:pt idx="3">
                  <c:v>5 cases</c:v>
                </c:pt>
                <c:pt idx="4">
                  <c:v>6 cases</c:v>
                </c:pt>
                <c:pt idx="5">
                  <c:v>7 cases</c:v>
                </c:pt>
                <c:pt idx="6">
                  <c:v>8 cases</c:v>
                </c:pt>
                <c:pt idx="7">
                  <c:v>9 cases</c:v>
                </c:pt>
                <c:pt idx="8">
                  <c:v>≥10 cases</c:v>
                </c:pt>
              </c:strCache>
            </c:strRef>
          </c:cat>
          <c:val>
            <c:numRef>
              <c:f>Sheet1!$B$2:$B$10</c:f>
              <c:numCache>
                <c:formatCode>General</c:formatCode>
                <c:ptCount val="9"/>
                <c:pt idx="0" formatCode="#,##0">
                  <c:v>758</c:v>
                </c:pt>
                <c:pt idx="1">
                  <c:v>172</c:v>
                </c:pt>
                <c:pt idx="2">
                  <c:v>64</c:v>
                </c:pt>
                <c:pt idx="3">
                  <c:v>29</c:v>
                </c:pt>
                <c:pt idx="4">
                  <c:v>29</c:v>
                </c:pt>
                <c:pt idx="5">
                  <c:v>12</c:v>
                </c:pt>
                <c:pt idx="6">
                  <c:v>6</c:v>
                </c:pt>
                <c:pt idx="7">
                  <c:v>6</c:v>
                </c:pt>
                <c:pt idx="8">
                  <c:v>34</c:v>
                </c:pt>
              </c:numCache>
            </c:numRef>
          </c:val>
          <c:extLst>
            <c:ext xmlns:c16="http://schemas.microsoft.com/office/drawing/2014/chart" uri="{C3380CC4-5D6E-409C-BE32-E72D297353CC}">
              <c16:uniqueId val="{00000003-5645-480A-BD11-10D90D5647BF}"/>
            </c:ext>
          </c:extLst>
        </c:ser>
        <c:dLbls>
          <c:dLblPos val="outEnd"/>
          <c:showLegendKey val="0"/>
          <c:showVal val="1"/>
          <c:showCatName val="0"/>
          <c:showSerName val="0"/>
          <c:showPercent val="0"/>
          <c:showBubbleSize val="0"/>
        </c:dLbls>
        <c:gapWidth val="10"/>
        <c:axId val="440315320"/>
        <c:axId val="440312368"/>
      </c:barChart>
      <c:catAx>
        <c:axId val="440315320"/>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440312368"/>
        <c:crosses val="autoZero"/>
        <c:auto val="1"/>
        <c:lblAlgn val="ctr"/>
        <c:lblOffset val="20"/>
        <c:noMultiLvlLbl val="0"/>
      </c:catAx>
      <c:valAx>
        <c:axId val="440312368"/>
        <c:scaling>
          <c:orientation val="minMax"/>
          <c:max val="900"/>
          <c:min val="0"/>
        </c:scaling>
        <c:delete val="1"/>
        <c:axPos val="t"/>
        <c:numFmt formatCode="#,##0" sourceLinked="1"/>
        <c:majorTickMark val="out"/>
        <c:minorTickMark val="none"/>
        <c:tickLblPos val="nextTo"/>
        <c:crossAx val="440315320"/>
        <c:crosses val="autoZero"/>
        <c:crossBetween val="between"/>
        <c:majorUnit val="200"/>
      </c:valAx>
      <c:spPr>
        <a:noFill/>
        <a:ln w="25400">
          <a:noFill/>
        </a:ln>
        <a:effectLst/>
      </c:spPr>
    </c:plotArea>
    <c:plotVisOnly val="1"/>
    <c:dispBlanksAs val="gap"/>
    <c:showDLblsOverMax val="0"/>
  </c:chart>
  <c:spPr>
    <a:noFill/>
    <a:ln>
      <a:noFill/>
    </a:ln>
    <a:effectLst/>
  </c:spPr>
  <c:txPr>
    <a:bodyPr/>
    <a:lstStyle/>
    <a:p>
      <a:pPr>
        <a:defRPr sz="1200">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0541409609452991"/>
          <c:y val="0.10921225635015314"/>
          <c:w val="0.38753409688504259"/>
          <c:h val="0.76545482415509802"/>
        </c:manualLayout>
      </c:layout>
      <c:pieChart>
        <c:varyColors val="1"/>
        <c:ser>
          <c:idx val="0"/>
          <c:order val="0"/>
          <c:tx>
            <c:strRef>
              <c:f>Sheet1!$B$1</c:f>
              <c:strCache>
                <c:ptCount val="1"/>
                <c:pt idx="0">
                  <c:v>Number</c:v>
                </c:pt>
              </c:strCache>
            </c:strRef>
          </c:tx>
          <c:spPr>
            <a:ln>
              <a:noFill/>
            </a:ln>
          </c:spPr>
          <c:dPt>
            <c:idx val="0"/>
            <c:bubble3D val="0"/>
            <c:spPr>
              <a:solidFill>
                <a:srgbClr val="005DAA"/>
              </a:solidFill>
              <a:ln w="19050">
                <a:noFill/>
              </a:ln>
              <a:effectLst/>
            </c:spPr>
            <c:extLst>
              <c:ext xmlns:c16="http://schemas.microsoft.com/office/drawing/2014/chart" uri="{C3380CC4-5D6E-409C-BE32-E72D297353CC}">
                <c16:uniqueId val="{00000001-0867-4CF6-9705-36AAC7082C6E}"/>
              </c:ext>
            </c:extLst>
          </c:dPt>
          <c:dPt>
            <c:idx val="1"/>
            <c:bubble3D val="0"/>
            <c:spPr>
              <a:solidFill>
                <a:srgbClr val="86B2D8"/>
              </a:solidFill>
              <a:ln w="19050">
                <a:noFill/>
              </a:ln>
              <a:effectLst/>
            </c:spPr>
            <c:extLst>
              <c:ext xmlns:c16="http://schemas.microsoft.com/office/drawing/2014/chart" uri="{C3380CC4-5D6E-409C-BE32-E72D297353CC}">
                <c16:uniqueId val="{00000003-0867-4CF6-9705-36AAC7082C6E}"/>
              </c:ext>
            </c:extLst>
          </c:dPt>
          <c:dPt>
            <c:idx val="2"/>
            <c:bubble3D val="0"/>
            <c:spPr>
              <a:solidFill>
                <a:srgbClr val="D3E3F1"/>
              </a:solidFill>
              <a:ln w="19050">
                <a:noFill/>
              </a:ln>
              <a:effectLst/>
            </c:spPr>
            <c:extLst>
              <c:ext xmlns:c16="http://schemas.microsoft.com/office/drawing/2014/chart" uri="{C3380CC4-5D6E-409C-BE32-E72D297353CC}">
                <c16:uniqueId val="{00000005-0867-4CF6-9705-36AAC7082C6E}"/>
              </c:ext>
            </c:extLst>
          </c:dPt>
          <c:dLbls>
            <c:dLbl>
              <c:idx val="0"/>
              <c:layout>
                <c:manualLayout>
                  <c:x val="4.6404541013389065E-3"/>
                  <c:y val="1.9346414313991141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08718FD-09B4-4B49-94E0-AEC4403E38E9}"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7</a:t>
                    </a:r>
                    <a:r>
                      <a:rPr lang="en-US" sz="2400" b="0" baseline="0">
                        <a:solidFill>
                          <a:schemeClr val="tx1">
                            <a:lumMod val="85000"/>
                            <a:lumOff val="15000"/>
                          </a:schemeClr>
                        </a:solidFill>
                      </a:rPr>
                      <a:t>%</a:t>
                    </a: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90695231810616"/>
                      <c:h val="0.11440529586443865"/>
                    </c:manualLayout>
                  </c15:layout>
                  <c15:dlblFieldTable/>
                  <c15:showDataLabelsRange val="0"/>
                </c:ext>
                <c:ext xmlns:c16="http://schemas.microsoft.com/office/drawing/2014/chart" uri="{C3380CC4-5D6E-409C-BE32-E72D297353CC}">
                  <c16:uniqueId val="{00000001-0867-4CF6-9705-36AAC7082C6E}"/>
                </c:ext>
              </c:extLst>
            </c:dLbl>
            <c:dLbl>
              <c:idx val="1"/>
              <c:layout>
                <c:manualLayout>
                  <c:x val="-1.6817000650244801E-2"/>
                  <c:y val="-6.2404256190203351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C387F7AA-18E0-48C3-8BF8-BFF6437775B1}"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a:t>
                    </a:r>
                    <a:fld id="{DCBD131F-2500-40F2-A4C7-B5B1BFBC1712}" type="PERCENTAGE">
                      <a:rPr lang="en-US" sz="2400" b="0" baseline="0" smtClean="0">
                        <a:solidFill>
                          <a:schemeClr val="tx1">
                            <a:lumMod val="85000"/>
                            <a:lumOff val="15000"/>
                          </a:schemeClr>
                        </a:solidFill>
                      </a:rPr>
                      <a:pPr>
                        <a:defRPr sz="2400">
                          <a:solidFill>
                            <a:schemeClr val="tx1">
                              <a:lumMod val="85000"/>
                              <a:lumOff val="15000"/>
                            </a:schemeClr>
                          </a:solidFill>
                        </a:defRPr>
                      </a:pPr>
                      <a:t>[PERCENTAGE]</a:t>
                    </a:fld>
                    <a:endParaRPr lang="en-US" sz="2400" b="0">
                      <a:solidFill>
                        <a:schemeClr val="tx1">
                          <a:lumMod val="85000"/>
                          <a:lumOff val="15000"/>
                        </a:schemeClr>
                      </a:solidFill>
                    </a:endParaRP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27316214234723463"/>
                      <c:h val="0.18372833654978585"/>
                    </c:manualLayout>
                  </c15:layout>
                  <c15:dlblFieldTable/>
                  <c15:showDataLabelsRange val="0"/>
                </c:ext>
                <c:ext xmlns:c16="http://schemas.microsoft.com/office/drawing/2014/chart" uri="{C3380CC4-5D6E-409C-BE32-E72D297353CC}">
                  <c16:uniqueId val="{00000003-0867-4CF6-9705-36AAC7082C6E}"/>
                </c:ext>
              </c:extLst>
            </c:dLbl>
            <c:dLbl>
              <c:idx val="2"/>
              <c:layout>
                <c:manualLayout>
                  <c:x val="0.19248053724013703"/>
                  <c:y val="2.1204308364331556E-2"/>
                </c:manualLayout>
              </c:layout>
              <c:tx>
                <c:rich>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fld id="{E26DB2CA-DB45-4916-910F-D5ECA0AB257F}" type="CATEGORYNAME">
                      <a:rPr lang="en-US" sz="2400" b="0" smtClean="0">
                        <a:solidFill>
                          <a:schemeClr val="tx1">
                            <a:lumMod val="85000"/>
                            <a:lumOff val="15000"/>
                          </a:schemeClr>
                        </a:solidFill>
                      </a:rPr>
                      <a:pPr>
                        <a:defRPr sz="2400">
                          <a:solidFill>
                            <a:schemeClr val="tx1">
                              <a:lumMod val="85000"/>
                              <a:lumOff val="15000"/>
                            </a:schemeClr>
                          </a:solidFill>
                        </a:defRPr>
                      </a:pPr>
                      <a:t>[CATEGORY NAME]</a:t>
                    </a:fld>
                    <a:r>
                      <a:rPr lang="en-US" sz="2400" b="0">
                        <a:solidFill>
                          <a:schemeClr val="tx1">
                            <a:lumMod val="85000"/>
                            <a:lumOff val="15000"/>
                          </a:schemeClr>
                        </a:solidFill>
                      </a:rPr>
                      <a:t>, </a:t>
                    </a:r>
                    <a:fld id="{CB814C0D-FF9D-412D-95D4-55534AB8AC88}" type="PERCENTAGE">
                      <a:rPr lang="en-US" sz="2400" b="0" baseline="0" smtClean="0">
                        <a:solidFill>
                          <a:schemeClr val="tx1">
                            <a:lumMod val="85000"/>
                            <a:lumOff val="15000"/>
                          </a:schemeClr>
                        </a:solidFill>
                      </a:rPr>
                      <a:pPr>
                        <a:defRPr sz="2400">
                          <a:solidFill>
                            <a:schemeClr val="tx1">
                              <a:lumMod val="85000"/>
                              <a:lumOff val="15000"/>
                            </a:schemeClr>
                          </a:solidFill>
                        </a:defRPr>
                      </a:pPr>
                      <a:t>[PERCENTAGE]</a:t>
                    </a:fld>
                    <a:endParaRPr lang="en-US" sz="2400" b="0">
                      <a:solidFill>
                        <a:schemeClr val="tx1">
                          <a:lumMod val="85000"/>
                          <a:lumOff val="15000"/>
                        </a:schemeClr>
                      </a:solidFill>
                    </a:endParaRPr>
                  </a:p>
                </c:rich>
              </c:tx>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449658593035037"/>
                      <c:h val="0.17296729660256024"/>
                    </c:manualLayout>
                  </c15:layout>
                  <c15:dlblFieldTable/>
                  <c15:showDataLabelsRange val="0"/>
                </c:ext>
                <c:ext xmlns:c16="http://schemas.microsoft.com/office/drawing/2014/chart" uri="{C3380CC4-5D6E-409C-BE32-E72D297353CC}">
                  <c16:uniqueId val="{00000005-0867-4CF6-9705-36AAC7082C6E}"/>
                </c:ext>
              </c:extLst>
            </c:dLbl>
            <c:spPr>
              <a:noFill/>
              <a:ln>
                <a:noFill/>
              </a:ln>
              <a:effectLst/>
            </c:spPr>
            <c:txPr>
              <a:bodyPr rot="0" spcFirstLastPara="1" vertOverflow="ellipsis" vert="horz" wrap="square" anchor="ctr" anchorCtr="1"/>
              <a:lstStyle/>
              <a:p>
                <a:pPr>
                  <a:defRPr sz="2400" b="1"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1"/>
            <c:showSerName val="0"/>
            <c:showPercent val="1"/>
            <c:showBubbleSize val="0"/>
            <c:showLeaderLines val="0"/>
            <c:extLst>
              <c:ext xmlns:c15="http://schemas.microsoft.com/office/drawing/2012/chart" uri="{CE6537A1-D6FC-4f65-9D91-7224C49458BB}"/>
            </c:extLst>
          </c:dLbls>
          <c:cat>
            <c:strRef>
              <c:f>Sheet1!$A$2:$A$4</c:f>
              <c:strCache>
                <c:ptCount val="3"/>
                <c:pt idx="0">
                  <c:v>High alert</c:v>
                </c:pt>
                <c:pt idx="1">
                  <c:v>Medium alert</c:v>
                </c:pt>
                <c:pt idx="2">
                  <c:v>No alert</c:v>
                </c:pt>
              </c:strCache>
            </c:strRef>
          </c:cat>
          <c:val>
            <c:numRef>
              <c:f>Sheet1!$B$2:$B$4</c:f>
              <c:numCache>
                <c:formatCode>General</c:formatCode>
                <c:ptCount val="3"/>
                <c:pt idx="0">
                  <c:v>82</c:v>
                </c:pt>
                <c:pt idx="1">
                  <c:v>496</c:v>
                </c:pt>
                <c:pt idx="2">
                  <c:v>532</c:v>
                </c:pt>
              </c:numCache>
            </c:numRef>
          </c:val>
          <c:extLst>
            <c:ext xmlns:c16="http://schemas.microsoft.com/office/drawing/2014/chart" uri="{C3380CC4-5D6E-409C-BE32-E72D297353CC}">
              <c16:uniqueId val="{00000006-0867-4CF6-9705-36AAC7082C6E}"/>
            </c:ext>
          </c:extLst>
        </c:ser>
        <c:ser>
          <c:idx val="1"/>
          <c:order val="1"/>
          <c:tx>
            <c:strRef>
              <c:f>Sheet1!$C$1</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8-0867-4CF6-9705-36AAC7082C6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A-0867-4CF6-9705-36AAC7082C6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C-0867-4CF6-9705-36AAC7082C6E}"/>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High alert</c:v>
                </c:pt>
                <c:pt idx="1">
                  <c:v>Medium alert</c:v>
                </c:pt>
                <c:pt idx="2">
                  <c:v>No alert</c:v>
                </c:pt>
              </c:strCache>
            </c:strRef>
          </c:cat>
          <c:val>
            <c:numRef>
              <c:f>Sheet1!$C$2:$C$4</c:f>
              <c:numCache>
                <c:formatCode>0.0%</c:formatCode>
                <c:ptCount val="3"/>
                <c:pt idx="0">
                  <c:v>7.3999999999999996E-2</c:v>
                </c:pt>
                <c:pt idx="1">
                  <c:v>0.44700000000000001</c:v>
                </c:pt>
                <c:pt idx="2">
                  <c:v>0.47927927927927927</c:v>
                </c:pt>
              </c:numCache>
            </c:numRef>
          </c:val>
          <c:extLst>
            <c:ext xmlns:c16="http://schemas.microsoft.com/office/drawing/2014/chart" uri="{C3380CC4-5D6E-409C-BE32-E72D297353CC}">
              <c16:uniqueId val="{0000000D-0867-4CF6-9705-36AAC7082C6E}"/>
            </c:ext>
          </c:extLst>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284236622320944"/>
          <c:y val="6.9042956931970809E-2"/>
          <c:w val="0.78153877917159076"/>
          <c:h val="0.87946323177856733"/>
        </c:manualLayout>
      </c:layout>
      <c:pieChart>
        <c:varyColors val="1"/>
        <c:ser>
          <c:idx val="0"/>
          <c:order val="0"/>
          <c:tx>
            <c:strRef>
              <c:f>Sheet1!$A$2:$A$3</c:f>
              <c:strCache>
                <c:ptCount val="2"/>
                <c:pt idx="0">
                  <c:v>U.S.-born</c:v>
                </c:pt>
                <c:pt idx="1">
                  <c:v>Non-U.S.–born</c:v>
                </c:pt>
              </c:strCache>
            </c:strRef>
          </c:tx>
          <c:spPr>
            <a:solidFill>
              <a:srgbClr val="005DAA"/>
            </a:solidFill>
            <a:ln w="19050">
              <a:noFill/>
            </a:ln>
          </c:spPr>
          <c:dPt>
            <c:idx val="0"/>
            <c:bubble3D val="0"/>
            <c:spPr>
              <a:solidFill>
                <a:srgbClr val="9A4E9E"/>
              </a:solidFill>
              <a:ln w="19050">
                <a:noFill/>
              </a:ln>
              <a:effectLst/>
            </c:spPr>
            <c:extLst>
              <c:ext xmlns:c16="http://schemas.microsoft.com/office/drawing/2014/chart" uri="{C3380CC4-5D6E-409C-BE32-E72D297353CC}">
                <c16:uniqueId val="{00000001-690C-47B7-98CB-C861DE56473B}"/>
              </c:ext>
            </c:extLst>
          </c:dPt>
          <c:dPt>
            <c:idx val="1"/>
            <c:bubble3D val="0"/>
            <c:spPr>
              <a:solidFill>
                <a:srgbClr val="005DAA"/>
              </a:solidFill>
              <a:ln w="19050">
                <a:noFill/>
              </a:ln>
              <a:effectLst/>
            </c:spPr>
            <c:extLst>
              <c:ext xmlns:c16="http://schemas.microsoft.com/office/drawing/2014/chart" uri="{C3380CC4-5D6E-409C-BE32-E72D297353CC}">
                <c16:uniqueId val="{00000003-690C-47B7-98CB-C861DE56473B}"/>
              </c:ext>
            </c:extLst>
          </c:dPt>
          <c:dPt>
            <c:idx val="2"/>
            <c:bubble3D val="0"/>
            <c:spPr>
              <a:solidFill>
                <a:schemeClr val="tx2">
                  <a:lumMod val="75000"/>
                </a:schemeClr>
              </a:solidFill>
              <a:ln w="19050">
                <a:noFill/>
              </a:ln>
              <a:effectLst/>
            </c:spPr>
            <c:extLst>
              <c:ext xmlns:c16="http://schemas.microsoft.com/office/drawing/2014/chart" uri="{C3380CC4-5D6E-409C-BE32-E72D297353CC}">
                <c16:uniqueId val="{00000005-690C-47B7-98CB-C861DE56473B}"/>
              </c:ext>
            </c:extLst>
          </c:dPt>
          <c:dLbls>
            <c:dLbl>
              <c:idx val="0"/>
              <c:layout>
                <c:manualLayout>
                  <c:x val="-0.18836645077011147"/>
                  <c:y val="-0.27442655106941427"/>
                </c:manualLayout>
              </c:layout>
              <c:showLegendKey val="0"/>
              <c:showVal val="1"/>
              <c:showCatName val="1"/>
              <c:showSerName val="0"/>
              <c:showPercent val="0"/>
              <c:showBubbleSize val="0"/>
              <c:extLst>
                <c:ext xmlns:c15="http://schemas.microsoft.com/office/drawing/2012/chart" uri="{CE6537A1-D6FC-4f65-9D91-7224C49458BB}">
                  <c15:layout>
                    <c:manualLayout>
                      <c:w val="0.31268836648583487"/>
                      <c:h val="0.28580876795162508"/>
                    </c:manualLayout>
                  </c15:layout>
                </c:ext>
                <c:ext xmlns:c16="http://schemas.microsoft.com/office/drawing/2014/chart" uri="{C3380CC4-5D6E-409C-BE32-E72D297353CC}">
                  <c16:uniqueId val="{00000001-690C-47B7-98CB-C861DE56473B}"/>
                </c:ext>
              </c:extLst>
            </c:dLbl>
            <c:dLbl>
              <c:idx val="1"/>
              <c:layout>
                <c:manualLayout>
                  <c:x val="0.11773311400395794"/>
                  <c:y val="0.18220074551851231"/>
                </c:manualLayout>
              </c:layout>
              <c:showLegendKey val="0"/>
              <c:showVal val="1"/>
              <c:showCatName val="1"/>
              <c:showSerName val="0"/>
              <c:showPercent val="0"/>
              <c:showBubbleSize val="0"/>
              <c:extLst>
                <c:ext xmlns:c15="http://schemas.microsoft.com/office/drawing/2012/chart" uri="{CE6537A1-D6FC-4f65-9D91-7224C49458BB}">
                  <c15:layout>
                    <c:manualLayout>
                      <c:w val="0.40373216797267431"/>
                      <c:h val="0.28580876795162508"/>
                    </c:manualLayout>
                  </c15:layout>
                </c:ext>
                <c:ext xmlns:c16="http://schemas.microsoft.com/office/drawing/2014/chart" uri="{C3380CC4-5D6E-409C-BE32-E72D297353CC}">
                  <c16:uniqueId val="{00000003-690C-47B7-98CB-C861DE56473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U.S.-born</c:v>
                </c:pt>
                <c:pt idx="1">
                  <c:v>Non-U.S.–born</c:v>
                </c:pt>
              </c:strCache>
            </c:strRef>
          </c:cat>
          <c:val>
            <c:numRef>
              <c:f>Sheet1!$B$2:$B$3</c:f>
              <c:numCache>
                <c:formatCode>General</c:formatCode>
                <c:ptCount val="2"/>
                <c:pt idx="0">
                  <c:v>0.58699999999999997</c:v>
                </c:pt>
                <c:pt idx="1">
                  <c:v>0.41</c:v>
                </c:pt>
              </c:numCache>
            </c:numRef>
          </c:val>
          <c:extLst>
            <c:ext xmlns:c16="http://schemas.microsoft.com/office/drawing/2014/chart" uri="{C3380CC4-5D6E-409C-BE32-E72D297353CC}">
              <c16:uniqueId val="{00000006-690C-47B7-98CB-C861DE56473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17024181048235"/>
          <c:y val="5.3060854390348675E-2"/>
          <c:w val="0.70105281437132849"/>
          <c:h val="0.87814653670998721"/>
        </c:manualLayout>
      </c:layout>
      <c:pieChart>
        <c:varyColors val="1"/>
        <c:ser>
          <c:idx val="0"/>
          <c:order val="0"/>
          <c:tx>
            <c:strRef>
              <c:f>Sheet1!$B$1</c:f>
              <c:strCache>
                <c:ptCount val="1"/>
                <c:pt idx="0">
                  <c:v>No Alert</c:v>
                </c:pt>
              </c:strCache>
            </c:strRef>
          </c:tx>
          <c:dPt>
            <c:idx val="0"/>
            <c:bubble3D val="0"/>
            <c:spPr>
              <a:solidFill>
                <a:srgbClr val="9A4E9E"/>
              </a:solidFill>
              <a:ln w="19050">
                <a:noFill/>
              </a:ln>
              <a:effectLst/>
            </c:spPr>
            <c:extLst>
              <c:ext xmlns:c16="http://schemas.microsoft.com/office/drawing/2014/chart" uri="{C3380CC4-5D6E-409C-BE32-E72D297353CC}">
                <c16:uniqueId val="{00000001-C877-4EFD-89DD-BB66EEBE582C}"/>
              </c:ext>
            </c:extLst>
          </c:dPt>
          <c:dPt>
            <c:idx val="1"/>
            <c:bubble3D val="0"/>
            <c:spPr>
              <a:solidFill>
                <a:srgbClr val="005DAA"/>
              </a:solidFill>
              <a:ln w="19050">
                <a:noFill/>
              </a:ln>
              <a:effectLst/>
            </c:spPr>
            <c:extLst>
              <c:ext xmlns:c16="http://schemas.microsoft.com/office/drawing/2014/chart" uri="{C3380CC4-5D6E-409C-BE32-E72D297353CC}">
                <c16:uniqueId val="{00000003-C877-4EFD-89DD-BB66EEBE582C}"/>
              </c:ext>
            </c:extLst>
          </c:dPt>
          <c:dLbls>
            <c:dLbl>
              <c:idx val="0"/>
              <c:layout>
                <c:manualLayout>
                  <c:x val="-0.2264772990501589"/>
                  <c:y val="9.3909970030341947E-2"/>
                </c:manualLayout>
              </c:layout>
              <c:tx>
                <c:rich>
                  <a:bodyPr/>
                  <a:lstStyle/>
                  <a:p>
                    <a:fld id="{37176186-0EE7-4E23-866E-C062FDBE1D1B}" type="CATEGORYNAME">
                      <a:rPr lang="en-US"/>
                      <a:pPr/>
                      <a:t>[CATEGORY NAME]</a:t>
                    </a:fld>
                    <a:r>
                      <a:rPr lang="en-US" baseline="0"/>
                      <a:t>, 41%</a:t>
                    </a:r>
                  </a:p>
                </c:rich>
              </c:tx>
              <c:showLegendKey val="0"/>
              <c:showVal val="1"/>
              <c:showCatName val="1"/>
              <c:showSerName val="0"/>
              <c:showPercent val="0"/>
              <c:showBubbleSize val="0"/>
              <c:extLst>
                <c:ext xmlns:c15="http://schemas.microsoft.com/office/drawing/2012/chart" uri="{CE6537A1-D6FC-4f65-9D91-7224C49458BB}">
                  <c15:layout>
                    <c:manualLayout>
                      <c:w val="0.23591385317724878"/>
                      <c:h val="0.24822695035460993"/>
                    </c:manualLayout>
                  </c15:layout>
                  <c15:dlblFieldTable/>
                  <c15:showDataLabelsRange val="0"/>
                </c:ext>
                <c:ext xmlns:c16="http://schemas.microsoft.com/office/drawing/2014/chart" uri="{C3380CC4-5D6E-409C-BE32-E72D297353CC}">
                  <c16:uniqueId val="{00000001-C877-4EFD-89DD-BB66EEBE582C}"/>
                </c:ext>
              </c:extLst>
            </c:dLbl>
            <c:dLbl>
              <c:idx val="1"/>
              <c:layout>
                <c:manualLayout>
                  <c:x val="9.9083818334444476E-2"/>
                  <c:y val="-7.6607378864875939E-2"/>
                </c:manualLayout>
              </c:layout>
              <c:tx>
                <c:rich>
                  <a:bodyPr/>
                  <a:lstStyle/>
                  <a:p>
                    <a:fld id="{9487CAED-5A6F-49FA-BCD7-E32D177884C4}" type="CATEGORYNAME">
                      <a:rPr lang="en-US"/>
                      <a:pPr/>
                      <a:t>[CATEGORY NAME]</a:t>
                    </a:fld>
                    <a:r>
                      <a:rPr lang="en-US" baseline="0"/>
                      <a:t>, 59%</a:t>
                    </a:r>
                  </a:p>
                </c:rich>
              </c:tx>
              <c:showLegendKey val="0"/>
              <c:showVal val="1"/>
              <c:showCatName val="1"/>
              <c:showSerName val="0"/>
              <c:showPercent val="0"/>
              <c:showBubbleSize val="0"/>
              <c:extLst>
                <c:ext xmlns:c15="http://schemas.microsoft.com/office/drawing/2012/chart" uri="{CE6537A1-D6FC-4f65-9D91-7224C49458BB}">
                  <c15:layout>
                    <c:manualLayout>
                      <c:w val="0.41874708938961658"/>
                      <c:h val="0.24601063829787234"/>
                    </c:manualLayout>
                  </c15:layout>
                  <c15:dlblFieldTable/>
                  <c15:showDataLabelsRange val="0"/>
                </c:ext>
                <c:ext xmlns:c16="http://schemas.microsoft.com/office/drawing/2014/chart" uri="{C3380CC4-5D6E-409C-BE32-E72D297353CC}">
                  <c16:uniqueId val="{00000003-C877-4EFD-89DD-BB66EEBE582C}"/>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1"/>
            <c:showSerName val="0"/>
            <c:showPercent val="0"/>
            <c:showBubbleSize val="0"/>
            <c:showLeaderLines val="0"/>
            <c:extLst>
              <c:ext xmlns:c15="http://schemas.microsoft.com/office/drawing/2012/chart" uri="{CE6537A1-D6FC-4f65-9D91-7224C49458BB}"/>
            </c:extLst>
          </c:dLbls>
          <c:cat>
            <c:strRef>
              <c:f>Sheet1!$A$2:$A$3</c:f>
              <c:strCache>
                <c:ptCount val="2"/>
                <c:pt idx="0">
                  <c:v>U.S.-born</c:v>
                </c:pt>
                <c:pt idx="1">
                  <c:v>Non-U.S.–born</c:v>
                </c:pt>
              </c:strCache>
            </c:strRef>
          </c:cat>
          <c:val>
            <c:numRef>
              <c:f>Sheet1!$B$2:$B$3</c:f>
              <c:numCache>
                <c:formatCode>0%</c:formatCode>
                <c:ptCount val="2"/>
                <c:pt idx="0">
                  <c:v>0.45300000000000001</c:v>
                </c:pt>
                <c:pt idx="1">
                  <c:v>0.54700000000000004</c:v>
                </c:pt>
              </c:numCache>
            </c:numRef>
          </c:val>
          <c:extLst>
            <c:ext xmlns:c16="http://schemas.microsoft.com/office/drawing/2014/chart" uri="{C3380CC4-5D6E-409C-BE32-E72D297353CC}">
              <c16:uniqueId val="{00000004-C877-4EFD-89DD-BB66EEBE582C}"/>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316050104216594"/>
          <c:y val="3.7711044098211126E-2"/>
          <c:w val="0.71920604359289941"/>
          <c:h val="0.93264435044887983"/>
        </c:manualLayout>
      </c:layout>
      <c:barChart>
        <c:barDir val="bar"/>
        <c:grouping val="percentStacked"/>
        <c:varyColors val="0"/>
        <c:ser>
          <c:idx val="0"/>
          <c:order val="0"/>
          <c:tx>
            <c:v>Alerted</c:v>
          </c:tx>
          <c:spPr>
            <a:solidFill>
              <a:schemeClr val="accent1"/>
            </a:solidFill>
            <a:ln w="19050">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0–4 years (N=113)</c:v>
                </c:pt>
                <c:pt idx="1">
                  <c:v>5–14 years (N=89)</c:v>
                </c:pt>
                <c:pt idx="2">
                  <c:v>15–24 years (N=472)</c:v>
                </c:pt>
                <c:pt idx="3">
                  <c:v>25–44 years (N=1,185)</c:v>
                </c:pt>
                <c:pt idx="4">
                  <c:v>45–64 years (N=1,102)</c:v>
                </c:pt>
                <c:pt idx="5">
                  <c:v>≥65 years (N=423)</c:v>
                </c:pt>
              </c:strCache>
            </c:strRef>
          </c:cat>
          <c:val>
            <c:numRef>
              <c:f>Sheet1!$C$2:$C$7</c:f>
              <c:numCache>
                <c:formatCode>0.0%</c:formatCode>
                <c:ptCount val="6"/>
                <c:pt idx="0">
                  <c:v>0.77</c:v>
                </c:pt>
                <c:pt idx="1">
                  <c:v>0.78700000000000003</c:v>
                </c:pt>
                <c:pt idx="2">
                  <c:v>0.57600000000000007</c:v>
                </c:pt>
                <c:pt idx="3">
                  <c:v>0.627</c:v>
                </c:pt>
                <c:pt idx="4">
                  <c:v>0.64600000000000002</c:v>
                </c:pt>
                <c:pt idx="5">
                  <c:v>0.58400000000000007</c:v>
                </c:pt>
              </c:numCache>
            </c:numRef>
          </c:val>
          <c:extLst>
            <c:ext xmlns:c16="http://schemas.microsoft.com/office/drawing/2014/chart" uri="{C3380CC4-5D6E-409C-BE32-E72D297353CC}">
              <c16:uniqueId val="{00000000-683F-4DED-B310-43A1868F1840}"/>
            </c:ext>
          </c:extLst>
        </c:ser>
        <c:ser>
          <c:idx val="1"/>
          <c:order val="1"/>
          <c:tx>
            <c:v>Not alerted</c:v>
          </c:tx>
          <c:spPr>
            <a:solidFill>
              <a:srgbClr val="A1D1D7"/>
            </a:solidFill>
            <a:ln w="19050">
              <a:noFill/>
            </a:ln>
            <a:effectLst/>
          </c:spPr>
          <c:invertIfNegative val="0"/>
          <c:cat>
            <c:strRef>
              <c:f>Sheet1!$A$2:$A$7</c:f>
              <c:strCache>
                <c:ptCount val="6"/>
                <c:pt idx="0">
                  <c:v>0–4 years (N=113)</c:v>
                </c:pt>
                <c:pt idx="1">
                  <c:v>5–14 years (N=89)</c:v>
                </c:pt>
                <c:pt idx="2">
                  <c:v>15–24 years (N=472)</c:v>
                </c:pt>
                <c:pt idx="3">
                  <c:v>25–44 years (N=1,185)</c:v>
                </c:pt>
                <c:pt idx="4">
                  <c:v>45–64 years (N=1,102)</c:v>
                </c:pt>
                <c:pt idx="5">
                  <c:v>≥65 years (N=423)</c:v>
                </c:pt>
              </c:strCache>
            </c:strRef>
          </c:cat>
          <c:val>
            <c:numRef>
              <c:f>Sheet1!$D$2:$D$7</c:f>
              <c:numCache>
                <c:formatCode>0.0%</c:formatCode>
                <c:ptCount val="6"/>
                <c:pt idx="0">
                  <c:v>0.23</c:v>
                </c:pt>
                <c:pt idx="1">
                  <c:v>0.21299999999999999</c:v>
                </c:pt>
                <c:pt idx="2">
                  <c:v>0.42399999999999999</c:v>
                </c:pt>
                <c:pt idx="3">
                  <c:v>0.373</c:v>
                </c:pt>
                <c:pt idx="4">
                  <c:v>0.35399999999999998</c:v>
                </c:pt>
                <c:pt idx="5">
                  <c:v>0.41599999999999998</c:v>
                </c:pt>
              </c:numCache>
            </c:numRef>
          </c:val>
          <c:extLst>
            <c:ext xmlns:c16="http://schemas.microsoft.com/office/drawing/2014/chart" uri="{C3380CC4-5D6E-409C-BE32-E72D297353CC}">
              <c16:uniqueId val="{00000001-683F-4DED-B310-43A1868F1840}"/>
            </c:ext>
          </c:extLst>
        </c:ser>
        <c:dLbls>
          <c:showLegendKey val="0"/>
          <c:showVal val="0"/>
          <c:showCatName val="0"/>
          <c:showSerName val="0"/>
          <c:showPercent val="0"/>
          <c:showBubbleSize val="0"/>
        </c:dLbls>
        <c:gapWidth val="1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6599589378621403"/>
          <c:y val="3.7711044098211126E-2"/>
          <c:w val="0.50957960538883351"/>
          <c:h val="0.93264435044887983"/>
        </c:manualLayout>
      </c:layout>
      <c:barChart>
        <c:barDir val="bar"/>
        <c:grouping val="percentStacked"/>
        <c:varyColors val="0"/>
        <c:ser>
          <c:idx val="0"/>
          <c:order val="0"/>
          <c:tx>
            <c:v>Alerted</c:v>
          </c:tx>
          <c:spPr>
            <a:solidFill>
              <a:srgbClr val="A13D84"/>
            </a:solidFill>
            <a:ln w="19050">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American Indian or Alaska Native (N=147)</c:v>
                </c:pt>
                <c:pt idx="1">
                  <c:v>Multiple race (N=58)</c:v>
                </c:pt>
                <c:pt idx="2">
                  <c:v>Black or African American (N=806)</c:v>
                </c:pt>
                <c:pt idx="3">
                  <c:v>Native Hawaiian or Other Pacific Islander (N=148)</c:v>
                </c:pt>
                <c:pt idx="4">
                  <c:v> White (N=318)</c:v>
                </c:pt>
                <c:pt idx="5">
                  <c:v>Asian (N=346)</c:v>
                </c:pt>
                <c:pt idx="6">
                  <c:v>Hispanic or Latino (N=1,531)</c:v>
                </c:pt>
              </c:strCache>
            </c:strRef>
          </c:cat>
          <c:val>
            <c:numRef>
              <c:f>Sheet1!$C$2:$C$8</c:f>
              <c:numCache>
                <c:formatCode>0.0%</c:formatCode>
                <c:ptCount val="7"/>
                <c:pt idx="0">
                  <c:v>0.98</c:v>
                </c:pt>
                <c:pt idx="1">
                  <c:v>0.79300000000000004</c:v>
                </c:pt>
                <c:pt idx="2">
                  <c:v>0.74199999999999999</c:v>
                </c:pt>
                <c:pt idx="3">
                  <c:v>0.73</c:v>
                </c:pt>
                <c:pt idx="4">
                  <c:v>0.629</c:v>
                </c:pt>
                <c:pt idx="5">
                  <c:v>0.60399999999999998</c:v>
                </c:pt>
                <c:pt idx="6">
                  <c:v>0.52500000000000002</c:v>
                </c:pt>
              </c:numCache>
            </c:numRef>
          </c:val>
          <c:extLst>
            <c:ext xmlns:c16="http://schemas.microsoft.com/office/drawing/2014/chart" uri="{C3380CC4-5D6E-409C-BE32-E72D297353CC}">
              <c16:uniqueId val="{00000000-1562-4168-8972-53BCE3EBF2FE}"/>
            </c:ext>
          </c:extLst>
        </c:ser>
        <c:ser>
          <c:idx val="1"/>
          <c:order val="1"/>
          <c:tx>
            <c:v>Not alerted</c:v>
          </c:tx>
          <c:spPr>
            <a:solidFill>
              <a:srgbClr val="ECCCE3"/>
            </a:solidFill>
            <a:ln w="19050">
              <a:noFill/>
            </a:ln>
            <a:effectLst/>
          </c:spPr>
          <c:invertIfNegative val="0"/>
          <c:cat>
            <c:strRef>
              <c:f>Sheet1!$A$2:$A$8</c:f>
              <c:strCache>
                <c:ptCount val="7"/>
                <c:pt idx="0">
                  <c:v>American Indian or Alaska Native (N=147)</c:v>
                </c:pt>
                <c:pt idx="1">
                  <c:v>Multiple race (N=58)</c:v>
                </c:pt>
                <c:pt idx="2">
                  <c:v>Black or African American (N=806)</c:v>
                </c:pt>
                <c:pt idx="3">
                  <c:v>Native Hawaiian or Other Pacific Islander (N=148)</c:v>
                </c:pt>
                <c:pt idx="4">
                  <c:v> White (N=318)</c:v>
                </c:pt>
                <c:pt idx="5">
                  <c:v>Asian (N=346)</c:v>
                </c:pt>
                <c:pt idx="6">
                  <c:v>Hispanic or Latino (N=1,531)</c:v>
                </c:pt>
              </c:strCache>
            </c:strRef>
          </c:cat>
          <c:val>
            <c:numRef>
              <c:f>Sheet1!$D$2:$D$8</c:f>
              <c:numCache>
                <c:formatCode>0.0%</c:formatCode>
                <c:ptCount val="7"/>
                <c:pt idx="0">
                  <c:v>0.02</c:v>
                </c:pt>
                <c:pt idx="1">
                  <c:v>0.20699999999999999</c:v>
                </c:pt>
                <c:pt idx="2">
                  <c:v>0.25800000000000001</c:v>
                </c:pt>
                <c:pt idx="3">
                  <c:v>0.27</c:v>
                </c:pt>
                <c:pt idx="4">
                  <c:v>0.371</c:v>
                </c:pt>
                <c:pt idx="5">
                  <c:v>0.39600000000000002</c:v>
                </c:pt>
                <c:pt idx="6">
                  <c:v>0.47499999999999998</c:v>
                </c:pt>
              </c:numCache>
            </c:numRef>
          </c:val>
          <c:extLst>
            <c:ext xmlns:c16="http://schemas.microsoft.com/office/drawing/2014/chart" uri="{C3380CC4-5D6E-409C-BE32-E72D297353CC}">
              <c16:uniqueId val="{00000001-1562-4168-8972-53BCE3EBF2FE}"/>
            </c:ext>
          </c:extLst>
        </c:ser>
        <c:dLbls>
          <c:showLegendKey val="0"/>
          <c:showVal val="0"/>
          <c:showCatName val="0"/>
          <c:showSerName val="0"/>
          <c:showPercent val="0"/>
          <c:showBubbleSize val="0"/>
        </c:dLbls>
        <c:gapWidth val="1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9951139986991"/>
          <c:y val="3.7711044098211126E-2"/>
          <c:w val="0.56241539474309887"/>
          <c:h val="0.93264435044887983"/>
        </c:manualLayout>
      </c:layout>
      <c:barChart>
        <c:barDir val="bar"/>
        <c:grouping val="percentStacked"/>
        <c:varyColors val="0"/>
        <c:ser>
          <c:idx val="0"/>
          <c:order val="0"/>
          <c:tx>
            <c:v>Alerted</c:v>
          </c:tx>
          <c:spPr>
            <a:solidFill>
              <a:schemeClr val="accent6"/>
            </a:solidFill>
            <a:ln w="19050">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Injecting drug use (N=79)</c:v>
                </c:pt>
                <c:pt idx="1">
                  <c:v>Excess alcohol use (N=511)</c:v>
                </c:pt>
                <c:pt idx="2">
                  <c:v>Noninjecting drug use (N=665)</c:v>
                </c:pt>
                <c:pt idx="3">
                  <c:v>Diagnosed while incarcerated (N=175)</c:v>
                </c:pt>
                <c:pt idx="4">
                  <c:v>Living with HIV (N=204)</c:v>
                </c:pt>
                <c:pt idx="5">
                  <c:v>Experiencing homelessness (N=378)</c:v>
                </c:pt>
              </c:strCache>
            </c:strRef>
          </c:cat>
          <c:val>
            <c:numRef>
              <c:f>Sheet1!$C$2:$C$7</c:f>
              <c:numCache>
                <c:formatCode>0.0%</c:formatCode>
                <c:ptCount val="6"/>
                <c:pt idx="0">
                  <c:v>0.69599999999999995</c:v>
                </c:pt>
                <c:pt idx="1">
                  <c:v>0.68900000000000006</c:v>
                </c:pt>
                <c:pt idx="2">
                  <c:v>0.64400000000000002</c:v>
                </c:pt>
                <c:pt idx="3">
                  <c:v>0.63400000000000001</c:v>
                </c:pt>
                <c:pt idx="4">
                  <c:v>0.59799999999999998</c:v>
                </c:pt>
                <c:pt idx="5">
                  <c:v>0.53400000000000003</c:v>
                </c:pt>
              </c:numCache>
            </c:numRef>
          </c:val>
          <c:extLst>
            <c:ext xmlns:c16="http://schemas.microsoft.com/office/drawing/2014/chart" uri="{C3380CC4-5D6E-409C-BE32-E72D297353CC}">
              <c16:uniqueId val="{00000000-CB0A-471D-993D-780286ADFA75}"/>
            </c:ext>
          </c:extLst>
        </c:ser>
        <c:ser>
          <c:idx val="1"/>
          <c:order val="1"/>
          <c:tx>
            <c:v>Not alerted</c:v>
          </c:tx>
          <c:spPr>
            <a:solidFill>
              <a:srgbClr val="BFD8EF"/>
            </a:solidFill>
            <a:ln w="19050">
              <a:noFill/>
            </a:ln>
            <a:effectLst/>
          </c:spPr>
          <c:invertIfNegative val="0"/>
          <c:cat>
            <c:strRef>
              <c:f>Sheet1!$A$2:$A$7</c:f>
              <c:strCache>
                <c:ptCount val="6"/>
                <c:pt idx="0">
                  <c:v>Injecting drug use (N=79)</c:v>
                </c:pt>
                <c:pt idx="1">
                  <c:v>Excess alcohol use (N=511)</c:v>
                </c:pt>
                <c:pt idx="2">
                  <c:v>Noninjecting drug use (N=665)</c:v>
                </c:pt>
                <c:pt idx="3">
                  <c:v>Diagnosed while incarcerated (N=175)</c:v>
                </c:pt>
                <c:pt idx="4">
                  <c:v>Living with HIV (N=204)</c:v>
                </c:pt>
                <c:pt idx="5">
                  <c:v>Experiencing homelessness (N=378)</c:v>
                </c:pt>
              </c:strCache>
            </c:strRef>
          </c:cat>
          <c:val>
            <c:numRef>
              <c:f>Sheet1!$D$2:$D$7</c:f>
              <c:numCache>
                <c:formatCode>0.0%</c:formatCode>
                <c:ptCount val="6"/>
                <c:pt idx="0">
                  <c:v>0.30399999999999999</c:v>
                </c:pt>
                <c:pt idx="1">
                  <c:v>0.311</c:v>
                </c:pt>
                <c:pt idx="2">
                  <c:v>0.35599999999999998</c:v>
                </c:pt>
                <c:pt idx="3">
                  <c:v>0.36599999999999999</c:v>
                </c:pt>
                <c:pt idx="4">
                  <c:v>0.40200000000000002</c:v>
                </c:pt>
                <c:pt idx="5">
                  <c:v>0.46600000000000003</c:v>
                </c:pt>
              </c:numCache>
            </c:numRef>
          </c:val>
          <c:extLst>
            <c:ext xmlns:c16="http://schemas.microsoft.com/office/drawing/2014/chart" uri="{C3380CC4-5D6E-409C-BE32-E72D297353CC}">
              <c16:uniqueId val="{00000001-CB0A-471D-993D-780286ADFA75}"/>
            </c:ext>
          </c:extLst>
        </c:ser>
        <c:dLbls>
          <c:showLegendKey val="0"/>
          <c:showVal val="0"/>
          <c:showCatName val="0"/>
          <c:showSerName val="0"/>
          <c:showPercent val="0"/>
          <c:showBubbleSize val="0"/>
        </c:dLbls>
        <c:gapWidth val="10"/>
        <c:overlap val="100"/>
        <c:axId val="531148896"/>
        <c:axId val="531145288"/>
      </c:barChart>
      <c:catAx>
        <c:axId val="53114889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lgn="r">
              <a:defRPr sz="2000" b="0" i="0" u="none" strike="noStrike" kern="1200" baseline="0">
                <a:solidFill>
                  <a:schemeClr val="tx1">
                    <a:lumMod val="85000"/>
                    <a:lumOff val="15000"/>
                  </a:schemeClr>
                </a:solidFill>
                <a:latin typeface="Calibri" panose="020F0502020204030204" pitchFamily="34" charset="0"/>
                <a:ea typeface="+mn-ea"/>
                <a:cs typeface="Calibri" panose="020F0502020204030204" pitchFamily="34" charset="0"/>
              </a:defRPr>
            </a:pPr>
            <a:endParaRPr lang="en-US"/>
          </a:p>
        </c:txPr>
        <c:crossAx val="531145288"/>
        <c:crosses val="autoZero"/>
        <c:auto val="1"/>
        <c:lblAlgn val="ctr"/>
        <c:lblOffset val="0"/>
        <c:noMultiLvlLbl val="0"/>
      </c:catAx>
      <c:valAx>
        <c:axId val="531145288"/>
        <c:scaling>
          <c:orientation val="minMax"/>
          <c:max val="1"/>
          <c:min val="0"/>
        </c:scaling>
        <c:delete val="1"/>
        <c:axPos val="t"/>
        <c:numFmt formatCode="0%" sourceLinked="0"/>
        <c:majorTickMark val="out"/>
        <c:minorTickMark val="none"/>
        <c:tickLblPos val="nextTo"/>
        <c:crossAx val="53114889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withinLinear" id="18">
  <a:schemeClr val="accent5"/>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0.10493</cdr:x>
      <cdr:y>0.80229</cdr:y>
    </cdr:from>
    <cdr:to>
      <cdr:x>0.96734</cdr:x>
      <cdr:y>0.86106</cdr:y>
    </cdr:to>
    <cdr:sp macro="" textlink="">
      <cdr:nvSpPr>
        <cdr:cNvPr id="2" name="TextBox 1">
          <a:extLst xmlns:a="http://schemas.openxmlformats.org/drawingml/2006/main">
            <a:ext uri="{FF2B5EF4-FFF2-40B4-BE49-F238E27FC236}">
              <a16:creationId xmlns:a16="http://schemas.microsoft.com/office/drawing/2014/main" id="{790D122A-73E7-4C73-A068-CDE0BBD818A2}"/>
            </a:ext>
          </a:extLst>
        </cdr:cNvPr>
        <cdr:cNvSpPr txBox="1"/>
      </cdr:nvSpPr>
      <cdr:spPr>
        <a:xfrm xmlns:a="http://schemas.openxmlformats.org/drawingml/2006/main">
          <a:off x="1240002" y="4621768"/>
          <a:ext cx="10191465" cy="338554"/>
        </a:xfrm>
        <a:prstGeom xmlns:a="http://schemas.openxmlformats.org/drawingml/2006/main" prst="rect">
          <a:avLst/>
        </a:prstGeom>
        <a:noFill xmlns:a="http://schemas.openxmlformats.org/drawingml/2006/main"/>
        <a:ln xmlns:a="http://schemas.openxmlformats.org/drawingml/2006/main" w="19050">
          <a:noFill/>
        </a:l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1600" b="1" dirty="0">
              <a:solidFill>
                <a:schemeClr val="tx1">
                  <a:lumMod val="85000"/>
                  <a:lumOff val="15000"/>
                </a:schemeClr>
              </a:solidFill>
              <a:latin typeface="Calibri" panose="020F0502020204030204" pitchFamily="34" charset="0"/>
            </a:rPr>
            <a:t>Elimination threshold:  ~335 cases or &lt;1 case per 1,000,000 persons</a:t>
          </a:r>
        </a:p>
      </cdr:txBody>
    </cdr:sp>
  </cdr:relSizeAnchor>
</c:userShapes>
</file>

<file path=ppt/drawings/drawing2.xml><?xml version="1.0" encoding="utf-8"?>
<c:userShapes xmlns:c="http://schemas.openxmlformats.org/drawingml/2006/chart">
  <cdr:relSizeAnchor xmlns:cdr="http://schemas.openxmlformats.org/drawingml/2006/chartDrawing">
    <cdr:from>
      <cdr:x>0.44859</cdr:x>
      <cdr:y>0.32745</cdr:y>
    </cdr:from>
    <cdr:to>
      <cdr:x>0.55141</cdr:x>
      <cdr:y>0.67255</cdr:y>
    </cdr:to>
    <cdr:sp macro="" textlink="">
      <cdr:nvSpPr>
        <cdr:cNvPr id="2" name="TextBox 1">
          <a:extLst xmlns:a="http://schemas.openxmlformats.org/drawingml/2006/main">
            <a:ext uri="{FF2B5EF4-FFF2-40B4-BE49-F238E27FC236}">
              <a16:creationId xmlns:a16="http://schemas.microsoft.com/office/drawing/2014/main" id="{C83CF219-BD09-47E3-AA41-086C03B5049C}"/>
            </a:ext>
          </a:extLst>
        </cdr:cNvPr>
        <cdr:cNvSpPr txBox="1"/>
      </cdr:nvSpPr>
      <cdr:spPr>
        <a:xfrm xmlns:a="http://schemas.openxmlformats.org/drawingml/2006/main">
          <a:off x="3989294" y="867643"/>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0.06166</cdr:x>
      <cdr:y>0.86711</cdr:y>
    </cdr:from>
    <cdr:to>
      <cdr:x>0.43469</cdr:x>
      <cdr:y>0.95187</cdr:y>
    </cdr:to>
    <cdr:sp macro="" textlink="">
      <cdr:nvSpPr>
        <cdr:cNvPr id="3" name="TextBox 2">
          <a:extLst xmlns:a="http://schemas.openxmlformats.org/drawingml/2006/main">
            <a:ext uri="{FF2B5EF4-FFF2-40B4-BE49-F238E27FC236}">
              <a16:creationId xmlns:a16="http://schemas.microsoft.com/office/drawing/2014/main" id="{AA672CC9-4DD0-443C-9250-8D71B6EEBC00}"/>
            </a:ext>
          </a:extLst>
        </cdr:cNvPr>
        <cdr:cNvSpPr txBox="1"/>
      </cdr:nvSpPr>
      <cdr:spPr>
        <a:xfrm xmlns:a="http://schemas.openxmlformats.org/drawingml/2006/main">
          <a:off x="548307" y="2297557"/>
          <a:ext cx="3317359" cy="2245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0.45504</cdr:x>
      <cdr:y>0.91292</cdr:y>
    </cdr:from>
    <cdr:to>
      <cdr:x>0.56892</cdr:x>
      <cdr:y>1</cdr:y>
    </cdr:to>
    <cdr:sp macro="" textlink="">
      <cdr:nvSpPr>
        <cdr:cNvPr id="2" name="TextBox 1"/>
        <cdr:cNvSpPr txBox="1"/>
      </cdr:nvSpPr>
      <cdr:spPr>
        <a:xfrm xmlns:a="http://schemas.openxmlformats.org/drawingml/2006/main">
          <a:off x="3299901" y="3923438"/>
          <a:ext cx="825841" cy="37424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buFont typeface="Arial" pitchFamily="34" charset="0"/>
            <a:buNone/>
          </a:pPr>
          <a:r>
            <a:rPr lang="en-US" sz="2000" b="1" dirty="0">
              <a:solidFill>
                <a:schemeClr val="tx1">
                  <a:lumMod val="85000"/>
                  <a:lumOff val="15000"/>
                </a:schemeClr>
              </a:solidFill>
              <a:latin typeface="Calibri" panose="020F0502020204030204" pitchFamily="34" charset="0"/>
            </a:rPr>
            <a:t>Year</a:t>
          </a:r>
        </a:p>
      </cdr:txBody>
    </cdr:sp>
  </cdr:relSizeAnchor>
</c:userShapes>
</file>

<file path=ppt/drawings/drawing4.xml><?xml version="1.0" encoding="utf-8"?>
<c:userShapes xmlns:c="http://schemas.openxmlformats.org/drawingml/2006/chart">
  <cdr:relSizeAnchor xmlns:cdr="http://schemas.openxmlformats.org/drawingml/2006/chartDrawing">
    <cdr:from>
      <cdr:x>0.45537</cdr:x>
      <cdr:y>0.92165</cdr:y>
    </cdr:from>
    <cdr:to>
      <cdr:x>0.54463</cdr:x>
      <cdr:y>1</cdr:y>
    </cdr:to>
    <cdr:sp macro="" textlink="">
      <cdr:nvSpPr>
        <cdr:cNvPr id="2" name="TextBox 1">
          <a:extLst xmlns:a="http://schemas.openxmlformats.org/drawingml/2006/main">
            <a:ext uri="{FF2B5EF4-FFF2-40B4-BE49-F238E27FC236}">
              <a16:creationId xmlns:a16="http://schemas.microsoft.com/office/drawing/2014/main" id="{C59611A3-1C89-4597-8A60-53F253C2559E}"/>
            </a:ext>
          </a:extLst>
        </cdr:cNvPr>
        <cdr:cNvSpPr txBox="1"/>
      </cdr:nvSpPr>
      <cdr:spPr>
        <a:xfrm xmlns:a="http://schemas.openxmlformats.org/drawingml/2006/main">
          <a:off x="3916561" y="3700707"/>
          <a:ext cx="767710" cy="3145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buFont typeface="Arial" pitchFamily="34" charset="0"/>
            <a:buNone/>
          </a:pPr>
          <a:r>
            <a:rPr lang="en-US" sz="2000" b="1" dirty="0">
              <a:solidFill>
                <a:schemeClr val="tx1">
                  <a:lumMod val="85000"/>
                  <a:lumOff val="15000"/>
                </a:schemeClr>
              </a:solidFill>
              <a:latin typeface="Calibri" panose="020F0502020204030204" pitchFamily="34" charset="0"/>
            </a:rPr>
            <a:t>Year</a:t>
          </a:r>
        </a:p>
      </cdr:txBody>
    </cdr:sp>
  </cdr:relSizeAnchor>
  <cdr:relSizeAnchor xmlns:cdr="http://schemas.openxmlformats.org/drawingml/2006/chartDrawing">
    <cdr:from>
      <cdr:x>0.22257</cdr:x>
      <cdr:y>0</cdr:y>
    </cdr:from>
    <cdr:to>
      <cdr:x>0.26242</cdr:x>
      <cdr:y>0.05675</cdr:y>
    </cdr:to>
    <cdr:sp macro="" textlink="">
      <cdr:nvSpPr>
        <cdr:cNvPr id="4" name="TextBox 3">
          <a:extLst xmlns:a="http://schemas.openxmlformats.org/drawingml/2006/main">
            <a:ext uri="{FF2B5EF4-FFF2-40B4-BE49-F238E27FC236}">
              <a16:creationId xmlns:a16="http://schemas.microsoft.com/office/drawing/2014/main" id="{821929F0-AEAB-4B96-A625-A30C035E5698}"/>
            </a:ext>
          </a:extLst>
        </cdr:cNvPr>
        <cdr:cNvSpPr txBox="1"/>
      </cdr:nvSpPr>
      <cdr:spPr>
        <a:xfrm xmlns:a="http://schemas.openxmlformats.org/drawingml/2006/main">
          <a:off x="1747079" y="-1155031"/>
          <a:ext cx="312821" cy="20721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endParaRPr lang="en-US" dirty="0">
            <a:solidFill>
              <a:schemeClr val="accent4">
                <a:lumMod val="50000"/>
              </a:schemeClr>
            </a:solidFill>
            <a:latin typeface="Calibri" panose="020F050202020403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0.52245</cdr:x>
      <cdr:y>0.19906</cdr:y>
    </cdr:from>
    <cdr:to>
      <cdr:x>0.54489</cdr:x>
      <cdr:y>0.26492</cdr:y>
    </cdr:to>
    <cdr:sp macro="" textlink="">
      <cdr:nvSpPr>
        <cdr:cNvPr id="3" name="TextBox 2">
          <a:extLst xmlns:a="http://schemas.openxmlformats.org/drawingml/2006/main">
            <a:ext uri="{FF2B5EF4-FFF2-40B4-BE49-F238E27FC236}">
              <a16:creationId xmlns:a16="http://schemas.microsoft.com/office/drawing/2014/main" id="{BFEBE9BB-BF13-4C44-833C-DFAB87DA0426}"/>
            </a:ext>
          </a:extLst>
        </cdr:cNvPr>
        <cdr:cNvSpPr txBox="1"/>
      </cdr:nvSpPr>
      <cdr:spPr>
        <a:xfrm xmlns:a="http://schemas.openxmlformats.org/drawingml/2006/main">
          <a:off x="4299530" y="790697"/>
          <a:ext cx="184731" cy="26161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0.67241</cdr:x>
      <cdr:y>0.03596</cdr:y>
    </cdr:from>
    <cdr:to>
      <cdr:x>0.72031</cdr:x>
      <cdr:y>0.26616</cdr:y>
    </cdr:to>
    <cdr:sp macro="" textlink="">
      <cdr:nvSpPr>
        <cdr:cNvPr id="5" name="TextBox 4">
          <a:extLst xmlns:a="http://schemas.openxmlformats.org/drawingml/2006/main">
            <a:ext uri="{FF2B5EF4-FFF2-40B4-BE49-F238E27FC236}">
              <a16:creationId xmlns:a16="http://schemas.microsoft.com/office/drawing/2014/main" id="{3E363986-C59C-476A-B905-5479E4A524D4}"/>
            </a:ext>
          </a:extLst>
        </cdr:cNvPr>
        <cdr:cNvSpPr txBox="1"/>
      </cdr:nvSpPr>
      <cdr:spPr>
        <a:xfrm xmlns:a="http://schemas.openxmlformats.org/drawingml/2006/main">
          <a:off x="5533696" y="142832"/>
          <a:ext cx="394137"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dr:relSizeAnchor xmlns:cdr="http://schemas.openxmlformats.org/drawingml/2006/chartDrawing">
    <cdr:from>
      <cdr:x>0.44444</cdr:x>
      <cdr:y>0.3849</cdr:y>
    </cdr:from>
    <cdr:to>
      <cdr:x>0.5</cdr:x>
      <cdr:y>0.6571</cdr:y>
    </cdr:to>
    <cdr:sp macro="" textlink="">
      <cdr:nvSpPr>
        <cdr:cNvPr id="6" name="TextBox 5">
          <a:extLst xmlns:a="http://schemas.openxmlformats.org/drawingml/2006/main">
            <a:ext uri="{FF2B5EF4-FFF2-40B4-BE49-F238E27FC236}">
              <a16:creationId xmlns:a16="http://schemas.microsoft.com/office/drawing/2014/main" id="{11D745DC-8900-4202-81FB-3A18B18DCE89}"/>
            </a:ext>
          </a:extLst>
        </cdr:cNvPr>
        <cdr:cNvSpPr txBox="1"/>
      </cdr:nvSpPr>
      <cdr:spPr>
        <a:xfrm xmlns:a="http://schemas.openxmlformats.org/drawingml/2006/main">
          <a:off x="3657600" y="1528916"/>
          <a:ext cx="457199" cy="10812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buFont typeface="Arial" pitchFamily="34" charset="0"/>
            <a:buNone/>
          </a:pPr>
          <a:endParaRPr lang="en-US" sz="1100" dirty="0">
            <a:solidFill>
              <a:schemeClr val="accent4">
                <a:lumMod val="50000"/>
              </a:schemeClr>
            </a:solidFill>
            <a:latin typeface="Calibri" panose="020F050202020403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3170238" cy="481013"/>
          </a:xfrm>
          <a:prstGeom prst="rect">
            <a:avLst/>
          </a:prstGeom>
        </p:spPr>
        <p:txBody>
          <a:bodyPr vert="horz" lIns="91400" tIns="45701" rIns="91400" bIns="45701" rtlCol="0"/>
          <a:lstStyle>
            <a:lvl1pPr algn="l">
              <a:defRPr sz="1200"/>
            </a:lvl1pPr>
          </a:lstStyle>
          <a:p>
            <a:endParaRPr lang="en-US"/>
          </a:p>
        </p:txBody>
      </p:sp>
      <p:sp>
        <p:nvSpPr>
          <p:cNvPr id="3" name="Date Placeholder 2"/>
          <p:cNvSpPr>
            <a:spLocks noGrp="1"/>
          </p:cNvSpPr>
          <p:nvPr>
            <p:ph type="dt" sz="quarter" idx="1"/>
          </p:nvPr>
        </p:nvSpPr>
        <p:spPr>
          <a:xfrm>
            <a:off x="4143375" y="3"/>
            <a:ext cx="3170238" cy="481013"/>
          </a:xfrm>
          <a:prstGeom prst="rect">
            <a:avLst/>
          </a:prstGeom>
        </p:spPr>
        <p:txBody>
          <a:bodyPr vert="horz" lIns="91400" tIns="45701" rIns="91400" bIns="45701" rtlCol="0"/>
          <a:lstStyle>
            <a:lvl1pPr algn="r">
              <a:defRPr sz="1200"/>
            </a:lvl1pPr>
          </a:lstStyle>
          <a:p>
            <a:fld id="{CCD9D4F3-1CB6-4E57-BC6A-8FDD6DF1AC39}" type="datetimeFigureOut">
              <a:rPr lang="en-US" smtClean="0"/>
              <a:t>11/6/2024</a:t>
            </a:fld>
            <a:endParaRPr lang="en-US"/>
          </a:p>
        </p:txBody>
      </p:sp>
      <p:sp>
        <p:nvSpPr>
          <p:cNvPr id="4" name="Footer Placeholder 3"/>
          <p:cNvSpPr>
            <a:spLocks noGrp="1"/>
          </p:cNvSpPr>
          <p:nvPr>
            <p:ph type="ftr" sz="quarter" idx="2"/>
          </p:nvPr>
        </p:nvSpPr>
        <p:spPr>
          <a:xfrm>
            <a:off x="3" y="9120188"/>
            <a:ext cx="3170238" cy="481012"/>
          </a:xfrm>
          <a:prstGeom prst="rect">
            <a:avLst/>
          </a:prstGeom>
        </p:spPr>
        <p:txBody>
          <a:bodyPr vert="horz" lIns="91400" tIns="45701" rIns="91400" bIns="45701"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00" tIns="45701" rIns="91400" bIns="45701"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4"/>
            <a:ext cx="3170238" cy="479425"/>
          </a:xfrm>
          <a:prstGeom prst="rect">
            <a:avLst/>
          </a:prstGeom>
        </p:spPr>
        <p:txBody>
          <a:bodyPr vert="horz" lIns="91400" tIns="45701" rIns="91400" bIns="45701"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4"/>
            <a:ext cx="3170238" cy="479425"/>
          </a:xfrm>
          <a:prstGeom prst="rect">
            <a:avLst/>
          </a:prstGeom>
        </p:spPr>
        <p:txBody>
          <a:bodyPr vert="horz" lIns="91400" tIns="45701" rIns="91400" bIns="45701"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11/6/2024</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00" tIns="45701" rIns="91400" bIns="45701" rtlCol="0" anchor="ctr"/>
          <a:lstStyle/>
          <a:p>
            <a:pPr lvl="0"/>
            <a:endParaRPr lang="en-US" noProof="0"/>
          </a:p>
        </p:txBody>
      </p:sp>
      <p:sp>
        <p:nvSpPr>
          <p:cNvPr id="5" name="Notes Placeholder 4"/>
          <p:cNvSpPr>
            <a:spLocks noGrp="1"/>
          </p:cNvSpPr>
          <p:nvPr>
            <p:ph type="body" sz="quarter" idx="3"/>
          </p:nvPr>
        </p:nvSpPr>
        <p:spPr>
          <a:xfrm>
            <a:off x="731841" y="4560892"/>
            <a:ext cx="5851525" cy="4319587"/>
          </a:xfrm>
          <a:prstGeom prst="rect">
            <a:avLst/>
          </a:prstGeom>
        </p:spPr>
        <p:txBody>
          <a:bodyPr vert="horz" lIns="91400" tIns="45701" rIns="91400" bIns="4570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 y="9120191"/>
            <a:ext cx="3170238" cy="479425"/>
          </a:xfrm>
          <a:prstGeom prst="rect">
            <a:avLst/>
          </a:prstGeom>
        </p:spPr>
        <p:txBody>
          <a:bodyPr vert="horz" lIns="91400" tIns="45701" rIns="91400" bIns="45701"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91"/>
            <a:ext cx="3170238" cy="479425"/>
          </a:xfrm>
          <a:prstGeom prst="rect">
            <a:avLst/>
          </a:prstGeom>
        </p:spPr>
        <p:txBody>
          <a:bodyPr vert="horz" lIns="91400" tIns="45701" rIns="91400" bIns="45701"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mn-lt"/>
        <a:ea typeface="+mn-ea"/>
        <a:cs typeface="+mn-cs"/>
      </a:defRPr>
    </a:lvl1pPr>
    <a:lvl2pPr marL="609585" algn="l" rtl="0" fontAlgn="base">
      <a:spcBef>
        <a:spcPct val="30000"/>
      </a:spcBef>
      <a:spcAft>
        <a:spcPct val="0"/>
      </a:spcAft>
      <a:defRPr sz="1600" kern="1200">
        <a:solidFill>
          <a:schemeClr val="tx1"/>
        </a:solidFill>
        <a:latin typeface="+mn-lt"/>
        <a:ea typeface="+mn-ea"/>
        <a:cs typeface="+mn-cs"/>
      </a:defRPr>
    </a:lvl2pPr>
    <a:lvl3pPr marL="1219170" algn="l" rtl="0" fontAlgn="base">
      <a:spcBef>
        <a:spcPct val="30000"/>
      </a:spcBef>
      <a:spcAft>
        <a:spcPct val="0"/>
      </a:spcAft>
      <a:defRPr sz="1600" kern="1200">
        <a:solidFill>
          <a:schemeClr val="tx1"/>
        </a:solidFill>
        <a:latin typeface="+mn-lt"/>
        <a:ea typeface="+mn-ea"/>
        <a:cs typeface="+mn-cs"/>
      </a:defRPr>
    </a:lvl3pPr>
    <a:lvl4pPr marL="1828754" algn="l" rtl="0" fontAlgn="base">
      <a:spcBef>
        <a:spcPct val="30000"/>
      </a:spcBef>
      <a:spcAft>
        <a:spcPct val="0"/>
      </a:spcAft>
      <a:defRPr sz="1600" kern="1200">
        <a:solidFill>
          <a:schemeClr val="tx1"/>
        </a:solidFill>
        <a:latin typeface="+mn-lt"/>
        <a:ea typeface="+mn-ea"/>
        <a:cs typeface="+mn-cs"/>
      </a:defRPr>
    </a:lvl4pPr>
    <a:lvl5pPr marL="2438339" algn="l" rtl="0" fontAlgn="base">
      <a:spcBef>
        <a:spcPct val="30000"/>
      </a:spcBef>
      <a:spcAft>
        <a:spcPct val="0"/>
      </a:spcAft>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a:lnSpc>
                <a:spcPct val="107000"/>
              </a:lnSpc>
              <a:spcBef>
                <a:spcPts val="0"/>
              </a:spcBef>
              <a:spcAft>
                <a:spcPts val="800"/>
              </a:spcAft>
            </a:pPr>
            <a:r>
              <a:rPr lang="en-US" sz="1600" dirty="0">
                <a:effectLst/>
                <a:latin typeface="Calibri" panose="020F0502020204030204" pitchFamily="34" charset="0"/>
                <a:ea typeface="PMingLiU" panose="02020500000000000000" pitchFamily="18" charset="-120"/>
                <a:cs typeface="Times New Roman" panose="02020603050405020304" pitchFamily="18" charset="0"/>
              </a:rPr>
              <a:t>Tuberculosis in the United States—National Tuberculosis Surveillance System, Highlights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from 2023. This slide set was prepared by the Division of Tuberculosis Elimination, National Center for HIV, Viral Hepatitis, STD, and TB Prevention (NCHHSTP), Centers for Disease Control and Prevention (CDC), U.S. Department of Health and Human Services (HHS). It provides recent trends and highlights of data collected through the National Tuberculosis Surveillance System (NTSS) for 2023. </a:t>
            </a:r>
          </a:p>
          <a:p>
            <a:r>
              <a:rPr lang="en-US" sz="1600" dirty="0">
                <a:effectLst/>
                <a:latin typeface="Calibri" panose="020F0502020204030204" pitchFamily="34" charset="0"/>
                <a:ea typeface="PMingLiU" panose="02020500000000000000" pitchFamily="18" charset="-120"/>
                <a:cs typeface="Times New Roman" panose="02020603050405020304" pitchFamily="18" charset="0"/>
              </a:rPr>
              <a:t>Since 1953, through the cooperation of state and local health departments, CDC has collected information on newly reported cases of tuberculosis (TB) disease in the United States. Each individual TB case report (Report of Verified Case of Tuberculosis, or RVCT) is submitted electronically to CDC. The data for this slide set are based on TB case reports for 1993–</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2023</a:t>
            </a:r>
            <a:r>
              <a:rPr lang="en-US" sz="1600" dirty="0">
                <a:effectLst/>
                <a:latin typeface="Calibri" panose="020F0502020204030204" pitchFamily="34" charset="0"/>
                <a:ea typeface="PMingLiU" panose="02020500000000000000" pitchFamily="18" charset="-120"/>
                <a:cs typeface="Times New Roman" panose="02020603050405020304" pitchFamily="18" charset="0"/>
              </a:rPr>
              <a:t> received by CDC as of </a:t>
            </a:r>
            <a:r>
              <a:rPr lang="en-US" sz="1600" dirty="0">
                <a:solidFill>
                  <a:srgbClr val="FF0000"/>
                </a:solidFill>
                <a:effectLst/>
                <a:highlight>
                  <a:srgbClr val="FFFF00"/>
                </a:highlight>
                <a:latin typeface="Calibri" panose="020F0502020204030204" pitchFamily="34" charset="0"/>
                <a:ea typeface="PMingLiU" panose="02020500000000000000" pitchFamily="18" charset="-120"/>
                <a:cs typeface="Times New Roman" panose="02020603050405020304" pitchFamily="18" charset="0"/>
              </a:rPr>
              <a:t>July 17, 2024</a:t>
            </a:r>
            <a:r>
              <a:rPr lang="en-US" sz="1600" dirty="0">
                <a:effectLst/>
                <a:highlight>
                  <a:srgbClr val="FFFF00"/>
                </a:highlight>
                <a:latin typeface="Calibri" panose="020F0502020204030204" pitchFamily="34" charset="0"/>
                <a:ea typeface="PMingLiU" panose="02020500000000000000" pitchFamily="18" charset="-120"/>
                <a:cs typeface="Times New Roman" panose="02020603050405020304" pitchFamily="18" charset="0"/>
              </a:rPr>
              <a:t>. </a:t>
            </a:r>
            <a:r>
              <a:rPr lang="en-US" sz="1600" dirty="0">
                <a:effectLst/>
                <a:latin typeface="Calibri" panose="020F0502020204030204" pitchFamily="34" charset="0"/>
                <a:ea typeface="PMingLiU" panose="02020500000000000000" pitchFamily="18" charset="-120"/>
                <a:cs typeface="Times New Roman" panose="02020603050405020304" pitchFamily="18" charset="0"/>
              </a:rPr>
              <a:t>All case counts and rates for years 1993–2022 have been updated, and data from 2023 have been added.</a:t>
            </a:r>
            <a:endParaRPr lang="en-US" sz="1100" dirty="0">
              <a:solidFill>
                <a:schemeClr val="tx1"/>
              </a:solidFill>
            </a:endParaRP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75898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lang="en-US" sz="1800" b="0" dirty="0">
                <a:effectLst/>
                <a:latin typeface="Calibri" panose="020F0502020204030204" pitchFamily="34" charset="0"/>
                <a:ea typeface="PMingLiU" panose="02020500000000000000" pitchFamily="18" charset="-120"/>
                <a:cs typeface="Times New Roman" panose="02020603050405020304" pitchFamily="18" charset="0"/>
              </a:rPr>
              <a:t>This graph shows the annual number of TB cases in the United States for each year during 1982–2023, and the TB elimination threshold goal of &lt;1 case per 1,000,000 (1 million) persons, which is approximately 335 cases per year for the current U.S. population. In 1992, 26,673 cases were reported in the United States, with an incidence rate of 10.4 cases per 100,000 persons. TB cases and incidence rates have declined substantially since 1992, but the annual rate of decline has been inadequate to achieve TB elimination goals. TB cases and incidence rates declined considerably in 2020, coinciding with the COVID-19 pandemic. TB cases subsequently rose in 2021 and 2022</a:t>
            </a:r>
            <a:r>
              <a:rPr lang="en-US" sz="1800" b="0" dirty="0">
                <a:effectLst/>
                <a:highlight>
                  <a:srgbClr val="FFFF00"/>
                </a:highlight>
                <a:latin typeface="Calibri" panose="020F0502020204030204" pitchFamily="34" charset="0"/>
                <a:ea typeface="PMingLiU" panose="02020500000000000000" pitchFamily="18" charset="-120"/>
                <a:cs typeface="Times New Roman" panose="02020603050405020304" pitchFamily="18" charset="0"/>
              </a:rPr>
              <a:t> </a:t>
            </a:r>
            <a:r>
              <a:rPr lang="en-US" sz="1800" b="0" dirty="0">
                <a:effectLst/>
                <a:latin typeface="Calibri" panose="020F0502020204030204" pitchFamily="34" charset="0"/>
                <a:ea typeface="PMingLiU" panose="02020500000000000000" pitchFamily="18" charset="-120"/>
                <a:cs typeface="Times New Roman" panose="02020603050405020304" pitchFamily="18" charset="0"/>
              </a:rPr>
              <a:t>but remained lower than </a:t>
            </a:r>
            <a:r>
              <a:rPr lang="en-US" sz="1800" b="0" dirty="0" err="1">
                <a:effectLst/>
                <a:latin typeface="Calibri" panose="020F0502020204030204" pitchFamily="34" charset="0"/>
                <a:ea typeface="PMingLiU" panose="02020500000000000000" pitchFamily="18" charset="-120"/>
                <a:cs typeface="Times New Roman" panose="02020603050405020304" pitchFamily="18" charset="0"/>
              </a:rPr>
              <a:t>prepandemic</a:t>
            </a:r>
            <a:r>
              <a:rPr lang="en-US" sz="1800" b="0" dirty="0">
                <a:effectLst/>
                <a:latin typeface="Calibri" panose="020F0502020204030204" pitchFamily="34" charset="0"/>
                <a:ea typeface="PMingLiU" panose="02020500000000000000" pitchFamily="18" charset="-120"/>
                <a:cs typeface="Times New Roman" panose="02020603050405020304" pitchFamily="18" charset="0"/>
              </a:rPr>
              <a:t> levels. In 2023, 9,633 </a:t>
            </a:r>
            <a:r>
              <a:rPr lang="en-US" sz="1800" b="0" strike="noStrike" baseline="0" dirty="0">
                <a:effectLst/>
                <a:latin typeface="Calibri" panose="020F0502020204030204" pitchFamily="34" charset="0"/>
                <a:ea typeface="PMingLiU" panose="02020500000000000000" pitchFamily="18" charset="-120"/>
                <a:cs typeface="Times New Roman" panose="02020603050405020304" pitchFamily="18" charset="0"/>
              </a:rPr>
              <a:t>cases </a:t>
            </a:r>
            <a:r>
              <a:rPr lang="en-US" sz="1800" b="0" dirty="0">
                <a:effectLst/>
                <a:latin typeface="Calibri" panose="020F0502020204030204" pitchFamily="34" charset="0"/>
                <a:ea typeface="PMingLiU" panose="02020500000000000000" pitchFamily="18" charset="-120"/>
                <a:cs typeface="Times New Roman" panose="02020603050405020304" pitchFamily="18" charset="0"/>
              </a:rPr>
              <a:t>were reported, with an incidence rate of 2.9 cases per 100,000 persons, </a:t>
            </a:r>
            <a:r>
              <a:rPr lang="en-US" sz="1800" b="0" dirty="0">
                <a:effectLst/>
                <a:latin typeface="Calibri" panose="020F0502020204030204" pitchFamily="34" charset="0"/>
                <a:ea typeface="PMingLiU" panose="02020500000000000000" pitchFamily="18" charset="-120"/>
              </a:rPr>
              <a:t>representing </a:t>
            </a:r>
            <a:r>
              <a:rPr lang="en-US" sz="1800" b="0" dirty="0">
                <a:solidFill>
                  <a:srgbClr val="000000"/>
                </a:solidFill>
                <a:effectLst/>
                <a:latin typeface="Calibri" panose="020F0502020204030204" pitchFamily="34" charset="0"/>
                <a:ea typeface="Times New Roman" panose="02020603050405020304" pitchFamily="18" charset="0"/>
              </a:rPr>
              <a:t>a 15.6% increase in case count and 15.0% increase in incidence rate compared with 2022, and a return to case counts last observed in 2013. </a:t>
            </a:r>
            <a:r>
              <a:rPr lang="en-US" sz="1800" b="0" dirty="0">
                <a:effectLst/>
                <a:latin typeface="Calibri" panose="020F0502020204030204" pitchFamily="34" charset="0"/>
                <a:ea typeface="PMingLiU" panose="02020500000000000000" pitchFamily="18" charset="-120"/>
                <a:cs typeface="Times New Roman" panose="02020603050405020304" pitchFamily="18" charset="0"/>
              </a:rPr>
              <a:t>Renewed progress toward TB elimination is needed.</a:t>
            </a:r>
            <a:endParaRPr lang="en-US" sz="1200" b="0" strike="sngStrike" dirty="0">
              <a:latin typeface="+mj-lt"/>
              <a:ea typeface="PMingLiU" panose="02020500000000000000" pitchFamily="18" charset="-12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1377959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a:effectLst/>
                <a:latin typeface="Calibri" panose="020F0502020204030204" pitchFamily="34" charset="0"/>
                <a:ea typeface="Calibri" panose="020F0502020204030204" pitchFamily="34" charset="0"/>
                <a:cs typeface="Times New Roman" panose="02020603050405020304" pitchFamily="18" charset="0"/>
              </a:rPr>
              <a:t>During 2023, the </a:t>
            </a:r>
            <a:r>
              <a:rPr lang="en-US" sz="1600" b="0">
                <a:effectLst/>
                <a:latin typeface="Calibri" panose="020F0502020204030204" pitchFamily="34" charset="0"/>
                <a:ea typeface="Calibri" panose="020F0502020204030204" pitchFamily="34" charset="0"/>
                <a:cs typeface="Times New Roman" panose="02020603050405020304" pitchFamily="18" charset="0"/>
              </a:rPr>
              <a:t>United States reported 9,633 TB cases, an incidence rate of 2.9 cases per 100,000 persons. Except for 2015, the U.S. TB case count and incidence rate declined every year during 1993 to 2020. Since the</a:t>
            </a:r>
            <a:r>
              <a:rPr lang="en-US" sz="1600" b="0" strike="noStrike">
                <a:effectLst/>
                <a:latin typeface="Calibri" panose="020F0502020204030204" pitchFamily="34" charset="0"/>
                <a:ea typeface="Calibri" panose="020F0502020204030204" pitchFamily="34" charset="0"/>
                <a:cs typeface="Times New Roman" panose="02020603050405020304" pitchFamily="18" charset="0"/>
              </a:rPr>
              <a:t> sharp decline in 2020 associated with the COVID-19 pandemic</a:t>
            </a:r>
            <a:r>
              <a:rPr lang="en-US" sz="1600" b="0">
                <a:effectLst/>
                <a:latin typeface="Calibri" panose="020F0502020204030204" pitchFamily="34" charset="0"/>
                <a:ea typeface="Calibri" panose="020F0502020204030204" pitchFamily="34" charset="0"/>
                <a:cs typeface="Times New Roman" panose="02020603050405020304" pitchFamily="18" charset="0"/>
              </a:rPr>
              <a:t>, the annual incidence rate has increased every year. The case count and incidence rate in 2023 exceeds the case count and rate in 2019, the year prior to the COVID-19 pandemic.</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85970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600" b="0">
                <a:effectLst/>
                <a:latin typeface="Calibri" panose="020F0502020204030204" pitchFamily="34" charset="0"/>
                <a:ea typeface="PMingLiU" panose="02020500000000000000" pitchFamily="18" charset="-120"/>
                <a:cs typeface="Times New Roman" panose="02020603050405020304" pitchFamily="18" charset="0"/>
              </a:rPr>
              <a:t>The top graph shows incidence rates (cases per 100,000 persons) since 2010. The bottom graph shows annual percentage change in incidence rate, with any value &gt;0 representing an increase from the previous year and any value &lt;0 representing a decrease from the previous year. </a:t>
            </a:r>
          </a:p>
          <a:p>
            <a:pPr marL="0" marR="0">
              <a:lnSpc>
                <a:spcPct val="107000"/>
              </a:lnSpc>
              <a:spcBef>
                <a:spcPts val="0"/>
              </a:spcBef>
              <a:spcAft>
                <a:spcPts val="800"/>
              </a:spcAft>
            </a:pPr>
            <a:endParaRPr lang="en-US" sz="1600" b="0">
              <a:effectLst/>
              <a:latin typeface="Calibri" panose="020F0502020204030204" pitchFamily="34" charset="0"/>
              <a:ea typeface="PMingLiU" panose="02020500000000000000" pitchFamily="18" charset="-120"/>
              <a:cs typeface="Times New Roman" panose="02020603050405020304" pitchFamily="18" charset="0"/>
            </a:endParaRPr>
          </a:p>
          <a:p>
            <a:r>
              <a:rPr lang="en-US" sz="1600" b="0">
                <a:effectLst/>
                <a:latin typeface="Calibri" panose="020F0502020204030204" pitchFamily="34" charset="0"/>
                <a:ea typeface="PMingLiU" panose="02020500000000000000" pitchFamily="18" charset="-120"/>
                <a:cs typeface="Times New Roman" panose="02020603050405020304" pitchFamily="18" charset="0"/>
              </a:rPr>
              <a:t>The incidence rate increased by 15% from 2022 (2.5 cases per 100,000 persons) to 2023 (2.9 cases per 100,000 persons)</a:t>
            </a:r>
            <a:r>
              <a:rPr lang="en-US" sz="1600" b="0" strike="noStrike">
                <a:effectLst/>
                <a:latin typeface="Calibri" panose="020F0502020204030204" pitchFamily="34" charset="0"/>
                <a:ea typeface="PMingLiU" panose="02020500000000000000" pitchFamily="18" charset="-120"/>
                <a:cs typeface="Times New Roman" panose="02020603050405020304" pitchFamily="18" charset="0"/>
              </a:rPr>
              <a:t>, which</a:t>
            </a:r>
            <a:r>
              <a:rPr lang="en-US" sz="1600" b="0">
                <a:effectLst/>
                <a:latin typeface="Calibri" panose="020F0502020204030204" pitchFamily="34" charset="0"/>
                <a:ea typeface="PMingLiU" panose="02020500000000000000" pitchFamily="18" charset="-120"/>
                <a:cs typeface="Times New Roman" panose="02020603050405020304" pitchFamily="18" charset="0"/>
              </a:rPr>
              <a:t> is 6% greater than the TB incidence in 2019.</a:t>
            </a:r>
            <a:endParaRPr lang="en-US" sz="1100" b="0">
              <a:latin typeface="+mj-lt"/>
              <a:ea typeface="PMingLiU" panose="02020500000000000000" pitchFamily="18" charset="-120"/>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008930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600" b="0" dirty="0">
                <a:effectLst/>
                <a:latin typeface="Calibri" panose="020F0502020204030204" pitchFamily="34" charset="0"/>
                <a:ea typeface="Calibri" panose="020F0502020204030204" pitchFamily="34" charset="0"/>
                <a:cs typeface="Times New Roman" panose="02020603050405020304" pitchFamily="18" charset="0"/>
              </a:rPr>
              <a:t>The National Vital Statistics System (NVSS) reported 565 TB-related deaths (0.2 deaths per 100,000 persons) where TB was the underlying cause of death for 2022, the most recent year for which data are available. This represents a 6.1% decrease in deaths and a 6.5% decrease in the mortality rate compared with 2021.</a:t>
            </a:r>
          </a:p>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i="1" dirty="0">
                <a:effectLst/>
                <a:latin typeface="Calibri" panose="020F0502020204030204" pitchFamily="34" charset="0"/>
                <a:ea typeface="Calibri" panose="020F0502020204030204" pitchFamily="34" charset="0"/>
                <a:cs typeface="Times New Roman" panose="02020603050405020304" pitchFamily="18" charset="0"/>
              </a:rPr>
              <a:t>It is important to note that under current NVSS guidance, deaths caused by TB among persons with comorbid HIV infections are classified with HIV as the underlying cause of death, not TB, and are not included here.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National Vital Statistics System accessed from CDC WONDER as of June 25, 2024: https://wonder.cdc.gov/</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4082713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0" dirty="0">
                <a:effectLst/>
                <a:latin typeface="Segoe UI" panose="020B0502040204020203" pitchFamily="34" charset="0"/>
              </a:rPr>
              <a:t>As in past years, four U.S. states combined reported half (50.6%) of all U.S. TB cases in 2023: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California (21.9%, n=2,112), Texas (12.9%, n=1,242), New York state (including New York City, 9.3%, n=894) and Florida (6.5%, n=624). These states are also the most populous states in the United States, but only represent about a third of the total U.S. population.</a:t>
            </a:r>
          </a:p>
          <a:p>
            <a:endParaRPr lang="en-US" sz="160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600" dirty="0">
                <a:effectLst/>
                <a:latin typeface="Calibri" panose="020F0502020204030204" pitchFamily="34" charset="0"/>
                <a:ea typeface="PMingLiU" panose="02020500000000000000" pitchFamily="18" charset="-120"/>
                <a:cs typeface="Times New Roman" panose="02020603050405020304" pitchFamily="18" charset="0"/>
              </a:rPr>
              <a:t>Note: ranges were determined based on the Jenks Natural Breaks method, then rounded to the nearest 100. </a:t>
            </a:r>
            <a:endParaRPr lang="en-US" sz="110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145977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Eight states and the District of Columbia had incidence rates higher than the national rate of 2.9 cases per 100,000 persons in 2023. Alaska had the highest rate (10.5), followed by Hawaii (8.1), California (5.4), New York (including New York City, 4.6), Texas (4.1), District of Columbia (4.0), New Jersey (3.7), Maryland (3.3), and Massachusetts (3.2).</a:t>
            </a:r>
          </a:p>
          <a:p>
            <a:pPr marL="0" marR="0">
              <a:lnSpc>
                <a:spcPct val="107000"/>
              </a:lnSpc>
              <a:spcBef>
                <a:spcPts val="0"/>
              </a:spcBef>
              <a:spcAft>
                <a:spcPts val="800"/>
              </a:spcAf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Note: New York City, which is a distinct reporting area, had an incidence rate of 8.3 cases per 100,000 persons. When New York City was analyzed separately, the remainder of New York state had an incidence rate of 1.9 cases per 100,000 persons.</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321569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a:lnSpc>
                <a:spcPct val="107000"/>
              </a:lnSpc>
              <a:spcBef>
                <a:spcPts val="0"/>
              </a:spcBef>
              <a:spcAft>
                <a:spcPts val="800"/>
              </a:spcAf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This map shows each state shaded based on two scales, one representing TB case counts and one representing incidence rates, overlaid. Case counts reflect the overall burden of testing, treating, and preventing TB in each jurisdiction, but the incidence provides a clearer picture of epidemiologic risk by jurisdiction. The lighter shades represent lower values and darker shades represent higher values on each measure.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States with low case count and low incidence rate, such as Idaho, are shown in light grey.  (n=18)</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States with low case count but medium incidence rate, such as Nevada, are shown in light pink. (n=10)</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States with low case count but high incidence rate, such as Alaska </a:t>
            </a:r>
            <a:r>
              <a:rPr lang="en-US" sz="1800" b="0" dirty="0">
                <a:effectLst/>
                <a:latin typeface="Segoe UI" panose="020B0502040204020203" pitchFamily="34" charset="0"/>
              </a:rPr>
              <a:t>and District of Columbia</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are shown in magenta. (n=2)</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States with medium case count but low incidence rate, such as Ohio, are shown in light teal. (n=4)</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States with medium case count and medium </a:t>
            </a:r>
            <a:r>
              <a:rPr lang="en-US" sz="1600" b="0">
                <a:effectLst/>
                <a:latin typeface="Calibri" panose="020F0502020204030204" pitchFamily="34" charset="0"/>
                <a:ea typeface="PMingLiU" panose="02020500000000000000" pitchFamily="18" charset="-120"/>
                <a:cs typeface="Times New Roman" panose="02020603050405020304" pitchFamily="18" charset="0"/>
              </a:rPr>
              <a:t>incidence rate,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such as Georgia, are shown in light indigo (the middle of the </a:t>
            </a:r>
            <a:r>
              <a:rPr lang="en-US" sz="1600" b="0">
                <a:effectLst/>
                <a:latin typeface="Calibri" panose="020F0502020204030204" pitchFamily="34" charset="0"/>
                <a:ea typeface="PMingLiU" panose="02020500000000000000" pitchFamily="18" charset="-120"/>
                <a:cs typeface="Times New Roman" panose="02020603050405020304" pitchFamily="18" charset="0"/>
              </a:rPr>
              <a:t>color key).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(n=11)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States with medium case count and high incidence rate, such as Hawaii, are shown in purple. (n=2)</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None of the states had a high case count but low incidence rate, so turquoise is not found on the map.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Florida was the only state with high case count and medium incidence rate, shown in teal. (n=1)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States with high case count and high incidence rate, such as California, are shown in dark indigo. (n=3)</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744473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Among the U.S.-Affiliated Pacific Islands, incidence rates (cases per 100,000 persons) ranged from 11.2 (American Samoa, n=5) to 503.7 (Republic of the Marshall Islands, n=210).</a:t>
            </a:r>
            <a:endParaRPr lang="en-US" sz="1100" b="0" strike="sngStrike"/>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73158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600" b="0" strike="noStrike" dirty="0">
                <a:effectLst/>
                <a:latin typeface="Calibri"/>
                <a:ea typeface="PMingLiU"/>
                <a:cs typeface="Calibri"/>
              </a:rPr>
              <a:t>M</a:t>
            </a:r>
            <a:r>
              <a:rPr lang="en-US" sz="1600" b="0" dirty="0">
                <a:effectLst/>
                <a:latin typeface="Calibri"/>
                <a:ea typeface="PMingLiU"/>
                <a:cs typeface="Calibri"/>
              </a:rPr>
              <a:t>ost reported TB cases occurred among non-U.S.–born persons (n=7,299, 75.8%); 2,292 (23.8%) cases occurred among U.S.-born persons, and 42 (0.4%) cases were reported with an unknown origin of birth. The percentage of cases among non-U.S.–born persons has gradually increased over time in the past decade, from 65.1% in 2013 to 75.8% in 2023. Compared with 2022, the incidence rate in 2023 among non-U.S.–born persons increased from 13.1 to 15.0 cases per 100,000 persons, while the rate for U.S.-born </a:t>
            </a:r>
            <a:r>
              <a:rPr lang="en-US" sz="1800" dirty="0">
                <a:effectLst/>
                <a:latin typeface="Calibri" panose="020F0502020204030204" pitchFamily="34" charset="0"/>
                <a:ea typeface="Calibri" panose="020F0502020204030204" pitchFamily="34" charset="0"/>
                <a:cs typeface="Arial" panose="020B0604020202020204" pitchFamily="34" charset="0"/>
              </a:rPr>
              <a:t>increased by 7.5% when using unrounded numbers.</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476543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Incidence rates for U.S.-born persons are shown in the left figure in purple, and incidence rates for non-U.S.–born persons are shown on the right figure in blue. Note that the scale of the y-axes for these figures are different. </a:t>
            </a:r>
          </a:p>
          <a:p>
            <a:pPr marL="0" marR="0">
              <a:lnSpc>
                <a:spcPct val="107000"/>
              </a:lnSpc>
              <a:spcBef>
                <a:spcPts val="0"/>
              </a:spcBef>
              <a:spcAft>
                <a:spcPts val="800"/>
              </a:spcAft>
            </a:pPr>
            <a:endParaRPr lang="en-US" sz="1600" b="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600" b="0" dirty="0">
                <a:effectLst/>
                <a:latin typeface="Calibri" panose="020F0502020204030204" pitchFamily="34" charset="0"/>
                <a:ea typeface="PMingLiU" panose="02020500000000000000" pitchFamily="18" charset="-120"/>
                <a:cs typeface="Times New Roman" panose="02020603050405020304" pitchFamily="18" charset="0"/>
              </a:rPr>
              <a:t>Among both U.S.-born and non-U.S.</a:t>
            </a:r>
            <a:r>
              <a:rPr lang="en-US" sz="1600" b="0" dirty="0">
                <a:effectLst/>
                <a:latin typeface="Calibri" panose="020F0502020204030204" pitchFamily="34" charset="0"/>
                <a:ea typeface="PMingLiU" panose="02020500000000000000" pitchFamily="18" charset="-120"/>
                <a:cs typeface="Calibri" panose="020F0502020204030204" pitchFamily="34" charset="0"/>
              </a:rPr>
              <a:t>–born persons,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TB incidence rates declined during 2011 to 2020 and increased in 2021.</a:t>
            </a:r>
            <a:r>
              <a:rPr lang="en-US" sz="1600" b="0" strike="noStrike" baseline="0" dirty="0">
                <a:effectLst/>
                <a:latin typeface="Calibri" panose="020F0502020204030204" pitchFamily="34" charset="0"/>
                <a:ea typeface="PMingLiU" panose="02020500000000000000" pitchFamily="18" charset="-120"/>
                <a:cs typeface="Times New Roman" panose="02020603050405020304" pitchFamily="18" charset="0"/>
              </a:rPr>
              <a:t> In 2023, the incidence rates of both groups increased. The incidence rate among n</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on-U.S.–born persons increased by 14.6% from 13.1 cases per 100,000 persons to 15.0 cases per 100,000 persons. The incidence rate among U.S.-born persons was 0.8 cases per 100,000 persons both years, increasing by 7.5% from 2022 to 2023 when using unrounded numbers. </a:t>
            </a:r>
            <a:endParaRPr lang="en-US" sz="1100" b="0" strike="sngStrike" baseline="0" dirty="0">
              <a:latin typeface="+mj-lt"/>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2280458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In 2023, 7,299 (75.8%) cases occurred among non-U.S.–born persons and 2,292 (23.8%) cases among U.S.-born persons. The TB incidence rate among non-U.S.–born persons of 15.0 per 100,000 persons was 18 times the rate of 0.8 per 100,000 persons among U.S.-born persons (using unrounded rates).</a:t>
            </a:r>
            <a:endParaRPr lang="en-US" sz="1100" b="0">
              <a:latin typeface="Calibri"/>
              <a:cs typeface="Calibri"/>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1622691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Yu Mincho" panose="02020400000000000000" pitchFamily="18" charset="-128"/>
              </a:rPr>
              <a:t>In 2023, the five most common countries of birth among non-U.S.–born persons with TB disease were the same as in previous years</a:t>
            </a:r>
            <a:r>
              <a:rPr lang="en-US" sz="1800">
                <a:effectLst/>
                <a:latin typeface="Times New Roman" panose="02020603050405020304" pitchFamily="18" charset="0"/>
                <a:ea typeface="Yu Mincho" panose="02020400000000000000" pitchFamily="18" charset="-128"/>
              </a:rPr>
              <a:t>. </a:t>
            </a:r>
            <a:r>
              <a:rPr lang="en-US" sz="1800">
                <a:effectLst/>
                <a:latin typeface="Calibri" panose="020F0502020204030204" pitchFamily="34" charset="0"/>
                <a:ea typeface="Yu Mincho" panose="02020400000000000000" pitchFamily="18" charset="-128"/>
              </a:rPr>
              <a:t>These</a:t>
            </a:r>
            <a:r>
              <a:rPr lang="en-US" sz="1800" b="1">
                <a:effectLst/>
                <a:latin typeface="Calibri" panose="020F0502020204030204" pitchFamily="34" charset="0"/>
                <a:ea typeface="Yu Mincho" panose="02020400000000000000" pitchFamily="18" charset="-128"/>
              </a:rPr>
              <a:t> </a:t>
            </a:r>
            <a:r>
              <a:rPr lang="en-US" sz="1800">
                <a:effectLst/>
                <a:latin typeface="Calibri" panose="020F0502020204030204" pitchFamily="34" charset="0"/>
                <a:ea typeface="Yu Mincho" panose="02020400000000000000" pitchFamily="18" charset="-128"/>
              </a:rPr>
              <a:t>countries of birth accounted for almost half (47.6%) of U.S. TB disease cases among non-U.S.–born persons:</a:t>
            </a:r>
            <a:r>
              <a:rPr lang="en-US" sz="1800" b="0">
                <a:effectLst/>
                <a:latin typeface="Times New Roman" panose="02020603050405020304" pitchFamily="18" charset="0"/>
                <a:ea typeface="Yu Mincho" panose="02020400000000000000" pitchFamily="18" charset="-128"/>
                <a:cs typeface="+mn-cs"/>
              </a:rPr>
              <a:t> </a:t>
            </a:r>
            <a:r>
              <a:rPr lang="en-US" sz="1600" b="0">
                <a:effectLst/>
                <a:latin typeface="Calibri" panose="020F0502020204030204" pitchFamily="34" charset="0"/>
                <a:ea typeface="PMingLiU" panose="02020500000000000000" pitchFamily="18" charset="-120"/>
                <a:cs typeface="Times New Roman" panose="02020603050405020304" pitchFamily="18" charset="0"/>
              </a:rPr>
              <a:t>Mexico (17.3%), Philippines (11.5%), India (7.9%), Vietnam (6.2%), and China (4.7%). </a:t>
            </a:r>
            <a:endParaRPr lang="en-US" b="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193638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This slide shows the percentage of TB cases among non-U.S.–born persons</a:t>
            </a:r>
            <a:r>
              <a:rPr lang="en-US" b="1"/>
              <a:t> </a:t>
            </a:r>
            <a:r>
              <a:rPr lang="en-US" b="0"/>
              <a:t>by number of years since initial arrival in the United States prior to diagnosis. In 2023, 37.4% of non-U.S.–born persons with TB were diagnosed within 5 years of arrival in the United States, with more than half of those occurring within the first year after arrival. Nearly one-third (30.4%) were diagnosed after being in the United States for at least 20 years.</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3019557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a:t>Since 2010, persons who have lived in the United States for at least 20 years prior to TB diagnosis have comprised the greatest percentage of cases among non-U.S.–born persons, compared to those who have lived in the United States for less than 1 year, 1–4 years, 5–9 years, and 10–19 years. The percentages of persons who were diagnosed 1–4 years, 5–9 years, or 10–19 years after arrival remained relatively consistent during 2010–2023, with the percentages fluctuating within 5%. However, the percentage of cases that occurred among persons who were diagnosed within 1 year of arrival dropped from 13.5% in 2019 to 9.8% in 2020 and then increased to 16.9% in 2022 and 22.4% in 2023.</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644293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This graph shows overall TB case counts since 2011 by race/ethnicity. </a:t>
            </a:r>
            <a:r>
              <a:rPr lang="en-US" sz="1600" b="0" dirty="0">
                <a:solidFill>
                  <a:srgbClr val="FF0000"/>
                </a:solidFill>
                <a:effectLst/>
                <a:latin typeface="Calibri" panose="020F0502020204030204" pitchFamily="34" charset="0"/>
                <a:ea typeface="PMingLiU" panose="02020500000000000000" pitchFamily="18" charset="-120"/>
                <a:cs typeface="Times New Roman" panose="02020603050405020304" pitchFamily="18" charset="0"/>
              </a:rPr>
              <a:t>Compared with 2022, the number of cases in 2023 decreased among </a:t>
            </a:r>
            <a:r>
              <a:rPr lang="en-US" sz="1600" b="0" i="0" dirty="0">
                <a:effectLst/>
                <a:latin typeface="Calibri" panose="020F0502020204030204" pitchFamily="34" charset="0"/>
                <a:ea typeface="PMingLiU" panose="02020500000000000000" pitchFamily="18" charset="-120"/>
                <a:cs typeface="Times New Roman" panose="02020603050405020304" pitchFamily="18" charset="0"/>
              </a:rPr>
              <a:t>Native Hawaiian or Other Pacific Islanders (2022: 156; 2023: 147) and American Indian or Alaska Native persons (2022: 114; 2022: 108). The case count in all other racial/ethnicity groups (except Other race, first reported in 2023) increased from 2022 to 2023. The largest increase was seen among Hispanic or Latino persons (2022: 2,834; 2023: 3,546; increase of 25.1%), followed by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Black or African American persons (2022: 1,322</a:t>
            </a:r>
            <a:r>
              <a:rPr lang="en-US" sz="1600" b="0" i="0" dirty="0">
                <a:effectLst/>
                <a:latin typeface="Calibri" panose="020F0502020204030204" pitchFamily="34" charset="0"/>
                <a:ea typeface="PMingLiU" panose="02020500000000000000" pitchFamily="18" charset="-120"/>
                <a:cs typeface="Times New Roman" panose="02020603050405020304" pitchFamily="18" charset="0"/>
              </a:rPr>
              <a:t>; 2023: 1,697; increase of 28.4%), and persons who identified as more than one race (2022: 132; 2023: 200; increase of 51.5%).</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2388655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600">
                <a:effectLst/>
                <a:latin typeface="Calibri"/>
                <a:ea typeface="PMingLiU"/>
                <a:cs typeface="Calibri"/>
              </a:rPr>
              <a:t>This 100% stacked bar chart shows percentage distributions over time by race/ethnicity.</a:t>
            </a:r>
            <a:endParaRPr lang="en-US" sz="1600" strike="sngStrike">
              <a:effectLst/>
              <a:latin typeface="Calibri"/>
              <a:ea typeface="PMingLiU"/>
              <a:cs typeface="Calibri"/>
            </a:endParaRPr>
          </a:p>
          <a:p>
            <a:pPr defTabSz="948507">
              <a:defRPr/>
            </a:pPr>
            <a:r>
              <a:rPr lang="en-US" sz="1800" b="0">
                <a:effectLst/>
                <a:latin typeface="Segoe UI"/>
                <a:cs typeface="Segoe UI"/>
              </a:rPr>
              <a:t>Despite the decline in overall number of TB cases in 2020 and the subsequent increas</a:t>
            </a:r>
            <a:r>
              <a:rPr lang="en-US" sz="1800" b="0" strike="noStrike" baseline="0">
                <a:effectLst/>
                <a:latin typeface="Segoe UI"/>
                <a:cs typeface="Segoe UI"/>
              </a:rPr>
              <a:t>es fro</a:t>
            </a:r>
            <a:r>
              <a:rPr lang="en-US" sz="1800" b="0">
                <a:effectLst/>
                <a:latin typeface="Segoe UI"/>
                <a:cs typeface="Segoe UI"/>
              </a:rPr>
              <a:t>m 2021 </a:t>
            </a:r>
            <a:r>
              <a:rPr lang="en-US" sz="1800" b="0">
                <a:latin typeface="Segoe UI"/>
                <a:cs typeface="Segoe UI"/>
              </a:rPr>
              <a:t>through</a:t>
            </a:r>
            <a:r>
              <a:rPr lang="en-US" sz="1800" b="0">
                <a:effectLst/>
                <a:latin typeface="Segoe UI"/>
                <a:cs typeface="Segoe UI"/>
              </a:rPr>
              <a:t> 2023, the distribution of race/ethnicity among persons with TB disease was relatively consistent from 2011 to 2021. Starting in 2022, the proportion of TB cases among Hispanic and Latino persons increased from 30.6% in 2021 to 34.0% in 2022 and 36.8% in 2023.</a:t>
            </a:r>
            <a:endParaRPr lang="en-US" sz="1800" b="1">
              <a:effectLst/>
              <a:latin typeface="Segoe UI" panose="020B0502040204020203"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516260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i="0">
                <a:effectLst/>
                <a:latin typeface="Calibri" panose="020F0502020204030204" pitchFamily="34" charset="0"/>
                <a:ea typeface="PMingLiU" panose="02020500000000000000" pitchFamily="18" charset="-120"/>
                <a:cs typeface="Times New Roman" panose="02020603050405020304" pitchFamily="18" charset="0"/>
              </a:rPr>
              <a:t>This bar chart shows the percentage of TB cases by race/ethnicity for 2023. Hispanic or Latino persons were the most common race/ethnicity group among all cases (36.8%), followed by Non-Hispanic Asian persons (30.0%), non-Hispanic Black or African American persons (17.6%), and non-Hispanic White persons (9.3%). All other non-Hispanic race groups (American Indian or Alaska Native persons, Native Hawaiian or Other Pacific Islander persons, persons who identify with more than one race, persons who identify as Other race) and those with unknown or missing race/ethnicity information each represented 1–2% of cases. </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3795732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i="0" dirty="0">
                <a:effectLst/>
                <a:latin typeface="Calibri" panose="020F0502020204030204" pitchFamily="34" charset="0"/>
                <a:ea typeface="PMingLiU" panose="02020500000000000000" pitchFamily="18" charset="-120"/>
                <a:cs typeface="Times New Roman" panose="02020603050405020304" pitchFamily="18" charset="0"/>
              </a:rPr>
              <a:t>TB incidence rates (cases per 100,000 persons) vary by race/ethnicity groups. In 2023, Native Hawaiian or Other Pacific Islander persons had the highest rate (22.6), followed by Asian persons (</a:t>
            </a:r>
            <a:r>
              <a:rPr lang="en-US" sz="1600" b="0" i="0" dirty="0">
                <a:solidFill>
                  <a:srgbClr val="FF0000"/>
                </a:solidFill>
                <a:effectLst/>
                <a:latin typeface="Calibri" panose="020F0502020204030204" pitchFamily="34" charset="0"/>
                <a:ea typeface="PMingLiU" panose="02020500000000000000" pitchFamily="18" charset="-120"/>
                <a:cs typeface="Times New Roman" panose="02020603050405020304" pitchFamily="18" charset="0"/>
              </a:rPr>
              <a:t>14.0)</a:t>
            </a:r>
            <a:r>
              <a:rPr lang="en-US" sz="1600" b="0" i="0" dirty="0">
                <a:effectLst/>
                <a:latin typeface="Calibri" panose="020F0502020204030204" pitchFamily="34" charset="0"/>
                <a:ea typeface="PMingLiU" panose="02020500000000000000" pitchFamily="18" charset="-120"/>
                <a:cs typeface="Times New Roman" panose="02020603050405020304" pitchFamily="18" charset="0"/>
              </a:rPr>
              <a:t>. Rates among Hispanic or Latino persons and American Indian or Alaska Native persons were 5.4 and 4.4, respectively. The rate for Hispanic or Latino persons increased from 4.4 in 2022 to 5.4 in 2023 while the rate for Black or African American persons increased from 3.1 in 2022 to 4.0 in 2023. The rate for persons who identify with more than one race increased from 1.7 in 2022 to 2.4 in 2023; still, persons who identify as more than one race and White persons (0.5) had the lowest rates in 2023. Based on unrounded numbers, rates decreased in 2023 compared with 2022 for Native Hawaiian or Other Pacific Islander persons, Asian persons, and American Indian or Alaska Native persons.</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1803410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07">
              <a:defRPr/>
            </a:pPr>
            <a:r>
              <a:rPr lang="en-US" sz="1800">
                <a:effectLst/>
                <a:latin typeface="Segoe UI" panose="020B0502040204020203" pitchFamily="34" charset="0"/>
              </a:rPr>
              <a:t>In 2023, among U.S.-born persons, the greatest number of cases were among Black or African American persons (n=751), Hispanic or Latino persons (n=626), and White persons (n=587). </a:t>
            </a:r>
            <a:endParaRPr lang="en-US" sz="1600" strike="sngStrike" baseline="0">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234527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48507">
              <a:defRPr/>
            </a:pPr>
            <a:r>
              <a:rPr lang="en-US" sz="1600" b="0" dirty="0">
                <a:effectLst/>
                <a:latin typeface="Calibri"/>
                <a:ea typeface="PMingLiU"/>
                <a:cs typeface="Calibri"/>
              </a:rPr>
              <a:t>Since 2011, the highest TB incidence rates (cases per 100,000 persons) among U.S.-born persons have occurred among Native Hawaiian or Other Pacific Islander persons and American Indian or Alaska Native persons. That pattern continued in 2023 with incidence rates of 6.1 among Native Hawaiian or Other Pacific Islander persons and 4.0 among American Indian or Alaska Native persons. The rates among Native Hawaiian or Other Pacific Islander persons and American Indian or Alaska Native persons have greater year-to-year variability than all other groups because of low case counts and smaller population sizes.</a:t>
            </a:r>
            <a:r>
              <a:rPr lang="en-US" sz="1600" b="0" dirty="0">
                <a:latin typeface="Calibri"/>
                <a:ea typeface="PMingLiU"/>
                <a:cs typeface="Calibri"/>
              </a:rPr>
              <a:t> </a:t>
            </a:r>
          </a:p>
          <a:p>
            <a:pPr defTabSz="948507">
              <a:defRPr/>
            </a:pPr>
            <a:endParaRPr lang="en-US" sz="1600" b="0" dirty="0">
              <a:effectLst/>
              <a:latin typeface="Calibri" panose="020F0502020204030204" pitchFamily="34" charset="0"/>
              <a:ea typeface="PMingLiU" panose="02020500000000000000" pitchFamily="18" charset="-120"/>
              <a:cs typeface="Times New Roman" panose="02020603050405020304" pitchFamily="18" charset="0"/>
            </a:endParaRPr>
          </a:p>
          <a:p>
            <a:pPr defTabSz="948507">
              <a:defRPr/>
            </a:pPr>
            <a:r>
              <a:rPr lang="en-US" sz="1600" b="0" dirty="0">
                <a:effectLst/>
                <a:latin typeface="Calibri"/>
                <a:ea typeface="PMingLiU"/>
                <a:cs typeface="Calibri"/>
              </a:rPr>
              <a:t>Incidence rates among U.S.-born persons have declined or remained relatively steady over time</a:t>
            </a:r>
            <a:r>
              <a:rPr lang="en-US" sz="1600" b="0" dirty="0">
                <a:latin typeface="Calibri"/>
                <a:ea typeface="PMingLiU"/>
                <a:cs typeface="Calibri"/>
              </a:rPr>
              <a:t> among </a:t>
            </a:r>
            <a:r>
              <a:rPr lang="en-US" b="0" dirty="0"/>
              <a:t>Black or African American persons, Hispanic or Latino persons, Asian persons, White persons, and persons who identify with more than one race</a:t>
            </a:r>
            <a:r>
              <a:rPr lang="en-US" sz="1600" b="0" dirty="0">
                <a:effectLst/>
                <a:latin typeface="Calibri"/>
                <a:ea typeface="PMingLiU"/>
                <a:cs typeface="Calibri"/>
              </a:rPr>
              <a:t>. Since 2020, the incidence rate of Hispanic or Latino persons has increased, from 1.2 cases per 100,000 persons in 2020 to 1.5 cases per 100,000 persons in 2023, similar to the rate in 2019. White persons and persons who identify with more than one race continue to have the lowest rates among all race groups.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170028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a:ea typeface="PMingLiU"/>
                <a:cs typeface="Calibri"/>
              </a:rPr>
              <a:t>The number of TB cases reported among non-U.S.–born persons increased from 2022 (n=6,183) to 2023 (n=7,299). Over 75% of non-U.S.–born cases occurred among Hispanic or Latino persons (n=2,899) and Asian persons (n=2,769). During 2011 to 2021 the distribution of the number of TB cases by race/ethnicity among non-U.S.–born persons </a:t>
            </a:r>
            <a:r>
              <a:rPr lang="en-US" sz="1600" b="0" strike="noStrike" dirty="0">
                <a:effectLst/>
                <a:latin typeface="Calibri"/>
                <a:ea typeface="PMingLiU"/>
                <a:cs typeface="Calibri"/>
              </a:rPr>
              <a:t>was </a:t>
            </a:r>
            <a:r>
              <a:rPr lang="en-US" sz="1600" b="0" dirty="0">
                <a:effectLst/>
                <a:latin typeface="Calibri"/>
                <a:ea typeface="PMingLiU"/>
                <a:cs typeface="Calibri"/>
              </a:rPr>
              <a:t>relatively consistent. </a:t>
            </a:r>
          </a:p>
          <a:p>
            <a:pPr>
              <a:defRPr/>
            </a:pPr>
            <a:r>
              <a:rPr lang="en-US" sz="1600" b="0" dirty="0">
                <a:effectLst/>
                <a:latin typeface="Segoe UI"/>
                <a:cs typeface="Segoe UI"/>
              </a:rPr>
              <a:t>Starting in 2022, the proportion of TB cases among </a:t>
            </a:r>
            <a:r>
              <a:rPr lang="en-US" sz="1600" b="0" dirty="0">
                <a:effectLst/>
                <a:latin typeface="Calibri"/>
                <a:ea typeface="PMingLiU"/>
                <a:cs typeface="Calibri"/>
              </a:rPr>
              <a:t>non-U.S.–born </a:t>
            </a:r>
            <a:r>
              <a:rPr lang="en-US" sz="1600" b="0" dirty="0">
                <a:effectLst/>
                <a:latin typeface="Segoe UI"/>
                <a:cs typeface="Segoe UI"/>
              </a:rPr>
              <a:t>Hispanic and Latino persons increased from 32.7% in 2021 to 36.8% in 2022 and 39.7% in 2023, surpassing Asian persons (37.9%) as the racial/ethnic group with the highest proportion. The proportion of TB cases among </a:t>
            </a:r>
            <a:r>
              <a:rPr lang="en-US" sz="1600" b="0" dirty="0">
                <a:effectLst/>
                <a:latin typeface="Calibri"/>
                <a:ea typeface="PMingLiU"/>
                <a:cs typeface="Calibri"/>
              </a:rPr>
              <a:t>non-U.S.–born Black and African American persons (12.9%) also increased in 2023 compared with </a:t>
            </a:r>
            <a:r>
              <a:rPr lang="en-US" dirty="0">
                <a:latin typeface="Calibri"/>
                <a:ea typeface="PMingLiU"/>
                <a:cs typeface="Calibri"/>
              </a:rPr>
              <a:t>2022</a:t>
            </a:r>
            <a:r>
              <a:rPr lang="en-US" sz="1600" b="0" dirty="0">
                <a:effectLst/>
                <a:latin typeface="Calibri"/>
                <a:ea typeface="PMingLiU"/>
                <a:cs typeface="Calibri"/>
              </a:rPr>
              <a:t> and 2021 but was less than the proportion in 2020 (13.2%). Other race and persons who identify with more than one race had the lowest number of cases for 2023. The bars do not appear for Multiple race and American Indian or Alaskan Native in the graph for certain years due to the small number of cases among these groups.</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3407088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In 2023, among non-U.S.–born persons, persons who identify with more than one race had the highest incidence rate (64.6 cases per 100,000 persons), followed by Native Hawaiian or Other Pacific Islander persons (31.2) and Asian persons (22.3). The rates among Native Hawaiian or Other Pacific Islander persons and persons who identify with more than one race have greater year-to-year variability than all other groups because of low case counts and smaller populations. White persons have the lowest incidence rates among all race/ethnicity groups of non-U.S.–born persons.</a:t>
            </a:r>
            <a:endParaRPr lang="en-US" sz="1100" b="0">
              <a:latin typeface="+mj-lt"/>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4259495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a:lnSpc>
                <a:spcPct val="107000"/>
              </a:lnSpc>
              <a:spcBef>
                <a:spcPts val="0"/>
              </a:spcBef>
              <a:spcAft>
                <a:spcPts val="800"/>
              </a:spcAf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These figures show TB incidence rates by race/ethnicity among non-U.S.–born persons and U.S.-born persons, separately on the log scale. Non-U.S.–born American Indian or Alaska Native persons did not have any reported TB cases in years 2012, 2014, 2015, 2016, 2019, 2020, and 2022; therefore, their data are not presented in the non-U.S.–born graph since zeros cannot be displayed on the log scale.</a:t>
            </a:r>
          </a:p>
          <a:p>
            <a:pPr marL="0" marR="0">
              <a:lnSpc>
                <a:spcPct val="107000"/>
              </a:lnSpc>
              <a:spcBef>
                <a:spcPts val="0"/>
              </a:spcBef>
              <a:spcAft>
                <a:spcPts val="800"/>
              </a:spcAft>
            </a:pPr>
            <a:endParaRPr lang="en-US" sz="1600" b="0" dirty="0">
              <a:effectLst/>
              <a:latin typeface="Calibri" panose="020F0502020204030204" pitchFamily="34" charset="0"/>
              <a:ea typeface="PMingLiU" panose="02020500000000000000" pitchFamily="18" charset="-120"/>
              <a:cs typeface="Times New Roman" panose="02020603050405020304" pitchFamily="18" charset="0"/>
            </a:endParaRPr>
          </a:p>
          <a:p>
            <a:pPr marL="0" marR="0">
              <a:lnSpc>
                <a:spcPct val="107000"/>
              </a:lnSpc>
              <a:spcBef>
                <a:spcPts val="0"/>
              </a:spcBef>
              <a:spcAft>
                <a:spcPts val="800"/>
              </a:spcAft>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For all race/ethnicity groups, incidence rates are higher among non-U.S.–born persons compared with U.S.-born persons.</a:t>
            </a:r>
          </a:p>
          <a:p>
            <a:endParaRPr lang="en-US" sz="1600" b="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600" b="0" dirty="0">
                <a:effectLst/>
                <a:latin typeface="Calibri" panose="020F0502020204030204" pitchFamily="34" charset="0"/>
                <a:ea typeface="PMingLiU" panose="02020500000000000000" pitchFamily="18" charset="-120"/>
                <a:cs typeface="Times New Roman" panose="02020603050405020304" pitchFamily="18" charset="0"/>
              </a:rPr>
              <a:t>Compared with 202</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2,</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TB incidence rates in 2023 remained steady or increased for all race/ethnicity groups for both U.S.-born and non-U.S.</a:t>
            </a:r>
            <a:r>
              <a:rPr lang="en-US" sz="1600" b="0" dirty="0">
                <a:effectLst/>
                <a:latin typeface="Calibri" panose="020F0502020204030204" pitchFamily="34" charset="0"/>
                <a:ea typeface="PMingLiU" panose="02020500000000000000" pitchFamily="18" charset="-120"/>
                <a:cs typeface="Calibri" panose="020F0502020204030204" pitchFamily="34" charset="0"/>
              </a:rPr>
              <a:t>–born persons,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except among U.S.-born </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American Indian or Alaska Native persons (2022: 4.6; 2023: 4.0), U.S.-born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Asian persons (2022: 1.6; 2023: 1.3), U.S.-born Native Hawaiian or Other Pacific Islander persons (2022: 6.4; 2023: 6.1), and non-U.S.–born Asian persons (202</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2</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a:t>
            </a:r>
            <a:r>
              <a:rPr lang="en-US" sz="1800" b="0" i="0" u="none" strike="noStrike" dirty="0">
                <a:solidFill>
                  <a:srgbClr val="000000"/>
                </a:solidFill>
                <a:effectLst/>
                <a:latin typeface="Calibri" panose="020F0502020204030204" pitchFamily="34" charset="0"/>
              </a:rPr>
              <a:t>22.</a:t>
            </a:r>
            <a:r>
              <a:rPr lang="en-US" b="0" strike="noStrike" dirty="0"/>
              <a:t>7</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2023: 22.</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3).</a:t>
            </a:r>
          </a:p>
          <a:p>
            <a:endPar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dirty="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547087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The distribution of race/ethnicity among persons with TB disease continued to differ markedly by origin of birth in 2023. Almost 40% of the TB cases reported among non-U.S.–born persons occurred among Hispanic persons (39.7%), followed by Asian persons (37.9%), Black or African American persons (12.9%), and White persons (4.2%). Among U.S.-born persons with TB disease, Black or African American persons represented the largest percentage of cases (32.8%), followed by Hispanic or Latino persons (27.3%), White persons (25.6%), and Asian persons (4.8%).</a:t>
            </a:r>
            <a:r>
              <a:rPr lang="en-US" sz="1600" dirty="0">
                <a:solidFill>
                  <a:srgbClr val="000000"/>
                </a:solidFill>
                <a:latin typeface="Calibri" panose="020F050202020403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600" dirty="0">
              <a:solidFill>
                <a:srgbClr val="000000"/>
              </a:solidFill>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dirty="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2475602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base" latinLnBrk="0" hangingPunct="1">
              <a:lnSpc>
                <a:spcPct val="107000"/>
              </a:lnSpc>
              <a:spcBef>
                <a:spcPts val="0"/>
              </a:spcBef>
              <a:spcAft>
                <a:spcPts val="800"/>
              </a:spcAft>
              <a:buClrTx/>
              <a:buSzTx/>
              <a:buFontTx/>
              <a:buNone/>
              <a:tabLst/>
              <a:defRPr/>
            </a:pP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During 2023, TB incidence rates (cases per 100,000 persons), were higher for every race and ethnicity group among non-U.S.-born persons compared to U.S.-born persons.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Among non-U.S.–born persons </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with TB disease</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persons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who identify with more than one race had the highest incidence rate (64.6) followed by Native Hawaiian or Other Pacific Islander persons (31.2), Asian persons (22.3), Black or African American persons (18.6), Hispanic or Latino persons (13.0), American Indian or Alaska Native persons (8.2) and White persons (3.8). </a:t>
            </a:r>
            <a:r>
              <a:rPr lang="en-US" sz="1600" b="0" dirty="0">
                <a:solidFill>
                  <a:srgbClr val="FF0000"/>
                </a:solidFill>
                <a:latin typeface="Calibri" panose="020F0502020204030204" pitchFamily="34" charset="0"/>
              </a:rPr>
              <a:t>Population data for “Other race” were not available.</a:t>
            </a:r>
            <a:endParaRPr lang="en-US" sz="1600" b="0" dirty="0">
              <a:solidFill>
                <a:srgbClr val="000000"/>
              </a:solidFill>
              <a:latin typeface="Calibri" panose="020F0502020204030204" pitchFamily="34" charset="0"/>
              <a:cs typeface="Calibri" panose="020F0502020204030204" pitchFamily="34" charset="0"/>
            </a:endParaRPr>
          </a:p>
          <a:p>
            <a:pPr marL="0" marR="0">
              <a:lnSpc>
                <a:spcPct val="107000"/>
              </a:lnSpc>
              <a:spcBef>
                <a:spcPts val="0"/>
              </a:spcBef>
              <a:spcAft>
                <a:spcPts val="800"/>
              </a:spcAft>
            </a:pPr>
            <a:endParaRPr lang="en-US" sz="1600" b="0" dirty="0">
              <a:effectLst/>
              <a:latin typeface="Calibri" panose="020F0502020204030204" pitchFamily="34" charset="0"/>
              <a:ea typeface="PMingLiU" panose="02020500000000000000" pitchFamily="18" charset="-120"/>
              <a:cs typeface="Times New Roman" panose="02020603050405020304" pitchFamily="18" charset="0"/>
            </a:endParaRPr>
          </a:p>
          <a:p>
            <a:r>
              <a:rPr lang="en-US" sz="1600" b="0" dirty="0">
                <a:effectLst/>
                <a:latin typeface="Calibri" panose="020F0502020204030204" pitchFamily="34" charset="0"/>
                <a:ea typeface="PMingLiU" panose="02020500000000000000" pitchFamily="18" charset="-120"/>
                <a:cs typeface="Times New Roman" panose="02020603050405020304" pitchFamily="18" charset="0"/>
              </a:rPr>
              <a:t>Among U.S.-born persons with TB disease, Native Hawaiian or Other Pacific Islander persons had the highest incidence rate (6.1), followed by American Indian or Alaska Native persons (4.0), Black or African American persons (2.1), Hispanic or Latino persons (1.5), Asian persons (1.3). </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P</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ersons who identify with more than one race (0.5) and White persons (0.3) had the lowest rates. </a:t>
            </a:r>
            <a:endParaRPr lang="en-US" sz="1100" b="0" dirty="0">
              <a:latin typeface="+mj-lt"/>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167622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t>Every age group saw an increase in cases in 2023 compared with 2022 with those in the 25-44 age group having the largest increase in number of cases (2022: 2,453; 2023: 3,011) followed by age 65 and older (2022: 2,252; 2023: 2,528) and age 45-64 (2022: 2,420; 2023: 2,605). The percent increase in cases from 2022 to 2023 was 44.2% among those in the 5</a:t>
            </a:r>
            <a:r>
              <a:rPr lang="en-US" sz="1600" b="0" dirty="0">
                <a:latin typeface="Calibri" panose="020F0502020204030204" pitchFamily="34" charset="0"/>
                <a:cs typeface="Calibri" panose="020F0502020204030204" pitchFamily="34" charset="0"/>
              </a:rPr>
              <a:t>–14 age group, 22.7% in the 25–44 age group and 21.0% in the 15–24 age group.</a:t>
            </a:r>
            <a:endParaRPr lang="en-US" sz="1600"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2652218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i="0">
                <a:effectLst/>
                <a:latin typeface="Calibri" panose="020F0502020204030204" pitchFamily="34" charset="0"/>
                <a:ea typeface="PMingLiU" panose="02020500000000000000" pitchFamily="18" charset="-120"/>
                <a:cs typeface="Times New Roman" panose="02020603050405020304" pitchFamily="18" charset="0"/>
              </a:rPr>
              <a:t>This bar chart shows the percentage of TB cases by age group for 202</a:t>
            </a:r>
            <a:r>
              <a:rPr lang="en-US" sz="1600" b="0" i="0" strike="noStrike">
                <a:effectLst/>
                <a:latin typeface="Calibri" panose="020F0502020204030204" pitchFamily="34" charset="0"/>
                <a:ea typeface="PMingLiU" panose="02020500000000000000" pitchFamily="18" charset="-120"/>
                <a:cs typeface="Times New Roman" panose="02020603050405020304" pitchFamily="18" charset="0"/>
              </a:rPr>
              <a:t>3</a:t>
            </a:r>
            <a:r>
              <a:rPr lang="en-US" sz="1600" b="0" i="0">
                <a:effectLst/>
                <a:latin typeface="Calibri" panose="020F0502020204030204" pitchFamily="34" charset="0"/>
                <a:ea typeface="PMingLiU" panose="02020500000000000000" pitchFamily="18" charset="-120"/>
                <a:cs typeface="Times New Roman" panose="02020603050405020304" pitchFamily="18" charset="0"/>
              </a:rPr>
              <a:t>. The largest percentage of TB cases occurred among persons 25 to 44 years old (31.3%), followed by persons 45 to 64 years old (27.0%), persons 65 years old or greater (26.2%), and persons 15 to 24 years old (10.6%). Less than 5% of all TB cases occurred among persons 0 to 14 years old. There were two TB cases with missing or unknown age data, and as such the percentages do not add up to 100%.</a:t>
            </a:r>
            <a:endParaRPr lang="en-US" sz="1600" b="0" i="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24198697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600" b="0">
                <a:effectLst/>
                <a:latin typeface="Calibri"/>
                <a:ea typeface="PMingLiU"/>
                <a:cs typeface="Calibri"/>
              </a:rPr>
              <a:t>This graph displays the TB incidence rates (cases per 100,000 persons) by age group on a log scale. Incidence rates are higher among adults than children less than 15 years old. Among persons </a:t>
            </a:r>
            <a:r>
              <a:rPr lang="en-US">
                <a:latin typeface="Calibri"/>
                <a:ea typeface="PMingLiU"/>
                <a:cs typeface="Calibri"/>
              </a:rPr>
              <a:t>aged 15</a:t>
            </a:r>
            <a:r>
              <a:rPr lang="en-US" sz="1600" b="0">
                <a:effectLst/>
                <a:latin typeface="Calibri"/>
                <a:ea typeface="PMingLiU"/>
                <a:cs typeface="Calibri"/>
              </a:rPr>
              <a:t> years and older, the incidence rates increase with age. In 2023, persons 65 years or older had the highest TB incidence rate (4.3), and children aged 5 to 14 years had the lowest rate (0.6). Incidence increased in 2023 compared with 202</a:t>
            </a:r>
            <a:r>
              <a:rPr lang="en-US" sz="1600" b="0" strike="noStrike">
                <a:effectLst/>
                <a:latin typeface="Calibri"/>
                <a:ea typeface="PMingLiU"/>
                <a:cs typeface="Calibri"/>
              </a:rPr>
              <a:t>2</a:t>
            </a:r>
            <a:r>
              <a:rPr lang="en-US" sz="1600" b="0">
                <a:effectLst/>
                <a:latin typeface="Calibri"/>
                <a:ea typeface="PMingLiU"/>
                <a:cs typeface="Calibri"/>
              </a:rPr>
              <a:t> for all age groups.</a:t>
            </a:r>
            <a:endParaRPr lang="en-US" sz="1100" b="0">
              <a:latin typeface="Calibri"/>
              <a:ea typeface="PMingLiU"/>
              <a:cs typeface="Calibri"/>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872223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This graph shows the number of cases among U.S.-born persons by age group per year from 1994 to 2023. Among U.S.-born persons, all age groups except those 15–24 years of age and 45–64 years of age experienced an increase in cases in 2023 compared with 2022.</a:t>
            </a:r>
            <a:endParaRPr lang="en-US" sz="1100" b="0"/>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27155337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This graph displays the TB incidence rates (cases per 100,000 persons) among U.S.-born persons, by age group, on a log scale. Since 1994, each age group among U.S.-born persons has experienced a steady </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de</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crease of at least 67% in incidence rate. The 65 years or older age group experienced a decline of more than 93% (1994: 14.2; 202</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3</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a:t>
            </a:r>
            <a:r>
              <a:rPr lang="en-US" sz="1600" b="0" strike="noStrike" dirty="0">
                <a:effectLst/>
                <a:latin typeface="Calibri" panose="020F0502020204030204" pitchFamily="34" charset="0"/>
                <a:ea typeface="PMingLiU" panose="02020500000000000000" pitchFamily="18" charset="-120"/>
                <a:cs typeface="Times New Roman" panose="02020603050405020304" pitchFamily="18" charset="0"/>
              </a:rPr>
              <a:t>1.0</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Incidence rates were steady or increased in 2023 compared with 2022 for all age groups less than 15 years of age, and the </a:t>
            </a:r>
            <a:r>
              <a:rPr lang="en-US" sz="1100" b="0" strike="noStrike" dirty="0">
                <a:effectLst/>
                <a:latin typeface="Calibri" panose="020F0502020204030204" pitchFamily="34" charset="0"/>
                <a:ea typeface="PMingLiU" panose="02020500000000000000" pitchFamily="18" charset="-120"/>
                <a:cs typeface="Times New Roman" panose="02020603050405020304" pitchFamily="18" charset="0"/>
              </a:rPr>
              <a:t>5 to 14 </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years age group experienced an increase of </a:t>
            </a:r>
            <a:r>
              <a:rPr lang="en-US" sz="1100" b="0" strike="noStrike" dirty="0">
                <a:effectLst/>
                <a:latin typeface="Calibri" panose="020F0502020204030204" pitchFamily="34" charset="0"/>
                <a:ea typeface="PMingLiU" panose="02020500000000000000" pitchFamily="18" charset="-120"/>
                <a:cs typeface="Times New Roman" panose="02020603050405020304" pitchFamily="18" charset="0"/>
              </a:rPr>
              <a:t>33</a:t>
            </a:r>
            <a:r>
              <a:rPr lang="en-US" sz="1100" b="0" dirty="0">
                <a:effectLst/>
                <a:latin typeface="Calibri" panose="020F0502020204030204" pitchFamily="34" charset="0"/>
                <a:ea typeface="PMingLiU" panose="02020500000000000000" pitchFamily="18" charset="-120"/>
                <a:cs typeface="Times New Roman" panose="02020603050405020304" pitchFamily="18" charset="0"/>
              </a:rPr>
              <a:t>%.  All age groups greater than or equal to 15 years experienced an increase in incidence in 2023 compared with 2022, except for age group 15 to 24 years.</a:t>
            </a:r>
            <a:endParaRPr lang="en-US" sz="1100" b="0" dirty="0">
              <a:latin typeface="+mj-lt"/>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674305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a:effectLst/>
                <a:latin typeface="Calibri" panose="020F0502020204030204" pitchFamily="34" charset="0"/>
                <a:ea typeface="Calibri" panose="020F0502020204030204" pitchFamily="34" charset="0"/>
                <a:cs typeface="Times New Roman" panose="02020603050405020304" pitchFamily="18" charset="0"/>
              </a:rPr>
              <a:t>During 1994 to 2023, the number of TB cases among non-U.S.–born</a:t>
            </a:r>
            <a:r>
              <a:rPr lang="en-US" sz="1800" b="0" i="1">
                <a:effectLst/>
                <a:latin typeface="Calibri" panose="020F0502020204030204" pitchFamily="34" charset="0"/>
                <a:ea typeface="Calibri" panose="020F0502020204030204" pitchFamily="34" charset="0"/>
                <a:cs typeface="Times New Roman" panose="02020603050405020304" pitchFamily="18" charset="0"/>
              </a:rPr>
              <a:t> </a:t>
            </a:r>
            <a:r>
              <a:rPr lang="en-US" sz="1800" b="0">
                <a:effectLst/>
                <a:latin typeface="Calibri" panose="020F0502020204030204" pitchFamily="34" charset="0"/>
                <a:ea typeface="Calibri" panose="020F0502020204030204" pitchFamily="34" charset="0"/>
                <a:cs typeface="Times New Roman" panose="02020603050405020304" pitchFamily="18" charset="0"/>
              </a:rPr>
              <a:t>persons for each age group under 45 years of age decreased, while the number of TB cases for those 45 years of age and above increased. </a:t>
            </a:r>
            <a:r>
              <a:rPr lang="en-US" sz="1800" b="0">
                <a:effectLst/>
                <a:latin typeface="Calibri" panose="020F0502020204030204" pitchFamily="34" charset="0"/>
                <a:ea typeface="PMingLiU" panose="02020500000000000000" pitchFamily="18" charset="-120"/>
                <a:cs typeface="Times New Roman" panose="02020603050405020304" pitchFamily="18" charset="0"/>
              </a:rPr>
              <a:t>The total number of TB cases by age group among non-U.S.–born persons </a:t>
            </a:r>
            <a:r>
              <a:rPr lang="en-US" sz="1800" b="0" i="0">
                <a:effectLst/>
                <a:latin typeface="Calibri" panose="020F0502020204030204" pitchFamily="34" charset="0"/>
                <a:ea typeface="PMingLiU" panose="02020500000000000000" pitchFamily="18" charset="-120"/>
                <a:cs typeface="Times New Roman" panose="02020603050405020304" pitchFamily="18" charset="0"/>
              </a:rPr>
              <a:t>increased from 2022 to 2023</a:t>
            </a:r>
            <a:r>
              <a:rPr lang="en-US" sz="1800" b="0">
                <a:effectLst/>
                <a:latin typeface="Calibri" panose="020F0502020204030204" pitchFamily="34" charset="0"/>
                <a:ea typeface="PMingLiU" panose="02020500000000000000" pitchFamily="18" charset="-120"/>
                <a:cs typeface="Times New Roman" panose="02020603050405020304" pitchFamily="18"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a:effectLst/>
                <a:latin typeface="Segoe UI" panose="020B0502040204020203" pitchFamily="34" charset="0"/>
              </a:rPr>
              <a:t>In 2023, people aged 25–44 years had the highest number (n=2,439) of TB cases, followed by those aged ≥65 years and those aged 45–64 years (n=1,990 and n=1,974, respectively). Children 0–4 years of age had the lowest number (n=30) of TB cases.</a:t>
            </a:r>
            <a:endParaRPr lang="en-US" sz="1800" b="0">
              <a:effectLst/>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3222916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This graph displays the TB incidence rates (cases per 100,000 persons) among non-U.S.</a:t>
            </a:r>
            <a:r>
              <a:rPr lang="en-US" sz="1600" b="0" dirty="0">
                <a:effectLst/>
                <a:latin typeface="Calibri" panose="020F0502020204030204" pitchFamily="34" charset="0"/>
                <a:ea typeface="PMingLiU" panose="02020500000000000000" pitchFamily="18" charset="-120"/>
                <a:cs typeface="Calibri" panose="020F0502020204030204" pitchFamily="34" charset="0"/>
              </a:rPr>
              <a:t>–</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born persons, by age group, on a log scale. From 1994 through 2023, each age group among non-U.S.–born persons has experienced a 50% or greater decline in incidence rate, other than the group for those aged 15 to 24 years, which experienced a decrease of 43%. </a:t>
            </a:r>
            <a:r>
              <a:rPr lang="en-US" sz="1600" b="0" strike="noStrike" baseline="0" dirty="0">
                <a:effectLst/>
                <a:latin typeface="Calibri" panose="020F0502020204030204" pitchFamily="34" charset="0"/>
                <a:ea typeface="PMingLiU" panose="02020500000000000000" pitchFamily="18" charset="-120"/>
                <a:cs typeface="Times New Roman" panose="02020603050405020304" pitchFamily="18" charset="0"/>
              </a:rPr>
              <a:t>The age group for those aged 0-4 years experienced a decline at more than 84% (1994: 57.3; 2023: 9.0).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Compared with 2022, the incidence rate for 2023 decreased by 24% for non-U.S.</a:t>
            </a:r>
            <a:r>
              <a:rPr lang="en-US" sz="1600" b="0" dirty="0">
                <a:effectLst/>
                <a:latin typeface="Calibri" panose="020F0502020204030204" pitchFamily="34" charset="0"/>
                <a:ea typeface="PMingLiU" panose="02020500000000000000" pitchFamily="18" charset="-120"/>
                <a:cs typeface="Calibri" panose="020F0502020204030204" pitchFamily="34" charset="0"/>
              </a:rPr>
              <a:t>–born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persons aged 0 to 4 years from 11.8 to 9.0. For all other age groups among non-U.S.</a:t>
            </a:r>
            <a:r>
              <a:rPr lang="en-US" sz="1600" b="0" dirty="0">
                <a:effectLst/>
                <a:latin typeface="Calibri" panose="020F0502020204030204" pitchFamily="34" charset="0"/>
                <a:ea typeface="PMingLiU" panose="02020500000000000000" pitchFamily="18" charset="-120"/>
                <a:cs typeface="Calibri" panose="020F0502020204030204" pitchFamily="34" charset="0"/>
              </a:rPr>
              <a:t>–born persons, i</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ncidence rates increased from 2022 to 2023. Persons aged 5 to 14 years experienced an increase of 65% from 2022 to 2023 (2022: 3.2, 2023: 5.3).</a:t>
            </a:r>
            <a:endParaRPr lang="en-US" sz="1100" b="0" strike="sngStrike" dirty="0">
              <a:latin typeface="+mj-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1755046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As in previous years, males continued to represent the majority (62.3%) of persons with TB disease overall. Based on unrounded numbers, the percentage was greater for males compared with females for all age groups.</a:t>
            </a:r>
            <a:endParaRPr lang="en-US" sz="1100" b="0">
              <a:latin typeface="+mj-lt"/>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38946839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In contrast to overall U.S. TB cases, for which over </a:t>
            </a:r>
            <a:r>
              <a:rPr lang="en-US" sz="1600" b="0" i="0" strike="noStrike" baseline="0">
                <a:effectLst/>
                <a:latin typeface="Calibri" panose="020F0502020204030204" pitchFamily="34" charset="0"/>
                <a:ea typeface="PMingLiU" panose="02020500000000000000" pitchFamily="18" charset="-120"/>
                <a:cs typeface="Times New Roman" panose="02020603050405020304" pitchFamily="18" charset="0"/>
              </a:rPr>
              <a:t>three quarters </a:t>
            </a:r>
            <a:r>
              <a:rPr lang="en-US" sz="1600" b="0" i="0">
                <a:effectLst/>
                <a:latin typeface="Calibri" panose="020F0502020204030204" pitchFamily="34" charset="0"/>
                <a:ea typeface="PMingLiU" panose="02020500000000000000" pitchFamily="18" charset="-120"/>
                <a:cs typeface="Times New Roman" panose="02020603050405020304" pitchFamily="18" charset="0"/>
              </a:rPr>
              <a:t>of cases were among non-U.S.–born persons, </a:t>
            </a:r>
            <a:r>
              <a:rPr lang="en-US" sz="1600" b="0">
                <a:effectLst/>
                <a:latin typeface="Calibri" panose="020F0502020204030204" pitchFamily="34" charset="0"/>
                <a:ea typeface="PMingLiU" panose="02020500000000000000" pitchFamily="18" charset="-120"/>
                <a:cs typeface="Times New Roman" panose="02020603050405020304" pitchFamily="18" charset="0"/>
              </a:rPr>
              <a:t>only 129 (27.7%) of 465 cases in children less than 15 years old occurred among non-U.S.–born persons in 2023. The percentage of non-U.S.–born persons among pediatric cases has fluctuated between 20% and 30% since 1993.</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2879067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In 2023, the majority (72.3%) of children less than 15 years old with TB disease were U.S.-born, however, </a:t>
            </a:r>
            <a:r>
              <a:rPr lang="en-US" sz="1600" b="0" i="0">
                <a:effectLst/>
                <a:latin typeface="Calibri" panose="020F0502020204030204" pitchFamily="34" charset="0"/>
                <a:ea typeface="PMingLiU" panose="02020500000000000000" pitchFamily="18" charset="-120"/>
                <a:cs typeface="Times New Roman" panose="02020603050405020304" pitchFamily="18" charset="0"/>
              </a:rPr>
              <a:t>the incidence rate (cases per 100,000 persons) was higher among non-U.S.–born children compared with U.S.-born children. For children aged 0 to 4 years old, the incidence rate among non-U.S.–born children (9.0) was more than 8 times the rate among U.S.-born children (1.1). For children aged 5 to 14 years, the incidence rate among non-U.S.–born children (5.3) was more than 13 times the rate among U.S.-born children (0.4).</a:t>
            </a:r>
            <a:endParaRPr lang="en-US" sz="1100" b="0" i="0" strike="sngStrike">
              <a:latin typeface="+mj-lt"/>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36</a:t>
            </a:fld>
            <a:endParaRPr lang="en-US"/>
          </a:p>
        </p:txBody>
      </p:sp>
    </p:spTree>
    <p:extLst>
      <p:ext uri="{BB962C8B-B14F-4D97-AF65-F5344CB8AC3E}">
        <p14:creationId xmlns:p14="http://schemas.microsoft.com/office/powerpoint/2010/main" val="4237218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600" b="0" i="0">
                <a:effectLst/>
                <a:latin typeface="Calibri" panose="020F0502020204030204" pitchFamily="34" charset="0"/>
                <a:ea typeface="PMingLiU" panose="02020500000000000000" pitchFamily="18" charset="-120"/>
                <a:cs typeface="Times New Roman" panose="02020603050405020304" pitchFamily="18" charset="0"/>
              </a:rPr>
              <a:t>The vast majority of TB cases had pulmonary TB only (69.8%), 18.0% had extrapulmonary TB only, and 11.4% had both pulmonary and extrapulmonary TB. There were a total of 3,179 extrapulmonary sites of disease. Among these, lymphatic (27.1%) and pleural (23.1%) sites of disease were the most common, followed by bone and joint (8.8%), peritoneal (5.7%), meningeal (5.7%), genitourinary (4.1%), and laryngeal (0.6%). “Other” (24.9%) includes all other extrapulmonary sites of disease (e.g., ocular, hepatic).</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32817769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i="0" dirty="0">
                <a:effectLst/>
                <a:latin typeface="Calibri" panose="020F0502020204030204" pitchFamily="34" charset="0"/>
                <a:ea typeface="PMingLiU" panose="02020500000000000000" pitchFamily="18" charset="-120"/>
                <a:cs typeface="Times New Roman" panose="02020603050405020304" pitchFamily="18" charset="0"/>
              </a:rPr>
              <a:t>Since 2002, the percentage of patients started on HRZE, the standard initial four-drug regimen of isoniazid, rifampin, pyrazinamide, and ethambutol, has remained above 80%. RPT-MOX is a d</a:t>
            </a:r>
            <a:r>
              <a:rPr lang="en-US" sz="1800" dirty="0">
                <a:effectLst/>
                <a:latin typeface="Segoe UI" panose="020B0502040204020203" pitchFamily="34" charset="0"/>
              </a:rPr>
              <a:t>aily 4-month regimen with rifapentine, isoniazid, pyrazinamide, and moxifloxacin, first recommended by CDC in 2022.</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During 2022 and 2023, less than 1% of TB cases were among patients started on RPT-MOX. The RPT-MOX column color is pink but may be hard to see due to the percentages being less than 1%. </a:t>
            </a:r>
            <a:r>
              <a:rPr lang="en-US" sz="1600" b="0" i="0" dirty="0">
                <a:effectLst/>
                <a:latin typeface="Calibri" panose="020F0502020204030204" pitchFamily="34" charset="0"/>
                <a:ea typeface="PMingLiU" panose="02020500000000000000" pitchFamily="18" charset="-120"/>
                <a:cs typeface="Times New Roman" panose="02020603050405020304" pitchFamily="18" charset="0"/>
              </a:rPr>
              <a:t>In some situations, including known or suspected drug resistance or a clinical contraindication to the standard initial therapy, a different four-drug regimen could be clinically appropriate. The percentage of patients on an initial drug regimen of four or more drugs other than </a:t>
            </a:r>
            <a:r>
              <a:rPr lang="en-US" sz="1600" b="0" i="0" strike="noStrike" baseline="0" dirty="0">
                <a:effectLst/>
                <a:latin typeface="Calibri" panose="020F0502020204030204" pitchFamily="34" charset="0"/>
                <a:ea typeface="PMingLiU" panose="02020500000000000000" pitchFamily="18" charset="-120"/>
                <a:cs typeface="Times New Roman" panose="02020603050405020304" pitchFamily="18" charset="0"/>
              </a:rPr>
              <a:t>the CDC recommended regimens of HRZE or RPT-MOX </a:t>
            </a:r>
            <a:r>
              <a:rPr lang="en-US" sz="1600" b="0" i="0" dirty="0">
                <a:effectLst/>
                <a:latin typeface="Calibri" panose="020F0502020204030204" pitchFamily="34" charset="0"/>
                <a:ea typeface="PMingLiU" panose="02020500000000000000" pitchFamily="18" charset="-120"/>
                <a:cs typeface="Times New Roman" panose="02020603050405020304" pitchFamily="18" charset="0"/>
              </a:rPr>
              <a:t>has increased from 4.3% in 2002 to 11.6% in 2023. Use of initial regimens with less than four drugs has represented &lt;7% of reported cases, each year since 2011.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19372523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Of the 9,334 people diagnosed with TB in 2023 who were prescribed TB therapy, 82.6% started on the standard TB regimen, isoniazid, rifampin, pyrazinamide, and ethambutol (HRZE), 11.6% started on a four-drug regimen other than HRZE, and 5.4% started on a regimen of less than four drugs, including persons who were not prescribed any drugs. Less than 1% of people with TB were prescribed RPT-MOX, a d</a:t>
            </a:r>
            <a:r>
              <a:rPr lang="en-US" sz="1800" b="0" dirty="0">
                <a:effectLst/>
                <a:latin typeface="Calibri" panose="020F0502020204030204" pitchFamily="34" charset="0"/>
                <a:ea typeface="Calibri" panose="020F0502020204030204" pitchFamily="34" charset="0"/>
              </a:rPr>
              <a:t>aily 4-month regimen with rifapentine, isoniazid, pyrazinamide, and moxifloxacin, first recommended by CDC in 2022.</a:t>
            </a:r>
            <a:endParaRPr lang="en-US" sz="1600" b="0" dirty="0">
              <a:effectLst/>
              <a:latin typeface="Calibri" panose="020F0502020204030204" pitchFamily="34" charset="0"/>
              <a:ea typeface="PMingLiU" panose="02020500000000000000" pitchFamily="18" charset="-12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39</a:t>
            </a:fld>
            <a:endParaRPr lang="en-US"/>
          </a:p>
        </p:txBody>
      </p:sp>
    </p:spTree>
    <p:extLst>
      <p:ext uri="{BB962C8B-B14F-4D97-AF65-F5344CB8AC3E}">
        <p14:creationId xmlns:p14="http://schemas.microsoft.com/office/powerpoint/2010/main" val="3443783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The percentage of persons with TB disease receiving at least a portion of their medication by directly observed therapy (DOT) has risen from 35.4% in 1993 to 94.0% in 2021, the most recent year with data available. DOT includes both in person and electronic (video call or other electronic method).</a:t>
            </a:r>
            <a:endParaRPr lang="en-US" sz="1100" b="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3731071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PMingLiU" panose="02020500000000000000" pitchFamily="18" charset="-120"/>
                <a:cs typeface="Times New Roman" panose="02020603050405020304" pitchFamily="18" charset="0"/>
              </a:rPr>
              <a:t>During 2021, the most recent year for which treatment completion data are available, 64.8% of patients were administered treatment exclusively by directly observed therapy (DOT), 4.6% solely by self-administered therapy (SAT), and 29.2% by a combination of DOT and SAT.</a:t>
            </a:r>
            <a:endParaRPr lang="en-US" sz="1100" b="0"/>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26868053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b="0">
                <a:effectLst/>
                <a:latin typeface="Segoe UI" panose="020B0502040204020203" pitchFamily="34" charset="0"/>
              </a:rPr>
              <a:t>The national goal is for 95% of patients to complete treatment within 12 months if a treatment duration of ≤12 months is indicated. </a:t>
            </a:r>
            <a:r>
              <a:rPr lang="en-US" sz="1600" b="0">
                <a:effectLst/>
                <a:latin typeface="Calibri" panose="020F0502020204030204" pitchFamily="34" charset="0"/>
                <a:ea typeface="PMingLiU" panose="02020500000000000000" pitchFamily="18" charset="-120"/>
                <a:cs typeface="Times New Roman" panose="02020603050405020304" pitchFamily="18" charset="0"/>
              </a:rPr>
              <a:t>Although the percentage of eligible patients completing therapy within 1 year has risen from 63.4% in 1993 to 86.8% in 2021, the United States is still short of the 95% goal. While the percentage of eligible patients that completed therapy within 1 year has been relatively stable since 2009, 2021 had the lowest percentage of patients who completed therapy</a:t>
            </a:r>
            <a:r>
              <a:rPr lang="en-US" sz="1600" b="1">
                <a:effectLst/>
                <a:latin typeface="Calibri" panose="020F0502020204030204" pitchFamily="34" charset="0"/>
                <a:ea typeface="PMingLiU" panose="02020500000000000000" pitchFamily="18" charset="-120"/>
                <a:cs typeface="Times New Roman" panose="02020603050405020304" pitchFamily="18" charset="0"/>
              </a:rPr>
              <a:t> </a:t>
            </a:r>
            <a:r>
              <a:rPr lang="en-US" sz="1600" b="0">
                <a:effectLst/>
                <a:latin typeface="Calibri" panose="020F0502020204030204" pitchFamily="34" charset="0"/>
                <a:ea typeface="PMingLiU" panose="02020500000000000000" pitchFamily="18" charset="-120"/>
                <a:cs typeface="Times New Roman" panose="02020603050405020304" pitchFamily="18" charset="0"/>
              </a:rPr>
              <a:t>since 2008.</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42</a:t>
            </a:fld>
            <a:endParaRPr lang="en-US"/>
          </a:p>
        </p:txBody>
      </p:sp>
    </p:spTree>
    <p:extLst>
      <p:ext uri="{BB962C8B-B14F-4D97-AF65-F5344CB8AC3E}">
        <p14:creationId xmlns:p14="http://schemas.microsoft.com/office/powerpoint/2010/main" val="42397087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b="0" dirty="0">
                <a:effectLst/>
                <a:latin typeface="Segoe UI" panose="020B0502040204020203" pitchFamily="34" charset="0"/>
              </a:rPr>
              <a:t>In 2023, 588 TB cases were reported as resistant to isoniazid among persons with a known origin of birth. While this is a 61% decrease from 1993 (n=1,516), the number of isoniazid-resistant TB cases increased from 2022 to 2023 among</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 persons with a known origin of birth.</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43</a:t>
            </a:fld>
            <a:endParaRPr lang="en-US"/>
          </a:p>
        </p:txBody>
      </p:sp>
    </p:spTree>
    <p:extLst>
      <p:ext uri="{BB962C8B-B14F-4D97-AF65-F5344CB8AC3E}">
        <p14:creationId xmlns:p14="http://schemas.microsoft.com/office/powerpoint/2010/main" val="40694416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Multidrug-resistant (MDR) TB is defined as TB resistant to at least isoniazid and rifampin. The overall MDR case count was 100 in 2023 compared with 99 in 2022. Since 1996, the percentage of all MDR cases occurring among persons with no previous history of TB disease (i.e., primary MDR TB) has remained below 1.5%. </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44</a:t>
            </a:fld>
            <a:endParaRPr lang="en-US"/>
          </a:p>
        </p:txBody>
      </p:sp>
    </p:spTree>
    <p:extLst>
      <p:ext uri="{BB962C8B-B14F-4D97-AF65-F5344CB8AC3E}">
        <p14:creationId xmlns:p14="http://schemas.microsoft.com/office/powerpoint/2010/main" val="29528936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Coinfection with HIV is a major risk factor for progression of latent TB infection to TB disease. Among 9,403 persons who were alive at TB diagnosis in 2023, HIV status was known for 89.2% (n=8,387).  Among the persons with TB and a known HIV status, the percentage of HIV coinfection decreased from 7.5% in 2011 to 4.9% in 2023 for all persons, from 10.7% in 2011 to 5.9% in 2023 for U.S.-born persons, and from 5.7% in 2011 to 4.6% in 2023 for non-U.S.–born persons. The percentage of HIV coinfection among all three groups has been relatively stable since 2018.</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45</a:t>
            </a:fld>
            <a:endParaRPr lang="en-US"/>
          </a:p>
        </p:txBody>
      </p:sp>
    </p:spTree>
    <p:extLst>
      <p:ext uri="{BB962C8B-B14F-4D97-AF65-F5344CB8AC3E}">
        <p14:creationId xmlns:p14="http://schemas.microsoft.com/office/powerpoint/2010/main" val="18994355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a:effectLst/>
                <a:latin typeface="Calibri" panose="020F0502020204030204" pitchFamily="34" charset="0"/>
                <a:ea typeface="Calibri" panose="020F0502020204030204" pitchFamily="34" charset="0"/>
                <a:cs typeface="Times New Roman" panose="02020603050405020304" pitchFamily="18" charset="0"/>
              </a:rPr>
              <a:t>Among all reported medical risk factors for TB disease, diabetes mellitus (23.4%) was reported most frequently by all persons with TB, followed by non-HIV immunosuppression (6.2%), viral hepatitis (3.3%), end stage renal disease (2.6%), TNF-</a:t>
            </a:r>
            <a:r>
              <a:rPr lang="el-GR" sz="1600" b="0">
                <a:effectLst/>
                <a:latin typeface="Segoe UI" panose="020B0502040204020203" pitchFamily="34" charset="0"/>
                <a:ea typeface="Calibri" panose="020F0502020204030204" pitchFamily="34" charset="0"/>
                <a:cs typeface="Segoe UI" panose="020B0502040204020203" pitchFamily="34" charset="0"/>
              </a:rPr>
              <a:t>α</a:t>
            </a:r>
            <a:r>
              <a:rPr lang="en-US" sz="1600" b="0">
                <a:effectLst/>
                <a:latin typeface="Segoe UI" panose="020B0502040204020203" pitchFamily="34" charset="0"/>
                <a:ea typeface="Calibri" panose="020F0502020204030204" pitchFamily="34" charset="0"/>
                <a:cs typeface="Segoe UI" panose="020B0502040204020203" pitchFamily="34" charset="0"/>
              </a:rPr>
              <a:t> inhibitors (1.2%), and post-organ transplantation (0.8%)</a:t>
            </a:r>
            <a:r>
              <a:rPr lang="en-US" sz="1600" b="0">
                <a:effectLst/>
                <a:latin typeface="Calibri" panose="020F0502020204030204" pitchFamily="34" charset="0"/>
                <a:ea typeface="Calibri" panose="020F0502020204030204" pitchFamily="34" charset="0"/>
                <a:cs typeface="Times New Roman" panose="02020603050405020304" pitchFamily="18" charset="0"/>
              </a:rPr>
              <a:t>. Diabetes mellitus was more common among non-U.S.–born persons (25.6%), compared with U.S.-born persons (16.3%).</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46</a:t>
            </a:fld>
            <a:endParaRPr lang="en-US"/>
          </a:p>
        </p:txBody>
      </p:sp>
    </p:spTree>
    <p:extLst>
      <p:ext uri="{BB962C8B-B14F-4D97-AF65-F5344CB8AC3E}">
        <p14:creationId xmlns:p14="http://schemas.microsoft.com/office/powerpoint/2010/main" val="30514569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i="0" dirty="0">
                <a:effectLst/>
                <a:latin typeface="Calibri" panose="020F0502020204030204" pitchFamily="34" charset="0"/>
                <a:ea typeface="Calibri" panose="020F0502020204030204" pitchFamily="34" charset="0"/>
                <a:cs typeface="Times New Roman" panose="02020603050405020304" pitchFamily="18" charset="0"/>
              </a:rPr>
              <a:t>Among persons who had risk factor information available and were at least 15 years of age, the most common social risk factor reported was current or former tobacco smoking (31.2%), followed by excess alcohol use (7.9%), noninjecting drug use (7.8%), experiencing homelessness (5.9%), resident of a correctional facility (3.6%), resident of a long-term care facility (1.4%) and injecting drug use (1.1%). Persons residing in congregate settings, such as homeless shelters, correctional facilities, and long-term care facilities, are at higher risk of being infected with TB bacteria than the general population.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47</a:t>
            </a:fld>
            <a:endParaRPr lang="en-US"/>
          </a:p>
        </p:txBody>
      </p:sp>
    </p:spTree>
    <p:extLst>
      <p:ext uri="{BB962C8B-B14F-4D97-AF65-F5344CB8AC3E}">
        <p14:creationId xmlns:p14="http://schemas.microsoft.com/office/powerpoint/2010/main" val="14092095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This slide shows the </a:t>
            </a:r>
            <a:r>
              <a:rPr lang="en-US" b="0" strike="noStrike" baseline="0" dirty="0"/>
              <a:t>number </a:t>
            </a:r>
            <a:r>
              <a:rPr lang="en-US" b="0" dirty="0"/>
              <a:t>of TB cases among people who were reported to be residing in a correctional facility at the time of TB diagnosis and the percentages of those in local jail, federal prison, state prison, or other correctional facility. </a:t>
            </a:r>
            <a:r>
              <a:rPr lang="en-US" dirty="0"/>
              <a:t>Of the 324 TB cases among residents of a correctional facility </a:t>
            </a:r>
            <a:r>
              <a:rPr lang="en-US" strike="noStrike" baseline="0" dirty="0"/>
              <a:t>at the time of TB diagnosis</a:t>
            </a:r>
            <a:r>
              <a:rPr lang="en-US" dirty="0"/>
              <a:t>, most (53.7%) were in other type of correctional facility, 23.5% were in local jail, 11.7% in federal prison, and 9.9% were in state prison. Other type of correctional facility includes Immigration and Customs Enforcement detention centers, Indian reservation facilities (e.g., tribal jails), military stockades and jails, federal park police facilities, police lockups (temporary holding facilities for persons who have not been formally charged in court), or other correctional facilities that are not included in the other specific choices.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63203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In 2021, the most recent year for which complete data are available, 881 (11.2%) deaths were reported. Of the 881 deaths reported, 258 (29.3%) were deaths at the time of TB diagnosis, and 623 (70.7%) were deaths after diagnosis (i.e., during treatment). TB was reported as the cause of death for 34.5% (n=89) of persons who were dead at diagnosis and 44.6% (n=278) of persons who died after diagnosis.</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49</a:t>
            </a:fld>
            <a:endParaRPr lang="en-US"/>
          </a:p>
        </p:txBody>
      </p:sp>
    </p:spTree>
    <p:extLst>
      <p:ext uri="{BB962C8B-B14F-4D97-AF65-F5344CB8AC3E}">
        <p14:creationId xmlns:p14="http://schemas.microsoft.com/office/powerpoint/2010/main" val="20688675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0"/>
              </a:spcBef>
              <a:spcAft>
                <a:spcPts val="800"/>
              </a:spcAft>
            </a:pPr>
            <a:r>
              <a:rPr lang="en-US" sz="1600" dirty="0">
                <a:effectLst/>
                <a:latin typeface="+mj-lt"/>
                <a:ea typeface="PMingLiU"/>
                <a:cs typeface="Calibri"/>
              </a:rPr>
              <a:t>This slide depicts the assignment of wgMLSType. Isolates </a:t>
            </a:r>
            <a:r>
              <a:rPr lang="en-US" dirty="0">
                <a:latin typeface="+mj-lt"/>
                <a:ea typeface="PMingLiU"/>
                <a:cs typeface="Calibri"/>
              </a:rPr>
              <a:t>from patients</a:t>
            </a:r>
            <a:r>
              <a:rPr lang="en-US" b="1" dirty="0">
                <a:latin typeface="+mj-lt"/>
                <a:ea typeface="PMingLiU"/>
                <a:cs typeface="Calibri"/>
              </a:rPr>
              <a:t> </a:t>
            </a:r>
            <a:r>
              <a:rPr lang="en-US" b="0" dirty="0">
                <a:latin typeface="+mj-lt"/>
                <a:ea typeface="PMingLiU"/>
                <a:cs typeface="Calibri"/>
              </a:rPr>
              <a:t>(in the United States, its territories, and U.S.-affiliated Pacific islands) </a:t>
            </a:r>
            <a:r>
              <a:rPr lang="en-US" dirty="0">
                <a:latin typeface="+mj-lt"/>
                <a:ea typeface="PMingLiU"/>
                <a:cs typeface="Calibri"/>
              </a:rPr>
              <a:t>with</a:t>
            </a:r>
            <a:r>
              <a:rPr lang="en-US" sz="1600" dirty="0">
                <a:effectLst/>
                <a:latin typeface="+mj-lt"/>
                <a:ea typeface="PMingLiU"/>
                <a:cs typeface="Calibri"/>
              </a:rPr>
              <a:t> whole genome sequencing based allele patterns that are ≥99.7% identical are assigned a numbered whole-genome multilocus sequence type or wgMLSType. Isolates with allele patterns &lt;99.7% identical are assigned a wgMLSType of “</a:t>
            </a:r>
            <a:r>
              <a:rPr lang="en-US" sz="1600" dirty="0" err="1">
                <a:effectLst/>
                <a:latin typeface="+mj-lt"/>
                <a:ea typeface="PMingLiU"/>
                <a:cs typeface="Calibri"/>
              </a:rPr>
              <a:t>MTBCunique</a:t>
            </a:r>
            <a:r>
              <a:rPr lang="en-US" sz="1600" dirty="0">
                <a:effectLst/>
                <a:latin typeface="+mj-lt"/>
                <a:ea typeface="PMingLiU"/>
                <a:cs typeface="Calibri"/>
              </a:rPr>
              <a:t>.” An isolate designated as </a:t>
            </a:r>
            <a:r>
              <a:rPr lang="en-US" sz="1600" dirty="0" err="1">
                <a:effectLst/>
                <a:latin typeface="+mj-lt"/>
                <a:ea typeface="PMingLiU"/>
                <a:cs typeface="Calibri"/>
              </a:rPr>
              <a:t>MTBCunique</a:t>
            </a:r>
            <a:r>
              <a:rPr lang="en-US" sz="1600" dirty="0">
                <a:effectLst/>
                <a:latin typeface="+mj-lt"/>
                <a:ea typeface="PMingLiU"/>
                <a:cs typeface="Calibri"/>
              </a:rPr>
              <a:t> might be assigned to a numbered wgMLSType if it matches one or more isolates’ allele pattern by ≥99.7% in the future.</a:t>
            </a:r>
          </a:p>
          <a:p>
            <a:pPr>
              <a:lnSpc>
                <a:spcPct val="107000"/>
              </a:lnSpc>
              <a:spcBef>
                <a:spcPts val="0"/>
              </a:spcBef>
              <a:spcAft>
                <a:spcPts val="800"/>
              </a:spcAft>
            </a:pPr>
            <a:endParaRPr lang="en-US" sz="1600" dirty="0">
              <a:effectLst/>
              <a:latin typeface="+mj-lt"/>
              <a:ea typeface="PMingLiU"/>
              <a:cs typeface="Calibri"/>
            </a:endParaRPr>
          </a:p>
          <a:p>
            <a:pPr marL="0" marR="0" lvl="0" indent="0" algn="l" defTabSz="914400" rtl="0" eaLnBrk="1" fontAlgn="base" latinLnBrk="0" hangingPunct="1">
              <a:lnSpc>
                <a:spcPct val="107000"/>
              </a:lnSpc>
              <a:spcBef>
                <a:spcPts val="0"/>
              </a:spcBef>
              <a:spcAft>
                <a:spcPts val="800"/>
              </a:spcAft>
              <a:buClrTx/>
              <a:buSzTx/>
              <a:buFontTx/>
              <a:buNone/>
              <a:tabLst/>
              <a:defRPr/>
            </a:pPr>
            <a:r>
              <a:rPr lang="en-US" sz="1600" dirty="0">
                <a:effectLst/>
                <a:latin typeface="+mj-lt"/>
                <a:cs typeface="Calibri"/>
              </a:rPr>
              <a:t>For more information on WGS, visit: </a:t>
            </a:r>
            <a:r>
              <a:rPr lang="en-US" dirty="0">
                <a:latin typeface="+mj-lt"/>
                <a:ea typeface="PMingLiU"/>
                <a:cs typeface="Calibri"/>
              </a:rPr>
              <a:t>https://www.cdc.gov/tb/php/genotyping/whole-genome-sequencing.html.</a:t>
            </a:r>
            <a:endParaRPr lang="en-US" dirty="0">
              <a:latin typeface="+mj-lt"/>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50</a:t>
            </a:fld>
            <a:endParaRPr lang="en-US"/>
          </a:p>
        </p:txBody>
      </p:sp>
    </p:spTree>
    <p:extLst>
      <p:ext uri="{BB962C8B-B14F-4D97-AF65-F5344CB8AC3E}">
        <p14:creationId xmlns:p14="http://schemas.microsoft.com/office/powerpoint/2010/main" val="22063701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600" b="0" dirty="0">
                <a:effectLst/>
                <a:latin typeface="Calibri"/>
                <a:ea typeface="PMingLiU"/>
                <a:cs typeface="Calibri"/>
              </a:rPr>
              <a:t>This slide shows the number of county-based TB genotype clusters by the size of the clusters. A genotype cluster has two or more cases with matching wgMLSType within a county during the specified 3-year period. During </a:t>
            </a:r>
            <a:r>
              <a:rPr lang="en-US" b="0" dirty="0">
                <a:latin typeface="Calibri"/>
                <a:ea typeface="PMingLiU"/>
                <a:cs typeface="Calibri"/>
              </a:rPr>
              <a:t>2021</a:t>
            </a:r>
            <a:r>
              <a:rPr lang="en-US" sz="1600" b="0" dirty="0">
                <a:effectLst/>
                <a:latin typeface="Calibri"/>
                <a:ea typeface="PMingLiU"/>
                <a:cs typeface="Calibri"/>
              </a:rPr>
              <a:t> to </a:t>
            </a:r>
            <a:r>
              <a:rPr lang="en-US" b="0" dirty="0">
                <a:latin typeface="Calibri"/>
                <a:ea typeface="PMingLiU"/>
                <a:cs typeface="Calibri"/>
              </a:rPr>
              <a:t>2023</a:t>
            </a:r>
            <a:r>
              <a:rPr lang="en-US" sz="1600" b="0" dirty="0">
                <a:effectLst/>
                <a:latin typeface="Calibri"/>
                <a:ea typeface="PMingLiU"/>
                <a:cs typeface="Calibri"/>
              </a:rPr>
              <a:t>, there were 758 two-case clusters, 172 three-case clusters, 64 four-case clusters, 29 five-case clusters, 29 six-case clusters, 12 seven-case clusters, 6 eight-case clusters, 6 nine-case clusters, and 34 clusters with 10 or more TB cases. The total number of clusters </a:t>
            </a:r>
            <a:r>
              <a:rPr lang="en-US" b="0" dirty="0"/>
              <a:t>was 1,110 during 2021 to 2023 compared with</a:t>
            </a:r>
            <a:r>
              <a:rPr lang="en-US" sz="1600" b="0" dirty="0">
                <a:effectLst/>
                <a:latin typeface="Calibri"/>
                <a:ea typeface="PMingLiU"/>
                <a:cs typeface="Calibri"/>
              </a:rPr>
              <a:t> 987 during 2020 to 2022</a:t>
            </a:r>
            <a:r>
              <a:rPr lang="en-US" b="0" dirty="0"/>
              <a:t>.</a:t>
            </a:r>
            <a:r>
              <a:rPr lang="en-US" sz="1600" b="0" dirty="0">
                <a:effectLst/>
                <a:latin typeface="Calibri"/>
                <a:ea typeface="PMingLiU"/>
                <a:cs typeface="Calibri"/>
              </a:rPr>
              <a:t> The number of clusters with 6 or more cases was 87 during 2021 to 2023 compared with 73 during 2020 to 2022</a:t>
            </a:r>
            <a:r>
              <a:rPr lang="en-US" sz="1600" b="0" u="none" strike="noStrike" dirty="0">
                <a:effectLst/>
                <a:latin typeface="Calibri"/>
                <a:ea typeface="PMingLiU"/>
                <a:cs typeface="Calibri"/>
              </a:rPr>
              <a:t>.</a:t>
            </a:r>
            <a:endParaRPr lang="en-US" sz="1600" b="0" dirty="0">
              <a:effectLst/>
              <a:latin typeface="Calibri"/>
              <a:ea typeface="PMingLiU"/>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51</a:t>
            </a:fld>
            <a:endParaRPr lang="en-US"/>
          </a:p>
        </p:txBody>
      </p:sp>
    </p:spTree>
    <p:extLst>
      <p:ext uri="{BB962C8B-B14F-4D97-AF65-F5344CB8AC3E}">
        <p14:creationId xmlns:p14="http://schemas.microsoft.com/office/powerpoint/2010/main" val="13916465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a:ea typeface="PMingLiU"/>
                <a:cs typeface="Calibri"/>
              </a:rPr>
              <a:t>Clusters are classified into alert levels based on a log-likelihood ratio (LLR) calculation. Clusters with an LLR of 4–&lt;10 are classified as a medium alert level, and clusters with an LLR ≥10 are classified as a high alert level. At the cluster level, 52.1% (n=578) of 1,110 clusters identified nationally during 2021 to 2023 were either medium- (44.7%, n=496) or high-level alerts (7.4%, n=82). During 2020–2022, 56.1% (n=554) of 987 clusters were categorized as medium- or high-level alerts.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52</a:t>
            </a:fld>
            <a:endParaRPr lang="en-US"/>
          </a:p>
        </p:txBody>
      </p:sp>
    </p:spTree>
    <p:extLst>
      <p:ext uri="{BB962C8B-B14F-4D97-AF65-F5344CB8AC3E}">
        <p14:creationId xmlns:p14="http://schemas.microsoft.com/office/powerpoint/2010/main" val="22816881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600" b="0" dirty="0">
                <a:effectLst/>
                <a:latin typeface="Calibri"/>
                <a:ea typeface="PMingLiU"/>
                <a:cs typeface="Calibri"/>
              </a:rPr>
              <a:t>A greater percentage of clustered cases </a:t>
            </a:r>
            <a:r>
              <a:rPr lang="en-US" b="0" dirty="0">
                <a:ea typeface="PMingLiU"/>
              </a:rPr>
              <a:t>in </a:t>
            </a:r>
            <a:r>
              <a:rPr lang="en-US" b="0" dirty="0"/>
              <a:t>no alert clusters were non-U.S.–born (59.3%, n=739)</a:t>
            </a:r>
            <a:r>
              <a:rPr lang="en-US" b="0" dirty="0">
                <a:latin typeface="Calibri"/>
                <a:ea typeface="PMingLiU"/>
                <a:cs typeface="Calibri"/>
              </a:rPr>
              <a:t> whereas </a:t>
            </a:r>
            <a:r>
              <a:rPr lang="en-US" b="0" dirty="0"/>
              <a:t>most clustered cases in</a:t>
            </a:r>
            <a:r>
              <a:rPr lang="en-US" sz="1600" b="0" dirty="0">
                <a:effectLst/>
                <a:latin typeface="Calibri"/>
                <a:ea typeface="PMingLiU"/>
                <a:cs typeface="Calibri"/>
              </a:rPr>
              <a:t> alerted clusters were U.S.-born (58.9%, n=1,251</a:t>
            </a:r>
            <a:r>
              <a:rPr lang="en-US" b="0" dirty="0">
                <a:latin typeface="Calibri"/>
                <a:ea typeface="PMingLiU"/>
                <a:cs typeface="Calibri"/>
              </a:rPr>
              <a:t>). </a:t>
            </a:r>
            <a:r>
              <a:rPr lang="en-US" sz="1600" b="0" dirty="0">
                <a:effectLst/>
                <a:latin typeface="Calibri"/>
                <a:ea typeface="PMingLiU"/>
                <a:cs typeface="Calibri"/>
              </a:rPr>
              <a:t>Alerted clusters are concerning for recent transmission and may require further assessment. No alert clusters are not reviewed by CDC for potential follow up. </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53</a:t>
            </a:fld>
            <a:endParaRPr lang="en-US"/>
          </a:p>
        </p:txBody>
      </p:sp>
    </p:spTree>
    <p:extLst>
      <p:ext uri="{BB962C8B-B14F-4D97-AF65-F5344CB8AC3E}">
        <p14:creationId xmlns:p14="http://schemas.microsoft.com/office/powerpoint/2010/main" val="33732677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Alerted clusters have a higher concentration of a genotype in the county or county equivalent than non-alerted clusters, and alerted clusters are reviewed by CDC staff for possible programmatic follow-up. </a:t>
            </a:r>
          </a:p>
          <a:p>
            <a:endParaRPr lang="en-US" b="0" dirty="0"/>
          </a:p>
          <a:p>
            <a:r>
              <a:rPr lang="en-US" b="0" dirty="0"/>
              <a:t>The percent of clustered cases in alerted clusters is higher among younger age groups than older. Of the 113 cases that occurred among persons 0 to 4 years old and were in a cluster, 77.0% (n=87) were in a cluster that alerted, compared with 58.4% (n=247) of the 423 cases in persons 65 years or older who were in a cluster. The higher percentage of children aged less than 15 years in an alerted cluster is consistent with TB in children being most often due to recent transmission.</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54</a:t>
            </a:fld>
            <a:endParaRPr lang="en-US"/>
          </a:p>
        </p:txBody>
      </p:sp>
    </p:spTree>
    <p:extLst>
      <p:ext uri="{BB962C8B-B14F-4D97-AF65-F5344CB8AC3E}">
        <p14:creationId xmlns:p14="http://schemas.microsoft.com/office/powerpoint/2010/main" val="15663001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panose="020F0502020204030204" pitchFamily="34" charset="0"/>
                <a:ea typeface="PMingLiU" panose="02020500000000000000" pitchFamily="18" charset="-120"/>
                <a:cs typeface="Times New Roman" panose="02020603050405020304" pitchFamily="18" charset="0"/>
              </a:rPr>
              <a:t>After considering that only 58 cases reported more than one race and excluding 18 cases with unknown or missing race, the percentages of clustered cases in an alerted cluster were identified among American Indian or Alaska Native persons (98.0%, n=144), Black or African American persons (74.2%, n=598), and Native Hawaiian or Other Pacific Islander persons (73.0%, n=108), compared with all clustered cases in an alerted cluster (63.0%, n=2,131). </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55</a:t>
            </a:fld>
            <a:endParaRPr lang="en-US"/>
          </a:p>
        </p:txBody>
      </p:sp>
    </p:spTree>
    <p:extLst>
      <p:ext uri="{BB962C8B-B14F-4D97-AF65-F5344CB8AC3E}">
        <p14:creationId xmlns:p14="http://schemas.microsoft.com/office/powerpoint/2010/main" val="41965729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600" b="0" dirty="0">
                <a:effectLst/>
                <a:latin typeface="Calibri"/>
                <a:ea typeface="PMingLiU"/>
                <a:cs typeface="Calibri"/>
              </a:rPr>
              <a:t>The percentages of clustered cases in an alert among persons reporting injecting drug use was 69.6% (n=55) and excess alcohol use was 68.9% (n=352) </a:t>
            </a:r>
            <a:r>
              <a:rPr lang="en-US" sz="1600" b="0" dirty="0">
                <a:effectLst/>
                <a:latin typeface="Calibri" panose="020F0502020204030204" pitchFamily="34" charset="0"/>
                <a:ea typeface="PMingLiU" panose="02020500000000000000" pitchFamily="18" charset="-120"/>
                <a:cs typeface="Times New Roman" panose="02020603050405020304" pitchFamily="18" charset="0"/>
              </a:rPr>
              <a:t>compared with 63.0% (n=2,131) among all clustered cases in an alerted cluster</a:t>
            </a:r>
            <a:r>
              <a:rPr lang="en-US" sz="1600" b="0" dirty="0">
                <a:effectLst/>
                <a:latin typeface="Calibri"/>
                <a:ea typeface="PMingLiU"/>
                <a:cs typeface="Calibri"/>
              </a:rPr>
              <a:t>.</a:t>
            </a:r>
            <a:r>
              <a:rPr lang="en-US" sz="1600" b="0" dirty="0">
                <a:latin typeface="Calibri"/>
                <a:ea typeface="PMingLiU"/>
                <a:cs typeface="Calibri"/>
              </a:rPr>
              <a:t> </a:t>
            </a:r>
            <a:r>
              <a:rPr lang="en-US" sz="1600" b="0" dirty="0">
                <a:effectLst/>
                <a:latin typeface="Calibri"/>
                <a:ea typeface="PMingLiU"/>
                <a:cs typeface="Calibri"/>
              </a:rPr>
              <a:t>The percentages of clustered cases in an alert among persons living with HIV were 59.8% (n=122) and 53.4% (n=202) among persons experiencing homelessness.</a:t>
            </a:r>
            <a:endParaRPr lang="en-US" b="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56</a:t>
            </a:fld>
            <a:endParaRPr lang="en-US"/>
          </a:p>
        </p:txBody>
      </p:sp>
    </p:spTree>
    <p:extLst>
      <p:ext uri="{BB962C8B-B14F-4D97-AF65-F5344CB8AC3E}">
        <p14:creationId xmlns:p14="http://schemas.microsoft.com/office/powerpoint/2010/main" val="411517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66090208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788A"/>
              </a:buClr>
              <a:buFont typeface="Wingdings" panose="05000000000000000000" pitchFamily="2" charset="2"/>
              <a:buChar char="§"/>
              <a:defRPr sz="3200" b="1">
                <a:solidFill>
                  <a:srgbClr val="00788A"/>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737625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366484068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305597331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a:t>Title of Presentation – Myriad Pro</a:t>
            </a:r>
            <a:br>
              <a:rPr lang="en-US"/>
            </a:br>
            <a:r>
              <a:rPr lang="en-US"/>
              <a:t> Bold, Shadow 28pt</a:t>
            </a:r>
          </a:p>
        </p:txBody>
      </p:sp>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a:t>Title of Presenter –Myriad Pro, 18pt</a:t>
            </a:r>
          </a:p>
          <a:p>
            <a:pPr lvl="0"/>
            <a:endParaRPr lang="en-US" sz="1800"/>
          </a:p>
          <a:p>
            <a:pPr lvl="0"/>
            <a:r>
              <a:rPr lang="en-US" sz="1800"/>
              <a:t>Title of Event</a:t>
            </a:r>
          </a:p>
          <a:p>
            <a:pPr lvl="0"/>
            <a:r>
              <a:rPr lang="en-US" sz="1800"/>
              <a:t>Date of Event</a:t>
            </a:r>
            <a:endParaRPr lang="en-US"/>
          </a:p>
        </p:txBody>
      </p:sp>
      <p:sp>
        <p:nvSpPr>
          <p:cNvPr id="8"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a:t>Place Descriptor Here</a:t>
            </a:r>
          </a:p>
        </p:txBody>
      </p:sp>
      <p:sp>
        <p:nvSpPr>
          <p:cNvPr id="10"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a:t>Place Descriptor Here</a:t>
            </a:r>
          </a:p>
        </p:txBody>
      </p:sp>
    </p:spTree>
    <p:extLst>
      <p:ext uri="{BB962C8B-B14F-4D97-AF65-F5344CB8AC3E}">
        <p14:creationId xmlns:p14="http://schemas.microsoft.com/office/powerpoint/2010/main" val="65656975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147742847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101369191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3886200"/>
            <a:ext cx="8534400" cy="457200"/>
          </a:xfrm>
          <a:prstGeom prst="rect">
            <a:avLst/>
          </a:prstGeom>
        </p:spPr>
        <p:txBody>
          <a:bodyPr/>
          <a:lstStyle>
            <a:lvl1pPr marL="0" indent="0" algn="ctr">
              <a:buNone/>
              <a:defRPr sz="20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Presenters Name – Myriad Pro, Bold, 20pt</a:t>
            </a:r>
          </a:p>
        </p:txBody>
      </p:sp>
      <p:sp>
        <p:nvSpPr>
          <p:cNvPr id="9" name="Text Placeholder 8"/>
          <p:cNvSpPr>
            <a:spLocks noGrp="1"/>
          </p:cNvSpPr>
          <p:nvPr>
            <p:ph type="body" sz="quarter" idx="10" hasCustomPrompt="1"/>
          </p:nvPr>
        </p:nvSpPr>
        <p:spPr>
          <a:xfrm>
            <a:off x="1828800" y="4267200"/>
            <a:ext cx="85344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a:t>Title of Presenter –Myriad Pro, 18pt</a:t>
            </a:r>
          </a:p>
          <a:p>
            <a:pPr lvl="0"/>
            <a:endParaRPr lang="en-US" sz="1800"/>
          </a:p>
          <a:p>
            <a:pPr lvl="0"/>
            <a:r>
              <a:rPr lang="en-US" sz="1800"/>
              <a:t>Title of Event</a:t>
            </a:r>
          </a:p>
          <a:p>
            <a:pPr lvl="0"/>
            <a:r>
              <a:rPr lang="en-US" sz="1800"/>
              <a:t>Date of Event</a:t>
            </a:r>
            <a:endParaRPr lang="en-US"/>
          </a:p>
        </p:txBody>
      </p:sp>
      <p:sp>
        <p:nvSpPr>
          <p:cNvPr id="11" name="Title 1"/>
          <p:cNvSpPr>
            <a:spLocks noGrp="1"/>
          </p:cNvSpPr>
          <p:nvPr>
            <p:ph type="title" hasCustomPrompt="1"/>
          </p:nvPr>
        </p:nvSpPr>
        <p:spPr>
          <a:xfrm>
            <a:off x="609600" y="1981200"/>
            <a:ext cx="10972800" cy="1676400"/>
          </a:xfrm>
          <a:prstGeom prst="rect">
            <a:avLst/>
          </a:prstGeom>
        </p:spPr>
        <p:txBody>
          <a:bodyPr/>
          <a:lstStyle>
            <a:lvl1pPr>
              <a:lnSpc>
                <a:spcPts val="3000"/>
              </a:lnSpc>
              <a:defRPr sz="2800" b="1" baseline="0">
                <a:effectLst/>
              </a:defRPr>
            </a:lvl1pPr>
          </a:lstStyle>
          <a:p>
            <a:r>
              <a:rPr lang="en-US"/>
              <a:t>Title of Presentation – Myriad Pro</a:t>
            </a:r>
            <a:br>
              <a:rPr lang="en-US"/>
            </a:br>
            <a:r>
              <a:rPr lang="en-US"/>
              <a:t> Bold, Shadow 28pt</a:t>
            </a:r>
          </a:p>
        </p:txBody>
      </p:sp>
    </p:spTree>
    <p:extLst>
      <p:ext uri="{BB962C8B-B14F-4D97-AF65-F5344CB8AC3E}">
        <p14:creationId xmlns:p14="http://schemas.microsoft.com/office/powerpoint/2010/main" val="423782064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339073515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a:prstGeom prst="rect">
            <a:avLst/>
          </a:prstGeom>
        </p:spPr>
        <p:txBody>
          <a:bodyPr anchor="t"/>
          <a:lstStyle>
            <a:lvl1pPr algn="l">
              <a:lnSpc>
                <a:spcPts val="3800"/>
              </a:lnSpc>
              <a:defRPr sz="3600" b="1" cap="all" baseline="0">
                <a:effectLst/>
              </a:defRPr>
            </a:lvl1pPr>
          </a:lstStyle>
          <a:p>
            <a:r>
              <a:rPr lang="en-US"/>
              <a:t>Section Header</a:t>
            </a:r>
            <a:br>
              <a:rPr lang="en-US"/>
            </a:br>
            <a:r>
              <a:rPr lang="en-US"/>
              <a:t>Myriad Pro, bold, shadow, 36pt </a:t>
            </a:r>
          </a:p>
        </p:txBody>
      </p:sp>
      <p:sp>
        <p:nvSpPr>
          <p:cNvPr id="3" name="Text Placeholder 2"/>
          <p:cNvSpPr>
            <a:spLocks noGrp="1"/>
          </p:cNvSpPr>
          <p:nvPr>
            <p:ph type="body" idx="1" hasCustomPrompt="1"/>
          </p:nvPr>
        </p:nvSpPr>
        <p:spPr>
          <a:xfrm>
            <a:off x="963084" y="2906713"/>
            <a:ext cx="10363200" cy="1500187"/>
          </a:xfrm>
          <a:prstGeom prst="rect">
            <a:avLst/>
          </a:prstGeom>
        </p:spPr>
        <p:txBody>
          <a:bodyPr anchor="b"/>
          <a:lstStyle>
            <a:lvl1pPr marL="0" indent="0">
              <a:lnSpc>
                <a:spcPts val="2200"/>
              </a:lnSpc>
              <a:buNone/>
              <a:defRPr sz="2000" baseline="0">
                <a:solidFill>
                  <a:schemeClr val="bg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Subhead – Myriad Pro, 20pt</a:t>
            </a:r>
          </a:p>
        </p:txBody>
      </p:sp>
    </p:spTree>
    <p:extLst>
      <p:ext uri="{BB962C8B-B14F-4D97-AF65-F5344CB8AC3E}">
        <p14:creationId xmlns:p14="http://schemas.microsoft.com/office/powerpoint/2010/main" val="68095077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2" y="273049"/>
            <a:ext cx="4011084" cy="1162051"/>
          </a:xfrm>
          <a:prstGeom prst="rect">
            <a:avLst/>
          </a:prstGeom>
        </p:spPr>
        <p:txBody>
          <a:bodyPr anchor="b"/>
          <a:lstStyle>
            <a:lvl1pPr algn="l">
              <a:defRPr sz="2000" b="1" baseline="0">
                <a:effectLst/>
              </a:defRPr>
            </a:lvl1pPr>
          </a:lstStyle>
          <a:p>
            <a:r>
              <a:rPr lang="en-US"/>
              <a:t>Header – Myriad Pro, bold, shadow, 20pt</a:t>
            </a:r>
          </a:p>
        </p:txBody>
      </p:sp>
      <p:sp>
        <p:nvSpPr>
          <p:cNvPr id="3" name="Content Placeholder 2"/>
          <p:cNvSpPr>
            <a:spLocks noGrp="1"/>
          </p:cNvSpPr>
          <p:nvPr>
            <p:ph idx="1" hasCustomPrompt="1"/>
          </p:nvPr>
        </p:nvSpPr>
        <p:spPr>
          <a:xfrm>
            <a:off x="4766733" y="273051"/>
            <a:ext cx="6815667" cy="5518151"/>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4" name="Text Placeholder 3"/>
          <p:cNvSpPr>
            <a:spLocks noGrp="1"/>
          </p:cNvSpPr>
          <p:nvPr>
            <p:ph type="body" sz="half" idx="2" hasCustomPrompt="1"/>
          </p:nvPr>
        </p:nvSpPr>
        <p:spPr>
          <a:xfrm>
            <a:off x="609602" y="1435101"/>
            <a:ext cx="4011084" cy="4356099"/>
          </a:xfrm>
          <a:prstGeom prst="rect">
            <a:avLst/>
          </a:prstGeom>
        </p:spPr>
        <p:txBody>
          <a:bodyPr/>
          <a:lstStyle>
            <a:lvl1pPr marL="0" indent="0">
              <a:buNone/>
              <a:defRPr sz="1400" baseline="0">
                <a:solidFill>
                  <a:schemeClr val="bg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Paragraph of type</a:t>
            </a:r>
          </a:p>
          <a:p>
            <a:pPr lvl="0"/>
            <a:r>
              <a:rPr lang="en-US"/>
              <a:t>Myriad Pro, 14pt</a:t>
            </a:r>
          </a:p>
        </p:txBody>
      </p:sp>
      <p:sp>
        <p:nvSpPr>
          <p:cNvPr id="7"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335902381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9"/>
          </a:xfrm>
          <a:prstGeom prst="rect">
            <a:avLst/>
          </a:prstGeom>
        </p:spPr>
        <p:txBody>
          <a:bodyPr anchor="b"/>
          <a:lstStyle>
            <a:lvl1pPr algn="l">
              <a:defRPr sz="2000" b="1" baseline="0">
                <a:effectLst/>
              </a:defRPr>
            </a:lvl1pPr>
          </a:lstStyle>
          <a:p>
            <a:r>
              <a:rPr lang="en-US"/>
              <a:t>Photo Title – Myriad Pro, Bold, Shadow, 20pt</a:t>
            </a:r>
          </a:p>
        </p:txBody>
      </p:sp>
      <p:sp>
        <p:nvSpPr>
          <p:cNvPr id="3" name="Picture Placeholder 2"/>
          <p:cNvSpPr>
            <a:spLocks noGrp="1"/>
          </p:cNvSpPr>
          <p:nvPr>
            <p:ph type="pic" idx="1"/>
          </p:nvPr>
        </p:nvSpPr>
        <p:spPr>
          <a:xfrm>
            <a:off x="2389717" y="612775"/>
            <a:ext cx="73152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hasCustomPrompt="1"/>
          </p:nvPr>
        </p:nvSpPr>
        <p:spPr>
          <a:xfrm>
            <a:off x="2389717" y="5367338"/>
            <a:ext cx="7315200" cy="804863"/>
          </a:xfrm>
          <a:prstGeom prst="rect">
            <a:avLst/>
          </a:prstGeom>
        </p:spPr>
        <p:txBody>
          <a:bodyPr/>
          <a:lstStyle>
            <a:lvl1pPr marL="0" indent="0">
              <a:buNone/>
              <a:defRPr sz="1400" baseline="0">
                <a:solidFill>
                  <a:schemeClr val="bg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Caption or credits for photo – Myriad Pro, 14pt</a:t>
            </a:r>
          </a:p>
        </p:txBody>
      </p:sp>
    </p:spTree>
    <p:extLst>
      <p:ext uri="{BB962C8B-B14F-4D97-AF65-F5344CB8AC3E}">
        <p14:creationId xmlns:p14="http://schemas.microsoft.com/office/powerpoint/2010/main" val="56224904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828800" y="2057400"/>
            <a:ext cx="8534400" cy="2057400"/>
          </a:xfrm>
          <a:prstGeom prst="rect">
            <a:avLst/>
          </a:prstGeom>
        </p:spPr>
        <p:txBody>
          <a:bodyPr/>
          <a:lstStyle>
            <a:lvl1pPr marL="0" indent="0" algn="ctr">
              <a:buNone/>
              <a:defRPr sz="2800" b="1" baseline="0">
                <a:solidFill>
                  <a:schemeClr val="bg2"/>
                </a:solidFill>
                <a:effectLs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Closing– Myriad Pro, Bold, 28pt</a:t>
            </a:r>
          </a:p>
        </p:txBody>
      </p:sp>
      <p:sp>
        <p:nvSpPr>
          <p:cNvPr id="11" name="Text Placeholder 5"/>
          <p:cNvSpPr>
            <a:spLocks noGrp="1"/>
          </p:cNvSpPr>
          <p:nvPr>
            <p:ph type="body" sz="quarter" idx="11" hasCustomPrompt="1"/>
          </p:nvPr>
        </p:nvSpPr>
        <p:spPr>
          <a:xfrm>
            <a:off x="3048000" y="6281928"/>
            <a:ext cx="6807200" cy="182880"/>
          </a:xfrm>
          <a:prstGeom prst="rect">
            <a:avLst/>
          </a:prstGeom>
        </p:spPr>
        <p:txBody>
          <a:bodyPr/>
          <a:lstStyle>
            <a:lvl1pPr>
              <a:buNone/>
              <a:defRPr sz="1000" baseline="0">
                <a:solidFill>
                  <a:schemeClr val="bg1"/>
                </a:solidFill>
              </a:defRPr>
            </a:lvl1pPr>
          </a:lstStyle>
          <a:p>
            <a:r>
              <a:rPr lang="en-US"/>
              <a:t>Place Descriptor Here</a:t>
            </a:r>
          </a:p>
        </p:txBody>
      </p:sp>
      <p:sp>
        <p:nvSpPr>
          <p:cNvPr id="12" name="Text Placeholder 6"/>
          <p:cNvSpPr>
            <a:spLocks noGrp="1"/>
          </p:cNvSpPr>
          <p:nvPr>
            <p:ph type="body" sz="quarter" idx="12" hasCustomPrompt="1"/>
          </p:nvPr>
        </p:nvSpPr>
        <p:spPr>
          <a:xfrm>
            <a:off x="3048000" y="6473952"/>
            <a:ext cx="6807200" cy="228600"/>
          </a:xfrm>
          <a:prstGeom prst="rect">
            <a:avLst/>
          </a:prstGeom>
        </p:spPr>
        <p:txBody>
          <a:bodyPr/>
          <a:lstStyle>
            <a:lvl1pPr>
              <a:buNone/>
              <a:defRPr sz="1000" baseline="0">
                <a:solidFill>
                  <a:schemeClr val="bg1"/>
                </a:solidFill>
              </a:defRPr>
            </a:lvl1pPr>
          </a:lstStyle>
          <a:p>
            <a:r>
              <a:rPr lang="en-US"/>
              <a:t>Place Descriptor Here</a:t>
            </a:r>
          </a:p>
        </p:txBody>
      </p:sp>
    </p:spTree>
    <p:extLst>
      <p:ext uri="{BB962C8B-B14F-4D97-AF65-F5344CB8AC3E}">
        <p14:creationId xmlns:p14="http://schemas.microsoft.com/office/powerpoint/2010/main" val="159038826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pPr eaLnBrk="1" fontAlgn="auto" hangingPunct="1">
              <a:spcBef>
                <a:spcPts val="0"/>
              </a:spcBef>
              <a:spcAft>
                <a:spcPts val="0"/>
              </a:spcAft>
            </a:pPr>
            <a:fld id="{508C6974-DA7D-4D93-9BA0-75D0C67475A8}" type="datetime1">
              <a:rPr lang="en-US" smtClean="0">
                <a:solidFill>
                  <a:srgbClr val="0039A6"/>
                </a:solidFill>
                <a:latin typeface="Myriad Web Pro"/>
              </a:rPr>
              <a:pPr eaLnBrk="1" fontAlgn="auto" hangingPunct="1">
                <a:spcBef>
                  <a:spcPts val="0"/>
                </a:spcBef>
                <a:spcAft>
                  <a:spcPts val="0"/>
                </a:spcAft>
              </a:pPr>
              <a:t>11/6/2024</a:t>
            </a:fld>
            <a:endParaRPr lang="en-US">
              <a:solidFill>
                <a:srgbClr val="0039A6"/>
              </a:solidFill>
              <a:latin typeface="Myriad Web Pro"/>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pPr eaLnBrk="1" fontAlgn="auto" hangingPunct="1">
              <a:spcBef>
                <a:spcPts val="0"/>
              </a:spcBef>
              <a:spcAft>
                <a:spcPts val="0"/>
              </a:spcAft>
            </a:pPr>
            <a:endParaRPr lang="en-US">
              <a:solidFill>
                <a:srgbClr val="0039A6"/>
              </a:solidFill>
              <a:latin typeface="Myriad Web Pro"/>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pPr eaLnBrk="1" fontAlgn="auto" hangingPunct="1">
              <a:spcBef>
                <a:spcPts val="0"/>
              </a:spcBef>
              <a:spcAft>
                <a:spcPts val="0"/>
              </a:spcAft>
            </a:pPr>
            <a:fld id="{65319E63-6137-4403-A0E0-F7A944388FFD}" type="slidenum">
              <a:rPr lang="en-US" smtClean="0">
                <a:solidFill>
                  <a:srgbClr val="0039A6"/>
                </a:solidFill>
                <a:latin typeface="Myriad Web Pro"/>
              </a:rPr>
              <a:pPr eaLnBrk="1" fontAlgn="auto" hangingPunct="1">
                <a:spcBef>
                  <a:spcPts val="0"/>
                </a:spcBef>
                <a:spcAft>
                  <a:spcPts val="0"/>
                </a:spcAft>
              </a:pPr>
              <a:t>‹#›</a:t>
            </a:fld>
            <a:endParaRPr lang="en-US">
              <a:solidFill>
                <a:srgbClr val="0039A6"/>
              </a:solidFill>
              <a:latin typeface="Myriad Web Pro"/>
            </a:endParaRPr>
          </a:p>
        </p:txBody>
      </p:sp>
    </p:spTree>
    <p:extLst>
      <p:ext uri="{BB962C8B-B14F-4D97-AF65-F5344CB8AC3E}">
        <p14:creationId xmlns:p14="http://schemas.microsoft.com/office/powerpoint/2010/main" val="23017492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NCHHSTP">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2000" cy="1184795"/>
          </a:xfrm>
          <a:prstGeom prst="rect">
            <a:avLst/>
          </a:prstGeom>
        </p:spPr>
      </p:pic>
      <p:sp>
        <p:nvSpPr>
          <p:cNvPr id="7" name="Title 1"/>
          <p:cNvSpPr>
            <a:spLocks noGrp="1"/>
          </p:cNvSpPr>
          <p:nvPr>
            <p:ph type="title" hasCustomPrompt="1"/>
          </p:nvPr>
        </p:nvSpPr>
        <p:spPr>
          <a:xfrm>
            <a:off x="609601" y="1386072"/>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r>
              <a:rPr lang="en-US"/>
              <a:t> </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282706961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sp>
        <p:nvSpPr>
          <p:cNvPr id="6" name="Text Placeholder 7"/>
          <p:cNvSpPr>
            <a:spLocks noGrp="1"/>
          </p:cNvSpPr>
          <p:nvPr>
            <p:ph type="body" sz="quarter" idx="10"/>
          </p:nvPr>
        </p:nvSpPr>
        <p:spPr>
          <a:xfrm>
            <a:off x="609600" y="1545167"/>
            <a:ext cx="10972800" cy="4455584"/>
          </a:xfrm>
        </p:spPr>
        <p:txBody>
          <a:bodyPr/>
          <a:lstStyle>
            <a:lvl1pPr marL="457178" indent="-457178">
              <a:buClr>
                <a:srgbClr val="00788A"/>
              </a:buClr>
              <a:buFont typeface="Wingdings" panose="05000000000000000000" pitchFamily="2" charset="2"/>
              <a:buChar char="§"/>
              <a:defRPr sz="3200" b="1">
                <a:solidFill>
                  <a:srgbClr val="5F5F5F"/>
                </a:solidFill>
              </a:defRPr>
            </a:lvl1pPr>
            <a:lvl2pPr>
              <a:buClr>
                <a:srgbClr val="9A4E9E"/>
              </a:buClr>
              <a:defRPr sz="2667">
                <a:solidFill>
                  <a:srgbClr val="5F5F5F"/>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1"/>
            <a:ext cx="12192000" cy="120721"/>
          </a:xfrm>
          <a:prstGeom prst="rect">
            <a:avLst/>
          </a:prstGeom>
        </p:spPr>
      </p:pic>
      <p:sp>
        <p:nvSpPr>
          <p:cNvPr id="4" name="TextBox 3">
            <a:extLst>
              <a:ext uri="{FF2B5EF4-FFF2-40B4-BE49-F238E27FC236}">
                <a16:creationId xmlns:a16="http://schemas.microsoft.com/office/drawing/2014/main" id="{BB92468A-AE81-422B-A86C-4F2319A25E1F}"/>
              </a:ext>
            </a:extLst>
          </p:cNvPr>
          <p:cNvSpPr txBox="1"/>
          <p:nvPr userDrawn="1"/>
        </p:nvSpPr>
        <p:spPr>
          <a:xfrm>
            <a:off x="11504025" y="6426932"/>
            <a:ext cx="687977" cy="307777"/>
          </a:xfrm>
          <a:prstGeom prst="rect">
            <a:avLst/>
          </a:prstGeom>
          <a:noFill/>
        </p:spPr>
        <p:txBody>
          <a:bodyPr wrap="square" rtlCol="0">
            <a:spAutoFit/>
          </a:bodyPr>
          <a:lstStyle/>
          <a:p>
            <a:pPr algn="r"/>
            <a:fld id="{ACF09121-5C56-40E7-87CA-F65771814046}" type="slidenum">
              <a:rPr lang="en-US" sz="1400" smtClean="0">
                <a:solidFill>
                  <a:srgbClr val="000000"/>
                </a:solidFill>
                <a:latin typeface="Calibri" panose="020F0502020204030204" pitchFamily="34" charset="0"/>
              </a:rPr>
              <a:t>‹#›</a:t>
            </a:fld>
            <a:endParaRPr lang="en-US" sz="1400">
              <a:solidFill>
                <a:srgbClr val="000000"/>
              </a:solidFill>
              <a:latin typeface="Calibri" panose="020F0502020204030204" pitchFamily="34" charset="0"/>
            </a:endParaRPr>
          </a:p>
        </p:txBody>
      </p:sp>
    </p:spTree>
    <p:extLst>
      <p:ext uri="{BB962C8B-B14F-4D97-AF65-F5344CB8AC3E}">
        <p14:creationId xmlns:p14="http://schemas.microsoft.com/office/powerpoint/2010/main" val="57859949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50" indent="-380981">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50" indent="-380981">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7281"/>
            <a:ext cx="12192000" cy="120721"/>
          </a:xfrm>
          <a:prstGeom prst="rect">
            <a:avLst/>
          </a:prstGeom>
        </p:spPr>
      </p:pic>
      <p:sp>
        <p:nvSpPr>
          <p:cNvPr id="7" name="TextBox 6">
            <a:extLst>
              <a:ext uri="{FF2B5EF4-FFF2-40B4-BE49-F238E27FC236}">
                <a16:creationId xmlns:a16="http://schemas.microsoft.com/office/drawing/2014/main" id="{18CEF254-4761-4A44-86CA-4F38AC406A8D}"/>
              </a:ext>
            </a:extLst>
          </p:cNvPr>
          <p:cNvSpPr txBox="1"/>
          <p:nvPr userDrawn="1"/>
        </p:nvSpPr>
        <p:spPr>
          <a:xfrm>
            <a:off x="11504025" y="6426932"/>
            <a:ext cx="687977" cy="307777"/>
          </a:xfrm>
          <a:prstGeom prst="rect">
            <a:avLst/>
          </a:prstGeom>
          <a:noFill/>
        </p:spPr>
        <p:txBody>
          <a:bodyPr wrap="square" rtlCol="0">
            <a:spAutoFit/>
          </a:bodyPr>
          <a:lstStyle/>
          <a:p>
            <a:pPr algn="r"/>
            <a:fld id="{ACF09121-5C56-40E7-87CA-F65771814046}" type="slidenum">
              <a:rPr lang="en-US" sz="1400" smtClean="0">
                <a:solidFill>
                  <a:srgbClr val="000000"/>
                </a:solidFill>
                <a:latin typeface="Calibri" panose="020F0502020204030204" pitchFamily="34" charset="0"/>
              </a:rPr>
              <a:t>‹#›</a:t>
            </a:fld>
            <a:endParaRPr lang="en-US" sz="1400">
              <a:solidFill>
                <a:srgbClr val="000000"/>
              </a:solidFill>
              <a:latin typeface="Calibri" panose="020F0502020204030204" pitchFamily="34" charset="0"/>
            </a:endParaRPr>
          </a:p>
        </p:txBody>
      </p:sp>
    </p:spTree>
    <p:extLst>
      <p:ext uri="{BB962C8B-B14F-4D97-AF65-F5344CB8AC3E}">
        <p14:creationId xmlns:p14="http://schemas.microsoft.com/office/powerpoint/2010/main" val="231258040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9602756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a:solidFill>
                  <a:srgbClr val="695E4A"/>
                </a:solidFill>
                <a:latin typeface="Calibri" panose="020F0502020204030204" pitchFamily="34" charset="0"/>
              </a:rPr>
              <a:t>For more information, contact CDC</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1-800-CDC-INFO (232-4636)</a:t>
            </a: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TTY:  1-888-232-6348    www.cdc.gov</a:t>
            </a: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br>
              <a:rPr lang="en-US" sz="1600">
                <a:solidFill>
                  <a:srgbClr val="695E4A"/>
                </a:solidFill>
                <a:latin typeface="Calibri" panose="020F0502020204030204" pitchFamily="34" charset="0"/>
              </a:rPr>
            </a:br>
            <a:r>
              <a:rPr lang="en-US" sz="16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61402037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_NCHHSTP">
    <p:bg>
      <p:bgPr>
        <a:solidFill>
          <a:schemeClr val="bg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15561"/>
          <a:stretch/>
        </p:blipFill>
        <p:spPr>
          <a:xfrm>
            <a:off x="0" y="1"/>
            <a:ext cx="12192000" cy="1210615"/>
          </a:xfrm>
          <a:prstGeom prst="rect">
            <a:avLst/>
          </a:prstGeom>
        </p:spPr>
      </p:pic>
      <p:sp>
        <p:nvSpPr>
          <p:cNvPr id="7" name="Title 1"/>
          <p:cNvSpPr>
            <a:spLocks noGrp="1"/>
          </p:cNvSpPr>
          <p:nvPr>
            <p:ph type="title"/>
          </p:nvPr>
        </p:nvSpPr>
        <p:spPr>
          <a:xfrm>
            <a:off x="609599" y="1386071"/>
            <a:ext cx="11211969" cy="1180971"/>
          </a:xfrm>
          <a:prstGeom prst="rect">
            <a:avLst/>
          </a:prstGeom>
        </p:spPr>
        <p:txBody>
          <a:bodyPr/>
          <a:lstStyle>
            <a:lvl1pPr algn="l">
              <a:lnSpc>
                <a:spcPts val="4000"/>
              </a:lnSpc>
              <a:defRPr sz="3733" b="1" baseline="0">
                <a:solidFill>
                  <a:srgbClr val="00788A"/>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00788A"/>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00788A"/>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120203"/>
            <a:ext cx="9204101" cy="369332"/>
          </a:xfrm>
          <a:prstGeom prst="rect">
            <a:avLst/>
          </a:prstGeom>
          <a:noFill/>
        </p:spPr>
        <p:txBody>
          <a:bodyPr wrap="square" rtlCol="0">
            <a:spAutoFit/>
          </a:bodyPr>
          <a:lstStyle/>
          <a:p>
            <a:r>
              <a:rPr lang="en-US" b="1">
                <a:solidFill>
                  <a:schemeClr val="tx2">
                    <a:lumMod val="95000"/>
                  </a:schemeClr>
                </a:solidFill>
                <a:latin typeface="Calibri" panose="020F0502020204030204" pitchFamily="34" charset="0"/>
              </a:rPr>
              <a:t>National Center for HIV/AIDS, Viral Hepatitis, STD, and TB Prevention</a:t>
            </a:r>
          </a:p>
        </p:txBody>
      </p:sp>
    </p:spTree>
    <p:extLst>
      <p:ext uri="{BB962C8B-B14F-4D97-AF65-F5344CB8AC3E}">
        <p14:creationId xmlns:p14="http://schemas.microsoft.com/office/powerpoint/2010/main" val="285304928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r>
              <a:rPr lang="en-US"/>
              <a:t>Bottom band: NCHHSTP</a:t>
            </a: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7503"/>
          <a:stretch/>
        </p:blipFill>
        <p:spPr>
          <a:xfrm>
            <a:off x="0" y="6687419"/>
            <a:ext cx="12192000" cy="179165"/>
          </a:xfrm>
          <a:prstGeom prst="rect">
            <a:avLst/>
          </a:prstGeom>
        </p:spPr>
      </p:pic>
      <p:sp>
        <p:nvSpPr>
          <p:cNvPr id="6" name="Text Placeholder 7"/>
          <p:cNvSpPr>
            <a:spLocks noGrp="1"/>
          </p:cNvSpPr>
          <p:nvPr>
            <p:ph type="body" sz="quarter" idx="10"/>
          </p:nvPr>
        </p:nvSpPr>
        <p:spPr>
          <a:xfrm>
            <a:off x="609600" y="1545167"/>
            <a:ext cx="10972800" cy="4455584"/>
          </a:xfrm>
        </p:spPr>
        <p:txBody>
          <a:bodyPr/>
          <a:lstStyle>
            <a:lvl1pPr marL="457189" indent="-457189">
              <a:buClr>
                <a:srgbClr val="00788A"/>
              </a:buClr>
              <a:buFont typeface="Wingdings" panose="05000000000000000000" pitchFamily="2" charset="2"/>
              <a:buChar char="§"/>
              <a:defRPr sz="3200" b="1">
                <a:solidFill>
                  <a:srgbClr val="00788A"/>
                </a:solidFill>
              </a:defRPr>
            </a:lvl1pPr>
            <a:lvl2pPr>
              <a:buClr>
                <a:srgbClr val="9A4E9E"/>
              </a:buClr>
              <a:defRPr sz="2667">
                <a:solidFill>
                  <a:schemeClr val="accent4">
                    <a:lumMod val="75000"/>
                  </a:schemeClr>
                </a:solidFill>
              </a:defRPr>
            </a:lvl2pPr>
            <a:lvl3pPr>
              <a:buClr>
                <a:srgbClr val="C00000"/>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1121556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788A"/>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5F5F5F"/>
                </a:solidFill>
                <a:latin typeface="Calibri" pitchFamily="34" charset="0"/>
              </a:defRPr>
            </a:lvl1pPr>
            <a:lvl2pPr marL="990575" indent="-380990">
              <a:buClr>
                <a:srgbClr val="005984"/>
              </a:buClr>
              <a:buSzPct val="100000"/>
              <a:buFont typeface="Arial" panose="020B0604020202020204" pitchFamily="34" charset="0"/>
              <a:buChar char="•"/>
              <a:defRPr sz="2667">
                <a:solidFill>
                  <a:srgbClr val="5F5F5F"/>
                </a:solidFill>
              </a:defRPr>
            </a:lvl2pPr>
            <a:lvl3pPr>
              <a:buClrTx/>
              <a:buSzPct val="100000"/>
              <a:buFont typeface="Arial" pitchFamily="34" charset="0"/>
              <a:buChar char="•"/>
              <a:defRPr sz="2400">
                <a:solidFill>
                  <a:srgbClr val="5F5F5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spTree>
    <p:extLst>
      <p:ext uri="{BB962C8B-B14F-4D97-AF65-F5344CB8AC3E}">
        <p14:creationId xmlns:p14="http://schemas.microsoft.com/office/powerpoint/2010/main" val="18759329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1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458707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609600" y="5791200"/>
            <a:ext cx="10972800" cy="609600"/>
          </a:xfrm>
          <a:prstGeom prst="rect">
            <a:avLst/>
          </a:prstGeom>
        </p:spPr>
        <p:txBody>
          <a:bodyPr anchor="b"/>
          <a:lstStyle>
            <a:lvl1pPr>
              <a:buNone/>
              <a:defRPr sz="1100">
                <a:solidFill>
                  <a:schemeClr val="tx1"/>
                </a:solidFill>
              </a:defRPr>
            </a:lvl1pPr>
          </a:lstStyle>
          <a:p>
            <a:r>
              <a:rPr lang="en-US"/>
              <a:t>* Citations, references, and credits – Myriad Pro, 11pt</a:t>
            </a:r>
          </a:p>
        </p:txBody>
      </p:sp>
    </p:spTree>
    <p:extLst>
      <p:ext uri="{BB962C8B-B14F-4D97-AF65-F5344CB8AC3E}">
        <p14:creationId xmlns:p14="http://schemas.microsoft.com/office/powerpoint/2010/main" val="614382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nSpc>
                <a:spcPts val="3000"/>
              </a:lnSpc>
              <a:defRPr sz="2800" b="1" baseline="0">
                <a:effectLst/>
              </a:defRPr>
            </a:lvl1pPr>
          </a:lstStyle>
          <a:p>
            <a:r>
              <a:rPr lang="en-US"/>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First level – Myriad Pro, Bold, 24pt</a:t>
            </a:r>
          </a:p>
          <a:p>
            <a:pPr lvl="1"/>
            <a:r>
              <a:rPr lang="en-US"/>
              <a:t>Second level – Myriad Pro, 20pt</a:t>
            </a:r>
          </a:p>
          <a:p>
            <a:pPr lvl="2"/>
            <a:r>
              <a:rPr lang="en-US"/>
              <a:t>Third level – Myriad Pro, 18pt	</a:t>
            </a:r>
          </a:p>
          <a:p>
            <a:pPr lvl="3"/>
            <a:r>
              <a:rPr lang="en-US"/>
              <a:t>Fourth level – Myriad Pro, 18pt</a:t>
            </a:r>
          </a:p>
          <a:p>
            <a:pPr lvl="4"/>
            <a:r>
              <a:rPr lang="en-US"/>
              <a:t>Fifth level – Myriad Pro, 18pt</a:t>
            </a:r>
          </a:p>
        </p:txBody>
      </p:sp>
      <p:sp>
        <p:nvSpPr>
          <p:cNvPr id="6" name="Text Placeholder 5"/>
          <p:cNvSpPr>
            <a:spLocks noGrp="1"/>
          </p:cNvSpPr>
          <p:nvPr userDrawn="1">
            <p:ph type="body" sz="quarter" idx="11" hasCustomPrompt="1"/>
          </p:nvPr>
        </p:nvSpPr>
        <p:spPr>
          <a:xfrm>
            <a:off x="2540000" y="5791200"/>
            <a:ext cx="9042400" cy="609600"/>
          </a:xfrm>
          <a:prstGeom prst="rect">
            <a:avLst/>
          </a:prstGeom>
        </p:spPr>
        <p:txBody>
          <a:bodyPr anchor="b"/>
          <a:lstStyle>
            <a:lvl1pPr>
              <a:buNone/>
              <a:defRPr sz="1100">
                <a:solidFill>
                  <a:schemeClr val="tx1"/>
                </a:solidFill>
              </a:defRPr>
            </a:lvl1pPr>
          </a:lstStyle>
          <a:p>
            <a:r>
              <a:rPr lang="en-US"/>
              <a:t>* Citations, references, and credits – Myriad Pro, 11pt </a:t>
            </a:r>
          </a:p>
        </p:txBody>
      </p:sp>
    </p:spTree>
    <p:extLst>
      <p:ext uri="{BB962C8B-B14F-4D97-AF65-F5344CB8AC3E}">
        <p14:creationId xmlns:p14="http://schemas.microsoft.com/office/powerpoint/2010/main" val="19869207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400" y="1981200"/>
            <a:ext cx="10363200" cy="3733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20554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LOSING_OD">
    <p:spTree>
      <p:nvGrpSpPr>
        <p:cNvPr id="1" name=""/>
        <p:cNvGrpSpPr/>
        <p:nvPr/>
      </p:nvGrpSpPr>
      <p:grpSpPr>
        <a:xfrm>
          <a:off x="0" y="0"/>
          <a:ext cx="0" cy="0"/>
          <a:chOff x="0" y="0"/>
          <a:chExt cx="0" cy="0"/>
        </a:xfrm>
      </p:grpSpPr>
      <p:sp>
        <p:nvSpPr>
          <p:cNvPr id="3" name="TextBox 2"/>
          <p:cNvSpPr txBox="1"/>
          <p:nvPr userDrawn="1"/>
        </p:nvSpPr>
        <p:spPr>
          <a:xfrm>
            <a:off x="531035" y="2046295"/>
            <a:ext cx="10392021" cy="2389950"/>
          </a:xfrm>
          <a:prstGeom prst="rect">
            <a:avLst/>
          </a:prstGeom>
          <a:noFill/>
        </p:spPr>
        <p:txBody>
          <a:bodyPr wrap="square" rtlCol="0">
            <a:spAutoFit/>
          </a:bodyPr>
          <a:lstStyle/>
          <a:p>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br>
              <a:rPr lang="en-US" sz="2133">
                <a:solidFill>
                  <a:srgbClr val="695E4A"/>
                </a:solidFill>
                <a:latin typeface="Calibri" panose="020F0502020204030204" pitchFamily="34" charset="0"/>
              </a:rPr>
            </a:br>
            <a:r>
              <a:rPr lang="en-US" sz="2133">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1" y="5900749"/>
            <a:ext cx="12191999" cy="957251"/>
            <a:chOff x="0" y="4425562"/>
            <a:chExt cx="9143999" cy="717938"/>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7594" r="15472" b="18140"/>
            <a:stretch/>
          </p:blipFill>
          <p:spPr>
            <a:xfrm>
              <a:off x="0" y="4425563"/>
              <a:ext cx="5718629" cy="717937"/>
            </a:xfrm>
            <a:prstGeom prst="rect">
              <a:avLst/>
            </a:prstGeom>
          </p:spPr>
        </p:pic>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68912" b="18140"/>
            <a:stretch/>
          </p:blipFill>
          <p:spPr>
            <a:xfrm>
              <a:off x="6833190" y="4425563"/>
              <a:ext cx="2310809" cy="717937"/>
            </a:xfrm>
            <a:prstGeom prst="rect">
              <a:avLst/>
            </a:prstGeom>
          </p:spPr>
        </p:pic>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l="70371" r="15472" b="18140"/>
            <a:stretch/>
          </p:blipFill>
          <p:spPr>
            <a:xfrm>
              <a:off x="5599814" y="4425562"/>
              <a:ext cx="1233376" cy="717937"/>
            </a:xfrm>
            <a:prstGeom prst="rect">
              <a:avLst/>
            </a:prstGeom>
          </p:spPr>
        </p:pic>
      </p:grpSp>
    </p:spTree>
    <p:extLst>
      <p:ext uri="{BB962C8B-B14F-4D97-AF65-F5344CB8AC3E}">
        <p14:creationId xmlns:p14="http://schemas.microsoft.com/office/powerpoint/2010/main" val="1000334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43000"/>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r>
              <a:rPr lang="en-US" sz="24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2377595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12192000" cy="1158861"/>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46048"/>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05271211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4467097"/>
            <a:ext cx="10972800" cy="1143000"/>
          </a:xfrm>
          <a:prstGeom prst="rect">
            <a:avLst/>
          </a:prstGeom>
        </p:spPr>
        <p:txBody>
          <a:bodyPr anchor="ctr"/>
          <a:lstStyle>
            <a:lvl1pPr algn="l">
              <a:lnSpc>
                <a:spcPts val="5333"/>
              </a:lnSpc>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610098"/>
            <a:ext cx="10363200" cy="568325"/>
          </a:xfrm>
          <a:prstGeom prst="rect">
            <a:avLst/>
          </a:prstGeom>
        </p:spPr>
        <p:txBody>
          <a:bodyPr anchor="ctr"/>
          <a:lstStyle>
            <a:lvl1pPr marL="0" indent="0" algn="l">
              <a:lnSpc>
                <a:spcPts val="2667"/>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11265408" y="6356350"/>
            <a:ext cx="753275" cy="366183"/>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06265557"/>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182301729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1"/>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93449610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pic>
        <p:nvPicPr>
          <p:cNvPr id="2" name="Picture 1">
            <a:extLst>
              <a:ext uri="{FF2B5EF4-FFF2-40B4-BE49-F238E27FC236}">
                <a16:creationId xmlns:a16="http://schemas.microsoft.com/office/drawing/2014/main" id="{F0911660-0328-8FB7-F5E8-8FE9408CEE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6838" t="-4371" r="-5290" b="-9440"/>
          <a:stretch/>
        </p:blipFill>
        <p:spPr>
          <a:xfrm>
            <a:off x="10876548" y="5927557"/>
            <a:ext cx="1114923" cy="717732"/>
          </a:xfrm>
          <a:prstGeom prst="rect">
            <a:avLst/>
          </a:prstGeom>
        </p:spPr>
      </p:pic>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11504875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1E5AAA"/>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06025101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3.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2.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2" r:id="rId3"/>
    <p:sldLayoutId id="2147483823" r:id="rId4"/>
    <p:sldLayoutId id="2147483857" r:id="rId5"/>
    <p:sldLayoutId id="2147483858" r:id="rId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7567288"/>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Lst>
  <p:transition>
    <p:fade/>
  </p:transition>
  <p:hf sldNum="0" hdr="0" ftr="0" dt="0"/>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2087809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71550642"/>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333">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9271388" y="6356350"/>
            <a:ext cx="2743200" cy="366183"/>
          </a:xfrm>
          <a:prstGeom prst="rect">
            <a:avLst/>
          </a:prstGeom>
        </p:spPr>
        <p:txBody>
          <a:bodyPr vert="horz" lIns="91440" tIns="45720" rIns="91440" bIns="45720" rtlCol="0" anchor="ctr"/>
          <a:lstStyle>
            <a:lvl1pPr algn="r">
              <a:defRPr sz="1333">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729368236"/>
      </p:ext>
    </p:extLst>
  </p:cSld>
  <p:clrMap bg1="lt1" tx1="dk1" bg2="lt2" tx2="dk2" accent1="accent1" accent2="accent2" accent3="accent3" accent4="accent4" accent5="accent5" accent6="accent6" hlink="hlink" folHlink="folHlink"/>
  <p:sldLayoutIdLst>
    <p:sldLayoutId id="2147483924" r:id="rId1"/>
    <p:sldLayoutId id="2147483925" r:id="rId2"/>
    <p:sldLayoutId id="2147483926" r:id="rId3"/>
    <p:sldLayoutId id="2147483928" r:id="rId4"/>
    <p:sldLayoutId id="2147483929" r:id="rId5"/>
    <p:sldLayoutId id="2147483931" r:id="rId6"/>
    <p:sldLayoutId id="2147483932" r:id="rId7"/>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image" Target="../media/image13.sv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33.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33.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3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4.xml"/><Relationship Id="rId1" Type="http://schemas.openxmlformats.org/officeDocument/2006/relationships/slideLayout" Target="../slideLayouts/slideLayout33.xml"/><Relationship Id="rId4" Type="http://schemas.openxmlformats.org/officeDocument/2006/relationships/chart" Target="../charts/chart21.xml"/></Relationships>
</file>

<file path=ppt/slides/_rels/slide2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5.xml"/><Relationship Id="rId1" Type="http://schemas.openxmlformats.org/officeDocument/2006/relationships/slideLayout" Target="../slideLayouts/slideLayout33.xml"/><Relationship Id="rId4" Type="http://schemas.openxmlformats.org/officeDocument/2006/relationships/chart" Target="../charts/chart23.xml"/></Relationships>
</file>

<file path=ppt/slides/_rels/slide2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33.xml"/><Relationship Id="rId4" Type="http://schemas.openxmlformats.org/officeDocument/2006/relationships/chart" Target="../charts/chart25.xml"/></Relationships>
</file>

<file path=ppt/slides/_rels/slide2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7.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31.xml"/><Relationship Id="rId1" Type="http://schemas.openxmlformats.org/officeDocument/2006/relationships/slideLayout" Target="../slideLayouts/slideLayout33.xml"/><Relationship Id="rId4" Type="http://schemas.openxmlformats.org/officeDocument/2006/relationships/hyperlink" Target="https://data.census.gov/mdat/" TargetMode="Externa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3.xml"/><Relationship Id="rId1" Type="http://schemas.openxmlformats.org/officeDocument/2006/relationships/slideLayout" Target="../slideLayouts/slideLayout33.xml"/><Relationship Id="rId4" Type="http://schemas.openxmlformats.org/officeDocument/2006/relationships/hyperlink" Target="https://data.census.gov/mdat/" TargetMode="External"/></Relationships>
</file>

<file path=ppt/slides/_rels/slide34.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4.xml"/><Relationship Id="rId1" Type="http://schemas.openxmlformats.org/officeDocument/2006/relationships/slideLayout" Target="../slideLayouts/slideLayout33.xml"/><Relationship Id="rId4" Type="http://schemas.openxmlformats.org/officeDocument/2006/relationships/chart" Target="../charts/chart34.xml"/></Relationships>
</file>

<file path=ppt/slides/_rels/slide3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6.xml"/><Relationship Id="rId1" Type="http://schemas.openxmlformats.org/officeDocument/2006/relationships/slideLayout" Target="../slideLayouts/slideLayout33.xml"/><Relationship Id="rId4" Type="http://schemas.openxmlformats.org/officeDocument/2006/relationships/hyperlink" Target="https://data.census.gov/mdat/" TargetMode="External"/></Relationships>
</file>

<file path=ppt/slides/_rels/slide37.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7.xml"/><Relationship Id="rId1" Type="http://schemas.openxmlformats.org/officeDocument/2006/relationships/slideLayout" Target="../slideLayouts/slideLayout33.xml"/><Relationship Id="rId4" Type="http://schemas.openxmlformats.org/officeDocument/2006/relationships/chart" Target="../charts/chart38.xml"/></Relationships>
</file>

<file path=ppt/slides/_rels/slide38.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8.xm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39.xml"/><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0.xml"/><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1.xm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2.xml"/><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43.xml"/><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4.xml"/><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45.xml"/><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6.xml"/><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47.xml"/><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48.xml"/><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49.xml"/><Relationship Id="rId1" Type="http://schemas.openxmlformats.org/officeDocument/2006/relationships/slideLayout" Target="../slideLayouts/slideLayout33.xml"/><Relationship Id="rId5" Type="http://schemas.openxmlformats.org/officeDocument/2006/relationships/chart" Target="../charts/chart52.xml"/><Relationship Id="rId4" Type="http://schemas.openxmlformats.org/officeDocument/2006/relationships/chart" Target="../charts/chart5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51.xml"/><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52.xml"/><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53.xml"/><Relationship Id="rId1" Type="http://schemas.openxmlformats.org/officeDocument/2006/relationships/slideLayout" Target="../slideLayouts/slideLayout33.xml"/><Relationship Id="rId4" Type="http://schemas.openxmlformats.org/officeDocument/2006/relationships/chart" Target="../charts/chart56.xml"/></Relationships>
</file>

<file path=ppt/slides/_rels/slide54.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54.xml"/><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55.xml"/><Relationship Id="rId1" Type="http://schemas.openxmlformats.org/officeDocument/2006/relationships/slideLayout" Target="../slideLayouts/slideLayout33.xml"/></Relationships>
</file>

<file path=ppt/slides/_rels/slide56.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56.xml"/><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3" Type="http://schemas.openxmlformats.org/officeDocument/2006/relationships/hyperlink" Target="http://www.cdc.gov/tb/" TargetMode="External"/><Relationship Id="rId2" Type="http://schemas.openxmlformats.org/officeDocument/2006/relationships/hyperlink" Target="mailto:tbinfo@cdc.gov" TargetMode="Externa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321666D-552E-8B01-76C6-CB7C25ED3568}"/>
              </a:ext>
            </a:extLst>
          </p:cNvPr>
          <p:cNvSpPr>
            <a:spLocks noGrp="1"/>
          </p:cNvSpPr>
          <p:nvPr>
            <p:ph type="body" sz="quarter" idx="11"/>
          </p:nvPr>
        </p:nvSpPr>
        <p:spPr>
          <a:xfrm>
            <a:off x="609600" y="396597"/>
            <a:ext cx="9211733" cy="541867"/>
          </a:xfrm>
        </p:spPr>
        <p:txBody>
          <a:bodyPr/>
          <a:lstStyle/>
          <a:p>
            <a:r>
              <a:rPr lang="en-US" sz="3200" b="1" dirty="0"/>
              <a:t>U.S. Centers for Disease Control and Prevention</a:t>
            </a:r>
          </a:p>
        </p:txBody>
      </p:sp>
      <p:pic>
        <p:nvPicPr>
          <p:cNvPr id="5"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16719FC4-8843-F677-11EB-A72BA7D7C22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853012" y="221562"/>
            <a:ext cx="1164571" cy="738253"/>
          </a:xfrm>
          <a:prstGeom prst="rect">
            <a:avLst/>
          </a:prstGeom>
        </p:spPr>
      </p:pic>
      <p:sp>
        <p:nvSpPr>
          <p:cNvPr id="11" name="Title 3">
            <a:extLst>
              <a:ext uri="{FF2B5EF4-FFF2-40B4-BE49-F238E27FC236}">
                <a16:creationId xmlns:a16="http://schemas.microsoft.com/office/drawing/2014/main" id="{23A8F92A-1FB2-802F-76D6-994DF2D0A969}"/>
              </a:ext>
            </a:extLst>
          </p:cNvPr>
          <p:cNvSpPr txBox="1">
            <a:spLocks noGrp="1"/>
          </p:cNvSpPr>
          <p:nvPr>
            <p:ph type="title" idx="4294967295"/>
          </p:nvPr>
        </p:nvSpPr>
        <p:spPr>
          <a:xfrm>
            <a:off x="609601" y="1967697"/>
            <a:ext cx="11211969" cy="1754282"/>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lvl1pPr algn="l" rtl="0" eaLnBrk="0" fontAlgn="base" hangingPunct="0">
              <a:lnSpc>
                <a:spcPts val="3000"/>
              </a:lnSpc>
              <a:spcBef>
                <a:spcPct val="0"/>
              </a:spcBef>
              <a:spcAft>
                <a:spcPct val="0"/>
              </a:spcAft>
              <a:defRPr sz="2800"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ctr" defTabSz="1219170" rtl="0" eaLnBrk="0" fontAlgn="base" latinLnBrk="0" hangingPunct="0">
              <a:lnSpc>
                <a:spcPct val="140400"/>
              </a:lnSpc>
              <a:spcBef>
                <a:spcPct val="0"/>
              </a:spcBef>
              <a:spcAft>
                <a:spcPct val="0"/>
              </a:spcAft>
              <a:buClrTx/>
              <a:buSzTx/>
              <a:buFontTx/>
              <a:buNone/>
              <a:tabLst/>
              <a:defRPr/>
            </a:pPr>
            <a:r>
              <a:rPr kumimoji="0" lang="en-US" sz="4250" b="1" i="0" u="none" strike="noStrike" kern="1200" cap="none" spc="0" normalizeH="0" baseline="0" noProof="0" dirty="0">
                <a:ln>
                  <a:noFill/>
                </a:ln>
                <a:solidFill>
                  <a:srgbClr val="164380"/>
                </a:solidFill>
                <a:effectLst/>
                <a:uLnTx/>
                <a:uFillTx/>
                <a:latin typeface="Calibri"/>
                <a:ea typeface="+mj-ea"/>
                <a:cs typeface="Calibri"/>
              </a:rPr>
              <a:t>Tuberculosis (TB) Disease in the United States</a:t>
            </a:r>
            <a:br>
              <a:rPr kumimoji="0" lang="en-US" sz="4250" b="1" i="0" u="none" strike="noStrike" kern="1200" cap="none" spc="0" normalizeH="0" baseline="0" noProof="0" dirty="0">
                <a:ln>
                  <a:noFill/>
                </a:ln>
                <a:solidFill>
                  <a:srgbClr val="00788A"/>
                </a:solidFill>
                <a:effectLst/>
                <a:uLnTx/>
                <a:uFillTx/>
                <a:latin typeface="Calibri" pitchFamily="34" charset="0"/>
                <a:ea typeface="+mj-ea"/>
                <a:cs typeface="+mj-cs"/>
              </a:rPr>
            </a:br>
            <a:r>
              <a:rPr kumimoji="0" lang="en-US" sz="4250" b="1" i="0" u="none" strike="noStrike" kern="1200" cap="none" spc="0" normalizeH="0" baseline="0" noProof="0" dirty="0">
                <a:ln>
                  <a:noFill/>
                </a:ln>
                <a:solidFill>
                  <a:srgbClr val="164380"/>
                </a:solidFill>
                <a:effectLst/>
                <a:uLnTx/>
                <a:uFillTx/>
                <a:latin typeface="Calibri"/>
                <a:ea typeface="+mj-ea"/>
                <a:cs typeface="Calibri"/>
              </a:rPr>
              <a:t>1993–2023</a:t>
            </a:r>
            <a:r>
              <a:rPr kumimoji="0" lang="en-US" sz="4250" b="1" i="0" u="none" strike="noStrike" kern="1200" cap="none" spc="0" normalizeH="0" baseline="30000" noProof="0" dirty="0">
                <a:ln>
                  <a:noFill/>
                </a:ln>
                <a:solidFill>
                  <a:srgbClr val="164380"/>
                </a:solidFill>
                <a:effectLst/>
                <a:uLnTx/>
                <a:uFillTx/>
                <a:latin typeface="Calibri"/>
                <a:ea typeface="+mj-ea"/>
                <a:cs typeface="Calibri"/>
              </a:rPr>
              <a:t>*</a:t>
            </a:r>
            <a:br>
              <a:rPr kumimoji="0" lang="en-US" sz="3700" b="1" i="0" u="none" strike="noStrike" kern="1200" cap="none" spc="0" normalizeH="0" baseline="0" noProof="0" dirty="0">
                <a:ln>
                  <a:noFill/>
                </a:ln>
                <a:solidFill>
                  <a:srgbClr val="00788A"/>
                </a:solidFill>
                <a:effectLst/>
                <a:uLnTx/>
                <a:uFillTx/>
                <a:latin typeface="Calibri" pitchFamily="34" charset="0"/>
                <a:ea typeface="+mj-ea"/>
                <a:cs typeface="+mj-cs"/>
              </a:rPr>
            </a:br>
            <a:endParaRPr kumimoji="0" lang="en-US" altLang="en-US" sz="3733" b="1" i="0" u="none" strike="noStrike" kern="1200" cap="none" spc="0" normalizeH="0" baseline="0" noProof="0" dirty="0">
              <a:ln>
                <a:noFill/>
              </a:ln>
              <a:solidFill>
                <a:srgbClr val="006166"/>
              </a:solidFill>
              <a:effectLst/>
              <a:uLnTx/>
              <a:uFillTx/>
              <a:latin typeface="Calibri" pitchFamily="34" charset="0"/>
              <a:ea typeface="+mj-ea"/>
              <a:cs typeface="Calibri" pitchFamily="34" charset="0"/>
            </a:endParaRPr>
          </a:p>
        </p:txBody>
      </p:sp>
      <p:sp>
        <p:nvSpPr>
          <p:cNvPr id="12" name="Text Placeholder 5" descr="Introduction slide for Tuberculosis (TB) Disease in the United States 1993–2023">
            <a:extLst>
              <a:ext uri="{FF2B5EF4-FFF2-40B4-BE49-F238E27FC236}">
                <a16:creationId xmlns:a16="http://schemas.microsoft.com/office/drawing/2014/main" id="{61843848-1152-1719-009E-E9F968818FDB}"/>
              </a:ext>
            </a:extLst>
          </p:cNvPr>
          <p:cNvSpPr txBox="1">
            <a:spLocks/>
          </p:cNvSpPr>
          <p:nvPr/>
        </p:nvSpPr>
        <p:spPr bwMode="auto">
          <a:xfrm>
            <a:off x="428263" y="3429000"/>
            <a:ext cx="11393307" cy="2457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lnSpc>
                <a:spcPts val="2000"/>
              </a:lnSpc>
              <a:spcBef>
                <a:spcPct val="20000"/>
              </a:spcBef>
              <a:spcAft>
                <a:spcPct val="0"/>
              </a:spcAft>
              <a:buFont typeface="Arial" panose="020B0604020202020204" pitchFamily="34" charset="0"/>
              <a:buNone/>
              <a:defRPr sz="1800" kern="1200" baseline="0">
                <a:solidFill>
                  <a:srgbClr val="00788A"/>
                </a:solidFill>
                <a:latin typeface="Calibri" pitchFamily="34" charset="0"/>
                <a:ea typeface="+mn-ea"/>
                <a:cs typeface="+mn-cs"/>
              </a:defRPr>
            </a:lvl1pPr>
            <a:lvl2pPr marL="742950" indent="-285750" algn="ctr" rtl="0" eaLnBrk="0" fontAlgn="base" hangingPunct="0">
              <a:spcBef>
                <a:spcPct val="20000"/>
              </a:spcBef>
              <a:spcAft>
                <a:spcPct val="0"/>
              </a:spcAft>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defTabSz="1219170">
              <a:lnSpc>
                <a:spcPct val="100000"/>
              </a:lnSpc>
              <a:defRPr/>
            </a:pPr>
            <a:endParaRPr lang="en-US" sz="3200" dirty="0">
              <a:solidFill>
                <a:srgbClr val="164380"/>
              </a:solidFill>
            </a:endParaRPr>
          </a:p>
          <a:p>
            <a:pPr algn="ctr" defTabSz="1219170">
              <a:lnSpc>
                <a:spcPct val="100000"/>
              </a:lnSpc>
              <a:defRPr/>
            </a:pPr>
            <a:r>
              <a:rPr lang="en-US" sz="3200" dirty="0">
                <a:solidFill>
                  <a:srgbClr val="164380"/>
                </a:solidFill>
              </a:rPr>
              <a:t>Division of Tuberculosis Elimination</a:t>
            </a:r>
          </a:p>
          <a:p>
            <a:pPr algn="ctr" defTabSz="1219170">
              <a:lnSpc>
                <a:spcPct val="100000"/>
              </a:lnSpc>
              <a:defRPr/>
            </a:pPr>
            <a:r>
              <a:rPr lang="en-US" sz="3200" dirty="0">
                <a:solidFill>
                  <a:srgbClr val="164380"/>
                </a:solidFill>
              </a:rPr>
              <a:t>National Center for HIV, Viral Hepatitis, STD, and TB Prevention</a:t>
            </a:r>
            <a:endParaRPr lang="en-US" dirty="0">
              <a:solidFill>
                <a:srgbClr val="164380"/>
              </a:solidFill>
            </a:endParaRPr>
          </a:p>
          <a:p>
            <a:pPr algn="ctr" defTabSz="1219170">
              <a:lnSpc>
                <a:spcPct val="100000"/>
              </a:lnSpc>
              <a:defRPr/>
            </a:pPr>
            <a:r>
              <a:rPr lang="en-US" sz="3200" dirty="0">
                <a:solidFill>
                  <a:srgbClr val="164380"/>
                </a:solidFill>
              </a:rPr>
              <a:t>National Tuberculosis Surveillance System</a:t>
            </a:r>
            <a:br>
              <a:rPr lang="en-US" sz="2400" dirty="0">
                <a:solidFill>
                  <a:srgbClr val="164380"/>
                </a:solidFill>
              </a:rPr>
            </a:br>
            <a:endParaRPr lang="en-US" sz="2400" dirty="0">
              <a:solidFill>
                <a:srgbClr val="164380"/>
              </a:solidFill>
              <a:cs typeface="Calibri" pitchFamily="34" charset="0"/>
            </a:endParaRPr>
          </a:p>
        </p:txBody>
      </p:sp>
      <p:sp>
        <p:nvSpPr>
          <p:cNvPr id="13" name="TextBox 12">
            <a:extLst>
              <a:ext uri="{FF2B5EF4-FFF2-40B4-BE49-F238E27FC236}">
                <a16:creationId xmlns:a16="http://schemas.microsoft.com/office/drawing/2014/main" id="{0AB0971D-E7DA-3FD9-35E1-91853AA72A36}"/>
              </a:ext>
            </a:extLst>
          </p:cNvPr>
          <p:cNvSpPr txBox="1"/>
          <p:nvPr/>
        </p:nvSpPr>
        <p:spPr>
          <a:xfrm>
            <a:off x="203200" y="6435912"/>
            <a:ext cx="3671147" cy="348878"/>
          </a:xfrm>
          <a:prstGeom prst="rect">
            <a:avLst/>
          </a:prstGeom>
        </p:spPr>
        <p:txBody>
          <a:bodyPr wrap="square" lIns="121920" tIns="60960" rIns="121920" bIns="60960" rtlCol="0" anchor="t">
            <a:spAutoFit/>
          </a:bodyPr>
          <a:lstStyle/>
          <a:p>
            <a:r>
              <a:rPr lang="en-US" sz="1400" baseline="30000">
                <a:solidFill>
                  <a:srgbClr val="000000"/>
                </a:solidFill>
                <a:latin typeface="Calibri"/>
                <a:cs typeface="Calibri"/>
              </a:rPr>
              <a:t>*</a:t>
            </a:r>
            <a:r>
              <a:rPr lang="en-US" sz="1400">
                <a:solidFill>
                  <a:srgbClr val="000000"/>
                </a:solidFill>
                <a:latin typeface="Calibri"/>
                <a:cs typeface="Calibri"/>
              </a:rPr>
              <a:t>Data updated as of July 17, 2024</a:t>
            </a:r>
          </a:p>
        </p:txBody>
      </p:sp>
    </p:spTree>
    <p:extLst>
      <p:ext uri="{BB962C8B-B14F-4D97-AF65-F5344CB8AC3E}">
        <p14:creationId xmlns:p14="http://schemas.microsoft.com/office/powerpoint/2010/main" val="158731725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5C93385-E5AC-3C2C-450D-323E66F679AA}"/>
              </a:ext>
            </a:extLst>
          </p:cNvPr>
          <p:cNvSpPr txBox="1">
            <a:spLocks noGrp="1"/>
          </p:cNvSpPr>
          <p:nvPr>
            <p:ph type="title" idx="4294967295"/>
          </p:nvPr>
        </p:nvSpPr>
        <p:spPr>
          <a:xfrm>
            <a:off x="187288" y="192298"/>
            <a:ext cx="11817424" cy="69494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316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Progress Towards TB Elimination, United States, 1982–2023</a:t>
            </a:r>
            <a:endParaRPr kumimoji="0" lang="en-US" sz="3733"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graphicFrame>
        <p:nvGraphicFramePr>
          <p:cNvPr id="20" name="Chart 19" descr="Declining graph of U.S. tuberculosis (TB) cases from 1982–2023. U.S. TB cases exceed the TB elimination threshold goal.">
            <a:extLst>
              <a:ext uri="{FF2B5EF4-FFF2-40B4-BE49-F238E27FC236}">
                <a16:creationId xmlns:a16="http://schemas.microsoft.com/office/drawing/2014/main" id="{C90E24C8-011F-1B4B-BD61-208A59EC56F0}"/>
              </a:ext>
            </a:extLst>
          </p:cNvPr>
          <p:cNvGraphicFramePr/>
          <p:nvPr>
            <p:extLst>
              <p:ext uri="{D42A27DB-BD31-4B8C-83A1-F6EECF244321}">
                <p14:modId xmlns:p14="http://schemas.microsoft.com/office/powerpoint/2010/main" val="1032129767"/>
              </p:ext>
            </p:extLst>
          </p:nvPr>
        </p:nvGraphicFramePr>
        <p:xfrm>
          <a:off x="187288" y="729915"/>
          <a:ext cx="11817424"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a:extLst>
              <a:ext uri="{FF2B5EF4-FFF2-40B4-BE49-F238E27FC236}">
                <a16:creationId xmlns:a16="http://schemas.microsoft.com/office/drawing/2014/main" id="{7783630F-4BD8-7D21-6C13-FDC0089CC618}"/>
              </a:ext>
            </a:extLst>
          </p:cNvPr>
          <p:cNvSpPr txBox="1"/>
          <p:nvPr/>
        </p:nvSpPr>
        <p:spPr>
          <a:xfrm>
            <a:off x="4794360" y="1201101"/>
            <a:ext cx="3931184"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26,673 TB cases in 1992</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Incidence rate: 10.4 per 100,000</a:t>
            </a:r>
          </a:p>
        </p:txBody>
      </p:sp>
      <p:cxnSp>
        <p:nvCxnSpPr>
          <p:cNvPr id="23" name="Straight Connector 22" descr="Declining graph of U.S. tuberculosis (TB) cases from 1982–2023. U.S. TB cases exceed the TB elimination threshold goal.">
            <a:extLst>
              <a:ext uri="{FF2B5EF4-FFF2-40B4-BE49-F238E27FC236}">
                <a16:creationId xmlns:a16="http://schemas.microsoft.com/office/drawing/2014/main" id="{13D7465A-CF44-00C0-7DD6-31F09DF671EA}"/>
              </a:ext>
            </a:extLst>
          </p:cNvPr>
          <p:cNvCxnSpPr>
            <a:cxnSpLocks/>
          </p:cNvCxnSpPr>
          <p:nvPr/>
        </p:nvCxnSpPr>
        <p:spPr>
          <a:xfrm flipH="1">
            <a:off x="4001971" y="1524267"/>
            <a:ext cx="782229" cy="0"/>
          </a:xfrm>
          <a:prstGeom prst="line">
            <a:avLst/>
          </a:prstGeom>
          <a:noFill/>
          <a:ln w="19050" cap="flat" cmpd="sng" algn="ctr">
            <a:solidFill>
              <a:srgbClr val="000000">
                <a:lumMod val="85000"/>
                <a:lumOff val="15000"/>
              </a:srgbClr>
            </a:solidFill>
            <a:prstDash val="solid"/>
          </a:ln>
          <a:effectLst/>
        </p:spPr>
      </p:cxnSp>
      <p:sp>
        <p:nvSpPr>
          <p:cNvPr id="24" name="TextBox 23">
            <a:extLst>
              <a:ext uri="{FF2B5EF4-FFF2-40B4-BE49-F238E27FC236}">
                <a16:creationId xmlns:a16="http://schemas.microsoft.com/office/drawing/2014/main" id="{7BE8804F-3C0E-0F8C-FF22-D303A32F5517}"/>
              </a:ext>
            </a:extLst>
          </p:cNvPr>
          <p:cNvSpPr txBox="1"/>
          <p:nvPr/>
        </p:nvSpPr>
        <p:spPr>
          <a:xfrm>
            <a:off x="8538794" y="2931520"/>
            <a:ext cx="3472181"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9,633 TB cases in 2023</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Incidence rate: 2.9 per 100,000</a:t>
            </a:r>
          </a:p>
        </p:txBody>
      </p:sp>
      <p:cxnSp>
        <p:nvCxnSpPr>
          <p:cNvPr id="25" name="Straight Connector 24" descr="Declining graph of U.S. tuberculosis (TB) cases from 1982–2023. U.S. TB cases exceed the TB elimination threshold goal.">
            <a:extLst>
              <a:ext uri="{FF2B5EF4-FFF2-40B4-BE49-F238E27FC236}">
                <a16:creationId xmlns:a16="http://schemas.microsoft.com/office/drawing/2014/main" id="{BBB2B721-FB4E-0185-312C-4558516AE643}"/>
              </a:ext>
            </a:extLst>
          </p:cNvPr>
          <p:cNvCxnSpPr>
            <a:cxnSpLocks/>
            <a:stCxn id="24" idx="2"/>
          </p:cNvCxnSpPr>
          <p:nvPr/>
        </p:nvCxnSpPr>
        <p:spPr>
          <a:xfrm>
            <a:off x="10274885" y="3577851"/>
            <a:ext cx="1464034" cy="611090"/>
          </a:xfrm>
          <a:prstGeom prst="line">
            <a:avLst/>
          </a:prstGeom>
          <a:noFill/>
          <a:ln w="19050" cap="flat" cmpd="sng" algn="ctr">
            <a:solidFill>
              <a:srgbClr val="000000">
                <a:lumMod val="85000"/>
                <a:lumOff val="15000"/>
              </a:srgbClr>
            </a:solidFill>
            <a:prstDash val="solid"/>
          </a:ln>
          <a:effectLst/>
        </p:spPr>
      </p:cxnSp>
    </p:spTree>
    <p:extLst>
      <p:ext uri="{BB962C8B-B14F-4D97-AF65-F5344CB8AC3E}">
        <p14:creationId xmlns:p14="http://schemas.microsoft.com/office/powerpoint/2010/main" val="51779708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5" descr="Declining graph of U.S. TB cases and incidence rate from 1993-2023 showing highest since 2013 and 2016, respectively.">
            <a:extLst>
              <a:ext uri="{FF2B5EF4-FFF2-40B4-BE49-F238E27FC236}">
                <a16:creationId xmlns:a16="http://schemas.microsoft.com/office/drawing/2014/main" id="{6847C37D-534A-42DA-D77E-DB021815ADD5}"/>
              </a:ext>
            </a:extLst>
          </p:cNvPr>
          <p:cNvSpPr txBox="1">
            <a:spLocks noGrp="1"/>
          </p:cNvSpPr>
          <p:nvPr>
            <p:ph type="title" idx="4294967295"/>
          </p:nvPr>
        </p:nvSpPr>
        <p:spPr>
          <a:xfrm>
            <a:off x="609597" y="164591"/>
            <a:ext cx="10972807"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316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TB Cases and Incidence Rates, United States, 1993–2023</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graphicFrame>
        <p:nvGraphicFramePr>
          <p:cNvPr id="11" name="Chart 10" descr="Declining graph of U.S. TB cases and incidence rate from 1993-2023 showing highest since 2013 and 2016, respectively.">
            <a:extLst>
              <a:ext uri="{FF2B5EF4-FFF2-40B4-BE49-F238E27FC236}">
                <a16:creationId xmlns:a16="http://schemas.microsoft.com/office/drawing/2014/main" id="{35F3F5C0-672D-1548-6A3B-616135791C0E}"/>
              </a:ext>
            </a:extLst>
          </p:cNvPr>
          <p:cNvGraphicFramePr/>
          <p:nvPr>
            <p:extLst>
              <p:ext uri="{D42A27DB-BD31-4B8C-83A1-F6EECF244321}">
                <p14:modId xmlns:p14="http://schemas.microsoft.com/office/powerpoint/2010/main" val="201323740"/>
              </p:ext>
            </p:extLst>
          </p:nvPr>
        </p:nvGraphicFramePr>
        <p:xfrm>
          <a:off x="192024" y="786384"/>
          <a:ext cx="11795760"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08450A27-1277-1FE3-38D2-C50145E37053}"/>
              </a:ext>
            </a:extLst>
          </p:cNvPr>
          <p:cNvSpPr txBox="1"/>
          <p:nvPr/>
        </p:nvSpPr>
        <p:spPr>
          <a:xfrm>
            <a:off x="7682146" y="2782669"/>
            <a:ext cx="3472181"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9,633 TB cases in 2023</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Incidence rate: 2.9 per 100,000</a:t>
            </a:r>
          </a:p>
        </p:txBody>
      </p:sp>
      <p:cxnSp>
        <p:nvCxnSpPr>
          <p:cNvPr id="13" name="Straight Connector 12" descr="Declining graph of U.S. TB cases and incidence rate from 1993-2023 showing highest since 2013 and 2016, respectively.">
            <a:extLst>
              <a:ext uri="{FF2B5EF4-FFF2-40B4-BE49-F238E27FC236}">
                <a16:creationId xmlns:a16="http://schemas.microsoft.com/office/drawing/2014/main" id="{1129A82E-38A3-755D-29CF-4EFFABC4A2C8}"/>
              </a:ext>
            </a:extLst>
          </p:cNvPr>
          <p:cNvCxnSpPr>
            <a:cxnSpLocks/>
            <a:stCxn id="12" idx="2"/>
          </p:cNvCxnSpPr>
          <p:nvPr/>
        </p:nvCxnSpPr>
        <p:spPr>
          <a:xfrm>
            <a:off x="9418237" y="3429000"/>
            <a:ext cx="1641190" cy="1027497"/>
          </a:xfrm>
          <a:prstGeom prst="line">
            <a:avLst/>
          </a:prstGeom>
          <a:noFill/>
          <a:ln w="19050" cap="flat" cmpd="sng" algn="ctr">
            <a:solidFill>
              <a:srgbClr val="000000">
                <a:lumMod val="85000"/>
                <a:lumOff val="15000"/>
              </a:srgbClr>
            </a:solidFill>
            <a:prstDash val="solid"/>
          </a:ln>
          <a:effectLst/>
        </p:spPr>
      </p:cxnSp>
    </p:spTree>
    <p:extLst>
      <p:ext uri="{BB962C8B-B14F-4D97-AF65-F5344CB8AC3E}">
        <p14:creationId xmlns:p14="http://schemas.microsoft.com/office/powerpoint/2010/main" val="275892274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5" descr="Line graph of annual TB incidence rates above a stable bar graph of percent change with a 15% increase 2022 to 2023.  ">
            <a:extLst>
              <a:ext uri="{FF2B5EF4-FFF2-40B4-BE49-F238E27FC236}">
                <a16:creationId xmlns:a16="http://schemas.microsoft.com/office/drawing/2014/main" id="{ADD9DB23-3C4A-1CCA-2255-159A14149049}"/>
              </a:ext>
            </a:extLst>
          </p:cNvPr>
          <p:cNvSpPr txBox="1">
            <a:spLocks noGrp="1"/>
          </p:cNvSpPr>
          <p:nvPr>
            <p:ph type="title" idx="4294967295"/>
          </p:nvPr>
        </p:nvSpPr>
        <p:spPr>
          <a:xfrm>
            <a:off x="609597" y="164592"/>
            <a:ext cx="1097280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and Annual Percent Change in Rate,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2010–2023</a:t>
            </a:r>
          </a:p>
        </p:txBody>
      </p:sp>
      <p:graphicFrame>
        <p:nvGraphicFramePr>
          <p:cNvPr id="10" name="Chart 9" descr="Line graph of annual TB incidence rates above a stable bar graph of percent change with a 15% increase 2022 to 2023.  ">
            <a:extLst>
              <a:ext uri="{FF2B5EF4-FFF2-40B4-BE49-F238E27FC236}">
                <a16:creationId xmlns:a16="http://schemas.microsoft.com/office/drawing/2014/main" id="{2C99D0E8-B41E-6BB5-4BD6-00C363BBED7E}"/>
              </a:ext>
            </a:extLst>
          </p:cNvPr>
          <p:cNvGraphicFramePr/>
          <p:nvPr>
            <p:extLst>
              <p:ext uri="{D42A27DB-BD31-4B8C-83A1-F6EECF244321}">
                <p14:modId xmlns:p14="http://schemas.microsoft.com/office/powerpoint/2010/main" val="2553113236"/>
              </p:ext>
            </p:extLst>
          </p:nvPr>
        </p:nvGraphicFramePr>
        <p:xfrm>
          <a:off x="98158" y="1142729"/>
          <a:ext cx="12093844" cy="24306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descr="Line graph of annual TB incidence rates above a stable bar graph of percent change with a 15% increase 2022 to 2023.  ">
            <a:extLst>
              <a:ext uri="{FF2B5EF4-FFF2-40B4-BE49-F238E27FC236}">
                <a16:creationId xmlns:a16="http://schemas.microsoft.com/office/drawing/2014/main" id="{AD15A256-31A7-5B0C-A864-210E49018308}"/>
              </a:ext>
            </a:extLst>
          </p:cNvPr>
          <p:cNvGraphicFramePr/>
          <p:nvPr>
            <p:extLst>
              <p:ext uri="{D42A27DB-BD31-4B8C-83A1-F6EECF244321}">
                <p14:modId xmlns:p14="http://schemas.microsoft.com/office/powerpoint/2010/main" val="2209271641"/>
              </p:ext>
            </p:extLst>
          </p:nvPr>
        </p:nvGraphicFramePr>
        <p:xfrm>
          <a:off x="103570" y="3429000"/>
          <a:ext cx="12231866" cy="3154362"/>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
            <a:extLst>
              <a:ext uri="{FF2B5EF4-FFF2-40B4-BE49-F238E27FC236}">
                <a16:creationId xmlns:a16="http://schemas.microsoft.com/office/drawing/2014/main" id="{2EF47CB8-D4CE-2922-5A2E-6D1814DD9986}"/>
              </a:ext>
            </a:extLst>
          </p:cNvPr>
          <p:cNvSpPr txBox="1"/>
          <p:nvPr/>
        </p:nvSpPr>
        <p:spPr>
          <a:xfrm>
            <a:off x="98158" y="6440827"/>
            <a:ext cx="4962872" cy="28506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Annual percent change in rate based on unrounded data</a:t>
            </a:r>
          </a:p>
        </p:txBody>
      </p:sp>
    </p:spTree>
    <p:extLst>
      <p:ext uri="{BB962C8B-B14F-4D97-AF65-F5344CB8AC3E}">
        <p14:creationId xmlns:p14="http://schemas.microsoft.com/office/powerpoint/2010/main" val="224636296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descr="Declining graph of TB-related deaths and mortality rates from 1993-2022 with data leveling in 2007. ">
            <a:extLst>
              <a:ext uri="{FF2B5EF4-FFF2-40B4-BE49-F238E27FC236}">
                <a16:creationId xmlns:a16="http://schemas.microsoft.com/office/drawing/2014/main" id="{9E208C48-7CEE-8A0E-B1E9-A031A2A92E4C}"/>
              </a:ext>
            </a:extLst>
          </p:cNvPr>
          <p:cNvSpPr txBox="1">
            <a:spLocks noGrp="1"/>
          </p:cNvSpPr>
          <p:nvPr>
            <p:ph type="title" idx="4294967295"/>
          </p:nvPr>
        </p:nvSpPr>
        <p:spPr>
          <a:xfrm>
            <a:off x="609597" y="164592"/>
            <a:ext cx="10972807"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4336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TB-Related Deaths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Arial"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 and Mortality Rates, United States, 1993–2022</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graphicFrame>
        <p:nvGraphicFramePr>
          <p:cNvPr id="7" name="Chart 6" descr="Declining graph of TB-related deaths and mortality rates from 1993-2022 with data leveling in 2007. ">
            <a:extLst>
              <a:ext uri="{FF2B5EF4-FFF2-40B4-BE49-F238E27FC236}">
                <a16:creationId xmlns:a16="http://schemas.microsoft.com/office/drawing/2014/main" id="{6F5F0661-27A3-5781-0813-28E9AB9B1DC0}"/>
              </a:ext>
            </a:extLst>
          </p:cNvPr>
          <p:cNvGraphicFramePr/>
          <p:nvPr>
            <p:extLst>
              <p:ext uri="{D42A27DB-BD31-4B8C-83A1-F6EECF244321}">
                <p14:modId xmlns:p14="http://schemas.microsoft.com/office/powerpoint/2010/main" val="2493314101"/>
              </p:ext>
            </p:extLst>
          </p:nvPr>
        </p:nvGraphicFramePr>
        <p:xfrm>
          <a:off x="182407" y="718291"/>
          <a:ext cx="11827185"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226B4A29-C523-C85C-F6A3-276158ECE52E}"/>
              </a:ext>
            </a:extLst>
          </p:cNvPr>
          <p:cNvSpPr txBox="1"/>
          <p:nvPr/>
        </p:nvSpPr>
        <p:spPr>
          <a:xfrm>
            <a:off x="12803" y="6479011"/>
            <a:ext cx="12035763" cy="276999"/>
          </a:xfrm>
          <a:prstGeom prst="rect">
            <a:avLst/>
          </a:prstGeom>
        </p:spPr>
        <p:txBody>
          <a:bodyPr wrap="square" lIns="91440" tIns="45720" rIns="91440" bIns="45720" rtlCol="0" anchor="t">
            <a:spAutoFit/>
          </a:bodyPr>
          <a:lstStyle/>
          <a:p>
            <a:pPr>
              <a:buFont typeface="Arial" pitchFamily="34" charset="0"/>
              <a:buNone/>
            </a:pPr>
            <a:r>
              <a:rPr lang="en-US" sz="1200" baseline="30000">
                <a:solidFill>
                  <a:srgbClr val="000000"/>
                </a:solidFill>
                <a:latin typeface="Calibri"/>
                <a:cs typeface="Calibri"/>
              </a:rPr>
              <a:t>*</a:t>
            </a:r>
            <a:r>
              <a:rPr lang="en-US" sz="1200">
                <a:solidFill>
                  <a:srgbClr val="000000"/>
                </a:solidFill>
                <a:latin typeface="Calibri"/>
                <a:cs typeface="Calibri"/>
              </a:rPr>
              <a:t>National Vital Statistics System Underlying Cause of Death (based on deaths reported through 2022)</a:t>
            </a:r>
          </a:p>
        </p:txBody>
      </p:sp>
      <p:sp>
        <p:nvSpPr>
          <p:cNvPr id="9" name="TextBox 8">
            <a:extLst>
              <a:ext uri="{FF2B5EF4-FFF2-40B4-BE49-F238E27FC236}">
                <a16:creationId xmlns:a16="http://schemas.microsoft.com/office/drawing/2014/main" id="{EF6CC9BC-F736-21C6-B91D-C433004F62DF}"/>
              </a:ext>
            </a:extLst>
          </p:cNvPr>
          <p:cNvSpPr txBox="1"/>
          <p:nvPr/>
        </p:nvSpPr>
        <p:spPr>
          <a:xfrm>
            <a:off x="7671334" y="3105834"/>
            <a:ext cx="3132391" cy="646331"/>
          </a:xfrm>
          <a:prstGeom prst="rect">
            <a:avLst/>
          </a:prstGeom>
          <a:noFill/>
          <a:ln w="19050">
            <a:solidFill>
              <a:srgbClr val="000000"/>
            </a:solidFill>
          </a:ln>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lang="en-US" b="1" kern="0">
                <a:solidFill>
                  <a:srgbClr val="000000"/>
                </a:solidFill>
                <a:latin typeface="Calibri" panose="020F0502020204030204" pitchFamily="34" charset="0"/>
              </a:rPr>
              <a:t>565</a:t>
            </a:r>
            <a:r>
              <a:rPr kumimoji="0" lang="en-US" sz="1800" b="1" i="0" u="none" strike="noStrike" kern="0" cap="none" spc="0" normalizeH="0" baseline="0" noProof="0">
                <a:ln>
                  <a:noFill/>
                </a:ln>
                <a:solidFill>
                  <a:srgbClr val="000000"/>
                </a:solidFill>
                <a:effectLst/>
                <a:uLnTx/>
                <a:uFillTx/>
                <a:latin typeface="Calibri" panose="020F0502020204030204" pitchFamily="34" charset="0"/>
              </a:rPr>
              <a:t> TB-related deaths in 2022</a:t>
            </a:r>
          </a:p>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Calibri" panose="020F0502020204030204" pitchFamily="34" charset="0"/>
              </a:rPr>
              <a:t>Mortality rate: 0.2 per 100,000</a:t>
            </a:r>
          </a:p>
        </p:txBody>
      </p:sp>
      <p:cxnSp>
        <p:nvCxnSpPr>
          <p:cNvPr id="10" name="Straight Connector 9">
            <a:extLst>
              <a:ext uri="{FF2B5EF4-FFF2-40B4-BE49-F238E27FC236}">
                <a16:creationId xmlns:a16="http://schemas.microsoft.com/office/drawing/2014/main" id="{83CC8F9D-F34E-9DED-4245-BEA80BE0D4B9}"/>
              </a:ext>
              <a:ext uri="{C183D7F6-B498-43B3-948B-1728B52AA6E4}">
                <adec:decorative xmlns:adec="http://schemas.microsoft.com/office/drawing/2017/decorative" val="1"/>
              </a:ext>
            </a:extLst>
          </p:cNvPr>
          <p:cNvCxnSpPr>
            <a:cxnSpLocks/>
            <a:stCxn id="9" idx="2"/>
          </p:cNvCxnSpPr>
          <p:nvPr/>
        </p:nvCxnSpPr>
        <p:spPr>
          <a:xfrm>
            <a:off x="9237530" y="3752165"/>
            <a:ext cx="1735799" cy="802625"/>
          </a:xfrm>
          <a:prstGeom prst="line">
            <a:avLst/>
          </a:prstGeom>
          <a:noFill/>
          <a:ln w="19050" cap="flat" cmpd="sng" algn="ctr">
            <a:solidFill>
              <a:srgbClr val="000000">
                <a:lumMod val="85000"/>
                <a:lumOff val="15000"/>
              </a:srgbClr>
            </a:solidFill>
            <a:prstDash val="solid"/>
          </a:ln>
          <a:effectLst/>
        </p:spPr>
      </p:cxnSp>
    </p:spTree>
    <p:extLst>
      <p:ext uri="{BB962C8B-B14F-4D97-AF65-F5344CB8AC3E}">
        <p14:creationId xmlns:p14="http://schemas.microsoft.com/office/powerpoint/2010/main" val="335548529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descr="U.S. map with states shaded based on percentage of TB cases in 2023. Four states combined reported half of all cases.">
            <a:extLst>
              <a:ext uri="{FF2B5EF4-FFF2-40B4-BE49-F238E27FC236}">
                <a16:creationId xmlns:a16="http://schemas.microsoft.com/office/drawing/2014/main" id="{F0D9FB29-40EE-22CF-D471-DEAB9F6D7005}"/>
              </a:ext>
            </a:extLst>
          </p:cNvPr>
          <p:cNvSpPr txBox="1">
            <a:spLocks noGrp="1"/>
          </p:cNvSpPr>
          <p:nvPr>
            <p:ph type="title" idx="4294967295"/>
          </p:nvPr>
        </p:nvSpPr>
        <p:spPr>
          <a:xfrm>
            <a:off x="609600" y="164590"/>
            <a:ext cx="10972800" cy="9254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and Percentages by Reporting Area,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2023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(N=9,633)</a:t>
            </a:r>
            <a:endParaRPr kumimoji="0" lang="en-US" sz="3000" b="0"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pic>
        <p:nvPicPr>
          <p:cNvPr id="5" name="Picture 4" descr="U.S. map with states shaded based on percentage of TB cases in 2023. Four states combined reported half of all cases.">
            <a:extLst>
              <a:ext uri="{FF2B5EF4-FFF2-40B4-BE49-F238E27FC236}">
                <a16:creationId xmlns:a16="http://schemas.microsoft.com/office/drawing/2014/main" id="{517CA1BE-6E4F-1CE7-B1E2-C59B9AF3B89F}"/>
              </a:ext>
            </a:extLst>
          </p:cNvPr>
          <p:cNvPicPr>
            <a:picLocks noChangeAspect="1"/>
          </p:cNvPicPr>
          <p:nvPr/>
        </p:nvPicPr>
        <p:blipFill rotWithShape="1">
          <a:blip r:embed="rId3">
            <a:extLst>
              <a:ext uri="{28A0092B-C50C-407E-A947-70E740481C1C}">
                <a14:useLocalDpi xmlns:a14="http://schemas.microsoft.com/office/drawing/2010/main" val="0"/>
              </a:ext>
            </a:extLst>
          </a:blip>
          <a:srcRect l="12825" t="8256" r="17643" b="11092"/>
          <a:stretch/>
        </p:blipFill>
        <p:spPr>
          <a:xfrm>
            <a:off x="1372944" y="1039533"/>
            <a:ext cx="8805267" cy="5570941"/>
          </a:xfrm>
          <a:prstGeom prst="rect">
            <a:avLst/>
          </a:prstGeom>
        </p:spPr>
      </p:pic>
      <p:cxnSp>
        <p:nvCxnSpPr>
          <p:cNvPr id="8" name="Straight Connector 7">
            <a:extLst>
              <a:ext uri="{FF2B5EF4-FFF2-40B4-BE49-F238E27FC236}">
                <a16:creationId xmlns:a16="http://schemas.microsoft.com/office/drawing/2014/main" id="{7A1AE372-6C2C-CDD0-87E6-60AB1DDEC6C0}"/>
              </a:ext>
              <a:ext uri="{C183D7F6-B498-43B3-948B-1728B52AA6E4}">
                <adec:decorative xmlns:adec="http://schemas.microsoft.com/office/drawing/2017/decorative" val="1"/>
              </a:ext>
            </a:extLst>
          </p:cNvPr>
          <p:cNvCxnSpPr>
            <a:cxnSpLocks/>
          </p:cNvCxnSpPr>
          <p:nvPr/>
        </p:nvCxnSpPr>
        <p:spPr>
          <a:xfrm flipH="1" flipV="1">
            <a:off x="1742442" y="3213640"/>
            <a:ext cx="457200" cy="0"/>
          </a:xfrm>
          <a:prstGeom prst="line">
            <a:avLst/>
          </a:prstGeom>
          <a:noFill/>
          <a:ln w="31750" cap="flat" cmpd="sng" algn="ctr">
            <a:solidFill>
              <a:srgbClr val="164380"/>
            </a:solidFill>
            <a:prstDash val="solid"/>
          </a:ln>
          <a:effectLst/>
        </p:spPr>
      </p:cxnSp>
      <p:cxnSp>
        <p:nvCxnSpPr>
          <p:cNvPr id="9" name="Straight Connector 8">
            <a:extLst>
              <a:ext uri="{FF2B5EF4-FFF2-40B4-BE49-F238E27FC236}">
                <a16:creationId xmlns:a16="http://schemas.microsoft.com/office/drawing/2014/main" id="{16BB7E21-D54F-BFA3-E6BD-9BD54DFB5967}"/>
              </a:ext>
              <a:ext uri="{C183D7F6-B498-43B3-948B-1728B52AA6E4}">
                <adec:decorative xmlns:adec="http://schemas.microsoft.com/office/drawing/2017/decorative" val="1"/>
              </a:ext>
            </a:extLst>
          </p:cNvPr>
          <p:cNvCxnSpPr>
            <a:cxnSpLocks/>
            <a:stCxn id="10" idx="0"/>
          </p:cNvCxnSpPr>
          <p:nvPr/>
        </p:nvCxnSpPr>
        <p:spPr>
          <a:xfrm flipH="1" flipV="1">
            <a:off x="5905498" y="5243110"/>
            <a:ext cx="1376467" cy="524874"/>
          </a:xfrm>
          <a:prstGeom prst="line">
            <a:avLst/>
          </a:prstGeom>
          <a:noFill/>
          <a:ln w="31750" cap="flat" cmpd="sng" algn="ctr">
            <a:solidFill>
              <a:srgbClr val="164380"/>
            </a:solidFill>
            <a:prstDash val="solid"/>
          </a:ln>
          <a:effectLst/>
        </p:spPr>
      </p:cxnSp>
      <p:sp>
        <p:nvSpPr>
          <p:cNvPr id="10" name="TextBox 9">
            <a:extLst>
              <a:ext uri="{FF2B5EF4-FFF2-40B4-BE49-F238E27FC236}">
                <a16:creationId xmlns:a16="http://schemas.microsoft.com/office/drawing/2014/main" id="{29FA2901-4E59-29BB-6DD1-28FD58D2EF43}"/>
              </a:ext>
            </a:extLst>
          </p:cNvPr>
          <p:cNvSpPr txBox="1"/>
          <p:nvPr/>
        </p:nvSpPr>
        <p:spPr>
          <a:xfrm>
            <a:off x="6480858" y="5767984"/>
            <a:ext cx="1602213"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Texas </a:t>
            </a:r>
            <a:endParaRPr kumimoji="0" lang="en-US" sz="1800" b="0" i="0" u="none" strike="noStrike" kern="0" cap="none" spc="0" normalizeH="0" baseline="0" noProof="0">
              <a:ln>
                <a:noFill/>
              </a:ln>
              <a:solidFill>
                <a:srgbClr val="000000">
                  <a:lumMod val="85000"/>
                  <a:lumOff val="15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13% (n=1,242)</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1" name="Straight Connector 10">
            <a:extLst>
              <a:ext uri="{FF2B5EF4-FFF2-40B4-BE49-F238E27FC236}">
                <a16:creationId xmlns:a16="http://schemas.microsoft.com/office/drawing/2014/main" id="{70410C02-E64E-C91C-551D-7D78A8DC9AB0}"/>
              </a:ext>
              <a:ext uri="{C183D7F6-B498-43B3-948B-1728B52AA6E4}">
                <adec:decorative xmlns:adec="http://schemas.microsoft.com/office/drawing/2017/decorative" val="1"/>
              </a:ext>
            </a:extLst>
          </p:cNvPr>
          <p:cNvCxnSpPr>
            <a:cxnSpLocks/>
          </p:cNvCxnSpPr>
          <p:nvPr/>
        </p:nvCxnSpPr>
        <p:spPr>
          <a:xfrm flipH="1">
            <a:off x="9319467" y="2268473"/>
            <a:ext cx="930377" cy="0"/>
          </a:xfrm>
          <a:prstGeom prst="line">
            <a:avLst/>
          </a:prstGeom>
          <a:noFill/>
          <a:ln w="31750" cap="flat" cmpd="sng" algn="ctr">
            <a:solidFill>
              <a:srgbClr val="164380"/>
            </a:solidFill>
            <a:prstDash val="solid"/>
          </a:ln>
          <a:effectLst/>
        </p:spPr>
      </p:cxnSp>
      <p:sp>
        <p:nvSpPr>
          <p:cNvPr id="12" name="TextBox 11">
            <a:extLst>
              <a:ext uri="{FF2B5EF4-FFF2-40B4-BE49-F238E27FC236}">
                <a16:creationId xmlns:a16="http://schemas.microsoft.com/office/drawing/2014/main" id="{3381ACDA-1708-3EC4-F669-797B7DF9D248}"/>
              </a:ext>
            </a:extLst>
          </p:cNvPr>
          <p:cNvSpPr txBox="1"/>
          <p:nvPr/>
        </p:nvSpPr>
        <p:spPr>
          <a:xfrm>
            <a:off x="205620" y="2891071"/>
            <a:ext cx="162826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California </a:t>
            </a:r>
            <a:r>
              <a:rPr lang="en-US" kern="0">
                <a:solidFill>
                  <a:srgbClr val="000000">
                    <a:lumMod val="85000"/>
                    <a:lumOff val="15000"/>
                  </a:srgbClr>
                </a:solidFill>
                <a:latin typeface="Calibri"/>
                <a:cs typeface="Calibri"/>
              </a:rPr>
              <a:t>22</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 (n=2,112)</a:t>
            </a:r>
            <a:endParaRPr kumimoji="0" lang="en-US" sz="1800" b="0" i="0" u="none" strike="noStrike" kern="0" cap="none" spc="0" normalizeH="0" baseline="0" noProof="0">
              <a:ln>
                <a:noFill/>
              </a:ln>
              <a:solidFill>
                <a:srgbClr val="000000">
                  <a:lumMod val="85000"/>
                  <a:lumOff val="15000"/>
                </a:srgbClr>
              </a:solidFill>
              <a:effectLst/>
              <a:uLnTx/>
              <a:uFillTx/>
            </a:endParaRPr>
          </a:p>
        </p:txBody>
      </p:sp>
      <p:sp>
        <p:nvSpPr>
          <p:cNvPr id="13" name="TextBox 12">
            <a:extLst>
              <a:ext uri="{FF2B5EF4-FFF2-40B4-BE49-F238E27FC236}">
                <a16:creationId xmlns:a16="http://schemas.microsoft.com/office/drawing/2014/main" id="{E4877845-52E8-85B4-07DF-C74F16BBEF3A}"/>
              </a:ext>
            </a:extLst>
          </p:cNvPr>
          <p:cNvSpPr txBox="1"/>
          <p:nvPr/>
        </p:nvSpPr>
        <p:spPr>
          <a:xfrm>
            <a:off x="10249844" y="1960551"/>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New York</a:t>
            </a:r>
            <a:r>
              <a:rPr kumimoji="0" lang="en-US" sz="1800" b="0" i="0" u="none" strike="noStrike" kern="0" cap="none" spc="0" normalizeH="0" baseline="30000" noProof="0">
                <a:ln>
                  <a:noFill/>
                </a:ln>
                <a:solidFill>
                  <a:srgbClr val="000000">
                    <a:lumMod val="85000"/>
                    <a:lumOff val="15000"/>
                  </a:srgbClr>
                </a:solidFill>
                <a:effectLst/>
                <a:uLnTx/>
                <a:uFillTx/>
                <a:latin typeface="Calibri"/>
                <a:cs typeface="Calibri"/>
              </a:rPr>
              <a:t>*</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 </a:t>
            </a:r>
            <a:endParaRPr kumimoji="0" lang="en-US" sz="1800" b="0" i="0" u="none" strike="noStrike" kern="0" cap="none" spc="0" normalizeH="0" baseline="0" noProof="0">
              <a:ln>
                <a:noFill/>
              </a:ln>
              <a:solidFill>
                <a:srgbClr val="000000">
                  <a:lumMod val="85000"/>
                  <a:lumOff val="15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9% (n=894)</a:t>
            </a:r>
            <a:endParaRPr kumimoji="0" lang="en-US" sz="1800" b="0" i="0" u="none" strike="noStrike" kern="0" cap="none" spc="0" normalizeH="0" baseline="0" noProof="0">
              <a:ln>
                <a:noFill/>
              </a:ln>
              <a:solidFill>
                <a:srgbClr val="000000">
                  <a:lumMod val="85000"/>
                  <a:lumOff val="15000"/>
                </a:srgbClr>
              </a:solidFill>
              <a:effectLst/>
              <a:uLnTx/>
              <a:uFillTx/>
            </a:endParaRPr>
          </a:p>
        </p:txBody>
      </p:sp>
      <p:sp>
        <p:nvSpPr>
          <p:cNvPr id="14" name="Oval 64">
            <a:extLst>
              <a:ext uri="{FF2B5EF4-FFF2-40B4-BE49-F238E27FC236}">
                <a16:creationId xmlns:a16="http://schemas.microsoft.com/office/drawing/2014/main" id="{613103B9-15ED-5FE6-2231-0AF01C796F12}"/>
              </a:ext>
              <a:ext uri="{C183D7F6-B498-43B3-948B-1728B52AA6E4}">
                <adec:decorative xmlns:adec="http://schemas.microsoft.com/office/drawing/2017/decorative" val="1"/>
              </a:ext>
            </a:extLst>
          </p:cNvPr>
          <p:cNvSpPr>
            <a:spLocks noChangeArrowheads="1"/>
          </p:cNvSpPr>
          <p:nvPr/>
        </p:nvSpPr>
        <p:spPr bwMode="auto">
          <a:xfrm>
            <a:off x="9093889" y="3075658"/>
            <a:ext cx="152400" cy="150812"/>
          </a:xfrm>
          <a:prstGeom prst="ellipse">
            <a:avLst/>
          </a:prstGeom>
          <a:solidFill>
            <a:srgbClr val="BCE6E4"/>
          </a:solidFill>
          <a:ln w="19050">
            <a:solidFill>
              <a:srgbClr val="FFFFFF"/>
            </a:solidFill>
            <a:round/>
            <a:headEnd/>
            <a:tailEnd/>
          </a:ln>
        </p:spPr>
        <p:txBody>
          <a:bodyPr lIns="0" tIns="0" r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nvGrpSpPr>
          <p:cNvPr id="15" name="Group 14">
            <a:extLst>
              <a:ext uri="{FF2B5EF4-FFF2-40B4-BE49-F238E27FC236}">
                <a16:creationId xmlns:a16="http://schemas.microsoft.com/office/drawing/2014/main" id="{6AEC9313-620F-F9CE-2607-51214BAE3A8D}"/>
              </a:ext>
              <a:ext uri="{C183D7F6-B498-43B3-948B-1728B52AA6E4}">
                <adec:decorative xmlns:adec="http://schemas.microsoft.com/office/drawing/2017/decorative" val="1"/>
              </a:ext>
            </a:extLst>
          </p:cNvPr>
          <p:cNvGrpSpPr/>
          <p:nvPr/>
        </p:nvGrpSpPr>
        <p:grpSpPr>
          <a:xfrm>
            <a:off x="10284086" y="4904554"/>
            <a:ext cx="1858901" cy="1720078"/>
            <a:chOff x="10284086" y="4904554"/>
            <a:chExt cx="1858901" cy="1720078"/>
          </a:xfrm>
        </p:grpSpPr>
        <p:sp>
          <p:nvSpPr>
            <p:cNvPr id="16" name="TextBox 15">
              <a:extLst>
                <a:ext uri="{FF2B5EF4-FFF2-40B4-BE49-F238E27FC236}">
                  <a16:creationId xmlns:a16="http://schemas.microsoft.com/office/drawing/2014/main" id="{15A56B41-FCF0-2836-7A5F-552AFC0EB2AD}"/>
                </a:ext>
              </a:extLst>
            </p:cNvPr>
            <p:cNvSpPr txBox="1"/>
            <p:nvPr/>
          </p:nvSpPr>
          <p:spPr>
            <a:xfrm>
              <a:off x="10284086" y="4904554"/>
              <a:ext cx="1858901" cy="338554"/>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Number of TB cases</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17" name="TextBox 16">
              <a:extLst>
                <a:ext uri="{FF2B5EF4-FFF2-40B4-BE49-F238E27FC236}">
                  <a16:creationId xmlns:a16="http://schemas.microsoft.com/office/drawing/2014/main" id="{0EB87AA1-3175-01A9-D3F2-8ED19D20E3D9}"/>
                </a:ext>
              </a:extLst>
            </p:cNvPr>
            <p:cNvSpPr txBox="1"/>
            <p:nvPr/>
          </p:nvSpPr>
          <p:spPr>
            <a:xfrm>
              <a:off x="10932081" y="5314874"/>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≤99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8" name="TextBox 17">
              <a:extLst>
                <a:ext uri="{FF2B5EF4-FFF2-40B4-BE49-F238E27FC236}">
                  <a16:creationId xmlns:a16="http://schemas.microsoft.com/office/drawing/2014/main" id="{A2669D84-E08C-B91E-6959-12D0FCFA129A}"/>
                </a:ext>
              </a:extLst>
            </p:cNvPr>
            <p:cNvSpPr txBox="1"/>
            <p:nvPr/>
          </p:nvSpPr>
          <p:spPr>
            <a:xfrm>
              <a:off x="10932081" y="5657324"/>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100–299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9" name="TextBox 18">
              <a:extLst>
                <a:ext uri="{FF2B5EF4-FFF2-40B4-BE49-F238E27FC236}">
                  <a16:creationId xmlns:a16="http://schemas.microsoft.com/office/drawing/2014/main" id="{298534C2-C999-5C30-39DC-7F1651113E9C}"/>
                </a:ext>
              </a:extLst>
            </p:cNvPr>
            <p:cNvSpPr txBox="1"/>
            <p:nvPr/>
          </p:nvSpPr>
          <p:spPr>
            <a:xfrm>
              <a:off x="10932082" y="5999773"/>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300–999</a:t>
              </a:r>
            </a:p>
          </p:txBody>
        </p:sp>
        <p:sp>
          <p:nvSpPr>
            <p:cNvPr id="20" name="TextBox 19">
              <a:extLst>
                <a:ext uri="{FF2B5EF4-FFF2-40B4-BE49-F238E27FC236}">
                  <a16:creationId xmlns:a16="http://schemas.microsoft.com/office/drawing/2014/main" id="{040BBC6D-81E3-B250-9B02-A2FECC1AECF2}"/>
                </a:ext>
              </a:extLst>
            </p:cNvPr>
            <p:cNvSpPr txBox="1"/>
            <p:nvPr/>
          </p:nvSpPr>
          <p:spPr>
            <a:xfrm>
              <a:off x="10932079" y="6316855"/>
              <a:ext cx="9571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≥1000</a:t>
              </a:r>
            </a:p>
          </p:txBody>
        </p:sp>
      </p:grpSp>
      <p:grpSp>
        <p:nvGrpSpPr>
          <p:cNvPr id="21" name="Group 20">
            <a:extLst>
              <a:ext uri="{FF2B5EF4-FFF2-40B4-BE49-F238E27FC236}">
                <a16:creationId xmlns:a16="http://schemas.microsoft.com/office/drawing/2014/main" id="{93EA663D-8892-AC2C-3847-E23596C06856}"/>
              </a:ext>
              <a:ext uri="{C183D7F6-B498-43B3-948B-1728B52AA6E4}">
                <adec:decorative xmlns:adec="http://schemas.microsoft.com/office/drawing/2017/decorative" val="1"/>
              </a:ext>
            </a:extLst>
          </p:cNvPr>
          <p:cNvGrpSpPr/>
          <p:nvPr/>
        </p:nvGrpSpPr>
        <p:grpSpPr>
          <a:xfrm>
            <a:off x="8615419" y="4337206"/>
            <a:ext cx="1562792" cy="1176771"/>
            <a:chOff x="8619928" y="4369915"/>
            <a:chExt cx="1562792" cy="1176771"/>
          </a:xfrm>
        </p:grpSpPr>
        <p:cxnSp>
          <p:nvCxnSpPr>
            <p:cNvPr id="22" name="Straight Connector 21">
              <a:extLst>
                <a:ext uri="{FF2B5EF4-FFF2-40B4-BE49-F238E27FC236}">
                  <a16:creationId xmlns:a16="http://schemas.microsoft.com/office/drawing/2014/main" id="{7EFBB235-5D56-09FA-2A1A-BBFBEF0495C8}"/>
                </a:ext>
              </a:extLst>
            </p:cNvPr>
            <p:cNvCxnSpPr>
              <a:cxnSpLocks/>
              <a:stCxn id="23" idx="2"/>
            </p:cNvCxnSpPr>
            <p:nvPr/>
          </p:nvCxnSpPr>
          <p:spPr>
            <a:xfrm flipH="1">
              <a:off x="8888522" y="5016246"/>
              <a:ext cx="512802" cy="530440"/>
            </a:xfrm>
            <a:prstGeom prst="line">
              <a:avLst/>
            </a:prstGeom>
            <a:noFill/>
            <a:ln w="31750" cap="flat" cmpd="sng" algn="ctr">
              <a:solidFill>
                <a:srgbClr val="164380"/>
              </a:solidFill>
              <a:prstDash val="solid"/>
            </a:ln>
            <a:effectLst/>
          </p:spPr>
        </p:cxnSp>
        <p:sp>
          <p:nvSpPr>
            <p:cNvPr id="23" name="TextBox 22">
              <a:extLst>
                <a:ext uri="{FF2B5EF4-FFF2-40B4-BE49-F238E27FC236}">
                  <a16:creationId xmlns:a16="http://schemas.microsoft.com/office/drawing/2014/main" id="{676B848D-E4B8-0F09-86E4-517E089BFBA0}"/>
                </a:ext>
              </a:extLst>
            </p:cNvPr>
            <p:cNvSpPr txBox="1"/>
            <p:nvPr/>
          </p:nvSpPr>
          <p:spPr>
            <a:xfrm>
              <a:off x="8619928" y="4369915"/>
              <a:ext cx="156279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Florida </a:t>
              </a:r>
              <a:endParaRPr kumimoji="0" lang="en-US" sz="1800" b="0" i="0" u="none" strike="noStrike" kern="0" cap="none" spc="0" normalizeH="0" baseline="0" noProof="0">
                <a:ln>
                  <a:noFill/>
                </a:ln>
                <a:solidFill>
                  <a:srgbClr val="000000">
                    <a:lumMod val="85000"/>
                    <a:lumOff val="15000"/>
                  </a:srgbClr>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6% (n=624)</a:t>
              </a:r>
              <a:endParaRPr kumimoji="0" lang="en-US" sz="1800" b="0" i="0" u="none" strike="noStrike" kern="0" cap="none" spc="0" normalizeH="0" baseline="0" noProof="0">
                <a:ln>
                  <a:noFill/>
                </a:ln>
                <a:solidFill>
                  <a:srgbClr val="000000">
                    <a:lumMod val="85000"/>
                    <a:lumOff val="15000"/>
                  </a:srgbClr>
                </a:solidFill>
                <a:effectLst/>
                <a:uLnTx/>
                <a:uFillTx/>
              </a:endParaRPr>
            </a:p>
          </p:txBody>
        </p:sp>
      </p:grpSp>
      <p:sp>
        <p:nvSpPr>
          <p:cNvPr id="24" name="Text Placeholder 3">
            <a:extLst>
              <a:ext uri="{FF2B5EF4-FFF2-40B4-BE49-F238E27FC236}">
                <a16:creationId xmlns:a16="http://schemas.microsoft.com/office/drawing/2014/main" id="{4945B917-8AED-EADE-1B8E-4DC87046C62C}"/>
              </a:ext>
            </a:extLst>
          </p:cNvPr>
          <p:cNvSpPr txBox="1">
            <a:spLocks/>
          </p:cNvSpPr>
          <p:nvPr/>
        </p:nvSpPr>
        <p:spPr>
          <a:xfrm>
            <a:off x="0" y="6463066"/>
            <a:ext cx="12192000" cy="27024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747" indent="-158747"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 Includes New York City</a:t>
            </a:r>
            <a:endParaRPr lang="en-US" sz="1200" baseline="30000">
              <a:solidFill>
                <a:srgbClr val="000000"/>
              </a:solidFill>
              <a:latin typeface="Calibri" panose="020F0502020204030204" pitchFamily="34" charset="0"/>
              <a:cs typeface="Calibri" panose="020F0502020204030204" pitchFamily="34" charset="0"/>
            </a:endParaRPr>
          </a:p>
        </p:txBody>
      </p:sp>
      <p:grpSp>
        <p:nvGrpSpPr>
          <p:cNvPr id="25" name="Group 24">
            <a:extLst>
              <a:ext uri="{FF2B5EF4-FFF2-40B4-BE49-F238E27FC236}">
                <a16:creationId xmlns:a16="http://schemas.microsoft.com/office/drawing/2014/main" id="{69AFC144-381C-FD1A-91CC-217FE03C3AA8}"/>
              </a:ext>
              <a:ext uri="{C183D7F6-B498-43B3-948B-1728B52AA6E4}">
                <adec:decorative xmlns:adec="http://schemas.microsoft.com/office/drawing/2017/decorative" val="1"/>
              </a:ext>
            </a:extLst>
          </p:cNvPr>
          <p:cNvGrpSpPr/>
          <p:nvPr/>
        </p:nvGrpSpPr>
        <p:grpSpPr>
          <a:xfrm>
            <a:off x="10626446" y="5335077"/>
            <a:ext cx="274666" cy="1223021"/>
            <a:chOff x="10626446" y="5335077"/>
            <a:chExt cx="274666" cy="1223021"/>
          </a:xfrm>
        </p:grpSpPr>
        <p:sp>
          <p:nvSpPr>
            <p:cNvPr id="26" name="Rectangle 25">
              <a:extLst>
                <a:ext uri="{FF2B5EF4-FFF2-40B4-BE49-F238E27FC236}">
                  <a16:creationId xmlns:a16="http://schemas.microsoft.com/office/drawing/2014/main" id="{2595436D-BA57-B613-7CF4-A5D5DFA4EC6B}"/>
                </a:ext>
              </a:extLst>
            </p:cNvPr>
            <p:cNvSpPr>
              <a:spLocks noChangeAspect="1"/>
            </p:cNvSpPr>
            <p:nvPr/>
          </p:nvSpPr>
          <p:spPr>
            <a:xfrm>
              <a:off x="10626446" y="5335077"/>
              <a:ext cx="274666" cy="228600"/>
            </a:xfrm>
            <a:prstGeom prst="rect">
              <a:avLst/>
            </a:prstGeom>
            <a:solidFill>
              <a:srgbClr val="BCE6E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7" name="Rectangle 26">
              <a:extLst>
                <a:ext uri="{FF2B5EF4-FFF2-40B4-BE49-F238E27FC236}">
                  <a16:creationId xmlns:a16="http://schemas.microsoft.com/office/drawing/2014/main" id="{A4D08CB6-84E2-26B1-80C8-1C6F6D18F6E4}"/>
                </a:ext>
              </a:extLst>
            </p:cNvPr>
            <p:cNvSpPr>
              <a:spLocks/>
            </p:cNvSpPr>
            <p:nvPr/>
          </p:nvSpPr>
          <p:spPr>
            <a:xfrm>
              <a:off x="10626792" y="5664664"/>
              <a:ext cx="274320" cy="228600"/>
            </a:xfrm>
            <a:prstGeom prst="rect">
              <a:avLst/>
            </a:prstGeom>
            <a:solidFill>
              <a:srgbClr val="82D3C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8" name="Rectangle 27">
              <a:extLst>
                <a:ext uri="{FF2B5EF4-FFF2-40B4-BE49-F238E27FC236}">
                  <a16:creationId xmlns:a16="http://schemas.microsoft.com/office/drawing/2014/main" id="{3E23DD71-4628-53E9-109C-71C1916816E9}"/>
                </a:ext>
              </a:extLst>
            </p:cNvPr>
            <p:cNvSpPr/>
            <p:nvPr/>
          </p:nvSpPr>
          <p:spPr>
            <a:xfrm>
              <a:off x="10626792" y="5994251"/>
              <a:ext cx="274320" cy="230278"/>
            </a:xfrm>
            <a:prstGeom prst="rect">
              <a:avLst/>
            </a:prstGeom>
            <a:solidFill>
              <a:srgbClr val="62A8B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9" name="Rectangle 28">
              <a:extLst>
                <a:ext uri="{FF2B5EF4-FFF2-40B4-BE49-F238E27FC236}">
                  <a16:creationId xmlns:a16="http://schemas.microsoft.com/office/drawing/2014/main" id="{698E4C13-2E87-8725-BAA2-DE54854C4A89}"/>
                </a:ext>
              </a:extLst>
            </p:cNvPr>
            <p:cNvSpPr/>
            <p:nvPr/>
          </p:nvSpPr>
          <p:spPr>
            <a:xfrm>
              <a:off x="10626446" y="6327820"/>
              <a:ext cx="274320" cy="230278"/>
            </a:xfrm>
            <a:prstGeom prst="rect">
              <a:avLst/>
            </a:prstGeom>
            <a:solidFill>
              <a:srgbClr val="3B678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grpSp>
    </p:spTree>
    <p:extLst>
      <p:ext uri="{BB962C8B-B14F-4D97-AF65-F5344CB8AC3E}">
        <p14:creationId xmlns:p14="http://schemas.microsoft.com/office/powerpoint/2010/main" val="413413620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S. map with states shaded based on tuberculosis incidence rate in 2023. Nine areas exceeded the national rate.">
            <a:extLst>
              <a:ext uri="{FF2B5EF4-FFF2-40B4-BE49-F238E27FC236}">
                <a16:creationId xmlns:a16="http://schemas.microsoft.com/office/drawing/2014/main" id="{37E39850-FFD5-C755-4584-613A5BCADFDC}"/>
              </a:ext>
            </a:extLst>
          </p:cNvPr>
          <p:cNvPicPr>
            <a:picLocks noChangeAspect="1"/>
          </p:cNvPicPr>
          <p:nvPr/>
        </p:nvPicPr>
        <p:blipFill rotWithShape="1">
          <a:blip r:embed="rId3">
            <a:extLst>
              <a:ext uri="{28A0092B-C50C-407E-A947-70E740481C1C}">
                <a14:useLocalDpi xmlns:a14="http://schemas.microsoft.com/office/drawing/2010/main" val="0"/>
              </a:ext>
            </a:extLst>
          </a:blip>
          <a:srcRect l="12811" t="9172" r="17496" b="11537"/>
          <a:stretch/>
        </p:blipFill>
        <p:spPr>
          <a:xfrm>
            <a:off x="1221574" y="859536"/>
            <a:ext cx="9355168" cy="5805536"/>
          </a:xfrm>
          <a:prstGeom prst="rect">
            <a:avLst/>
          </a:prstGeom>
        </p:spPr>
      </p:pic>
      <p:sp>
        <p:nvSpPr>
          <p:cNvPr id="39" name="Title 38">
            <a:extLst>
              <a:ext uri="{FF2B5EF4-FFF2-40B4-BE49-F238E27FC236}">
                <a16:creationId xmlns:a16="http://schemas.microsoft.com/office/drawing/2014/main" id="{1F53A5AB-3E77-6392-FC3B-49F8E82CB9BE}"/>
              </a:ext>
            </a:extLst>
          </p:cNvPr>
          <p:cNvSpPr>
            <a:spLocks noGrp="1"/>
          </p:cNvSpPr>
          <p:nvPr>
            <p:ph type="title" idx="4294967295"/>
          </p:nvPr>
        </p:nvSpPr>
        <p:spPr>
          <a:xfrm>
            <a:off x="1252071" y="305538"/>
            <a:ext cx="9687859"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TB Incidence Rates</a:t>
            </a:r>
            <a:r>
              <a:rPr kumimoji="0" lang="en-US" sz="3000" b="1" i="0" u="none" strike="noStrike" kern="1200" cap="none" spc="0" normalizeH="0" baseline="30000" noProof="0" dirty="0">
                <a:ln>
                  <a:noFill/>
                </a:ln>
                <a:solidFill>
                  <a:srgbClr val="164380"/>
                </a:solidFill>
                <a:effectLst/>
                <a:uLnTx/>
                <a:uFillTx/>
                <a:latin typeface="Calibri" panose="020F0502020204030204" pitchFamily="34" charset="0"/>
                <a:ea typeface="+mn-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 by Reporting Area, United States, 2023</a:t>
            </a:r>
          </a:p>
        </p:txBody>
      </p:sp>
      <p:cxnSp>
        <p:nvCxnSpPr>
          <p:cNvPr id="40" name="Straight Connector 39">
            <a:extLst>
              <a:ext uri="{FF2B5EF4-FFF2-40B4-BE49-F238E27FC236}">
                <a16:creationId xmlns:a16="http://schemas.microsoft.com/office/drawing/2014/main" id="{7CB289B1-7704-6703-7BA4-F1FF86F27222}"/>
              </a:ext>
              <a:ext uri="{C183D7F6-B498-43B3-948B-1728B52AA6E4}">
                <adec:decorative xmlns:adec="http://schemas.microsoft.com/office/drawing/2017/decorative" val="1"/>
              </a:ext>
            </a:extLst>
          </p:cNvPr>
          <p:cNvCxnSpPr>
            <a:cxnSpLocks/>
            <a:stCxn id="41" idx="0"/>
          </p:cNvCxnSpPr>
          <p:nvPr/>
        </p:nvCxnSpPr>
        <p:spPr>
          <a:xfrm flipH="1" flipV="1">
            <a:off x="6028494" y="5184949"/>
            <a:ext cx="857591" cy="719070"/>
          </a:xfrm>
          <a:prstGeom prst="line">
            <a:avLst/>
          </a:prstGeom>
          <a:noFill/>
          <a:ln w="31750" cap="flat" cmpd="sng" algn="ctr">
            <a:solidFill>
              <a:srgbClr val="164380"/>
            </a:solidFill>
            <a:prstDash val="solid"/>
          </a:ln>
          <a:effectLst/>
        </p:spPr>
      </p:cxnSp>
      <p:sp>
        <p:nvSpPr>
          <p:cNvPr id="41" name="TextBox 40">
            <a:extLst>
              <a:ext uri="{FF2B5EF4-FFF2-40B4-BE49-F238E27FC236}">
                <a16:creationId xmlns:a16="http://schemas.microsoft.com/office/drawing/2014/main" id="{F3D30D26-018C-C7FC-B9FD-65B54A4532E1}"/>
              </a:ext>
            </a:extLst>
          </p:cNvPr>
          <p:cNvSpPr txBox="1"/>
          <p:nvPr/>
        </p:nvSpPr>
        <p:spPr>
          <a:xfrm>
            <a:off x="6137895" y="5904019"/>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Texas </a:t>
            </a:r>
            <a:endParaRPr kumimoji="0" lang="en-US" sz="1800" b="0" i="0" u="none" strike="noStrike" kern="0" cap="none" spc="0" normalizeH="0" baseline="0" noProof="0">
              <a:ln>
                <a:noFill/>
              </a:ln>
              <a:solidFill>
                <a:srgbClr val="000000"/>
              </a:solidFill>
              <a:effectLst/>
              <a:uLnTx/>
              <a:uFillTx/>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4.1</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cxnSp>
        <p:nvCxnSpPr>
          <p:cNvPr id="42" name="Straight Connector 41">
            <a:extLst>
              <a:ext uri="{FF2B5EF4-FFF2-40B4-BE49-F238E27FC236}">
                <a16:creationId xmlns:a16="http://schemas.microsoft.com/office/drawing/2014/main" id="{69856C5D-9488-6D51-BB43-0459F046FD82}"/>
              </a:ext>
              <a:ext uri="{C183D7F6-B498-43B3-948B-1728B52AA6E4}">
                <adec:decorative xmlns:adec="http://schemas.microsoft.com/office/drawing/2017/decorative" val="1"/>
              </a:ext>
            </a:extLst>
          </p:cNvPr>
          <p:cNvCxnSpPr>
            <a:cxnSpLocks/>
            <a:endCxn id="43" idx="3"/>
          </p:cNvCxnSpPr>
          <p:nvPr/>
        </p:nvCxnSpPr>
        <p:spPr>
          <a:xfrm flipH="1">
            <a:off x="1764072" y="3230012"/>
            <a:ext cx="457200" cy="0"/>
          </a:xfrm>
          <a:prstGeom prst="line">
            <a:avLst/>
          </a:prstGeom>
          <a:noFill/>
          <a:ln w="31750" cap="flat" cmpd="sng" algn="ctr">
            <a:solidFill>
              <a:srgbClr val="164380"/>
            </a:solidFill>
            <a:prstDash val="solid"/>
          </a:ln>
          <a:effectLst/>
        </p:spPr>
      </p:cxnSp>
      <p:sp>
        <p:nvSpPr>
          <p:cNvPr id="43" name="TextBox 42">
            <a:extLst>
              <a:ext uri="{FF2B5EF4-FFF2-40B4-BE49-F238E27FC236}">
                <a16:creationId xmlns:a16="http://schemas.microsoft.com/office/drawing/2014/main" id="{DCC3C9D2-6396-16F2-EB08-DE8245B89897}"/>
              </a:ext>
            </a:extLst>
          </p:cNvPr>
          <p:cNvSpPr txBox="1"/>
          <p:nvPr/>
        </p:nvSpPr>
        <p:spPr>
          <a:xfrm>
            <a:off x="281701" y="2943108"/>
            <a:ext cx="1482371"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California</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panose="020F0502020204030204" pitchFamily="34" charset="0"/>
                <a:cs typeface="Calibri" panose="020F0502020204030204" pitchFamily="34" charset="0"/>
              </a:rPr>
              <a:t>5.4</a:t>
            </a:r>
            <a:endPar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cxnSp>
        <p:nvCxnSpPr>
          <p:cNvPr id="44" name="Straight Connector 43">
            <a:extLst>
              <a:ext uri="{FF2B5EF4-FFF2-40B4-BE49-F238E27FC236}">
                <a16:creationId xmlns:a16="http://schemas.microsoft.com/office/drawing/2014/main" id="{71B6E6A5-8FE3-2399-C299-7F846D7BEE34}"/>
              </a:ext>
              <a:ext uri="{C183D7F6-B498-43B3-948B-1728B52AA6E4}">
                <adec:decorative xmlns:adec="http://schemas.microsoft.com/office/drawing/2017/decorative" val="1"/>
              </a:ext>
            </a:extLst>
          </p:cNvPr>
          <p:cNvCxnSpPr>
            <a:cxnSpLocks/>
            <a:endCxn id="45" idx="1"/>
          </p:cNvCxnSpPr>
          <p:nvPr/>
        </p:nvCxnSpPr>
        <p:spPr>
          <a:xfrm flipV="1">
            <a:off x="9645047" y="2546719"/>
            <a:ext cx="751885" cy="230910"/>
          </a:xfrm>
          <a:prstGeom prst="line">
            <a:avLst/>
          </a:prstGeom>
          <a:noFill/>
          <a:ln w="31750" cap="flat" cmpd="sng" algn="ctr">
            <a:solidFill>
              <a:srgbClr val="164380"/>
            </a:solidFill>
            <a:prstDash val="solid"/>
          </a:ln>
          <a:effectLst/>
        </p:spPr>
      </p:cxnSp>
      <p:sp>
        <p:nvSpPr>
          <p:cNvPr id="45" name="TextBox 44">
            <a:extLst>
              <a:ext uri="{FF2B5EF4-FFF2-40B4-BE49-F238E27FC236}">
                <a16:creationId xmlns:a16="http://schemas.microsoft.com/office/drawing/2014/main" id="{CA9E1338-FACE-66AC-B9B7-F4C48D3174ED}"/>
              </a:ext>
            </a:extLst>
          </p:cNvPr>
          <p:cNvSpPr txBox="1"/>
          <p:nvPr/>
        </p:nvSpPr>
        <p:spPr>
          <a:xfrm>
            <a:off x="10396932" y="2223553"/>
            <a:ext cx="1561278"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New Jersey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3.7</a:t>
            </a:r>
          </a:p>
        </p:txBody>
      </p:sp>
      <p:cxnSp>
        <p:nvCxnSpPr>
          <p:cNvPr id="46" name="Straight Connector 45">
            <a:extLst>
              <a:ext uri="{FF2B5EF4-FFF2-40B4-BE49-F238E27FC236}">
                <a16:creationId xmlns:a16="http://schemas.microsoft.com/office/drawing/2014/main" id="{1FF179A3-0F32-D31B-73E4-4BC2C3755596}"/>
              </a:ext>
              <a:ext uri="{C183D7F6-B498-43B3-948B-1728B52AA6E4}">
                <adec:decorative xmlns:adec="http://schemas.microsoft.com/office/drawing/2017/decorative" val="1"/>
              </a:ext>
            </a:extLst>
          </p:cNvPr>
          <p:cNvCxnSpPr>
            <a:cxnSpLocks/>
            <a:endCxn id="47" idx="2"/>
          </p:cNvCxnSpPr>
          <p:nvPr/>
        </p:nvCxnSpPr>
        <p:spPr>
          <a:xfrm flipH="1" flipV="1">
            <a:off x="8273392" y="1681574"/>
            <a:ext cx="1025448" cy="612925"/>
          </a:xfrm>
          <a:prstGeom prst="line">
            <a:avLst/>
          </a:prstGeom>
          <a:noFill/>
          <a:ln w="31750" cap="flat" cmpd="sng" algn="ctr">
            <a:solidFill>
              <a:srgbClr val="164380"/>
            </a:solidFill>
            <a:prstDash val="solid"/>
          </a:ln>
          <a:effectLst/>
        </p:spPr>
      </p:cxnSp>
      <p:sp>
        <p:nvSpPr>
          <p:cNvPr id="47" name="TextBox 46">
            <a:extLst>
              <a:ext uri="{FF2B5EF4-FFF2-40B4-BE49-F238E27FC236}">
                <a16:creationId xmlns:a16="http://schemas.microsoft.com/office/drawing/2014/main" id="{C8DF3D02-6509-8501-5FB5-35D450B74E08}"/>
              </a:ext>
            </a:extLst>
          </p:cNvPr>
          <p:cNvSpPr txBox="1"/>
          <p:nvPr/>
        </p:nvSpPr>
        <p:spPr>
          <a:xfrm>
            <a:off x="7556952" y="1024660"/>
            <a:ext cx="1432880" cy="656914"/>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New York</a:t>
            </a:r>
            <a:endParaRPr kumimoji="0" lang="en-US" sz="1800" b="0" i="0" u="none" strike="noStrike" kern="0" cap="none" spc="0" normalizeH="0" baseline="0" noProof="0">
              <a:ln>
                <a:noFill/>
              </a:ln>
              <a:solidFill>
                <a:srgbClr val="000000">
                  <a:lumMod val="85000"/>
                  <a:lumOff val="15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4</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.6</a:t>
            </a:r>
            <a:r>
              <a:rPr kumimoji="0" lang="en-US" sz="1800" b="0" i="0" u="none" strike="noStrike" kern="0" cap="none" spc="0" normalizeH="0" baseline="30000" noProof="0">
                <a:ln>
                  <a:noFill/>
                </a:ln>
                <a:solidFill>
                  <a:srgbClr val="000000">
                    <a:lumMod val="85000"/>
                    <a:lumOff val="15000"/>
                  </a:srgbClr>
                </a:solidFill>
                <a:effectLst/>
                <a:uLnTx/>
                <a:uFillTx/>
                <a:latin typeface="Segoe UI"/>
                <a:cs typeface="Segoe UI"/>
              </a:rPr>
              <a:t>†</a:t>
            </a:r>
          </a:p>
        </p:txBody>
      </p:sp>
      <p:sp>
        <p:nvSpPr>
          <p:cNvPr id="48" name="TextBox 47">
            <a:extLst>
              <a:ext uri="{FF2B5EF4-FFF2-40B4-BE49-F238E27FC236}">
                <a16:creationId xmlns:a16="http://schemas.microsoft.com/office/drawing/2014/main" id="{93CC465C-9991-1367-9A49-549D110D804B}"/>
              </a:ext>
            </a:extLst>
          </p:cNvPr>
          <p:cNvSpPr txBox="1"/>
          <p:nvPr/>
        </p:nvSpPr>
        <p:spPr>
          <a:xfrm>
            <a:off x="-34593" y="6321171"/>
            <a:ext cx="2370666" cy="461665"/>
          </a:xfrm>
          <a:prstGeom prst="rect">
            <a:avLst/>
          </a:prstGeom>
        </p:spPr>
        <p:txBody>
          <a:bodyPr wrap="square" lIns="91440" tIns="45720" rIns="91440" bIns="45720" rtlCol="0" anchor="t">
            <a:spAutoFit/>
          </a:bodyPr>
          <a:lstStyle/>
          <a:p>
            <a:pPr>
              <a:buFont typeface="Arial" pitchFamily="34" charset="0"/>
              <a:buNone/>
            </a:pPr>
            <a:r>
              <a:rPr lang="en-US" sz="1200" baseline="30000">
                <a:solidFill>
                  <a:srgbClr val="000000"/>
                </a:solidFill>
                <a:latin typeface="Calibri"/>
                <a:cs typeface="Calibri"/>
              </a:rPr>
              <a:t>*</a:t>
            </a:r>
            <a:r>
              <a:rPr lang="en-US" sz="1200">
                <a:solidFill>
                  <a:srgbClr val="000000"/>
                </a:solidFill>
                <a:latin typeface="Calibri"/>
                <a:cs typeface="Calibri"/>
              </a:rPr>
              <a:t>Cases per 100,000 persons</a:t>
            </a:r>
          </a:p>
          <a:p>
            <a:r>
              <a:rPr lang="en-US" sz="1200" baseline="30000">
                <a:solidFill>
                  <a:srgbClr val="000000"/>
                </a:solidFill>
                <a:latin typeface="Calibri"/>
                <a:cs typeface="Calibri"/>
              </a:rPr>
              <a:t>†</a:t>
            </a:r>
            <a:r>
              <a:rPr lang="en-US" sz="1200">
                <a:solidFill>
                  <a:srgbClr val="000000"/>
                </a:solidFill>
                <a:latin typeface="Calibri"/>
                <a:cs typeface="Calibri"/>
              </a:rPr>
              <a:t>Includes New York City</a:t>
            </a:r>
            <a:endParaRPr lang="en-US" sz="1200">
              <a:solidFill>
                <a:srgbClr val="000000"/>
              </a:solidFill>
              <a:latin typeface="Calibri" panose="020F0502020204030204" pitchFamily="34" charset="0"/>
              <a:cs typeface="Calibri"/>
            </a:endParaRPr>
          </a:p>
        </p:txBody>
      </p:sp>
      <p:grpSp>
        <p:nvGrpSpPr>
          <p:cNvPr id="49" name="Group 48">
            <a:extLst>
              <a:ext uri="{FF2B5EF4-FFF2-40B4-BE49-F238E27FC236}">
                <a16:creationId xmlns:a16="http://schemas.microsoft.com/office/drawing/2014/main" id="{D1535A13-F6F3-6C7D-7E7F-92DDE9D69D7B}"/>
              </a:ext>
              <a:ext uri="{C183D7F6-B498-43B3-948B-1728B52AA6E4}">
                <adec:decorative xmlns:adec="http://schemas.microsoft.com/office/drawing/2017/decorative" val="1"/>
              </a:ext>
            </a:extLst>
          </p:cNvPr>
          <p:cNvGrpSpPr/>
          <p:nvPr/>
        </p:nvGrpSpPr>
        <p:grpSpPr>
          <a:xfrm>
            <a:off x="3774885" y="5172653"/>
            <a:ext cx="1496380" cy="1194971"/>
            <a:chOff x="4017781" y="4999483"/>
            <a:chExt cx="1496380" cy="1194971"/>
          </a:xfrm>
        </p:grpSpPr>
        <p:cxnSp>
          <p:nvCxnSpPr>
            <p:cNvPr id="50" name="Straight Connector 49">
              <a:extLst>
                <a:ext uri="{FF2B5EF4-FFF2-40B4-BE49-F238E27FC236}">
                  <a16:creationId xmlns:a16="http://schemas.microsoft.com/office/drawing/2014/main" id="{2A1ABF47-4B24-FE6A-ECD8-7138632787EA}"/>
                </a:ext>
              </a:extLst>
            </p:cNvPr>
            <p:cNvCxnSpPr>
              <a:cxnSpLocks/>
              <a:stCxn id="51" idx="2"/>
            </p:cNvCxnSpPr>
            <p:nvPr/>
          </p:nvCxnSpPr>
          <p:spPr>
            <a:xfrm>
              <a:off x="4765971" y="5645814"/>
              <a:ext cx="0" cy="548640"/>
            </a:xfrm>
            <a:prstGeom prst="line">
              <a:avLst/>
            </a:prstGeom>
            <a:noFill/>
            <a:ln w="31750" cap="flat" cmpd="sng" algn="ctr">
              <a:solidFill>
                <a:srgbClr val="164380"/>
              </a:solidFill>
              <a:prstDash val="solid"/>
            </a:ln>
            <a:effectLst/>
          </p:spPr>
        </p:cxnSp>
        <p:sp>
          <p:nvSpPr>
            <p:cNvPr id="51" name="TextBox 50">
              <a:extLst>
                <a:ext uri="{FF2B5EF4-FFF2-40B4-BE49-F238E27FC236}">
                  <a16:creationId xmlns:a16="http://schemas.microsoft.com/office/drawing/2014/main" id="{6E436E03-B4DB-36D0-791F-FF183981F4CE}"/>
                </a:ext>
              </a:extLst>
            </p:cNvPr>
            <p:cNvSpPr txBox="1"/>
            <p:nvPr/>
          </p:nvSpPr>
          <p:spPr>
            <a:xfrm>
              <a:off x="4017781" y="4999483"/>
              <a:ext cx="1496380"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Hawaii</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8.1</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grpSp>
      <p:cxnSp>
        <p:nvCxnSpPr>
          <p:cNvPr id="52" name="Straight Connector 51">
            <a:extLst>
              <a:ext uri="{FF2B5EF4-FFF2-40B4-BE49-F238E27FC236}">
                <a16:creationId xmlns:a16="http://schemas.microsoft.com/office/drawing/2014/main" id="{25DE3C2F-ACD3-957D-7337-8FA0345EF111}"/>
              </a:ext>
              <a:ext uri="{C183D7F6-B498-43B3-948B-1728B52AA6E4}">
                <adec:decorative xmlns:adec="http://schemas.microsoft.com/office/drawing/2017/decorative" val="1"/>
              </a:ext>
            </a:extLst>
          </p:cNvPr>
          <p:cNvCxnSpPr>
            <a:cxnSpLocks/>
            <a:stCxn id="53" idx="3"/>
          </p:cNvCxnSpPr>
          <p:nvPr/>
        </p:nvCxnSpPr>
        <p:spPr>
          <a:xfrm>
            <a:off x="1764072" y="5345787"/>
            <a:ext cx="457200" cy="0"/>
          </a:xfrm>
          <a:prstGeom prst="line">
            <a:avLst/>
          </a:prstGeom>
          <a:noFill/>
          <a:ln w="31750" cap="flat" cmpd="sng" algn="ctr">
            <a:solidFill>
              <a:srgbClr val="164380"/>
            </a:solidFill>
            <a:prstDash val="solid"/>
          </a:ln>
          <a:effectLst/>
        </p:spPr>
      </p:cxnSp>
      <p:sp>
        <p:nvSpPr>
          <p:cNvPr id="53" name="TextBox 52">
            <a:extLst>
              <a:ext uri="{FF2B5EF4-FFF2-40B4-BE49-F238E27FC236}">
                <a16:creationId xmlns:a16="http://schemas.microsoft.com/office/drawing/2014/main" id="{E2266943-FCA2-3A03-00F6-16A98DE155CD}"/>
              </a:ext>
            </a:extLst>
          </p:cNvPr>
          <p:cNvSpPr txBox="1"/>
          <p:nvPr/>
        </p:nvSpPr>
        <p:spPr>
          <a:xfrm>
            <a:off x="282744" y="5022621"/>
            <a:ext cx="1481328"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Alaska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10.5</a:t>
            </a:r>
          </a:p>
        </p:txBody>
      </p:sp>
      <p:sp>
        <p:nvSpPr>
          <p:cNvPr id="54" name="Oval 64">
            <a:extLst>
              <a:ext uri="{FF2B5EF4-FFF2-40B4-BE49-F238E27FC236}">
                <a16:creationId xmlns:a16="http://schemas.microsoft.com/office/drawing/2014/main" id="{31ABB84F-B0B2-112A-ECF3-0C7FFD15CD2A}"/>
              </a:ext>
              <a:ext uri="{C183D7F6-B498-43B3-948B-1728B52AA6E4}">
                <adec:decorative xmlns:adec="http://schemas.microsoft.com/office/drawing/2017/decorative" val="1"/>
              </a:ext>
            </a:extLst>
          </p:cNvPr>
          <p:cNvSpPr>
            <a:spLocks noChangeArrowheads="1"/>
          </p:cNvSpPr>
          <p:nvPr/>
        </p:nvSpPr>
        <p:spPr bwMode="auto">
          <a:xfrm>
            <a:off x="9089885" y="3075139"/>
            <a:ext cx="152400" cy="150812"/>
          </a:xfrm>
          <a:prstGeom prst="ellipse">
            <a:avLst/>
          </a:prstGeom>
          <a:solidFill>
            <a:srgbClr val="8F7DB1"/>
          </a:solidFill>
          <a:ln w="19050">
            <a:solidFill>
              <a:schemeClr val="bg1"/>
            </a:solidFill>
            <a:round/>
            <a:headEnd/>
            <a:tailEnd/>
          </a:ln>
        </p:spPr>
        <p:txBody>
          <a:bodyPr lIns="0" tIns="0" r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nvGrpSpPr>
          <p:cNvPr id="55" name="Group 54">
            <a:extLst>
              <a:ext uri="{FF2B5EF4-FFF2-40B4-BE49-F238E27FC236}">
                <a16:creationId xmlns:a16="http://schemas.microsoft.com/office/drawing/2014/main" id="{20133E23-53D0-011C-8480-6CA835434ABF}"/>
              </a:ext>
              <a:ext uri="{C183D7F6-B498-43B3-948B-1728B52AA6E4}">
                <adec:decorative xmlns:adec="http://schemas.microsoft.com/office/drawing/2017/decorative" val="1"/>
              </a:ext>
            </a:extLst>
          </p:cNvPr>
          <p:cNvGrpSpPr/>
          <p:nvPr/>
        </p:nvGrpSpPr>
        <p:grpSpPr>
          <a:xfrm>
            <a:off x="9581761" y="4857432"/>
            <a:ext cx="1503683" cy="1692926"/>
            <a:chOff x="10589788" y="4898323"/>
            <a:chExt cx="1503683" cy="1692926"/>
          </a:xfrm>
        </p:grpSpPr>
        <p:grpSp>
          <p:nvGrpSpPr>
            <p:cNvPr id="56" name="Group 55">
              <a:extLst>
                <a:ext uri="{FF2B5EF4-FFF2-40B4-BE49-F238E27FC236}">
                  <a16:creationId xmlns:a16="http://schemas.microsoft.com/office/drawing/2014/main" id="{94F4B042-F93D-C4DB-8C89-69FEDD5D8F02}"/>
                </a:ext>
              </a:extLst>
            </p:cNvPr>
            <p:cNvGrpSpPr/>
            <p:nvPr/>
          </p:nvGrpSpPr>
          <p:grpSpPr>
            <a:xfrm>
              <a:off x="11076078" y="5648193"/>
              <a:ext cx="1017393" cy="943056"/>
              <a:chOff x="10564538" y="5847638"/>
              <a:chExt cx="928579" cy="864318"/>
            </a:xfrm>
          </p:grpSpPr>
          <p:sp>
            <p:nvSpPr>
              <p:cNvPr id="60" name="TextBox 59">
                <a:extLst>
                  <a:ext uri="{FF2B5EF4-FFF2-40B4-BE49-F238E27FC236}">
                    <a16:creationId xmlns:a16="http://schemas.microsoft.com/office/drawing/2014/main" id="{287BFCAB-867B-3B8C-5FAC-FE469B0CCC00}"/>
                  </a:ext>
                </a:extLst>
              </p:cNvPr>
              <p:cNvSpPr txBox="1"/>
              <p:nvPr/>
            </p:nvSpPr>
            <p:spPr>
              <a:xfrm>
                <a:off x="10564538" y="5847638"/>
                <a:ext cx="928579" cy="28208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1.5–&lt;2.9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61" name="TextBox 60">
                <a:extLst>
                  <a:ext uri="{FF2B5EF4-FFF2-40B4-BE49-F238E27FC236}">
                    <a16:creationId xmlns:a16="http://schemas.microsoft.com/office/drawing/2014/main" id="{6348BA17-47CA-D3B2-154A-9171FFB9195E}"/>
                  </a:ext>
                </a:extLst>
              </p:cNvPr>
              <p:cNvSpPr txBox="1"/>
              <p:nvPr/>
            </p:nvSpPr>
            <p:spPr>
              <a:xfrm>
                <a:off x="10599000" y="6429876"/>
                <a:ext cx="755821" cy="282080"/>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≥4.5</a:t>
                </a:r>
                <a:endParaRPr kumimoji="0" lang="en-US" sz="1400" b="0" i="0" u="none" strike="noStrike" kern="0" cap="none" spc="0" normalizeH="0" baseline="0" noProof="0">
                  <a:ln>
                    <a:noFill/>
                  </a:ln>
                  <a:solidFill>
                    <a:srgbClr val="000000">
                      <a:lumMod val="85000"/>
                      <a:lumOff val="15000"/>
                    </a:srgbClr>
                  </a:solidFill>
                  <a:effectLst/>
                  <a:uLnTx/>
                  <a:uFillTx/>
                </a:endParaRPr>
              </a:p>
            </p:txBody>
          </p:sp>
        </p:grpSp>
        <p:sp>
          <p:nvSpPr>
            <p:cNvPr id="57" name="TextBox 56">
              <a:extLst>
                <a:ext uri="{FF2B5EF4-FFF2-40B4-BE49-F238E27FC236}">
                  <a16:creationId xmlns:a16="http://schemas.microsoft.com/office/drawing/2014/main" id="{3116B983-277B-5902-761E-2A1CA050CEB2}"/>
                </a:ext>
              </a:extLst>
            </p:cNvPr>
            <p:cNvSpPr txBox="1"/>
            <p:nvPr/>
          </p:nvSpPr>
          <p:spPr>
            <a:xfrm>
              <a:off x="11095758" y="5984466"/>
              <a:ext cx="978022"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2.9–&lt;4.5</a:t>
              </a:r>
            </a:p>
          </p:txBody>
        </p:sp>
        <p:sp>
          <p:nvSpPr>
            <p:cNvPr id="58" name="TextBox 57">
              <a:extLst>
                <a:ext uri="{FF2B5EF4-FFF2-40B4-BE49-F238E27FC236}">
                  <a16:creationId xmlns:a16="http://schemas.microsoft.com/office/drawing/2014/main" id="{917D89DE-5CD3-2627-03F6-D81B0741C871}"/>
                </a:ext>
              </a:extLst>
            </p:cNvPr>
            <p:cNvSpPr txBox="1"/>
            <p:nvPr/>
          </p:nvSpPr>
          <p:spPr>
            <a:xfrm>
              <a:off x="10589788" y="4898323"/>
              <a:ext cx="1456037" cy="338554"/>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lumMod val="85000"/>
                      <a:lumOff val="15000"/>
                    </a:srgbClr>
                  </a:solidFill>
                  <a:effectLst/>
                  <a:uLnTx/>
                  <a:uFillTx/>
                  <a:latin typeface="Calibri"/>
                  <a:cs typeface="Calibri"/>
                </a:rPr>
                <a:t>Incidence rate</a:t>
              </a:r>
              <a:endParaRPr kumimoji="0" lang="en-US" sz="1600" b="0" i="0" u="none" strike="noStrike" kern="0" cap="none" spc="0" normalizeH="0" baseline="0" noProof="0">
                <a:ln>
                  <a:noFill/>
                </a:ln>
                <a:solidFill>
                  <a:srgbClr val="000000">
                    <a:lumMod val="85000"/>
                    <a:lumOff val="15000"/>
                  </a:srgbClr>
                </a:solidFill>
                <a:effectLst/>
                <a:uLnTx/>
                <a:uFillTx/>
              </a:endParaRPr>
            </a:p>
          </p:txBody>
        </p:sp>
        <p:sp>
          <p:nvSpPr>
            <p:cNvPr id="59" name="TextBox 1">
              <a:extLst>
                <a:ext uri="{FF2B5EF4-FFF2-40B4-BE49-F238E27FC236}">
                  <a16:creationId xmlns:a16="http://schemas.microsoft.com/office/drawing/2014/main" id="{2D92A0E2-15D3-6584-8DF7-A455A3D22663}"/>
                </a:ext>
              </a:extLst>
            </p:cNvPr>
            <p:cNvSpPr txBox="1"/>
            <p:nvPr/>
          </p:nvSpPr>
          <p:spPr>
            <a:xfrm>
              <a:off x="11064996" y="5272356"/>
              <a:ext cx="755821" cy="307777"/>
            </a:xfrm>
            <a:prstGeom prst="rect">
              <a:avLst/>
            </a:prstGeom>
            <a:solidFill>
              <a:srgbClr val="FFFFFF"/>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lumMod val="85000"/>
                      <a:lumOff val="15000"/>
                    </a:srgbClr>
                  </a:solidFill>
                  <a:effectLst/>
                  <a:uLnTx/>
                  <a:uFillTx/>
                  <a:latin typeface="Calibri"/>
                  <a:ea typeface="+mn-ea"/>
                  <a:cs typeface="Calibri"/>
                </a:rPr>
                <a:t>&lt;1.5</a:t>
              </a:r>
              <a:endParaRPr kumimoji="0" lang="en-US" sz="1400" b="0" i="0" u="none" strike="noStrike" kern="1200" cap="none" spc="0" normalizeH="0" baseline="0" noProof="0">
                <a:ln>
                  <a:noFill/>
                </a:ln>
                <a:solidFill>
                  <a:srgbClr val="000000">
                    <a:lumMod val="85000"/>
                    <a:lumOff val="15000"/>
                  </a:srgbClr>
                </a:solidFill>
                <a:effectLst/>
                <a:uLnTx/>
                <a:uFillTx/>
                <a:latin typeface="Myriad Web Pro" panose="020B0503030403020204" pitchFamily="34" charset="0"/>
                <a:ea typeface="+mn-ea"/>
                <a:cs typeface="+mn-cs"/>
              </a:endParaRPr>
            </a:p>
          </p:txBody>
        </p:sp>
      </p:grpSp>
      <p:grpSp>
        <p:nvGrpSpPr>
          <p:cNvPr id="64" name="Group 63">
            <a:extLst>
              <a:ext uri="{FF2B5EF4-FFF2-40B4-BE49-F238E27FC236}">
                <a16:creationId xmlns:a16="http://schemas.microsoft.com/office/drawing/2014/main" id="{F064E651-0187-7B19-CB65-456FA372A57A}"/>
              </a:ext>
              <a:ext uri="{C183D7F6-B498-43B3-948B-1728B52AA6E4}">
                <adec:decorative xmlns:adec="http://schemas.microsoft.com/office/drawing/2017/decorative" val="1"/>
              </a:ext>
            </a:extLst>
          </p:cNvPr>
          <p:cNvGrpSpPr/>
          <p:nvPr/>
        </p:nvGrpSpPr>
        <p:grpSpPr>
          <a:xfrm>
            <a:off x="9782207" y="5287451"/>
            <a:ext cx="274666" cy="1223021"/>
            <a:chOff x="10626446" y="5335077"/>
            <a:chExt cx="274666" cy="1223021"/>
          </a:xfrm>
        </p:grpSpPr>
        <p:sp>
          <p:nvSpPr>
            <p:cNvPr id="65" name="Rectangle 64">
              <a:extLst>
                <a:ext uri="{FF2B5EF4-FFF2-40B4-BE49-F238E27FC236}">
                  <a16:creationId xmlns:a16="http://schemas.microsoft.com/office/drawing/2014/main" id="{41BD5FDD-D5B5-06F6-791D-88424538E99A}"/>
                </a:ext>
              </a:extLst>
            </p:cNvPr>
            <p:cNvSpPr>
              <a:spLocks noChangeAspect="1"/>
            </p:cNvSpPr>
            <p:nvPr/>
          </p:nvSpPr>
          <p:spPr>
            <a:xfrm>
              <a:off x="10626446" y="5335077"/>
              <a:ext cx="274666" cy="228600"/>
            </a:xfrm>
            <a:prstGeom prst="rect">
              <a:avLst/>
            </a:prstGeom>
            <a:solidFill>
              <a:srgbClr val="E8DAF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6" name="Rectangle 65">
              <a:extLst>
                <a:ext uri="{FF2B5EF4-FFF2-40B4-BE49-F238E27FC236}">
                  <a16:creationId xmlns:a16="http://schemas.microsoft.com/office/drawing/2014/main" id="{386B1A81-E856-E354-39A4-E877C8CC5C5E}"/>
                </a:ext>
              </a:extLst>
            </p:cNvPr>
            <p:cNvSpPr>
              <a:spLocks/>
            </p:cNvSpPr>
            <p:nvPr/>
          </p:nvSpPr>
          <p:spPr>
            <a:xfrm>
              <a:off x="10626792" y="5664664"/>
              <a:ext cx="274320" cy="228600"/>
            </a:xfrm>
            <a:prstGeom prst="rect">
              <a:avLst/>
            </a:prstGeom>
            <a:solidFill>
              <a:srgbClr val="C6ABD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7" name="Rectangle 66">
              <a:extLst>
                <a:ext uri="{FF2B5EF4-FFF2-40B4-BE49-F238E27FC236}">
                  <a16:creationId xmlns:a16="http://schemas.microsoft.com/office/drawing/2014/main" id="{42C946DB-D253-8B99-124B-8CF3149B394D}"/>
                </a:ext>
              </a:extLst>
            </p:cNvPr>
            <p:cNvSpPr/>
            <p:nvPr/>
          </p:nvSpPr>
          <p:spPr>
            <a:xfrm>
              <a:off x="10626792" y="5994251"/>
              <a:ext cx="274320" cy="230278"/>
            </a:xfrm>
            <a:prstGeom prst="rect">
              <a:avLst/>
            </a:prstGeom>
            <a:solidFill>
              <a:srgbClr val="8F7DB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68" name="Rectangle 67">
              <a:extLst>
                <a:ext uri="{FF2B5EF4-FFF2-40B4-BE49-F238E27FC236}">
                  <a16:creationId xmlns:a16="http://schemas.microsoft.com/office/drawing/2014/main" id="{2E0832EB-A217-5FDD-ACD2-7E2BFBD3922C}"/>
                </a:ext>
              </a:extLst>
            </p:cNvPr>
            <p:cNvSpPr/>
            <p:nvPr/>
          </p:nvSpPr>
          <p:spPr>
            <a:xfrm>
              <a:off x="10626446" y="6327820"/>
              <a:ext cx="274320" cy="230278"/>
            </a:xfrm>
            <a:prstGeom prst="rect">
              <a:avLst/>
            </a:prstGeom>
            <a:solidFill>
              <a:srgbClr val="624B9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grpSp>
      <p:cxnSp>
        <p:nvCxnSpPr>
          <p:cNvPr id="69" name="Straight Connector 68">
            <a:extLst>
              <a:ext uri="{FF2B5EF4-FFF2-40B4-BE49-F238E27FC236}">
                <a16:creationId xmlns:a16="http://schemas.microsoft.com/office/drawing/2014/main" id="{1B64412A-5C59-031F-407D-501D3CA343EA}"/>
              </a:ext>
              <a:ext uri="{C183D7F6-B498-43B3-948B-1728B52AA6E4}">
                <adec:decorative xmlns:adec="http://schemas.microsoft.com/office/drawing/2017/decorative" val="1"/>
              </a:ext>
            </a:extLst>
          </p:cNvPr>
          <p:cNvCxnSpPr>
            <a:cxnSpLocks/>
          </p:cNvCxnSpPr>
          <p:nvPr/>
        </p:nvCxnSpPr>
        <p:spPr>
          <a:xfrm>
            <a:off x="9284923" y="3150545"/>
            <a:ext cx="1105442" cy="160388"/>
          </a:xfrm>
          <a:prstGeom prst="line">
            <a:avLst/>
          </a:prstGeom>
          <a:noFill/>
          <a:ln w="31750" cap="flat" cmpd="sng" algn="ctr">
            <a:solidFill>
              <a:srgbClr val="164380"/>
            </a:solidFill>
            <a:prstDash val="solid"/>
          </a:ln>
          <a:effectLst/>
        </p:spPr>
      </p:cxnSp>
      <p:sp>
        <p:nvSpPr>
          <p:cNvPr id="70" name="TextBox 69">
            <a:extLst>
              <a:ext uri="{FF2B5EF4-FFF2-40B4-BE49-F238E27FC236}">
                <a16:creationId xmlns:a16="http://schemas.microsoft.com/office/drawing/2014/main" id="{6C0627AE-EFD9-8B51-48F1-73EDB2168E41}"/>
              </a:ext>
            </a:extLst>
          </p:cNvPr>
          <p:cNvSpPr txBox="1"/>
          <p:nvPr/>
        </p:nvSpPr>
        <p:spPr>
          <a:xfrm>
            <a:off x="10396932" y="2976079"/>
            <a:ext cx="1563624"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Maryland</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3.3</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cxnSp>
        <p:nvCxnSpPr>
          <p:cNvPr id="10" name="Straight Connector 9">
            <a:extLst>
              <a:ext uri="{FF2B5EF4-FFF2-40B4-BE49-F238E27FC236}">
                <a16:creationId xmlns:a16="http://schemas.microsoft.com/office/drawing/2014/main" id="{93C7290A-7B74-C70A-D1F8-A4F80A9441B6}"/>
              </a:ext>
              <a:ext uri="{C183D7F6-B498-43B3-948B-1728B52AA6E4}">
                <adec:decorative xmlns:adec="http://schemas.microsoft.com/office/drawing/2017/decorative" val="1"/>
              </a:ext>
            </a:extLst>
          </p:cNvPr>
          <p:cNvCxnSpPr>
            <a:cxnSpLocks/>
          </p:cNvCxnSpPr>
          <p:nvPr/>
        </p:nvCxnSpPr>
        <p:spPr>
          <a:xfrm>
            <a:off x="9132523" y="3117545"/>
            <a:ext cx="1288287" cy="1154744"/>
          </a:xfrm>
          <a:prstGeom prst="line">
            <a:avLst/>
          </a:prstGeom>
          <a:noFill/>
          <a:ln w="31750" cap="flat" cmpd="sng" algn="ctr">
            <a:solidFill>
              <a:srgbClr val="164380"/>
            </a:solidFill>
            <a:prstDash val="solid"/>
          </a:ln>
          <a:effectLst/>
        </p:spPr>
      </p:cxnSp>
      <p:sp>
        <p:nvSpPr>
          <p:cNvPr id="9" name="TextBox 8">
            <a:extLst>
              <a:ext uri="{FF2B5EF4-FFF2-40B4-BE49-F238E27FC236}">
                <a16:creationId xmlns:a16="http://schemas.microsoft.com/office/drawing/2014/main" id="{B98B45F6-C67F-80A2-752E-E8C0483236BE}"/>
              </a:ext>
            </a:extLst>
          </p:cNvPr>
          <p:cNvSpPr txBox="1"/>
          <p:nvPr/>
        </p:nvSpPr>
        <p:spPr>
          <a:xfrm>
            <a:off x="10396932" y="3749664"/>
            <a:ext cx="1563624"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District of Columbia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4.0</a:t>
            </a:r>
          </a:p>
        </p:txBody>
      </p:sp>
      <p:sp>
        <p:nvSpPr>
          <p:cNvPr id="15" name="TextBox 14">
            <a:extLst>
              <a:ext uri="{FF2B5EF4-FFF2-40B4-BE49-F238E27FC236}">
                <a16:creationId xmlns:a16="http://schemas.microsoft.com/office/drawing/2014/main" id="{49A77973-4E89-42E1-0E39-BE682F9B7F97}"/>
              </a:ext>
            </a:extLst>
          </p:cNvPr>
          <p:cNvSpPr txBox="1"/>
          <p:nvPr/>
        </p:nvSpPr>
        <p:spPr>
          <a:xfrm>
            <a:off x="10390365" y="1463730"/>
            <a:ext cx="1561278"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Massachusetts</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3.2</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cxnSp>
        <p:nvCxnSpPr>
          <p:cNvPr id="17" name="Straight Connector 16">
            <a:extLst>
              <a:ext uri="{FF2B5EF4-FFF2-40B4-BE49-F238E27FC236}">
                <a16:creationId xmlns:a16="http://schemas.microsoft.com/office/drawing/2014/main" id="{53A05C8A-027F-0615-55EF-4E7D814D2833}"/>
              </a:ext>
              <a:ext uri="{C183D7F6-B498-43B3-948B-1728B52AA6E4}">
                <adec:decorative xmlns:adec="http://schemas.microsoft.com/office/drawing/2017/decorative" val="1"/>
              </a:ext>
            </a:extLst>
          </p:cNvPr>
          <p:cNvCxnSpPr>
            <a:cxnSpLocks/>
            <a:endCxn id="15" idx="1"/>
          </p:cNvCxnSpPr>
          <p:nvPr/>
        </p:nvCxnSpPr>
        <p:spPr>
          <a:xfrm flipV="1">
            <a:off x="9935876" y="1786896"/>
            <a:ext cx="454489" cy="507603"/>
          </a:xfrm>
          <a:prstGeom prst="line">
            <a:avLst/>
          </a:prstGeom>
          <a:noFill/>
          <a:ln w="31750" cap="flat" cmpd="sng" algn="ctr">
            <a:solidFill>
              <a:srgbClr val="164380"/>
            </a:solidFill>
            <a:prstDash val="solid"/>
          </a:ln>
          <a:effectLst/>
        </p:spPr>
      </p:cxnSp>
    </p:spTree>
    <p:extLst>
      <p:ext uri="{BB962C8B-B14F-4D97-AF65-F5344CB8AC3E}">
        <p14:creationId xmlns:p14="http://schemas.microsoft.com/office/powerpoint/2010/main" val="216898292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S. map with TB case count and incidence rates in 2023 to provide a clearer understanding of disease burden and risk. ">
            <a:extLst>
              <a:ext uri="{FF2B5EF4-FFF2-40B4-BE49-F238E27FC236}">
                <a16:creationId xmlns:a16="http://schemas.microsoft.com/office/drawing/2014/main" id="{52127BB9-420B-85D4-7600-4B6B3EB43799}"/>
              </a:ext>
            </a:extLst>
          </p:cNvPr>
          <p:cNvPicPr>
            <a:picLocks noChangeAspect="1"/>
          </p:cNvPicPr>
          <p:nvPr/>
        </p:nvPicPr>
        <p:blipFill rotWithShape="1">
          <a:blip r:embed="rId3">
            <a:extLst>
              <a:ext uri="{28A0092B-C50C-407E-A947-70E740481C1C}">
                <a14:useLocalDpi xmlns:a14="http://schemas.microsoft.com/office/drawing/2010/main" val="0"/>
              </a:ext>
            </a:extLst>
          </a:blip>
          <a:srcRect l="12198" t="9013" r="17833" b="10391"/>
          <a:stretch/>
        </p:blipFill>
        <p:spPr>
          <a:xfrm>
            <a:off x="1280611" y="969515"/>
            <a:ext cx="9079089" cy="5704474"/>
          </a:xfrm>
          <a:prstGeom prst="rect">
            <a:avLst/>
          </a:prstGeom>
        </p:spPr>
      </p:pic>
      <p:sp>
        <p:nvSpPr>
          <p:cNvPr id="7" name="Title 6">
            <a:extLst>
              <a:ext uri="{FF2B5EF4-FFF2-40B4-BE49-F238E27FC236}">
                <a16:creationId xmlns:a16="http://schemas.microsoft.com/office/drawing/2014/main" id="{F06C1FDC-5865-0E0B-6B10-8F9908F4585A}"/>
              </a:ext>
            </a:extLst>
          </p:cNvPr>
          <p:cNvSpPr>
            <a:spLocks noGrp="1"/>
          </p:cNvSpPr>
          <p:nvPr>
            <p:ph type="title" idx="4294967295"/>
          </p:nvPr>
        </p:nvSpPr>
        <p:spPr>
          <a:xfrm>
            <a:off x="1252071" y="164592"/>
            <a:ext cx="9687859"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TB Cases and Incidence Rates</a:t>
            </a:r>
            <a:r>
              <a:rPr kumimoji="0" lang="en-US" sz="3000" b="1" i="0" u="none" strike="noStrike" kern="1200" cap="none" spc="0" normalizeH="0" baseline="30000" noProof="0" dirty="0">
                <a:ln>
                  <a:noFill/>
                </a:ln>
                <a:solidFill>
                  <a:srgbClr val="164380"/>
                </a:solidFill>
                <a:effectLst/>
                <a:uLnTx/>
                <a:uFillTx/>
                <a:latin typeface="Calibri" panose="020F0502020204030204" pitchFamily="34" charset="0"/>
                <a:ea typeface="+mn-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anose="020F0502020204030204" pitchFamily="34" charset="0"/>
                <a:ea typeface="+mn-ea"/>
                <a:cs typeface="Calibri" panose="020F0502020204030204" pitchFamily="34" charset="0"/>
              </a:rPr>
              <a:t>by Reporting Area, United States, 2023</a:t>
            </a:r>
          </a:p>
        </p:txBody>
      </p:sp>
      <p:sp>
        <p:nvSpPr>
          <p:cNvPr id="8" name="Oval 64">
            <a:extLst>
              <a:ext uri="{FF2B5EF4-FFF2-40B4-BE49-F238E27FC236}">
                <a16:creationId xmlns:a16="http://schemas.microsoft.com/office/drawing/2014/main" id="{B6AF229A-D743-DB0B-B281-D62539DDEF86}"/>
              </a:ext>
              <a:ext uri="{C183D7F6-B498-43B3-948B-1728B52AA6E4}">
                <adec:decorative xmlns:adec="http://schemas.microsoft.com/office/drawing/2017/decorative" val="1"/>
              </a:ext>
            </a:extLst>
          </p:cNvPr>
          <p:cNvSpPr>
            <a:spLocks noChangeArrowheads="1"/>
          </p:cNvSpPr>
          <p:nvPr/>
        </p:nvSpPr>
        <p:spPr bwMode="auto">
          <a:xfrm>
            <a:off x="9201767" y="3115621"/>
            <a:ext cx="152400" cy="150812"/>
          </a:xfrm>
          <a:prstGeom prst="ellipse">
            <a:avLst/>
          </a:prstGeom>
          <a:solidFill>
            <a:srgbClr val="AD5B9C"/>
          </a:solidFill>
          <a:ln w="6350">
            <a:solidFill>
              <a:srgbClr val="FFFFFF"/>
            </a:solidFill>
            <a:round/>
            <a:headEnd/>
            <a:tailEnd/>
          </a:ln>
        </p:spPr>
        <p:txBody>
          <a:bodyPr lIns="0" tIns="0" r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 name="TextBox 8">
            <a:extLst>
              <a:ext uri="{FF2B5EF4-FFF2-40B4-BE49-F238E27FC236}">
                <a16:creationId xmlns:a16="http://schemas.microsoft.com/office/drawing/2014/main" id="{7D15BBD9-D672-8D4E-6BE5-524B9E16D369}"/>
              </a:ext>
            </a:extLst>
          </p:cNvPr>
          <p:cNvSpPr txBox="1"/>
          <p:nvPr/>
        </p:nvSpPr>
        <p:spPr>
          <a:xfrm>
            <a:off x="0" y="6463248"/>
            <a:ext cx="3936194" cy="276999"/>
          </a:xfrm>
          <a:prstGeom prst="rect">
            <a:avLst/>
          </a:prstGeom>
        </p:spPr>
        <p:txBody>
          <a:bodyPr wrap="square" lIns="91440" tIns="45720" rIns="91440" bIns="45720" rtlCol="0" anchor="t">
            <a:spAutoFit/>
          </a:bodyPr>
          <a:lstStyle/>
          <a:p>
            <a:pPr>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Cases per 100,000 persons</a:t>
            </a:r>
            <a:endParaRPr lang="en-US" sz="1200">
              <a:solidFill>
                <a:srgbClr val="000000"/>
              </a:solidFill>
              <a:latin typeface="Calibri" panose="020F0502020204030204" pitchFamily="34" charset="0"/>
              <a:cs typeface="Calibri"/>
            </a:endParaRPr>
          </a:p>
        </p:txBody>
      </p:sp>
      <p:sp>
        <p:nvSpPr>
          <p:cNvPr id="10" name="TextBox 9">
            <a:extLst>
              <a:ext uri="{FF2B5EF4-FFF2-40B4-BE49-F238E27FC236}">
                <a16:creationId xmlns:a16="http://schemas.microsoft.com/office/drawing/2014/main" id="{CAC0E37F-992C-284E-1ECD-BF0CB26DA87D}"/>
              </a:ext>
            </a:extLst>
          </p:cNvPr>
          <p:cNvSpPr txBox="1"/>
          <p:nvPr/>
        </p:nvSpPr>
        <p:spPr>
          <a:xfrm rot="19200000">
            <a:off x="10398652" y="4407437"/>
            <a:ext cx="1056051" cy="307777"/>
          </a:xfrm>
          <a:prstGeom prst="rect">
            <a:avLst/>
          </a:prstGeom>
        </p:spPr>
        <p:txBody>
          <a:bodyPr wrap="square" lIns="91440" tIns="45720" rIns="91440" bIns="45720" rtlCol="0" anchor="t">
            <a:spAutoFit/>
          </a:bodyPr>
          <a:lstStyle/>
          <a:p>
            <a:r>
              <a:rPr lang="en-US" sz="1400">
                <a:solidFill>
                  <a:srgbClr val="000000"/>
                </a:solidFill>
                <a:latin typeface="Calibri"/>
                <a:cs typeface="Calibri"/>
              </a:rPr>
              <a:t>100–499</a:t>
            </a:r>
            <a:endParaRPr lang="en-US" sz="1400" baseline="30000">
              <a:solidFill>
                <a:srgbClr val="000000"/>
              </a:solidFill>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06BAEE58-7A53-975E-45C0-09AC51922B24}"/>
              </a:ext>
              <a:ext uri="{C183D7F6-B498-43B3-948B-1728B52AA6E4}">
                <adec:decorative xmlns:adec="http://schemas.microsoft.com/office/drawing/2017/decorative" val="1"/>
              </a:ext>
            </a:extLst>
          </p:cNvPr>
          <p:cNvGrpSpPr/>
          <p:nvPr/>
        </p:nvGrpSpPr>
        <p:grpSpPr>
          <a:xfrm>
            <a:off x="9588393" y="4497535"/>
            <a:ext cx="2517171" cy="2060184"/>
            <a:chOff x="9588393" y="4504462"/>
            <a:chExt cx="2517171" cy="2060184"/>
          </a:xfrm>
        </p:grpSpPr>
        <p:sp>
          <p:nvSpPr>
            <p:cNvPr id="12" name="TextBox 11">
              <a:extLst>
                <a:ext uri="{FF2B5EF4-FFF2-40B4-BE49-F238E27FC236}">
                  <a16:creationId xmlns:a16="http://schemas.microsoft.com/office/drawing/2014/main" id="{50850A75-E577-2F51-4E74-13B529491013}"/>
                </a:ext>
              </a:extLst>
            </p:cNvPr>
            <p:cNvSpPr txBox="1"/>
            <p:nvPr/>
          </p:nvSpPr>
          <p:spPr>
            <a:xfrm>
              <a:off x="11213083" y="5003636"/>
              <a:ext cx="892481" cy="1123384"/>
            </a:xfrm>
            <a:prstGeom prst="rect">
              <a:avLst/>
            </a:prstGeom>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≥3.4</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en-US"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1.7–&lt;3.4</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3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&lt;1.7</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C325E0F1-775E-7F99-22AD-45752DFCF5B7}"/>
                </a:ext>
              </a:extLst>
            </p:cNvPr>
            <p:cNvGrpSpPr/>
            <p:nvPr/>
          </p:nvGrpSpPr>
          <p:grpSpPr>
            <a:xfrm>
              <a:off x="9588393" y="4504462"/>
              <a:ext cx="1942071" cy="2060184"/>
              <a:chOff x="9588393" y="4504462"/>
              <a:chExt cx="1942071" cy="2060184"/>
            </a:xfrm>
          </p:grpSpPr>
          <p:sp>
            <p:nvSpPr>
              <p:cNvPr id="14" name="TextBox 13">
                <a:extLst>
                  <a:ext uri="{FF2B5EF4-FFF2-40B4-BE49-F238E27FC236}">
                    <a16:creationId xmlns:a16="http://schemas.microsoft.com/office/drawing/2014/main" id="{82E0DF3B-63D6-714A-794B-AFA33F9B9601}"/>
                  </a:ext>
                </a:extLst>
              </p:cNvPr>
              <p:cNvSpPr txBox="1"/>
              <p:nvPr/>
            </p:nvSpPr>
            <p:spPr>
              <a:xfrm rot="16200000">
                <a:off x="8962579" y="5406466"/>
                <a:ext cx="1590181" cy="338554"/>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Incidence rate</a:t>
                </a:r>
                <a:r>
                  <a:rPr kumimoji="0" lang="en-US" sz="16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rPr>
                  <a:t>*</a:t>
                </a:r>
                <a:endParaRPr kumimoji="0" lang="en-US" sz="1600" b="0" i="0" u="none" strike="noStrike" kern="0" cap="none" spc="0" normalizeH="0" baseline="30000" noProof="0">
                  <a:ln>
                    <a:noFill/>
                  </a:ln>
                  <a:solidFill>
                    <a:srgbClr val="000000"/>
                  </a:solidFill>
                  <a:effectLst/>
                  <a:uLnTx/>
                  <a:uFillTx/>
                  <a:latin typeface="Calibri" panose="020F0502020204030204" pitchFamily="34" charset="0"/>
                </a:endParaRPr>
              </a:p>
            </p:txBody>
          </p:sp>
          <p:sp>
            <p:nvSpPr>
              <p:cNvPr id="15" name="TextBox 14">
                <a:extLst>
                  <a:ext uri="{FF2B5EF4-FFF2-40B4-BE49-F238E27FC236}">
                    <a16:creationId xmlns:a16="http://schemas.microsoft.com/office/drawing/2014/main" id="{7BD2AA71-3F02-C131-5A07-5EB4E3694698}"/>
                  </a:ext>
                </a:extLst>
              </p:cNvPr>
              <p:cNvSpPr txBox="1"/>
              <p:nvPr/>
            </p:nvSpPr>
            <p:spPr>
              <a:xfrm rot="19216835">
                <a:off x="10038564" y="4509931"/>
                <a:ext cx="724203" cy="307777"/>
              </a:xfrm>
              <a:prstGeom prst="rect">
                <a:avLst/>
              </a:prstGeom>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a:cs typeface="Calibri"/>
                  </a:rPr>
                  <a:t>≤99</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CBEBC018-CE12-4438-2FBF-D92A8D2BF195}"/>
                  </a:ext>
                </a:extLst>
              </p:cNvPr>
              <p:cNvSpPr txBox="1"/>
              <p:nvPr/>
            </p:nvSpPr>
            <p:spPr>
              <a:xfrm>
                <a:off x="9973328" y="6226092"/>
                <a:ext cx="1349326" cy="338554"/>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Case count</a:t>
                </a:r>
              </a:p>
            </p:txBody>
          </p:sp>
          <p:sp>
            <p:nvSpPr>
              <p:cNvPr id="17" name="TextBox 16">
                <a:extLst>
                  <a:ext uri="{FF2B5EF4-FFF2-40B4-BE49-F238E27FC236}">
                    <a16:creationId xmlns:a16="http://schemas.microsoft.com/office/drawing/2014/main" id="{535A6E4F-C0F5-BF79-49A2-62DB6CDAB8FF}"/>
                  </a:ext>
                </a:extLst>
              </p:cNvPr>
              <p:cNvSpPr txBox="1"/>
              <p:nvPr/>
            </p:nvSpPr>
            <p:spPr>
              <a:xfrm rot="19200000">
                <a:off x="10876966" y="4504462"/>
                <a:ext cx="653498" cy="318237"/>
              </a:xfrm>
              <a:prstGeom prst="rect">
                <a:avLst/>
              </a:prstGeom>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≥500</a:t>
                </a:r>
                <a:endParaRPr kumimoji="0" lang="en-US" sz="1400" b="0" i="0" u="none" strike="noStrike" kern="0" cap="none" spc="0" normalizeH="0" baseline="30000" noProof="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18" name="Straight Arrow Connector 17">
                <a:extLst>
                  <a:ext uri="{FF2B5EF4-FFF2-40B4-BE49-F238E27FC236}">
                    <a16:creationId xmlns:a16="http://schemas.microsoft.com/office/drawing/2014/main" id="{73F9E2CC-0519-672A-489F-BC0A14F4AF53}"/>
                  </a:ext>
                </a:extLst>
              </p:cNvPr>
              <p:cNvCxnSpPr/>
              <p:nvPr/>
            </p:nvCxnSpPr>
            <p:spPr>
              <a:xfrm>
                <a:off x="10060716" y="6241741"/>
                <a:ext cx="1143000" cy="0"/>
              </a:xfrm>
              <a:prstGeom prst="straightConnector1">
                <a:avLst/>
              </a:prstGeom>
              <a:noFill/>
              <a:ln w="15875" cap="flat" cmpd="sng" algn="ctr">
                <a:solidFill>
                  <a:srgbClr val="000000"/>
                </a:solidFill>
                <a:prstDash val="solid"/>
                <a:tailEnd type="triangle"/>
              </a:ln>
              <a:effectLst/>
            </p:spPr>
          </p:cxnSp>
          <p:cxnSp>
            <p:nvCxnSpPr>
              <p:cNvPr id="19" name="Straight Arrow Connector 18">
                <a:extLst>
                  <a:ext uri="{FF2B5EF4-FFF2-40B4-BE49-F238E27FC236}">
                    <a16:creationId xmlns:a16="http://schemas.microsoft.com/office/drawing/2014/main" id="{1A2FD2C5-F167-494A-12B5-0CC2729AD9F4}"/>
                  </a:ext>
                </a:extLst>
              </p:cNvPr>
              <p:cNvCxnSpPr>
                <a:cxnSpLocks/>
              </p:cNvCxnSpPr>
              <p:nvPr/>
            </p:nvCxnSpPr>
            <p:spPr>
              <a:xfrm rot="16200000">
                <a:off x="9375761" y="5575348"/>
                <a:ext cx="1143000" cy="0"/>
              </a:xfrm>
              <a:prstGeom prst="straightConnector1">
                <a:avLst/>
              </a:prstGeom>
              <a:noFill/>
              <a:ln w="15875" cap="flat" cmpd="sng" algn="ctr">
                <a:solidFill>
                  <a:srgbClr val="000000"/>
                </a:solidFill>
                <a:prstDash val="solid"/>
                <a:tailEnd type="triangle"/>
              </a:ln>
              <a:effectLst/>
            </p:spPr>
          </p:cxnSp>
          <p:sp>
            <p:nvSpPr>
              <p:cNvPr id="20" name="Rectangle 19">
                <a:extLst>
                  <a:ext uri="{FF2B5EF4-FFF2-40B4-BE49-F238E27FC236}">
                    <a16:creationId xmlns:a16="http://schemas.microsoft.com/office/drawing/2014/main" id="{5FD8E0FB-EA59-25B8-C80E-7069A842264B}"/>
                  </a:ext>
                </a:extLst>
              </p:cNvPr>
              <p:cNvSpPr>
                <a:spLocks noChangeAspect="1"/>
              </p:cNvSpPr>
              <p:nvPr/>
            </p:nvSpPr>
            <p:spPr>
              <a:xfrm>
                <a:off x="10000551" y="4934884"/>
                <a:ext cx="402336" cy="402336"/>
              </a:xfrm>
              <a:prstGeom prst="rect">
                <a:avLst/>
              </a:prstGeom>
              <a:solidFill>
                <a:srgbClr val="AD5B9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1" name="Rectangle 20">
                <a:extLst>
                  <a:ext uri="{FF2B5EF4-FFF2-40B4-BE49-F238E27FC236}">
                    <a16:creationId xmlns:a16="http://schemas.microsoft.com/office/drawing/2014/main" id="{2C3873CA-DDA7-4537-9532-4E6A58D0D3DC}"/>
                  </a:ext>
                </a:extLst>
              </p:cNvPr>
              <p:cNvSpPr>
                <a:spLocks noChangeAspect="1"/>
              </p:cNvSpPr>
              <p:nvPr/>
            </p:nvSpPr>
            <p:spPr>
              <a:xfrm>
                <a:off x="10433304" y="4934884"/>
                <a:ext cx="402336" cy="402336"/>
              </a:xfrm>
              <a:prstGeom prst="rect">
                <a:avLst/>
              </a:prstGeom>
              <a:solidFill>
                <a:srgbClr val="7C559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2" name="Rectangle 21">
                <a:extLst>
                  <a:ext uri="{FF2B5EF4-FFF2-40B4-BE49-F238E27FC236}">
                    <a16:creationId xmlns:a16="http://schemas.microsoft.com/office/drawing/2014/main" id="{514511DA-6E11-9ABE-F179-7DA7C73B5CC4}"/>
                  </a:ext>
                </a:extLst>
              </p:cNvPr>
              <p:cNvSpPr>
                <a:spLocks noChangeAspect="1"/>
              </p:cNvSpPr>
              <p:nvPr/>
            </p:nvSpPr>
            <p:spPr>
              <a:xfrm>
                <a:off x="10854601" y="4934884"/>
                <a:ext cx="404488" cy="402336"/>
              </a:xfrm>
              <a:prstGeom prst="rect">
                <a:avLst/>
              </a:prstGeom>
              <a:solidFill>
                <a:srgbClr val="434E8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3" name="Rectangle 22">
                <a:extLst>
                  <a:ext uri="{FF2B5EF4-FFF2-40B4-BE49-F238E27FC236}">
                    <a16:creationId xmlns:a16="http://schemas.microsoft.com/office/drawing/2014/main" id="{34416F60-0DE2-9FA6-D5B4-CE5C83734C27}"/>
                  </a:ext>
                </a:extLst>
              </p:cNvPr>
              <p:cNvSpPr>
                <a:spLocks noChangeAspect="1"/>
              </p:cNvSpPr>
              <p:nvPr/>
            </p:nvSpPr>
            <p:spPr>
              <a:xfrm>
                <a:off x="10006960" y="5361047"/>
                <a:ext cx="402336" cy="402336"/>
              </a:xfrm>
              <a:prstGeom prst="rect">
                <a:avLst/>
              </a:prstGeom>
              <a:solidFill>
                <a:srgbClr val="C098B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4" name="Rectangle 23">
                <a:extLst>
                  <a:ext uri="{FF2B5EF4-FFF2-40B4-BE49-F238E27FC236}">
                    <a16:creationId xmlns:a16="http://schemas.microsoft.com/office/drawing/2014/main" id="{D17E361D-929C-C424-133B-01D616F95CFD}"/>
                  </a:ext>
                </a:extLst>
              </p:cNvPr>
              <p:cNvSpPr>
                <a:spLocks noChangeAspect="1"/>
              </p:cNvSpPr>
              <p:nvPr/>
            </p:nvSpPr>
            <p:spPr>
              <a:xfrm>
                <a:off x="10433304" y="5361047"/>
                <a:ext cx="402336" cy="402336"/>
              </a:xfrm>
              <a:prstGeom prst="rect">
                <a:avLst/>
              </a:prstGeom>
              <a:solidFill>
                <a:srgbClr val="898EA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5" name="Rectangle 24">
                <a:extLst>
                  <a:ext uri="{FF2B5EF4-FFF2-40B4-BE49-F238E27FC236}">
                    <a16:creationId xmlns:a16="http://schemas.microsoft.com/office/drawing/2014/main" id="{89C17B8D-73D4-8C67-976E-C2020AD39DFC}"/>
                  </a:ext>
                </a:extLst>
              </p:cNvPr>
              <p:cNvSpPr>
                <a:spLocks noChangeAspect="1"/>
              </p:cNvSpPr>
              <p:nvPr/>
            </p:nvSpPr>
            <p:spPr>
              <a:xfrm>
                <a:off x="10854601" y="5361047"/>
                <a:ext cx="402336" cy="402336"/>
              </a:xfrm>
              <a:prstGeom prst="rect">
                <a:avLst/>
              </a:prstGeom>
              <a:solidFill>
                <a:srgbClr val="4A839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6" name="Rectangle 25">
                <a:extLst>
                  <a:ext uri="{FF2B5EF4-FFF2-40B4-BE49-F238E27FC236}">
                    <a16:creationId xmlns:a16="http://schemas.microsoft.com/office/drawing/2014/main" id="{882C6DF7-B02C-CE9B-81F8-A9CDB9EEAC8B}"/>
                  </a:ext>
                </a:extLst>
              </p:cNvPr>
              <p:cNvSpPr>
                <a:spLocks noChangeAspect="1"/>
              </p:cNvSpPr>
              <p:nvPr/>
            </p:nvSpPr>
            <p:spPr>
              <a:xfrm>
                <a:off x="10005974" y="5787210"/>
                <a:ext cx="402336" cy="402336"/>
              </a:xfrm>
              <a:prstGeom prst="rect">
                <a:avLst/>
              </a:prstGeom>
              <a:solidFill>
                <a:srgbClr val="E3E3E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7" name="Rectangle 26">
                <a:extLst>
                  <a:ext uri="{FF2B5EF4-FFF2-40B4-BE49-F238E27FC236}">
                    <a16:creationId xmlns:a16="http://schemas.microsoft.com/office/drawing/2014/main" id="{93194914-1101-97CE-AD8A-B5B59A58E991}"/>
                  </a:ext>
                </a:extLst>
              </p:cNvPr>
              <p:cNvSpPr>
                <a:spLocks noChangeAspect="1"/>
              </p:cNvSpPr>
              <p:nvPr/>
            </p:nvSpPr>
            <p:spPr>
              <a:xfrm>
                <a:off x="10433304" y="5787357"/>
                <a:ext cx="402336" cy="402336"/>
              </a:xfrm>
              <a:prstGeom prst="rect">
                <a:avLst/>
              </a:prstGeom>
              <a:solidFill>
                <a:srgbClr val="97C5C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
            <p:nvSpPr>
              <p:cNvPr id="28" name="Rectangle 27">
                <a:extLst>
                  <a:ext uri="{FF2B5EF4-FFF2-40B4-BE49-F238E27FC236}">
                    <a16:creationId xmlns:a16="http://schemas.microsoft.com/office/drawing/2014/main" id="{BD8B0EE1-D098-6CCD-EB14-DBCFEDEB2F58}"/>
                  </a:ext>
                </a:extLst>
              </p:cNvPr>
              <p:cNvSpPr>
                <a:spLocks noChangeAspect="1"/>
              </p:cNvSpPr>
              <p:nvPr/>
            </p:nvSpPr>
            <p:spPr>
              <a:xfrm>
                <a:off x="10854601" y="5787210"/>
                <a:ext cx="402336" cy="402336"/>
              </a:xfrm>
              <a:prstGeom prst="rect">
                <a:avLst/>
              </a:prstGeom>
              <a:solidFill>
                <a:srgbClr val="52B6B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grpSp>
      </p:grpSp>
    </p:spTree>
    <p:extLst>
      <p:ext uri="{BB962C8B-B14F-4D97-AF65-F5344CB8AC3E}">
        <p14:creationId xmlns:p14="http://schemas.microsoft.com/office/powerpoint/2010/main" val="85572824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80292BC-A4D1-9C8A-5831-76B497BFCE3C}"/>
              </a:ext>
            </a:extLst>
          </p:cNvPr>
          <p:cNvSpPr txBox="1">
            <a:spLocks noGrp="1"/>
          </p:cNvSpPr>
          <p:nvPr>
            <p:ph type="title" idx="4294967295"/>
          </p:nvPr>
        </p:nvSpPr>
        <p:spPr>
          <a:xfrm>
            <a:off x="372979" y="116466"/>
            <a:ext cx="11446043" cy="6966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U.S.-Affiliated Pacific Islands, 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pic>
        <p:nvPicPr>
          <p:cNvPr id="6" name="Picture 5" descr="Map of the U.S.-Affiliated Pacific Islands with the 2023 tuberculosis incidence rates shown.">
            <a:extLst>
              <a:ext uri="{FF2B5EF4-FFF2-40B4-BE49-F238E27FC236}">
                <a16:creationId xmlns:a16="http://schemas.microsoft.com/office/drawing/2014/main" id="{EB5868BE-5504-D616-63A5-1154E0F9539B}"/>
              </a:ext>
            </a:extLst>
          </p:cNvPr>
          <p:cNvPicPr>
            <a:picLocks noChangeAspect="1"/>
          </p:cNvPicPr>
          <p:nvPr/>
        </p:nvPicPr>
        <p:blipFill rotWithShape="1">
          <a:blip r:embed="rId3">
            <a:extLst>
              <a:ext uri="{28A0092B-C50C-407E-A947-70E740481C1C}">
                <a14:useLocalDpi xmlns:a14="http://schemas.microsoft.com/office/drawing/2010/main" val="0"/>
              </a:ext>
            </a:extLst>
          </a:blip>
          <a:srcRect l="223" t="10818" r="28022" b="25394"/>
          <a:stretch/>
        </p:blipFill>
        <p:spPr>
          <a:xfrm>
            <a:off x="1716066" y="1053643"/>
            <a:ext cx="8787258" cy="5194854"/>
          </a:xfrm>
          <a:prstGeom prst="rect">
            <a:avLst/>
          </a:prstGeom>
          <a:ln>
            <a:noFill/>
          </a:ln>
        </p:spPr>
      </p:pic>
      <p:sp>
        <p:nvSpPr>
          <p:cNvPr id="8" name="TextBox 7">
            <a:extLst>
              <a:ext uri="{FF2B5EF4-FFF2-40B4-BE49-F238E27FC236}">
                <a16:creationId xmlns:a16="http://schemas.microsoft.com/office/drawing/2014/main" id="{FC0914E4-CD8C-9CE1-1A38-13C502B90301}"/>
              </a:ext>
            </a:extLst>
          </p:cNvPr>
          <p:cNvSpPr txBox="1"/>
          <p:nvPr/>
        </p:nvSpPr>
        <p:spPr>
          <a:xfrm>
            <a:off x="0" y="6435017"/>
            <a:ext cx="3709195"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Cases per 100,000 persons</a:t>
            </a:r>
          </a:p>
        </p:txBody>
      </p:sp>
      <p:sp>
        <p:nvSpPr>
          <p:cNvPr id="9" name="TextBox 8">
            <a:extLst>
              <a:ext uri="{FF2B5EF4-FFF2-40B4-BE49-F238E27FC236}">
                <a16:creationId xmlns:a16="http://schemas.microsoft.com/office/drawing/2014/main" id="{05F3E141-5349-F311-C3F2-18CA511C266E}"/>
              </a:ext>
            </a:extLst>
          </p:cNvPr>
          <p:cNvSpPr txBox="1"/>
          <p:nvPr/>
        </p:nvSpPr>
        <p:spPr>
          <a:xfrm>
            <a:off x="3033744" y="1483668"/>
            <a:ext cx="1226439"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Guam</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26.6</a:t>
            </a:r>
            <a:endParaRPr kumimoji="0" lang="en-US" sz="1800" b="0" i="0" u="none" strike="noStrike" kern="0" cap="none" spc="0" normalizeH="0" baseline="0" noProof="0">
              <a:ln>
                <a:noFill/>
              </a:ln>
              <a:solidFill>
                <a:srgbClr val="000000">
                  <a:lumMod val="85000"/>
                  <a:lumOff val="15000"/>
                </a:srgbClr>
              </a:solidFill>
              <a:effectLst/>
              <a:uLnTx/>
              <a:uFillTx/>
            </a:endParaRPr>
          </a:p>
        </p:txBody>
      </p:sp>
      <p:sp>
        <p:nvSpPr>
          <p:cNvPr id="10" name="TextBox 9">
            <a:extLst>
              <a:ext uri="{FF2B5EF4-FFF2-40B4-BE49-F238E27FC236}">
                <a16:creationId xmlns:a16="http://schemas.microsoft.com/office/drawing/2014/main" id="{CD4D3840-379A-A291-8F33-A0BEBBFF50CA}"/>
              </a:ext>
            </a:extLst>
          </p:cNvPr>
          <p:cNvSpPr txBox="1"/>
          <p:nvPr/>
        </p:nvSpPr>
        <p:spPr>
          <a:xfrm>
            <a:off x="4487768" y="2978096"/>
            <a:ext cx="1889551"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Federated States of Micronesia</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179.4</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1" name="Straight Connector 10">
            <a:extLst>
              <a:ext uri="{FF2B5EF4-FFF2-40B4-BE49-F238E27FC236}">
                <a16:creationId xmlns:a16="http://schemas.microsoft.com/office/drawing/2014/main" id="{CC52C80B-1B24-BA41-7DB4-BFD3F9132A9C}"/>
              </a:ext>
              <a:ext uri="{C183D7F6-B498-43B3-948B-1728B52AA6E4}">
                <adec:decorative xmlns:adec="http://schemas.microsoft.com/office/drawing/2017/decorative" val="1"/>
              </a:ext>
            </a:extLst>
          </p:cNvPr>
          <p:cNvCxnSpPr>
            <a:cxnSpLocks/>
          </p:cNvCxnSpPr>
          <p:nvPr/>
        </p:nvCxnSpPr>
        <p:spPr>
          <a:xfrm flipH="1">
            <a:off x="3410175" y="2557422"/>
            <a:ext cx="365758" cy="0"/>
          </a:xfrm>
          <a:prstGeom prst="line">
            <a:avLst/>
          </a:prstGeom>
          <a:noFill/>
          <a:ln w="31750" cap="flat" cmpd="sng" algn="ctr">
            <a:solidFill>
              <a:srgbClr val="164380"/>
            </a:solidFill>
            <a:prstDash val="solid"/>
          </a:ln>
          <a:effectLst/>
        </p:spPr>
      </p:cxnSp>
      <p:sp>
        <p:nvSpPr>
          <p:cNvPr id="12" name="TextBox 11">
            <a:extLst>
              <a:ext uri="{FF2B5EF4-FFF2-40B4-BE49-F238E27FC236}">
                <a16:creationId xmlns:a16="http://schemas.microsoft.com/office/drawing/2014/main" id="{DAE67267-5742-38C4-4C60-4DFFDE016383}"/>
              </a:ext>
            </a:extLst>
          </p:cNvPr>
          <p:cNvSpPr txBox="1"/>
          <p:nvPr/>
        </p:nvSpPr>
        <p:spPr>
          <a:xfrm>
            <a:off x="1563655" y="2228608"/>
            <a:ext cx="188955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Republic of Palau</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77.9</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3" name="Straight Connector 12">
            <a:extLst>
              <a:ext uri="{FF2B5EF4-FFF2-40B4-BE49-F238E27FC236}">
                <a16:creationId xmlns:a16="http://schemas.microsoft.com/office/drawing/2014/main" id="{9CD337AA-B21C-6102-F9DC-4DEF711F01C7}"/>
              </a:ext>
              <a:ext uri="{C183D7F6-B498-43B3-948B-1728B52AA6E4}">
                <adec:decorative xmlns:adec="http://schemas.microsoft.com/office/drawing/2017/decorative" val="1"/>
              </a:ext>
            </a:extLst>
          </p:cNvPr>
          <p:cNvCxnSpPr>
            <a:cxnSpLocks/>
          </p:cNvCxnSpPr>
          <p:nvPr/>
        </p:nvCxnSpPr>
        <p:spPr>
          <a:xfrm flipH="1">
            <a:off x="4260183" y="1806833"/>
            <a:ext cx="709850" cy="0"/>
          </a:xfrm>
          <a:prstGeom prst="line">
            <a:avLst/>
          </a:prstGeom>
          <a:noFill/>
          <a:ln w="31750" cap="flat" cmpd="sng" algn="ctr">
            <a:solidFill>
              <a:srgbClr val="164380"/>
            </a:solidFill>
            <a:prstDash val="solid"/>
          </a:ln>
          <a:effectLst/>
        </p:spPr>
      </p:cxnSp>
      <p:cxnSp>
        <p:nvCxnSpPr>
          <p:cNvPr id="14" name="Straight Connector 13">
            <a:extLst>
              <a:ext uri="{FF2B5EF4-FFF2-40B4-BE49-F238E27FC236}">
                <a16:creationId xmlns:a16="http://schemas.microsoft.com/office/drawing/2014/main" id="{244F06CF-35CE-8423-0982-2B5A1CBF2C16}"/>
              </a:ext>
              <a:ext uri="{C183D7F6-B498-43B3-948B-1728B52AA6E4}">
                <adec:decorative xmlns:adec="http://schemas.microsoft.com/office/drawing/2017/decorative" val="1"/>
              </a:ext>
            </a:extLst>
          </p:cNvPr>
          <p:cNvCxnSpPr>
            <a:cxnSpLocks/>
          </p:cNvCxnSpPr>
          <p:nvPr/>
        </p:nvCxnSpPr>
        <p:spPr>
          <a:xfrm flipH="1">
            <a:off x="5527789" y="1386846"/>
            <a:ext cx="709850" cy="0"/>
          </a:xfrm>
          <a:prstGeom prst="line">
            <a:avLst/>
          </a:prstGeom>
          <a:noFill/>
          <a:ln w="31750" cap="flat" cmpd="sng" algn="ctr">
            <a:solidFill>
              <a:srgbClr val="164380"/>
            </a:solidFill>
            <a:prstDash val="solid"/>
          </a:ln>
          <a:effectLst/>
        </p:spPr>
      </p:cxnSp>
      <p:sp>
        <p:nvSpPr>
          <p:cNvPr id="15" name="TextBox 14">
            <a:extLst>
              <a:ext uri="{FF2B5EF4-FFF2-40B4-BE49-F238E27FC236}">
                <a16:creationId xmlns:a16="http://schemas.microsoft.com/office/drawing/2014/main" id="{29D26E40-E25B-B716-BCAB-AEDAA5959391}"/>
              </a:ext>
            </a:extLst>
          </p:cNvPr>
          <p:cNvSpPr txBox="1"/>
          <p:nvPr/>
        </p:nvSpPr>
        <p:spPr>
          <a:xfrm>
            <a:off x="6037043" y="888439"/>
            <a:ext cx="1794525"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Northern Mariana Islands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42.9</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6" name="Straight Connector 15">
            <a:extLst>
              <a:ext uri="{FF2B5EF4-FFF2-40B4-BE49-F238E27FC236}">
                <a16:creationId xmlns:a16="http://schemas.microsoft.com/office/drawing/2014/main" id="{3BF981D9-1C55-0C82-D14E-76B286CCC944}"/>
              </a:ext>
              <a:ext uri="{C183D7F6-B498-43B3-948B-1728B52AA6E4}">
                <adec:decorative xmlns:adec="http://schemas.microsoft.com/office/drawing/2017/decorative" val="1"/>
              </a:ext>
            </a:extLst>
          </p:cNvPr>
          <p:cNvCxnSpPr>
            <a:cxnSpLocks/>
            <a:stCxn id="10" idx="0"/>
          </p:cNvCxnSpPr>
          <p:nvPr/>
        </p:nvCxnSpPr>
        <p:spPr>
          <a:xfrm flipH="1" flipV="1">
            <a:off x="5432543" y="2391250"/>
            <a:ext cx="1" cy="586846"/>
          </a:xfrm>
          <a:prstGeom prst="line">
            <a:avLst/>
          </a:prstGeom>
          <a:noFill/>
          <a:ln w="31750" cap="flat" cmpd="sng" algn="ctr">
            <a:solidFill>
              <a:srgbClr val="164380"/>
            </a:solidFill>
            <a:prstDash val="solid"/>
          </a:ln>
          <a:effectLst/>
        </p:spPr>
      </p:cxnSp>
      <p:cxnSp>
        <p:nvCxnSpPr>
          <p:cNvPr id="17" name="Straight Connector 16">
            <a:extLst>
              <a:ext uri="{FF2B5EF4-FFF2-40B4-BE49-F238E27FC236}">
                <a16:creationId xmlns:a16="http://schemas.microsoft.com/office/drawing/2014/main" id="{6FD6A608-035D-7604-89AD-2EA21BE0255D}"/>
              </a:ext>
              <a:ext uri="{C183D7F6-B498-43B3-948B-1728B52AA6E4}">
                <adec:decorative xmlns:adec="http://schemas.microsoft.com/office/drawing/2017/decorative" val="1"/>
              </a:ext>
            </a:extLst>
          </p:cNvPr>
          <p:cNvCxnSpPr>
            <a:cxnSpLocks/>
          </p:cNvCxnSpPr>
          <p:nvPr/>
        </p:nvCxnSpPr>
        <p:spPr>
          <a:xfrm flipH="1">
            <a:off x="7987880" y="2133065"/>
            <a:ext cx="709850" cy="0"/>
          </a:xfrm>
          <a:prstGeom prst="line">
            <a:avLst/>
          </a:prstGeom>
          <a:noFill/>
          <a:ln w="31750" cap="flat" cmpd="sng" algn="ctr">
            <a:solidFill>
              <a:srgbClr val="164380"/>
            </a:solidFill>
            <a:prstDash val="solid"/>
          </a:ln>
          <a:effectLst/>
        </p:spPr>
      </p:cxnSp>
      <p:sp>
        <p:nvSpPr>
          <p:cNvPr id="18" name="TextBox 17">
            <a:extLst>
              <a:ext uri="{FF2B5EF4-FFF2-40B4-BE49-F238E27FC236}">
                <a16:creationId xmlns:a16="http://schemas.microsoft.com/office/drawing/2014/main" id="{830BE930-B9E7-B1E0-DCDB-A1A440F6A01A}"/>
              </a:ext>
            </a:extLst>
          </p:cNvPr>
          <p:cNvSpPr txBox="1"/>
          <p:nvPr/>
        </p:nvSpPr>
        <p:spPr>
          <a:xfrm>
            <a:off x="8321214" y="1660639"/>
            <a:ext cx="1889551" cy="923330"/>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Republic of Marshall Islands</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503.7</a:t>
            </a:r>
            <a:endParaRPr kumimoji="0" lang="en-US" sz="1800" b="0" i="0" u="none" strike="noStrike" kern="0" cap="none" spc="0" normalizeH="0" baseline="0" noProof="0">
              <a:ln>
                <a:noFill/>
              </a:ln>
              <a:solidFill>
                <a:srgbClr val="000000">
                  <a:lumMod val="85000"/>
                  <a:lumOff val="15000"/>
                </a:srgbClr>
              </a:solidFill>
              <a:effectLst/>
              <a:uLnTx/>
              <a:uFillTx/>
            </a:endParaRPr>
          </a:p>
        </p:txBody>
      </p:sp>
      <p:cxnSp>
        <p:nvCxnSpPr>
          <p:cNvPr id="19" name="Straight Connector 18">
            <a:extLst>
              <a:ext uri="{FF2B5EF4-FFF2-40B4-BE49-F238E27FC236}">
                <a16:creationId xmlns:a16="http://schemas.microsoft.com/office/drawing/2014/main" id="{3D5819A5-A6EB-BE73-9AEC-6A3ED3769F8B}"/>
              </a:ext>
              <a:ext uri="{C183D7F6-B498-43B3-948B-1728B52AA6E4}">
                <adec:decorative xmlns:adec="http://schemas.microsoft.com/office/drawing/2017/decorative" val="1"/>
              </a:ext>
            </a:extLst>
          </p:cNvPr>
          <p:cNvCxnSpPr>
            <a:cxnSpLocks/>
          </p:cNvCxnSpPr>
          <p:nvPr/>
        </p:nvCxnSpPr>
        <p:spPr>
          <a:xfrm flipH="1" flipV="1">
            <a:off x="9419990" y="4809944"/>
            <a:ext cx="0" cy="240510"/>
          </a:xfrm>
          <a:prstGeom prst="line">
            <a:avLst/>
          </a:prstGeom>
          <a:noFill/>
          <a:ln w="31750" cap="flat" cmpd="sng" algn="ctr">
            <a:solidFill>
              <a:srgbClr val="164380"/>
            </a:solidFill>
            <a:prstDash val="solid"/>
          </a:ln>
          <a:effectLst/>
        </p:spPr>
      </p:cxnSp>
      <p:sp>
        <p:nvSpPr>
          <p:cNvPr id="20" name="TextBox 19">
            <a:extLst>
              <a:ext uri="{FF2B5EF4-FFF2-40B4-BE49-F238E27FC236}">
                <a16:creationId xmlns:a16="http://schemas.microsoft.com/office/drawing/2014/main" id="{A5506F2E-7F90-9587-CAB4-C478E45F2763}"/>
              </a:ext>
            </a:extLst>
          </p:cNvPr>
          <p:cNvSpPr txBox="1"/>
          <p:nvPr/>
        </p:nvSpPr>
        <p:spPr>
          <a:xfrm>
            <a:off x="8407839" y="5050454"/>
            <a:ext cx="2022816"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American Samoa</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11.2</a:t>
            </a:r>
            <a:endParaRPr kumimoji="0" lang="en-US" sz="1800" b="0" i="0" u="none" strike="noStrike" kern="0" cap="none" spc="0" normalizeH="0" baseline="0" noProof="0">
              <a:ln>
                <a:noFill/>
              </a:ln>
              <a:solidFill>
                <a:srgbClr val="000000">
                  <a:lumMod val="85000"/>
                  <a:lumOff val="15000"/>
                </a:srgbClr>
              </a:solidFill>
              <a:effectLst/>
              <a:uLnTx/>
              <a:uFillTx/>
              <a:latin typeface="Calibri"/>
              <a:cs typeface="Calibri"/>
            </a:endParaRPr>
          </a:p>
        </p:txBody>
      </p:sp>
    </p:spTree>
    <p:extLst>
      <p:ext uri="{BB962C8B-B14F-4D97-AF65-F5344CB8AC3E}">
        <p14:creationId xmlns:p14="http://schemas.microsoft.com/office/powerpoint/2010/main" val="363882019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5B6546E-A7D3-991D-E531-09E668472206}"/>
              </a:ext>
            </a:extLst>
          </p:cNvPr>
          <p:cNvSpPr txBox="1">
            <a:spLocks noGrp="1"/>
          </p:cNvSpPr>
          <p:nvPr>
            <p:ph type="title" idx="4294967295"/>
          </p:nvPr>
        </p:nvSpPr>
        <p:spPr>
          <a:xfrm>
            <a:off x="609600" y="114488"/>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TB Cases and Incidence Rates by Origin of Birth,</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Arial"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Arial" charset="0"/>
              </a:rPr>
              <a:t>United States, 1993–2023</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graphicFrame>
        <p:nvGraphicFramePr>
          <p:cNvPr id="7" name="Chart 6" descr="Graph of U.S. TB cases and incidence rates from 1993-2023 by origin of birth declining with increase starting in 2020. ">
            <a:extLst>
              <a:ext uri="{FF2B5EF4-FFF2-40B4-BE49-F238E27FC236}">
                <a16:creationId xmlns:a16="http://schemas.microsoft.com/office/drawing/2014/main" id="{062FACF2-607F-ADA7-F467-73530C87A3CB}"/>
              </a:ext>
            </a:extLst>
          </p:cNvPr>
          <p:cNvGraphicFramePr/>
          <p:nvPr>
            <p:extLst>
              <p:ext uri="{D42A27DB-BD31-4B8C-83A1-F6EECF244321}">
                <p14:modId xmlns:p14="http://schemas.microsoft.com/office/powerpoint/2010/main" val="3198270852"/>
              </p:ext>
            </p:extLst>
          </p:nvPr>
        </p:nvGraphicFramePr>
        <p:xfrm>
          <a:off x="137561" y="786384"/>
          <a:ext cx="11916878" cy="576072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140B8E86-D929-DEE7-5E22-02763B17304C}"/>
              </a:ext>
            </a:extLst>
          </p:cNvPr>
          <p:cNvSpPr txBox="1"/>
          <p:nvPr/>
        </p:nvSpPr>
        <p:spPr>
          <a:xfrm>
            <a:off x="-1" y="6467757"/>
            <a:ext cx="12054439"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Tree>
    <p:extLst>
      <p:ext uri="{BB962C8B-B14F-4D97-AF65-F5344CB8AC3E}">
        <p14:creationId xmlns:p14="http://schemas.microsoft.com/office/powerpoint/2010/main" val="354315906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3252F33-8D4A-765F-3275-66E07B50D88C}"/>
              </a:ext>
            </a:extLst>
          </p:cNvPr>
          <p:cNvSpPr txBox="1">
            <a:spLocks noGrp="1"/>
          </p:cNvSpPr>
          <p:nvPr>
            <p:ph type="title" idx="4294967295"/>
          </p:nvPr>
        </p:nvSpPr>
        <p:spPr>
          <a:xfrm>
            <a:off x="392724" y="164591"/>
            <a:ext cx="11406553"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by Origin of Birth,</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United States, 2011–2023 </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pSp>
        <p:nvGrpSpPr>
          <p:cNvPr id="6" name="Group 5" descr="There are two line graphs showing the incidence per 100,000 persons by origin of birth each year from 2019 to 2020. There was a 19% decline from 2019 to 2020 among non-U.S.-born persons. There was a 20% decline from 2019 to 2020 among U.S.-born persons. ">
            <a:extLst>
              <a:ext uri="{FF2B5EF4-FFF2-40B4-BE49-F238E27FC236}">
                <a16:creationId xmlns:a16="http://schemas.microsoft.com/office/drawing/2014/main" id="{9FC2D59D-C205-4098-7C4F-3A9B32A89F44}"/>
              </a:ext>
            </a:extLst>
          </p:cNvPr>
          <p:cNvGrpSpPr/>
          <p:nvPr/>
        </p:nvGrpSpPr>
        <p:grpSpPr>
          <a:xfrm>
            <a:off x="88550" y="872745"/>
            <a:ext cx="6435077" cy="5680369"/>
            <a:chOff x="4340998" y="1196625"/>
            <a:chExt cx="5134117" cy="3782224"/>
          </a:xfrm>
        </p:grpSpPr>
        <p:graphicFrame>
          <p:nvGraphicFramePr>
            <p:cNvPr id="7" name="Chart 6">
              <a:extLst>
                <a:ext uri="{FF2B5EF4-FFF2-40B4-BE49-F238E27FC236}">
                  <a16:creationId xmlns:a16="http://schemas.microsoft.com/office/drawing/2014/main" id="{C56590A1-1D38-B173-C8C1-9FC0852BEE09}"/>
                </a:ext>
              </a:extLst>
            </p:cNvPr>
            <p:cNvGraphicFramePr>
              <a:graphicFrameLocks/>
            </p:cNvGraphicFramePr>
            <p:nvPr>
              <p:extLst>
                <p:ext uri="{D42A27DB-BD31-4B8C-83A1-F6EECF244321}">
                  <p14:modId xmlns:p14="http://schemas.microsoft.com/office/powerpoint/2010/main" val="2843575696"/>
                </p:ext>
              </p:extLst>
            </p:nvPr>
          </p:nvGraphicFramePr>
          <p:xfrm>
            <a:off x="4340998" y="1196625"/>
            <a:ext cx="4617219" cy="378222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81C0366E-F91E-AB4A-D502-92A9152E4E05}"/>
                </a:ext>
              </a:extLst>
            </p:cNvPr>
            <p:cNvSpPr txBox="1"/>
            <p:nvPr/>
          </p:nvSpPr>
          <p:spPr>
            <a:xfrm>
              <a:off x="7865303" y="2699102"/>
              <a:ext cx="1609812" cy="430354"/>
            </a:xfrm>
            <a:prstGeom prst="rect">
              <a:avLst/>
            </a:prstGeom>
            <a:noFill/>
          </p:spPr>
          <p:txBody>
            <a:bodyPr wrap="square"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lang="en-US" kern="0">
                  <a:solidFill>
                    <a:srgbClr val="000000"/>
                  </a:solidFill>
                  <a:latin typeface="Calibri" panose="020F0502020204030204" pitchFamily="34" charset="0"/>
                </a:rPr>
                <a:t>8</a:t>
              </a:r>
              <a:r>
                <a:rPr kumimoji="0" lang="en-US" sz="1800" b="0" i="0" u="none" strike="noStrike" kern="0" cap="none" spc="0" normalizeH="0" baseline="0" noProof="0">
                  <a:ln>
                    <a:noFill/>
                  </a:ln>
                  <a:solidFill>
                    <a:srgbClr val="000000"/>
                  </a:solidFill>
                  <a:effectLst/>
                  <a:uLnTx/>
                  <a:uFillTx/>
                  <a:latin typeface="Calibri" panose="020F0502020204030204" pitchFamily="34" charset="0"/>
                </a:rPr>
                <a:t>% increase from 2022 to 2023</a:t>
              </a:r>
            </a:p>
          </p:txBody>
        </p:sp>
        <p:sp>
          <p:nvSpPr>
            <p:cNvPr id="9" name="Oval 8">
              <a:extLst>
                <a:ext uri="{FF2B5EF4-FFF2-40B4-BE49-F238E27FC236}">
                  <a16:creationId xmlns:a16="http://schemas.microsoft.com/office/drawing/2014/main" id="{F93A5A53-F33B-824B-B657-CFA41BE02337}"/>
                </a:ext>
              </a:extLst>
            </p:cNvPr>
            <p:cNvSpPr/>
            <p:nvPr/>
          </p:nvSpPr>
          <p:spPr>
            <a:xfrm>
              <a:off x="8440021" y="3087737"/>
              <a:ext cx="460376" cy="397479"/>
            </a:xfrm>
            <a:prstGeom prst="ellipse">
              <a:avLst/>
            </a:prstGeom>
            <a:noFill/>
            <a:ln w="25400" cap="flat" cmpd="sng" algn="ctr">
              <a:solidFill>
                <a:srgbClr val="101010"/>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Myriad Web Pro"/>
                <a:ea typeface="+mn-ea"/>
                <a:cs typeface="+mn-cs"/>
              </a:endParaRPr>
            </a:p>
          </p:txBody>
        </p:sp>
      </p:grpSp>
      <p:graphicFrame>
        <p:nvGraphicFramePr>
          <p:cNvPr id="11" name="Chart 10" descr="Two line graphs comparing TB incidence rates for U.S.-born and non-U.S.–born persons, which increased for both in 2023. ">
            <a:extLst>
              <a:ext uri="{FF2B5EF4-FFF2-40B4-BE49-F238E27FC236}">
                <a16:creationId xmlns:a16="http://schemas.microsoft.com/office/drawing/2014/main" id="{32BFC287-99A9-29E6-1490-F17252A4A645}"/>
              </a:ext>
            </a:extLst>
          </p:cNvPr>
          <p:cNvGraphicFramePr>
            <a:graphicFrameLocks/>
          </p:cNvGraphicFramePr>
          <p:nvPr>
            <p:extLst>
              <p:ext uri="{D42A27DB-BD31-4B8C-83A1-F6EECF244321}">
                <p14:modId xmlns:p14="http://schemas.microsoft.com/office/powerpoint/2010/main" val="2299756068"/>
              </p:ext>
            </p:extLst>
          </p:nvPr>
        </p:nvGraphicFramePr>
        <p:xfrm>
          <a:off x="6086681" y="874690"/>
          <a:ext cx="5788152" cy="567842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E1C3D3F6-A5B9-DCDA-6D33-D952A51F7A73}"/>
              </a:ext>
            </a:extLst>
          </p:cNvPr>
          <p:cNvSpPr txBox="1"/>
          <p:nvPr/>
        </p:nvSpPr>
        <p:spPr>
          <a:xfrm>
            <a:off x="0" y="6487015"/>
            <a:ext cx="12103450"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
        <p:nvSpPr>
          <p:cNvPr id="13" name="Oval 12">
            <a:extLst>
              <a:ext uri="{FF2B5EF4-FFF2-40B4-BE49-F238E27FC236}">
                <a16:creationId xmlns:a16="http://schemas.microsoft.com/office/drawing/2014/main" id="{697E6F80-5D3A-20F1-B622-F17D00E64027}"/>
              </a:ext>
              <a:ext uri="{C183D7F6-B498-43B3-948B-1728B52AA6E4}">
                <adec:decorative xmlns:adec="http://schemas.microsoft.com/office/drawing/2017/decorative" val="1"/>
              </a:ext>
            </a:extLst>
          </p:cNvPr>
          <p:cNvSpPr/>
          <p:nvPr/>
        </p:nvSpPr>
        <p:spPr>
          <a:xfrm>
            <a:off x="11222244" y="2245084"/>
            <a:ext cx="577033" cy="596958"/>
          </a:xfrm>
          <a:prstGeom prst="ellipse">
            <a:avLst/>
          </a:prstGeom>
          <a:noFill/>
          <a:ln w="25400" cap="flat" cmpd="sng" algn="ctr">
            <a:solidFill>
              <a:srgbClr val="101010"/>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Myriad Web Pro"/>
              <a:ea typeface="+mn-ea"/>
              <a:cs typeface="+mn-cs"/>
            </a:endParaRPr>
          </a:p>
        </p:txBody>
      </p:sp>
      <p:sp>
        <p:nvSpPr>
          <p:cNvPr id="14" name="TextBox 13">
            <a:extLst>
              <a:ext uri="{FF2B5EF4-FFF2-40B4-BE49-F238E27FC236}">
                <a16:creationId xmlns:a16="http://schemas.microsoft.com/office/drawing/2014/main" id="{18CD6EBA-EF72-6FFA-C400-F1573EB458A3}"/>
              </a:ext>
            </a:extLst>
          </p:cNvPr>
          <p:cNvSpPr txBox="1"/>
          <p:nvPr/>
        </p:nvSpPr>
        <p:spPr>
          <a:xfrm>
            <a:off x="10174270" y="1591175"/>
            <a:ext cx="2017730" cy="646331"/>
          </a:xfrm>
          <a:prstGeom prst="rect">
            <a:avLst/>
          </a:prstGeom>
          <a:noFill/>
        </p:spPr>
        <p:txBody>
          <a:bodyPr wrap="square" lIns="91440" tIns="45720" rIns="91440" bIns="45720" rtlCol="0" anchor="t">
            <a:spAutoFit/>
          </a:bodyPr>
          <a:lstStyle/>
          <a:p>
            <a:pPr algn="ctr" defTabSz="1219170">
              <a:defRPr/>
            </a:pPr>
            <a:r>
              <a:rPr lang="en-US">
                <a:solidFill>
                  <a:srgbClr val="000000"/>
                </a:solidFill>
                <a:latin typeface="Calibri"/>
                <a:cs typeface="Calibri"/>
              </a:rPr>
              <a:t>15% increase from 2022 to 2023</a:t>
            </a:r>
            <a:endParaRPr 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44732067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DBC0F56-C422-B34E-A237-F1A4A2D2A0C3}"/>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and Percentages by Origin of Birth,</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2023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(N=9,633)</a:t>
            </a:r>
          </a:p>
        </p:txBody>
      </p:sp>
      <p:graphicFrame>
        <p:nvGraphicFramePr>
          <p:cNvPr id="12" name="Content Placeholder 20" descr="Pie chart of TB cases 75.8% among non-U.S.–born persons and 23.8% among U.S.-born persons in 2023. ">
            <a:extLst>
              <a:ext uri="{FF2B5EF4-FFF2-40B4-BE49-F238E27FC236}">
                <a16:creationId xmlns:a16="http://schemas.microsoft.com/office/drawing/2014/main" id="{D152A199-F75B-DAAA-8119-C7C2F340630C}"/>
              </a:ext>
            </a:extLst>
          </p:cNvPr>
          <p:cNvGraphicFramePr>
            <a:graphicFrameLocks/>
          </p:cNvGraphicFramePr>
          <p:nvPr>
            <p:extLst>
              <p:ext uri="{D42A27DB-BD31-4B8C-83A1-F6EECF244321}">
                <p14:modId xmlns:p14="http://schemas.microsoft.com/office/powerpoint/2010/main" val="1089409312"/>
              </p:ext>
            </p:extLst>
          </p:nvPr>
        </p:nvGraphicFramePr>
        <p:xfrm>
          <a:off x="-88965" y="1334022"/>
          <a:ext cx="10407316" cy="5122849"/>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B066510D-5F3F-7275-6B21-B3AFC3D4737E}"/>
              </a:ext>
            </a:extLst>
          </p:cNvPr>
          <p:cNvSpPr txBox="1"/>
          <p:nvPr/>
        </p:nvSpPr>
        <p:spPr>
          <a:xfrm>
            <a:off x="6890682" y="2519833"/>
            <a:ext cx="3214256" cy="830997"/>
          </a:xfrm>
          <a:prstGeom prst="rect">
            <a:avLst/>
          </a:prstGeom>
          <a:solidFill>
            <a:srgbClr val="FFFFFF"/>
          </a:solidFill>
          <a:ln w="22225">
            <a:solidFill>
              <a:srgbClr val="9A4E9E">
                <a:lumMod val="75000"/>
              </a:srgb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U.S.-born, 24% </a:t>
            </a:r>
          </a:p>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(Rate: 0.8 per 100,000)</a:t>
            </a:r>
          </a:p>
        </p:txBody>
      </p:sp>
      <p:sp>
        <p:nvSpPr>
          <p:cNvPr id="15" name="TextBox 14">
            <a:extLst>
              <a:ext uri="{FF2B5EF4-FFF2-40B4-BE49-F238E27FC236}">
                <a16:creationId xmlns:a16="http://schemas.microsoft.com/office/drawing/2014/main" id="{3A8F80F6-3420-7E90-616D-F6985FE8D907}"/>
              </a:ext>
            </a:extLst>
          </p:cNvPr>
          <p:cNvSpPr txBox="1"/>
          <p:nvPr/>
        </p:nvSpPr>
        <p:spPr>
          <a:xfrm>
            <a:off x="2498595" y="3651825"/>
            <a:ext cx="3214256" cy="830997"/>
          </a:xfrm>
          <a:prstGeom prst="rect">
            <a:avLst/>
          </a:prstGeom>
          <a:solidFill>
            <a:srgbClr val="FFFFFF"/>
          </a:solidFill>
          <a:ln w="22225">
            <a:solidFill>
              <a:srgbClr val="005DAA">
                <a:lumMod val="75000"/>
              </a:srgb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Non-U.S.–born 76%</a:t>
            </a:r>
          </a:p>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(Rate: 15.0 per 100,000)</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8ECF842-37B0-1141-6F87-50A01D8E8B26}"/>
                  </a:ext>
                </a:extLst>
              </p:cNvPr>
              <p:cNvSpPr txBox="1"/>
              <p:nvPr/>
            </p:nvSpPr>
            <p:spPr>
              <a:xfrm>
                <a:off x="4693920" y="2822449"/>
                <a:ext cx="137858" cy="225767"/>
              </a:xfrm>
              <a:prstGeom prst="rect">
                <a:avLst/>
              </a:prstGeom>
            </p:spPr>
            <p:txBody>
              <a:bodyPr wrap="none" lIns="0" tIns="0" rIns="0" bIns="0" rtlCol="0">
                <a:spAutoFit/>
              </a:bodyPr>
              <a:lstStyle/>
              <a:p>
                <a:pPr>
                  <a:buFont typeface="Arial" pitchFamily="34" charset="0"/>
                  <a:buNone/>
                </a:pPr>
                <a14:m>
                  <m:oMathPara xmlns:m="http://schemas.openxmlformats.org/officeDocument/2006/math">
                    <m:oMathParaPr>
                      <m:jc m:val="centerGroup"/>
                    </m:oMathParaPr>
                    <m:oMath xmlns:m="http://schemas.openxmlformats.org/officeDocument/2006/math">
                      <m:r>
                        <a:rPr lang="en-US" sz="1467" i="1">
                          <a:solidFill>
                            <a:srgbClr val="86B2D8">
                              <a:lumMod val="50000"/>
                            </a:srgbClr>
                          </a:solidFill>
                          <a:latin typeface="Cambria Math" panose="02040503050406030204" pitchFamily="18" charset="0"/>
                        </a:rPr>
                        <m:t>–</m:t>
                      </m:r>
                    </m:oMath>
                  </m:oMathPara>
                </a14:m>
                <a:endParaRPr lang="en-US" sz="1467">
                  <a:solidFill>
                    <a:srgbClr val="86B2D8">
                      <a:lumMod val="50000"/>
                    </a:srgbClr>
                  </a:solidFill>
                  <a:latin typeface="Calibri" panose="020F0502020204030204" pitchFamily="34" charset="0"/>
                </a:endParaRPr>
              </a:p>
            </p:txBody>
          </p:sp>
        </mc:Choice>
        <mc:Fallback xmlns="">
          <p:sp>
            <p:nvSpPr>
              <p:cNvPr id="16" name="TextBox 15">
                <a:extLst>
                  <a:ext uri="{FF2B5EF4-FFF2-40B4-BE49-F238E27FC236}">
                    <a16:creationId xmlns:a16="http://schemas.microsoft.com/office/drawing/2014/main" id="{B8ECF842-37B0-1141-6F87-50A01D8E8B26}"/>
                  </a:ext>
                </a:extLst>
              </p:cNvPr>
              <p:cNvSpPr txBox="1">
                <a:spLocks noRot="1" noChangeAspect="1" noMove="1" noResize="1" noEditPoints="1" noAdjustHandles="1" noChangeArrowheads="1" noChangeShapeType="1" noTextEdit="1"/>
              </p:cNvSpPr>
              <p:nvPr/>
            </p:nvSpPr>
            <p:spPr>
              <a:xfrm>
                <a:off x="4693920" y="2822449"/>
                <a:ext cx="137858" cy="225767"/>
              </a:xfrm>
              <a:prstGeom prst="rect">
                <a:avLst/>
              </a:prstGeom>
              <a:blipFill>
                <a:blip r:embed="rId4"/>
                <a:stretch>
                  <a:fillRect l="-4348" r="-8696"/>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FED345EE-35BB-AC9E-7E69-B46208B0FE4C}"/>
              </a:ext>
            </a:extLst>
          </p:cNvPr>
          <p:cNvSpPr txBox="1"/>
          <p:nvPr/>
        </p:nvSpPr>
        <p:spPr>
          <a:xfrm>
            <a:off x="0" y="6436750"/>
            <a:ext cx="12192000"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sp>
        <p:nvSpPr>
          <p:cNvPr id="18" name="TextBox 17">
            <a:extLst>
              <a:ext uri="{FF2B5EF4-FFF2-40B4-BE49-F238E27FC236}">
                <a16:creationId xmlns:a16="http://schemas.microsoft.com/office/drawing/2014/main" id="{1FD00FD2-9FF8-CB35-FA92-4B5A11082B8A}"/>
              </a:ext>
            </a:extLst>
          </p:cNvPr>
          <p:cNvSpPr txBox="1"/>
          <p:nvPr/>
        </p:nvSpPr>
        <p:spPr>
          <a:xfrm>
            <a:off x="3345262" y="1234430"/>
            <a:ext cx="4060249" cy="461665"/>
          </a:xfrm>
          <a:prstGeom prst="rect">
            <a:avLst/>
          </a:prstGeom>
          <a:solidFill>
            <a:srgbClr val="FFFFFF"/>
          </a:solidFill>
          <a:ln w="22225">
            <a:solidFill>
              <a:srgbClr val="F6A01A"/>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solidFill>
                <a:effectLst/>
                <a:uLnTx/>
                <a:uFillTx/>
                <a:latin typeface="Calibri" panose="020F0502020204030204" pitchFamily="34" charset="0"/>
              </a:rPr>
              <a:t>Origin of birth unknown, &lt;1%</a:t>
            </a:r>
          </a:p>
        </p:txBody>
      </p:sp>
    </p:spTree>
    <p:extLst>
      <p:ext uri="{BB962C8B-B14F-4D97-AF65-F5344CB8AC3E}">
        <p14:creationId xmlns:p14="http://schemas.microsoft.com/office/powerpoint/2010/main" val="372481363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ADCB89D-215A-1950-D388-946EB5CE3EAE}"/>
              </a:ext>
            </a:extLst>
          </p:cNvPr>
          <p:cNvSpPr txBox="1">
            <a:spLocks noGrp="1"/>
          </p:cNvSpPr>
          <p:nvPr>
            <p:ph type="title" idx="4294967295"/>
          </p:nvPr>
        </p:nvSpPr>
        <p:spPr>
          <a:xfrm>
            <a:off x="224901" y="164592"/>
            <a:ext cx="11756994" cy="939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Cases by Countries of Birth Among Non-U.S.–Born</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Persons,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2023 </a:t>
            </a:r>
            <a:r>
              <a:rPr kumimoji="0" lang="en-US" sz="3000" b="0" i="0" u="none" strike="noStrike" kern="1200" cap="none" spc="0" normalizeH="0" baseline="0" noProof="0" dirty="0">
                <a:ln>
                  <a:noFill/>
                </a:ln>
                <a:solidFill>
                  <a:srgbClr val="164380"/>
                </a:solidFill>
                <a:effectLst/>
                <a:uLnTx/>
                <a:uFillTx/>
                <a:latin typeface="Calibri"/>
                <a:ea typeface="+mj-ea"/>
                <a:cs typeface="Calibri"/>
              </a:rPr>
              <a:t>(N=7,299)</a:t>
            </a:r>
            <a:endParaRPr kumimoji="0" lang="en-US" sz="3000" b="0" i="0" u="none" strike="noStrike" kern="1200" cap="none" spc="0" normalizeH="0" baseline="0" noProof="0" dirty="0">
              <a:ln>
                <a:noFill/>
              </a:ln>
              <a:solidFill>
                <a:srgbClr val="164380"/>
              </a:solidFill>
              <a:effectLst/>
              <a:uLnTx/>
              <a:uFillTx/>
              <a:latin typeface="Calibri" pitchFamily="34" charset="0"/>
              <a:ea typeface="+mj-ea"/>
              <a:cs typeface="Calibri"/>
            </a:endParaRPr>
          </a:p>
        </p:txBody>
      </p:sp>
      <p:pic>
        <p:nvPicPr>
          <p:cNvPr id="3" name="Picture 2" descr="Global map showing the most common countries of birth among non-U.S.–born persons with TB disease in the U.S. in 2023. ">
            <a:extLst>
              <a:ext uri="{FF2B5EF4-FFF2-40B4-BE49-F238E27FC236}">
                <a16:creationId xmlns:a16="http://schemas.microsoft.com/office/drawing/2014/main" id="{22BC4C08-EFB1-AFA0-6823-95E49D679E04}"/>
              </a:ext>
            </a:extLst>
          </p:cNvPr>
          <p:cNvPicPr>
            <a:picLocks noChangeAspect="1"/>
          </p:cNvPicPr>
          <p:nvPr/>
        </p:nvPicPr>
        <p:blipFill rotWithShape="1">
          <a:blip r:embed="rId3">
            <a:extLst>
              <a:ext uri="{28A0092B-C50C-407E-A947-70E740481C1C}">
                <a14:useLocalDpi xmlns:a14="http://schemas.microsoft.com/office/drawing/2010/main" val="0"/>
              </a:ext>
            </a:extLst>
          </a:blip>
          <a:srcRect l="20582" t="7627" r="9504" b="7396"/>
          <a:stretch/>
        </p:blipFill>
        <p:spPr>
          <a:xfrm>
            <a:off x="2039342" y="1104264"/>
            <a:ext cx="8111828" cy="5377947"/>
          </a:xfrm>
          <a:prstGeom prst="rect">
            <a:avLst/>
          </a:prstGeom>
        </p:spPr>
      </p:pic>
      <p:sp>
        <p:nvSpPr>
          <p:cNvPr id="8" name="TextBox 7">
            <a:extLst>
              <a:ext uri="{FF2B5EF4-FFF2-40B4-BE49-F238E27FC236}">
                <a16:creationId xmlns:a16="http://schemas.microsoft.com/office/drawing/2014/main" id="{1F350CAF-06A5-79BA-D635-2A6204B95541}"/>
              </a:ext>
            </a:extLst>
          </p:cNvPr>
          <p:cNvSpPr txBox="1"/>
          <p:nvPr/>
        </p:nvSpPr>
        <p:spPr>
          <a:xfrm>
            <a:off x="-1" y="6456871"/>
            <a:ext cx="11981947"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born in the United States, certain U.S. territories, or elsewhere to at least one U.S. citizen parent are categorized as U.S.-born. All other persons are categorized as non-U.S.–born.</a:t>
            </a:r>
          </a:p>
        </p:txBody>
      </p:sp>
      <p:grpSp>
        <p:nvGrpSpPr>
          <p:cNvPr id="9" name="Group 8">
            <a:extLst>
              <a:ext uri="{FF2B5EF4-FFF2-40B4-BE49-F238E27FC236}">
                <a16:creationId xmlns:a16="http://schemas.microsoft.com/office/drawing/2014/main" id="{842123BF-44E7-A173-E74F-41E2D82CBCE8}"/>
              </a:ext>
              <a:ext uri="{C183D7F6-B498-43B3-948B-1728B52AA6E4}">
                <adec:decorative xmlns:adec="http://schemas.microsoft.com/office/drawing/2017/decorative" val="1"/>
              </a:ext>
            </a:extLst>
          </p:cNvPr>
          <p:cNvGrpSpPr/>
          <p:nvPr/>
        </p:nvGrpSpPr>
        <p:grpSpPr>
          <a:xfrm>
            <a:off x="10597117" y="4357628"/>
            <a:ext cx="1267042" cy="2055239"/>
            <a:chOff x="460703" y="4427615"/>
            <a:chExt cx="1267042" cy="2055239"/>
          </a:xfrm>
        </p:grpSpPr>
        <p:sp>
          <p:nvSpPr>
            <p:cNvPr id="10" name="TextBox 9">
              <a:extLst>
                <a:ext uri="{FF2B5EF4-FFF2-40B4-BE49-F238E27FC236}">
                  <a16:creationId xmlns:a16="http://schemas.microsoft.com/office/drawing/2014/main" id="{A0B5E59A-7E7A-9CFC-71D9-351847BC922F}"/>
                </a:ext>
              </a:extLst>
            </p:cNvPr>
            <p:cNvSpPr txBox="1"/>
            <p:nvPr/>
          </p:nvSpPr>
          <p:spPr>
            <a:xfrm>
              <a:off x="757644" y="6175077"/>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600 +</a:t>
              </a:r>
              <a:endParaRPr kumimoji="0" lang="en-US" sz="1400" b="0" i="0" u="none" strike="noStrike" kern="0" cap="none" spc="0" normalizeH="0" baseline="0" noProof="0">
                <a:ln>
                  <a:noFill/>
                </a:ln>
                <a:solidFill>
                  <a:srgbClr val="000000">
                    <a:lumMod val="85000"/>
                    <a:lumOff val="15000"/>
                  </a:srgbClr>
                </a:solidFill>
                <a:effectLst/>
                <a:uLnTx/>
                <a:uFillTx/>
              </a:endParaRPr>
            </a:p>
          </p:txBody>
        </p:sp>
        <p:grpSp>
          <p:nvGrpSpPr>
            <p:cNvPr id="11" name="Group 10">
              <a:extLst>
                <a:ext uri="{FF2B5EF4-FFF2-40B4-BE49-F238E27FC236}">
                  <a16:creationId xmlns:a16="http://schemas.microsoft.com/office/drawing/2014/main" id="{B6A9938C-1CDA-DB40-A987-8A91F9E83BEA}"/>
                </a:ext>
              </a:extLst>
            </p:cNvPr>
            <p:cNvGrpSpPr/>
            <p:nvPr/>
          </p:nvGrpSpPr>
          <p:grpSpPr>
            <a:xfrm>
              <a:off x="460703" y="4427615"/>
              <a:ext cx="1267042" cy="1964998"/>
              <a:chOff x="460703" y="4427615"/>
              <a:chExt cx="1267042" cy="1964998"/>
            </a:xfrm>
          </p:grpSpPr>
          <p:pic>
            <p:nvPicPr>
              <p:cNvPr id="12" name="Picture 7">
                <a:extLst>
                  <a:ext uri="{FF2B5EF4-FFF2-40B4-BE49-F238E27FC236}">
                    <a16:creationId xmlns:a16="http://schemas.microsoft.com/office/drawing/2014/main" id="{2E0844E2-661C-982A-EB43-1FA7A6E59C80}"/>
                  </a:ext>
                </a:extLst>
              </p:cNvPr>
              <p:cNvPicPr>
                <a:picLocks noChangeAspect="1"/>
              </p:cNvPicPr>
              <p:nvPr/>
            </p:nvPicPr>
            <p:blipFill rotWithShape="1">
              <a:blip r:embed="rId4"/>
              <a:srcRect r="17241" b="529"/>
              <a:stretch/>
            </p:blipFill>
            <p:spPr>
              <a:xfrm>
                <a:off x="460703" y="4431370"/>
                <a:ext cx="252249" cy="1961243"/>
              </a:xfrm>
              <a:prstGeom prst="rect">
                <a:avLst/>
              </a:prstGeom>
            </p:spPr>
          </p:pic>
          <p:sp>
            <p:nvSpPr>
              <p:cNvPr id="13" name="TextBox 12">
                <a:extLst>
                  <a:ext uri="{FF2B5EF4-FFF2-40B4-BE49-F238E27FC236}">
                    <a16:creationId xmlns:a16="http://schemas.microsoft.com/office/drawing/2014/main" id="{C8EB2656-775F-DC33-15ED-7C948326C786}"/>
                  </a:ext>
                </a:extLst>
              </p:cNvPr>
              <p:cNvSpPr txBox="1"/>
              <p:nvPr/>
            </p:nvSpPr>
            <p:spPr>
              <a:xfrm>
                <a:off x="754682" y="4427615"/>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N/A</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4" name="TextBox 13">
                <a:extLst>
                  <a:ext uri="{FF2B5EF4-FFF2-40B4-BE49-F238E27FC236}">
                    <a16:creationId xmlns:a16="http://schemas.microsoft.com/office/drawing/2014/main" id="{E5D4D1DD-968D-662A-4197-8CC34D56BC88}"/>
                  </a:ext>
                </a:extLst>
              </p:cNvPr>
              <p:cNvSpPr txBox="1"/>
              <p:nvPr/>
            </p:nvSpPr>
            <p:spPr>
              <a:xfrm>
                <a:off x="748994" y="4709449"/>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0 - 49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5" name="TextBox 14">
                <a:extLst>
                  <a:ext uri="{FF2B5EF4-FFF2-40B4-BE49-F238E27FC236}">
                    <a16:creationId xmlns:a16="http://schemas.microsoft.com/office/drawing/2014/main" id="{470FC477-5657-34FE-4441-2F1B92722F24}"/>
                  </a:ext>
                </a:extLst>
              </p:cNvPr>
              <p:cNvSpPr txBox="1"/>
              <p:nvPr/>
            </p:nvSpPr>
            <p:spPr>
              <a:xfrm>
                <a:off x="739768" y="4985067"/>
                <a:ext cx="80605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50 - 99</a:t>
                </a:r>
              </a:p>
            </p:txBody>
          </p:sp>
          <p:sp>
            <p:nvSpPr>
              <p:cNvPr id="16" name="TextBox 15">
                <a:extLst>
                  <a:ext uri="{FF2B5EF4-FFF2-40B4-BE49-F238E27FC236}">
                    <a16:creationId xmlns:a16="http://schemas.microsoft.com/office/drawing/2014/main" id="{BED550DE-923C-6E92-3B2F-0977FD1C3DE6}"/>
                  </a:ext>
                </a:extLst>
              </p:cNvPr>
              <p:cNvSpPr txBox="1"/>
              <p:nvPr/>
            </p:nvSpPr>
            <p:spPr>
              <a:xfrm>
                <a:off x="748994" y="5302311"/>
                <a:ext cx="973064"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100 - 249</a:t>
                </a:r>
              </a:p>
            </p:txBody>
          </p:sp>
          <p:sp>
            <p:nvSpPr>
              <p:cNvPr id="17" name="TextBox 16">
                <a:extLst>
                  <a:ext uri="{FF2B5EF4-FFF2-40B4-BE49-F238E27FC236}">
                    <a16:creationId xmlns:a16="http://schemas.microsoft.com/office/drawing/2014/main" id="{4823101A-4518-8D0B-AFDC-66AE9F9AF6D1}"/>
                  </a:ext>
                </a:extLst>
              </p:cNvPr>
              <p:cNvSpPr txBox="1"/>
              <p:nvPr/>
            </p:nvSpPr>
            <p:spPr>
              <a:xfrm>
                <a:off x="754681" y="5585656"/>
                <a:ext cx="931311"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250 - 399</a:t>
                </a:r>
                <a:endParaRPr kumimoji="0" lang="en-US" sz="1400" b="0" i="0" u="none" strike="noStrike" kern="0" cap="none" spc="0" normalizeH="0" baseline="0" noProof="0">
                  <a:ln>
                    <a:noFill/>
                  </a:ln>
                  <a:solidFill>
                    <a:srgbClr val="000000">
                      <a:lumMod val="85000"/>
                      <a:lumOff val="15000"/>
                    </a:srgbClr>
                  </a:solidFill>
                  <a:effectLst/>
                  <a:uLnTx/>
                  <a:uFillTx/>
                </a:endParaRPr>
              </a:p>
            </p:txBody>
          </p:sp>
          <p:sp>
            <p:nvSpPr>
              <p:cNvPr id="18" name="TextBox 17">
                <a:extLst>
                  <a:ext uri="{FF2B5EF4-FFF2-40B4-BE49-F238E27FC236}">
                    <a16:creationId xmlns:a16="http://schemas.microsoft.com/office/drawing/2014/main" id="{90FA8444-3D36-1C47-5A48-8AAAA7EEE9D6}"/>
                  </a:ext>
                </a:extLst>
              </p:cNvPr>
              <p:cNvSpPr txBox="1"/>
              <p:nvPr/>
            </p:nvSpPr>
            <p:spPr>
              <a:xfrm>
                <a:off x="754681" y="5880441"/>
                <a:ext cx="973064" cy="307777"/>
              </a:xfrm>
              <a:prstGeom prst="rect">
                <a:avLst/>
              </a:prstGeom>
              <a:solidFill>
                <a:srgbClr val="FFFFF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lumMod val="85000"/>
                        <a:lumOff val="15000"/>
                      </a:srgbClr>
                    </a:solidFill>
                    <a:effectLst/>
                    <a:uLnTx/>
                    <a:uFillTx/>
                    <a:latin typeface="Calibri"/>
                    <a:cs typeface="Calibri"/>
                  </a:rPr>
                  <a:t>400 - 599</a:t>
                </a:r>
                <a:endParaRPr kumimoji="0" lang="en-US" sz="1400" b="0" i="0" u="none" strike="noStrike" kern="0" cap="none" spc="0" normalizeH="0" baseline="0" noProof="0">
                  <a:ln>
                    <a:noFill/>
                  </a:ln>
                  <a:solidFill>
                    <a:srgbClr val="000000">
                      <a:lumMod val="85000"/>
                      <a:lumOff val="15000"/>
                    </a:srgbClr>
                  </a:solidFill>
                  <a:effectLst/>
                  <a:uLnTx/>
                  <a:uFillTx/>
                </a:endParaRPr>
              </a:p>
            </p:txBody>
          </p:sp>
        </p:grpSp>
      </p:grpSp>
      <p:cxnSp>
        <p:nvCxnSpPr>
          <p:cNvPr id="19" name="Straight Connector 18">
            <a:extLst>
              <a:ext uri="{FF2B5EF4-FFF2-40B4-BE49-F238E27FC236}">
                <a16:creationId xmlns:a16="http://schemas.microsoft.com/office/drawing/2014/main" id="{20BCD6A4-21EF-4F6E-9FC2-6F323FD4B06A}"/>
              </a:ext>
              <a:ext uri="{C183D7F6-B498-43B3-948B-1728B52AA6E4}">
                <adec:decorative xmlns:adec="http://schemas.microsoft.com/office/drawing/2017/decorative" val="1"/>
              </a:ext>
            </a:extLst>
          </p:cNvPr>
          <p:cNvCxnSpPr>
            <a:cxnSpLocks/>
          </p:cNvCxnSpPr>
          <p:nvPr/>
        </p:nvCxnSpPr>
        <p:spPr>
          <a:xfrm flipV="1">
            <a:off x="7310996" y="3101840"/>
            <a:ext cx="270649" cy="510655"/>
          </a:xfrm>
          <a:prstGeom prst="line">
            <a:avLst/>
          </a:prstGeom>
          <a:noFill/>
          <a:ln w="31750" cap="flat" cmpd="sng" algn="ctr">
            <a:solidFill>
              <a:srgbClr val="164380"/>
            </a:solidFill>
            <a:prstDash val="solid"/>
          </a:ln>
          <a:effectLst/>
        </p:spPr>
      </p:cxnSp>
      <p:sp>
        <p:nvSpPr>
          <p:cNvPr id="25" name="TextBox 24">
            <a:extLst>
              <a:ext uri="{FF2B5EF4-FFF2-40B4-BE49-F238E27FC236}">
                <a16:creationId xmlns:a16="http://schemas.microsoft.com/office/drawing/2014/main" id="{8144A23B-C7E7-2CF0-6566-35446718B58F}"/>
              </a:ext>
            </a:extLst>
          </p:cNvPr>
          <p:cNvSpPr txBox="1"/>
          <p:nvPr/>
        </p:nvSpPr>
        <p:spPr>
          <a:xfrm>
            <a:off x="337761" y="2065170"/>
            <a:ext cx="158872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Mexico </a:t>
            </a:r>
            <a:endParaRPr kumimoji="0" lang="en-US" sz="1800" b="0" i="0" u="none" strike="noStrike" kern="0" cap="none" spc="0" normalizeH="0" baseline="0" noProof="0">
              <a:ln>
                <a:noFill/>
              </a:ln>
              <a:solidFill>
                <a:srgbClr val="000000">
                  <a:lumMod val="85000"/>
                  <a:lumOff val="15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17% (n=1,263)</a:t>
            </a:r>
            <a:endParaRPr kumimoji="0" lang="en-US" sz="1800" b="0" i="0" u="none" strike="noStrike" kern="0" cap="none" spc="0" normalizeH="0" baseline="0" noProof="0">
              <a:ln>
                <a:noFill/>
              </a:ln>
              <a:solidFill>
                <a:srgbClr val="000000">
                  <a:lumMod val="85000"/>
                  <a:lumOff val="15000"/>
                </a:srgbClr>
              </a:solidFill>
              <a:effectLst/>
              <a:uLnTx/>
              <a:uFillTx/>
            </a:endParaRPr>
          </a:p>
        </p:txBody>
      </p:sp>
      <p:sp>
        <p:nvSpPr>
          <p:cNvPr id="20" name="TextBox 19">
            <a:extLst>
              <a:ext uri="{FF2B5EF4-FFF2-40B4-BE49-F238E27FC236}">
                <a16:creationId xmlns:a16="http://schemas.microsoft.com/office/drawing/2014/main" id="{E37BC00D-F844-EA74-FC46-6971F592EAC8}"/>
              </a:ext>
            </a:extLst>
          </p:cNvPr>
          <p:cNvSpPr txBox="1">
            <a:spLocks/>
          </p:cNvSpPr>
          <p:nvPr/>
        </p:nvSpPr>
        <p:spPr>
          <a:xfrm>
            <a:off x="6822697" y="3612495"/>
            <a:ext cx="1434633"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a:ea typeface="+mn-ea"/>
                <a:cs typeface="Calibri"/>
              </a:rPr>
              <a:t>India</a:t>
            </a:r>
            <a:endParaRPr kumimoji="0" lang="en-US" sz="1800" b="0" i="0" u="none" strike="noStrike" kern="0" cap="none" spc="0" normalizeH="0" baseline="0" noProof="0" dirty="0">
              <a:ln>
                <a:noFill/>
              </a:ln>
              <a:solidFill>
                <a:srgbClr val="000000">
                  <a:lumMod val="85000"/>
                  <a:lumOff val="15000"/>
                </a:srgbClr>
              </a:solidFill>
              <a:effectLst/>
              <a:uLnTx/>
              <a:uFillTx/>
              <a:latin typeface="Myriad Web Pro" panose="020B0503030403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a:ea typeface="+mn-ea"/>
                <a:cs typeface="Calibri"/>
              </a:rPr>
              <a:t>8% (n=574)</a:t>
            </a:r>
            <a:endParaRPr kumimoji="0" lang="en-US" sz="1800" b="0" i="0" u="none" strike="noStrike" kern="0" cap="none" spc="0" normalizeH="0" baseline="0" noProof="0" dirty="0">
              <a:ln>
                <a:noFill/>
              </a:ln>
              <a:solidFill>
                <a:srgbClr val="000000">
                  <a:lumMod val="85000"/>
                  <a:lumOff val="15000"/>
                </a:srgbClr>
              </a:solidFill>
              <a:effectLst/>
              <a:uLnTx/>
              <a:uFillTx/>
              <a:latin typeface="Myriad Web Pro" panose="020B0503030403020204" pitchFamily="34" charset="0"/>
              <a:ea typeface="+mn-ea"/>
              <a:cs typeface="+mn-cs"/>
            </a:endParaRPr>
          </a:p>
        </p:txBody>
      </p:sp>
      <p:grpSp>
        <p:nvGrpSpPr>
          <p:cNvPr id="21" name="Group 20">
            <a:extLst>
              <a:ext uri="{FF2B5EF4-FFF2-40B4-BE49-F238E27FC236}">
                <a16:creationId xmlns:a16="http://schemas.microsoft.com/office/drawing/2014/main" id="{F26A20DA-EC94-6E5F-5CBE-A0D54DACBFB1}"/>
              </a:ext>
              <a:ext uri="{C183D7F6-B498-43B3-948B-1728B52AA6E4}">
                <adec:decorative xmlns:adec="http://schemas.microsoft.com/office/drawing/2017/decorative" val="1"/>
              </a:ext>
            </a:extLst>
          </p:cNvPr>
          <p:cNvGrpSpPr/>
          <p:nvPr/>
        </p:nvGrpSpPr>
        <p:grpSpPr>
          <a:xfrm>
            <a:off x="8540832" y="3204845"/>
            <a:ext cx="2661028" cy="646331"/>
            <a:chOff x="7028218" y="4151584"/>
            <a:chExt cx="2661028" cy="646331"/>
          </a:xfrm>
        </p:grpSpPr>
        <p:cxnSp>
          <p:nvCxnSpPr>
            <p:cNvPr id="22" name="Straight Connector 21">
              <a:extLst>
                <a:ext uri="{FF2B5EF4-FFF2-40B4-BE49-F238E27FC236}">
                  <a16:creationId xmlns:a16="http://schemas.microsoft.com/office/drawing/2014/main" id="{C080C5E2-FEB6-7B8D-612F-D0F9A7E6B7FE}"/>
                </a:ext>
              </a:extLst>
            </p:cNvPr>
            <p:cNvCxnSpPr>
              <a:cxnSpLocks/>
              <a:stCxn id="23" idx="1"/>
            </p:cNvCxnSpPr>
            <p:nvPr/>
          </p:nvCxnSpPr>
          <p:spPr>
            <a:xfrm flipH="1" flipV="1">
              <a:off x="7028218" y="4268768"/>
              <a:ext cx="1192652" cy="205982"/>
            </a:xfrm>
            <a:prstGeom prst="line">
              <a:avLst/>
            </a:prstGeom>
            <a:noFill/>
            <a:ln w="31750" cap="flat" cmpd="sng" algn="ctr">
              <a:solidFill>
                <a:srgbClr val="164380"/>
              </a:solidFill>
              <a:prstDash val="solid"/>
            </a:ln>
            <a:effectLst/>
          </p:spPr>
        </p:cxnSp>
        <p:sp>
          <p:nvSpPr>
            <p:cNvPr id="23" name="TextBox 22">
              <a:extLst>
                <a:ext uri="{FF2B5EF4-FFF2-40B4-BE49-F238E27FC236}">
                  <a16:creationId xmlns:a16="http://schemas.microsoft.com/office/drawing/2014/main" id="{FD92F871-B827-9135-31D3-58B0EC9F1ED5}"/>
                </a:ext>
              </a:extLst>
            </p:cNvPr>
            <p:cNvSpPr txBox="1"/>
            <p:nvPr/>
          </p:nvSpPr>
          <p:spPr>
            <a:xfrm>
              <a:off x="8220870" y="4151584"/>
              <a:ext cx="1468376"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a:cs typeface="Calibri"/>
                </a:rPr>
                <a:t>Vietnam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a:cs typeface="Calibri"/>
                </a:rPr>
                <a:t>6% (n=456)</a:t>
              </a:r>
              <a:endParaRPr kumimoji="0" lang="en-US" sz="1800" b="0" i="0" u="none" strike="noStrike" kern="0" cap="none" spc="0" normalizeH="0" baseline="0" noProof="0" dirty="0">
                <a:ln>
                  <a:noFill/>
                </a:ln>
                <a:solidFill>
                  <a:srgbClr val="000000">
                    <a:lumMod val="85000"/>
                    <a:lumOff val="15000"/>
                  </a:srgbClr>
                </a:solidFill>
                <a:effectLst/>
                <a:uLnTx/>
                <a:uFillTx/>
              </a:endParaRPr>
            </a:p>
          </p:txBody>
        </p:sp>
      </p:grpSp>
      <p:cxnSp>
        <p:nvCxnSpPr>
          <p:cNvPr id="24" name="Straight Connector 23">
            <a:extLst>
              <a:ext uri="{FF2B5EF4-FFF2-40B4-BE49-F238E27FC236}">
                <a16:creationId xmlns:a16="http://schemas.microsoft.com/office/drawing/2014/main" id="{6DBEA050-3C1A-42B4-1A21-210E8D775D5A}"/>
              </a:ext>
              <a:ext uri="{C183D7F6-B498-43B3-948B-1728B52AA6E4}">
                <adec:decorative xmlns:adec="http://schemas.microsoft.com/office/drawing/2017/decorative" val="1"/>
              </a:ext>
            </a:extLst>
          </p:cNvPr>
          <p:cNvCxnSpPr>
            <a:cxnSpLocks/>
          </p:cNvCxnSpPr>
          <p:nvPr/>
        </p:nvCxnSpPr>
        <p:spPr>
          <a:xfrm flipH="1" flipV="1">
            <a:off x="1915225" y="2371418"/>
            <a:ext cx="680308" cy="538020"/>
          </a:xfrm>
          <a:prstGeom prst="line">
            <a:avLst/>
          </a:prstGeom>
          <a:noFill/>
          <a:ln w="31750" cap="flat" cmpd="sng" algn="ctr">
            <a:solidFill>
              <a:srgbClr val="164380"/>
            </a:solidFill>
            <a:prstDash val="solid"/>
          </a:ln>
          <a:effectLst/>
        </p:spPr>
      </p:cxnSp>
      <p:cxnSp>
        <p:nvCxnSpPr>
          <p:cNvPr id="28" name="Straight Connector 27">
            <a:extLst>
              <a:ext uri="{FF2B5EF4-FFF2-40B4-BE49-F238E27FC236}">
                <a16:creationId xmlns:a16="http://schemas.microsoft.com/office/drawing/2014/main" id="{11D23D98-AB6D-88C3-AE0E-85DE303A19F8}"/>
              </a:ext>
              <a:ext uri="{C183D7F6-B498-43B3-948B-1728B52AA6E4}">
                <adec:decorative xmlns:adec="http://schemas.microsoft.com/office/drawing/2017/decorative" val="1"/>
              </a:ext>
            </a:extLst>
          </p:cNvPr>
          <p:cNvCxnSpPr>
            <a:cxnSpLocks/>
            <a:stCxn id="29" idx="1"/>
          </p:cNvCxnSpPr>
          <p:nvPr/>
        </p:nvCxnSpPr>
        <p:spPr>
          <a:xfrm flipH="1">
            <a:off x="8878287" y="2605918"/>
            <a:ext cx="992776" cy="558913"/>
          </a:xfrm>
          <a:prstGeom prst="line">
            <a:avLst/>
          </a:prstGeom>
          <a:noFill/>
          <a:ln w="31750" cap="flat" cmpd="sng" algn="ctr">
            <a:solidFill>
              <a:srgbClr val="164380"/>
            </a:solidFill>
            <a:prstDash val="solid"/>
          </a:ln>
          <a:effectLst/>
        </p:spPr>
      </p:cxnSp>
      <p:sp>
        <p:nvSpPr>
          <p:cNvPr id="4" name="TextBox 3">
            <a:extLst>
              <a:ext uri="{FF2B5EF4-FFF2-40B4-BE49-F238E27FC236}">
                <a16:creationId xmlns:a16="http://schemas.microsoft.com/office/drawing/2014/main" id="{58C394AB-E793-A26A-18BE-A82BE72F0182}"/>
              </a:ext>
            </a:extLst>
          </p:cNvPr>
          <p:cNvSpPr txBox="1"/>
          <p:nvPr/>
        </p:nvSpPr>
        <p:spPr>
          <a:xfrm>
            <a:off x="9733484" y="1458801"/>
            <a:ext cx="1468376"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China </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a:solidFill>
                  <a:srgbClr val="000000">
                    <a:lumMod val="85000"/>
                    <a:lumOff val="15000"/>
                  </a:srgbClr>
                </a:solidFill>
                <a:latin typeface="Calibri"/>
                <a:cs typeface="Calibri"/>
              </a:rPr>
              <a:t>5</a:t>
            </a:r>
            <a:r>
              <a:rPr kumimoji="0" lang="en-US" sz="1800" b="0" i="0" u="none" strike="noStrike" kern="0" cap="none" spc="0" normalizeH="0" baseline="0" noProof="0">
                <a:ln>
                  <a:noFill/>
                </a:ln>
                <a:solidFill>
                  <a:srgbClr val="000000">
                    <a:lumMod val="85000"/>
                    <a:lumOff val="15000"/>
                  </a:srgbClr>
                </a:solidFill>
                <a:effectLst/>
                <a:uLnTx/>
                <a:uFillTx/>
                <a:latin typeface="Calibri"/>
                <a:cs typeface="Calibri"/>
              </a:rPr>
              <a:t>% (n=341)</a:t>
            </a:r>
            <a:endParaRPr kumimoji="0" lang="en-US" sz="1800" b="0" i="0" u="none" strike="noStrike" kern="0" cap="none" spc="0" normalizeH="0" baseline="0" noProof="0">
              <a:ln>
                <a:noFill/>
              </a:ln>
              <a:solidFill>
                <a:srgbClr val="000000">
                  <a:lumMod val="85000"/>
                  <a:lumOff val="15000"/>
                </a:srgbClr>
              </a:solidFill>
              <a:effectLst/>
              <a:uLnTx/>
              <a:uFillTx/>
            </a:endParaRPr>
          </a:p>
        </p:txBody>
      </p:sp>
      <p:sp>
        <p:nvSpPr>
          <p:cNvPr id="29" name="TextBox 28">
            <a:extLst>
              <a:ext uri="{FF2B5EF4-FFF2-40B4-BE49-F238E27FC236}">
                <a16:creationId xmlns:a16="http://schemas.microsoft.com/office/drawing/2014/main" id="{7A0B170B-54E0-1442-D92A-0F12F4FE34B8}"/>
              </a:ext>
            </a:extLst>
          </p:cNvPr>
          <p:cNvSpPr txBox="1"/>
          <p:nvPr/>
        </p:nvSpPr>
        <p:spPr>
          <a:xfrm>
            <a:off x="9871063" y="2282752"/>
            <a:ext cx="1823202" cy="646331"/>
          </a:xfrm>
          <a:prstGeom prst="rect">
            <a:avLst/>
          </a:prstGeom>
          <a:solidFill>
            <a:srgbClr val="FFFFFF"/>
          </a:solidFill>
          <a:ln w="31750">
            <a:solidFill>
              <a:srgbClr val="164380"/>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a:cs typeface="Calibri"/>
              </a:rPr>
              <a:t>Philippines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Calibri"/>
                <a:cs typeface="Calibri"/>
              </a:rPr>
              <a:t>11% (n=</a:t>
            </a:r>
            <a:r>
              <a:rPr lang="en-US" kern="0" dirty="0">
                <a:solidFill>
                  <a:srgbClr val="000000">
                    <a:lumMod val="85000"/>
                    <a:lumOff val="15000"/>
                  </a:srgbClr>
                </a:solidFill>
                <a:latin typeface="Calibri"/>
                <a:cs typeface="Calibri"/>
              </a:rPr>
              <a:t>838</a:t>
            </a:r>
            <a:r>
              <a:rPr kumimoji="0" lang="en-US" sz="1800" b="0" i="0" u="none" strike="noStrike" kern="0" cap="none" spc="0" normalizeH="0" baseline="0" noProof="0" dirty="0">
                <a:ln>
                  <a:noFill/>
                </a:ln>
                <a:solidFill>
                  <a:srgbClr val="000000">
                    <a:lumMod val="85000"/>
                    <a:lumOff val="15000"/>
                  </a:srgbClr>
                </a:solidFill>
                <a:effectLst/>
                <a:uLnTx/>
                <a:uFillTx/>
                <a:latin typeface="Calibri"/>
                <a:cs typeface="Calibri"/>
              </a:rPr>
              <a:t>)</a:t>
            </a:r>
            <a:endParaRPr kumimoji="0" lang="en-US" sz="1800" b="0" i="0" u="none" strike="noStrike" kern="0" cap="none" spc="0" normalizeH="0" baseline="0" noProof="0" dirty="0">
              <a:ln>
                <a:noFill/>
              </a:ln>
              <a:solidFill>
                <a:srgbClr val="000000">
                  <a:lumMod val="85000"/>
                  <a:lumOff val="15000"/>
                </a:srgbClr>
              </a:solidFill>
              <a:effectLst/>
              <a:uLnTx/>
              <a:uFillTx/>
            </a:endParaRPr>
          </a:p>
        </p:txBody>
      </p:sp>
      <p:cxnSp>
        <p:nvCxnSpPr>
          <p:cNvPr id="2" name="Straight Connector 1">
            <a:extLst>
              <a:ext uri="{FF2B5EF4-FFF2-40B4-BE49-F238E27FC236}">
                <a16:creationId xmlns:a16="http://schemas.microsoft.com/office/drawing/2014/main" id="{E263B891-0E2E-9366-02D9-D35EC2410625}"/>
              </a:ext>
              <a:ext uri="{C183D7F6-B498-43B3-948B-1728B52AA6E4}">
                <adec:decorative xmlns:adec="http://schemas.microsoft.com/office/drawing/2017/decorative" val="1"/>
              </a:ext>
            </a:extLst>
          </p:cNvPr>
          <p:cNvCxnSpPr>
            <a:cxnSpLocks/>
            <a:stCxn id="4" idx="1"/>
          </p:cNvCxnSpPr>
          <p:nvPr/>
        </p:nvCxnSpPr>
        <p:spPr>
          <a:xfrm flipH="1">
            <a:off x="8327968" y="1781967"/>
            <a:ext cx="1405516" cy="842602"/>
          </a:xfrm>
          <a:prstGeom prst="line">
            <a:avLst/>
          </a:prstGeom>
          <a:noFill/>
          <a:ln w="31750" cap="flat" cmpd="sng" algn="ctr">
            <a:solidFill>
              <a:srgbClr val="164380"/>
            </a:solidFill>
            <a:prstDash val="solid"/>
          </a:ln>
          <a:effectLst/>
        </p:spPr>
      </p:cxnSp>
    </p:spTree>
    <p:extLst>
      <p:ext uri="{BB962C8B-B14F-4D97-AF65-F5344CB8AC3E}">
        <p14:creationId xmlns:p14="http://schemas.microsoft.com/office/powerpoint/2010/main" val="375959691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0A0D889-1921-097F-D1FC-BBBB54D34FBF}"/>
              </a:ext>
            </a:extLst>
          </p:cNvPr>
          <p:cNvSpPr txBox="1">
            <a:spLocks noGrp="1"/>
          </p:cNvSpPr>
          <p:nvPr>
            <p:ph type="title" idx="4294967295"/>
          </p:nvPr>
        </p:nvSpPr>
        <p:spPr>
          <a:xfrm>
            <a:off x="491925" y="164592"/>
            <a:ext cx="11208151"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Years Since Arrival in the United States Prior to Diagnosis, 2023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(N=7,299)</a:t>
            </a:r>
          </a:p>
        </p:txBody>
      </p:sp>
      <p:graphicFrame>
        <p:nvGraphicFramePr>
          <p:cNvPr id="7" name="Content Placeholder 20" descr="Bar graph showing in 2023 37.4% of non-U.S.–born persons with TB were diagnosed within 5 years of arrival in the U.S.">
            <a:extLst>
              <a:ext uri="{FF2B5EF4-FFF2-40B4-BE49-F238E27FC236}">
                <a16:creationId xmlns:a16="http://schemas.microsoft.com/office/drawing/2014/main" id="{9A55D1F0-B973-D160-3437-F64A428A5419}"/>
              </a:ext>
            </a:extLst>
          </p:cNvPr>
          <p:cNvGraphicFramePr>
            <a:graphicFrameLocks/>
          </p:cNvGraphicFramePr>
          <p:nvPr>
            <p:extLst>
              <p:ext uri="{D42A27DB-BD31-4B8C-83A1-F6EECF244321}">
                <p14:modId xmlns:p14="http://schemas.microsoft.com/office/powerpoint/2010/main" val="2533697368"/>
              </p:ext>
            </p:extLst>
          </p:nvPr>
        </p:nvGraphicFramePr>
        <p:xfrm>
          <a:off x="405836" y="1032719"/>
          <a:ext cx="11411915" cy="509261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68D86B7C-112B-1587-4EC7-2568645034AB}"/>
              </a:ext>
            </a:extLst>
          </p:cNvPr>
          <p:cNvSpPr txBox="1"/>
          <p:nvPr/>
        </p:nvSpPr>
        <p:spPr>
          <a:xfrm>
            <a:off x="0" y="6441185"/>
            <a:ext cx="11991109"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p>
        </p:txBody>
      </p:sp>
    </p:spTree>
    <p:extLst>
      <p:ext uri="{BB962C8B-B14F-4D97-AF65-F5344CB8AC3E}">
        <p14:creationId xmlns:p14="http://schemas.microsoft.com/office/powerpoint/2010/main" val="228007305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5">
            <a:extLst>
              <a:ext uri="{FF2B5EF4-FFF2-40B4-BE49-F238E27FC236}">
                <a16:creationId xmlns:a16="http://schemas.microsoft.com/office/drawing/2014/main" id="{B02AD89C-B95A-58F0-8526-0625C6C1C988}"/>
              </a:ext>
            </a:extLst>
          </p:cNvPr>
          <p:cNvSpPr txBox="1">
            <a:spLocks noGrp="1"/>
          </p:cNvSpPr>
          <p:nvPr>
            <p:ph type="title" idx="4294967295"/>
          </p:nvPr>
        </p:nvSpPr>
        <p:spPr>
          <a:xfrm>
            <a:off x="609600" y="311167"/>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Years in the United States Prior to Diagnosis,</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2010–2023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6" name="Content Placeholder 17" descr="Line graph of TB cases among non-U.S.–born persons by years in the U.S. prior to diagnosis. ">
            <a:extLst>
              <a:ext uri="{FF2B5EF4-FFF2-40B4-BE49-F238E27FC236}">
                <a16:creationId xmlns:a16="http://schemas.microsoft.com/office/drawing/2014/main" id="{3E931646-BA55-D846-6BE1-2915050D9D5A}"/>
              </a:ext>
            </a:extLst>
          </p:cNvPr>
          <p:cNvGraphicFramePr>
            <a:graphicFrameLocks noChangeAspect="1"/>
          </p:cNvGraphicFramePr>
          <p:nvPr>
            <p:extLst>
              <p:ext uri="{D42A27DB-BD31-4B8C-83A1-F6EECF244321}">
                <p14:modId xmlns:p14="http://schemas.microsoft.com/office/powerpoint/2010/main" val="3353344588"/>
              </p:ext>
            </p:extLst>
          </p:nvPr>
        </p:nvGraphicFramePr>
        <p:xfrm>
          <a:off x="0" y="1197967"/>
          <a:ext cx="12095922" cy="522460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409DE9F8-5645-0040-B698-3344F57F4DEB}"/>
              </a:ext>
            </a:extLst>
          </p:cNvPr>
          <p:cNvSpPr txBox="1"/>
          <p:nvPr/>
        </p:nvSpPr>
        <p:spPr>
          <a:xfrm>
            <a:off x="0" y="6441360"/>
            <a:ext cx="11991109" cy="276999"/>
          </a:xfrm>
          <a:prstGeom prst="rect">
            <a:avLst/>
          </a:prstGeom>
        </p:spPr>
        <p:txBody>
          <a:bodyPr wrap="square" rtlCol="0">
            <a:spAutoFit/>
          </a:bodyPr>
          <a:lstStyle/>
          <a:p>
            <a:pPr>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p>
        </p:txBody>
      </p:sp>
    </p:spTree>
    <p:extLst>
      <p:ext uri="{BB962C8B-B14F-4D97-AF65-F5344CB8AC3E}">
        <p14:creationId xmlns:p14="http://schemas.microsoft.com/office/powerpoint/2010/main" val="429180083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5">
            <a:extLst>
              <a:ext uri="{FF2B5EF4-FFF2-40B4-BE49-F238E27FC236}">
                <a16:creationId xmlns:a16="http://schemas.microsoft.com/office/drawing/2014/main" id="{B02AD89C-B95A-58F0-8526-0625C6C1C988}"/>
              </a:ext>
            </a:extLst>
          </p:cNvPr>
          <p:cNvSpPr txBox="1">
            <a:spLocks noGrp="1"/>
          </p:cNvSpPr>
          <p:nvPr>
            <p:ph type="title" idx="4294967295"/>
          </p:nvPr>
        </p:nvSpPr>
        <p:spPr>
          <a:xfrm>
            <a:off x="609600" y="164592"/>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by Race/Ethnicity,</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6" name="Content Placeholder 17" descr="Stacked bar graph showing U.S. TB cases by race/ethnicity from 2011-2023, which declined in 2020 and are now increasing.">
            <a:extLst>
              <a:ext uri="{FF2B5EF4-FFF2-40B4-BE49-F238E27FC236}">
                <a16:creationId xmlns:a16="http://schemas.microsoft.com/office/drawing/2014/main" id="{3E931646-BA55-D846-6BE1-2915050D9D5A}"/>
              </a:ext>
            </a:extLst>
          </p:cNvPr>
          <p:cNvGraphicFramePr>
            <a:graphicFrameLocks noChangeAspect="1"/>
          </p:cNvGraphicFramePr>
          <p:nvPr>
            <p:extLst>
              <p:ext uri="{D42A27DB-BD31-4B8C-83A1-F6EECF244321}">
                <p14:modId xmlns:p14="http://schemas.microsoft.com/office/powerpoint/2010/main" val="718265235"/>
              </p:ext>
            </p:extLst>
          </p:nvPr>
        </p:nvGraphicFramePr>
        <p:xfrm>
          <a:off x="140886" y="717240"/>
          <a:ext cx="8015142" cy="533086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6CFE89DC-61E9-FF54-212C-E262D5BE4F74}"/>
              </a:ext>
            </a:extLst>
          </p:cNvPr>
          <p:cNvSpPr txBox="1">
            <a:spLocks/>
          </p:cNvSpPr>
          <p:nvPr/>
        </p:nvSpPr>
        <p:spPr>
          <a:xfrm>
            <a:off x="0" y="5918200"/>
            <a:ext cx="12192000" cy="81211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“Other race” was first reported as a new race category in 2023. </a:t>
            </a:r>
          </a:p>
          <a:p>
            <a:pPr marL="0" indent="0" fontAlgn="auto">
              <a:spcBef>
                <a:spcPts val="0"/>
              </a:spcBef>
              <a:spcAft>
                <a:spcPts val="0"/>
              </a:spcAft>
              <a:buFont typeface="Arial" pitchFamily="34" charset="0"/>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p:txBody>
      </p:sp>
      <p:grpSp>
        <p:nvGrpSpPr>
          <p:cNvPr id="3" name="Group 2">
            <a:extLst>
              <a:ext uri="{FF2B5EF4-FFF2-40B4-BE49-F238E27FC236}">
                <a16:creationId xmlns:a16="http://schemas.microsoft.com/office/drawing/2014/main" id="{AD8FFAD6-CED0-9992-E609-42FA0998C57D}"/>
              </a:ext>
              <a:ext uri="{C183D7F6-B498-43B3-948B-1728B52AA6E4}">
                <adec:decorative xmlns:adec="http://schemas.microsoft.com/office/drawing/2017/decorative" val="1"/>
              </a:ext>
            </a:extLst>
          </p:cNvPr>
          <p:cNvGrpSpPr/>
          <p:nvPr/>
        </p:nvGrpSpPr>
        <p:grpSpPr>
          <a:xfrm>
            <a:off x="8148927" y="1496809"/>
            <a:ext cx="4117518" cy="3530816"/>
            <a:chOff x="8148927" y="1847667"/>
            <a:chExt cx="4117518" cy="3196208"/>
          </a:xfrm>
        </p:grpSpPr>
        <p:sp>
          <p:nvSpPr>
            <p:cNvPr id="10" name="TextBox 9">
              <a:extLst>
                <a:ext uri="{FF2B5EF4-FFF2-40B4-BE49-F238E27FC236}">
                  <a16:creationId xmlns:a16="http://schemas.microsoft.com/office/drawing/2014/main" id="{6969B574-150F-24A7-73C1-633554B0AB5E}"/>
                </a:ext>
              </a:extLst>
            </p:cNvPr>
            <p:cNvSpPr txBox="1"/>
            <p:nvPr/>
          </p:nvSpPr>
          <p:spPr>
            <a:xfrm>
              <a:off x="8148927" y="2826686"/>
              <a:ext cx="3077207" cy="432956"/>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11" name="TextBox 10">
              <a:extLst>
                <a:ext uri="{FF2B5EF4-FFF2-40B4-BE49-F238E27FC236}">
                  <a16:creationId xmlns:a16="http://schemas.microsoft.com/office/drawing/2014/main" id="{4BBAE0C8-A92C-D1AA-B0DF-D5E40C844BF5}"/>
                </a:ext>
              </a:extLst>
            </p:cNvPr>
            <p:cNvSpPr txBox="1"/>
            <p:nvPr/>
          </p:nvSpPr>
          <p:spPr>
            <a:xfrm>
              <a:off x="8148927" y="2232670"/>
              <a:ext cx="4117518" cy="432956"/>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2" name="TextBox 11">
              <a:extLst>
                <a:ext uri="{FF2B5EF4-FFF2-40B4-BE49-F238E27FC236}">
                  <a16:creationId xmlns:a16="http://schemas.microsoft.com/office/drawing/2014/main" id="{2B9433B4-CF48-7043-941E-D04DAC5CABCE}"/>
                </a:ext>
              </a:extLst>
            </p:cNvPr>
            <p:cNvSpPr txBox="1"/>
            <p:nvPr/>
          </p:nvSpPr>
          <p:spPr>
            <a:xfrm>
              <a:off x="8148927" y="2421439"/>
              <a:ext cx="3758739" cy="432956"/>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3" name="TextBox 12">
              <a:extLst>
                <a:ext uri="{FF2B5EF4-FFF2-40B4-BE49-F238E27FC236}">
                  <a16:creationId xmlns:a16="http://schemas.microsoft.com/office/drawing/2014/main" id="{F9764602-01FC-9E28-A4E9-893BDBA14A3C}"/>
                </a:ext>
              </a:extLst>
            </p:cNvPr>
            <p:cNvSpPr txBox="1"/>
            <p:nvPr/>
          </p:nvSpPr>
          <p:spPr>
            <a:xfrm>
              <a:off x="8148927" y="4610919"/>
              <a:ext cx="1257300" cy="432956"/>
            </a:xfrm>
            <a:prstGeom prst="rect">
              <a:avLst/>
            </a:prstGeom>
          </p:spPr>
          <p:txBody>
            <a:bodyPr wrap="square" rtlCol="0">
              <a:spAutoFit/>
            </a:bodyPr>
            <a:lstStyle/>
            <a:p>
              <a:pPr defTabSz="1219140"/>
              <a:r>
                <a:rPr lang="en-US" b="1" dirty="0">
                  <a:solidFill>
                    <a:srgbClr val="4BA9FF"/>
                  </a:solidFill>
                  <a:latin typeface="Calibri" panose="020F0502020204030204" pitchFamily="34" charset="0"/>
                </a:rPr>
                <a:t>Asian</a:t>
              </a:r>
            </a:p>
          </p:txBody>
        </p:sp>
        <p:sp>
          <p:nvSpPr>
            <p:cNvPr id="14" name="TextBox 13">
              <a:extLst>
                <a:ext uri="{FF2B5EF4-FFF2-40B4-BE49-F238E27FC236}">
                  <a16:creationId xmlns:a16="http://schemas.microsoft.com/office/drawing/2014/main" id="{7AB72AFF-ADE3-C0FD-2CD1-1D2E90C87E76}"/>
                </a:ext>
              </a:extLst>
            </p:cNvPr>
            <p:cNvSpPr txBox="1"/>
            <p:nvPr/>
          </p:nvSpPr>
          <p:spPr>
            <a:xfrm>
              <a:off x="8148927" y="2020444"/>
              <a:ext cx="2549584" cy="357052"/>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5" name="TextBox 14">
              <a:extLst>
                <a:ext uri="{FF2B5EF4-FFF2-40B4-BE49-F238E27FC236}">
                  <a16:creationId xmlns:a16="http://schemas.microsoft.com/office/drawing/2014/main" id="{B6C2CCAE-0371-DF8E-9DE7-61289CC1A4A8}"/>
                </a:ext>
              </a:extLst>
            </p:cNvPr>
            <p:cNvSpPr txBox="1"/>
            <p:nvPr/>
          </p:nvSpPr>
          <p:spPr>
            <a:xfrm>
              <a:off x="8148927" y="2623570"/>
              <a:ext cx="1349116" cy="369332"/>
            </a:xfrm>
            <a:prstGeom prst="rect">
              <a:avLst/>
            </a:prstGeom>
          </p:spPr>
          <p:txBody>
            <a:bodyPr wrap="square" rtlCol="0">
              <a:spAutoFit/>
            </a:bodyPr>
            <a:lstStyle/>
            <a:p>
              <a:pPr defTabSz="1219140"/>
              <a:r>
                <a:rPr lang="en-US" b="1">
                  <a:solidFill>
                    <a:srgbClr val="F6A01A"/>
                  </a:solidFill>
                  <a:latin typeface="Calibri" panose="020F0502020204030204" pitchFamily="34" charset="0"/>
                </a:rPr>
                <a:t>White</a:t>
              </a:r>
            </a:p>
          </p:txBody>
        </p:sp>
        <p:sp>
          <p:nvSpPr>
            <p:cNvPr id="16" name="TextBox 15">
              <a:extLst>
                <a:ext uri="{FF2B5EF4-FFF2-40B4-BE49-F238E27FC236}">
                  <a16:creationId xmlns:a16="http://schemas.microsoft.com/office/drawing/2014/main" id="{4A632703-9C71-6815-C5EB-4E0117081C5F}"/>
                </a:ext>
              </a:extLst>
            </p:cNvPr>
            <p:cNvSpPr txBox="1"/>
            <p:nvPr/>
          </p:nvSpPr>
          <p:spPr>
            <a:xfrm>
              <a:off x="8148927" y="3608405"/>
              <a:ext cx="2835313" cy="432956"/>
            </a:xfrm>
            <a:prstGeom prst="rect">
              <a:avLst/>
            </a:prstGeom>
          </p:spPr>
          <p:txBody>
            <a:bodyPr wrap="square" rtlCol="0">
              <a:spAutoFit/>
            </a:bodyPr>
            <a:lstStyle/>
            <a:p>
              <a:pPr defTabSz="1219140"/>
              <a:r>
                <a:rPr lang="en-US" b="1" dirty="0">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8E32849F-C317-3C59-E57E-E972DCA0D127}"/>
                </a:ext>
              </a:extLst>
            </p:cNvPr>
            <p:cNvSpPr txBox="1"/>
            <p:nvPr/>
          </p:nvSpPr>
          <p:spPr>
            <a:xfrm>
              <a:off x="8156028" y="1847667"/>
              <a:ext cx="1195905" cy="357052"/>
            </a:xfrm>
            <a:prstGeom prst="rect">
              <a:avLst/>
            </a:prstGeom>
          </p:spPr>
          <p:txBody>
            <a:bodyPr wrap="none" rtlCol="0">
              <a:spAutoFit/>
            </a:bodyPr>
            <a:lstStyle/>
            <a:p>
              <a:pPr defTabSz="1219140"/>
              <a:r>
                <a:rPr lang="en-US" b="1" dirty="0">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332283055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D63D71AD-45D4-A4F1-C59A-277E3673E6C3}"/>
              </a:ext>
            </a:extLst>
          </p:cNvPr>
          <p:cNvSpPr txBox="1">
            <a:spLocks noGrp="1"/>
          </p:cNvSpPr>
          <p:nvPr>
            <p:ph type="title" idx="4294967295"/>
          </p:nvPr>
        </p:nvSpPr>
        <p:spPr>
          <a:xfrm>
            <a:off x="609600" y="164592"/>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Race/Ethnicity,</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7" name="Content Placeholder 17" descr="Stacked bar graph showing percentage of U.S. TB cases by race/ethnicity from 2011-2023.">
            <a:extLst>
              <a:ext uri="{FF2B5EF4-FFF2-40B4-BE49-F238E27FC236}">
                <a16:creationId xmlns:a16="http://schemas.microsoft.com/office/drawing/2014/main" id="{CCFB73F2-BB3C-8EF9-65AB-E01B6F4073EB}"/>
              </a:ext>
            </a:extLst>
          </p:cNvPr>
          <p:cNvGraphicFramePr>
            <a:graphicFrameLocks noChangeAspect="1"/>
          </p:cNvGraphicFramePr>
          <p:nvPr>
            <p:extLst>
              <p:ext uri="{D42A27DB-BD31-4B8C-83A1-F6EECF244321}">
                <p14:modId xmlns:p14="http://schemas.microsoft.com/office/powerpoint/2010/main" val="1023765086"/>
              </p:ext>
            </p:extLst>
          </p:nvPr>
        </p:nvGraphicFramePr>
        <p:xfrm>
          <a:off x="205295" y="936358"/>
          <a:ext cx="8019909" cy="5185042"/>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278850AC-0C08-07E4-0479-8EC5C294150A}"/>
              </a:ext>
            </a:extLst>
          </p:cNvPr>
          <p:cNvSpPr txBox="1">
            <a:spLocks/>
          </p:cNvSpPr>
          <p:nvPr/>
        </p:nvSpPr>
        <p:spPr>
          <a:xfrm>
            <a:off x="0" y="5947286"/>
            <a:ext cx="12192000" cy="78302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“Other race” was first reported as a new race category in 2023.</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indent="0" fontAlgn="auto">
              <a:spcBef>
                <a:spcPts val="0"/>
              </a:spcBef>
              <a:spcAft>
                <a:spcPts val="0"/>
              </a:spcAft>
              <a:buFont typeface="Arial" pitchFamily="34" charset="0"/>
              <a:buNone/>
            </a:pPr>
            <a:endParaRPr lang="en-US" sz="1200">
              <a:solidFill>
                <a:srgbClr val="000000"/>
              </a:solidFill>
              <a:latin typeface="Calibri" panose="020F0502020204030204" pitchFamily="34" charset="0"/>
            </a:endParaRPr>
          </a:p>
        </p:txBody>
      </p:sp>
      <p:grpSp>
        <p:nvGrpSpPr>
          <p:cNvPr id="3" name="Group 2">
            <a:extLst>
              <a:ext uri="{FF2B5EF4-FFF2-40B4-BE49-F238E27FC236}">
                <a16:creationId xmlns:a16="http://schemas.microsoft.com/office/drawing/2014/main" id="{7E0DBBE7-EC51-6B9B-3466-1007AAAD2913}"/>
              </a:ext>
              <a:ext uri="{C183D7F6-B498-43B3-948B-1728B52AA6E4}">
                <adec:decorative xmlns:adec="http://schemas.microsoft.com/office/drawing/2017/decorative" val="1"/>
              </a:ext>
            </a:extLst>
          </p:cNvPr>
          <p:cNvGrpSpPr/>
          <p:nvPr/>
        </p:nvGrpSpPr>
        <p:grpSpPr>
          <a:xfrm>
            <a:off x="8016658" y="910714"/>
            <a:ext cx="4117518" cy="3960678"/>
            <a:chOff x="8016658" y="910714"/>
            <a:chExt cx="4117518" cy="3960678"/>
          </a:xfrm>
        </p:grpSpPr>
        <p:sp>
          <p:nvSpPr>
            <p:cNvPr id="9" name="TextBox 8">
              <a:extLst>
                <a:ext uri="{FF2B5EF4-FFF2-40B4-BE49-F238E27FC236}">
                  <a16:creationId xmlns:a16="http://schemas.microsoft.com/office/drawing/2014/main" id="{57587D43-988E-173F-C380-268060C6046F}"/>
                </a:ext>
              </a:extLst>
            </p:cNvPr>
            <p:cNvSpPr txBox="1"/>
            <p:nvPr/>
          </p:nvSpPr>
          <p:spPr>
            <a:xfrm>
              <a:off x="8016658" y="2092129"/>
              <a:ext cx="3077207" cy="410283"/>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10" name="TextBox 9">
              <a:extLst>
                <a:ext uri="{FF2B5EF4-FFF2-40B4-BE49-F238E27FC236}">
                  <a16:creationId xmlns:a16="http://schemas.microsoft.com/office/drawing/2014/main" id="{0625AB69-CAC2-4722-81ED-953F6797B109}"/>
                </a:ext>
              </a:extLst>
            </p:cNvPr>
            <p:cNvSpPr txBox="1"/>
            <p:nvPr/>
          </p:nvSpPr>
          <p:spPr>
            <a:xfrm>
              <a:off x="8016658" y="1308229"/>
              <a:ext cx="4117518" cy="410283"/>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1" name="TextBox 10">
              <a:extLst>
                <a:ext uri="{FF2B5EF4-FFF2-40B4-BE49-F238E27FC236}">
                  <a16:creationId xmlns:a16="http://schemas.microsoft.com/office/drawing/2014/main" id="{351A1651-F679-195D-2215-EB9EC6C154C5}"/>
                </a:ext>
              </a:extLst>
            </p:cNvPr>
            <p:cNvSpPr txBox="1"/>
            <p:nvPr/>
          </p:nvSpPr>
          <p:spPr>
            <a:xfrm>
              <a:off x="8016658" y="1525147"/>
              <a:ext cx="3758739" cy="410283"/>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2" name="TextBox 11">
              <a:extLst>
                <a:ext uri="{FF2B5EF4-FFF2-40B4-BE49-F238E27FC236}">
                  <a16:creationId xmlns:a16="http://schemas.microsoft.com/office/drawing/2014/main" id="{BA7287F0-04CE-C0ED-9D66-FE83CEEF49D0}"/>
                </a:ext>
              </a:extLst>
            </p:cNvPr>
            <p:cNvSpPr txBox="1"/>
            <p:nvPr/>
          </p:nvSpPr>
          <p:spPr>
            <a:xfrm>
              <a:off x="8016658" y="4461109"/>
              <a:ext cx="1257300" cy="410283"/>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3" name="TextBox 12">
              <a:extLst>
                <a:ext uri="{FF2B5EF4-FFF2-40B4-BE49-F238E27FC236}">
                  <a16:creationId xmlns:a16="http://schemas.microsoft.com/office/drawing/2014/main" id="{4A5DEE2C-DF3D-DD04-0FC1-FB93FCEB3C7D}"/>
                </a:ext>
              </a:extLst>
            </p:cNvPr>
            <p:cNvSpPr txBox="1"/>
            <p:nvPr/>
          </p:nvSpPr>
          <p:spPr>
            <a:xfrm>
              <a:off x="8016658" y="1119270"/>
              <a:ext cx="2549584" cy="369332"/>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4" name="TextBox 13">
              <a:extLst>
                <a:ext uri="{FF2B5EF4-FFF2-40B4-BE49-F238E27FC236}">
                  <a16:creationId xmlns:a16="http://schemas.microsoft.com/office/drawing/2014/main" id="{3534D45D-33B2-6511-2111-7F70FD086432}"/>
                </a:ext>
              </a:extLst>
            </p:cNvPr>
            <p:cNvSpPr txBox="1"/>
            <p:nvPr/>
          </p:nvSpPr>
          <p:spPr>
            <a:xfrm>
              <a:off x="8016658" y="1741279"/>
              <a:ext cx="1349116" cy="410283"/>
            </a:xfrm>
            <a:prstGeom prst="rect">
              <a:avLst/>
            </a:prstGeom>
          </p:spPr>
          <p:txBody>
            <a:bodyPr wrap="square" rtlCol="0">
              <a:spAutoFit/>
            </a:bodyPr>
            <a:lstStyle/>
            <a:p>
              <a:pPr defTabSz="1219140"/>
              <a:r>
                <a:rPr lang="en-US" b="1">
                  <a:solidFill>
                    <a:srgbClr val="F6A01A"/>
                  </a:solidFill>
                  <a:latin typeface="Calibri" panose="020F0502020204030204" pitchFamily="34" charset="0"/>
                </a:rPr>
                <a:t>White</a:t>
              </a:r>
            </a:p>
          </p:txBody>
        </p:sp>
        <p:sp>
          <p:nvSpPr>
            <p:cNvPr id="15" name="TextBox 14">
              <a:extLst>
                <a:ext uri="{FF2B5EF4-FFF2-40B4-BE49-F238E27FC236}">
                  <a16:creationId xmlns:a16="http://schemas.microsoft.com/office/drawing/2014/main" id="{DBCA11EC-9286-A067-B9CA-664CB67D7502}"/>
                </a:ext>
              </a:extLst>
            </p:cNvPr>
            <p:cNvSpPr txBox="1"/>
            <p:nvPr/>
          </p:nvSpPr>
          <p:spPr>
            <a:xfrm>
              <a:off x="8016658" y="3109015"/>
              <a:ext cx="2835314" cy="410283"/>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6D4857C8-B861-C80A-2195-4D4E86DF7298}"/>
                </a:ext>
              </a:extLst>
            </p:cNvPr>
            <p:cNvSpPr txBox="1"/>
            <p:nvPr/>
          </p:nvSpPr>
          <p:spPr>
            <a:xfrm>
              <a:off x="8016658" y="910714"/>
              <a:ext cx="2549584" cy="369332"/>
            </a:xfrm>
            <a:prstGeom prst="rect">
              <a:avLst/>
            </a:prstGeom>
          </p:spPr>
          <p:txBody>
            <a:bodyPr wrap="square" rtlCol="0">
              <a:spAutoFit/>
            </a:bodyPr>
            <a:lstStyle/>
            <a:p>
              <a:pPr defTabSz="1219140"/>
              <a:r>
                <a:rPr lang="en-US" b="1">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12682430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0B023F44-7EEE-E2BD-8FB9-83A0C4E90D13}"/>
              </a:ext>
            </a:extLst>
          </p:cNvPr>
          <p:cNvSpPr txBox="1">
            <a:spLocks noGrp="1"/>
          </p:cNvSpPr>
          <p:nvPr>
            <p:ph type="title" idx="4294967295"/>
          </p:nvPr>
        </p:nvSpPr>
        <p:spPr>
          <a:xfrm>
            <a:off x="195309" y="9233"/>
            <a:ext cx="11971537" cy="10580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TB Cases by Race/Ethnicity,</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 </a:t>
            </a:r>
            <a:br>
              <a:rPr kumimoji="0" lang="en-US" sz="3000" b="1" i="0" u="none" strike="noStrike" kern="1200" cap="none" spc="0" normalizeH="0" baseline="30000" noProof="0" dirty="0">
                <a:ln>
                  <a:noFill/>
                </a:ln>
                <a:solidFill>
                  <a:srgbClr val="00788A"/>
                </a:solidFill>
                <a:effectLst/>
                <a:uLnTx/>
                <a:uFillTx/>
                <a:latin typeface="Calibri"/>
                <a:ea typeface="+mj-ea"/>
                <a:cs typeface="+mj-cs"/>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2023 </a:t>
            </a:r>
            <a:r>
              <a:rPr kumimoji="0" lang="en-US" sz="3000" b="0" i="0" u="none" strike="noStrike" kern="1200" cap="none" spc="0" normalizeH="0" baseline="0" noProof="0" dirty="0">
                <a:ln>
                  <a:noFill/>
                </a:ln>
                <a:solidFill>
                  <a:srgbClr val="164380"/>
                </a:solidFill>
                <a:effectLst/>
                <a:uLnTx/>
                <a:uFillTx/>
                <a:latin typeface="Calibri"/>
                <a:ea typeface="+mj-ea"/>
                <a:cs typeface="Calibri"/>
              </a:rPr>
              <a:t>(N=9,633)</a:t>
            </a:r>
            <a:endParaRPr kumimoji="0" lang="en-US" sz="3700" b="1" i="0" u="none" strike="noStrike" kern="1200" cap="none" spc="0" normalizeH="0" baseline="0" noProof="0" dirty="0">
              <a:ln>
                <a:noFill/>
              </a:ln>
              <a:solidFill>
                <a:srgbClr val="164380"/>
              </a:solidFill>
              <a:effectLst/>
              <a:uLnTx/>
              <a:uFillTx/>
              <a:latin typeface="Calibri"/>
              <a:ea typeface="+mj-ea"/>
              <a:cs typeface="Calibri"/>
            </a:endParaRPr>
          </a:p>
        </p:txBody>
      </p:sp>
      <p:graphicFrame>
        <p:nvGraphicFramePr>
          <p:cNvPr id="7" name="Content Placeholder 17" descr="Bar graph showing the percentage of U.S. TB cases by race/ethnicity in 2023.">
            <a:extLst>
              <a:ext uri="{FF2B5EF4-FFF2-40B4-BE49-F238E27FC236}">
                <a16:creationId xmlns:a16="http://schemas.microsoft.com/office/drawing/2014/main" id="{B5F454C3-6E93-2F49-3ECA-DA0C8D6E5DAA}"/>
              </a:ext>
            </a:extLst>
          </p:cNvPr>
          <p:cNvGraphicFramePr>
            <a:graphicFrameLocks noChangeAspect="1"/>
          </p:cNvGraphicFramePr>
          <p:nvPr>
            <p:extLst>
              <p:ext uri="{D42A27DB-BD31-4B8C-83A1-F6EECF244321}">
                <p14:modId xmlns:p14="http://schemas.microsoft.com/office/powerpoint/2010/main" val="2990538068"/>
              </p:ext>
            </p:extLst>
          </p:nvPr>
        </p:nvGraphicFramePr>
        <p:xfrm>
          <a:off x="457200" y="1067275"/>
          <a:ext cx="11277599" cy="509222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450CFAB8-B97D-EADB-BF1E-92C07BB643DB}"/>
              </a:ext>
            </a:extLst>
          </p:cNvPr>
          <p:cNvSpPr txBox="1">
            <a:spLocks/>
          </p:cNvSpPr>
          <p:nvPr/>
        </p:nvSpPr>
        <p:spPr>
          <a:xfrm>
            <a:off x="0" y="5969000"/>
            <a:ext cx="12192000" cy="74928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indent="0" fontAlgn="auto">
              <a:spcBef>
                <a:spcPts val="0"/>
              </a:spcBef>
              <a:spcAft>
                <a:spcPts val="0"/>
              </a:spcAft>
              <a:buFont typeface="Arial" pitchFamily="34" charset="0"/>
              <a:buNone/>
            </a:pPr>
            <a:endParaRPr 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63374480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5">
            <a:extLst>
              <a:ext uri="{FF2B5EF4-FFF2-40B4-BE49-F238E27FC236}">
                <a16:creationId xmlns:a16="http://schemas.microsoft.com/office/drawing/2014/main" id="{2A3DC776-7097-5056-4A09-9200F8A23F1C}"/>
              </a:ext>
            </a:extLst>
          </p:cNvPr>
          <p:cNvSpPr txBox="1">
            <a:spLocks noGrp="1"/>
          </p:cNvSpPr>
          <p:nvPr>
            <p:ph type="title" idx="4294967295"/>
          </p:nvPr>
        </p:nvSpPr>
        <p:spPr>
          <a:xfrm>
            <a:off x="609600" y="218976"/>
            <a:ext cx="10972800" cy="6405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lvl1pPr algn="l" rtl="0" eaLnBrk="0" fontAlgn="base" hangingPunct="0">
              <a:lnSpc>
                <a:spcPts val="3000"/>
              </a:lnSpc>
              <a:spcBef>
                <a:spcPct val="0"/>
              </a:spcBef>
              <a:spcAft>
                <a:spcPct val="0"/>
              </a:spcAft>
              <a:defRPr sz="2800"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ctr" defTabSz="914400" rtl="0" eaLnBrk="0" fontAlgn="base" latinLnBrk="0" hangingPunct="0">
              <a:lnSpc>
                <a:spcPct val="12944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by Race/Ethnicity,</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 </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2011–2023</a:t>
            </a:r>
            <a:endPar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itchFamily="34" charset="0"/>
            </a:endParaRPr>
          </a:p>
        </p:txBody>
      </p:sp>
      <p:graphicFrame>
        <p:nvGraphicFramePr>
          <p:cNvPr id="6" name="Chart 5" descr="Line graph of U.S. TB incidence rates by race/ethnicity from 2011 to 2023.">
            <a:extLst>
              <a:ext uri="{FF2B5EF4-FFF2-40B4-BE49-F238E27FC236}">
                <a16:creationId xmlns:a16="http://schemas.microsoft.com/office/drawing/2014/main" id="{71EA8333-86B5-F536-8E48-596E048E257D}"/>
              </a:ext>
            </a:extLst>
          </p:cNvPr>
          <p:cNvGraphicFramePr/>
          <p:nvPr>
            <p:extLst>
              <p:ext uri="{D42A27DB-BD31-4B8C-83A1-F6EECF244321}">
                <p14:modId xmlns:p14="http://schemas.microsoft.com/office/powerpoint/2010/main" val="496936314"/>
              </p:ext>
            </p:extLst>
          </p:nvPr>
        </p:nvGraphicFramePr>
        <p:xfrm>
          <a:off x="0" y="859537"/>
          <a:ext cx="11807548" cy="5114591"/>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a:extLst>
              <a:ext uri="{FF2B5EF4-FFF2-40B4-BE49-F238E27FC236}">
                <a16:creationId xmlns:a16="http://schemas.microsoft.com/office/drawing/2014/main" id="{7012901F-A738-DF62-64BF-D87109C70D8A}"/>
              </a:ext>
              <a:ext uri="{C183D7F6-B498-43B3-948B-1728B52AA6E4}">
                <adec:decorative xmlns:adec="http://schemas.microsoft.com/office/drawing/2017/decorative" val="1"/>
              </a:ext>
            </a:extLst>
          </p:cNvPr>
          <p:cNvGrpSpPr/>
          <p:nvPr/>
        </p:nvGrpSpPr>
        <p:grpSpPr>
          <a:xfrm>
            <a:off x="8751086" y="1243321"/>
            <a:ext cx="3463774" cy="4259085"/>
            <a:chOff x="6906504" y="1037819"/>
            <a:chExt cx="2689224" cy="3203772"/>
          </a:xfrm>
        </p:grpSpPr>
        <p:sp>
          <p:nvSpPr>
            <p:cNvPr id="8" name="TextBox 7">
              <a:extLst>
                <a:ext uri="{FF2B5EF4-FFF2-40B4-BE49-F238E27FC236}">
                  <a16:creationId xmlns:a16="http://schemas.microsoft.com/office/drawing/2014/main" id="{0E53618C-EED1-0E8F-76A2-7D737DA6DA37}"/>
                </a:ext>
              </a:extLst>
            </p:cNvPr>
            <p:cNvSpPr txBox="1"/>
            <p:nvPr/>
          </p:nvSpPr>
          <p:spPr>
            <a:xfrm>
              <a:off x="6906504" y="1037819"/>
              <a:ext cx="2022861" cy="464118"/>
            </a:xfrm>
            <a:prstGeom prst="rect">
              <a:avLst/>
            </a:prstGeom>
          </p:spPr>
          <p:txBody>
            <a:bodyPr wrap="square" rtlCol="0">
              <a:spAutoFit/>
            </a:bodyPr>
            <a:lstStyle/>
            <a:p>
              <a:pPr>
                <a:buFont typeface="Arial" pitchFamily="34" charset="0"/>
                <a:buNone/>
              </a:pPr>
              <a:r>
                <a:rPr lang="en-US" b="1">
                  <a:solidFill>
                    <a:srgbClr val="78B832"/>
                  </a:solidFill>
                  <a:latin typeface="Calibri" panose="020F0502020204030204" pitchFamily="34" charset="0"/>
                </a:rPr>
                <a:t>Native Hawaiian or Other Pacific Islander</a:t>
              </a:r>
            </a:p>
          </p:txBody>
        </p:sp>
        <p:sp>
          <p:nvSpPr>
            <p:cNvPr id="9" name="TextBox 8">
              <a:extLst>
                <a:ext uri="{FF2B5EF4-FFF2-40B4-BE49-F238E27FC236}">
                  <a16:creationId xmlns:a16="http://schemas.microsoft.com/office/drawing/2014/main" id="{8E67E896-6A51-F066-35F4-719C4BA7B090}"/>
                </a:ext>
              </a:extLst>
            </p:cNvPr>
            <p:cNvSpPr txBox="1"/>
            <p:nvPr/>
          </p:nvSpPr>
          <p:spPr>
            <a:xfrm>
              <a:off x="6906504" y="3459046"/>
              <a:ext cx="2689224" cy="264184"/>
            </a:xfrm>
            <a:prstGeom prst="rect">
              <a:avLst/>
            </a:prstGeom>
          </p:spPr>
          <p:txBody>
            <a:bodyPr wrap="square" rtlCol="0">
              <a:spAutoFit/>
            </a:bodyPr>
            <a:lstStyle/>
            <a:p>
              <a:pPr>
                <a:buFont typeface="Arial" pitchFamily="34" charset="0"/>
                <a:buNone/>
              </a:pPr>
              <a:r>
                <a:rPr lang="en-US" b="1">
                  <a:solidFill>
                    <a:srgbClr val="A87FE5"/>
                  </a:solidFill>
                  <a:latin typeface="Calibri" panose="020F0502020204030204" pitchFamily="34" charset="0"/>
                </a:rPr>
                <a:t>American Indian or Alaska Native</a:t>
              </a:r>
            </a:p>
          </p:txBody>
        </p:sp>
        <p:sp>
          <p:nvSpPr>
            <p:cNvPr id="10" name="TextBox 9">
              <a:extLst>
                <a:ext uri="{FF2B5EF4-FFF2-40B4-BE49-F238E27FC236}">
                  <a16:creationId xmlns:a16="http://schemas.microsoft.com/office/drawing/2014/main" id="{F9D3A0C8-6B88-FFB5-FDBE-A689107DCDF9}"/>
                </a:ext>
              </a:extLst>
            </p:cNvPr>
            <p:cNvSpPr txBox="1"/>
            <p:nvPr/>
          </p:nvSpPr>
          <p:spPr>
            <a:xfrm>
              <a:off x="6906504" y="2242459"/>
              <a:ext cx="549670" cy="264185"/>
            </a:xfrm>
            <a:prstGeom prst="rect">
              <a:avLst/>
            </a:prstGeom>
          </p:spPr>
          <p:txBody>
            <a:bodyPr wrap="none" rtlCol="0">
              <a:spAutoFit/>
            </a:bodyPr>
            <a:lstStyle/>
            <a:p>
              <a:pPr>
                <a:buFont typeface="Arial" pitchFamily="34" charset="0"/>
                <a:buNone/>
              </a:pPr>
              <a:r>
                <a:rPr lang="en-US" b="1">
                  <a:solidFill>
                    <a:srgbClr val="4BA9FF"/>
                  </a:solidFill>
                  <a:latin typeface="Calibri" panose="020F0502020204030204" pitchFamily="34" charset="0"/>
                </a:rPr>
                <a:t>Asian</a:t>
              </a:r>
            </a:p>
          </p:txBody>
        </p:sp>
        <p:sp>
          <p:nvSpPr>
            <p:cNvPr id="11" name="TextBox 10">
              <a:extLst>
                <a:ext uri="{FF2B5EF4-FFF2-40B4-BE49-F238E27FC236}">
                  <a16:creationId xmlns:a16="http://schemas.microsoft.com/office/drawing/2014/main" id="{DE7D2604-D58A-EDC5-9025-F4CC0D47B88F}"/>
                </a:ext>
              </a:extLst>
            </p:cNvPr>
            <p:cNvSpPr txBox="1"/>
            <p:nvPr/>
          </p:nvSpPr>
          <p:spPr>
            <a:xfrm>
              <a:off x="6906504" y="3756235"/>
              <a:ext cx="1127611" cy="257000"/>
            </a:xfrm>
            <a:prstGeom prst="rect">
              <a:avLst/>
            </a:prstGeom>
          </p:spPr>
          <p:txBody>
            <a:bodyPr wrap="none" rtlCol="0">
              <a:spAutoFit/>
            </a:bodyPr>
            <a:lstStyle/>
            <a:p>
              <a:pPr>
                <a:buFont typeface="Arial" pitchFamily="34" charset="0"/>
                <a:buNone/>
              </a:pPr>
              <a:r>
                <a:rPr lang="en-US" b="1">
                  <a:solidFill>
                    <a:srgbClr val="005DAA"/>
                  </a:solidFill>
                  <a:latin typeface="Calibri" panose="020F0502020204030204" pitchFamily="34" charset="0"/>
                </a:rPr>
                <a:t>Multiple race</a:t>
              </a:r>
            </a:p>
          </p:txBody>
        </p:sp>
        <p:sp>
          <p:nvSpPr>
            <p:cNvPr id="12" name="TextBox 11">
              <a:extLst>
                <a:ext uri="{FF2B5EF4-FFF2-40B4-BE49-F238E27FC236}">
                  <a16:creationId xmlns:a16="http://schemas.microsoft.com/office/drawing/2014/main" id="{F06B91DF-82AF-43F1-153F-21886F139A13}"/>
                </a:ext>
              </a:extLst>
            </p:cNvPr>
            <p:cNvSpPr txBox="1"/>
            <p:nvPr/>
          </p:nvSpPr>
          <p:spPr>
            <a:xfrm>
              <a:off x="6906504" y="3977407"/>
              <a:ext cx="612766" cy="264184"/>
            </a:xfrm>
            <a:prstGeom prst="rect">
              <a:avLst/>
            </a:prstGeom>
          </p:spPr>
          <p:txBody>
            <a:bodyPr wrap="none" rtlCol="0">
              <a:spAutoFit/>
            </a:bodyPr>
            <a:lstStyle/>
            <a:p>
              <a:pPr>
                <a:buFont typeface="Arial" pitchFamily="34" charset="0"/>
                <a:buNone/>
              </a:pPr>
              <a:r>
                <a:rPr lang="en-US" b="1">
                  <a:solidFill>
                    <a:srgbClr val="F6A01A"/>
                  </a:solidFill>
                  <a:latin typeface="Calibri" panose="020F0502020204030204" pitchFamily="34" charset="0"/>
                </a:rPr>
                <a:t>White</a:t>
              </a:r>
            </a:p>
          </p:txBody>
        </p:sp>
        <p:sp>
          <p:nvSpPr>
            <p:cNvPr id="13" name="TextBox 12">
              <a:extLst>
                <a:ext uri="{FF2B5EF4-FFF2-40B4-BE49-F238E27FC236}">
                  <a16:creationId xmlns:a16="http://schemas.microsoft.com/office/drawing/2014/main" id="{CCBE45C6-6878-5A16-4334-E64A6F737B5B}"/>
                </a:ext>
              </a:extLst>
            </p:cNvPr>
            <p:cNvSpPr txBox="1"/>
            <p:nvPr/>
          </p:nvSpPr>
          <p:spPr>
            <a:xfrm>
              <a:off x="6906504" y="3604692"/>
              <a:ext cx="2138682" cy="264184"/>
            </a:xfrm>
            <a:prstGeom prst="rect">
              <a:avLst/>
            </a:prstGeom>
          </p:spPr>
          <p:txBody>
            <a:bodyPr wrap="none" rtlCol="0">
              <a:spAutoFit/>
            </a:bodyPr>
            <a:lstStyle/>
            <a:p>
              <a:pPr>
                <a:buFont typeface="Arial" pitchFamily="34" charset="0"/>
                <a:buNone/>
              </a:pPr>
              <a:r>
                <a:rPr lang="en-US" b="1">
                  <a:solidFill>
                    <a:srgbClr val="259393"/>
                  </a:solidFill>
                  <a:latin typeface="Calibri" panose="020F0502020204030204" pitchFamily="34" charset="0"/>
                </a:rPr>
                <a:t>Black or African American</a:t>
              </a:r>
            </a:p>
          </p:txBody>
        </p:sp>
        <p:sp>
          <p:nvSpPr>
            <p:cNvPr id="14" name="TextBox 13">
              <a:extLst>
                <a:ext uri="{FF2B5EF4-FFF2-40B4-BE49-F238E27FC236}">
                  <a16:creationId xmlns:a16="http://schemas.microsoft.com/office/drawing/2014/main" id="{72087DE6-CC3A-EFF7-A88D-7E851F59C80F}"/>
                </a:ext>
              </a:extLst>
            </p:cNvPr>
            <p:cNvSpPr txBox="1"/>
            <p:nvPr/>
          </p:nvSpPr>
          <p:spPr>
            <a:xfrm>
              <a:off x="6906504" y="3309989"/>
              <a:ext cx="1525567" cy="264184"/>
            </a:xfrm>
            <a:prstGeom prst="rect">
              <a:avLst/>
            </a:prstGeom>
          </p:spPr>
          <p:txBody>
            <a:bodyPr wrap="none" rtlCol="0">
              <a:spAutoFit/>
            </a:bodyPr>
            <a:lstStyle/>
            <a:p>
              <a:pPr>
                <a:buFont typeface="Arial" pitchFamily="34" charset="0"/>
                <a:buNone/>
              </a:pPr>
              <a:r>
                <a:rPr lang="en-US" b="1">
                  <a:solidFill>
                    <a:srgbClr val="A22474"/>
                  </a:solidFill>
                  <a:latin typeface="Calibri" panose="020F0502020204030204" pitchFamily="34" charset="0"/>
                </a:rPr>
                <a:t>Hispanic or Latino</a:t>
              </a:r>
            </a:p>
          </p:txBody>
        </p:sp>
      </p:grpSp>
      <p:sp>
        <p:nvSpPr>
          <p:cNvPr id="16" name="Text Placeholder 3">
            <a:extLst>
              <a:ext uri="{FF2B5EF4-FFF2-40B4-BE49-F238E27FC236}">
                <a16:creationId xmlns:a16="http://schemas.microsoft.com/office/drawing/2014/main" id="{28542BA3-C405-90A8-DEFA-902DCC6604DA}"/>
              </a:ext>
            </a:extLst>
          </p:cNvPr>
          <p:cNvSpPr txBox="1">
            <a:spLocks/>
          </p:cNvSpPr>
          <p:nvPr/>
        </p:nvSpPr>
        <p:spPr>
          <a:xfrm>
            <a:off x="0" y="5974128"/>
            <a:ext cx="12192000" cy="74415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rPr>
              <a:t>*</a:t>
            </a:r>
            <a:r>
              <a:rPr lang="en-US" sz="120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Population data for “Other race” were not available.</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indent="0" fontAlgn="auto">
              <a:spcBef>
                <a:spcPts val="0"/>
              </a:spcBef>
              <a:spcAft>
                <a:spcPts val="0"/>
              </a:spcAft>
              <a:buFont typeface="Arial" pitchFamily="34" charset="0"/>
              <a:buNone/>
            </a:pPr>
            <a:endParaRPr 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28925346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AAA1087E-6F5C-F21A-93DF-4440C15ADE12}"/>
              </a:ext>
            </a:extLst>
          </p:cNvPr>
          <p:cNvSpPr txBox="1">
            <a:spLocks noGrp="1"/>
          </p:cNvSpPr>
          <p:nvPr>
            <p:ph type="title" idx="4294967295"/>
          </p:nvPr>
        </p:nvSpPr>
        <p:spPr>
          <a:xfrm>
            <a:off x="609600" y="164593"/>
            <a:ext cx="10972800" cy="9728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Cases Among U.S.-Born</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Persons by Race/Ethnicity,</a:t>
            </a:r>
            <a:r>
              <a:rPr kumimoji="0" lang="en-US" sz="3000" b="1" i="0" u="none" strike="noStrike" kern="1200" cap="none" spc="0" normalizeH="0" baseline="30000" noProof="0" dirty="0">
                <a:ln>
                  <a:noFill/>
                </a:ln>
                <a:solidFill>
                  <a:srgbClr val="164380"/>
                </a:solidFill>
                <a:effectLst/>
                <a:uLnTx/>
                <a:uFillTx/>
                <a:latin typeface="Segoe UI"/>
                <a:ea typeface="+mj-ea"/>
                <a:cs typeface="Segoe U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t>
            </a:r>
            <a:br>
              <a:rPr kumimoji="0" lang="en-US" sz="3000" b="1" i="0" u="none" strike="noStrike" kern="1200" cap="none" spc="0" normalizeH="0" baseline="0" noProof="0" dirty="0">
                <a:ln>
                  <a:noFill/>
                </a:ln>
                <a:solidFill>
                  <a:srgbClr val="00788A"/>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2011–2023</a:t>
            </a:r>
            <a:endParaRPr kumimoji="0" lang="en-US" sz="3733" b="1" i="0" u="none" strike="noStrike" kern="1200" cap="none" spc="0" normalizeH="0" baseline="0" noProof="0" dirty="0">
              <a:ln>
                <a:noFill/>
              </a:ln>
              <a:solidFill>
                <a:srgbClr val="00788A"/>
              </a:solidFill>
              <a:effectLst/>
              <a:uLnTx/>
              <a:uFillTx/>
              <a:latin typeface="Calibri"/>
              <a:ea typeface="+mj-ea"/>
              <a:cs typeface="Calibri"/>
            </a:endParaRPr>
          </a:p>
        </p:txBody>
      </p:sp>
      <p:graphicFrame>
        <p:nvGraphicFramePr>
          <p:cNvPr id="7" name="Content Placeholder 17" descr="Stacked bar graph of U.S. TB cases among U.S.-born persons by race/ethnicity from 2011 to 2023.">
            <a:extLst>
              <a:ext uri="{FF2B5EF4-FFF2-40B4-BE49-F238E27FC236}">
                <a16:creationId xmlns:a16="http://schemas.microsoft.com/office/drawing/2014/main" id="{1922EB97-D597-A3B5-3308-911538D19076}"/>
              </a:ext>
            </a:extLst>
          </p:cNvPr>
          <p:cNvGraphicFramePr>
            <a:graphicFrameLocks/>
          </p:cNvGraphicFramePr>
          <p:nvPr>
            <p:extLst>
              <p:ext uri="{D42A27DB-BD31-4B8C-83A1-F6EECF244321}">
                <p14:modId xmlns:p14="http://schemas.microsoft.com/office/powerpoint/2010/main" val="3155063224"/>
              </p:ext>
            </p:extLst>
          </p:nvPr>
        </p:nvGraphicFramePr>
        <p:xfrm>
          <a:off x="187354" y="590701"/>
          <a:ext cx="8033253" cy="521166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A0CDB386-320D-D6EE-72A6-0E357573314A}"/>
              </a:ext>
            </a:extLst>
          </p:cNvPr>
          <p:cNvSpPr txBox="1">
            <a:spLocks/>
          </p:cNvSpPr>
          <p:nvPr/>
        </p:nvSpPr>
        <p:spPr>
          <a:xfrm>
            <a:off x="0" y="5802361"/>
            <a:ext cx="12192000" cy="111778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000000"/>
                </a:solidFill>
                <a:latin typeface="Calibri" panose="020F0502020204030204" pitchFamily="34" charset="0"/>
              </a:rPr>
              <a:t>Other race” was first reported as a new race category in 2023.</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indent="0" fontAlgn="auto">
              <a:spcBef>
                <a:spcPts val="0"/>
              </a:spcBef>
              <a:spcAft>
                <a:spcPts val="0"/>
              </a:spcAft>
              <a:buFont typeface="Arial" pitchFamily="34" charset="0"/>
              <a:buNone/>
            </a:pPr>
            <a:endParaRPr lang="en-US" sz="1200">
              <a:solidFill>
                <a:srgbClr val="000000"/>
              </a:solidFill>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A4DF3DD3-04A4-B461-80A4-CDA9F026BE9D}"/>
              </a:ext>
              <a:ext uri="{C183D7F6-B498-43B3-948B-1728B52AA6E4}">
                <adec:decorative xmlns:adec="http://schemas.microsoft.com/office/drawing/2017/decorative" val="1"/>
              </a:ext>
            </a:extLst>
          </p:cNvPr>
          <p:cNvGrpSpPr/>
          <p:nvPr/>
        </p:nvGrpSpPr>
        <p:grpSpPr>
          <a:xfrm>
            <a:off x="8149719" y="2573364"/>
            <a:ext cx="4100932" cy="2722537"/>
            <a:chOff x="8149719" y="2573364"/>
            <a:chExt cx="4100932" cy="2965419"/>
          </a:xfrm>
        </p:grpSpPr>
        <p:sp>
          <p:nvSpPr>
            <p:cNvPr id="9" name="TextBox 8">
              <a:extLst>
                <a:ext uri="{FF2B5EF4-FFF2-40B4-BE49-F238E27FC236}">
                  <a16:creationId xmlns:a16="http://schemas.microsoft.com/office/drawing/2014/main" id="{3E775595-EB24-8C85-4576-6927BFA92935}"/>
                </a:ext>
              </a:extLst>
            </p:cNvPr>
            <p:cNvSpPr txBox="1"/>
            <p:nvPr/>
          </p:nvSpPr>
          <p:spPr>
            <a:xfrm>
              <a:off x="8149719" y="3977614"/>
              <a:ext cx="2848545" cy="399088"/>
            </a:xfrm>
            <a:prstGeom prst="rect">
              <a:avLst/>
            </a:prstGeom>
          </p:spPr>
          <p:txBody>
            <a:bodyPr wrap="square" rtlCol="0">
              <a:spAutoFit/>
            </a:bodyPr>
            <a:lstStyle/>
            <a:p>
              <a:pPr defTabSz="1219140"/>
              <a:r>
                <a:rPr lang="en-US" b="1" dirty="0">
                  <a:solidFill>
                    <a:srgbClr val="259393"/>
                  </a:solidFill>
                  <a:latin typeface="Calibri" panose="020F0502020204030204" pitchFamily="34" charset="0"/>
                </a:rPr>
                <a:t>Black or African American</a:t>
              </a:r>
            </a:p>
          </p:txBody>
        </p:sp>
        <p:sp>
          <p:nvSpPr>
            <p:cNvPr id="10" name="TextBox 9">
              <a:extLst>
                <a:ext uri="{FF2B5EF4-FFF2-40B4-BE49-F238E27FC236}">
                  <a16:creationId xmlns:a16="http://schemas.microsoft.com/office/drawing/2014/main" id="{106A9914-B023-C55F-CF5E-95F489A53327}"/>
                </a:ext>
              </a:extLst>
            </p:cNvPr>
            <p:cNvSpPr txBox="1"/>
            <p:nvPr/>
          </p:nvSpPr>
          <p:spPr>
            <a:xfrm>
              <a:off x="8149719" y="3019390"/>
              <a:ext cx="4100932" cy="369332"/>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1" name="TextBox 10">
              <a:extLst>
                <a:ext uri="{FF2B5EF4-FFF2-40B4-BE49-F238E27FC236}">
                  <a16:creationId xmlns:a16="http://schemas.microsoft.com/office/drawing/2014/main" id="{2302D922-E9E6-E739-5F6F-9CFE3AF378CB}"/>
                </a:ext>
              </a:extLst>
            </p:cNvPr>
            <p:cNvSpPr txBox="1"/>
            <p:nvPr/>
          </p:nvSpPr>
          <p:spPr>
            <a:xfrm>
              <a:off x="8149719" y="3242402"/>
              <a:ext cx="3479434" cy="399088"/>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2" name="TextBox 11">
              <a:extLst>
                <a:ext uri="{FF2B5EF4-FFF2-40B4-BE49-F238E27FC236}">
                  <a16:creationId xmlns:a16="http://schemas.microsoft.com/office/drawing/2014/main" id="{D9FC58E3-4398-7294-C9FC-5422CCAF542D}"/>
                </a:ext>
              </a:extLst>
            </p:cNvPr>
            <p:cNvSpPr txBox="1"/>
            <p:nvPr/>
          </p:nvSpPr>
          <p:spPr>
            <a:xfrm>
              <a:off x="8155695" y="5139695"/>
              <a:ext cx="1163872" cy="399088"/>
            </a:xfrm>
            <a:prstGeom prst="rect">
              <a:avLst/>
            </a:prstGeom>
          </p:spPr>
          <p:txBody>
            <a:bodyPr wrap="square" rtlCol="0">
              <a:spAutoFit/>
            </a:bodyPr>
            <a:lstStyle/>
            <a:p>
              <a:pPr defTabSz="1219140"/>
              <a:r>
                <a:rPr lang="en-US" b="1" dirty="0">
                  <a:solidFill>
                    <a:srgbClr val="4BA9FF"/>
                  </a:solidFill>
                  <a:latin typeface="Calibri" panose="020F0502020204030204" pitchFamily="34" charset="0"/>
                </a:rPr>
                <a:t>Asian</a:t>
              </a:r>
            </a:p>
          </p:txBody>
        </p:sp>
        <p:sp>
          <p:nvSpPr>
            <p:cNvPr id="13" name="TextBox 12">
              <a:extLst>
                <a:ext uri="{FF2B5EF4-FFF2-40B4-BE49-F238E27FC236}">
                  <a16:creationId xmlns:a16="http://schemas.microsoft.com/office/drawing/2014/main" id="{8938AD94-8639-A37C-1865-0AB3623E262A}"/>
                </a:ext>
              </a:extLst>
            </p:cNvPr>
            <p:cNvSpPr txBox="1"/>
            <p:nvPr/>
          </p:nvSpPr>
          <p:spPr>
            <a:xfrm>
              <a:off x="8149719" y="2796377"/>
              <a:ext cx="2360129" cy="369332"/>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4" name="TextBox 13">
              <a:extLst>
                <a:ext uri="{FF2B5EF4-FFF2-40B4-BE49-F238E27FC236}">
                  <a16:creationId xmlns:a16="http://schemas.microsoft.com/office/drawing/2014/main" id="{8AC3AD1D-5389-D440-D612-EA8D9C39591C}"/>
                </a:ext>
              </a:extLst>
            </p:cNvPr>
            <p:cNvSpPr txBox="1"/>
            <p:nvPr/>
          </p:nvSpPr>
          <p:spPr>
            <a:xfrm>
              <a:off x="8149719" y="3455729"/>
              <a:ext cx="1248866" cy="369332"/>
            </a:xfrm>
            <a:prstGeom prst="rect">
              <a:avLst/>
            </a:prstGeom>
          </p:spPr>
          <p:txBody>
            <a:bodyPr wrap="square" rtlCol="0">
              <a:spAutoFit/>
            </a:bodyPr>
            <a:lstStyle/>
            <a:p>
              <a:pPr defTabSz="1219140"/>
              <a:r>
                <a:rPr lang="en-US" b="1" dirty="0">
                  <a:solidFill>
                    <a:srgbClr val="F6A01A"/>
                  </a:solidFill>
                  <a:latin typeface="Calibri" panose="020F0502020204030204" pitchFamily="34" charset="0"/>
                </a:rPr>
                <a:t>White</a:t>
              </a:r>
            </a:p>
          </p:txBody>
        </p:sp>
        <p:sp>
          <p:nvSpPr>
            <p:cNvPr id="15" name="TextBox 14">
              <a:extLst>
                <a:ext uri="{FF2B5EF4-FFF2-40B4-BE49-F238E27FC236}">
                  <a16:creationId xmlns:a16="http://schemas.microsoft.com/office/drawing/2014/main" id="{51A2BA43-D080-4B2C-3105-0922847B08A1}"/>
                </a:ext>
              </a:extLst>
            </p:cNvPr>
            <p:cNvSpPr txBox="1"/>
            <p:nvPr/>
          </p:nvSpPr>
          <p:spPr>
            <a:xfrm>
              <a:off x="8153010" y="4703356"/>
              <a:ext cx="2624626" cy="399088"/>
            </a:xfrm>
            <a:prstGeom prst="rect">
              <a:avLst/>
            </a:prstGeom>
          </p:spPr>
          <p:txBody>
            <a:bodyPr wrap="square" rtlCol="0">
              <a:spAutoFit/>
            </a:bodyPr>
            <a:lstStyle/>
            <a:p>
              <a:pPr defTabSz="1219140"/>
              <a:r>
                <a:rPr lang="en-US" b="1" dirty="0">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A32CD055-66B2-CBEE-5F9C-2B77F77499B5}"/>
                </a:ext>
              </a:extLst>
            </p:cNvPr>
            <p:cNvSpPr txBox="1"/>
            <p:nvPr/>
          </p:nvSpPr>
          <p:spPr>
            <a:xfrm>
              <a:off x="8149719" y="2573364"/>
              <a:ext cx="2360129" cy="369332"/>
            </a:xfrm>
            <a:prstGeom prst="rect">
              <a:avLst/>
            </a:prstGeom>
          </p:spPr>
          <p:txBody>
            <a:bodyPr wrap="square" rtlCol="0">
              <a:spAutoFit/>
            </a:bodyPr>
            <a:lstStyle/>
            <a:p>
              <a:pPr defTabSz="1219140"/>
              <a:r>
                <a:rPr lang="en-US" b="1" dirty="0">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52695201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2A637EF-C194-0DC0-C4B7-A930AABBAFFC}"/>
              </a:ext>
            </a:extLst>
          </p:cNvPr>
          <p:cNvSpPr txBox="1">
            <a:spLocks noGrp="1"/>
          </p:cNvSpPr>
          <p:nvPr>
            <p:ph type="title" idx="4294967295"/>
          </p:nvPr>
        </p:nvSpPr>
        <p:spPr>
          <a:xfrm>
            <a:off x="914400" y="164592"/>
            <a:ext cx="10363200" cy="970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TB Incidence Rates Among 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2011–2023</a:t>
            </a:r>
          </a:p>
        </p:txBody>
      </p:sp>
      <p:grpSp>
        <p:nvGrpSpPr>
          <p:cNvPr id="7" name="Group 6" descr="Line graph of U.S. TB incidence rates among U.S.-born persons by race/ethnicity from 2011-2023.">
            <a:extLst>
              <a:ext uri="{FF2B5EF4-FFF2-40B4-BE49-F238E27FC236}">
                <a16:creationId xmlns:a16="http://schemas.microsoft.com/office/drawing/2014/main" id="{F89E4B2A-EED8-CCC6-2055-9EE9F9168193}"/>
              </a:ext>
            </a:extLst>
          </p:cNvPr>
          <p:cNvGrpSpPr/>
          <p:nvPr/>
        </p:nvGrpSpPr>
        <p:grpSpPr>
          <a:xfrm>
            <a:off x="167268" y="1082431"/>
            <a:ext cx="11961326" cy="4659150"/>
            <a:chOff x="112070" y="1198181"/>
            <a:chExt cx="11683014" cy="5230148"/>
          </a:xfrm>
        </p:grpSpPr>
        <p:graphicFrame>
          <p:nvGraphicFramePr>
            <p:cNvPr id="8" name="Content Placeholder 5">
              <a:extLst>
                <a:ext uri="{FF2B5EF4-FFF2-40B4-BE49-F238E27FC236}">
                  <a16:creationId xmlns:a16="http://schemas.microsoft.com/office/drawing/2014/main" id="{C9B3F7E2-1D13-D6E2-6AD7-458F84704840}"/>
                </a:ext>
              </a:extLst>
            </p:cNvPr>
            <p:cNvGraphicFramePr>
              <a:graphicFrameLocks/>
            </p:cNvGraphicFramePr>
            <p:nvPr>
              <p:extLst>
                <p:ext uri="{D42A27DB-BD31-4B8C-83A1-F6EECF244321}">
                  <p14:modId xmlns:p14="http://schemas.microsoft.com/office/powerpoint/2010/main" val="941884945"/>
                </p:ext>
              </p:extLst>
            </p:nvPr>
          </p:nvGraphicFramePr>
          <p:xfrm>
            <a:off x="112070" y="1198181"/>
            <a:ext cx="9195803" cy="5230148"/>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Group 8">
              <a:extLst>
                <a:ext uri="{FF2B5EF4-FFF2-40B4-BE49-F238E27FC236}">
                  <a16:creationId xmlns:a16="http://schemas.microsoft.com/office/drawing/2014/main" id="{B38C5D95-AF18-83DD-3049-4E187A46832F}"/>
                </a:ext>
              </a:extLst>
            </p:cNvPr>
            <p:cNvGrpSpPr/>
            <p:nvPr/>
          </p:nvGrpSpPr>
          <p:grpSpPr>
            <a:xfrm>
              <a:off x="9104504" y="1852307"/>
              <a:ext cx="2690580" cy="3946361"/>
              <a:chOff x="7650219" y="1381670"/>
              <a:chExt cx="2122429" cy="2974629"/>
            </a:xfrm>
          </p:grpSpPr>
          <p:sp>
            <p:nvSpPr>
              <p:cNvPr id="10" name="TextBox 9">
                <a:extLst>
                  <a:ext uri="{FF2B5EF4-FFF2-40B4-BE49-F238E27FC236}">
                    <a16:creationId xmlns:a16="http://schemas.microsoft.com/office/drawing/2014/main" id="{8BE9D3EF-7563-E980-C7ED-2BC07744392F}"/>
                  </a:ext>
                </a:extLst>
              </p:cNvPr>
              <p:cNvSpPr txBox="1"/>
              <p:nvPr/>
            </p:nvSpPr>
            <p:spPr>
              <a:xfrm>
                <a:off x="7650219" y="1381670"/>
                <a:ext cx="2022861" cy="502744"/>
              </a:xfrm>
              <a:prstGeom prst="rect">
                <a:avLst/>
              </a:prstGeom>
            </p:spPr>
            <p:txBody>
              <a:bodyPr wrap="squar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rPr>
                  <a:t>Native Hawaiian or</a:t>
                </a:r>
              </a:p>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rPr>
                  <a:t>Other Pacific Islander</a:t>
                </a:r>
              </a:p>
            </p:txBody>
          </p:sp>
          <p:sp>
            <p:nvSpPr>
              <p:cNvPr id="11" name="TextBox 10">
                <a:extLst>
                  <a:ext uri="{FF2B5EF4-FFF2-40B4-BE49-F238E27FC236}">
                    <a16:creationId xmlns:a16="http://schemas.microsoft.com/office/drawing/2014/main" id="{C947B72F-6D88-9EA9-9937-DE429702EEEB}"/>
                  </a:ext>
                </a:extLst>
              </p:cNvPr>
              <p:cNvSpPr txBox="1"/>
              <p:nvPr/>
            </p:nvSpPr>
            <p:spPr>
              <a:xfrm>
                <a:off x="7650219" y="2281450"/>
                <a:ext cx="1634153" cy="502744"/>
              </a:xfrm>
              <a:prstGeom prst="rect">
                <a:avLst/>
              </a:prstGeom>
            </p:spPr>
            <p:txBody>
              <a:bodyPr wrap="squar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rPr>
                  <a:t>American Indian or</a:t>
                </a:r>
              </a:p>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rPr>
                  <a:t>Alaska Native</a:t>
                </a:r>
              </a:p>
            </p:txBody>
          </p:sp>
          <p:sp>
            <p:nvSpPr>
              <p:cNvPr id="12" name="TextBox 11">
                <a:extLst>
                  <a:ext uri="{FF2B5EF4-FFF2-40B4-BE49-F238E27FC236}">
                    <a16:creationId xmlns:a16="http://schemas.microsoft.com/office/drawing/2014/main" id="{80D8A3B6-A6DE-A9A5-A6EB-62968578E996}"/>
                  </a:ext>
                </a:extLst>
              </p:cNvPr>
              <p:cNvSpPr txBox="1"/>
              <p:nvPr/>
            </p:nvSpPr>
            <p:spPr>
              <a:xfrm>
                <a:off x="7650227" y="3577342"/>
                <a:ext cx="546155" cy="287388"/>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4BA9FF"/>
                    </a:solidFill>
                    <a:effectLst/>
                    <a:uLnTx/>
                    <a:uFillTx/>
                    <a:latin typeface="Calibri" panose="020F0502020204030204" pitchFamily="34" charset="0"/>
                  </a:rPr>
                  <a:t>Asian</a:t>
                </a:r>
              </a:p>
            </p:txBody>
          </p:sp>
          <p:sp>
            <p:nvSpPr>
              <p:cNvPr id="13" name="TextBox 12">
                <a:extLst>
                  <a:ext uri="{FF2B5EF4-FFF2-40B4-BE49-F238E27FC236}">
                    <a16:creationId xmlns:a16="http://schemas.microsoft.com/office/drawing/2014/main" id="{0DB80287-32FB-9664-B348-E17822A231DF}"/>
                  </a:ext>
                </a:extLst>
              </p:cNvPr>
              <p:cNvSpPr txBox="1"/>
              <p:nvPr/>
            </p:nvSpPr>
            <p:spPr>
              <a:xfrm>
                <a:off x="7650219" y="3908235"/>
                <a:ext cx="1122940" cy="287388"/>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5DAA"/>
                    </a:solidFill>
                    <a:effectLst/>
                    <a:uLnTx/>
                    <a:uFillTx/>
                    <a:latin typeface="Calibri" panose="020F0502020204030204" pitchFamily="34" charset="0"/>
                  </a:rPr>
                  <a:t>Multiple race</a:t>
                </a:r>
              </a:p>
            </p:txBody>
          </p:sp>
          <p:sp>
            <p:nvSpPr>
              <p:cNvPr id="14" name="TextBox 13">
                <a:extLst>
                  <a:ext uri="{FF2B5EF4-FFF2-40B4-BE49-F238E27FC236}">
                    <a16:creationId xmlns:a16="http://schemas.microsoft.com/office/drawing/2014/main" id="{8CF488E3-93A8-891A-67B5-A05CC605AD04}"/>
                  </a:ext>
                </a:extLst>
              </p:cNvPr>
              <p:cNvSpPr txBox="1"/>
              <p:nvPr/>
            </p:nvSpPr>
            <p:spPr>
              <a:xfrm>
                <a:off x="7650219" y="4070127"/>
                <a:ext cx="608107" cy="286172"/>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6A01A"/>
                    </a:solidFill>
                    <a:effectLst/>
                    <a:uLnTx/>
                    <a:uFillTx/>
                    <a:latin typeface="Calibri" panose="020F0502020204030204" pitchFamily="34" charset="0"/>
                  </a:rPr>
                  <a:t>White</a:t>
                </a:r>
              </a:p>
            </p:txBody>
          </p:sp>
          <p:sp>
            <p:nvSpPr>
              <p:cNvPr id="15" name="TextBox 14">
                <a:extLst>
                  <a:ext uri="{FF2B5EF4-FFF2-40B4-BE49-F238E27FC236}">
                    <a16:creationId xmlns:a16="http://schemas.microsoft.com/office/drawing/2014/main" id="{540E5071-24FD-A3B6-4AAD-8F11ADEE4EDA}"/>
                  </a:ext>
                </a:extLst>
              </p:cNvPr>
              <p:cNvSpPr txBox="1"/>
              <p:nvPr/>
            </p:nvSpPr>
            <p:spPr>
              <a:xfrm>
                <a:off x="7650227" y="3231354"/>
                <a:ext cx="2122421" cy="286172"/>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rPr>
                  <a:t>Black or African American</a:t>
                </a:r>
              </a:p>
            </p:txBody>
          </p:sp>
          <p:sp>
            <p:nvSpPr>
              <p:cNvPr id="16" name="TextBox 15">
                <a:extLst>
                  <a:ext uri="{FF2B5EF4-FFF2-40B4-BE49-F238E27FC236}">
                    <a16:creationId xmlns:a16="http://schemas.microsoft.com/office/drawing/2014/main" id="{AEB58E01-150B-14CB-6CAC-A2AF28980151}"/>
                  </a:ext>
                </a:extLst>
              </p:cNvPr>
              <p:cNvSpPr txBox="1"/>
              <p:nvPr/>
            </p:nvSpPr>
            <p:spPr>
              <a:xfrm>
                <a:off x="7650219" y="3404348"/>
                <a:ext cx="1513968" cy="286172"/>
              </a:xfrm>
              <a:prstGeom prst="rect">
                <a:avLst/>
              </a:prstGeom>
            </p:spPr>
            <p:txBody>
              <a:bodyPr wrap="none" rtlCol="0">
                <a:sp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22474"/>
                    </a:solidFill>
                    <a:effectLst/>
                    <a:uLnTx/>
                    <a:uFillTx/>
                    <a:latin typeface="Calibri" panose="020F0502020204030204" pitchFamily="34" charset="0"/>
                  </a:rPr>
                  <a:t>Hispanic or Latino</a:t>
                </a:r>
              </a:p>
            </p:txBody>
          </p:sp>
        </p:grpSp>
      </p:grpSp>
      <p:sp>
        <p:nvSpPr>
          <p:cNvPr id="17" name="Text Placeholder 3">
            <a:extLst>
              <a:ext uri="{FF2B5EF4-FFF2-40B4-BE49-F238E27FC236}">
                <a16:creationId xmlns:a16="http://schemas.microsoft.com/office/drawing/2014/main" id="{0A0E2F99-9C20-AC27-FE75-53195868B36E}"/>
              </a:ext>
            </a:extLst>
          </p:cNvPr>
          <p:cNvSpPr txBox="1">
            <a:spLocks/>
          </p:cNvSpPr>
          <p:nvPr/>
        </p:nvSpPr>
        <p:spPr>
          <a:xfrm>
            <a:off x="0" y="5741581"/>
            <a:ext cx="12192000" cy="114429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000000"/>
                </a:solidFill>
                <a:latin typeface="Calibri" panose="020F0502020204030204" pitchFamily="34" charset="0"/>
              </a:rPr>
              <a:t>Population data for “Other race” were not available.</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indent="0" fontAlgn="auto">
              <a:spcBef>
                <a:spcPts val="0"/>
              </a:spcBef>
              <a:spcAft>
                <a:spcPts val="0"/>
              </a:spcAft>
              <a:buFont typeface="Arial" pitchFamily="34" charset="0"/>
              <a:buNone/>
            </a:pPr>
            <a:endParaRPr lang="en-US" sz="12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641360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145E3F8B-28B6-50C1-E469-FFAB7DDACD6E}"/>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2011–2023</a:t>
            </a:r>
          </a:p>
        </p:txBody>
      </p:sp>
      <p:graphicFrame>
        <p:nvGraphicFramePr>
          <p:cNvPr id="7" name="Content Placeholder 17" descr="Stacked bar graph of U.S. TB cases among non-U.S.–born persons by race/ethnicity from 2011 to 2023.">
            <a:extLst>
              <a:ext uri="{FF2B5EF4-FFF2-40B4-BE49-F238E27FC236}">
                <a16:creationId xmlns:a16="http://schemas.microsoft.com/office/drawing/2014/main" id="{7DCE292C-0D12-50D4-F725-04317CBD93ED}"/>
              </a:ext>
            </a:extLst>
          </p:cNvPr>
          <p:cNvGraphicFramePr>
            <a:graphicFrameLocks/>
          </p:cNvGraphicFramePr>
          <p:nvPr>
            <p:extLst>
              <p:ext uri="{D42A27DB-BD31-4B8C-83A1-F6EECF244321}">
                <p14:modId xmlns:p14="http://schemas.microsoft.com/office/powerpoint/2010/main" val="2472617629"/>
              </p:ext>
            </p:extLst>
          </p:nvPr>
        </p:nvGraphicFramePr>
        <p:xfrm>
          <a:off x="159664" y="900452"/>
          <a:ext cx="8172806" cy="4915558"/>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5219BF17-B564-BB05-8EA2-830A8BFEE087}"/>
              </a:ext>
            </a:extLst>
          </p:cNvPr>
          <p:cNvSpPr txBox="1">
            <a:spLocks/>
          </p:cNvSpPr>
          <p:nvPr/>
        </p:nvSpPr>
        <p:spPr>
          <a:xfrm>
            <a:off x="0" y="5730949"/>
            <a:ext cx="12192000" cy="112705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000000"/>
                </a:solidFill>
                <a:latin typeface="Calibri" panose="020F0502020204030204" pitchFamily="34" charset="0"/>
              </a:rPr>
              <a:t>Other race” was first reported as a new race category in 2023.</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indent="0" fontAlgn="auto">
              <a:spcBef>
                <a:spcPts val="0"/>
              </a:spcBef>
              <a:spcAft>
                <a:spcPts val="0"/>
              </a:spcAft>
              <a:buFont typeface="Arial" pitchFamily="34" charset="0"/>
              <a:buNone/>
            </a:pPr>
            <a:endParaRPr lang="en-US" sz="1200">
              <a:solidFill>
                <a:srgbClr val="000000"/>
              </a:solidFill>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EAAF59CF-06C2-27AF-52D5-1B49E337DB5E}"/>
              </a:ext>
              <a:ext uri="{C183D7F6-B498-43B3-948B-1728B52AA6E4}">
                <adec:decorative xmlns:adec="http://schemas.microsoft.com/office/drawing/2017/decorative" val="1"/>
              </a:ext>
            </a:extLst>
          </p:cNvPr>
          <p:cNvGrpSpPr/>
          <p:nvPr/>
        </p:nvGrpSpPr>
        <p:grpSpPr>
          <a:xfrm>
            <a:off x="8141248" y="965413"/>
            <a:ext cx="4124756" cy="3778787"/>
            <a:chOff x="8141248" y="1035665"/>
            <a:chExt cx="4124756" cy="2929779"/>
          </a:xfrm>
        </p:grpSpPr>
        <p:sp>
          <p:nvSpPr>
            <p:cNvPr id="9" name="TextBox 8">
              <a:extLst>
                <a:ext uri="{FF2B5EF4-FFF2-40B4-BE49-F238E27FC236}">
                  <a16:creationId xmlns:a16="http://schemas.microsoft.com/office/drawing/2014/main" id="{9F3611EE-0597-5251-4561-F08D1E09F94E}"/>
                </a:ext>
              </a:extLst>
            </p:cNvPr>
            <p:cNvSpPr txBox="1"/>
            <p:nvPr/>
          </p:nvSpPr>
          <p:spPr>
            <a:xfrm>
              <a:off x="8148487" y="1861780"/>
              <a:ext cx="3077207" cy="262225"/>
            </a:xfrm>
            <a:prstGeom prst="rect">
              <a:avLst/>
            </a:prstGeom>
          </p:spPr>
          <p:txBody>
            <a:bodyPr wrap="square" rtlCol="0">
              <a:spAutoFit/>
            </a:bodyPr>
            <a:lstStyle/>
            <a:p>
              <a:pPr defTabSz="1219140"/>
              <a:r>
                <a:rPr lang="en-US" b="1">
                  <a:solidFill>
                    <a:srgbClr val="259393"/>
                  </a:solidFill>
                  <a:latin typeface="Calibri" panose="020F0502020204030204" pitchFamily="34" charset="0"/>
                </a:rPr>
                <a:t>Black or African American</a:t>
              </a:r>
            </a:p>
          </p:txBody>
        </p:sp>
        <p:sp>
          <p:nvSpPr>
            <p:cNvPr id="10" name="TextBox 9">
              <a:extLst>
                <a:ext uri="{FF2B5EF4-FFF2-40B4-BE49-F238E27FC236}">
                  <a16:creationId xmlns:a16="http://schemas.microsoft.com/office/drawing/2014/main" id="{8027297F-91F1-454C-C253-A2444739D8B3}"/>
                </a:ext>
              </a:extLst>
            </p:cNvPr>
            <p:cNvSpPr txBox="1"/>
            <p:nvPr/>
          </p:nvSpPr>
          <p:spPr>
            <a:xfrm>
              <a:off x="8148487" y="1366111"/>
              <a:ext cx="4117517" cy="262225"/>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1" name="TextBox 10">
              <a:extLst>
                <a:ext uri="{FF2B5EF4-FFF2-40B4-BE49-F238E27FC236}">
                  <a16:creationId xmlns:a16="http://schemas.microsoft.com/office/drawing/2014/main" id="{9217F737-3D10-E01B-D69C-116177EE8E0F}"/>
                </a:ext>
              </a:extLst>
            </p:cNvPr>
            <p:cNvSpPr txBox="1"/>
            <p:nvPr/>
          </p:nvSpPr>
          <p:spPr>
            <a:xfrm>
              <a:off x="8148487" y="1531334"/>
              <a:ext cx="3758738" cy="262225"/>
            </a:xfrm>
            <a:prstGeom prst="rect">
              <a:avLst/>
            </a:prstGeom>
          </p:spPr>
          <p:txBody>
            <a:bodyPr wrap="square" rtlCol="0">
              <a:spAutoFit/>
            </a:bodyPr>
            <a:lstStyle/>
            <a:p>
              <a:pPr defTabSz="1219140"/>
              <a:r>
                <a:rPr lang="en-US" b="1">
                  <a:solidFill>
                    <a:srgbClr val="A87FE5"/>
                  </a:solidFill>
                  <a:latin typeface="Calibri" panose="020F0502020204030204" pitchFamily="34" charset="0"/>
                </a:rPr>
                <a:t>American Indian or Alaska Native</a:t>
              </a:r>
            </a:p>
          </p:txBody>
        </p:sp>
        <p:sp>
          <p:nvSpPr>
            <p:cNvPr id="12" name="TextBox 11">
              <a:extLst>
                <a:ext uri="{FF2B5EF4-FFF2-40B4-BE49-F238E27FC236}">
                  <a16:creationId xmlns:a16="http://schemas.microsoft.com/office/drawing/2014/main" id="{0EECA28C-EFB5-B7AE-B2B7-6B6E2204AB95}"/>
                </a:ext>
              </a:extLst>
            </p:cNvPr>
            <p:cNvSpPr txBox="1"/>
            <p:nvPr/>
          </p:nvSpPr>
          <p:spPr>
            <a:xfrm>
              <a:off x="8148487" y="3530332"/>
              <a:ext cx="1257300" cy="435112"/>
            </a:xfrm>
            <a:prstGeom prst="rect">
              <a:avLst/>
            </a:prstGeom>
          </p:spPr>
          <p:txBody>
            <a:bodyPr wrap="square" rtlCol="0">
              <a:spAutoFit/>
            </a:bodyPr>
            <a:lstStyle/>
            <a:p>
              <a:pPr defTabSz="1219140"/>
              <a:r>
                <a:rPr lang="en-US" b="1">
                  <a:solidFill>
                    <a:srgbClr val="4BA9FF"/>
                  </a:solidFill>
                  <a:latin typeface="Calibri" panose="020F0502020204030204" pitchFamily="34" charset="0"/>
                </a:rPr>
                <a:t>Asian</a:t>
              </a:r>
            </a:p>
          </p:txBody>
        </p:sp>
        <p:sp>
          <p:nvSpPr>
            <p:cNvPr id="13" name="TextBox 12">
              <a:extLst>
                <a:ext uri="{FF2B5EF4-FFF2-40B4-BE49-F238E27FC236}">
                  <a16:creationId xmlns:a16="http://schemas.microsoft.com/office/drawing/2014/main" id="{9FC08035-8E90-B559-E445-30F40C2910C1}"/>
                </a:ext>
              </a:extLst>
            </p:cNvPr>
            <p:cNvSpPr txBox="1"/>
            <p:nvPr/>
          </p:nvSpPr>
          <p:spPr>
            <a:xfrm>
              <a:off x="8148487" y="1200887"/>
              <a:ext cx="2549583" cy="262225"/>
            </a:xfrm>
            <a:prstGeom prst="rect">
              <a:avLst/>
            </a:prstGeom>
          </p:spPr>
          <p:txBody>
            <a:bodyPr wrap="square" rtlCol="0">
              <a:spAutoFit/>
            </a:bodyPr>
            <a:lstStyle/>
            <a:p>
              <a:pPr defTabSz="1219140"/>
              <a:r>
                <a:rPr lang="en-US" b="1">
                  <a:solidFill>
                    <a:srgbClr val="005DAA"/>
                  </a:solidFill>
                  <a:latin typeface="Calibri" panose="020F0502020204030204" pitchFamily="34" charset="0"/>
                </a:rPr>
                <a:t>Multiple race</a:t>
              </a:r>
            </a:p>
          </p:txBody>
        </p:sp>
        <p:sp>
          <p:nvSpPr>
            <p:cNvPr id="14" name="TextBox 13">
              <a:extLst>
                <a:ext uri="{FF2B5EF4-FFF2-40B4-BE49-F238E27FC236}">
                  <a16:creationId xmlns:a16="http://schemas.microsoft.com/office/drawing/2014/main" id="{D9EFE3FC-D569-07D3-A785-B634AA3FED10}"/>
                </a:ext>
              </a:extLst>
            </p:cNvPr>
            <p:cNvSpPr txBox="1"/>
            <p:nvPr/>
          </p:nvSpPr>
          <p:spPr>
            <a:xfrm>
              <a:off x="8148487" y="1696559"/>
              <a:ext cx="1349116" cy="262225"/>
            </a:xfrm>
            <a:prstGeom prst="rect">
              <a:avLst/>
            </a:prstGeom>
          </p:spPr>
          <p:txBody>
            <a:bodyPr wrap="square" rtlCol="0">
              <a:spAutoFit/>
            </a:bodyPr>
            <a:lstStyle/>
            <a:p>
              <a:pPr defTabSz="1219140"/>
              <a:r>
                <a:rPr lang="en-US" b="1">
                  <a:solidFill>
                    <a:srgbClr val="F6A01A"/>
                  </a:solidFill>
                  <a:latin typeface="Calibri" panose="020F0502020204030204" pitchFamily="34" charset="0"/>
                </a:rPr>
                <a:t>White</a:t>
              </a:r>
            </a:p>
          </p:txBody>
        </p:sp>
        <p:sp>
          <p:nvSpPr>
            <p:cNvPr id="15" name="TextBox 14">
              <a:extLst>
                <a:ext uri="{FF2B5EF4-FFF2-40B4-BE49-F238E27FC236}">
                  <a16:creationId xmlns:a16="http://schemas.microsoft.com/office/drawing/2014/main" id="{810F4A92-0589-6CFD-3649-F98D49A4180F}"/>
                </a:ext>
              </a:extLst>
            </p:cNvPr>
            <p:cNvSpPr txBox="1"/>
            <p:nvPr/>
          </p:nvSpPr>
          <p:spPr>
            <a:xfrm>
              <a:off x="8141248" y="2510628"/>
              <a:ext cx="2835313" cy="435112"/>
            </a:xfrm>
            <a:prstGeom prst="rect">
              <a:avLst/>
            </a:prstGeom>
          </p:spPr>
          <p:txBody>
            <a:bodyPr wrap="square" rtlCol="0">
              <a:spAutoFit/>
            </a:bodyPr>
            <a:lstStyle/>
            <a:p>
              <a:pPr defTabSz="1219140"/>
              <a:r>
                <a:rPr lang="en-US" b="1">
                  <a:solidFill>
                    <a:srgbClr val="A22474"/>
                  </a:solidFill>
                  <a:latin typeface="Calibri" panose="020F0502020204030204" pitchFamily="34" charset="0"/>
                </a:rPr>
                <a:t>Hispanic or Latino</a:t>
              </a:r>
            </a:p>
          </p:txBody>
        </p:sp>
        <p:sp>
          <p:nvSpPr>
            <p:cNvPr id="2" name="TextBox 1">
              <a:extLst>
                <a:ext uri="{FF2B5EF4-FFF2-40B4-BE49-F238E27FC236}">
                  <a16:creationId xmlns:a16="http://schemas.microsoft.com/office/drawing/2014/main" id="{D71CB7BC-60F1-3F9D-DC8C-2FDCDD45F346}"/>
                </a:ext>
              </a:extLst>
            </p:cNvPr>
            <p:cNvSpPr txBox="1"/>
            <p:nvPr/>
          </p:nvSpPr>
          <p:spPr>
            <a:xfrm>
              <a:off x="8148487" y="1035665"/>
              <a:ext cx="2549583" cy="262225"/>
            </a:xfrm>
            <a:prstGeom prst="rect">
              <a:avLst/>
            </a:prstGeom>
          </p:spPr>
          <p:txBody>
            <a:bodyPr wrap="square" rtlCol="0">
              <a:spAutoFit/>
            </a:bodyPr>
            <a:lstStyle/>
            <a:p>
              <a:pPr defTabSz="1219140"/>
              <a:r>
                <a:rPr lang="en-US" b="1">
                  <a:solidFill>
                    <a:srgbClr val="FF6699"/>
                  </a:solidFill>
                  <a:latin typeface="Calibri" panose="020F0502020204030204" pitchFamily="34" charset="0"/>
                </a:rPr>
                <a:t>Other race</a:t>
              </a:r>
            </a:p>
          </p:txBody>
        </p:sp>
      </p:grpSp>
    </p:spTree>
    <p:extLst>
      <p:ext uri="{BB962C8B-B14F-4D97-AF65-F5344CB8AC3E}">
        <p14:creationId xmlns:p14="http://schemas.microsoft.com/office/powerpoint/2010/main" val="70823503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DA60AA0-CFC4-CFAB-682C-AA3C57C81ED1}"/>
              </a:ext>
            </a:extLst>
          </p:cNvPr>
          <p:cNvSpPr txBox="1">
            <a:spLocks noGrp="1"/>
          </p:cNvSpPr>
          <p:nvPr>
            <p:ph type="title" idx="4294967295"/>
          </p:nvPr>
        </p:nvSpPr>
        <p:spPr>
          <a:xfrm>
            <a:off x="579300" y="164592"/>
            <a:ext cx="11033401"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TB Incidence Rates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2011–2023</a:t>
            </a:r>
          </a:p>
        </p:txBody>
      </p:sp>
      <p:graphicFrame>
        <p:nvGraphicFramePr>
          <p:cNvPr id="10" name="Content Placeholder 5" descr="Line graph of U.S. TB incidence rates among non-U.S.–born persons by race/ethnicity from 2011-2023.">
            <a:extLst>
              <a:ext uri="{FF2B5EF4-FFF2-40B4-BE49-F238E27FC236}">
                <a16:creationId xmlns:a16="http://schemas.microsoft.com/office/drawing/2014/main" id="{D5A82675-6D1A-58F0-83DA-DC844AE58EBD}"/>
              </a:ext>
            </a:extLst>
          </p:cNvPr>
          <p:cNvGraphicFramePr>
            <a:graphicFrameLocks/>
          </p:cNvGraphicFramePr>
          <p:nvPr>
            <p:extLst>
              <p:ext uri="{D42A27DB-BD31-4B8C-83A1-F6EECF244321}">
                <p14:modId xmlns:p14="http://schemas.microsoft.com/office/powerpoint/2010/main" val="2590904613"/>
              </p:ext>
            </p:extLst>
          </p:nvPr>
        </p:nvGraphicFramePr>
        <p:xfrm>
          <a:off x="134197" y="1125723"/>
          <a:ext cx="9723481" cy="4743449"/>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10">
            <a:extLst>
              <a:ext uri="{FF2B5EF4-FFF2-40B4-BE49-F238E27FC236}">
                <a16:creationId xmlns:a16="http://schemas.microsoft.com/office/drawing/2014/main" id="{7808DA57-2F0B-87A1-FA61-B7D71D1D4AC9}"/>
              </a:ext>
              <a:ext uri="{C183D7F6-B498-43B3-948B-1728B52AA6E4}">
                <adec:decorative xmlns:adec="http://schemas.microsoft.com/office/drawing/2017/decorative" val="1"/>
              </a:ext>
            </a:extLst>
          </p:cNvPr>
          <p:cNvGrpSpPr/>
          <p:nvPr/>
        </p:nvGrpSpPr>
        <p:grpSpPr>
          <a:xfrm>
            <a:off x="9522107" y="1932900"/>
            <a:ext cx="3005465" cy="3366931"/>
            <a:chOff x="7399959" y="2507266"/>
            <a:chExt cx="1988152" cy="1935737"/>
          </a:xfrm>
        </p:grpSpPr>
        <p:sp>
          <p:nvSpPr>
            <p:cNvPr id="12" name="TextBox 11">
              <a:extLst>
                <a:ext uri="{FF2B5EF4-FFF2-40B4-BE49-F238E27FC236}">
                  <a16:creationId xmlns:a16="http://schemas.microsoft.com/office/drawing/2014/main" id="{A3D416CC-E4A0-EDFA-4E2A-E1371F0BF7FC}"/>
                </a:ext>
              </a:extLst>
            </p:cNvPr>
            <p:cNvSpPr txBox="1"/>
            <p:nvPr/>
          </p:nvSpPr>
          <p:spPr>
            <a:xfrm>
              <a:off x="7399961" y="3390994"/>
              <a:ext cx="1988150" cy="346420"/>
            </a:xfrm>
            <a:prstGeom prst="rect">
              <a:avLst/>
            </a:prstGeom>
          </p:spPr>
          <p:txBody>
            <a:bodyPr wrap="square" rtlCol="0">
              <a:spAutoFit/>
            </a:bodyPr>
            <a:lstStyle/>
            <a:p>
              <a:pPr defTabSz="1219140"/>
              <a:r>
                <a:rPr lang="en-US" b="1">
                  <a:solidFill>
                    <a:srgbClr val="78B832"/>
                  </a:solidFill>
                  <a:latin typeface="Calibri" panose="020F0502020204030204" pitchFamily="34" charset="0"/>
                </a:rPr>
                <a:t>Native Hawaiian or Other Pacific Islander</a:t>
              </a:r>
            </a:p>
          </p:txBody>
        </p:sp>
        <p:sp>
          <p:nvSpPr>
            <p:cNvPr id="13" name="TextBox 12">
              <a:extLst>
                <a:ext uri="{FF2B5EF4-FFF2-40B4-BE49-F238E27FC236}">
                  <a16:creationId xmlns:a16="http://schemas.microsoft.com/office/drawing/2014/main" id="{AF37DEB6-C290-AFC2-8044-B13F49D643D2}"/>
                </a:ext>
              </a:extLst>
            </p:cNvPr>
            <p:cNvSpPr txBox="1"/>
            <p:nvPr/>
          </p:nvSpPr>
          <p:spPr>
            <a:xfrm>
              <a:off x="7399961" y="3715938"/>
              <a:ext cx="467469" cy="197954"/>
            </a:xfrm>
            <a:prstGeom prst="rect">
              <a:avLst/>
            </a:prstGeom>
          </p:spPr>
          <p:txBody>
            <a:bodyPr wrap="none" rtlCol="0">
              <a:spAutoFit/>
            </a:bodyPr>
            <a:lstStyle/>
            <a:p>
              <a:pPr defTabSz="1219140"/>
              <a:r>
                <a:rPr lang="en-US" b="1">
                  <a:solidFill>
                    <a:srgbClr val="4BA9FF"/>
                  </a:solidFill>
                  <a:latin typeface="Calibri" panose="020F0502020204030204" pitchFamily="34" charset="0"/>
                </a:rPr>
                <a:t>Asian</a:t>
              </a:r>
            </a:p>
          </p:txBody>
        </p:sp>
        <p:sp>
          <p:nvSpPr>
            <p:cNvPr id="14" name="TextBox 13">
              <a:extLst>
                <a:ext uri="{FF2B5EF4-FFF2-40B4-BE49-F238E27FC236}">
                  <a16:creationId xmlns:a16="http://schemas.microsoft.com/office/drawing/2014/main" id="{809978D5-26EF-CBA7-957D-CBCC6A37B1DA}"/>
                </a:ext>
              </a:extLst>
            </p:cNvPr>
            <p:cNvSpPr txBox="1"/>
            <p:nvPr/>
          </p:nvSpPr>
          <p:spPr>
            <a:xfrm>
              <a:off x="7399965" y="2507266"/>
              <a:ext cx="960770" cy="197954"/>
            </a:xfrm>
            <a:prstGeom prst="rect">
              <a:avLst/>
            </a:prstGeom>
          </p:spPr>
          <p:txBody>
            <a:bodyPr wrap="none" rtlCol="0">
              <a:spAutoFit/>
            </a:bodyPr>
            <a:lstStyle/>
            <a:p>
              <a:pPr defTabSz="1219140"/>
              <a:r>
                <a:rPr lang="en-US" b="1">
                  <a:solidFill>
                    <a:srgbClr val="005DAA"/>
                  </a:solidFill>
                  <a:latin typeface="Calibri" panose="020F0502020204030204" pitchFamily="34" charset="0"/>
                </a:rPr>
                <a:t>Multiple race</a:t>
              </a:r>
            </a:p>
          </p:txBody>
        </p:sp>
        <p:sp>
          <p:nvSpPr>
            <p:cNvPr id="15" name="TextBox 14">
              <a:extLst>
                <a:ext uri="{FF2B5EF4-FFF2-40B4-BE49-F238E27FC236}">
                  <a16:creationId xmlns:a16="http://schemas.microsoft.com/office/drawing/2014/main" id="{EEC41EFB-4779-084E-5FC3-60D681ABB3C9}"/>
                </a:ext>
              </a:extLst>
            </p:cNvPr>
            <p:cNvSpPr txBox="1"/>
            <p:nvPr/>
          </p:nvSpPr>
          <p:spPr>
            <a:xfrm>
              <a:off x="7399959" y="4245049"/>
              <a:ext cx="503419" cy="197954"/>
            </a:xfrm>
            <a:prstGeom prst="rect">
              <a:avLst/>
            </a:prstGeom>
          </p:spPr>
          <p:txBody>
            <a:bodyPr wrap="none" rtlCol="0">
              <a:spAutoFit/>
            </a:bodyPr>
            <a:lstStyle/>
            <a:p>
              <a:pPr defTabSz="1219140"/>
              <a:r>
                <a:rPr lang="en-US" b="1">
                  <a:solidFill>
                    <a:srgbClr val="F6A01A"/>
                  </a:solidFill>
                  <a:latin typeface="Calibri" panose="020F0502020204030204" pitchFamily="34" charset="0"/>
                </a:rPr>
                <a:t>White</a:t>
              </a:r>
            </a:p>
          </p:txBody>
        </p:sp>
        <p:sp>
          <p:nvSpPr>
            <p:cNvPr id="16" name="TextBox 15">
              <a:extLst>
                <a:ext uri="{FF2B5EF4-FFF2-40B4-BE49-F238E27FC236}">
                  <a16:creationId xmlns:a16="http://schemas.microsoft.com/office/drawing/2014/main" id="{40B20D33-B985-47D3-C27E-A50DF156E9D6}"/>
                </a:ext>
              </a:extLst>
            </p:cNvPr>
            <p:cNvSpPr txBox="1"/>
            <p:nvPr/>
          </p:nvSpPr>
          <p:spPr>
            <a:xfrm>
              <a:off x="7399961" y="3826625"/>
              <a:ext cx="1757036" cy="197954"/>
            </a:xfrm>
            <a:prstGeom prst="rect">
              <a:avLst/>
            </a:prstGeom>
          </p:spPr>
          <p:txBody>
            <a:bodyPr wrap="none" rtlCol="0">
              <a:spAutoFit/>
            </a:bodyPr>
            <a:lstStyle/>
            <a:p>
              <a:pPr defTabSz="1219140"/>
              <a:r>
                <a:rPr lang="en-US" b="1">
                  <a:solidFill>
                    <a:srgbClr val="259393"/>
                  </a:solidFill>
                  <a:latin typeface="Calibri" panose="020F0502020204030204" pitchFamily="34" charset="0"/>
                </a:rPr>
                <a:t>Black or African American</a:t>
              </a:r>
            </a:p>
          </p:txBody>
        </p:sp>
        <p:sp>
          <p:nvSpPr>
            <p:cNvPr id="17" name="TextBox 16">
              <a:extLst>
                <a:ext uri="{FF2B5EF4-FFF2-40B4-BE49-F238E27FC236}">
                  <a16:creationId xmlns:a16="http://schemas.microsoft.com/office/drawing/2014/main" id="{9B0345B8-2C33-3D62-7F05-C4B88BDA9BF4}"/>
                </a:ext>
              </a:extLst>
            </p:cNvPr>
            <p:cNvSpPr txBox="1"/>
            <p:nvPr/>
          </p:nvSpPr>
          <p:spPr>
            <a:xfrm>
              <a:off x="7399961" y="3997466"/>
              <a:ext cx="1253331" cy="197954"/>
            </a:xfrm>
            <a:prstGeom prst="rect">
              <a:avLst/>
            </a:prstGeom>
          </p:spPr>
          <p:txBody>
            <a:bodyPr wrap="none" rtlCol="0">
              <a:spAutoFit/>
            </a:bodyPr>
            <a:lstStyle/>
            <a:p>
              <a:pPr defTabSz="1219140"/>
              <a:r>
                <a:rPr lang="en-US" b="1">
                  <a:solidFill>
                    <a:srgbClr val="A22474"/>
                  </a:solidFill>
                  <a:latin typeface="Calibri" panose="020F0502020204030204" pitchFamily="34" charset="0"/>
                </a:rPr>
                <a:t>Hispanic or Latino</a:t>
              </a:r>
            </a:p>
          </p:txBody>
        </p:sp>
      </p:grpSp>
      <p:sp>
        <p:nvSpPr>
          <p:cNvPr id="18" name="Text Placeholder 3">
            <a:extLst>
              <a:ext uri="{FF2B5EF4-FFF2-40B4-BE49-F238E27FC236}">
                <a16:creationId xmlns:a16="http://schemas.microsoft.com/office/drawing/2014/main" id="{AC6A707B-A692-343F-7AD0-BE64ED348E5F}"/>
              </a:ext>
            </a:extLst>
          </p:cNvPr>
          <p:cNvSpPr txBox="1">
            <a:spLocks/>
          </p:cNvSpPr>
          <p:nvPr/>
        </p:nvSpPr>
        <p:spPr>
          <a:xfrm>
            <a:off x="0" y="5760625"/>
            <a:ext cx="12192000" cy="113213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262626"/>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262626"/>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a:solidFill>
                  <a:srgbClr val="262626"/>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262626"/>
                </a:solidFill>
                <a:latin typeface="Calibri" panose="020F0502020204030204" pitchFamily="34" charset="0"/>
              </a:rPr>
              <a:t>Population data for “Other race” were not available.</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p:txBody>
      </p:sp>
    </p:spTree>
    <p:extLst>
      <p:ext uri="{BB962C8B-B14F-4D97-AF65-F5344CB8AC3E}">
        <p14:creationId xmlns:p14="http://schemas.microsoft.com/office/powerpoint/2010/main" val="112964153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616A156-1198-DFF7-9FF3-B6192830DBBF}"/>
              </a:ext>
            </a:extLst>
          </p:cNvPr>
          <p:cNvSpPr txBox="1">
            <a:spLocks noGrp="1"/>
          </p:cNvSpPr>
          <p:nvPr>
            <p:ph type="title" idx="4294967295"/>
          </p:nvPr>
        </p:nvSpPr>
        <p:spPr>
          <a:xfrm>
            <a:off x="116620" y="164592"/>
            <a:ext cx="1195876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TB Incidence Rates Among Non-U.S.–Born and 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Persons by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2011–2023</a:t>
            </a:r>
          </a:p>
        </p:txBody>
      </p:sp>
      <p:sp>
        <p:nvSpPr>
          <p:cNvPr id="7" name="Text Placeholder 3">
            <a:extLst>
              <a:ext uri="{FF2B5EF4-FFF2-40B4-BE49-F238E27FC236}">
                <a16:creationId xmlns:a16="http://schemas.microsoft.com/office/drawing/2014/main" id="{DB1337A1-EC4C-B2D4-1486-5909C46002B6}"/>
              </a:ext>
            </a:extLst>
          </p:cNvPr>
          <p:cNvSpPr txBox="1">
            <a:spLocks/>
          </p:cNvSpPr>
          <p:nvPr/>
        </p:nvSpPr>
        <p:spPr>
          <a:xfrm>
            <a:off x="0" y="5933384"/>
            <a:ext cx="12322205" cy="924616"/>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a:t>
            </a:r>
            <a:r>
              <a:rPr lang="en-US" sz="1200">
                <a:solidFill>
                  <a:srgbClr val="000000"/>
                </a:solidFill>
                <a:latin typeface="Calibri" panose="020F0502020204030204" pitchFamily="34" charset="0"/>
              </a:rPr>
              <a:t>Population data for “Other race” were not available.</a:t>
            </a:r>
            <a:endParaRPr lang="en-US" sz="1200">
              <a:solidFill>
                <a:srgbClr val="000000"/>
              </a:solidFill>
              <a:latin typeface="Calibri" panose="020F0502020204030204" pitchFamily="34" charset="0"/>
              <a:cs typeface="Calibri" panose="020F0502020204030204" pitchFamily="34" charset="0"/>
            </a:endParaRPr>
          </a:p>
          <a:p>
            <a:pPr marL="158323" indent="-158323" defTabSz="1219170" fontAlgn="auto">
              <a:spcBef>
                <a:spcPts val="0"/>
              </a:spcBef>
              <a:spcAft>
                <a:spcPts val="0"/>
              </a:spcAft>
              <a:buFont typeface="Arial" pitchFamily="34" charset="0"/>
              <a:buNone/>
              <a:defRPr/>
            </a:pPr>
            <a:r>
              <a:rPr lang="en-US" sz="1200" baseline="30000">
                <a:solidFill>
                  <a:srgbClr val="000000">
                    <a:lumMod val="85000"/>
                    <a:lumOff val="15000"/>
                  </a:srgbClr>
                </a:solidFill>
                <a:latin typeface="Calibri"/>
                <a:cs typeface="Calibri"/>
              </a:rPr>
              <a:t>§</a:t>
            </a:r>
            <a:r>
              <a:rPr lang="en-US" sz="1200">
                <a:solidFill>
                  <a:srgbClr val="000000">
                    <a:lumMod val="85000"/>
                    <a:lumOff val="15000"/>
                  </a:srgbClr>
                </a:solidFill>
                <a:latin typeface="Calibri"/>
                <a:cs typeface="Calibri"/>
              </a:rPr>
              <a:t>Non-U.S-born American Indian/Alaska Native are not displayed because some years have zero cases, which cannot be displayed in a log-scale graph.</a:t>
            </a:r>
          </a:p>
        </p:txBody>
      </p:sp>
      <p:graphicFrame>
        <p:nvGraphicFramePr>
          <p:cNvPr id="8" name="Content Placeholder 5" descr="Two line graphs comparing TB incidence rates for U.S.-born and non-U.S.–born persons by race/ethnicity from 2011-2023.">
            <a:extLst>
              <a:ext uri="{FF2B5EF4-FFF2-40B4-BE49-F238E27FC236}">
                <a16:creationId xmlns:a16="http://schemas.microsoft.com/office/drawing/2014/main" id="{CEA27984-9EFC-C884-429A-BB9DBB080D29}"/>
              </a:ext>
            </a:extLst>
          </p:cNvPr>
          <p:cNvGraphicFramePr>
            <a:graphicFrameLocks/>
          </p:cNvGraphicFramePr>
          <p:nvPr>
            <p:extLst>
              <p:ext uri="{D42A27DB-BD31-4B8C-83A1-F6EECF244321}">
                <p14:modId xmlns:p14="http://schemas.microsoft.com/office/powerpoint/2010/main" val="2321831091"/>
              </p:ext>
            </p:extLst>
          </p:nvPr>
        </p:nvGraphicFramePr>
        <p:xfrm>
          <a:off x="156403" y="1372893"/>
          <a:ext cx="7157562" cy="48422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5" descr="Two line graphs comparing TB incidence rates for U.S.-born and non-U.S.–born persons by race/ethnicity from 2011-2023.">
            <a:extLst>
              <a:ext uri="{FF2B5EF4-FFF2-40B4-BE49-F238E27FC236}">
                <a16:creationId xmlns:a16="http://schemas.microsoft.com/office/drawing/2014/main" id="{A9950ECF-3059-86CB-AC0B-F8B2C65CAE39}"/>
              </a:ext>
            </a:extLst>
          </p:cNvPr>
          <p:cNvGraphicFramePr>
            <a:graphicFrameLocks/>
          </p:cNvGraphicFramePr>
          <p:nvPr>
            <p:extLst>
              <p:ext uri="{D42A27DB-BD31-4B8C-83A1-F6EECF244321}">
                <p14:modId xmlns:p14="http://schemas.microsoft.com/office/powerpoint/2010/main" val="2339580717"/>
              </p:ext>
            </p:extLst>
          </p:nvPr>
        </p:nvGraphicFramePr>
        <p:xfrm>
          <a:off x="5475249" y="1368664"/>
          <a:ext cx="6763549" cy="4845867"/>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85A279DF-9AA2-9FE1-1C67-C968F164970C}"/>
              </a:ext>
            </a:extLst>
          </p:cNvPr>
          <p:cNvSpPr txBox="1"/>
          <p:nvPr/>
        </p:nvSpPr>
        <p:spPr>
          <a:xfrm>
            <a:off x="6911574" y="1130995"/>
            <a:ext cx="1620572" cy="523220"/>
          </a:xfrm>
          <a:prstGeom prst="rect">
            <a:avLst/>
          </a:prstGeom>
        </p:spPr>
        <p:txBody>
          <a:bodyPr wrap="none" lIns="121920" tIns="60960" rIns="121920" bIns="60960" rtlCol="0" anchor="t">
            <a:spAutoFit/>
          </a:bodyPr>
          <a:lstStyle/>
          <a:p>
            <a:pPr>
              <a:buFont typeface="Arial" pitchFamily="34" charset="0"/>
              <a:buNone/>
            </a:pPr>
            <a:r>
              <a:rPr lang="en-US" sz="2600" b="1">
                <a:solidFill>
                  <a:srgbClr val="000000">
                    <a:lumMod val="85000"/>
                    <a:lumOff val="15000"/>
                  </a:srgbClr>
                </a:solidFill>
                <a:latin typeface="Calibri"/>
                <a:cs typeface="Calibri"/>
              </a:rPr>
              <a:t>U.S.</a:t>
            </a:r>
            <a:r>
              <a:rPr lang="en-US" sz="2600" b="1">
                <a:solidFill>
                  <a:srgbClr val="000000">
                    <a:lumMod val="85000"/>
                    <a:lumOff val="15000"/>
                  </a:srgbClr>
                </a:solidFill>
                <a:latin typeface="Segoe UI" panose="020B0502040204020203" pitchFamily="34" charset="0"/>
                <a:cs typeface="Segoe UI" panose="020B0502040204020203" pitchFamily="34" charset="0"/>
              </a:rPr>
              <a:t>–</a:t>
            </a:r>
            <a:r>
              <a:rPr lang="en-US" sz="2600" b="1">
                <a:solidFill>
                  <a:srgbClr val="000000">
                    <a:lumMod val="85000"/>
                    <a:lumOff val="15000"/>
                  </a:srgbClr>
                </a:solidFill>
                <a:latin typeface="Calibri"/>
                <a:cs typeface="Calibri"/>
              </a:rPr>
              <a:t>born</a:t>
            </a:r>
            <a:endParaRPr lang="en-US" sz="2600" b="1">
              <a:solidFill>
                <a:srgbClr val="000000">
                  <a:lumMod val="85000"/>
                  <a:lumOff val="15000"/>
                </a:srgbClr>
              </a:solidFill>
              <a:latin typeface="Calibri" panose="020F0502020204030204" pitchFamily="34" charset="0"/>
              <a:cs typeface="Calibri"/>
            </a:endParaRPr>
          </a:p>
        </p:txBody>
      </p:sp>
      <p:sp>
        <p:nvSpPr>
          <p:cNvPr id="11" name="TextBox 10">
            <a:extLst>
              <a:ext uri="{FF2B5EF4-FFF2-40B4-BE49-F238E27FC236}">
                <a16:creationId xmlns:a16="http://schemas.microsoft.com/office/drawing/2014/main" id="{A5137BD0-D344-F61B-FFAF-EA183340584A}"/>
              </a:ext>
            </a:extLst>
          </p:cNvPr>
          <p:cNvSpPr txBox="1"/>
          <p:nvPr/>
        </p:nvSpPr>
        <p:spPr>
          <a:xfrm>
            <a:off x="2190899" y="1126562"/>
            <a:ext cx="2468561" cy="523220"/>
          </a:xfrm>
          <a:prstGeom prst="rect">
            <a:avLst/>
          </a:prstGeom>
        </p:spPr>
        <p:txBody>
          <a:bodyPr wrap="none" lIns="121920" tIns="60960" rIns="121920" bIns="60960" rtlCol="0" anchor="t">
            <a:spAutoFit/>
          </a:bodyPr>
          <a:lstStyle/>
          <a:p>
            <a:pPr>
              <a:buFont typeface="Arial" pitchFamily="34" charset="0"/>
              <a:buNone/>
            </a:pPr>
            <a:r>
              <a:rPr lang="en-US" sz="2600" b="1">
                <a:solidFill>
                  <a:srgbClr val="000000">
                    <a:lumMod val="85000"/>
                    <a:lumOff val="15000"/>
                  </a:srgbClr>
                </a:solidFill>
                <a:latin typeface="Calibri"/>
                <a:cs typeface="Calibri"/>
              </a:rPr>
              <a:t>Non-U.S.–born</a:t>
            </a:r>
            <a:r>
              <a:rPr lang="en-US" sz="2600" b="1" baseline="30000">
                <a:solidFill>
                  <a:srgbClr val="000000">
                    <a:lumMod val="85000"/>
                    <a:lumOff val="15000"/>
                  </a:srgbClr>
                </a:solidFill>
                <a:latin typeface="Calibri"/>
                <a:cs typeface="Calibri"/>
              </a:rPr>
              <a:t>§</a:t>
            </a:r>
            <a:endParaRPr lang="en-US" sz="2600" b="1" baseline="30000">
              <a:solidFill>
                <a:srgbClr val="000000">
                  <a:lumMod val="85000"/>
                  <a:lumOff val="15000"/>
                </a:srgbClr>
              </a:solidFill>
              <a:latin typeface="Calibri" panose="020F0502020204030204" pitchFamily="34" charset="0"/>
              <a:cs typeface="Calibri"/>
            </a:endParaRPr>
          </a:p>
        </p:txBody>
      </p:sp>
    </p:spTree>
    <p:extLst>
      <p:ext uri="{BB962C8B-B14F-4D97-AF65-F5344CB8AC3E}">
        <p14:creationId xmlns:p14="http://schemas.microsoft.com/office/powerpoint/2010/main" val="383419454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A6DD8C9-ACF1-DE66-E9F2-17B1D558F77A}"/>
              </a:ext>
            </a:extLst>
          </p:cNvPr>
          <p:cNvSpPr txBox="1">
            <a:spLocks noGrp="1"/>
          </p:cNvSpPr>
          <p:nvPr>
            <p:ph type="title" idx="4294967295"/>
          </p:nvPr>
        </p:nvSpPr>
        <p:spPr>
          <a:xfrm>
            <a:off x="609600" y="141442"/>
            <a:ext cx="10972800" cy="972676"/>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of TB Cases by Origin</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and Race/Ethnicity,</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2023</a:t>
            </a:r>
            <a:endPar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endParaRPr>
          </a:p>
        </p:txBody>
      </p:sp>
      <p:sp>
        <p:nvSpPr>
          <p:cNvPr id="7" name="Text Placeholder 3">
            <a:extLst>
              <a:ext uri="{FF2B5EF4-FFF2-40B4-BE49-F238E27FC236}">
                <a16:creationId xmlns:a16="http://schemas.microsoft.com/office/drawing/2014/main" id="{06629D47-B386-3C7E-111F-376F1DB60688}"/>
              </a:ext>
            </a:extLst>
          </p:cNvPr>
          <p:cNvSpPr txBox="1">
            <a:spLocks/>
          </p:cNvSpPr>
          <p:nvPr/>
        </p:nvSpPr>
        <p:spPr>
          <a:xfrm>
            <a:off x="0" y="5926561"/>
            <a:ext cx="12192000" cy="80204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3F3F3F"/>
                </a:solidFill>
                <a:latin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Percentages are rounded. </a:t>
            </a:r>
          </a:p>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p:txBody>
      </p:sp>
      <p:sp>
        <p:nvSpPr>
          <p:cNvPr id="8" name="Text Box 75">
            <a:extLst>
              <a:ext uri="{FF2B5EF4-FFF2-40B4-BE49-F238E27FC236}">
                <a16:creationId xmlns:a16="http://schemas.microsoft.com/office/drawing/2014/main" id="{3F4835D3-ED4A-443D-ECFC-70A2866F0294}"/>
              </a:ext>
            </a:extLst>
          </p:cNvPr>
          <p:cNvSpPr txBox="1">
            <a:spLocks noChangeArrowheads="1"/>
          </p:cNvSpPr>
          <p:nvPr/>
        </p:nvSpPr>
        <p:spPr bwMode="auto">
          <a:xfrm>
            <a:off x="873230" y="1200251"/>
            <a:ext cx="3475117" cy="913199"/>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Non-U.S.–born persons</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(N=7,299)</a:t>
            </a:r>
            <a:r>
              <a:rPr lang="en-US" sz="2600" b="1" baseline="30000">
                <a:solidFill>
                  <a:srgbClr val="000000">
                    <a:lumMod val="85000"/>
                    <a:lumOff val="15000"/>
                  </a:srgbClr>
                </a:solidFill>
                <a:latin typeface="Calibri" panose="020F0502020204030204" pitchFamily="34" charset="0"/>
                <a:cs typeface="Calibri" panose="020F0502020204030204" pitchFamily="34" charset="0"/>
              </a:rPr>
              <a:t> </a:t>
            </a:r>
          </a:p>
        </p:txBody>
      </p:sp>
      <p:sp>
        <p:nvSpPr>
          <p:cNvPr id="9" name="Text Box 75">
            <a:extLst>
              <a:ext uri="{FF2B5EF4-FFF2-40B4-BE49-F238E27FC236}">
                <a16:creationId xmlns:a16="http://schemas.microsoft.com/office/drawing/2014/main" id="{5F8F999D-AF45-3944-91C7-85B59EFE3964}"/>
              </a:ext>
            </a:extLst>
          </p:cNvPr>
          <p:cNvSpPr txBox="1">
            <a:spLocks noChangeArrowheads="1"/>
          </p:cNvSpPr>
          <p:nvPr/>
        </p:nvSpPr>
        <p:spPr bwMode="auto">
          <a:xfrm>
            <a:off x="8144037" y="1215727"/>
            <a:ext cx="2789032" cy="913199"/>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U.S.-born persons </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(N=2,292)</a:t>
            </a:r>
          </a:p>
        </p:txBody>
      </p:sp>
      <p:grpSp>
        <p:nvGrpSpPr>
          <p:cNvPr id="10" name="Group 9" descr="Two bar graphs comparing percentage of U.S. TB cases by origin and race/ethnicity in 2023.">
            <a:extLst>
              <a:ext uri="{FF2B5EF4-FFF2-40B4-BE49-F238E27FC236}">
                <a16:creationId xmlns:a16="http://schemas.microsoft.com/office/drawing/2014/main" id="{C0057AAC-7065-C0E0-586D-31F140CA381F}"/>
              </a:ext>
            </a:extLst>
          </p:cNvPr>
          <p:cNvGrpSpPr/>
          <p:nvPr/>
        </p:nvGrpSpPr>
        <p:grpSpPr>
          <a:xfrm>
            <a:off x="96899" y="1910775"/>
            <a:ext cx="11998200" cy="4093516"/>
            <a:chOff x="40680" y="1457121"/>
            <a:chExt cx="9127727" cy="3070137"/>
          </a:xfrm>
        </p:grpSpPr>
        <p:graphicFrame>
          <p:nvGraphicFramePr>
            <p:cNvPr id="11" name="Chart 10">
              <a:extLst>
                <a:ext uri="{FF2B5EF4-FFF2-40B4-BE49-F238E27FC236}">
                  <a16:creationId xmlns:a16="http://schemas.microsoft.com/office/drawing/2014/main" id="{9A292B38-685F-4A2C-7B18-312BB6E7B132}"/>
                </a:ext>
              </a:extLst>
            </p:cNvPr>
            <p:cNvGraphicFramePr/>
            <p:nvPr>
              <p:extLst>
                <p:ext uri="{D42A27DB-BD31-4B8C-83A1-F6EECF244321}">
                  <p14:modId xmlns:p14="http://schemas.microsoft.com/office/powerpoint/2010/main" val="3850544110"/>
                </p:ext>
              </p:extLst>
            </p:nvPr>
          </p:nvGraphicFramePr>
          <p:xfrm>
            <a:off x="5362616" y="1457121"/>
            <a:ext cx="3805791" cy="3007673"/>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E9C48697-7B5A-1C97-45B3-901B87877B87}"/>
                </a:ext>
              </a:extLst>
            </p:cNvPr>
            <p:cNvSpPr/>
            <p:nvPr/>
          </p:nvSpPr>
          <p:spPr>
            <a:xfrm>
              <a:off x="3382945" y="3322910"/>
              <a:ext cx="2362607" cy="50644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ea typeface="+mn-ea"/>
                  <a:cs typeface="Calibri" panose="020F0502020204030204" pitchFamily="34" charset="0"/>
                </a:rPr>
                <a:t>Native Hawaiian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ea typeface="+mn-ea"/>
                  <a:cs typeface="Calibri" panose="020F0502020204030204" pitchFamily="34" charset="0"/>
                </a:rPr>
                <a:t>Other Pacific Islander</a:t>
              </a:r>
            </a:p>
          </p:txBody>
        </p:sp>
        <p:sp>
          <p:nvSpPr>
            <p:cNvPr id="13" name="Rectangle 12">
              <a:extLst>
                <a:ext uri="{FF2B5EF4-FFF2-40B4-BE49-F238E27FC236}">
                  <a16:creationId xmlns:a16="http://schemas.microsoft.com/office/drawing/2014/main" id="{8FD41AB8-7FF9-759C-9788-A4359A5AE498}"/>
                </a:ext>
              </a:extLst>
            </p:cNvPr>
            <p:cNvSpPr/>
            <p:nvPr/>
          </p:nvSpPr>
          <p:spPr>
            <a:xfrm>
              <a:off x="3482003" y="4020810"/>
              <a:ext cx="2164491" cy="50644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ea typeface="+mn-ea"/>
                  <a:cs typeface="Calibri" panose="020F0502020204030204" pitchFamily="34" charset="0"/>
                </a:rPr>
                <a:t>American Indian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ea typeface="+mn-ea"/>
                  <a:cs typeface="Calibri" panose="020F0502020204030204" pitchFamily="34" charset="0"/>
                </a:rPr>
                <a:t>Alaska Native</a:t>
              </a:r>
            </a:p>
          </p:txBody>
        </p:sp>
        <p:sp>
          <p:nvSpPr>
            <p:cNvPr id="14" name="Rectangle 13">
              <a:extLst>
                <a:ext uri="{FF2B5EF4-FFF2-40B4-BE49-F238E27FC236}">
                  <a16:creationId xmlns:a16="http://schemas.microsoft.com/office/drawing/2014/main" id="{B00D8593-884F-9790-9A3E-14B2F9AB2367}"/>
                </a:ext>
              </a:extLst>
            </p:cNvPr>
            <p:cNvSpPr/>
            <p:nvPr/>
          </p:nvSpPr>
          <p:spPr>
            <a:xfrm>
              <a:off x="3599110" y="3077432"/>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5DAA"/>
                  </a:solidFill>
                  <a:effectLst/>
                  <a:uLnTx/>
                  <a:uFillTx/>
                  <a:latin typeface="Calibri" panose="020F0502020204030204" pitchFamily="34" charset="0"/>
                  <a:ea typeface="+mn-ea"/>
                  <a:cs typeface="Calibri" panose="020F0502020204030204" pitchFamily="34" charset="0"/>
                </a:rPr>
                <a:t>Multiple race</a:t>
              </a:r>
            </a:p>
          </p:txBody>
        </p:sp>
        <p:sp>
          <p:nvSpPr>
            <p:cNvPr id="15" name="Rectangle 14">
              <a:extLst>
                <a:ext uri="{FF2B5EF4-FFF2-40B4-BE49-F238E27FC236}">
                  <a16:creationId xmlns:a16="http://schemas.microsoft.com/office/drawing/2014/main" id="{A8240D2A-6F1E-C2BE-CA94-9F647CBD9959}"/>
                </a:ext>
              </a:extLst>
            </p:cNvPr>
            <p:cNvSpPr/>
            <p:nvPr/>
          </p:nvSpPr>
          <p:spPr>
            <a:xfrm>
              <a:off x="3600662" y="2717075"/>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6A01A"/>
                  </a:solidFill>
                  <a:effectLst/>
                  <a:uLnTx/>
                  <a:uFillTx/>
                  <a:latin typeface="Calibri" panose="020F0502020204030204" pitchFamily="34" charset="0"/>
                  <a:ea typeface="+mn-ea"/>
                  <a:cs typeface="Calibri" panose="020F0502020204030204" pitchFamily="34" charset="0"/>
                </a:rPr>
                <a:t>White</a:t>
              </a:r>
            </a:p>
          </p:txBody>
        </p:sp>
        <p:sp>
          <p:nvSpPr>
            <p:cNvPr id="16" name="Rectangle 15">
              <a:extLst>
                <a:ext uri="{FF2B5EF4-FFF2-40B4-BE49-F238E27FC236}">
                  <a16:creationId xmlns:a16="http://schemas.microsoft.com/office/drawing/2014/main" id="{DEDE6BB5-CCD1-7E0D-3DDF-257163DE0D0D}"/>
                </a:ext>
              </a:extLst>
            </p:cNvPr>
            <p:cNvSpPr/>
            <p:nvPr/>
          </p:nvSpPr>
          <p:spPr>
            <a:xfrm>
              <a:off x="3599110" y="1655910"/>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22474"/>
                  </a:solidFill>
                  <a:effectLst/>
                  <a:uLnTx/>
                  <a:uFillTx/>
                  <a:latin typeface="Calibri" panose="020F0502020204030204" pitchFamily="34" charset="0"/>
                  <a:ea typeface="+mn-ea"/>
                  <a:cs typeface="Calibri" panose="020F0502020204030204" pitchFamily="34" charset="0"/>
                </a:rPr>
                <a:t>Hispanic or Latino</a:t>
              </a:r>
            </a:p>
          </p:txBody>
        </p:sp>
        <p:sp>
          <p:nvSpPr>
            <p:cNvPr id="17" name="Rectangle 16">
              <a:extLst>
                <a:ext uri="{FF2B5EF4-FFF2-40B4-BE49-F238E27FC236}">
                  <a16:creationId xmlns:a16="http://schemas.microsoft.com/office/drawing/2014/main" id="{7AFFA305-8E64-2819-92A6-16A6333C713F}"/>
                </a:ext>
              </a:extLst>
            </p:cNvPr>
            <p:cNvSpPr/>
            <p:nvPr/>
          </p:nvSpPr>
          <p:spPr>
            <a:xfrm>
              <a:off x="3600663" y="2243450"/>
              <a:ext cx="1930277" cy="473396"/>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Black 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African American</a:t>
              </a:r>
            </a:p>
          </p:txBody>
        </p:sp>
        <p:sp>
          <p:nvSpPr>
            <p:cNvPr id="18" name="Rectangle 17">
              <a:extLst>
                <a:ext uri="{FF2B5EF4-FFF2-40B4-BE49-F238E27FC236}">
                  <a16:creationId xmlns:a16="http://schemas.microsoft.com/office/drawing/2014/main" id="{E5518E8D-E55C-08D7-EDA1-A62F57AC49F2}"/>
                </a:ext>
              </a:extLst>
            </p:cNvPr>
            <p:cNvSpPr/>
            <p:nvPr/>
          </p:nvSpPr>
          <p:spPr>
            <a:xfrm>
              <a:off x="3600661" y="1995029"/>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4BA9FF"/>
                  </a:solidFill>
                  <a:effectLst/>
                  <a:uLnTx/>
                  <a:uFillTx/>
                  <a:latin typeface="Calibri" panose="020F0502020204030204" pitchFamily="34" charset="0"/>
                  <a:ea typeface="+mn-ea"/>
                  <a:cs typeface="Calibri" panose="020F0502020204030204" pitchFamily="34" charset="0"/>
                </a:rPr>
                <a:t>Asian</a:t>
              </a:r>
            </a:p>
          </p:txBody>
        </p:sp>
        <p:graphicFrame>
          <p:nvGraphicFramePr>
            <p:cNvPr id="19" name="Chart 18">
              <a:extLst>
                <a:ext uri="{FF2B5EF4-FFF2-40B4-BE49-F238E27FC236}">
                  <a16:creationId xmlns:a16="http://schemas.microsoft.com/office/drawing/2014/main" id="{78B06A25-588C-0B96-4B88-74EF3882BDDC}"/>
                </a:ext>
              </a:extLst>
            </p:cNvPr>
            <p:cNvGraphicFramePr/>
            <p:nvPr>
              <p:extLst>
                <p:ext uri="{D42A27DB-BD31-4B8C-83A1-F6EECF244321}">
                  <p14:modId xmlns:p14="http://schemas.microsoft.com/office/powerpoint/2010/main" val="561869593"/>
                </p:ext>
              </p:extLst>
            </p:nvPr>
          </p:nvGraphicFramePr>
          <p:xfrm>
            <a:off x="40680" y="1457121"/>
            <a:ext cx="3941504" cy="3007673"/>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Rectangle 1">
            <a:extLst>
              <a:ext uri="{FF2B5EF4-FFF2-40B4-BE49-F238E27FC236}">
                <a16:creationId xmlns:a16="http://schemas.microsoft.com/office/drawing/2014/main" id="{BD213344-EEFF-03A2-09E2-FFC33A4F562A}"/>
              </a:ext>
            </a:extLst>
          </p:cNvPr>
          <p:cNvSpPr/>
          <p:nvPr/>
        </p:nvSpPr>
        <p:spPr>
          <a:xfrm>
            <a:off x="4827346" y="5023801"/>
            <a:ext cx="2537307" cy="324105"/>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6699"/>
                </a:solidFill>
                <a:effectLst/>
                <a:uLnTx/>
                <a:uFillTx/>
                <a:latin typeface="Calibri" panose="020F0502020204030204" pitchFamily="34" charset="0"/>
                <a:ea typeface="+mn-ea"/>
                <a:cs typeface="Calibri" panose="020F0502020204030204" pitchFamily="34" charset="0"/>
              </a:rPr>
              <a:t>Other race</a:t>
            </a:r>
          </a:p>
        </p:txBody>
      </p:sp>
    </p:spTree>
    <p:extLst>
      <p:ext uri="{BB962C8B-B14F-4D97-AF65-F5344CB8AC3E}">
        <p14:creationId xmlns:p14="http://schemas.microsoft.com/office/powerpoint/2010/main" val="125509884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EECC575-56B9-9B11-E3A7-F518E1761C55}"/>
              </a:ext>
            </a:extLst>
          </p:cNvPr>
          <p:cNvSpPr txBox="1">
            <a:spLocks noGrp="1"/>
          </p:cNvSpPr>
          <p:nvPr>
            <p:ph type="title" idx="4294967295"/>
          </p:nvPr>
        </p:nvSpPr>
        <p:spPr>
          <a:xfrm>
            <a:off x="609600" y="164591"/>
            <a:ext cx="10972800"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Incidence Rates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Origin</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and Race/Ethnicity,</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t>
            </a:r>
            <a:br>
              <a:rPr kumimoji="0" lang="en-US" sz="3000" b="1" i="0" u="none" strike="noStrike" kern="1200" cap="none" spc="0" normalizeH="0" baseline="0" noProof="0" dirty="0">
                <a:ln>
                  <a:noFill/>
                </a:ln>
                <a:solidFill>
                  <a:srgbClr val="164380"/>
                </a:solidFill>
                <a:effectLst/>
                <a:uLnTx/>
                <a:uFillTx/>
                <a:latin typeface="Calibri"/>
                <a:ea typeface="+mj-ea"/>
                <a:cs typeface="Calibri"/>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2023</a:t>
            </a:r>
          </a:p>
        </p:txBody>
      </p:sp>
      <p:sp>
        <p:nvSpPr>
          <p:cNvPr id="7" name="Text Placeholder 3">
            <a:extLst>
              <a:ext uri="{FF2B5EF4-FFF2-40B4-BE49-F238E27FC236}">
                <a16:creationId xmlns:a16="http://schemas.microsoft.com/office/drawing/2014/main" id="{B82AA0B3-032A-B13C-CC83-54A9CD4EC01E}"/>
              </a:ext>
            </a:extLst>
          </p:cNvPr>
          <p:cNvSpPr txBox="1">
            <a:spLocks/>
          </p:cNvSpPr>
          <p:nvPr/>
        </p:nvSpPr>
        <p:spPr>
          <a:xfrm>
            <a:off x="0" y="5565278"/>
            <a:ext cx="12192000" cy="1147136"/>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323" indent="-158323">
              <a:spcBef>
                <a:spcPts val="0"/>
              </a:spcBef>
              <a:buFont typeface="Arial" pitchFamily="34" charset="0"/>
              <a:buNone/>
            </a:pPr>
            <a:r>
              <a:rPr lang="en-US" sz="1200" baseline="30000">
                <a:solidFill>
                  <a:srgbClr val="000000">
                    <a:lumMod val="85000"/>
                    <a:lumOff val="15000"/>
                  </a:srgbClr>
                </a:solidFill>
                <a:latin typeface="Calibri"/>
                <a:cs typeface="Calibri"/>
              </a:rPr>
              <a:t>*</a:t>
            </a:r>
            <a:r>
              <a:rPr lang="en-US" sz="1200">
                <a:solidFill>
                  <a:srgbClr val="000000">
                    <a:lumMod val="85000"/>
                    <a:lumOff val="15000"/>
                  </a:srgbClr>
                </a:solidFill>
                <a:latin typeface="Calibri"/>
                <a:cs typeface="Calibri"/>
              </a:rPr>
              <a:t>Cases per 100,000 persons</a:t>
            </a:r>
          </a:p>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a:p>
            <a:pPr marL="0" indent="0" fontAlgn="auto">
              <a:spcBef>
                <a:spcPts val="0"/>
              </a:spcBef>
              <a:spcAft>
                <a:spcPts val="0"/>
              </a:spcAft>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a:t>
            </a:r>
          </a:p>
          <a:p>
            <a:pPr marL="0" indent="0" fontAlgn="auto">
              <a:spcBef>
                <a:spcPts val="0"/>
              </a:spcBef>
              <a:spcAft>
                <a:spcPts val="0"/>
              </a:spcAft>
              <a:buNone/>
            </a:pPr>
            <a:r>
              <a:rPr lang="en-US" sz="1200">
                <a:solidFill>
                  <a:srgbClr val="000000"/>
                </a:solidFill>
                <a:latin typeface="Calibri" panose="020F0502020204030204" pitchFamily="34" charset="0"/>
              </a:rPr>
              <a:t>Note: The increase in numbers and percentages of persons identified as "Multiple race" might be related to changes in processing and transmission of race data for 2023 cases as compared to previous years.</a:t>
            </a:r>
          </a:p>
          <a:p>
            <a:pPr marL="0" indent="0" fontAlgn="auto">
              <a:spcBef>
                <a:spcPts val="0"/>
              </a:spcBef>
              <a:spcAft>
                <a:spcPts val="0"/>
              </a:spcAft>
              <a:buNone/>
            </a:pPr>
            <a:endParaRPr lang="en-US" sz="1200">
              <a:solidFill>
                <a:srgbClr val="000000"/>
              </a:solidFill>
              <a:latin typeface="Calibri" panose="020F0502020204030204" pitchFamily="34" charset="0"/>
              <a:cs typeface="Calibri" panose="020F0502020204030204" pitchFamily="34" charset="0"/>
            </a:endParaRPr>
          </a:p>
        </p:txBody>
      </p:sp>
      <p:sp>
        <p:nvSpPr>
          <p:cNvPr id="8" name="Text Box 75">
            <a:extLst>
              <a:ext uri="{FF2B5EF4-FFF2-40B4-BE49-F238E27FC236}">
                <a16:creationId xmlns:a16="http://schemas.microsoft.com/office/drawing/2014/main" id="{9C2FCC57-C0CD-932C-DE7F-E6A0F4784300}"/>
              </a:ext>
            </a:extLst>
          </p:cNvPr>
          <p:cNvSpPr txBox="1">
            <a:spLocks noChangeArrowheads="1"/>
          </p:cNvSpPr>
          <p:nvPr/>
        </p:nvSpPr>
        <p:spPr bwMode="auto">
          <a:xfrm>
            <a:off x="884287" y="1197864"/>
            <a:ext cx="3613618" cy="943976"/>
          </a:xfrm>
          <a:prstGeom prst="rect">
            <a:avLst/>
          </a:prstGeom>
          <a:noFill/>
          <a:ln w="9525">
            <a:noFill/>
            <a:miter lim="800000"/>
            <a:headEnd/>
            <a:tailEnd/>
          </a:ln>
          <a:effectLst/>
        </p:spPr>
        <p:txBody>
          <a:bodyPr wrap="none" lIns="121920" tIns="60960" rIns="121920" bIns="60960" anchor="t">
            <a:spAutoFit/>
          </a:bodyPr>
          <a:lstStyle/>
          <a:p>
            <a:pPr algn="ctr"/>
            <a:r>
              <a:rPr lang="en-US" sz="2600" b="1">
                <a:solidFill>
                  <a:srgbClr val="000000">
                    <a:lumMod val="85000"/>
                    <a:lumOff val="15000"/>
                  </a:srgbClr>
                </a:solidFill>
                <a:latin typeface="Calibri"/>
                <a:cs typeface="Calibri"/>
              </a:rPr>
              <a:t>Non-U.S.–born persons </a:t>
            </a:r>
            <a:endParaRPr lang="en-US" sz="2600" b="1">
              <a:solidFill>
                <a:srgbClr val="000000">
                  <a:lumMod val="85000"/>
                  <a:lumOff val="15000"/>
                </a:srgbClr>
              </a:solidFill>
              <a:latin typeface="Calibri" panose="020F0502020204030204" pitchFamily="34" charset="0"/>
              <a:cs typeface="Calibri" panose="020F0502020204030204" pitchFamily="34" charset="0"/>
            </a:endParaRPr>
          </a:p>
          <a:p>
            <a:pPr algn="ctr"/>
            <a:r>
              <a:rPr lang="en-US" sz="2600">
                <a:solidFill>
                  <a:srgbClr val="000000">
                    <a:lumMod val="85000"/>
                    <a:lumOff val="15000"/>
                  </a:srgbClr>
                </a:solidFill>
                <a:latin typeface="Calibri"/>
                <a:cs typeface="Calibri"/>
              </a:rPr>
              <a:t>(N=7,299)</a:t>
            </a:r>
            <a:r>
              <a:rPr lang="en-US" sz="2600" baseline="30000">
                <a:solidFill>
                  <a:srgbClr val="000000">
                    <a:lumMod val="85000"/>
                    <a:lumOff val="15000"/>
                  </a:srgbClr>
                </a:solidFill>
                <a:latin typeface="Calibri"/>
                <a:cs typeface="Calibri"/>
              </a:rPr>
              <a:t> </a:t>
            </a:r>
            <a:endParaRPr lang="en-US" sz="2600" baseline="30000">
              <a:solidFill>
                <a:srgbClr val="000000">
                  <a:lumMod val="85000"/>
                  <a:lumOff val="15000"/>
                </a:srgbClr>
              </a:solidFill>
              <a:latin typeface="Calibri" panose="020F0502020204030204" pitchFamily="34" charset="0"/>
              <a:cs typeface="Calibri" panose="020F0502020204030204" pitchFamily="34" charset="0"/>
            </a:endParaRPr>
          </a:p>
        </p:txBody>
      </p:sp>
      <p:sp>
        <p:nvSpPr>
          <p:cNvPr id="9" name="Text Box 75">
            <a:extLst>
              <a:ext uri="{FF2B5EF4-FFF2-40B4-BE49-F238E27FC236}">
                <a16:creationId xmlns:a16="http://schemas.microsoft.com/office/drawing/2014/main" id="{B935162F-FD83-FAF7-66FA-578588B105D0}"/>
              </a:ext>
            </a:extLst>
          </p:cNvPr>
          <p:cNvSpPr txBox="1">
            <a:spLocks noChangeArrowheads="1"/>
          </p:cNvSpPr>
          <p:nvPr/>
        </p:nvSpPr>
        <p:spPr bwMode="auto">
          <a:xfrm>
            <a:off x="8224344" y="1213340"/>
            <a:ext cx="2789032" cy="913199"/>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U.S.-born persons </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(N=2,292)</a:t>
            </a:r>
          </a:p>
        </p:txBody>
      </p:sp>
      <p:grpSp>
        <p:nvGrpSpPr>
          <p:cNvPr id="10" name="Group 9" descr="Two bar graphs comparing U.S. TB incidence rates by origin and race/ethnicity in 2023.">
            <a:extLst>
              <a:ext uri="{FF2B5EF4-FFF2-40B4-BE49-F238E27FC236}">
                <a16:creationId xmlns:a16="http://schemas.microsoft.com/office/drawing/2014/main" id="{E2FA36BD-E07E-44B4-6516-5BBABF04B94F}"/>
              </a:ext>
            </a:extLst>
          </p:cNvPr>
          <p:cNvGrpSpPr/>
          <p:nvPr/>
        </p:nvGrpSpPr>
        <p:grpSpPr>
          <a:xfrm>
            <a:off x="100588" y="1964151"/>
            <a:ext cx="12019590" cy="3830593"/>
            <a:chOff x="0" y="1457121"/>
            <a:chExt cx="9143999" cy="3015694"/>
          </a:xfrm>
        </p:grpSpPr>
        <p:sp>
          <p:nvSpPr>
            <p:cNvPr id="11" name="Rectangle 10">
              <a:extLst>
                <a:ext uri="{FF2B5EF4-FFF2-40B4-BE49-F238E27FC236}">
                  <a16:creationId xmlns:a16="http://schemas.microsoft.com/office/drawing/2014/main" id="{A75C5289-FE99-3D21-06EF-762BD08473BD}"/>
                </a:ext>
              </a:extLst>
            </p:cNvPr>
            <p:cNvSpPr/>
            <p:nvPr/>
          </p:nvSpPr>
          <p:spPr>
            <a:xfrm>
              <a:off x="3401790" y="1920472"/>
              <a:ext cx="2318534" cy="541185"/>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ea typeface="+mn-ea"/>
                  <a:cs typeface="Calibri" panose="020F0502020204030204" pitchFamily="34" charset="0"/>
                </a:rPr>
                <a:t>Native Hawaiian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78B832"/>
                  </a:solidFill>
                  <a:effectLst/>
                  <a:uLnTx/>
                  <a:uFillTx/>
                  <a:latin typeface="Calibri" panose="020F0502020204030204" pitchFamily="34" charset="0"/>
                  <a:ea typeface="+mn-ea"/>
                  <a:cs typeface="Calibri" panose="020F0502020204030204" pitchFamily="34" charset="0"/>
                </a:rPr>
                <a:t>Other Pacific Islander</a:t>
              </a:r>
            </a:p>
          </p:txBody>
        </p:sp>
        <p:sp>
          <p:nvSpPr>
            <p:cNvPr id="12" name="Rectangle 11">
              <a:extLst>
                <a:ext uri="{FF2B5EF4-FFF2-40B4-BE49-F238E27FC236}">
                  <a16:creationId xmlns:a16="http://schemas.microsoft.com/office/drawing/2014/main" id="{E28D325B-0180-084F-04B1-497076088E43}"/>
                </a:ext>
              </a:extLst>
            </p:cNvPr>
            <p:cNvSpPr/>
            <p:nvPr/>
          </p:nvSpPr>
          <p:spPr>
            <a:xfrm>
              <a:off x="3556786" y="4157966"/>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6A01A"/>
                  </a:solidFill>
                  <a:effectLst/>
                  <a:uLnTx/>
                  <a:uFillTx/>
                  <a:latin typeface="Calibri" panose="020F0502020204030204" pitchFamily="34" charset="0"/>
                  <a:ea typeface="+mn-ea"/>
                  <a:cs typeface="Calibri" panose="020F0502020204030204" pitchFamily="34" charset="0"/>
                </a:rPr>
                <a:t>White</a:t>
              </a:r>
            </a:p>
          </p:txBody>
        </p:sp>
        <p:sp>
          <p:nvSpPr>
            <p:cNvPr id="13" name="Rectangle 12">
              <a:extLst>
                <a:ext uri="{FF2B5EF4-FFF2-40B4-BE49-F238E27FC236}">
                  <a16:creationId xmlns:a16="http://schemas.microsoft.com/office/drawing/2014/main" id="{A406A1CA-9B30-7A6C-C899-DD7CF80FE826}"/>
                </a:ext>
              </a:extLst>
            </p:cNvPr>
            <p:cNvSpPr/>
            <p:nvPr/>
          </p:nvSpPr>
          <p:spPr>
            <a:xfrm>
              <a:off x="3556784" y="2913051"/>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Black or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259393"/>
                  </a:solidFill>
                  <a:effectLst/>
                  <a:uLnTx/>
                  <a:uFillTx/>
                  <a:latin typeface="Calibri" panose="020F0502020204030204" pitchFamily="34" charset="0"/>
                  <a:ea typeface="+mn-ea"/>
                  <a:cs typeface="Calibri" panose="020F0502020204030204" pitchFamily="34" charset="0"/>
                </a:rPr>
                <a:t>African American</a:t>
              </a:r>
            </a:p>
          </p:txBody>
        </p:sp>
        <p:sp>
          <p:nvSpPr>
            <p:cNvPr id="14" name="Rectangle 13">
              <a:extLst>
                <a:ext uri="{FF2B5EF4-FFF2-40B4-BE49-F238E27FC236}">
                  <a16:creationId xmlns:a16="http://schemas.microsoft.com/office/drawing/2014/main" id="{3654E020-F577-5FEB-203F-EDB3133951D3}"/>
                </a:ext>
              </a:extLst>
            </p:cNvPr>
            <p:cNvSpPr/>
            <p:nvPr/>
          </p:nvSpPr>
          <p:spPr>
            <a:xfrm>
              <a:off x="3556785" y="3298047"/>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22474"/>
                  </a:solidFill>
                  <a:effectLst/>
                  <a:uLnTx/>
                  <a:uFillTx/>
                  <a:latin typeface="Calibri" panose="020F0502020204030204" pitchFamily="34" charset="0"/>
                  <a:ea typeface="+mn-ea"/>
                  <a:cs typeface="Calibri" panose="020F0502020204030204" pitchFamily="34" charset="0"/>
                </a:rPr>
                <a:t>Hispanic or Latino</a:t>
              </a:r>
            </a:p>
          </p:txBody>
        </p:sp>
        <p:graphicFrame>
          <p:nvGraphicFramePr>
            <p:cNvPr id="15" name="Chart 14">
              <a:extLst>
                <a:ext uri="{FF2B5EF4-FFF2-40B4-BE49-F238E27FC236}">
                  <a16:creationId xmlns:a16="http://schemas.microsoft.com/office/drawing/2014/main" id="{1DBA9352-4D66-A6C5-B537-A410C317CA98}"/>
                </a:ext>
              </a:extLst>
            </p:cNvPr>
            <p:cNvGraphicFramePr/>
            <p:nvPr>
              <p:extLst>
                <p:ext uri="{D42A27DB-BD31-4B8C-83A1-F6EECF244321}">
                  <p14:modId xmlns:p14="http://schemas.microsoft.com/office/powerpoint/2010/main" val="4032873674"/>
                </p:ext>
              </p:extLst>
            </p:nvPr>
          </p:nvGraphicFramePr>
          <p:xfrm>
            <a:off x="5338208" y="1465142"/>
            <a:ext cx="3805791" cy="3007673"/>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a:extLst>
                <a:ext uri="{FF2B5EF4-FFF2-40B4-BE49-F238E27FC236}">
                  <a16:creationId xmlns:a16="http://schemas.microsoft.com/office/drawing/2014/main" id="{E56B5D92-BC60-2897-5F64-664CAFA33EBB}"/>
                </a:ext>
              </a:extLst>
            </p:cNvPr>
            <p:cNvSpPr/>
            <p:nvPr/>
          </p:nvSpPr>
          <p:spPr>
            <a:xfrm>
              <a:off x="3556785" y="3565027"/>
              <a:ext cx="1930277" cy="474516"/>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A87FE5"/>
                  </a:solidFill>
                  <a:effectLst/>
                  <a:uLnTx/>
                  <a:uFillTx/>
                  <a:latin typeface="Calibri" panose="020F0502020204030204" pitchFamily="34" charset="0"/>
                  <a:ea typeface="+mn-ea"/>
                  <a:cs typeface="Calibri" panose="020F0502020204030204" pitchFamily="34" charset="0"/>
                </a:rPr>
                <a:t>American Indian or Alaska Native</a:t>
              </a:r>
            </a:p>
          </p:txBody>
        </p:sp>
        <p:sp>
          <p:nvSpPr>
            <p:cNvPr id="17" name="Rectangle 16">
              <a:extLst>
                <a:ext uri="{FF2B5EF4-FFF2-40B4-BE49-F238E27FC236}">
                  <a16:creationId xmlns:a16="http://schemas.microsoft.com/office/drawing/2014/main" id="{61673F29-F01E-F356-E296-B44293A6847E}"/>
                </a:ext>
              </a:extLst>
            </p:cNvPr>
            <p:cNvSpPr/>
            <p:nvPr/>
          </p:nvSpPr>
          <p:spPr>
            <a:xfrm>
              <a:off x="3556783" y="1686360"/>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5DAA"/>
                  </a:solidFill>
                  <a:effectLst/>
                  <a:uLnTx/>
                  <a:uFillTx/>
                  <a:latin typeface="Calibri" panose="020F0502020204030204" pitchFamily="34" charset="0"/>
                  <a:ea typeface="+mn-ea"/>
                  <a:cs typeface="Calibri" panose="020F0502020204030204" pitchFamily="34" charset="0"/>
                </a:rPr>
                <a:t>Multiple race</a:t>
              </a:r>
            </a:p>
          </p:txBody>
        </p:sp>
        <p:sp>
          <p:nvSpPr>
            <p:cNvPr id="18" name="Rectangle 17">
              <a:extLst>
                <a:ext uri="{FF2B5EF4-FFF2-40B4-BE49-F238E27FC236}">
                  <a16:creationId xmlns:a16="http://schemas.microsoft.com/office/drawing/2014/main" id="{FA537E4C-0939-B664-04B8-E37E3E1A5D2C}"/>
                </a:ext>
              </a:extLst>
            </p:cNvPr>
            <p:cNvSpPr/>
            <p:nvPr/>
          </p:nvSpPr>
          <p:spPr>
            <a:xfrm>
              <a:off x="3556783" y="2489222"/>
              <a:ext cx="1930277" cy="243079"/>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4BA9FF"/>
                  </a:solidFill>
                  <a:effectLst/>
                  <a:uLnTx/>
                  <a:uFillTx/>
                  <a:latin typeface="Calibri" panose="020F0502020204030204" pitchFamily="34" charset="0"/>
                  <a:ea typeface="+mn-ea"/>
                  <a:cs typeface="Calibri" panose="020F0502020204030204" pitchFamily="34" charset="0"/>
                </a:rPr>
                <a:t>Asian</a:t>
              </a:r>
            </a:p>
          </p:txBody>
        </p:sp>
        <p:graphicFrame>
          <p:nvGraphicFramePr>
            <p:cNvPr id="19" name="Chart 18">
              <a:extLst>
                <a:ext uri="{FF2B5EF4-FFF2-40B4-BE49-F238E27FC236}">
                  <a16:creationId xmlns:a16="http://schemas.microsoft.com/office/drawing/2014/main" id="{6E320CE9-A70B-508C-5E83-652A48092B68}"/>
                </a:ext>
              </a:extLst>
            </p:cNvPr>
            <p:cNvGraphicFramePr/>
            <p:nvPr>
              <p:extLst>
                <p:ext uri="{D42A27DB-BD31-4B8C-83A1-F6EECF244321}">
                  <p14:modId xmlns:p14="http://schemas.microsoft.com/office/powerpoint/2010/main" val="3386522163"/>
                </p:ext>
              </p:extLst>
            </p:nvPr>
          </p:nvGraphicFramePr>
          <p:xfrm>
            <a:off x="0" y="1457121"/>
            <a:ext cx="3941504" cy="3007673"/>
          </p:xfrm>
          <a:graphic>
            <a:graphicData uri="http://schemas.openxmlformats.org/drawingml/2006/chart">
              <c:chart xmlns:c="http://schemas.openxmlformats.org/drawingml/2006/chart" xmlns:r="http://schemas.openxmlformats.org/officeDocument/2006/relationships" r:id="rId4"/>
            </a:graphicData>
          </a:graphic>
        </p:graphicFrame>
      </p:grpSp>
    </p:spTree>
    <p:extLst>
      <p:ext uri="{BB962C8B-B14F-4D97-AF65-F5344CB8AC3E}">
        <p14:creationId xmlns:p14="http://schemas.microsoft.com/office/powerpoint/2010/main" val="165885396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E05C6E5-E972-D74E-60C0-1217C043C8CC}"/>
              </a:ext>
            </a:extLst>
          </p:cNvPr>
          <p:cNvSpPr txBox="1">
            <a:spLocks noGrp="1"/>
          </p:cNvSpPr>
          <p:nvPr>
            <p:ph type="title" idx="4294967295"/>
          </p:nvPr>
        </p:nvSpPr>
        <p:spPr>
          <a:xfrm>
            <a:off x="609600" y="116465"/>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by Age Group, United States, 1993–2023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7" name="Chart 6" descr="Stacked bar graph of U.S. TB cases by age group since 1993. Largest increase from 2022-2023 in persons aged 25-44 years.">
            <a:extLst>
              <a:ext uri="{FF2B5EF4-FFF2-40B4-BE49-F238E27FC236}">
                <a16:creationId xmlns:a16="http://schemas.microsoft.com/office/drawing/2014/main" id="{27F655E4-0424-7D1A-D2B9-D3FB0D89FB62}"/>
              </a:ext>
            </a:extLst>
          </p:cNvPr>
          <p:cNvGraphicFramePr/>
          <p:nvPr>
            <p:extLst>
              <p:ext uri="{D42A27DB-BD31-4B8C-83A1-F6EECF244321}">
                <p14:modId xmlns:p14="http://schemas.microsoft.com/office/powerpoint/2010/main" val="2106744937"/>
              </p:ext>
            </p:extLst>
          </p:nvPr>
        </p:nvGraphicFramePr>
        <p:xfrm>
          <a:off x="200722" y="1118518"/>
          <a:ext cx="11991279" cy="55877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9200970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B2347B64-AB7F-1657-737B-6A44046DE6EC}"/>
              </a:ext>
            </a:extLst>
          </p:cNvPr>
          <p:cNvSpPr txBox="1">
            <a:spLocks noGrp="1"/>
          </p:cNvSpPr>
          <p:nvPr>
            <p:ph type="title" idx="4294967295"/>
          </p:nvPr>
        </p:nvSpPr>
        <p:spPr>
          <a:xfrm>
            <a:off x="392715" y="394637"/>
            <a:ext cx="11396513" cy="5088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a:lnSpc>
                <a:spcPts val="4000"/>
              </a:lnSpc>
              <a:defRPr sz="3000" b="1" baseline="0">
                <a:solidFill>
                  <a:srgbClr val="00788A"/>
                </a:solidFill>
                <a:effectLst/>
                <a:latin typeface="Calibri" pitchFamily="34" charset="0"/>
                <a:ea typeface="+mj-ea"/>
                <a:cs typeface="+mj-cs"/>
              </a:defRPr>
            </a:lvl1pPr>
            <a:lvl2pPr algn="ctr">
              <a:defRPr sz="5867"/>
            </a:lvl2pPr>
            <a:lvl3pPr algn="ctr">
              <a:defRPr sz="5867"/>
            </a:lvl3pPr>
            <a:lvl4pPr algn="ctr">
              <a:defRPr sz="5867"/>
            </a:lvl4pPr>
            <a:lvl5pPr algn="ctr">
              <a:defRPr sz="5867"/>
            </a:lvl5pPr>
            <a:lvl6pPr marL="609585" algn="ctr" fontAlgn="base">
              <a:spcBef>
                <a:spcPct val="0"/>
              </a:spcBef>
              <a:spcAft>
                <a:spcPct val="0"/>
              </a:spcAft>
              <a:defRPr sz="5867"/>
            </a:lvl6pPr>
            <a:lvl7pPr marL="1219170" algn="ctr" fontAlgn="base">
              <a:spcBef>
                <a:spcPct val="0"/>
              </a:spcBef>
              <a:spcAft>
                <a:spcPct val="0"/>
              </a:spcAft>
              <a:defRPr sz="5867"/>
            </a:lvl7pPr>
            <a:lvl8pPr marL="1828754" algn="ctr" fontAlgn="base">
              <a:spcBef>
                <a:spcPct val="0"/>
              </a:spcBef>
              <a:spcAft>
                <a:spcPct val="0"/>
              </a:spcAft>
              <a:defRPr sz="5867"/>
            </a:lvl8pPr>
            <a:lvl9pPr marL="2438339" algn="ctr" fontAlgn="base">
              <a:spcBef>
                <a:spcPct val="0"/>
              </a:spcBef>
              <a:spcAft>
                <a:spcPct val="0"/>
              </a:spcAft>
              <a:defRPr sz="5867"/>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Age Group, United States, 2023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(N=9,633</a:t>
            </a:r>
            <a:r>
              <a:rPr kumimoji="0" lang="en-US" sz="3000" b="0"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a:t>
            </a:r>
          </a:p>
        </p:txBody>
      </p:sp>
      <p:graphicFrame>
        <p:nvGraphicFramePr>
          <p:cNvPr id="9" name="Content Placeholder 17" descr="Stacked bar graph of percentage of U.S. TB cases by age group in 2023. Largest percentage in 25-44 years age group.">
            <a:extLst>
              <a:ext uri="{FF2B5EF4-FFF2-40B4-BE49-F238E27FC236}">
                <a16:creationId xmlns:a16="http://schemas.microsoft.com/office/drawing/2014/main" id="{4F2FF497-4102-0F37-3928-D15ABDF2965C}"/>
              </a:ext>
            </a:extLst>
          </p:cNvPr>
          <p:cNvGraphicFramePr>
            <a:graphicFrameLocks noChangeAspect="1"/>
          </p:cNvGraphicFramePr>
          <p:nvPr>
            <p:extLst>
              <p:ext uri="{D42A27DB-BD31-4B8C-83A1-F6EECF244321}">
                <p14:modId xmlns:p14="http://schemas.microsoft.com/office/powerpoint/2010/main" val="658808738"/>
              </p:ext>
            </p:extLst>
          </p:nvPr>
        </p:nvGraphicFramePr>
        <p:xfrm>
          <a:off x="392716" y="1055077"/>
          <a:ext cx="10972800" cy="531978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3">
            <a:extLst>
              <a:ext uri="{FF2B5EF4-FFF2-40B4-BE49-F238E27FC236}">
                <a16:creationId xmlns:a16="http://schemas.microsoft.com/office/drawing/2014/main" id="{82576882-6C28-772B-3A19-D5C02E408E6C}"/>
              </a:ext>
            </a:extLst>
          </p:cNvPr>
          <p:cNvSpPr txBox="1">
            <a:spLocks/>
          </p:cNvSpPr>
          <p:nvPr/>
        </p:nvSpPr>
        <p:spPr>
          <a:xfrm>
            <a:off x="0" y="6463362"/>
            <a:ext cx="12192000" cy="249051"/>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58323" indent="-158323">
              <a:spcBef>
                <a:spcPts val="0"/>
              </a:spcBef>
              <a:buFont typeface="Arial" pitchFamily="34" charset="0"/>
              <a:buNone/>
            </a:pPr>
            <a:r>
              <a:rPr lang="en-US" sz="1200" baseline="30000">
                <a:solidFill>
                  <a:srgbClr val="000000">
                    <a:lumMod val="85000"/>
                    <a:lumOff val="15000"/>
                  </a:srgbClr>
                </a:solidFill>
                <a:latin typeface="Calibri"/>
                <a:cs typeface="Calibri"/>
              </a:rPr>
              <a:t>*</a:t>
            </a:r>
            <a:r>
              <a:rPr lang="en-US" sz="1200">
                <a:solidFill>
                  <a:srgbClr val="000000">
                    <a:lumMod val="85000"/>
                    <a:lumOff val="15000"/>
                  </a:srgbClr>
                </a:solidFill>
                <a:latin typeface="Calibri"/>
                <a:cs typeface="Calibri"/>
              </a:rPr>
              <a:t>This total includes two TB cases with missing or unknown age. Percentages do not add up to 100% due to rounding.</a:t>
            </a:r>
          </a:p>
        </p:txBody>
      </p:sp>
    </p:spTree>
    <p:extLst>
      <p:ext uri="{BB962C8B-B14F-4D97-AF65-F5344CB8AC3E}">
        <p14:creationId xmlns:p14="http://schemas.microsoft.com/office/powerpoint/2010/main" val="14952683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1FC2CF0-935A-CB24-4537-59B6C2B72019}"/>
              </a:ext>
            </a:extLst>
          </p:cNvPr>
          <p:cNvSpPr txBox="1">
            <a:spLocks noGrp="1"/>
          </p:cNvSpPr>
          <p:nvPr>
            <p:ph type="title" idx="4294967295"/>
          </p:nvPr>
        </p:nvSpPr>
        <p:spPr>
          <a:xfrm>
            <a:off x="609600" y="116466"/>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 by Age Group, United States, 1993–2023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6" name="Content Placeholder 7" descr="Line graph of U.S. TB incidence rates by age group from 1993 to 2023.">
            <a:extLst>
              <a:ext uri="{FF2B5EF4-FFF2-40B4-BE49-F238E27FC236}">
                <a16:creationId xmlns:a16="http://schemas.microsoft.com/office/drawing/2014/main" id="{C54DEF83-D881-DAAF-B9A0-C8E4B371E61E}"/>
              </a:ext>
            </a:extLst>
          </p:cNvPr>
          <p:cNvGraphicFramePr>
            <a:graphicFrameLocks/>
          </p:cNvGraphicFramePr>
          <p:nvPr>
            <p:extLst>
              <p:ext uri="{D42A27DB-BD31-4B8C-83A1-F6EECF244321}">
                <p14:modId xmlns:p14="http://schemas.microsoft.com/office/powerpoint/2010/main" val="2016551924"/>
              </p:ext>
            </p:extLst>
          </p:nvPr>
        </p:nvGraphicFramePr>
        <p:xfrm>
          <a:off x="156118" y="960120"/>
          <a:ext cx="11742324" cy="55856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091887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315FB9A-05BF-4B43-248B-C6B94AFC2C51}"/>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Among 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Age Group,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1994–2023</a:t>
            </a:r>
          </a:p>
        </p:txBody>
      </p:sp>
      <p:graphicFrame>
        <p:nvGraphicFramePr>
          <p:cNvPr id="7" name="Chart 6" descr="Stacked bar graph of U.S. TB cases among U.S.-born persons by age group from 1994 to 2023.">
            <a:extLst>
              <a:ext uri="{FF2B5EF4-FFF2-40B4-BE49-F238E27FC236}">
                <a16:creationId xmlns:a16="http://schemas.microsoft.com/office/drawing/2014/main" id="{9B4E3EEA-741B-A0A1-C9AE-BA6C0A3145A2}"/>
              </a:ext>
            </a:extLst>
          </p:cNvPr>
          <p:cNvGraphicFramePr/>
          <p:nvPr>
            <p:extLst>
              <p:ext uri="{D42A27DB-BD31-4B8C-83A1-F6EECF244321}">
                <p14:modId xmlns:p14="http://schemas.microsoft.com/office/powerpoint/2010/main" val="365179514"/>
              </p:ext>
            </p:extLst>
          </p:nvPr>
        </p:nvGraphicFramePr>
        <p:xfrm>
          <a:off x="176115" y="1103085"/>
          <a:ext cx="11839770" cy="547613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39CF3DEA-F706-E68C-CDCF-8A47C11DA7AA}"/>
              </a:ext>
            </a:extLst>
          </p:cNvPr>
          <p:cNvSpPr txBox="1">
            <a:spLocks/>
          </p:cNvSpPr>
          <p:nvPr/>
        </p:nvSpPr>
        <p:spPr>
          <a:xfrm>
            <a:off x="0" y="6474388"/>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709747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1507335-A231-37A9-0253-7CF1A567F047}"/>
              </a:ext>
            </a:extLst>
          </p:cNvPr>
          <p:cNvSpPr txBox="1">
            <a:spLocks noGrp="1"/>
          </p:cNvSpPr>
          <p:nvPr>
            <p:ph type="title" idx="4294967295"/>
          </p:nvPr>
        </p:nvSpPr>
        <p:spPr>
          <a:xfrm>
            <a:off x="415110" y="164592"/>
            <a:ext cx="11361781"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Among U.S.-Born</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Age Group,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1994</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2023</a:t>
            </a:r>
          </a:p>
        </p:txBody>
      </p:sp>
      <p:graphicFrame>
        <p:nvGraphicFramePr>
          <p:cNvPr id="7" name="Chart 6" descr="Line graph of U.S. TB incidence rates among U.S.-born persons by age group from 1994 to 2023.">
            <a:extLst>
              <a:ext uri="{FF2B5EF4-FFF2-40B4-BE49-F238E27FC236}">
                <a16:creationId xmlns:a16="http://schemas.microsoft.com/office/drawing/2014/main" id="{B47337A0-D203-BA18-12CF-BAD5D10190A9}"/>
              </a:ext>
            </a:extLst>
          </p:cNvPr>
          <p:cNvGraphicFramePr/>
          <p:nvPr>
            <p:extLst>
              <p:ext uri="{D42A27DB-BD31-4B8C-83A1-F6EECF244321}">
                <p14:modId xmlns:p14="http://schemas.microsoft.com/office/powerpoint/2010/main" val="114710861"/>
              </p:ext>
            </p:extLst>
          </p:nvPr>
        </p:nvGraphicFramePr>
        <p:xfrm>
          <a:off x="205095" y="1261059"/>
          <a:ext cx="11781811" cy="513683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9D45F6A6-7DC1-08ED-5B35-B5A162D4386F}"/>
              </a:ext>
            </a:extLst>
          </p:cNvPr>
          <p:cNvSpPr txBox="1"/>
          <p:nvPr/>
        </p:nvSpPr>
        <p:spPr>
          <a:xfrm>
            <a:off x="0" y="6295183"/>
            <a:ext cx="12192000" cy="461665"/>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a:t>
            </a:r>
            <a:r>
              <a:rPr lang="en-US" sz="1200">
                <a:solidFill>
                  <a:srgbClr val="000000">
                    <a:lumMod val="85000"/>
                    <a:lumOff val="15000"/>
                  </a:srgbClr>
                </a:solidFill>
                <a:latin typeface="Calibri" panose="020F0502020204030204" pitchFamily="34" charset="0"/>
              </a:rPr>
              <a:t>Population Source: U.S. Census Bureau, Current Population Survey Basic Monthly: </a:t>
            </a:r>
            <a:r>
              <a:rPr lang="en-US" sz="1200">
                <a:solidFill>
                  <a:srgbClr val="000000">
                    <a:lumMod val="85000"/>
                    <a:lumOff val="15000"/>
                  </a:srgbClr>
                </a:solidFill>
                <a:latin typeface="Calibri" panose="020F0502020204030204" pitchFamily="34" charset="0"/>
                <a:hlinkClick r:id="rId4"/>
              </a:rPr>
              <a:t>https://data.census.gov/mdat/</a:t>
            </a:r>
            <a:endParaRPr lang="en-US" sz="1200" baseline="30000">
              <a:solidFill>
                <a:srgbClr val="000000">
                  <a:lumMod val="85000"/>
                  <a:lumOff val="15000"/>
                </a:srgbClr>
              </a:solidFill>
              <a:latin typeface="Calibri" panose="020F0502020204030204" pitchFamily="34" charset="0"/>
            </a:endParaRPr>
          </a:p>
          <a:p>
            <a:r>
              <a:rPr lang="en-US" sz="1200" baseline="30000">
                <a:solidFill>
                  <a:srgbClr val="000000"/>
                </a:solidFill>
                <a:latin typeface="Segoe UI" panose="020B0502040204020203" pitchFamily="34" charset="0"/>
                <a:cs typeface="Segoe UI" panose="020B0502040204020203"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87491758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E6015D-25CD-3F4B-C011-EA89FA91DF9B}"/>
              </a:ext>
            </a:extLst>
          </p:cNvPr>
          <p:cNvSpPr txBox="1">
            <a:spLocks noGrp="1"/>
          </p:cNvSpPr>
          <p:nvPr>
            <p:ph type="title" idx="4294967295"/>
          </p:nvPr>
        </p:nvSpPr>
        <p:spPr>
          <a:xfrm>
            <a:off x="446762" y="164592"/>
            <a:ext cx="1129847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Among Non-U.S.–Born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Age Group, United States, 1994–2023</a:t>
            </a:r>
          </a:p>
        </p:txBody>
      </p:sp>
      <p:graphicFrame>
        <p:nvGraphicFramePr>
          <p:cNvPr id="7" name="Chart 6" descr="Stacked bar graph of U.S. TB cases among non-U.S.–born persons by age group from 1994 to 2023.">
            <a:extLst>
              <a:ext uri="{FF2B5EF4-FFF2-40B4-BE49-F238E27FC236}">
                <a16:creationId xmlns:a16="http://schemas.microsoft.com/office/drawing/2014/main" id="{E40E0792-0DEA-D05D-DC8A-6A265450B040}"/>
              </a:ext>
            </a:extLst>
          </p:cNvPr>
          <p:cNvGraphicFramePr/>
          <p:nvPr>
            <p:extLst>
              <p:ext uri="{D42A27DB-BD31-4B8C-83A1-F6EECF244321}">
                <p14:modId xmlns:p14="http://schemas.microsoft.com/office/powerpoint/2010/main" val="3684650336"/>
              </p:ext>
            </p:extLst>
          </p:nvPr>
        </p:nvGraphicFramePr>
        <p:xfrm>
          <a:off x="152382" y="1133636"/>
          <a:ext cx="11887236" cy="535300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42782DD8-5B85-3BE2-9708-4E47B315153E}"/>
              </a:ext>
            </a:extLst>
          </p:cNvPr>
          <p:cNvSpPr txBox="1">
            <a:spLocks/>
          </p:cNvSpPr>
          <p:nvPr/>
        </p:nvSpPr>
        <p:spPr>
          <a:xfrm>
            <a:off x="0" y="6474388"/>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5509086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5D3B89-530E-F39F-F818-424D97D15E6A}"/>
              </a:ext>
            </a:extLst>
          </p:cNvPr>
          <p:cNvSpPr txBox="1">
            <a:spLocks noGrp="1"/>
          </p:cNvSpPr>
          <p:nvPr>
            <p:ph type="title" idx="4294967295"/>
          </p:nvPr>
        </p:nvSpPr>
        <p:spPr>
          <a:xfrm>
            <a:off x="2866" y="164592"/>
            <a:ext cx="12186269"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Incidence Rates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Among Non-U.S.–Born</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Persons by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Age Group, United States, 1994</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2023</a:t>
            </a:r>
          </a:p>
        </p:txBody>
      </p:sp>
      <p:graphicFrame>
        <p:nvGraphicFramePr>
          <p:cNvPr id="7" name="Chart 6" descr="Line graph of U.S. TB incidence rates among non-U.S.–born persons by age group from 1994 to 2023.">
            <a:extLst>
              <a:ext uri="{FF2B5EF4-FFF2-40B4-BE49-F238E27FC236}">
                <a16:creationId xmlns:a16="http://schemas.microsoft.com/office/drawing/2014/main" id="{31AB9EB7-A07B-40FB-14E3-B8FC1C0EC071}"/>
              </a:ext>
            </a:extLst>
          </p:cNvPr>
          <p:cNvGraphicFramePr/>
          <p:nvPr>
            <p:extLst>
              <p:ext uri="{D42A27DB-BD31-4B8C-83A1-F6EECF244321}">
                <p14:modId xmlns:p14="http://schemas.microsoft.com/office/powerpoint/2010/main" val="1233949458"/>
              </p:ext>
            </p:extLst>
          </p:nvPr>
        </p:nvGraphicFramePr>
        <p:xfrm>
          <a:off x="200723" y="1325019"/>
          <a:ext cx="11887274" cy="503831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973F56DB-2362-43C6-FA6F-769B7457E29D}"/>
              </a:ext>
            </a:extLst>
          </p:cNvPr>
          <p:cNvSpPr txBox="1"/>
          <p:nvPr/>
        </p:nvSpPr>
        <p:spPr>
          <a:xfrm>
            <a:off x="30899" y="6299837"/>
            <a:ext cx="11887274" cy="461665"/>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 </a:t>
            </a:r>
            <a:r>
              <a:rPr lang="en-US" sz="1200">
                <a:solidFill>
                  <a:srgbClr val="000000">
                    <a:lumMod val="85000"/>
                    <a:lumOff val="15000"/>
                  </a:srgbClr>
                </a:solidFill>
                <a:latin typeface="Calibri" panose="020F0502020204030204" pitchFamily="34" charset="0"/>
              </a:rPr>
              <a:t>Population Source: U.S. Census Bureau, Current Population Survey Basic Monthly: </a:t>
            </a:r>
            <a:r>
              <a:rPr lang="en-US" sz="1200">
                <a:solidFill>
                  <a:srgbClr val="000000">
                    <a:lumMod val="85000"/>
                    <a:lumOff val="15000"/>
                  </a:srgbClr>
                </a:solidFill>
                <a:latin typeface="Calibri" panose="020F0502020204030204" pitchFamily="34" charset="0"/>
                <a:hlinkClick r:id="rId4"/>
              </a:rPr>
              <a:t>https://data.census.gov/mdat/</a:t>
            </a:r>
            <a:endParaRPr lang="en-US" sz="1200" baseline="30000">
              <a:solidFill>
                <a:srgbClr val="000000">
                  <a:lumMod val="85000"/>
                  <a:lumOff val="15000"/>
                </a:srgbClr>
              </a:solidFill>
              <a:latin typeface="Calibri" panose="020F0502020204030204" pitchFamily="34" charset="0"/>
            </a:endParaRPr>
          </a:p>
          <a:p>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1183411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388CD5-7500-10BA-C209-6416712189A5}"/>
              </a:ext>
            </a:extLst>
          </p:cNvPr>
          <p:cNvSpPr txBox="1">
            <a:spLocks noGrp="1"/>
          </p:cNvSpPr>
          <p:nvPr>
            <p:ph type="title" idx="4294967295"/>
          </p:nvPr>
        </p:nvSpPr>
        <p:spPr>
          <a:xfrm>
            <a:off x="609600" y="164592"/>
            <a:ext cx="10972800" cy="69494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TB Cases by Sex and Age Group, United States, 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pSp>
        <p:nvGrpSpPr>
          <p:cNvPr id="7" name="Group 6" descr="Two bar graphs comparing percentage of U.S. TB cases by sex and age group in 2023.">
            <a:extLst>
              <a:ext uri="{FF2B5EF4-FFF2-40B4-BE49-F238E27FC236}">
                <a16:creationId xmlns:a16="http://schemas.microsoft.com/office/drawing/2014/main" id="{8BF37A84-193F-09C2-68D5-972258E1F3A5}"/>
              </a:ext>
            </a:extLst>
          </p:cNvPr>
          <p:cNvGrpSpPr/>
          <p:nvPr/>
        </p:nvGrpSpPr>
        <p:grpSpPr>
          <a:xfrm>
            <a:off x="-107789" y="1390554"/>
            <a:ext cx="12382098" cy="5012441"/>
            <a:chOff x="-80842" y="1239384"/>
            <a:chExt cx="9286574" cy="3171273"/>
          </a:xfrm>
        </p:grpSpPr>
        <p:sp>
          <p:nvSpPr>
            <p:cNvPr id="8" name="Text Box 75">
              <a:extLst>
                <a:ext uri="{FF2B5EF4-FFF2-40B4-BE49-F238E27FC236}">
                  <a16:creationId xmlns:a16="http://schemas.microsoft.com/office/drawing/2014/main" id="{1737CB3C-553D-DDEB-F3FE-5F1F2BADA990}"/>
                </a:ext>
              </a:extLst>
            </p:cNvPr>
            <p:cNvSpPr txBox="1">
              <a:spLocks noChangeArrowheads="1"/>
            </p:cNvSpPr>
            <p:nvPr/>
          </p:nvSpPr>
          <p:spPr bwMode="auto">
            <a:xfrm>
              <a:off x="1382226" y="1269599"/>
              <a:ext cx="1830069" cy="311559"/>
            </a:xfrm>
            <a:prstGeom prst="rect">
              <a:avLst/>
            </a:prstGeom>
            <a:noFill/>
            <a:ln w="9525">
              <a:noFill/>
              <a:miter lim="800000"/>
              <a:headEnd/>
              <a:tailEnd/>
            </a:ln>
            <a:effec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a:ln>
                    <a:noFill/>
                  </a:ln>
                  <a:solidFill>
                    <a:srgbClr val="262626"/>
                  </a:solidFill>
                  <a:effectLst/>
                  <a:uLnTx/>
                  <a:uFillTx/>
                  <a:latin typeface="Calibri" panose="020F0502020204030204" pitchFamily="34" charset="0"/>
                  <a:cs typeface="Calibri" panose="020F0502020204030204" pitchFamily="34" charset="0"/>
                </a:rPr>
                <a:t>Males </a:t>
              </a:r>
              <a:r>
                <a:rPr kumimoji="0" lang="en-US" sz="2600" b="0" i="0" u="none" strike="noStrike" kern="0" cap="none" spc="0" normalizeH="0" baseline="0" noProof="0">
                  <a:ln>
                    <a:noFill/>
                  </a:ln>
                  <a:solidFill>
                    <a:srgbClr val="262626"/>
                  </a:solidFill>
                  <a:effectLst/>
                  <a:uLnTx/>
                  <a:uFillTx/>
                  <a:latin typeface="Calibri" panose="020F0502020204030204" pitchFamily="34" charset="0"/>
                  <a:cs typeface="Calibri" panose="020F0502020204030204" pitchFamily="34" charset="0"/>
                </a:rPr>
                <a:t>(N=5,999)</a:t>
              </a:r>
              <a:endParaRPr kumimoji="0" lang="en-US" sz="2600" b="0" i="0" u="none" strike="noStrike" kern="0" cap="none" spc="0" normalizeH="0" baseline="30000" noProof="0">
                <a:ln>
                  <a:noFill/>
                </a:ln>
                <a:solidFill>
                  <a:srgbClr val="262626"/>
                </a:solidFill>
                <a:effectLst/>
                <a:uLnTx/>
                <a:uFillTx/>
                <a:latin typeface="Calibri" panose="020F0502020204030204" pitchFamily="34" charset="0"/>
                <a:cs typeface="Calibri" panose="020F0502020204030204" pitchFamily="34" charset="0"/>
              </a:endParaRPr>
            </a:p>
          </p:txBody>
        </p:sp>
        <p:sp>
          <p:nvSpPr>
            <p:cNvPr id="9" name="Text Box 75">
              <a:extLst>
                <a:ext uri="{FF2B5EF4-FFF2-40B4-BE49-F238E27FC236}">
                  <a16:creationId xmlns:a16="http://schemas.microsoft.com/office/drawing/2014/main" id="{16D83486-77FD-FDB0-43E1-BFE8C7C68361}"/>
                </a:ext>
              </a:extLst>
            </p:cNvPr>
            <p:cNvSpPr txBox="1">
              <a:spLocks noChangeArrowheads="1"/>
            </p:cNvSpPr>
            <p:nvPr/>
          </p:nvSpPr>
          <p:spPr bwMode="auto">
            <a:xfrm>
              <a:off x="5781198" y="1269599"/>
              <a:ext cx="2054890" cy="311559"/>
            </a:xfrm>
            <a:prstGeom prst="rect">
              <a:avLst/>
            </a:prstGeom>
            <a:noFill/>
            <a:ln w="9525">
              <a:noFill/>
              <a:miter lim="800000"/>
              <a:headEnd/>
              <a:tailEnd/>
            </a:ln>
            <a:effec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a:ln>
                    <a:noFill/>
                  </a:ln>
                  <a:solidFill>
                    <a:srgbClr val="262626"/>
                  </a:solidFill>
                  <a:effectLst/>
                  <a:uLnTx/>
                  <a:uFillTx/>
                  <a:latin typeface="Calibri" panose="020F0502020204030204" pitchFamily="34" charset="0"/>
                  <a:cs typeface="Calibri" panose="020F0502020204030204" pitchFamily="34" charset="0"/>
                </a:rPr>
                <a:t>Females </a:t>
              </a:r>
              <a:r>
                <a:rPr kumimoji="0" lang="en-US" sz="2600" b="0" i="0" u="none" strike="noStrike" kern="0" cap="none" spc="0" normalizeH="0" baseline="0" noProof="0">
                  <a:ln>
                    <a:noFill/>
                  </a:ln>
                  <a:solidFill>
                    <a:srgbClr val="262626"/>
                  </a:solidFill>
                  <a:effectLst/>
                  <a:uLnTx/>
                  <a:uFillTx/>
                  <a:latin typeface="Calibri" panose="020F0502020204030204" pitchFamily="34" charset="0"/>
                  <a:cs typeface="Calibri" panose="020F0502020204030204" pitchFamily="34" charset="0"/>
                </a:rPr>
                <a:t>(N=3,625)</a:t>
              </a:r>
              <a:endParaRPr kumimoji="0" lang="en-US" sz="2600" b="0" i="0" u="none" strike="noStrike" kern="0" cap="none" spc="0" normalizeH="0" baseline="30000" noProof="0">
                <a:ln>
                  <a:noFill/>
                </a:ln>
                <a:solidFill>
                  <a:srgbClr val="262626"/>
                </a:solidFill>
                <a:effectLst/>
                <a:uLnTx/>
                <a:uFillTx/>
                <a:latin typeface="Calibri" panose="020F0502020204030204" pitchFamily="34" charset="0"/>
                <a:cs typeface="Calibri" panose="020F0502020204030204" pitchFamily="34" charset="0"/>
              </a:endParaRPr>
            </a:p>
          </p:txBody>
        </p:sp>
        <p:graphicFrame>
          <p:nvGraphicFramePr>
            <p:cNvPr id="10" name="Chart 9">
              <a:extLst>
                <a:ext uri="{FF2B5EF4-FFF2-40B4-BE49-F238E27FC236}">
                  <a16:creationId xmlns:a16="http://schemas.microsoft.com/office/drawing/2014/main" id="{1C7BF662-A9AA-FB1A-F232-924F872FC586}"/>
                </a:ext>
              </a:extLst>
            </p:cNvPr>
            <p:cNvGraphicFramePr/>
            <p:nvPr>
              <p:extLst>
                <p:ext uri="{D42A27DB-BD31-4B8C-83A1-F6EECF244321}">
                  <p14:modId xmlns:p14="http://schemas.microsoft.com/office/powerpoint/2010/main" val="3437761409"/>
                </p:ext>
              </p:extLst>
            </p:nvPr>
          </p:nvGraphicFramePr>
          <p:xfrm>
            <a:off x="-80842" y="1420116"/>
            <a:ext cx="3797807" cy="29289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C8874880-AB17-7320-D0EA-695230E7BA88}"/>
                </a:ext>
              </a:extLst>
            </p:cNvPr>
            <p:cNvGraphicFramePr/>
            <p:nvPr>
              <p:extLst>
                <p:ext uri="{D42A27DB-BD31-4B8C-83A1-F6EECF244321}">
                  <p14:modId xmlns:p14="http://schemas.microsoft.com/office/powerpoint/2010/main" val="4172981919"/>
                </p:ext>
              </p:extLst>
            </p:nvPr>
          </p:nvGraphicFramePr>
          <p:xfrm>
            <a:off x="5407925" y="1410122"/>
            <a:ext cx="3797807" cy="300053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D7C17AA4-443A-E7FF-AA28-2B201FA9B4C8}"/>
                </a:ext>
              </a:extLst>
            </p:cNvPr>
            <p:cNvSpPr txBox="1"/>
            <p:nvPr/>
          </p:nvSpPr>
          <p:spPr>
            <a:xfrm>
              <a:off x="3599620" y="1638192"/>
              <a:ext cx="1994550" cy="23366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0–4 years (N=231)</a:t>
              </a:r>
            </a:p>
          </p:txBody>
        </p:sp>
        <p:sp>
          <p:nvSpPr>
            <p:cNvPr id="13" name="TextBox 12">
              <a:extLst>
                <a:ext uri="{FF2B5EF4-FFF2-40B4-BE49-F238E27FC236}">
                  <a16:creationId xmlns:a16="http://schemas.microsoft.com/office/drawing/2014/main" id="{BB05FAFF-116C-1B9F-B336-AD84225FE5CD}"/>
                </a:ext>
              </a:extLst>
            </p:cNvPr>
            <p:cNvSpPr txBox="1"/>
            <p:nvPr/>
          </p:nvSpPr>
          <p:spPr>
            <a:xfrm>
              <a:off x="3571627" y="2124377"/>
              <a:ext cx="1994550"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5–14 years (N=235)</a:t>
              </a:r>
            </a:p>
          </p:txBody>
        </p:sp>
        <p:sp>
          <p:nvSpPr>
            <p:cNvPr id="14" name="TextBox 13">
              <a:extLst>
                <a:ext uri="{FF2B5EF4-FFF2-40B4-BE49-F238E27FC236}">
                  <a16:creationId xmlns:a16="http://schemas.microsoft.com/office/drawing/2014/main" id="{5F75DF3B-0626-D896-6733-5676CF4687C5}"/>
                </a:ext>
              </a:extLst>
            </p:cNvPr>
            <p:cNvSpPr txBox="1"/>
            <p:nvPr/>
          </p:nvSpPr>
          <p:spPr>
            <a:xfrm>
              <a:off x="3518202" y="2591245"/>
              <a:ext cx="2157385"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15–24 years (N=1,021)</a:t>
              </a:r>
            </a:p>
          </p:txBody>
        </p:sp>
        <p:sp>
          <p:nvSpPr>
            <p:cNvPr id="15" name="TextBox 14">
              <a:extLst>
                <a:ext uri="{FF2B5EF4-FFF2-40B4-BE49-F238E27FC236}">
                  <a16:creationId xmlns:a16="http://schemas.microsoft.com/office/drawing/2014/main" id="{86C413ED-12E9-440D-AA2D-E48662150A66}"/>
                </a:ext>
              </a:extLst>
            </p:cNvPr>
            <p:cNvSpPr txBox="1"/>
            <p:nvPr/>
          </p:nvSpPr>
          <p:spPr>
            <a:xfrm>
              <a:off x="3379372" y="3060631"/>
              <a:ext cx="2379061"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25–44 years (N=3,009)</a:t>
              </a:r>
            </a:p>
          </p:txBody>
        </p:sp>
        <p:sp>
          <p:nvSpPr>
            <p:cNvPr id="16" name="TextBox 15">
              <a:extLst>
                <a:ext uri="{FF2B5EF4-FFF2-40B4-BE49-F238E27FC236}">
                  <a16:creationId xmlns:a16="http://schemas.microsoft.com/office/drawing/2014/main" id="{B49DAB73-0D43-8A42-EFC6-8BE6D55EEC6D}"/>
                </a:ext>
              </a:extLst>
            </p:cNvPr>
            <p:cNvSpPr txBox="1"/>
            <p:nvPr/>
          </p:nvSpPr>
          <p:spPr>
            <a:xfrm>
              <a:off x="3379372" y="3502626"/>
              <a:ext cx="2379061"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45–64 years (N=2,604)</a:t>
              </a:r>
            </a:p>
          </p:txBody>
        </p:sp>
        <p:sp>
          <p:nvSpPr>
            <p:cNvPr id="17" name="TextBox 16">
              <a:extLst>
                <a:ext uri="{FF2B5EF4-FFF2-40B4-BE49-F238E27FC236}">
                  <a16:creationId xmlns:a16="http://schemas.microsoft.com/office/drawing/2014/main" id="{081FCDFC-BF4C-0A37-A464-BC43E6FCA28A}"/>
                </a:ext>
              </a:extLst>
            </p:cNvPr>
            <p:cNvSpPr txBox="1"/>
            <p:nvPr/>
          </p:nvSpPr>
          <p:spPr>
            <a:xfrm>
              <a:off x="3518202" y="3960885"/>
              <a:ext cx="2108473" cy="233669"/>
            </a:xfrm>
            <a:prstGeom prst="rect">
              <a:avLst/>
            </a:prstGeom>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262626"/>
                  </a:solidFill>
                  <a:effectLst/>
                  <a:uLnTx/>
                  <a:uFillTx/>
                  <a:latin typeface="Calibri" panose="020F0502020204030204" pitchFamily="34" charset="0"/>
                </a:rPr>
                <a:t>≥65 years (N=2,524)</a:t>
              </a:r>
            </a:p>
          </p:txBody>
        </p:sp>
        <p:sp>
          <p:nvSpPr>
            <p:cNvPr id="18" name="TextBox 17">
              <a:extLst>
                <a:ext uri="{FF2B5EF4-FFF2-40B4-BE49-F238E27FC236}">
                  <a16:creationId xmlns:a16="http://schemas.microsoft.com/office/drawing/2014/main" id="{57B4B3DD-C335-F891-0E80-AB493E75D544}"/>
                </a:ext>
              </a:extLst>
            </p:cNvPr>
            <p:cNvSpPr txBox="1"/>
            <p:nvPr/>
          </p:nvSpPr>
          <p:spPr>
            <a:xfrm>
              <a:off x="4001326" y="1239384"/>
              <a:ext cx="1358464" cy="318090"/>
            </a:xfrm>
            <a:prstGeom prst="rect">
              <a:avLst/>
            </a:prstGeom>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2600" b="1" i="0" u="none" strike="noStrike" kern="0" cap="none" spc="0" normalizeH="0" baseline="0" noProof="0">
                  <a:ln>
                    <a:noFill/>
                  </a:ln>
                  <a:solidFill>
                    <a:srgbClr val="262626"/>
                  </a:solidFill>
                  <a:effectLst/>
                  <a:uLnTx/>
                  <a:uFillTx/>
                  <a:latin typeface="Calibri" panose="020F0502020204030204" pitchFamily="34" charset="0"/>
                </a:rPr>
                <a:t>Age group</a:t>
              </a:r>
            </a:p>
          </p:txBody>
        </p:sp>
      </p:grpSp>
    </p:spTree>
    <p:extLst>
      <p:ext uri="{BB962C8B-B14F-4D97-AF65-F5344CB8AC3E}">
        <p14:creationId xmlns:p14="http://schemas.microsoft.com/office/powerpoint/2010/main" val="196797400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777B14D-5B56-FC0D-B21F-7F952FD6220E}"/>
              </a:ext>
            </a:extLst>
          </p:cNvPr>
          <p:cNvSpPr txBox="1">
            <a:spLocks noGrp="1"/>
          </p:cNvSpPr>
          <p:nvPr>
            <p:ph type="title" idx="4294967295"/>
          </p:nvPr>
        </p:nvSpPr>
        <p:spPr>
          <a:xfrm>
            <a:off x="586451" y="164592"/>
            <a:ext cx="11019099"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Pediatric</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TB Cases by Origin of Birth,</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1993–2023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7" name="Content Placeholder 7" descr="Stacked bar graph of U.S. pediatric TB cases by origin of birth from 1993 to 2023. Most cases are U.S.-born.">
            <a:extLst>
              <a:ext uri="{FF2B5EF4-FFF2-40B4-BE49-F238E27FC236}">
                <a16:creationId xmlns:a16="http://schemas.microsoft.com/office/drawing/2014/main" id="{17606344-4597-0A36-A470-6B6E3524D6E7}"/>
              </a:ext>
            </a:extLst>
          </p:cNvPr>
          <p:cNvGraphicFramePr>
            <a:graphicFrameLocks/>
          </p:cNvGraphicFramePr>
          <p:nvPr>
            <p:extLst>
              <p:ext uri="{D42A27DB-BD31-4B8C-83A1-F6EECF244321}">
                <p14:modId xmlns:p14="http://schemas.microsoft.com/office/powerpoint/2010/main" val="2466127478"/>
              </p:ext>
            </p:extLst>
          </p:nvPr>
        </p:nvGraphicFramePr>
        <p:xfrm>
          <a:off x="89210" y="1023341"/>
          <a:ext cx="11908425" cy="542455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E9693A3C-A832-1BC0-6FF2-2B98125E1CAB}"/>
              </a:ext>
            </a:extLst>
          </p:cNvPr>
          <p:cNvSpPr txBox="1">
            <a:spLocks/>
          </p:cNvSpPr>
          <p:nvPr/>
        </p:nvSpPr>
        <p:spPr>
          <a:xfrm>
            <a:off x="0" y="6275039"/>
            <a:ext cx="12192000" cy="500333"/>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Children aged less than 15 years</a:t>
            </a:r>
          </a:p>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982387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F2E9CF-2B68-AACD-AEC6-CF5FFA38DE71}"/>
              </a:ext>
            </a:extLst>
          </p:cNvPr>
          <p:cNvSpPr txBox="1">
            <a:spLocks noGrp="1"/>
          </p:cNvSpPr>
          <p:nvPr>
            <p:ph type="title" idx="4294967295"/>
          </p:nvPr>
        </p:nvSpPr>
        <p:spPr>
          <a:xfrm>
            <a:off x="586451" y="164592"/>
            <a:ext cx="11019099"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Pediatric TB Incidence Rates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Origin of Birth,</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t>
            </a:r>
            <a:br>
              <a:rPr kumimoji="0" lang="en-US" sz="3000" b="1" i="0" u="none" strike="noStrike" kern="1200" cap="none" spc="0" normalizeH="0" baseline="0" noProof="0" dirty="0">
                <a:ln>
                  <a:noFill/>
                </a:ln>
                <a:solidFill>
                  <a:srgbClr val="164380"/>
                </a:solidFill>
                <a:effectLst/>
                <a:uLnTx/>
                <a:uFillTx/>
                <a:latin typeface="Calibri"/>
                <a:ea typeface="+mj-ea"/>
                <a:cs typeface="Calibri"/>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1994–2023</a:t>
            </a:r>
          </a:p>
        </p:txBody>
      </p:sp>
      <p:graphicFrame>
        <p:nvGraphicFramePr>
          <p:cNvPr id="7" name="Chart 6" descr="Line graph of U.S. pediatric TB incidence rates by origin of birth from 1994 to 2023.">
            <a:extLst>
              <a:ext uri="{FF2B5EF4-FFF2-40B4-BE49-F238E27FC236}">
                <a16:creationId xmlns:a16="http://schemas.microsoft.com/office/drawing/2014/main" id="{DF7F2F9C-305B-D612-CD21-5D2494EF1BFB}"/>
              </a:ext>
            </a:extLst>
          </p:cNvPr>
          <p:cNvGraphicFramePr/>
          <p:nvPr>
            <p:extLst>
              <p:ext uri="{D42A27DB-BD31-4B8C-83A1-F6EECF244321}">
                <p14:modId xmlns:p14="http://schemas.microsoft.com/office/powerpoint/2010/main" val="374447017"/>
              </p:ext>
            </p:extLst>
          </p:nvPr>
        </p:nvGraphicFramePr>
        <p:xfrm>
          <a:off x="144373" y="719666"/>
          <a:ext cx="11801649" cy="5504919"/>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B09ECB97-DBF9-AB30-67EF-92AA51F9224D}"/>
              </a:ext>
            </a:extLst>
          </p:cNvPr>
          <p:cNvSpPr txBox="1"/>
          <p:nvPr/>
        </p:nvSpPr>
        <p:spPr>
          <a:xfrm>
            <a:off x="30899" y="6248747"/>
            <a:ext cx="11720834" cy="461665"/>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 </a:t>
            </a:r>
            <a:r>
              <a:rPr lang="en-US" sz="1200">
                <a:solidFill>
                  <a:srgbClr val="000000">
                    <a:lumMod val="85000"/>
                    <a:lumOff val="15000"/>
                  </a:srgbClr>
                </a:solidFill>
                <a:latin typeface="Calibri" panose="020F0502020204030204" pitchFamily="34" charset="0"/>
              </a:rPr>
              <a:t>Population Source: U.S. Census Bureau, Current Population Survey Basic Monthly: </a:t>
            </a:r>
            <a:r>
              <a:rPr lang="en-US" sz="1200">
                <a:solidFill>
                  <a:srgbClr val="000000">
                    <a:lumMod val="85000"/>
                    <a:lumOff val="15000"/>
                  </a:srgbClr>
                </a:solidFill>
                <a:latin typeface="Calibri" panose="020F0502020204030204" pitchFamily="34" charset="0"/>
                <a:hlinkClick r:id="rId4"/>
              </a:rPr>
              <a:t>https://data.census.gov/mdat/</a:t>
            </a:r>
            <a:endParaRPr lang="en-US" sz="1200" baseline="30000">
              <a:solidFill>
                <a:srgbClr val="000000">
                  <a:lumMod val="85000"/>
                  <a:lumOff val="15000"/>
                </a:srgbClr>
              </a:solidFill>
              <a:latin typeface="Calibri" panose="020F0502020204030204" pitchFamily="34" charset="0"/>
            </a:endParaRPr>
          </a:p>
          <a:p>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90448398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75395F-74DA-6AE5-A5AC-5E32029BB90B}"/>
              </a:ext>
            </a:extLst>
          </p:cNvPr>
          <p:cNvSpPr txBox="1">
            <a:spLocks noGrp="1"/>
          </p:cNvSpPr>
          <p:nvPr>
            <p:ph type="title" idx="4294967295"/>
          </p:nvPr>
        </p:nvSpPr>
        <p:spPr>
          <a:xfrm>
            <a:off x="885265" y="164592"/>
            <a:ext cx="1042147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72599"/>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Site of Disease, United States, 2023</a:t>
            </a:r>
            <a:endParaRPr kumimoji="0" lang="en-US" sz="3733" b="1" i="0" u="none" strike="noStrike" kern="1200" cap="none" spc="0" normalizeH="0" baseline="0" noProof="0" dirty="0">
              <a:ln>
                <a:noFill/>
              </a:ln>
              <a:solidFill>
                <a:srgbClr val="00788A"/>
              </a:solidFill>
              <a:effectLst/>
              <a:uLnTx/>
              <a:uFillTx/>
              <a:latin typeface="Calibri" pitchFamily="34" charset="0"/>
              <a:ea typeface="+mj-ea"/>
              <a:cs typeface="+mj-cs"/>
            </a:endParaRPr>
          </a:p>
        </p:txBody>
      </p:sp>
      <p:graphicFrame>
        <p:nvGraphicFramePr>
          <p:cNvPr id="7" name="Content Placeholder 8" descr="Pie chart and bar graph of percentage of U.S. TB cases by site of disease in 2023. Majority of cases had pulmonary TB.">
            <a:extLst>
              <a:ext uri="{FF2B5EF4-FFF2-40B4-BE49-F238E27FC236}">
                <a16:creationId xmlns:a16="http://schemas.microsoft.com/office/drawing/2014/main" id="{8FBD7092-E8AE-8C2C-9639-A99552B7C428}"/>
              </a:ext>
            </a:extLst>
          </p:cNvPr>
          <p:cNvGraphicFramePr>
            <a:graphicFrameLocks/>
          </p:cNvGraphicFramePr>
          <p:nvPr>
            <p:extLst>
              <p:ext uri="{D42A27DB-BD31-4B8C-83A1-F6EECF244321}">
                <p14:modId xmlns:p14="http://schemas.microsoft.com/office/powerpoint/2010/main" val="2810881051"/>
              </p:ext>
            </p:extLst>
          </p:nvPr>
        </p:nvGraphicFramePr>
        <p:xfrm>
          <a:off x="80514" y="669445"/>
          <a:ext cx="7065109" cy="56587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descr="Pie chart and bar graph of percentage of U.S. TB cases by site of disease in 2023. Majority of cases had pulmonary TB.">
            <a:extLst>
              <a:ext uri="{FF2B5EF4-FFF2-40B4-BE49-F238E27FC236}">
                <a16:creationId xmlns:a16="http://schemas.microsoft.com/office/drawing/2014/main" id="{73AFDAA6-FD4B-B9D4-4DC1-840037B53BB6}"/>
              </a:ext>
            </a:extLst>
          </p:cNvPr>
          <p:cNvGraphicFramePr/>
          <p:nvPr>
            <p:extLst>
              <p:ext uri="{D42A27DB-BD31-4B8C-83A1-F6EECF244321}">
                <p14:modId xmlns:p14="http://schemas.microsoft.com/office/powerpoint/2010/main" val="2434565455"/>
              </p:ext>
            </p:extLst>
          </p:nvPr>
        </p:nvGraphicFramePr>
        <p:xfrm>
          <a:off x="5543007" y="1013661"/>
          <a:ext cx="6291845" cy="5399665"/>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Straight Connector 8">
            <a:extLst>
              <a:ext uri="{FF2B5EF4-FFF2-40B4-BE49-F238E27FC236}">
                <a16:creationId xmlns:a16="http://schemas.microsoft.com/office/drawing/2014/main" id="{41DE2392-3364-D55C-1DB6-F5438B3CBF71}"/>
              </a:ext>
              <a:ext uri="{C183D7F6-B498-43B3-948B-1728B52AA6E4}">
                <adec:decorative xmlns:adec="http://schemas.microsoft.com/office/drawing/2017/decorative" val="1"/>
              </a:ext>
            </a:extLst>
          </p:cNvPr>
          <p:cNvCxnSpPr>
            <a:cxnSpLocks/>
          </p:cNvCxnSpPr>
          <p:nvPr/>
        </p:nvCxnSpPr>
        <p:spPr>
          <a:xfrm flipV="1">
            <a:off x="3908121" y="1013661"/>
            <a:ext cx="1634886" cy="714931"/>
          </a:xfrm>
          <a:prstGeom prst="line">
            <a:avLst/>
          </a:prstGeom>
          <a:noFill/>
          <a:ln w="25400" cap="flat" cmpd="sng" algn="ctr">
            <a:solidFill>
              <a:srgbClr val="00788A"/>
            </a:solidFill>
            <a:prstDash val="solid"/>
          </a:ln>
          <a:effectLst>
            <a:outerShdw blurRad="40000" dist="20000" dir="5400000" rotWithShape="0">
              <a:srgbClr val="000000">
                <a:alpha val="38000"/>
              </a:srgbClr>
            </a:outerShdw>
          </a:effectLst>
        </p:spPr>
      </p:cxnSp>
      <p:cxnSp>
        <p:nvCxnSpPr>
          <p:cNvPr id="10" name="Straight Connector 9">
            <a:extLst>
              <a:ext uri="{FF2B5EF4-FFF2-40B4-BE49-F238E27FC236}">
                <a16:creationId xmlns:a16="http://schemas.microsoft.com/office/drawing/2014/main" id="{C0E43154-C8B3-2BA1-52F9-E20AB47522A6}"/>
              </a:ext>
              <a:ext uri="{C183D7F6-B498-43B3-948B-1728B52AA6E4}">
                <adec:decorative xmlns:adec="http://schemas.microsoft.com/office/drawing/2017/decorative" val="1"/>
              </a:ext>
            </a:extLst>
          </p:cNvPr>
          <p:cNvCxnSpPr>
            <a:cxnSpLocks/>
          </p:cNvCxnSpPr>
          <p:nvPr/>
        </p:nvCxnSpPr>
        <p:spPr>
          <a:xfrm>
            <a:off x="4283901" y="5411244"/>
            <a:ext cx="1259106" cy="1002082"/>
          </a:xfrm>
          <a:prstGeom prst="line">
            <a:avLst/>
          </a:prstGeom>
          <a:noFill/>
          <a:ln w="25400" cap="flat" cmpd="sng" algn="ctr">
            <a:solidFill>
              <a:srgbClr val="00788A"/>
            </a:solidFill>
            <a:prstDash val="solid"/>
          </a:ln>
          <a:effectLst>
            <a:outerShdw blurRad="40000" dist="20000" dir="5400000" rotWithShape="0">
              <a:srgbClr val="000000">
                <a:alpha val="38000"/>
              </a:srgbClr>
            </a:outerShdw>
          </a:effectLst>
        </p:spPr>
      </p:cxnSp>
      <p:sp>
        <p:nvSpPr>
          <p:cNvPr id="11" name="TextBox 10">
            <a:extLst>
              <a:ext uri="{FF2B5EF4-FFF2-40B4-BE49-F238E27FC236}">
                <a16:creationId xmlns:a16="http://schemas.microsoft.com/office/drawing/2014/main" id="{7BC093BF-4E07-55EA-76BE-DB5F2826860A}"/>
              </a:ext>
            </a:extLst>
          </p:cNvPr>
          <p:cNvSpPr txBox="1"/>
          <p:nvPr/>
        </p:nvSpPr>
        <p:spPr>
          <a:xfrm>
            <a:off x="0" y="6440983"/>
            <a:ext cx="11720834" cy="276999"/>
          </a:xfrm>
          <a:prstGeom prst="rect">
            <a:avLst/>
          </a:prstGeom>
        </p:spPr>
        <p:txBody>
          <a:bodyPr wrap="square" rtlCol="0">
            <a:spAutoFit/>
          </a:bodyPr>
          <a:lstStyle/>
          <a:p>
            <a:r>
              <a:rPr lang="en-US" sz="1200" baseline="30000">
                <a:solidFill>
                  <a:srgbClr val="000000">
                    <a:lumMod val="85000"/>
                    <a:lumOff val="15000"/>
                  </a:srgbClr>
                </a:solidFill>
                <a:latin typeface="Calibri" panose="020F0502020204030204" pitchFamily="34" charset="0"/>
              </a:rPr>
              <a:t>* </a:t>
            </a:r>
            <a:r>
              <a:rPr lang="en-US" sz="1200">
                <a:solidFill>
                  <a:srgbClr val="000000">
                    <a:lumMod val="85000"/>
                    <a:lumOff val="15000"/>
                  </a:srgbClr>
                </a:solidFill>
                <a:latin typeface="Calibri" panose="020F0502020204030204" pitchFamily="34" charset="0"/>
              </a:rPr>
              <a:t>Persons might have more than one extrapulmonary site of disease.</a:t>
            </a:r>
            <a:endParaRPr lang="en-US" sz="1200">
              <a:solidFill>
                <a:srgbClr val="86B2D8">
                  <a:lumMod val="50000"/>
                </a:srgbClr>
              </a:solidFill>
              <a:latin typeface="Calibri" panose="020F0502020204030204" pitchFamily="34" charset="0"/>
            </a:endParaRPr>
          </a:p>
        </p:txBody>
      </p:sp>
    </p:spTree>
    <p:extLst>
      <p:ext uri="{BB962C8B-B14F-4D97-AF65-F5344CB8AC3E}">
        <p14:creationId xmlns:p14="http://schemas.microsoft.com/office/powerpoint/2010/main" val="196138821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EC2B057-C600-AD31-1443-6F76331B4376}"/>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Initial Drug Regimen,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1993–2023</a:t>
            </a:r>
          </a:p>
        </p:txBody>
      </p:sp>
      <p:graphicFrame>
        <p:nvGraphicFramePr>
          <p:cNvPr id="3" name="Chart 2" descr="Stacked bar graph of percentage of U.S. TB cases by initial drug regimen from 1993 to 2023.">
            <a:extLst>
              <a:ext uri="{FF2B5EF4-FFF2-40B4-BE49-F238E27FC236}">
                <a16:creationId xmlns:a16="http://schemas.microsoft.com/office/drawing/2014/main" id="{36D327B6-FA4E-D679-8705-9D69CE5EF07F}"/>
              </a:ext>
            </a:extLst>
          </p:cNvPr>
          <p:cNvGraphicFramePr/>
          <p:nvPr>
            <p:extLst>
              <p:ext uri="{D42A27DB-BD31-4B8C-83A1-F6EECF244321}">
                <p14:modId xmlns:p14="http://schemas.microsoft.com/office/powerpoint/2010/main" val="2268423783"/>
              </p:ext>
            </p:extLst>
          </p:nvPr>
        </p:nvGraphicFramePr>
        <p:xfrm>
          <a:off x="95694" y="1041222"/>
          <a:ext cx="11986278" cy="523983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AEB8F527-5397-A0D0-C091-95DF7790BC85}"/>
              </a:ext>
            </a:extLst>
          </p:cNvPr>
          <p:cNvSpPr txBox="1"/>
          <p:nvPr/>
        </p:nvSpPr>
        <p:spPr>
          <a:xfrm>
            <a:off x="-1" y="5877590"/>
            <a:ext cx="8890613" cy="830997"/>
          </a:xfrm>
          <a:prstGeom prst="rect">
            <a:avLst/>
          </a:prstGeom>
        </p:spPr>
        <p:txBody>
          <a:bodyPr wrap="square" rtlCol="0">
            <a:spAutoFit/>
          </a:bodyPr>
          <a:lstStyle/>
          <a:p>
            <a:pPr>
              <a:buFont typeface="Arial" pitchFamily="34" charset="0"/>
              <a:buNone/>
            </a:pPr>
            <a:r>
              <a:rPr lang="en-US" sz="1200" baseline="30000" dirty="0">
                <a:solidFill>
                  <a:srgbClr val="000000"/>
                </a:solidFill>
                <a:latin typeface="Calibri" panose="020F0502020204030204" pitchFamily="34" charset="0"/>
              </a:rPr>
              <a:t>* </a:t>
            </a:r>
            <a:r>
              <a:rPr lang="en-US" sz="1200" dirty="0">
                <a:solidFill>
                  <a:srgbClr val="000000"/>
                </a:solidFill>
                <a:latin typeface="Calibri" panose="020F0502020204030204" pitchFamily="34" charset="0"/>
              </a:rPr>
              <a:t>Persons alive at diagnosis with initial drug regimen information.</a:t>
            </a:r>
          </a:p>
          <a:p>
            <a:pPr>
              <a:buFont typeface="Arial" pitchFamily="34" charset="0"/>
              <a:buNone/>
            </a:pPr>
            <a:r>
              <a:rPr lang="en-US" sz="1200" baseline="30000" dirty="0">
                <a:solidFill>
                  <a:srgbClr val="000000"/>
                </a:solidFill>
                <a:latin typeface="Calibri" panose="020F0502020204030204" pitchFamily="34" charset="0"/>
              </a:rPr>
              <a:t>† </a:t>
            </a:r>
            <a:r>
              <a:rPr lang="en-US" sz="1200" dirty="0">
                <a:solidFill>
                  <a:srgbClr val="000000"/>
                </a:solidFill>
                <a:latin typeface="Calibri" panose="020F0502020204030204" pitchFamily="34" charset="0"/>
              </a:rPr>
              <a:t>H, isoniazid; R, rifampin; Z, pyrazinamide; E, ethambutol.</a:t>
            </a:r>
          </a:p>
          <a:p>
            <a:pPr>
              <a:buFont typeface="Arial" pitchFamily="34" charset="0"/>
              <a:buNone/>
            </a:pPr>
            <a:r>
              <a:rPr lang="en-US" sz="1200" baseline="30000" dirty="0">
                <a:solidFill>
                  <a:srgbClr val="000000"/>
                </a:solidFill>
                <a:latin typeface="Calibri" panose="020F0502020204030204" pitchFamily="34" charset="0"/>
              </a:rPr>
              <a:t>§ </a:t>
            </a:r>
            <a:r>
              <a:rPr lang="en-US" sz="1200" dirty="0">
                <a:solidFill>
                  <a:srgbClr val="000000"/>
                </a:solidFill>
                <a:latin typeface="Calibri" panose="020F0502020204030204" pitchFamily="34" charset="0"/>
              </a:rPr>
              <a:t>Daily 4-month regimen with rifapentine, isoniazid, pyrazinamide, and moxifloxacin, first recommended by CDC in 2022.</a:t>
            </a:r>
            <a:br>
              <a:rPr lang="en-US" sz="1200" dirty="0">
                <a:solidFill>
                  <a:srgbClr val="000000"/>
                </a:solidFill>
                <a:latin typeface="Calibri" panose="020F0502020204030204" pitchFamily="34" charset="0"/>
              </a:rPr>
            </a:br>
            <a:r>
              <a:rPr lang="en-US" sz="1200" baseline="30000" dirty="0">
                <a:solidFill>
                  <a:srgbClr val="3F3F3F"/>
                </a:solidFill>
                <a:latin typeface="+mn-lt"/>
              </a:rPr>
              <a:t>¶ </a:t>
            </a:r>
            <a:r>
              <a:rPr lang="en-US" sz="1200" dirty="0">
                <a:solidFill>
                  <a:srgbClr val="000000"/>
                </a:solidFill>
                <a:latin typeface="Calibri" panose="020F0502020204030204" pitchFamily="34" charset="0"/>
              </a:rPr>
              <a:t>A drug regimen with at least four drugs, other than HRZE and RPT-MOX.</a:t>
            </a:r>
            <a:endParaRPr lang="en-US" sz="1200" b="1" baseline="30000" dirty="0">
              <a:solidFill>
                <a:srgbClr val="000000"/>
              </a:solidFill>
              <a:latin typeface="Calibri" panose="020F0502020204030204" pitchFamily="34" charset="0"/>
            </a:endParaRPr>
          </a:p>
        </p:txBody>
      </p:sp>
      <p:sp>
        <p:nvSpPr>
          <p:cNvPr id="4" name="TextBox 3">
            <a:extLst>
              <a:ext uri="{FF2B5EF4-FFF2-40B4-BE49-F238E27FC236}">
                <a16:creationId xmlns:a16="http://schemas.microsoft.com/office/drawing/2014/main" id="{5FA19B53-C847-9643-BB6A-D8FF0AD64402}"/>
              </a:ext>
            </a:extLst>
          </p:cNvPr>
          <p:cNvSpPr txBox="1"/>
          <p:nvPr/>
        </p:nvSpPr>
        <p:spPr>
          <a:xfrm>
            <a:off x="2018338" y="1133856"/>
            <a:ext cx="735714" cy="369332"/>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HRZE</a:t>
            </a:r>
            <a:r>
              <a:rPr kumimoji="0" lang="en-US" sz="1800" b="0" i="0" u="none" strike="noStrike" kern="0" cap="none" spc="0" normalizeH="0" baseline="30000" noProof="0">
                <a:ln>
                  <a:noFill/>
                </a:ln>
                <a:solidFill>
                  <a:srgbClr val="000000">
                    <a:lumMod val="85000"/>
                    <a:lumOff val="15000"/>
                  </a:srgbClr>
                </a:solidFill>
                <a:effectLst/>
                <a:uLnTx/>
                <a:uFillTx/>
                <a:latin typeface="Segoe UI" panose="020B0502040204020203" pitchFamily="34" charset="0"/>
                <a:cs typeface="Segoe UI" panose="020B0502040204020203" pitchFamily="34" charset="0"/>
              </a:rPr>
              <a:t>†</a:t>
            </a:r>
            <a:endPar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sp>
        <p:nvSpPr>
          <p:cNvPr id="5" name="TextBox 4">
            <a:extLst>
              <a:ext uri="{FF2B5EF4-FFF2-40B4-BE49-F238E27FC236}">
                <a16:creationId xmlns:a16="http://schemas.microsoft.com/office/drawing/2014/main" id="{E515BE77-AF7C-0613-DFEE-F70007C7AAA2}"/>
              </a:ext>
            </a:extLst>
          </p:cNvPr>
          <p:cNvSpPr txBox="1"/>
          <p:nvPr/>
        </p:nvSpPr>
        <p:spPr>
          <a:xfrm>
            <a:off x="4676696" y="1133856"/>
            <a:ext cx="2603500" cy="369332"/>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Other 4+ drug regimen</a:t>
            </a:r>
            <a:r>
              <a:rPr lang="en-US" sz="1800" baseline="30000">
                <a:solidFill>
                  <a:srgbClr val="3F3F3F"/>
                </a:solidFill>
                <a:latin typeface="+mn-lt"/>
              </a:rPr>
              <a:t>¶</a:t>
            </a:r>
            <a:endPar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sp>
        <p:nvSpPr>
          <p:cNvPr id="11" name="TextBox 10">
            <a:extLst>
              <a:ext uri="{FF2B5EF4-FFF2-40B4-BE49-F238E27FC236}">
                <a16:creationId xmlns:a16="http://schemas.microsoft.com/office/drawing/2014/main" id="{F7339BBB-B5C6-ED2C-EB46-62758A728651}"/>
              </a:ext>
            </a:extLst>
          </p:cNvPr>
          <p:cNvSpPr txBox="1"/>
          <p:nvPr/>
        </p:nvSpPr>
        <p:spPr>
          <a:xfrm>
            <a:off x="3165006" y="1133856"/>
            <a:ext cx="1160099" cy="369332"/>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RPT-MOX</a:t>
            </a:r>
            <a:r>
              <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rPr>
              <a:t>§</a:t>
            </a:r>
          </a:p>
        </p:txBody>
      </p:sp>
    </p:spTree>
    <p:extLst>
      <p:ext uri="{BB962C8B-B14F-4D97-AF65-F5344CB8AC3E}">
        <p14:creationId xmlns:p14="http://schemas.microsoft.com/office/powerpoint/2010/main" val="251517370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6371347-3B8E-FFFC-074D-2117BB678173}"/>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Initial Drug Regimen,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2023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(N=9,334)</a:t>
            </a:r>
          </a:p>
        </p:txBody>
      </p:sp>
      <p:graphicFrame>
        <p:nvGraphicFramePr>
          <p:cNvPr id="6" name="Chart 5" descr="Pie chart showing the percentage of U.S. TB cases by initial drug regimen in 2023 with 83% on HRZE TB treatment regimen.">
            <a:extLst>
              <a:ext uri="{FF2B5EF4-FFF2-40B4-BE49-F238E27FC236}">
                <a16:creationId xmlns:a16="http://schemas.microsoft.com/office/drawing/2014/main" id="{5FF0FD52-C2E4-7373-1957-BC9591B36489}"/>
              </a:ext>
            </a:extLst>
          </p:cNvPr>
          <p:cNvGraphicFramePr/>
          <p:nvPr>
            <p:extLst>
              <p:ext uri="{D42A27DB-BD31-4B8C-83A1-F6EECF244321}">
                <p14:modId xmlns:p14="http://schemas.microsoft.com/office/powerpoint/2010/main" val="1640971574"/>
              </p:ext>
            </p:extLst>
          </p:nvPr>
        </p:nvGraphicFramePr>
        <p:xfrm>
          <a:off x="121508" y="955964"/>
          <a:ext cx="11800198" cy="590203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CD21535D-DB07-6A0D-BB4A-44F30CD6A8B4}"/>
              </a:ext>
            </a:extLst>
          </p:cNvPr>
          <p:cNvSpPr txBox="1"/>
          <p:nvPr/>
        </p:nvSpPr>
        <p:spPr>
          <a:xfrm>
            <a:off x="31204" y="5902036"/>
            <a:ext cx="9607648" cy="830997"/>
          </a:xfrm>
          <a:prstGeom prst="rect">
            <a:avLst/>
          </a:prstGeom>
        </p:spPr>
        <p:txBody>
          <a:bodyPr wrap="square" rtlCol="0">
            <a:spAutoFit/>
          </a:bodyPr>
          <a:lstStyle/>
          <a:p>
            <a:pPr>
              <a:buFont typeface="Arial" pitchFamily="34" charset="0"/>
              <a:buNone/>
            </a:pPr>
            <a:r>
              <a:rPr lang="en-US" sz="1200" baseline="30000" dirty="0">
                <a:solidFill>
                  <a:srgbClr val="000000"/>
                </a:solidFill>
                <a:latin typeface="Calibri" panose="020F0502020204030204" pitchFamily="34" charset="0"/>
              </a:rPr>
              <a:t>* </a:t>
            </a:r>
            <a:r>
              <a:rPr lang="en-US" sz="1200" dirty="0">
                <a:solidFill>
                  <a:srgbClr val="000000"/>
                </a:solidFill>
                <a:latin typeface="Calibri" panose="020F0502020204030204" pitchFamily="34" charset="0"/>
              </a:rPr>
              <a:t>Persons alive at diagnosis with initial drug regimen information.</a:t>
            </a:r>
          </a:p>
          <a:p>
            <a:pPr>
              <a:buFont typeface="Arial" pitchFamily="34" charset="0"/>
              <a:buNone/>
            </a:pPr>
            <a:r>
              <a:rPr lang="en-US" sz="1200" baseline="30000" dirty="0">
                <a:solidFill>
                  <a:srgbClr val="000000"/>
                </a:solidFill>
                <a:latin typeface="Calibri" panose="020F0502020204030204" pitchFamily="34" charset="0"/>
              </a:rPr>
              <a:t>† </a:t>
            </a:r>
            <a:r>
              <a:rPr lang="en-US" sz="1200" dirty="0">
                <a:solidFill>
                  <a:srgbClr val="000000"/>
                </a:solidFill>
                <a:latin typeface="Calibri" panose="020F0502020204030204" pitchFamily="34" charset="0"/>
              </a:rPr>
              <a:t>A drug regimen with at least four drugs, other than HRZE and RPT-MOX.</a:t>
            </a:r>
          </a:p>
          <a:p>
            <a:r>
              <a:rPr lang="en-US" sz="1200" baseline="30000" dirty="0">
                <a:solidFill>
                  <a:srgbClr val="000000"/>
                </a:solidFill>
                <a:latin typeface="Calibri" panose="020F0502020204030204" pitchFamily="34" charset="0"/>
              </a:rPr>
              <a:t>¶ </a:t>
            </a:r>
            <a:r>
              <a:rPr lang="en-US" sz="1200" dirty="0">
                <a:solidFill>
                  <a:srgbClr val="000000"/>
                </a:solidFill>
                <a:latin typeface="Calibri" panose="020F0502020204030204" pitchFamily="34" charset="0"/>
              </a:rPr>
              <a:t>Daily 4-month regimen with rifapentine, isoniazid, pyrazinamide, and moxifloxacin, first recommended by CDC in 2022.</a:t>
            </a:r>
          </a:p>
          <a:p>
            <a:r>
              <a:rPr lang="en-US" sz="1200" baseline="30000" dirty="0">
                <a:solidFill>
                  <a:srgbClr val="000000"/>
                </a:solidFill>
                <a:latin typeface="Calibri" panose="020F0502020204030204" pitchFamily="34" charset="0"/>
              </a:rPr>
              <a:t>§ </a:t>
            </a:r>
            <a:r>
              <a:rPr lang="en-US" sz="1200" dirty="0">
                <a:solidFill>
                  <a:srgbClr val="000000"/>
                </a:solidFill>
                <a:latin typeface="Calibri" panose="020F0502020204030204" pitchFamily="34" charset="0"/>
              </a:rPr>
              <a:t>H, isoniazid; R, rifampin; Z, pyrazinamide; E, ethambutol.</a:t>
            </a:r>
          </a:p>
        </p:txBody>
      </p:sp>
      <p:sp>
        <p:nvSpPr>
          <p:cNvPr id="2" name="TextBox 1">
            <a:extLst>
              <a:ext uri="{FF2B5EF4-FFF2-40B4-BE49-F238E27FC236}">
                <a16:creationId xmlns:a16="http://schemas.microsoft.com/office/drawing/2014/main" id="{6BEE30C6-1844-1C1A-E6B4-B58CF6F49AF2}"/>
              </a:ext>
            </a:extLst>
          </p:cNvPr>
          <p:cNvSpPr txBox="1"/>
          <p:nvPr/>
        </p:nvSpPr>
        <p:spPr>
          <a:xfrm>
            <a:off x="1060922" y="2775126"/>
            <a:ext cx="2294688" cy="461665"/>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RPT-MOX</a:t>
            </a:r>
            <a:r>
              <a:rPr lang="en-US" sz="2400" baseline="30000">
                <a:solidFill>
                  <a:srgbClr val="3F3F3F"/>
                </a:solidFill>
                <a:latin typeface="+mn-lt"/>
              </a:rPr>
              <a:t>¶</a:t>
            </a: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 </a:t>
            </a:r>
            <a:r>
              <a:rPr lang="en-US" sz="2400" kern="0">
                <a:solidFill>
                  <a:srgbClr val="000000">
                    <a:lumMod val="85000"/>
                    <a:lumOff val="15000"/>
                  </a:srgbClr>
                </a:solidFill>
                <a:latin typeface="Calibri" panose="020F0502020204030204" pitchFamily="34" charset="0"/>
              </a:rPr>
              <a:t>&lt;1</a:t>
            </a: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a:t>
            </a:r>
            <a:endParaRPr kumimoji="0" lang="en-US" sz="24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cxnSp>
        <p:nvCxnSpPr>
          <p:cNvPr id="4" name="Straight Connector 3">
            <a:extLst>
              <a:ext uri="{FF2B5EF4-FFF2-40B4-BE49-F238E27FC236}">
                <a16:creationId xmlns:a16="http://schemas.microsoft.com/office/drawing/2014/main" id="{6C679824-0437-9D74-BBA0-1645312A3276}"/>
              </a:ext>
              <a:ext uri="{C183D7F6-B498-43B3-948B-1728B52AA6E4}">
                <adec:decorative xmlns:adec="http://schemas.microsoft.com/office/drawing/2017/decorative" val="1"/>
              </a:ext>
            </a:extLst>
          </p:cNvPr>
          <p:cNvCxnSpPr>
            <a:cxnSpLocks/>
          </p:cNvCxnSpPr>
          <p:nvPr/>
        </p:nvCxnSpPr>
        <p:spPr>
          <a:xfrm>
            <a:off x="3150309" y="3005959"/>
            <a:ext cx="931545" cy="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1D33960A-C023-204F-FEFB-890726192F6C}"/>
              </a:ext>
              <a:ext uri="{C183D7F6-B498-43B3-948B-1728B52AA6E4}">
                <adec:decorative xmlns:adec="http://schemas.microsoft.com/office/drawing/2017/decorative" val="1"/>
              </a:ext>
            </a:extLst>
          </p:cNvPr>
          <p:cNvSpPr/>
          <p:nvPr/>
        </p:nvSpPr>
        <p:spPr>
          <a:xfrm>
            <a:off x="121508" y="1796750"/>
            <a:ext cx="659077" cy="5259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3710BFA-2AB4-D2B9-5088-9A5446E858CD}"/>
              </a:ext>
            </a:extLst>
          </p:cNvPr>
          <p:cNvSpPr txBox="1"/>
          <p:nvPr/>
        </p:nvSpPr>
        <p:spPr>
          <a:xfrm>
            <a:off x="502203" y="1960464"/>
            <a:ext cx="3880848" cy="461665"/>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Other 4+ drug regimen</a:t>
            </a:r>
            <a:r>
              <a:rPr lang="en-US" sz="2400" baseline="30000">
                <a:solidFill>
                  <a:srgbClr val="000000"/>
                </a:solidFill>
                <a:latin typeface="Calibri" panose="020F0502020204030204" pitchFamily="34" charset="0"/>
              </a:rPr>
              <a:t>†</a:t>
            </a:r>
            <a:r>
              <a:rPr kumimoji="0" lang="en-US" sz="24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 12%</a:t>
            </a:r>
            <a:endParaRPr kumimoji="0" lang="en-US" sz="24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cxnSp>
        <p:nvCxnSpPr>
          <p:cNvPr id="3" name="Straight Connector 2">
            <a:extLst>
              <a:ext uri="{FF2B5EF4-FFF2-40B4-BE49-F238E27FC236}">
                <a16:creationId xmlns:a16="http://schemas.microsoft.com/office/drawing/2014/main" id="{8504DF2B-A423-2207-6C69-A56E190A1E8B}"/>
              </a:ext>
              <a:ext uri="{C183D7F6-B498-43B3-948B-1728B52AA6E4}">
                <adec:decorative xmlns:adec="http://schemas.microsoft.com/office/drawing/2017/decorative" val="1"/>
              </a:ext>
            </a:extLst>
          </p:cNvPr>
          <p:cNvCxnSpPr>
            <a:cxnSpLocks/>
          </p:cNvCxnSpPr>
          <p:nvPr/>
        </p:nvCxnSpPr>
        <p:spPr>
          <a:xfrm>
            <a:off x="4195594" y="2233201"/>
            <a:ext cx="279587" cy="188928"/>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722CE32-17D4-28E1-E983-756556FF8244}"/>
              </a:ext>
              <a:ext uri="{C183D7F6-B498-43B3-948B-1728B52AA6E4}">
                <adec:decorative xmlns:adec="http://schemas.microsoft.com/office/drawing/2017/decorative" val="1"/>
              </a:ext>
            </a:extLst>
          </p:cNvPr>
          <p:cNvCxnSpPr>
            <a:cxnSpLocks/>
          </p:cNvCxnSpPr>
          <p:nvPr/>
        </p:nvCxnSpPr>
        <p:spPr>
          <a:xfrm>
            <a:off x="5660315" y="1559859"/>
            <a:ext cx="0" cy="323997"/>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247365"/>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3F86EEF-693A-9BBC-F802-57EB5C11256B}"/>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Percentage of TB Cases by Method of Treatment Administration,</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Calibri" panose="020F0502020204030204" pitchFamily="34" charset="0"/>
              </a:rPr>
              <a:t> United States, 1993–2021</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Calibri" panose="020F0502020204030204" pitchFamily="34" charset="0"/>
              </a:rPr>
              <a:t>†</a:t>
            </a:r>
          </a:p>
        </p:txBody>
      </p:sp>
      <p:sp>
        <p:nvSpPr>
          <p:cNvPr id="6" name="Text Placeholder 3">
            <a:extLst>
              <a:ext uri="{FF2B5EF4-FFF2-40B4-BE49-F238E27FC236}">
                <a16:creationId xmlns:a16="http://schemas.microsoft.com/office/drawing/2014/main" id="{6C9401C3-A1EC-7FAD-EE77-197847408BA7}"/>
              </a:ext>
            </a:extLst>
          </p:cNvPr>
          <p:cNvSpPr txBox="1">
            <a:spLocks/>
          </p:cNvSpPr>
          <p:nvPr/>
        </p:nvSpPr>
        <p:spPr>
          <a:xfrm>
            <a:off x="25400" y="6107722"/>
            <a:ext cx="12192000" cy="611085"/>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on an initial drug therapy with at least one drug.</a:t>
            </a:r>
          </a:p>
          <a:p>
            <a:pPr marL="0" indent="0">
              <a:spcBef>
                <a:spcPts val="16"/>
              </a:spcBef>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Most recent year for which data are complete.</a:t>
            </a:r>
            <a:endParaRPr lang="en-US" sz="1200" baseline="30000">
              <a:solidFill>
                <a:srgbClr val="000000"/>
              </a:solidFill>
              <a:latin typeface="Calibri" panose="020F0502020204030204" pitchFamily="34" charset="0"/>
              <a:cs typeface="Calibri" panose="020F0502020204030204" pitchFamily="34" charset="0"/>
            </a:endParaRPr>
          </a:p>
          <a:p>
            <a:pPr marL="145415" indent="-145415">
              <a:spcBef>
                <a:spcPts val="0"/>
              </a:spcBef>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DOT=directly observed therapy; SAT=self-administered therapy.</a:t>
            </a:r>
          </a:p>
        </p:txBody>
      </p:sp>
      <p:graphicFrame>
        <p:nvGraphicFramePr>
          <p:cNvPr id="8" name="Chart 7" descr="Stacked bar graph of percentage of U.S. TB cases by method of treatment administration from 1993 to 2021.">
            <a:extLst>
              <a:ext uri="{FF2B5EF4-FFF2-40B4-BE49-F238E27FC236}">
                <a16:creationId xmlns:a16="http://schemas.microsoft.com/office/drawing/2014/main" id="{E7FF83AA-37D0-8A8F-9246-B25CC4F4C6CA}"/>
              </a:ext>
            </a:extLst>
          </p:cNvPr>
          <p:cNvGraphicFramePr/>
          <p:nvPr>
            <p:extLst>
              <p:ext uri="{D42A27DB-BD31-4B8C-83A1-F6EECF244321}">
                <p14:modId xmlns:p14="http://schemas.microsoft.com/office/powerpoint/2010/main" val="1562406324"/>
              </p:ext>
            </p:extLst>
          </p:nvPr>
        </p:nvGraphicFramePr>
        <p:xfrm>
          <a:off x="212651" y="1133855"/>
          <a:ext cx="11836560" cy="5068161"/>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6E6E8D4D-75FE-F497-EF51-93665C9A1D80}"/>
              </a:ext>
            </a:extLst>
          </p:cNvPr>
          <p:cNvSpPr txBox="1"/>
          <p:nvPr/>
        </p:nvSpPr>
        <p:spPr>
          <a:xfrm>
            <a:off x="2415625" y="1229666"/>
            <a:ext cx="1155700" cy="276999"/>
          </a:xfrm>
          <a:prstGeom prst="rect">
            <a:avLst/>
          </a:prstGeom>
          <a:solidFill>
            <a:srgbClr val="FFFFFF"/>
          </a:solid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DOT</a:t>
            </a:r>
            <a:r>
              <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rPr>
              <a:t>§</a:t>
            </a: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 only</a:t>
            </a:r>
            <a:endPar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endParaRPr>
          </a:p>
        </p:txBody>
      </p:sp>
      <p:sp>
        <p:nvSpPr>
          <p:cNvPr id="10" name="TextBox 9">
            <a:extLst>
              <a:ext uri="{FF2B5EF4-FFF2-40B4-BE49-F238E27FC236}">
                <a16:creationId xmlns:a16="http://schemas.microsoft.com/office/drawing/2014/main" id="{44EF1DEE-A4B3-C86C-9777-AD4E1F0279A4}"/>
              </a:ext>
            </a:extLst>
          </p:cNvPr>
          <p:cNvSpPr txBox="1"/>
          <p:nvPr/>
        </p:nvSpPr>
        <p:spPr>
          <a:xfrm>
            <a:off x="4578099" y="1229665"/>
            <a:ext cx="1552832" cy="276999"/>
          </a:xfrm>
          <a:prstGeom prst="rect">
            <a:avLst/>
          </a:prstGeom>
          <a:solidFill>
            <a:srgbClr val="FFFFFF"/>
          </a:solid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1800" b="0" i="0" u="none" strike="noStrike" kern="0" cap="none" spc="0" normalizeH="0" baseline="0" noProof="0">
                <a:ln>
                  <a:noFill/>
                </a:ln>
                <a:solidFill>
                  <a:srgbClr val="000000">
                    <a:lumMod val="85000"/>
                    <a:lumOff val="15000"/>
                  </a:srgbClr>
                </a:solidFill>
                <a:effectLst/>
                <a:uLnTx/>
                <a:uFillTx/>
                <a:latin typeface="Calibri" panose="020F0502020204030204" pitchFamily="34" charset="0"/>
              </a:rPr>
              <a:t>DOT and SAT</a:t>
            </a:r>
            <a:r>
              <a:rPr kumimoji="0" lang="en-US" sz="1800" b="0"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rPr>
              <a:t>§</a:t>
            </a:r>
          </a:p>
        </p:txBody>
      </p:sp>
    </p:spTree>
    <p:extLst>
      <p:ext uri="{BB962C8B-B14F-4D97-AF65-F5344CB8AC3E}">
        <p14:creationId xmlns:p14="http://schemas.microsoft.com/office/powerpoint/2010/main" val="8296610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70B849F-E998-D218-484C-C127B1C7478B}"/>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Method of Treatment Administration, United States, 2021</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(N=7,536)</a:t>
            </a:r>
          </a:p>
        </p:txBody>
      </p:sp>
      <p:graphicFrame>
        <p:nvGraphicFramePr>
          <p:cNvPr id="7" name="Chart 6" descr="Pie graph of percentage of U.S. TB cases by method of treatment administration in 2021.">
            <a:extLst>
              <a:ext uri="{FF2B5EF4-FFF2-40B4-BE49-F238E27FC236}">
                <a16:creationId xmlns:a16="http://schemas.microsoft.com/office/drawing/2014/main" id="{564EB582-28B7-53B4-3C2A-0A912BACA944}"/>
              </a:ext>
            </a:extLst>
          </p:cNvPr>
          <p:cNvGraphicFramePr/>
          <p:nvPr>
            <p:extLst>
              <p:ext uri="{D42A27DB-BD31-4B8C-83A1-F6EECF244321}">
                <p14:modId xmlns:p14="http://schemas.microsoft.com/office/powerpoint/2010/main" val="3785184840"/>
              </p:ext>
            </p:extLst>
          </p:nvPr>
        </p:nvGraphicFramePr>
        <p:xfrm>
          <a:off x="396948" y="960455"/>
          <a:ext cx="11624451" cy="544994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80CC6EFB-B377-ED81-DB8E-906E0B0CB63C}"/>
              </a:ext>
            </a:extLst>
          </p:cNvPr>
          <p:cNvSpPr txBox="1">
            <a:spLocks/>
          </p:cNvSpPr>
          <p:nvPr/>
        </p:nvSpPr>
        <p:spPr>
          <a:xfrm>
            <a:off x="25400" y="6269254"/>
            <a:ext cx="12192000" cy="447866"/>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on an initial drug therapy with at least one drug.</a:t>
            </a:r>
            <a:br>
              <a:rPr lang="en-US" sz="1200">
                <a:solidFill>
                  <a:srgbClr val="000000"/>
                </a:solidFill>
                <a:latin typeface="Calibri" panose="020F0502020204030204" pitchFamily="34" charset="0"/>
                <a:cs typeface="Calibri" panose="020F0502020204030204" pitchFamily="34" charset="0"/>
              </a:rPr>
            </a:b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Most recent year for which data are complete.</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371805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169B3F1-5E40-1AEF-76B1-8824681DD14E}"/>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Completion of TB Therapy,</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1993–2021</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endPar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endParaRPr>
          </a:p>
        </p:txBody>
      </p:sp>
      <p:grpSp>
        <p:nvGrpSpPr>
          <p:cNvPr id="6" name="Group 5" descr="Stacked bar graph of percentage of U.S. TB cases by completion of TB therapy from 1993 to 2021.">
            <a:extLst>
              <a:ext uri="{FF2B5EF4-FFF2-40B4-BE49-F238E27FC236}">
                <a16:creationId xmlns:a16="http://schemas.microsoft.com/office/drawing/2014/main" id="{CDA26560-EF4F-A9F6-2209-DEB6F5EF0162}"/>
              </a:ext>
            </a:extLst>
          </p:cNvPr>
          <p:cNvGrpSpPr/>
          <p:nvPr/>
        </p:nvGrpSpPr>
        <p:grpSpPr>
          <a:xfrm>
            <a:off x="231648" y="1002238"/>
            <a:ext cx="11619614" cy="5227874"/>
            <a:chOff x="0" y="924675"/>
            <a:chExt cx="8841600" cy="3514328"/>
          </a:xfrm>
        </p:grpSpPr>
        <p:graphicFrame>
          <p:nvGraphicFramePr>
            <p:cNvPr id="7" name="Chart 6">
              <a:extLst>
                <a:ext uri="{FF2B5EF4-FFF2-40B4-BE49-F238E27FC236}">
                  <a16:creationId xmlns:a16="http://schemas.microsoft.com/office/drawing/2014/main" id="{BB6DB74D-F336-2A1C-40CF-8DEF146D3E8D}"/>
                </a:ext>
              </a:extLst>
            </p:cNvPr>
            <p:cNvGraphicFramePr/>
            <p:nvPr>
              <p:extLst>
                <p:ext uri="{D42A27DB-BD31-4B8C-83A1-F6EECF244321}">
                  <p14:modId xmlns:p14="http://schemas.microsoft.com/office/powerpoint/2010/main" val="981725096"/>
                </p:ext>
              </p:extLst>
            </p:nvPr>
          </p:nvGraphicFramePr>
          <p:xfrm>
            <a:off x="0" y="924675"/>
            <a:ext cx="8080172" cy="351432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3">
              <a:extLst>
                <a:ext uri="{FF2B5EF4-FFF2-40B4-BE49-F238E27FC236}">
                  <a16:creationId xmlns:a16="http://schemas.microsoft.com/office/drawing/2014/main" id="{C63CEC68-2C98-91FF-BE0F-3EA561D1A435}"/>
                </a:ext>
              </a:extLst>
            </p:cNvPr>
            <p:cNvSpPr txBox="1"/>
            <p:nvPr/>
          </p:nvSpPr>
          <p:spPr>
            <a:xfrm>
              <a:off x="7966210" y="1059409"/>
              <a:ext cx="875390" cy="649943"/>
            </a:xfrm>
            <a:prstGeom prst="rect">
              <a:avLst/>
            </a:prstGeom>
            <a:noFill/>
            <a:ln w="19050">
              <a:solidFill>
                <a:srgbClr val="C00000"/>
              </a:solid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BF311A"/>
                  </a:solidFill>
                  <a:effectLst/>
                  <a:uLnTx/>
                  <a:uFillTx/>
                  <a:latin typeface="Calibri" panose="020F0502020204030204" pitchFamily="34" charset="0"/>
                  <a:ea typeface="+mn-ea"/>
                  <a:cs typeface="Calibri" panose="020F0502020204030204" pitchFamily="34" charset="0"/>
                </a:rPr>
                <a:t>National Goal:</a:t>
              </a:r>
              <a:r>
                <a:rPr kumimoji="0" lang="en-US" sz="2000" b="0" i="0" u="none" strike="noStrike" kern="0" cap="none" spc="0" normalizeH="0" baseline="30000" noProof="0">
                  <a:ln>
                    <a:noFill/>
                  </a:ln>
                  <a:solidFill>
                    <a:srgbClr val="BF311A"/>
                  </a:solidFill>
                  <a:effectLst/>
                  <a:uLnTx/>
                  <a:uFillTx/>
                  <a:latin typeface="Calibri" panose="020F0502020204030204" pitchFamily="34" charset="0"/>
                  <a:ea typeface="+mn-ea"/>
                  <a:cs typeface="Calibri" panose="020F0502020204030204" pitchFamily="34" charset="0"/>
                </a:rPr>
                <a:t>§</a:t>
              </a:r>
              <a:endParaRPr kumimoji="0" lang="en-US" sz="2000" b="0" i="0" u="none" strike="noStrike" kern="0" cap="none" spc="0" normalizeH="0" baseline="0" noProof="0">
                <a:ln>
                  <a:noFill/>
                </a:ln>
                <a:solidFill>
                  <a:srgbClr val="BF311A"/>
                </a:solidFill>
                <a:effectLst/>
                <a:uLnTx/>
                <a:uFillTx/>
                <a:latin typeface="Calibri" panose="020F0502020204030204" pitchFamily="34" charset="0"/>
                <a:ea typeface="+mn-ea"/>
                <a:cs typeface="Calibri" panose="020F050202020403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BF311A"/>
                  </a:solidFill>
                  <a:effectLst/>
                  <a:uLnTx/>
                  <a:uFillTx/>
                  <a:latin typeface="Calibri" panose="020F0502020204030204" pitchFamily="34" charset="0"/>
                  <a:ea typeface="+mn-ea"/>
                  <a:cs typeface="Calibri" panose="020F0502020204030204" pitchFamily="34" charset="0"/>
                </a:rPr>
                <a:t>95%</a:t>
              </a:r>
              <a:endParaRPr kumimoji="0" lang="en-US" sz="2000" b="0" i="0" u="none" strike="noStrike" kern="0" cap="none" spc="0" normalizeH="0" baseline="30000" noProof="0">
                <a:ln>
                  <a:noFill/>
                </a:ln>
                <a:solidFill>
                  <a:srgbClr val="BF311A"/>
                </a:solidFill>
                <a:effectLst/>
                <a:uLnTx/>
                <a:uFillTx/>
                <a:latin typeface="Calibri" panose="020F0502020204030204" pitchFamily="34" charset="0"/>
                <a:ea typeface="+mn-ea"/>
                <a:cs typeface="Calibri" panose="020F0502020204030204" pitchFamily="34" charset="0"/>
              </a:endParaRPr>
            </a:p>
          </p:txBody>
        </p:sp>
      </p:grpSp>
      <p:sp>
        <p:nvSpPr>
          <p:cNvPr id="10" name="Title 9">
            <a:extLst>
              <a:ext uri="{FF2B5EF4-FFF2-40B4-BE49-F238E27FC236}">
                <a16:creationId xmlns:a16="http://schemas.microsoft.com/office/drawing/2014/main" id="{EE8D22DD-BB45-E1F1-7297-DB92CB4D3D55}"/>
              </a:ext>
            </a:extLst>
          </p:cNvPr>
          <p:cNvSpPr txBox="1">
            <a:spLocks/>
          </p:cNvSpPr>
          <p:nvPr/>
        </p:nvSpPr>
        <p:spPr>
          <a:xfrm>
            <a:off x="10329" y="6109388"/>
            <a:ext cx="1143971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8747" marR="0" lvl="0" indent="-158747" algn="l"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Persons alive at diagnosis who started TB therapy and for whom therapy </a:t>
            </a:r>
            <a:r>
              <a:rPr kumimoji="0" lang="en-US" sz="12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year was indicated. </a:t>
            </a:r>
          </a:p>
          <a:p>
            <a:pPr marL="158747" marR="0" lvl="0" indent="-158747" algn="l"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Most recent year for which data are complete.</a:t>
            </a:r>
          </a:p>
          <a:p>
            <a:pPr marL="158747" marR="0" lvl="0" indent="-158747" algn="l"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National goal: for 95% of patients with newly diagnosed TB disease for whom ≤12 months of treatment is indicated to complete treatment within 12 months.</a:t>
            </a:r>
            <a:endParaRPr kumimoji="0" lang="en-US" sz="1200" b="0" i="0" u="none" strike="noStrike" kern="1200" cap="none" spc="0" normalizeH="0" baseline="0" noProof="0" dirty="0">
              <a:ln>
                <a:noFill/>
              </a:ln>
              <a:solidFill>
                <a:srgbClr val="86B2D8">
                  <a:lumMod val="50000"/>
                </a:srgbClr>
              </a:solidFill>
              <a:effectLst/>
              <a:uLnTx/>
              <a:uFillTx/>
              <a:latin typeface="Calibri" panose="020F0502020204030204" pitchFamily="34" charset="0"/>
              <a:ea typeface="+mn-ea"/>
              <a:cs typeface="Calibri" panose="020F0502020204030204" pitchFamily="34" charset="0"/>
            </a:endParaRPr>
          </a:p>
        </p:txBody>
      </p:sp>
      <p:cxnSp>
        <p:nvCxnSpPr>
          <p:cNvPr id="11" name="Straight Connector 10">
            <a:extLst>
              <a:ext uri="{FF2B5EF4-FFF2-40B4-BE49-F238E27FC236}">
                <a16:creationId xmlns:a16="http://schemas.microsoft.com/office/drawing/2014/main" id="{0B01C40B-F3FE-A00F-5083-446C70085976}"/>
              </a:ext>
              <a:ext uri="{C183D7F6-B498-43B3-948B-1728B52AA6E4}">
                <adec:decorative xmlns:adec="http://schemas.microsoft.com/office/drawing/2017/decorative" val="1"/>
              </a:ext>
            </a:extLst>
          </p:cNvPr>
          <p:cNvCxnSpPr/>
          <p:nvPr/>
        </p:nvCxnSpPr>
        <p:spPr>
          <a:xfrm>
            <a:off x="1219200" y="1694688"/>
            <a:ext cx="9354312" cy="0"/>
          </a:xfrm>
          <a:prstGeom prst="line">
            <a:avLst/>
          </a:prstGeom>
          <a:noFill/>
          <a:ln w="25400" cap="flat" cmpd="sng" algn="ctr">
            <a:solidFill>
              <a:srgbClr val="C00000"/>
            </a:solidFill>
            <a:prstDash val="solid"/>
          </a:ln>
          <a:effectLst/>
        </p:spPr>
      </p:cxnSp>
    </p:spTree>
    <p:extLst>
      <p:ext uri="{BB962C8B-B14F-4D97-AF65-F5344CB8AC3E}">
        <p14:creationId xmlns:p14="http://schemas.microsoft.com/office/powerpoint/2010/main" val="862264902"/>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625ED4-6DFD-729D-38C4-B5F347D2A6A7}"/>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TB Cases Resistant to Isoniazid</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Origin of Birth,</a:t>
            </a:r>
            <a:r>
              <a:rPr kumimoji="0" lang="en-US" sz="3000" b="1" i="0" u="none" strike="noStrike" kern="1200" cap="none" spc="0" normalizeH="0" baseline="30000" noProof="0" dirty="0">
                <a:ln>
                  <a:noFill/>
                </a:ln>
                <a:solidFill>
                  <a:srgbClr val="164380"/>
                </a:solidFill>
                <a:effectLst/>
                <a:uLnTx/>
                <a:uFillTx/>
                <a:latin typeface="Segoe UI" panose="020B0502040204020203" pitchFamily="34" charset="0"/>
                <a:ea typeface="+mj-ea"/>
                <a:cs typeface="Segoe UI" panose="020B0502040204020203" pitchFamily="34" charset="0"/>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United States, 1993–2023</a:t>
            </a:r>
          </a:p>
        </p:txBody>
      </p:sp>
      <p:graphicFrame>
        <p:nvGraphicFramePr>
          <p:cNvPr id="7" name="Chart 6" descr="Stacked bar graph of U.S. TB cases resistant to isoniazid by origin of birth from 1993-2023 ">
            <a:extLst>
              <a:ext uri="{FF2B5EF4-FFF2-40B4-BE49-F238E27FC236}">
                <a16:creationId xmlns:a16="http://schemas.microsoft.com/office/drawing/2014/main" id="{CE920CB5-F836-4654-B552-B1D769F44C96}"/>
              </a:ext>
            </a:extLst>
          </p:cNvPr>
          <p:cNvGraphicFramePr/>
          <p:nvPr>
            <p:extLst>
              <p:ext uri="{D42A27DB-BD31-4B8C-83A1-F6EECF244321}">
                <p14:modId xmlns:p14="http://schemas.microsoft.com/office/powerpoint/2010/main" val="1502061698"/>
              </p:ext>
            </p:extLst>
          </p:nvPr>
        </p:nvGraphicFramePr>
        <p:xfrm>
          <a:off x="155864" y="1015704"/>
          <a:ext cx="12036136" cy="509801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3171CDFD-4A05-7412-A6C5-F7D2A9054318}"/>
              </a:ext>
            </a:extLst>
          </p:cNvPr>
          <p:cNvSpPr txBox="1">
            <a:spLocks/>
          </p:cNvSpPr>
          <p:nvPr/>
        </p:nvSpPr>
        <p:spPr>
          <a:xfrm>
            <a:off x="0" y="6113721"/>
            <a:ext cx="12192000" cy="744279"/>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Starting in 2023, information on drug resistance included results of molecular drug susceptibility testing in addition to growth-based susceptibility testing for isoniazid and rifampin. An isolate is considered resistant to isoniazid or rifampin if either the growth-based test or molecular test detects resistance.</a:t>
            </a:r>
          </a:p>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298133"/>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664DA058-D1FE-2153-8576-2093F7DCC42F}"/>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Number and Percentage of Multidrug-Resistant (MDR)</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TB Cases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by History of TB, United States, 1993–2023</a:t>
            </a:r>
          </a:p>
        </p:txBody>
      </p:sp>
      <p:graphicFrame>
        <p:nvGraphicFramePr>
          <p:cNvPr id="7" name="Chart 6" descr="Stacked bar graph and line graph of the number and percentage of U.S. MDR TB cases by history of TB from 1993-2023.">
            <a:extLst>
              <a:ext uri="{FF2B5EF4-FFF2-40B4-BE49-F238E27FC236}">
                <a16:creationId xmlns:a16="http://schemas.microsoft.com/office/drawing/2014/main" id="{C8DC0670-9A94-0BD8-2CA5-B2175E2CB9CF}"/>
              </a:ext>
            </a:extLst>
          </p:cNvPr>
          <p:cNvGraphicFramePr/>
          <p:nvPr>
            <p:extLst>
              <p:ext uri="{D42A27DB-BD31-4B8C-83A1-F6EECF244321}">
                <p14:modId xmlns:p14="http://schemas.microsoft.com/office/powerpoint/2010/main" val="439227119"/>
              </p:ext>
            </p:extLst>
          </p:nvPr>
        </p:nvGraphicFramePr>
        <p:xfrm>
          <a:off x="238990" y="971827"/>
          <a:ext cx="11658601" cy="519505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E242DEC4-1F90-17CC-06E1-94B2C90760AC}"/>
              </a:ext>
            </a:extLst>
          </p:cNvPr>
          <p:cNvSpPr txBox="1">
            <a:spLocks/>
          </p:cNvSpPr>
          <p:nvPr/>
        </p:nvSpPr>
        <p:spPr>
          <a:xfrm>
            <a:off x="0" y="6136404"/>
            <a:ext cx="12192000" cy="546843"/>
          </a:xfrm>
          <a:prstGeom prst="rect">
            <a:avLst/>
          </a:prstGeom>
        </p:spPr>
        <p:txBody>
          <a:bodyPr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Calibri"/>
                <a:cs typeface="Calibri"/>
              </a:rPr>
              <a:t>*</a:t>
            </a:r>
            <a:r>
              <a:rPr lang="en-US" sz="1200">
                <a:solidFill>
                  <a:srgbClr val="000000"/>
                </a:solidFill>
                <a:latin typeface="Calibri" panose="020F0502020204030204" pitchFamily="34" charset="0"/>
                <a:cs typeface="Calibri" panose="020F0502020204030204" pitchFamily="34" charset="0"/>
              </a:rPr>
              <a:t>Starting in 2023, information on drug resistance included results of molecular drug susceptibility testing in addition to growth-based susceptibility testing for isoniazid and rifampin. An isolate is considered resistant to isoniazid or rifampin if either the growth-based test or molecular test detects resistance.</a:t>
            </a:r>
          </a:p>
          <a:p>
            <a:pPr marL="0" indent="0" fontAlgn="auto">
              <a:spcBef>
                <a:spcPts val="0"/>
              </a:spcBef>
              <a:spcAft>
                <a:spcPts val="0"/>
              </a:spcAft>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a:t>
            </a:r>
            <a:r>
              <a:rPr lang="en-US" sz="1200">
                <a:solidFill>
                  <a:srgbClr val="000000"/>
                </a:solidFill>
                <a:latin typeface="Calibri" panose="020F0502020204030204" pitchFamily="34" charset="0"/>
                <a:cs typeface="Calibri" panose="020F0502020204030204" pitchFamily="34" charset="0"/>
              </a:rPr>
              <a:t>Excludes persons with unknown origin of birth.</a:t>
            </a:r>
            <a:endParaRPr lang="en-US" sz="1200">
              <a:solidFill>
                <a:srgbClr val="000000"/>
              </a:solidFill>
              <a:latin typeface="Calibri"/>
              <a:cs typeface="Calibri"/>
            </a:endParaRPr>
          </a:p>
        </p:txBody>
      </p:sp>
    </p:spTree>
    <p:extLst>
      <p:ext uri="{BB962C8B-B14F-4D97-AF65-F5344CB8AC3E}">
        <p14:creationId xmlns:p14="http://schemas.microsoft.com/office/powerpoint/2010/main" val="240213182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4644A4C-4E4B-CB76-D007-1627E5D267BF}"/>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HIV Coinfection by Origin of Birth Among Persons with TB,</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United States, 2011–2023</a:t>
            </a:r>
          </a:p>
        </p:txBody>
      </p:sp>
      <p:graphicFrame>
        <p:nvGraphicFramePr>
          <p:cNvPr id="7" name="Chart 6" descr="Line graph of HIV coinfection by origin of birth among persons with TB disease in the U.S. from 2011-2023. ">
            <a:extLst>
              <a:ext uri="{FF2B5EF4-FFF2-40B4-BE49-F238E27FC236}">
                <a16:creationId xmlns:a16="http://schemas.microsoft.com/office/drawing/2014/main" id="{71BE3946-8FB1-6B14-DBE6-5650CD075D2F}"/>
              </a:ext>
            </a:extLst>
          </p:cNvPr>
          <p:cNvGraphicFramePr/>
          <p:nvPr>
            <p:extLst>
              <p:ext uri="{D42A27DB-BD31-4B8C-83A1-F6EECF244321}">
                <p14:modId xmlns:p14="http://schemas.microsoft.com/office/powerpoint/2010/main" val="2664099937"/>
              </p:ext>
            </p:extLst>
          </p:nvPr>
        </p:nvGraphicFramePr>
        <p:xfrm>
          <a:off x="249383" y="1251385"/>
          <a:ext cx="11450782" cy="529631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43F5014E-D96A-CBC8-D267-88839FAF06A5}"/>
              </a:ext>
            </a:extLst>
          </p:cNvPr>
          <p:cNvSpPr txBox="1"/>
          <p:nvPr/>
        </p:nvSpPr>
        <p:spPr>
          <a:xfrm>
            <a:off x="5862" y="6396202"/>
            <a:ext cx="12192000" cy="318582"/>
          </a:xfrm>
          <a:prstGeom prst="rect">
            <a:avLst/>
          </a:prstGeom>
        </p:spPr>
        <p:txBody>
          <a:bodyPr lIns="91440" tIns="45720" rIns="91440" bIns="4572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72599"/>
              </a:lnSpc>
              <a:buFont typeface="Arial" pitchFamily="34" charset="0"/>
              <a:buNone/>
            </a:pPr>
            <a:r>
              <a:rPr lang="en-US" sz="1200" baseline="30000">
                <a:solidFill>
                  <a:srgbClr val="000000"/>
                </a:solidFill>
                <a:latin typeface="Calibri" panose="020F0502020204030204" pitchFamily="34" charset="0"/>
                <a:cs typeface="Calibri" panose="020F0502020204030204" pitchFamily="34" charset="0"/>
              </a:rPr>
              <a:t>* </a:t>
            </a:r>
            <a:r>
              <a:rPr lang="en-US" sz="1200">
                <a:solidFill>
                  <a:srgbClr val="000000"/>
                </a:solidFill>
                <a:latin typeface="Calibri" panose="020F0502020204030204" pitchFamily="34" charset="0"/>
                <a:cs typeface="Calibri" panose="020F0502020204030204" pitchFamily="34" charset="0"/>
              </a:rPr>
              <a:t>Persons alive at diagnosis with HIV test results</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1284167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3EBA7FF-DCEB-5B67-262D-92C476845721}"/>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Selected Risk Factors Among Persons with TB by Origin of Birth,</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2023</a:t>
            </a:r>
          </a:p>
        </p:txBody>
      </p:sp>
      <p:graphicFrame>
        <p:nvGraphicFramePr>
          <p:cNvPr id="7" name="Chart 6" descr="Bar graph of selected risk factors among persons with TB disease by origin of birth in the United States in 2023. ">
            <a:extLst>
              <a:ext uri="{FF2B5EF4-FFF2-40B4-BE49-F238E27FC236}">
                <a16:creationId xmlns:a16="http://schemas.microsoft.com/office/drawing/2014/main" id="{82051F7A-81ED-0FF8-8249-5B897ADA4853}"/>
              </a:ext>
            </a:extLst>
          </p:cNvPr>
          <p:cNvGraphicFramePr/>
          <p:nvPr>
            <p:extLst>
              <p:ext uri="{D42A27DB-BD31-4B8C-83A1-F6EECF244321}">
                <p14:modId xmlns:p14="http://schemas.microsoft.com/office/powerpoint/2010/main" val="3553300657"/>
              </p:ext>
            </p:extLst>
          </p:nvPr>
        </p:nvGraphicFramePr>
        <p:xfrm>
          <a:off x="712341" y="1061354"/>
          <a:ext cx="10972800" cy="508126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9818AB21-1FFF-B3A8-9D58-AA8A9B329178}"/>
              </a:ext>
            </a:extLst>
          </p:cNvPr>
          <p:cNvSpPr txBox="1">
            <a:spLocks/>
          </p:cNvSpPr>
          <p:nvPr/>
        </p:nvSpPr>
        <p:spPr>
          <a:xfrm>
            <a:off x="0" y="6461020"/>
            <a:ext cx="12192000" cy="320780"/>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a:solidFill>
                  <a:srgbClr val="000000"/>
                </a:solidFill>
                <a:latin typeface="Segoe UI" panose="020B0502040204020203" pitchFamily="34" charset="0"/>
                <a:cs typeface="Segoe UI" panose="020B0502040204020203" pitchFamily="34" charset="0"/>
              </a:rPr>
              <a:t>* </a:t>
            </a:r>
            <a:r>
              <a:rPr lang="en-US" sz="1200">
                <a:solidFill>
                  <a:srgbClr val="000000"/>
                </a:solidFill>
                <a:latin typeface="Calibri" panose="020F0502020204030204" pitchFamily="34" charset="0"/>
                <a:cs typeface="Calibri" panose="020F0502020204030204" pitchFamily="34" charset="0"/>
              </a:rPr>
              <a:t>Persons born in the United States, certain U.S. territories, or elsewhere to at least one U.S. citizen parent are categorized as U.S.-born. All other persons are categorized as non-U.S.–born.</a:t>
            </a:r>
            <a:endParaRPr lang="en-US" sz="1200" baseline="3000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6189834"/>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15C7C17-50CC-9297-54D0-A1E772B5A93A}"/>
              </a:ext>
            </a:extLst>
          </p:cNvPr>
          <p:cNvSpPr txBox="1">
            <a:spLocks noGrp="1"/>
          </p:cNvSpPr>
          <p:nvPr>
            <p:ph type="title" idx="4294967295"/>
          </p:nvPr>
        </p:nvSpPr>
        <p:spPr>
          <a:xfrm>
            <a:off x="391160" y="164592"/>
            <a:ext cx="11409680" cy="969264"/>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Social and Behavioral Risk Factors Among Persons </a:t>
            </a:r>
            <a:br>
              <a:rPr kumimoji="0" lang="en-US" sz="3000" b="1" i="0" u="none" strike="noStrike" kern="1200" cap="none" spc="0" normalizeH="0" baseline="0" noProof="0" dirty="0">
                <a:ln>
                  <a:noFill/>
                </a:ln>
                <a:solidFill>
                  <a:srgbClr val="164380"/>
                </a:solidFill>
                <a:effectLst/>
                <a:uLnTx/>
                <a:uFillTx/>
                <a:latin typeface="Calibri"/>
                <a:ea typeface="+mj-ea"/>
                <a:cs typeface="Calibri"/>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Aged </a:t>
            </a:r>
            <a:r>
              <a:rPr kumimoji="0" lang="en-US" sz="3000" b="1" i="0" u="none" strike="noStrike" kern="1200" cap="none" spc="0" normalizeH="0" baseline="0" noProof="0" dirty="0">
                <a:ln>
                  <a:noFill/>
                </a:ln>
                <a:solidFill>
                  <a:srgbClr val="164380"/>
                </a:solidFill>
                <a:effectLst/>
                <a:uLnTx/>
                <a:uFillTx/>
                <a:latin typeface="Calibri"/>
                <a:ea typeface="+mj-ea"/>
                <a:cs typeface="Calibri"/>
              </a:rPr>
              <a:t>≥15 Years with TB, United States, 2023</a:t>
            </a:r>
          </a:p>
        </p:txBody>
      </p:sp>
      <p:graphicFrame>
        <p:nvGraphicFramePr>
          <p:cNvPr id="7" name="Chart 6" descr="Bar graph of social and behavioral risk factors among persons with TB disease in the United States in 2023. ">
            <a:extLst>
              <a:ext uri="{FF2B5EF4-FFF2-40B4-BE49-F238E27FC236}">
                <a16:creationId xmlns:a16="http://schemas.microsoft.com/office/drawing/2014/main" id="{EB0E38EA-3FD1-6A5E-5A65-745112D5A06F}"/>
              </a:ext>
            </a:extLst>
          </p:cNvPr>
          <p:cNvGraphicFramePr/>
          <p:nvPr>
            <p:extLst>
              <p:ext uri="{D42A27DB-BD31-4B8C-83A1-F6EECF244321}">
                <p14:modId xmlns:p14="http://schemas.microsoft.com/office/powerpoint/2010/main" val="3558575149"/>
              </p:ext>
            </p:extLst>
          </p:nvPr>
        </p:nvGraphicFramePr>
        <p:xfrm>
          <a:off x="284480" y="1133856"/>
          <a:ext cx="11623040" cy="544950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369D4747-DA36-12C3-F0B9-7E3A7E170BF0}"/>
              </a:ext>
            </a:extLst>
          </p:cNvPr>
          <p:cNvSpPr txBox="1">
            <a:spLocks/>
          </p:cNvSpPr>
          <p:nvPr/>
        </p:nvSpPr>
        <p:spPr>
          <a:xfrm>
            <a:off x="0" y="6276258"/>
            <a:ext cx="12192000" cy="497864"/>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Font typeface="Arial" pitchFamily="34" charset="0"/>
              <a:buNone/>
            </a:pPr>
            <a:r>
              <a:rPr lang="en-US" sz="1200" baseline="30000" dirty="0">
                <a:solidFill>
                  <a:srgbClr val="000000">
                    <a:lumMod val="85000"/>
                    <a:lumOff val="15000"/>
                  </a:srgbClr>
                </a:solidFill>
                <a:latin typeface="Segoe UI" panose="020B0502040204020203" pitchFamily="34" charset="0"/>
                <a:cs typeface="Segoe UI" panose="020B0502040204020203" pitchFamily="34" charset="0"/>
              </a:rPr>
              <a:t>* </a:t>
            </a:r>
            <a:r>
              <a:rPr lang="en-US" sz="1200" dirty="0">
                <a:solidFill>
                  <a:srgbClr val="000000">
                    <a:lumMod val="85000"/>
                    <a:lumOff val="15000"/>
                  </a:srgbClr>
                </a:solidFill>
                <a:latin typeface="Calibri" panose="020F0502020204030204" pitchFamily="34" charset="0"/>
                <a:cs typeface="Calibri" panose="020F0502020204030204" pitchFamily="34" charset="0"/>
              </a:rPr>
              <a:t>At the time of TB diagnosis</a:t>
            </a:r>
          </a:p>
          <a:p>
            <a:pPr marL="0" indent="0" fontAlgn="auto">
              <a:spcBef>
                <a:spcPts val="0"/>
              </a:spcBef>
              <a:spcAft>
                <a:spcPts val="0"/>
              </a:spcAft>
              <a:buFont typeface="Arial" pitchFamily="34" charset="0"/>
              <a:buNone/>
            </a:pPr>
            <a:r>
              <a:rPr lang="en-US" sz="1200" baseline="30000" dirty="0">
                <a:solidFill>
                  <a:srgbClr val="000000">
                    <a:lumMod val="85000"/>
                    <a:lumOff val="15000"/>
                  </a:srgbClr>
                </a:solidFill>
                <a:latin typeface="Calibri" panose="020F0502020204030204" pitchFamily="34" charset="0"/>
                <a:cs typeface="Calibri" panose="020F0502020204030204" pitchFamily="34" charset="0"/>
              </a:rPr>
              <a:t>† </a:t>
            </a:r>
            <a:r>
              <a:rPr lang="en-US" sz="1200" dirty="0">
                <a:solidFill>
                  <a:srgbClr val="000000">
                    <a:lumMod val="85000"/>
                    <a:lumOff val="15000"/>
                  </a:srgbClr>
                </a:solidFill>
                <a:latin typeface="Calibri" panose="020F0502020204030204" pitchFamily="34" charset="0"/>
                <a:cs typeface="Calibri" panose="020F0502020204030204" pitchFamily="34" charset="0"/>
              </a:rPr>
              <a:t>Within past 12 months prior to TB diagnosis</a:t>
            </a:r>
            <a:endParaRPr lang="en-US" sz="1200" baseline="30000" dirty="0">
              <a:solidFill>
                <a:srgbClr val="000000">
                  <a:lumMod val="85000"/>
                  <a:lumOff val="15000"/>
                </a:srgbClr>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A908AD0F-B973-28EB-0E78-A5DC034A7588}"/>
              </a:ext>
            </a:extLst>
          </p:cNvPr>
          <p:cNvSpPr txBox="1"/>
          <p:nvPr/>
        </p:nvSpPr>
        <p:spPr>
          <a:xfrm>
            <a:off x="3581638" y="2198712"/>
            <a:ext cx="2171192" cy="400110"/>
          </a:xfrm>
          <a:prstGeom prst="rect">
            <a:avLst/>
          </a:prstGeom>
          <a:solidFill>
            <a:srgbClr val="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rPr>
              <a:t>Excess alcohol use</a:t>
            </a:r>
            <a:r>
              <a:rPr kumimoji="0" lang="en-US" sz="20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rPr>
              <a:t>†</a:t>
            </a:r>
            <a:endParaRPr kumimoji="0" lang="en-US" sz="20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endParaRPr>
          </a:p>
        </p:txBody>
      </p:sp>
      <p:sp>
        <p:nvSpPr>
          <p:cNvPr id="10" name="TextBox 9">
            <a:extLst>
              <a:ext uri="{FF2B5EF4-FFF2-40B4-BE49-F238E27FC236}">
                <a16:creationId xmlns:a16="http://schemas.microsoft.com/office/drawing/2014/main" id="{436EAE73-DB51-AEC8-FDD9-3C9087E53DB3}"/>
              </a:ext>
            </a:extLst>
          </p:cNvPr>
          <p:cNvSpPr txBox="1"/>
          <p:nvPr/>
        </p:nvSpPr>
        <p:spPr>
          <a:xfrm>
            <a:off x="3381486" y="5876148"/>
            <a:ext cx="2371344" cy="400110"/>
          </a:xfrm>
          <a:prstGeom prst="rect">
            <a:avLst/>
          </a:prstGeom>
          <a:solidFill>
            <a:srgbClr val="FFFFFF"/>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rPr>
              <a:t>Injecting drug use</a:t>
            </a:r>
            <a:r>
              <a:rPr kumimoji="0" lang="en-US" sz="20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rPr>
              <a:t>†</a:t>
            </a:r>
          </a:p>
        </p:txBody>
      </p:sp>
      <p:sp>
        <p:nvSpPr>
          <p:cNvPr id="11" name="TextBox 10">
            <a:extLst>
              <a:ext uri="{FF2B5EF4-FFF2-40B4-BE49-F238E27FC236}">
                <a16:creationId xmlns:a16="http://schemas.microsoft.com/office/drawing/2014/main" id="{71AEE12E-2A9D-44F0-E7B1-B6125EE8EFE9}"/>
              </a:ext>
            </a:extLst>
          </p:cNvPr>
          <p:cNvSpPr txBox="1"/>
          <p:nvPr/>
        </p:nvSpPr>
        <p:spPr>
          <a:xfrm>
            <a:off x="3085789" y="2904837"/>
            <a:ext cx="2651172" cy="400110"/>
          </a:xfrm>
          <a:prstGeom prst="rect">
            <a:avLst/>
          </a:prstGeom>
          <a:solidFill>
            <a:srgbClr val="FFFFFF"/>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rPr>
              <a:t>Noninjecting drug use</a:t>
            </a:r>
            <a:r>
              <a:rPr kumimoji="0" lang="en-US" sz="20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rPr>
              <a:t>†</a:t>
            </a:r>
          </a:p>
        </p:txBody>
      </p:sp>
      <p:sp>
        <p:nvSpPr>
          <p:cNvPr id="12" name="TextBox 11">
            <a:extLst>
              <a:ext uri="{FF2B5EF4-FFF2-40B4-BE49-F238E27FC236}">
                <a16:creationId xmlns:a16="http://schemas.microsoft.com/office/drawing/2014/main" id="{80E39443-661C-6F81-CBAC-1895C64F2E95}"/>
              </a:ext>
            </a:extLst>
          </p:cNvPr>
          <p:cNvSpPr txBox="1"/>
          <p:nvPr/>
        </p:nvSpPr>
        <p:spPr>
          <a:xfrm>
            <a:off x="1026010" y="3639311"/>
            <a:ext cx="4710951" cy="400110"/>
          </a:xfrm>
          <a:prstGeom prst="rect">
            <a:avLst/>
          </a:prstGeom>
          <a:solidFill>
            <a:srgbClr val="FFFFFF"/>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rPr>
              <a:t>Experiencing homelessness</a:t>
            </a:r>
            <a:r>
              <a:rPr kumimoji="0" lang="en-US" sz="20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rPr>
              <a:t>†</a:t>
            </a:r>
          </a:p>
        </p:txBody>
      </p:sp>
      <p:sp>
        <p:nvSpPr>
          <p:cNvPr id="13" name="TextBox 12">
            <a:extLst>
              <a:ext uri="{FF2B5EF4-FFF2-40B4-BE49-F238E27FC236}">
                <a16:creationId xmlns:a16="http://schemas.microsoft.com/office/drawing/2014/main" id="{09BBE0B4-3A24-6B2C-9603-F32557118A31}"/>
              </a:ext>
            </a:extLst>
          </p:cNvPr>
          <p:cNvSpPr txBox="1"/>
          <p:nvPr/>
        </p:nvSpPr>
        <p:spPr>
          <a:xfrm>
            <a:off x="1703070" y="5128907"/>
            <a:ext cx="4049760" cy="400110"/>
          </a:xfrm>
          <a:prstGeom prst="rect">
            <a:avLst/>
          </a:prstGeom>
          <a:solidFill>
            <a:srgbClr val="FFFFFF"/>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rPr>
              <a:t>Resident of a long-term care facility</a:t>
            </a:r>
            <a:r>
              <a:rPr kumimoji="0" lang="en-US" sz="20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rPr>
              <a:t>*</a:t>
            </a:r>
          </a:p>
        </p:txBody>
      </p:sp>
      <p:sp>
        <p:nvSpPr>
          <p:cNvPr id="3" name="TextBox 2">
            <a:extLst>
              <a:ext uri="{FF2B5EF4-FFF2-40B4-BE49-F238E27FC236}">
                <a16:creationId xmlns:a16="http://schemas.microsoft.com/office/drawing/2014/main" id="{A6877731-532F-6E0E-D9FD-6811B971469A}"/>
              </a:ext>
            </a:extLst>
          </p:cNvPr>
          <p:cNvSpPr txBox="1"/>
          <p:nvPr/>
        </p:nvSpPr>
        <p:spPr>
          <a:xfrm>
            <a:off x="128766" y="4388850"/>
            <a:ext cx="5624064" cy="400110"/>
          </a:xfrm>
          <a:prstGeom prst="rect">
            <a:avLst/>
          </a:prstGeom>
          <a:solidFill>
            <a:srgbClr val="FFFFFF"/>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tabLst/>
              <a:defRPr/>
            </a:pPr>
            <a:r>
              <a:rPr lang="en-US" sz="2000" kern="0" dirty="0">
                <a:solidFill>
                  <a:srgbClr val="000000">
                    <a:lumMod val="85000"/>
                    <a:lumOff val="15000"/>
                  </a:srgbClr>
                </a:solidFill>
                <a:latin typeface="Calibri" panose="020F0502020204030204" pitchFamily="34" charset="0"/>
              </a:rPr>
              <a:t>Resident of a correctional facility</a:t>
            </a:r>
            <a:r>
              <a:rPr kumimoji="0" lang="en-US" sz="20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rPr>
              <a:t>*</a:t>
            </a:r>
          </a:p>
        </p:txBody>
      </p:sp>
      <p:sp>
        <p:nvSpPr>
          <p:cNvPr id="5" name="TextBox 4">
            <a:extLst>
              <a:ext uri="{FF2B5EF4-FFF2-40B4-BE49-F238E27FC236}">
                <a16:creationId xmlns:a16="http://schemas.microsoft.com/office/drawing/2014/main" id="{BA502571-571E-F68D-E3D8-522F5F530D9E}"/>
              </a:ext>
            </a:extLst>
          </p:cNvPr>
          <p:cNvSpPr txBox="1"/>
          <p:nvPr/>
        </p:nvSpPr>
        <p:spPr>
          <a:xfrm>
            <a:off x="1041879" y="1449173"/>
            <a:ext cx="4710951" cy="400110"/>
          </a:xfrm>
          <a:prstGeom prst="rect">
            <a:avLst/>
          </a:prstGeom>
          <a:solidFill>
            <a:srgbClr val="FFFFFF"/>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tabLst/>
              <a:defRPr/>
            </a:pPr>
            <a:r>
              <a:rPr kumimoji="0" lang="en-US" sz="2000" b="0" i="0" u="none" strike="noStrike" kern="0" cap="none" spc="0" normalizeH="0" baseline="0" noProof="0" dirty="0">
                <a:ln>
                  <a:noFill/>
                </a:ln>
                <a:solidFill>
                  <a:srgbClr val="000000">
                    <a:lumMod val="85000"/>
                    <a:lumOff val="15000"/>
                  </a:srgbClr>
                </a:solidFill>
                <a:effectLst/>
                <a:uLnTx/>
                <a:uFillTx/>
                <a:latin typeface="Calibri" panose="020F0502020204030204" pitchFamily="34" charset="0"/>
              </a:rPr>
              <a:t>Current or former smoker</a:t>
            </a:r>
            <a:r>
              <a:rPr kumimoji="0" lang="en-US" sz="2000" b="0" i="0" u="none" strike="noStrike" kern="0" cap="none" spc="0" normalizeH="0" baseline="30000" noProof="0" dirty="0">
                <a:ln>
                  <a:noFill/>
                </a:ln>
                <a:solidFill>
                  <a:srgbClr val="000000">
                    <a:lumMod val="85000"/>
                    <a:lumOff val="15000"/>
                  </a:srgbClr>
                </a:solidFill>
                <a:effectLst/>
                <a:uLnTx/>
                <a:uFillTx/>
                <a:latin typeface="Calibri" panose="020F0502020204030204" pitchFamily="34" charset="0"/>
              </a:rPr>
              <a:t>*</a:t>
            </a:r>
          </a:p>
        </p:txBody>
      </p:sp>
    </p:spTree>
    <p:extLst>
      <p:ext uri="{BB962C8B-B14F-4D97-AF65-F5344CB8AC3E}">
        <p14:creationId xmlns:p14="http://schemas.microsoft.com/office/powerpoint/2010/main" val="4039154473"/>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75395F-74DA-6AE5-A5AC-5E32029BB90B}"/>
              </a:ext>
            </a:extLst>
          </p:cNvPr>
          <p:cNvSpPr txBox="1">
            <a:spLocks noGrp="1"/>
          </p:cNvSpPr>
          <p:nvPr>
            <p:ph type="title" idx="4294967295"/>
          </p:nvPr>
        </p:nvSpPr>
        <p:spPr>
          <a:xfrm>
            <a:off x="200722" y="164592"/>
            <a:ext cx="11912256" cy="9300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Among Incarcerated Persons</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 with TB, Percentages of Cases by Correctional Facility Type: United States, 2023 </a:t>
            </a:r>
            <a:r>
              <a:rPr kumimoji="0" lang="en-US" sz="3000" b="0" i="0" u="none" strike="noStrike" kern="1200" cap="none" spc="0" normalizeH="0" baseline="0" noProof="0" dirty="0">
                <a:ln>
                  <a:noFill/>
                </a:ln>
                <a:solidFill>
                  <a:srgbClr val="164380"/>
                </a:solidFill>
                <a:effectLst/>
                <a:uLnTx/>
                <a:uFillTx/>
                <a:latin typeface="Calibri" pitchFamily="34" charset="0"/>
                <a:ea typeface="+mj-ea"/>
                <a:cs typeface="+mj-cs"/>
              </a:rPr>
              <a:t>(N=324)</a:t>
            </a:r>
            <a:endParaRPr kumimoji="0" lang="en-US" sz="3733" b="1" i="0" u="none" strike="noStrike" kern="1200" cap="none" spc="0" normalizeH="0" baseline="0" noProof="0" dirty="0">
              <a:ln>
                <a:noFill/>
              </a:ln>
              <a:solidFill>
                <a:srgbClr val="FF0000"/>
              </a:solidFill>
              <a:effectLst/>
              <a:uLnTx/>
              <a:uFillTx/>
              <a:latin typeface="Calibri" pitchFamily="34" charset="0"/>
              <a:ea typeface="+mj-ea"/>
              <a:cs typeface="+mj-cs"/>
            </a:endParaRPr>
          </a:p>
        </p:txBody>
      </p:sp>
      <p:graphicFrame>
        <p:nvGraphicFramePr>
          <p:cNvPr id="13" name="Chart 12" descr="Bar graph of percentage of U.S. TB cases among incarcerated persons by correctional facility type in 2023.">
            <a:extLst>
              <a:ext uri="{FF2B5EF4-FFF2-40B4-BE49-F238E27FC236}">
                <a16:creationId xmlns:a16="http://schemas.microsoft.com/office/drawing/2014/main" id="{E338D20F-5D8D-6D48-9798-4BBD152AE7F6}"/>
              </a:ext>
            </a:extLst>
          </p:cNvPr>
          <p:cNvGraphicFramePr/>
          <p:nvPr>
            <p:extLst>
              <p:ext uri="{D42A27DB-BD31-4B8C-83A1-F6EECF244321}">
                <p14:modId xmlns:p14="http://schemas.microsoft.com/office/powerpoint/2010/main" val="3774810321"/>
              </p:ext>
            </p:extLst>
          </p:nvPr>
        </p:nvGraphicFramePr>
        <p:xfrm>
          <a:off x="882867" y="1187669"/>
          <a:ext cx="9238593" cy="516058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F8D5FC21-6F2F-FA32-E11D-73C60B1FDD0C}"/>
              </a:ext>
            </a:extLst>
          </p:cNvPr>
          <p:cNvSpPr txBox="1">
            <a:spLocks/>
          </p:cNvSpPr>
          <p:nvPr/>
        </p:nvSpPr>
        <p:spPr>
          <a:xfrm>
            <a:off x="0" y="6441236"/>
            <a:ext cx="12192000" cy="323988"/>
          </a:xfrm>
          <a:prstGeom prst="rect">
            <a:avLst/>
          </a:prstGeom>
        </p:spPr>
        <p:txBody>
          <a:bodyPr lIns="121920" tIns="60960" rIns="121920" bIns="6096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a:solidFill>
                  <a:srgbClr val="000000">
                    <a:lumMod val="85000"/>
                    <a:lumOff val="15000"/>
                  </a:srgbClr>
                </a:solidFill>
                <a:latin typeface="Calibri" panose="020F0502020204030204" pitchFamily="34" charset="0"/>
                <a:cs typeface="Calibri" panose="020F0502020204030204" pitchFamily="34" charset="0"/>
              </a:rPr>
              <a:t>*At time of TB diagnosis for those ages ≥15 years</a:t>
            </a:r>
          </a:p>
        </p:txBody>
      </p:sp>
    </p:spTree>
    <p:extLst>
      <p:ext uri="{BB962C8B-B14F-4D97-AF65-F5344CB8AC3E}">
        <p14:creationId xmlns:p14="http://schemas.microsoft.com/office/powerpoint/2010/main" val="1227749688"/>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A801DCCA-39C4-DB95-DC91-DA76910A8275}"/>
              </a:ext>
            </a:extLst>
          </p:cNvPr>
          <p:cNvSpPr txBox="1">
            <a:spLocks noGrp="1"/>
          </p:cNvSpPr>
          <p:nvPr>
            <p:ph type="title" idx="4294967295"/>
          </p:nvPr>
        </p:nvSpPr>
        <p:spPr>
          <a:xfrm>
            <a:off x="503854" y="116466"/>
            <a:ext cx="11184293" cy="9718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Percentage of TB Cases by Status</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t>and Cause of Death, United States, 2021</a:t>
            </a:r>
            <a:r>
              <a:rPr kumimoji="0" lang="en-US" sz="3000" b="1" i="0" u="none" strike="noStrike" kern="1200" cap="none" spc="0" normalizeH="0" baseline="30000" noProof="0" dirty="0">
                <a:ln>
                  <a:noFill/>
                </a:ln>
                <a:solidFill>
                  <a:srgbClr val="164380"/>
                </a:solidFill>
                <a:effectLst/>
                <a:uLnTx/>
                <a:uFillTx/>
                <a:latin typeface="Calibri" pitchFamily="34" charset="0"/>
                <a:ea typeface="+mj-ea"/>
                <a:cs typeface="+mj-cs"/>
              </a:rPr>
              <a:t>*</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sp>
        <p:nvSpPr>
          <p:cNvPr id="19" name="Text Box 75">
            <a:extLst>
              <a:ext uri="{FF2B5EF4-FFF2-40B4-BE49-F238E27FC236}">
                <a16:creationId xmlns:a16="http://schemas.microsoft.com/office/drawing/2014/main" id="{BE0B2B1A-5B79-2537-1E6B-E03BD39C553F}"/>
              </a:ext>
            </a:extLst>
          </p:cNvPr>
          <p:cNvSpPr txBox="1">
            <a:spLocks noChangeArrowheads="1"/>
          </p:cNvSpPr>
          <p:nvPr/>
        </p:nvSpPr>
        <p:spPr bwMode="auto">
          <a:xfrm>
            <a:off x="4827645" y="1446330"/>
            <a:ext cx="2627771" cy="892552"/>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Dead at diagnosis</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(N=258)</a:t>
            </a:r>
            <a:r>
              <a:rPr lang="en-US" sz="2600" b="1" baseline="30000">
                <a:solidFill>
                  <a:srgbClr val="000000">
                    <a:lumMod val="85000"/>
                    <a:lumOff val="15000"/>
                  </a:srgbClr>
                </a:solidFill>
                <a:latin typeface="Calibri" panose="020F0502020204030204" pitchFamily="34" charset="0"/>
                <a:cs typeface="Calibri" panose="020F0502020204030204" pitchFamily="34" charset="0"/>
              </a:rPr>
              <a:t> </a:t>
            </a:r>
          </a:p>
        </p:txBody>
      </p:sp>
      <p:sp>
        <p:nvSpPr>
          <p:cNvPr id="20" name="Text Box 75">
            <a:extLst>
              <a:ext uri="{FF2B5EF4-FFF2-40B4-BE49-F238E27FC236}">
                <a16:creationId xmlns:a16="http://schemas.microsoft.com/office/drawing/2014/main" id="{4C434F6E-1A53-2C56-D041-EC275DC0BF90}"/>
              </a:ext>
            </a:extLst>
          </p:cNvPr>
          <p:cNvSpPr txBox="1">
            <a:spLocks noChangeArrowheads="1"/>
          </p:cNvSpPr>
          <p:nvPr/>
        </p:nvSpPr>
        <p:spPr bwMode="auto">
          <a:xfrm>
            <a:off x="8958434" y="1451928"/>
            <a:ext cx="2934394" cy="892552"/>
          </a:xfrm>
          <a:prstGeom prst="rect">
            <a:avLst/>
          </a:prstGeom>
          <a:noFill/>
          <a:ln w="9525">
            <a:noFill/>
            <a:miter lim="800000"/>
            <a:headEnd/>
            <a:tailEnd/>
          </a:ln>
          <a:effectLst/>
        </p:spPr>
        <p:txBody>
          <a:bodyPr wrap="none">
            <a:spAutoFit/>
          </a:bodyPr>
          <a:lstStyle/>
          <a:p>
            <a:pPr algn="ctr"/>
            <a:r>
              <a:rPr lang="en-US" sz="2600" b="1">
                <a:solidFill>
                  <a:srgbClr val="000000">
                    <a:lumMod val="85000"/>
                    <a:lumOff val="15000"/>
                  </a:srgbClr>
                </a:solidFill>
                <a:latin typeface="Calibri" panose="020F0502020204030204" pitchFamily="34" charset="0"/>
                <a:cs typeface="Calibri" panose="020F0502020204030204" pitchFamily="34" charset="0"/>
              </a:rPr>
              <a:t>Died after diagnosis</a:t>
            </a:r>
          </a:p>
          <a:p>
            <a:pPr algn="ctr"/>
            <a:r>
              <a:rPr lang="en-US" sz="2600">
                <a:solidFill>
                  <a:srgbClr val="000000">
                    <a:lumMod val="85000"/>
                    <a:lumOff val="15000"/>
                  </a:srgbClr>
                </a:solidFill>
                <a:latin typeface="Calibri" panose="020F0502020204030204" pitchFamily="34" charset="0"/>
                <a:cs typeface="Calibri" panose="020F0502020204030204" pitchFamily="34" charset="0"/>
              </a:rPr>
              <a:t>(N=623)</a:t>
            </a:r>
            <a:r>
              <a:rPr lang="en-US" sz="2600" baseline="30000">
                <a:solidFill>
                  <a:srgbClr val="000000">
                    <a:lumMod val="85000"/>
                    <a:lumOff val="15000"/>
                  </a:srgbClr>
                </a:solidFill>
                <a:latin typeface="Calibri" panose="020F0502020204030204" pitchFamily="34" charset="0"/>
                <a:cs typeface="Calibri" panose="020F0502020204030204" pitchFamily="34" charset="0"/>
              </a:rPr>
              <a:t>†</a:t>
            </a:r>
            <a:r>
              <a:rPr lang="en-US" sz="2600" b="1" baseline="30000">
                <a:solidFill>
                  <a:srgbClr val="000000">
                    <a:lumMod val="85000"/>
                    <a:lumOff val="15000"/>
                  </a:srgbClr>
                </a:solidFill>
                <a:latin typeface="Calibri" panose="020F0502020204030204" pitchFamily="34" charset="0"/>
                <a:cs typeface="Calibri" panose="020F0502020204030204" pitchFamily="34" charset="0"/>
              </a:rPr>
              <a:t> </a:t>
            </a:r>
          </a:p>
        </p:txBody>
      </p:sp>
      <p:grpSp>
        <p:nvGrpSpPr>
          <p:cNvPr id="21" name="Group 20" descr="Pie chart of TB cases by status and bar graphs with cause of death in the United States in 2021">
            <a:extLst>
              <a:ext uri="{FF2B5EF4-FFF2-40B4-BE49-F238E27FC236}">
                <a16:creationId xmlns:a16="http://schemas.microsoft.com/office/drawing/2014/main" id="{2FCE29B1-A0BD-8F63-42D5-379F93E0644F}"/>
              </a:ext>
            </a:extLst>
          </p:cNvPr>
          <p:cNvGrpSpPr/>
          <p:nvPr/>
        </p:nvGrpSpPr>
        <p:grpSpPr>
          <a:xfrm>
            <a:off x="3357125" y="2437227"/>
            <a:ext cx="8547264" cy="3557211"/>
            <a:chOff x="3244235" y="2360524"/>
            <a:chExt cx="8547264" cy="3557211"/>
          </a:xfrm>
        </p:grpSpPr>
        <p:graphicFrame>
          <p:nvGraphicFramePr>
            <p:cNvPr id="22" name="Chart 21">
              <a:extLst>
                <a:ext uri="{FF2B5EF4-FFF2-40B4-BE49-F238E27FC236}">
                  <a16:creationId xmlns:a16="http://schemas.microsoft.com/office/drawing/2014/main" id="{B600B712-48F5-6919-31B3-5624195A6BB1}"/>
                </a:ext>
              </a:extLst>
            </p:cNvPr>
            <p:cNvGraphicFramePr/>
            <p:nvPr>
              <p:extLst>
                <p:ext uri="{D42A27DB-BD31-4B8C-83A1-F6EECF244321}">
                  <p14:modId xmlns:p14="http://schemas.microsoft.com/office/powerpoint/2010/main" val="2198182575"/>
                </p:ext>
              </p:extLst>
            </p:nvPr>
          </p:nvGraphicFramePr>
          <p:xfrm>
            <a:off x="3244235" y="2360524"/>
            <a:ext cx="4023360" cy="35570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a:extLst>
                <a:ext uri="{FF2B5EF4-FFF2-40B4-BE49-F238E27FC236}">
                  <a16:creationId xmlns:a16="http://schemas.microsoft.com/office/drawing/2014/main" id="{B81F57EE-FA30-5800-8605-DB98562B0A4C}"/>
                </a:ext>
              </a:extLst>
            </p:cNvPr>
            <p:cNvGraphicFramePr/>
            <p:nvPr>
              <p:extLst>
                <p:ext uri="{D42A27DB-BD31-4B8C-83A1-F6EECF244321}">
                  <p14:modId xmlns:p14="http://schemas.microsoft.com/office/powerpoint/2010/main" val="1693067379"/>
                </p:ext>
              </p:extLst>
            </p:nvPr>
          </p:nvGraphicFramePr>
          <p:xfrm>
            <a:off x="7768139" y="2360524"/>
            <a:ext cx="4023360" cy="3557211"/>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 Box 75">
              <a:extLst>
                <a:ext uri="{FF2B5EF4-FFF2-40B4-BE49-F238E27FC236}">
                  <a16:creationId xmlns:a16="http://schemas.microsoft.com/office/drawing/2014/main" id="{EB7C3DA3-7514-2046-6060-C3BA0AF41E9E}"/>
                </a:ext>
              </a:extLst>
            </p:cNvPr>
            <p:cNvSpPr txBox="1">
              <a:spLocks noChangeArrowheads="1"/>
            </p:cNvSpPr>
            <p:nvPr/>
          </p:nvSpPr>
          <p:spPr bwMode="auto">
            <a:xfrm>
              <a:off x="7151300" y="2693140"/>
              <a:ext cx="1815640" cy="707886"/>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TB cause of death</a:t>
              </a:r>
              <a:endParaRPr kumimoji="0" lang="en-US" sz="2000" b="1"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sp>
          <p:nvSpPr>
            <p:cNvPr id="25" name="Text Box 75">
              <a:extLst>
                <a:ext uri="{FF2B5EF4-FFF2-40B4-BE49-F238E27FC236}">
                  <a16:creationId xmlns:a16="http://schemas.microsoft.com/office/drawing/2014/main" id="{7553B55C-E4DA-61C7-3F9C-417F4B61D919}"/>
                </a:ext>
              </a:extLst>
            </p:cNvPr>
            <p:cNvSpPr txBox="1">
              <a:spLocks noChangeArrowheads="1"/>
            </p:cNvSpPr>
            <p:nvPr/>
          </p:nvSpPr>
          <p:spPr bwMode="auto">
            <a:xfrm>
              <a:off x="7151300" y="3811393"/>
              <a:ext cx="1815640" cy="707886"/>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TB not cause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of death</a:t>
              </a:r>
              <a:endParaRPr kumimoji="0" lang="en-US" sz="2000" b="1"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sp>
          <p:nvSpPr>
            <p:cNvPr id="26" name="Text Box 75">
              <a:extLst>
                <a:ext uri="{FF2B5EF4-FFF2-40B4-BE49-F238E27FC236}">
                  <a16:creationId xmlns:a16="http://schemas.microsoft.com/office/drawing/2014/main" id="{A277D775-EE4A-F0AF-B367-4528BB7FBAAF}"/>
                </a:ext>
              </a:extLst>
            </p:cNvPr>
            <p:cNvSpPr txBox="1">
              <a:spLocks noChangeArrowheads="1"/>
            </p:cNvSpPr>
            <p:nvPr/>
          </p:nvSpPr>
          <p:spPr bwMode="auto">
            <a:xfrm>
              <a:off x="7162589" y="4929647"/>
              <a:ext cx="1815640" cy="707886"/>
            </a:xfrm>
            <a:prstGeom prst="rect">
              <a:avLst/>
            </a:prstGeom>
            <a:noFill/>
            <a:ln w="9525">
              <a:noFill/>
              <a:miter lim="800000"/>
              <a:headEnd/>
              <a:tailEnd/>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rPr>
                <a:t>Unknown cause of death</a:t>
              </a:r>
              <a:endParaRPr kumimoji="0" lang="en-US" sz="2000" b="1" i="0" u="none" strike="noStrike" kern="0" cap="none" spc="0" normalizeH="0" baseline="30000" noProof="0">
                <a:ln>
                  <a:noFill/>
                </a:ln>
                <a:solidFill>
                  <a:srgbClr val="000000">
                    <a:lumMod val="85000"/>
                    <a:lumOff val="15000"/>
                  </a:srgbClr>
                </a:solidFill>
                <a:effectLst/>
                <a:uLnTx/>
                <a:uFillTx/>
                <a:latin typeface="Calibri" panose="020F0502020204030204" pitchFamily="34" charset="0"/>
                <a:cs typeface="Calibri" panose="020F0502020204030204" pitchFamily="34" charset="0"/>
              </a:endParaRPr>
            </a:p>
          </p:txBody>
        </p:sp>
      </p:grpSp>
      <p:graphicFrame>
        <p:nvGraphicFramePr>
          <p:cNvPr id="28" name="Content Placeholder 8" descr="Pie chart of TB cases by status and bar graphs with cause of death in the United States in 2021">
            <a:extLst>
              <a:ext uri="{FF2B5EF4-FFF2-40B4-BE49-F238E27FC236}">
                <a16:creationId xmlns:a16="http://schemas.microsoft.com/office/drawing/2014/main" id="{38DED727-5169-C56A-90AA-1451EF94DC67}"/>
              </a:ext>
            </a:extLst>
          </p:cNvPr>
          <p:cNvGraphicFramePr>
            <a:graphicFrameLocks noChangeAspect="1"/>
          </p:cNvGraphicFramePr>
          <p:nvPr>
            <p:extLst>
              <p:ext uri="{D42A27DB-BD31-4B8C-83A1-F6EECF244321}">
                <p14:modId xmlns:p14="http://schemas.microsoft.com/office/powerpoint/2010/main" val="4129508484"/>
              </p:ext>
            </p:extLst>
          </p:nvPr>
        </p:nvGraphicFramePr>
        <p:xfrm>
          <a:off x="-207545" y="1627318"/>
          <a:ext cx="4595445" cy="4507078"/>
        </p:xfrm>
        <a:graphic>
          <a:graphicData uri="http://schemas.openxmlformats.org/drawingml/2006/chart">
            <c:chart xmlns:c="http://schemas.openxmlformats.org/drawingml/2006/chart" xmlns:r="http://schemas.openxmlformats.org/officeDocument/2006/relationships" r:id="rId5"/>
          </a:graphicData>
        </a:graphic>
      </p:graphicFrame>
      <p:cxnSp>
        <p:nvCxnSpPr>
          <p:cNvPr id="29" name="Straight Connector 28">
            <a:extLst>
              <a:ext uri="{FF2B5EF4-FFF2-40B4-BE49-F238E27FC236}">
                <a16:creationId xmlns:a16="http://schemas.microsoft.com/office/drawing/2014/main" id="{C9D664E6-9055-6951-2028-0D19591864CC}"/>
              </a:ext>
              <a:ext uri="{C183D7F6-B498-43B3-948B-1728B52AA6E4}">
                <adec:decorative xmlns:adec="http://schemas.microsoft.com/office/drawing/2017/decorative" val="1"/>
              </a:ext>
            </a:extLst>
          </p:cNvPr>
          <p:cNvCxnSpPr>
            <a:cxnSpLocks/>
          </p:cNvCxnSpPr>
          <p:nvPr/>
        </p:nvCxnSpPr>
        <p:spPr>
          <a:xfrm>
            <a:off x="4143022" y="4436533"/>
            <a:ext cx="329912" cy="1529816"/>
          </a:xfrm>
          <a:prstGeom prst="line">
            <a:avLst/>
          </a:prstGeom>
          <a:noFill/>
          <a:ln w="31750" cap="flat" cmpd="sng" algn="ctr">
            <a:solidFill>
              <a:srgbClr val="00788A"/>
            </a:solidFill>
            <a:prstDash val="sysDash"/>
          </a:ln>
          <a:effectLst/>
        </p:spPr>
      </p:cxnSp>
      <p:cxnSp>
        <p:nvCxnSpPr>
          <p:cNvPr id="30" name="Straight Connector 29">
            <a:extLst>
              <a:ext uri="{FF2B5EF4-FFF2-40B4-BE49-F238E27FC236}">
                <a16:creationId xmlns:a16="http://schemas.microsoft.com/office/drawing/2014/main" id="{334A1F26-E26A-DF5F-A0D6-CAD22F9BCFAB}"/>
              </a:ext>
              <a:ext uri="{C183D7F6-B498-43B3-948B-1728B52AA6E4}">
                <adec:decorative xmlns:adec="http://schemas.microsoft.com/office/drawing/2017/decorative" val="1"/>
              </a:ext>
            </a:extLst>
          </p:cNvPr>
          <p:cNvCxnSpPr>
            <a:cxnSpLocks/>
          </p:cNvCxnSpPr>
          <p:nvPr/>
        </p:nvCxnSpPr>
        <p:spPr>
          <a:xfrm flipV="1">
            <a:off x="4013200" y="2437227"/>
            <a:ext cx="437720" cy="991773"/>
          </a:xfrm>
          <a:prstGeom prst="line">
            <a:avLst/>
          </a:prstGeom>
          <a:noFill/>
          <a:ln w="31750" cap="flat" cmpd="sng" algn="ctr">
            <a:solidFill>
              <a:srgbClr val="00788A"/>
            </a:solidFill>
            <a:prstDash val="sysDash"/>
          </a:ln>
          <a:effectLst/>
        </p:spPr>
      </p:cxnSp>
      <p:sp>
        <p:nvSpPr>
          <p:cNvPr id="31" name="TextBox 30">
            <a:extLst>
              <a:ext uri="{FF2B5EF4-FFF2-40B4-BE49-F238E27FC236}">
                <a16:creationId xmlns:a16="http://schemas.microsoft.com/office/drawing/2014/main" id="{1C9B99B9-BD87-B3E3-0F7B-0CB595EC8E18}"/>
              </a:ext>
            </a:extLst>
          </p:cNvPr>
          <p:cNvSpPr txBox="1"/>
          <p:nvPr/>
        </p:nvSpPr>
        <p:spPr>
          <a:xfrm>
            <a:off x="0" y="6258658"/>
            <a:ext cx="11717249" cy="461665"/>
          </a:xfrm>
          <a:prstGeom prst="rect">
            <a:avLst/>
          </a:prstGeom>
        </p:spPr>
        <p:txBody>
          <a:bodyPr wrap="square" rtlCol="0">
            <a:spAutoFit/>
          </a:bodyPr>
          <a:lstStyle/>
          <a:p>
            <a:r>
              <a:rPr lang="en-US" sz="1200" baseline="30000">
                <a:solidFill>
                  <a:srgbClr val="000000"/>
                </a:solidFill>
                <a:latin typeface="Calibri" panose="020F0502020204030204" pitchFamily="34" charset="0"/>
                <a:cs typeface="Segoe UI" panose="020B0502040204020203" pitchFamily="34" charset="0"/>
              </a:rPr>
              <a:t>*</a:t>
            </a:r>
            <a:r>
              <a:rPr lang="en-US" sz="1200">
                <a:solidFill>
                  <a:srgbClr val="000000"/>
                </a:solidFill>
                <a:latin typeface="Calibri" panose="020F0502020204030204" pitchFamily="34" charset="0"/>
                <a:cs typeface="Segoe UI" panose="020B0502040204020203" pitchFamily="34" charset="0"/>
              </a:rPr>
              <a:t>Most recent year for which data are complete</a:t>
            </a:r>
          </a:p>
          <a:p>
            <a:r>
              <a:rPr lang="en-US" sz="1200" baseline="30000">
                <a:solidFill>
                  <a:srgbClr val="000000"/>
                </a:solidFill>
                <a:latin typeface="Calibri" panose="020F0502020204030204" pitchFamily="34" charset="0"/>
                <a:cs typeface="Segoe UI" panose="020B0502040204020203" pitchFamily="34" charset="0"/>
              </a:rPr>
              <a:t>†</a:t>
            </a:r>
            <a:r>
              <a:rPr lang="en-US" sz="1200">
                <a:solidFill>
                  <a:srgbClr val="000000"/>
                </a:solidFill>
                <a:latin typeface="Calibri" panose="020F0502020204030204" pitchFamily="34" charset="0"/>
                <a:cs typeface="Segoe UI" panose="020B0502040204020203" pitchFamily="34" charset="0"/>
              </a:rPr>
              <a:t>Three deaths were related to TB therapy.</a:t>
            </a:r>
            <a:endParaRPr lang="en-US" sz="1200">
              <a:solidFill>
                <a:srgbClr val="000000"/>
              </a:solidFill>
              <a:latin typeface="Calibri" panose="020F0502020204030204" pitchFamily="34" charset="0"/>
            </a:endParaRPr>
          </a:p>
        </p:txBody>
      </p:sp>
      <p:sp>
        <p:nvSpPr>
          <p:cNvPr id="32" name="Rectangle 31">
            <a:extLst>
              <a:ext uri="{FF2B5EF4-FFF2-40B4-BE49-F238E27FC236}">
                <a16:creationId xmlns:a16="http://schemas.microsoft.com/office/drawing/2014/main" id="{AF9C244A-6A41-5A00-285E-0881FC0FC864}"/>
              </a:ext>
              <a:ext uri="{C183D7F6-B498-43B3-948B-1728B52AA6E4}">
                <adec:decorative xmlns:adec="http://schemas.microsoft.com/office/drawing/2017/decorative" val="1"/>
              </a:ext>
            </a:extLst>
          </p:cNvPr>
          <p:cNvSpPr/>
          <p:nvPr/>
        </p:nvSpPr>
        <p:spPr>
          <a:xfrm>
            <a:off x="4450920" y="2442824"/>
            <a:ext cx="7650769" cy="3531491"/>
          </a:xfrm>
          <a:prstGeom prst="rect">
            <a:avLst/>
          </a:prstGeom>
          <a:noFill/>
          <a:ln w="31750" cap="flat" cmpd="sng" algn="ctr">
            <a:solidFill>
              <a:srgbClr val="00788A"/>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Myriad Web Pro"/>
              <a:ea typeface="+mn-ea"/>
              <a:cs typeface="+mn-cs"/>
            </a:endParaRPr>
          </a:p>
        </p:txBody>
      </p:sp>
    </p:spTree>
    <p:extLst>
      <p:ext uri="{BB962C8B-B14F-4D97-AF65-F5344CB8AC3E}">
        <p14:creationId xmlns:p14="http://schemas.microsoft.com/office/powerpoint/2010/main" val="224353762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F1AE2B6-68FB-93A7-AAC7-3DF5FC066EBE}"/>
              </a:ext>
            </a:extLst>
          </p:cNvPr>
          <p:cNvSpPr txBox="1">
            <a:spLocks noGrp="1"/>
          </p:cNvSpPr>
          <p:nvPr>
            <p:ph type="title" idx="4294967295"/>
          </p:nvPr>
        </p:nvSpPr>
        <p:spPr>
          <a:xfrm>
            <a:off x="609600" y="164592"/>
            <a:ext cx="10972800" cy="69494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Genotyping in the United States</a:t>
            </a:r>
          </a:p>
        </p:txBody>
      </p:sp>
      <p:sp>
        <p:nvSpPr>
          <p:cNvPr id="8" name="TextBox 7">
            <a:extLst>
              <a:ext uri="{FF2B5EF4-FFF2-40B4-BE49-F238E27FC236}">
                <a16:creationId xmlns:a16="http://schemas.microsoft.com/office/drawing/2014/main" id="{62BFD990-64F2-C952-A692-4B91C3F2A739}"/>
              </a:ext>
            </a:extLst>
          </p:cNvPr>
          <p:cNvSpPr txBox="1"/>
          <p:nvPr/>
        </p:nvSpPr>
        <p:spPr>
          <a:xfrm>
            <a:off x="-1" y="5885702"/>
            <a:ext cx="1211820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30000" noProof="0" dirty="0">
                <a:ln>
                  <a:noFill/>
                </a:ln>
                <a:solidFill>
                  <a:srgbClr val="000000"/>
                </a:solidFill>
                <a:effectLst/>
                <a:uLnTx/>
                <a:uFillTx/>
                <a:latin typeface="Calibri"/>
                <a:cs typeface="Calibri"/>
              </a:rPr>
              <a:t>*</a:t>
            </a:r>
            <a:r>
              <a:rPr kumimoji="0" lang="en-US" sz="1200" b="0" i="0" u="none" strike="noStrike" kern="0" cap="none" spc="0" normalizeH="0" baseline="0" noProof="0" dirty="0" err="1">
                <a:ln>
                  <a:noFill/>
                </a:ln>
                <a:solidFill>
                  <a:srgbClr val="000000"/>
                </a:solidFill>
                <a:effectLst/>
                <a:uLnTx/>
                <a:uFillTx/>
                <a:latin typeface="Calibri"/>
                <a:cs typeface="Calibri"/>
              </a:rPr>
              <a:t>wgMLST</a:t>
            </a:r>
            <a:r>
              <a:rPr kumimoji="0" lang="en-US" sz="1200" b="0" i="0" u="none" strike="noStrike" kern="0" cap="none" spc="0" normalizeH="0" baseline="0" noProof="0" dirty="0">
                <a:ln>
                  <a:noFill/>
                </a:ln>
                <a:solidFill>
                  <a:srgbClr val="000000"/>
                </a:solidFill>
                <a:effectLst/>
                <a:uLnTx/>
                <a:uFillTx/>
                <a:latin typeface="Calibri"/>
                <a:cs typeface="Calibri"/>
              </a:rPr>
              <a:t>, whole-genome multilocus sequence typing.</a:t>
            </a:r>
          </a:p>
          <a:p>
            <a:pPr eaLnBrk="1" fontAlgn="auto" hangingPunct="1">
              <a:spcBef>
                <a:spcPts val="0"/>
              </a:spcBef>
              <a:spcAft>
                <a:spcPts val="0"/>
              </a:spcAft>
              <a:defRPr/>
            </a:pPr>
            <a:r>
              <a:rPr kumimoji="0" lang="en-US" sz="1200" b="0" i="0" u="none" strike="noStrike" kern="0" cap="none" spc="0" normalizeH="0" baseline="30000" noProof="0" dirty="0">
                <a:ln>
                  <a:noFill/>
                </a:ln>
                <a:solidFill>
                  <a:srgbClr val="000000"/>
                </a:solidFill>
                <a:effectLst/>
                <a:uLnTx/>
                <a:uFillTx/>
                <a:latin typeface="Calibri"/>
                <a:cs typeface="Calibri"/>
              </a:rPr>
              <a:t>†</a:t>
            </a:r>
            <a:r>
              <a:rPr kumimoji="0" lang="en-US" sz="1200" b="0" i="0" u="none" strike="noStrike" kern="0" cap="none" spc="0" normalizeH="0" baseline="0" noProof="0" dirty="0">
                <a:ln>
                  <a:noFill/>
                </a:ln>
                <a:solidFill>
                  <a:srgbClr val="000000"/>
                </a:solidFill>
                <a:effectLst/>
                <a:uLnTx/>
                <a:uFillTx/>
                <a:latin typeface="Calibri"/>
                <a:cs typeface="Calibri"/>
              </a:rPr>
              <a:t>Isolate is a sample of tuberculosis bacteria cultured from a </a:t>
            </a:r>
            <a:r>
              <a:rPr lang="en-US" sz="1200" kern="0" dirty="0">
                <a:solidFill>
                  <a:srgbClr val="000000"/>
                </a:solidFill>
                <a:latin typeface="Calibri"/>
                <a:cs typeface="Calibri"/>
              </a:rPr>
              <a:t>patient's clinical specimen.</a:t>
            </a:r>
            <a:endParaRPr lang="en-US" sz="1200" b="0" i="0" u="none" strike="noStrike" kern="0" cap="none" spc="0" normalizeH="0" baseline="0" noProof="0" dirty="0">
              <a:ln>
                <a:noFill/>
              </a:ln>
              <a:solidFill>
                <a:srgbClr val="000000"/>
              </a:solidFill>
              <a:effectLst/>
              <a:uLnTx/>
              <a:uFillTx/>
              <a:latin typeface="Calibri"/>
              <a:cs typeface="Calibri"/>
            </a:endParaRPr>
          </a:p>
          <a:p>
            <a:pPr>
              <a:spcBef>
                <a:spcPts val="0"/>
              </a:spcBef>
              <a:spcAft>
                <a:spcPts val="0"/>
              </a:spcAft>
              <a:defRPr/>
            </a:pPr>
            <a:r>
              <a:rPr lang="en-US" sz="1200" kern="0" baseline="30000" dirty="0">
                <a:solidFill>
                  <a:srgbClr val="000000"/>
                </a:solidFill>
                <a:latin typeface="Calibri"/>
                <a:cs typeface="Calibri"/>
              </a:rPr>
              <a:t>§</a:t>
            </a:r>
            <a:r>
              <a:rPr lang="en-US" sz="1200" kern="0" dirty="0">
                <a:solidFill>
                  <a:srgbClr val="000000"/>
                </a:solidFill>
                <a:latin typeface="Calibri"/>
                <a:cs typeface="Calibri"/>
              </a:rPr>
              <a:t>MTBC, </a:t>
            </a:r>
            <a:r>
              <a:rPr lang="en-US" sz="1200" i="1" kern="0" dirty="0">
                <a:solidFill>
                  <a:srgbClr val="000000"/>
                </a:solidFill>
                <a:latin typeface="Calibri"/>
                <a:cs typeface="Calibri"/>
              </a:rPr>
              <a:t>Mycobacterium tuberculosis</a:t>
            </a:r>
            <a:r>
              <a:rPr lang="en-US" sz="1200" kern="0" dirty="0">
                <a:solidFill>
                  <a:srgbClr val="000000"/>
                </a:solidFill>
                <a:latin typeface="Calibri"/>
                <a:cs typeface="Calibri"/>
              </a:rPr>
              <a:t> Complex.</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Calibri"/>
                <a:cs typeface="Calibri"/>
              </a:rPr>
              <a:t>For more information on WGS, visit: </a:t>
            </a:r>
            <a:r>
              <a:rPr kumimoji="0" lang="en-US" sz="1200" b="0" i="0" u="none" kern="0" cap="none" spc="0" normalizeH="0" baseline="0" noProof="0" dirty="0">
                <a:ln>
                  <a:noFill/>
                </a:ln>
                <a:solidFill>
                  <a:srgbClr val="000000"/>
                </a:solidFill>
                <a:effectLst/>
                <a:uLnTx/>
                <a:uFillTx/>
                <a:latin typeface="Calibri"/>
                <a:cs typeface="Calibri"/>
              </a:rPr>
              <a:t>https://www.cdc.gov/tb/php/genotyping/whole-genome-sequencing.html</a:t>
            </a:r>
            <a:r>
              <a:rPr kumimoji="0" lang="en-US" sz="1200" b="0" i="0" u="none" strike="noStrike" kern="0" cap="none" spc="0" normalizeH="0" baseline="0" noProof="0" dirty="0">
                <a:ln>
                  <a:noFill/>
                </a:ln>
                <a:solidFill>
                  <a:srgbClr val="000000"/>
                </a:solidFill>
                <a:effectLst/>
                <a:uLnTx/>
                <a:uFillTx/>
                <a:latin typeface="Calibri"/>
                <a:cs typeface="Calibri"/>
              </a:rPr>
              <a:t> </a:t>
            </a:r>
            <a:endParaRPr kumimoji="0" lang="en-US" sz="1800" b="0" i="0" u="none" strike="noStrike" kern="0" cap="none" spc="0" normalizeH="0" baseline="0" noProof="0" dirty="0">
              <a:ln>
                <a:noFill/>
              </a:ln>
              <a:solidFill>
                <a:srgbClr val="000000"/>
              </a:solidFill>
              <a:effectLst/>
              <a:uLnTx/>
              <a:uFillTx/>
              <a:latin typeface="Calibri"/>
              <a:cs typeface="Calibri"/>
            </a:endParaRPr>
          </a:p>
        </p:txBody>
      </p:sp>
      <p:sp>
        <p:nvSpPr>
          <p:cNvPr id="27" name="TextBox 26">
            <a:extLst>
              <a:ext uri="{FF2B5EF4-FFF2-40B4-BE49-F238E27FC236}">
                <a16:creationId xmlns:a16="http://schemas.microsoft.com/office/drawing/2014/main" id="{D9046E0F-F662-8EC9-8D84-913E543967BA}"/>
              </a:ext>
            </a:extLst>
          </p:cNvPr>
          <p:cNvSpPr txBox="1"/>
          <p:nvPr/>
        </p:nvSpPr>
        <p:spPr>
          <a:xfrm>
            <a:off x="1879423" y="2012995"/>
            <a:ext cx="3330405" cy="1323439"/>
          </a:xfrm>
          <a:prstGeom prst="rect">
            <a:avLst/>
          </a:prstGeom>
          <a:noFill/>
        </p:spPr>
        <p:txBody>
          <a:bodyPr wrap="square" rtlCol="0">
            <a:spAutoFit/>
          </a:bodyPr>
          <a:lstStyle/>
          <a:p>
            <a:pPr eaLnBrk="1" fontAlgn="auto" hangingPunct="1">
              <a:spcBef>
                <a:spcPts val="0"/>
              </a:spcBef>
              <a:spcAft>
                <a:spcPts val="0"/>
              </a:spcAft>
              <a:defRPr/>
            </a:pPr>
            <a:r>
              <a:rPr lang="en-US" sz="2000">
                <a:solidFill>
                  <a:prstClr val="black"/>
                </a:solidFill>
                <a:latin typeface="Calibri" panose="020F0502020204030204"/>
              </a:rPr>
              <a:t>Isolates</a:t>
            </a:r>
            <a:r>
              <a:rPr lang="en-US" sz="2000" baseline="30000">
                <a:solidFill>
                  <a:prstClr val="black"/>
                </a:solidFill>
                <a:latin typeface="Calibri" panose="020F0502020204030204" pitchFamily="34" charset="0"/>
                <a:cs typeface="Calibri" panose="020F0502020204030204" pitchFamily="34" charset="0"/>
              </a:rPr>
              <a:t>†</a:t>
            </a:r>
            <a:r>
              <a:rPr lang="en-US" sz="2000">
                <a:solidFill>
                  <a:prstClr val="black"/>
                </a:solidFill>
                <a:latin typeface="Calibri" panose="020F0502020204030204"/>
              </a:rPr>
              <a:t> with allele patterns </a:t>
            </a:r>
            <a:r>
              <a:rPr lang="en-US" sz="2000" u="sng">
                <a:solidFill>
                  <a:prstClr val="black"/>
                </a:solidFill>
                <a:latin typeface="Calibri" panose="020F0502020204030204"/>
              </a:rPr>
              <a:t>&gt;</a:t>
            </a:r>
            <a:r>
              <a:rPr lang="en-US" sz="2000">
                <a:solidFill>
                  <a:prstClr val="black"/>
                </a:solidFill>
                <a:latin typeface="Calibri" panose="020F0502020204030204"/>
              </a:rPr>
              <a:t>99.7% identical</a:t>
            </a:r>
          </a:p>
          <a:p>
            <a:pPr eaLnBrk="1" fontAlgn="auto" hangingPunct="1">
              <a:spcBef>
                <a:spcPts val="0"/>
              </a:spcBef>
              <a:spcAft>
                <a:spcPts val="0"/>
              </a:spcAft>
              <a:defRPr/>
            </a:pPr>
            <a:r>
              <a:rPr lang="en-US" sz="2000">
                <a:solidFill>
                  <a:prstClr val="black"/>
                </a:solidFill>
                <a:latin typeface="Calibri" panose="020F0502020204030204"/>
              </a:rPr>
              <a:t>(roughly no more</a:t>
            </a:r>
          </a:p>
          <a:p>
            <a:pPr eaLnBrk="1" fontAlgn="auto" hangingPunct="1">
              <a:spcBef>
                <a:spcPts val="0"/>
              </a:spcBef>
              <a:spcAft>
                <a:spcPts val="0"/>
              </a:spcAft>
              <a:defRPr/>
            </a:pPr>
            <a:r>
              <a:rPr lang="en-US" sz="2000">
                <a:solidFill>
                  <a:prstClr val="black"/>
                </a:solidFill>
                <a:latin typeface="Calibri" panose="020F0502020204030204"/>
              </a:rPr>
              <a:t>than 7 loci different)</a:t>
            </a:r>
          </a:p>
        </p:txBody>
      </p:sp>
      <p:sp>
        <p:nvSpPr>
          <p:cNvPr id="28" name="TextBox 27">
            <a:extLst>
              <a:ext uri="{FF2B5EF4-FFF2-40B4-BE49-F238E27FC236}">
                <a16:creationId xmlns:a16="http://schemas.microsoft.com/office/drawing/2014/main" id="{B43EFB48-75B1-BB59-7A53-58516CF4EF5D}"/>
              </a:ext>
            </a:extLst>
          </p:cNvPr>
          <p:cNvSpPr txBox="1"/>
          <p:nvPr/>
        </p:nvSpPr>
        <p:spPr>
          <a:xfrm>
            <a:off x="73794" y="4860004"/>
            <a:ext cx="2593992" cy="646331"/>
          </a:xfrm>
          <a:prstGeom prst="rect">
            <a:avLst/>
          </a:prstGeom>
          <a:solidFill>
            <a:srgbClr val="FFC000">
              <a:lumMod val="40000"/>
              <a:lumOff val="60000"/>
            </a:srgbClr>
          </a:solidFill>
          <a:ln w="38100">
            <a:solidFill>
              <a:srgbClr val="00788A"/>
            </a:solidFill>
          </a:ln>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788A"/>
                </a:solidFill>
                <a:effectLst/>
                <a:uLnTx/>
                <a:uFillTx/>
                <a:latin typeface="Calibri" panose="020F0502020204030204"/>
              </a:rPr>
              <a:t>wgMLSType</a:t>
            </a:r>
            <a:endParaRPr kumimoji="0" lang="en-US" sz="3600" b="0" i="0" u="none" strike="sngStrike" kern="0" cap="none" spc="0" normalizeH="0" baseline="30000" noProof="0" dirty="0">
              <a:ln>
                <a:noFill/>
              </a:ln>
              <a:solidFill>
                <a:srgbClr val="00788A"/>
              </a:solidFill>
              <a:effectLst/>
              <a:uLnTx/>
              <a:uFillTx/>
              <a:latin typeface="Calibri" panose="020F0502020204030204"/>
            </a:endParaRPr>
          </a:p>
        </p:txBody>
      </p:sp>
      <p:sp>
        <p:nvSpPr>
          <p:cNvPr id="29" name="TextBox 28">
            <a:extLst>
              <a:ext uri="{FF2B5EF4-FFF2-40B4-BE49-F238E27FC236}">
                <a16:creationId xmlns:a16="http://schemas.microsoft.com/office/drawing/2014/main" id="{BD33FB1F-8465-234A-E96E-07B4E7C11123}"/>
              </a:ext>
            </a:extLst>
          </p:cNvPr>
          <p:cNvSpPr txBox="1"/>
          <p:nvPr/>
        </p:nvSpPr>
        <p:spPr>
          <a:xfrm>
            <a:off x="2794381" y="4552227"/>
            <a:ext cx="3559888" cy="1261884"/>
          </a:xfrm>
          <a:prstGeom prst="rect">
            <a:avLst/>
          </a:prstGeom>
          <a:noFill/>
        </p:spPr>
        <p:txBody>
          <a:bodyPr wrap="square" rtlCol="0">
            <a:spAutoFit/>
          </a:bodyPr>
          <a:lstStyle/>
          <a:p>
            <a:pPr eaLnBrk="1" fontAlgn="auto" hangingPunct="1">
              <a:spcBef>
                <a:spcPts val="0"/>
              </a:spcBef>
              <a:spcAft>
                <a:spcPts val="0"/>
              </a:spcAft>
              <a:defRPr/>
            </a:pPr>
            <a:r>
              <a:rPr lang="en-US" sz="2800">
                <a:solidFill>
                  <a:prstClr val="black"/>
                </a:solidFill>
                <a:latin typeface="Calibri" panose="020F0502020204030204"/>
              </a:rPr>
              <a:t>MTBC</a:t>
            </a:r>
            <a:r>
              <a:rPr lang="en-US" sz="2800" baseline="30000">
                <a:solidFill>
                  <a:prstClr val="black"/>
                </a:solidFill>
                <a:latin typeface="Calibri" panose="020F0502020204030204" pitchFamily="34" charset="0"/>
                <a:cs typeface="Calibri" panose="020F0502020204030204" pitchFamily="34" charset="0"/>
              </a:rPr>
              <a:t>§</a:t>
            </a:r>
            <a:r>
              <a:rPr lang="en-US" sz="2800">
                <a:solidFill>
                  <a:prstClr val="black"/>
                </a:solidFill>
                <a:latin typeface="Calibri" panose="020F0502020204030204"/>
              </a:rPr>
              <a:t> followed by </a:t>
            </a:r>
          </a:p>
          <a:p>
            <a:pPr eaLnBrk="1" fontAlgn="auto" hangingPunct="1">
              <a:spcBef>
                <a:spcPts val="0"/>
              </a:spcBef>
              <a:spcAft>
                <a:spcPts val="0"/>
              </a:spcAft>
              <a:defRPr/>
            </a:pPr>
            <a:r>
              <a:rPr lang="en-US" sz="2800">
                <a:solidFill>
                  <a:prstClr val="black"/>
                </a:solidFill>
                <a:latin typeface="Calibri" panose="020F0502020204030204"/>
              </a:rPr>
              <a:t>6-digit number</a:t>
            </a:r>
          </a:p>
          <a:p>
            <a:pPr eaLnBrk="1" fontAlgn="auto" hangingPunct="1">
              <a:spcBef>
                <a:spcPts val="0"/>
              </a:spcBef>
              <a:spcAft>
                <a:spcPts val="0"/>
              </a:spcAft>
              <a:defRPr/>
            </a:pPr>
            <a:r>
              <a:rPr lang="en-US" sz="2000">
                <a:solidFill>
                  <a:prstClr val="black"/>
                </a:solidFill>
                <a:latin typeface="Calibri" panose="020F0502020204030204"/>
              </a:rPr>
              <a:t>Example: MTBC005634</a:t>
            </a:r>
          </a:p>
        </p:txBody>
      </p:sp>
      <p:sp>
        <p:nvSpPr>
          <p:cNvPr id="30" name="TextBox 29">
            <a:extLst>
              <a:ext uri="{FF2B5EF4-FFF2-40B4-BE49-F238E27FC236}">
                <a16:creationId xmlns:a16="http://schemas.microsoft.com/office/drawing/2014/main" id="{68371230-7CFA-AB1B-350D-7FB762F986D7}"/>
              </a:ext>
            </a:extLst>
          </p:cNvPr>
          <p:cNvSpPr txBox="1"/>
          <p:nvPr/>
        </p:nvSpPr>
        <p:spPr>
          <a:xfrm>
            <a:off x="8076963" y="4860004"/>
            <a:ext cx="3008671" cy="523220"/>
          </a:xfrm>
          <a:prstGeom prst="rect">
            <a:avLst/>
          </a:prstGeom>
          <a:noFill/>
        </p:spPr>
        <p:txBody>
          <a:bodyPr wrap="square" rtlCol="0">
            <a:spAutoFit/>
          </a:bodyPr>
          <a:lstStyle/>
          <a:p>
            <a:pPr eaLnBrk="1" fontAlgn="auto" hangingPunct="1">
              <a:spcBef>
                <a:spcPts val="0"/>
              </a:spcBef>
              <a:spcAft>
                <a:spcPts val="0"/>
              </a:spcAft>
              <a:defRPr/>
            </a:pPr>
            <a:r>
              <a:rPr lang="en-US" sz="2800" err="1">
                <a:solidFill>
                  <a:prstClr val="black"/>
                </a:solidFill>
                <a:latin typeface="Calibri" panose="020F0502020204030204"/>
              </a:rPr>
              <a:t>MTBCunique</a:t>
            </a:r>
            <a:endParaRPr lang="en-US" sz="2800">
              <a:solidFill>
                <a:prstClr val="black"/>
              </a:solidFill>
              <a:latin typeface="Calibri" panose="020F0502020204030204"/>
            </a:endParaRPr>
          </a:p>
        </p:txBody>
      </p:sp>
      <p:sp>
        <p:nvSpPr>
          <p:cNvPr id="31" name="TextBox 30">
            <a:extLst>
              <a:ext uri="{FF2B5EF4-FFF2-40B4-BE49-F238E27FC236}">
                <a16:creationId xmlns:a16="http://schemas.microsoft.com/office/drawing/2014/main" id="{22A80587-2062-B6F9-EAAE-67F1E7ADE2EA}"/>
              </a:ext>
            </a:extLst>
          </p:cNvPr>
          <p:cNvSpPr txBox="1"/>
          <p:nvPr/>
        </p:nvSpPr>
        <p:spPr>
          <a:xfrm>
            <a:off x="8117256" y="2012995"/>
            <a:ext cx="3153315" cy="1015663"/>
          </a:xfrm>
          <a:prstGeom prst="rect">
            <a:avLst/>
          </a:prstGeom>
          <a:noFill/>
        </p:spPr>
        <p:txBody>
          <a:bodyPr wrap="square" rtlCol="0">
            <a:spAutoFit/>
          </a:bodyPr>
          <a:lstStyle/>
          <a:p>
            <a:pPr eaLnBrk="1" fontAlgn="auto" hangingPunct="1">
              <a:spcBef>
                <a:spcPts val="0"/>
              </a:spcBef>
              <a:spcAft>
                <a:spcPts val="0"/>
              </a:spcAft>
              <a:defRPr/>
            </a:pPr>
            <a:r>
              <a:rPr lang="en-US" sz="2000">
                <a:solidFill>
                  <a:prstClr val="black"/>
                </a:solidFill>
                <a:latin typeface="Calibri" panose="020F0502020204030204"/>
              </a:rPr>
              <a:t>Isolates with allele patterns &lt;99.7% identical to any other isolate</a:t>
            </a:r>
          </a:p>
        </p:txBody>
      </p:sp>
      <p:sp>
        <p:nvSpPr>
          <p:cNvPr id="32" name="TextBox 31">
            <a:extLst>
              <a:ext uri="{FF2B5EF4-FFF2-40B4-BE49-F238E27FC236}">
                <a16:creationId xmlns:a16="http://schemas.microsoft.com/office/drawing/2014/main" id="{3B9E6127-E9A6-5C48-BB50-97D05ACEF171}"/>
              </a:ext>
            </a:extLst>
          </p:cNvPr>
          <p:cNvSpPr txBox="1"/>
          <p:nvPr/>
        </p:nvSpPr>
        <p:spPr>
          <a:xfrm>
            <a:off x="4185502" y="979254"/>
            <a:ext cx="4498650" cy="646331"/>
          </a:xfrm>
          <a:prstGeom prst="rect">
            <a:avLst/>
          </a:prstGeom>
          <a:solidFill>
            <a:srgbClr val="FFC000">
              <a:lumMod val="40000"/>
              <a:lumOff val="60000"/>
            </a:srgbClr>
          </a:solidFill>
          <a:ln w="38100">
            <a:solidFill>
              <a:srgbClr val="00788A"/>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err="1">
                <a:ln>
                  <a:noFill/>
                </a:ln>
                <a:solidFill>
                  <a:srgbClr val="00788A"/>
                </a:solidFill>
                <a:effectLst/>
                <a:uLnTx/>
                <a:uFillTx/>
                <a:latin typeface="Calibri" panose="020F0502020204030204"/>
              </a:rPr>
              <a:t>wgMLST</a:t>
            </a:r>
            <a:r>
              <a:rPr kumimoji="0" lang="en-US" sz="3600" b="0" i="0" u="none" strike="noStrike" kern="0" cap="none" spc="0" normalizeH="0" baseline="30000" noProof="0">
                <a:ln>
                  <a:noFill/>
                </a:ln>
                <a:solidFill>
                  <a:srgbClr val="00788A"/>
                </a:solidFill>
                <a:effectLst/>
                <a:uLnTx/>
                <a:uFillTx/>
                <a:latin typeface="Calibri" panose="020F0502020204030204"/>
              </a:rPr>
              <a:t>*</a:t>
            </a:r>
            <a:r>
              <a:rPr kumimoji="0" lang="en-US" sz="3600" b="0" i="0" u="none" strike="noStrike" kern="0" cap="none" spc="0" normalizeH="0" baseline="0" noProof="0">
                <a:ln>
                  <a:noFill/>
                </a:ln>
                <a:solidFill>
                  <a:srgbClr val="00788A"/>
                </a:solidFill>
                <a:effectLst/>
                <a:uLnTx/>
                <a:uFillTx/>
                <a:latin typeface="Calibri" panose="020F0502020204030204"/>
              </a:rPr>
              <a:t> allele pattern</a:t>
            </a:r>
          </a:p>
        </p:txBody>
      </p:sp>
      <p:sp>
        <p:nvSpPr>
          <p:cNvPr id="34" name="Title 33">
            <a:extLst>
              <a:ext uri="{FF2B5EF4-FFF2-40B4-BE49-F238E27FC236}">
                <a16:creationId xmlns:a16="http://schemas.microsoft.com/office/drawing/2014/main" id="{03757C58-46A9-FF22-1788-86D1A651BC31}"/>
              </a:ext>
            </a:extLst>
          </p:cNvPr>
          <p:cNvSpPr txBox="1">
            <a:spLocks/>
          </p:cNvSpPr>
          <p:nvPr/>
        </p:nvSpPr>
        <p:spPr>
          <a:xfrm>
            <a:off x="2528235" y="3824215"/>
            <a:ext cx="286118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Clustered</a:t>
            </a:r>
          </a:p>
        </p:txBody>
      </p:sp>
      <p:sp>
        <p:nvSpPr>
          <p:cNvPr id="35" name="TextBox 34">
            <a:extLst>
              <a:ext uri="{FF2B5EF4-FFF2-40B4-BE49-F238E27FC236}">
                <a16:creationId xmlns:a16="http://schemas.microsoft.com/office/drawing/2014/main" id="{1BC64EB4-50A7-9ED5-C5D4-EAE52469E408}"/>
              </a:ext>
            </a:extLst>
          </p:cNvPr>
          <p:cNvSpPr txBox="1"/>
          <p:nvPr/>
        </p:nvSpPr>
        <p:spPr>
          <a:xfrm>
            <a:off x="7553442" y="3824215"/>
            <a:ext cx="2861187" cy="646331"/>
          </a:xfrm>
          <a:prstGeom prst="rect">
            <a:avLst/>
          </a:prstGeom>
          <a:noFill/>
        </p:spPr>
        <p:txBody>
          <a:bodyPr wrap="square" rtlCol="0">
            <a:spAutoFit/>
          </a:bodyPr>
          <a:lstStyle/>
          <a:p>
            <a:pPr algn="ctr" eaLnBrk="1" fontAlgn="auto" hangingPunct="1">
              <a:spcBef>
                <a:spcPts val="0"/>
              </a:spcBef>
              <a:spcAft>
                <a:spcPts val="0"/>
              </a:spcAft>
              <a:defRPr/>
            </a:pPr>
            <a:r>
              <a:rPr lang="en-US" sz="3600">
                <a:solidFill>
                  <a:srgbClr val="000000"/>
                </a:solidFill>
                <a:latin typeface="Calibri" panose="020F0502020204030204" pitchFamily="34" charset="0"/>
              </a:rPr>
              <a:t>Not Clustered</a:t>
            </a:r>
          </a:p>
        </p:txBody>
      </p:sp>
      <p:sp>
        <p:nvSpPr>
          <p:cNvPr id="36" name="Arrow: Down 35">
            <a:extLst>
              <a:ext uri="{FF2B5EF4-FFF2-40B4-BE49-F238E27FC236}">
                <a16:creationId xmlns:a16="http://schemas.microsoft.com/office/drawing/2014/main" id="{2406FC17-6511-FC04-8A84-BB04DD8A3856}"/>
              </a:ext>
              <a:ext uri="{C183D7F6-B498-43B3-948B-1728B52AA6E4}">
                <adec:decorative xmlns:adec="http://schemas.microsoft.com/office/drawing/2017/decorative" val="1"/>
              </a:ext>
            </a:extLst>
          </p:cNvPr>
          <p:cNvSpPr/>
          <p:nvPr/>
        </p:nvSpPr>
        <p:spPr>
          <a:xfrm rot="1500000">
            <a:off x="4960068" y="1705382"/>
            <a:ext cx="292608" cy="2194560"/>
          </a:xfrm>
          <a:prstGeom prst="downArrow">
            <a:avLst/>
          </a:prstGeom>
          <a:solidFill>
            <a:srgbClr val="4983F2"/>
          </a:solidFill>
          <a:ln w="25400" cap="flat" cmpd="sng" algn="ctr">
            <a:solidFill>
              <a:srgbClr val="4983F2">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C000"/>
              </a:solidFill>
              <a:effectLst/>
              <a:uLnTx/>
              <a:uFillTx/>
              <a:latin typeface="Myriad Web Pro"/>
              <a:ea typeface="+mn-ea"/>
              <a:cs typeface="+mn-cs"/>
            </a:endParaRPr>
          </a:p>
        </p:txBody>
      </p:sp>
      <p:sp>
        <p:nvSpPr>
          <p:cNvPr id="37" name="Arrow: Down 36">
            <a:extLst>
              <a:ext uri="{FF2B5EF4-FFF2-40B4-BE49-F238E27FC236}">
                <a16:creationId xmlns:a16="http://schemas.microsoft.com/office/drawing/2014/main" id="{6EFC38F5-013B-1CBF-3D19-956614769A09}"/>
              </a:ext>
              <a:ext uri="{C183D7F6-B498-43B3-948B-1728B52AA6E4}">
                <adec:decorative xmlns:adec="http://schemas.microsoft.com/office/drawing/2017/decorative" val="1"/>
              </a:ext>
            </a:extLst>
          </p:cNvPr>
          <p:cNvSpPr/>
          <p:nvPr/>
        </p:nvSpPr>
        <p:spPr>
          <a:xfrm rot="-1500000">
            <a:off x="7569901" y="1705373"/>
            <a:ext cx="292626" cy="2194821"/>
          </a:xfrm>
          <a:prstGeom prst="downArrow">
            <a:avLst/>
          </a:prstGeom>
          <a:solidFill>
            <a:srgbClr val="4983F2"/>
          </a:solidFill>
          <a:ln w="25400" cap="flat" cmpd="sng" algn="ctr">
            <a:solidFill>
              <a:srgbClr val="4983F2">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C000"/>
              </a:solidFill>
              <a:effectLst/>
              <a:uLnTx/>
              <a:uFillTx/>
              <a:latin typeface="Myriad Web Pro"/>
              <a:ea typeface="+mn-ea"/>
              <a:cs typeface="+mn-cs"/>
            </a:endParaRPr>
          </a:p>
        </p:txBody>
      </p:sp>
    </p:spTree>
    <p:extLst>
      <p:ext uri="{BB962C8B-B14F-4D97-AF65-F5344CB8AC3E}">
        <p14:creationId xmlns:p14="http://schemas.microsoft.com/office/powerpoint/2010/main" val="1883664895"/>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5">
            <a:extLst>
              <a:ext uri="{FF2B5EF4-FFF2-40B4-BE49-F238E27FC236}">
                <a16:creationId xmlns:a16="http://schemas.microsoft.com/office/drawing/2014/main" id="{AA91C31A-8266-C5E0-B6FC-B202D5657A8C}"/>
              </a:ext>
            </a:extLst>
          </p:cNvPr>
          <p:cNvSpPr txBox="1">
            <a:spLocks noGrp="1"/>
          </p:cNvSpPr>
          <p:nvPr>
            <p:ph type="title" idx="4294967295"/>
          </p:nvPr>
        </p:nvSpPr>
        <p:spPr>
          <a:xfrm>
            <a:off x="609597" y="164592"/>
            <a:ext cx="1097280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Number of County-based TB Genotype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Cluster Size, United States, 2021–2023</a:t>
            </a:r>
            <a:endPar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endParaRPr>
          </a:p>
        </p:txBody>
      </p:sp>
      <p:graphicFrame>
        <p:nvGraphicFramePr>
          <p:cNvPr id="6" name="Chart 5" descr="Bar graph of the number of county-based TB genotype clusters by cluster size in U.S. from 2021 to 2023.">
            <a:extLst>
              <a:ext uri="{FF2B5EF4-FFF2-40B4-BE49-F238E27FC236}">
                <a16:creationId xmlns:a16="http://schemas.microsoft.com/office/drawing/2014/main" id="{8D2405AF-4F99-84E7-AA9B-6360059EB1E4}"/>
              </a:ext>
            </a:extLst>
          </p:cNvPr>
          <p:cNvGraphicFramePr/>
          <p:nvPr>
            <p:extLst>
              <p:ext uri="{D42A27DB-BD31-4B8C-83A1-F6EECF244321}">
                <p14:modId xmlns:p14="http://schemas.microsoft.com/office/powerpoint/2010/main" val="1236144398"/>
              </p:ext>
            </p:extLst>
          </p:nvPr>
        </p:nvGraphicFramePr>
        <p:xfrm>
          <a:off x="250520" y="1384517"/>
          <a:ext cx="11690960" cy="48969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28BE047B-82C9-6C70-4E20-2B4B2FB2648A}"/>
              </a:ext>
            </a:extLst>
          </p:cNvPr>
          <p:cNvSpPr txBox="1">
            <a:spLocks/>
          </p:cNvSpPr>
          <p:nvPr/>
        </p:nvSpPr>
        <p:spPr bwMode="auto">
          <a:xfrm>
            <a:off x="0" y="6430327"/>
            <a:ext cx="11764784" cy="28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buNone/>
              <a:defRPr/>
            </a:pPr>
            <a:r>
              <a:rPr kumimoji="0" lang="en-US" sz="1200" b="0" i="0" u="none" strike="noStrike" kern="1200" cap="none" spc="0" normalizeH="0" baseline="30000" noProof="0" dirty="0">
                <a:ln>
                  <a:noFill/>
                </a:ln>
                <a:solidFill>
                  <a:srgbClr val="000000"/>
                </a:solidFill>
                <a:effectLst/>
                <a:uLnTx/>
                <a:uFillTx/>
                <a:latin typeface="Calibri"/>
                <a:ea typeface="+mn-ea"/>
                <a:cs typeface="Calibri"/>
              </a:rPr>
              <a:t>* </a:t>
            </a:r>
            <a:r>
              <a:rPr kumimoji="0" lang="en-US" sz="1200" b="0" i="0" u="none" strike="noStrike" kern="1200" cap="none" spc="0" normalizeH="0" baseline="0" noProof="0" dirty="0">
                <a:ln>
                  <a:noFill/>
                </a:ln>
                <a:solidFill>
                  <a:srgbClr val="000000"/>
                </a:solidFill>
                <a:effectLst/>
                <a:uLnTx/>
                <a:uFillTx/>
                <a:latin typeface="Calibri"/>
                <a:ea typeface="+mn-ea"/>
                <a:cs typeface="Calibri"/>
              </a:rPr>
              <a:t>Clusters have two or more cases with matching whole-genome multilocus sequence type (wgMLSType) within a county during the specified 3-year period.</a:t>
            </a:r>
          </a:p>
        </p:txBody>
      </p:sp>
    </p:spTree>
    <p:extLst>
      <p:ext uri="{BB962C8B-B14F-4D97-AF65-F5344CB8AC3E}">
        <p14:creationId xmlns:p14="http://schemas.microsoft.com/office/powerpoint/2010/main" val="998395405"/>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E0C3FA4E-48FF-A38A-2128-C5F8CCD14146}"/>
              </a:ext>
            </a:extLst>
          </p:cNvPr>
          <p:cNvSpPr txBox="1">
            <a:spLocks noGrp="1"/>
          </p:cNvSpPr>
          <p:nvPr>
            <p:ph type="title" idx="4294967295"/>
          </p:nvPr>
        </p:nvSpPr>
        <p:spPr>
          <a:xfrm>
            <a:off x="609597" y="164592"/>
            <a:ext cx="10972807"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TB Genotype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TB GIMS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Alert Levels,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2021–2023 </a:t>
            </a:r>
            <a:r>
              <a:rPr kumimoji="0" lang="en-US" sz="3000" b="0" i="0" u="none" strike="noStrike" kern="1200" cap="none" spc="0" normalizeH="0" baseline="0" noProof="0" dirty="0">
                <a:ln>
                  <a:noFill/>
                </a:ln>
                <a:solidFill>
                  <a:srgbClr val="164380"/>
                </a:solidFill>
                <a:effectLst/>
                <a:uLnTx/>
                <a:uFillTx/>
                <a:latin typeface="Calibri"/>
                <a:ea typeface="+mj-ea"/>
                <a:cs typeface="Calibri"/>
              </a:rPr>
              <a:t>(N=1,110)</a:t>
            </a:r>
          </a:p>
        </p:txBody>
      </p:sp>
      <p:graphicFrame>
        <p:nvGraphicFramePr>
          <p:cNvPr id="7" name="Chart 6" descr="Pie chart of TB genotype clusters by TB GIMS alert levels in the United States during 2021-2023 showing 7% high alert. ">
            <a:extLst>
              <a:ext uri="{FF2B5EF4-FFF2-40B4-BE49-F238E27FC236}">
                <a16:creationId xmlns:a16="http://schemas.microsoft.com/office/drawing/2014/main" id="{6BAE4F72-6D20-1477-AAB9-C5A5EEB832B2}"/>
              </a:ext>
            </a:extLst>
          </p:cNvPr>
          <p:cNvGraphicFramePr/>
          <p:nvPr>
            <p:extLst>
              <p:ext uri="{D42A27DB-BD31-4B8C-83A1-F6EECF244321}">
                <p14:modId xmlns:p14="http://schemas.microsoft.com/office/powerpoint/2010/main" val="370666933"/>
              </p:ext>
            </p:extLst>
          </p:nvPr>
        </p:nvGraphicFramePr>
        <p:xfrm>
          <a:off x="909492" y="1107991"/>
          <a:ext cx="10373015" cy="5251645"/>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7EE027FF-1D22-739B-A762-4B08142D151F}"/>
              </a:ext>
            </a:extLst>
          </p:cNvPr>
          <p:cNvSpPr/>
          <p:nvPr/>
        </p:nvSpPr>
        <p:spPr>
          <a:xfrm>
            <a:off x="6574" y="5876822"/>
            <a:ext cx="11906653" cy="841256"/>
          </a:xfrm>
          <a:prstGeom prst="rect">
            <a:avLst/>
          </a:prstGeom>
        </p:spPr>
        <p:txBody>
          <a:bodyPr wrap="square" lIns="91440" tIns="45720" rIns="91440" bIns="45720" anchor="t">
            <a:spAutoFit/>
          </a:bodyPr>
          <a:lstStyle/>
          <a:p>
            <a:pPr marL="1905" indent="-1905"/>
            <a:r>
              <a:rPr lang="en-US" sz="1200" baseline="30000" dirty="0">
                <a:solidFill>
                  <a:srgbClr val="000000"/>
                </a:solidFill>
                <a:latin typeface="Calibri"/>
                <a:cs typeface="Calibri"/>
              </a:rPr>
              <a:t>*</a:t>
            </a:r>
            <a:r>
              <a:rPr lang="en-US" sz="1200" dirty="0">
                <a:solidFill>
                  <a:srgbClr val="000000"/>
                </a:solidFill>
                <a:latin typeface="Calibri"/>
                <a:cs typeface="Calibri"/>
              </a:rPr>
              <a:t> Clusters have two or more cases with matching whole-genome multilocus sequence type (wgMLSType) within a county during the specified 3-year period.</a:t>
            </a:r>
            <a:endParaRPr lang="en-US" dirty="0">
              <a:latin typeface="Calibri"/>
            </a:endParaRPr>
          </a:p>
          <a:p>
            <a:pPr marL="1905" indent="-1905"/>
            <a:r>
              <a:rPr lang="en-US" sz="1200" baseline="30000" dirty="0">
                <a:solidFill>
                  <a:srgbClr val="000000"/>
                </a:solidFill>
                <a:latin typeface="Calibri"/>
                <a:cs typeface="Calibri"/>
              </a:rPr>
              <a:t>†</a:t>
            </a:r>
            <a:r>
              <a:rPr lang="en-US" sz="1900" baseline="30000" dirty="0">
                <a:solidFill>
                  <a:srgbClr val="000000"/>
                </a:solidFill>
                <a:latin typeface="Calibri"/>
                <a:cs typeface="Calibri"/>
              </a:rPr>
              <a:t> </a:t>
            </a:r>
            <a:r>
              <a:rPr lang="en-US" sz="1200" dirty="0">
                <a:solidFill>
                  <a:srgbClr val="000000"/>
                </a:solidFill>
                <a:latin typeface="Calibri"/>
                <a:cs typeface="Calibri"/>
              </a:rPr>
              <a:t>TB GIMS, Tuberculosis Genotyping Information Management System.</a:t>
            </a:r>
            <a:endParaRPr lang="en-US" dirty="0"/>
          </a:p>
          <a:p>
            <a:pPr marL="1905" indent="-1905"/>
            <a:r>
              <a:rPr lang="en-US" sz="1200" baseline="30000" dirty="0">
                <a:solidFill>
                  <a:srgbClr val="000000"/>
                </a:solidFill>
                <a:latin typeface="Calibri"/>
                <a:cs typeface="Calibri"/>
              </a:rPr>
              <a:t>§ </a:t>
            </a:r>
            <a:r>
              <a:rPr lang="en-US" sz="1200" dirty="0">
                <a:solidFill>
                  <a:srgbClr val="000000"/>
                </a:solidFill>
                <a:latin typeface="Calibri"/>
                <a:cs typeface="Calibri"/>
              </a:rPr>
              <a:t>Alert levels are based on a log-likelihood ratio (LLR), which calculates the geographical concentration of a genotype in a county compared to the rest of the country during a 3-year period. TB GIMS generates alert level notifications based on this statistic: “No alert” is indicated if LLR is between 0–&lt;4, “medium” is for LLR of 4–&lt;10 and “high” alert is for clusters with LLR ≥10.</a:t>
            </a:r>
            <a:endParaRPr lang="en-US" dirty="0"/>
          </a:p>
        </p:txBody>
      </p:sp>
    </p:spTree>
    <p:extLst>
      <p:ext uri="{BB962C8B-B14F-4D97-AF65-F5344CB8AC3E}">
        <p14:creationId xmlns:p14="http://schemas.microsoft.com/office/powerpoint/2010/main" val="3521685893"/>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E951459D-F40A-DFD6-2D4A-49B76EFD73D5}"/>
              </a:ext>
            </a:extLst>
          </p:cNvPr>
          <p:cNvSpPr txBox="1">
            <a:spLocks noGrp="1"/>
          </p:cNvSpPr>
          <p:nvPr>
            <p:ph type="title" idx="4294967295"/>
          </p:nvPr>
        </p:nvSpPr>
        <p:spPr>
          <a:xfrm>
            <a:off x="101600" y="164592"/>
            <a:ext cx="11988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Clustered TB Cases in No Alert and Alert Genotype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Origin of Birth,</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United States, 2021–2023</a:t>
            </a:r>
          </a:p>
        </p:txBody>
      </p:sp>
      <p:graphicFrame>
        <p:nvGraphicFramePr>
          <p:cNvPr id="8" name="Chart 7" descr="Two pie charts of U.S. clustered TB cases in no alert and alert genotype clusters by origin of birth during 2021-2023.">
            <a:extLst>
              <a:ext uri="{FF2B5EF4-FFF2-40B4-BE49-F238E27FC236}">
                <a16:creationId xmlns:a16="http://schemas.microsoft.com/office/drawing/2014/main" id="{2A8C6A82-8BAE-F4DF-39AF-CDF55A6D1251}"/>
              </a:ext>
            </a:extLst>
          </p:cNvPr>
          <p:cNvGraphicFramePr>
            <a:graphicFrameLocks noChangeAspect="1"/>
          </p:cNvGraphicFramePr>
          <p:nvPr>
            <p:extLst>
              <p:ext uri="{D42A27DB-BD31-4B8C-83A1-F6EECF244321}">
                <p14:modId xmlns:p14="http://schemas.microsoft.com/office/powerpoint/2010/main" val="2183281299"/>
              </p:ext>
            </p:extLst>
          </p:nvPr>
        </p:nvGraphicFramePr>
        <p:xfrm>
          <a:off x="6089037" y="1868656"/>
          <a:ext cx="5045166" cy="40233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descr="Two pie charts of U.S. clustered TB cases in no alert and alert genotype clusters by origin of birth during 2021-2023.">
            <a:extLst>
              <a:ext uri="{FF2B5EF4-FFF2-40B4-BE49-F238E27FC236}">
                <a16:creationId xmlns:a16="http://schemas.microsoft.com/office/drawing/2014/main" id="{9E682DBD-1051-F7C8-81F0-287DF2997475}"/>
              </a:ext>
            </a:extLst>
          </p:cNvPr>
          <p:cNvGraphicFramePr>
            <a:graphicFrameLocks noChangeAspect="1"/>
          </p:cNvGraphicFramePr>
          <p:nvPr>
            <p:extLst>
              <p:ext uri="{D42A27DB-BD31-4B8C-83A1-F6EECF244321}">
                <p14:modId xmlns:p14="http://schemas.microsoft.com/office/powerpoint/2010/main" val="999930484"/>
              </p:ext>
            </p:extLst>
          </p:nvPr>
        </p:nvGraphicFramePr>
        <p:xfrm>
          <a:off x="759383" y="1961673"/>
          <a:ext cx="5039704" cy="402336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E9721444-FB87-B344-0D49-BEE164BFEC0D}"/>
              </a:ext>
            </a:extLst>
          </p:cNvPr>
          <p:cNvSpPr txBox="1"/>
          <p:nvPr/>
        </p:nvSpPr>
        <p:spPr>
          <a:xfrm>
            <a:off x="7849232" y="1241764"/>
            <a:ext cx="1524776" cy="923330"/>
          </a:xfrm>
          <a:prstGeom prst="rect">
            <a:avLst/>
          </a:prstGeom>
        </p:spPr>
        <p:txBody>
          <a:bodyPr wrap="none" lIns="91440" tIns="45720" rIns="91440" bIns="45720" rtlCol="0" anchor="t">
            <a:spAutoFit/>
          </a:bodyPr>
          <a:lstStyle/>
          <a:p>
            <a:pPr algn="ctr">
              <a:buFont typeface="Arial" pitchFamily="34" charset="0"/>
              <a:buNone/>
            </a:pPr>
            <a:r>
              <a:rPr lang="en-US" sz="2600" b="1">
                <a:solidFill>
                  <a:srgbClr val="000000"/>
                </a:solidFill>
                <a:latin typeface="Calibri"/>
                <a:cs typeface="Calibri"/>
              </a:rPr>
              <a:t>Alert</a:t>
            </a:r>
            <a:r>
              <a:rPr lang="en-US" sz="2800" baseline="30000">
                <a:solidFill>
                  <a:srgbClr val="3F3F3F"/>
                </a:solidFill>
                <a:latin typeface="+mn-lt"/>
              </a:rPr>
              <a:t>¶</a:t>
            </a:r>
            <a:endParaRPr lang="en-US" sz="2600" b="1" baseline="30000">
              <a:solidFill>
                <a:srgbClr val="000000"/>
              </a:solidFill>
              <a:latin typeface="Calibri"/>
              <a:cs typeface="Calibri"/>
            </a:endParaRPr>
          </a:p>
          <a:p>
            <a:pPr algn="ctr">
              <a:buFont typeface="Arial" pitchFamily="34" charset="0"/>
              <a:buNone/>
            </a:pPr>
            <a:r>
              <a:rPr lang="en-US" sz="2600">
                <a:solidFill>
                  <a:srgbClr val="000000"/>
                </a:solidFill>
                <a:latin typeface="Calibri"/>
                <a:cs typeface="Calibri"/>
              </a:rPr>
              <a:t>(N=2,125)</a:t>
            </a:r>
          </a:p>
        </p:txBody>
      </p:sp>
      <p:sp>
        <p:nvSpPr>
          <p:cNvPr id="11" name="TextBox 10">
            <a:extLst>
              <a:ext uri="{FF2B5EF4-FFF2-40B4-BE49-F238E27FC236}">
                <a16:creationId xmlns:a16="http://schemas.microsoft.com/office/drawing/2014/main" id="{E0658940-EAE9-9AFE-6AD1-9548EE89F482}"/>
              </a:ext>
            </a:extLst>
          </p:cNvPr>
          <p:cNvSpPr txBox="1"/>
          <p:nvPr/>
        </p:nvSpPr>
        <p:spPr>
          <a:xfrm>
            <a:off x="2478347" y="1270639"/>
            <a:ext cx="1524776" cy="892552"/>
          </a:xfrm>
          <a:prstGeom prst="rect">
            <a:avLst/>
          </a:prstGeom>
        </p:spPr>
        <p:txBody>
          <a:bodyPr wrap="none" lIns="91440" tIns="45720" rIns="91440" bIns="45720" rtlCol="0" anchor="t">
            <a:spAutoFit/>
          </a:bodyPr>
          <a:lstStyle/>
          <a:p>
            <a:pPr algn="ctr">
              <a:buFont typeface="Arial" pitchFamily="34" charset="0"/>
              <a:buNone/>
            </a:pPr>
            <a:r>
              <a:rPr lang="en-US" sz="2600" b="1">
                <a:solidFill>
                  <a:srgbClr val="000000"/>
                </a:solidFill>
                <a:latin typeface="Calibri"/>
                <a:cs typeface="Calibri"/>
              </a:rPr>
              <a:t>No alert</a:t>
            </a:r>
            <a:r>
              <a:rPr lang="en-US" sz="2600" b="1" baseline="30000">
                <a:solidFill>
                  <a:srgbClr val="000000"/>
                </a:solidFill>
                <a:latin typeface="Calibri"/>
                <a:cs typeface="Calibri"/>
              </a:rPr>
              <a:t>§</a:t>
            </a:r>
            <a:endParaRPr lang="en-US" sz="2600" b="1" baseline="30000">
              <a:solidFill>
                <a:srgbClr val="000000"/>
              </a:solidFill>
              <a:latin typeface="Calibri" panose="020F0502020204030204" pitchFamily="34" charset="0"/>
            </a:endParaRPr>
          </a:p>
          <a:p>
            <a:pPr algn="ctr">
              <a:buFont typeface="Arial" pitchFamily="34" charset="0"/>
              <a:buNone/>
            </a:pPr>
            <a:r>
              <a:rPr lang="en-US" sz="2600">
                <a:solidFill>
                  <a:srgbClr val="000000"/>
                </a:solidFill>
                <a:latin typeface="Calibri"/>
                <a:cs typeface="Calibri"/>
              </a:rPr>
              <a:t>(N=1,246)</a:t>
            </a:r>
          </a:p>
        </p:txBody>
      </p:sp>
      <p:sp>
        <p:nvSpPr>
          <p:cNvPr id="7" name="Rectangle 6">
            <a:extLst>
              <a:ext uri="{FF2B5EF4-FFF2-40B4-BE49-F238E27FC236}">
                <a16:creationId xmlns:a16="http://schemas.microsoft.com/office/drawing/2014/main" id="{40357C21-6DBF-2E4D-42F9-09DAE4D35F98}"/>
              </a:ext>
            </a:extLst>
          </p:cNvPr>
          <p:cNvSpPr/>
          <p:nvPr/>
        </p:nvSpPr>
        <p:spPr>
          <a:xfrm>
            <a:off x="-3307" y="5892016"/>
            <a:ext cx="12105040" cy="861774"/>
          </a:xfrm>
          <a:prstGeom prst="rect">
            <a:avLst/>
          </a:prstGeom>
        </p:spPr>
        <p:txBody>
          <a:bodyPr wrap="square" lIns="121920" tIns="60960" rIns="121920" bIns="60960" anchor="t">
            <a:spAutoFit/>
          </a:bodyPr>
          <a:lstStyle/>
          <a:p>
            <a:r>
              <a:rPr lang="en-US" sz="1200" baseline="30000" dirty="0">
                <a:solidFill>
                  <a:srgbClr val="000000"/>
                </a:solidFill>
                <a:latin typeface="Calibri"/>
                <a:cs typeface="Calibri"/>
              </a:rPr>
              <a:t>*</a:t>
            </a:r>
            <a:r>
              <a:rPr lang="en-US" sz="1200" dirty="0">
                <a:solidFill>
                  <a:srgbClr val="000000"/>
                </a:solidFill>
                <a:latin typeface="Calibri"/>
                <a:cs typeface="Calibri"/>
              </a:rPr>
              <a:t>Clusters have two or more cases with matching whole-genome multilocus sequence type (wgMLSType) within a county during the specified 3-year period.</a:t>
            </a:r>
            <a:endParaRPr lang="en-US" sz="1200" dirty="0">
              <a:latin typeface="Calibri"/>
              <a:cs typeface="Calibri"/>
            </a:endParaRPr>
          </a:p>
          <a:p>
            <a:r>
              <a:rPr lang="en-US" sz="1200" baseline="30000" dirty="0">
                <a:solidFill>
                  <a:srgbClr val="000000"/>
                </a:solidFill>
                <a:latin typeface="Calibri"/>
                <a:cs typeface="Calibri"/>
              </a:rPr>
              <a:t>†</a:t>
            </a:r>
            <a:r>
              <a:rPr lang="en-US" sz="1200" dirty="0">
                <a:solidFill>
                  <a:srgbClr val="000000"/>
                </a:solidFill>
                <a:latin typeface="Calibri"/>
                <a:ea typeface="Calibri" panose="020F0502020204030204" pitchFamily="34" charset="0"/>
                <a:cs typeface="Calibri"/>
              </a:rPr>
              <a:t>Cases with unknown origin of birth not shown (n=13).</a:t>
            </a:r>
            <a:endParaRPr lang="en-US" sz="1200" dirty="0">
              <a:latin typeface="Calibri"/>
              <a:cs typeface="Calibri"/>
            </a:endParaRPr>
          </a:p>
          <a:p>
            <a:r>
              <a:rPr lang="en-US" sz="1200" baseline="30000" dirty="0">
                <a:solidFill>
                  <a:srgbClr val="000000"/>
                </a:solidFill>
                <a:latin typeface="Calibri"/>
                <a:ea typeface="Calibri" panose="020F0502020204030204" pitchFamily="34" charset="0"/>
                <a:cs typeface="Calibri"/>
              </a:rPr>
              <a:t>§</a:t>
            </a:r>
            <a:r>
              <a:rPr lang="en-US" sz="1200" dirty="0">
                <a:solidFill>
                  <a:srgbClr val="000000"/>
                </a:solidFill>
                <a:latin typeface="Calibri"/>
                <a:ea typeface="Calibri" panose="020F0502020204030204" pitchFamily="34" charset="0"/>
                <a:cs typeface="Calibri"/>
              </a:rPr>
              <a:t>No alert indicates the case was in a cluster with a log-likelihood ratio (LLR) of &lt;4.</a:t>
            </a:r>
            <a:endParaRPr lang="en-US" dirty="0"/>
          </a:p>
          <a:p>
            <a:r>
              <a:rPr lang="en-US" sz="1200" baseline="30000" dirty="0">
                <a:solidFill>
                  <a:srgbClr val="3F3F3F"/>
                </a:solidFill>
                <a:latin typeface="+mn-lt"/>
              </a:rPr>
              <a:t>¶</a:t>
            </a:r>
            <a:r>
              <a:rPr lang="en-US" sz="1200" dirty="0">
                <a:solidFill>
                  <a:srgbClr val="000000"/>
                </a:solidFill>
                <a:latin typeface="Calibri"/>
                <a:ea typeface="Calibri" panose="020F0502020204030204" pitchFamily="34" charset="0"/>
                <a:cs typeface="Calibri"/>
              </a:rPr>
              <a:t>Alert indicates the case was in a cluster with an LLR of ≥4.</a:t>
            </a:r>
          </a:p>
        </p:txBody>
      </p:sp>
    </p:spTree>
    <p:extLst>
      <p:ext uri="{BB962C8B-B14F-4D97-AF65-F5344CB8AC3E}">
        <p14:creationId xmlns:p14="http://schemas.microsoft.com/office/powerpoint/2010/main" val="1632488674"/>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9DDAC82B-435B-2B83-B930-0B50E088FB70}"/>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Clustered TB Cases in Alerted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Age Group,</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 </a:t>
            </a: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2021</a:t>
            </a:r>
            <a:r>
              <a:rPr kumimoji="0" lang="en-US" sz="2900" b="1" i="0" u="none" strike="noStrike" kern="1200" cap="none" spc="0" normalizeH="0" baseline="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2023</a:t>
            </a:r>
            <a:endParaRPr kumimoji="0" lang="en-US" sz="3000" b="0"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graphicFrame>
        <p:nvGraphicFramePr>
          <p:cNvPr id="7" name="Content Placeholder 17" descr="Bar graph of percentage of U.S. clustered TB cases in alerted clusters by age groups during 2021-2023.">
            <a:extLst>
              <a:ext uri="{FF2B5EF4-FFF2-40B4-BE49-F238E27FC236}">
                <a16:creationId xmlns:a16="http://schemas.microsoft.com/office/drawing/2014/main" id="{DED33AE0-2173-60C5-C8A7-5ED37010829D}"/>
              </a:ext>
            </a:extLst>
          </p:cNvPr>
          <p:cNvGraphicFramePr>
            <a:graphicFrameLocks noChangeAspect="1"/>
          </p:cNvGraphicFramePr>
          <p:nvPr>
            <p:extLst>
              <p:ext uri="{D42A27DB-BD31-4B8C-83A1-F6EECF244321}">
                <p14:modId xmlns:p14="http://schemas.microsoft.com/office/powerpoint/2010/main" val="2344260917"/>
              </p:ext>
            </p:extLst>
          </p:nvPr>
        </p:nvGraphicFramePr>
        <p:xfrm>
          <a:off x="887376" y="1133856"/>
          <a:ext cx="10417247" cy="5319787"/>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7330C1A2-708F-23D8-5520-EC2D149099FE}"/>
              </a:ext>
            </a:extLst>
          </p:cNvPr>
          <p:cNvSpPr/>
          <p:nvPr/>
        </p:nvSpPr>
        <p:spPr>
          <a:xfrm>
            <a:off x="14338" y="6267405"/>
            <a:ext cx="12105040" cy="492443"/>
          </a:xfrm>
          <a:prstGeom prst="rect">
            <a:avLst/>
          </a:prstGeom>
        </p:spPr>
        <p:txBody>
          <a:bodyPr wrap="square" lIns="121920" tIns="60960" rIns="121920" bIns="60960" anchor="t">
            <a:spAutoFit/>
          </a:bodyPr>
          <a:lstStyle/>
          <a:p>
            <a:r>
              <a:rPr lang="en-US" sz="1200" baseline="30000" dirty="0">
                <a:solidFill>
                  <a:srgbClr val="000000"/>
                </a:solidFill>
                <a:latin typeface="Calibri"/>
                <a:cs typeface="Calibri"/>
              </a:rPr>
              <a:t>*</a:t>
            </a:r>
            <a:r>
              <a:rPr lang="en-US" sz="1200" dirty="0">
                <a:solidFill>
                  <a:srgbClr val="000000"/>
                </a:solidFill>
                <a:latin typeface="Calibri"/>
                <a:cs typeface="Calibri"/>
              </a:rPr>
              <a:t>Clusters have two or more cases with matching whole-genome multilocus sequence type (wgMLSType) within a county during the specified 3-year period.</a:t>
            </a:r>
            <a:r>
              <a:rPr lang="en-US" sz="1200" baseline="30000" dirty="0">
                <a:solidFill>
                  <a:srgbClr val="000000"/>
                </a:solidFill>
                <a:latin typeface="Calibri"/>
                <a:cs typeface="Calibri"/>
              </a:rPr>
              <a:t> </a:t>
            </a:r>
            <a:r>
              <a:rPr lang="en-US" sz="1200" dirty="0">
                <a:solidFill>
                  <a:srgbClr val="000000"/>
                </a:solidFill>
                <a:latin typeface="Calibri"/>
                <a:ea typeface="Calibri" panose="020F0502020204030204" pitchFamily="34" charset="0"/>
                <a:cs typeface="Calibri"/>
              </a:rPr>
              <a:t>Alert indicates the case was in a cluster with a </a:t>
            </a:r>
            <a:r>
              <a:rPr lang="en-US" sz="1200" dirty="0">
                <a:solidFill>
                  <a:srgbClr val="000000"/>
                </a:solidFill>
                <a:latin typeface="Calibri"/>
                <a:cs typeface="Calibri"/>
              </a:rPr>
              <a:t>log-likelihood ratio (LLR)</a:t>
            </a:r>
            <a:r>
              <a:rPr lang="en-US" sz="1200" dirty="0">
                <a:solidFill>
                  <a:srgbClr val="000000"/>
                </a:solidFill>
                <a:latin typeface="Calibri"/>
                <a:ea typeface="Calibri" panose="020F0502020204030204" pitchFamily="34" charset="0"/>
                <a:cs typeface="Calibri"/>
              </a:rPr>
              <a:t> of ≥4.</a:t>
            </a:r>
          </a:p>
        </p:txBody>
      </p:sp>
    </p:spTree>
    <p:extLst>
      <p:ext uri="{BB962C8B-B14F-4D97-AF65-F5344CB8AC3E}">
        <p14:creationId xmlns:p14="http://schemas.microsoft.com/office/powerpoint/2010/main" val="1503036585"/>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DA5B27B9-E0C2-AE37-EBF6-283E65E16FCD}"/>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Clustered TB Cases in Alerted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Race/Ethnicity,</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 </a:t>
            </a: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2021</a:t>
            </a:r>
            <a:r>
              <a:rPr kumimoji="0" lang="en-US" sz="2900" b="1" i="0" u="none" strike="noStrike" kern="1200" cap="none" spc="0" normalizeH="0" baseline="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2023</a:t>
            </a:r>
            <a:endParaRPr kumimoji="0" lang="en-US" sz="3000" b="0"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graphicFrame>
        <p:nvGraphicFramePr>
          <p:cNvPr id="7" name="Content Placeholder 17" descr="Bar graph of percentage of U.S. clustered TB cases in alerted clusters by race/ethnicity during 2021-2023. ">
            <a:extLst>
              <a:ext uri="{FF2B5EF4-FFF2-40B4-BE49-F238E27FC236}">
                <a16:creationId xmlns:a16="http://schemas.microsoft.com/office/drawing/2014/main" id="{5BAA5206-BF03-20C8-52CB-3D29688BC0DB}"/>
              </a:ext>
            </a:extLst>
          </p:cNvPr>
          <p:cNvGraphicFramePr>
            <a:graphicFrameLocks noChangeAspect="1"/>
          </p:cNvGraphicFramePr>
          <p:nvPr>
            <p:extLst>
              <p:ext uri="{D42A27DB-BD31-4B8C-83A1-F6EECF244321}">
                <p14:modId xmlns:p14="http://schemas.microsoft.com/office/powerpoint/2010/main" val="3189276709"/>
              </p:ext>
            </p:extLst>
          </p:nvPr>
        </p:nvGraphicFramePr>
        <p:xfrm>
          <a:off x="369712" y="1070381"/>
          <a:ext cx="11452576" cy="491653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3">
            <a:extLst>
              <a:ext uri="{FF2B5EF4-FFF2-40B4-BE49-F238E27FC236}">
                <a16:creationId xmlns:a16="http://schemas.microsoft.com/office/drawing/2014/main" id="{FEFDBA3D-D191-F3ED-B7E8-4D3ED5D0E318}"/>
              </a:ext>
            </a:extLst>
          </p:cNvPr>
          <p:cNvSpPr txBox="1">
            <a:spLocks/>
          </p:cNvSpPr>
          <p:nvPr/>
        </p:nvSpPr>
        <p:spPr>
          <a:xfrm>
            <a:off x="0" y="5787619"/>
            <a:ext cx="12192000" cy="93081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Bef>
                <a:spcPts val="0"/>
              </a:spcBef>
              <a:spcAft>
                <a:spcPts val="0"/>
              </a:spcAft>
              <a:buNone/>
            </a:pPr>
            <a:r>
              <a:rPr lang="en-US" sz="1200" baseline="30000" dirty="0">
                <a:solidFill>
                  <a:srgbClr val="000000"/>
                </a:solidFill>
                <a:latin typeface="Calibri"/>
                <a:cs typeface="Calibri"/>
              </a:rPr>
              <a:t>*</a:t>
            </a:r>
            <a:r>
              <a:rPr lang="en-US" sz="1200" dirty="0">
                <a:solidFill>
                  <a:srgbClr val="000000"/>
                </a:solidFill>
                <a:latin typeface="Calibri"/>
                <a:cs typeface="Calibri"/>
              </a:rPr>
              <a:t>Clusters have two or more cases with matching whole-genome multilocus sequence type (wgMLSType) within a county during the specified 3-year period.</a:t>
            </a:r>
            <a:r>
              <a:rPr lang="en-US" sz="1200" baseline="30000" dirty="0">
                <a:solidFill>
                  <a:srgbClr val="000000"/>
                </a:solidFill>
                <a:latin typeface="Calibri"/>
                <a:cs typeface="Calibri"/>
              </a:rPr>
              <a:t> </a:t>
            </a:r>
            <a:r>
              <a:rPr lang="en-US" sz="1200" dirty="0">
                <a:solidFill>
                  <a:srgbClr val="000000"/>
                </a:solidFill>
                <a:latin typeface="Calibri"/>
                <a:ea typeface="Calibri" panose="020F0502020204030204" pitchFamily="34" charset="0"/>
                <a:cs typeface="Calibri"/>
              </a:rPr>
              <a:t>Alert indicates the case was in a cluster with a </a:t>
            </a:r>
            <a:r>
              <a:rPr lang="en-US" sz="1200" dirty="0">
                <a:solidFill>
                  <a:srgbClr val="000000"/>
                </a:solidFill>
                <a:latin typeface="Calibri"/>
                <a:cs typeface="Calibri"/>
              </a:rPr>
              <a:t>log-likelihood ratio (LLR)</a:t>
            </a:r>
            <a:r>
              <a:rPr lang="en-US" sz="1200" dirty="0">
                <a:solidFill>
                  <a:srgbClr val="000000"/>
                </a:solidFill>
                <a:latin typeface="Calibri"/>
                <a:ea typeface="Calibri" panose="020F0502020204030204" pitchFamily="34" charset="0"/>
                <a:cs typeface="Calibri"/>
              </a:rPr>
              <a:t> of ≥4.</a:t>
            </a:r>
            <a:endParaRPr lang="en-US" sz="1200" baseline="30000" dirty="0">
              <a:solidFill>
                <a:srgbClr val="000000"/>
              </a:solidFill>
              <a:latin typeface="Calibri" panose="020F0502020204030204" pitchFamily="34" charset="0"/>
            </a:endParaRPr>
          </a:p>
          <a:p>
            <a:pPr marL="0" indent="0" fontAlgn="auto">
              <a:spcBef>
                <a:spcPts val="0"/>
              </a:spcBef>
              <a:spcAft>
                <a:spcPts val="0"/>
              </a:spcAft>
              <a:buFont typeface="Arial" pitchFamily="34" charset="0"/>
              <a:buNone/>
            </a:pPr>
            <a:r>
              <a:rPr lang="en-US" sz="1200" baseline="30000" dirty="0">
                <a:solidFill>
                  <a:srgbClr val="000000"/>
                </a:solidFill>
                <a:latin typeface="Calibri" panose="020F0502020204030204" pitchFamily="34" charset="0"/>
              </a:rPr>
              <a:t>†</a:t>
            </a:r>
            <a:r>
              <a:rPr lang="en-US" sz="1200" dirty="0">
                <a:solidFill>
                  <a:srgbClr val="000000"/>
                </a:solidFill>
                <a:latin typeface="Calibri" panose="020F0502020204030204" pitchFamily="34" charset="0"/>
              </a:rPr>
              <a:t>Persons who identified as Hispanic or Latino were categorized as "Hispanic," regardless of self-reported race. Persons who did not identify as Hispanic or Latino were categorized by self-reported race; if more than one race was reported, the person was categorized as "Multiple race.“ Due to “Other race” being first reported as a new race category in 2023, information for “Other race” was not included in this slide.</a:t>
            </a:r>
          </a:p>
        </p:txBody>
      </p:sp>
    </p:spTree>
    <p:extLst>
      <p:ext uri="{BB962C8B-B14F-4D97-AF65-F5344CB8AC3E}">
        <p14:creationId xmlns:p14="http://schemas.microsoft.com/office/powerpoint/2010/main" val="142140823"/>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5">
            <a:extLst>
              <a:ext uri="{FF2B5EF4-FFF2-40B4-BE49-F238E27FC236}">
                <a16:creationId xmlns:a16="http://schemas.microsoft.com/office/drawing/2014/main" id="{2E557110-65E5-F359-07C0-5DC3E1032845}"/>
              </a:ext>
            </a:extLst>
          </p:cNvPr>
          <p:cNvSpPr txBox="1">
            <a:spLocks noGrp="1"/>
          </p:cNvSpPr>
          <p:nvPr>
            <p:ph type="title" idx="4294967295"/>
          </p:nvPr>
        </p:nvSpPr>
        <p:spPr>
          <a:xfrm>
            <a:off x="609600" y="164592"/>
            <a:ext cx="10972800" cy="9692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788A"/>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164380"/>
                </a:solidFill>
                <a:effectLst/>
                <a:uLnTx/>
                <a:uFillTx/>
                <a:latin typeface="Calibri"/>
                <a:ea typeface="+mj-ea"/>
                <a:cs typeface="Calibri"/>
              </a:rPr>
              <a:t>Percentage of Clustered TB Cases in Alerted Clusters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 by </a:t>
            </a:r>
            <a:br>
              <a:rPr kumimoji="0" lang="en-US" sz="3000" b="1" i="0" u="none" strike="noStrike" kern="1200" cap="none" spc="0" normalizeH="0" baseline="0" noProof="0" dirty="0">
                <a:ln>
                  <a:noFill/>
                </a:ln>
                <a:solidFill>
                  <a:srgbClr val="164380"/>
                </a:solidFill>
                <a:effectLst/>
                <a:uLnTx/>
                <a:uFillTx/>
                <a:latin typeface="Calibri" pitchFamily="34" charset="0"/>
                <a:ea typeface="+mj-ea"/>
                <a:cs typeface="+mj-cs"/>
              </a:rPr>
            </a:br>
            <a:r>
              <a:rPr kumimoji="0" lang="en-US" sz="3000" b="1" i="0" u="none" strike="noStrike" kern="1200" cap="none" spc="0" normalizeH="0" baseline="0" noProof="0" dirty="0">
                <a:ln>
                  <a:noFill/>
                </a:ln>
                <a:solidFill>
                  <a:srgbClr val="164380"/>
                </a:solidFill>
                <a:effectLst/>
                <a:uLnTx/>
                <a:uFillTx/>
                <a:latin typeface="Calibri"/>
                <a:ea typeface="+mj-ea"/>
                <a:cs typeface="Calibri"/>
              </a:rPr>
              <a:t>Selected Risk Factors,</a:t>
            </a:r>
            <a:r>
              <a:rPr kumimoji="0" lang="en-US" sz="3000" b="1" i="0" u="none" strike="noStrike" kern="1200" cap="none" spc="0" normalizeH="0" baseline="30000" noProof="0" dirty="0">
                <a:ln>
                  <a:noFill/>
                </a:ln>
                <a:solidFill>
                  <a:srgbClr val="164380"/>
                </a:solidFill>
                <a:effectLst/>
                <a:uLnTx/>
                <a:uFillTx/>
                <a:latin typeface="Calibri"/>
                <a:ea typeface="+mj-ea"/>
                <a:cs typeface="Calibri"/>
              </a:rPr>
              <a:t> </a:t>
            </a:r>
            <a:r>
              <a:rPr kumimoji="0" lang="en-US" sz="3000" b="1" i="0" u="none" strike="noStrike" kern="1200" cap="none" spc="0" normalizeH="0" baseline="0" noProof="0" dirty="0">
                <a:ln>
                  <a:noFill/>
                </a:ln>
                <a:solidFill>
                  <a:srgbClr val="164380"/>
                </a:solidFill>
                <a:effectLst/>
                <a:uLnTx/>
                <a:uFillTx/>
                <a:latin typeface="Calibri"/>
                <a:ea typeface="+mj-ea"/>
                <a:cs typeface="Calibri"/>
              </a:rPr>
              <a:t>United States, 2021</a:t>
            </a:r>
            <a:r>
              <a:rPr kumimoji="0" lang="en-US" sz="2900" b="1" i="0" u="none" strike="noStrike" kern="1200" cap="none" spc="0" normalizeH="0" baseline="0" noProof="0" dirty="0">
                <a:ln>
                  <a:noFill/>
                </a:ln>
                <a:solidFill>
                  <a:srgbClr val="164380"/>
                </a:solidFill>
                <a:effectLst/>
                <a:uLnTx/>
                <a:uFillTx/>
                <a:latin typeface="Calibri"/>
                <a:ea typeface="+mj-ea"/>
                <a:cs typeface="Calibri"/>
              </a:rPr>
              <a:t>–</a:t>
            </a:r>
            <a:r>
              <a:rPr kumimoji="0" lang="en-US" sz="3000" b="1" i="0" u="none" strike="noStrike" kern="1200" cap="none" spc="0" normalizeH="0" baseline="0" noProof="0" dirty="0">
                <a:ln>
                  <a:noFill/>
                </a:ln>
                <a:solidFill>
                  <a:srgbClr val="164380"/>
                </a:solidFill>
                <a:effectLst/>
                <a:uLnTx/>
                <a:uFillTx/>
                <a:latin typeface="Calibri"/>
                <a:ea typeface="+mj-ea"/>
                <a:cs typeface="Calibri"/>
              </a:rPr>
              <a:t>2023</a:t>
            </a:r>
            <a:endParaRPr kumimoji="0" lang="en-US" sz="3000" b="0" i="0" u="none" strike="noStrike" kern="1200" cap="none" spc="0" normalizeH="0" baseline="0" noProof="0" dirty="0">
              <a:ln>
                <a:noFill/>
              </a:ln>
              <a:solidFill>
                <a:srgbClr val="164380"/>
              </a:solidFill>
              <a:effectLst/>
              <a:uLnTx/>
              <a:uFillTx/>
              <a:latin typeface="Calibri" pitchFamily="34" charset="0"/>
              <a:ea typeface="+mj-ea"/>
              <a:cs typeface="Calibri" pitchFamily="34" charset="0"/>
            </a:endParaRPr>
          </a:p>
        </p:txBody>
      </p:sp>
      <p:sp>
        <p:nvSpPr>
          <p:cNvPr id="2" name="Rectangle 1">
            <a:extLst>
              <a:ext uri="{FF2B5EF4-FFF2-40B4-BE49-F238E27FC236}">
                <a16:creationId xmlns:a16="http://schemas.microsoft.com/office/drawing/2014/main" id="{E3B0EA39-957C-3526-4E03-3327CAD097E9}"/>
              </a:ext>
            </a:extLst>
          </p:cNvPr>
          <p:cNvSpPr/>
          <p:nvPr/>
        </p:nvSpPr>
        <p:spPr>
          <a:xfrm>
            <a:off x="44818" y="6267405"/>
            <a:ext cx="12105040" cy="492443"/>
          </a:xfrm>
          <a:prstGeom prst="rect">
            <a:avLst/>
          </a:prstGeom>
        </p:spPr>
        <p:txBody>
          <a:bodyPr wrap="square" lIns="121920" tIns="60960" rIns="121920" bIns="60960" anchor="t">
            <a:spAutoFit/>
          </a:bodyPr>
          <a:lstStyle/>
          <a:p>
            <a:r>
              <a:rPr lang="en-US" sz="1200" baseline="30000" dirty="0">
                <a:solidFill>
                  <a:srgbClr val="000000"/>
                </a:solidFill>
                <a:latin typeface="Calibri"/>
                <a:cs typeface="Calibri"/>
              </a:rPr>
              <a:t>*</a:t>
            </a:r>
            <a:r>
              <a:rPr lang="en-US" sz="1200" dirty="0">
                <a:solidFill>
                  <a:srgbClr val="000000"/>
                </a:solidFill>
                <a:latin typeface="Calibri"/>
                <a:cs typeface="Calibri"/>
              </a:rPr>
              <a:t>Clusters have two or more cases with matching whole-genome multilocus sequence type (wgMLSType) within a county during the specified 3-year period.</a:t>
            </a:r>
            <a:r>
              <a:rPr lang="en-US" sz="1200" baseline="30000" dirty="0">
                <a:solidFill>
                  <a:srgbClr val="000000"/>
                </a:solidFill>
                <a:latin typeface="Calibri"/>
                <a:cs typeface="Calibri"/>
              </a:rPr>
              <a:t> </a:t>
            </a:r>
            <a:r>
              <a:rPr lang="en-US" sz="1200" dirty="0">
                <a:solidFill>
                  <a:srgbClr val="000000"/>
                </a:solidFill>
                <a:latin typeface="Calibri"/>
                <a:ea typeface="Calibri" panose="020F0502020204030204" pitchFamily="34" charset="0"/>
                <a:cs typeface="Calibri"/>
              </a:rPr>
              <a:t>Alert indicates the case was in a cluster with a </a:t>
            </a:r>
            <a:r>
              <a:rPr lang="en-US" sz="1200" dirty="0">
                <a:solidFill>
                  <a:srgbClr val="000000"/>
                </a:solidFill>
                <a:latin typeface="Calibri"/>
                <a:cs typeface="Calibri"/>
              </a:rPr>
              <a:t>log-likelihood ratio (LLR)</a:t>
            </a:r>
            <a:r>
              <a:rPr lang="en-US" sz="1200" dirty="0">
                <a:solidFill>
                  <a:srgbClr val="000000"/>
                </a:solidFill>
                <a:latin typeface="Calibri"/>
                <a:ea typeface="Calibri" panose="020F0502020204030204" pitchFamily="34" charset="0"/>
                <a:cs typeface="Calibri"/>
              </a:rPr>
              <a:t> of ≥4.</a:t>
            </a:r>
          </a:p>
        </p:txBody>
      </p:sp>
      <p:graphicFrame>
        <p:nvGraphicFramePr>
          <p:cNvPr id="7" name="Content Placeholder 17" descr="Bar graph of percentage of U.S. clustered TB cases in alerted clusters by selected risk factors during 2021-2023. ">
            <a:extLst>
              <a:ext uri="{FF2B5EF4-FFF2-40B4-BE49-F238E27FC236}">
                <a16:creationId xmlns:a16="http://schemas.microsoft.com/office/drawing/2014/main" id="{F9E4D401-4F76-A314-7D6D-2E69AD533AA1}"/>
              </a:ext>
            </a:extLst>
          </p:cNvPr>
          <p:cNvGraphicFramePr>
            <a:graphicFrameLocks noChangeAspect="1"/>
          </p:cNvGraphicFramePr>
          <p:nvPr>
            <p:extLst>
              <p:ext uri="{D42A27DB-BD31-4B8C-83A1-F6EECF244321}">
                <p14:modId xmlns:p14="http://schemas.microsoft.com/office/powerpoint/2010/main" val="2457008350"/>
              </p:ext>
            </p:extLst>
          </p:nvPr>
        </p:nvGraphicFramePr>
        <p:xfrm>
          <a:off x="222859" y="1179238"/>
          <a:ext cx="11461315" cy="50881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36736135"/>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736B0AA-4F17-76B7-338B-E2768F0D6CDE}"/>
              </a:ext>
            </a:extLst>
          </p:cNvPr>
          <p:cNvSpPr txBox="1">
            <a:spLocks/>
          </p:cNvSpPr>
          <p:nvPr/>
        </p:nvSpPr>
        <p:spPr>
          <a:xfrm>
            <a:off x="556594" y="1413448"/>
            <a:ext cx="11264348" cy="37028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National Center for HIV, Viral Hepatitis, STD, and TB Prevention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Centers for Disease Control and Prevention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1600 Clifton Road NE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Atlanta, GA 30329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Phone: 404-639-8120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E-mail: </a:t>
            </a: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2"/>
              </a:rPr>
              <a:t>tbinfo@cdc.gov</a:t>
            </a: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Internet Address: </a:t>
            </a:r>
            <a:r>
              <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3"/>
              </a:rPr>
              <a:t>http://www.cdc.gov/tb/</a:t>
            </a:r>
            <a:endParaRPr kumimoji="0" lang="en-US" sz="2133"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2133"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r>
              <a:rPr kumimoji="0" lang="en-US" sz="2133"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Centers for Disease Control and Prevention.</a:t>
            </a:r>
            <a:br>
              <a:rPr kumimoji="0" lang="en-US" sz="2133"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rPr>
            </a:br>
            <a:endParaRPr kumimoji="0" lang="en-US" sz="2133" b="0" i="0" u="none" strike="noStrike" kern="1200" cap="none" spc="0" normalizeH="0" baseline="0" noProof="0" dirty="0">
              <a:ln>
                <a:noFill/>
              </a:ln>
              <a:solidFill>
                <a:srgbClr val="695E4A"/>
              </a:solidFill>
              <a:effectLst/>
              <a:uLnTx/>
              <a:uFillTx/>
              <a:latin typeface="Calibri" panose="020F0502020204030204" pitchFamily="34" charset="0"/>
              <a:ea typeface="+mn-ea"/>
              <a:cs typeface="+mn-cs"/>
            </a:endParaRPr>
          </a:p>
        </p:txBody>
      </p:sp>
      <p:sp>
        <p:nvSpPr>
          <p:cNvPr id="3" name="Title 2">
            <a:extLst>
              <a:ext uri="{FF2B5EF4-FFF2-40B4-BE49-F238E27FC236}">
                <a16:creationId xmlns:a16="http://schemas.microsoft.com/office/drawing/2014/main" id="{4FE1221C-F663-8376-0973-003C6FFE7BB1}"/>
              </a:ext>
            </a:extLst>
          </p:cNvPr>
          <p:cNvSpPr txBox="1">
            <a:spLocks noGrp="1"/>
          </p:cNvSpPr>
          <p:nvPr>
            <p:ph type="title" idx="4294967295"/>
          </p:nvPr>
        </p:nvSpPr>
        <p:spPr>
          <a:xfrm>
            <a:off x="556594" y="970368"/>
            <a:ext cx="6093994" cy="4154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Division of Tuberculosis Elimination </a:t>
            </a:r>
            <a:endParaRPr kumimoji="0" lang="en-US" sz="2100" b="0" i="0" u="none" strike="noStrike" kern="1200" cap="none" spc="0" normalizeH="0" baseline="0" noProof="0" dirty="0">
              <a:ln>
                <a:noFill/>
              </a:ln>
              <a:solidFill>
                <a:schemeClr val="tx1"/>
              </a:solidFill>
              <a:effectLst/>
              <a:uLnTx/>
              <a:uFillTx/>
              <a:latin typeface="Myriad Web Pro" panose="020B0503030403020204" pitchFamily="34" charset="0"/>
              <a:ea typeface="+mn-ea"/>
              <a:cs typeface="+mn-cs"/>
            </a:endParaRPr>
          </a:p>
        </p:txBody>
      </p:sp>
    </p:spTree>
    <p:extLst>
      <p:ext uri="{BB962C8B-B14F-4D97-AF65-F5344CB8AC3E}">
        <p14:creationId xmlns:p14="http://schemas.microsoft.com/office/powerpoint/2010/main" val="963541808"/>
      </p:ext>
    </p:extLst>
  </p:cSld>
  <p:clrMapOvr>
    <a:masterClrMapping/>
  </p:clrMapOvr>
  <p:transition>
    <p:fade/>
  </p:transition>
</p:sld>
</file>

<file path=ppt/theme/theme1.xml><?xml version="1.0" encoding="utf-8"?>
<a:theme xmlns:a="http://schemas.openxmlformats.org/drawingml/2006/main" name="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buFont typeface="Arial" pitchFamily="34" charset="0"/>
          <a:buNone/>
          <a:defRPr sz="1100" dirty="0" smtClean="0">
            <a:solidFill>
              <a:schemeClr val="accent4">
                <a:lumMod val="50000"/>
              </a:schemeClr>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NCHHSTP_PPT_light(">
  <a:themeElements>
    <a:clrScheme name="CDC Light Branding Colors">
      <a:dk1>
        <a:srgbClr val="0039A6"/>
      </a:dk1>
      <a:lt1>
        <a:srgbClr val="FFFFFF"/>
      </a:lt1>
      <a:dk2>
        <a:srgbClr val="3077FF"/>
      </a:dk2>
      <a:lt2>
        <a:srgbClr val="4B4B4B"/>
      </a:lt2>
      <a:accent1>
        <a:srgbClr val="0039A6"/>
      </a:accent1>
      <a:accent2>
        <a:srgbClr val="007D57"/>
      </a:accent2>
      <a:accent3>
        <a:srgbClr val="9A3B26"/>
      </a:accent3>
      <a:accent4>
        <a:srgbClr val="7F7F7F"/>
      </a:accent4>
      <a:accent5>
        <a:srgbClr val="4983F2"/>
      </a:accent5>
      <a:accent6>
        <a:srgbClr val="AFCAFF"/>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1_NCEH_ATSDR_combined">
  <a:themeElements>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a:buFont typeface="Arial" pitchFamily="34" charset="0"/>
          <a:buNone/>
          <a:defRPr sz="1100" dirty="0" smtClean="0">
            <a:solidFill>
              <a:schemeClr val="accent4">
                <a:lumMod val="50000"/>
              </a:schemeClr>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0.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1.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2.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3.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4.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5.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6.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7.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8.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9.xml><?xml version="1.0" encoding="utf-8"?>
<a:themeOverride xmlns:a="http://schemas.openxmlformats.org/drawingml/2006/main">
  <a:clrScheme name="NCHHSTP">
    <a:dk1>
      <a:srgbClr val="000000"/>
    </a:dk1>
    <a:lt1>
      <a:srgbClr val="FFFFFF"/>
    </a:lt1>
    <a:dk2>
      <a:srgbClr val="FFFFFF"/>
    </a:dk2>
    <a:lt2>
      <a:srgbClr val="FFFFFF"/>
    </a:lt2>
    <a:accent1>
      <a:srgbClr val="00788A"/>
    </a:accent1>
    <a:accent2>
      <a:srgbClr val="9A4E9E"/>
    </a:accent2>
    <a:accent3>
      <a:srgbClr val="C00000"/>
    </a:accent3>
    <a:accent4>
      <a:srgbClr val="86B2D8"/>
    </a:accent4>
    <a:accent5>
      <a:srgbClr val="F6A01A"/>
    </a:accent5>
    <a:accent6>
      <a:srgbClr val="005DAA"/>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0FCF97D7C048A4DAE1C5DD162580683" ma:contentTypeVersion="4" ma:contentTypeDescription="Create a new document." ma:contentTypeScope="" ma:versionID="0b639283faa99a5c85d2bac1dcec5ebc">
  <xsd:schema xmlns:xsd="http://www.w3.org/2001/XMLSchema" xmlns:xs="http://www.w3.org/2001/XMLSchema" xmlns:p="http://schemas.microsoft.com/office/2006/metadata/properties" xmlns:ns2="7573ebfc-3aed-4848-af2c-30714241a7c2" targetNamespace="http://schemas.microsoft.com/office/2006/metadata/properties" ma:root="true" ma:fieldsID="e474a85ffc4c276be2e983793c4fc0b2" ns2:_="">
    <xsd:import namespace="7573ebfc-3aed-4848-af2c-30714241a7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73ebfc-3aed-4848-af2c-30714241a7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D18AE0-2CC1-4454-806D-369CDE0F8DA9}">
  <ds:schemaRefs>
    <ds:schemaRef ds:uri="7573ebfc-3aed-4848-af2c-30714241a7c2"/>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http://purl.org/dc/elements/1.1/"/>
    <ds:schemaRef ds:uri="http://purl.org/dc/terms/"/>
    <ds:schemaRef ds:uri="http://purl.org/dc/dcmitype/"/>
    <ds:schemaRef ds:uri="http://schemas.openxmlformats.org/package/2006/metadata/core-properties"/>
  </ds:schemaRefs>
</ds:datastoreItem>
</file>

<file path=customXml/itemProps2.xml><?xml version="1.0" encoding="utf-8"?>
<ds:datastoreItem xmlns:ds="http://schemas.openxmlformats.org/officeDocument/2006/customXml" ds:itemID="{8BD8B251-DBCC-41E6-8894-82276F6C87F7}">
  <ds:schemaRefs>
    <ds:schemaRef ds:uri="7573ebfc-3aed-4848-af2c-30714241a7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32F4BA8-BF54-41CB-869F-D4E4A14031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1406</TotalTime>
  <Words>11964</Words>
  <Application>Microsoft Office PowerPoint</Application>
  <PresentationFormat>Widescreen</PresentationFormat>
  <Paragraphs>651</Paragraphs>
  <Slides>57</Slides>
  <Notes>56</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57</vt:i4>
      </vt:variant>
    </vt:vector>
  </HeadingPairs>
  <TitlesOfParts>
    <vt:vector size="71" baseType="lpstr">
      <vt:lpstr>Myriad Web Pro</vt:lpstr>
      <vt:lpstr>Calibri</vt:lpstr>
      <vt:lpstr>Segoe UI</vt:lpstr>
      <vt:lpstr>Times New Roman</vt:lpstr>
      <vt:lpstr>PMingLiU</vt:lpstr>
      <vt:lpstr>Wingdings</vt:lpstr>
      <vt:lpstr>Arial</vt:lpstr>
      <vt:lpstr>Cambria Math</vt:lpstr>
      <vt:lpstr>Courier New</vt:lpstr>
      <vt:lpstr>NCEH_ATSDR_combined</vt:lpstr>
      <vt:lpstr>NCHHSTP_PPT_light(</vt:lpstr>
      <vt:lpstr>2_NCEH_ATSDR_combined</vt:lpstr>
      <vt:lpstr>1_NCEH_ATSDR_combined</vt:lpstr>
      <vt:lpstr>3_NCEH_ATSDR_combined</vt:lpstr>
      <vt:lpstr>Tuberculosis (TB) Disease in the United States 1993–2023* </vt:lpstr>
      <vt:lpstr>Progress Towards TB Elimination, United States, 1982–2023</vt:lpstr>
      <vt:lpstr>TB Cases and Incidence Rates, United States, 1993–2023</vt:lpstr>
      <vt:lpstr>TB Incidence Rates and Annual Percent Change in Rate,  United States, 2010–2023</vt:lpstr>
      <vt:lpstr>TB-Related Deaths* and Mortality Rates, United States, 1993–2022</vt:lpstr>
      <vt:lpstr>TB Cases and Percentages by Reporting Area,  United States, 2023 (N=9,633)</vt:lpstr>
      <vt:lpstr>TB Incidence Rates* by Reporting Area, United States, 2023</vt:lpstr>
      <vt:lpstr>TB Cases and Incidence Rates*  by Reporting Area, United States, 2023</vt:lpstr>
      <vt:lpstr>TB Incidence Rates* by U.S.-Affiliated Pacific Islands, 2023</vt:lpstr>
      <vt:lpstr>TB Cases and Incidence Rates by Origin of Birth,*  United States, 1993–2023</vt:lpstr>
      <vt:lpstr>TB Incidence Rates by Origin of Birth,* United States, 2011–2023 </vt:lpstr>
      <vt:lpstr>TB Incidence Rates and Percentages by Origin of Birth,*  United States, 2023 (N=9,633)</vt:lpstr>
      <vt:lpstr>TB Cases by Countries of Birth Among Non-U.S.–Born* Persons,  United States, 2023 (N=7,299)</vt:lpstr>
      <vt:lpstr>Percentage of TB Cases Among Non-U.S.–Born* Persons by Years Since Arrival in the United States Prior to Diagnosis, 2023 (N=7,299)</vt:lpstr>
      <vt:lpstr>Percentage of TB Cases Among Non-U.S.–Born* Persons by Years in the United States Prior to Diagnosis, 2010–2023</vt:lpstr>
      <vt:lpstr>TB Cases by Race/Ethnicity,* United States, 2011–2023</vt:lpstr>
      <vt:lpstr>Percentage of TB Cases by Race/Ethnicity,* United States, 2011–2023</vt:lpstr>
      <vt:lpstr>Percentage of TB Cases by Race/Ethnicity,*  United States, 2023 (N=9,633)</vt:lpstr>
      <vt:lpstr>TB Incidence Rates by Race/Ethnicity,* United States, 2011–2023</vt:lpstr>
      <vt:lpstr>TB Cases Among U.S.-Born* Persons by Race/Ethnicity,†  United States, 2011–2023</vt:lpstr>
      <vt:lpstr>TB Incidence Rates Among U.S.-Born* Persons by Race/Ethnicity,† United States, 2011–2023</vt:lpstr>
      <vt:lpstr>TB Cases Among Non-U.S.–Born* Persons by Race/Ethnicity,†  United States, 2011–2023</vt:lpstr>
      <vt:lpstr>TB Incidence Rates Among Non-U.S.–Born* Persons by Race/Ethnicity,† United States, 2011–2023</vt:lpstr>
      <vt:lpstr>TB Incidence Rates Among Non-U.S.–Born and U.S.-Born* Persons by Race/Ethnicity,† United States, 2011–2023</vt:lpstr>
      <vt:lpstr>Percentage* of TB Cases by Origin† and Race/Ethnicity,§  United States, 2023</vt:lpstr>
      <vt:lpstr>TB Incidence Rates* by Origin† and Race/Ethnicity,§  United States, 2023</vt:lpstr>
      <vt:lpstr>TB Cases by Age Group, United States, 1993–2023</vt:lpstr>
      <vt:lpstr>Percentage of TB Cases by Age Group, United States, 2023 (N=9,633*)</vt:lpstr>
      <vt:lpstr>TB Incidence Rates by Age Group, United States, 1993–2023</vt:lpstr>
      <vt:lpstr>TB Cases Among U.S.-Born* Persons by Age Group,  United States, 1994–2023</vt:lpstr>
      <vt:lpstr>TB Incidence Rates* Among U.S.-Born† Persons by Age Group,  United States, 1994–2023</vt:lpstr>
      <vt:lpstr>TB Cases Among Non-U.S.–Born* Persons by  Age Group, United States, 1994–2023</vt:lpstr>
      <vt:lpstr>TB Incidence Rates* Among Non-U.S.–Born† Persons by  Age Group, United States, 1994–2023</vt:lpstr>
      <vt:lpstr>Percentage of TB Cases by Sex and Age Group, United States, 2023</vt:lpstr>
      <vt:lpstr>Pediatric* TB Cases by Origin of Birth,† United States, 1993–2023</vt:lpstr>
      <vt:lpstr>Pediatric TB Incidence Rates* by Origin of Birth,†  United States, 1994–2023</vt:lpstr>
      <vt:lpstr>Percentage of TB Cases by Site of Disease, United States, 2023</vt:lpstr>
      <vt:lpstr>Percentage of TB Cases* by Initial Drug Regimen,  United States, 1993–2023</vt:lpstr>
      <vt:lpstr>Percentage of TB Cases* by Initial Drug Regimen,  United States, 2023 (N=9,334)</vt:lpstr>
      <vt:lpstr>Percentage of TB Cases by Method of Treatment Administration,* United States, 1993–2021†</vt:lpstr>
      <vt:lpstr>Percentage of TB Cases* by Method of Treatment Administration, United States, 2021† (N=7,536)</vt:lpstr>
      <vt:lpstr>Percentage of TB Cases* by Completion of TB Therapy, United States, 1993–2021†</vt:lpstr>
      <vt:lpstr>TB Cases Resistant to Isoniazid* by Origin of Birth,†  United States, 1993–2023</vt:lpstr>
      <vt:lpstr>Number and Percentage of Multidrug-Resistant (MDR)* TB Cases† by History of TB, United States, 1993–2023</vt:lpstr>
      <vt:lpstr>Percentage of HIV Coinfection by Origin of Birth Among Persons with TB,* United States, 2011–2023</vt:lpstr>
      <vt:lpstr>Percentage of Selected Risk Factors Among Persons with TB by Origin of Birth,* United States, 2023</vt:lpstr>
      <vt:lpstr>Percentage of Social and Behavioral Risk Factors Among Persons  Aged ≥15 Years with TB, United States, 2023</vt:lpstr>
      <vt:lpstr>Among Incarcerated Persons* with TB, Percentages of Cases by Correctional Facility Type: United States, 2023 (N=324)</vt:lpstr>
      <vt:lpstr>Percentage of TB Cases by Status and Cause of Death, United States, 2021*</vt:lpstr>
      <vt:lpstr>TB Genotyping in the United States</vt:lpstr>
      <vt:lpstr>Number of County-based TB Genotype Clusters* by Cluster Size, United States, 2021–2023</vt:lpstr>
      <vt:lpstr>TB Genotype Clusters* by TB GIMS† Alert Levels,§ United States, 2021–2023 (N=1,110)</vt:lpstr>
      <vt:lpstr>Percentage of Clustered TB Cases in No Alert and Alert Genotype Clusters* by Origin of Birth,† United States, 2021–2023</vt:lpstr>
      <vt:lpstr>Percentage of Clustered TB Cases in Alerted Clusters* by  Age Group, United States, 2021–2023</vt:lpstr>
      <vt:lpstr>Percentage of Clustered TB Cases in Alerted Clusters* by Race/Ethnicity,† United States, 2021–2023</vt:lpstr>
      <vt:lpstr>Percentage of Clustered TB Cases in Alerted Clusters* by  Selected Risk Factors, United States, 2021–2023</vt:lpstr>
      <vt:lpstr>Division of Tuberculosis Elimination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Moore, Meredith (CDC/NCHHSTP/DTE)</cp:lastModifiedBy>
  <cp:revision>20</cp:revision>
  <cp:lastPrinted>2023-08-15T18:03:40Z</cp:lastPrinted>
  <dcterms:created xsi:type="dcterms:W3CDTF">2011-03-17T17:43:16Z</dcterms:created>
  <dcterms:modified xsi:type="dcterms:W3CDTF">2024-11-06T21:33:33Z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0x01010070FCF97D7C048A4DAE1C5DD162580683</vt:lpwstr>
  </property>
  <property fmtid="{D5CDD505-2E9C-101B-9397-08002B2CF9AE}" pid="4" name="MSIP_Label_7b94a7b8-f06c-4dfe-bdcc-9b548fd58c31_Enabled">
    <vt:lpwstr>true</vt:lpwstr>
  </property>
  <property fmtid="{D5CDD505-2E9C-101B-9397-08002B2CF9AE}" pid="5" name="MSIP_Label_7b94a7b8-f06c-4dfe-bdcc-9b548fd58c31_SetDate">
    <vt:lpwstr>2021-06-01T12:13:58Z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d86db1c2-c89b-40ff-8a82-07c9bab169bc</vt:lpwstr>
  </property>
  <property fmtid="{D5CDD505-2E9C-101B-9397-08002B2CF9AE}" pid="10" name="MSIP_Label_7b94a7b8-f06c-4dfe-bdcc-9b548fd58c31_ContentBits">
    <vt:lpwstr>0</vt:lpwstr>
  </property>
</Properties>
</file>