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2"/>
  </p:notesMasterIdLst>
  <p:handoutMasterIdLst>
    <p:handoutMasterId r:id="rId23"/>
  </p:handoutMasterIdLst>
  <p:sldIdLst>
    <p:sldId id="310" r:id="rId6"/>
    <p:sldId id="311" r:id="rId7"/>
    <p:sldId id="312" r:id="rId8"/>
    <p:sldId id="327" r:id="rId9"/>
    <p:sldId id="314" r:id="rId10"/>
    <p:sldId id="315" r:id="rId11"/>
    <p:sldId id="316" r:id="rId12"/>
    <p:sldId id="318" r:id="rId13"/>
    <p:sldId id="319" r:id="rId14"/>
    <p:sldId id="320" r:id="rId15"/>
    <p:sldId id="321" r:id="rId16"/>
    <p:sldId id="322" r:id="rId17"/>
    <p:sldId id="326" r:id="rId18"/>
    <p:sldId id="323" r:id="rId19"/>
    <p:sldId id="324" r:id="rId20"/>
    <p:sldId id="30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spital Sepsis Program Core Elements" id="{EAF76380-6D23-B747-BCEA-12A95BAA0C0C}">
          <p14:sldIdLst>
            <p14:sldId id="310"/>
            <p14:sldId id="311"/>
            <p14:sldId id="312"/>
            <p14:sldId id="327"/>
            <p14:sldId id="314"/>
            <p14:sldId id="315"/>
            <p14:sldId id="316"/>
            <p14:sldId id="318"/>
            <p14:sldId id="319"/>
            <p14:sldId id="320"/>
            <p14:sldId id="321"/>
            <p14:sldId id="322"/>
            <p14:sldId id="326"/>
            <p14:sldId id="323"/>
            <p14:sldId id="324"/>
            <p14:sldId id="302"/>
          </p14:sldIdLst>
        </p14:section>
      </p14:sectionLst>
    </p:ext>
    <p:ext uri="{EFAFB233-063F-42B5-8137-9DF3F51BA10A}">
      <p15:sldGuideLst xmlns:p15="http://schemas.microsoft.com/office/powerpoint/2012/main">
        <p15:guide id="1" orient="horz" pos="1248" userDrawn="1">
          <p15:clr>
            <a:srgbClr val="A4A3A4"/>
          </p15:clr>
        </p15:guide>
        <p15:guide id="2" pos="386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3C9504-1D40-334D-A279-F5480A532B9F}" name="Moran, Kerri (CDC/NCEZID/DHQP/OD)" initials="MK" userId="S::ytb5@cdc.gov::2c80b966-740c-4173-bf2c-5cb259df728c" providerId="AD"/>
  <p188:author id="{51262E2D-C773-85D8-8873-3E3FEC438FDF}" name="Leslie Badani (Omnicom)" initials="LB(" userId="S::lbadani@webershandwick.com::117c4b6a-3426-4d6d-b1bf-62c85fc7e994" providerId="AD"/>
  <p188:author id="{46493A44-E4F9-9A55-A7A7-2BC1E5310015}" name="Brinsley-Rainisch, Kristin (CDC/NCEZID/DHQP/OD)" initials="BK" userId="S::aof4@cdc.gov::5c23f4cd-6ac8-4e98-bcf1-e79ff5be2e29" providerId="AD"/>
  <p188:author id="{3A656149-B11B-BAE7-C89B-C954908395A5}" name="Sari Edelman (Omnicom)" initials="S(" userId="S::sedelman@webershandwick.com::45c73683-6ab2-4473-9ba6-515fe464ae02" providerId="AD"/>
  <p188:author id="{09D8C249-5D55-5003-2F9B-C11F82F9F782}" name="Rehanna Fikre (Omnicom)" initials="R(" userId="S::rfikre@webershandwick.com::9161ab15-0425-46c0-8538-8bb3e69afa07" providerId="AD"/>
  <p188:author id="{A956C668-41B9-2450-6329-4A11E6E339DB}" name="Sari Edelman" initials="SE" userId="Sari Edelman" providerId="None"/>
  <p188:author id="{4AF3E487-5280-51CB-2073-3929263ADE22}" name="Rehanna Fikre (Omnicom)" initials="RF" userId="S::RFikre@webershandwick.com::9161ab15-0425-46c0-8538-8bb3e69afa07" providerId="AD"/>
  <p188:author id="{5E286796-5ACB-9979-DDEB-AD160347856A}" name="Abbey Hansen (Omnicom)" initials="AH(" userId="S::ahansen@webershandwick.com::e8215b1c-d800-4ce8-885d-14d9740cf879" providerId="AD"/>
  <p188:author id="{CE3DB7A4-D602-4670-C1B5-B6E3136CDF59}" name="Claire Schorin (Omnicom)" initials="C(" userId="S::cschorin@webershandwick.com::d30089b6-6ab6-46bd-8af8-14705d6494a0" providerId="AD"/>
  <p188:author id="{A05617BE-950C-E54A-9E53-33501E90FC99}" name="Beth Pedersen (Omnicom)" initials="B(" userId="S::bpedersen@webershandwick.com::e8c0091f-56ab-4326-993f-54314ac8703d" providerId="AD"/>
  <p188:author id="{E4A82FC9-9C0A-E142-4722-2FE1F4928213}" name="Williams, Kymber (CDC/NCEZID/DHQP/OD)" initials="WK" userId="S::knw0@cdc.gov::ce6c8a8a-998e-442a-b9fc-f7bbeda1723d" providerId="AD"/>
  <p188:author id="{7DAFB0E9-0796-62F4-0E26-4A6CA97381ED}" name="Laura Koehler (Omnicom)" initials="L(" userId="S::lkoehler@webershandwick.com::b5f1601b-1769-480f-bf10-544a351e774d" providerId="AD"/>
  <p188:author id="{326D1FEF-A398-9263-9924-85C6CC85FB96}" name="Betz, Kristina (CDC/NCEZID/DHQP/SB)" initials="BK" userId="S::rly7@cdc.gov::5dbb8d36-8da0-4ccd-8091-8526c969f416" providerId="AD"/>
  <p188:author id="{6DB385FE-138F-A2C4-F248-E678A5275230}" name="Gladden, Nicole (CDC/NCEZID/DHQP/OD)" initials="GN" userId="S::oiq2@cdc.gov::a16e7a5c-05de-43af-81d8-1a18c649e8f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3FF"/>
    <a:srgbClr val="9D58BF"/>
    <a:srgbClr val="767676"/>
    <a:srgbClr val="3678BB"/>
    <a:srgbClr val="1C8562"/>
    <a:srgbClr val="CF472C"/>
    <a:srgbClr val="338633"/>
    <a:srgbClr val="C34B73"/>
    <a:srgbClr val="B06214"/>
    <a:srgbClr val="2E4D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8682A-A892-6B4A-AE31-650B4C7E5934}" v="1" dt="2026-09-14T21:48:21.2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guide orient="horz" pos="1248"/>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DF5CAA-650D-7B50-31EA-AD6F7C024E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B883BB-2A6A-2CB5-C49A-6EC3A36E6C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C66557-301B-B745-913E-03F0E60B2769}" type="datetimeFigureOut">
              <a:rPr lang="en-US" smtClean="0"/>
              <a:t>9/16/2026</a:t>
            </a:fld>
            <a:endParaRPr lang="en-US"/>
          </a:p>
        </p:txBody>
      </p:sp>
      <p:sp>
        <p:nvSpPr>
          <p:cNvPr id="4" name="Footer Placeholder 3">
            <a:extLst>
              <a:ext uri="{FF2B5EF4-FFF2-40B4-BE49-F238E27FC236}">
                <a16:creationId xmlns:a16="http://schemas.microsoft.com/office/drawing/2014/main" id="{3EAABB88-D402-D277-93BF-1FD258D756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8BB20FE-7020-B5DC-6484-68397FEE0A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D7CAD8-5F85-224F-B83D-2320FA477639}" type="slidenum">
              <a:rPr lang="en-US" smtClean="0"/>
              <a:t>‹#›</a:t>
            </a:fld>
            <a:endParaRPr lang="en-US"/>
          </a:p>
        </p:txBody>
      </p:sp>
    </p:spTree>
    <p:extLst>
      <p:ext uri="{BB962C8B-B14F-4D97-AF65-F5344CB8AC3E}">
        <p14:creationId xmlns:p14="http://schemas.microsoft.com/office/powerpoint/2010/main" val="228059526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10189-0052-ED43-B33C-3A6800957C96}"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F782A-5031-0343-8452-37D1D321FBDB}" type="slidenum">
              <a:rPr lang="en-US" smtClean="0"/>
              <a:t>‹#›</a:t>
            </a:fld>
            <a:endParaRPr lang="en-US"/>
          </a:p>
        </p:txBody>
      </p:sp>
    </p:spTree>
    <p:extLst>
      <p:ext uri="{BB962C8B-B14F-4D97-AF65-F5344CB8AC3E}">
        <p14:creationId xmlns:p14="http://schemas.microsoft.com/office/powerpoint/2010/main" val="39165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a:t>
            </a:fld>
            <a:endParaRPr lang="en-US"/>
          </a:p>
        </p:txBody>
      </p:sp>
    </p:spTree>
    <p:extLst>
      <p:ext uri="{BB962C8B-B14F-4D97-AF65-F5344CB8AC3E}">
        <p14:creationId xmlns:p14="http://schemas.microsoft.com/office/powerpoint/2010/main" val="2952439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2</a:t>
            </a:fld>
            <a:endParaRPr lang="en-US"/>
          </a:p>
        </p:txBody>
      </p:sp>
    </p:spTree>
    <p:extLst>
      <p:ext uri="{BB962C8B-B14F-4D97-AF65-F5344CB8AC3E}">
        <p14:creationId xmlns:p14="http://schemas.microsoft.com/office/powerpoint/2010/main" val="14674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CF782A-5031-0343-8452-37D1D321FBD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8897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4</a:t>
            </a:fld>
            <a:endParaRPr lang="en-US"/>
          </a:p>
        </p:txBody>
      </p:sp>
    </p:spTree>
    <p:extLst>
      <p:ext uri="{BB962C8B-B14F-4D97-AF65-F5344CB8AC3E}">
        <p14:creationId xmlns:p14="http://schemas.microsoft.com/office/powerpoint/2010/main" val="1746169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5</a:t>
            </a:fld>
            <a:endParaRPr lang="en-US"/>
          </a:p>
        </p:txBody>
      </p:sp>
    </p:spTree>
    <p:extLst>
      <p:ext uri="{BB962C8B-B14F-4D97-AF65-F5344CB8AC3E}">
        <p14:creationId xmlns:p14="http://schemas.microsoft.com/office/powerpoint/2010/main" val="4148737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6</a:t>
            </a:fld>
            <a:endParaRPr lang="en-US"/>
          </a:p>
        </p:txBody>
      </p:sp>
    </p:spTree>
    <p:extLst>
      <p:ext uri="{BB962C8B-B14F-4D97-AF65-F5344CB8AC3E}">
        <p14:creationId xmlns:p14="http://schemas.microsoft.com/office/powerpoint/2010/main" val="3284997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7</a:t>
            </a:fld>
            <a:endParaRPr lang="en-US"/>
          </a:p>
        </p:txBody>
      </p:sp>
    </p:spTree>
    <p:extLst>
      <p:ext uri="{BB962C8B-B14F-4D97-AF65-F5344CB8AC3E}">
        <p14:creationId xmlns:p14="http://schemas.microsoft.com/office/powerpoint/2010/main" val="2570404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8</a:t>
            </a:fld>
            <a:endParaRPr lang="en-US"/>
          </a:p>
        </p:txBody>
      </p:sp>
    </p:spTree>
    <p:extLst>
      <p:ext uri="{BB962C8B-B14F-4D97-AF65-F5344CB8AC3E}">
        <p14:creationId xmlns:p14="http://schemas.microsoft.com/office/powerpoint/2010/main" val="2009802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9</a:t>
            </a:fld>
            <a:endParaRPr lang="en-US"/>
          </a:p>
        </p:txBody>
      </p:sp>
    </p:spTree>
    <p:extLst>
      <p:ext uri="{BB962C8B-B14F-4D97-AF65-F5344CB8AC3E}">
        <p14:creationId xmlns:p14="http://schemas.microsoft.com/office/powerpoint/2010/main" val="3714922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10</a:t>
            </a:fld>
            <a:endParaRPr lang="en-US"/>
          </a:p>
        </p:txBody>
      </p:sp>
    </p:spTree>
    <p:extLst>
      <p:ext uri="{BB962C8B-B14F-4D97-AF65-F5344CB8AC3E}">
        <p14:creationId xmlns:p14="http://schemas.microsoft.com/office/powerpoint/2010/main" val="3511694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11</a:t>
            </a:fld>
            <a:endParaRPr lang="en-US"/>
          </a:p>
        </p:txBody>
      </p:sp>
    </p:spTree>
    <p:extLst>
      <p:ext uri="{BB962C8B-B14F-4D97-AF65-F5344CB8AC3E}">
        <p14:creationId xmlns:p14="http://schemas.microsoft.com/office/powerpoint/2010/main" val="268719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12</a:t>
            </a:fld>
            <a:endParaRPr lang="en-US"/>
          </a:p>
        </p:txBody>
      </p:sp>
    </p:spTree>
    <p:extLst>
      <p:ext uri="{BB962C8B-B14F-4D97-AF65-F5344CB8AC3E}">
        <p14:creationId xmlns:p14="http://schemas.microsoft.com/office/powerpoint/2010/main" val="1050890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13</a:t>
            </a:fld>
            <a:endParaRPr lang="en-US"/>
          </a:p>
        </p:txBody>
      </p:sp>
    </p:spTree>
    <p:extLst>
      <p:ext uri="{BB962C8B-B14F-4D97-AF65-F5344CB8AC3E}">
        <p14:creationId xmlns:p14="http://schemas.microsoft.com/office/powerpoint/2010/main" val="2625820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CF782A-5031-0343-8452-37D1D321FBDB}" type="slidenum">
              <a:rPr lang="en-US" smtClean="0"/>
              <a:t>14</a:t>
            </a:fld>
            <a:endParaRPr lang="en-US"/>
          </a:p>
        </p:txBody>
      </p:sp>
    </p:spTree>
    <p:extLst>
      <p:ext uri="{BB962C8B-B14F-4D97-AF65-F5344CB8AC3E}">
        <p14:creationId xmlns:p14="http://schemas.microsoft.com/office/powerpoint/2010/main" val="1530417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CA15-7444-97D5-F9E4-DA1E5C35C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B5C7B-6236-6704-5DD1-5B84E699E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CBC300-7F85-1CF9-7916-49CD07B7EB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C12D6C-98AA-9714-2E43-4564DE606BA1}"/>
              </a:ext>
            </a:extLst>
          </p:cNvPr>
          <p:cNvSpPr>
            <a:spLocks noGrp="1"/>
          </p:cNvSpPr>
          <p:nvPr>
            <p:ph type="sldNum" sz="quarter" idx="5"/>
          </p:nvPr>
        </p:nvSpPr>
        <p:spPr/>
        <p:txBody>
          <a:bodyPr/>
          <a:lstStyle/>
          <a:p>
            <a:fld id="{13CF782A-5031-0343-8452-37D1D321FBDB}" type="slidenum">
              <a:rPr lang="en-US" smtClean="0"/>
              <a:t>15</a:t>
            </a:fld>
            <a:endParaRPr lang="en-US"/>
          </a:p>
        </p:txBody>
      </p:sp>
    </p:spTree>
    <p:extLst>
      <p:ext uri="{BB962C8B-B14F-4D97-AF65-F5344CB8AC3E}">
        <p14:creationId xmlns:p14="http://schemas.microsoft.com/office/powerpoint/2010/main" val="29774764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emf"/><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5.svg"/><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Red">
    <p:spTree>
      <p:nvGrpSpPr>
        <p:cNvPr id="1" name=""/>
        <p:cNvGrpSpPr/>
        <p:nvPr/>
      </p:nvGrpSpPr>
      <p:grpSpPr>
        <a:xfrm>
          <a:off x="0" y="0"/>
          <a:ext cx="0" cy="0"/>
          <a:chOff x="0" y="0"/>
          <a:chExt cx="0" cy="0"/>
        </a:xfrm>
      </p:grpSpPr>
      <p:pic>
        <p:nvPicPr>
          <p:cNvPr id="10" name="Picture 9" descr="A building with a white awning&#10;&#10;AI-generated content may be incorrect.">
            <a:extLst>
              <a:ext uri="{FF2B5EF4-FFF2-40B4-BE49-F238E27FC236}">
                <a16:creationId xmlns:a16="http://schemas.microsoft.com/office/drawing/2014/main" id="{B8ED2391-BF63-5099-CC9E-6C536137C0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ound Same Side Corner Rectangle 3">
            <a:extLst>
              <a:ext uri="{FF2B5EF4-FFF2-40B4-BE49-F238E27FC236}">
                <a16:creationId xmlns:a16="http://schemas.microsoft.com/office/drawing/2014/main" id="{512ABAE2-477D-AC73-5CDB-429999383145}"/>
              </a:ext>
            </a:extLst>
          </p:cNvPr>
          <p:cNvSpPr/>
          <p:nvPr userDrawn="1"/>
        </p:nvSpPr>
        <p:spPr>
          <a:xfrm rot="5400000">
            <a:off x="2235572" y="-149488"/>
            <a:ext cx="3459822" cy="7943018"/>
          </a:xfrm>
          <a:prstGeom prst="round2SameRect">
            <a:avLst>
              <a:gd name="adj1" fmla="val 1196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S. Centers for Disease Control and Prevention">
            <a:extLst>
              <a:ext uri="{FF2B5EF4-FFF2-40B4-BE49-F238E27FC236}">
                <a16:creationId xmlns:a16="http://schemas.microsoft.com/office/drawing/2014/main" id="{BDC4C198-341D-AD67-5DC3-063DB6DF6E71}"/>
              </a:ext>
            </a:extLst>
          </p:cNvPr>
          <p:cNvPicPr>
            <a:picLocks noChangeAspect="1"/>
          </p:cNvPicPr>
          <p:nvPr userDrawn="1"/>
        </p:nvPicPr>
        <p:blipFill>
          <a:blip r:embed="rId3"/>
          <a:stretch>
            <a:fillRect/>
          </a:stretch>
        </p:blipFill>
        <p:spPr>
          <a:xfrm>
            <a:off x="571500" y="571500"/>
            <a:ext cx="1445079" cy="914400"/>
          </a:xfrm>
          <a:prstGeom prst="rect">
            <a:avLst/>
          </a:prstGeom>
        </p:spPr>
      </p:pic>
      <p:grpSp>
        <p:nvGrpSpPr>
          <p:cNvPr id="11" name="Group 10">
            <a:extLst>
              <a:ext uri="{FF2B5EF4-FFF2-40B4-BE49-F238E27FC236}">
                <a16:creationId xmlns:a16="http://schemas.microsoft.com/office/drawing/2014/main" id="{53C33D17-5333-5C4B-38D9-B49FC2EAD156}"/>
              </a:ext>
            </a:extLst>
          </p:cNvPr>
          <p:cNvGrpSpPr/>
          <p:nvPr userDrawn="1"/>
        </p:nvGrpSpPr>
        <p:grpSpPr>
          <a:xfrm>
            <a:off x="571500" y="2455525"/>
            <a:ext cx="2659779" cy="603504"/>
            <a:chOff x="571500" y="2328783"/>
            <a:chExt cx="2659779" cy="603504"/>
          </a:xfrm>
        </p:grpSpPr>
        <p:pic>
          <p:nvPicPr>
            <p:cNvPr id="12" name="Graphic 11">
              <a:extLst>
                <a:ext uri="{FF2B5EF4-FFF2-40B4-BE49-F238E27FC236}">
                  <a16:creationId xmlns:a16="http://schemas.microsoft.com/office/drawing/2014/main" id="{5E032F31-56DA-0DD2-B4F5-AB34FBBD51A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1500" y="2328783"/>
              <a:ext cx="603504" cy="603504"/>
            </a:xfrm>
            <a:prstGeom prst="rect">
              <a:avLst/>
            </a:prstGeom>
          </p:spPr>
        </p:pic>
        <p:pic>
          <p:nvPicPr>
            <p:cNvPr id="13" name="Graphic 12">
              <a:extLst>
                <a:ext uri="{FF2B5EF4-FFF2-40B4-BE49-F238E27FC236}">
                  <a16:creationId xmlns:a16="http://schemas.microsoft.com/office/drawing/2014/main" id="{A2AADC57-E57D-0CC7-6617-99D26B59077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6925" y="2328783"/>
              <a:ext cx="603504" cy="603504"/>
            </a:xfrm>
            <a:prstGeom prst="rect">
              <a:avLst/>
            </a:prstGeom>
          </p:spPr>
        </p:pic>
        <p:pic>
          <p:nvPicPr>
            <p:cNvPr id="14" name="Graphic 13">
              <a:extLst>
                <a:ext uri="{FF2B5EF4-FFF2-40B4-BE49-F238E27FC236}">
                  <a16:creationId xmlns:a16="http://schemas.microsoft.com/office/drawing/2014/main" id="{1A5F7ADF-0781-8D27-D8F1-1CD47B77FFE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942350" y="2328783"/>
              <a:ext cx="603504" cy="603504"/>
            </a:xfrm>
            <a:prstGeom prst="rect">
              <a:avLst/>
            </a:prstGeom>
          </p:spPr>
        </p:pic>
        <p:pic>
          <p:nvPicPr>
            <p:cNvPr id="15" name="Graphic 14">
              <a:extLst>
                <a:ext uri="{FF2B5EF4-FFF2-40B4-BE49-F238E27FC236}">
                  <a16:creationId xmlns:a16="http://schemas.microsoft.com/office/drawing/2014/main" id="{B2F7FA75-A15D-24C9-BC4D-3CC57DD0235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27775" y="2328783"/>
              <a:ext cx="603504" cy="603504"/>
            </a:xfrm>
            <a:prstGeom prst="rect">
              <a:avLst/>
            </a:prstGeom>
          </p:spPr>
        </p:pic>
      </p:grpSp>
      <p:sp>
        <p:nvSpPr>
          <p:cNvPr id="17" name="Title 1">
            <a:extLst>
              <a:ext uri="{FF2B5EF4-FFF2-40B4-BE49-F238E27FC236}">
                <a16:creationId xmlns:a16="http://schemas.microsoft.com/office/drawing/2014/main" id="{34A16ECF-315F-459D-043F-5FCED6F17550}"/>
              </a:ext>
            </a:extLst>
          </p:cNvPr>
          <p:cNvSpPr>
            <a:spLocks noGrp="1"/>
          </p:cNvSpPr>
          <p:nvPr>
            <p:ph type="ctrTitle" hasCustomPrompt="1"/>
          </p:nvPr>
        </p:nvSpPr>
        <p:spPr>
          <a:xfrm>
            <a:off x="571500" y="3204239"/>
            <a:ext cx="6983882" cy="848664"/>
          </a:xfrm>
        </p:spPr>
        <p:txBody>
          <a:bodyPr anchor="b"/>
          <a:lstStyle>
            <a:lvl1pPr>
              <a:defRPr sz="4800">
                <a:solidFill>
                  <a:schemeClr val="bg1"/>
                </a:solidFill>
              </a:defRPr>
            </a:lvl1pPr>
          </a:lstStyle>
          <a:p>
            <a:pPr algn="l"/>
            <a:r>
              <a:rPr lang="en-US">
                <a:solidFill>
                  <a:schemeClr val="bg1"/>
                </a:solidFill>
              </a:rPr>
              <a:t>Placeholder for Title</a:t>
            </a:r>
          </a:p>
        </p:txBody>
      </p:sp>
      <p:sp>
        <p:nvSpPr>
          <p:cNvPr id="18" name="Subtitle 2">
            <a:extLst>
              <a:ext uri="{FF2B5EF4-FFF2-40B4-BE49-F238E27FC236}">
                <a16:creationId xmlns:a16="http://schemas.microsoft.com/office/drawing/2014/main" id="{A6F64213-7D44-8531-6326-77DC405C36FA}"/>
              </a:ext>
            </a:extLst>
          </p:cNvPr>
          <p:cNvSpPr>
            <a:spLocks noGrp="1"/>
          </p:cNvSpPr>
          <p:nvPr>
            <p:ph type="subTitle" idx="1" hasCustomPrompt="1"/>
          </p:nvPr>
        </p:nvSpPr>
        <p:spPr>
          <a:xfrm>
            <a:off x="571500" y="4175732"/>
            <a:ext cx="7013142" cy="848664"/>
          </a:xfrm>
        </p:spPr>
        <p:txBody>
          <a:bodyPr vert="horz" lIns="0" tIns="0" rIns="0" bIns="0" rtlCol="0" anchor="t">
            <a:noAutofit/>
          </a:bodyPr>
          <a:lstStyle>
            <a:lvl1pPr marL="0" indent="0">
              <a:buNone/>
              <a:defRPr sz="2000">
                <a:solidFill>
                  <a:schemeClr val="bg1"/>
                </a:solidFill>
              </a:defRPr>
            </a:lvl1pPr>
          </a:lstStyle>
          <a:p>
            <a:pPr algn="l"/>
            <a:r>
              <a:rPr lang="en-US" sz="2000">
                <a:solidFill>
                  <a:schemeClr val="bg1"/>
                </a:solidFill>
                <a:latin typeface="Arial"/>
                <a:cs typeface="Arial"/>
              </a:rPr>
              <a:t>[Placeholder for presenter name, title, organization] </a:t>
            </a:r>
            <a:br>
              <a:rPr lang="en-US" sz="2000">
                <a:solidFill>
                  <a:schemeClr val="bg1"/>
                </a:solidFill>
                <a:latin typeface="Arial"/>
                <a:cs typeface="Arial"/>
              </a:rPr>
            </a:br>
            <a:r>
              <a:rPr lang="en-US" sz="2000">
                <a:solidFill>
                  <a:schemeClr val="bg1"/>
                </a:solidFill>
                <a:latin typeface="Arial"/>
                <a:cs typeface="Arial"/>
              </a:rPr>
              <a:t>[Placeholder for date]</a:t>
            </a:r>
          </a:p>
        </p:txBody>
      </p:sp>
    </p:spTree>
    <p:extLst>
      <p:ext uri="{BB962C8B-B14F-4D97-AF65-F5344CB8AC3E}">
        <p14:creationId xmlns:p14="http://schemas.microsoft.com/office/powerpoint/2010/main" val="3670478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Red - Image Placeho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FA2A838-0EAD-A3BA-EAB0-F4681957F50F}"/>
              </a:ext>
            </a:extLst>
          </p:cNvPr>
          <p:cNvSpPr>
            <a:spLocks noGrp="1"/>
          </p:cNvSpPr>
          <p:nvPr>
            <p:ph type="pic" sz="quarter" idx="11" hasCustomPrompt="1"/>
          </p:nvPr>
        </p:nvSpPr>
        <p:spPr>
          <a:xfrm>
            <a:off x="0" y="0"/>
            <a:ext cx="12192000" cy="6858000"/>
          </a:xfrm>
          <a:custGeom>
            <a:avLst/>
            <a:gdLst>
              <a:gd name="csX0" fmla="*/ 0 w 12192000"/>
              <a:gd name="csY0" fmla="*/ 0 h 6858000"/>
              <a:gd name="csX1" fmla="*/ 12192000 w 12192000"/>
              <a:gd name="csY1" fmla="*/ 0 h 6858000"/>
              <a:gd name="csX2" fmla="*/ 12192000 w 12192000"/>
              <a:gd name="csY2" fmla="*/ 6858000 h 6858000"/>
              <a:gd name="csX3" fmla="*/ 0 w 12192000"/>
              <a:gd name="csY3" fmla="*/ 6858000 h 6858000"/>
              <a:gd name="csX4" fmla="*/ 0 w 12192000"/>
              <a:gd name="csY4" fmla="*/ 5551932 h 6858000"/>
              <a:gd name="csX5" fmla="*/ 7523093 w 12192000"/>
              <a:gd name="csY5" fmla="*/ 5551932 h 6858000"/>
              <a:gd name="csX6" fmla="*/ 7936992 w 12192000"/>
              <a:gd name="csY6" fmla="*/ 5138033 h 6858000"/>
              <a:gd name="csX7" fmla="*/ 7936992 w 12192000"/>
              <a:gd name="csY7" fmla="*/ 2506009 h 6858000"/>
              <a:gd name="csX8" fmla="*/ 7523093 w 12192000"/>
              <a:gd name="csY8" fmla="*/ 2092110 h 6858000"/>
              <a:gd name="csX9" fmla="*/ 0 w 12192000"/>
              <a:gd name="csY9" fmla="*/ 209211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192000" h="6858000">
                <a:moveTo>
                  <a:pt x="0" y="0"/>
                </a:moveTo>
                <a:lnTo>
                  <a:pt x="12192000" y="0"/>
                </a:lnTo>
                <a:lnTo>
                  <a:pt x="12192000" y="6858000"/>
                </a:lnTo>
                <a:lnTo>
                  <a:pt x="0" y="6858000"/>
                </a:lnTo>
                <a:lnTo>
                  <a:pt x="0" y="5551932"/>
                </a:lnTo>
                <a:lnTo>
                  <a:pt x="7523093" y="5551932"/>
                </a:lnTo>
                <a:cubicBezTo>
                  <a:pt x="7751683" y="5551932"/>
                  <a:pt x="7936992" y="5366623"/>
                  <a:pt x="7936992" y="5138033"/>
                </a:cubicBezTo>
                <a:lnTo>
                  <a:pt x="7936992" y="2506009"/>
                </a:lnTo>
                <a:cubicBezTo>
                  <a:pt x="7936992" y="2277419"/>
                  <a:pt x="7751683" y="2092110"/>
                  <a:pt x="7523093" y="2092110"/>
                </a:cubicBezTo>
                <a:lnTo>
                  <a:pt x="0" y="2092110"/>
                </a:lnTo>
                <a:close/>
              </a:path>
            </a:pathLst>
          </a:custGeom>
          <a:solidFill>
            <a:schemeClr val="bg1">
              <a:lumMod val="85000"/>
            </a:schemeClr>
          </a:solidFill>
        </p:spPr>
        <p:txBody>
          <a:bodyPr wrap="square" lIns="182880" tIns="182880" rIns="0">
            <a:noAutofit/>
          </a:bodyPr>
          <a:lstStyle>
            <a:lvl1pPr>
              <a:buNone/>
              <a:defRPr/>
            </a:lvl1pPr>
          </a:lstStyle>
          <a:p>
            <a:r>
              <a:rPr lang="en-US"/>
              <a:t>Drop image here</a:t>
            </a:r>
          </a:p>
        </p:txBody>
      </p:sp>
      <p:sp>
        <p:nvSpPr>
          <p:cNvPr id="4" name="Round Same Side Corner Rectangle 3">
            <a:extLst>
              <a:ext uri="{FF2B5EF4-FFF2-40B4-BE49-F238E27FC236}">
                <a16:creationId xmlns:a16="http://schemas.microsoft.com/office/drawing/2014/main" id="{512ABAE2-477D-AC73-5CDB-429999383145}"/>
              </a:ext>
            </a:extLst>
          </p:cNvPr>
          <p:cNvSpPr/>
          <p:nvPr userDrawn="1"/>
        </p:nvSpPr>
        <p:spPr>
          <a:xfrm rot="5400000">
            <a:off x="2235572" y="-149488"/>
            <a:ext cx="3459822" cy="7943018"/>
          </a:xfrm>
          <a:prstGeom prst="round2SameRect">
            <a:avLst>
              <a:gd name="adj1" fmla="val 1196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S. Centers for Disease Control and Prevention">
            <a:extLst>
              <a:ext uri="{FF2B5EF4-FFF2-40B4-BE49-F238E27FC236}">
                <a16:creationId xmlns:a16="http://schemas.microsoft.com/office/drawing/2014/main" id="{BDC4C198-341D-AD67-5DC3-063DB6DF6E71}"/>
              </a:ext>
            </a:extLst>
          </p:cNvPr>
          <p:cNvPicPr>
            <a:picLocks noChangeAspect="1"/>
          </p:cNvPicPr>
          <p:nvPr userDrawn="1"/>
        </p:nvPicPr>
        <p:blipFill>
          <a:blip r:embed="rId2"/>
          <a:stretch>
            <a:fillRect/>
          </a:stretch>
        </p:blipFill>
        <p:spPr>
          <a:xfrm>
            <a:off x="571500" y="571500"/>
            <a:ext cx="1445079" cy="914400"/>
          </a:xfrm>
          <a:prstGeom prst="rect">
            <a:avLst/>
          </a:prstGeom>
        </p:spPr>
      </p:pic>
      <p:grpSp>
        <p:nvGrpSpPr>
          <p:cNvPr id="11" name="Group 10">
            <a:extLst>
              <a:ext uri="{FF2B5EF4-FFF2-40B4-BE49-F238E27FC236}">
                <a16:creationId xmlns:a16="http://schemas.microsoft.com/office/drawing/2014/main" id="{53C33D17-5333-5C4B-38D9-B49FC2EAD156}"/>
              </a:ext>
            </a:extLst>
          </p:cNvPr>
          <p:cNvGrpSpPr/>
          <p:nvPr userDrawn="1"/>
        </p:nvGrpSpPr>
        <p:grpSpPr>
          <a:xfrm>
            <a:off x="571500" y="2455525"/>
            <a:ext cx="2659779" cy="603504"/>
            <a:chOff x="571500" y="2328783"/>
            <a:chExt cx="2659779" cy="603504"/>
          </a:xfrm>
        </p:grpSpPr>
        <p:pic>
          <p:nvPicPr>
            <p:cNvPr id="12" name="Graphic 11">
              <a:extLst>
                <a:ext uri="{FF2B5EF4-FFF2-40B4-BE49-F238E27FC236}">
                  <a16:creationId xmlns:a16="http://schemas.microsoft.com/office/drawing/2014/main" id="{5E032F31-56DA-0DD2-B4F5-AB34FBBD51A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1500" y="2328783"/>
              <a:ext cx="603504" cy="603504"/>
            </a:xfrm>
            <a:prstGeom prst="rect">
              <a:avLst/>
            </a:prstGeom>
          </p:spPr>
        </p:pic>
        <p:pic>
          <p:nvPicPr>
            <p:cNvPr id="13" name="Graphic 12">
              <a:extLst>
                <a:ext uri="{FF2B5EF4-FFF2-40B4-BE49-F238E27FC236}">
                  <a16:creationId xmlns:a16="http://schemas.microsoft.com/office/drawing/2014/main" id="{A2AADC57-E57D-0CC7-6617-99D26B5907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6925" y="2328783"/>
              <a:ext cx="603504" cy="603504"/>
            </a:xfrm>
            <a:prstGeom prst="rect">
              <a:avLst/>
            </a:prstGeom>
          </p:spPr>
        </p:pic>
        <p:pic>
          <p:nvPicPr>
            <p:cNvPr id="14" name="Graphic 13">
              <a:extLst>
                <a:ext uri="{FF2B5EF4-FFF2-40B4-BE49-F238E27FC236}">
                  <a16:creationId xmlns:a16="http://schemas.microsoft.com/office/drawing/2014/main" id="{1A5F7ADF-0781-8D27-D8F1-1CD47B77FFE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942350" y="2328783"/>
              <a:ext cx="603504" cy="603504"/>
            </a:xfrm>
            <a:prstGeom prst="rect">
              <a:avLst/>
            </a:prstGeom>
          </p:spPr>
        </p:pic>
        <p:pic>
          <p:nvPicPr>
            <p:cNvPr id="15" name="Graphic 14">
              <a:extLst>
                <a:ext uri="{FF2B5EF4-FFF2-40B4-BE49-F238E27FC236}">
                  <a16:creationId xmlns:a16="http://schemas.microsoft.com/office/drawing/2014/main" id="{B2F7FA75-A15D-24C9-BC4D-3CC57DD023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27775" y="2328783"/>
              <a:ext cx="603504" cy="603504"/>
            </a:xfrm>
            <a:prstGeom prst="rect">
              <a:avLst/>
            </a:prstGeom>
          </p:spPr>
        </p:pic>
      </p:grpSp>
      <p:sp>
        <p:nvSpPr>
          <p:cNvPr id="17" name="Title 1">
            <a:extLst>
              <a:ext uri="{FF2B5EF4-FFF2-40B4-BE49-F238E27FC236}">
                <a16:creationId xmlns:a16="http://schemas.microsoft.com/office/drawing/2014/main" id="{34A16ECF-315F-459D-043F-5FCED6F17550}"/>
              </a:ext>
            </a:extLst>
          </p:cNvPr>
          <p:cNvSpPr>
            <a:spLocks noGrp="1"/>
          </p:cNvSpPr>
          <p:nvPr>
            <p:ph type="ctrTitle" hasCustomPrompt="1"/>
          </p:nvPr>
        </p:nvSpPr>
        <p:spPr>
          <a:xfrm>
            <a:off x="571500" y="3204239"/>
            <a:ext cx="6983882" cy="848664"/>
          </a:xfrm>
        </p:spPr>
        <p:txBody>
          <a:bodyPr anchor="b"/>
          <a:lstStyle>
            <a:lvl1pPr>
              <a:defRPr sz="4800">
                <a:solidFill>
                  <a:schemeClr val="bg1"/>
                </a:solidFill>
              </a:defRPr>
            </a:lvl1pPr>
          </a:lstStyle>
          <a:p>
            <a:pPr algn="l"/>
            <a:r>
              <a:rPr lang="en-US">
                <a:solidFill>
                  <a:schemeClr val="bg1"/>
                </a:solidFill>
              </a:rPr>
              <a:t>Placeholder for Title</a:t>
            </a:r>
          </a:p>
        </p:txBody>
      </p:sp>
      <p:sp>
        <p:nvSpPr>
          <p:cNvPr id="18" name="Subtitle 2">
            <a:extLst>
              <a:ext uri="{FF2B5EF4-FFF2-40B4-BE49-F238E27FC236}">
                <a16:creationId xmlns:a16="http://schemas.microsoft.com/office/drawing/2014/main" id="{A6F64213-7D44-8531-6326-77DC405C36FA}"/>
              </a:ext>
            </a:extLst>
          </p:cNvPr>
          <p:cNvSpPr>
            <a:spLocks noGrp="1"/>
          </p:cNvSpPr>
          <p:nvPr>
            <p:ph type="subTitle" idx="1" hasCustomPrompt="1"/>
          </p:nvPr>
        </p:nvSpPr>
        <p:spPr>
          <a:xfrm>
            <a:off x="571500" y="4175732"/>
            <a:ext cx="7013142" cy="848664"/>
          </a:xfrm>
        </p:spPr>
        <p:txBody>
          <a:bodyPr vert="horz" lIns="0" tIns="0" rIns="0" bIns="0" rtlCol="0" anchor="t">
            <a:noAutofit/>
          </a:bodyPr>
          <a:lstStyle>
            <a:lvl1pPr marL="0" indent="0">
              <a:buNone/>
              <a:defRPr sz="2000">
                <a:solidFill>
                  <a:schemeClr val="bg1"/>
                </a:solidFill>
              </a:defRPr>
            </a:lvl1pPr>
          </a:lstStyle>
          <a:p>
            <a:pPr algn="l"/>
            <a:r>
              <a:rPr lang="en-US" sz="2000">
                <a:solidFill>
                  <a:schemeClr val="bg1"/>
                </a:solidFill>
                <a:latin typeface="Arial"/>
                <a:cs typeface="Arial"/>
              </a:rPr>
              <a:t>[Placeholder for presenter name, title, organization] </a:t>
            </a:r>
            <a:br>
              <a:rPr lang="en-US" sz="2000">
                <a:solidFill>
                  <a:schemeClr val="bg1"/>
                </a:solidFill>
                <a:latin typeface="Arial"/>
                <a:cs typeface="Arial"/>
              </a:rPr>
            </a:br>
            <a:r>
              <a:rPr lang="en-US" sz="2000">
                <a:solidFill>
                  <a:schemeClr val="bg1"/>
                </a:solidFill>
                <a:latin typeface="Arial"/>
                <a:cs typeface="Arial"/>
              </a:rPr>
              <a:t>[Placeholder for date]</a:t>
            </a:r>
          </a:p>
        </p:txBody>
      </p:sp>
    </p:spTree>
    <p:extLst>
      <p:ext uri="{BB962C8B-B14F-4D97-AF65-F5344CB8AC3E}">
        <p14:creationId xmlns:p14="http://schemas.microsoft.com/office/powerpoint/2010/main" val="418473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Teal">
    <p:spTree>
      <p:nvGrpSpPr>
        <p:cNvPr id="1" name=""/>
        <p:cNvGrpSpPr/>
        <p:nvPr/>
      </p:nvGrpSpPr>
      <p:grpSpPr>
        <a:xfrm>
          <a:off x="0" y="0"/>
          <a:ext cx="0" cy="0"/>
          <a:chOff x="0" y="0"/>
          <a:chExt cx="0" cy="0"/>
        </a:xfrm>
      </p:grpSpPr>
      <p:pic>
        <p:nvPicPr>
          <p:cNvPr id="2" name="Picture 1" descr="A building with a white awning&#10;&#10;AI-generated content may be incorrect.">
            <a:extLst>
              <a:ext uri="{FF2B5EF4-FFF2-40B4-BE49-F238E27FC236}">
                <a16:creationId xmlns:a16="http://schemas.microsoft.com/office/drawing/2014/main" id="{C2316BE1-7CE9-9DF7-FC6B-63DCCEFED22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ound Same Side Corner Rectangle 3">
            <a:extLst>
              <a:ext uri="{FF2B5EF4-FFF2-40B4-BE49-F238E27FC236}">
                <a16:creationId xmlns:a16="http://schemas.microsoft.com/office/drawing/2014/main" id="{512ABAE2-477D-AC73-5CDB-429999383145}"/>
              </a:ext>
            </a:extLst>
          </p:cNvPr>
          <p:cNvSpPr/>
          <p:nvPr userDrawn="1"/>
        </p:nvSpPr>
        <p:spPr>
          <a:xfrm rot="5400000">
            <a:off x="2235572" y="-149488"/>
            <a:ext cx="3459822" cy="7943018"/>
          </a:xfrm>
          <a:prstGeom prst="round2SameRect">
            <a:avLst>
              <a:gd name="adj1" fmla="val 11963"/>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502881BE-EC3D-BCAC-60F7-BF0D452E3D79}"/>
              </a:ext>
            </a:extLst>
          </p:cNvPr>
          <p:cNvSpPr>
            <a:spLocks noGrp="1"/>
          </p:cNvSpPr>
          <p:nvPr>
            <p:ph type="subTitle" idx="1" hasCustomPrompt="1"/>
          </p:nvPr>
        </p:nvSpPr>
        <p:spPr>
          <a:xfrm>
            <a:off x="571500" y="4175732"/>
            <a:ext cx="7013142" cy="848664"/>
          </a:xfrm>
        </p:spPr>
        <p:txBody>
          <a:bodyPr vert="horz" lIns="0" tIns="0" rIns="0" bIns="0" rtlCol="0" anchor="t">
            <a:noAutofit/>
          </a:bodyPr>
          <a:lstStyle>
            <a:lvl1pPr marL="0" indent="0">
              <a:buNone/>
              <a:defRPr sz="2000">
                <a:solidFill>
                  <a:schemeClr val="bg1"/>
                </a:solidFill>
              </a:defRPr>
            </a:lvl1pPr>
          </a:lstStyle>
          <a:p>
            <a:pPr algn="l"/>
            <a:r>
              <a:rPr lang="en-US" sz="2000">
                <a:solidFill>
                  <a:schemeClr val="bg1"/>
                </a:solidFill>
                <a:latin typeface="Arial"/>
                <a:cs typeface="Arial"/>
              </a:rPr>
              <a:t>[Placeholder for presenter name, title, organization] </a:t>
            </a:r>
            <a:br>
              <a:rPr lang="en-US" sz="2000">
                <a:solidFill>
                  <a:schemeClr val="bg1"/>
                </a:solidFill>
                <a:latin typeface="Arial"/>
                <a:cs typeface="Arial"/>
              </a:rPr>
            </a:br>
            <a:r>
              <a:rPr lang="en-US" sz="2000">
                <a:solidFill>
                  <a:schemeClr val="bg1"/>
                </a:solidFill>
                <a:latin typeface="Arial"/>
                <a:cs typeface="Arial"/>
              </a:rPr>
              <a:t>[Placeholder for date]</a:t>
            </a:r>
          </a:p>
        </p:txBody>
      </p:sp>
      <p:pic>
        <p:nvPicPr>
          <p:cNvPr id="7" name="Picture 6" descr="U.S. Centers for Disease Control and Prevention">
            <a:extLst>
              <a:ext uri="{FF2B5EF4-FFF2-40B4-BE49-F238E27FC236}">
                <a16:creationId xmlns:a16="http://schemas.microsoft.com/office/drawing/2014/main" id="{BDC4C198-341D-AD67-5DC3-063DB6DF6E71}"/>
              </a:ext>
            </a:extLst>
          </p:cNvPr>
          <p:cNvPicPr>
            <a:picLocks noChangeAspect="1"/>
          </p:cNvPicPr>
          <p:nvPr userDrawn="1"/>
        </p:nvPicPr>
        <p:blipFill>
          <a:blip r:embed="rId3"/>
          <a:stretch>
            <a:fillRect/>
          </a:stretch>
        </p:blipFill>
        <p:spPr>
          <a:xfrm>
            <a:off x="571500" y="571500"/>
            <a:ext cx="1445079" cy="914400"/>
          </a:xfrm>
          <a:prstGeom prst="rect">
            <a:avLst/>
          </a:prstGeom>
        </p:spPr>
      </p:pic>
      <p:pic>
        <p:nvPicPr>
          <p:cNvPr id="14" name="Graphic 13">
            <a:extLst>
              <a:ext uri="{FF2B5EF4-FFF2-40B4-BE49-F238E27FC236}">
                <a16:creationId xmlns:a16="http://schemas.microsoft.com/office/drawing/2014/main" id="{8365E436-6385-776B-71C0-AB9B171725F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1500" y="2455525"/>
            <a:ext cx="603504" cy="603504"/>
          </a:xfrm>
          <a:prstGeom prst="rect">
            <a:avLst/>
          </a:prstGeom>
        </p:spPr>
      </p:pic>
      <p:pic>
        <p:nvPicPr>
          <p:cNvPr id="16" name="Graphic 15">
            <a:extLst>
              <a:ext uri="{FF2B5EF4-FFF2-40B4-BE49-F238E27FC236}">
                <a16:creationId xmlns:a16="http://schemas.microsoft.com/office/drawing/2014/main" id="{48738C27-356E-1A9E-78AC-3683465EF86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942350" y="2455525"/>
            <a:ext cx="603504" cy="603504"/>
          </a:xfrm>
          <a:prstGeom prst="rect">
            <a:avLst/>
          </a:prstGeom>
        </p:spPr>
      </p:pic>
      <p:sp>
        <p:nvSpPr>
          <p:cNvPr id="22" name="Title 1">
            <a:extLst>
              <a:ext uri="{FF2B5EF4-FFF2-40B4-BE49-F238E27FC236}">
                <a16:creationId xmlns:a16="http://schemas.microsoft.com/office/drawing/2014/main" id="{0E7E0E39-0E0E-6DEB-BD2C-968D934F6C6E}"/>
              </a:ext>
            </a:extLst>
          </p:cNvPr>
          <p:cNvSpPr>
            <a:spLocks noGrp="1"/>
          </p:cNvSpPr>
          <p:nvPr>
            <p:ph type="ctrTitle" hasCustomPrompt="1"/>
          </p:nvPr>
        </p:nvSpPr>
        <p:spPr>
          <a:xfrm>
            <a:off x="571500" y="3204239"/>
            <a:ext cx="6983882" cy="848664"/>
          </a:xfrm>
        </p:spPr>
        <p:txBody>
          <a:bodyPr anchor="b"/>
          <a:lstStyle>
            <a:lvl1pPr>
              <a:defRPr sz="4800">
                <a:solidFill>
                  <a:schemeClr val="bg1"/>
                </a:solidFill>
              </a:defRPr>
            </a:lvl1pPr>
          </a:lstStyle>
          <a:p>
            <a:pPr algn="l"/>
            <a:r>
              <a:rPr lang="en-US">
                <a:solidFill>
                  <a:schemeClr val="bg1"/>
                </a:solidFill>
              </a:rPr>
              <a:t>Placeholder for Title</a:t>
            </a:r>
          </a:p>
        </p:txBody>
      </p:sp>
      <p:pic>
        <p:nvPicPr>
          <p:cNvPr id="12" name="Graphic 11">
            <a:extLst>
              <a:ext uri="{FF2B5EF4-FFF2-40B4-BE49-F238E27FC236}">
                <a16:creationId xmlns:a16="http://schemas.microsoft.com/office/drawing/2014/main" id="{E0361D06-3EF9-77FE-25D4-55820154E8E7}"/>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256925" y="2455525"/>
            <a:ext cx="603504" cy="603504"/>
          </a:xfrm>
          <a:prstGeom prst="rect">
            <a:avLst/>
          </a:prstGeom>
        </p:spPr>
      </p:pic>
      <p:pic>
        <p:nvPicPr>
          <p:cNvPr id="13" name="Graphic 12">
            <a:extLst>
              <a:ext uri="{FF2B5EF4-FFF2-40B4-BE49-F238E27FC236}">
                <a16:creationId xmlns:a16="http://schemas.microsoft.com/office/drawing/2014/main" id="{E3595AC7-4A32-519D-9B1F-E3627A1756DE}"/>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2627775" y="2455525"/>
            <a:ext cx="603504" cy="603504"/>
          </a:xfrm>
          <a:prstGeom prst="rect">
            <a:avLst/>
          </a:prstGeom>
        </p:spPr>
      </p:pic>
      <p:pic>
        <p:nvPicPr>
          <p:cNvPr id="15" name="Graphic 14">
            <a:extLst>
              <a:ext uri="{FF2B5EF4-FFF2-40B4-BE49-F238E27FC236}">
                <a16:creationId xmlns:a16="http://schemas.microsoft.com/office/drawing/2014/main" id="{5B5E8C98-1B61-7D2F-1801-94FD67D27F6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256925" y="2455525"/>
            <a:ext cx="603504" cy="603504"/>
          </a:xfrm>
          <a:prstGeom prst="rect">
            <a:avLst/>
          </a:prstGeom>
        </p:spPr>
      </p:pic>
    </p:spTree>
    <p:extLst>
      <p:ext uri="{BB962C8B-B14F-4D97-AF65-F5344CB8AC3E}">
        <p14:creationId xmlns:p14="http://schemas.microsoft.com/office/powerpoint/2010/main" val="3790974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Red">
    <p:bg>
      <p:bgPr>
        <a:solidFill>
          <a:schemeClr val="accent2"/>
        </a:solid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E7E0E39-0E0E-6DEB-BD2C-968D934F6C6E}"/>
              </a:ext>
            </a:extLst>
          </p:cNvPr>
          <p:cNvSpPr>
            <a:spLocks noGrp="1"/>
          </p:cNvSpPr>
          <p:nvPr>
            <p:ph type="ctrTitle" hasCustomPrompt="1"/>
          </p:nvPr>
        </p:nvSpPr>
        <p:spPr>
          <a:xfrm>
            <a:off x="571499" y="2635273"/>
            <a:ext cx="11064673" cy="1329595"/>
          </a:xfrm>
        </p:spPr>
        <p:txBody>
          <a:bodyPr anchor="ctr">
            <a:spAutoFit/>
          </a:bodyPr>
          <a:lstStyle>
            <a:lvl1pPr>
              <a:defRPr sz="4800">
                <a:solidFill>
                  <a:schemeClr val="bg1"/>
                </a:solidFill>
              </a:defRPr>
            </a:lvl1pPr>
          </a:lstStyle>
          <a:p>
            <a:pPr algn="l"/>
            <a:r>
              <a:rPr lang="en-US">
                <a:solidFill>
                  <a:schemeClr val="bg1"/>
                </a:solidFill>
              </a:rPr>
              <a:t>Divider Slide Title</a:t>
            </a:r>
            <a:br>
              <a:rPr lang="en-US">
                <a:solidFill>
                  <a:schemeClr val="bg1"/>
                </a:solidFill>
              </a:rPr>
            </a:br>
            <a:r>
              <a:rPr lang="en-US">
                <a:solidFill>
                  <a:schemeClr val="bg1"/>
                </a:solidFill>
              </a:rPr>
              <a:t>Two Lines</a:t>
            </a:r>
          </a:p>
        </p:txBody>
      </p:sp>
      <p:sp>
        <p:nvSpPr>
          <p:cNvPr id="3" name="Footer Placeholder 4">
            <a:extLst>
              <a:ext uri="{FF2B5EF4-FFF2-40B4-BE49-F238E27FC236}">
                <a16:creationId xmlns:a16="http://schemas.microsoft.com/office/drawing/2014/main" id="{948E1598-E8B4-792D-FFF0-1F6603642849}"/>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bg1"/>
                </a:solidFill>
                <a:latin typeface="Arial Narrow" panose="020B0604020202020204" pitchFamily="34" charset="0"/>
                <a:cs typeface="Arial Narrow" panose="020B0604020202020204" pitchFamily="34" charset="0"/>
              </a:defRPr>
            </a:lvl1pPr>
          </a:lstStyle>
          <a:p>
            <a:r>
              <a:rPr lang="en-US"/>
              <a:t>Hospital Sepsis Program Core Elements</a:t>
            </a:r>
            <a:endParaRPr lang="en-US">
              <a:solidFill>
                <a:schemeClr val="bg1"/>
              </a:solidFill>
            </a:endParaRPr>
          </a:p>
        </p:txBody>
      </p:sp>
      <p:sp>
        <p:nvSpPr>
          <p:cNvPr id="5" name="Slide Number Placeholder 5">
            <a:extLst>
              <a:ext uri="{FF2B5EF4-FFF2-40B4-BE49-F238E27FC236}">
                <a16:creationId xmlns:a16="http://schemas.microsoft.com/office/drawing/2014/main" id="{C4AF5456-1E85-68D6-DA59-BA1B34263D41}"/>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bg1"/>
                </a:solidFill>
                <a:latin typeface="Arial Narrow" panose="020B0604020202020204" pitchFamily="34" charset="0"/>
                <a:cs typeface="Arial Narrow" panose="020B0604020202020204" pitchFamily="34" charset="0"/>
              </a:defRPr>
            </a:lvl1pPr>
          </a:lstStyle>
          <a:p>
            <a:fld id="{CFD781F7-7DCB-B144-820E-14A72FF3212A}" type="slidenum">
              <a:rPr lang="en-US" smtClean="0"/>
              <a:pPr/>
              <a:t>‹#›</a:t>
            </a:fld>
            <a:endParaRPr lang="en-US"/>
          </a:p>
        </p:txBody>
      </p:sp>
      <p:cxnSp>
        <p:nvCxnSpPr>
          <p:cNvPr id="8" name="Straight Connector 7">
            <a:extLst>
              <a:ext uri="{FF2B5EF4-FFF2-40B4-BE49-F238E27FC236}">
                <a16:creationId xmlns:a16="http://schemas.microsoft.com/office/drawing/2014/main" id="{CF299A4C-292F-F41D-28BD-B259450FA36D}"/>
              </a:ext>
            </a:extLst>
          </p:cNvPr>
          <p:cNvCxnSpPr>
            <a:cxnSpLocks/>
          </p:cNvCxnSpPr>
          <p:nvPr userDrawn="1"/>
        </p:nvCxnSpPr>
        <p:spPr>
          <a:xfrm>
            <a:off x="822332" y="6367206"/>
            <a:ext cx="0" cy="197553"/>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703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Teal">
    <p:bg>
      <p:bgPr>
        <a:solidFill>
          <a:schemeClr val="accent3"/>
        </a:solidFill>
        <a:effectLst/>
      </p:bgPr>
    </p:bg>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948E1598-E8B4-792D-FFF0-1F6603642849}"/>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bg1"/>
                </a:solidFill>
                <a:latin typeface="Arial Narrow" panose="020B0604020202020204" pitchFamily="34" charset="0"/>
                <a:cs typeface="Arial Narrow" panose="020B0604020202020204" pitchFamily="34" charset="0"/>
              </a:defRPr>
            </a:lvl1pPr>
          </a:lstStyle>
          <a:p>
            <a:r>
              <a:rPr lang="en-US"/>
              <a:t>Hospital Sepsis Program Core Elements</a:t>
            </a:r>
            <a:endParaRPr lang="en-US">
              <a:solidFill>
                <a:schemeClr val="bg1"/>
              </a:solidFill>
            </a:endParaRPr>
          </a:p>
        </p:txBody>
      </p:sp>
      <p:sp>
        <p:nvSpPr>
          <p:cNvPr id="5" name="Slide Number Placeholder 5">
            <a:extLst>
              <a:ext uri="{FF2B5EF4-FFF2-40B4-BE49-F238E27FC236}">
                <a16:creationId xmlns:a16="http://schemas.microsoft.com/office/drawing/2014/main" id="{C4AF5456-1E85-68D6-DA59-BA1B34263D41}"/>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bg1"/>
                </a:solidFill>
                <a:latin typeface="Arial Narrow" panose="020B0604020202020204" pitchFamily="34" charset="0"/>
                <a:cs typeface="Arial Narrow" panose="020B0604020202020204" pitchFamily="34" charset="0"/>
              </a:defRPr>
            </a:lvl1pPr>
          </a:lstStyle>
          <a:p>
            <a:fld id="{CFD781F7-7DCB-B144-820E-14A72FF3212A}" type="slidenum">
              <a:rPr lang="en-US" smtClean="0"/>
              <a:pPr/>
              <a:t>‹#›</a:t>
            </a:fld>
            <a:endParaRPr lang="en-US"/>
          </a:p>
        </p:txBody>
      </p:sp>
      <p:cxnSp>
        <p:nvCxnSpPr>
          <p:cNvPr id="8" name="Straight Connector 7">
            <a:extLst>
              <a:ext uri="{FF2B5EF4-FFF2-40B4-BE49-F238E27FC236}">
                <a16:creationId xmlns:a16="http://schemas.microsoft.com/office/drawing/2014/main" id="{CF299A4C-292F-F41D-28BD-B259450FA36D}"/>
              </a:ext>
            </a:extLst>
          </p:cNvPr>
          <p:cNvCxnSpPr>
            <a:cxnSpLocks/>
          </p:cNvCxnSpPr>
          <p:nvPr userDrawn="1"/>
        </p:nvCxnSpPr>
        <p:spPr>
          <a:xfrm>
            <a:off x="822332" y="6367206"/>
            <a:ext cx="0" cy="197553"/>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E043B7-38C6-3D97-81B1-E32FFBA3CD07}"/>
              </a:ext>
            </a:extLst>
          </p:cNvPr>
          <p:cNvSpPr>
            <a:spLocks noGrp="1"/>
          </p:cNvSpPr>
          <p:nvPr>
            <p:ph type="ctrTitle" hasCustomPrompt="1"/>
          </p:nvPr>
        </p:nvSpPr>
        <p:spPr>
          <a:xfrm>
            <a:off x="571499" y="2635273"/>
            <a:ext cx="11064673" cy="1329595"/>
          </a:xfrm>
        </p:spPr>
        <p:txBody>
          <a:bodyPr anchor="ctr">
            <a:spAutoFit/>
          </a:bodyPr>
          <a:lstStyle>
            <a:lvl1pPr>
              <a:defRPr sz="4800">
                <a:solidFill>
                  <a:schemeClr val="bg1"/>
                </a:solidFill>
              </a:defRPr>
            </a:lvl1pPr>
          </a:lstStyle>
          <a:p>
            <a:pPr algn="l"/>
            <a:r>
              <a:rPr lang="en-US">
                <a:solidFill>
                  <a:schemeClr val="bg1"/>
                </a:solidFill>
              </a:rPr>
              <a:t>Divider Slide Title</a:t>
            </a:r>
            <a:br>
              <a:rPr lang="en-US">
                <a:solidFill>
                  <a:schemeClr val="bg1"/>
                </a:solidFill>
              </a:rPr>
            </a:br>
            <a:r>
              <a:rPr lang="en-US">
                <a:solidFill>
                  <a:schemeClr val="bg1"/>
                </a:solidFill>
              </a:rPr>
              <a:t>Two Lines</a:t>
            </a:r>
          </a:p>
        </p:txBody>
      </p:sp>
    </p:spTree>
    <p:extLst>
      <p:ext uri="{BB962C8B-B14F-4D97-AF65-F5344CB8AC3E}">
        <p14:creationId xmlns:p14="http://schemas.microsoft.com/office/powerpoint/2010/main" val="7628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D6AB101-92ED-5394-5B5A-1DD20B392644}"/>
              </a:ext>
            </a:extLst>
          </p:cNvPr>
          <p:cNvSpPr>
            <a:spLocks noGrp="1"/>
          </p:cNvSpPr>
          <p:nvPr>
            <p:ph type="pic" sz="quarter" idx="10" hasCustomPrompt="1"/>
          </p:nvPr>
        </p:nvSpPr>
        <p:spPr>
          <a:xfrm>
            <a:off x="0" y="0"/>
            <a:ext cx="12192000" cy="6858000"/>
          </a:xfrm>
          <a:solidFill>
            <a:schemeClr val="bg1">
              <a:lumMod val="85000"/>
            </a:schemeClr>
          </a:solidFill>
        </p:spPr>
        <p:txBody>
          <a:bodyPr lIns="182880" tIns="182880" rIns="0"/>
          <a:lstStyle>
            <a:lvl1pPr>
              <a:buNone/>
              <a:defRPr/>
            </a:lvl1pPr>
          </a:lstStyle>
          <a:p>
            <a:r>
              <a:rPr lang="en-US"/>
              <a:t>Drop image here</a:t>
            </a:r>
          </a:p>
        </p:txBody>
      </p:sp>
      <p:sp>
        <p:nvSpPr>
          <p:cNvPr id="3" name="Footer Placeholder 4">
            <a:extLst>
              <a:ext uri="{FF2B5EF4-FFF2-40B4-BE49-F238E27FC236}">
                <a16:creationId xmlns:a16="http://schemas.microsoft.com/office/drawing/2014/main" id="{948E1598-E8B4-792D-FFF0-1F6603642849}"/>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t>Hospital Sepsis Program Core Elements</a:t>
            </a:r>
          </a:p>
        </p:txBody>
      </p:sp>
      <p:sp>
        <p:nvSpPr>
          <p:cNvPr id="5" name="Slide Number Placeholder 5">
            <a:extLst>
              <a:ext uri="{FF2B5EF4-FFF2-40B4-BE49-F238E27FC236}">
                <a16:creationId xmlns:a16="http://schemas.microsoft.com/office/drawing/2014/main" id="{C4AF5456-1E85-68D6-DA59-BA1B34263D41}"/>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fld id="{CFD781F7-7DCB-B144-820E-14A72FF3212A}" type="slidenum">
              <a:rPr lang="en-US" smtClean="0"/>
              <a:pPr/>
              <a:t>‹#›</a:t>
            </a:fld>
            <a:endParaRPr lang="en-US"/>
          </a:p>
        </p:txBody>
      </p:sp>
      <p:cxnSp>
        <p:nvCxnSpPr>
          <p:cNvPr id="8" name="Straight Connector 7">
            <a:extLst>
              <a:ext uri="{FF2B5EF4-FFF2-40B4-BE49-F238E27FC236}">
                <a16:creationId xmlns:a16="http://schemas.microsoft.com/office/drawing/2014/main" id="{CF299A4C-292F-F41D-28BD-B259450FA36D}"/>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105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lumn, One-Lin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D820-2B0B-E994-FD38-12AB5D989AAB}"/>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BB7695B5-7DD5-8CF8-AA33-0ECBEB00F7F1}"/>
              </a:ext>
            </a:extLst>
          </p:cNvPr>
          <p:cNvSpPr>
            <a:spLocks noGrp="1"/>
          </p:cNvSpPr>
          <p:nvPr>
            <p:ph idx="1"/>
          </p:nvPr>
        </p:nvSpPr>
        <p:spPr>
          <a:xfrm>
            <a:off x="571500" y="1497873"/>
            <a:ext cx="11049000" cy="465146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ound Same Side Corner Rectangle 3">
            <a:extLst>
              <a:ext uri="{FF2B5EF4-FFF2-40B4-BE49-F238E27FC236}">
                <a16:creationId xmlns:a16="http://schemas.microsoft.com/office/drawing/2014/main" id="{9CDEBC81-C4C3-0B11-365E-2BE90CB18978}"/>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FA450B78-3023-8A86-B6A7-0B91B8CD15F9}"/>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9" name="Slide Number Placeholder 5">
            <a:extLst>
              <a:ext uri="{FF2B5EF4-FFF2-40B4-BE49-F238E27FC236}">
                <a16:creationId xmlns:a16="http://schemas.microsoft.com/office/drawing/2014/main" id="{D081DC10-F3EF-DFF1-EEE2-1C95C618B595}"/>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10" name="Straight Connector 9">
            <a:extLst>
              <a:ext uri="{FF2B5EF4-FFF2-40B4-BE49-F238E27FC236}">
                <a16:creationId xmlns:a16="http://schemas.microsoft.com/office/drawing/2014/main" id="{A152871A-EBF5-A8DC-7E2D-392F8305A9FE}"/>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801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Two-Lin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D820-2B0B-E994-FD38-12AB5D989AAB}"/>
              </a:ext>
            </a:extLst>
          </p:cNvPr>
          <p:cNvSpPr>
            <a:spLocks noGrp="1"/>
          </p:cNvSpPr>
          <p:nvPr>
            <p:ph type="title" hasCustomPrompt="1"/>
          </p:nvPr>
        </p:nvSpPr>
        <p:spPr>
          <a:xfrm>
            <a:off x="571500" y="571500"/>
            <a:ext cx="11049000" cy="498598"/>
          </a:xfrm>
        </p:spPr>
        <p:txBody>
          <a:bodyPr>
            <a:spAutoFit/>
          </a:bodyPr>
          <a:lstStyle>
            <a:lvl1pPr>
              <a:defRPr sz="3600"/>
            </a:lvl1pPr>
          </a:lstStyle>
          <a:p>
            <a:r>
              <a:rPr lang="en-US"/>
              <a:t>Click to edit Master title slide</a:t>
            </a:r>
          </a:p>
        </p:txBody>
      </p:sp>
      <p:sp>
        <p:nvSpPr>
          <p:cNvPr id="3" name="Content Placeholder 2">
            <a:extLst>
              <a:ext uri="{FF2B5EF4-FFF2-40B4-BE49-F238E27FC236}">
                <a16:creationId xmlns:a16="http://schemas.microsoft.com/office/drawing/2014/main" id="{BB7695B5-7DD5-8CF8-AA33-0ECBEB00F7F1}"/>
              </a:ext>
            </a:extLst>
          </p:cNvPr>
          <p:cNvSpPr>
            <a:spLocks noGrp="1"/>
          </p:cNvSpPr>
          <p:nvPr>
            <p:ph idx="1"/>
          </p:nvPr>
        </p:nvSpPr>
        <p:spPr>
          <a:xfrm>
            <a:off x="571500" y="1993186"/>
            <a:ext cx="11049000" cy="415615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ound Same Side Corner Rectangle 3">
            <a:extLst>
              <a:ext uri="{FF2B5EF4-FFF2-40B4-BE49-F238E27FC236}">
                <a16:creationId xmlns:a16="http://schemas.microsoft.com/office/drawing/2014/main" id="{42CCD273-2C8D-AFA9-313D-8C205043A847}"/>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65E38D2-82EA-37C6-EA71-FAEC273F0B4A}"/>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7" name="Slide Number Placeholder 5">
            <a:extLst>
              <a:ext uri="{FF2B5EF4-FFF2-40B4-BE49-F238E27FC236}">
                <a16:creationId xmlns:a16="http://schemas.microsoft.com/office/drawing/2014/main" id="{D9B29CEA-C92F-40C9-5E75-D5007705715B}"/>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8" name="Straight Connector 7">
            <a:extLst>
              <a:ext uri="{FF2B5EF4-FFF2-40B4-BE49-F238E27FC236}">
                <a16:creationId xmlns:a16="http://schemas.microsoft.com/office/drawing/2014/main" id="{9745E343-9964-BC52-E009-85A1BD267E5B}"/>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5226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One-Lin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3"/>
            <a:ext cx="5303520" cy="465146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8BE9A0-3F8D-3E33-FF7D-001D8CA88457}"/>
              </a:ext>
            </a:extLst>
          </p:cNvPr>
          <p:cNvSpPr>
            <a:spLocks noGrp="1"/>
          </p:cNvSpPr>
          <p:nvPr>
            <p:ph sz="half" idx="2"/>
          </p:nvPr>
        </p:nvSpPr>
        <p:spPr>
          <a:xfrm>
            <a:off x="6316980" y="1497873"/>
            <a:ext cx="5303520" cy="4651465"/>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8657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p:txBody>
          <a:bodyPr/>
          <a:lstStyle>
            <a:lvl1pPr>
              <a:defRPr sz="3600"/>
            </a:lvl1pPr>
          </a:lstStyle>
          <a:p>
            <a:endParaRPr lang="en-US"/>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5" name="Text Placeholder 14">
            <a:extLst>
              <a:ext uri="{FF2B5EF4-FFF2-40B4-BE49-F238E27FC236}">
                <a16:creationId xmlns:a16="http://schemas.microsoft.com/office/drawing/2014/main" id="{F6A0F343-246F-7355-00E2-00D65DAA81B2}"/>
              </a:ext>
            </a:extLst>
          </p:cNvPr>
          <p:cNvSpPr>
            <a:spLocks noGrp="1"/>
          </p:cNvSpPr>
          <p:nvPr>
            <p:ph type="body" sz="quarter" idx="10" hasCustomPrompt="1"/>
          </p:nvPr>
        </p:nvSpPr>
        <p:spPr>
          <a:xfrm>
            <a:off x="555625" y="1497873"/>
            <a:ext cx="11064875" cy="296026"/>
          </a:xfrm>
        </p:spPr>
        <p:txBody>
          <a:bodyPr/>
          <a:lstStyle>
            <a:lvl1pPr>
              <a:buNone/>
              <a:defRPr sz="1800" b="0" i="0" baseline="0">
                <a:solidFill>
                  <a:schemeClr val="accent2"/>
                </a:solidFill>
                <a:latin typeface="Arial Narrow" panose="020B0604020202020204" pitchFamily="34" charset="0"/>
                <a:cs typeface="Arial Narrow" panose="020B0604020202020204" pitchFamily="34" charset="0"/>
              </a:defRPr>
            </a:lvl1pPr>
          </a:lstStyle>
          <a:p>
            <a:pPr lvl="0"/>
            <a:r>
              <a:rPr lang="en-US"/>
              <a:t>Table Title: Goes Here</a:t>
            </a:r>
          </a:p>
        </p:txBody>
      </p:sp>
    </p:spTree>
    <p:extLst>
      <p:ext uri="{BB962C8B-B14F-4D97-AF65-F5344CB8AC3E}">
        <p14:creationId xmlns:p14="http://schemas.microsoft.com/office/powerpoint/2010/main" val="325716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ferences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D820-2B0B-E994-FD38-12AB5D989AAB}"/>
              </a:ext>
            </a:extLst>
          </p:cNvPr>
          <p:cNvSpPr>
            <a:spLocks noGrp="1"/>
          </p:cNvSpPr>
          <p:nvPr>
            <p:ph type="title"/>
          </p:nvPr>
        </p:nvSpPr>
        <p:spPr/>
        <p:txBody>
          <a:bodyPr/>
          <a:lstStyle>
            <a:lvl1pPr>
              <a:defRPr sz="3600"/>
            </a:lvl1pPr>
          </a:lstStyle>
          <a:p>
            <a:endParaRPr lang="en-US"/>
          </a:p>
        </p:txBody>
      </p:sp>
      <p:sp>
        <p:nvSpPr>
          <p:cNvPr id="3" name="Content Placeholder 2">
            <a:extLst>
              <a:ext uri="{FF2B5EF4-FFF2-40B4-BE49-F238E27FC236}">
                <a16:creationId xmlns:a16="http://schemas.microsoft.com/office/drawing/2014/main" id="{BB7695B5-7DD5-8CF8-AA33-0ECBEB00F7F1}"/>
              </a:ext>
            </a:extLst>
          </p:cNvPr>
          <p:cNvSpPr>
            <a:spLocks noGrp="1"/>
          </p:cNvSpPr>
          <p:nvPr>
            <p:ph idx="1" hasCustomPrompt="1"/>
          </p:nvPr>
        </p:nvSpPr>
        <p:spPr>
          <a:xfrm>
            <a:off x="571500" y="1497873"/>
            <a:ext cx="11049000" cy="4491447"/>
          </a:xfrm>
        </p:spPr>
        <p:txBody>
          <a:bodyPr numCol="1" spcCol="457200">
            <a:noAutofit/>
          </a:bodyPr>
          <a:lstStyle>
            <a:lvl1pPr marL="320040" indent="-320040">
              <a:buClr>
                <a:schemeClr val="tx1"/>
              </a:buClr>
              <a:buFont typeface="+mj-lt"/>
              <a:buAutoNum type="arabicPeriod"/>
              <a:defRPr sz="1200"/>
            </a:lvl1pPr>
            <a:lvl2pPr>
              <a:buFont typeface="+mj-lt"/>
              <a:buAutoNum type="arabicPeriod"/>
              <a:defRPr/>
            </a:lvl2pPr>
            <a:lvl3pPr>
              <a:buFont typeface="+mj-lt"/>
              <a:buAutoNum type="arabicPeriod"/>
              <a:defRPr/>
            </a:lvl3pPr>
            <a:lvl4pPr>
              <a:buFont typeface="+mj-lt"/>
              <a:buAutoNum type="arabicPeriod"/>
              <a:defRPr/>
            </a:lvl4pPr>
            <a:lvl5pPr>
              <a:buFont typeface="+mj-lt"/>
              <a:buAutoNum type="arabicPeriod"/>
              <a:defRPr/>
            </a:lvl5pPr>
          </a:lstStyle>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r>
              <a:rPr lang="en-US"/>
              <a:t>Reference</a:t>
            </a:r>
          </a:p>
          <a:p>
            <a:pPr lvl="0"/>
            <a:endParaRPr lang="en-US"/>
          </a:p>
        </p:txBody>
      </p:sp>
      <p:sp>
        <p:nvSpPr>
          <p:cNvPr id="4" name="Round Same Side Corner Rectangle 3">
            <a:extLst>
              <a:ext uri="{FF2B5EF4-FFF2-40B4-BE49-F238E27FC236}">
                <a16:creationId xmlns:a16="http://schemas.microsoft.com/office/drawing/2014/main" id="{9CDEBC81-C4C3-0B11-365E-2BE90CB18978}"/>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FA450B78-3023-8A86-B6A7-0B91B8CD15F9}"/>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9" name="Slide Number Placeholder 5">
            <a:extLst>
              <a:ext uri="{FF2B5EF4-FFF2-40B4-BE49-F238E27FC236}">
                <a16:creationId xmlns:a16="http://schemas.microsoft.com/office/drawing/2014/main" id="{D081DC10-F3EF-DFF1-EEE2-1C95C618B595}"/>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10" name="Straight Connector 9">
            <a:extLst>
              <a:ext uri="{FF2B5EF4-FFF2-40B4-BE49-F238E27FC236}">
                <a16:creationId xmlns:a16="http://schemas.microsoft.com/office/drawing/2014/main" id="{A152871A-EBF5-A8DC-7E2D-392F8305A9FE}"/>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5371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5303520"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4"/>
            <a:ext cx="5303520" cy="465146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5" name="Picture Placeholder 13">
            <a:extLst>
              <a:ext uri="{FF2B5EF4-FFF2-40B4-BE49-F238E27FC236}">
                <a16:creationId xmlns:a16="http://schemas.microsoft.com/office/drawing/2014/main" id="{720DC1FE-8AC3-D811-8A76-78CE3A1EEC92}"/>
              </a:ext>
            </a:extLst>
          </p:cNvPr>
          <p:cNvSpPr>
            <a:spLocks noGrp="1"/>
          </p:cNvSpPr>
          <p:nvPr>
            <p:ph type="pic" sz="quarter" idx="11" hasCustomPrompt="1"/>
          </p:nvPr>
        </p:nvSpPr>
        <p:spPr>
          <a:xfrm>
            <a:off x="6316982" y="571499"/>
            <a:ext cx="6385030" cy="5577839"/>
          </a:xfrm>
          <a:prstGeom prst="roundRect">
            <a:avLst>
              <a:gd name="adj" fmla="val 6279"/>
            </a:avLst>
          </a:prstGeom>
          <a:solidFill>
            <a:schemeClr val="bg1">
              <a:lumMod val="85000"/>
            </a:schemeClr>
          </a:solidFill>
        </p:spPr>
        <p:txBody>
          <a:bodyPr lIns="182880" tIns="91440" rIns="0"/>
          <a:lstStyle>
            <a:lvl1pPr marL="228600" marR="0" indent="-228600" algn="l" defTabSz="914400" rtl="0" eaLnBrk="1" fontAlgn="auto" latinLnBrk="0" hangingPunct="1">
              <a:lnSpc>
                <a:spcPct val="110000"/>
              </a:lnSpc>
              <a:spcBef>
                <a:spcPts val="0"/>
              </a:spcBef>
              <a:spcAft>
                <a:spcPts val="600"/>
              </a:spcAft>
              <a:buClr>
                <a:schemeClr val="accent1"/>
              </a:buClr>
              <a:buSzTx/>
              <a:buFontTx/>
              <a:buNone/>
              <a:tabLst/>
              <a:defRPr/>
            </a:lvl1pPr>
          </a:lstStyle>
          <a:p>
            <a:pPr marL="228600" marR="0" lvl="0" indent="-228600" algn="l" defTabSz="914400" rtl="0" eaLnBrk="1" fontAlgn="auto" latinLnBrk="0" hangingPunct="1">
              <a:lnSpc>
                <a:spcPct val="110000"/>
              </a:lnSpc>
              <a:spcBef>
                <a:spcPts val="0"/>
              </a:spcBef>
              <a:spcAft>
                <a:spcPts val="600"/>
              </a:spcAft>
              <a:buClr>
                <a:schemeClr val="accent1"/>
              </a:buClr>
              <a:buSzTx/>
              <a:tabLst/>
              <a:defRPr/>
            </a:pPr>
            <a:r>
              <a:rPr lang="en-US"/>
              <a:t>Drop image here</a:t>
            </a:r>
          </a:p>
        </p:txBody>
      </p:sp>
    </p:spTree>
    <p:extLst>
      <p:ext uri="{BB962C8B-B14F-4D97-AF65-F5344CB8AC3E}">
        <p14:creationId xmlns:p14="http://schemas.microsoft.com/office/powerpoint/2010/main" val="214942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f Sidebar Right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5303520"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4"/>
            <a:ext cx="5303520" cy="465146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0" name="Round Same Side Corner Rectangle 9">
            <a:extLst>
              <a:ext uri="{FF2B5EF4-FFF2-40B4-BE49-F238E27FC236}">
                <a16:creationId xmlns:a16="http://schemas.microsoft.com/office/drawing/2014/main" id="{BF52B0A0-E835-1846-D57B-10B92B8A61FA}"/>
              </a:ext>
            </a:extLst>
          </p:cNvPr>
          <p:cNvSpPr/>
          <p:nvPr userDrawn="1"/>
        </p:nvSpPr>
        <p:spPr>
          <a:xfrm rot="16200000">
            <a:off x="6465573" y="422908"/>
            <a:ext cx="5577838" cy="5875019"/>
          </a:xfrm>
          <a:prstGeom prst="round2SameRect">
            <a:avLst>
              <a:gd name="adj1" fmla="val 6604"/>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3F61B61A-F0DE-30C2-F55F-4ADFFB51E4EA}"/>
              </a:ext>
            </a:extLst>
          </p:cNvPr>
          <p:cNvSpPr txBox="1">
            <a:spLocks/>
          </p:cNvSpPr>
          <p:nvPr userDrawn="1"/>
        </p:nvSpPr>
        <p:spPr>
          <a:xfrm>
            <a:off x="6708241" y="936620"/>
            <a:ext cx="4912259" cy="37207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800">
                <a:solidFill>
                  <a:schemeClr val="bg1"/>
                </a:solidFill>
              </a:rPr>
              <a:t>Sidebar text here</a:t>
            </a:r>
          </a:p>
        </p:txBody>
      </p:sp>
      <p:sp>
        <p:nvSpPr>
          <p:cNvPr id="13" name="Content Placeholder 2">
            <a:extLst>
              <a:ext uri="{FF2B5EF4-FFF2-40B4-BE49-F238E27FC236}">
                <a16:creationId xmlns:a16="http://schemas.microsoft.com/office/drawing/2014/main" id="{951C8060-F07A-CE6D-F9C2-8699851BF223}"/>
              </a:ext>
            </a:extLst>
          </p:cNvPr>
          <p:cNvSpPr>
            <a:spLocks noGrp="1"/>
          </p:cNvSpPr>
          <p:nvPr>
            <p:ph sz="half" idx="10"/>
          </p:nvPr>
        </p:nvSpPr>
        <p:spPr>
          <a:xfrm>
            <a:off x="6708241" y="1497874"/>
            <a:ext cx="4912259"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4721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alf Sidebar Right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5303520"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4"/>
            <a:ext cx="5303520" cy="465146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0" name="Round Same Side Corner Rectangle 9">
            <a:extLst>
              <a:ext uri="{FF2B5EF4-FFF2-40B4-BE49-F238E27FC236}">
                <a16:creationId xmlns:a16="http://schemas.microsoft.com/office/drawing/2014/main" id="{BF52B0A0-E835-1846-D57B-10B92B8A61FA}"/>
              </a:ext>
            </a:extLst>
          </p:cNvPr>
          <p:cNvSpPr/>
          <p:nvPr userDrawn="1"/>
        </p:nvSpPr>
        <p:spPr>
          <a:xfrm rot="16200000">
            <a:off x="6465573" y="422908"/>
            <a:ext cx="5577838" cy="5875019"/>
          </a:xfrm>
          <a:prstGeom prst="round2SameRect">
            <a:avLst>
              <a:gd name="adj1" fmla="val 6604"/>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3F61B61A-F0DE-30C2-F55F-4ADFFB51E4EA}"/>
              </a:ext>
            </a:extLst>
          </p:cNvPr>
          <p:cNvSpPr txBox="1">
            <a:spLocks/>
          </p:cNvSpPr>
          <p:nvPr userDrawn="1"/>
        </p:nvSpPr>
        <p:spPr>
          <a:xfrm>
            <a:off x="6708241" y="936620"/>
            <a:ext cx="4912259" cy="37207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800">
                <a:solidFill>
                  <a:schemeClr val="bg1"/>
                </a:solidFill>
              </a:rPr>
              <a:t>Sidebar text here</a:t>
            </a:r>
          </a:p>
        </p:txBody>
      </p:sp>
      <p:sp>
        <p:nvSpPr>
          <p:cNvPr id="13" name="Content Placeholder 2">
            <a:extLst>
              <a:ext uri="{FF2B5EF4-FFF2-40B4-BE49-F238E27FC236}">
                <a16:creationId xmlns:a16="http://schemas.microsoft.com/office/drawing/2014/main" id="{951C8060-F07A-CE6D-F9C2-8699851BF223}"/>
              </a:ext>
            </a:extLst>
          </p:cNvPr>
          <p:cNvSpPr>
            <a:spLocks noGrp="1"/>
          </p:cNvSpPr>
          <p:nvPr>
            <p:ph sz="half" idx="10"/>
          </p:nvPr>
        </p:nvSpPr>
        <p:spPr>
          <a:xfrm>
            <a:off x="6708241" y="1497874"/>
            <a:ext cx="4912259"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1142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f Sidebar Right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5303520"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4"/>
            <a:ext cx="5303520" cy="4651466"/>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0" name="Round Same Side Corner Rectangle 9">
            <a:extLst>
              <a:ext uri="{FF2B5EF4-FFF2-40B4-BE49-F238E27FC236}">
                <a16:creationId xmlns:a16="http://schemas.microsoft.com/office/drawing/2014/main" id="{BF52B0A0-E835-1846-D57B-10B92B8A61FA}"/>
              </a:ext>
            </a:extLst>
          </p:cNvPr>
          <p:cNvSpPr/>
          <p:nvPr userDrawn="1"/>
        </p:nvSpPr>
        <p:spPr>
          <a:xfrm rot="16200000">
            <a:off x="6465573" y="422908"/>
            <a:ext cx="5577838" cy="5875019"/>
          </a:xfrm>
          <a:prstGeom prst="round2SameRect">
            <a:avLst>
              <a:gd name="adj1" fmla="val 6604"/>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3F61B61A-F0DE-30C2-F55F-4ADFFB51E4EA}"/>
              </a:ext>
            </a:extLst>
          </p:cNvPr>
          <p:cNvSpPr txBox="1">
            <a:spLocks/>
          </p:cNvSpPr>
          <p:nvPr userDrawn="1"/>
        </p:nvSpPr>
        <p:spPr>
          <a:xfrm>
            <a:off x="6708241" y="936620"/>
            <a:ext cx="4912259" cy="37207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800">
                <a:solidFill>
                  <a:schemeClr val="bg1"/>
                </a:solidFill>
              </a:rPr>
              <a:t>Sidebar text here</a:t>
            </a:r>
          </a:p>
        </p:txBody>
      </p:sp>
      <p:sp>
        <p:nvSpPr>
          <p:cNvPr id="13" name="Content Placeholder 2">
            <a:extLst>
              <a:ext uri="{FF2B5EF4-FFF2-40B4-BE49-F238E27FC236}">
                <a16:creationId xmlns:a16="http://schemas.microsoft.com/office/drawing/2014/main" id="{951C8060-F07A-CE6D-F9C2-8699851BF223}"/>
              </a:ext>
            </a:extLst>
          </p:cNvPr>
          <p:cNvSpPr>
            <a:spLocks noGrp="1"/>
          </p:cNvSpPr>
          <p:nvPr>
            <p:ph sz="half" idx="10"/>
          </p:nvPr>
        </p:nvSpPr>
        <p:spPr>
          <a:xfrm>
            <a:off x="6708241" y="1497874"/>
            <a:ext cx="4912259"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9769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ird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7305041"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3"/>
            <a:ext cx="7305041"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Picture Placeholder 13">
            <a:extLst>
              <a:ext uri="{FF2B5EF4-FFF2-40B4-BE49-F238E27FC236}">
                <a16:creationId xmlns:a16="http://schemas.microsoft.com/office/drawing/2014/main" id="{406ED5B7-B0AA-F998-FFCE-9DE066300518}"/>
              </a:ext>
            </a:extLst>
          </p:cNvPr>
          <p:cNvSpPr>
            <a:spLocks noGrp="1"/>
          </p:cNvSpPr>
          <p:nvPr>
            <p:ph type="pic" sz="quarter" idx="11" hasCustomPrompt="1"/>
          </p:nvPr>
        </p:nvSpPr>
        <p:spPr>
          <a:xfrm>
            <a:off x="8318500" y="571499"/>
            <a:ext cx="4311084" cy="5577839"/>
          </a:xfrm>
          <a:prstGeom prst="roundRect">
            <a:avLst>
              <a:gd name="adj" fmla="val 6279"/>
            </a:avLst>
          </a:prstGeom>
          <a:solidFill>
            <a:schemeClr val="bg1">
              <a:lumMod val="85000"/>
            </a:schemeClr>
          </a:solidFill>
        </p:spPr>
        <p:txBody>
          <a:bodyPr lIns="182880" tIns="91440" rIns="0"/>
          <a:lstStyle>
            <a:lvl1pPr>
              <a:buNone/>
              <a:defRPr/>
            </a:lvl1pPr>
          </a:lstStyle>
          <a:p>
            <a:r>
              <a:rPr lang="en-US"/>
              <a:t>Drop image here</a:t>
            </a:r>
          </a:p>
        </p:txBody>
      </p:sp>
    </p:spTree>
    <p:extLst>
      <p:ext uri="{BB962C8B-B14F-4D97-AF65-F5344CB8AC3E}">
        <p14:creationId xmlns:p14="http://schemas.microsoft.com/office/powerpoint/2010/main" val="41539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ird Sidebar Right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7305041"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3"/>
            <a:ext cx="7305041"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Round Same Side Corner Rectangle 6">
            <a:extLst>
              <a:ext uri="{FF2B5EF4-FFF2-40B4-BE49-F238E27FC236}">
                <a16:creationId xmlns:a16="http://schemas.microsoft.com/office/drawing/2014/main" id="{4EEB88B3-A541-FF34-3093-72F0C44078E0}"/>
              </a:ext>
            </a:extLst>
          </p:cNvPr>
          <p:cNvSpPr/>
          <p:nvPr userDrawn="1"/>
        </p:nvSpPr>
        <p:spPr>
          <a:xfrm rot="16200000">
            <a:off x="7466333" y="1423667"/>
            <a:ext cx="5577838" cy="3873500"/>
          </a:xfrm>
          <a:prstGeom prst="round2SameRect">
            <a:avLst>
              <a:gd name="adj1" fmla="val 6604"/>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13474ED2-1905-FE94-572C-C22436AF23D7}"/>
              </a:ext>
            </a:extLst>
          </p:cNvPr>
          <p:cNvSpPr txBox="1">
            <a:spLocks/>
          </p:cNvSpPr>
          <p:nvPr userDrawn="1"/>
        </p:nvSpPr>
        <p:spPr>
          <a:xfrm>
            <a:off x="8664166" y="936620"/>
            <a:ext cx="2956334" cy="37207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800">
                <a:solidFill>
                  <a:schemeClr val="bg1"/>
                </a:solidFill>
              </a:rPr>
              <a:t>Sidebar text here</a:t>
            </a:r>
          </a:p>
        </p:txBody>
      </p:sp>
      <p:sp>
        <p:nvSpPr>
          <p:cNvPr id="11" name="Content Placeholder 2">
            <a:extLst>
              <a:ext uri="{FF2B5EF4-FFF2-40B4-BE49-F238E27FC236}">
                <a16:creationId xmlns:a16="http://schemas.microsoft.com/office/drawing/2014/main" id="{D4D33EF6-7637-E5B0-891C-7DC445DC6E32}"/>
              </a:ext>
            </a:extLst>
          </p:cNvPr>
          <p:cNvSpPr>
            <a:spLocks noGrp="1"/>
          </p:cNvSpPr>
          <p:nvPr>
            <p:ph sz="half" idx="10"/>
          </p:nvPr>
        </p:nvSpPr>
        <p:spPr>
          <a:xfrm>
            <a:off x="8664166" y="1497874"/>
            <a:ext cx="2956334"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9188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ird Sidebar Right Te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3"/>
            <a:ext cx="7305041"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Round Same Side Corner Rectangle 6">
            <a:extLst>
              <a:ext uri="{FF2B5EF4-FFF2-40B4-BE49-F238E27FC236}">
                <a16:creationId xmlns:a16="http://schemas.microsoft.com/office/drawing/2014/main" id="{4EEB88B3-A541-FF34-3093-72F0C44078E0}"/>
              </a:ext>
            </a:extLst>
          </p:cNvPr>
          <p:cNvSpPr/>
          <p:nvPr userDrawn="1"/>
        </p:nvSpPr>
        <p:spPr>
          <a:xfrm rot="16200000">
            <a:off x="7391604" y="1348938"/>
            <a:ext cx="5577838" cy="4022958"/>
          </a:xfrm>
          <a:prstGeom prst="round2SameRect">
            <a:avLst>
              <a:gd name="adj1" fmla="val 6604"/>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D4D33EF6-7637-E5B0-891C-7DC445DC6E32}"/>
              </a:ext>
            </a:extLst>
          </p:cNvPr>
          <p:cNvSpPr>
            <a:spLocks noGrp="1"/>
          </p:cNvSpPr>
          <p:nvPr>
            <p:ph sz="half" idx="10"/>
          </p:nvPr>
        </p:nvSpPr>
        <p:spPr>
          <a:xfrm>
            <a:off x="8664166" y="1497874"/>
            <a:ext cx="2956334"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ound Same Side Corner Rectangle 3">
            <a:extLst>
              <a:ext uri="{FF2B5EF4-FFF2-40B4-BE49-F238E27FC236}">
                <a16:creationId xmlns:a16="http://schemas.microsoft.com/office/drawing/2014/main" id="{C6998F6A-FD07-663F-38C6-3B4814949D35}"/>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3D9AC8A-4402-F97D-431E-18BB1B1C8BAF}"/>
              </a:ext>
            </a:extLst>
          </p:cNvPr>
          <p:cNvSpPr>
            <a:spLocks noGrp="1"/>
          </p:cNvSpPr>
          <p:nvPr>
            <p:ph type="title"/>
          </p:nvPr>
        </p:nvSpPr>
        <p:spPr>
          <a:xfrm>
            <a:off x="571500" y="571500"/>
            <a:ext cx="7305041" cy="737193"/>
          </a:xfrm>
        </p:spPr>
        <p:txBody>
          <a:bodyPr/>
          <a:lstStyle>
            <a:lvl1pPr>
              <a:defRPr sz="3600"/>
            </a:lvl1pPr>
          </a:lstStyle>
          <a:p>
            <a:r>
              <a:rPr lang="en-US"/>
              <a:t>Click to edit Master title style</a:t>
            </a:r>
          </a:p>
        </p:txBody>
      </p:sp>
    </p:spTree>
    <p:extLst>
      <p:ext uri="{BB962C8B-B14F-4D97-AF65-F5344CB8AC3E}">
        <p14:creationId xmlns:p14="http://schemas.microsoft.com/office/powerpoint/2010/main" val="4267068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ird Sidebar Right Gr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571500" y="571500"/>
            <a:ext cx="7305041"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571500" y="1497873"/>
            <a:ext cx="7305041"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Round Same Side Corner Rectangle 6">
            <a:extLst>
              <a:ext uri="{FF2B5EF4-FFF2-40B4-BE49-F238E27FC236}">
                <a16:creationId xmlns:a16="http://schemas.microsoft.com/office/drawing/2014/main" id="{4EEB88B3-A541-FF34-3093-72F0C44078E0}"/>
              </a:ext>
            </a:extLst>
          </p:cNvPr>
          <p:cNvSpPr/>
          <p:nvPr userDrawn="1"/>
        </p:nvSpPr>
        <p:spPr>
          <a:xfrm rot="16200000">
            <a:off x="7466333" y="1423667"/>
            <a:ext cx="5577838" cy="3873500"/>
          </a:xfrm>
          <a:prstGeom prst="round2SameRect">
            <a:avLst>
              <a:gd name="adj1" fmla="val 6604"/>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13474ED2-1905-FE94-572C-C22436AF23D7}"/>
              </a:ext>
            </a:extLst>
          </p:cNvPr>
          <p:cNvSpPr txBox="1">
            <a:spLocks/>
          </p:cNvSpPr>
          <p:nvPr userDrawn="1"/>
        </p:nvSpPr>
        <p:spPr>
          <a:xfrm>
            <a:off x="8664166" y="936620"/>
            <a:ext cx="2956334" cy="37207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800">
                <a:solidFill>
                  <a:schemeClr val="bg1"/>
                </a:solidFill>
              </a:rPr>
              <a:t>Sidebar text here</a:t>
            </a:r>
          </a:p>
        </p:txBody>
      </p:sp>
      <p:sp>
        <p:nvSpPr>
          <p:cNvPr id="11" name="Content Placeholder 2">
            <a:extLst>
              <a:ext uri="{FF2B5EF4-FFF2-40B4-BE49-F238E27FC236}">
                <a16:creationId xmlns:a16="http://schemas.microsoft.com/office/drawing/2014/main" id="{D4D33EF6-7637-E5B0-891C-7DC445DC6E32}"/>
              </a:ext>
            </a:extLst>
          </p:cNvPr>
          <p:cNvSpPr>
            <a:spLocks noGrp="1"/>
          </p:cNvSpPr>
          <p:nvPr>
            <p:ph sz="half" idx="10"/>
          </p:nvPr>
        </p:nvSpPr>
        <p:spPr>
          <a:xfrm>
            <a:off x="8664166" y="1497874"/>
            <a:ext cx="2956334" cy="4232970"/>
          </a:xfrm>
        </p:spPr>
        <p:txBody>
          <a:bodyPr/>
          <a:lstStyle>
            <a:lvl1pPr>
              <a:buClr>
                <a:schemeClr val="bg1"/>
              </a:buCl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594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6316980" y="571500"/>
            <a:ext cx="5303520"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6316980" y="1497873"/>
            <a:ext cx="5303520"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7" name="Picture Placeholder 13">
            <a:extLst>
              <a:ext uri="{FF2B5EF4-FFF2-40B4-BE49-F238E27FC236}">
                <a16:creationId xmlns:a16="http://schemas.microsoft.com/office/drawing/2014/main" id="{950330A1-320F-4B0D-34D7-3A75A2B42FE8}"/>
              </a:ext>
            </a:extLst>
          </p:cNvPr>
          <p:cNvSpPr>
            <a:spLocks noGrp="1"/>
          </p:cNvSpPr>
          <p:nvPr>
            <p:ph type="pic" sz="quarter" idx="11" hasCustomPrompt="1"/>
          </p:nvPr>
        </p:nvSpPr>
        <p:spPr>
          <a:xfrm>
            <a:off x="-510009" y="571499"/>
            <a:ext cx="6385030" cy="5577839"/>
          </a:xfrm>
          <a:prstGeom prst="roundRect">
            <a:avLst>
              <a:gd name="adj" fmla="val 6279"/>
            </a:avLst>
          </a:prstGeom>
          <a:solidFill>
            <a:schemeClr val="bg1">
              <a:lumMod val="85000"/>
            </a:schemeClr>
          </a:solidFill>
        </p:spPr>
        <p:txBody>
          <a:bodyPr lIns="182880" tIns="91440" rIns="0"/>
          <a:lstStyle>
            <a:lvl1pPr marL="502920" marR="0" indent="-228600" algn="l" defTabSz="914400" rtl="0" eaLnBrk="1" fontAlgn="auto" latinLnBrk="0" hangingPunct="1">
              <a:lnSpc>
                <a:spcPct val="110000"/>
              </a:lnSpc>
              <a:spcBef>
                <a:spcPts val="0"/>
              </a:spcBef>
              <a:spcAft>
                <a:spcPts val="600"/>
              </a:spcAft>
              <a:buClr>
                <a:schemeClr val="accent1"/>
              </a:buClr>
              <a:buSzTx/>
              <a:buFontTx/>
              <a:buNone/>
              <a:tabLst/>
              <a:defRPr/>
            </a:lvl1pPr>
          </a:lstStyle>
          <a:p>
            <a:pPr marL="228600" marR="0" lvl="0" indent="-228600" algn="l" defTabSz="914400" rtl="0" eaLnBrk="1" fontAlgn="auto" latinLnBrk="0" hangingPunct="1">
              <a:lnSpc>
                <a:spcPct val="110000"/>
              </a:lnSpc>
              <a:spcBef>
                <a:spcPts val="0"/>
              </a:spcBef>
              <a:spcAft>
                <a:spcPts val="600"/>
              </a:spcAft>
              <a:buClr>
                <a:schemeClr val="accent1"/>
              </a:buClr>
              <a:buSzTx/>
              <a:tabLst/>
              <a:defRPr/>
            </a:pPr>
            <a:r>
              <a:rPr lang="en-US"/>
              <a:t>	    Drop image here</a:t>
            </a:r>
          </a:p>
        </p:txBody>
      </p:sp>
    </p:spTree>
    <p:extLst>
      <p:ext uri="{BB962C8B-B14F-4D97-AF65-F5344CB8AC3E}">
        <p14:creationId xmlns:p14="http://schemas.microsoft.com/office/powerpoint/2010/main" val="1185712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ir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1A3C1-CD65-798D-9FCF-9A8A7C286992}"/>
              </a:ext>
            </a:extLst>
          </p:cNvPr>
          <p:cNvSpPr>
            <a:spLocks noGrp="1"/>
          </p:cNvSpPr>
          <p:nvPr>
            <p:ph type="title"/>
          </p:nvPr>
        </p:nvSpPr>
        <p:spPr>
          <a:xfrm>
            <a:off x="4315458" y="571500"/>
            <a:ext cx="7305041" cy="737193"/>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DE5FCE30-E036-9B1A-C693-F2E4D5863651}"/>
              </a:ext>
            </a:extLst>
          </p:cNvPr>
          <p:cNvSpPr>
            <a:spLocks noGrp="1"/>
          </p:cNvSpPr>
          <p:nvPr>
            <p:ph sz="half" idx="1"/>
          </p:nvPr>
        </p:nvSpPr>
        <p:spPr>
          <a:xfrm>
            <a:off x="4315458" y="1497873"/>
            <a:ext cx="7305041" cy="4651463"/>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ound Same Side Corner Rectangle 4">
            <a:extLst>
              <a:ext uri="{FF2B5EF4-FFF2-40B4-BE49-F238E27FC236}">
                <a16:creationId xmlns:a16="http://schemas.microsoft.com/office/drawing/2014/main" id="{220F0E8F-949F-6326-7C55-5C2D4BEEAD9E}"/>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4">
            <a:extLst>
              <a:ext uri="{FF2B5EF4-FFF2-40B4-BE49-F238E27FC236}">
                <a16:creationId xmlns:a16="http://schemas.microsoft.com/office/drawing/2014/main" id="{46BD5182-E18D-669C-0C02-8ABDD58320C0}"/>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8" name="Slide Number Placeholder 5">
            <a:extLst>
              <a:ext uri="{FF2B5EF4-FFF2-40B4-BE49-F238E27FC236}">
                <a16:creationId xmlns:a16="http://schemas.microsoft.com/office/drawing/2014/main" id="{E727E0E9-6539-6F94-F150-45FEB1A5E55D}"/>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9" name="Straight Connector 8">
            <a:extLst>
              <a:ext uri="{FF2B5EF4-FFF2-40B4-BE49-F238E27FC236}">
                <a16:creationId xmlns:a16="http://schemas.microsoft.com/office/drawing/2014/main" id="{6891AD12-9F51-6A29-5E23-D0DDFDD426C4}"/>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
        <p:nvSpPr>
          <p:cNvPr id="15" name="Picture Placeholder 13">
            <a:extLst>
              <a:ext uri="{FF2B5EF4-FFF2-40B4-BE49-F238E27FC236}">
                <a16:creationId xmlns:a16="http://schemas.microsoft.com/office/drawing/2014/main" id="{57F799D9-4D21-22A4-EE9C-0D77001F34AD}"/>
              </a:ext>
            </a:extLst>
          </p:cNvPr>
          <p:cNvSpPr>
            <a:spLocks noGrp="1"/>
          </p:cNvSpPr>
          <p:nvPr>
            <p:ph type="pic" sz="quarter" idx="11" hasCustomPrompt="1"/>
          </p:nvPr>
        </p:nvSpPr>
        <p:spPr>
          <a:xfrm>
            <a:off x="-437584" y="571499"/>
            <a:ext cx="4311084" cy="5577839"/>
          </a:xfrm>
          <a:prstGeom prst="roundRect">
            <a:avLst>
              <a:gd name="adj" fmla="val 6279"/>
            </a:avLst>
          </a:prstGeom>
          <a:solidFill>
            <a:schemeClr val="bg1">
              <a:lumMod val="85000"/>
            </a:schemeClr>
          </a:solidFill>
        </p:spPr>
        <p:txBody>
          <a:bodyPr lIns="182880" tIns="91440" rIns="0"/>
          <a:lstStyle>
            <a:lvl1pPr>
              <a:buNone/>
              <a:defRPr/>
            </a:lvl1pPr>
          </a:lstStyle>
          <a:p>
            <a:r>
              <a:rPr lang="en-US"/>
              <a:t>	       Drop image here</a:t>
            </a:r>
          </a:p>
        </p:txBody>
      </p:sp>
    </p:spTree>
    <p:extLst>
      <p:ext uri="{BB962C8B-B14F-4D97-AF65-F5344CB8AC3E}">
        <p14:creationId xmlns:p14="http://schemas.microsoft.com/office/powerpoint/2010/main" val="3863879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ECEA-5B72-2B8B-46B8-2B34BBA4736C}"/>
              </a:ext>
            </a:extLst>
          </p:cNvPr>
          <p:cNvSpPr>
            <a:spLocks noGrp="1"/>
          </p:cNvSpPr>
          <p:nvPr>
            <p:ph type="title"/>
          </p:nvPr>
        </p:nvSpPr>
        <p:spPr/>
        <p:txBody>
          <a:bodyPr/>
          <a:lstStyle>
            <a:lvl1pPr>
              <a:defRPr sz="3600"/>
            </a:lvl1pPr>
          </a:lstStyle>
          <a:p>
            <a:r>
              <a:rPr lang="en-US"/>
              <a:t>Click to edit Master title style</a:t>
            </a:r>
          </a:p>
        </p:txBody>
      </p:sp>
      <p:sp>
        <p:nvSpPr>
          <p:cNvPr id="3" name="Round Same Side Corner Rectangle 2">
            <a:extLst>
              <a:ext uri="{FF2B5EF4-FFF2-40B4-BE49-F238E27FC236}">
                <a16:creationId xmlns:a16="http://schemas.microsoft.com/office/drawing/2014/main" id="{3BEA3BDC-9A4F-AA69-52DF-EAAA216B41B6}"/>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4">
            <a:extLst>
              <a:ext uri="{FF2B5EF4-FFF2-40B4-BE49-F238E27FC236}">
                <a16:creationId xmlns:a16="http://schemas.microsoft.com/office/drawing/2014/main" id="{495BC37F-67D6-4C3C-30DF-8FB7122C49EF}"/>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6" name="Slide Number Placeholder 5">
            <a:extLst>
              <a:ext uri="{FF2B5EF4-FFF2-40B4-BE49-F238E27FC236}">
                <a16:creationId xmlns:a16="http://schemas.microsoft.com/office/drawing/2014/main" id="{C666E667-D157-60BB-D8E2-940960FB9EC1}"/>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7" name="Straight Connector 6">
            <a:extLst>
              <a:ext uri="{FF2B5EF4-FFF2-40B4-BE49-F238E27FC236}">
                <a16:creationId xmlns:a16="http://schemas.microsoft.com/office/drawing/2014/main" id="{FAFF5AFA-D9E5-5809-C7B0-1BD24393885A}"/>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3902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ound Same Side Corner Rectangle 1">
            <a:extLst>
              <a:ext uri="{FF2B5EF4-FFF2-40B4-BE49-F238E27FC236}">
                <a16:creationId xmlns:a16="http://schemas.microsoft.com/office/drawing/2014/main" id="{CBBFDDB5-5A84-4A66-AB1E-B61F4F6B0ED2}"/>
              </a:ext>
            </a:extLst>
          </p:cNvPr>
          <p:cNvSpPr/>
          <p:nvPr userDrawn="1"/>
        </p:nvSpPr>
        <p:spPr>
          <a:xfrm rot="10800000">
            <a:off x="0" y="-2"/>
            <a:ext cx="12192000" cy="206377"/>
          </a:xfrm>
          <a:prstGeom prst="round2SameRect">
            <a:avLst>
              <a:gd name="adj1" fmla="val 49653"/>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4">
            <a:extLst>
              <a:ext uri="{FF2B5EF4-FFF2-40B4-BE49-F238E27FC236}">
                <a16:creationId xmlns:a16="http://schemas.microsoft.com/office/drawing/2014/main" id="{199B2181-1E98-FA17-B0A1-C8F681DD75DB}"/>
              </a:ext>
            </a:extLst>
          </p:cNvPr>
          <p:cNvSpPr>
            <a:spLocks noGrp="1"/>
          </p:cNvSpPr>
          <p:nvPr>
            <p:ph type="ftr" sz="quarter" idx="3"/>
          </p:nvPr>
        </p:nvSpPr>
        <p:spPr>
          <a:xfrm>
            <a:off x="957860" y="6386256"/>
            <a:ext cx="1925120" cy="365125"/>
          </a:xfrm>
          <a:prstGeom prst="rect">
            <a:avLst/>
          </a:prstGeom>
        </p:spPr>
        <p:txBody>
          <a:bodyPr vert="horz" lIns="0" tIns="0" rIns="0" bIns="0" rtlCol="0" anchor="t"/>
          <a:lstStyle>
            <a:lvl1pPr algn="l">
              <a:defRPr sz="1000" b="0" i="0">
                <a:solidFill>
                  <a:schemeClr val="tx1"/>
                </a:solidFill>
                <a:latin typeface="Arial Narrow" panose="020B0604020202020204" pitchFamily="34" charset="0"/>
                <a:cs typeface="Arial Narrow" panose="020B0604020202020204" pitchFamily="34" charset="0"/>
              </a:defRPr>
            </a:lvl1p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5">
            <a:extLst>
              <a:ext uri="{FF2B5EF4-FFF2-40B4-BE49-F238E27FC236}">
                <a16:creationId xmlns:a16="http://schemas.microsoft.com/office/drawing/2014/main" id="{5F449D56-8229-FA25-5ABA-B7C01BF92646}"/>
              </a:ext>
            </a:extLst>
          </p:cNvPr>
          <p:cNvSpPr>
            <a:spLocks noGrp="1"/>
          </p:cNvSpPr>
          <p:nvPr>
            <p:ph type="sldNum" sz="quarter" idx="4"/>
          </p:nvPr>
        </p:nvSpPr>
        <p:spPr>
          <a:xfrm>
            <a:off x="421847" y="6386256"/>
            <a:ext cx="267556" cy="365125"/>
          </a:xfrm>
          <a:prstGeom prst="rect">
            <a:avLst/>
          </a:prstGeom>
        </p:spPr>
        <p:txBody>
          <a:bodyPr vert="horz" lIns="0" tIns="0" rIns="0" bIns="0" rtlCol="0" anchor="t"/>
          <a:lstStyle>
            <a:lvl1pPr algn="r">
              <a:defRPr sz="1000" b="0" i="0">
                <a:solidFill>
                  <a:schemeClr val="tx1"/>
                </a:solidFill>
                <a:latin typeface="Arial Narrow" panose="020B0604020202020204" pitchFamily="34" charset="0"/>
                <a:cs typeface="Arial Narrow" panose="020B0604020202020204" pitchFamily="34" charset="0"/>
              </a:defRPr>
            </a:lvl1pPr>
          </a:lstStyle>
          <a:p>
            <a:pPr algn="r"/>
            <a:fld id="{CFD781F7-7DCB-B144-820E-14A72FF3212A}" type="slidenum">
              <a:rPr lang="en-US" smtClean="0"/>
              <a:pPr algn="r"/>
              <a:t>‹#›</a:t>
            </a:fld>
            <a:endParaRPr lang="en-US"/>
          </a:p>
        </p:txBody>
      </p:sp>
      <p:cxnSp>
        <p:nvCxnSpPr>
          <p:cNvPr id="6" name="Straight Connector 5">
            <a:extLst>
              <a:ext uri="{FF2B5EF4-FFF2-40B4-BE49-F238E27FC236}">
                <a16:creationId xmlns:a16="http://schemas.microsoft.com/office/drawing/2014/main" id="{6503F688-8212-09E6-936C-BA9BF80F87B7}"/>
              </a:ext>
            </a:extLst>
          </p:cNvPr>
          <p:cNvCxnSpPr>
            <a:cxnSpLocks/>
          </p:cNvCxnSpPr>
          <p:nvPr userDrawn="1"/>
        </p:nvCxnSpPr>
        <p:spPr>
          <a:xfrm>
            <a:off x="822332" y="6367206"/>
            <a:ext cx="0" cy="197553"/>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4272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re Info Slide - CDC">
    <p:bg>
      <p:bgPr>
        <a:solidFill>
          <a:schemeClr val="accent3"/>
        </a:solidFill>
        <a:effectLst/>
      </p:bgPr>
    </p:bg>
    <p:spTree>
      <p:nvGrpSpPr>
        <p:cNvPr id="1" name=""/>
        <p:cNvGrpSpPr/>
        <p:nvPr/>
      </p:nvGrpSpPr>
      <p:grpSpPr>
        <a:xfrm>
          <a:off x="0" y="0"/>
          <a:ext cx="0" cy="0"/>
          <a:chOff x="0" y="0"/>
          <a:chExt cx="0" cy="0"/>
        </a:xfrm>
      </p:grpSpPr>
      <p:sp>
        <p:nvSpPr>
          <p:cNvPr id="2" name="Subtitle 5">
            <a:extLst>
              <a:ext uri="{FF2B5EF4-FFF2-40B4-BE49-F238E27FC236}">
                <a16:creationId xmlns:a16="http://schemas.microsoft.com/office/drawing/2014/main" id="{155E4120-F571-A261-726A-336DBBA39F12}"/>
              </a:ext>
            </a:extLst>
          </p:cNvPr>
          <p:cNvSpPr>
            <a:spLocks noGrp="1"/>
          </p:cNvSpPr>
          <p:nvPr>
            <p:ph type="subTitle" idx="1"/>
          </p:nvPr>
        </p:nvSpPr>
        <p:spPr>
          <a:xfrm>
            <a:off x="571500" y="2000250"/>
            <a:ext cx="5524500" cy="2857500"/>
          </a:xfrm>
        </p:spPr>
        <p:txBody>
          <a:bodyPr anchor="ctr"/>
          <a:lstStyle>
            <a:lvl1pPr marL="0" indent="0" algn="l">
              <a:buFont typeface="Arial" panose="020B0604020202020204" pitchFamily="34" charset="0"/>
              <a:buNone/>
              <a:defRPr>
                <a:solidFill>
                  <a:schemeClr val="bg1"/>
                </a:solidFill>
              </a:defRPr>
            </a:lvl1pPr>
          </a:lstStyle>
          <a:p>
            <a:pPr algn="l">
              <a:lnSpc>
                <a:spcPct val="120000"/>
              </a:lnSpc>
              <a:spcAft>
                <a:spcPts val="0"/>
              </a:spcAft>
            </a:pPr>
            <a:endParaRPr lang="en-US">
              <a:latin typeface="Arial"/>
              <a:cs typeface="Arial"/>
            </a:endParaRPr>
          </a:p>
        </p:txBody>
      </p:sp>
      <p:pic>
        <p:nvPicPr>
          <p:cNvPr id="4" name="Picture 3" descr="U.S. Centers for Disease Control and Prevention">
            <a:extLst>
              <a:ext uri="{FF2B5EF4-FFF2-40B4-BE49-F238E27FC236}">
                <a16:creationId xmlns:a16="http://schemas.microsoft.com/office/drawing/2014/main" id="{C479633D-1697-0988-5847-73242F0393B3}"/>
              </a:ext>
            </a:extLst>
          </p:cNvPr>
          <p:cNvPicPr/>
          <p:nvPr userDrawn="1"/>
        </p:nvPicPr>
        <p:blipFill>
          <a:blip r:embed="rId2"/>
          <a:stretch>
            <a:fillRect/>
          </a:stretch>
        </p:blipFill>
        <p:spPr>
          <a:xfrm>
            <a:off x="10165976" y="5372100"/>
            <a:ext cx="1445079" cy="914400"/>
          </a:xfrm>
          <a:prstGeom prst="rect">
            <a:avLst/>
          </a:prstGeom>
        </p:spPr>
      </p:pic>
    </p:spTree>
    <p:extLst>
      <p:ext uri="{BB962C8B-B14F-4D97-AF65-F5344CB8AC3E}">
        <p14:creationId xmlns:p14="http://schemas.microsoft.com/office/powerpoint/2010/main" val="24297936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ore Info Slide - Partners">
    <p:bg>
      <p:bgPr>
        <a:solidFill>
          <a:schemeClr val="accent3"/>
        </a:solidFill>
        <a:effectLst/>
      </p:bgPr>
    </p:bg>
    <p:spTree>
      <p:nvGrpSpPr>
        <p:cNvPr id="1" name=""/>
        <p:cNvGrpSpPr/>
        <p:nvPr/>
      </p:nvGrpSpPr>
      <p:grpSpPr>
        <a:xfrm>
          <a:off x="0" y="0"/>
          <a:ext cx="0" cy="0"/>
          <a:chOff x="0" y="0"/>
          <a:chExt cx="0" cy="0"/>
        </a:xfrm>
      </p:grpSpPr>
      <p:sp>
        <p:nvSpPr>
          <p:cNvPr id="4" name="Subtitle 5">
            <a:extLst>
              <a:ext uri="{FF2B5EF4-FFF2-40B4-BE49-F238E27FC236}">
                <a16:creationId xmlns:a16="http://schemas.microsoft.com/office/drawing/2014/main" id="{2AD0EAE0-0A30-BDBC-EDD5-18B84558EA17}"/>
              </a:ext>
            </a:extLst>
          </p:cNvPr>
          <p:cNvSpPr>
            <a:spLocks noGrp="1"/>
          </p:cNvSpPr>
          <p:nvPr>
            <p:ph type="subTitle" idx="1"/>
          </p:nvPr>
        </p:nvSpPr>
        <p:spPr>
          <a:xfrm>
            <a:off x="571500" y="2000250"/>
            <a:ext cx="5524500" cy="2862072"/>
          </a:xfrm>
        </p:spPr>
        <p:txBody>
          <a:bodyPr anchor="ctr"/>
          <a:lstStyle>
            <a:lvl1pPr marL="0" indent="0" algn="l">
              <a:buFont typeface="Arial" panose="020B0604020202020204" pitchFamily="34" charset="0"/>
              <a:buNone/>
              <a:defRPr>
                <a:solidFill>
                  <a:schemeClr val="bg1"/>
                </a:solidFill>
              </a:defRPr>
            </a:lvl1pPr>
          </a:lstStyle>
          <a:p>
            <a:pPr algn="l">
              <a:lnSpc>
                <a:spcPct val="120000"/>
              </a:lnSpc>
              <a:spcAft>
                <a:spcPts val="0"/>
              </a:spcAft>
            </a:pPr>
            <a:endParaRPr lang="en-US">
              <a:latin typeface="Arial"/>
              <a:cs typeface="Arial"/>
            </a:endParaRPr>
          </a:p>
        </p:txBody>
      </p:sp>
    </p:spTree>
    <p:extLst>
      <p:ext uri="{BB962C8B-B14F-4D97-AF65-F5344CB8AC3E}">
        <p14:creationId xmlns:p14="http://schemas.microsoft.com/office/powerpoint/2010/main" val="2767723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Slide - CDC">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43B7-38C6-3D97-81B1-E32FFBA3CD07}"/>
              </a:ext>
            </a:extLst>
          </p:cNvPr>
          <p:cNvSpPr>
            <a:spLocks noGrp="1"/>
          </p:cNvSpPr>
          <p:nvPr>
            <p:ph type="ctrTitle" hasCustomPrompt="1"/>
          </p:nvPr>
        </p:nvSpPr>
        <p:spPr>
          <a:xfrm>
            <a:off x="571499" y="2926122"/>
            <a:ext cx="11064673" cy="747897"/>
          </a:xfrm>
        </p:spPr>
        <p:txBody>
          <a:bodyPr anchor="ctr">
            <a:spAutoFit/>
          </a:bodyPr>
          <a:lstStyle>
            <a:lvl1pPr>
              <a:defRPr sz="5400">
                <a:solidFill>
                  <a:schemeClr val="bg1"/>
                </a:solidFill>
              </a:defRPr>
            </a:lvl1pPr>
          </a:lstStyle>
          <a:p>
            <a:pPr algn="l"/>
            <a:r>
              <a:rPr lang="en-US">
                <a:solidFill>
                  <a:schemeClr val="bg1"/>
                </a:solidFill>
              </a:rPr>
              <a:t>Thank you.</a:t>
            </a:r>
          </a:p>
        </p:txBody>
      </p:sp>
      <p:pic>
        <p:nvPicPr>
          <p:cNvPr id="4" name="Picture 3" descr="U.S. Centers for Disease Control and Prevention">
            <a:extLst>
              <a:ext uri="{FF2B5EF4-FFF2-40B4-BE49-F238E27FC236}">
                <a16:creationId xmlns:a16="http://schemas.microsoft.com/office/drawing/2014/main" id="{AFE13360-E4AC-64D2-E191-CB4F26EFBE48}"/>
              </a:ext>
            </a:extLst>
          </p:cNvPr>
          <p:cNvPicPr/>
          <p:nvPr userDrawn="1"/>
        </p:nvPicPr>
        <p:blipFill>
          <a:blip r:embed="rId2"/>
          <a:stretch>
            <a:fillRect/>
          </a:stretch>
        </p:blipFill>
        <p:spPr>
          <a:xfrm>
            <a:off x="10165976" y="5372100"/>
            <a:ext cx="1445079" cy="914400"/>
          </a:xfrm>
          <a:prstGeom prst="rect">
            <a:avLst/>
          </a:prstGeom>
        </p:spPr>
      </p:pic>
    </p:spTree>
    <p:extLst>
      <p:ext uri="{BB962C8B-B14F-4D97-AF65-F5344CB8AC3E}">
        <p14:creationId xmlns:p14="http://schemas.microsoft.com/office/powerpoint/2010/main" val="2240355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ank You Slide - Partners">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43B7-38C6-3D97-81B1-E32FFBA3CD07}"/>
              </a:ext>
            </a:extLst>
          </p:cNvPr>
          <p:cNvSpPr>
            <a:spLocks noGrp="1"/>
          </p:cNvSpPr>
          <p:nvPr>
            <p:ph type="ctrTitle" hasCustomPrompt="1"/>
          </p:nvPr>
        </p:nvSpPr>
        <p:spPr>
          <a:xfrm>
            <a:off x="571499" y="2926122"/>
            <a:ext cx="11064673" cy="747897"/>
          </a:xfrm>
        </p:spPr>
        <p:txBody>
          <a:bodyPr anchor="ctr">
            <a:spAutoFit/>
          </a:bodyPr>
          <a:lstStyle>
            <a:lvl1pPr>
              <a:defRPr sz="5400">
                <a:solidFill>
                  <a:schemeClr val="bg1"/>
                </a:solidFill>
              </a:defRPr>
            </a:lvl1pPr>
          </a:lstStyle>
          <a:p>
            <a:pPr algn="l"/>
            <a:r>
              <a:rPr lang="en-US">
                <a:solidFill>
                  <a:schemeClr val="bg1"/>
                </a:solidFill>
              </a:rPr>
              <a:t>Thank you.</a:t>
            </a:r>
          </a:p>
        </p:txBody>
      </p:sp>
    </p:spTree>
    <p:extLst>
      <p:ext uri="{BB962C8B-B14F-4D97-AF65-F5344CB8AC3E}">
        <p14:creationId xmlns:p14="http://schemas.microsoft.com/office/powerpoint/2010/main" val="210560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BB7425-6C9C-E38C-A299-C039DEE9BD8C}"/>
              </a:ext>
            </a:extLst>
          </p:cNvPr>
          <p:cNvSpPr>
            <a:spLocks noGrp="1"/>
          </p:cNvSpPr>
          <p:nvPr>
            <p:ph type="title"/>
          </p:nvPr>
        </p:nvSpPr>
        <p:spPr>
          <a:xfrm>
            <a:off x="571500" y="571500"/>
            <a:ext cx="11049000" cy="737193"/>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686FDE47-F353-104A-88B0-ADF0E56D14F7}"/>
              </a:ext>
            </a:extLst>
          </p:cNvPr>
          <p:cNvSpPr>
            <a:spLocks noGrp="1"/>
          </p:cNvSpPr>
          <p:nvPr>
            <p:ph type="body" idx="1"/>
          </p:nvPr>
        </p:nvSpPr>
        <p:spPr>
          <a:xfrm>
            <a:off x="571500" y="1497874"/>
            <a:ext cx="11049000" cy="425128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231172"/>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63" r:id="rId3"/>
    <p:sldLayoutId id="2147483675" r:id="rId4"/>
    <p:sldLayoutId id="2147483676" r:id="rId5"/>
    <p:sldLayoutId id="2147483677" r:id="rId6"/>
    <p:sldLayoutId id="2147483650" r:id="rId7"/>
    <p:sldLayoutId id="2147483660" r:id="rId8"/>
    <p:sldLayoutId id="2147483652" r:id="rId9"/>
    <p:sldLayoutId id="2147483674" r:id="rId10"/>
    <p:sldLayoutId id="2147483678" r:id="rId11"/>
    <p:sldLayoutId id="2147483664" r:id="rId12"/>
    <p:sldLayoutId id="2147483668" r:id="rId13"/>
    <p:sldLayoutId id="2147483670" r:id="rId14"/>
    <p:sldLayoutId id="2147483672" r:id="rId15"/>
    <p:sldLayoutId id="2147483669" r:id="rId16"/>
    <p:sldLayoutId id="2147483667" r:id="rId17"/>
    <p:sldLayoutId id="2147483671" r:id="rId18"/>
    <p:sldLayoutId id="2147483673" r:id="rId19"/>
    <p:sldLayoutId id="2147483665" r:id="rId20"/>
    <p:sldLayoutId id="2147483666" r:id="rId21"/>
    <p:sldLayoutId id="2147483654" r:id="rId22"/>
    <p:sldLayoutId id="2147483655" r:id="rId23"/>
    <p:sldLayoutId id="2147483661" r:id="rId24"/>
    <p:sldLayoutId id="2147483662" r:id="rId25"/>
    <p:sldLayoutId id="2147483679" r:id="rId26"/>
    <p:sldLayoutId id="2147483680" r:id="rId27"/>
  </p:sldLayoutIdLst>
  <p:hf hdr="0" dt="0"/>
  <p:txStyles>
    <p:titleStyle>
      <a:lvl1pPr algn="l" defTabSz="914400" rtl="0" eaLnBrk="1" latinLnBrk="0" hangingPunct="1">
        <a:lnSpc>
          <a:spcPct val="90000"/>
        </a:lnSpc>
        <a:spcBef>
          <a:spcPct val="0"/>
        </a:spcBef>
        <a:buNone/>
        <a:defRPr sz="3800" b="0" i="0" kern="1200" spc="-30" baseline="0">
          <a:solidFill>
            <a:schemeClr val="tx2"/>
          </a:solidFill>
          <a:latin typeface="Arial Narrow" panose="020B0604020202020204" pitchFamily="34" charset="0"/>
          <a:ea typeface="+mj-ea"/>
          <a:cs typeface="Arial Narrow" panose="020B0604020202020204" pitchFamily="34" charset="0"/>
        </a:defRPr>
      </a:lvl1pPr>
    </p:titleStyle>
    <p:bodyStyle>
      <a:lvl1pPr marL="2286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0" userDrawn="1">
          <p15:clr>
            <a:srgbClr val="F26B43"/>
          </p15:clr>
        </p15:guide>
        <p15:guide id="4" pos="7320" userDrawn="1">
          <p15:clr>
            <a:srgbClr val="F26B43"/>
          </p15:clr>
        </p15:guide>
        <p15:guide id="5" orient="horz" pos="3960" userDrawn="1">
          <p15:clr>
            <a:srgbClr val="F26B43"/>
          </p15:clr>
        </p15:guide>
        <p15:guide id="6" orient="horz" pos="3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12.svg"/><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sepsis/media/pdfs/sepsis-core-elements-H.pdf" TargetMode="External"/><Relationship Id="rId7" Type="http://schemas.openxmlformats.org/officeDocument/2006/relationships/hyperlink" Target="https://sccm.org/survivingsepsiscampaign/guidelines-and-resources/surviving-sepsis-campaign-pediatric-guidelines"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sccm.org/survivingsepsiscampaign/guidelines-and-resources/surviving-sepsis-campaign-adult-guidelines" TargetMode="External"/><Relationship Id="rId5" Type="http://schemas.openxmlformats.org/officeDocument/2006/relationships/hyperlink" Target="https://edhub.ama-assn.org/cdc-project-firstline/pages/sepsis-core-elements-webinar-series" TargetMode="External"/><Relationship Id="rId4" Type="http://schemas.openxmlformats.org/officeDocument/2006/relationships/hyperlink" Target="https://www.cdc.gov/sepsis/hcp/core-elements/assessment-tool.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info"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hyperlink" Target="http://www.cdc.gov/sepsis/core-elements.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01/jama.2017.13836" TargetMode="External"/><Relationship Id="rId2" Type="http://schemas.openxmlformats.org/officeDocument/2006/relationships/hyperlink" Target="https://doi.org/10.1093/ajrccm/aamaf113" TargetMode="External"/><Relationship Id="rId1" Type="http://schemas.openxmlformats.org/officeDocument/2006/relationships/slideLayout" Target="../slideLayouts/slideLayout11.xml"/><Relationship Id="rId6" Type="http://schemas.openxmlformats.org/officeDocument/2006/relationships/hyperlink" Target="https://www.cdc.gov/sepsis/media/pdfs/sepsis-core-elements-H.pdf" TargetMode="External"/><Relationship Id="rId5" Type="http://schemas.openxmlformats.org/officeDocument/2006/relationships/hyperlink" Target="https://doi.org/10.1097/ccm.0000000000004224" TargetMode="External"/><Relationship Id="rId4" Type="http://schemas.openxmlformats.org/officeDocument/2006/relationships/hyperlink" Target="https://doi.org/10.1001/jama.2026.31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1D2C-2A53-F6D6-8C45-A63F0E3AA48F}"/>
              </a:ext>
            </a:extLst>
          </p:cNvPr>
          <p:cNvSpPr>
            <a:spLocks noGrp="1"/>
          </p:cNvSpPr>
          <p:nvPr>
            <p:ph type="ctrTitle"/>
          </p:nvPr>
        </p:nvSpPr>
        <p:spPr>
          <a:xfrm>
            <a:off x="571500" y="3204239"/>
            <a:ext cx="6983882" cy="848664"/>
          </a:xfrm>
        </p:spPr>
        <p:txBody>
          <a:bodyPr/>
          <a:lstStyle/>
          <a:p>
            <a:r>
              <a:rPr lang="en-US">
                <a:highlight>
                  <a:srgbClr val="800080"/>
                </a:highlight>
              </a:rPr>
              <a:t>Add Your Title</a:t>
            </a:r>
          </a:p>
        </p:txBody>
      </p:sp>
      <p:sp>
        <p:nvSpPr>
          <p:cNvPr id="27" name="Picture Placeholder 26" descr="Picture placeholder">
            <a:extLst>
              <a:ext uri="{FF2B5EF4-FFF2-40B4-BE49-F238E27FC236}">
                <a16:creationId xmlns:a16="http://schemas.microsoft.com/office/drawing/2014/main" id="{9960B174-5702-EE1B-09FC-4CDE09842E6F}"/>
              </a:ext>
            </a:extLst>
          </p:cNvPr>
          <p:cNvSpPr>
            <a:spLocks noGrp="1"/>
          </p:cNvSpPr>
          <p:nvPr>
            <p:ph type="pic" sz="quarter" idx="11"/>
          </p:nvPr>
        </p:nvSpPr>
        <p:spPr/>
        <p:txBody>
          <a:bodyPr/>
          <a:lstStyle/>
          <a:p>
            <a:endParaRPr lang="en-US"/>
          </a:p>
        </p:txBody>
      </p:sp>
      <p:sp>
        <p:nvSpPr>
          <p:cNvPr id="3" name="Subtitle 2">
            <a:extLst>
              <a:ext uri="{FF2B5EF4-FFF2-40B4-BE49-F238E27FC236}">
                <a16:creationId xmlns:a16="http://schemas.microsoft.com/office/drawing/2014/main" id="{C97B70B0-D266-847B-B038-95F5F0A0DDA9}"/>
              </a:ext>
            </a:extLst>
          </p:cNvPr>
          <p:cNvSpPr>
            <a:spLocks noGrp="1"/>
          </p:cNvSpPr>
          <p:nvPr>
            <p:ph type="subTitle" idx="1"/>
          </p:nvPr>
        </p:nvSpPr>
        <p:spPr>
          <a:xfrm>
            <a:off x="571500" y="4175732"/>
            <a:ext cx="7013142" cy="848664"/>
          </a:xfrm>
        </p:spPr>
        <p:txBody>
          <a:bodyPr/>
          <a:lstStyle/>
          <a:p>
            <a:r>
              <a:rPr lang="en-US">
                <a:highlight>
                  <a:srgbClr val="800080"/>
                </a:highlight>
              </a:rPr>
              <a:t>Add Your Name, Title, and Organization</a:t>
            </a:r>
          </a:p>
          <a:p>
            <a:r>
              <a:rPr lang="en-US">
                <a:highlight>
                  <a:srgbClr val="800080"/>
                </a:highlight>
              </a:rPr>
              <a:t>Add the Date</a:t>
            </a:r>
          </a:p>
        </p:txBody>
      </p:sp>
      <p:sp>
        <p:nvSpPr>
          <p:cNvPr id="8" name="Footer Placeholder 3">
            <a:extLst>
              <a:ext uri="{FF2B5EF4-FFF2-40B4-BE49-F238E27FC236}">
                <a16:creationId xmlns:a16="http://schemas.microsoft.com/office/drawing/2014/main" id="{1523CF85-6D35-5299-7796-90FF2569F00C}"/>
              </a:ext>
            </a:extLst>
          </p:cNvPr>
          <p:cNvSpPr txBox="1">
            <a:spLocks/>
          </p:cNvSpPr>
          <p:nvPr/>
        </p:nvSpPr>
        <p:spPr>
          <a:xfrm>
            <a:off x="571500" y="5858371"/>
            <a:ext cx="5305789" cy="747897"/>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000">
                <a:latin typeface="Arial Narrow" panose="020B0604020202020204" pitchFamily="34" charset="0"/>
                <a:cs typeface="Arial Narrow" panose="020B0604020202020204" pitchFamily="34" charset="0"/>
              </a:rPr>
              <a:t>Reference to specific commercial products, manufacturers, companies, or trademarks does not constitute its endorsement or recommendation by the U.S. Government, Department of Health and Human Services, or Centers for Disease Control and Prevention</a:t>
            </a:r>
          </a:p>
          <a:p>
            <a:pPr>
              <a:spcAft>
                <a:spcPts val="600"/>
              </a:spcAft>
            </a:pPr>
            <a:r>
              <a:rPr lang="en-US" sz="1000">
                <a:latin typeface="Arial Narrow" panose="020B0604020202020204" pitchFamily="34" charset="0"/>
                <a:cs typeface="Arial Narrow" panose="020B0604020202020204" pitchFamily="34" charset="0"/>
              </a:rPr>
              <a:t>Source: Centers for Disease Control and Prevention (CDC).</a:t>
            </a:r>
          </a:p>
          <a:p>
            <a:pPr>
              <a:spcAft>
                <a:spcPts val="600"/>
              </a:spcAft>
            </a:pPr>
            <a:endParaRPr lang="en-US" sz="1000">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a16="http://schemas.microsoft.com/office/drawing/2014/main" id="{A96049B5-A63B-B5ED-CFFE-002CF8438117}"/>
              </a:ext>
            </a:extLst>
          </p:cNvPr>
          <p:cNvSpPr/>
          <p:nvPr/>
        </p:nvSpPr>
        <p:spPr>
          <a:xfrm>
            <a:off x="9196987" y="0"/>
            <a:ext cx="2995013" cy="1477328"/>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91440" rIns="182880" bIns="91440" rtlCol="0" anchor="t">
            <a:spAutoFit/>
          </a:bodyPr>
          <a:lstStyle/>
          <a:p>
            <a:r>
              <a:rPr lang="en-US" sz="1200" b="1">
                <a:latin typeface="Arial" panose="020B0604020202020204" pitchFamily="34" charset="0"/>
                <a:cs typeface="Arial" panose="020B0604020202020204" pitchFamily="34" charset="0"/>
              </a:rPr>
              <a:t>Note: </a:t>
            </a:r>
            <a:r>
              <a:rPr lang="en-US" sz="1200">
                <a:latin typeface="Arial" panose="020B0604020202020204" pitchFamily="34" charset="0"/>
                <a:cs typeface="Arial" panose="020B0604020202020204" pitchFamily="34" charset="0"/>
              </a:rPr>
              <a:t>Throughout this presentation, certain text is highlighted in purple. Please replace all purple-highlighted text with the recommended copy, then remove the purple highlighting. Once all highlights are removed and copy is final, delete this instruction box.</a:t>
            </a:r>
          </a:p>
        </p:txBody>
      </p:sp>
    </p:spTree>
    <p:extLst>
      <p:ext uri="{BB962C8B-B14F-4D97-AF65-F5344CB8AC3E}">
        <p14:creationId xmlns:p14="http://schemas.microsoft.com/office/powerpoint/2010/main" val="400516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4698E-E155-B99F-4EFC-EA1B48B3DC89}"/>
              </a:ext>
            </a:extLst>
          </p:cNvPr>
          <p:cNvSpPr>
            <a:spLocks noGrp="1"/>
          </p:cNvSpPr>
          <p:nvPr>
            <p:ph type="title"/>
          </p:nvPr>
        </p:nvSpPr>
        <p:spPr>
          <a:xfrm>
            <a:off x="571500" y="571501"/>
            <a:ext cx="7305041" cy="495200"/>
          </a:xfrm>
        </p:spPr>
        <p:txBody>
          <a:bodyPr/>
          <a:lstStyle/>
          <a:p>
            <a:r>
              <a:rPr lang="en-US">
                <a:latin typeface="Arial Narrow"/>
              </a:rPr>
              <a:t>Sepsis Impacts the U.S. and Our Hospital</a:t>
            </a:r>
            <a:endParaRPr lang="en-US" baseline="30000"/>
          </a:p>
        </p:txBody>
      </p:sp>
      <p:sp>
        <p:nvSpPr>
          <p:cNvPr id="23" name="Rounded Rectangle 22">
            <a:extLst>
              <a:ext uri="{FF2B5EF4-FFF2-40B4-BE49-F238E27FC236}">
                <a16:creationId xmlns:a16="http://schemas.microsoft.com/office/drawing/2014/main" id="{7F144793-BBB7-0391-E4C2-DAA85D8F04B8}"/>
              </a:ext>
              <a:ext uri="{C183D7F6-B498-43B3-948B-1728B52AA6E4}">
                <adec:decorative xmlns:adec="http://schemas.microsoft.com/office/drawing/2017/decorative" val="1"/>
              </a:ext>
            </a:extLst>
          </p:cNvPr>
          <p:cNvSpPr/>
          <p:nvPr/>
        </p:nvSpPr>
        <p:spPr>
          <a:xfrm>
            <a:off x="4142272" y="3863213"/>
            <a:ext cx="1222409" cy="27323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ounded Rectangle 20">
            <a:extLst>
              <a:ext uri="{FF2B5EF4-FFF2-40B4-BE49-F238E27FC236}">
                <a16:creationId xmlns:a16="http://schemas.microsoft.com/office/drawing/2014/main" id="{AF261737-E565-C09F-860B-DAF474F824C4}"/>
              </a:ext>
              <a:ext uri="{C183D7F6-B498-43B3-948B-1728B52AA6E4}">
                <adec:decorative xmlns:adec="http://schemas.microsoft.com/office/drawing/2017/decorative" val="1"/>
              </a:ext>
            </a:extLst>
          </p:cNvPr>
          <p:cNvSpPr/>
          <p:nvPr/>
        </p:nvSpPr>
        <p:spPr>
          <a:xfrm>
            <a:off x="2130592" y="2419586"/>
            <a:ext cx="860258" cy="27323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ounded Rectangle 21">
            <a:extLst>
              <a:ext uri="{FF2B5EF4-FFF2-40B4-BE49-F238E27FC236}">
                <a16:creationId xmlns:a16="http://schemas.microsoft.com/office/drawing/2014/main" id="{5A4BB33B-D926-244A-0EA0-B61081591B73}"/>
              </a:ext>
              <a:ext uri="{C183D7F6-B498-43B3-948B-1728B52AA6E4}">
                <adec:decorative xmlns:adec="http://schemas.microsoft.com/office/drawing/2017/decorative" val="1"/>
              </a:ext>
            </a:extLst>
          </p:cNvPr>
          <p:cNvSpPr/>
          <p:nvPr/>
        </p:nvSpPr>
        <p:spPr>
          <a:xfrm>
            <a:off x="5008546" y="2419586"/>
            <a:ext cx="635267" cy="27323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Rounded Rectangle 17">
            <a:extLst>
              <a:ext uri="{FF2B5EF4-FFF2-40B4-BE49-F238E27FC236}">
                <a16:creationId xmlns:a16="http://schemas.microsoft.com/office/drawing/2014/main" id="{CEA6631B-C598-8931-7463-5549BEAEA78E}"/>
              </a:ext>
              <a:ext uri="{C183D7F6-B498-43B3-948B-1728B52AA6E4}">
                <adec:decorative xmlns:adec="http://schemas.microsoft.com/office/drawing/2017/decorative" val="1"/>
              </a:ext>
            </a:extLst>
          </p:cNvPr>
          <p:cNvSpPr/>
          <p:nvPr/>
        </p:nvSpPr>
        <p:spPr>
          <a:xfrm>
            <a:off x="2990850" y="1490258"/>
            <a:ext cx="1036320" cy="27323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Rounded Rectangle 19">
            <a:extLst>
              <a:ext uri="{FF2B5EF4-FFF2-40B4-BE49-F238E27FC236}">
                <a16:creationId xmlns:a16="http://schemas.microsoft.com/office/drawing/2014/main" id="{0BCED370-5E7D-6327-7893-BADA35CF40C7}"/>
              </a:ext>
              <a:ext uri="{C183D7F6-B498-43B3-948B-1728B52AA6E4}">
                <adec:decorative xmlns:adec="http://schemas.microsoft.com/office/drawing/2017/decorative" val="1"/>
              </a:ext>
            </a:extLst>
          </p:cNvPr>
          <p:cNvSpPr/>
          <p:nvPr/>
        </p:nvSpPr>
        <p:spPr>
          <a:xfrm>
            <a:off x="6031231" y="1490258"/>
            <a:ext cx="754380" cy="27323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Rounded Rectangle 15">
            <a:extLst>
              <a:ext uri="{FF2B5EF4-FFF2-40B4-BE49-F238E27FC236}">
                <a16:creationId xmlns:a16="http://schemas.microsoft.com/office/drawing/2014/main" id="{CF30BC7B-98C9-2841-4E82-DE88E8BEAC84}"/>
              </a:ext>
              <a:ext uri="{C183D7F6-B498-43B3-948B-1728B52AA6E4}">
                <adec:decorative xmlns:adec="http://schemas.microsoft.com/office/drawing/2017/decorative" val="1"/>
              </a:ext>
            </a:extLst>
          </p:cNvPr>
          <p:cNvSpPr/>
          <p:nvPr/>
        </p:nvSpPr>
        <p:spPr>
          <a:xfrm>
            <a:off x="580734" y="4385191"/>
            <a:ext cx="7069513" cy="1765350"/>
          </a:xfrm>
          <a:prstGeom prst="roundRect">
            <a:avLst>
              <a:gd name="adj" fmla="val 1264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609430-6467-8332-9538-CA80337811C9}"/>
              </a:ext>
            </a:extLst>
          </p:cNvPr>
          <p:cNvSpPr>
            <a:spLocks noGrp="1"/>
          </p:cNvSpPr>
          <p:nvPr>
            <p:ph sz="half" idx="1"/>
          </p:nvPr>
        </p:nvSpPr>
        <p:spPr>
          <a:xfrm>
            <a:off x="1404040" y="1498226"/>
            <a:ext cx="6307745" cy="530530"/>
          </a:xfrm>
        </p:spPr>
        <p:txBody>
          <a:bodyPr vert="horz" wrap="square" lIns="0" tIns="0" rIns="0" bIns="0" rtlCol="0" anchor="t">
            <a:spAutoFit/>
          </a:bodyPr>
          <a:lstStyle/>
          <a:p>
            <a:pPr marL="0" indent="0">
              <a:buNone/>
            </a:pPr>
            <a:r>
              <a:rPr lang="en-US"/>
              <a:t>Each year, about  </a:t>
            </a:r>
            <a:r>
              <a:rPr lang="en-US">
                <a:solidFill>
                  <a:schemeClr val="bg1"/>
                </a:solidFill>
              </a:rPr>
              <a:t>1.7 million  </a:t>
            </a:r>
            <a:r>
              <a:rPr lang="en-US"/>
              <a:t>adults and more than  </a:t>
            </a:r>
            <a:r>
              <a:rPr lang="en-US">
                <a:solidFill>
                  <a:schemeClr val="bg1"/>
                </a:solidFill>
              </a:rPr>
              <a:t>18,000</a:t>
            </a:r>
            <a:r>
              <a:rPr lang="en-US"/>
              <a:t>  children in America </a:t>
            </a:r>
            <a:r>
              <a:rPr lang="en-US" b="1">
                <a:solidFill>
                  <a:schemeClr val="accent2"/>
                </a:solidFill>
              </a:rPr>
              <a:t>develop sepsis</a:t>
            </a:r>
            <a:r>
              <a:rPr lang="en-US"/>
              <a:t>.</a:t>
            </a:r>
            <a:r>
              <a:rPr lang="en-US" baseline="30000"/>
              <a:t>2,3</a:t>
            </a:r>
            <a:r>
              <a:rPr lang="en-US"/>
              <a:t> </a:t>
            </a:r>
          </a:p>
        </p:txBody>
      </p:sp>
      <p:sp>
        <p:nvSpPr>
          <p:cNvPr id="8" name="Content Placeholder 2">
            <a:extLst>
              <a:ext uri="{FF2B5EF4-FFF2-40B4-BE49-F238E27FC236}">
                <a16:creationId xmlns:a16="http://schemas.microsoft.com/office/drawing/2014/main" id="{5138F206-5725-CC44-F24A-8AA82C6497E0}"/>
              </a:ext>
            </a:extLst>
          </p:cNvPr>
          <p:cNvSpPr txBox="1">
            <a:spLocks/>
          </p:cNvSpPr>
          <p:nvPr/>
        </p:nvSpPr>
        <p:spPr>
          <a:xfrm>
            <a:off x="1404040" y="2421683"/>
            <a:ext cx="6307745" cy="520655"/>
          </a:xfrm>
          <a:prstGeom prst="rect">
            <a:avLst/>
          </a:prstGeom>
        </p:spPr>
        <p:txBody>
          <a:bodyPr vert="horz" wrap="square" lIns="0" tIns="0" rIns="0" bIns="0" rtlCol="0" anchor="t">
            <a:sp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None/>
            </a:pPr>
            <a:r>
              <a:rPr lang="en-US">
                <a:latin typeface="Arial"/>
                <a:cs typeface="Arial"/>
              </a:rPr>
              <a:t>At least  </a:t>
            </a:r>
            <a:r>
              <a:rPr lang="en-US">
                <a:solidFill>
                  <a:schemeClr val="bg1"/>
                </a:solidFill>
                <a:latin typeface="Arial"/>
                <a:cs typeface="Arial"/>
              </a:rPr>
              <a:t>350,000</a:t>
            </a:r>
            <a:r>
              <a:rPr lang="en-US">
                <a:latin typeface="Arial"/>
                <a:cs typeface="Arial"/>
              </a:rPr>
              <a:t>  adults and more than  </a:t>
            </a:r>
            <a:r>
              <a:rPr lang="en-US">
                <a:solidFill>
                  <a:schemeClr val="bg1"/>
                </a:solidFill>
                <a:latin typeface="Arial"/>
                <a:cs typeface="Arial"/>
              </a:rPr>
              <a:t>1,800</a:t>
            </a:r>
            <a:r>
              <a:rPr lang="en-US">
                <a:latin typeface="Arial"/>
                <a:cs typeface="Arial"/>
              </a:rPr>
              <a:t>  children who </a:t>
            </a:r>
            <a:r>
              <a:rPr lang="en-US" b="1">
                <a:solidFill>
                  <a:schemeClr val="accent2"/>
                </a:solidFill>
                <a:latin typeface="Arial"/>
                <a:cs typeface="Arial"/>
              </a:rPr>
              <a:t>develop sepsis die</a:t>
            </a:r>
            <a:r>
              <a:rPr lang="en-US">
                <a:solidFill>
                  <a:schemeClr val="accent2"/>
                </a:solidFill>
                <a:latin typeface="Arial"/>
                <a:cs typeface="Arial"/>
              </a:rPr>
              <a:t> </a:t>
            </a:r>
            <a:r>
              <a:rPr lang="en-US">
                <a:latin typeface="Arial"/>
                <a:cs typeface="Arial"/>
              </a:rPr>
              <a:t>during their hospitalization or are discharged to hospice.</a:t>
            </a:r>
            <a:r>
              <a:rPr lang="en-US" baseline="30000">
                <a:latin typeface="Arial"/>
                <a:cs typeface="Arial"/>
              </a:rPr>
              <a:t>2,3 </a:t>
            </a:r>
          </a:p>
        </p:txBody>
      </p:sp>
      <p:sp>
        <p:nvSpPr>
          <p:cNvPr id="7" name="Content Placeholder 2">
            <a:extLst>
              <a:ext uri="{FF2B5EF4-FFF2-40B4-BE49-F238E27FC236}">
                <a16:creationId xmlns:a16="http://schemas.microsoft.com/office/drawing/2014/main" id="{291883F2-690B-ACE6-DDB9-09519E3D3EDA}"/>
              </a:ext>
            </a:extLst>
          </p:cNvPr>
          <p:cNvSpPr txBox="1">
            <a:spLocks/>
          </p:cNvSpPr>
          <p:nvPr/>
        </p:nvSpPr>
        <p:spPr>
          <a:xfrm>
            <a:off x="1404041" y="3331262"/>
            <a:ext cx="6092644" cy="791499"/>
          </a:xfrm>
          <a:prstGeom prst="rect">
            <a:avLst/>
          </a:prstGeom>
        </p:spPr>
        <p:txBody>
          <a:bodyPr vert="horz" wrap="square" lIns="0" tIns="0" rIns="0" bIns="0" rtlCol="0">
            <a:sp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None/>
            </a:pPr>
            <a:r>
              <a:rPr lang="en-US"/>
              <a:t>In 2018, the total cost of hospital stays and follow-up nursing care for all Medicare </a:t>
            </a:r>
            <a:r>
              <a:rPr lang="en-US" b="1">
                <a:solidFill>
                  <a:schemeClr val="accent2"/>
                </a:solidFill>
              </a:rPr>
              <a:t>patients with sepsis </a:t>
            </a:r>
            <a:r>
              <a:rPr lang="en-US"/>
              <a:t>(including fee-for-service and Medicare Advantage) reached  </a:t>
            </a:r>
            <a:r>
              <a:rPr lang="en-US">
                <a:solidFill>
                  <a:schemeClr val="bg1"/>
                </a:solidFill>
              </a:rPr>
              <a:t>$41.5 billion </a:t>
            </a:r>
            <a:r>
              <a:rPr lang="en-US"/>
              <a:t>.</a:t>
            </a:r>
            <a:r>
              <a:rPr lang="en-US" baseline="30000"/>
              <a:t>4</a:t>
            </a:r>
            <a:r>
              <a:rPr lang="en-US"/>
              <a:t> </a:t>
            </a:r>
          </a:p>
        </p:txBody>
      </p:sp>
      <p:sp>
        <p:nvSpPr>
          <p:cNvPr id="27" name="Content Placeholder 2">
            <a:extLst>
              <a:ext uri="{FF2B5EF4-FFF2-40B4-BE49-F238E27FC236}">
                <a16:creationId xmlns:a16="http://schemas.microsoft.com/office/drawing/2014/main" id="{A77D9A0C-8559-75ED-6BD5-9429C0C71FD9}"/>
              </a:ext>
            </a:extLst>
          </p:cNvPr>
          <p:cNvSpPr txBox="1">
            <a:spLocks/>
          </p:cNvSpPr>
          <p:nvPr/>
        </p:nvSpPr>
        <p:spPr>
          <a:xfrm>
            <a:off x="897368" y="4537900"/>
            <a:ext cx="5303520" cy="305199"/>
          </a:xfrm>
          <a:prstGeom prst="rect">
            <a:avLst/>
          </a:prstGeom>
        </p:spPr>
        <p:txBody>
          <a:bodyPr vert="horz" lIns="0" tIns="0" rIns="0" bIns="0" rtlCol="0">
            <a:no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Font typeface="Arial" panose="020B0604020202020204" pitchFamily="34" charset="0"/>
              <a:buNone/>
            </a:pPr>
            <a:r>
              <a:rPr lang="en-US" sz="2600" b="1">
                <a:solidFill>
                  <a:schemeClr val="bg1"/>
                </a:solidFill>
                <a:latin typeface="Arial Narrow" panose="020B0604020202020204" pitchFamily="34" charset="0"/>
                <a:cs typeface="Arial Narrow" panose="020B0604020202020204" pitchFamily="34" charset="0"/>
              </a:rPr>
              <a:t>Our Hospital</a:t>
            </a:r>
            <a:endParaRPr lang="en-US" sz="2600">
              <a:solidFill>
                <a:schemeClr val="bg1"/>
              </a:solidFill>
            </a:endParaRPr>
          </a:p>
        </p:txBody>
      </p:sp>
      <p:sp>
        <p:nvSpPr>
          <p:cNvPr id="28" name="Content Placeholder 2">
            <a:extLst>
              <a:ext uri="{FF2B5EF4-FFF2-40B4-BE49-F238E27FC236}">
                <a16:creationId xmlns:a16="http://schemas.microsoft.com/office/drawing/2014/main" id="{88ECF144-95EB-FD5E-9C9E-DCE03A809E56}"/>
              </a:ext>
            </a:extLst>
          </p:cNvPr>
          <p:cNvSpPr txBox="1">
            <a:spLocks/>
          </p:cNvSpPr>
          <p:nvPr/>
        </p:nvSpPr>
        <p:spPr>
          <a:xfrm>
            <a:off x="889880" y="5092618"/>
            <a:ext cx="3137290" cy="859210"/>
          </a:xfrm>
          <a:prstGeom prst="rect">
            <a:avLst/>
          </a:prstGeom>
        </p:spPr>
        <p:txBody>
          <a:bodyPr vert="horz" wrap="square" lIns="0" tIns="0" rIns="0" bIns="0" rtlCol="0">
            <a:sp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Font typeface="Arial" panose="020B0604020202020204" pitchFamily="34" charset="0"/>
              <a:buNone/>
            </a:pPr>
            <a:r>
              <a:rPr lang="en-US" sz="3600" b="1">
                <a:solidFill>
                  <a:schemeClr val="bg1"/>
                </a:solidFill>
                <a:highlight>
                  <a:srgbClr val="800080"/>
                </a:highlight>
                <a:latin typeface="Arial Narrow" panose="020B0604020202020204" pitchFamily="34" charset="0"/>
                <a:cs typeface="Arial Narrow" panose="020B0604020202020204" pitchFamily="34" charset="0"/>
              </a:rPr>
              <a:t>XX</a:t>
            </a:r>
            <a:br>
              <a:rPr lang="en-US" sz="1800">
                <a:solidFill>
                  <a:schemeClr val="bg1"/>
                </a:solidFill>
              </a:rPr>
            </a:br>
            <a:r>
              <a:rPr lang="en-US" sz="1400">
                <a:solidFill>
                  <a:schemeClr val="bg1"/>
                </a:solidFill>
              </a:rPr>
              <a:t>admissions with sepsis each year</a:t>
            </a:r>
          </a:p>
        </p:txBody>
      </p:sp>
      <p:sp>
        <p:nvSpPr>
          <p:cNvPr id="29" name="Content Placeholder 2">
            <a:extLst>
              <a:ext uri="{FF2B5EF4-FFF2-40B4-BE49-F238E27FC236}">
                <a16:creationId xmlns:a16="http://schemas.microsoft.com/office/drawing/2014/main" id="{E318099C-4FA3-5EEA-9BDC-4147412778DC}"/>
              </a:ext>
            </a:extLst>
          </p:cNvPr>
          <p:cNvSpPr txBox="1">
            <a:spLocks/>
          </p:cNvSpPr>
          <p:nvPr/>
        </p:nvSpPr>
        <p:spPr>
          <a:xfrm>
            <a:off x="3931543" y="5092618"/>
            <a:ext cx="1998042" cy="859210"/>
          </a:xfrm>
          <a:prstGeom prst="rect">
            <a:avLst/>
          </a:prstGeom>
        </p:spPr>
        <p:txBody>
          <a:bodyPr vert="horz" wrap="square" lIns="0" tIns="0" rIns="0" bIns="0" rtlCol="0">
            <a:sp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Font typeface="Arial" panose="020B0604020202020204" pitchFamily="34" charset="0"/>
              <a:buNone/>
            </a:pPr>
            <a:r>
              <a:rPr lang="en-US" sz="3600" b="1">
                <a:solidFill>
                  <a:schemeClr val="bg1"/>
                </a:solidFill>
                <a:highlight>
                  <a:srgbClr val="800080"/>
                </a:highlight>
                <a:latin typeface="Arial Narrow" panose="020B0604020202020204" pitchFamily="34" charset="0"/>
                <a:cs typeface="Arial Narrow" panose="020B0604020202020204" pitchFamily="34" charset="0"/>
              </a:rPr>
              <a:t>XX</a:t>
            </a:r>
            <a:br>
              <a:rPr lang="en-US" sz="1800">
                <a:solidFill>
                  <a:schemeClr val="bg1"/>
                </a:solidFill>
              </a:rPr>
            </a:br>
            <a:r>
              <a:rPr lang="en-US" sz="1400">
                <a:solidFill>
                  <a:schemeClr val="bg1"/>
                </a:solidFill>
              </a:rPr>
              <a:t>principal diagnosis</a:t>
            </a:r>
          </a:p>
        </p:txBody>
      </p:sp>
      <p:sp>
        <p:nvSpPr>
          <p:cNvPr id="30" name="Content Placeholder 2">
            <a:extLst>
              <a:ext uri="{FF2B5EF4-FFF2-40B4-BE49-F238E27FC236}">
                <a16:creationId xmlns:a16="http://schemas.microsoft.com/office/drawing/2014/main" id="{D8CA9271-9DFF-EF95-5571-A67533CCAF41}"/>
              </a:ext>
            </a:extLst>
          </p:cNvPr>
          <p:cNvSpPr txBox="1">
            <a:spLocks/>
          </p:cNvSpPr>
          <p:nvPr/>
        </p:nvSpPr>
        <p:spPr>
          <a:xfrm>
            <a:off x="5929585" y="5092618"/>
            <a:ext cx="1618182" cy="859210"/>
          </a:xfrm>
          <a:prstGeom prst="rect">
            <a:avLst/>
          </a:prstGeom>
        </p:spPr>
        <p:txBody>
          <a:bodyPr vert="horz" wrap="square" lIns="0" tIns="0" rIns="0" bIns="0" rtlCol="0">
            <a:sp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Font typeface="Arial" panose="020B0604020202020204" pitchFamily="34" charset="0"/>
              <a:buNone/>
            </a:pPr>
            <a:r>
              <a:rPr lang="en-US" sz="3600" b="1">
                <a:solidFill>
                  <a:schemeClr val="bg1"/>
                </a:solidFill>
                <a:highlight>
                  <a:srgbClr val="800080"/>
                </a:highlight>
                <a:latin typeface="Arial Narrow" panose="020B0604020202020204" pitchFamily="34" charset="0"/>
                <a:cs typeface="Arial Narrow" panose="020B0604020202020204" pitchFamily="34" charset="0"/>
              </a:rPr>
              <a:t>$XX</a:t>
            </a:r>
            <a:r>
              <a:rPr lang="en-US" sz="3600" b="1">
                <a:solidFill>
                  <a:schemeClr val="bg1"/>
                </a:solidFill>
                <a:highlight>
                  <a:srgbClr val="9D58BF"/>
                </a:highlight>
                <a:latin typeface="Arial Narrow" panose="020B0604020202020204" pitchFamily="34" charset="0"/>
                <a:cs typeface="Arial Narrow" panose="020B0604020202020204" pitchFamily="34" charset="0"/>
              </a:rPr>
              <a:t>  </a:t>
            </a:r>
            <a:br>
              <a:rPr lang="en-US" sz="1800" b="1">
                <a:solidFill>
                  <a:schemeClr val="bg1"/>
                </a:solidFill>
              </a:rPr>
            </a:br>
            <a:r>
              <a:rPr lang="en-US" sz="1400">
                <a:solidFill>
                  <a:schemeClr val="bg1"/>
                </a:solidFill>
              </a:rPr>
              <a:t>total cost</a:t>
            </a:r>
          </a:p>
        </p:txBody>
      </p:sp>
      <p:sp>
        <p:nvSpPr>
          <p:cNvPr id="14" name="Title 1">
            <a:extLst>
              <a:ext uri="{FF2B5EF4-FFF2-40B4-BE49-F238E27FC236}">
                <a16:creationId xmlns:a16="http://schemas.microsoft.com/office/drawing/2014/main" id="{70A76E1B-9AE2-B8BE-1433-E063E5126A27}"/>
              </a:ext>
            </a:extLst>
          </p:cNvPr>
          <p:cNvSpPr txBox="1">
            <a:spLocks/>
          </p:cNvSpPr>
          <p:nvPr/>
        </p:nvSpPr>
        <p:spPr>
          <a:xfrm>
            <a:off x="8523016" y="1249033"/>
            <a:ext cx="3527835" cy="73866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pPr>
              <a:lnSpc>
                <a:spcPct val="100000"/>
              </a:lnSpc>
            </a:pPr>
            <a:r>
              <a:rPr lang="en-US" sz="2400" spc="0">
                <a:solidFill>
                  <a:schemeClr val="bg1"/>
                </a:solidFill>
              </a:rPr>
              <a:t>Hospitals that use more of the </a:t>
            </a:r>
            <a:r>
              <a:rPr lang="en-US" sz="2400" b="1" spc="0">
                <a:solidFill>
                  <a:schemeClr val="bg1"/>
                </a:solidFill>
              </a:rPr>
              <a:t>Sepsis Core Elements </a:t>
            </a:r>
            <a:r>
              <a:rPr lang="en-US" sz="2400" spc="0">
                <a:solidFill>
                  <a:schemeClr val="bg1"/>
                </a:solidFill>
              </a:rPr>
              <a:t>have:</a:t>
            </a:r>
            <a:r>
              <a:rPr lang="en-US" sz="2400" spc="0" baseline="30000">
                <a:solidFill>
                  <a:schemeClr val="bg1"/>
                </a:solidFill>
              </a:rPr>
              <a:t>1</a:t>
            </a:r>
          </a:p>
        </p:txBody>
      </p:sp>
      <p:sp>
        <p:nvSpPr>
          <p:cNvPr id="6" name="Content Placeholder 5">
            <a:extLst>
              <a:ext uri="{FF2B5EF4-FFF2-40B4-BE49-F238E27FC236}">
                <a16:creationId xmlns:a16="http://schemas.microsoft.com/office/drawing/2014/main" id="{82FD734B-A86E-6673-7C1F-AC921EE5E76A}"/>
              </a:ext>
            </a:extLst>
          </p:cNvPr>
          <p:cNvSpPr>
            <a:spLocks noGrp="1"/>
          </p:cNvSpPr>
          <p:nvPr>
            <p:ph sz="half" idx="10"/>
          </p:nvPr>
        </p:nvSpPr>
        <p:spPr>
          <a:xfrm>
            <a:off x="8523017" y="2683112"/>
            <a:ext cx="3332378" cy="2755631"/>
          </a:xfrm>
        </p:spPr>
        <p:txBody>
          <a:bodyPr vert="horz" lIns="0" tIns="0" rIns="0" bIns="0" rtlCol="0" anchor="t">
            <a:noAutofit/>
          </a:bodyPr>
          <a:lstStyle/>
          <a:p>
            <a:pPr>
              <a:spcAft>
                <a:spcPts val="1200"/>
              </a:spcAft>
            </a:pPr>
            <a:r>
              <a:rPr lang="en-US" sz="1800"/>
              <a:t>Lower mortality among patients with sepsis</a:t>
            </a:r>
          </a:p>
          <a:p>
            <a:pPr>
              <a:spcAft>
                <a:spcPts val="1200"/>
              </a:spcAft>
            </a:pPr>
            <a:r>
              <a:rPr lang="en-US" sz="1800"/>
              <a:t>Improved sepsis management</a:t>
            </a:r>
          </a:p>
          <a:p>
            <a:pPr>
              <a:spcAft>
                <a:spcPts val="1200"/>
              </a:spcAft>
            </a:pPr>
            <a:r>
              <a:rPr lang="en-US" sz="1800">
                <a:latin typeface="Arial"/>
                <a:cs typeface="Arial"/>
              </a:rPr>
              <a:t>Improved performance in quality measures, such as SEP-1</a:t>
            </a:r>
          </a:p>
        </p:txBody>
      </p:sp>
      <p:sp>
        <p:nvSpPr>
          <p:cNvPr id="5" name="Slide Number Placeholder 4">
            <a:extLst>
              <a:ext uri="{FF2B5EF4-FFF2-40B4-BE49-F238E27FC236}">
                <a16:creationId xmlns:a16="http://schemas.microsoft.com/office/drawing/2014/main" id="{1C01D1B9-E1B6-A652-4CBE-F158547F4D33}"/>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2</a:t>
            </a:fld>
            <a:endParaRPr lang="en-US"/>
          </a:p>
        </p:txBody>
      </p:sp>
      <p:sp>
        <p:nvSpPr>
          <p:cNvPr id="4" name="Footer Placeholder 3">
            <a:extLst>
              <a:ext uri="{FF2B5EF4-FFF2-40B4-BE49-F238E27FC236}">
                <a16:creationId xmlns:a16="http://schemas.microsoft.com/office/drawing/2014/main" id="{69A34798-4D7B-9E3E-F4BE-B86BDE8BEDB4}"/>
              </a:ext>
              <a:ext uri="{C183D7F6-B498-43B3-948B-1728B52AA6E4}">
                <adec:decorative xmlns:adec="http://schemas.microsoft.com/office/drawing/2017/decorative" val="0"/>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cxnSp>
        <p:nvCxnSpPr>
          <p:cNvPr id="31" name="Straight Connector 30">
            <a:extLst>
              <a:ext uri="{FF2B5EF4-FFF2-40B4-BE49-F238E27FC236}">
                <a16:creationId xmlns:a16="http://schemas.microsoft.com/office/drawing/2014/main" id="{28379B1A-142A-D437-0A13-8ECF301E7C20}"/>
              </a:ext>
              <a:ext uri="{C183D7F6-B498-43B3-948B-1728B52AA6E4}">
                <adec:decorative xmlns:adec="http://schemas.microsoft.com/office/drawing/2017/decorative" val="1"/>
              </a:ext>
            </a:extLst>
          </p:cNvPr>
          <p:cNvCxnSpPr>
            <a:cxnSpLocks/>
          </p:cNvCxnSpPr>
          <p:nvPr/>
        </p:nvCxnSpPr>
        <p:spPr>
          <a:xfrm>
            <a:off x="3723394" y="5155733"/>
            <a:ext cx="0" cy="796095"/>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88FB30C-6A70-1BB4-1021-9C1A97132B87}"/>
              </a:ext>
              <a:ext uri="{C183D7F6-B498-43B3-948B-1728B52AA6E4}">
                <adec:decorative xmlns:adec="http://schemas.microsoft.com/office/drawing/2017/decorative" val="1"/>
              </a:ext>
            </a:extLst>
          </p:cNvPr>
          <p:cNvCxnSpPr>
            <a:cxnSpLocks/>
          </p:cNvCxnSpPr>
          <p:nvPr/>
        </p:nvCxnSpPr>
        <p:spPr>
          <a:xfrm>
            <a:off x="5714433" y="5131635"/>
            <a:ext cx="0" cy="796095"/>
          </a:xfrm>
          <a:prstGeom prst="line">
            <a:avLst/>
          </a:prstGeom>
          <a:ln w="9525">
            <a:solidFill>
              <a:schemeClr val="bg1"/>
            </a:solidFill>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643E5B55-FFC2-6DD0-3FBF-66E2687050C5}"/>
              </a:ext>
              <a:ext uri="{C183D7F6-B498-43B3-948B-1728B52AA6E4}">
                <adec:decorative xmlns:adec="http://schemas.microsoft.com/office/drawing/2017/decorative" val="1"/>
              </a:ext>
            </a:extLst>
          </p:cNvPr>
          <p:cNvGrpSpPr/>
          <p:nvPr/>
        </p:nvGrpSpPr>
        <p:grpSpPr>
          <a:xfrm>
            <a:off x="555625" y="2227220"/>
            <a:ext cx="7094622" cy="909581"/>
            <a:chOff x="555625" y="2227220"/>
            <a:chExt cx="7464136" cy="909581"/>
          </a:xfrm>
        </p:grpSpPr>
        <p:cxnSp>
          <p:nvCxnSpPr>
            <p:cNvPr id="9" name="Straight Connector 8">
              <a:extLst>
                <a:ext uri="{FF2B5EF4-FFF2-40B4-BE49-F238E27FC236}">
                  <a16:creationId xmlns:a16="http://schemas.microsoft.com/office/drawing/2014/main" id="{923E7BFA-5DDF-E74C-2673-4F724CB595AE}"/>
                </a:ext>
              </a:extLst>
            </p:cNvPr>
            <p:cNvCxnSpPr>
              <a:cxnSpLocks/>
            </p:cNvCxnSpPr>
            <p:nvPr/>
          </p:nvCxnSpPr>
          <p:spPr>
            <a:xfrm flipH="1">
              <a:off x="555625" y="3136801"/>
              <a:ext cx="7464136"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E29F588-0C09-9E97-B2FE-8BC0713A8301}"/>
                </a:ext>
              </a:extLst>
            </p:cNvPr>
            <p:cNvCxnSpPr>
              <a:cxnSpLocks/>
            </p:cNvCxnSpPr>
            <p:nvPr/>
          </p:nvCxnSpPr>
          <p:spPr>
            <a:xfrm flipH="1">
              <a:off x="555625" y="2227220"/>
              <a:ext cx="7464136"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41" name="Group 40">
            <a:extLst>
              <a:ext uri="{FF2B5EF4-FFF2-40B4-BE49-F238E27FC236}">
                <a16:creationId xmlns:a16="http://schemas.microsoft.com/office/drawing/2014/main" id="{CE5360D0-B4D0-F16B-952C-B813E9194C9C}"/>
              </a:ext>
              <a:ext uri="{C183D7F6-B498-43B3-948B-1728B52AA6E4}">
                <adec:decorative xmlns:adec="http://schemas.microsoft.com/office/drawing/2017/decorative" val="1"/>
              </a:ext>
            </a:extLst>
          </p:cNvPr>
          <p:cNvGrpSpPr/>
          <p:nvPr/>
        </p:nvGrpSpPr>
        <p:grpSpPr>
          <a:xfrm>
            <a:off x="580734" y="1450366"/>
            <a:ext cx="616227" cy="616227"/>
            <a:chOff x="580734" y="1450366"/>
            <a:chExt cx="616227" cy="616227"/>
          </a:xfrm>
        </p:grpSpPr>
        <p:sp>
          <p:nvSpPr>
            <p:cNvPr id="24" name="Oval 23">
              <a:extLst>
                <a:ext uri="{FF2B5EF4-FFF2-40B4-BE49-F238E27FC236}">
                  <a16:creationId xmlns:a16="http://schemas.microsoft.com/office/drawing/2014/main" id="{FE525FA9-9403-9692-3161-DE42E6E5CFA6}"/>
                </a:ext>
              </a:extLst>
            </p:cNvPr>
            <p:cNvSpPr/>
            <p:nvPr/>
          </p:nvSpPr>
          <p:spPr>
            <a:xfrm>
              <a:off x="580734" y="1450366"/>
              <a:ext cx="616227" cy="61622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a:extLst>
                <a:ext uri="{FF2B5EF4-FFF2-40B4-BE49-F238E27FC236}">
                  <a16:creationId xmlns:a16="http://schemas.microsoft.com/office/drawing/2014/main" id="{FA4E0D34-C723-1D50-3306-7E8CD8546D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7423" y="1471156"/>
              <a:ext cx="562847" cy="562847"/>
            </a:xfrm>
            <a:prstGeom prst="rect">
              <a:avLst/>
            </a:prstGeom>
          </p:spPr>
        </p:pic>
      </p:grpSp>
      <p:grpSp>
        <p:nvGrpSpPr>
          <p:cNvPr id="42" name="Group 41">
            <a:extLst>
              <a:ext uri="{FF2B5EF4-FFF2-40B4-BE49-F238E27FC236}">
                <a16:creationId xmlns:a16="http://schemas.microsoft.com/office/drawing/2014/main" id="{9F991F14-35E7-AD69-2C7B-40EC819FACE9}"/>
              </a:ext>
              <a:ext uri="{C183D7F6-B498-43B3-948B-1728B52AA6E4}">
                <adec:decorative xmlns:adec="http://schemas.microsoft.com/office/drawing/2017/decorative" val="1"/>
              </a:ext>
            </a:extLst>
          </p:cNvPr>
          <p:cNvGrpSpPr/>
          <p:nvPr/>
        </p:nvGrpSpPr>
        <p:grpSpPr>
          <a:xfrm>
            <a:off x="580734" y="2373896"/>
            <a:ext cx="616227" cy="616227"/>
            <a:chOff x="580734" y="2373896"/>
            <a:chExt cx="616227" cy="616227"/>
          </a:xfrm>
        </p:grpSpPr>
        <p:sp>
          <p:nvSpPr>
            <p:cNvPr id="25" name="Oval 24">
              <a:extLst>
                <a:ext uri="{FF2B5EF4-FFF2-40B4-BE49-F238E27FC236}">
                  <a16:creationId xmlns:a16="http://schemas.microsoft.com/office/drawing/2014/main" id="{7F1EDAAC-CCF5-20F7-5726-90CF693CE001}"/>
                </a:ext>
              </a:extLst>
            </p:cNvPr>
            <p:cNvSpPr/>
            <p:nvPr/>
          </p:nvSpPr>
          <p:spPr>
            <a:xfrm>
              <a:off x="580734" y="2373896"/>
              <a:ext cx="616227" cy="61622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a:extLst>
                <a:ext uri="{FF2B5EF4-FFF2-40B4-BE49-F238E27FC236}">
                  <a16:creationId xmlns:a16="http://schemas.microsoft.com/office/drawing/2014/main" id="{144996BD-01CE-2751-07CC-939F13581B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5863" y="2398956"/>
              <a:ext cx="562847" cy="562847"/>
            </a:xfrm>
            <a:prstGeom prst="rect">
              <a:avLst/>
            </a:prstGeom>
          </p:spPr>
        </p:pic>
      </p:grpSp>
      <p:grpSp>
        <p:nvGrpSpPr>
          <p:cNvPr id="43" name="Group 42">
            <a:extLst>
              <a:ext uri="{FF2B5EF4-FFF2-40B4-BE49-F238E27FC236}">
                <a16:creationId xmlns:a16="http://schemas.microsoft.com/office/drawing/2014/main" id="{97297026-7833-9A0F-DEDF-86B488205898}"/>
              </a:ext>
              <a:ext uri="{C183D7F6-B498-43B3-948B-1728B52AA6E4}">
                <adec:decorative xmlns:adec="http://schemas.microsoft.com/office/drawing/2017/decorative" val="1"/>
              </a:ext>
            </a:extLst>
          </p:cNvPr>
          <p:cNvGrpSpPr/>
          <p:nvPr/>
        </p:nvGrpSpPr>
        <p:grpSpPr>
          <a:xfrm>
            <a:off x="580734" y="3417596"/>
            <a:ext cx="616227" cy="616227"/>
            <a:chOff x="580734" y="3417596"/>
            <a:chExt cx="616227" cy="616227"/>
          </a:xfrm>
        </p:grpSpPr>
        <p:sp>
          <p:nvSpPr>
            <p:cNvPr id="26" name="Oval 25">
              <a:extLst>
                <a:ext uri="{FF2B5EF4-FFF2-40B4-BE49-F238E27FC236}">
                  <a16:creationId xmlns:a16="http://schemas.microsoft.com/office/drawing/2014/main" id="{03088722-B8FD-1682-C5F5-C0C408DC80BE}"/>
                </a:ext>
              </a:extLst>
            </p:cNvPr>
            <p:cNvSpPr/>
            <p:nvPr/>
          </p:nvSpPr>
          <p:spPr>
            <a:xfrm>
              <a:off x="580734" y="3417596"/>
              <a:ext cx="616227" cy="61622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a:extLst>
                <a:ext uri="{FF2B5EF4-FFF2-40B4-BE49-F238E27FC236}">
                  <a16:creationId xmlns:a16="http://schemas.microsoft.com/office/drawing/2014/main" id="{D7067E08-84DF-C49C-E239-A74AA70FA3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2083" y="3443202"/>
              <a:ext cx="562847" cy="562847"/>
            </a:xfrm>
            <a:prstGeom prst="rect">
              <a:avLst/>
            </a:prstGeom>
          </p:spPr>
        </p:pic>
      </p:grpSp>
    </p:spTree>
    <p:extLst>
      <p:ext uri="{BB962C8B-B14F-4D97-AF65-F5344CB8AC3E}">
        <p14:creationId xmlns:p14="http://schemas.microsoft.com/office/powerpoint/2010/main" val="78714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37F98-F2EB-276F-AF73-95B1364589AD}"/>
              </a:ext>
            </a:extLst>
          </p:cNvPr>
          <p:cNvSpPr>
            <a:spLocks noGrp="1"/>
          </p:cNvSpPr>
          <p:nvPr>
            <p:ph type="title"/>
          </p:nvPr>
        </p:nvSpPr>
        <p:spPr>
          <a:xfrm>
            <a:off x="581125" y="571500"/>
            <a:ext cx="11055250" cy="737193"/>
          </a:xfrm>
        </p:spPr>
        <p:txBody>
          <a:bodyPr/>
          <a:lstStyle/>
          <a:p>
            <a:r>
              <a:rPr lang="en-US" sz="2900">
                <a:latin typeface="Arial Narrow"/>
              </a:rPr>
              <a:t>The </a:t>
            </a:r>
            <a:r>
              <a:rPr lang="en-US" sz="2900" b="1">
                <a:latin typeface="Arial Narrow"/>
              </a:rPr>
              <a:t>Sepsis Core Elements </a:t>
            </a:r>
            <a:r>
              <a:rPr lang="en-US" sz="2900">
                <a:latin typeface="Arial Narrow"/>
              </a:rPr>
              <a:t>Can Help Improve Sepsis Management and Outcomes</a:t>
            </a:r>
            <a:r>
              <a:rPr lang="en-US" sz="2900" baseline="30000">
                <a:latin typeface="Arial Narrow"/>
              </a:rPr>
              <a:t>1</a:t>
            </a:r>
          </a:p>
        </p:txBody>
      </p:sp>
      <p:sp>
        <p:nvSpPr>
          <p:cNvPr id="3" name="Content Placeholder 2">
            <a:extLst>
              <a:ext uri="{FF2B5EF4-FFF2-40B4-BE49-F238E27FC236}">
                <a16:creationId xmlns:a16="http://schemas.microsoft.com/office/drawing/2014/main" id="{E8AF6A37-104C-EDB3-C384-DB03B1BE00BF}"/>
              </a:ext>
            </a:extLst>
          </p:cNvPr>
          <p:cNvSpPr>
            <a:spLocks noGrp="1"/>
          </p:cNvSpPr>
          <p:nvPr>
            <p:ph sz="half" idx="1"/>
          </p:nvPr>
        </p:nvSpPr>
        <p:spPr>
          <a:xfrm>
            <a:off x="555625" y="1089855"/>
            <a:ext cx="11501602" cy="365125"/>
          </a:xfrm>
        </p:spPr>
        <p:txBody>
          <a:bodyPr vert="horz" lIns="0" tIns="0" rIns="0" bIns="0" rtlCol="0" anchor="t">
            <a:noAutofit/>
          </a:bodyPr>
          <a:lstStyle/>
          <a:p>
            <a:pPr marL="228600" lvl="1"/>
            <a:r>
              <a:rPr lang="en-US" sz="1800"/>
              <a:t>Greater uptake of the core elements associated with better SEP-1 performance and lower mortality ratio. </a:t>
            </a:r>
          </a:p>
        </p:txBody>
      </p:sp>
      <p:sp>
        <p:nvSpPr>
          <p:cNvPr id="4" name="Footer Placeholder 3">
            <a:extLst>
              <a:ext uri="{FF2B5EF4-FFF2-40B4-BE49-F238E27FC236}">
                <a16:creationId xmlns:a16="http://schemas.microsoft.com/office/drawing/2014/main" id="{CE2FEC02-DE1B-A721-947B-9D8209B5E7F1}"/>
              </a:ext>
              <a:ext uri="{C183D7F6-B498-43B3-948B-1728B52AA6E4}">
                <adec:decorative xmlns:adec="http://schemas.microsoft.com/office/drawing/2017/decorative" val="1"/>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Narrow" panose="020B0604020202020204" pitchFamily="34" charset="0"/>
                <a:ea typeface="+mn-ea"/>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494B1F69-8D2E-6C8B-7DDA-2724261D1334}"/>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Narrow" panose="020B0604020202020204" pitchFamily="34" charset="0"/>
                <a:ea typeface="+mn-ea"/>
                <a:cs typeface="Arial Narrow" panose="020B0604020202020204" pitchFamily="34" charset="0"/>
              </a:rPr>
              <a:t>3</a:t>
            </a:r>
          </a:p>
        </p:txBody>
      </p:sp>
      <p:grpSp>
        <p:nvGrpSpPr>
          <p:cNvPr id="21" name="Group 20" descr="American Journal of Respiratory and Critical Care Medicine logo ">
            <a:extLst>
              <a:ext uri="{FF2B5EF4-FFF2-40B4-BE49-F238E27FC236}">
                <a16:creationId xmlns:a16="http://schemas.microsoft.com/office/drawing/2014/main" id="{99A717C0-C123-8A02-EF67-9C55230B92AB}"/>
              </a:ext>
            </a:extLst>
          </p:cNvPr>
          <p:cNvGrpSpPr/>
          <p:nvPr/>
        </p:nvGrpSpPr>
        <p:grpSpPr>
          <a:xfrm>
            <a:off x="4525541" y="1521480"/>
            <a:ext cx="3140919" cy="744025"/>
            <a:chOff x="6316980" y="571500"/>
            <a:chExt cx="5303521" cy="1256305"/>
          </a:xfrm>
        </p:grpSpPr>
        <p:sp>
          <p:nvSpPr>
            <p:cNvPr id="19" name="Rounded Rectangle 18">
              <a:extLst>
                <a:ext uri="{FF2B5EF4-FFF2-40B4-BE49-F238E27FC236}">
                  <a16:creationId xmlns:a16="http://schemas.microsoft.com/office/drawing/2014/main" id="{435AFB51-C9E1-27B3-9E5D-95246B7A84A7}"/>
                </a:ext>
              </a:extLst>
            </p:cNvPr>
            <p:cNvSpPr/>
            <p:nvPr/>
          </p:nvSpPr>
          <p:spPr>
            <a:xfrm>
              <a:off x="6316980" y="571500"/>
              <a:ext cx="5303521" cy="1256305"/>
            </a:xfrm>
            <a:prstGeom prst="roundRect">
              <a:avLst>
                <a:gd name="adj" fmla="val 17241"/>
              </a:avLst>
            </a:prstGeom>
            <a:solidFill>
              <a:srgbClr val="2E4D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pic>
          <p:nvPicPr>
            <p:cNvPr id="7" name="Picture 6" descr="A blue and white logo&#10;&#10;AI-generated content may be incorrect.">
              <a:extLst>
                <a:ext uri="{FF2B5EF4-FFF2-40B4-BE49-F238E27FC236}">
                  <a16:creationId xmlns:a16="http://schemas.microsoft.com/office/drawing/2014/main" id="{C3929994-AD72-4926-9F33-A1AD7961818A}"/>
                </a:ext>
              </a:extLst>
            </p:cNvPr>
            <p:cNvPicPr>
              <a:picLocks noChangeAspect="1"/>
            </p:cNvPicPr>
            <p:nvPr/>
          </p:nvPicPr>
          <p:blipFill>
            <a:blip r:embed="rId3"/>
            <a:srcRect t="6086"/>
            <a:stretch>
              <a:fillRect/>
            </a:stretch>
          </p:blipFill>
          <p:spPr>
            <a:xfrm>
              <a:off x="7875232" y="712125"/>
              <a:ext cx="2181225" cy="975054"/>
            </a:xfrm>
            <a:prstGeom prst="rect">
              <a:avLst/>
            </a:prstGeom>
          </p:spPr>
        </p:pic>
      </p:grpSp>
      <p:sp>
        <p:nvSpPr>
          <p:cNvPr id="13" name="TextBox 12">
            <a:extLst>
              <a:ext uri="{FF2B5EF4-FFF2-40B4-BE49-F238E27FC236}">
                <a16:creationId xmlns:a16="http://schemas.microsoft.com/office/drawing/2014/main" id="{9E38BCD4-85F6-0812-D487-0FEBA0F93464}"/>
              </a:ext>
            </a:extLst>
          </p:cNvPr>
          <p:cNvSpPr txBox="1"/>
          <p:nvPr/>
        </p:nvSpPr>
        <p:spPr>
          <a:xfrm>
            <a:off x="2322020" y="2357951"/>
            <a:ext cx="75479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05050"/>
                </a:solidFill>
                <a:effectLst/>
                <a:uLnTx/>
                <a:uFillTx/>
                <a:latin typeface="Arial Narrow" panose="020B0604020202020204" pitchFamily="34" charset="0"/>
                <a:ea typeface="+mn-ea"/>
                <a:cs typeface="Arial Narrow" panose="020B0604020202020204" pitchFamily="34" charset="0"/>
              </a:rPr>
              <a:t>Figure 1 </a:t>
            </a:r>
            <a:r>
              <a:rPr kumimoji="0" lang="en-US" sz="1800" b="0" i="0" u="none" strike="noStrike" kern="1200" cap="none" spc="0" normalizeH="0" baseline="0" noProof="0">
                <a:ln>
                  <a:noFill/>
                </a:ln>
                <a:solidFill>
                  <a:srgbClr val="505050"/>
                </a:solidFill>
                <a:effectLst/>
                <a:uLnTx/>
                <a:uFillTx/>
                <a:latin typeface="Arial Narrow" panose="020B0604020202020204" pitchFamily="34" charset="0"/>
                <a:ea typeface="+mn-ea"/>
                <a:cs typeface="Arial Narrow" panose="020B0604020202020204" pitchFamily="34" charset="0"/>
              </a:rPr>
              <a:t>Correlation of Core Elements score with sepsis management and outcomes.</a:t>
            </a:r>
          </a:p>
        </p:txBody>
      </p:sp>
      <p:grpSp>
        <p:nvGrpSpPr>
          <p:cNvPr id="16" name="Group 15" descr="Chart C (left): Scatter plot showing a positive correlation between Core Elements Score (x-axis, 0–28) and the proportion of hospitalizations compliant with the SEP-1 performance measure (y-axis, 0–100%). Data points are scattered between roughly 20% and 90% compliance, with an upward-sloping regression line rising from about 47% at a score of 8 to about 63% at a score of 28. Correlation = 0.303, P-value = 0.016.&#10;&#10;Chart D (right): Scatter plot showing a negative correlation between Core Elements Score (x-axis, 0–28) and 30-day Standardized Mortality Ratio (y-axis, roughly 0.75–1.5+). Data points are scattered mostly between 0.85 and 1.3, with a downward-sloping regression line declining from about 1.15 at a score of 8 to about 0.96 at a score of 28. Correlation = 0.261, P-value = 0.033.">
            <a:extLst>
              <a:ext uri="{FF2B5EF4-FFF2-40B4-BE49-F238E27FC236}">
                <a16:creationId xmlns:a16="http://schemas.microsoft.com/office/drawing/2014/main" id="{CD5A0F7A-6253-C13C-13CF-8C2167D7181B}"/>
              </a:ext>
            </a:extLst>
          </p:cNvPr>
          <p:cNvGrpSpPr/>
          <p:nvPr/>
        </p:nvGrpSpPr>
        <p:grpSpPr>
          <a:xfrm>
            <a:off x="1393502" y="2746639"/>
            <a:ext cx="9404996" cy="3639617"/>
            <a:chOff x="1393502" y="2746639"/>
            <a:chExt cx="9404996" cy="3639617"/>
          </a:xfrm>
        </p:grpSpPr>
        <p:pic>
          <p:nvPicPr>
            <p:cNvPr id="10" name="Picture 9">
              <a:extLst>
                <a:ext uri="{FF2B5EF4-FFF2-40B4-BE49-F238E27FC236}">
                  <a16:creationId xmlns:a16="http://schemas.microsoft.com/office/drawing/2014/main" id="{E349243D-EF44-0187-F020-6BB2177F3044}"/>
                </a:ext>
              </a:extLst>
            </p:cNvPr>
            <p:cNvPicPr>
              <a:picLocks noChangeAspect="1"/>
            </p:cNvPicPr>
            <p:nvPr/>
          </p:nvPicPr>
          <p:blipFill>
            <a:blip r:embed="rId4">
              <a:alphaModFix/>
            </a:blip>
            <a:srcRect l="-139" t="5846" r="1"/>
            <a:stretch>
              <a:fillRect/>
            </a:stretch>
          </p:blipFill>
          <p:spPr>
            <a:xfrm>
              <a:off x="1393502" y="2844171"/>
              <a:ext cx="9404996" cy="3542085"/>
            </a:xfrm>
            <a:prstGeom prst="rect">
              <a:avLst/>
            </a:prstGeom>
          </p:spPr>
        </p:pic>
        <p:sp>
          <p:nvSpPr>
            <p:cNvPr id="14" name="TextBox 13">
              <a:extLst>
                <a:ext uri="{FF2B5EF4-FFF2-40B4-BE49-F238E27FC236}">
                  <a16:creationId xmlns:a16="http://schemas.microsoft.com/office/drawing/2014/main" id="{FD139C69-1BAC-64BC-C11B-9720B3EF04B9}"/>
                </a:ext>
              </a:extLst>
            </p:cNvPr>
            <p:cNvSpPr txBox="1"/>
            <p:nvPr/>
          </p:nvSpPr>
          <p:spPr>
            <a:xfrm>
              <a:off x="1470994" y="2746639"/>
              <a:ext cx="375833" cy="338554"/>
            </a:xfrm>
            <a:prstGeom prst="rect">
              <a:avLst/>
            </a:prstGeom>
            <a:noFill/>
          </p:spPr>
          <p:txBody>
            <a:bodyPr wrap="square">
              <a:spAutoFit/>
            </a:bodyPr>
            <a:lstStyle/>
            <a:p>
              <a:r>
                <a:rPr lang="en-US" sz="1600" b="1"/>
                <a:t>C</a:t>
              </a:r>
            </a:p>
          </p:txBody>
        </p:sp>
        <p:sp>
          <p:nvSpPr>
            <p:cNvPr id="15" name="TextBox 14">
              <a:extLst>
                <a:ext uri="{FF2B5EF4-FFF2-40B4-BE49-F238E27FC236}">
                  <a16:creationId xmlns:a16="http://schemas.microsoft.com/office/drawing/2014/main" id="{9E76AF6E-1724-0F85-1C91-5579050CD378}"/>
                </a:ext>
              </a:extLst>
            </p:cNvPr>
            <p:cNvSpPr txBox="1"/>
            <p:nvPr/>
          </p:nvSpPr>
          <p:spPr>
            <a:xfrm>
              <a:off x="6281241" y="2746639"/>
              <a:ext cx="375833" cy="338554"/>
            </a:xfrm>
            <a:prstGeom prst="rect">
              <a:avLst/>
            </a:prstGeom>
            <a:noFill/>
          </p:spPr>
          <p:txBody>
            <a:bodyPr wrap="square">
              <a:spAutoFit/>
            </a:bodyPr>
            <a:lstStyle/>
            <a:p>
              <a:r>
                <a:rPr lang="en-US" sz="1600" b="1"/>
                <a:t>D</a:t>
              </a:r>
            </a:p>
          </p:txBody>
        </p:sp>
      </p:grpSp>
    </p:spTree>
    <p:extLst>
      <p:ext uri="{BB962C8B-B14F-4D97-AF65-F5344CB8AC3E}">
        <p14:creationId xmlns:p14="http://schemas.microsoft.com/office/powerpoint/2010/main" val="1170664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18E7C0-F26D-9876-3903-BD8C616C5B49}"/>
              </a:ext>
            </a:extLst>
          </p:cNvPr>
          <p:cNvSpPr txBox="1">
            <a:spLocks noGrp="1"/>
          </p:cNvSpPr>
          <p:nvPr>
            <p:ph type="title" idx="4294967295"/>
          </p:nvPr>
        </p:nvSpPr>
        <p:spPr>
          <a:xfrm>
            <a:off x="204537" y="-685800"/>
            <a:ext cx="8349916"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n-lt"/>
                <a:ea typeface="+mn-ea"/>
                <a:cs typeface="+mn-cs"/>
              </a:rPr>
              <a:t>We Must Act Fast – Option 1</a:t>
            </a:r>
          </a:p>
        </p:txBody>
      </p:sp>
      <p:sp>
        <p:nvSpPr>
          <p:cNvPr id="2" name="Title 1">
            <a:extLst>
              <a:ext uri="{FF2B5EF4-FFF2-40B4-BE49-F238E27FC236}">
                <a16:creationId xmlns:a16="http://schemas.microsoft.com/office/drawing/2014/main" id="{15390894-8362-AD7E-03F5-A93D68AA3710}"/>
              </a:ext>
            </a:extLst>
          </p:cNvPr>
          <p:cNvSpPr>
            <a:spLocks/>
          </p:cNvSpPr>
          <p:nvPr/>
        </p:nvSpPr>
        <p:spPr>
          <a:xfrm>
            <a:off x="571500" y="571500"/>
            <a:ext cx="5303520" cy="73719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30" normalizeH="0" baseline="0" noProof="0">
                <a:ln>
                  <a:noFill/>
                </a:ln>
                <a:solidFill>
                  <a:schemeClr val="tx2"/>
                </a:solidFill>
                <a:effectLst/>
                <a:uLnTx/>
                <a:uFillTx/>
                <a:latin typeface="Arial Narrow"/>
                <a:ea typeface="+mj-ea"/>
                <a:cs typeface="Arial Narrow" panose="020B0604020202020204" pitchFamily="34" charset="0"/>
              </a:rPr>
              <a:t>We Must Act Fast</a:t>
            </a:r>
            <a:endParaRPr kumimoji="0" lang="en-US" sz="3600" b="0" i="0" u="none" strike="noStrike" kern="1200" cap="none" spc="-30" normalizeH="0" baseline="0" noProof="0">
              <a:ln>
                <a:noFill/>
              </a:ln>
              <a:solidFill>
                <a:schemeClr val="tx2"/>
              </a:solidFill>
              <a:effectLst/>
              <a:uLnTx/>
              <a:uFillTx/>
              <a:latin typeface="Arial Narrow" panose="020B0604020202020204" pitchFamily="34" charset="0"/>
              <a:ea typeface="+mj-ea"/>
              <a:cs typeface="Arial Narrow" panose="020B0604020202020204" pitchFamily="34" charset="0"/>
            </a:endParaRPr>
          </a:p>
        </p:txBody>
      </p:sp>
      <p:sp>
        <p:nvSpPr>
          <p:cNvPr id="8" name="Title 1">
            <a:extLst>
              <a:ext uri="{FF2B5EF4-FFF2-40B4-BE49-F238E27FC236}">
                <a16:creationId xmlns:a16="http://schemas.microsoft.com/office/drawing/2014/main" id="{4071D898-07A7-DF9C-B03E-F73B7781C033}"/>
              </a:ext>
            </a:extLst>
          </p:cNvPr>
          <p:cNvSpPr txBox="1">
            <a:spLocks/>
          </p:cNvSpPr>
          <p:nvPr/>
        </p:nvSpPr>
        <p:spPr>
          <a:xfrm>
            <a:off x="10742640" y="606775"/>
            <a:ext cx="1102152" cy="36512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600" b="0" i="0" kern="1200" spc="-30" baseline="0">
                <a:solidFill>
                  <a:schemeClr val="tx2"/>
                </a:solidFill>
                <a:latin typeface="Arial Narrow" panose="020B0604020202020204" pitchFamily="34" charset="0"/>
                <a:ea typeface="+mj-ea"/>
                <a:cs typeface="Arial Narrow" panose="020B0604020202020204" pitchFamily="34" charset="0"/>
              </a:defRPr>
            </a:lvl1pPr>
          </a:lstStyle>
          <a:p>
            <a:r>
              <a:rPr lang="en-US" sz="2400" spc="0">
                <a:latin typeface="Arial Narrow"/>
              </a:rPr>
              <a:t>Option 1</a:t>
            </a:r>
            <a:endParaRPr lang="en-US" sz="2400" spc="0"/>
          </a:p>
        </p:txBody>
      </p:sp>
      <p:sp>
        <p:nvSpPr>
          <p:cNvPr id="3" name="Content Placeholder 2">
            <a:extLst>
              <a:ext uri="{FF2B5EF4-FFF2-40B4-BE49-F238E27FC236}">
                <a16:creationId xmlns:a16="http://schemas.microsoft.com/office/drawing/2014/main" id="{877D2A36-C16D-B1C3-5E88-1E5D7DA7FDF6}"/>
              </a:ext>
            </a:extLst>
          </p:cNvPr>
          <p:cNvSpPr>
            <a:spLocks noGrp="1"/>
          </p:cNvSpPr>
          <p:nvPr>
            <p:ph sz="half" idx="1"/>
          </p:nvPr>
        </p:nvSpPr>
        <p:spPr/>
        <p:txBody>
          <a:bodyPr/>
          <a:lstStyle/>
          <a:p>
            <a:pPr marL="0" indent="0">
              <a:lnSpc>
                <a:spcPct val="100000"/>
              </a:lnSpc>
              <a:spcAft>
                <a:spcPts val="1800"/>
              </a:spcAft>
              <a:buNone/>
            </a:pPr>
            <a:r>
              <a:rPr lang="en-US" sz="2400" b="1">
                <a:solidFill>
                  <a:schemeClr val="accent2"/>
                </a:solidFill>
                <a:latin typeface="Arial Narrow"/>
                <a:cs typeface="Arial Narrow" panose="020B0604020202020204" pitchFamily="34" charset="0"/>
              </a:rPr>
              <a:t>The patients and families who are impacted by sepsis are more than just numbers.</a:t>
            </a:r>
          </a:p>
          <a:p>
            <a:r>
              <a:rPr lang="en-US" sz="1800">
                <a:highlight>
                  <a:srgbClr val="F6C3FF"/>
                </a:highlight>
              </a:rPr>
              <a:t>XX [If you have one, share a personal or patient story about sepsis to help the issue come to life.]</a:t>
            </a:r>
          </a:p>
        </p:txBody>
      </p:sp>
      <p:sp>
        <p:nvSpPr>
          <p:cNvPr id="4" name="Footer Placeholder 3">
            <a:extLst>
              <a:ext uri="{FF2B5EF4-FFF2-40B4-BE49-F238E27FC236}">
                <a16:creationId xmlns:a16="http://schemas.microsoft.com/office/drawing/2014/main" id="{78572FC8-D297-9B85-FA48-E91D34F2148B}"/>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96391A3F-B695-43F1-DAB7-74B9674C3CC2}"/>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4</a:t>
            </a:fld>
            <a:endParaRPr lang="en-US"/>
          </a:p>
        </p:txBody>
      </p:sp>
      <p:pic>
        <p:nvPicPr>
          <p:cNvPr id="9" name="Picture Placeholder 8" descr="A healthcare provider in a white coat speaks with a woman who is standing beside an elderly patient lying on a hospital stretcher wearing an oxygen mask. The woman, who appears to be a family member, is gesturing with her hands as she talks with the provider, conveying concern.">
            <a:extLst>
              <a:ext uri="{FF2B5EF4-FFF2-40B4-BE49-F238E27FC236}">
                <a16:creationId xmlns:a16="http://schemas.microsoft.com/office/drawing/2014/main" id="{D707943E-C0EA-7149-930B-CED2BDDAA364}"/>
              </a:ext>
            </a:extLst>
          </p:cNvPr>
          <p:cNvPicPr>
            <a:picLocks noGrp="1" noChangeAspect="1"/>
          </p:cNvPicPr>
          <p:nvPr>
            <p:ph type="pic" sz="quarter" idx="11"/>
          </p:nvPr>
        </p:nvPicPr>
        <p:blipFill>
          <a:blip r:embed="rId3"/>
          <a:srcRect l="20570" t="4559" r="12134" b="13265"/>
          <a:stretch>
            <a:fillRect/>
          </a:stretch>
        </p:blipFill>
        <p:spPr>
          <a:xfrm>
            <a:off x="6316982" y="1089329"/>
            <a:ext cx="6385030" cy="5197171"/>
          </a:xfrm>
          <a:prstGeom prst="roundRect">
            <a:avLst>
              <a:gd name="adj" fmla="val 6279"/>
            </a:avLst>
          </a:prstGeom>
          <a:solidFill>
            <a:srgbClr val="FFFFFF">
              <a:lumMod val="85000"/>
            </a:srgbClr>
          </a:solidFill>
        </p:spPr>
      </p:pic>
    </p:spTree>
    <p:extLst>
      <p:ext uri="{BB962C8B-B14F-4D97-AF65-F5344CB8AC3E}">
        <p14:creationId xmlns:p14="http://schemas.microsoft.com/office/powerpoint/2010/main" val="1303174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B9B70-79F6-6461-4E45-D56246226332}"/>
              </a:ext>
            </a:extLst>
          </p:cNvPr>
          <p:cNvSpPr>
            <a:spLocks noGrp="1"/>
          </p:cNvSpPr>
          <p:nvPr>
            <p:ph type="title"/>
          </p:nvPr>
        </p:nvSpPr>
        <p:spPr/>
        <p:txBody>
          <a:bodyPr/>
          <a:lstStyle/>
          <a:p>
            <a:r>
              <a:rPr lang="en-US">
                <a:latin typeface="Arial Narrow"/>
              </a:rPr>
              <a:t>What are the </a:t>
            </a:r>
            <a:r>
              <a:rPr lang="en-US" b="1">
                <a:latin typeface="Arial Narrow"/>
              </a:rPr>
              <a:t>Sepsis Core Elements</a:t>
            </a:r>
            <a:r>
              <a:rPr lang="en-US">
                <a:latin typeface="Arial Narrow"/>
              </a:rPr>
              <a:t>?</a:t>
            </a:r>
            <a:endParaRPr lang="en-US"/>
          </a:p>
        </p:txBody>
      </p:sp>
      <p:sp>
        <p:nvSpPr>
          <p:cNvPr id="10" name="Content Placeholder 2">
            <a:extLst>
              <a:ext uri="{FF2B5EF4-FFF2-40B4-BE49-F238E27FC236}">
                <a16:creationId xmlns:a16="http://schemas.microsoft.com/office/drawing/2014/main" id="{2EDF5F55-97FD-EB31-971F-141E5A859BDA}"/>
              </a:ext>
            </a:extLst>
          </p:cNvPr>
          <p:cNvSpPr txBox="1">
            <a:spLocks/>
          </p:cNvSpPr>
          <p:nvPr/>
        </p:nvSpPr>
        <p:spPr>
          <a:xfrm>
            <a:off x="571500" y="1497873"/>
            <a:ext cx="4817246" cy="483327"/>
          </a:xfrm>
          <a:prstGeom prst="rect">
            <a:avLst/>
          </a:prstGeom>
        </p:spPr>
        <p:txBody>
          <a:bodyPr vert="horz" lIns="0" tIns="0" rIns="0" bIns="0" rtlCol="0">
            <a:no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800"/>
              </a:spcAft>
              <a:buFont typeface="Arial" panose="020B0604020202020204" pitchFamily="34" charset="0"/>
              <a:buNone/>
            </a:pPr>
            <a:r>
              <a:rPr lang="en-US" sz="2400" b="1">
                <a:solidFill>
                  <a:schemeClr val="accent3"/>
                </a:solidFill>
                <a:latin typeface="Arial Narrow"/>
                <a:cs typeface="Arial Narrow" panose="020B0604020202020204" pitchFamily="34" charset="0"/>
              </a:rPr>
              <a:t>What it is</a:t>
            </a:r>
          </a:p>
        </p:txBody>
      </p:sp>
      <p:sp>
        <p:nvSpPr>
          <p:cNvPr id="12" name="Rounded Rectangle 11">
            <a:extLst>
              <a:ext uri="{FF2B5EF4-FFF2-40B4-BE49-F238E27FC236}">
                <a16:creationId xmlns:a16="http://schemas.microsoft.com/office/drawing/2014/main" id="{657B901E-01CF-ED36-8F1C-4BFD7A0B2406}"/>
              </a:ext>
              <a:ext uri="{C183D7F6-B498-43B3-948B-1728B52AA6E4}">
                <adec:decorative xmlns:adec="http://schemas.microsoft.com/office/drawing/2017/decorative" val="1"/>
              </a:ext>
            </a:extLst>
          </p:cNvPr>
          <p:cNvSpPr/>
          <p:nvPr/>
        </p:nvSpPr>
        <p:spPr>
          <a:xfrm>
            <a:off x="571498" y="1990078"/>
            <a:ext cx="5250371" cy="1250643"/>
          </a:xfrm>
          <a:prstGeom prst="roundRect">
            <a:avLst>
              <a:gd name="adj" fmla="val 1363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19B1D7D-57D2-20F9-CAC8-565C8602A5AA}"/>
              </a:ext>
            </a:extLst>
          </p:cNvPr>
          <p:cNvSpPr txBox="1"/>
          <p:nvPr/>
        </p:nvSpPr>
        <p:spPr>
          <a:xfrm>
            <a:off x="709282" y="2173280"/>
            <a:ext cx="4699343" cy="830997"/>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A framework detailing “how to build a successful hospital sepsis program” to monitor and optimize hospital management and outcomes of sepsis </a:t>
            </a:r>
          </a:p>
        </p:txBody>
      </p:sp>
      <p:sp>
        <p:nvSpPr>
          <p:cNvPr id="21" name="Content Placeholder 2">
            <a:extLst>
              <a:ext uri="{FF2B5EF4-FFF2-40B4-BE49-F238E27FC236}">
                <a16:creationId xmlns:a16="http://schemas.microsoft.com/office/drawing/2014/main" id="{9962257D-2007-09CA-0DBB-5ACB306A7B9B}"/>
              </a:ext>
            </a:extLst>
          </p:cNvPr>
          <p:cNvSpPr txBox="1">
            <a:spLocks/>
          </p:cNvSpPr>
          <p:nvPr/>
        </p:nvSpPr>
        <p:spPr>
          <a:xfrm>
            <a:off x="6370129" y="1497873"/>
            <a:ext cx="4817246" cy="483327"/>
          </a:xfrm>
          <a:prstGeom prst="rect">
            <a:avLst/>
          </a:prstGeom>
        </p:spPr>
        <p:txBody>
          <a:bodyPr vert="horz" lIns="0" tIns="0" rIns="0" bIns="0" rtlCol="0">
            <a:noAutofit/>
          </a:bodyPr>
          <a:lstStyle>
            <a:lvl1pPr marL="2286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800"/>
              </a:spcAft>
              <a:buFont typeface="Arial" panose="020B0604020202020204" pitchFamily="34" charset="0"/>
              <a:buNone/>
            </a:pPr>
            <a:r>
              <a:rPr lang="en-US" sz="2400" b="1">
                <a:solidFill>
                  <a:schemeClr val="accent2"/>
                </a:solidFill>
                <a:latin typeface="Arial Narrow"/>
                <a:cs typeface="Arial Narrow" panose="020B0604020202020204" pitchFamily="34" charset="0"/>
              </a:rPr>
              <a:t>What it isn’t</a:t>
            </a:r>
          </a:p>
        </p:txBody>
      </p:sp>
      <p:sp>
        <p:nvSpPr>
          <p:cNvPr id="16" name="Rounded Rectangle 15">
            <a:extLst>
              <a:ext uri="{FF2B5EF4-FFF2-40B4-BE49-F238E27FC236}">
                <a16:creationId xmlns:a16="http://schemas.microsoft.com/office/drawing/2014/main" id="{FC084F68-AA7E-85F9-4E64-3A4FD4F638D6}"/>
              </a:ext>
              <a:ext uri="{C183D7F6-B498-43B3-948B-1728B52AA6E4}">
                <adec:decorative xmlns:adec="http://schemas.microsoft.com/office/drawing/2017/decorative" val="1"/>
              </a:ext>
            </a:extLst>
          </p:cNvPr>
          <p:cNvSpPr/>
          <p:nvPr/>
        </p:nvSpPr>
        <p:spPr>
          <a:xfrm>
            <a:off x="6370131" y="1990078"/>
            <a:ext cx="5250371" cy="1250644"/>
          </a:xfrm>
          <a:prstGeom prst="roundRect">
            <a:avLst>
              <a:gd name="adj" fmla="val 1363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A33CB8E-6CEC-A2E8-00D9-7DE04EC46F72}"/>
              </a:ext>
            </a:extLst>
          </p:cNvPr>
          <p:cNvSpPr txBox="1"/>
          <p:nvPr/>
        </p:nvSpPr>
        <p:spPr>
          <a:xfrm>
            <a:off x="6510933" y="2441684"/>
            <a:ext cx="5129445" cy="338554"/>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Not a clinical guideline for direct patient care</a:t>
            </a:r>
          </a:p>
        </p:txBody>
      </p:sp>
      <p:sp>
        <p:nvSpPr>
          <p:cNvPr id="17" name="Rounded Rectangle 16">
            <a:extLst>
              <a:ext uri="{FF2B5EF4-FFF2-40B4-BE49-F238E27FC236}">
                <a16:creationId xmlns:a16="http://schemas.microsoft.com/office/drawing/2014/main" id="{063CCD19-F563-1A52-808F-42B832A7EB98}"/>
              </a:ext>
              <a:ext uri="{C183D7F6-B498-43B3-948B-1728B52AA6E4}">
                <adec:decorative xmlns:adec="http://schemas.microsoft.com/office/drawing/2017/decorative" val="1"/>
              </a:ext>
            </a:extLst>
          </p:cNvPr>
          <p:cNvSpPr/>
          <p:nvPr/>
        </p:nvSpPr>
        <p:spPr>
          <a:xfrm>
            <a:off x="571498" y="3380171"/>
            <a:ext cx="5250371" cy="1250643"/>
          </a:xfrm>
          <a:prstGeom prst="roundRect">
            <a:avLst>
              <a:gd name="adj" fmla="val 1363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C7FBB86-33D9-97B7-55AE-A7EBA2026C44}"/>
              </a:ext>
            </a:extLst>
          </p:cNvPr>
          <p:cNvSpPr txBox="1"/>
          <p:nvPr/>
        </p:nvSpPr>
        <p:spPr>
          <a:xfrm>
            <a:off x="709282" y="3573918"/>
            <a:ext cx="4946083" cy="830997"/>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A complementary tool to existing sepsis guidelines to facilitate implementation of recommended practices for U.S. hospitals and hospital systems</a:t>
            </a:r>
          </a:p>
        </p:txBody>
      </p:sp>
      <p:sp>
        <p:nvSpPr>
          <p:cNvPr id="18" name="Rounded Rectangle 17">
            <a:extLst>
              <a:ext uri="{FF2B5EF4-FFF2-40B4-BE49-F238E27FC236}">
                <a16:creationId xmlns:a16="http://schemas.microsoft.com/office/drawing/2014/main" id="{0DF8A8E9-8100-B45F-CC6A-1144ABDCD073}"/>
              </a:ext>
              <a:ext uri="{C183D7F6-B498-43B3-948B-1728B52AA6E4}">
                <adec:decorative xmlns:adec="http://schemas.microsoft.com/office/drawing/2017/decorative" val="1"/>
              </a:ext>
            </a:extLst>
          </p:cNvPr>
          <p:cNvSpPr/>
          <p:nvPr/>
        </p:nvSpPr>
        <p:spPr>
          <a:xfrm>
            <a:off x="6370129" y="3380171"/>
            <a:ext cx="5250371" cy="1250644"/>
          </a:xfrm>
          <a:prstGeom prst="roundRect">
            <a:avLst>
              <a:gd name="adj" fmla="val 1363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F97F679-357B-0170-DD46-E6A7B01E0B98}"/>
              </a:ext>
            </a:extLst>
          </p:cNvPr>
          <p:cNvSpPr txBox="1"/>
          <p:nvPr/>
        </p:nvSpPr>
        <p:spPr>
          <a:xfrm>
            <a:off x="6510934" y="3707297"/>
            <a:ext cx="4676442" cy="584775"/>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Not limited or restricted to specific hospital types </a:t>
            </a:r>
            <a:br>
              <a:rPr lang="en-US" sz="1600">
                <a:solidFill>
                  <a:schemeClr val="bg1"/>
                </a:solidFill>
                <a:latin typeface="Arial" panose="020B0604020202020204" pitchFamily="34" charset="0"/>
                <a:cs typeface="Arial" panose="020B0604020202020204" pitchFamily="34" charset="0"/>
              </a:rPr>
            </a:br>
            <a:r>
              <a:rPr lang="en-US" sz="1600">
                <a:solidFill>
                  <a:schemeClr val="bg1"/>
                </a:solidFill>
                <a:latin typeface="Arial" panose="020B0604020202020204" pitchFamily="34" charset="0"/>
                <a:cs typeface="Arial" panose="020B0604020202020204" pitchFamily="34" charset="0"/>
              </a:rPr>
              <a:t>and populations </a:t>
            </a:r>
          </a:p>
        </p:txBody>
      </p:sp>
      <p:sp>
        <p:nvSpPr>
          <p:cNvPr id="19" name="Rounded Rectangle 18">
            <a:extLst>
              <a:ext uri="{FF2B5EF4-FFF2-40B4-BE49-F238E27FC236}">
                <a16:creationId xmlns:a16="http://schemas.microsoft.com/office/drawing/2014/main" id="{EACE1D28-F42B-7052-82BB-13AAB8384013}"/>
              </a:ext>
              <a:ext uri="{C183D7F6-B498-43B3-948B-1728B52AA6E4}">
                <adec:decorative xmlns:adec="http://schemas.microsoft.com/office/drawing/2017/decorative" val="1"/>
              </a:ext>
            </a:extLst>
          </p:cNvPr>
          <p:cNvSpPr/>
          <p:nvPr/>
        </p:nvSpPr>
        <p:spPr>
          <a:xfrm>
            <a:off x="571498" y="4770264"/>
            <a:ext cx="5250371" cy="1250643"/>
          </a:xfrm>
          <a:prstGeom prst="roundRect">
            <a:avLst>
              <a:gd name="adj" fmla="val 1363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1597D02-6CCA-FCCA-FDAD-3859A0B47A02}"/>
              </a:ext>
            </a:extLst>
          </p:cNvPr>
          <p:cNvSpPr txBox="1"/>
          <p:nvPr/>
        </p:nvSpPr>
        <p:spPr>
          <a:xfrm>
            <a:off x="713131" y="5107495"/>
            <a:ext cx="5031685" cy="584775"/>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A multidisciplinary approach that relies on leadership, information technology, social work, and more</a:t>
            </a:r>
          </a:p>
        </p:txBody>
      </p:sp>
      <p:sp>
        <p:nvSpPr>
          <p:cNvPr id="20" name="Rounded Rectangle 19">
            <a:extLst>
              <a:ext uri="{FF2B5EF4-FFF2-40B4-BE49-F238E27FC236}">
                <a16:creationId xmlns:a16="http://schemas.microsoft.com/office/drawing/2014/main" id="{8318EADB-1861-A94C-5696-78D8E649CE79}"/>
              </a:ext>
              <a:ext uri="{C183D7F6-B498-43B3-948B-1728B52AA6E4}">
                <adec:decorative xmlns:adec="http://schemas.microsoft.com/office/drawing/2017/decorative" val="1"/>
              </a:ext>
            </a:extLst>
          </p:cNvPr>
          <p:cNvSpPr/>
          <p:nvPr/>
        </p:nvSpPr>
        <p:spPr>
          <a:xfrm>
            <a:off x="6370129" y="4770264"/>
            <a:ext cx="5250371" cy="1250644"/>
          </a:xfrm>
          <a:prstGeom prst="roundRect">
            <a:avLst>
              <a:gd name="adj" fmla="val 1363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lnSpc>
                <a:spcPct val="110000"/>
              </a:lnSpc>
            </a:pPr>
            <a:endParaRPr lang="en-US" sz="160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4FAA832-A92F-E4BB-C042-9596CBFB39CF}"/>
              </a:ext>
            </a:extLst>
          </p:cNvPr>
          <p:cNvSpPr txBox="1"/>
          <p:nvPr/>
        </p:nvSpPr>
        <p:spPr>
          <a:xfrm>
            <a:off x="6516755" y="5226308"/>
            <a:ext cx="3139963" cy="338554"/>
          </a:xfrm>
          <a:prstGeom prst="rect">
            <a:avLst/>
          </a:prstGeom>
          <a:noFill/>
        </p:spPr>
        <p:txBody>
          <a:bodyPr wrap="square" rtlCol="0">
            <a:spAutoFit/>
          </a:bodyPr>
          <a:lstStyle/>
          <a:p>
            <a:r>
              <a:rPr lang="en-US" sz="1600">
                <a:solidFill>
                  <a:schemeClr val="bg1"/>
                </a:solidFill>
                <a:latin typeface="Arial" panose="020B0604020202020204" pitchFamily="34" charset="0"/>
                <a:cs typeface="Arial" panose="020B0604020202020204" pitchFamily="34" charset="0"/>
              </a:rPr>
              <a:t>Not just for clinical care staff</a:t>
            </a:r>
          </a:p>
        </p:txBody>
      </p:sp>
      <p:sp>
        <p:nvSpPr>
          <p:cNvPr id="4" name="Footer Placeholder 3">
            <a:extLst>
              <a:ext uri="{FF2B5EF4-FFF2-40B4-BE49-F238E27FC236}">
                <a16:creationId xmlns:a16="http://schemas.microsoft.com/office/drawing/2014/main" id="{534C34F6-E160-7222-8F45-C63BC8AB3571}"/>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BABE6EC1-CAC3-CE01-D64B-C6B61F11FD7A}"/>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5</a:t>
            </a:fld>
            <a:endParaRPr lang="en-US"/>
          </a:p>
        </p:txBody>
      </p:sp>
      <p:cxnSp>
        <p:nvCxnSpPr>
          <p:cNvPr id="24" name="Straight Connector 23">
            <a:extLst>
              <a:ext uri="{FF2B5EF4-FFF2-40B4-BE49-F238E27FC236}">
                <a16:creationId xmlns:a16="http://schemas.microsoft.com/office/drawing/2014/main" id="{A60322FD-6DCF-8E1A-9AE0-693AABDBDEAA}"/>
              </a:ext>
              <a:ext uri="{C183D7F6-B498-43B3-948B-1728B52AA6E4}">
                <adec:decorative xmlns:adec="http://schemas.microsoft.com/office/drawing/2017/decorative" val="1"/>
              </a:ext>
            </a:extLst>
          </p:cNvPr>
          <p:cNvCxnSpPr>
            <a:cxnSpLocks/>
            <a:stCxn id="16" idx="1"/>
            <a:endCxn id="12" idx="3"/>
          </p:cNvCxnSpPr>
          <p:nvPr/>
        </p:nvCxnSpPr>
        <p:spPr>
          <a:xfrm flipH="1">
            <a:off x="5821869" y="2615400"/>
            <a:ext cx="548262"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12B54FB-4454-1CE5-AFCE-34BA4445D82C}"/>
              </a:ext>
              <a:ext uri="{C183D7F6-B498-43B3-948B-1728B52AA6E4}">
                <adec:decorative xmlns:adec="http://schemas.microsoft.com/office/drawing/2017/decorative" val="1"/>
              </a:ext>
            </a:extLst>
          </p:cNvPr>
          <p:cNvCxnSpPr>
            <a:cxnSpLocks/>
            <a:stCxn id="18" idx="1"/>
            <a:endCxn id="17" idx="3"/>
          </p:cNvCxnSpPr>
          <p:nvPr/>
        </p:nvCxnSpPr>
        <p:spPr>
          <a:xfrm flipH="1">
            <a:off x="5821869" y="4005493"/>
            <a:ext cx="54826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98CA7AD0-EE28-AD45-50CF-284C385CC789}"/>
              </a:ext>
              <a:ext uri="{C183D7F6-B498-43B3-948B-1728B52AA6E4}">
                <adec:decorative xmlns:adec="http://schemas.microsoft.com/office/drawing/2017/decorative" val="1"/>
              </a:ext>
            </a:extLst>
          </p:cNvPr>
          <p:cNvCxnSpPr>
            <a:cxnSpLocks/>
            <a:stCxn id="20" idx="1"/>
            <a:endCxn id="19" idx="3"/>
          </p:cNvCxnSpPr>
          <p:nvPr/>
        </p:nvCxnSpPr>
        <p:spPr>
          <a:xfrm flipH="1">
            <a:off x="5821869" y="5395586"/>
            <a:ext cx="54826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3381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4EB7-D1C6-B080-735B-645C5C68939A}"/>
              </a:ext>
            </a:extLst>
          </p:cNvPr>
          <p:cNvSpPr>
            <a:spLocks noGrp="1"/>
          </p:cNvSpPr>
          <p:nvPr>
            <p:ph type="title"/>
          </p:nvPr>
        </p:nvSpPr>
        <p:spPr>
          <a:xfrm>
            <a:off x="571499" y="571500"/>
            <a:ext cx="11234057" cy="737193"/>
          </a:xfrm>
        </p:spPr>
        <p:txBody>
          <a:bodyPr/>
          <a:lstStyle/>
          <a:p>
            <a:r>
              <a:rPr lang="en-US"/>
              <a:t>The 7 Sepsis Core Elements of a Successful Sepsis Program</a:t>
            </a:r>
            <a:r>
              <a:rPr lang="en-US" baseline="30000"/>
              <a:t>5</a:t>
            </a:r>
          </a:p>
        </p:txBody>
      </p:sp>
      <p:pic>
        <p:nvPicPr>
          <p:cNvPr id="5" name="Picture 4" descr="Diagram showing seven rounded rectangular labels stacked vertically on the left — Hospital Leadership Commitment, Accountability, Multi-Professional Expertise, Action, Tracking, Reporting, and Education — each connected by a colored band that converges toward a circular illustration on the right. The circular illustration depicts a clinical scene with a doctor and nurse attending to a patient lying in a hospital bed, with an IV stand and a heart monitor displaying a waveform in the background.">
            <a:extLst>
              <a:ext uri="{FF2B5EF4-FFF2-40B4-BE49-F238E27FC236}">
                <a16:creationId xmlns:a16="http://schemas.microsoft.com/office/drawing/2014/main" id="{09498C8F-8455-C378-1F87-5143F6A4F50F}"/>
              </a:ext>
            </a:extLst>
          </p:cNvPr>
          <p:cNvPicPr>
            <a:picLocks noChangeAspect="1"/>
          </p:cNvPicPr>
          <p:nvPr/>
        </p:nvPicPr>
        <p:blipFill>
          <a:blip r:embed="rId3"/>
          <a:srcRect l="2465" t="16018" r="2246" b="6675"/>
          <a:stretch>
            <a:fillRect/>
          </a:stretch>
        </p:blipFill>
        <p:spPr>
          <a:xfrm>
            <a:off x="1329562" y="1493582"/>
            <a:ext cx="9558275" cy="4594734"/>
          </a:xfrm>
          <a:prstGeom prst="rect">
            <a:avLst/>
          </a:prstGeom>
        </p:spPr>
      </p:pic>
      <p:sp>
        <p:nvSpPr>
          <p:cNvPr id="3" name="Footer Placeholder 2">
            <a:extLst>
              <a:ext uri="{FF2B5EF4-FFF2-40B4-BE49-F238E27FC236}">
                <a16:creationId xmlns:a16="http://schemas.microsoft.com/office/drawing/2014/main" id="{B889CEB1-357C-0A04-0404-8C5043EF69AB}"/>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4" name="Slide Number Placeholder 3">
            <a:extLst>
              <a:ext uri="{FF2B5EF4-FFF2-40B4-BE49-F238E27FC236}">
                <a16:creationId xmlns:a16="http://schemas.microsoft.com/office/drawing/2014/main" id="{5DD33F79-6E50-DCE8-1069-CE1D43ADBDB2}"/>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6</a:t>
            </a:fld>
            <a:endParaRPr lang="en-US"/>
          </a:p>
        </p:txBody>
      </p:sp>
    </p:spTree>
    <p:extLst>
      <p:ext uri="{BB962C8B-B14F-4D97-AF65-F5344CB8AC3E}">
        <p14:creationId xmlns:p14="http://schemas.microsoft.com/office/powerpoint/2010/main" val="456479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16A6F4-F238-9372-6F37-BE978545E93C}"/>
              </a:ext>
            </a:extLst>
          </p:cNvPr>
          <p:cNvSpPr>
            <a:spLocks noGrp="1"/>
          </p:cNvSpPr>
          <p:nvPr>
            <p:ph type="ctrTitle"/>
          </p:nvPr>
        </p:nvSpPr>
        <p:spPr/>
        <p:txBody>
          <a:bodyPr/>
          <a:lstStyle/>
          <a:p>
            <a:r>
              <a:rPr lang="en-US">
                <a:latin typeface="Arial Narrow"/>
              </a:rPr>
              <a:t>The </a:t>
            </a:r>
            <a:r>
              <a:rPr lang="en-US" b="1">
                <a:latin typeface="Arial Narrow"/>
              </a:rPr>
              <a:t>Sepsis Core Elements </a:t>
            </a:r>
            <a:r>
              <a:rPr lang="en-US">
                <a:latin typeface="Arial Narrow"/>
              </a:rPr>
              <a:t>Can Improve </a:t>
            </a:r>
            <a:br>
              <a:rPr lang="en-US">
                <a:latin typeface="Arial Narrow"/>
              </a:rPr>
            </a:br>
            <a:r>
              <a:rPr lang="en-US">
                <a:latin typeface="Arial Narrow"/>
              </a:rPr>
              <a:t>Costs and Outcomes at Our Facility</a:t>
            </a:r>
          </a:p>
        </p:txBody>
      </p:sp>
      <p:sp>
        <p:nvSpPr>
          <p:cNvPr id="2" name="Footer Placeholder 1">
            <a:extLst>
              <a:ext uri="{FF2B5EF4-FFF2-40B4-BE49-F238E27FC236}">
                <a16:creationId xmlns:a16="http://schemas.microsoft.com/office/drawing/2014/main" id="{1E3FF01A-5279-2F2A-EF3A-A994F7FED46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Hospital Sepsis Program Core Elements</a:t>
            </a:r>
            <a:endParaRPr lang="en-US">
              <a:solidFill>
                <a:schemeClr val="bg1"/>
              </a:solidFill>
            </a:endParaRPr>
          </a:p>
        </p:txBody>
      </p:sp>
      <p:sp>
        <p:nvSpPr>
          <p:cNvPr id="3" name="Slide Number Placeholder 2">
            <a:extLst>
              <a:ext uri="{FF2B5EF4-FFF2-40B4-BE49-F238E27FC236}">
                <a16:creationId xmlns:a16="http://schemas.microsoft.com/office/drawing/2014/main" id="{44690AD4-7EEE-26C7-515B-DADD77378ECD}"/>
              </a:ext>
              <a:ext uri="{C183D7F6-B498-43B3-948B-1728B52AA6E4}">
                <adec:decorative xmlns:adec="http://schemas.microsoft.com/office/drawing/2017/decorative" val="1"/>
              </a:ext>
            </a:extLst>
          </p:cNvPr>
          <p:cNvSpPr>
            <a:spLocks noGrp="1"/>
          </p:cNvSpPr>
          <p:nvPr>
            <p:ph type="sldNum" sz="quarter" idx="4"/>
          </p:nvPr>
        </p:nvSpPr>
        <p:spPr/>
        <p:txBody>
          <a:bodyPr/>
          <a:lstStyle/>
          <a:p>
            <a:fld id="{CFD781F7-7DCB-B144-820E-14A72FF3212A}" type="slidenum">
              <a:rPr lang="en-US" smtClean="0"/>
              <a:pPr/>
              <a:t>7</a:t>
            </a:fld>
            <a:endParaRPr lang="en-US"/>
          </a:p>
        </p:txBody>
      </p:sp>
    </p:spTree>
    <p:extLst>
      <p:ext uri="{BB962C8B-B14F-4D97-AF65-F5344CB8AC3E}">
        <p14:creationId xmlns:p14="http://schemas.microsoft.com/office/powerpoint/2010/main" val="170533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4332C-1058-B37F-5060-036B87323050}"/>
              </a:ext>
            </a:extLst>
          </p:cNvPr>
          <p:cNvSpPr>
            <a:spLocks noGrp="1"/>
          </p:cNvSpPr>
          <p:nvPr>
            <p:ph type="title"/>
          </p:nvPr>
        </p:nvSpPr>
        <p:spPr>
          <a:xfrm>
            <a:off x="554935" y="571500"/>
            <a:ext cx="8820979" cy="737193"/>
          </a:xfrm>
        </p:spPr>
        <p:txBody>
          <a:bodyPr/>
          <a:lstStyle/>
          <a:p>
            <a:r>
              <a:rPr lang="en-US">
                <a:latin typeface="Arial Narrow"/>
              </a:rPr>
              <a:t>Identifying Areas for Improvement Helps Us Realize Return On Investment</a:t>
            </a:r>
          </a:p>
        </p:txBody>
      </p:sp>
      <p:sp>
        <p:nvSpPr>
          <p:cNvPr id="7" name="Rounded Rectangle 6">
            <a:extLst>
              <a:ext uri="{FF2B5EF4-FFF2-40B4-BE49-F238E27FC236}">
                <a16:creationId xmlns:a16="http://schemas.microsoft.com/office/drawing/2014/main" id="{41DECA6D-9C4E-C592-C06D-ADD7927FF27A}"/>
              </a:ext>
              <a:ext uri="{C183D7F6-B498-43B3-948B-1728B52AA6E4}">
                <adec:decorative xmlns:adec="http://schemas.microsoft.com/office/drawing/2017/decorative" val="1"/>
              </a:ext>
            </a:extLst>
          </p:cNvPr>
          <p:cNvSpPr/>
          <p:nvPr/>
        </p:nvSpPr>
        <p:spPr>
          <a:xfrm>
            <a:off x="571499" y="1725433"/>
            <a:ext cx="2224967" cy="4561067"/>
          </a:xfrm>
          <a:prstGeom prst="roundRect">
            <a:avLst>
              <a:gd name="adj" fmla="val 11741"/>
            </a:avLst>
          </a:prstGeom>
          <a:solidFill>
            <a:schemeClr val="accent3"/>
          </a:solidFill>
          <a:ln w="31750">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1463040" rIns="91440" bIns="182880" rtlCol="0" anchor="t">
            <a:noAutofit/>
          </a:bodyPr>
          <a:lstStyle/>
          <a:p>
            <a:pPr algn="ctr">
              <a:spcAft>
                <a:spcPts val="600"/>
              </a:spcAft>
            </a:pPr>
            <a:endParaRPr lang="en-US" sz="2400" b="1">
              <a:solidFill>
                <a:schemeClr val="bg1"/>
              </a:solidFill>
              <a:latin typeface="Arial Narrow"/>
              <a:cs typeface="Arial Narrow" panose="020B0604020202020204" pitchFamily="34" charset="0"/>
            </a:endParaRPr>
          </a:p>
        </p:txBody>
      </p:sp>
      <p:sp>
        <p:nvSpPr>
          <p:cNvPr id="3" name="TextBox 2">
            <a:extLst>
              <a:ext uri="{FF2B5EF4-FFF2-40B4-BE49-F238E27FC236}">
                <a16:creationId xmlns:a16="http://schemas.microsoft.com/office/drawing/2014/main" id="{9F7DDBD4-36F6-C8A0-5871-6F529D6ABFBF}"/>
              </a:ext>
            </a:extLst>
          </p:cNvPr>
          <p:cNvSpPr txBox="1"/>
          <p:nvPr/>
        </p:nvSpPr>
        <p:spPr>
          <a:xfrm>
            <a:off x="610925" y="3222352"/>
            <a:ext cx="2150885" cy="2477601"/>
          </a:xfrm>
          <a:prstGeom prst="rect">
            <a:avLst/>
          </a:prstGeom>
          <a:noFill/>
        </p:spPr>
        <p:txBody>
          <a:bodyPr wrap="square" rtlCol="0">
            <a:spAutoFit/>
          </a:bodyPr>
          <a:lstStyle/>
          <a:p>
            <a:pPr algn="ctr">
              <a:spcAft>
                <a:spcPts val="600"/>
              </a:spcAft>
            </a:pPr>
            <a:r>
              <a:rPr lang="en-US">
                <a:solidFill>
                  <a:schemeClr val="bg1"/>
                </a:solidFill>
                <a:latin typeface="Arial Narrow"/>
                <a:cs typeface="Arial Narrow" panose="020B0604020202020204" pitchFamily="34" charset="0"/>
              </a:rPr>
              <a:t>Current </a:t>
            </a:r>
            <a:br>
              <a:rPr lang="en-US">
                <a:latin typeface="Arial Narrow"/>
                <a:cs typeface="Arial Narrow" panose="020B0604020202020204" pitchFamily="34" charset="0"/>
              </a:rPr>
            </a:br>
            <a:r>
              <a:rPr lang="en-US">
                <a:solidFill>
                  <a:schemeClr val="bg1"/>
                </a:solidFill>
                <a:latin typeface="Arial Narrow"/>
                <a:cs typeface="Arial Narrow" panose="020B0604020202020204" pitchFamily="34" charset="0"/>
              </a:rPr>
              <a:t>Sepsis Core Elements</a:t>
            </a:r>
            <a:br>
              <a:rPr lang="en-US">
                <a:latin typeface="Arial Narrow"/>
                <a:cs typeface="Arial Narrow" panose="020B0604020202020204" pitchFamily="34" charset="0"/>
              </a:rPr>
            </a:br>
            <a:r>
              <a:rPr lang="en-US">
                <a:solidFill>
                  <a:schemeClr val="bg1"/>
                </a:solidFill>
                <a:latin typeface="Arial Narrow"/>
                <a:cs typeface="Arial Narrow" panose="020B0604020202020204" pitchFamily="34" charset="0"/>
              </a:rPr>
              <a:t>Score: </a:t>
            </a:r>
            <a:endParaRPr lang="en-US">
              <a:solidFill>
                <a:schemeClr val="bg1"/>
              </a:solidFill>
              <a:latin typeface="Arial Narrow"/>
            </a:endParaRPr>
          </a:p>
          <a:p>
            <a:pPr algn="ctr">
              <a:spcAft>
                <a:spcPts val="600"/>
              </a:spcAft>
            </a:pPr>
            <a:r>
              <a:rPr lang="en-US" sz="7200" b="1">
                <a:solidFill>
                  <a:schemeClr val="bg1"/>
                </a:solidFill>
                <a:highlight>
                  <a:srgbClr val="800080"/>
                </a:highlight>
                <a:latin typeface="Arial Narrow"/>
                <a:cs typeface="Arial Narrow" panose="020B0604020202020204" pitchFamily="34" charset="0"/>
              </a:rPr>
              <a:t>XX</a:t>
            </a:r>
            <a:br>
              <a:rPr lang="en-US" sz="2400" b="1">
                <a:highlight>
                  <a:srgbClr val="00FF00"/>
                </a:highlight>
                <a:latin typeface="Arial Narrow" panose="020B0604020202020204" pitchFamily="34" charset="0"/>
                <a:cs typeface="Arial Narrow" panose="020B0604020202020204" pitchFamily="34" charset="0"/>
              </a:rPr>
            </a:br>
            <a:r>
              <a:rPr lang="en-US" sz="2400" b="1">
                <a:solidFill>
                  <a:schemeClr val="bg1"/>
                </a:solidFill>
                <a:latin typeface="Arial Narrow"/>
                <a:cs typeface="Arial Narrow" panose="020B0604020202020204" pitchFamily="34" charset="0"/>
              </a:rPr>
              <a:t>out of 28</a:t>
            </a:r>
          </a:p>
        </p:txBody>
      </p:sp>
      <p:sp>
        <p:nvSpPr>
          <p:cNvPr id="4" name="Content Placeholder 3">
            <a:extLst>
              <a:ext uri="{FF2B5EF4-FFF2-40B4-BE49-F238E27FC236}">
                <a16:creationId xmlns:a16="http://schemas.microsoft.com/office/drawing/2014/main" id="{1EF58D7F-D0C5-2FE4-6B2B-6D89D54CD41C}"/>
              </a:ext>
            </a:extLst>
          </p:cNvPr>
          <p:cNvSpPr>
            <a:spLocks noGrp="1"/>
          </p:cNvSpPr>
          <p:nvPr>
            <p:ph sz="half" idx="2"/>
          </p:nvPr>
        </p:nvSpPr>
        <p:spPr>
          <a:xfrm>
            <a:off x="3160450" y="1658262"/>
            <a:ext cx="8718799" cy="3203361"/>
          </a:xfrm>
        </p:spPr>
        <p:txBody>
          <a:bodyPr vert="horz" lIns="0" tIns="0" rIns="0" bIns="0" rtlCol="0" anchor="t">
            <a:noAutofit/>
          </a:bodyPr>
          <a:lstStyle/>
          <a:p>
            <a:pPr marL="0" lvl="0" indent="0">
              <a:buNone/>
            </a:pPr>
            <a:r>
              <a:rPr lang="en-US" sz="2000" b="1">
                <a:solidFill>
                  <a:schemeClr val="accent2"/>
                </a:solidFill>
                <a:latin typeface="Arial Narrow" panose="020B0604020202020204" pitchFamily="34" charset="0"/>
                <a:cs typeface="Arial Narrow" panose="020B0604020202020204" pitchFamily="34" charset="0"/>
              </a:rPr>
              <a:t>Opportunities for improvement:</a:t>
            </a:r>
          </a:p>
          <a:p>
            <a:r>
              <a:rPr lang="en-US" sz="1500">
                <a:highlight>
                  <a:srgbClr val="F6C3FF"/>
                </a:highlight>
              </a:rPr>
              <a:t>XX [Add in needs analysis results and areas for improvement]</a:t>
            </a:r>
          </a:p>
          <a:p>
            <a:r>
              <a:rPr lang="en-US" sz="1500" i="1">
                <a:highlight>
                  <a:srgbClr val="F6C3FF"/>
                </a:highlight>
              </a:rPr>
              <a:t>Example</a:t>
            </a:r>
            <a:r>
              <a:rPr lang="en-US" sz="1500">
                <a:highlight>
                  <a:srgbClr val="F6C3FF"/>
                </a:highlight>
              </a:rPr>
              <a:t>: Sepsis program leader(s) are not given sufficient specified time to manage the hospital sepsis program</a:t>
            </a:r>
          </a:p>
          <a:p>
            <a:pPr lvl="1"/>
            <a:r>
              <a:rPr lang="en-US" sz="1300">
                <a:highlight>
                  <a:srgbClr val="F6C3FF"/>
                </a:highlight>
              </a:rPr>
              <a:t>XX [Fill in the work you’ve completed to investigate hours needed for dedicated sepsis program work]</a:t>
            </a:r>
          </a:p>
          <a:p>
            <a:pPr lvl="1"/>
            <a:r>
              <a:rPr lang="en-US" sz="1300" i="1">
                <a:highlight>
                  <a:srgbClr val="F6C3FF"/>
                </a:highlight>
                <a:latin typeface="Arial"/>
                <a:cs typeface="Arial"/>
              </a:rPr>
              <a:t>Example</a:t>
            </a:r>
            <a:r>
              <a:rPr lang="en-US" sz="1300">
                <a:highlight>
                  <a:srgbClr val="F6C3FF"/>
                </a:highlight>
                <a:latin typeface="Arial"/>
                <a:cs typeface="Arial"/>
              </a:rPr>
              <a:t>: Identified and interviewed a quality manager and two infection control experts to gather their insights on our program’s gaps and opportunities.</a:t>
            </a:r>
          </a:p>
          <a:p>
            <a:r>
              <a:rPr lang="en-US" sz="1500" i="1">
                <a:highlight>
                  <a:srgbClr val="F6C3FF"/>
                </a:highlight>
                <a:latin typeface="Arial"/>
                <a:cs typeface="Arial"/>
              </a:rPr>
              <a:t>Example: </a:t>
            </a:r>
            <a:r>
              <a:rPr lang="en-US" sz="1500">
                <a:highlight>
                  <a:srgbClr val="F6C3FF"/>
                </a:highlight>
                <a:latin typeface="Arial"/>
                <a:cs typeface="Arial"/>
              </a:rPr>
              <a:t>Sepsis program is not provided with sufficient resources, including data analytics and information technology support, to operate the program effectively</a:t>
            </a:r>
          </a:p>
          <a:p>
            <a:pPr lvl="1"/>
            <a:r>
              <a:rPr lang="en-US" sz="1300" i="1">
                <a:highlight>
                  <a:srgbClr val="F6C3FF"/>
                </a:highlight>
              </a:rPr>
              <a:t>Example</a:t>
            </a:r>
            <a:r>
              <a:rPr lang="en-US" sz="1300">
                <a:highlight>
                  <a:srgbClr val="F6C3FF"/>
                </a:highlight>
              </a:rPr>
              <a:t>: Evaluated whether current systems can support necessary data needs and future growth.</a:t>
            </a:r>
          </a:p>
          <a:p>
            <a:pPr lvl="1"/>
            <a:r>
              <a:rPr lang="en-US" sz="1300" i="1">
                <a:highlight>
                  <a:srgbClr val="F6C3FF"/>
                </a:highlight>
                <a:latin typeface="Arial"/>
                <a:cs typeface="Arial"/>
              </a:rPr>
              <a:t>Example</a:t>
            </a:r>
            <a:r>
              <a:rPr lang="en-US" sz="1300">
                <a:highlight>
                  <a:srgbClr val="F6C3FF"/>
                </a:highlight>
                <a:latin typeface="Arial"/>
                <a:cs typeface="Arial"/>
              </a:rPr>
              <a:t>: Gathered current IT performance information and identified gaps in technology, skills, or processes.</a:t>
            </a:r>
          </a:p>
        </p:txBody>
      </p:sp>
      <p:sp>
        <p:nvSpPr>
          <p:cNvPr id="11" name="Rounded Rectangle 10">
            <a:extLst>
              <a:ext uri="{FF2B5EF4-FFF2-40B4-BE49-F238E27FC236}">
                <a16:creationId xmlns:a16="http://schemas.microsoft.com/office/drawing/2014/main" id="{8A3D5578-4F3B-9DF1-D318-77C28CA4E956}"/>
              </a:ext>
              <a:ext uri="{C183D7F6-B498-43B3-948B-1728B52AA6E4}">
                <adec:decorative xmlns:adec="http://schemas.microsoft.com/office/drawing/2017/decorative" val="1"/>
              </a:ext>
            </a:extLst>
          </p:cNvPr>
          <p:cNvSpPr/>
          <p:nvPr/>
        </p:nvSpPr>
        <p:spPr>
          <a:xfrm>
            <a:off x="3160450" y="5211192"/>
            <a:ext cx="8460051" cy="1075308"/>
          </a:xfrm>
          <a:prstGeom prst="roundRect">
            <a:avLst>
              <a:gd name="adj" fmla="val 1941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bIns="182880" rtlCol="0" anchor="ctr">
            <a:noAutofit/>
          </a:bodyPr>
          <a:lstStyle/>
          <a:p>
            <a:pPr>
              <a:spcAft>
                <a:spcPts val="600"/>
              </a:spcAft>
            </a:pPr>
            <a:endParaRPr lang="en-US" sz="1300">
              <a:solidFill>
                <a:schemeClr val="bg1"/>
              </a:solidFill>
              <a:highlight>
                <a:srgbClr val="00FF00"/>
              </a:highlight>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186227A-50E2-38F1-7981-3F6A8E87D25A}"/>
              </a:ext>
            </a:extLst>
          </p:cNvPr>
          <p:cNvSpPr txBox="1"/>
          <p:nvPr/>
        </p:nvSpPr>
        <p:spPr>
          <a:xfrm>
            <a:off x="3320013" y="5284928"/>
            <a:ext cx="8300488" cy="954107"/>
          </a:xfrm>
          <a:prstGeom prst="rect">
            <a:avLst/>
          </a:prstGeom>
          <a:noFill/>
        </p:spPr>
        <p:txBody>
          <a:bodyPr wrap="square" rtlCol="0">
            <a:spAutoFit/>
          </a:bodyPr>
          <a:lstStyle/>
          <a:p>
            <a:pPr>
              <a:spcAft>
                <a:spcPts val="600"/>
              </a:spcAft>
            </a:pPr>
            <a:r>
              <a:rPr lang="en-US" sz="2000" b="1">
                <a:solidFill>
                  <a:schemeClr val="bg1"/>
                </a:solidFill>
                <a:latin typeface="Arial Narrow" panose="020B0604020202020204" pitchFamily="34" charset="0"/>
                <a:cs typeface="Arial Narrow" panose="020B0604020202020204" pitchFamily="34" charset="0"/>
              </a:rPr>
              <a:t>Potential return on investment if these areas are addressed:</a:t>
            </a:r>
          </a:p>
          <a:p>
            <a:pPr marL="0" lvl="1" indent="0">
              <a:buNone/>
            </a:pPr>
            <a:r>
              <a:rPr lang="en-US" b="1">
                <a:solidFill>
                  <a:schemeClr val="bg1"/>
                </a:solidFill>
                <a:highlight>
                  <a:srgbClr val="800080"/>
                </a:highlight>
                <a:latin typeface="Arial" panose="020B0604020202020204" pitchFamily="34" charset="0"/>
                <a:cs typeface="Arial" panose="020B0604020202020204" pitchFamily="34" charset="0"/>
              </a:rPr>
              <a:t>$XX cost savings </a:t>
            </a:r>
            <a:r>
              <a:rPr lang="en-US" sz="1300">
                <a:solidFill>
                  <a:schemeClr val="bg1"/>
                </a:solidFill>
                <a:highlight>
                  <a:srgbClr val="800080"/>
                </a:highlight>
                <a:latin typeface="Arial" panose="020B0604020202020204" pitchFamily="34" charset="0"/>
                <a:cs typeface="Arial" panose="020B0604020202020204" pitchFamily="34" charset="0"/>
              </a:rPr>
              <a:t>[Add in high-level cost savings results from attached ROI Calculator for Improved SEP-1 performance based on decreased Length of Stay (LOS) Excel file]</a:t>
            </a:r>
          </a:p>
        </p:txBody>
      </p:sp>
      <p:sp>
        <p:nvSpPr>
          <p:cNvPr id="5" name="Footer Placeholder 4">
            <a:extLst>
              <a:ext uri="{FF2B5EF4-FFF2-40B4-BE49-F238E27FC236}">
                <a16:creationId xmlns:a16="http://schemas.microsoft.com/office/drawing/2014/main" id="{A830E21D-59B6-5798-E3FE-A95AD4D082A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6" name="Slide Number Placeholder 5">
            <a:extLst>
              <a:ext uri="{FF2B5EF4-FFF2-40B4-BE49-F238E27FC236}">
                <a16:creationId xmlns:a16="http://schemas.microsoft.com/office/drawing/2014/main" id="{1B3CE9B3-521D-D769-99CE-C864316AF063}"/>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8</a:t>
            </a:fld>
            <a:endParaRPr lang="en-US"/>
          </a:p>
        </p:txBody>
      </p:sp>
      <p:pic>
        <p:nvPicPr>
          <p:cNvPr id="10" name="Graphic 9">
            <a:extLst>
              <a:ext uri="{FF2B5EF4-FFF2-40B4-BE49-F238E27FC236}">
                <a16:creationId xmlns:a16="http://schemas.microsoft.com/office/drawing/2014/main" id="{6DCD429B-C85A-D259-617C-D3750CE4C8D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1062" y="2034711"/>
            <a:ext cx="1005840" cy="1005840"/>
          </a:xfrm>
          <a:prstGeom prst="rect">
            <a:avLst/>
          </a:prstGeom>
        </p:spPr>
      </p:pic>
    </p:spTree>
    <p:extLst>
      <p:ext uri="{BB962C8B-B14F-4D97-AF65-F5344CB8AC3E}">
        <p14:creationId xmlns:p14="http://schemas.microsoft.com/office/powerpoint/2010/main" val="284839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D39DF-7332-DCBE-316E-5626E216EDF1}"/>
              </a:ext>
            </a:extLst>
          </p:cNvPr>
          <p:cNvSpPr>
            <a:spLocks noGrp="1"/>
          </p:cNvSpPr>
          <p:nvPr>
            <p:ph type="ctrTitle"/>
          </p:nvPr>
        </p:nvSpPr>
        <p:spPr/>
        <p:txBody>
          <a:bodyPr/>
          <a:lstStyle/>
          <a:p>
            <a:r>
              <a:rPr lang="en-US"/>
              <a:t>Creating Our Hospital Sepsis Program</a:t>
            </a:r>
          </a:p>
        </p:txBody>
      </p:sp>
      <p:sp>
        <p:nvSpPr>
          <p:cNvPr id="2" name="Footer Placeholder 1">
            <a:extLst>
              <a:ext uri="{FF2B5EF4-FFF2-40B4-BE49-F238E27FC236}">
                <a16:creationId xmlns:a16="http://schemas.microsoft.com/office/drawing/2014/main" id="{B82FA3A5-E016-4EC2-C0CD-AD14FB8EE300}"/>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Hospital Sepsis Program Core Elements</a:t>
            </a:r>
            <a:endParaRPr lang="en-US">
              <a:solidFill>
                <a:schemeClr val="bg1"/>
              </a:solidFill>
            </a:endParaRPr>
          </a:p>
        </p:txBody>
      </p:sp>
      <p:sp>
        <p:nvSpPr>
          <p:cNvPr id="3" name="Slide Number Placeholder 2">
            <a:extLst>
              <a:ext uri="{FF2B5EF4-FFF2-40B4-BE49-F238E27FC236}">
                <a16:creationId xmlns:a16="http://schemas.microsoft.com/office/drawing/2014/main" id="{87165319-01E5-B9D8-3AB9-596A811507CF}"/>
              </a:ext>
              <a:ext uri="{C183D7F6-B498-43B3-948B-1728B52AA6E4}">
                <adec:decorative xmlns:adec="http://schemas.microsoft.com/office/drawing/2017/decorative" val="1"/>
              </a:ext>
            </a:extLst>
          </p:cNvPr>
          <p:cNvSpPr>
            <a:spLocks noGrp="1"/>
          </p:cNvSpPr>
          <p:nvPr>
            <p:ph type="sldNum" sz="quarter" idx="4"/>
          </p:nvPr>
        </p:nvSpPr>
        <p:spPr/>
        <p:txBody>
          <a:bodyPr/>
          <a:lstStyle/>
          <a:p>
            <a:fld id="{CFD781F7-7DCB-B144-820E-14A72FF3212A}" type="slidenum">
              <a:rPr lang="en-US" smtClean="0"/>
              <a:pPr/>
              <a:t>9</a:t>
            </a:fld>
            <a:endParaRPr lang="en-US"/>
          </a:p>
        </p:txBody>
      </p:sp>
    </p:spTree>
    <p:extLst>
      <p:ext uri="{BB962C8B-B14F-4D97-AF65-F5344CB8AC3E}">
        <p14:creationId xmlns:p14="http://schemas.microsoft.com/office/powerpoint/2010/main" val="117128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91F8-DBD0-418F-26DD-52E998161D93}"/>
              </a:ext>
            </a:extLst>
          </p:cNvPr>
          <p:cNvSpPr>
            <a:spLocks noGrp="1"/>
          </p:cNvSpPr>
          <p:nvPr>
            <p:ph type="title"/>
          </p:nvPr>
        </p:nvSpPr>
        <p:spPr>
          <a:xfrm>
            <a:off x="571499" y="571501"/>
            <a:ext cx="11185071" cy="521530"/>
          </a:xfrm>
        </p:spPr>
        <p:txBody>
          <a:bodyPr/>
          <a:lstStyle/>
          <a:p>
            <a:r>
              <a:rPr lang="en-US">
                <a:latin typeface="Arial Narrow"/>
              </a:rPr>
              <a:t>Our Sepsis Program Goals </a:t>
            </a:r>
          </a:p>
        </p:txBody>
      </p:sp>
      <p:sp>
        <p:nvSpPr>
          <p:cNvPr id="6" name="Content Placeholder 5">
            <a:extLst>
              <a:ext uri="{FF2B5EF4-FFF2-40B4-BE49-F238E27FC236}">
                <a16:creationId xmlns:a16="http://schemas.microsoft.com/office/drawing/2014/main" id="{D90DE10A-9C4B-21F6-C3F4-6C28C3BF2D9F}"/>
              </a:ext>
            </a:extLst>
          </p:cNvPr>
          <p:cNvSpPr>
            <a:spLocks noGrp="1"/>
          </p:cNvSpPr>
          <p:nvPr>
            <p:ph idx="1"/>
          </p:nvPr>
        </p:nvSpPr>
        <p:spPr>
          <a:xfrm>
            <a:off x="571500" y="1497873"/>
            <a:ext cx="9966294" cy="3290695"/>
          </a:xfrm>
        </p:spPr>
        <p:txBody>
          <a:bodyPr vert="horz" lIns="0" tIns="0" rIns="0" bIns="0" rtlCol="0" anchor="t">
            <a:noAutofit/>
          </a:bodyPr>
          <a:lstStyle/>
          <a:p>
            <a:pPr marL="0" indent="0">
              <a:lnSpc>
                <a:spcPct val="100000"/>
              </a:lnSpc>
              <a:spcAft>
                <a:spcPts val="1800"/>
              </a:spcAft>
              <a:buNone/>
            </a:pPr>
            <a:r>
              <a:rPr lang="en-US" sz="2400" b="1">
                <a:solidFill>
                  <a:schemeClr val="accent2"/>
                </a:solidFill>
                <a:latin typeface="Arial Narrow"/>
                <a:cs typeface="Arial Narrow" panose="020B0604020202020204" pitchFamily="34" charset="0"/>
              </a:rPr>
              <a:t>The Sepsis Core Elements outline how hospitals can identify sepsis program goals </a:t>
            </a:r>
            <a:br>
              <a:rPr lang="en-US" sz="2400" b="1">
                <a:solidFill>
                  <a:schemeClr val="accent2"/>
                </a:solidFill>
                <a:latin typeface="Arial Narrow"/>
                <a:cs typeface="Arial Narrow" panose="020B0604020202020204" pitchFamily="34" charset="0"/>
              </a:rPr>
            </a:br>
            <a:r>
              <a:rPr lang="en-US" sz="2400" b="1">
                <a:solidFill>
                  <a:schemeClr val="accent2"/>
                </a:solidFill>
                <a:latin typeface="Arial Narrow"/>
                <a:cs typeface="Arial Narrow" panose="020B0604020202020204" pitchFamily="34" charset="0"/>
              </a:rPr>
              <a:t>and track their metrics over time.</a:t>
            </a:r>
            <a:r>
              <a:rPr lang="en-US" sz="2400" baseline="30000">
                <a:latin typeface="Arial"/>
                <a:cs typeface="Arial"/>
              </a:rPr>
              <a:t>5</a:t>
            </a:r>
            <a:endParaRPr lang="en-US" sz="2400">
              <a:solidFill>
                <a:srgbClr val="CB3728"/>
              </a:solidFill>
            </a:endParaRPr>
          </a:p>
          <a:p>
            <a:pPr lvl="0"/>
            <a:r>
              <a:rPr lang="en-US" sz="1800"/>
              <a:t>Our proposed sepsis program goals:</a:t>
            </a:r>
          </a:p>
          <a:p>
            <a:pPr lvl="1"/>
            <a:r>
              <a:rPr lang="en-US" sz="1800">
                <a:highlight>
                  <a:srgbClr val="F6C3FF"/>
                </a:highlight>
              </a:rPr>
              <a:t>X </a:t>
            </a:r>
          </a:p>
          <a:p>
            <a:pPr lvl="1"/>
            <a:r>
              <a:rPr lang="en-US" sz="1800" i="1">
                <a:highlight>
                  <a:srgbClr val="F6C3FF"/>
                </a:highlight>
                <a:latin typeface="Arial"/>
                <a:cs typeface="Arial"/>
              </a:rPr>
              <a:t>Example</a:t>
            </a:r>
            <a:r>
              <a:rPr lang="en-US" sz="1800">
                <a:highlight>
                  <a:srgbClr val="F6C3FF"/>
                </a:highlight>
                <a:latin typeface="Arial"/>
                <a:cs typeface="Arial"/>
              </a:rPr>
              <a:t>: Decrease sepsis deaths by X% in the first year.</a:t>
            </a:r>
          </a:p>
          <a:p>
            <a:pPr lvl="1"/>
            <a:r>
              <a:rPr lang="en-US" sz="1800" i="1">
                <a:highlight>
                  <a:srgbClr val="F6C3FF"/>
                </a:highlight>
                <a:latin typeface="Arial"/>
                <a:cs typeface="Arial"/>
              </a:rPr>
              <a:t>Example</a:t>
            </a:r>
            <a:r>
              <a:rPr lang="en-US" sz="1800">
                <a:highlight>
                  <a:srgbClr val="F6C3FF"/>
                </a:highlight>
                <a:latin typeface="Arial"/>
                <a:cs typeface="Arial"/>
              </a:rPr>
              <a:t>: Reviewing sepsis cases weekly/monthly to identify barriers to timely recognition </a:t>
            </a:r>
            <a:br>
              <a:rPr lang="en-US" sz="1800">
                <a:highlight>
                  <a:srgbClr val="F6C3FF"/>
                </a:highlight>
                <a:latin typeface="Arial"/>
                <a:cs typeface="Arial"/>
              </a:rPr>
            </a:br>
            <a:r>
              <a:rPr lang="en-US" sz="1800">
                <a:highlight>
                  <a:srgbClr val="F6C3FF"/>
                </a:highlight>
                <a:latin typeface="Arial"/>
                <a:cs typeface="Arial"/>
              </a:rPr>
              <a:t>and treatment.</a:t>
            </a:r>
          </a:p>
          <a:p>
            <a:pPr lvl="1"/>
            <a:r>
              <a:rPr lang="en-US" sz="1800" i="1">
                <a:highlight>
                  <a:srgbClr val="F6C3FF"/>
                </a:highlight>
                <a:latin typeface="Arial"/>
                <a:cs typeface="Arial"/>
              </a:rPr>
              <a:t>Example</a:t>
            </a:r>
            <a:r>
              <a:rPr lang="en-US" sz="1800">
                <a:highlight>
                  <a:srgbClr val="F6C3FF"/>
                </a:highlight>
                <a:latin typeface="Arial"/>
                <a:cs typeface="Arial"/>
              </a:rPr>
              <a:t>: Implement X number of screening tools for early sepsis detection.</a:t>
            </a:r>
          </a:p>
        </p:txBody>
      </p:sp>
      <p:sp>
        <p:nvSpPr>
          <p:cNvPr id="4" name="Footer Placeholder 3">
            <a:extLst>
              <a:ext uri="{FF2B5EF4-FFF2-40B4-BE49-F238E27FC236}">
                <a16:creationId xmlns:a16="http://schemas.microsoft.com/office/drawing/2014/main" id="{FACB7445-EFA9-6C6F-621A-A7407C62B3F3}"/>
              </a:ext>
              <a:ext uri="{C183D7F6-B498-43B3-948B-1728B52AA6E4}">
                <adec:decorative xmlns:adec="http://schemas.microsoft.com/office/drawing/2017/decorative" val="1"/>
              </a:ext>
            </a:extLst>
          </p:cNvPr>
          <p:cNvSpPr>
            <a:spLocks noGrp="1"/>
          </p:cNvSpPr>
          <p:nvPr>
            <p:ph type="ftr" sz="quarter" idx="3"/>
          </p:nvPr>
        </p:nvSpPr>
        <p:spPr>
          <a:xfrm>
            <a:off x="957860" y="6386256"/>
            <a:ext cx="1925120" cy="258309"/>
          </a:xfrm>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DFC8D0F5-00F8-F5EB-EE68-4C8010FA0E7A}"/>
              </a:ext>
              <a:ext uri="{C183D7F6-B498-43B3-948B-1728B52AA6E4}">
                <adec:decorative xmlns:adec="http://schemas.microsoft.com/office/drawing/2017/decorative" val="1"/>
              </a:ext>
            </a:extLst>
          </p:cNvPr>
          <p:cNvSpPr>
            <a:spLocks noGrp="1"/>
          </p:cNvSpPr>
          <p:nvPr>
            <p:ph type="sldNum" sz="quarter" idx="4"/>
          </p:nvPr>
        </p:nvSpPr>
        <p:spPr>
          <a:xfrm>
            <a:off x="421847" y="6386256"/>
            <a:ext cx="267556" cy="258309"/>
          </a:xfrm>
        </p:spPr>
        <p:txBody>
          <a:bodyPr/>
          <a:lstStyle/>
          <a:p>
            <a:pPr algn="r"/>
            <a:fld id="{CFD781F7-7DCB-B144-820E-14A72FF3212A}" type="slidenum">
              <a:rPr lang="en-US" smtClean="0"/>
              <a:pPr algn="r"/>
              <a:t>10</a:t>
            </a:fld>
            <a:endParaRPr lang="en-US"/>
          </a:p>
        </p:txBody>
      </p:sp>
    </p:spTree>
    <p:extLst>
      <p:ext uri="{BB962C8B-B14F-4D97-AF65-F5344CB8AC3E}">
        <p14:creationId xmlns:p14="http://schemas.microsoft.com/office/powerpoint/2010/main" val="3211031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8ADCF-8D27-F2B9-5353-57822C6FFFC7}"/>
              </a:ext>
            </a:extLst>
          </p:cNvPr>
          <p:cNvSpPr>
            <a:spLocks noGrp="1"/>
          </p:cNvSpPr>
          <p:nvPr>
            <p:ph type="title"/>
          </p:nvPr>
        </p:nvSpPr>
        <p:spPr/>
        <p:txBody>
          <a:bodyPr/>
          <a:lstStyle/>
          <a:p>
            <a:r>
              <a:rPr lang="en-US"/>
              <a:t>Our Sepsis Program Structure</a:t>
            </a:r>
          </a:p>
        </p:txBody>
      </p:sp>
      <p:sp>
        <p:nvSpPr>
          <p:cNvPr id="3" name="Content Placeholder 2">
            <a:extLst>
              <a:ext uri="{FF2B5EF4-FFF2-40B4-BE49-F238E27FC236}">
                <a16:creationId xmlns:a16="http://schemas.microsoft.com/office/drawing/2014/main" id="{F6004CCA-F719-D1C5-C3D2-7293366C8D19}"/>
              </a:ext>
            </a:extLst>
          </p:cNvPr>
          <p:cNvSpPr>
            <a:spLocks noGrp="1"/>
          </p:cNvSpPr>
          <p:nvPr>
            <p:ph sz="half" idx="1"/>
          </p:nvPr>
        </p:nvSpPr>
        <p:spPr>
          <a:xfrm>
            <a:off x="571500" y="1497873"/>
            <a:ext cx="5261404" cy="4651465"/>
          </a:xfrm>
        </p:spPr>
        <p:txBody>
          <a:bodyPr vert="horz" lIns="0" tIns="0" rIns="0" bIns="0" rtlCol="0" anchor="t">
            <a:noAutofit/>
          </a:bodyPr>
          <a:lstStyle/>
          <a:p>
            <a:pPr marL="0" lvl="0" indent="0">
              <a:lnSpc>
                <a:spcPct val="100000"/>
              </a:lnSpc>
              <a:spcAft>
                <a:spcPts val="1800"/>
              </a:spcAft>
              <a:buNone/>
            </a:pPr>
            <a:r>
              <a:rPr lang="en-US" sz="2300" b="1">
                <a:solidFill>
                  <a:schemeClr val="accent2"/>
                </a:solidFill>
                <a:latin typeface="Arial Narrow"/>
                <a:cs typeface="Arial Narrow" panose="020B0604020202020204" pitchFamily="34" charset="0"/>
              </a:rPr>
              <a:t>Sepsis programs require multidisciplinary staff throughout the facility to support effective patient care. Such as:</a:t>
            </a:r>
          </a:p>
          <a:p>
            <a:pPr marL="228600" lvl="1">
              <a:spcAft>
                <a:spcPts val="300"/>
              </a:spcAft>
            </a:pPr>
            <a:r>
              <a:rPr lang="en-US" sz="1800"/>
              <a:t>Antimicrobial stewardship</a:t>
            </a:r>
          </a:p>
          <a:p>
            <a:pPr marL="228600" lvl="1">
              <a:spcAft>
                <a:spcPts val="300"/>
              </a:spcAft>
            </a:pPr>
            <a:r>
              <a:rPr lang="en-US" sz="1800"/>
              <a:t>Critical care</a:t>
            </a:r>
          </a:p>
          <a:p>
            <a:pPr marL="228600" lvl="1">
              <a:spcAft>
                <a:spcPts val="300"/>
              </a:spcAft>
            </a:pPr>
            <a:r>
              <a:rPr lang="en-US" sz="1800"/>
              <a:t>Emergency medicine</a:t>
            </a:r>
          </a:p>
          <a:p>
            <a:pPr marL="228600" lvl="1">
              <a:spcAft>
                <a:spcPts val="300"/>
              </a:spcAft>
            </a:pPr>
            <a:r>
              <a:rPr lang="en-US" sz="1800"/>
              <a:t>Hospital medicine</a:t>
            </a:r>
          </a:p>
          <a:p>
            <a:pPr marL="228600" lvl="1">
              <a:spcAft>
                <a:spcPts val="300"/>
              </a:spcAft>
            </a:pPr>
            <a:r>
              <a:rPr lang="en-US" sz="1800"/>
              <a:t>Infectious diseases</a:t>
            </a:r>
          </a:p>
          <a:p>
            <a:pPr marL="228600" lvl="1">
              <a:spcAft>
                <a:spcPts val="300"/>
              </a:spcAft>
            </a:pPr>
            <a:r>
              <a:rPr lang="en-US" sz="1800"/>
              <a:t>Nursing</a:t>
            </a:r>
          </a:p>
          <a:p>
            <a:pPr marL="228600" lvl="1">
              <a:spcAft>
                <a:spcPts val="300"/>
              </a:spcAft>
            </a:pPr>
            <a:r>
              <a:rPr lang="en-US" sz="1800">
                <a:latin typeface="Arial"/>
                <a:cs typeface="Arial"/>
              </a:rPr>
              <a:t>Other primary services </a:t>
            </a:r>
            <a:r>
              <a:rPr lang="en-US" sz="1800">
                <a:highlight>
                  <a:srgbClr val="F6C3FF"/>
                </a:highlight>
                <a:latin typeface="Arial"/>
                <a:cs typeface="Arial"/>
              </a:rPr>
              <a:t>(</a:t>
            </a:r>
            <a:r>
              <a:rPr lang="en-US" sz="1800" i="1">
                <a:highlight>
                  <a:srgbClr val="F6C3FF"/>
                </a:highlight>
                <a:latin typeface="Arial"/>
                <a:cs typeface="Arial"/>
              </a:rPr>
              <a:t>Example</a:t>
            </a:r>
            <a:r>
              <a:rPr lang="en-US" sz="1800">
                <a:highlight>
                  <a:srgbClr val="F6C3FF"/>
                </a:highlight>
                <a:latin typeface="Arial"/>
                <a:cs typeface="Arial"/>
              </a:rPr>
              <a:t>: surgery, oncology, obstetrics, pediatrics)</a:t>
            </a:r>
          </a:p>
          <a:p>
            <a:pPr marL="228600" lvl="1">
              <a:spcAft>
                <a:spcPts val="300"/>
              </a:spcAft>
            </a:pPr>
            <a:r>
              <a:rPr lang="en-US" sz="1800"/>
              <a:t>Pharmacy</a:t>
            </a:r>
          </a:p>
          <a:p>
            <a:pPr marL="228600" lvl="1">
              <a:spcAft>
                <a:spcPts val="300"/>
              </a:spcAft>
            </a:pPr>
            <a:r>
              <a:rPr lang="en-US" sz="1800"/>
              <a:t>Social work</a:t>
            </a:r>
          </a:p>
        </p:txBody>
      </p:sp>
      <p:sp>
        <p:nvSpPr>
          <p:cNvPr id="9" name="Round Same Side Corner Rectangle 8">
            <a:extLst>
              <a:ext uri="{FF2B5EF4-FFF2-40B4-BE49-F238E27FC236}">
                <a16:creationId xmlns:a16="http://schemas.microsoft.com/office/drawing/2014/main" id="{371CCB6C-FE9D-EB7F-60D9-1D1F53AF7C0E}"/>
              </a:ext>
              <a:ext uri="{C183D7F6-B498-43B3-948B-1728B52AA6E4}">
                <adec:decorative xmlns:adec="http://schemas.microsoft.com/office/drawing/2017/decorative" val="1"/>
              </a:ext>
            </a:extLst>
          </p:cNvPr>
          <p:cNvSpPr/>
          <p:nvPr/>
        </p:nvSpPr>
        <p:spPr>
          <a:xfrm rot="16200000">
            <a:off x="6905546" y="862877"/>
            <a:ext cx="4590882" cy="5982033"/>
          </a:xfrm>
          <a:prstGeom prst="round2SameRect">
            <a:avLst>
              <a:gd name="adj1" fmla="val 6604"/>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D5ACE19C-8DB6-9345-B8ED-F0503902B12E}"/>
              </a:ext>
            </a:extLst>
          </p:cNvPr>
          <p:cNvSpPr>
            <a:spLocks noGrp="1"/>
          </p:cNvSpPr>
          <p:nvPr>
            <p:ph sz="half" idx="2"/>
          </p:nvPr>
        </p:nvSpPr>
        <p:spPr>
          <a:xfrm>
            <a:off x="6583238" y="1866611"/>
            <a:ext cx="5097227" cy="3974564"/>
          </a:xfrm>
        </p:spPr>
        <p:txBody>
          <a:bodyPr vert="horz" lIns="0" tIns="0" rIns="0" bIns="0" rtlCol="0" anchor="t">
            <a:noAutofit/>
          </a:bodyPr>
          <a:lstStyle/>
          <a:p>
            <a:pPr marL="0" indent="0">
              <a:lnSpc>
                <a:spcPct val="100000"/>
              </a:lnSpc>
              <a:spcAft>
                <a:spcPts val="1800"/>
              </a:spcAft>
              <a:buNone/>
            </a:pPr>
            <a:r>
              <a:rPr lang="en-US" sz="2300" b="1">
                <a:solidFill>
                  <a:schemeClr val="bg1"/>
                </a:solidFill>
                <a:latin typeface="Arial Narrow"/>
                <a:cs typeface="Arial Narrow" panose="020B0604020202020204" pitchFamily="34" charset="0"/>
              </a:rPr>
              <a:t>We propose representation from:</a:t>
            </a:r>
          </a:p>
          <a:p>
            <a:pPr marL="228600" lvl="1">
              <a:spcAft>
                <a:spcPts val="300"/>
              </a:spcAft>
              <a:buClr>
                <a:schemeClr val="bg1"/>
              </a:buClr>
            </a:pPr>
            <a:r>
              <a:rPr lang="en-US" sz="1800">
                <a:solidFill>
                  <a:schemeClr val="bg1"/>
                </a:solidFill>
                <a:highlight>
                  <a:srgbClr val="800080"/>
                </a:highlight>
              </a:rPr>
              <a:t>XX [Add overview of groups included in your proposed sepsis program and committee structure]</a:t>
            </a:r>
          </a:p>
        </p:txBody>
      </p:sp>
      <p:sp>
        <p:nvSpPr>
          <p:cNvPr id="5" name="Footer Placeholder 4">
            <a:extLst>
              <a:ext uri="{FF2B5EF4-FFF2-40B4-BE49-F238E27FC236}">
                <a16:creationId xmlns:a16="http://schemas.microsoft.com/office/drawing/2014/main" id="{319D6A00-D470-08CD-881D-DFAE6C78265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6" name="Slide Number Placeholder 5">
            <a:extLst>
              <a:ext uri="{FF2B5EF4-FFF2-40B4-BE49-F238E27FC236}">
                <a16:creationId xmlns:a16="http://schemas.microsoft.com/office/drawing/2014/main" id="{B7C429F0-E5F1-355C-A9A8-91A3C2ACD0DE}"/>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11</a:t>
            </a:fld>
            <a:endParaRPr lang="en-US"/>
          </a:p>
        </p:txBody>
      </p:sp>
    </p:spTree>
    <p:extLst>
      <p:ext uri="{BB962C8B-B14F-4D97-AF65-F5344CB8AC3E}">
        <p14:creationId xmlns:p14="http://schemas.microsoft.com/office/powerpoint/2010/main" val="775424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3A8D5-7FDD-1913-0D87-7D41CEEF14E0}"/>
              </a:ext>
            </a:extLst>
          </p:cNvPr>
          <p:cNvSpPr>
            <a:spLocks noGrp="1"/>
          </p:cNvSpPr>
          <p:nvPr>
            <p:ph type="title"/>
          </p:nvPr>
        </p:nvSpPr>
        <p:spPr>
          <a:xfrm>
            <a:off x="571500" y="571500"/>
            <a:ext cx="5303520" cy="1495794"/>
          </a:xfrm>
        </p:spPr>
        <p:txBody>
          <a:bodyPr>
            <a:spAutoFit/>
          </a:bodyPr>
          <a:lstStyle/>
          <a:p>
            <a:r>
              <a:rPr lang="en-US" b="1">
                <a:latin typeface="Arial Narrow"/>
              </a:rPr>
              <a:t>Leadership Commitment</a:t>
            </a:r>
            <a:r>
              <a:rPr lang="en-US">
                <a:latin typeface="Arial Narrow"/>
              </a:rPr>
              <a:t> </a:t>
            </a:r>
            <a:br>
              <a:rPr lang="en-US">
                <a:latin typeface="Arial Narrow"/>
              </a:rPr>
            </a:br>
            <a:r>
              <a:rPr lang="en-US">
                <a:latin typeface="Arial Narrow"/>
              </a:rPr>
              <a:t>is Critical to Sepsis Program Success</a:t>
            </a:r>
          </a:p>
        </p:txBody>
      </p:sp>
      <p:sp>
        <p:nvSpPr>
          <p:cNvPr id="7" name="Rounded Rectangle 6">
            <a:extLst>
              <a:ext uri="{FF2B5EF4-FFF2-40B4-BE49-F238E27FC236}">
                <a16:creationId xmlns:a16="http://schemas.microsoft.com/office/drawing/2014/main" id="{2784520E-C5C2-FA0E-5252-2CBA44FA9066}"/>
              </a:ext>
              <a:ext uri="{C183D7F6-B498-43B3-948B-1728B52AA6E4}">
                <adec:decorative xmlns:adec="http://schemas.microsoft.com/office/drawing/2017/decorative" val="1"/>
              </a:ext>
            </a:extLst>
          </p:cNvPr>
          <p:cNvSpPr/>
          <p:nvPr/>
        </p:nvSpPr>
        <p:spPr>
          <a:xfrm>
            <a:off x="581125" y="2430250"/>
            <a:ext cx="5032496" cy="859183"/>
          </a:xfrm>
          <a:prstGeom prst="roundRect">
            <a:avLst>
              <a:gd name="adj" fmla="val 23226"/>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91440" rIns="182880" bIns="91440" rtlCol="0" anchor="ctr">
            <a:spAutoFit/>
          </a:bodyPr>
          <a:lstStyle/>
          <a:p>
            <a:pPr algn="ctr">
              <a:lnSpc>
                <a:spcPct val="110000"/>
              </a:lnSpc>
              <a:spcAft>
                <a:spcPts val="1800"/>
              </a:spcAft>
              <a:buClr>
                <a:schemeClr val="accent1"/>
              </a:buClr>
            </a:pPr>
            <a:endParaRPr lang="en-US" sz="3600" b="1">
              <a:solidFill>
                <a:schemeClr val="bg1"/>
              </a:solidFill>
              <a:latin typeface="Arial Narrow" panose="020B0604020202020204" pitchFamily="34" charset="0"/>
              <a:cs typeface="Arial Narrow" panose="020B0604020202020204" pitchFamily="34" charset="0"/>
            </a:endParaRPr>
          </a:p>
        </p:txBody>
      </p:sp>
      <p:sp>
        <p:nvSpPr>
          <p:cNvPr id="6" name="TextBox 5">
            <a:extLst>
              <a:ext uri="{FF2B5EF4-FFF2-40B4-BE49-F238E27FC236}">
                <a16:creationId xmlns:a16="http://schemas.microsoft.com/office/drawing/2014/main" id="{6C5F27E1-860D-C1E4-58A5-3A07A68FE0CC}"/>
              </a:ext>
            </a:extLst>
          </p:cNvPr>
          <p:cNvSpPr txBox="1"/>
          <p:nvPr/>
        </p:nvSpPr>
        <p:spPr>
          <a:xfrm>
            <a:off x="1802687" y="2543498"/>
            <a:ext cx="2739498" cy="646331"/>
          </a:xfrm>
          <a:prstGeom prst="rect">
            <a:avLst/>
          </a:prstGeom>
          <a:noFill/>
        </p:spPr>
        <p:txBody>
          <a:bodyPr wrap="square" rtlCol="0">
            <a:spAutoFit/>
          </a:bodyPr>
          <a:lstStyle/>
          <a:p>
            <a:r>
              <a:rPr lang="en-US" sz="3600" b="1">
                <a:solidFill>
                  <a:schemeClr val="bg1"/>
                </a:solidFill>
                <a:latin typeface="Arial Narrow" panose="020B0604020202020204" pitchFamily="34" charset="0"/>
                <a:cs typeface="Arial Narrow" panose="020B0604020202020204" pitchFamily="34" charset="0"/>
              </a:rPr>
              <a:t>We need you!</a:t>
            </a:r>
          </a:p>
        </p:txBody>
      </p:sp>
      <p:sp>
        <p:nvSpPr>
          <p:cNvPr id="3" name="Content Placeholder 2">
            <a:extLst>
              <a:ext uri="{FF2B5EF4-FFF2-40B4-BE49-F238E27FC236}">
                <a16:creationId xmlns:a16="http://schemas.microsoft.com/office/drawing/2014/main" id="{7572D142-F140-767D-A185-4E312FBD7915}"/>
              </a:ext>
            </a:extLst>
          </p:cNvPr>
          <p:cNvSpPr>
            <a:spLocks noGrp="1"/>
          </p:cNvSpPr>
          <p:nvPr>
            <p:ph sz="half" idx="1"/>
          </p:nvPr>
        </p:nvSpPr>
        <p:spPr>
          <a:xfrm>
            <a:off x="581125" y="3587817"/>
            <a:ext cx="5303520" cy="2720340"/>
          </a:xfrm>
        </p:spPr>
        <p:txBody>
          <a:bodyPr/>
          <a:lstStyle/>
          <a:p>
            <a:pPr lvl="0">
              <a:spcAft>
                <a:spcPts val="1200"/>
              </a:spcAft>
            </a:pPr>
            <a:r>
              <a:rPr lang="en-US" sz="1800"/>
              <a:t>Your support is critical to our program’s success.</a:t>
            </a:r>
          </a:p>
          <a:p>
            <a:pPr lvl="0">
              <a:spcAft>
                <a:spcPts val="1200"/>
              </a:spcAft>
            </a:pPr>
            <a:r>
              <a:rPr lang="en-US" sz="1800"/>
              <a:t>Ensure we can accomplish our goals—including ensuring we have human, financial, and information technology resources for success.</a:t>
            </a:r>
          </a:p>
          <a:p>
            <a:pPr lvl="0">
              <a:spcAft>
                <a:spcPts val="1200"/>
              </a:spcAft>
            </a:pPr>
            <a:r>
              <a:rPr lang="en-US" sz="1800"/>
              <a:t>Help us raise awareness of and support for our sepsis program among hospital staff.</a:t>
            </a:r>
            <a:endParaRPr lang="en-US"/>
          </a:p>
        </p:txBody>
      </p:sp>
      <p:pic>
        <p:nvPicPr>
          <p:cNvPr id="12" name="Picture Placeholder 11" descr="A pharmacist wearing a white coat holds a tablet while talking with another healthcare worker wearing a stethoscope, in a clinical workspace with desks and monitors visible in the background.">
            <a:extLst>
              <a:ext uri="{FF2B5EF4-FFF2-40B4-BE49-F238E27FC236}">
                <a16:creationId xmlns:a16="http://schemas.microsoft.com/office/drawing/2014/main" id="{F6780304-4BF3-3592-D514-6E22D8082B0D}"/>
              </a:ext>
            </a:extLst>
          </p:cNvPr>
          <p:cNvPicPr>
            <a:picLocks noGrp="1" noChangeAspect="1"/>
          </p:cNvPicPr>
          <p:nvPr>
            <p:ph type="pic" sz="quarter" idx="11"/>
          </p:nvPr>
        </p:nvPicPr>
        <p:blipFill>
          <a:blip r:embed="rId3"/>
          <a:srcRect l="19133" r="4563"/>
          <a:stretch>
            <a:fillRect/>
          </a:stretch>
        </p:blipFill>
        <p:spPr>
          <a:xfrm>
            <a:off x="6316982" y="571499"/>
            <a:ext cx="6385030" cy="5577839"/>
          </a:xfrm>
          <a:prstGeom prst="roundRect">
            <a:avLst>
              <a:gd name="adj" fmla="val 6279"/>
            </a:avLst>
          </a:prstGeom>
          <a:solidFill>
            <a:srgbClr val="FFFFFF">
              <a:lumMod val="85000"/>
            </a:srgbClr>
          </a:solidFill>
        </p:spPr>
      </p:pic>
      <p:sp>
        <p:nvSpPr>
          <p:cNvPr id="4" name="Footer Placeholder 3">
            <a:extLst>
              <a:ext uri="{FF2B5EF4-FFF2-40B4-BE49-F238E27FC236}">
                <a16:creationId xmlns:a16="http://schemas.microsoft.com/office/drawing/2014/main" id="{E2AFAE1C-F8BA-E6CA-232C-80ECE590E9D1}"/>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34A28023-51D1-1E53-98E4-B323202B9994}"/>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12</a:t>
            </a:fld>
            <a:endParaRPr lang="en-US"/>
          </a:p>
        </p:txBody>
      </p:sp>
    </p:spTree>
    <p:extLst>
      <p:ext uri="{BB962C8B-B14F-4D97-AF65-F5344CB8AC3E}">
        <p14:creationId xmlns:p14="http://schemas.microsoft.com/office/powerpoint/2010/main" val="2409241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D7D6-7887-86C9-949B-E96056496FFD}"/>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12858DAA-4E1A-2D5D-CABE-6B78186D6644}"/>
              </a:ext>
            </a:extLst>
          </p:cNvPr>
          <p:cNvSpPr>
            <a:spLocks noGrp="1"/>
          </p:cNvSpPr>
          <p:nvPr>
            <p:ph idx="1"/>
          </p:nvPr>
        </p:nvSpPr>
        <p:spPr/>
        <p:txBody>
          <a:bodyPr/>
          <a:lstStyle/>
          <a:p>
            <a:pPr lvl="0"/>
            <a:r>
              <a:rPr lang="en-US" sz="1800" u="sng">
                <a:hlinkClick r:id="rId3"/>
              </a:rPr>
              <a:t>Sepsis Core Elements</a:t>
            </a:r>
            <a:endParaRPr lang="en-US" sz="1800"/>
          </a:p>
          <a:p>
            <a:pPr lvl="0"/>
            <a:r>
              <a:rPr lang="en-US" sz="1800" u="sng">
                <a:hlinkClick r:id="rId4"/>
              </a:rPr>
              <a:t>Hospital Sepsis Program Assessment Tool</a:t>
            </a:r>
            <a:endParaRPr lang="en-US" sz="1800"/>
          </a:p>
          <a:p>
            <a:pPr lvl="0"/>
            <a:r>
              <a:rPr lang="en-US" sz="1800" u="sng">
                <a:hlinkClick r:id="rId5"/>
              </a:rPr>
              <a:t>CDC Core Element training series (with Continuing Education credits)</a:t>
            </a:r>
            <a:endParaRPr lang="en-US" sz="1800"/>
          </a:p>
          <a:p>
            <a:pPr lvl="0"/>
            <a:r>
              <a:rPr lang="en-US" sz="1800"/>
              <a:t>Surviving Sepsis Guidelines 2026:</a:t>
            </a:r>
          </a:p>
          <a:p>
            <a:pPr lvl="1"/>
            <a:r>
              <a:rPr lang="en-US" sz="1800" u="sng">
                <a:hlinkClick r:id="rId6"/>
              </a:rPr>
              <a:t>Adults</a:t>
            </a:r>
            <a:endParaRPr lang="en-US" sz="1800"/>
          </a:p>
          <a:p>
            <a:pPr lvl="1"/>
            <a:r>
              <a:rPr lang="en-US" sz="1800" u="sng">
                <a:hlinkClick r:id="rId7"/>
              </a:rPr>
              <a:t>Children</a:t>
            </a:r>
            <a:endParaRPr lang="en-US" sz="1800"/>
          </a:p>
        </p:txBody>
      </p:sp>
      <p:sp>
        <p:nvSpPr>
          <p:cNvPr id="4" name="Footer Placeholder 3">
            <a:extLst>
              <a:ext uri="{FF2B5EF4-FFF2-40B4-BE49-F238E27FC236}">
                <a16:creationId xmlns:a16="http://schemas.microsoft.com/office/drawing/2014/main" id="{4763D83D-9FDA-1BB7-08E9-FA02DD779988}"/>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5" name="Slide Number Placeholder 4">
            <a:extLst>
              <a:ext uri="{FF2B5EF4-FFF2-40B4-BE49-F238E27FC236}">
                <a16:creationId xmlns:a16="http://schemas.microsoft.com/office/drawing/2014/main" id="{E3D3B393-5834-08AB-8123-4B02A4839AB5}"/>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13</a:t>
            </a:fld>
            <a:endParaRPr lang="en-US"/>
          </a:p>
        </p:txBody>
      </p:sp>
    </p:spTree>
    <p:extLst>
      <p:ext uri="{BB962C8B-B14F-4D97-AF65-F5344CB8AC3E}">
        <p14:creationId xmlns:p14="http://schemas.microsoft.com/office/powerpoint/2010/main" val="2883175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F1A5-93B7-BDF9-483A-30B42D653B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32A488-BBDD-1C38-8521-2BC8F48B0FDC}"/>
              </a:ext>
            </a:extLst>
          </p:cNvPr>
          <p:cNvSpPr>
            <a:spLocks noGrp="1"/>
          </p:cNvSpPr>
          <p:nvPr>
            <p:ph type="ctrTitle"/>
          </p:nvPr>
        </p:nvSpPr>
        <p:spPr/>
        <p:txBody>
          <a:bodyPr/>
          <a:lstStyle/>
          <a:p>
            <a:r>
              <a:rPr lang="en-US"/>
              <a:t>Thank you!</a:t>
            </a:r>
          </a:p>
        </p:txBody>
      </p:sp>
      <p:sp>
        <p:nvSpPr>
          <p:cNvPr id="4" name="Footer Placeholder 3">
            <a:extLst>
              <a:ext uri="{FF2B5EF4-FFF2-40B4-BE49-F238E27FC236}">
                <a16:creationId xmlns:a16="http://schemas.microsoft.com/office/drawing/2014/main" id="{55EF9148-8EB5-3765-DD21-BD178E644D56}"/>
              </a:ext>
            </a:extLst>
          </p:cNvPr>
          <p:cNvSpPr txBox="1">
            <a:spLocks/>
          </p:cNvSpPr>
          <p:nvPr/>
        </p:nvSpPr>
        <p:spPr>
          <a:xfrm>
            <a:off x="571500" y="5652487"/>
            <a:ext cx="5305789" cy="747897"/>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000">
                <a:solidFill>
                  <a:schemeClr val="bg1"/>
                </a:solidFill>
                <a:latin typeface="Arial Narrow" panose="020B0604020202020204" pitchFamily="34" charset="0"/>
                <a:cs typeface="Arial Narrow" panose="020B0604020202020204" pitchFamily="34" charset="0"/>
              </a:rPr>
              <a:t>Reference to specific commercial products, manufacturers, companies, or trademarks does not constitute its endorsement or recommendation by the U.S. Government, Department of Health and Human Services, or Centers for Disease Control and Prevention</a:t>
            </a:r>
          </a:p>
          <a:p>
            <a:pPr>
              <a:spcAft>
                <a:spcPts val="600"/>
              </a:spcAft>
            </a:pPr>
            <a:r>
              <a:rPr lang="en-US" sz="1000">
                <a:solidFill>
                  <a:schemeClr val="bg1"/>
                </a:solidFill>
                <a:latin typeface="Arial Narrow" panose="020B0604020202020204" pitchFamily="34" charset="0"/>
                <a:cs typeface="Arial Narrow" panose="020B0604020202020204" pitchFamily="34" charset="0"/>
              </a:rPr>
              <a:t>Source: Centers for Disease Control and Prevention (CDC).</a:t>
            </a:r>
          </a:p>
        </p:txBody>
      </p:sp>
    </p:spTree>
    <p:extLst>
      <p:ext uri="{BB962C8B-B14F-4D97-AF65-F5344CB8AC3E}">
        <p14:creationId xmlns:p14="http://schemas.microsoft.com/office/powerpoint/2010/main" val="2733930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B699C-BDE1-1ECE-1EE2-D07A62914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EB3A76-AABB-AC3A-DED1-2567419FF8DF}"/>
              </a:ext>
            </a:extLst>
          </p:cNvPr>
          <p:cNvSpPr>
            <a:spLocks noGrp="1"/>
          </p:cNvSpPr>
          <p:nvPr>
            <p:ph type="title" idx="4294967295"/>
          </p:nvPr>
        </p:nvSpPr>
        <p:spPr>
          <a:xfrm>
            <a:off x="571500" y="-737192"/>
            <a:ext cx="11049000" cy="580782"/>
          </a:xfrm>
        </p:spPr>
        <p:txBody>
          <a:bodyPr vert="horz" lIns="0" tIns="0" rIns="0" bIns="0" rtlCol="0" anchor="b">
            <a:noAutofit/>
          </a:bodyPr>
          <a:lstStyle/>
          <a:p>
            <a:r>
              <a:rPr lang="en-US"/>
              <a:t>For More Information </a:t>
            </a:r>
          </a:p>
        </p:txBody>
      </p:sp>
      <p:sp>
        <p:nvSpPr>
          <p:cNvPr id="6" name="Subtitle 5">
            <a:extLst>
              <a:ext uri="{FF2B5EF4-FFF2-40B4-BE49-F238E27FC236}">
                <a16:creationId xmlns:a16="http://schemas.microsoft.com/office/drawing/2014/main" id="{9232818C-DAB4-DEE5-BBDF-47F23BF603BF}"/>
              </a:ext>
            </a:extLst>
          </p:cNvPr>
          <p:cNvSpPr>
            <a:spLocks noGrp="1"/>
          </p:cNvSpPr>
          <p:nvPr>
            <p:ph type="subTitle" idx="1"/>
          </p:nvPr>
        </p:nvSpPr>
        <p:spPr>
          <a:xfrm>
            <a:off x="571500" y="2000250"/>
            <a:ext cx="6059888" cy="2862072"/>
          </a:xfrm>
        </p:spPr>
        <p:txBody>
          <a:bodyPr anchor="b"/>
          <a:lstStyle/>
          <a:p>
            <a:pPr algn="l">
              <a:lnSpc>
                <a:spcPct val="120000"/>
              </a:lnSpc>
              <a:spcAft>
                <a:spcPts val="0"/>
              </a:spcAft>
            </a:pPr>
            <a:r>
              <a:rPr lang="en-US" sz="1800">
                <a:latin typeface="Arial"/>
                <a:cs typeface="Arial"/>
              </a:rPr>
              <a:t>For more information, please contact:</a:t>
            </a:r>
          </a:p>
          <a:p>
            <a:pPr algn="l">
              <a:lnSpc>
                <a:spcPct val="120000"/>
              </a:lnSpc>
              <a:spcAft>
                <a:spcPts val="0"/>
              </a:spcAft>
            </a:pPr>
            <a:r>
              <a:rPr lang="en-US" sz="1800" b="1">
                <a:latin typeface="Arial"/>
                <a:cs typeface="Arial"/>
              </a:rPr>
              <a:t>Centers for Disease Control and Prevention</a:t>
            </a:r>
          </a:p>
          <a:p>
            <a:pPr algn="l">
              <a:lnSpc>
                <a:spcPct val="120000"/>
              </a:lnSpc>
              <a:spcAft>
                <a:spcPts val="0"/>
              </a:spcAft>
            </a:pPr>
            <a:r>
              <a:rPr lang="en-US" sz="1800" b="1">
                <a:latin typeface="Arial"/>
                <a:cs typeface="Arial"/>
              </a:rPr>
              <a:t>Phone: </a:t>
            </a:r>
            <a:r>
              <a:rPr lang="en-US" sz="1800">
                <a:latin typeface="Arial"/>
                <a:cs typeface="Arial"/>
              </a:rPr>
              <a:t>1-800-CDC-INFO (232-4636)</a:t>
            </a:r>
          </a:p>
          <a:p>
            <a:pPr algn="l">
              <a:lnSpc>
                <a:spcPct val="120000"/>
              </a:lnSpc>
              <a:spcAft>
                <a:spcPts val="0"/>
              </a:spcAft>
            </a:pPr>
            <a:r>
              <a:rPr lang="en-US" sz="1800" b="1">
                <a:latin typeface="Arial"/>
                <a:cs typeface="Arial"/>
              </a:rPr>
              <a:t>Web Form: </a:t>
            </a:r>
            <a:r>
              <a:rPr lang="en-US" sz="1800">
                <a:latin typeface="Arial"/>
                <a:cs typeface="Arial"/>
                <a:hlinkClick r:id="rId3">
                  <a:extLst>
                    <a:ext uri="{A12FA001-AC4F-418D-AE19-62706E023703}">
                      <ahyp:hlinkClr xmlns:ahyp="http://schemas.microsoft.com/office/drawing/2018/hyperlinkcolor" val="tx"/>
                    </a:ext>
                  </a:extLst>
                </a:hlinkClick>
              </a:rPr>
              <a:t>www.cdc.gov/info</a:t>
            </a:r>
            <a:endParaRPr lang="en-US" sz="1800">
              <a:latin typeface="Arial"/>
              <a:cs typeface="Arial"/>
            </a:endParaRPr>
          </a:p>
          <a:p>
            <a:pPr algn="l">
              <a:lnSpc>
                <a:spcPct val="120000"/>
              </a:lnSpc>
              <a:spcAft>
                <a:spcPts val="0"/>
              </a:spcAft>
            </a:pPr>
            <a:r>
              <a:rPr lang="en-US" sz="1800" b="1">
                <a:latin typeface="Arial"/>
                <a:cs typeface="Arial"/>
              </a:rPr>
              <a:t>Web: </a:t>
            </a:r>
            <a:r>
              <a:rPr lang="en-US" sz="1800">
                <a:latin typeface="Arial"/>
                <a:cs typeface="Arial"/>
                <a:hlinkClick r:id="rId4">
                  <a:extLst>
                    <a:ext uri="{A12FA001-AC4F-418D-AE19-62706E023703}">
                      <ahyp:hlinkClr xmlns:ahyp="http://schemas.microsoft.com/office/drawing/2018/hyperlinkcolor" val="tx"/>
                    </a:ext>
                  </a:extLst>
                </a:hlinkClick>
              </a:rPr>
              <a:t>www.cdc.gov/sepsis/core-elements.html</a:t>
            </a:r>
            <a:endParaRPr lang="en-US" sz="1800">
              <a:latin typeface="Arial"/>
              <a:cs typeface="Arial"/>
            </a:endParaRPr>
          </a:p>
          <a:p>
            <a:pPr algn="l">
              <a:lnSpc>
                <a:spcPct val="120000"/>
              </a:lnSpc>
              <a:spcAft>
                <a:spcPts val="0"/>
              </a:spcAft>
            </a:pPr>
            <a:endParaRPr lang="en-US" sz="1800">
              <a:latin typeface="Arial"/>
              <a:cs typeface="Arial"/>
            </a:endParaRPr>
          </a:p>
          <a:p>
            <a:pPr algn="l">
              <a:spcAft>
                <a:spcPts val="0"/>
              </a:spcAft>
            </a:pPr>
            <a:r>
              <a:rPr lang="en-US" sz="1800">
                <a:latin typeface="Arial"/>
                <a:cs typeface="Arial"/>
              </a:rPr>
              <a:t>The findings and conclusions in this presentation are those </a:t>
            </a:r>
            <a:br>
              <a:rPr lang="en-US" sz="1800">
                <a:latin typeface="Arial"/>
                <a:cs typeface="Arial"/>
              </a:rPr>
            </a:br>
            <a:r>
              <a:rPr lang="en-US" sz="1800">
                <a:latin typeface="Arial"/>
                <a:cs typeface="Arial"/>
              </a:rPr>
              <a:t>of the authors and do not necessarily represent the official position of the Centers for Disease Control and Prevention.</a:t>
            </a:r>
          </a:p>
        </p:txBody>
      </p:sp>
      <p:sp>
        <p:nvSpPr>
          <p:cNvPr id="3" name="Footer Placeholder 3">
            <a:extLst>
              <a:ext uri="{FF2B5EF4-FFF2-40B4-BE49-F238E27FC236}">
                <a16:creationId xmlns:a16="http://schemas.microsoft.com/office/drawing/2014/main" id="{39476A13-A783-CEC5-C3B2-214799D29C44}"/>
              </a:ext>
            </a:extLst>
          </p:cNvPr>
          <p:cNvSpPr txBox="1">
            <a:spLocks/>
          </p:cNvSpPr>
          <p:nvPr/>
        </p:nvSpPr>
        <p:spPr>
          <a:xfrm>
            <a:off x="571500" y="5652487"/>
            <a:ext cx="5305789" cy="747897"/>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000">
                <a:solidFill>
                  <a:schemeClr val="bg1"/>
                </a:solidFill>
                <a:latin typeface="Arial Narrow" panose="020B0604020202020204" pitchFamily="34" charset="0"/>
                <a:cs typeface="Arial Narrow" panose="020B0604020202020204" pitchFamily="34" charset="0"/>
              </a:rPr>
              <a:t>Reference to specific commercial products, manufacturers, companies, or trademarks does not constitute its endorsement or recommendation by the U.S. Government, Department of Health and Human Services, or Centers for Disease Control and Prevention</a:t>
            </a:r>
          </a:p>
          <a:p>
            <a:pPr>
              <a:spcAft>
                <a:spcPts val="600"/>
              </a:spcAft>
            </a:pPr>
            <a:r>
              <a:rPr lang="en-US" sz="1000">
                <a:solidFill>
                  <a:schemeClr val="bg1"/>
                </a:solidFill>
                <a:latin typeface="Arial Narrow" panose="020B0604020202020204" pitchFamily="34" charset="0"/>
                <a:cs typeface="Arial Narrow" panose="020B0604020202020204" pitchFamily="34" charset="0"/>
              </a:rPr>
              <a:t>Source: Centers for Disease Control and Prevention (CDC).</a:t>
            </a:r>
          </a:p>
        </p:txBody>
      </p:sp>
    </p:spTree>
    <p:extLst>
      <p:ext uri="{BB962C8B-B14F-4D97-AF65-F5344CB8AC3E}">
        <p14:creationId xmlns:p14="http://schemas.microsoft.com/office/powerpoint/2010/main" val="3254501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981EEBD-D835-3411-8882-9263D6D8615C}"/>
              </a:ext>
            </a:extLst>
          </p:cNvPr>
          <p:cNvSpPr>
            <a:spLocks noGrp="1"/>
          </p:cNvSpPr>
          <p:nvPr>
            <p:ph type="title"/>
          </p:nvPr>
        </p:nvSpPr>
        <p:spPr/>
        <p:txBody>
          <a:bodyPr/>
          <a:lstStyle/>
          <a:p>
            <a:r>
              <a:rPr lang="en-US"/>
              <a:t>References</a:t>
            </a:r>
          </a:p>
        </p:txBody>
      </p:sp>
      <p:sp>
        <p:nvSpPr>
          <p:cNvPr id="7" name="Content Placeholder 6">
            <a:extLst>
              <a:ext uri="{FF2B5EF4-FFF2-40B4-BE49-F238E27FC236}">
                <a16:creationId xmlns:a16="http://schemas.microsoft.com/office/drawing/2014/main" id="{70EDCDD3-7CE7-01FA-0B93-7B7914BC783E}"/>
              </a:ext>
            </a:extLst>
          </p:cNvPr>
          <p:cNvSpPr>
            <a:spLocks noGrp="1"/>
          </p:cNvSpPr>
          <p:nvPr>
            <p:ph idx="1"/>
          </p:nvPr>
        </p:nvSpPr>
        <p:spPr/>
        <p:txBody>
          <a:bodyPr vert="horz" lIns="0" tIns="0" rIns="0" bIns="0" numCol="1" spcCol="457200" rtlCol="0" anchor="t">
            <a:noAutofit/>
          </a:bodyPr>
          <a:lstStyle/>
          <a:p>
            <a:r>
              <a:rPr lang="en-US" sz="1400">
                <a:latin typeface="Arial"/>
                <a:cs typeface="Arial"/>
              </a:rPr>
              <a:t>Prescott, HC, Health M, </a:t>
            </a:r>
            <a:r>
              <a:rPr lang="en-US" sz="1400" err="1">
                <a:latin typeface="Arial"/>
                <a:cs typeface="Arial"/>
              </a:rPr>
              <a:t>Walzl</a:t>
            </a:r>
            <a:r>
              <a:rPr lang="en-US" sz="1400">
                <a:latin typeface="Arial"/>
                <a:cs typeface="Arial"/>
              </a:rPr>
              <a:t> E, McLaughlin E, Horowitz J, Jayaprakash N, Flanders SA, Dantes RB, Posa PJ; CDC’s Hospital Sepsis Program Core Elements are associated with improved management and outcomes of sepsis. American Journal of Respiratory and Critical Care Medicine. 2026 March 1; 212(3):537-541. </a:t>
            </a:r>
            <a:r>
              <a:rPr lang="en-US" sz="1400" err="1">
                <a:latin typeface="Arial"/>
                <a:cs typeface="Arial"/>
                <a:hlinkClick r:id="rId2"/>
              </a:rPr>
              <a:t>doi</a:t>
            </a:r>
            <a:r>
              <a:rPr lang="en-US" sz="1400">
                <a:latin typeface="Arial"/>
                <a:cs typeface="Arial"/>
                <a:hlinkClick r:id="rId2"/>
              </a:rPr>
              <a:t>: 10.1093/</a:t>
            </a:r>
            <a:r>
              <a:rPr lang="en-US" sz="1400" err="1">
                <a:latin typeface="Arial"/>
                <a:cs typeface="Arial"/>
                <a:hlinkClick r:id="rId2"/>
              </a:rPr>
              <a:t>ajrccm</a:t>
            </a:r>
            <a:r>
              <a:rPr lang="en-US" sz="1400">
                <a:latin typeface="Arial"/>
                <a:cs typeface="Arial"/>
                <a:hlinkClick r:id="rId2"/>
              </a:rPr>
              <a:t>/aamaf113</a:t>
            </a:r>
            <a:r>
              <a:rPr lang="en-US" sz="1400">
                <a:latin typeface="Arial"/>
                <a:cs typeface="Arial"/>
              </a:rPr>
              <a:t>. PMID: 41738107. PMCID: PMC13048602. </a:t>
            </a:r>
          </a:p>
          <a:p>
            <a:pPr lvl="0"/>
            <a:r>
              <a:rPr lang="en-US" sz="1400">
                <a:latin typeface="Arial"/>
                <a:cs typeface="Arial"/>
              </a:rPr>
              <a:t>Rhee C, Dantes R, Epstein L, Murphy DJ, Seymour CW, </a:t>
            </a:r>
            <a:r>
              <a:rPr lang="en-US" sz="1400" err="1">
                <a:latin typeface="Arial"/>
                <a:cs typeface="Arial"/>
              </a:rPr>
              <a:t>Iwashyna</a:t>
            </a:r>
            <a:r>
              <a:rPr lang="en-US" sz="1400">
                <a:latin typeface="Arial"/>
                <a:cs typeface="Arial"/>
              </a:rPr>
              <a:t> TJ, Kadri SS, Angus DC, Danner RL, Fiore AE, Jernigan JA, Martin GS, Septimus E, Warren DK, Karcz A, Chan C, Menchaca JT, Wang R, Gruber S, </a:t>
            </a:r>
            <a:r>
              <a:rPr lang="en-US" sz="1400" err="1">
                <a:latin typeface="Arial"/>
                <a:cs typeface="Arial"/>
              </a:rPr>
              <a:t>Klompas</a:t>
            </a:r>
            <a:r>
              <a:rPr lang="en-US" sz="1400">
                <a:latin typeface="Arial"/>
                <a:cs typeface="Arial"/>
              </a:rPr>
              <a:t> M; CDC Prevention Epicenter Program. Incidence and Trends of Sepsis in US Hospitals Using Clinical vs Claims Data, 2009-2014. JAMA. 2017 Oct 3;318(13):1241-1249. </a:t>
            </a:r>
            <a:r>
              <a:rPr lang="en-US" sz="1400" err="1">
                <a:latin typeface="Arial"/>
                <a:cs typeface="Arial"/>
                <a:hlinkClick r:id="rId3"/>
              </a:rPr>
              <a:t>doi</a:t>
            </a:r>
            <a:r>
              <a:rPr lang="en-US" sz="1400">
                <a:latin typeface="Arial"/>
                <a:cs typeface="Arial"/>
                <a:hlinkClick r:id="rId3"/>
              </a:rPr>
              <a:t>: 10.1001/jama.2017.13836</a:t>
            </a:r>
            <a:r>
              <a:rPr lang="en-US" sz="1400">
                <a:latin typeface="Arial"/>
                <a:cs typeface="Arial"/>
              </a:rPr>
              <a:t>. PMID: 28903154; PMCID: PMC5710396.</a:t>
            </a:r>
          </a:p>
          <a:p>
            <a:pPr lvl="0"/>
            <a:r>
              <a:rPr lang="en-US" sz="1400">
                <a:latin typeface="Arial"/>
                <a:cs typeface="Arial"/>
              </a:rPr>
              <a:t>Rhee C, </a:t>
            </a:r>
            <a:r>
              <a:rPr lang="en-US" sz="1400" err="1">
                <a:latin typeface="Arial"/>
                <a:cs typeface="Arial"/>
              </a:rPr>
              <a:t>Balamuth</a:t>
            </a:r>
            <a:r>
              <a:rPr lang="en-US" sz="1400">
                <a:latin typeface="Arial"/>
                <a:cs typeface="Arial"/>
              </a:rPr>
              <a:t> F, Dysart K, et al. National Estimates of Pediatric Sepsis in US Hospitals Using Clinical Data. JAMA. Published online March 22, 2026. </a:t>
            </a:r>
            <a:r>
              <a:rPr lang="en-US" sz="1400">
                <a:latin typeface="Arial"/>
                <a:cs typeface="Arial"/>
                <a:hlinkClick r:id="rId4"/>
              </a:rPr>
              <a:t>doi:10.1001/jama.2026.3100</a:t>
            </a:r>
            <a:r>
              <a:rPr lang="en-US" sz="1400">
                <a:latin typeface="Arial"/>
                <a:cs typeface="Arial"/>
              </a:rPr>
              <a:t>.</a:t>
            </a:r>
          </a:p>
          <a:p>
            <a:pPr lvl="0"/>
            <a:r>
              <a:rPr lang="en-US" sz="1400">
                <a:latin typeface="Arial"/>
                <a:cs typeface="Arial"/>
              </a:rPr>
              <a:t>Buchman TG, Simpson SQ, Sciarretta KL, Finne KP, Sowers N, Collier M, Chavan S, Oke I, Pennini ME, Santhosh A, Wax M, Woodbury R, Chu S, </a:t>
            </a:r>
            <a:r>
              <a:rPr lang="en-US" sz="1400" err="1">
                <a:latin typeface="Arial"/>
                <a:cs typeface="Arial"/>
              </a:rPr>
              <a:t>Merkeley</a:t>
            </a:r>
            <a:r>
              <a:rPr lang="en-US" sz="1400">
                <a:latin typeface="Arial"/>
                <a:cs typeface="Arial"/>
              </a:rPr>
              <a:t> TG, Disbrow GL, Bright RA, MaCurdy TE, Kelman JA. Sepsis Among Medicare Beneficiaries: 1. The Burdens of Sepsis, 2012-2018. Crit Care Med. 2020 Mar;48(3):276-288. </a:t>
            </a:r>
            <a:r>
              <a:rPr lang="en-US" sz="1400" err="1">
                <a:latin typeface="Arial"/>
                <a:cs typeface="Arial"/>
                <a:hlinkClick r:id="rId5"/>
              </a:rPr>
              <a:t>doi</a:t>
            </a:r>
            <a:r>
              <a:rPr lang="en-US" sz="1400">
                <a:latin typeface="Arial"/>
                <a:cs typeface="Arial"/>
                <a:hlinkClick r:id="rId5"/>
              </a:rPr>
              <a:t>: 10.1097/CCM.0000000000004224</a:t>
            </a:r>
            <a:r>
              <a:rPr lang="en-US" sz="1400">
                <a:latin typeface="Arial"/>
                <a:cs typeface="Arial"/>
              </a:rPr>
              <a:t>. PMID: 32058366; PMCID: PMC7017943.</a:t>
            </a:r>
          </a:p>
          <a:p>
            <a:r>
              <a:rPr lang="en-US" sz="1400" u="sng">
                <a:latin typeface="Arial"/>
                <a:cs typeface="Arial"/>
                <a:hlinkClick r:id="rId6"/>
              </a:rPr>
              <a:t>Hospital Sepsis Program Core Elements: 2023</a:t>
            </a:r>
            <a:r>
              <a:rPr lang="en-US" sz="1400">
                <a:latin typeface="Arial"/>
                <a:cs typeface="Arial"/>
              </a:rPr>
              <a:t>.</a:t>
            </a:r>
          </a:p>
        </p:txBody>
      </p:sp>
      <p:sp>
        <p:nvSpPr>
          <p:cNvPr id="3" name="Footer Placeholder 2">
            <a:extLst>
              <a:ext uri="{FF2B5EF4-FFF2-40B4-BE49-F238E27FC236}">
                <a16:creationId xmlns:a16="http://schemas.microsoft.com/office/drawing/2014/main" id="{A666CCB3-6D2E-91B6-B28E-F7791BA32B5F}"/>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latin typeface="Arial Narrow" panose="020B0604020202020204" pitchFamily="34" charset="0"/>
                <a:cs typeface="Arial Narrow" panose="020B0604020202020204" pitchFamily="34" charset="0"/>
              </a:rPr>
              <a:t>Hospital Sepsis Program Core Elements</a:t>
            </a:r>
          </a:p>
        </p:txBody>
      </p:sp>
      <p:sp>
        <p:nvSpPr>
          <p:cNvPr id="4" name="Slide Number Placeholder 3">
            <a:extLst>
              <a:ext uri="{FF2B5EF4-FFF2-40B4-BE49-F238E27FC236}">
                <a16:creationId xmlns:a16="http://schemas.microsoft.com/office/drawing/2014/main" id="{595108B9-E13F-C67A-B27D-F7B534603C15}"/>
              </a:ext>
              <a:ext uri="{C183D7F6-B498-43B3-948B-1728B52AA6E4}">
                <adec:decorative xmlns:adec="http://schemas.microsoft.com/office/drawing/2017/decorative" val="1"/>
              </a:ext>
            </a:extLst>
          </p:cNvPr>
          <p:cNvSpPr>
            <a:spLocks noGrp="1"/>
          </p:cNvSpPr>
          <p:nvPr>
            <p:ph type="sldNum" sz="quarter" idx="4"/>
          </p:nvPr>
        </p:nvSpPr>
        <p:spPr/>
        <p:txBody>
          <a:bodyPr/>
          <a:lstStyle/>
          <a:p>
            <a:pPr algn="r"/>
            <a:fld id="{CFD781F7-7DCB-B144-820E-14A72FF3212A}" type="slidenum">
              <a:rPr lang="en-US" smtClean="0"/>
              <a:pPr algn="r"/>
              <a:t>16</a:t>
            </a:fld>
            <a:endParaRPr lang="en-US"/>
          </a:p>
        </p:txBody>
      </p:sp>
    </p:spTree>
    <p:extLst>
      <p:ext uri="{BB962C8B-B14F-4D97-AF65-F5344CB8AC3E}">
        <p14:creationId xmlns:p14="http://schemas.microsoft.com/office/powerpoint/2010/main" val="3404729977"/>
      </p:ext>
    </p:extLst>
  </p:cSld>
  <p:clrMapOvr>
    <a:masterClrMapping/>
  </p:clrMapOvr>
</p:sld>
</file>

<file path=ppt/theme/theme1.xml><?xml version="1.0" encoding="utf-8"?>
<a:theme xmlns:a="http://schemas.openxmlformats.org/drawingml/2006/main" name="Office Theme">
  <a:themeElements>
    <a:clrScheme name="CDC Core Elements 1">
      <a:dk1>
        <a:srgbClr val="000000"/>
      </a:dk1>
      <a:lt1>
        <a:srgbClr val="FFFFFF"/>
      </a:lt1>
      <a:dk2>
        <a:srgbClr val="505050"/>
      </a:dk2>
      <a:lt2>
        <a:srgbClr val="E8E8E8"/>
      </a:lt2>
      <a:accent1>
        <a:srgbClr val="CB3728"/>
      </a:accent1>
      <a:accent2>
        <a:srgbClr val="A52E23"/>
      </a:accent2>
      <a:accent3>
        <a:srgbClr val="097982"/>
      </a:accent3>
      <a:accent4>
        <a:srgbClr val="AC9E8B"/>
      </a:accent4>
      <a:accent5>
        <a:srgbClr val="CBD6DA"/>
      </a:accent5>
      <a:accent6>
        <a:srgbClr val="CCC1B3"/>
      </a:accent6>
      <a:hlink>
        <a:srgbClr val="097982"/>
      </a:hlink>
      <a:folHlink>
        <a:srgbClr val="09798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14172A3CD82047BC819FA5B5ED6B75" ma:contentTypeVersion="11" ma:contentTypeDescription="Create a new document." ma:contentTypeScope="" ma:versionID="08e6c92a8ca578af5556450821e5070a">
  <xsd:schema xmlns:xsd="http://www.w3.org/2001/XMLSchema" xmlns:xs="http://www.w3.org/2001/XMLSchema" xmlns:p="http://schemas.microsoft.com/office/2006/metadata/properties" xmlns:ns2="06231fbc-2c90-4730-aa9d-e4ac279e5ab9" xmlns:ns3="51381ca1-c6d7-4e8c-886b-c05775196115" targetNamespace="http://schemas.microsoft.com/office/2006/metadata/properties" ma:root="true" ma:fieldsID="ea35bed1da7712a5cdcc2b4fd87ad5f1" ns2:_="" ns3:_="">
    <xsd:import namespace="06231fbc-2c90-4730-aa9d-e4ac279e5ab9"/>
    <xsd:import namespace="51381ca1-c6d7-4e8c-886b-c0577519611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231fbc-2c90-4730-aa9d-e4ac279e5a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6a257fb-28f5-49c4-92c3-d49665e8e1d3"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381ca1-c6d7-4e8c-886b-c0577519611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78748d9-8531-49df-af6b-9275c765c95e}" ma:internalName="TaxCatchAll" ma:showField="CatchAllData" ma:web="51381ca1-c6d7-4e8c-886b-c057751961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AW xmlns="http://www.net-centric.com/PAWPP">
  <Shape xmlns="" ID="wOTIJ61zyBsDOqIv339uCbmIl7Y=" isBookmarkSet="no" pdftag="H1" artifact="_x0030_" bookmark="yes" Order="_x0031_"/>
  <Shape xmlns="" ID="ov+VfnmnLTz3/ChfZ3j7+LYDIWQ=" formula="no" inline="no" pdftag="Figure" isBookmarkSet="no" bookmark="no" artifact="_x0030_" Order="_x0032_" validate="no"/>
  <Shape xmlns="" ID="Cn9Hio0YbgFWcEpzL6/wbZ7r7bw=" isBookmarkSet="yes" bookmark="no" pdftag="P" artifact="_x0030_" Order="_x0033_"/>
  <Shape xmlns="" ID="vR0lo9FH4DzsGEAUrecdO78WJ/E=" isBookmarkSet="no" bookmark="no" pdftag="P" artifact="_x0030_" Order="_x0034_"/>
  <Shape xmlns="" ID="rkBX6Xa2OePfR1ritzJILADMhj0=" pdftag="H2" isBookmarkSet="no" bookmark="yes" Order="_x0031_"/>
  <Shape xmlns="" ID="OG3kk7NQ3ITebkPmtDh0kzme4+Y=" Order="_x0031_5" formula="no" inline="no" isBookmarkSet="no" bookmark="no" artifact="_x0031_" pdftag="_x005B_Artifact_x005D_" validate="no"/>
  <Shape xmlns="" ID="syweW8ju3H/JWWnkKjlFzL3zix0=" Order="_x0039_" artifact="_x0031_" formula="no" inline="no" isBookmarkSet="no" bookmark="no" pdftag="_x005B_Artifact_x005D_" validate="no"/>
  <Shape xmlns="" ID="NO5wuiaNfiqdngqcGShLkBEXA4w=" Order="_x0031_0" artifact="_x0031_" formula="no" inline="no" isBookmarkSet="no" bookmark="no" pdftag="_x005B_Artifact_x005D_" validate="no"/>
  <Shape xmlns="" ID="QJLF+H6S+kGtNChQqxnWZ3kxHoU=" Order="_x0034_" artifact="_x0031_" formula="no" inline="no" isBookmarkSet="no" bookmark="no" pdftag="_x005B_Artifact_x005D_" validate="no"/>
  <Shape xmlns="" ID="bHoA69Y1y/DAmhq6ub02XXp//Ao=" Order="_x0035_" artifact="_x0031_" formula="no" inline="no" isBookmarkSet="no" bookmark="no" pdftag="_x005B_Artifact_x005D_" validate="no"/>
  <Shape xmlns="" ID="TCKbvbKyTzoPtoDT5BONTMmDyt0=" Order="_x0031_6" artifact="_x0031_" formula="no" inline="no" isBookmarkSet="no" bookmark="no" pdftag="_x005B_Artifact_x005D_" validate="no"/>
  <Shape xmlns="" ID="HnRYT1yLrvY3/tLQYRlkvZs/+AA=" pdftag="P" isBookmarkSet="no" bookmark="no" Order="_x0032_"/>
  <Shape xmlns="" ID="lnQUCb0iEpMmHGXfd5g4C3aQVII=" pdftag="P" isBookmarkSet="no" bookmark="no" Order="_x0033_"/>
  <Shape xmlns="" ID="55Lkste996J/9m6EKq6VZ8ww+qM=" pdftag="P" isBookmarkSet="no" bookmark="no" Order="_x0034_"/>
  <Shape xmlns="" ID="APxD4XoIiEx7Y6fD9mEPlgAZYBQ=" pdftag="H3" artifact="_x0030_" isBookmarkSet="yes" bookmark="yes" Order="_x0035_"/>
  <Shape xmlns="" ID="yvI7wR4WJ3mSCetP5p9Y1lGaq/4=" pdftag="P" isBookmarkSet="no" bookmark="no" Order="_x0036_"/>
  <Shape xmlns="" ID="9E4WdGCcM/P5xokEGJhECGwREi0=" pdftag="P" isBookmarkSet="no" bookmark="no" Order="_x0037_"/>
  <Shape xmlns="" ID="LbXQ+QwDkNiTtkARmXZejSPjqMM=" pdftag="P" isBookmarkSet="no" bookmark="no" Order="_x0038_"/>
  <Shape xmlns="" ID="IhAeQhXooWCGkJsHt/ym2oowoKI=" pdftag="H3" artifact="_x0030_" isBookmarkSet="yes" bookmark="yes" Order="_x0039_"/>
  <Shape xmlns="" ID="0lDdJLSRqiOq0TJ3dleIXldHkMY=" pdftag="P" isBookmarkSet="no" bookmark="no" Order="_x0031_0"/>
  <Shape xmlns="" ID="f6fbR/bm1TzK0H06SYAHmlGPxiI=" Order="_x0032_3" pdftag="_x005B_Artifact_x005D_" isBookmarkSet="no" bookmark="no"/>
  <Shape xmlns="" ID="1ppvbOhlc4aOaP4BXnHah5w6fNY=" Order="_x0032_4" pdftag="_x005B_Artifact_x005D_" isBookmarkSet="no" bookmark="no"/>
  <Shape xmlns="" ID="JKjXA/PZMtLQmC9oI5Aci+Xbggs=" Order="_x0032_2" artifact="_x0031_" formula="no" inline="no" isBookmarkSet="no" bookmark="no" pdftag="_x005B_Artifact_x005D_" validate="no"/>
  <Shape xmlns="" ID="g0z+mvswCnuK7dxu4oSxejjYacE=" Order="_x0032_1" artifact="_x0031_" formula="no" inline="no" isBookmarkSet="no" bookmark="no" pdftag="_x005B_Artifact_x005D_" validate="no"/>
  <Shape xmlns="" ID="VW2uO/+rBWYbbOCVZtYCy93C59o=" Order="_x0037_" formula="no" inline="no" isBookmarkSet="no" bookmark="no" artifact="_x0031_" pdftag="_x005B_Artifact_x005D_" validate="no"/>
  <Shape xmlns="" ID="D4Asim3XEHqBc9HJr51nln2E80g=" Order="_x0033_" formula="no" inline="no" isBookmarkSet="no" bookmark="no" artifact="_x0031_" pdftag="_x005B_Artifact_x005D_" validate="no"/>
  <Shape xmlns="" ID="37jYpGt5t+f9/XicrC7Fnzt3xFE=" Order="_x0038_" formula="no" inline="no" isBookmarkSet="no" bookmark="no" artifact="_x0031_" pdftag="_x005B_Artifact_x005D_" validate="no"/>
  <Shape xmlns="" ID="RtKGduuCVBQg2nfzt8tbR59nChc=" Order="_x0031_4" formula="no" inline="no" isBookmarkSet="no" bookmark="no" artifact="_x0031_" pdftag="_x005B_Artifact_x005D_" validate="no"/>
  <Shape xmlns="" ID="wLon0dWDpN+CXkjc3IA81/LdxgE=" pdftag="H2" isBookmarkSet="no" bookmark="yes" Order="_x0031_"/>
  <Shape xmlns="" ID="ugD4wY83j3C/UKB7VK2d86L4bsI=" pdftag="P" isBookmarkSet="no" bookmark="no" Order="_x0032_"/>
  <Shape xmlns="" ID="fHqpbQ1vH1wjOO1bMPeHumWQY6I=" Order="_x0037_" pdftag="_x005B_Artifact_x005D_" isBookmarkSet="no" bookmark="no"/>
  <Shape xmlns="" ID="cLs3szdTxjLOAA2Q182rBm9ncZ8=" Order="_x0036_" pdftag="_x005B_Artifact_x005D_" isBookmarkSet="no" bookmark="no"/>
  <Shape xmlns="" ID="L6sPx8aW2xy+VVDddoXrk8XQmho=" formula="no" inline="no" isBookmarkSet="no" bookmark="no" artifact="_x0030_" pdftag="Figure" Order="_x0033_" validate="no"/>
  <Shape xmlns="" ID="q5sidMfSHC0zZN7bK7tWlVA8iow=" pdftag="P" isBookmarkSet="no" bookmark="no" Order="_x0034_"/>
  <Shape xmlns="" ID="pykTeKDRUPIFNiIv/sVzjVDZeI8=" pdftag="Figure" formula="no" inline="no" isBookmarkSet="no" bookmark="no" artifact="_x0030_" Order="_x0035_" validate="no"/>
  <Shape xmlns="" ID="UjoPtTQWodbg6GbN0WbE/GNgnec=" pdftag="H2" isBookmarkSet="no" bookmark="yes" Order="_x0031_"/>
  <Shape xmlns="" ID="voTrElvqolA5r9laXB91GOCegl8=" pdftag="P" artifact="_x0030_" isBookmarkSet="yes" bookmark="no" Order="_x0032_"/>
  <Shape xmlns="" ID="RtHgxzGL3mvOXdJxxsbTURvY0nQ=" pdftag="P" artifact="_x0030_" isBookmarkSet="yes" bookmark="no" Order="_x0033_"/>
  <Shape xmlns="" ID="vP3fHOoTpQXodlCxKzTkm2+lTHY=" pdftag="P" isBookmarkSet="no" bookmark="no" Order="_x0034_"/>
  <Shape xmlns="" ID="TRjGDJP6kmlX5d5K3VsqL51QzrE=" Order="_x0037_" pdftag="_x005B_Artifact_x005D_" isBookmarkSet="no" bookmark="no"/>
  <Shape xmlns="" ID="yi3wx8a1wZXxLj0qGrygHSuK4y0=" Order="_x0036_" pdftag="_x005B_Artifact_x005D_" isBookmarkSet="no" bookmark="no"/>
  <Shape xmlns="" ID="9Y14WmFoONIVmiYDXdXq2FvmHV4=" formula="no" pdftag="Figure" inline="no" isBookmarkSet="no" bookmark="no" artifact="_x0030_" Order="_x0035_" validate="no"/>
  <Shape xmlns="" ID="BRTqq5vfCJ4tMiUeE7Hj9dlJQwE=" pdftag="H2" isBookmarkSet="no" bookmark="yes" Order="_x0031_"/>
  <Shape xmlns="" ID="rag9F0g1nwdNCalHGCAnnMuwANc=" pdftag="P" artifact="_x0030_" isBookmarkSet="yes" bookmark="no" Order="_x0032_"/>
  <Shape xmlns="" ID="JpWk5qV0/811sKO7bJtgDwjqTHg=" pdftag="P" artifact="_x0030_" isBookmarkSet="yes" bookmark="no" Order="_x0033_"/>
  <Shape xmlns="" ID="+ESaTRb7JNRPWH7ctgQWZwX8BOA=" pdftag="P" isBookmarkSet="no" bookmark="no" Order="_x0034_"/>
  <Shape xmlns="" ID="Ur+Z8YfSrTELlrNJRhdtuRJnEJQ=" formula="no" pdftag="Figure" inline="no" isBookmarkSet="no" bookmark="no" artifact="_x0030_" Order="_x0035_" validate="no"/>
  <Shape xmlns="" ID="BY3JP4Z7BiXqy9ZWGh7+wCo5iNo=" pdftag="P" isBookmarkSet="no" bookmark="no" Order="_x0036_"/>
  <Shape xmlns="" ID="kX9R3WGWnO5ABTdnkUwyrJSu7vU=" formula="no" inline="no" isBookmarkSet="no" bookmark="no" artifact="_x0030_" pdftag="Figure" Order="_x0037_" validate="no"/>
  <Shape xmlns="" ID="E0wQ/3zuSwfLQ5nr6XhdOp/f56Y=" pdftag="P" isBookmarkSet="no" bookmark="no" Order="_x0038_"/>
  <Shape xmlns="" ID="9NeSRpy0T1hqsQd5mF4H7sUT23o=" pdftag="P" isBookmarkSet="no" bookmark="no" Order="_x0039_"/>
  <Shape xmlns="" ID="6Phv3YdqiKl2MGH9XvQ0YR74P2w=" pdftag="P" isBookmarkSet="no" bookmark="no" Order="_x0031_0"/>
  <Shape xmlns="" ID="BNOiHLSmxnA/EpiyISlgxWGJdNM=" Order="_x0031_2" pdftag="_x005B_Artifact_x005D_" isBookmarkSet="no" bookmark="no"/>
  <Shape xmlns="" ID="ypS3Ej661TqNzFa968AZViuzCec=" Order="_x0031_1" pdftag="_x005B_Artifact_x005D_" isBookmarkSet="no" bookmark="no"/>
  <Shape xmlns="" ID="Y3p0K7RYuakwCLLmdM1tCmAySog=" pdftag="H2" isBookmarkSet="no" bookmark="yes" Order="_x0031_"/>
  <Shape xmlns="" ID="fVg/vi6xm4j/004Ox8v4+LzILHM=" pdftag="P" isBookmarkSet="no" bookmark="no" Order="_x0032_"/>
  <Shape xmlns="" ID="bHKJGJDnsts1QmK2hRyzYxE/klY=" formula="no" inline="no" isBookmarkSet="no" bookmark="no" Order="_x0033_" artifact="_x0031_" pdftag="_x005B_Artifact_x005D_" validate="no"/>
  <Shape xmlns="" ID="YtAp+wdCXm/hT5iSQaRwLsnwBls=" pdftag="P" isBookmarkSet="no" bookmark="no" Order="_x0033_"/>
  <Shape xmlns="" ID="c+n3rp0Kxy5bEJ4KnSLssoC+BHM=" formula="no" inline="no" isBookmarkSet="no" bookmark="no" artifact="_x0031_" Order="_x0035_" pdftag="_x005B_Artifact_x005D_" validate="no"/>
  <Shape xmlns="" ID="SqErhiGtpdCPHtG7wIfKmdObOUE=" formula="no" inline="no" isBookmarkSet="no" bookmark="no" artifact="_x0031_" Order="_x0038_" pdftag="_x005B_Artifact_x005D_" validate="no"/>
  <Shape xmlns="" ID="lC8edAKLzri9XsffbwcfLgOtu1w=" formula="no" inline="no" isBookmarkSet="no" bookmark="no" artifact="_x0031_" Order="_x0039_" pdftag="_x005B_Artifact_x005D_" validate="no"/>
  <Shape xmlns="" ID="KB10z2IaMIyg80pj7Q9/SvtfT2M=" formula="no" inline="no" isBookmarkSet="no" bookmark="no" artifact="_x0031_" Order="_x0031_2" pdftag="_x005B_Artifact_x005D_" validate="no"/>
  <Shape xmlns="" ID="jtDIsOzsBo9grc4uknR67Z3hDaw=" formula="no" inline="no" isBookmarkSet="no" bookmark="no" artifact="_x0031_" Order="_x0031_3" pdftag="_x005B_Artifact_x005D_" validate="no"/>
  <Shape xmlns="" ID="BWhvuKbwyH/CsNMXvM6KkTHCjas=" Order="_x0031_4" pdftag="_x005B_Artifact_x005D_" isBookmarkSet="no" bookmark="no"/>
  <Shape xmlns="" ID="qQNm674ta0CNVFFr+KT1sj3DzHg=" Order="_x0031_3" pdftag="_x005B_Artifact_x005D_" isBookmarkSet="no" bookmark="no"/>
  <Shape xmlns="" ID="Xp0SSW/A4XShTgtMOuU5qeKJo/s=" Order="_x0036_" artifact="_x0031_" formula="no" inline="no" isBookmarkSet="no" bookmark="no" pdftag="_x005B_Artifact_x005D_" validate="no"/>
  <Shape xmlns="" ID="pfpGtRrTdTXjrsabX3WMMuk59fE=" Order="_x0039_" artifact="_x0031_" formula="no" inline="no" isBookmarkSet="no" bookmark="no" pdftag="_x005B_Artifact_x005D_" validate="no"/>
  <Shape xmlns="" ID="F5UP6QPwm+B5xxKeShY8sLLHii4=" Order="_x0031_2" artifact="_x0031_" formula="no" inline="no" isBookmarkSet="no" bookmark="no" pdftag="_x005B_Artifact_x005D_" validate="no"/>
  <Shape xmlns="" ID="thwseq83yIULhCBGdoIJ+KevfqY=" pdftag="H2" isBookmarkSet="no" bookmark="yes" Order="_x0031_"/>
  <Shape xmlns="" ID="CVRSFnRXcE0tMX+e2GAtsK2CIKU=" formula="no" inline="no" isBookmarkSet="no" bookmark="no" artifact="_x0030_" pdftag="Figure" Order="_x0032_" validate="no"/>
  <Shape xmlns="" ID="wdVBkPS3tl9kf/Xxy7EvRVcFOwo=" Order="_x0034_" pdftag="_x005B_Artifact_x005D_" isBookmarkSet="no" bookmark="no"/>
  <Shape xmlns="" ID="C0aVZ2ixY61gRjhEPjc3ApERc7c=" Order="_x0033_" pdftag="_x005B_Artifact_x005D_" isBookmarkSet="no" bookmark="no"/>
  <Shape xmlns="" ID="eEis51kg3fyphI+oJGBdbrY7eN0=" pdftag="H2" isBookmarkSet="no" bookmark="yes" Order="_x0031_"/>
  <Shape xmlns="" ID="rGryOexem66n0k1E9QZ92VtBkBI=" Order="_x0033_" pdftag="_x005B_Artifact_x005D_" isBookmarkSet="no" bookmark="no"/>
  <Shape xmlns="" ID="g7SR4WgAQ9yCVx6dcWDOEoJYwcM=" Order="_x0032_" pdftag="_x005B_Artifact_x005D_" isBookmarkSet="no" bookmark="no"/>
  <Shape xmlns="" ID="msswdGuDs4V7K6V5wvOZRq5ThNc=" pdftag="H2" isBookmarkSet="no" bookmark="yes" Order="_x0031_"/>
  <Shape xmlns="" ID="ZbW7idNLt3pRQg91l+wgRg4gn14=" formula="no" inline="no" isBookmarkSet="no" bookmark="no" Order="_x0032_" artifact="_x0031_" pdftag="_x005B_Artifact_x005D_" validate="no"/>
  <Shape xmlns="" ID="VtEgWRQkwP2AB/pUbQoff6IM6Kw=" pdftag="P" isBookmarkSet="no" bookmark="no" Order="_x0033_"/>
  <Shape xmlns="" ID="TrextFADBeX2EHiRhfmbHJXSkJc=" formula="no" inline="no" isBookmarkSet="no" bookmark="no" artifact="_x0031_" Order="_x0035_" pdftag="_x005B_Artifact_x005D_" validate="no"/>
  <Shape xmlns="" ID="fAWjiuZDe8/w7kR7IXXUegck5LY=" Order="_x0037_" pdftag="_x005B_Artifact_x005D_" isBookmarkSet="no" bookmark="no"/>
  <Shape xmlns="" ID="VD4Dt5h+6JDpo9vy73m+FTt9sQ4=" Order="_x0036_" pdftag="_x005B_Artifact_x005D_" isBookmarkSet="no" bookmark="no"/>
  <Shape xmlns="" ID="2VA8LE4F0nNq/OpOSpppx3I3jSo=" Order="_x0034_" artifact="_x0031_" formula="no" inline="no" isBookmarkSet="no" bookmark="no" pdftag="_x005B_Artifact_x005D_" validate="no"/>
  <Shape xmlns="" ID="/kGcFG/+hEiDEyBcSee/Zsmkctw=" pdftag="H2" isBookmarkSet="no" bookmark="yes" Order="_x0031_"/>
  <Shape xmlns="" ID="esBOl2h9LLJtDOOrzfSwsBbyzAU=" Order="_x0033_" pdftag="_x005B_Artifact_x005D_" isBookmarkSet="no" bookmark="no"/>
  <Shape xmlns="" ID="2TJHzDUark842YcLhlUuPLjbkks=" Order="_x0032_" pdftag="_x005B_Artifact_x005D_" isBookmarkSet="no" bookmark="no"/>
  <Shape xmlns="" ID="vbgkmxSO3/7+ZZSuhOhg57tNH50=" pdftag="H2" isBookmarkSet="no" bookmark="yes" Order="_x0031_"/>
  <Shape xmlns="" ID="EpJZpjIiucG0mewdeXksrAFZl+s=" pdftag="P" isBookmarkSet="no" bookmark="no" Order="_x0032_"/>
  <Shape xmlns="" ID="6X0+B4Zn2Lra5Csys6CYQIg/sl8=" Order="_x0034_" pdftag="_x005B_Artifact_x005D_" isBookmarkSet="no" bookmark="no"/>
  <Shape xmlns="" ID="q8Z6MFTSjJCBWJTWfHP/hP2uVUw=" Order="_x0033_" pdftag="_x005B_Artifact_x005D_" isBookmarkSet="no" bookmark="no"/>
  <Shape xmlns="" ID="tpR+EI396eGlq8ghB8VJ3zoveTw=" pdftag="H2" isBookmarkSet="no" bookmark="yes" Order="_x0031_"/>
  <Shape xmlns="" ID="EoX+iWismlLF7s2TFGmU0fHCbSc=" pdftag="P" isBookmarkSet="no" bookmark="no" Order="_x0032_"/>
  <Shape xmlns="" ID="ttgDI42KK5L1RicHJC+epmVVkRQ=" Order="_x0032_" artifact="_x0031_" formula="no" inline="no" isBookmarkSet="no" bookmark="no" pdftag="_x005B_Artifact_x005D_" validate="no"/>
  <Shape xmlns="" ID="l+fTcDGxmjbBKo6yEsvfDB/7Da8=" pdftag="P" isBookmarkSet="no" bookmark="no" Order="_x0033_"/>
  <Shape xmlns="" ID="zMgx8BvZMsfMPbR/fZHtlxe9SKU=" Order="_x0036_" pdftag="_x005B_Artifact_x005D_" isBookmarkSet="no" bookmark="no"/>
  <Shape xmlns="" ID="Hnn/v/73OO7TdPKEiwMcRUxzszY=" Order="_x0035_" pdftag="_x005B_Artifact_x005D_" isBookmarkSet="no" bookmark="no"/>
  <Shape xmlns="" ID="ANU3bCoyxn7wbr7jkDB/WEY+2/w=" pdftag="H2" isBookmarkSet="no" bookmark="yes" Order="_x0031_"/>
  <Shape xmlns="" ID="YiuLKvy+Cy6iKAQoWjmcsqxOpD8=" formula="no" inline="no" isBookmarkSet="no" bookmark="no" artifact="_x0031_" Order="_x0032_" pdftag="_x005B_Artifact_x005D_" validate="no"/>
  <Shape xmlns="" ID="Bo93KcH1ifmmNwEuac2+8oshbec=" pdftag="P" isBookmarkSet="no" bookmark="no" Order="_x0033_"/>
  <Shape xmlns="" ID="+asYesxTvEjsrPh+CbopjUhzTp0=" formula="no" inline="no" isBookmarkSet="no" bookmark="no" artifact="_x0030_" pdftag="Figure" Order="_x0034_" validate="no"/>
  <Shape xmlns="" ID="DudFlW4eclrhbtIf3rACZULpMfU=" Order="_x0036_" pdftag="_x005B_Artifact_x005D_" isBookmarkSet="no" bookmark="no"/>
  <Shape xmlns="" ID="jav7FzAH8HIcP+1qKO3t9GUArEE=" Order="_x0035_" pdftag="_x005B_Artifact_x005D_" isBookmarkSet="no" bookmark="no"/>
  <Shape xmlns="" ID="AHg6nT6jSS6oIF/NU0oMesWiZAQ=" pdftag="H2" isBookmarkSet="no" bookmark="yes" Order="_x0031_"/>
  <Shape xmlns="" ID="IrR3h5cG1c8S7yVZZ1+1z5aMKJc=" pdftag="P" isBookmarkSet="no" bookmark="no" Order="_x0032_"/>
  <Shape xmlns="" ID="fz1DgV99Ejj1lJAWaAb+esPME3A=" Order="_x0034_" pdftag="_x005B_Artifact_x005D_" isBookmarkSet="no" bookmark="no"/>
  <Shape xmlns="" ID="p+B+V2BmqDVO+b1iKoDeRYISXjM=" Order="_x0033_" pdftag="_x005B_Artifact_x005D_" isBookmarkSet="no" bookmark="no"/>
  <Shape xmlns="" ID="1YwLMo614wb1q3a4nz+JjaLBS2I=" pdftag="H2" isBookmarkSet="yes" bookmark="yes" Order="_x0031_"/>
  <Shape xmlns="" ID="YyKkd1PWQ6db12B4P4F4/iuP9bM=" isBookmarkSet="no" bookmark="no" pdftag="P" artifact="_x0030_" Order="_x0032_"/>
  <Shape xmlns="" ID="j9EUcBm6K0oAfAUrj5WPSroLac4=" pdftag="H2" isBookmarkSet="no" bookmark="yes" Order="_x0031_"/>
  <Shape xmlns="" ID="W1CEpEObvmexMdkatMDKNOdILg4=" pdftag="P" artifact="_x0030_" isBookmarkSet="yes" bookmark="no" Order="_x0032_"/>
  <Shape xmlns="" ID="jZ2XZIwbZAdNQ8lyZMigMxJTLis=" isBookmarkSet="no" bookmark="no" pdftag="P" artifact="_x0030_" Order="_x0033_"/>
  <Shape xmlns="" ID="W4BlS/AW8XfU7mBv3/ldJJlna/M=" pdftag="H2" isBookmarkSet="no" bookmark="yes" Order="_x0031_"/>
  <Shape xmlns="" ID="+9jFxyBp/WHrUPdJmizOpUfHi1g=" pdftag="P" isBookmarkSet="no" bookmark="no" Order="_x0032_"/>
  <Shape xmlns="" ID="HrQ5mlQINWBbqqwR46N6A347inE=" Order="_x0034_" pdftag="_x005B_Artifact_x005D_" isBookmarkSet="no" bookmark="no"/>
  <Shape xmlns="" ID="6XFKhHaJ8x20okcuA7rK7Mx7X8I=" Order="_x0033_" pdftag="_x005B_Artifact_x005D_" isBookmarkSet="no" bookmark="no"/>
  <HyperLink xmlns="" ID="IrR3h5cG1c8S7yVZZ1+1z5aMKJc=197974258163_117.9428" plainAltText="Sepsis_x0020_Core_x0020_Elements" language=""/>
  <HyperLink xmlns="" ID="IrR3h5cG1c8S7yVZZ1+1z5aMKJc=211607256163_147.7028" plainAltText="Hospital_x0020_Sepsis_x0020_Program_x0020_Assessment_x0020_Tool" language=""/>
  <HyperLink xmlns="" ID="IrR3h5cG1c8S7yVZZ1+1z5aMKJc=-127701941163_177.4628" plainAltText="CDC_x0020_Core_x0020_Element_x0020_training_x0020_series_x0020__x0028_with_x0020_Continuing_x0020_Education_x0020_credits_x0029_" language=""/>
  <HyperLink xmlns="" ID="IrR3h5cG1c8S7yVZZ1+1z5aMKJc=-46667408599_236.9828" plainAltText="Adults" language=""/>
  <HyperLink xmlns="" ID="IrR3h5cG1c8S7yVZZ1+1z5aMKJc=101608486399_266.7428" plainAltText="Children" language=""/>
  <HyperLink xmlns="" ID="W1CEpEObvmexMdkatMDKNOdILg4=1951202094143.675_235.66" plainAltText="www.cdc.gov_x002F_info" language=""/>
  <HyperLink xmlns="" ID="W1CEpEObvmexMdkatMDKNOdILg4=209719895493.67504_261.58" plainAltText="www.cdc.gov_x002F_sepsis_x002F_core-elements.html" language=""/>
  <HyperLink xmlns="" ID="+9jFxyBp/WHrUPdJmizOpUfHi1g=978923957410.575_154.9028" plainAltText="doi:_x0020_10.1093_x002F_ajrccm_x002F_aamaf113" language=""/>
  <HyperLink xmlns="" ID="+9jFxyBp/WHrUPdJmizOpUfHi1g=1722748056876.55_216.3428" plainAltText="doi:_x0020_" language=""/>
  <HyperLink xmlns="" ID="+9jFxyBp/WHrUPdJmizOpUfHi1g=-164892266470.2_234.8228" plainAltText="_x0031_0.1001_x002F_jama.2017.13836" language=""/>
  <HyperLink xmlns="" ID="+9jFxyBp/WHrUPdJmizOpUfHi1g=1350471103174.825_277.7827" plainAltText="doi:10.1001_x002F_jama.2026.3100" language=""/>
  <HyperLink xmlns="" ID="+9jFxyBp/WHrUPdJmizOpUfHi1g=-619460236446.95_339.2227" plainAltText="doi:_x0020_10.1097_x002F_CCM.0000000000004224" language=""/>
  <HyperLink xmlns="" ID="+9jFxyBp/WHrUPdJmizOpUfHi1g=59709681470.2_382.1828" plainAltText="Hospital_x0020_Sepsis_x0020_Program_x0020_Core_x0020_Elements:_x0020_2023" language=""/>
  <SubText xmlns="" ID="ov+VfnmnLTz3/ChfZ3j7+LYDIWQ=" ActualText=""/>
  <SubText xmlns="" ID="OG3kk7NQ3ITebkPmtDh0kzme4+Y=" ActualText=""/>
  <SubText xmlns="" ID="L6sPx8aW2xy+VVDddoXrk8XQmho=" ActualText=""/>
  <SubText xmlns="" ID="pykTeKDRUPIFNiIv/sVzjVDZeI8=" ActualText=""/>
  <SubText xmlns="" ID="9Y14WmFoONIVmiYDXdXq2FvmHV4=" ActualText=""/>
  <SubText xmlns="" ID="Ur+Z8YfSrTELlrNJRhdtuRJnEJQ=" ActualText=""/>
  <SubText xmlns="" ID="kX9R3WGWnO5ABTdnkUwyrJSu7vU=" ActualText=""/>
  <SubText xmlns="" ID="bHKJGJDnsts1QmK2hRyzYxE/klY=" ActualText=""/>
  <SubText xmlns="" ID="CVRSFnRXcE0tMX+e2GAtsK2CIKU=" ActualText=""/>
  <SubText xmlns="" ID="ZbW7idNLt3pRQg91l+wgRg4gn14=" ActualText=""/>
  <SubText xmlns="" ID="+asYesxTvEjsrPh+CbopjUhzTp0=" ActualText=""/>
  <SubText xmlns="" ID="c+n3rp0Kxy5bEJ4KnSLssoC+BHM=" ActualText=""/>
  <SubText xmlns="" ID="SqErhiGtpdCPHtG7wIfKmdObOUE=" ActualText=""/>
  <SubText xmlns="" ID="lC8edAKLzri9XsffbwcfLgOtu1w=" ActualText=""/>
  <SubText xmlns="" ID="KB10z2IaMIyg80pj7Q9/SvtfT2M=" ActualText=""/>
  <SubText xmlns="" ID="jtDIsOzsBo9grc4uknR67Z3hDaw=" ActualText=""/>
  <SubText xmlns="" ID="TrextFADBeX2EHiRhfmbHJXSkJc=" ActualText=""/>
  <SubText xmlns="" ID="YiuLKvy+Cy6iKAQoWjmcsqxOpD8=" ActualText=""/>
  <Shape xmlns="" ID="Pqs3H97x1G0BC0RuoRvUG9Dznmg=" pdftag="P" isBookmarkSet="no" bookmark="no" Order="_x0034_"/>
  <Shape xmlns="" ID="1427kYo5RL0h0VhnvW9Tb3aOchA=" pdftag="P" isBookmarkSet="no" bookmark="no" Order="_x0035_"/>
  <Shape xmlns="" ID="us9KV8Wn1dkshKRjIfMblYdx3vw=" pdftag="P" isBookmarkSet="no" bookmark="no" Order="_x0036_"/>
  <Shape xmlns="" ID="YZmEOApJVcZRp7o3McQ0Z/CkFA4=" pdftag="P" isBookmarkSet="no" bookmark="no" Order="_x0037_"/>
  <Shape xmlns="" ID="D1mcjjhet9gSS7vsscHL9GH6NGE=" pdftag="P" isBookmarkSet="no" bookmark="no" Order="_x0038_"/>
  <Shape xmlns="" ID="2GwDkiTbAEFExhupWM2rEko+gxA=" pdftag="P" isBookmarkSet="no" bookmark="no" Order="_x0039_"/>
  <Shape xmlns="" ID="UaK6IOQzm1SfuIL26JgqUZCUW8s=" pdftag="P" isBookmarkSet="no" bookmark="no" Order="_x0032_"/>
  <Shape xmlns="" ID="Y/hycUnxh+brG2JdDkWa8sWQRAU=" pdftag="P" isBookmarkSet="no" bookmark="no" Order="_x0034_"/>
  <Shape xmlns="" ID="r+0wQO7eWwhGIEgkkDVBP0ZriTg=" pdftag="P" isBookmarkSet="no" bookmark="no" Order="_x0032_"/>
</PAW>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6231fbc-2c90-4730-aa9d-e4ac279e5ab9">
      <Terms xmlns="http://schemas.microsoft.com/office/infopath/2007/PartnerControls"/>
    </lcf76f155ced4ddcb4097134ff3c332f>
    <TaxCatchAll xmlns="51381ca1-c6d7-4e8c-886b-c05775196115" xsi:nil="true"/>
  </documentManagement>
</p:properties>
</file>

<file path=customXml/itemProps1.xml><?xml version="1.0" encoding="utf-8"?>
<ds:datastoreItem xmlns:ds="http://schemas.openxmlformats.org/officeDocument/2006/customXml" ds:itemID="{CC12FF3E-A906-4AA5-9C70-D8EF4376C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231fbc-2c90-4730-aa9d-e4ac279e5ab9"/>
    <ds:schemaRef ds:uri="51381ca1-c6d7-4e8c-886b-c05775196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698278-2D28-40DB-8575-4C6CE66EA243}">
  <ds:schemaRefs>
    <ds:schemaRef ds:uri="http://schemas.microsoft.com/sharepoint/v3/contenttype/forms"/>
  </ds:schemaRefs>
</ds:datastoreItem>
</file>

<file path=customXml/itemProps3.xml><?xml version="1.0" encoding="utf-8"?>
<ds:datastoreItem xmlns:ds="http://schemas.openxmlformats.org/officeDocument/2006/customXml" ds:itemID="{AC4E5092-6AF4-49DA-BF78-DF97C938697B}">
  <ds:schemaRefs>
    <ds:schemaRef ds:uri=""/>
    <ds:schemaRef ds:uri="http://www.net-centric.com/PAWPP"/>
  </ds:schemaRefs>
</ds:datastoreItem>
</file>

<file path=customXml/itemProps4.xml><?xml version="1.0" encoding="utf-8"?>
<ds:datastoreItem xmlns:ds="http://schemas.openxmlformats.org/officeDocument/2006/customXml" ds:itemID="{14C3E444-1C6B-48AF-AB4C-B92DBE8E7A59}">
  <ds:schemaRefs>
    <ds:schemaRef ds:uri="06231fbc-2c90-4730-aa9d-e4ac279e5ab9"/>
    <ds:schemaRef ds:uri="51381ca1-c6d7-4e8c-886b-c057751961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026e4c1-5892-497a-b9da-ee493c9f0364}" enabled="0" method="" siteId="{d026e4c1-5892-497a-b9da-ee493c9f0364}" removed="1"/>
</clbl:labelList>
</file>

<file path=docProps/app.xml><?xml version="1.0" encoding="utf-8"?>
<Properties xmlns="http://schemas.openxmlformats.org/officeDocument/2006/extended-properties" xmlns:vt="http://schemas.openxmlformats.org/officeDocument/2006/docPropsVTypes">
  <TotalTime>0</TotalTime>
  <Words>1494</Words>
  <Application>Microsoft Office PowerPoint</Application>
  <PresentationFormat>Widescreen</PresentationFormat>
  <Paragraphs>145</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Arial Narrow</vt:lpstr>
      <vt:lpstr>Office Theme</vt:lpstr>
      <vt:lpstr>Add Your Title</vt:lpstr>
      <vt:lpstr>Sepsis Impacts the U.S. and Our Hospital</vt:lpstr>
      <vt:lpstr>The Sepsis Core Elements Can Help Improve Sepsis Management and Outcomes1</vt:lpstr>
      <vt:lpstr>We Must Act Fast – Option 1</vt:lpstr>
      <vt:lpstr>What are the Sepsis Core Elements?</vt:lpstr>
      <vt:lpstr>The 7 Sepsis Core Elements of a Successful Sepsis Program5</vt:lpstr>
      <vt:lpstr>The Sepsis Core Elements Can Improve  Costs and Outcomes at Our Facility</vt:lpstr>
      <vt:lpstr>Identifying Areas for Improvement Helps Us Realize Return On Investment</vt:lpstr>
      <vt:lpstr>Creating Our Hospital Sepsis Program</vt:lpstr>
      <vt:lpstr>Our Sepsis Program Goals </vt:lpstr>
      <vt:lpstr>Our Sepsis Program Structure</vt:lpstr>
      <vt:lpstr>Leadership Commitment  is Critical to Sepsis Program Success</vt:lpstr>
      <vt:lpstr>Resources</vt:lpstr>
      <vt:lpstr>Thank you!</vt:lpstr>
      <vt:lpstr>For More Information </vt:lpstr>
      <vt:lpstr>References</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Sepsis Program Core Elements</dc:title>
  <dc:subject>Hospital Sepsis Program Core Elements</dc:subject>
  <dc:creator>Centers for Disease Control and Prevention</dc:creator>
  <cp:lastModifiedBy>Rehanna Fikre (Omnicom)</cp:lastModifiedBy>
  <cp:revision>2</cp:revision>
  <dcterms:created xsi:type="dcterms:W3CDTF">2026-01-23T22:35:48Z</dcterms:created>
  <dcterms:modified xsi:type="dcterms:W3CDTF">2026-09-16T14:53:49Z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0x0101007A14172A3CD82047BC819FA5B5ED6B75</vt:lpwstr>
  </property>
  <property fmtid="{D5CDD505-2E9C-101B-9397-08002B2CF9AE}" pid="3" name="MediaServiceImageTags">
    <vt:lpwstr/>
  </property>
  <property fmtid="{D5CDD505-2E9C-101B-9397-08002B2CF9AE}" pid="4" name="MSIP_Label_8af03ff0-41c5-4c41-b55e-fabb8fae94be_Enabled">
    <vt:lpwstr>true</vt:lpwstr>
  </property>
  <property fmtid="{D5CDD505-2E9C-101B-9397-08002B2CF9AE}" pid="5" name="MSIP_Label_8af03ff0-41c5-4c41-b55e-fabb8fae94be_SetDate">
    <vt:lpwstr>2026-02-06T21:40:43Z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c3a88104-c296-43f8-a0a2-bce72808ed43</vt:lpwstr>
  </property>
  <property fmtid="{D5CDD505-2E9C-101B-9397-08002B2CF9AE}" pid="10" name="MSIP_Label_8af03ff0-41c5-4c41-b55e-fabb8fae94be_ContentBits">
    <vt:lpwstr>0</vt:lpwstr>
  </property>
  <property fmtid="{D5CDD505-2E9C-101B-9397-08002B2CF9AE}" pid="11" name="MSIP_Label_8af03ff0-41c5-4c41-b55e-fabb8fae94be_Tag">
    <vt:lpwstr>10, 0, 1, 2</vt:lpwstr>
  </property>
  <property fmtid="{D5CDD505-2E9C-101B-9397-08002B2CF9AE}" pid="12" name="MSIP_Label_8e19d756-792e-42a1-bcad-4cb9051ddd2d_Enabled">
    <vt:lpwstr>true</vt:lpwstr>
  </property>
  <property fmtid="{D5CDD505-2E9C-101B-9397-08002B2CF9AE}" pid="13" name="MSIP_Label_8e19d756-792e-42a1-bcad-4cb9051ddd2d_SetDate">
    <vt:lpwstr>2026-09-10T22:05:52Z</vt:lpwstr>
  </property>
  <property fmtid="{D5CDD505-2E9C-101B-9397-08002B2CF9AE}" pid="14" name="MSIP_Label_8e19d756-792e-42a1-bcad-4cb9051ddd2d_Method">
    <vt:lpwstr>Standard</vt:lpwstr>
  </property>
  <property fmtid="{D5CDD505-2E9C-101B-9397-08002B2CF9AE}" pid="15" name="MSIP_Label_8e19d756-792e-42a1-bcad-4cb9051ddd2d_Name">
    <vt:lpwstr>Confidential</vt:lpwstr>
  </property>
  <property fmtid="{D5CDD505-2E9C-101B-9397-08002B2CF9AE}" pid="16" name="MSIP_Label_8e19d756-792e-42a1-bcad-4cb9051ddd2d_SiteId">
    <vt:lpwstr>41eb501a-f671-4ce0-a5bf-b64168c3705f</vt:lpwstr>
  </property>
  <property fmtid="{D5CDD505-2E9C-101B-9397-08002B2CF9AE}" pid="17" name="MSIP_Label_8e19d756-792e-42a1-bcad-4cb9051ddd2d_ActionId">
    <vt:lpwstr>91c8c5fa-e96f-4b32-878d-6ad8f63a390f</vt:lpwstr>
  </property>
  <property fmtid="{D5CDD505-2E9C-101B-9397-08002B2CF9AE}" pid="18" name="MSIP_Label_8e19d756-792e-42a1-bcad-4cb9051ddd2d_ContentBits">
    <vt:lpwstr>2</vt:lpwstr>
  </property>
  <property fmtid="{D5CDD505-2E9C-101B-9397-08002B2CF9AE}" pid="19" name="MSIP_Label_8e19d756-792e-42a1-bcad-4cb9051ddd2d_Tag">
    <vt:lpwstr>50, 3, 0, 1</vt:lpwstr>
  </property>
  <property fmtid="{D5CDD505-2E9C-101B-9397-08002B2CF9AE}" pid="20" name="ClassificationContentMarkingFooterLocations">
    <vt:lpwstr>Office Theme:5</vt:lpwstr>
  </property>
  <property fmtid="{D5CDD505-2E9C-101B-9397-08002B2CF9AE}" pid="21" name="ClassificationContentMarkingFooterText">
    <vt:lpwstr>Confidential - Not for Public Consumption or Distribution</vt:lpwstr>
  </property>
</Properties>
</file>