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5"/>
    <p:sldMasterId id="2147483730" r:id="rId6"/>
    <p:sldMasterId id="2147483740" r:id="rId7"/>
  </p:sldMasterIdLst>
  <p:notesMasterIdLst>
    <p:notesMasterId r:id="rId26"/>
  </p:notesMasterIdLst>
  <p:handoutMasterIdLst>
    <p:handoutMasterId r:id="rId27"/>
  </p:handoutMasterIdLst>
  <p:sldIdLst>
    <p:sldId id="539" r:id="rId8"/>
    <p:sldId id="542" r:id="rId9"/>
    <p:sldId id="545" r:id="rId10"/>
    <p:sldId id="582" r:id="rId11"/>
    <p:sldId id="591" r:id="rId12"/>
    <p:sldId id="611" r:id="rId13"/>
    <p:sldId id="589" r:id="rId14"/>
    <p:sldId id="593" r:id="rId15"/>
    <p:sldId id="612" r:id="rId16"/>
    <p:sldId id="590" r:id="rId17"/>
    <p:sldId id="595" r:id="rId18"/>
    <p:sldId id="613" r:id="rId19"/>
    <p:sldId id="597" r:id="rId20"/>
    <p:sldId id="598" r:id="rId21"/>
    <p:sldId id="614" r:id="rId22"/>
    <p:sldId id="605" r:id="rId23"/>
    <p:sldId id="603" r:id="rId24"/>
    <p:sldId id="615" r:id="rId25"/>
  </p:sldIdLst>
  <p:sldSz cx="10287000" cy="6858000" type="35mm"/>
  <p:notesSz cx="6980238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pos="6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99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7D8C28-6224-2F67-A099-C5D41FD35562}" name="Pierce, Samantha (CDC/NCCDPHP/DNPAO)" initials="P(" userId="S::nya7@cdc.gov::6ce1d682-0160-4f90-b2f3-3824542d1b0f" providerId="AD"/>
  <p188:author id="{4F23953D-5510-506C-0A8A-5E814F8E3FFA}" name="Zhao, Lixia (CDC/NCCDPHP/DNPAO)" initials="Z(" userId="S::ynl3@cdc.gov::4676f9d5-1308-442c-a674-67b1138ed07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cGuire, Lisa (CDC/ONDIEH/NCIPC)" initials="LCM" lastIdx="2" clrIdx="0"/>
  <p:cmAuthor id="1" name="CDC User" initials="DAG" lastIdx="3" clrIdx="1"/>
  <p:cmAuthor id="2" name="Ederer, David (CDC/DDNID/NCCDPHP/DNPAO)" initials="E(" lastIdx="1" clrIdx="2">
    <p:extLst>
      <p:ext uri="{19B8F6BF-5375-455C-9EA6-DF929625EA0E}">
        <p15:presenceInfo xmlns:p15="http://schemas.microsoft.com/office/powerpoint/2012/main" userId="S::xhj2@cdc.gov::66410689-e4e9-4a94-87f9-ef385ed74ac4" providerId="AD"/>
      </p:ext>
    </p:extLst>
  </p:cmAuthor>
  <p:cmAuthor id="3" name="Zhao, Lixia (CDC/DDNID/NCCDPHP/DNPAO)" initials="ZL(" lastIdx="1" clrIdx="3">
    <p:extLst>
      <p:ext uri="{19B8F6BF-5375-455C-9EA6-DF929625EA0E}">
        <p15:presenceInfo xmlns:p15="http://schemas.microsoft.com/office/powerpoint/2012/main" userId="S::ynl3@cdc.gov::4676f9d5-1308-442c-a674-67b1138ed07f" providerId="AD"/>
      </p:ext>
    </p:extLst>
  </p:cmAuthor>
  <p:cmAuthor id="4" name="Evelyn" initials="E" lastIdx="3" clrIdx="4">
    <p:extLst>
      <p:ext uri="{19B8F6BF-5375-455C-9EA6-DF929625EA0E}">
        <p15:presenceInfo xmlns:p15="http://schemas.microsoft.com/office/powerpoint/2012/main" userId="S::ydj2@cdc.gov::6ac5eaec-675e-457c-bb46-8f407369e67b" providerId="AD"/>
      </p:ext>
    </p:extLst>
  </p:cmAuthor>
  <p:cmAuthor id="5" name="Moore, Georgia Ann (CDC/DDPHSIS/CSTLTS/OD)" initials="MGA(" lastIdx="3" clrIdx="5">
    <p:extLst>
      <p:ext uri="{19B8F6BF-5375-455C-9EA6-DF929625EA0E}">
        <p15:presenceInfo xmlns:p15="http://schemas.microsoft.com/office/powerpoint/2012/main" userId="S::gbm7@cdc.gov::3d8af32e-2536-40e7-8bd3-fae50345a15a" providerId="AD"/>
      </p:ext>
    </p:extLst>
  </p:cmAuthor>
  <p:cmAuthor id="6" name="CSTLTS ADS" initials="acy2" lastIdx="3" clrIdx="6">
    <p:extLst>
      <p:ext uri="{19B8F6BF-5375-455C-9EA6-DF929625EA0E}">
        <p15:presenceInfo xmlns:p15="http://schemas.microsoft.com/office/powerpoint/2012/main" userId="CSTLTS AD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606"/>
    <a:srgbClr val="080808"/>
    <a:srgbClr val="BCE292"/>
    <a:srgbClr val="9ED561"/>
    <a:srgbClr val="E8FECE"/>
    <a:srgbClr val="FAF400"/>
    <a:srgbClr val="F45C2C"/>
    <a:srgbClr val="ED4213"/>
    <a:srgbClr val="EEE800"/>
    <a:srgbClr val="FFC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912" y="96"/>
      </p:cViewPr>
      <p:guideLst>
        <p:guide orient="horz" pos="696"/>
        <p:guide pos="384"/>
        <p:guide pos="6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9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3306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6933" y="0"/>
            <a:ext cx="3033305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694295"/>
            <a:ext cx="3033306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6933" y="8694295"/>
            <a:ext cx="3033305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805D087-AF7F-4474-91AC-87EE2095E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71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3822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t" anchorCtr="0" compatLnSpc="1">
            <a:prstTxWarp prst="textNoShape">
              <a:avLst/>
            </a:prstTxWarp>
          </a:bodyPr>
          <a:lstStyle>
            <a:lvl1pPr defTabSz="916716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419" y="0"/>
            <a:ext cx="30238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t" anchorCtr="0" compatLnSpc="1">
            <a:prstTxWarp prst="textNoShape">
              <a:avLst/>
            </a:prstTxWarp>
          </a:bodyPr>
          <a:lstStyle>
            <a:lvl1pPr algn="r" defTabSz="916716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685800"/>
            <a:ext cx="5145088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015" y="4344027"/>
            <a:ext cx="5118209" cy="41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491"/>
            <a:ext cx="3023822" cy="4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b" anchorCtr="0" compatLnSpc="1">
            <a:prstTxWarp prst="textNoShape">
              <a:avLst/>
            </a:prstTxWarp>
          </a:bodyPr>
          <a:lstStyle>
            <a:lvl1pPr defTabSz="916716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419" y="8686491"/>
            <a:ext cx="3023821" cy="4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b" anchorCtr="0" compatLnSpc="1">
            <a:prstTxWarp prst="textNoShape">
              <a:avLst/>
            </a:prstTxWarp>
          </a:bodyPr>
          <a:lstStyle>
            <a:lvl1pPr algn="r" defTabSz="916716" eaLnBrk="0" hangingPunct="0">
              <a:defRPr sz="1200"/>
            </a:lvl1pPr>
          </a:lstStyle>
          <a:p>
            <a:pPr>
              <a:defRPr/>
            </a:pPr>
            <a:fld id="{6470946D-6C0C-4266-8869-C57601F2D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88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0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85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37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4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692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130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57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832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91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589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644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518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695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8069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763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770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488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2E0D-6485-4017-A1BE-6FD4DBC85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1122363"/>
            <a:ext cx="771525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CE96A-4367-47F5-B211-314F2C4B4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2444325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25358858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60659999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36457513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</p:spTree>
    <p:extLst>
      <p:ext uri="{BB962C8B-B14F-4D97-AF65-F5344CB8AC3E}">
        <p14:creationId xmlns:p14="http://schemas.microsoft.com/office/powerpoint/2010/main" val="316123287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143125" y="5791200"/>
            <a:ext cx="7629525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 </a:t>
            </a:r>
          </a:p>
        </p:txBody>
      </p:sp>
    </p:spTree>
    <p:extLst>
      <p:ext uri="{BB962C8B-B14F-4D97-AF65-F5344CB8AC3E}">
        <p14:creationId xmlns:p14="http://schemas.microsoft.com/office/powerpoint/2010/main" val="25341951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2602" y="4406903"/>
            <a:ext cx="874395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effectLst/>
              </a:defRPr>
            </a:lvl1pPr>
          </a:lstStyle>
          <a:p>
            <a:r>
              <a:rPr lang="en-US"/>
              <a:t>Section Header</a:t>
            </a:r>
            <a:br>
              <a:rPr lang="en-US"/>
            </a:br>
            <a:r>
              <a:rPr lang="en-US"/>
              <a:t>Myriad Pro, bold, shadow, 36pt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12602" y="2906713"/>
            <a:ext cx="874395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20056553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2" y="273050"/>
            <a:ext cx="338435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Header – Myriad Pro, bold, shadow, 20pt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21931" y="273051"/>
            <a:ext cx="5750719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14352" y="1435104"/>
            <a:ext cx="3384352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Paragraph of type</a:t>
            </a:r>
          </a:p>
          <a:p>
            <a:pPr lvl="0"/>
            <a:r>
              <a:rPr lang="en-US"/>
              <a:t>Myriad Pro, 14pt</a:t>
            </a:r>
          </a:p>
        </p:txBody>
      </p:sp>
      <p:sp>
        <p:nvSpPr>
          <p:cNvPr id="7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82501504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6324" y="4800600"/>
            <a:ext cx="6172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Photo Title – Myriad Pro, Bold, Shadow, 20pt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016324" y="5367338"/>
            <a:ext cx="6172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Caption or credits for photo – Myriad Pro, 14pt</a:t>
            </a:r>
          </a:p>
        </p:txBody>
      </p:sp>
    </p:spTree>
    <p:extLst>
      <p:ext uri="{BB962C8B-B14F-4D97-AF65-F5344CB8AC3E}">
        <p14:creationId xmlns:p14="http://schemas.microsoft.com/office/powerpoint/2010/main" val="121751217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1981200"/>
            <a:ext cx="72009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Closing– Myriad Pro, Bold, 28pt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543050" y="4343400"/>
            <a:ext cx="72009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>
                <a:solidFill>
                  <a:srgbClr val="0039A6"/>
                </a:solidFill>
                <a:latin typeface="Myriad Web Pro"/>
              </a:rPr>
              <a:t>For more information please contact Centers for Disease Control and Prevention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543050" y="4706037"/>
            <a:ext cx="6686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1600 Clifton Road NE, Atlanta, GA 30333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Telephone, 1-800-CDC-INFO (232-4636)/TTY: 1-888-232-6348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E-mail: cdcinfo@cdc.gov 	Web: www.cdc.gov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408663277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80452640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61917243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220805853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</p:spTree>
    <p:extLst>
      <p:ext uri="{BB962C8B-B14F-4D97-AF65-F5344CB8AC3E}">
        <p14:creationId xmlns:p14="http://schemas.microsoft.com/office/powerpoint/2010/main" val="91768215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143125" y="5791200"/>
            <a:ext cx="7629525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 </a:t>
            </a:r>
          </a:p>
        </p:txBody>
      </p:sp>
    </p:spTree>
    <p:extLst>
      <p:ext uri="{BB962C8B-B14F-4D97-AF65-F5344CB8AC3E}">
        <p14:creationId xmlns:p14="http://schemas.microsoft.com/office/powerpoint/2010/main" val="220909704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2602" y="4406901"/>
            <a:ext cx="874395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effectLst/>
              </a:defRPr>
            </a:lvl1pPr>
          </a:lstStyle>
          <a:p>
            <a:r>
              <a:rPr lang="en-US"/>
              <a:t>Section Header</a:t>
            </a:r>
            <a:br>
              <a:rPr lang="en-US"/>
            </a:br>
            <a:r>
              <a:rPr lang="en-US"/>
              <a:t>Myriad Pro, bold, shadow, 36pt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12602" y="2906713"/>
            <a:ext cx="874395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375142249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1" y="273050"/>
            <a:ext cx="338435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Header – Myriad Pro, bold, shadow, 20pt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21931" y="273051"/>
            <a:ext cx="5750719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14351" y="1435102"/>
            <a:ext cx="3384352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Paragraph of type</a:t>
            </a:r>
          </a:p>
          <a:p>
            <a:pPr lvl="0"/>
            <a:r>
              <a:rPr lang="en-US"/>
              <a:t>Myriad Pro, 14pt</a:t>
            </a:r>
          </a:p>
        </p:txBody>
      </p:sp>
      <p:sp>
        <p:nvSpPr>
          <p:cNvPr id="7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308058314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6324" y="4800600"/>
            <a:ext cx="6172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Photo Title – Myriad Pro, Bold, Shadow, 20pt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016324" y="5367338"/>
            <a:ext cx="6172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Caption or credits for photo – Myriad Pro, 14pt</a:t>
            </a:r>
          </a:p>
        </p:txBody>
      </p:sp>
    </p:spTree>
    <p:extLst>
      <p:ext uri="{BB962C8B-B14F-4D97-AF65-F5344CB8AC3E}">
        <p14:creationId xmlns:p14="http://schemas.microsoft.com/office/powerpoint/2010/main" val="332292554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1981200"/>
            <a:ext cx="72009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Closing– Myriad Pro, Bold, 28pt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543050" y="4343400"/>
            <a:ext cx="72009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>
                <a:solidFill>
                  <a:srgbClr val="0039A6"/>
                </a:solidFill>
                <a:latin typeface="Myriad Web Pro"/>
              </a:rPr>
              <a:t>For more information please contact Centers for Disease Control and Prevention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543050" y="4706035"/>
            <a:ext cx="6686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1600 Clifton Road NE, Atlanta, GA 30333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Telephone, 1-800-CDC-INFO (232-4636)/TTY: 1-888-232-6348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E-mail: cdcinfo@cdc.gov 	Web: www.cdc.gov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158980610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0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69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273" y="321755"/>
            <a:ext cx="9708758" cy="1247738"/>
          </a:xfrm>
        </p:spPr>
        <p:txBody>
          <a:bodyPr/>
          <a:lstStyle/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Race/Ethnicity, State and Territory, </a:t>
            </a:r>
            <a:b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BRFSS,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2022–2024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5" y="1876425"/>
            <a:ext cx="8229600" cy="3990975"/>
          </a:xfrm>
        </p:spPr>
        <p:txBody>
          <a:bodyPr/>
          <a:lstStyle/>
          <a:p>
            <a:pPr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080808"/>
                </a:solidFill>
              </a:rPr>
              <a:t>Definitions</a:t>
            </a:r>
          </a:p>
          <a:p>
            <a:r>
              <a:rPr lang="en-US" b="0" dirty="0">
                <a:solidFill>
                  <a:srgbClr val="080808"/>
                </a:solidFill>
              </a:rPr>
              <a:t>Obesity: Body mass index (BMI) of 30 kg/m</a:t>
            </a:r>
            <a:r>
              <a:rPr lang="en-US" b="0" baseline="30000" dirty="0">
                <a:solidFill>
                  <a:srgbClr val="080808"/>
                </a:solidFill>
              </a:rPr>
              <a:t>2</a:t>
            </a:r>
            <a:r>
              <a:rPr lang="en-US" b="0" dirty="0">
                <a:solidFill>
                  <a:srgbClr val="080808"/>
                </a:solidFill>
              </a:rPr>
              <a:t> or higher.</a:t>
            </a:r>
          </a:p>
          <a:p>
            <a:pPr marL="0" indent="0">
              <a:buNone/>
            </a:pPr>
            <a:endParaRPr lang="en-US" b="0" dirty="0">
              <a:solidFill>
                <a:srgbClr val="080808"/>
              </a:solidFill>
            </a:endParaRPr>
          </a:p>
          <a:p>
            <a:r>
              <a:rPr lang="en-US" b="0" dirty="0">
                <a:solidFill>
                  <a:srgbClr val="080808"/>
                </a:solidFill>
              </a:rPr>
              <a:t>Body mass index (BMI): A calculated measure of weight relative to height, defined as body weight in kilograms divided by height in meters squared.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CDC logo">
            <a:extLst>
              <a:ext uri="{FF2B5EF4-FFF2-40B4-BE49-F238E27FC236}">
                <a16:creationId xmlns:a16="http://schemas.microsoft.com/office/drawing/2014/main" id="{E00275C2-8C2A-C38F-03E8-393BE04C3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1357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5C688FB-E5F1-4CBA-9CED-70D12206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28" y="274638"/>
            <a:ext cx="9536344" cy="1285216"/>
          </a:xfrm>
        </p:spPr>
        <p:txBody>
          <a:bodyPr/>
          <a:lstStyle/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Race/Ethnicity, State and Territory, </a:t>
            </a:r>
            <a:b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BRFSS,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2022–2024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8173" y="1774209"/>
            <a:ext cx="8475260" cy="4002660"/>
          </a:xfrm>
        </p:spPr>
        <p:txBody>
          <a:bodyPr/>
          <a:lstStyle/>
          <a:p>
            <a:pPr marL="0" indent="0">
              <a:buNone/>
            </a:pPr>
            <a:r>
              <a:rPr lang="en-US" sz="2200" b="0" dirty="0">
                <a:solidFill>
                  <a:srgbClr val="080808"/>
                </a:solidFill>
              </a:rPr>
              <a:t>Method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The data were collected through the Behavioral Risk Factor Surveillance System (BRFSS), an ongoing, state-based, telephone interview survey conducted by state health departments with assistance from CDC. </a:t>
            </a:r>
          </a:p>
          <a:p>
            <a:pPr marL="0" indent="0">
              <a:buNone/>
            </a:pPr>
            <a:endParaRPr lang="en-US" sz="2200" b="0" dirty="0">
              <a:solidFill>
                <a:srgbClr val="000000"/>
              </a:solidFill>
            </a:endParaRPr>
          </a:p>
          <a:p>
            <a:r>
              <a:rPr lang="en-US" sz="2200" b="0" dirty="0">
                <a:solidFill>
                  <a:srgbClr val="000000"/>
                </a:solidFill>
              </a:rPr>
              <a:t>Height and weight data used in the BMI calculations were self-reported.</a:t>
            </a:r>
          </a:p>
          <a:p>
            <a:endParaRPr lang="en-US" sz="2200" b="0" dirty="0">
              <a:solidFill>
                <a:srgbClr val="000000"/>
              </a:solidFill>
            </a:endParaRPr>
          </a:p>
          <a:p>
            <a:r>
              <a:rPr lang="en-US" sz="2200" b="0" dirty="0">
                <a:solidFill>
                  <a:srgbClr val="000000"/>
                </a:solidFill>
              </a:rPr>
              <a:t>Three years of data were combined to ensure sufficient sample size.</a:t>
            </a:r>
          </a:p>
          <a:p>
            <a:endParaRPr lang="en-US" b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 descr="CDC logo">
            <a:extLst>
              <a:ext uri="{FF2B5EF4-FFF2-40B4-BE49-F238E27FC236}">
                <a16:creationId xmlns:a16="http://schemas.microsoft.com/office/drawing/2014/main" id="{D9D0FC44-5112-776D-B240-047A18064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924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FFC40-89E4-BB36-EEC1-7F24FAECC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68" y="321755"/>
            <a:ext cx="9585949" cy="1247738"/>
          </a:xfrm>
        </p:spPr>
        <p:txBody>
          <a:bodyPr/>
          <a:lstStyle/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Race/Ethnicity, State and Territory, </a:t>
            </a:r>
            <a:b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BRFSS,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2022–2024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9823" y="1978924"/>
            <a:ext cx="8293396" cy="3524409"/>
          </a:xfrm>
        </p:spPr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rgbClr val="080808"/>
                </a:solidFill>
              </a:rPr>
              <a:t>Exclusion Criteria </a:t>
            </a:r>
          </a:p>
          <a:p>
            <a:pPr marL="0" indent="0">
              <a:buNone/>
            </a:pPr>
            <a:r>
              <a:rPr lang="en-US" b="0" i="1" dirty="0">
                <a:solidFill>
                  <a:srgbClr val="000000"/>
                </a:solidFill>
              </a:rPr>
              <a:t>Records with the following were excluded:</a:t>
            </a:r>
          </a:p>
          <a:p>
            <a:r>
              <a:rPr lang="en-US" b="0" dirty="0">
                <a:solidFill>
                  <a:srgbClr val="000000"/>
                </a:solidFill>
              </a:rPr>
              <a:t>Height:  &lt;3 feet or ≥8 feet</a:t>
            </a:r>
          </a:p>
          <a:p>
            <a:pPr marL="0" indent="0">
              <a:buNone/>
            </a:pPr>
            <a:endParaRPr lang="en-US" b="0" dirty="0">
              <a:solidFill>
                <a:srgbClr val="000000"/>
              </a:solidFill>
            </a:endParaRPr>
          </a:p>
          <a:p>
            <a:r>
              <a:rPr lang="en-US" b="0" dirty="0">
                <a:solidFill>
                  <a:srgbClr val="000000"/>
                </a:solidFill>
              </a:rPr>
              <a:t>Weight:  &lt;50 pounds or ≥650 pounds</a:t>
            </a:r>
          </a:p>
          <a:p>
            <a:pPr marL="0" indent="0">
              <a:buNone/>
            </a:pPr>
            <a:endParaRPr lang="en-US" b="0" dirty="0">
              <a:solidFill>
                <a:srgbClr val="000000"/>
              </a:solidFill>
            </a:endParaRPr>
          </a:p>
          <a:p>
            <a:r>
              <a:rPr lang="en-US" b="0" dirty="0">
                <a:solidFill>
                  <a:srgbClr val="000000"/>
                </a:solidFill>
              </a:rPr>
              <a:t>BMI: </a:t>
            </a:r>
            <a:r>
              <a:rPr lang="en-US" b="0" dirty="0">
                <a:solidFill>
                  <a:srgbClr val="080808"/>
                </a:solidFill>
              </a:rPr>
              <a:t>&lt;12 kg/m</a:t>
            </a:r>
            <a:r>
              <a:rPr lang="en-US" b="0" baseline="30000" dirty="0">
                <a:solidFill>
                  <a:srgbClr val="080808"/>
                </a:solidFill>
              </a:rPr>
              <a:t>2</a:t>
            </a:r>
            <a:r>
              <a:rPr lang="en-US" b="0" dirty="0">
                <a:solidFill>
                  <a:srgbClr val="080808"/>
                </a:solidFill>
              </a:rPr>
              <a:t> or ≥100 kg/m</a:t>
            </a:r>
            <a:r>
              <a:rPr lang="en-US" b="0" baseline="30000" dirty="0">
                <a:solidFill>
                  <a:srgbClr val="080808"/>
                </a:solidFill>
              </a:rPr>
              <a:t>2</a:t>
            </a:r>
          </a:p>
          <a:p>
            <a:pPr marL="0" indent="0">
              <a:buNone/>
            </a:pPr>
            <a:endParaRPr lang="en-US" b="0" baseline="300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0" dirty="0">
                <a:solidFill>
                  <a:srgbClr val="000000"/>
                </a:solidFill>
              </a:rPr>
              <a:t>Pregnant women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CDC logo">
            <a:extLst>
              <a:ext uri="{FF2B5EF4-FFF2-40B4-BE49-F238E27FC236}">
                <a16:creationId xmlns:a16="http://schemas.microsoft.com/office/drawing/2014/main" id="{A59B818C-1AF8-F171-F01D-FD899ECAC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6603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93" y="-66467"/>
            <a:ext cx="9883815" cy="967653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Non-Hispanic White Adults, by State and Territory, BRFSS, 2022–2024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 descr="Obesity map - Non-Hispanic White Adults">
            <a:extLst>
              <a:ext uri="{FF2B5EF4-FFF2-40B4-BE49-F238E27FC236}">
                <a16:creationId xmlns:a16="http://schemas.microsoft.com/office/drawing/2014/main" id="{FBAB7858-F235-5726-211C-5FD2E93CA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390" y="1195075"/>
            <a:ext cx="6592220" cy="44678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14156" y="6342773"/>
            <a:ext cx="7496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dirty="0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3" name="Picture 2" descr="CDC logo">
            <a:extLst>
              <a:ext uri="{FF2B5EF4-FFF2-40B4-BE49-F238E27FC236}">
                <a16:creationId xmlns:a16="http://schemas.microsoft.com/office/drawing/2014/main" id="{E1FB7465-398D-37DC-C5C1-23486F7A5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26907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116" y="226536"/>
            <a:ext cx="9591366" cy="805827"/>
          </a:xfrm>
        </p:spPr>
        <p:txBody>
          <a:bodyPr/>
          <a:lstStyle/>
          <a:p>
            <a:pPr>
              <a:lnSpc>
                <a:spcPts val="2400"/>
              </a:lnSpc>
            </a:pPr>
            <a:br>
              <a:rPr lang="en-US" sz="2000" kern="0" dirty="0">
                <a:solidFill>
                  <a:srgbClr val="000000"/>
                </a:solidFill>
                <a:latin typeface="Verdana"/>
              </a:rPr>
            </a:b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Non-Hispanic White Adults, by State and Territory, BRFSS, 2022–2024</a:t>
            </a:r>
            <a:endParaRPr lang="en-US" sz="2000" kern="0" dirty="0">
              <a:latin typeface="Verdan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86640" y="6121873"/>
            <a:ext cx="9332384" cy="504795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</a:p>
          <a:p>
            <a:pPr indent="0"/>
            <a:endParaRPr lang="en-US" sz="900">
              <a:latin typeface="Verdana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88E1B25-701C-DF33-A4A7-81FB7AE22B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462838"/>
              </p:ext>
            </p:extLst>
          </p:nvPr>
        </p:nvGraphicFramePr>
        <p:xfrm>
          <a:off x="1194029" y="1350544"/>
          <a:ext cx="3984742" cy="4453148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068613689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2607458827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737973638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37513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(34.5, 37.1)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72766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(31.7, 34.1)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83064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(28.2, 30.4)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10733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(36.3, 38.5)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85925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(24.7, 26.8)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32445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(22.9, 24.3)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80926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(27.8, 29.9)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91441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(34.1, 37.1)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46814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(13.3, 16.1)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97056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(28.1, 30.2)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46994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(32.3, 34.5)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08510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(21.6, 34.2)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73313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(18.1, 20.8)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10659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(30.8, 32.9)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76131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(32.4, 34.9)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23123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(37.5, 39.0)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64010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(36.7, 38.3)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23611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(35.3, 36.8)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43712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02345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(35.4, 37.8)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76435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(32.3, 33.8)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8019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(29.9, 31.6)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38587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(26.2, 27.9)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86281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(34.1, 35.8)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64553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(32.5, 33.8)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76673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(34.8, 38.2)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62248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(34.0, 35.9)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11614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9C7C553-6C0F-E757-74B0-32B2443163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358611"/>
              </p:ext>
            </p:extLst>
          </p:nvPr>
        </p:nvGraphicFramePr>
        <p:xfrm>
          <a:off x="5271177" y="1350544"/>
          <a:ext cx="3984742" cy="4453148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698525645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2102246949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1196916194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95975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(28.8, 30.5)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78677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(36.1, 37.8)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24669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(29.4, 33.3)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1999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(30.8, 32.9)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26507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(26.3, 28.4)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34914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(26.4, 30.0)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17655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(28.2, 29.6)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92477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(30.5, 33.2)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00472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(34.7, 36.8)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62665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(36.3, 37.9)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0673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(36.6, 38.6)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33296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(31.6, 33.6)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41175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94596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62085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(29.1, 31.5)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59238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(31.3, 33.4)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27633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(34.2, 38.3)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93698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0824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(32.2, 34.8)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41830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(29.0, 30.5)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25686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(27.4, 29.3)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38896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(14.6, 30.0)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90415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(32.0, 34.2)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91914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(31.4, 32.4)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41754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(40.4, 42.5)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18443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(36.1, 37.7)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62929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(31.3, 33.5)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625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86883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899" y="183121"/>
            <a:ext cx="9673063" cy="958821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Non-Hispanic White Adults, by State and Territory, BRFSS, 2022–2024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12C860F-0B34-4A1F-95A4-F5A245F51B54}"/>
              </a:ext>
            </a:extLst>
          </p:cNvPr>
          <p:cNvSpPr txBox="1">
            <a:spLocks/>
          </p:cNvSpPr>
          <p:nvPr/>
        </p:nvSpPr>
        <p:spPr>
          <a:xfrm>
            <a:off x="997517" y="1674203"/>
            <a:ext cx="8292629" cy="4067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Courier New" pitchFamily="49" charset="0"/>
              <a:buChar char="o"/>
              <a:defRPr sz="18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Summary</a:t>
            </a:r>
            <a:endParaRPr lang="en-US" sz="2200" dirty="0"/>
          </a:p>
          <a:p>
            <a:pPr marL="347345" lvl="0" indent="-347345" fontAlgn="auto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Hawaii and </a:t>
            </a:r>
            <a:r>
              <a:rPr lang="en-US" sz="2200" b="0" dirty="0">
                <a:solidFill>
                  <a:srgbClr val="000000"/>
                </a:solidFill>
              </a:rPr>
              <a:t>the District of Columbia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had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a prevalence of obesity less than 20%.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indent="-347345">
              <a:spcBef>
                <a:spcPts val="8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200" b="0" dirty="0">
                <a:solidFill>
                  <a:srgbClr val="000000"/>
                </a:solidFill>
                <a:ea typeface="Calibri" panose="020F0502020204030204" pitchFamily="34" charset="0"/>
                <a:cs typeface="Times New Roman"/>
              </a:rPr>
              <a:t>Colorado, and Virgin</a:t>
            </a:r>
            <a:r>
              <a:rPr lang="en-US" sz="2200" b="0" dirty="0">
                <a:solidFill>
                  <a:srgbClr val="060606"/>
                </a:solidFill>
                <a:effectLst/>
                <a:ea typeface="Calibri" panose="020F0502020204030204" pitchFamily="34" charset="0"/>
                <a:cs typeface="Times New Roman"/>
              </a:rPr>
              <a:t> Islands had a prevalence of obesity between 20% and &lt;25%.</a:t>
            </a:r>
            <a:endParaRPr lang="en-US" sz="2200" b="0" dirty="0">
              <a:solidFill>
                <a:srgbClr val="060606"/>
              </a:solidFill>
              <a:cs typeface="Times New Roman"/>
            </a:endParaRPr>
          </a:p>
          <a:p>
            <a:pPr marL="347345" marR="0" lvl="0" indent="-347345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11 states and Guam had a prevalence of obesity between 25% and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&lt;30%.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17 states had a prevalence of obesity between 30% and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&lt;35%.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16 states had a prevalence of obesity between 35% and &lt;40%.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West Virginia had a prevalence of obesity 40% or greater.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3" name="Picture 2" descr="CDC logo">
            <a:extLst>
              <a:ext uri="{FF2B5EF4-FFF2-40B4-BE49-F238E27FC236}">
                <a16:creationId xmlns:a16="http://schemas.microsoft.com/office/drawing/2014/main" id="{317D8DB0-F3F4-45EA-84C5-D74CB940B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5953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483" y="291269"/>
            <a:ext cx="9576247" cy="59742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Black Adults, by State and Territory, BRFSS, 2022–2024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 descr="Obesity map - Non-Hispanic Black Adults">
            <a:extLst>
              <a:ext uri="{FF2B5EF4-FFF2-40B4-BE49-F238E27FC236}">
                <a16:creationId xmlns:a16="http://schemas.microsoft.com/office/drawing/2014/main" id="{AB8B3F4A-C731-4B52-B39D-FAAD39BE6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048" y="1276049"/>
            <a:ext cx="6658904" cy="43059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04398" y="6340656"/>
            <a:ext cx="7566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3" name="Picture 2" descr="CDC logo">
            <a:extLst>
              <a:ext uri="{FF2B5EF4-FFF2-40B4-BE49-F238E27FC236}">
                <a16:creationId xmlns:a16="http://schemas.microsoft.com/office/drawing/2014/main" id="{1D9CE1B1-D847-B133-430E-7838D5232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905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772" y="252255"/>
            <a:ext cx="9578838" cy="769834"/>
          </a:xfrm>
        </p:spPr>
        <p:txBody>
          <a:bodyPr/>
          <a:lstStyle/>
          <a:p>
            <a:pPr>
              <a:lnSpc>
                <a:spcPts val="2400"/>
              </a:lnSpc>
            </a:pPr>
            <a:br>
              <a:rPr lang="en-US" sz="2000" kern="0" dirty="0">
                <a:solidFill>
                  <a:srgbClr val="000000"/>
                </a:solidFill>
                <a:latin typeface="Verdana"/>
              </a:rPr>
            </a:b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Black Adults, by State and Territory, BRFSS, 2022–2024</a:t>
            </a:r>
            <a:endParaRPr lang="en-US" sz="2000" kern="0" dirty="0">
              <a:latin typeface="Verdana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00559" y="5582253"/>
            <a:ext cx="9261093" cy="1146413"/>
          </a:xfrm>
        </p:spPr>
        <p:txBody>
          <a:bodyPr/>
          <a:lstStyle/>
          <a:p>
            <a:pPr indent="0"/>
            <a:endParaRPr lang="en-US" sz="900" i="1">
              <a:latin typeface="Verdana" pitchFamily="34" charset="0"/>
            </a:endParaRPr>
          </a:p>
          <a:p>
            <a:pPr indent="0"/>
            <a:endParaRPr lang="en-US" sz="900" i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</a:p>
          <a:p>
            <a:pPr inden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61F4686-6148-12C9-F616-01B748965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095044"/>
              </p:ext>
            </p:extLst>
          </p:nvPr>
        </p:nvGraphicFramePr>
        <p:xfrm>
          <a:off x="1333139" y="1481383"/>
          <a:ext cx="3735055" cy="4351331"/>
        </p:xfrm>
        <a:graphic>
          <a:graphicData uri="http://schemas.openxmlformats.org/drawingml/2006/table">
            <a:tbl>
              <a:tblPr firstRow="1"/>
              <a:tblGrid>
                <a:gridCol w="1211818">
                  <a:extLst>
                    <a:ext uri="{9D8B030D-6E8A-4147-A177-3AD203B41FA5}">
                      <a16:colId xmlns:a16="http://schemas.microsoft.com/office/drawing/2014/main" val="3089818514"/>
                    </a:ext>
                  </a:extLst>
                </a:gridCol>
                <a:gridCol w="1079016">
                  <a:extLst>
                    <a:ext uri="{9D8B030D-6E8A-4147-A177-3AD203B41FA5}">
                      <a16:colId xmlns:a16="http://schemas.microsoft.com/office/drawing/2014/main" val="2395609346"/>
                    </a:ext>
                  </a:extLst>
                </a:gridCol>
                <a:gridCol w="1444221">
                  <a:extLst>
                    <a:ext uri="{9D8B030D-6E8A-4147-A177-3AD203B41FA5}">
                      <a16:colId xmlns:a16="http://schemas.microsoft.com/office/drawing/2014/main" val="3976321027"/>
                    </a:ext>
                  </a:extLst>
                </a:gridCol>
              </a:tblGrid>
              <a:tr h="14940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584894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49.1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(46.8, 51.3)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074148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38.7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(32.1, 45.8)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804532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(30.6, 40.8)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007592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47.6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(44.3, 50.9)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0496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38.1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(34.7, 41.5)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48815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(24.8, 32.2)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804311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40.4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(37.1, 43.7)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1648391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46.2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(42.8, 49.6)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399799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(35.0, 39.7)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886200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39.5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(36.3, 42.9)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231339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44.2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(42.2, 46.2)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09855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12899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34.9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(27.1, 43.8)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619124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(16.0, 40.0)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301957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</a:rPr>
                        <a:t>43.1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</a:rPr>
                        <a:t>(40.2, 46.0)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534290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44.4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(41.8, 46.9)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911325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40.3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(35.3, 45.4)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888597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41.9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(38.0, 45.8)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100723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8199208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47.3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(45.2, 49.5)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534915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36.9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(29.1, 45.5)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509893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41.3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(39.8, 42.9)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741022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35.4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(32.2, 38.7)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786642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43.4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(40.9, 46.0)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642399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(32.8, 38.6)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634992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47.4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(45.0, 49.8)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778796"/>
                  </a:ext>
                </a:extLst>
              </a:tr>
              <a:tr h="15562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42.5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(39.5, 45.6)</a:t>
                      </a:r>
                    </a:p>
                  </a:txBody>
                  <a:tcPr marL="6225" marR="6225" marT="62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49779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CF89EBF-AD4F-B6F2-6BC4-51423DDAED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06025"/>
              </p:ext>
            </p:extLst>
          </p:nvPr>
        </p:nvGraphicFramePr>
        <p:xfrm>
          <a:off x="5233052" y="1481383"/>
          <a:ext cx="3738264" cy="4351339"/>
        </p:xfrm>
        <a:graphic>
          <a:graphicData uri="http://schemas.openxmlformats.org/drawingml/2006/table">
            <a:tbl>
              <a:tblPr firstRow="1"/>
              <a:tblGrid>
                <a:gridCol w="1212859">
                  <a:extLst>
                    <a:ext uri="{9D8B030D-6E8A-4147-A177-3AD203B41FA5}">
                      <a16:colId xmlns:a16="http://schemas.microsoft.com/office/drawing/2014/main" val="2238659050"/>
                    </a:ext>
                  </a:extLst>
                </a:gridCol>
                <a:gridCol w="1079943">
                  <a:extLst>
                    <a:ext uri="{9D8B030D-6E8A-4147-A177-3AD203B41FA5}">
                      <a16:colId xmlns:a16="http://schemas.microsoft.com/office/drawing/2014/main" val="165978000"/>
                    </a:ext>
                  </a:extLst>
                </a:gridCol>
                <a:gridCol w="1445462">
                  <a:extLst>
                    <a:ext uri="{9D8B030D-6E8A-4147-A177-3AD203B41FA5}">
                      <a16:colId xmlns:a16="http://schemas.microsoft.com/office/drawing/2014/main" val="244199509"/>
                    </a:ext>
                  </a:extLst>
                </a:gridCol>
              </a:tblGrid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520656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41.7</a:t>
                      </a:r>
                    </a:p>
                  </a:txBody>
                  <a:tcPr marL="6230" marR="6230" marT="62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(26.9, 58.2)</a:t>
                      </a:r>
                    </a:p>
                  </a:txBody>
                  <a:tcPr marL="6230" marR="6230" marT="62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092895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36.7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(32.5, 41.2)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754153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37.4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(31.8, 43.3)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444539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32.1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(22.3, 43.8)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165852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37.7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(35.1, 40.5)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023838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42.2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(32.1, 53.0)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540608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36.2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(34.5, 38.0)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64663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45.3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(42.6, 48.1)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247301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27.6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(21.7, 34.4)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793144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42.8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(40.0, 45.6)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31649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45.8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(42.1, 49.6)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31693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(24.2, 38.8)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757764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746948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30" marR="6230" marT="62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30" marR="6230" marT="62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873633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36.8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(31.6, 42.3)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12450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45.2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(43.1, 47.4)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420278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(17.9, 43.7)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257406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001567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43.7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(40.6, 46.9)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536794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40.2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(31.7, 49.3)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237483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(16.1, 30.7)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447668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36.3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(31.8, 41.0)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514119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45.8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(43.4, 48.2)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034195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36.3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(33.6, 39.1)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495245"/>
                  </a:ext>
                </a:extLst>
              </a:tr>
              <a:tr h="1457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45.1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(38.8, 51.6)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747576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45.1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(41.6, 48.6)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054763"/>
                  </a:ext>
                </a:extLst>
              </a:tr>
              <a:tr h="155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40.5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(25.6, 57.2)</a:t>
                      </a:r>
                    </a:p>
                  </a:txBody>
                  <a:tcPr marL="6230" marR="6230" marT="62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377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369085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68DCFC1-771E-DFE6-5664-4A263AE871B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9867" y="507023"/>
            <a:ext cx="9576247" cy="5974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8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Black Adults, by State and Territory, BRFSS, 2022–2024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352" y="1852485"/>
            <a:ext cx="8311311" cy="3769673"/>
          </a:xfrm>
        </p:spPr>
        <p:txBody>
          <a:bodyPr/>
          <a:lstStyle/>
          <a:p>
            <a:pPr>
              <a:buNone/>
            </a:pPr>
            <a:r>
              <a:rPr lang="en-US" sz="2200" b="0" dirty="0">
                <a:solidFill>
                  <a:srgbClr val="000000"/>
                </a:solidFill>
              </a:rPr>
              <a:t>Summary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Vermont had a prevalence of obesity less than 25%.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4 states had a prevalence of obesity between 25%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&lt;30%.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3 states had a prevalence of obesity between 30% and &lt;35%.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13 states, Virgin Islands, and the District of Columbia had a prevalence of obesity between 35% and &lt;40%.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15 states had a prevalence of obesity between 40% and &lt;45%.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11 states had a prevalence of obesity between 45% and &lt;50%.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No state or territory had a prevalence of obesity 50% or greater.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 descr="CDC logo">
            <a:extLst>
              <a:ext uri="{FF2B5EF4-FFF2-40B4-BE49-F238E27FC236}">
                <a16:creationId xmlns:a16="http://schemas.microsoft.com/office/drawing/2014/main" id="{D246DC1D-BB70-4DAC-2AB7-A6EF099ED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2468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4" y="145514"/>
            <a:ext cx="9628502" cy="81328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Hispanic Adults, by State and Territory, BRFSS, 2022–2024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 descr="Obesity map - Hispanic Adults">
            <a:extLst>
              <a:ext uri="{FF2B5EF4-FFF2-40B4-BE49-F238E27FC236}">
                <a16:creationId xmlns:a16="http://schemas.microsoft.com/office/drawing/2014/main" id="{7CDF8820-7568-D156-7F9E-147E70F66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758" y="1166497"/>
            <a:ext cx="6687483" cy="45250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51205" y="6301466"/>
            <a:ext cx="7543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no data in a specific year.</a:t>
            </a:r>
          </a:p>
        </p:txBody>
      </p:sp>
      <p:pic>
        <p:nvPicPr>
          <p:cNvPr id="3" name="Picture 2" descr="CDC logo">
            <a:extLst>
              <a:ext uri="{FF2B5EF4-FFF2-40B4-BE49-F238E27FC236}">
                <a16:creationId xmlns:a16="http://schemas.microsoft.com/office/drawing/2014/main" id="{435692BA-B5CC-EA65-BB32-96637A202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893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0E1313-6C5C-AF3B-1CEB-584109D10D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3632" y="176336"/>
            <a:ext cx="9628502" cy="81328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8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Hispanic Adults, by State and Territory, BRFSS, 2022–2024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5C3CB21-3D42-E92C-83DB-74D25CEF17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467213"/>
              </p:ext>
            </p:extLst>
          </p:nvPr>
        </p:nvGraphicFramePr>
        <p:xfrm>
          <a:off x="927229" y="1202426"/>
          <a:ext cx="3984742" cy="4453148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441730135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4000058354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2066824885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2883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(26.9, 40.1)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31680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(31.2, 41.4)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73994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(36.9, 41.3)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52294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(30.8, 40.8)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47614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(35.1, 38.0)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12529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(29.5, 32.9)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36728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(34.6, 39.7)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34758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(27.5, 36.1)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12099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(22.6, 31.8)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87706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(28.3, 33.3)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0246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(31.2, 38.4)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71115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(25.5, 47.8)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11162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(30.4, 36.7)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69709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(32.6, 39.0)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27783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</a:rPr>
                        <a:t>38.7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</a:rPr>
                        <a:t>(36.4, 41.1)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20428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(35.5, 41.2)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19616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(35.2, 41.0)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5021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(36.0, 42.0)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89701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07580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(33.9, 44.4)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50750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(28.3, 40.7)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31360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(34.2, 38.9)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5855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(32.0, 36.7)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54469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(35.5, 44.2)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88304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(31.9, 37.3)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01909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(26.8, 43.6)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85227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(30.1, 39.8)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54411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57E6A0D-4AE1-D392-8D9D-0D775D00D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477228"/>
              </p:ext>
            </p:extLst>
          </p:nvPr>
        </p:nvGraphicFramePr>
        <p:xfrm>
          <a:off x="5076081" y="1202426"/>
          <a:ext cx="3984742" cy="4453148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783395548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3494246525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2439150892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72356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(29.3, 39.7)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58184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(35.6, 40.3)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180192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(33.4, 40.6)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06775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(32.0, 46.0)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74500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(31.6, 35.6)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12906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(36.2, 40.9)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45918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(32.2, 34.9)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55300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(32.3, 39.3)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80502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(29.6, 42.1)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42475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(31.4, 40.6)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05683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(39.0, 45.2)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29013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(35.1, 40.9)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66613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75377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(34.2, 36.6)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96680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(33.2, 39.1)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12904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(29.7, 38.0)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34629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(28.6, 46.5)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40156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98604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(35.9, 39.4)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8439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(34.5, 38.7)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65169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(26.1, 38.6)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44882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(26.4, 45.4)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94953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(28.7, 35.9)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45155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(36.4, 39.4)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54009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(28.2, 45.6)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2726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(34.3, 40.5)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66011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(33.7, 42.5)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9688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07389" y="6092798"/>
            <a:ext cx="9189208" cy="668866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</a:p>
          <a:p>
            <a:pPr inden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99499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86F617D-3F6A-FBEE-FD5D-35FE9509C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32" y="309898"/>
            <a:ext cx="9628502" cy="81328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Hispanic Adults, by State and Territory, BRFSS, 2022–2024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02" y="1653294"/>
            <a:ext cx="8023525" cy="4394008"/>
          </a:xfrm>
        </p:spPr>
        <p:txBody>
          <a:bodyPr lIns="91440" tIns="45720" rIns="91440" bIns="45720" anchor="t"/>
          <a:lstStyle/>
          <a:p>
            <a:pPr>
              <a:buNone/>
            </a:pPr>
            <a:r>
              <a:rPr lang="en-US" sz="2200" b="0" dirty="0">
                <a:solidFill>
                  <a:srgbClr val="000000"/>
                </a:solidFill>
              </a:rPr>
              <a:t>Summary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No state or territory had a prevalence of obesity less than 25%.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The District of Columbia had a prevalence of obesity between 25%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&lt;30%.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17 states had a prevalence of obesity between 30%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&lt;35%.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29 states, Guam, Puerto Rico, and Virgin Islands had a prevalence of obesity between 35% and &lt;40%.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Oklahoma had a prevalence of obesity between 40% and &lt;45%.</a:t>
            </a:r>
          </a:p>
          <a:p>
            <a:r>
              <a:rPr lang="en-US" sz="2200" b="0" dirty="0">
                <a:solidFill>
                  <a:srgbClr val="000000"/>
                </a:solidFill>
              </a:rPr>
              <a:t>No state or territory had a prevalence of obesity 45% or greater.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 descr="CDC logo">
            <a:extLst>
              <a:ext uri="{FF2B5EF4-FFF2-40B4-BE49-F238E27FC236}">
                <a16:creationId xmlns:a16="http://schemas.microsoft.com/office/drawing/2014/main" id="{FA7C8B44-46C8-D47E-10CD-BB5DC7DB6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3908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785" y="294713"/>
            <a:ext cx="9559873" cy="59742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Asian Adults, by State and Territory, BRFSS, 2022–2024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 descr="Obesity map - Non-Hispanic Asian Adults">
            <a:extLst>
              <a:ext uri="{FF2B5EF4-FFF2-40B4-BE49-F238E27FC236}">
                <a16:creationId xmlns:a16="http://schemas.microsoft.com/office/drawing/2014/main" id="{EA8FEE3C-B18C-BDAF-F44E-EADA8CFE6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574" y="1247470"/>
            <a:ext cx="6639852" cy="4363059"/>
          </a:xfrm>
          <a:prstGeom prst="rect">
            <a:avLst/>
          </a:prstGeom>
        </p:spPr>
      </p:pic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785" y="1441663"/>
            <a:ext cx="8862515" cy="4349537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</a:pPr>
            <a:r>
              <a:rPr lang="en-US" b="0">
                <a:solidFill>
                  <a:srgbClr val="000000"/>
                </a:solidFill>
              </a:rPr>
              <a:t>	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452000" y="6300589"/>
            <a:ext cx="7430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no data in a specific year.</a:t>
            </a:r>
          </a:p>
        </p:txBody>
      </p:sp>
      <p:pic>
        <p:nvPicPr>
          <p:cNvPr id="5" name="Picture 4" descr="CDC logo">
            <a:extLst>
              <a:ext uri="{FF2B5EF4-FFF2-40B4-BE49-F238E27FC236}">
                <a16:creationId xmlns:a16="http://schemas.microsoft.com/office/drawing/2014/main" id="{9FB4676D-845E-545D-68A3-8F746F19A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9495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3661B88-0E26-DCB0-50FC-4B3336A2B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607" y="366631"/>
            <a:ext cx="9559873" cy="59742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Asian Adults, by State and Territory, BRFSS, 2022–2024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3C4658A-67D1-7537-66DD-C5AA05E4D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336383"/>
              </p:ext>
            </p:extLst>
          </p:nvPr>
        </p:nvGraphicFramePr>
        <p:xfrm>
          <a:off x="1221801" y="1227764"/>
          <a:ext cx="3984742" cy="4453148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149037549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3524469184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2556391152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91949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(6.4, 20.3)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23360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(16.5, 28.2)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05969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(10.6, 19.7)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91516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(7.9, 22.8)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25574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(10.9, 14.8)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50230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(8.1, 14.9)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00772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(8.6, 16.0)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29108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(10.7, 23.4)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54551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(7.3, 16.1)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13842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(8.3, 20.0)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26596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(10.8, 20.2)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9352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(14.2, 22.0)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308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(17.3, 20.2)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16982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68598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</a:rPr>
                        <a:t>11.6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" panose="02020603050405020304" pitchFamily="18" charset="0"/>
                        </a:rPr>
                        <a:t>(9.2, 14.6)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21387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(7.7, 15.6)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91231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(8.4, 17.7)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07224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(9.4, 18.2)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95867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91345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(8.2, 21.0)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19761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79182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(10.5, 15.4)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88458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(9.3, 14.4)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39947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(8.3, 15.4)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23401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(17.4, 23.6)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33652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70035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(9.8, 20.8)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83394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8E5805E-E600-EC61-AB32-D2DE79E137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738403"/>
              </p:ext>
            </p:extLst>
          </p:nvPr>
        </p:nvGraphicFramePr>
        <p:xfrm>
          <a:off x="5346417" y="1227764"/>
          <a:ext cx="3984742" cy="4453148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2887321691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36242577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1467232303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35865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49647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(10.2, 21.1)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31619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(15.4, 31.7)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10135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(5.7, 14.1)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86223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(11.7, 16.8)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84308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10426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(12.7, 16.6)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46285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(7.7, 17.1)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53483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(10.6, 26.8)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03926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(9.7, 18.8)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8430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(6.9, 15.6)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79691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(11.2, 19.2)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65948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45967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3151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(10.6, 21.2)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38640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(4.5, 12.9)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27880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94701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35752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(10.2, 17.8)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36677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(8.7, 15.9)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33403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(6.6, 19.2)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01330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08432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(8.7, 15.7)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99925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(11.4, 14.0)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19477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5781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(12.2, 20.7)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82264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519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22018" y="5757151"/>
            <a:ext cx="9448799" cy="641446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  <a:endParaRPr lang="en-US" sz="10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6992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441D9D-DCD4-7513-4019-61A69CE53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059" y="531015"/>
            <a:ext cx="9559873" cy="59742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Asian Adults, by State and Territory, BRFSS, 2022–2024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6417" y="1885231"/>
            <a:ext cx="7914167" cy="4809658"/>
          </a:xfrm>
        </p:spPr>
        <p:txBody>
          <a:bodyPr lIns="91440" tIns="45720" rIns="91440" bIns="45720" anchor="t"/>
          <a:lstStyle/>
          <a:p>
            <a:pPr>
              <a:buNone/>
            </a:pPr>
            <a:r>
              <a:rPr lang="en-US" sz="2200" b="0" dirty="0">
                <a:solidFill>
                  <a:srgbClr val="000000"/>
                </a:solidFill>
              </a:rPr>
              <a:t>Summary</a:t>
            </a:r>
          </a:p>
          <a:p>
            <a:pPr>
              <a:buNone/>
            </a:pPr>
            <a:endParaRPr lang="en-US" sz="2200" b="0" dirty="0">
              <a:solidFill>
                <a:srgbClr val="000000"/>
              </a:solidFill>
            </a:endParaRPr>
          </a:p>
          <a:p>
            <a:r>
              <a:rPr lang="en-US" sz="2200" b="0" dirty="0">
                <a:solidFill>
                  <a:srgbClr val="000000"/>
                </a:solidFill>
              </a:rPr>
              <a:t>36 states, the District of Columbia, and Guam had a prevalence of obesity less than 20%.</a:t>
            </a:r>
          </a:p>
          <a:p>
            <a:pPr marL="0" indent="0">
              <a:buNone/>
            </a:pPr>
            <a:endParaRPr lang="en-US" sz="2200" b="0" dirty="0">
              <a:solidFill>
                <a:srgbClr val="000000"/>
              </a:solidFill>
            </a:endParaRPr>
          </a:p>
          <a:p>
            <a:r>
              <a:rPr lang="en-US" sz="2200" b="0" dirty="0">
                <a:solidFill>
                  <a:srgbClr val="000000"/>
                </a:solidFill>
              </a:rPr>
              <a:t>3 states (Alaska, Nevada, and Minnesota) had a prevalence of obesity between 20% and &lt;25%.</a:t>
            </a:r>
          </a:p>
          <a:p>
            <a:pPr marL="0" indent="0">
              <a:buNone/>
            </a:pPr>
            <a:endParaRPr lang="en-US" sz="2200" b="0" dirty="0">
              <a:solidFill>
                <a:srgbClr val="000000"/>
              </a:solidFill>
            </a:endParaRPr>
          </a:p>
          <a:p>
            <a:r>
              <a:rPr lang="en-US" sz="2200" b="0" dirty="0">
                <a:solidFill>
                  <a:srgbClr val="000000"/>
                </a:solidFill>
              </a:rPr>
              <a:t>No state had a prevalence of obesity 25% or greater</a:t>
            </a:r>
            <a:endParaRPr lang="en-US" b="0" dirty="0">
              <a:solidFill>
                <a:srgbClr val="000000"/>
              </a:solidFill>
            </a:endParaRPr>
          </a:p>
        </p:txBody>
      </p:sp>
      <p:pic>
        <p:nvPicPr>
          <p:cNvPr id="2" name="Picture 1" descr="CDC logo">
            <a:extLst>
              <a:ext uri="{FF2B5EF4-FFF2-40B4-BE49-F238E27FC236}">
                <a16:creationId xmlns:a16="http://schemas.microsoft.com/office/drawing/2014/main" id="{5FC4DBAE-C03A-FCB0-D43C-303EAE0CC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21795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813D88F-59CC-DB3C-C9A9-FCBC72406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50" y="170095"/>
            <a:ext cx="10106622" cy="597429"/>
          </a:xfrm>
        </p:spPr>
        <p:txBody>
          <a:bodyPr/>
          <a:lstStyle/>
          <a:p>
            <a:pPr algn="l">
              <a:lnSpc>
                <a:spcPts val="2400"/>
              </a:lnSpc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American Indian or Alaska Native Adults, by State and Territory, BRFSS, 2022–2024</a:t>
            </a:r>
            <a:endParaRPr lang="en-US" sz="1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 descr="Obesity map - Non-Hispanic American Indian or Alaskan Native Adults">
            <a:extLst>
              <a:ext uri="{FF2B5EF4-FFF2-40B4-BE49-F238E27FC236}">
                <a16:creationId xmlns:a16="http://schemas.microsoft.com/office/drawing/2014/main" id="{8A18BC5A-4CC9-26D4-1D21-13EED554F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758" y="1242707"/>
            <a:ext cx="6687483" cy="437258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16333" y="6300589"/>
            <a:ext cx="7430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no data in a specific year.</a:t>
            </a:r>
          </a:p>
        </p:txBody>
      </p:sp>
      <p:pic>
        <p:nvPicPr>
          <p:cNvPr id="2" name="Picture 1" descr="CDC logo">
            <a:extLst>
              <a:ext uri="{FF2B5EF4-FFF2-40B4-BE49-F238E27FC236}">
                <a16:creationId xmlns:a16="http://schemas.microsoft.com/office/drawing/2014/main" id="{6F2B70CC-F3C5-2769-B001-D84D7D260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08519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E077956-FFD0-B463-DC50-B7C6C0D77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50" y="344753"/>
            <a:ext cx="10106622" cy="597429"/>
          </a:xfrm>
        </p:spPr>
        <p:txBody>
          <a:bodyPr/>
          <a:lstStyle/>
          <a:p>
            <a:pPr algn="l">
              <a:lnSpc>
                <a:spcPts val="2400"/>
              </a:lnSpc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American Indian or Alaska Native Adults, by State and Territory, BRFSS, 2022–2024</a:t>
            </a:r>
            <a:endParaRPr lang="en-US" sz="1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617F8F1-AB37-F319-1260-09D8E11C1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075474"/>
              </p:ext>
            </p:extLst>
          </p:nvPr>
        </p:nvGraphicFramePr>
        <p:xfrm>
          <a:off x="1349234" y="1287738"/>
          <a:ext cx="3729718" cy="4351340"/>
        </p:xfrm>
        <a:graphic>
          <a:graphicData uri="http://schemas.openxmlformats.org/drawingml/2006/table">
            <a:tbl>
              <a:tblPr firstRow="1"/>
              <a:tblGrid>
                <a:gridCol w="1210086">
                  <a:extLst>
                    <a:ext uri="{9D8B030D-6E8A-4147-A177-3AD203B41FA5}">
                      <a16:colId xmlns:a16="http://schemas.microsoft.com/office/drawing/2014/main" val="2851499421"/>
                    </a:ext>
                  </a:extLst>
                </a:gridCol>
                <a:gridCol w="1077474">
                  <a:extLst>
                    <a:ext uri="{9D8B030D-6E8A-4147-A177-3AD203B41FA5}">
                      <a16:colId xmlns:a16="http://schemas.microsoft.com/office/drawing/2014/main" val="1228126499"/>
                    </a:ext>
                  </a:extLst>
                </a:gridCol>
                <a:gridCol w="1442158">
                  <a:extLst>
                    <a:ext uri="{9D8B030D-6E8A-4147-A177-3AD203B41FA5}">
                      <a16:colId xmlns:a16="http://schemas.microsoft.com/office/drawing/2014/main" val="539340267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88944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42.7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(31.4, 54.8)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75315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38.3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(35.1, 41.6)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30291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50.5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(45.7, 55.3)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12504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42.7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(34.7, 51.2)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72089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41.8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(33.0, 51.3)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48268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(28.2, 43.5)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15194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(22.8, 50.7)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99287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(13.5, 41.9)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250037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27421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36.73079763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(26.7, 48.1)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89427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(13.6, 34.3)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27424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08333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25.68891266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(13.7, 42.9)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42055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45.3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(35.4, 55.7)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18550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34.6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(23.3, 48.0)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03552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(22.5, 39.7)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95310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50.6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(37.9, 63.3)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92163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43.2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(36.4, 50.3)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86090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30175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(28.3, 45.5)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0991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42.1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(34.7, 49.8)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868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29.7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(21.9, 39.0)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45023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33.0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(22.4, 45.7)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57257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37.1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(27.6, 47.8)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62539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44.6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(38.2, 51.2)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9203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38.5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(24.6, 54.5)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04985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36.2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(27.2, 46.2)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388094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459C9D3-F61B-273A-5F3C-1347C0E0B9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700893"/>
              </p:ext>
            </p:extLst>
          </p:nvPr>
        </p:nvGraphicFramePr>
        <p:xfrm>
          <a:off x="5269593" y="1287738"/>
          <a:ext cx="3729718" cy="4351340"/>
        </p:xfrm>
        <a:graphic>
          <a:graphicData uri="http://schemas.openxmlformats.org/drawingml/2006/table">
            <a:tbl>
              <a:tblPr firstRow="1"/>
              <a:tblGrid>
                <a:gridCol w="1210086">
                  <a:extLst>
                    <a:ext uri="{9D8B030D-6E8A-4147-A177-3AD203B41FA5}">
                      <a16:colId xmlns:a16="http://schemas.microsoft.com/office/drawing/2014/main" val="905956719"/>
                    </a:ext>
                  </a:extLst>
                </a:gridCol>
                <a:gridCol w="1077474">
                  <a:extLst>
                    <a:ext uri="{9D8B030D-6E8A-4147-A177-3AD203B41FA5}">
                      <a16:colId xmlns:a16="http://schemas.microsoft.com/office/drawing/2014/main" val="1177273246"/>
                    </a:ext>
                  </a:extLst>
                </a:gridCol>
                <a:gridCol w="1442158">
                  <a:extLst>
                    <a:ext uri="{9D8B030D-6E8A-4147-A177-3AD203B41FA5}">
                      <a16:colId xmlns:a16="http://schemas.microsoft.com/office/drawing/2014/main" val="3245670297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13611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41.2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(37.4, 45.2)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43666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41.8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(33.8, 50.2)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70949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(24.0, 48.9)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56666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37.0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(23.5, 52.8)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38009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07458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40.9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(35.9, 46.1)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93114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(26.5, 46.5)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27492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35.7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(27.9, 44.2)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6324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46.6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(40.8, 52.5)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12934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33.1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(23.5, 44.3)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70181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42.9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(39.8, 46.2)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60651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45.6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(36.1, 55.4)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75599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24823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26857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39.2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(26.6, 53.5)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62534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(23.6, 41.2)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51072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41.3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(34.6, 48.2)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30123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59656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43.8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(31.3, 57.1)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76277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40.5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(33.0, 48.4)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416781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36.2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(25.3, 48.7)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56937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72436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(23.3, 44.9)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10886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44.1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(39.7, 48.6)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71593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52.7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(40.0, 65.0)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95458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48.2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(41.0, 55.5)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1182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44.1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(34.6, 54.0)</a:t>
                      </a:r>
                    </a:p>
                  </a:txBody>
                  <a:tcPr marL="6216" marR="6216" marT="62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010106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47EF16FF-51F6-48A8-A3A7-73099E5287FC}"/>
              </a:ext>
            </a:extLst>
          </p:cNvPr>
          <p:cNvSpPr txBox="1"/>
          <p:nvPr/>
        </p:nvSpPr>
        <p:spPr>
          <a:xfrm>
            <a:off x="1349234" y="6083332"/>
            <a:ext cx="83434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%, or no data in a specific year.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  Source: 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Behavioral Risk Factor Surveillance System, CDC. </a:t>
            </a:r>
          </a:p>
        </p:txBody>
      </p:sp>
    </p:spTree>
    <p:extLst>
      <p:ext uri="{BB962C8B-B14F-4D97-AF65-F5344CB8AC3E}">
        <p14:creationId xmlns:p14="http://schemas.microsoft.com/office/powerpoint/2010/main" val="119886846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AA477D4-9DCC-6FA1-CF45-2DA2661546E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8050" y="468041"/>
            <a:ext cx="10106622" cy="5974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8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Non-Hispanic American Indian or Alaska Native Adults, by State and Territory, BRFSS, 2022–2024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0183" y="1734304"/>
            <a:ext cx="8670731" cy="4452126"/>
          </a:xfrm>
        </p:spPr>
        <p:txBody>
          <a:bodyPr/>
          <a:lstStyle/>
          <a:p>
            <a:pPr>
              <a:buNone/>
            </a:pPr>
            <a:r>
              <a:rPr lang="en-US" sz="2000" b="0" dirty="0">
                <a:solidFill>
                  <a:srgbClr val="000000"/>
                </a:solidFill>
              </a:rPr>
              <a:t>Summary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No state or territory had a prevalence of obesity less than 20%.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Georgia had a prevalence of obesity between 20% and</a:t>
            </a:r>
            <a:r>
              <a:rPr lang="en-US" sz="2000" b="0" dirty="0">
                <a:solidFill>
                  <a:srgbClr val="FF0000"/>
                </a:solidFill>
              </a:rPr>
              <a:t> </a:t>
            </a:r>
            <a:r>
              <a:rPr lang="en-US" sz="2000" b="0" dirty="0">
                <a:solidFill>
                  <a:srgbClr val="000000"/>
                </a:solidFill>
              </a:rPr>
              <a:t>&lt;25%.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3 states had a prevalence of obesity between 25% and</a:t>
            </a:r>
            <a:r>
              <a:rPr lang="en-US" sz="2000" b="0" dirty="0">
                <a:solidFill>
                  <a:srgbClr val="FF0000"/>
                </a:solidFill>
              </a:rPr>
              <a:t> </a:t>
            </a:r>
            <a:r>
              <a:rPr lang="en-US" sz="2000" b="0" dirty="0">
                <a:solidFill>
                  <a:srgbClr val="000000"/>
                </a:solidFill>
              </a:rPr>
              <a:t>&lt;30%.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6 states had a prevalence of obesity between 30% and</a:t>
            </a:r>
            <a:r>
              <a:rPr lang="en-US" sz="2000" b="0" dirty="0">
                <a:solidFill>
                  <a:srgbClr val="FF0000"/>
                </a:solidFill>
              </a:rPr>
              <a:t> </a:t>
            </a:r>
            <a:r>
              <a:rPr lang="en-US" sz="2000" b="0" dirty="0">
                <a:solidFill>
                  <a:srgbClr val="000000"/>
                </a:solidFill>
              </a:rPr>
              <a:t>&lt;35%.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14 states had a prevalence of obesity between 35% and &lt;40%.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15 states had a prevalence of obesity between 40% and &lt;45%.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4 states had a prevalence of obesity between 45% and &lt;50%.</a:t>
            </a:r>
          </a:p>
          <a:p>
            <a:r>
              <a:rPr lang="en-US" sz="2000" b="0" dirty="0">
                <a:solidFill>
                  <a:srgbClr val="000000"/>
                </a:solidFill>
              </a:rPr>
              <a:t>Arizona, Iowa and West Virginia had a prevalence of obesity 50% or greater.</a:t>
            </a:r>
          </a:p>
          <a:p>
            <a:pPr marL="0" indent="0">
              <a:buNone/>
            </a:pPr>
            <a:endParaRPr lang="en-US" sz="22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 descr="CDC logo">
            <a:extLst>
              <a:ext uri="{FF2B5EF4-FFF2-40B4-BE49-F238E27FC236}">
                <a16:creationId xmlns:a16="http://schemas.microsoft.com/office/drawing/2014/main" id="{C6463A6F-A0D9-6BA7-7DF7-C12D88F1D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53779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CCDPHP_ppt_darktheme[1]">
  <a:themeElements>
    <a:clrScheme name="NCCDPHP Dark PPT Colors">
      <a:dk1>
        <a:srgbClr val="FFC000"/>
      </a:dk1>
      <a:lt1>
        <a:srgbClr val="0F56DC"/>
      </a:lt1>
      <a:dk2>
        <a:srgbClr val="FFFFFF"/>
      </a:dk2>
      <a:lt2>
        <a:srgbClr val="FFFFFF"/>
      </a:lt2>
      <a:accent1>
        <a:srgbClr val="878800"/>
      </a:accent1>
      <a:accent2>
        <a:srgbClr val="DF7A00"/>
      </a:accent2>
      <a:accent3>
        <a:srgbClr val="6E273D"/>
      </a:accent3>
      <a:accent4>
        <a:srgbClr val="64A0C8"/>
      </a:accent4>
      <a:accent5>
        <a:srgbClr val="69923A"/>
      </a:accent5>
      <a:accent6>
        <a:srgbClr val="7F7F7F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CEZID_ppt_lighttheme[1]">
  <a:themeElements>
    <a:clrScheme name="NCEZID Light PPT Colors">
      <a:dk1>
        <a:srgbClr val="0039A6"/>
      </a:dk1>
      <a:lt1>
        <a:srgbClr val="FFFFFF"/>
      </a:lt1>
      <a:dk2>
        <a:srgbClr val="3077FF"/>
      </a:dk2>
      <a:lt2>
        <a:srgbClr val="4B4B4B"/>
      </a:lt2>
      <a:accent1>
        <a:srgbClr val="BD3632"/>
      </a:accent1>
      <a:accent2>
        <a:srgbClr val="782327"/>
      </a:accent2>
      <a:accent3>
        <a:srgbClr val="7D7A00"/>
      </a:accent3>
      <a:accent4>
        <a:srgbClr val="156570"/>
      </a:accent4>
      <a:accent5>
        <a:srgbClr val="6E267B"/>
      </a:accent5>
      <a:accent6>
        <a:srgbClr val="002060"/>
      </a:accent6>
      <a:hlink>
        <a:srgbClr val="002060"/>
      </a:hlink>
      <a:folHlink>
        <a:srgbClr val="0053F2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NCEZID_ppt_lighttheme[1]">
  <a:themeElements>
    <a:clrScheme name="NCEZID Light PPT Colors">
      <a:dk1>
        <a:srgbClr val="0039A6"/>
      </a:dk1>
      <a:lt1>
        <a:srgbClr val="FFFFFF"/>
      </a:lt1>
      <a:dk2>
        <a:srgbClr val="3077FF"/>
      </a:dk2>
      <a:lt2>
        <a:srgbClr val="4B4B4B"/>
      </a:lt2>
      <a:accent1>
        <a:srgbClr val="BD3632"/>
      </a:accent1>
      <a:accent2>
        <a:srgbClr val="782327"/>
      </a:accent2>
      <a:accent3>
        <a:srgbClr val="7D7A00"/>
      </a:accent3>
      <a:accent4>
        <a:srgbClr val="156570"/>
      </a:accent4>
      <a:accent5>
        <a:srgbClr val="6E267B"/>
      </a:accent5>
      <a:accent6>
        <a:srgbClr val="002060"/>
      </a:accent6>
      <a:hlink>
        <a:srgbClr val="002060"/>
      </a:hlink>
      <a:folHlink>
        <a:srgbClr val="0053F2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8C4CDD9A0D7D49B69306346585885E" ma:contentTypeVersion="16" ma:contentTypeDescription="Create a new document." ma:contentTypeScope="" ma:versionID="6380c8a4f809b029d610643439871e71">
  <xsd:schema xmlns:xsd="http://www.w3.org/2001/XMLSchema" xmlns:xs="http://www.w3.org/2001/XMLSchema" xmlns:p="http://schemas.microsoft.com/office/2006/metadata/properties" xmlns:ns2="f7f5e8e1-eeb2-484a-be0b-65ad7cf1b353" xmlns:ns3="e5a8b70a-03bd-4c9e-ad13-a97afbeaed30" targetNamespace="http://schemas.microsoft.com/office/2006/metadata/properties" ma:root="true" ma:fieldsID="c7df2e33eac5db88e9733634d439c7a7" ns2:_="" ns3:_="">
    <xsd:import namespace="f7f5e8e1-eeb2-484a-be0b-65ad7cf1b353"/>
    <xsd:import namespace="e5a8b70a-03bd-4c9e-ad13-a97afbeaed3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5e8e1-eeb2-484a-be0b-65ad7cf1b35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1553db0-3bb8-4d9f-9f18-c3703c1aae1b}" ma:internalName="TaxCatchAll" ma:showField="CatchAllData" ma:web="f7f5e8e1-eeb2-484a-be0b-65ad7cf1b3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a8b70a-03bd-4c9e-ad13-a97afbeaed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f5e8e1-eeb2-484a-be0b-65ad7cf1b353" xsi:nil="true"/>
    <lcf76f155ced4ddcb4097134ff3c332f xmlns="e5a8b70a-03bd-4c9e-ad13-a97afbeaed30">
      <Terms xmlns="http://schemas.microsoft.com/office/infopath/2007/PartnerControls"/>
    </lcf76f155ced4ddcb4097134ff3c332f>
    <_dlc_DocId xmlns="f7f5e8e1-eeb2-484a-be0b-65ad7cf1b353">7UTKFZWMU4AY-517668884-4785</_dlc_DocId>
    <_dlc_DocIdUrl xmlns="f7f5e8e1-eeb2-484a-be0b-65ad7cf1b353">
      <Url>https://cdc.sharepoint.com/sites/NCCDPHP-DNPAO/OPCB/_layouts/15/DocIdRedir.aspx?ID=7UTKFZWMU4AY-517668884-4785</Url>
      <Description>7UTKFZWMU4AY-517668884-4785</Description>
    </_dlc_DocIdUrl>
  </documentManagement>
</p:properties>
</file>

<file path=customXml/itemProps1.xml><?xml version="1.0" encoding="utf-8"?>
<ds:datastoreItem xmlns:ds="http://schemas.openxmlformats.org/officeDocument/2006/customXml" ds:itemID="{E5AC6B2D-54DF-4333-8CFC-05309A4AC8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f5e8e1-eeb2-484a-be0b-65ad7cf1b353"/>
    <ds:schemaRef ds:uri="e5a8b70a-03bd-4c9e-ad13-a97afbeaed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A8DE34-8272-41F0-A830-7C25E3D7DB2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D3B137B-A83D-4737-BD74-01C6DF4311F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3A56263-FEE3-4E3F-A9B8-085D77E54A61}">
  <ds:schemaRefs>
    <ds:schemaRef ds:uri="http://schemas.microsoft.com/office/2006/metadata/properties"/>
    <ds:schemaRef ds:uri="http://schemas.microsoft.com/office/infopath/2007/PartnerControls"/>
    <ds:schemaRef ds:uri="f7f5e8e1-eeb2-484a-be0b-65ad7cf1b353"/>
    <ds:schemaRef ds:uri="e5a8b70a-03bd-4c9e-ad13-a97afbeaed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1874</TotalTime>
  <Words>3409</Words>
  <Application>Microsoft Office PowerPoint</Application>
  <PresentationFormat>35mm Slides</PresentationFormat>
  <Paragraphs>955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Courier New</vt:lpstr>
      <vt:lpstr>Myriad Web Pro</vt:lpstr>
      <vt:lpstr>Times</vt:lpstr>
      <vt:lpstr>Times New Roman</vt:lpstr>
      <vt:lpstr>Verdana</vt:lpstr>
      <vt:lpstr>Wingdings</vt:lpstr>
      <vt:lpstr>NCCDPHP_ppt_darktheme[1]</vt:lpstr>
      <vt:lpstr>NCEZID_ppt_lighttheme[1]</vt:lpstr>
      <vt:lpstr>1_NCEZID_ppt_lighttheme[1]</vt:lpstr>
      <vt:lpstr>Prevalence of Obesity Based on Self-Reported Weight and Height Among US Adults by Race/Ethnicity, State and Territory,  BRFSS, 2022–2024</vt:lpstr>
      <vt:lpstr>Prevalence of Obesity Based on Self-Reported Weight and Height Among US Adults by Race/Ethnicity, State and Territory,  BRFSS, 2022–2024</vt:lpstr>
      <vt:lpstr>Prevalence of Obesity Based on Self-Reported Weight and Height Among US Adults by Race/Ethnicity, State and Territory,  BRFSS, 2022–2024</vt:lpstr>
      <vt:lpstr>Prevalence of Obesity Based on Self-Reported Weight and Height Among Non-Hispanic White Adults, by State and Territory, BRFSS, 2022–2024</vt:lpstr>
      <vt:lpstr> Prevalence of Obesity Based on Self-Reported Weight and Height Among Non-Hispanic White Adults, by State and Territory, BRFSS, 2022–2024</vt:lpstr>
      <vt:lpstr>Prevalence of Obesity Based on Self-Reported Weight and Height Among Non-Hispanic White Adults, by State and Territory, BRFSS, 2022–2024</vt:lpstr>
      <vt:lpstr>Prevalence of Obesity Based on Self-Reported Weight and Height Among Non-Hispanic Black Adults, by State and Territory, BRFSS, 2022–2024</vt:lpstr>
      <vt:lpstr> Prevalence of Obesity Based on Self-Reported Weight and Height Among Non-Hispanic Black Adults, by State and Territory, BRFSS, 2022–2024</vt:lpstr>
      <vt:lpstr>Prevalence of Obesity Based on Self-Reported Weight and Height Among Non-Hispanic Black Adults, by State and Territory, BRFSS, 2022–2024</vt:lpstr>
      <vt:lpstr>Prevalence of Obesity Based on Self-Reported Weight and Height Among Hispanic Adults, by State and Territory, BRFSS, 2022–2024</vt:lpstr>
      <vt:lpstr>Prevalence of Obesity Based on Self-Reported Weight and Height Among Hispanic Adults, by State and Territory, BRFSS, 2022–2024</vt:lpstr>
      <vt:lpstr>Prevalence of Obesity Based on Self-Reported Weight and Height Among Hispanic Adults, by State and Territory, BRFSS, 2022–2024</vt:lpstr>
      <vt:lpstr>Prevalence of Obesity Based on Self-Reported Weight and Height Among Non-Hispanic Asian Adults, by State and Territory, BRFSS, 2022–2024</vt:lpstr>
      <vt:lpstr>Prevalence of Obesity Based on Self-Reported Weight and Height Among Non-Hispanic Asian Adults, by State and Territory, BRFSS, 2022–2024</vt:lpstr>
      <vt:lpstr>Prevalence of Obesity Based on Self-Reported Weight and Height Among Non-Hispanic Asian Adults, by State and Territory, BRFSS, 2022–2024</vt:lpstr>
      <vt:lpstr>Prevalence of Obesity Based on Self-Reported Weight and Height Among Non-Hispanic American Indian or Alaska Native Adults, by State and Territory, BRFSS, 2022–2024</vt:lpstr>
      <vt:lpstr>Prevalence of Obesity Based on Self-Reported Weight and Height Among Non-Hispanic American Indian or Alaska Native Adults, by State and Territory, BRFSS, 2022–2024</vt:lpstr>
      <vt:lpstr>Prevalence of Obesity Based on Self-Reported Weight and Height Among Non-Hispanic American Indian or Alaska Native Adults, by State and Territory, BRFSS, 2022–2024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DNPAO State Obesity Prevalence Map 2011</dc:title>
  <dc:subject>DNPAO State Obesity Prevalence Map 2011</dc:subject>
  <dc:creator>CDC</dc:creator>
  <cp:keywords>DNPAO state obesity prevalence map 2011</cp:keywords>
  <cp:lastModifiedBy>Hendrickson, Curtis (CDC/NCCDPHP/DNPAO)</cp:lastModifiedBy>
  <cp:revision>101</cp:revision>
  <cp:lastPrinted>2014-08-11T12:44:34Z</cp:lastPrinted>
  <dcterms:created xsi:type="dcterms:W3CDTF">2000-10-25T15:41:08Z</dcterms:created>
  <dcterms:modified xsi:type="dcterms:W3CDTF">2025-12-03T13:44:00Z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MSIP_Label_7b94a7b8-f06c-4dfe-bdcc-9b548fd58c31_Enabled">
    <vt:lpwstr>true</vt:lpwstr>
  </property>
  <property fmtid="{D5CDD505-2E9C-101B-9397-08002B2CF9AE}" pid="4" name="MSIP_Label_7b94a7b8-f06c-4dfe-bdcc-9b548fd58c31_SetDate">
    <vt:lpwstr>2021-08-05T19:21:26Z</vt:lpwstr>
  </property>
  <property fmtid="{D5CDD505-2E9C-101B-9397-08002B2CF9AE}" pid="5" name="MSIP_Label_7b94a7b8-f06c-4dfe-bdcc-9b548fd58c31_Method">
    <vt:lpwstr>Privileged</vt:lpwstr>
  </property>
  <property fmtid="{D5CDD505-2E9C-101B-9397-08002B2CF9AE}" pid="6" name="MSIP_Label_7b94a7b8-f06c-4dfe-bdcc-9b548fd58c31_Name">
    <vt:lpwstr>7b94a7b8-f06c-4dfe-bdcc-9b548fd58c31</vt:lpwstr>
  </property>
  <property fmtid="{D5CDD505-2E9C-101B-9397-08002B2CF9AE}" pid="7" name="MSIP_Label_7b94a7b8-f06c-4dfe-bdcc-9b548fd58c31_SiteId">
    <vt:lpwstr>9ce70869-60db-44fd-abe8-d2767077fc8f</vt:lpwstr>
  </property>
  <property fmtid="{D5CDD505-2E9C-101B-9397-08002B2CF9AE}" pid="8" name="MSIP_Label_7b94a7b8-f06c-4dfe-bdcc-9b548fd58c31_ActionId">
    <vt:lpwstr>e74401bf-548a-41d5-b9d6-ff506b23d18e</vt:lpwstr>
  </property>
  <property fmtid="{D5CDD505-2E9C-101B-9397-08002B2CF9AE}" pid="9" name="MSIP_Label_7b94a7b8-f06c-4dfe-bdcc-9b548fd58c31_ContentBits">
    <vt:lpwstr>0</vt:lpwstr>
  </property>
  <property fmtid="{D5CDD505-2E9C-101B-9397-08002B2CF9AE}" pid="10" name="ContentTypeId">
    <vt:lpwstr>0x0101000F8C4CDD9A0D7D49B69306346585885E</vt:lpwstr>
  </property>
  <property fmtid="{D5CDD505-2E9C-101B-9397-08002B2CF9AE}" pid="11" name="_dlc_DocIdItemGuid">
    <vt:lpwstr>23198a09-281f-44b1-9cfb-9ffb78049db0</vt:lpwstr>
  </property>
  <property fmtid="{D5CDD505-2E9C-101B-9397-08002B2CF9AE}" pid="12" name="MediaServiceImageTags">
    <vt:lpwstr/>
  </property>
</Properties>
</file>