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  <p:sldMasterId id="2147483730" r:id="rId6"/>
    <p:sldMasterId id="2147483740" r:id="rId7"/>
  </p:sldMasterIdLst>
  <p:notesMasterIdLst>
    <p:notesMasterId r:id="rId20"/>
  </p:notesMasterIdLst>
  <p:handoutMasterIdLst>
    <p:handoutMasterId r:id="rId21"/>
  </p:handoutMasterIdLst>
  <p:sldIdLst>
    <p:sldId id="539" r:id="rId8"/>
    <p:sldId id="542" r:id="rId9"/>
    <p:sldId id="545" r:id="rId10"/>
    <p:sldId id="582" r:id="rId11"/>
    <p:sldId id="614" r:id="rId12"/>
    <p:sldId id="611" r:id="rId13"/>
    <p:sldId id="589" r:id="rId14"/>
    <p:sldId id="593" r:id="rId15"/>
    <p:sldId id="612" r:id="rId16"/>
    <p:sldId id="590" r:id="rId17"/>
    <p:sldId id="595" r:id="rId18"/>
    <p:sldId id="613" r:id="rId19"/>
  </p:sldIdLst>
  <p:sldSz cx="10287000" cy="6858000" type="35mm"/>
  <p:notesSz cx="6980238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pos="6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9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D8C28-6224-2F67-A099-C5D41FD35562}" name="Pierce, Samantha (CDC/NCCDPHP/DNPAO)" initials="P(" userId="S::nya7@cdc.gov::6ce1d682-0160-4f90-b2f3-3824542d1b0f" providerId="AD"/>
  <p188:author id="{A86D3229-7987-CFB3-365D-4676C43DBD6A}" name="Kompaniyets, Lyudmyla (CDC/NCCDPHP/DNPAO)" initials="KL" userId="S::opt4@cdc.gov::5f2e8bef-58cb-4cf4-8f4f-5efed26eda1f" providerId="AD"/>
  <p188:author id="{4F23953D-5510-506C-0A8A-5E814F8E3FFA}" name="Zhao, Lixia (CDC/NCCDPHP/DNPAO)" initials="Z(" userId="S::ynl3@cdc.gov::4676f9d5-1308-442c-a674-67b1138ed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Guire, Lisa (CDC/ONDIEH/NCIPC)" initials="LCM" lastIdx="2" clrIdx="0"/>
  <p:cmAuthor id="1" name="CDC User" initials="DAG" lastIdx="3" clrIdx="1"/>
  <p:cmAuthor id="2" name="Ederer, David (CDC/DDNID/NCCDPHP/DNPAO)" initials="E(" lastIdx="1" clrIdx="2">
    <p:extLst>
      <p:ext uri="{19B8F6BF-5375-455C-9EA6-DF929625EA0E}">
        <p15:presenceInfo xmlns:p15="http://schemas.microsoft.com/office/powerpoint/2012/main" userId="S::xhj2@cdc.gov::66410689-e4e9-4a94-87f9-ef385ed74ac4" providerId="AD"/>
      </p:ext>
    </p:extLst>
  </p:cmAuthor>
  <p:cmAuthor id="3" name="Zhao, Lixia (CDC/DDNID/NCCDPHP/DNPAO)" initials="ZL(" lastIdx="1" clrIdx="3">
    <p:extLst>
      <p:ext uri="{19B8F6BF-5375-455C-9EA6-DF929625EA0E}">
        <p15:presenceInfo xmlns:p15="http://schemas.microsoft.com/office/powerpoint/2012/main" userId="S::ynl3@cdc.gov::4676f9d5-1308-442c-a674-67b1138ed07f" providerId="AD"/>
      </p:ext>
    </p:extLst>
  </p:cmAuthor>
  <p:cmAuthor id="4" name="Evelyn" initials="E" lastIdx="3" clrIdx="4">
    <p:extLst>
      <p:ext uri="{19B8F6BF-5375-455C-9EA6-DF929625EA0E}">
        <p15:presenceInfo xmlns:p15="http://schemas.microsoft.com/office/powerpoint/2012/main" userId="S::ydj2@cdc.gov::6ac5eaec-675e-457c-bb46-8f407369e67b" providerId="AD"/>
      </p:ext>
    </p:extLst>
  </p:cmAuthor>
  <p:cmAuthor id="5" name="Moore, Georgia Ann (CDC/DDPHSIS/CSTLTS/OD)" initials="MGA(" lastIdx="3" clrIdx="5">
    <p:extLst>
      <p:ext uri="{19B8F6BF-5375-455C-9EA6-DF929625EA0E}">
        <p15:presenceInfo xmlns:p15="http://schemas.microsoft.com/office/powerpoint/2012/main" userId="S::gbm7@cdc.gov::3d8af32e-2536-40e7-8bd3-fae50345a15a" providerId="AD"/>
      </p:ext>
    </p:extLst>
  </p:cmAuthor>
  <p:cmAuthor id="6" name="CSTLTS ADS" initials="acy2" lastIdx="3" clrIdx="6">
    <p:extLst>
      <p:ext uri="{19B8F6BF-5375-455C-9EA6-DF929625EA0E}">
        <p15:presenceInfo xmlns:p15="http://schemas.microsoft.com/office/powerpoint/2012/main" userId="CSTLTS AD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080808"/>
    <a:srgbClr val="BCE292"/>
    <a:srgbClr val="9ED561"/>
    <a:srgbClr val="E8FECE"/>
    <a:srgbClr val="FAF400"/>
    <a:srgbClr val="F45C2C"/>
    <a:srgbClr val="ED4213"/>
    <a:srgbClr val="EEE800"/>
    <a:srgbClr val="FFC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47" autoAdjust="0"/>
  </p:normalViewPr>
  <p:slideViewPr>
    <p:cSldViewPr snapToGrid="0">
      <p:cViewPr>
        <p:scale>
          <a:sx n="51" d="100"/>
          <a:sy n="51" d="100"/>
        </p:scale>
        <p:origin x="1536" y="264"/>
      </p:cViewPr>
      <p:guideLst>
        <p:guide orient="horz" pos="696"/>
        <p:guide pos="384"/>
        <p:guide pos="6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933" y="0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694295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933" y="8694295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95" tIns="45198" rIns="90395" bIns="451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05D087-AF7F-4474-91AC-87EE2095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71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3822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19" y="0"/>
            <a:ext cx="30238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685800"/>
            <a:ext cx="5145088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5" y="4344027"/>
            <a:ext cx="5118209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491"/>
            <a:ext cx="3023822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defTabSz="916716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19" y="8686491"/>
            <a:ext cx="3023821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78" tIns="45840" rIns="91678" bIns="45840" numCol="1" anchor="b" anchorCtr="0" compatLnSpc="1">
            <a:prstTxWarp prst="textNoShape">
              <a:avLst/>
            </a:prstTxWarp>
          </a:bodyPr>
          <a:lstStyle>
            <a:lvl1pPr algn="r" defTabSz="916716" eaLnBrk="0" hangingPunct="0">
              <a:defRPr sz="1200"/>
            </a:lvl1pPr>
          </a:lstStyle>
          <a:p>
            <a:pPr>
              <a:defRPr/>
            </a:pPr>
            <a:fld id="{6470946D-6C0C-4266-8869-C57601F2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0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85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37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C194F-D1B0-96FD-3D16-62A5D6173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16467-2EED-11EE-C192-63260C49D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BBE78B-7138-C77A-163F-0374A0E17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959F8-2610-F925-F611-1838F7E749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14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692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0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57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32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89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71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71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64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2E0D-6485-4017-A1BE-6FD4DBC85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CE96A-4367-47F5-B211-314F2C4B4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444325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535885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065999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36457513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316123287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5341951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3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0056553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2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2" y="1435104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82501504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121751217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7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40866327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80452640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1917243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22080585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91768215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209097043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1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375142249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1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1" y="1435102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308058314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332292554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5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15898061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26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61" y="500657"/>
            <a:ext cx="9708758" cy="1247738"/>
          </a:xfrm>
        </p:spPr>
        <p:txBody>
          <a:bodyPr/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r>
              <a:rPr lang="en-US" sz="20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</a:t>
            </a:r>
            <a:b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0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876425"/>
            <a:ext cx="8229600" cy="3990975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Definitions</a:t>
            </a:r>
          </a:p>
          <a:p>
            <a:r>
              <a:rPr lang="en-US" b="0" dirty="0">
                <a:solidFill>
                  <a:srgbClr val="080808"/>
                </a:solidFill>
              </a:rPr>
              <a:t>Obesity: Body mass index (BMI) of 30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higher.</a:t>
            </a:r>
          </a:p>
          <a:p>
            <a:pPr marL="0" indent="0">
              <a:buNone/>
            </a:pPr>
            <a:endParaRPr lang="en-US" b="0" dirty="0">
              <a:solidFill>
                <a:srgbClr val="080808"/>
              </a:solidFill>
            </a:endParaRPr>
          </a:p>
          <a:p>
            <a:r>
              <a:rPr lang="en-US" b="0" dirty="0">
                <a:solidFill>
                  <a:srgbClr val="080808"/>
                </a:solidFill>
              </a:rPr>
              <a:t>Body mass index (BMI): A calculated measure of weight relative to height, defined as body weight in kilograms divided by height in meters squared.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FEDC393E-AA6A-B1AF-4DDB-1AEF1186B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2135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C688FB-E5F1-4CBA-9CED-70D12206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28" y="85797"/>
            <a:ext cx="9536344" cy="1285216"/>
          </a:xfrm>
        </p:spPr>
        <p:txBody>
          <a:bodyPr/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r>
              <a:rPr lang="en-US" sz="20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173" y="1913357"/>
            <a:ext cx="8475260" cy="4002660"/>
          </a:xfrm>
        </p:spPr>
        <p:txBody>
          <a:bodyPr/>
          <a:lstStyle/>
          <a:p>
            <a:pPr marL="0" indent="0">
              <a:buNone/>
            </a:pPr>
            <a:r>
              <a:rPr lang="en-US" sz="2200" b="0">
                <a:solidFill>
                  <a:srgbClr val="080808"/>
                </a:solidFill>
              </a:rPr>
              <a:t>Method</a:t>
            </a:r>
          </a:p>
          <a:p>
            <a:r>
              <a:rPr lang="en-US" sz="2200" b="0">
                <a:solidFill>
                  <a:srgbClr val="000000"/>
                </a:solidFill>
              </a:rPr>
              <a:t>The data were collected through the Behavioral Risk Factor Surveillance System (BRFSS), an ongoing, state-based, telephone interview survey conducted by state health departments with assistance from CDC. </a:t>
            </a:r>
          </a:p>
          <a:p>
            <a:pPr marL="0" indent="0">
              <a:buNone/>
            </a:pPr>
            <a:endParaRPr lang="en-US" sz="2200" b="0">
              <a:solidFill>
                <a:srgbClr val="000000"/>
              </a:solidFill>
            </a:endParaRPr>
          </a:p>
          <a:p>
            <a:r>
              <a:rPr lang="en-US" sz="2200" b="0">
                <a:solidFill>
                  <a:srgbClr val="000000"/>
                </a:solidFill>
              </a:rPr>
              <a:t>Height and weight data used in the BMI calculations were self-reported.</a:t>
            </a:r>
          </a:p>
          <a:p>
            <a:endParaRPr lang="en-US" sz="2200" b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FCEDF4CD-E650-446D-7A49-A6CCE3BC3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7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9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FFC40-89E4-BB36-EEC1-7F24FAEC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368" y="321755"/>
            <a:ext cx="9585949" cy="1247738"/>
          </a:xfrm>
        </p:spPr>
        <p:txBody>
          <a:bodyPr/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Age, State and Territory, </a:t>
            </a:r>
            <a:b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BRFSS, </a:t>
            </a: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9823" y="1978924"/>
            <a:ext cx="8293396" cy="3524409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Exclusion Criteria </a:t>
            </a:r>
          </a:p>
          <a:p>
            <a:pPr marL="0" indent="0">
              <a:buNone/>
            </a:pPr>
            <a:r>
              <a:rPr lang="en-US" b="0" i="1">
                <a:solidFill>
                  <a:srgbClr val="000000"/>
                </a:solidFill>
              </a:rPr>
              <a:t>Records with the following were excluded:</a:t>
            </a:r>
          </a:p>
          <a:p>
            <a:r>
              <a:rPr lang="en-US" b="0">
                <a:solidFill>
                  <a:srgbClr val="000000"/>
                </a:solidFill>
              </a:rPr>
              <a:t>Height:  &lt;3 feet or ≥8 feet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Weight:  &lt;50 pounds or ≥650 pounds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BMI: </a:t>
            </a:r>
            <a:r>
              <a:rPr lang="en-US" b="0">
                <a:solidFill>
                  <a:srgbClr val="080808"/>
                </a:solidFill>
              </a:rPr>
              <a:t>&lt;12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  <a:r>
              <a:rPr lang="en-US" b="0">
                <a:solidFill>
                  <a:srgbClr val="080808"/>
                </a:solidFill>
              </a:rPr>
              <a:t> or ≥100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</a:p>
          <a:p>
            <a:pPr marL="0" indent="0">
              <a:buNone/>
            </a:pPr>
            <a:endParaRPr lang="en-US" b="0" baseline="3000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Pregnant women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6" name="Picture 5" descr="CDC logo">
            <a:extLst>
              <a:ext uri="{FF2B5EF4-FFF2-40B4-BE49-F238E27FC236}">
                <a16:creationId xmlns:a16="http://schemas.microsoft.com/office/drawing/2014/main" id="{E6137ABC-1D20-5997-A65F-FB77A9935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660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93" y="-66467"/>
            <a:ext cx="9883815" cy="967653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14156" y="6342773"/>
            <a:ext cx="7496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7" name="Picture 6" descr="Prevalence of Obesity Based on Self-Reported Weight and Height Among Adults Aged 18–39 Years, by State and Territory, BRFSS, 2025">
            <a:extLst>
              <a:ext uri="{FF2B5EF4-FFF2-40B4-BE49-F238E27FC236}">
                <a16:creationId xmlns:a16="http://schemas.microsoft.com/office/drawing/2014/main" id="{DA1C62F9-D2C1-7ACA-D960-5563C428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85" y="901186"/>
            <a:ext cx="8025589" cy="5283304"/>
          </a:xfrm>
          <a:prstGeom prst="rect">
            <a:avLst/>
          </a:prstGeom>
        </p:spPr>
      </p:pic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E00EFE3E-1737-D3AF-4F4D-0FE737BB1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234" y="5977367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6907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80387-0F43-CDDD-51CF-FA6E15D88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C892-8CBC-8774-3925-A426C8B16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16" y="226536"/>
            <a:ext cx="9591366" cy="805827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 dirty="0">
                <a:solidFill>
                  <a:srgbClr val="000000"/>
                </a:solidFill>
                <a:latin typeface="Verdana"/>
              </a:rPr>
            </a:b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2025</a:t>
            </a:r>
            <a:endParaRPr lang="en-US" sz="2000" kern="0" dirty="0">
              <a:latin typeface="Verdan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ADE29-C33D-A2CA-4D36-9B4C954157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8E8496-FF56-B396-099F-3B802EDFA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245678"/>
              </p:ext>
            </p:extLst>
          </p:nvPr>
        </p:nvGraphicFramePr>
        <p:xfrm>
          <a:off x="1092083" y="1040909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(34.4, 42.0)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(26.5, 33.4)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(25.6, 33.9)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(29.4, 36.5)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(19.3, 22.9)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(25.2, 30.6)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(28.8, 38.3)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(14.6, 21.3)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(21.8, 27.6)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(27.3, 33.3)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(28.5, 43.5)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(26.2, 31.8)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(27.0, 34.3)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(29.7, 36.4)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(28.2, 32.8)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(31.8, 36.5)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(32.1, 38.6)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(26.9, 33.4)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(26.6, 32.0)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(27.8, 32.8)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(21.1, 25.4)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(28.1, 33.2)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(26.8, 30.9)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(30.4, 36.5)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ABAFDA6-CA6F-06DD-AB30-45C836121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44835"/>
              </p:ext>
            </p:extLst>
          </p:nvPr>
        </p:nvGraphicFramePr>
        <p:xfrm>
          <a:off x="5260223" y="1040909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(20.2, 25.6)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(26.6, 32.3)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(23.1, 32.1)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(20.9, 26.7)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(32.7, 42.1)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(23.0, 26.2)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(24.4, 31.5)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(32.4, 39.0)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(29.2, 35.2)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(33.3, 40.2)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(27.7, 33.9)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(23.5, 32.5)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(28.0, 36.4)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(25.5, 32.1)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(24.1, 35.8)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(21.5, 31.0)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(32.5, 38.7)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(29.3, 35.2)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(23.4, 27.2)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(21.4, 27.7)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(25.9, 29.0)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(28.7, 36.0)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(28.7, 34.0)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00469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183121"/>
            <a:ext cx="9673063" cy="958821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Adults Aged 18–39 Years, by State and Territory, BRFSS, 2025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12C860F-0B34-4A1F-95A4-F5A245F51B54}"/>
              </a:ext>
            </a:extLst>
          </p:cNvPr>
          <p:cNvSpPr txBox="1">
            <a:spLocks/>
          </p:cNvSpPr>
          <p:nvPr/>
        </p:nvSpPr>
        <p:spPr>
          <a:xfrm>
            <a:off x="997517" y="1674203"/>
            <a:ext cx="8292629" cy="4067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Summary</a:t>
            </a:r>
            <a:endParaRPr lang="en-US" sz="2200" dirty="0"/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The District of Columbia </a:t>
            </a:r>
            <a:r>
              <a:rPr lang="en-US" sz="2200" b="0" dirty="0">
                <a:solidFill>
                  <a:srgbClr val="000000"/>
                </a:solidFill>
              </a:rPr>
              <a:t>had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 prevalence of obesity less than 20%.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7 states </a:t>
            </a:r>
            <a:r>
              <a:rPr lang="en-US" sz="2200" b="0" dirty="0">
                <a:solidFill>
                  <a:srgbClr val="060606"/>
                </a:solidFill>
                <a:effectLst/>
                <a:ea typeface="Calibri" panose="020F0502020204030204" pitchFamily="34" charset="0"/>
                <a:cs typeface="Times New Roman"/>
              </a:rPr>
              <a:t>had a prevalence of obesity between 20% and &lt;25%.</a:t>
            </a:r>
            <a:endParaRPr lang="en-US" sz="2200" b="0" dirty="0">
              <a:solidFill>
                <a:srgbClr val="060606"/>
              </a:solidFill>
              <a:cs typeface="Times New Roman"/>
            </a:endParaRPr>
          </a:p>
          <a:p>
            <a:pPr marL="347345" marR="0" lvl="0" indent="-347345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18 states had a prevalence of obesity between 25%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marR="0" lvl="0" indent="-347345" algn="l" defTabSz="914400" rtl="0" eaLnBrk="1" fontAlgn="auto" latinLnBrk="0" hangingPunct="1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16 states and Puerto Rico had a prevalence of obesity between 30% 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&lt;35%.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6 states </a:t>
            </a:r>
            <a:r>
              <a:rPr lang="en-US" sz="2200" b="0" dirty="0">
                <a:solidFill>
                  <a:srgbClr val="000000"/>
                </a:solidFill>
              </a:rPr>
              <a:t>and Guam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had a prevalence of obesity between 35% and &lt;40%.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7345" lvl="0" indent="-347345" fontAlgn="auto">
              <a:spcBef>
                <a:spcPts val="800"/>
              </a:spcBef>
              <a:spcAft>
                <a:spcPts val="0"/>
              </a:spcAft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 or territory with available data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had a prevalence of obesity 40% or greater.</a:t>
            </a:r>
            <a:endParaRPr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9862535E-6A13-C12E-8ABE-D76CA574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788" y="60097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953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483" y="291269"/>
            <a:ext cx="9576247" cy="59742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40–59 Years, by State and Territory, BRFSS, 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4398" y="6340656"/>
            <a:ext cx="7566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5" name="Picture 4" descr="Prevalence of Obesity Based on Self-Reported Weight and Height Among Adults Aged 40–59 Years, by State and Territory, BRFSS, 2025">
            <a:extLst>
              <a:ext uri="{FF2B5EF4-FFF2-40B4-BE49-F238E27FC236}">
                <a16:creationId xmlns:a16="http://schemas.microsoft.com/office/drawing/2014/main" id="{556996F2-B4EF-6B3A-FF61-DAEACE067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00" y="883009"/>
            <a:ext cx="8032812" cy="5463337"/>
          </a:xfrm>
          <a:prstGeom prst="rect">
            <a:avLst/>
          </a:prstGeom>
        </p:spPr>
      </p:pic>
      <p:pic>
        <p:nvPicPr>
          <p:cNvPr id="3" name="Picture 2" descr="CDC logo">
            <a:extLst>
              <a:ext uri="{FF2B5EF4-FFF2-40B4-BE49-F238E27FC236}">
                <a16:creationId xmlns:a16="http://schemas.microsoft.com/office/drawing/2014/main" id="{2959CF80-CE82-1FA6-6B2F-A0DE87E47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0337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905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772" y="252255"/>
            <a:ext cx="9578838" cy="769834"/>
          </a:xfrm>
        </p:spPr>
        <p:txBody>
          <a:bodyPr/>
          <a:lstStyle/>
          <a:p>
            <a:pPr>
              <a:lnSpc>
                <a:spcPts val="2400"/>
              </a:lnSpc>
            </a:pPr>
            <a:br>
              <a:rPr lang="en-US" sz="2000" kern="0">
                <a:solidFill>
                  <a:srgbClr val="000000"/>
                </a:solidFill>
                <a:latin typeface="Verdana"/>
              </a:rPr>
            </a:b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39A6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</a:t>
            </a:r>
            <a:r>
              <a:rPr lang="en-US" sz="18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Adults Aged 40–59 Years, by State and Territory, BRFSS, 2025</a:t>
            </a:r>
            <a:endParaRPr lang="en-US" sz="2000" kern="0">
              <a:latin typeface="Verdana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A8BB18A-D9F1-B75D-0020-2D2F16F73A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392233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(42.6, 49.8)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(34.7, 41.3)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(32.5, 41.0)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(40.9, 47.7)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(27.5, 31.5)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(32.3, 37.6)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(38.9, 47.1)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(26.7, 35.9)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(35.0, 41.7)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(41.2, 47.7)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(30.1, 48.6)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(27.2, 32.6)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(33.0, 40.8)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(37.3, 41.5)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(44.1, 50.6)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(42.3, 46.9)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(40.7, 45.7)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(42.9, 49.1)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(40.2, 46.6)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(35.9, 40.4)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(36.2, 40.6)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(30.0, 34.7)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(38.6, 43.5)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(36.7, 40.4)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(39.2, 46.0)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579E497-3EA2-CF25-5F9A-76748A76B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16069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(34.1, 40.0)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(40.2, 46.4)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(35.2, 42.7)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(28.7, 34.7)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(36.2, 44.5)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(31.9, 35.7)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(37.2, 44.7)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(44.5, 50.8)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(38.5, 44.3)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(38.4, 44.8)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(33.2, 39.1)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(36.4, 45.2)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(41.9, 49.5)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(30.4, 36.5)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(41.5, 52.4)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(38.9, 49.1)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(42.7, 49.4)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(40.1, 47.2)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(34.3, 38.5)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(32.8, 38.3)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(36.4, 44.0)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(34.6, 37.8)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(41.9, 48.7)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(40.5, 45.3)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(33.5, 40.3)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F2EC0A-D0AC-CFC2-D1ED-125D7FAC68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6640" y="6121873"/>
            <a:ext cx="9332384" cy="504795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9085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8DCFC1-771E-DFE6-5664-4A263AE871B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9867" y="507023"/>
            <a:ext cx="9576247" cy="597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40–59 Years, by State and Territory, BRFSS, 2025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334" y="1377251"/>
            <a:ext cx="8311311" cy="4993386"/>
          </a:xfrm>
        </p:spPr>
        <p:txBody>
          <a:bodyPr lIns="91440" tIns="45720" rIns="91440" bIns="45720" anchor="t"/>
          <a:lstStyle/>
          <a:p>
            <a:pPr marL="347345" lvl="0" indent="-347345">
              <a:spcBef>
                <a:spcPts val="800"/>
              </a:spcBef>
              <a:buClr>
                <a:srgbClr val="0039A6"/>
              </a:buClr>
              <a:buNone/>
              <a:defRPr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  <a:endParaRPr lang="en-US" sz="2200" dirty="0"/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 or territory with available data had a prevalence of obesity less than 25%.</a:t>
            </a: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</a:rPr>
              <a:t>Colorado and Hawaii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5 states </a:t>
            </a: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and the District of Columbia</a:t>
            </a:r>
            <a:r>
              <a:rPr lang="en-US" sz="2200" b="0" dirty="0">
                <a:solidFill>
                  <a:srgbClr val="000000"/>
                </a:solidFill>
              </a:rPr>
              <a:t>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15 states and Guam had a prevalence of obesity between 35% and &lt;40%.</a:t>
            </a:r>
          </a:p>
          <a:p>
            <a:pPr marL="347345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18 states had a prevalence of obesity between 40% and &lt;45%.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7 states and Puerto Rico had a prevalence of obesity between 45% and &lt;50%.​</a:t>
            </a: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D398F426-67F1-E74F-87AA-079B073BC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7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468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4" y="145514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2025</a:t>
            </a:r>
            <a:endParaRPr 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1205" y="6301466"/>
            <a:ext cx="7543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no data in a specific year.</a:t>
            </a:r>
          </a:p>
        </p:txBody>
      </p:sp>
      <p:pic>
        <p:nvPicPr>
          <p:cNvPr id="4" name="Picture 3" descr="Prevalence of Obesity Based on Self-Reported Weight and Height Among Adults Aged 60 Years and Older, by State and Territory, BRFSS, 2025">
            <a:extLst>
              <a:ext uri="{FF2B5EF4-FFF2-40B4-BE49-F238E27FC236}">
                <a16:creationId xmlns:a16="http://schemas.microsoft.com/office/drawing/2014/main" id="{9EEF611C-1FA6-FC86-26F0-75072AA3C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56" y="958803"/>
            <a:ext cx="8019326" cy="5234722"/>
          </a:xfrm>
          <a:prstGeom prst="rect">
            <a:avLst/>
          </a:prstGeom>
        </p:spPr>
      </p:pic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67A0B9F8-A87F-FA1D-6F09-0E53245E7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5" y="5968884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893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0E1313-6C5C-AF3B-1CEB-584109D10DB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3632" y="176336"/>
            <a:ext cx="9628502" cy="81328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ts val="3000"/>
              </a:lnSpc>
              <a:spcBef>
                <a:spcPct val="0"/>
              </a:spcBef>
              <a:buNone/>
              <a:defRPr sz="2800" b="1" kern="1200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07389" y="6092798"/>
            <a:ext cx="9189208" cy="668866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en-US" sz="9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latin typeface="Verdana" pitchFamily="34" charset="0"/>
              </a:rPr>
              <a:t>%, or no data in a specific year.</a:t>
            </a:r>
          </a:p>
          <a:p>
            <a:pPr indent="0">
              <a:spcBef>
                <a:spcPts val="0"/>
              </a:spcBef>
            </a:pPr>
            <a:r>
              <a:rPr lang="en-US" sz="900" i="1">
                <a:latin typeface="Verdana" pitchFamily="34" charset="0"/>
              </a:rPr>
              <a:t>  Source: </a:t>
            </a:r>
            <a:r>
              <a:rPr lang="en-US" sz="900">
                <a:latin typeface="Verdana" pitchFamily="34" charset="0"/>
              </a:rPr>
              <a:t>Behavioral Risk Factor Surveillance System, CDC. 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5193459-9E36-6796-38EE-E63E3DB93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538803"/>
              </p:ext>
            </p:extLst>
          </p:nvPr>
        </p:nvGraphicFramePr>
        <p:xfrm>
          <a:off x="106350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(32.6, 38.2)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(29.0, 34.5)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(28.5, 34.2)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(32.0, 36.5)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(25.7, 29.2)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(26.8, 31.2)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(31.1, 36.3)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(24.2, 31.7)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(25.8, 30.0)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(32.0, 37.2)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(23.0, 70.5)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(19.4, 23.0)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(27.7, 34.0)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(32.2, 35.9)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(31.2, 35.8)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(35.1, 38.8)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(33.7, 37.4)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(33.6, 38.4)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(32.0, 36.8)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(30.5, 33.6)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(29.3, 32.5)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(24.8, 28.4)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(33.0, 36.4)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(31.1, 33.9)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(32.1, 37.4)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49F1A42-63FA-EDD9-D4E0-7AACFD9BC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631230"/>
              </p:ext>
            </p:extLst>
          </p:nvPr>
        </p:nvGraphicFramePr>
        <p:xfrm>
          <a:off x="5231648" y="1035023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(29.9, 34.1)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Nebraska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(34.7, 39.6)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Nevada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(27.4, 31.4)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Jersey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(23.5, 28.6)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Mexico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(25.5, 32.0)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New York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(26.5, 29.8)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(30.1, 36.1)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(33.3, 37.7)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Ohio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(33.1, 37.2)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Oklahoma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(33.6, 38.8)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Oregon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(29.2, 34.0)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(29.3, 36.7)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Puerto Rico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(25.7, 36.7)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(29.7, 34.7)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(30.6, 38.0)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(31.6, 38.5)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Tennessee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(30.1, 35.5)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Texas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(30.1, 36.2)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Utah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(27.4, 31.1)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Vermont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(26.2, 30.3)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(30.6, 36.9)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Washington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(28.7, 31.4)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(33.7, 38.3)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Wisconsin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(34.7, 38.0)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Wyoming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(29.5, 33.8)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599499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86F617D-3F6A-FBEE-FD5D-35FE9509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632" y="309898"/>
            <a:ext cx="9628502" cy="813289"/>
          </a:xfrm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sz="18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</a:t>
            </a:r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1800" ker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Adults Aged 60 Years and Older, by State and Territory, BRFSS, 2025</a:t>
            </a:r>
            <a:endParaRPr lang="en-US" sz="18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02" y="1653294"/>
            <a:ext cx="8023525" cy="4394008"/>
          </a:xfrm>
        </p:spPr>
        <p:txBody>
          <a:bodyPr lIns="91440" tIns="45720" rIns="91440" bIns="45720" anchor="t"/>
          <a:lstStyle/>
          <a:p>
            <a:pPr marL="347345" lvl="0" indent="-347345">
              <a:spcBef>
                <a:spcPts val="800"/>
              </a:spcBef>
              <a:buClr>
                <a:srgbClr val="0039A6"/>
              </a:buClr>
              <a:buNone/>
              <a:defRPr/>
            </a:pPr>
            <a:r>
              <a:rPr lang="en-US" sz="2200" b="0" dirty="0">
                <a:solidFill>
                  <a:srgbClr val="000000"/>
                </a:solidFill>
              </a:rPr>
              <a:t>Summary</a:t>
            </a:r>
            <a:endParaRPr lang="en-US" sz="2200" dirty="0"/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No state or territory with available data had a prevalence of obesity less than 20%.</a:t>
            </a:r>
          </a:p>
          <a:p>
            <a:pPr marL="347345" indent="-347345">
              <a:spcBef>
                <a:spcPts val="8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One state (Hawaii) </a:t>
            </a:r>
            <a:r>
              <a:rPr lang="en-US" sz="2200" b="0" dirty="0">
                <a:solidFill>
                  <a:srgbClr val="060606"/>
                </a:solidFill>
                <a:ea typeface="Calibri" panose="020F0502020204030204" pitchFamily="34" charset="0"/>
                <a:cs typeface="Times New Roman"/>
              </a:rPr>
              <a:t>had a prevalence of obesity between 20% and &lt;25%.</a:t>
            </a:r>
            <a:endParaRPr lang="en-US" sz="2200" b="0" dirty="0">
              <a:solidFill>
                <a:srgbClr val="060606"/>
              </a:solidFill>
              <a:cs typeface="Times New Roman"/>
            </a:endParaRPr>
          </a:p>
          <a:p>
            <a:pPr marL="347345" lvl="0" indent="-347345">
              <a:spcBef>
                <a:spcPts val="800"/>
              </a:spcBef>
              <a:buFont typeface="Wingdings" panose="05000000000000000000" pitchFamily="2" charset="2"/>
              <a:buChar char=""/>
              <a:tabLst>
                <a:tab pos="457200" algn="l"/>
              </a:tabLst>
            </a:pPr>
            <a:r>
              <a:rPr lang="en-US" sz="2200" b="0" dirty="0">
                <a:solidFill>
                  <a:srgbClr val="000000"/>
                </a:solidFill>
              </a:rPr>
              <a:t>10 states </a:t>
            </a:r>
            <a:r>
              <a:rPr lang="en-US" sz="2200" b="0" dirty="0">
                <a:solidFill>
                  <a:srgbClr val="000000"/>
                </a:solidFill>
                <a:ea typeface="Calibri" panose="020F0502020204030204" pitchFamily="34" charset="0"/>
                <a:cs typeface="Times New Roman"/>
              </a:rPr>
              <a:t>and the District of Columbia</a:t>
            </a:r>
            <a:r>
              <a:rPr lang="en-US" sz="2200" b="0" dirty="0">
                <a:solidFill>
                  <a:srgbClr val="000000"/>
                </a:solidFill>
              </a:rPr>
              <a:t> had a prevalence of obesity between 25%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&lt;30%.</a:t>
            </a:r>
          </a:p>
          <a:p>
            <a:pPr marL="347345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25 states and Puerto Rico had a prevalence of obesity between 30% and</a:t>
            </a:r>
            <a:r>
              <a:rPr lang="en-US" sz="2200" b="0" dirty="0">
                <a:solidFill>
                  <a:srgbClr val="FF0000"/>
                </a:solidFill>
              </a:rPr>
              <a:t> </a:t>
            </a:r>
            <a:r>
              <a:rPr lang="en-US" sz="2200" b="0" dirty="0">
                <a:solidFill>
                  <a:srgbClr val="000000"/>
                </a:solidFill>
              </a:rPr>
              <a:t>&lt;35%.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11 states had a prevalence of obesity between 35% and &lt;40%.</a:t>
            </a:r>
          </a:p>
          <a:p>
            <a:pPr marL="347345" lvl="0" indent="-347345">
              <a:spcBef>
                <a:spcPts val="800"/>
              </a:spcBef>
              <a:buClr>
                <a:srgbClr val="0039A6"/>
              </a:buClr>
              <a:defRPr/>
            </a:pPr>
            <a:r>
              <a:rPr lang="en-US" sz="2200" b="0" dirty="0">
                <a:solidFill>
                  <a:srgbClr val="000000"/>
                </a:solidFill>
              </a:rPr>
              <a:t>One territory (Guam) had a prevalence of obesity 40% or greater.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CDC logo">
            <a:extLst>
              <a:ext uri="{FF2B5EF4-FFF2-40B4-BE49-F238E27FC236}">
                <a16:creationId xmlns:a16="http://schemas.microsoft.com/office/drawing/2014/main" id="{691ABCEC-A02D-D102-541B-D69058ECC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5960" y="6047302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390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CDPHP_ppt_darktheme[1]">
  <a:themeElements>
    <a:clrScheme name="NCCDPHP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878800"/>
      </a:accent1>
      <a:accent2>
        <a:srgbClr val="DF7A00"/>
      </a:accent2>
      <a:accent3>
        <a:srgbClr val="6E273D"/>
      </a:accent3>
      <a:accent4>
        <a:srgbClr val="64A0C8"/>
      </a:accent4>
      <a:accent5>
        <a:srgbClr val="69923A"/>
      </a:accent5>
      <a:accent6>
        <a:srgbClr val="7F7F7F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f5e8e1-eeb2-484a-be0b-65ad7cf1b353" xsi:nil="true"/>
    <lcf76f155ced4ddcb4097134ff3c332f xmlns="e5a8b70a-03bd-4c9e-ad13-a97afbeaed30">
      <Terms xmlns="http://schemas.microsoft.com/office/infopath/2007/PartnerControls"/>
    </lcf76f155ced4ddcb4097134ff3c332f>
    <_dlc_DocId xmlns="f7f5e8e1-eeb2-484a-be0b-65ad7cf1b353">7UTKFZWMU4AY-517668884-216843</_dlc_DocId>
    <_dlc_DocIdUrl xmlns="f7f5e8e1-eeb2-484a-be0b-65ad7cf1b353">
      <Url>https://cdc.sharepoint.com/sites/NCCDPHP-DNPAO/OPCB/_layouts/15/DocIdRedir.aspx?ID=7UTKFZWMU4AY-517668884-216843</Url>
      <Description>7UTKFZWMU4AY-517668884-216843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C4CDD9A0D7D49B69306346585885E" ma:contentTypeVersion="16" ma:contentTypeDescription="Create a new document." ma:contentTypeScope="" ma:versionID="c477be26e4a99502f85d52dc7736a424">
  <xsd:schema xmlns:xsd="http://www.w3.org/2001/XMLSchema" xmlns:xs="http://www.w3.org/2001/XMLSchema" xmlns:p="http://schemas.microsoft.com/office/2006/metadata/properties" xmlns:ns2="f7f5e8e1-eeb2-484a-be0b-65ad7cf1b353" xmlns:ns3="e5a8b70a-03bd-4c9e-ad13-a97afbeaed30" targetNamespace="http://schemas.microsoft.com/office/2006/metadata/properties" ma:root="true" ma:fieldsID="27494065780c52d57a702efda422e8ee" ns2:_="" ns3:_="">
    <xsd:import namespace="f7f5e8e1-eeb2-484a-be0b-65ad7cf1b353"/>
    <xsd:import namespace="e5a8b70a-03bd-4c9e-ad13-a97afbeaed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5e8e1-eeb2-484a-be0b-65ad7cf1b3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1553db0-3bb8-4d9f-9f18-c3703c1aae1b}" ma:internalName="TaxCatchAll" ma:showField="CatchAllData" ma:web="f7f5e8e1-eeb2-484a-be0b-65ad7cf1b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8b70a-03bd-4c9e-ad13-a97afbeae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3B137B-A83D-4737-BD74-01C6DF4311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A56263-FEE3-4E3F-A9B8-085D77E54A61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e5a8b70a-03bd-4c9e-ad13-a97afbeaed30"/>
    <ds:schemaRef ds:uri="f7f5e8e1-eeb2-484a-be0b-65ad7cf1b35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6A8DE34-8272-41F0-A830-7C25E3D7DB2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3D798AC-F77E-40C7-84E1-A72800FFAA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5e8e1-eeb2-484a-be0b-65ad7cf1b353"/>
    <ds:schemaRef ds:uri="e5a8b70a-03bd-4c9e-ad13-a97afbea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111</TotalTime>
  <Words>2142</Words>
  <Application>Microsoft Office PowerPoint</Application>
  <PresentationFormat>35mm Slides</PresentationFormat>
  <Paragraphs>577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Courier New</vt:lpstr>
      <vt:lpstr>Myriad Web Pro</vt:lpstr>
      <vt:lpstr>Times New Roman</vt:lpstr>
      <vt:lpstr>Verdana</vt:lpstr>
      <vt:lpstr>Wingdings</vt:lpstr>
      <vt:lpstr>NCCDPHP_ppt_darktheme[1]</vt:lpstr>
      <vt:lpstr>NCEZID_ppt_lighttheme[1]</vt:lpstr>
      <vt:lpstr>1_NCEZID_ppt_lighttheme[1]</vt:lpstr>
      <vt:lpstr>Prevalence of Obesity Based on Self-Reported Weight and Height Among US Adults by Age, State and Territory, BRFSS, 2025 </vt:lpstr>
      <vt:lpstr>Prevalence of Obesity Based on Self-Reported Weight and Height Among US Adults by Age, State and Territory, BRFSS, 2025</vt:lpstr>
      <vt:lpstr>Prevalence of Obesity Based on Self-Reported Weight and Height Among US Adults by Age, State and Territory,  BRFSS, 2025</vt:lpstr>
      <vt:lpstr>Prevalence of Obesity Based on Self-Reported Weight and Height Among Adults Aged 18–39 Years, by State and Territory, BRFSS, 2025</vt:lpstr>
      <vt:lpstr> Prevalence of Obesity Based on Self-Reported Weight and Height Among Adults Aged 18–39 Years, by State and Territory, BRFSS, 2025</vt:lpstr>
      <vt:lpstr>Prevalence of Obesity Based on Self-Reported Weight and Height Among Adults Aged 18–39 Years, by State and Territory, BRFSS, 2025</vt:lpstr>
      <vt:lpstr>Prevalence of Obesity Based on Self-Reported Weight and Height Among Adults Aged 40–59 Years, by State and Territory, BRFSS, 2025</vt:lpstr>
      <vt:lpstr> Prevalence of Obesity Based on Self-Reported Weight and Height Among Adults Aged 40–59 Years, by State and Territory, BRFSS, 2025</vt:lpstr>
      <vt:lpstr>Prevalence of Obesity Based on Self-Reported Weight and Height Among Adults Aged 40–59 Years, by State and Territory, BRFSS, 2025</vt:lpstr>
      <vt:lpstr>Prevalence of Obesity Based on Self-Reported Weight and Height Among Adults Aged 60 Years and Older, by State and Territory, BRFSS, 2025</vt:lpstr>
      <vt:lpstr>Prevalence of Obesity Based on Self-Reported Weight and Height Among Adults Aged 60 Years and Older, by State and Territory, BRFSS, 2025</vt:lpstr>
      <vt:lpstr>Prevalence of Obesity Based on Self-Reported Weight and Height Among Adults Aged 60 Years and Older, by State and Territory, BRFSS, 2025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DNPAO State Obesity Prevalence Map 2011</dc:title>
  <dc:subject>DNPAO State Obesity Prevalence Map 2011</dc:subject>
  <dc:creator>CDC</dc:creator>
  <cp:keywords>DNPAO state obesity prevalence map 2011</cp:keywords>
  <cp:lastModifiedBy>Hendrickson, Curtis (CDC/NCCDPHP/DNPAO)</cp:lastModifiedBy>
  <cp:revision>17</cp:revision>
  <cp:lastPrinted>2014-08-11T12:44:34Z</cp:lastPrinted>
  <dcterms:created xsi:type="dcterms:W3CDTF">2000-10-25T15:41:08Z</dcterms:created>
  <dcterms:modified xsi:type="dcterms:W3CDTF">2026-09-22T17:03:07Z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2021-08-05T19:21:26Z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e74401bf-548a-41d5-b9d6-ff506b23d18e</vt:lpwstr>
  </property>
  <property fmtid="{D5CDD505-2E9C-101B-9397-08002B2CF9AE}" pid="9" name="MSIP_Label_7b94a7b8-f06c-4dfe-bdcc-9b548fd58c31_ContentBits">
    <vt:lpwstr>0</vt:lpwstr>
  </property>
  <property fmtid="{D5CDD505-2E9C-101B-9397-08002B2CF9AE}" pid="10" name="ContentTypeId">
    <vt:lpwstr>0x0101000F8C4CDD9A0D7D49B69306346585885E</vt:lpwstr>
  </property>
  <property fmtid="{D5CDD505-2E9C-101B-9397-08002B2CF9AE}" pid="11" name="_dlc_DocIdItemGuid">
    <vt:lpwstr>744882f8-0592-4ee6-9453-80774e395de1</vt:lpwstr>
  </property>
  <property fmtid="{D5CDD505-2E9C-101B-9397-08002B2CF9AE}" pid="12" name="MediaServiceImageTags">
    <vt:lpwstr/>
  </property>
</Properties>
</file>