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5"/>
    <p:sldMasterId id="2147483730" r:id="rId6"/>
    <p:sldMasterId id="2147483740" r:id="rId7"/>
  </p:sldMasterIdLst>
  <p:notesMasterIdLst>
    <p:notesMasterId r:id="rId26"/>
  </p:notesMasterIdLst>
  <p:handoutMasterIdLst>
    <p:handoutMasterId r:id="rId27"/>
  </p:handoutMasterIdLst>
  <p:sldIdLst>
    <p:sldId id="539" r:id="rId8"/>
    <p:sldId id="542" r:id="rId9"/>
    <p:sldId id="545" r:id="rId10"/>
    <p:sldId id="582" r:id="rId11"/>
    <p:sldId id="591" r:id="rId12"/>
    <p:sldId id="611" r:id="rId13"/>
    <p:sldId id="589" r:id="rId14"/>
    <p:sldId id="593" r:id="rId15"/>
    <p:sldId id="612" r:id="rId16"/>
    <p:sldId id="590" r:id="rId17"/>
    <p:sldId id="595" r:id="rId18"/>
    <p:sldId id="613" r:id="rId19"/>
    <p:sldId id="597" r:id="rId20"/>
    <p:sldId id="598" r:id="rId21"/>
    <p:sldId id="614" r:id="rId22"/>
    <p:sldId id="605" r:id="rId23"/>
    <p:sldId id="603" r:id="rId24"/>
    <p:sldId id="615" r:id="rId25"/>
  </p:sldIdLst>
  <p:sldSz cx="10287000" cy="6858000" type="35mm"/>
  <p:notesSz cx="6980238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6" userDrawn="1">
          <p15:clr>
            <a:srgbClr val="A4A3A4"/>
          </p15:clr>
        </p15:guide>
        <p15:guide id="2" pos="384" userDrawn="1">
          <p15:clr>
            <a:srgbClr val="A4A3A4"/>
          </p15:clr>
        </p15:guide>
        <p15:guide id="3" pos="6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99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7D8C28-6224-2F67-A099-C5D41FD35562}" name="Pierce, Samantha (CDC/NCCDPHP/DNPAO)" initials="P(" userId="S::nya7@cdc.gov::6ce1d682-0160-4f90-b2f3-3824542d1b0f" providerId="AD"/>
  <p188:author id="{A86D3229-7987-CFB3-365D-4676C43DBD6A}" name="Kompaniyets, Lyudmyla (CDC/NCCDPHP/DNPAO)" initials="KL" userId="S::opt4@cdc.gov::5f2e8bef-58cb-4cf4-8f4f-5efed26eda1f" providerId="AD"/>
  <p188:author id="{4F23953D-5510-506C-0A8A-5E814F8E3FFA}" name="Zhao, Lixia (CDC/NCCDPHP/DNPAO)" initials="Z(" userId="S::ynl3@cdc.gov::4676f9d5-1308-442c-a674-67b1138ed07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cGuire, Lisa (CDC/ONDIEH/NCIPC)" initials="LCM" lastIdx="2" clrIdx="0"/>
  <p:cmAuthor id="1" name="CDC User" initials="DAG" lastIdx="3" clrIdx="1"/>
  <p:cmAuthor id="2" name="Ederer, David (CDC/DDNID/NCCDPHP/DNPAO)" initials="E(" lastIdx="1" clrIdx="2">
    <p:extLst>
      <p:ext uri="{19B8F6BF-5375-455C-9EA6-DF929625EA0E}">
        <p15:presenceInfo xmlns:p15="http://schemas.microsoft.com/office/powerpoint/2012/main" userId="S::xhj2@cdc.gov::66410689-e4e9-4a94-87f9-ef385ed74ac4" providerId="AD"/>
      </p:ext>
    </p:extLst>
  </p:cmAuthor>
  <p:cmAuthor id="3" name="Zhao, Lixia (CDC/DDNID/NCCDPHP/DNPAO)" initials="ZL(" lastIdx="1" clrIdx="3">
    <p:extLst>
      <p:ext uri="{19B8F6BF-5375-455C-9EA6-DF929625EA0E}">
        <p15:presenceInfo xmlns:p15="http://schemas.microsoft.com/office/powerpoint/2012/main" userId="S::ynl3@cdc.gov::4676f9d5-1308-442c-a674-67b1138ed07f" providerId="AD"/>
      </p:ext>
    </p:extLst>
  </p:cmAuthor>
  <p:cmAuthor id="4" name="Evelyn" initials="E" lastIdx="3" clrIdx="4">
    <p:extLst>
      <p:ext uri="{19B8F6BF-5375-455C-9EA6-DF929625EA0E}">
        <p15:presenceInfo xmlns:p15="http://schemas.microsoft.com/office/powerpoint/2012/main" userId="S::ydj2@cdc.gov::6ac5eaec-675e-457c-bb46-8f407369e67b" providerId="AD"/>
      </p:ext>
    </p:extLst>
  </p:cmAuthor>
  <p:cmAuthor id="5" name="Moore, Georgia Ann (CDC/DDPHSIS/CSTLTS/OD)" initials="MGA(" lastIdx="3" clrIdx="5">
    <p:extLst>
      <p:ext uri="{19B8F6BF-5375-455C-9EA6-DF929625EA0E}">
        <p15:presenceInfo xmlns:p15="http://schemas.microsoft.com/office/powerpoint/2012/main" userId="S::gbm7@cdc.gov::3d8af32e-2536-40e7-8bd3-fae50345a15a" providerId="AD"/>
      </p:ext>
    </p:extLst>
  </p:cmAuthor>
  <p:cmAuthor id="6" name="CSTLTS ADS" initials="acy2" lastIdx="3" clrIdx="6">
    <p:extLst>
      <p:ext uri="{19B8F6BF-5375-455C-9EA6-DF929625EA0E}">
        <p15:presenceInfo xmlns:p15="http://schemas.microsoft.com/office/powerpoint/2012/main" userId="CSTLTS AD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606"/>
    <a:srgbClr val="080808"/>
    <a:srgbClr val="BCE292"/>
    <a:srgbClr val="9ED561"/>
    <a:srgbClr val="E8FECE"/>
    <a:srgbClr val="FAF400"/>
    <a:srgbClr val="F45C2C"/>
    <a:srgbClr val="ED4213"/>
    <a:srgbClr val="EEE800"/>
    <a:srgbClr val="FFC6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6195" autoAdjust="0"/>
  </p:normalViewPr>
  <p:slideViewPr>
    <p:cSldViewPr snapToGrid="0">
      <p:cViewPr varScale="1">
        <p:scale>
          <a:sx n="114" d="100"/>
          <a:sy n="114" d="100"/>
        </p:scale>
        <p:origin x="384" y="318"/>
      </p:cViewPr>
      <p:guideLst>
        <p:guide orient="horz" pos="696"/>
        <p:guide pos="384"/>
        <p:guide pos="648"/>
      </p:guideLst>
    </p:cSldViewPr>
  </p:slideViewPr>
  <p:outlineViewPr>
    <p:cViewPr>
      <p:scale>
        <a:sx n="33" d="100"/>
        <a:sy n="33" d="100"/>
      </p:scale>
      <p:origin x="0" y="-11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9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commentAuthors" Target="comment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3306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95" tIns="45198" rIns="90395" bIns="4519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6933" y="0"/>
            <a:ext cx="3033305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95" tIns="45198" rIns="90395" bIns="45198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694295"/>
            <a:ext cx="3033306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95" tIns="45198" rIns="90395" bIns="45198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0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6933" y="8694295"/>
            <a:ext cx="3033305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95" tIns="45198" rIns="90395" bIns="45198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805D087-AF7F-4474-91AC-87EE2095E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71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3822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t" anchorCtr="0" compatLnSpc="1">
            <a:prstTxWarp prst="textNoShape">
              <a:avLst/>
            </a:prstTxWarp>
          </a:bodyPr>
          <a:lstStyle>
            <a:lvl1pPr defTabSz="916716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419" y="0"/>
            <a:ext cx="3023821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t" anchorCtr="0" compatLnSpc="1">
            <a:prstTxWarp prst="textNoShape">
              <a:avLst/>
            </a:prstTxWarp>
          </a:bodyPr>
          <a:lstStyle>
            <a:lvl1pPr algn="r" defTabSz="916716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685800"/>
            <a:ext cx="5145088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015" y="4344027"/>
            <a:ext cx="5118209" cy="41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491"/>
            <a:ext cx="3023822" cy="45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b" anchorCtr="0" compatLnSpc="1">
            <a:prstTxWarp prst="textNoShape">
              <a:avLst/>
            </a:prstTxWarp>
          </a:bodyPr>
          <a:lstStyle>
            <a:lvl1pPr defTabSz="916716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419" y="8686491"/>
            <a:ext cx="3023821" cy="45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b" anchorCtr="0" compatLnSpc="1">
            <a:prstTxWarp prst="textNoShape">
              <a:avLst/>
            </a:prstTxWarp>
          </a:bodyPr>
          <a:lstStyle>
            <a:lvl1pPr algn="r" defTabSz="916716" eaLnBrk="0" hangingPunct="0">
              <a:defRPr sz="1200"/>
            </a:lvl1pPr>
          </a:lstStyle>
          <a:p>
            <a:pPr>
              <a:defRPr/>
            </a:pPr>
            <a:fld id="{6470946D-6C0C-4266-8869-C57601F2DB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88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30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85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537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4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71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0946D-6C0C-4266-8869-C57601F2D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671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692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130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57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71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0946D-6C0C-4266-8869-C57601F2D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671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8832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912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589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71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0946D-6C0C-4266-8869-C57601F2D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671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2644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4518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8695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71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0946D-6C0C-4266-8869-C57601F2D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671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8069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7636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770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488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02E0D-6485-4017-A1BE-6FD4DBC85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5" y="1122363"/>
            <a:ext cx="771525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0CE96A-4367-47F5-B211-314F2C4B42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875" y="3602038"/>
            <a:ext cx="771525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2444325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3886200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43050" y="4267200"/>
            <a:ext cx="72009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/>
              <a:t>Title of Presenter –Myriad Pro, 18pt</a:t>
            </a:r>
          </a:p>
          <a:p>
            <a:pPr lvl="0"/>
            <a:endParaRPr lang="en-US" sz="1800"/>
          </a:p>
          <a:p>
            <a:pPr lvl="0"/>
            <a:r>
              <a:rPr lang="en-US" sz="1800"/>
              <a:t>Title of Event</a:t>
            </a:r>
          </a:p>
          <a:p>
            <a:pPr lvl="0"/>
            <a:r>
              <a:rPr lang="en-US" sz="1800"/>
              <a:t>Date of Event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981200"/>
            <a:ext cx="92583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Title of Presentation – Myriad Pro</a:t>
            </a:r>
            <a:br>
              <a:rPr lang="en-US"/>
            </a:br>
            <a:r>
              <a:rPr lang="en-US"/>
              <a:t> Bold, Shadow 28pt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6281928"/>
            <a:ext cx="5743575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1750" y="6473952"/>
            <a:ext cx="5743575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25358858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160659999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(For content heavy tables and charts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136457513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3886200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43050" y="4267200"/>
            <a:ext cx="72009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/>
              <a:t>Title of Presenter –Myriad Pro, 18pt</a:t>
            </a:r>
          </a:p>
          <a:p>
            <a:pPr lvl="0"/>
            <a:endParaRPr lang="en-US" sz="1800"/>
          </a:p>
          <a:p>
            <a:pPr lvl="0"/>
            <a:r>
              <a:rPr lang="en-US" sz="1800"/>
              <a:t>Title of Event</a:t>
            </a:r>
          </a:p>
          <a:p>
            <a:pPr lvl="0"/>
            <a:r>
              <a:rPr lang="en-US" sz="1800"/>
              <a:t>Date of Event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981200"/>
            <a:ext cx="92583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Title of Presentation – Myriad Pro</a:t>
            </a:r>
            <a:br>
              <a:rPr lang="en-US"/>
            </a:br>
            <a:r>
              <a:rPr lang="en-US"/>
              <a:t> Bold, Shadow 28pt</a:t>
            </a:r>
          </a:p>
        </p:txBody>
      </p:sp>
    </p:spTree>
    <p:extLst>
      <p:ext uri="{BB962C8B-B14F-4D97-AF65-F5344CB8AC3E}">
        <p14:creationId xmlns:p14="http://schemas.microsoft.com/office/powerpoint/2010/main" val="316123287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143125" y="5791200"/>
            <a:ext cx="7629525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 </a:t>
            </a:r>
          </a:p>
        </p:txBody>
      </p:sp>
    </p:spTree>
    <p:extLst>
      <p:ext uri="{BB962C8B-B14F-4D97-AF65-F5344CB8AC3E}">
        <p14:creationId xmlns:p14="http://schemas.microsoft.com/office/powerpoint/2010/main" val="25341951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2602" y="4406903"/>
            <a:ext cx="8743950" cy="136207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3800"/>
              </a:lnSpc>
              <a:defRPr sz="3600" b="1" cap="all" baseline="0">
                <a:effectLst/>
              </a:defRPr>
            </a:lvl1pPr>
          </a:lstStyle>
          <a:p>
            <a:r>
              <a:rPr lang="en-US"/>
              <a:t>Section Header</a:t>
            </a:r>
            <a:br>
              <a:rPr lang="en-US"/>
            </a:br>
            <a:r>
              <a:rPr lang="en-US"/>
              <a:t>Myriad Pro, bold, shadow, 36pt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12602" y="2906713"/>
            <a:ext cx="8743950" cy="15001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Subhead – Myriad Pro, 20pt</a:t>
            </a:r>
          </a:p>
        </p:txBody>
      </p:sp>
    </p:spTree>
    <p:extLst>
      <p:ext uri="{BB962C8B-B14F-4D97-AF65-F5344CB8AC3E}">
        <p14:creationId xmlns:p14="http://schemas.microsoft.com/office/powerpoint/2010/main" val="200565538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2" y="273050"/>
            <a:ext cx="3384352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/>
              <a:t>Header – Myriad Pro, bold, shadow, 20pt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21931" y="273051"/>
            <a:ext cx="5750719" cy="5518150"/>
          </a:xfrm>
          <a:prstGeom prst="rect">
            <a:avLst/>
          </a:prstGeom>
        </p:spPr>
        <p:txBody>
          <a:bodyPr anchor="ctr" anchorCtr="0"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14352" y="1435104"/>
            <a:ext cx="3384352" cy="4356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Paragraph of type</a:t>
            </a:r>
          </a:p>
          <a:p>
            <a:pPr lvl="0"/>
            <a:r>
              <a:rPr lang="en-US"/>
              <a:t>Myriad Pro, 14pt</a:t>
            </a:r>
          </a:p>
        </p:txBody>
      </p:sp>
      <p:sp>
        <p:nvSpPr>
          <p:cNvPr id="7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182501504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6324" y="4800600"/>
            <a:ext cx="6172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/>
              <a:t>Photo Title – Myriad Pro, Bold, Shadow, 20pt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016324" y="5367338"/>
            <a:ext cx="6172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Caption or credits for photo – Myriad Pro, 14pt</a:t>
            </a:r>
          </a:p>
        </p:txBody>
      </p:sp>
    </p:spTree>
    <p:extLst>
      <p:ext uri="{BB962C8B-B14F-4D97-AF65-F5344CB8AC3E}">
        <p14:creationId xmlns:p14="http://schemas.microsoft.com/office/powerpoint/2010/main" val="121751217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1981200"/>
            <a:ext cx="7200900" cy="2057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Closing– Myriad Pro, Bold, 28pt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543050" y="4343400"/>
            <a:ext cx="72009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>
                <a:solidFill>
                  <a:srgbClr val="0039A6"/>
                </a:solidFill>
                <a:latin typeface="Myriad Web Pro"/>
              </a:rPr>
              <a:t>For more information please contact Centers for Disease Control and Prevention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543050" y="4706037"/>
            <a:ext cx="6686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1600 Clifton Road NE, Atlanta, GA 30333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Telephone, 1-800-CDC-INFO (232-4636)/TTY: 1-888-232-6348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E-mail: cdcinfo@cdc.gov 	Web: www.cdc.gov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6281928"/>
            <a:ext cx="5743575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1750" y="6473952"/>
            <a:ext cx="5743575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408663277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3886200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43050" y="4267200"/>
            <a:ext cx="72009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/>
              <a:t>Title of Presenter –Myriad Pro, 18pt</a:t>
            </a:r>
          </a:p>
          <a:p>
            <a:pPr lvl="0"/>
            <a:endParaRPr lang="en-US" sz="1800"/>
          </a:p>
          <a:p>
            <a:pPr lvl="0"/>
            <a:r>
              <a:rPr lang="en-US" sz="1800"/>
              <a:t>Title of Event</a:t>
            </a:r>
          </a:p>
          <a:p>
            <a:pPr lvl="0"/>
            <a:r>
              <a:rPr lang="en-US" sz="1800"/>
              <a:t>Date of Event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981200"/>
            <a:ext cx="92583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Title of Presentation – Myriad Pro</a:t>
            </a:r>
            <a:br>
              <a:rPr lang="en-US"/>
            </a:br>
            <a:r>
              <a:rPr lang="en-US"/>
              <a:t> Bold, Shadow 28pt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6281928"/>
            <a:ext cx="5743575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1750" y="6473952"/>
            <a:ext cx="5743575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80452640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161917243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(For content heavy tables and charts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2208058532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3886200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43050" y="4267200"/>
            <a:ext cx="72009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/>
              <a:t>Title of Presenter –Myriad Pro, 18pt</a:t>
            </a:r>
          </a:p>
          <a:p>
            <a:pPr lvl="0"/>
            <a:endParaRPr lang="en-US" sz="1800"/>
          </a:p>
          <a:p>
            <a:pPr lvl="0"/>
            <a:r>
              <a:rPr lang="en-US" sz="1800"/>
              <a:t>Title of Event</a:t>
            </a:r>
          </a:p>
          <a:p>
            <a:pPr lvl="0"/>
            <a:r>
              <a:rPr lang="en-US" sz="1800"/>
              <a:t>Date of Event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981200"/>
            <a:ext cx="92583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Title of Presentation – Myriad Pro</a:t>
            </a:r>
            <a:br>
              <a:rPr lang="en-US"/>
            </a:br>
            <a:r>
              <a:rPr lang="en-US"/>
              <a:t> Bold, Shadow 28pt</a:t>
            </a:r>
          </a:p>
        </p:txBody>
      </p:sp>
    </p:spTree>
    <p:extLst>
      <p:ext uri="{BB962C8B-B14F-4D97-AF65-F5344CB8AC3E}">
        <p14:creationId xmlns:p14="http://schemas.microsoft.com/office/powerpoint/2010/main" val="91768215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143125" y="5791200"/>
            <a:ext cx="7629525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 </a:t>
            </a:r>
          </a:p>
        </p:txBody>
      </p:sp>
    </p:spTree>
    <p:extLst>
      <p:ext uri="{BB962C8B-B14F-4D97-AF65-F5344CB8AC3E}">
        <p14:creationId xmlns:p14="http://schemas.microsoft.com/office/powerpoint/2010/main" val="220909704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2602" y="4406901"/>
            <a:ext cx="8743950" cy="136207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3800"/>
              </a:lnSpc>
              <a:defRPr sz="3600" b="1" cap="all" baseline="0">
                <a:effectLst/>
              </a:defRPr>
            </a:lvl1pPr>
          </a:lstStyle>
          <a:p>
            <a:r>
              <a:rPr lang="en-US"/>
              <a:t>Section Header</a:t>
            </a:r>
            <a:br>
              <a:rPr lang="en-US"/>
            </a:br>
            <a:r>
              <a:rPr lang="en-US"/>
              <a:t>Myriad Pro, bold, shadow, 36pt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12602" y="2906713"/>
            <a:ext cx="8743950" cy="15001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Subhead – Myriad Pro, 20pt</a:t>
            </a:r>
          </a:p>
        </p:txBody>
      </p:sp>
    </p:spTree>
    <p:extLst>
      <p:ext uri="{BB962C8B-B14F-4D97-AF65-F5344CB8AC3E}">
        <p14:creationId xmlns:p14="http://schemas.microsoft.com/office/powerpoint/2010/main" val="375142249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1" y="273050"/>
            <a:ext cx="3384352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/>
              <a:t>Header – Myriad Pro, bold, shadow, 20pt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21931" y="273051"/>
            <a:ext cx="5750719" cy="5518150"/>
          </a:xfrm>
          <a:prstGeom prst="rect">
            <a:avLst/>
          </a:prstGeom>
        </p:spPr>
        <p:txBody>
          <a:bodyPr anchor="ctr" anchorCtr="0"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14351" y="1435102"/>
            <a:ext cx="3384352" cy="4356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Paragraph of type</a:t>
            </a:r>
          </a:p>
          <a:p>
            <a:pPr lvl="0"/>
            <a:r>
              <a:rPr lang="en-US"/>
              <a:t>Myriad Pro, 14pt</a:t>
            </a:r>
          </a:p>
        </p:txBody>
      </p:sp>
      <p:sp>
        <p:nvSpPr>
          <p:cNvPr id="7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3080583146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6324" y="4800600"/>
            <a:ext cx="6172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/>
              <a:t>Photo Title – Myriad Pro, Bold, Shadow, 20pt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016324" y="5367338"/>
            <a:ext cx="6172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Caption or credits for photo – Myriad Pro, 14pt</a:t>
            </a:r>
          </a:p>
        </p:txBody>
      </p:sp>
    </p:spTree>
    <p:extLst>
      <p:ext uri="{BB962C8B-B14F-4D97-AF65-F5344CB8AC3E}">
        <p14:creationId xmlns:p14="http://schemas.microsoft.com/office/powerpoint/2010/main" val="332292554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1981200"/>
            <a:ext cx="7200900" cy="2057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Closing– Myriad Pro, Bold, 28pt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543050" y="4343400"/>
            <a:ext cx="72009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>
                <a:solidFill>
                  <a:srgbClr val="0039A6"/>
                </a:solidFill>
                <a:latin typeface="Myriad Web Pro"/>
              </a:rPr>
              <a:t>For more information please contact Centers for Disease Control and Prevention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543050" y="4706035"/>
            <a:ext cx="6686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1600 Clifton Road NE, Atlanta, GA 30333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Telephone, 1-800-CDC-INFO (232-4636)/TTY: 1-888-232-6348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E-mail: cdcinfo@cdc.gov 	Web: www.cdc.gov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6281928"/>
            <a:ext cx="5743575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1750" y="6473952"/>
            <a:ext cx="5743575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158980610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08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269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273" y="321755"/>
            <a:ext cx="9708758" cy="1247738"/>
          </a:xfrm>
        </p:spPr>
        <p:txBody>
          <a:bodyPr/>
          <a:lstStyle/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US Adults by Race/Ethnicity, State and Territory, </a:t>
            </a:r>
            <a:b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BRFSS,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2023–2025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5" y="1876425"/>
            <a:ext cx="8229600" cy="3990975"/>
          </a:xfrm>
        </p:spPr>
        <p:txBody>
          <a:bodyPr/>
          <a:lstStyle/>
          <a:p>
            <a:pPr>
              <a:buNone/>
            </a:pPr>
            <a:endParaRPr lang="en-US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b="0">
                <a:solidFill>
                  <a:srgbClr val="080808"/>
                </a:solidFill>
              </a:rPr>
              <a:t>Definitions</a:t>
            </a:r>
          </a:p>
          <a:p>
            <a:r>
              <a:rPr lang="en-US" b="0">
                <a:solidFill>
                  <a:srgbClr val="080808"/>
                </a:solidFill>
              </a:rPr>
              <a:t>Obesity: Body mass index (BMI) of 30 kg/m</a:t>
            </a:r>
            <a:r>
              <a:rPr lang="en-US" b="0" baseline="30000">
                <a:solidFill>
                  <a:srgbClr val="080808"/>
                </a:solidFill>
              </a:rPr>
              <a:t>2</a:t>
            </a:r>
            <a:r>
              <a:rPr lang="en-US" b="0">
                <a:solidFill>
                  <a:srgbClr val="080808"/>
                </a:solidFill>
              </a:rPr>
              <a:t> or higher.</a:t>
            </a:r>
          </a:p>
          <a:p>
            <a:pPr marL="0" indent="0">
              <a:buNone/>
            </a:pPr>
            <a:endParaRPr lang="en-US" b="0">
              <a:solidFill>
                <a:srgbClr val="080808"/>
              </a:solidFill>
            </a:endParaRPr>
          </a:p>
          <a:p>
            <a:r>
              <a:rPr lang="en-US" b="0">
                <a:solidFill>
                  <a:srgbClr val="080808"/>
                </a:solidFill>
              </a:rPr>
              <a:t>Body mass index (BMI): A calculated measure of weight relative to height, defined as body weight in kilograms divided by height in meters squared.</a:t>
            </a:r>
          </a:p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4" descr="CDC logo">
            <a:extLst>
              <a:ext uri="{FF2B5EF4-FFF2-40B4-BE49-F238E27FC236}">
                <a16:creationId xmlns:a16="http://schemas.microsoft.com/office/drawing/2014/main" id="{3BF088BC-454F-1663-4B05-6C9D1285D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0337" y="59660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21357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5C688FB-E5F1-4CBA-9CED-70D12206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328" y="274638"/>
            <a:ext cx="9536344" cy="1285216"/>
          </a:xfrm>
        </p:spPr>
        <p:txBody>
          <a:bodyPr/>
          <a:lstStyle/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US Adults by Race/Ethnicity, State and Territory, </a:t>
            </a:r>
            <a:b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BRFSS,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2023–2025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8173" y="1774209"/>
            <a:ext cx="8475260" cy="4002660"/>
          </a:xfrm>
        </p:spPr>
        <p:txBody>
          <a:bodyPr/>
          <a:lstStyle/>
          <a:p>
            <a:pPr marL="0" indent="0">
              <a:buNone/>
            </a:pPr>
            <a:r>
              <a:rPr lang="en-US" sz="2200" b="0">
                <a:solidFill>
                  <a:srgbClr val="080808"/>
                </a:solidFill>
              </a:rPr>
              <a:t>Method</a:t>
            </a:r>
          </a:p>
          <a:p>
            <a:r>
              <a:rPr lang="en-US" sz="2200" b="0">
                <a:solidFill>
                  <a:srgbClr val="000000"/>
                </a:solidFill>
              </a:rPr>
              <a:t>The data were collected through the Behavioral Risk Factor Surveillance System (BRFSS), an ongoing, state-based, telephone interview survey conducted by state health departments with assistance from CDC. </a:t>
            </a:r>
          </a:p>
          <a:p>
            <a:pPr marL="0" indent="0">
              <a:buNone/>
            </a:pPr>
            <a:endParaRPr lang="en-US" sz="2200" b="0">
              <a:solidFill>
                <a:srgbClr val="000000"/>
              </a:solidFill>
            </a:endParaRPr>
          </a:p>
          <a:p>
            <a:r>
              <a:rPr lang="en-US" sz="2200" b="0">
                <a:solidFill>
                  <a:srgbClr val="000000"/>
                </a:solidFill>
              </a:rPr>
              <a:t>Height and weight data used in the BMI calculations were self-reported.</a:t>
            </a:r>
          </a:p>
          <a:p>
            <a:endParaRPr lang="en-US" sz="2200" b="0">
              <a:solidFill>
                <a:srgbClr val="000000"/>
              </a:solidFill>
            </a:endParaRPr>
          </a:p>
          <a:p>
            <a:r>
              <a:rPr lang="en-US" sz="2200" b="0">
                <a:solidFill>
                  <a:srgbClr val="000000"/>
                </a:solidFill>
              </a:rPr>
              <a:t>Three years of data were combined to ensure sufficient sample size.</a:t>
            </a:r>
          </a:p>
          <a:p>
            <a:endParaRPr lang="en-US" b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4" name="Picture 3" descr="CDC logo">
            <a:extLst>
              <a:ext uri="{FF2B5EF4-FFF2-40B4-BE49-F238E27FC236}">
                <a16:creationId xmlns:a16="http://schemas.microsoft.com/office/drawing/2014/main" id="{B1941043-CD9A-FAE4-D3B1-DB1B245F3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0337" y="59660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2924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FFC40-89E4-BB36-EEC1-7F24FAECC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368" y="321755"/>
            <a:ext cx="9585949" cy="1247738"/>
          </a:xfrm>
        </p:spPr>
        <p:txBody>
          <a:bodyPr/>
          <a:lstStyle/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US Adults by Race/Ethnicity, State and Territory, </a:t>
            </a:r>
            <a:b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BRFSS,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2023–2025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9823" y="1978924"/>
            <a:ext cx="8293396" cy="3524409"/>
          </a:xfrm>
        </p:spPr>
        <p:txBody>
          <a:bodyPr/>
          <a:lstStyle/>
          <a:p>
            <a:pPr marL="0" indent="0">
              <a:buNone/>
            </a:pPr>
            <a:r>
              <a:rPr lang="en-US" b="0">
                <a:solidFill>
                  <a:srgbClr val="080808"/>
                </a:solidFill>
              </a:rPr>
              <a:t>Exclusion Criteria </a:t>
            </a:r>
          </a:p>
          <a:p>
            <a:pPr marL="0" indent="0">
              <a:buNone/>
            </a:pPr>
            <a:r>
              <a:rPr lang="en-US" b="0" i="1">
                <a:solidFill>
                  <a:srgbClr val="000000"/>
                </a:solidFill>
              </a:rPr>
              <a:t>Records with the following were excluded:</a:t>
            </a:r>
          </a:p>
          <a:p>
            <a:r>
              <a:rPr lang="en-US" b="0">
                <a:solidFill>
                  <a:srgbClr val="000000"/>
                </a:solidFill>
              </a:rPr>
              <a:t>Height:  &lt;3 feet or ≥8 feet</a:t>
            </a:r>
          </a:p>
          <a:p>
            <a:pPr marL="0" indent="0">
              <a:buNone/>
            </a:pPr>
            <a:endParaRPr lang="en-US" b="0">
              <a:solidFill>
                <a:srgbClr val="000000"/>
              </a:solidFill>
            </a:endParaRPr>
          </a:p>
          <a:p>
            <a:r>
              <a:rPr lang="en-US" b="0">
                <a:solidFill>
                  <a:srgbClr val="000000"/>
                </a:solidFill>
              </a:rPr>
              <a:t>Weight:  &lt;50 pounds or ≥650 pounds</a:t>
            </a:r>
          </a:p>
          <a:p>
            <a:pPr marL="0" indent="0">
              <a:buNone/>
            </a:pPr>
            <a:endParaRPr lang="en-US" b="0">
              <a:solidFill>
                <a:srgbClr val="000000"/>
              </a:solidFill>
            </a:endParaRPr>
          </a:p>
          <a:p>
            <a:r>
              <a:rPr lang="en-US" b="0">
                <a:solidFill>
                  <a:srgbClr val="000000"/>
                </a:solidFill>
              </a:rPr>
              <a:t>BMI: </a:t>
            </a:r>
            <a:r>
              <a:rPr lang="en-US" b="0">
                <a:solidFill>
                  <a:srgbClr val="080808"/>
                </a:solidFill>
              </a:rPr>
              <a:t>&lt;12 kg/m</a:t>
            </a:r>
            <a:r>
              <a:rPr lang="en-US" b="0" baseline="30000">
                <a:solidFill>
                  <a:srgbClr val="080808"/>
                </a:solidFill>
              </a:rPr>
              <a:t>2</a:t>
            </a:r>
            <a:r>
              <a:rPr lang="en-US" b="0">
                <a:solidFill>
                  <a:srgbClr val="080808"/>
                </a:solidFill>
              </a:rPr>
              <a:t> or ≥100 kg/m</a:t>
            </a:r>
            <a:r>
              <a:rPr lang="en-US" b="0" baseline="30000">
                <a:solidFill>
                  <a:srgbClr val="080808"/>
                </a:solidFill>
              </a:rPr>
              <a:t>2</a:t>
            </a:r>
          </a:p>
          <a:p>
            <a:pPr marL="0" indent="0">
              <a:buNone/>
            </a:pPr>
            <a:endParaRPr lang="en-US" b="0" baseline="3000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b="0">
                <a:solidFill>
                  <a:srgbClr val="000000"/>
                </a:solidFill>
              </a:rPr>
              <a:t>Pregnant women</a:t>
            </a:r>
          </a:p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6" name="Picture 5" descr="CDC logo">
            <a:extLst>
              <a:ext uri="{FF2B5EF4-FFF2-40B4-BE49-F238E27FC236}">
                <a16:creationId xmlns:a16="http://schemas.microsoft.com/office/drawing/2014/main" id="{6B9FBEDD-F382-8137-E91A-12C70E15A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0337" y="59660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6603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93" y="-66467"/>
            <a:ext cx="9883815" cy="967653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Non-Hispanic White Adults, by State and Territory, BRFSS, 2023–2025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402" y="1441664"/>
            <a:ext cx="8966898" cy="3909826"/>
          </a:xfrm>
        </p:spPr>
        <p:txBody>
          <a:bodyPr/>
          <a:lstStyle/>
          <a:p>
            <a:pPr marL="0" indent="0">
              <a:spcBef>
                <a:spcPts val="0"/>
              </a:spcBef>
              <a:buClrTx/>
              <a:buSzTx/>
              <a:buNone/>
            </a:pPr>
            <a:r>
              <a:rPr lang="en-US" b="0">
                <a:solidFill>
                  <a:srgbClr val="000000"/>
                </a:solidFill>
              </a:rPr>
              <a:t>	</a:t>
            </a:r>
            <a:endParaRPr lang="en-US"/>
          </a:p>
        </p:txBody>
      </p:sp>
      <p:pic>
        <p:nvPicPr>
          <p:cNvPr id="5" name="Picture 4" descr="Prevalence of Obesity Based on Self-Reported Weight and Height Among Non-Hispanic White Adults, by State and Territory, BRFSS, 2023–2025">
            <a:extLst>
              <a:ext uri="{FF2B5EF4-FFF2-40B4-BE49-F238E27FC236}">
                <a16:creationId xmlns:a16="http://schemas.microsoft.com/office/drawing/2014/main" id="{E7DBDCA4-DE93-AD50-3A2E-AA90074323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832" y="1002259"/>
            <a:ext cx="7638604" cy="50332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14156" y="6342773"/>
            <a:ext cx="7496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7" name="Picture 6" descr="CDC logo">
            <a:extLst>
              <a:ext uri="{FF2B5EF4-FFF2-40B4-BE49-F238E27FC236}">
                <a16:creationId xmlns:a16="http://schemas.microsoft.com/office/drawing/2014/main" id="{76762A7F-DE87-CED2-B3B0-34A3442AFB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0337" y="59660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26907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116" y="226536"/>
            <a:ext cx="9591366" cy="805827"/>
          </a:xfrm>
        </p:spPr>
        <p:txBody>
          <a:bodyPr/>
          <a:lstStyle/>
          <a:p>
            <a:pPr>
              <a:lnSpc>
                <a:spcPts val="2400"/>
              </a:lnSpc>
            </a:pPr>
            <a:br>
              <a:rPr lang="en-US" sz="2000" kern="0">
                <a:solidFill>
                  <a:srgbClr val="000000"/>
                </a:solidFill>
                <a:latin typeface="Verdana"/>
              </a:rPr>
            </a:br>
            <a:r>
              <a:rPr lang="en-US" sz="1800" ker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Non-Hispanic White Adults, by State and Territory, BRFSS, 2023–2025</a:t>
            </a:r>
            <a:endParaRPr lang="en-US" sz="2000" kern="0">
              <a:latin typeface="Verdana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0D85753-055C-46A9-4645-B2A20CAB8A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503620"/>
              </p:ext>
            </p:extLst>
          </p:nvPr>
        </p:nvGraphicFramePr>
        <p:xfrm>
          <a:off x="1063508" y="1035023"/>
          <a:ext cx="3984742" cy="5003544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776596024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1102875202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3603582274"/>
                    </a:ext>
                  </a:extLst>
                </a:gridCol>
              </a:tblGrid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2158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Alabama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(34.8, 37.5)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250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(31.6, 34.2)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30681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Arizona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(27.0, 29.4)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33047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(36.0, 38.2)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92846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California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55296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Colorado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(22.9, 24.3)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04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Connecticut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(27.7, 29.8)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75439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Delaware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(33.4, 36.4)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112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(13.0, 15.8)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16208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Florida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(28.1, 30.1)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16102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Georgia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(31.4, 33.8)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113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Guam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(28.2, 45.1)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4046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Hawaii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(18.9, 21.7)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4008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Idaho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(30.1, 32.3)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3650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Illinois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(33.0, 35.1)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2827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(36.7, 38.5)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4349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Iowa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(36.2, 37.8)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15133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(35.5, 37.1)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3800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Kentucky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5214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Louisiana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(33.4, 35.8)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40537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Maine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(32.6, 34.1)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6483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Maryland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(29.9, 31.6)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3495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(25.6, 27.3)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9370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Michigan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(34.1, 35.8)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1241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Minnesota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(32.5, 33.8)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41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Mississippi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5467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Missouri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(33.7, 35.8)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30991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58673F5-C005-8013-59C9-752B35EDD7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37829"/>
              </p:ext>
            </p:extLst>
          </p:nvPr>
        </p:nvGraphicFramePr>
        <p:xfrm>
          <a:off x="5231648" y="1035023"/>
          <a:ext cx="3984742" cy="5003544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776596024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1102875202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3603582274"/>
                    </a:ext>
                  </a:extLst>
                </a:gridCol>
              </a:tblGrid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2158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Montana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(28.8, 30.6)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250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Nebraska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(36.1, 37.9)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30681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33047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(31.3, 33.5)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92846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Jersey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(25.3, 27.5)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55296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Mexico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(26.9, 30.6)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04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York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(27.5, 28.9)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75439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(30.1, 32.9)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112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(35.6, 37.6)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16208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Ohio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(35.3, 37.0)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16102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Oklahoma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(36.2, 38.3)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113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Oregon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(32.0, 34.0)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4046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4008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Puerto Rico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(17.6, 51.0)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3650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(28.9, 31.2)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2827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(30.7, 33.5)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4349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(34.0, 37.8)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15133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Tennessee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3800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Texas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(32.2, 34.9)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5214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Utah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(28.6, 30.0)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40537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Vermont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(28.2, 30.1)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6483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Virgin Islands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3495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Virginia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(31.4, 33.8)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9370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Washington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(31.1, 32.2)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1241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(39.5, 41.6)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41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Wisconsin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(36.1, 37.7)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5467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Wyoming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(31.2, 33.4)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3099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86640" y="6121873"/>
            <a:ext cx="9332384" cy="504795"/>
          </a:xfrm>
        </p:spPr>
        <p:txBody>
          <a:bodyPr/>
          <a:lstStyle/>
          <a:p>
            <a:pPr indent="0">
              <a:spcBef>
                <a:spcPts val="0"/>
              </a:spcBef>
            </a:pPr>
            <a:r>
              <a:rPr lang="en-US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</a:t>
            </a:r>
            <a:r>
              <a:rPr lang="en-US" sz="900">
                <a:latin typeface="Verdana" pitchFamily="34" charset="0"/>
              </a:rPr>
              <a:t>%, or no data in a specific year.</a:t>
            </a:r>
          </a:p>
          <a:p>
            <a:pPr indent="0">
              <a:spcBef>
                <a:spcPts val="0"/>
              </a:spcBef>
            </a:pPr>
            <a:r>
              <a:rPr lang="en-US" sz="900" i="1">
                <a:latin typeface="Verdana" pitchFamily="34" charset="0"/>
              </a:rPr>
              <a:t>  Source: </a:t>
            </a:r>
            <a:r>
              <a:rPr lang="en-US" sz="900">
                <a:latin typeface="Verdana" pitchFamily="34" charset="0"/>
              </a:rPr>
              <a:t>Behavioral Risk Factor Surveillance System, CDC. </a:t>
            </a:r>
          </a:p>
          <a:p>
            <a:pPr indent="0"/>
            <a:endParaRPr lang="en-US" sz="90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86883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899" y="183121"/>
            <a:ext cx="9673063" cy="958821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Non-Hispanic White Adults, by State and Territory, BRFSS, 2023–2025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12C860F-0B34-4A1F-95A4-F5A245F51B54}"/>
              </a:ext>
            </a:extLst>
          </p:cNvPr>
          <p:cNvSpPr txBox="1">
            <a:spLocks/>
          </p:cNvSpPr>
          <p:nvPr/>
        </p:nvSpPr>
        <p:spPr>
          <a:xfrm>
            <a:off x="907870" y="1395266"/>
            <a:ext cx="8292629" cy="406746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" pitchFamily="2" charset="2"/>
              <a:buChar char="§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Courier New" pitchFamily="49" charset="0"/>
              <a:buChar char="o"/>
              <a:defRPr sz="18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Arial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345" marR="0" lvl="0" indent="-347345" algn="l" defTabSz="914400" rtl="0" eaLnBrk="1" fontAlgn="auto" latinLnBrk="0" hangingPunct="1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Summary</a:t>
            </a:r>
            <a:endParaRPr lang="en-US" sz="2200" dirty="0"/>
          </a:p>
          <a:p>
            <a:pPr marL="347345" lvl="0" indent="-347345" fontAlgn="auto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One jurisdiction (District of Columbia) had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a prevalence of obesity less than 20%.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7345" indent="-347345">
              <a:spcBef>
                <a:spcPts val="8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200" b="0" dirty="0">
                <a:solidFill>
                  <a:srgbClr val="000000"/>
                </a:solidFill>
                <a:ea typeface="Calibri"/>
                <a:cs typeface="Times New Roman"/>
              </a:rPr>
              <a:t>Colorado and </a:t>
            </a:r>
            <a:r>
              <a:rPr lang="en-US" sz="2200" b="0" dirty="0">
                <a:solidFill>
                  <a:srgbClr val="000000"/>
                </a:solidFill>
                <a:ea typeface="+mn-lt"/>
                <a:cs typeface="+mn-lt"/>
              </a:rPr>
              <a:t>Hawaii </a:t>
            </a:r>
            <a:r>
              <a:rPr lang="en-US" sz="2200" b="0" dirty="0">
                <a:solidFill>
                  <a:srgbClr val="060606"/>
                </a:solidFill>
                <a:effectLst/>
                <a:ea typeface="Calibri"/>
                <a:cs typeface="Times New Roman"/>
              </a:rPr>
              <a:t>had a prevalence of obesity between 20% and &lt;25%.</a:t>
            </a:r>
            <a:endParaRPr lang="en-US" sz="2200" b="0" dirty="0">
              <a:solidFill>
                <a:srgbClr val="060606"/>
              </a:solidFill>
              <a:ea typeface="Calibri"/>
              <a:cs typeface="Times New Roman"/>
            </a:endParaRPr>
          </a:p>
          <a:p>
            <a:pPr marL="347345" marR="0" lvl="0" indent="-347345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10 states had a prevalence of obesity between 25% and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&lt;30%.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7345" marR="0" lvl="0" indent="-347345" algn="l" defTabSz="914400" rtl="0" eaLnBrk="1" fontAlgn="auto" latinLnBrk="0" hangingPunct="1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buSzPct val="70000"/>
              <a:buFont typeface="Wingdings" pitchFamily="2" charset="2"/>
              <a:buChar char="q"/>
              <a:tabLst/>
              <a:defRPr/>
            </a:pPr>
            <a:r>
              <a:rPr lang="en-US" sz="2200" b="0" dirty="0">
                <a:solidFill>
                  <a:srgbClr val="000000"/>
                </a:solidFill>
              </a:rPr>
              <a:t>20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states and Puerto Rico had a prevalence of obesity between 30% and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&lt;35%.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7345" lvl="0" indent="-347345" fontAlgn="auto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11 states</a:t>
            </a:r>
            <a:r>
              <a:rPr lang="en-US" sz="2200" b="0" dirty="0">
                <a:solidFill>
                  <a:srgbClr val="000000"/>
                </a:solidFill>
              </a:rPr>
              <a:t> and Guam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had a prevalence of obesity between 35% and &lt;40%.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7345" marR="0" lvl="0" indent="-347345" algn="l" defTabSz="914400" rtl="0" eaLnBrk="1" fontAlgn="auto" latinLnBrk="0" hangingPunct="1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buSzPct val="70000"/>
              <a:buFont typeface="Wingdings" pitchFamily="2" charset="2"/>
              <a:buChar char="q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One state (West Virginia) had a prevalence of obesity 40% or greater.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4" name="Picture 3" descr="CDC logo">
            <a:extLst>
              <a:ext uri="{FF2B5EF4-FFF2-40B4-BE49-F238E27FC236}">
                <a16:creationId xmlns:a16="http://schemas.microsoft.com/office/drawing/2014/main" id="{BBB43A17-8779-DC3F-19A4-5DB7471F4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0788" y="5941350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5953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483" y="291269"/>
            <a:ext cx="9576247" cy="597429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Non-Hispanic Black Adults, by State and Territory, BRFSS, 2023–2025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 descr="Prevalence of Obesity Based on Self-Reported Weight and Height Among Non-Hispanic Black Adults, by State and Territory, BRFSS, 2023–2025">
            <a:extLst>
              <a:ext uri="{FF2B5EF4-FFF2-40B4-BE49-F238E27FC236}">
                <a16:creationId xmlns:a16="http://schemas.microsoft.com/office/drawing/2014/main" id="{F7FC9ACD-A710-B381-4A05-86D065D9B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389" y="973776"/>
            <a:ext cx="7842633" cy="517955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04398" y="6340656"/>
            <a:ext cx="7566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5" name="Picture 4" descr="CDC logo">
            <a:extLst>
              <a:ext uri="{FF2B5EF4-FFF2-40B4-BE49-F238E27FC236}">
                <a16:creationId xmlns:a16="http://schemas.microsoft.com/office/drawing/2014/main" id="{6988D34D-B96E-7F16-D918-E0BE66E10F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0337" y="59660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905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772" y="252255"/>
            <a:ext cx="9578838" cy="769834"/>
          </a:xfrm>
        </p:spPr>
        <p:txBody>
          <a:bodyPr/>
          <a:lstStyle/>
          <a:p>
            <a:pPr>
              <a:lnSpc>
                <a:spcPts val="2400"/>
              </a:lnSpc>
            </a:pPr>
            <a:br>
              <a:rPr lang="en-US" sz="2000" kern="0">
                <a:solidFill>
                  <a:srgbClr val="000000"/>
                </a:solidFill>
                <a:latin typeface="Verdana"/>
              </a:rPr>
            </a:b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Non-Hispanic Black Adults, by State and Territory, BRFSS, 2023–2025</a:t>
            </a:r>
            <a:endParaRPr lang="en-US" sz="2000" kern="0">
              <a:latin typeface="Verdana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E09486F-FD57-47D6-2045-69044B721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800915"/>
              </p:ext>
            </p:extLst>
          </p:nvPr>
        </p:nvGraphicFramePr>
        <p:xfrm>
          <a:off x="1063508" y="1035023"/>
          <a:ext cx="3984742" cy="5003544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776596024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1102875202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3603582274"/>
                    </a:ext>
                  </a:extLst>
                </a:gridCol>
              </a:tblGrid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2158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Alabama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49.2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(47.0, 51.5)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250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42.7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(35.5, 50.2)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30681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Arizona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(28.8, 40.3)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33047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(42.9, 49.5)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92846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California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55296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Colorado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(25.7, 33.1)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04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Connecticut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(38.1, 44.5)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75439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Delaware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(41.6, 48.2)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112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(34.9, 39.7)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16208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Florida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(36.9, 43.3)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16102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Georgia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(41.0, 45.0)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113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Guam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4046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Hawaii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(26.5, 42.4)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4008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Idaho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(14.2, 40.6)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3650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Illinois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42.8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(40.3, 45.3)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2827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(42.1, 48.2)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4349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Iowa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(37.0, 46.6)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15133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(39.3, 47.2)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3800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Kentucky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5214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Louisiana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(44.4, 48.8)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40537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Maine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(23.2, 37.5)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6483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Maryland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(39.4, 42.4)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3495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(31.5, 38.0)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9370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Michigan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(41.4, 46.5)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1241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Minnesota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(32.4, 38.2)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41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Mississippi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5467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Missouri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(40.7, 47.0)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30991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C8810C9-F192-8881-ADC1-8F0E478E75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35696"/>
              </p:ext>
            </p:extLst>
          </p:nvPr>
        </p:nvGraphicFramePr>
        <p:xfrm>
          <a:off x="5231648" y="1035023"/>
          <a:ext cx="3984742" cy="5003544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776596024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1102875202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3603582274"/>
                    </a:ext>
                  </a:extLst>
                </a:gridCol>
              </a:tblGrid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2158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Montana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(22.9, 54.2)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250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Nebraska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(35.9, 44.9)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30681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33047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(20.1, 45.3)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92846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Jersey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(34.9, 40.3)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55296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Mexico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42.0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(31.4, 53.5)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04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York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(34.4, 37.7)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75439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(43.1, 48.9)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112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(23.7, 37.3)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16208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Ohio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(38.5, 44.7)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16102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Oklahoma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(40.7, 48.8)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113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Oregon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(30.2, 46.4)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4046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4008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Puerto Rico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3650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(31.1, 41.1)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2827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47.5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(44.4, 50.6)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4349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(11.0, 34.5)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15133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Tennessee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3800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Texas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(40.3, 47.0)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5214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Utah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(29.9, 45.6)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40537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Vermont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(16.5, 32.5)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6483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Virgin Islands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3495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Virginia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(41.7, 47.1)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9370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Washington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(34.7, 40.3)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1241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(34.9, 48.4)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41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Wisconsin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(40.8, 47.5)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5467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Wyoming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(23.9, 54.9)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309913"/>
                  </a:ext>
                </a:extLst>
              </a:tr>
            </a:tbl>
          </a:graphicData>
        </a:graphic>
      </p:graphicFrame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33E7ED4-8BDF-CBB9-9C81-2784767E98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6640" y="6121873"/>
            <a:ext cx="9332384" cy="504795"/>
          </a:xfrm>
        </p:spPr>
        <p:txBody>
          <a:bodyPr/>
          <a:lstStyle/>
          <a:p>
            <a:pPr indent="0">
              <a:spcBef>
                <a:spcPts val="0"/>
              </a:spcBef>
            </a:pPr>
            <a:r>
              <a:rPr lang="en-US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</a:t>
            </a:r>
            <a:r>
              <a:rPr lang="en-US" sz="900">
                <a:latin typeface="Verdana" pitchFamily="34" charset="0"/>
              </a:rPr>
              <a:t>%, or no data in a specific year.</a:t>
            </a:r>
          </a:p>
          <a:p>
            <a:pPr indent="0">
              <a:spcBef>
                <a:spcPts val="0"/>
              </a:spcBef>
            </a:pPr>
            <a:r>
              <a:rPr lang="en-US" sz="900" i="1">
                <a:latin typeface="Verdana" pitchFamily="34" charset="0"/>
              </a:rPr>
              <a:t>  Source: </a:t>
            </a:r>
            <a:r>
              <a:rPr lang="en-US" sz="900">
                <a:latin typeface="Verdana" pitchFamily="34" charset="0"/>
              </a:rPr>
              <a:t>Behavioral Risk Factor Surveillance System, CDC. </a:t>
            </a:r>
          </a:p>
          <a:p>
            <a:pPr indent="0"/>
            <a:endParaRPr lang="en-US" sz="90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69085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68DCFC1-771E-DFE6-5664-4A263AE871B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9867" y="507023"/>
            <a:ext cx="9576247" cy="5974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2800" b="1" kern="1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Non-Hispanic Black Adults, by State and Territory, BRFSS, 2023–2025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0695" y="1718217"/>
            <a:ext cx="8311311" cy="3769673"/>
          </a:xfrm>
        </p:spPr>
        <p:txBody>
          <a:bodyPr/>
          <a:lstStyle/>
          <a:p>
            <a:pPr>
              <a:buNone/>
            </a:pPr>
            <a:r>
              <a:rPr lang="en-US" sz="2200" b="0" dirty="0">
                <a:solidFill>
                  <a:srgbClr val="000000"/>
                </a:solidFill>
              </a:rPr>
              <a:t>Summary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Vermont and South Dakota had a prevalence of obesity less than 25%.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3 states had a prevalence of obesity between 25% and</a:t>
            </a:r>
            <a:r>
              <a:rPr lang="en-US" sz="2200" b="0" dirty="0">
                <a:solidFill>
                  <a:srgbClr val="FF0000"/>
                </a:solidFill>
              </a:rPr>
              <a:t> </a:t>
            </a:r>
            <a:r>
              <a:rPr lang="en-US" sz="2200" b="0" dirty="0">
                <a:solidFill>
                  <a:srgbClr val="000000"/>
                </a:solidFill>
              </a:rPr>
              <a:t>&lt;30%.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5 states had a prevalence of obesity between 30% and &lt;35%.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9 states and the District of Columbia had a prevalence of obesity between 35% and &lt;40%.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19 states had a prevalence of obesity between 40% and &lt;45%.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6 states had a prevalence of obesity between 45% and &lt;50%.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No state or territory with available data had a prevalence of obesity 50% or greater.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 descr="CDC logo">
            <a:extLst>
              <a:ext uri="{FF2B5EF4-FFF2-40B4-BE49-F238E27FC236}">
                <a16:creationId xmlns:a16="http://schemas.microsoft.com/office/drawing/2014/main" id="{114FA076-3C1F-0F0E-7E65-5B507F7B7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0337" y="59660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52468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4" y="145514"/>
            <a:ext cx="9628502" cy="813289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Hispanic Adults, by State and Territory, BRFSS, 2023–2025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 descr="Prevalence of Obesity Based on Self-Reported Weight and Height Among Hispanic Adults, by State and Territory, BRFSS, 2023–2025">
            <a:extLst>
              <a:ext uri="{FF2B5EF4-FFF2-40B4-BE49-F238E27FC236}">
                <a16:creationId xmlns:a16="http://schemas.microsoft.com/office/drawing/2014/main" id="{ECD85106-598C-988E-C97C-6E21494D8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987" y="1055467"/>
            <a:ext cx="7588140" cy="50110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51205" y="6301466"/>
            <a:ext cx="7543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 no data in a specific year.</a:t>
            </a:r>
          </a:p>
        </p:txBody>
      </p:sp>
      <p:pic>
        <p:nvPicPr>
          <p:cNvPr id="7" name="Picture 6" descr="CDC logo">
            <a:extLst>
              <a:ext uri="{FF2B5EF4-FFF2-40B4-BE49-F238E27FC236}">
                <a16:creationId xmlns:a16="http://schemas.microsoft.com/office/drawing/2014/main" id="{05A3A428-075B-CB1A-B152-849D222EB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0337" y="59660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0893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90E1313-6C5C-AF3B-1CEB-584109D10DB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3632" y="176336"/>
            <a:ext cx="9628502" cy="81328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2800" b="1" kern="1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Hispanic Adults, by State and Territory, BRFSS, 2023–2025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A9938AC-4952-F9ED-C015-2D6AAC4086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436871"/>
              </p:ext>
            </p:extLst>
          </p:nvPr>
        </p:nvGraphicFramePr>
        <p:xfrm>
          <a:off x="1063508" y="1035023"/>
          <a:ext cx="3984742" cy="5003544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776596024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1102875202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3603582274"/>
                    </a:ext>
                  </a:extLst>
                </a:gridCol>
              </a:tblGrid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2158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Alabama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(28.9, 42.6)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250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(33.7, 44.1)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30681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Arizona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(37.2, 42.2)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33047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(33.8, 43.8)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92846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California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55296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Colorado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(30.1, 33.4)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04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Connecticut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(33.9, 38.7)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75439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Delaware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(28.9, 37.5)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112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(20.1, 29.0)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16208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Florida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(26.2, 30.9)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16102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Georgia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(34.0, 41.6)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113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Guam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(23.8, 47.2)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4046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Hawaii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(31.4, 37.5)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4008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Idaho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(33.9, 41.3)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3650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Illinois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(36.0, 39.9)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2827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(37.3, 43.6)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4349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Iowa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(36.3, 42.1)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15133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(38.0, 43.9)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3800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Kentucky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5214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Louisiana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(33.9, 44.2)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40537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Maine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(26.1, 37.2)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6483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Maryland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(35.2, 40.1)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3495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(34.8, 39.4)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9370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Michigan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(33.1, 41.5)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1241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Minnesota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(31.4, 36.8)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41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Mississippi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5467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Missouri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(31.9, 42.0)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30991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5CB7BB1-BB7C-8FBD-223A-C48160FC8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39211"/>
              </p:ext>
            </p:extLst>
          </p:nvPr>
        </p:nvGraphicFramePr>
        <p:xfrm>
          <a:off x="5231648" y="1035023"/>
          <a:ext cx="3984742" cy="5003544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776596024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1102875202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3603582274"/>
                    </a:ext>
                  </a:extLst>
                </a:gridCol>
              </a:tblGrid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2158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Montana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(24.9, 34.9)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250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Nebraska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(35.2, 39.8)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30681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33047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(28.7, 43.4)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92846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Jersey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(31.7, 35.8)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55296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Mexico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(37.5, 42.3)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04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York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(32.5, 35.1)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75439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(32.7, 39.4)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112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(34.0, 46.3)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16208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Ohio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(32.0, 42.8)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16102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Oklahoma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(37.8, 44.3)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113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Oregon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(36.1, 42.3)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4046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4008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Puerto Rico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(34.6, 37.3)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3650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(34.7, 40.7)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2827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(27.9, 38.0)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4349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(29.2, 47.2)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15133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Tennessee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3800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Texas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(36.5, 40.3)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5214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Utah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(33.5, 37.5)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40537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Vermont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(24.1, 36.4)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6483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Virgin Islands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3495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Virginia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(28.1, 36.6)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9370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Washington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(35.2, 38.1)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1241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(27.4, 44.4)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41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Wisconsin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(32.4, 38.1)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5467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Wyoming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(28.7, 37.0)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3099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43279" y="6141533"/>
            <a:ext cx="9189208" cy="668866"/>
          </a:xfrm>
        </p:spPr>
        <p:txBody>
          <a:bodyPr/>
          <a:lstStyle/>
          <a:p>
            <a:pPr indent="0">
              <a:spcBef>
                <a:spcPts val="0"/>
              </a:spcBef>
            </a:pPr>
            <a:r>
              <a:rPr lang="en-US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</a:t>
            </a:r>
            <a:r>
              <a:rPr lang="en-US" sz="900">
                <a:latin typeface="Verdana" pitchFamily="34" charset="0"/>
              </a:rPr>
              <a:t>%, or no data in a specific year.</a:t>
            </a:r>
          </a:p>
          <a:p>
            <a:pPr indent="0">
              <a:spcBef>
                <a:spcPts val="0"/>
              </a:spcBef>
            </a:pPr>
            <a:r>
              <a:rPr lang="en-US" sz="900" i="1">
                <a:latin typeface="Verdana" pitchFamily="34" charset="0"/>
              </a:rPr>
              <a:t>  Source: </a:t>
            </a:r>
            <a:r>
              <a:rPr lang="en-US" sz="900">
                <a:latin typeface="Verdana" pitchFamily="34" charset="0"/>
              </a:rPr>
              <a:t>Behavioral Risk Factor Surveillance System, CDC. </a:t>
            </a:r>
          </a:p>
          <a:p>
            <a:pPr indent="0"/>
            <a:endParaRPr lang="en-US" sz="900">
              <a:latin typeface="Verdana" pitchFamily="34" charset="0"/>
            </a:endParaRPr>
          </a:p>
          <a:p>
            <a:endParaRPr lang="en-US" sz="100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99499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86F617D-3F6A-FBEE-FD5D-35FE9509C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632" y="309898"/>
            <a:ext cx="9628502" cy="813289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Hispanic Adults, by State and Territory, BRFSS, 2023–2025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02" y="1591324"/>
            <a:ext cx="8023525" cy="4394008"/>
          </a:xfrm>
        </p:spPr>
        <p:txBody>
          <a:bodyPr lIns="91440" tIns="45720" rIns="91440" bIns="45720" anchor="t"/>
          <a:lstStyle/>
          <a:p>
            <a:pPr>
              <a:buNone/>
            </a:pPr>
            <a:r>
              <a:rPr lang="en-US" sz="2200" b="0" dirty="0">
                <a:solidFill>
                  <a:srgbClr val="000000"/>
                </a:solidFill>
              </a:rPr>
              <a:t>Summary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One jurisdiction (District of Columbia) had a prevalence of obesity less than 25%.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3 states had a prevalence of obesity between 25% and</a:t>
            </a:r>
            <a:r>
              <a:rPr lang="en-US" sz="2200" b="0" dirty="0">
                <a:solidFill>
                  <a:srgbClr val="FF0000"/>
                </a:solidFill>
              </a:rPr>
              <a:t> </a:t>
            </a:r>
            <a:r>
              <a:rPr lang="en-US" sz="2200" b="0" dirty="0">
                <a:solidFill>
                  <a:srgbClr val="000000"/>
                </a:solidFill>
              </a:rPr>
              <a:t>&lt;30%.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10 states and Guam had a prevalence of obesity between 30% and</a:t>
            </a:r>
            <a:r>
              <a:rPr lang="en-US" sz="2200" b="0" dirty="0">
                <a:solidFill>
                  <a:srgbClr val="FF0000"/>
                </a:solidFill>
              </a:rPr>
              <a:t> </a:t>
            </a:r>
            <a:r>
              <a:rPr lang="en-US" sz="2200" b="0" dirty="0">
                <a:solidFill>
                  <a:srgbClr val="000000"/>
                </a:solidFill>
              </a:rPr>
              <a:t>&lt;35%.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27 states and Puerto Rico had a prevalence of obesity between 35% and &lt;40%.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4 states had a prevalence of obesity between 40% and &lt;45%.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No state or territory with available data had a prevalence of obesity 45% or greater.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 descr="CDC logo">
            <a:extLst>
              <a:ext uri="{FF2B5EF4-FFF2-40B4-BE49-F238E27FC236}">
                <a16:creationId xmlns:a16="http://schemas.microsoft.com/office/drawing/2014/main" id="{46BC3196-8593-1614-3028-808A89874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5960" y="591224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13908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785" y="294713"/>
            <a:ext cx="9559873" cy="597429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Non-Hispanic Asian Adults, by State and Territory, BRFSS, 2023–2025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785" y="1441663"/>
            <a:ext cx="8862515" cy="4349537"/>
          </a:xfrm>
        </p:spPr>
        <p:txBody>
          <a:bodyPr/>
          <a:lstStyle/>
          <a:p>
            <a:pPr marL="0" indent="0">
              <a:spcBef>
                <a:spcPts val="0"/>
              </a:spcBef>
              <a:buClrTx/>
              <a:buSzTx/>
              <a:buNone/>
            </a:pPr>
            <a:r>
              <a:rPr lang="en-US" b="0">
                <a:solidFill>
                  <a:srgbClr val="000000"/>
                </a:solidFill>
              </a:rPr>
              <a:t>	</a:t>
            </a:r>
            <a:endParaRPr lang="en-US"/>
          </a:p>
        </p:txBody>
      </p:sp>
      <p:pic>
        <p:nvPicPr>
          <p:cNvPr id="5" name="Picture 4" descr="Prevalence of Obesity Based on Self-Reported Weight and Height Among Non-Hispanic Asian Adults, by State and Territory, BRFSS, 2023–2025">
            <a:extLst>
              <a:ext uri="{FF2B5EF4-FFF2-40B4-BE49-F238E27FC236}">
                <a16:creationId xmlns:a16="http://schemas.microsoft.com/office/drawing/2014/main" id="{943F55CD-8D8E-336D-198D-C74024E3A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5790" y="977771"/>
            <a:ext cx="7889959" cy="513858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52000" y="6300589"/>
            <a:ext cx="7430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 no data in a specific year.</a:t>
            </a:r>
          </a:p>
        </p:txBody>
      </p:sp>
      <p:pic>
        <p:nvPicPr>
          <p:cNvPr id="7" name="Picture 6" descr="CDC logo">
            <a:extLst>
              <a:ext uri="{FF2B5EF4-FFF2-40B4-BE49-F238E27FC236}">
                <a16:creationId xmlns:a16="http://schemas.microsoft.com/office/drawing/2014/main" id="{927FC0B5-EEA5-01E0-9CB3-CCC0DE5D9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0337" y="59660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394958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3661B88-0E26-DCB0-50FC-4B3336A2B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607" y="366631"/>
            <a:ext cx="9559873" cy="597429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Non-Hispanic Asian Adults, by State and Territory, BRFSS, 2023–2025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8E023ED-6D9F-1D93-0970-05CBD8582F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843685"/>
              </p:ext>
            </p:extLst>
          </p:nvPr>
        </p:nvGraphicFramePr>
        <p:xfrm>
          <a:off x="1063508" y="1035023"/>
          <a:ext cx="3984742" cy="5003544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776596024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1102875202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3603582274"/>
                    </a:ext>
                  </a:extLst>
                </a:gridCol>
              </a:tblGrid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2158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Alabama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250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(17.3, 28.4)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30681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Arizona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(12.9, 26.8)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33047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(8.2, 22.5)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92846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California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55296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Colorado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(8.5, 14.6)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04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Connecticut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(8.6, 15.5)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75439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Delaware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(10.2, 23.0)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112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(7.2, 16.3)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16208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Florida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(8.5, 18.8)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16102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Georgia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(8.6, 17.4)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113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Guam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(15.4, 24.6)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4046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Hawaii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(16.7, 19.4)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4008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Idaho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3650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Illinois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(10.7, 15.5)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2827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(8.2, 17.3)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4349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Iowa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(9.3, 18.5)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15133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(12.0, 21.3)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3800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Kentucky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5214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Louisiana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(8.3, 22.2)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40537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Maine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(7.6, 21.9)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6483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Maryland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(10.2, 15.0)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3495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(9.9, 14.9)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9370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Michigan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(12.5, 22.1)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1241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Minnesota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(17.4, 24.2)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41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Mississippi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5467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Missouri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(10.6, 22.6)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30991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0553A11-4974-1434-393A-FA0A127287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645179"/>
              </p:ext>
            </p:extLst>
          </p:nvPr>
        </p:nvGraphicFramePr>
        <p:xfrm>
          <a:off x="5231648" y="1035023"/>
          <a:ext cx="3984742" cy="5003544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776596024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1102875202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3603582274"/>
                    </a:ext>
                  </a:extLst>
                </a:gridCol>
              </a:tblGrid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2158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Montana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250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Nebraska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(11.0, 22.3)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30681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33047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(7.7, 18.4)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92846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Jersey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(11.1, 16.6)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55296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Mexico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04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York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(12.2, 16.1)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75439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(8.5, 18.4)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112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(10.5, 27.7)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16208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Ohio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(10.8, 20.7)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16102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Oklahoma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(9.0, 19.0)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113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Oregon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(12.7, 22.4)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4046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4008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Puerto Rico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3650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(10.5, 21.9)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2827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4349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15133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Tennessee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3800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Texas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(10.3, 17.6)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5214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Utah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(10.2, 18.1)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40537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Vermont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6483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Virgin Islands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3495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Virginia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(11.3, 20.2)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9370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Washington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(12.4, 15.2)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1241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41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Wisconsin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(11.9, 20.7)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5467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Wyoming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3099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37681" y="5822977"/>
            <a:ext cx="9448799" cy="641446"/>
          </a:xfrm>
        </p:spPr>
        <p:txBody>
          <a:bodyPr/>
          <a:lstStyle/>
          <a:p>
            <a:pPr indent="0">
              <a:spcBef>
                <a:spcPts val="0"/>
              </a:spcBef>
            </a:pPr>
            <a:r>
              <a:rPr lang="en-US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</a:t>
            </a:r>
            <a:r>
              <a:rPr lang="en-US" sz="900">
                <a:latin typeface="Verdana" pitchFamily="34" charset="0"/>
              </a:rPr>
              <a:t>%, or no data in a specific year.</a:t>
            </a:r>
          </a:p>
          <a:p>
            <a:pPr indent="0">
              <a:spcBef>
                <a:spcPts val="0"/>
              </a:spcBef>
            </a:pPr>
            <a:r>
              <a:rPr lang="en-US" sz="900" i="1">
                <a:latin typeface="Verdana" pitchFamily="34" charset="0"/>
              </a:rPr>
              <a:t>  Source: </a:t>
            </a:r>
            <a:r>
              <a:rPr lang="en-US" sz="900">
                <a:latin typeface="Verdana" pitchFamily="34" charset="0"/>
              </a:rPr>
              <a:t>Behavioral Risk Factor Surveillance System, CDC. </a:t>
            </a:r>
            <a:endParaRPr lang="en-US" sz="100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69923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441D9D-DCD4-7513-4019-61A69CE53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059" y="531015"/>
            <a:ext cx="9559873" cy="597429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Non-Hispanic Asian Adults, by State and Territory, BRFSS, 2023–2025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6417" y="1885231"/>
            <a:ext cx="7914167" cy="4809658"/>
          </a:xfrm>
        </p:spPr>
        <p:txBody>
          <a:bodyPr lIns="91440" tIns="45720" rIns="91440" bIns="45720" anchor="t"/>
          <a:lstStyle/>
          <a:p>
            <a:pPr>
              <a:buNone/>
            </a:pPr>
            <a:r>
              <a:rPr lang="en-US" sz="2200" b="0" dirty="0">
                <a:solidFill>
                  <a:srgbClr val="000000"/>
                </a:solidFill>
              </a:rPr>
              <a:t>Summary</a:t>
            </a:r>
          </a:p>
          <a:p>
            <a:pPr>
              <a:buNone/>
            </a:pPr>
            <a:endParaRPr lang="en-US" sz="2200" b="0" dirty="0">
              <a:solidFill>
                <a:srgbClr val="000000"/>
              </a:solidFill>
            </a:endParaRPr>
          </a:p>
          <a:p>
            <a:r>
              <a:rPr lang="en-US" sz="2200" b="0" dirty="0">
                <a:solidFill>
                  <a:srgbClr val="000000"/>
                </a:solidFill>
              </a:rPr>
              <a:t>33 states, the District of Columbia, and Guam had a prevalence of obesity less than 20%.</a:t>
            </a:r>
          </a:p>
          <a:p>
            <a:pPr marL="0" indent="0">
              <a:buNone/>
            </a:pPr>
            <a:endParaRPr lang="en-US" sz="2200" b="0" dirty="0">
              <a:solidFill>
                <a:srgbClr val="000000"/>
              </a:solidFill>
            </a:endParaRPr>
          </a:p>
          <a:p>
            <a:r>
              <a:rPr lang="en-US" sz="2200" b="0" dirty="0">
                <a:solidFill>
                  <a:srgbClr val="000000"/>
                </a:solidFill>
              </a:rPr>
              <a:t>Alaska and Minnesota had a prevalence of obesity between 20% and &lt;25%.</a:t>
            </a:r>
          </a:p>
          <a:p>
            <a:pPr marL="0" indent="0">
              <a:buNone/>
            </a:pPr>
            <a:endParaRPr lang="en-US" sz="2200" b="0" dirty="0">
              <a:solidFill>
                <a:srgbClr val="000000"/>
              </a:solidFill>
            </a:endParaRPr>
          </a:p>
          <a:p>
            <a:r>
              <a:rPr lang="en-US" sz="2200" b="0" dirty="0">
                <a:solidFill>
                  <a:srgbClr val="000000"/>
                </a:solidFill>
              </a:rPr>
              <a:t>No state or territory with available data had a prevalence of obesity 25% or greater</a:t>
            </a:r>
            <a:endParaRPr lang="en-US" b="0" dirty="0">
              <a:solidFill>
                <a:srgbClr val="000000"/>
              </a:solidFill>
            </a:endParaRPr>
          </a:p>
        </p:txBody>
      </p:sp>
      <p:pic>
        <p:nvPicPr>
          <p:cNvPr id="4" name="Picture 3" descr="CDC logo">
            <a:extLst>
              <a:ext uri="{FF2B5EF4-FFF2-40B4-BE49-F238E27FC236}">
                <a16:creationId xmlns:a16="http://schemas.microsoft.com/office/drawing/2014/main" id="{DC617FFF-D782-D971-63B6-8E658325C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0337" y="59660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421795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813D88F-59CC-DB3C-C9A9-FCBC72406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50" y="170095"/>
            <a:ext cx="10106622" cy="597429"/>
          </a:xfrm>
        </p:spPr>
        <p:txBody>
          <a:bodyPr/>
          <a:lstStyle/>
          <a:p>
            <a:pPr algn="l">
              <a:lnSpc>
                <a:spcPts val="2400"/>
              </a:lnSpc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Non-Hispanic American Indian or Alaska Native Adults, by State and Territory, BRFSS, 2023–2025</a:t>
            </a:r>
            <a:endParaRPr lang="en-US" sz="15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 descr="Prevalence of Obesity Based on Self-Reported Weight and Height Among Non-Hispanic American Indian or Alaska Native Adults, by State and Territory, BRFSS, 2023–2025">
            <a:extLst>
              <a:ext uri="{FF2B5EF4-FFF2-40B4-BE49-F238E27FC236}">
                <a16:creationId xmlns:a16="http://schemas.microsoft.com/office/drawing/2014/main" id="{D9DC0D30-1772-7D83-5197-4C43DB7C3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849" y="886879"/>
            <a:ext cx="7991953" cy="52943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16333" y="6300589"/>
            <a:ext cx="7430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 no data in a specific year.</a:t>
            </a:r>
          </a:p>
        </p:txBody>
      </p:sp>
      <p:pic>
        <p:nvPicPr>
          <p:cNvPr id="5" name="Picture 4" descr="CDC logo">
            <a:extLst>
              <a:ext uri="{FF2B5EF4-FFF2-40B4-BE49-F238E27FC236}">
                <a16:creationId xmlns:a16="http://schemas.microsoft.com/office/drawing/2014/main" id="{A798FFE4-D685-BBBD-28E1-A1588BE7E7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0337" y="59660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08519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E077956-FFD0-B463-DC50-B7C6C0D77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50" y="344753"/>
            <a:ext cx="10106622" cy="597429"/>
          </a:xfrm>
        </p:spPr>
        <p:txBody>
          <a:bodyPr/>
          <a:lstStyle/>
          <a:p>
            <a:pPr algn="l">
              <a:lnSpc>
                <a:spcPts val="2400"/>
              </a:lnSpc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Non-Hispanic American Indian or Alaska Native Adults, by State and Territory, BRFSS, 2023–2025</a:t>
            </a:r>
            <a:endParaRPr lang="en-US" sz="15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78437C6-E9A2-77E7-3A66-A63DDC728B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335185"/>
              </p:ext>
            </p:extLst>
          </p:nvPr>
        </p:nvGraphicFramePr>
        <p:xfrm>
          <a:off x="1063508" y="1035023"/>
          <a:ext cx="3984742" cy="5003544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776596024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1102875202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3603582274"/>
                    </a:ext>
                  </a:extLst>
                </a:gridCol>
              </a:tblGrid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2158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Alabama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(32.2, 56.9)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250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(35.4, 41.7)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30681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Arizona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(45.4, 56.2)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33047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(32.6, 51.9)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92846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California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55296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Colorado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(23.8, 38.7)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04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Connecticut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(18.0, 44.9)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75439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Delaware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(23.6, 57.0)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112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16208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Florida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(26.6, 47.5)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16102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Georgia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(22.2, 54.7)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113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Guam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4046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Hawaii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(19.5, 51.7)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4008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Idaho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(33.0, 55.0)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3650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Illinois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(24.8, 47.2)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2827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(26.5, 49.1)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4349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Iowa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53.7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(40.1, 66.7)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15133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(34.6, 48.0)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3800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Kentucky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5214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Louisiana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(28.1, 46.3)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40537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Maine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(31.0, 45.4)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6483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Maryland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(28.3, 47.5)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3495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(28.6, 53.3)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9370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Michigan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(33.5, 53.1)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1241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Minnesota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(37.8, 50.2)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41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Mississippi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5467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Missouri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(30.8, 50.9)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309913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C5BEF53-65B7-57D4-4679-53D81ED822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771520"/>
              </p:ext>
            </p:extLst>
          </p:nvPr>
        </p:nvGraphicFramePr>
        <p:xfrm>
          <a:off x="5319330" y="1035023"/>
          <a:ext cx="3984742" cy="5007726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776596024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1102875202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3603582274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2158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Montana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42.9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(39.0, 46.9)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250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Nebraska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(34.9, 52.1)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30681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33047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(20.0, 50.9)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92846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Jersey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(19.7, 45.4)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55296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Mexico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(36.0, 46.9)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04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York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(26.7, 43.5)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75439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(25.5, 45.8)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112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49.9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(44.2, 55.6)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16208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Ohio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(26.3, 51.6)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16102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Oklahoma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(35.6, 42.3)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113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Oregon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(29.2, 47.4)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4046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4008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Puerto Rico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3650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(26.4, 55.1)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2827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(20.2, 40.2)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4349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42.8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(36.4, 49.4)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15133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Tennessee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3800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Texas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(27.5, 53.8)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5214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Utah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(31.5, 45.9)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40537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Vermont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(21.9, 44.0)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6483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Virgin Islands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3495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Virginia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(27.3, 50.1)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9370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Washington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(39.3, 48.9)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1241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51.6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(38.1, 64.9)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41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Wisconsin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53.1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(45.7, 60.3)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5467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Wyoming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(33.1, 53.9)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309913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47EF16FF-51F6-48A8-A3A7-73099E5287FC}"/>
              </a:ext>
            </a:extLst>
          </p:cNvPr>
          <p:cNvSpPr txBox="1"/>
          <p:nvPr/>
        </p:nvSpPr>
        <p:spPr>
          <a:xfrm>
            <a:off x="568503" y="6083807"/>
            <a:ext cx="80993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%, or no data in a specific year.</a:t>
            </a: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  Source: 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Behavioral Risk Factor Surveillance System, CDC. </a:t>
            </a:r>
          </a:p>
        </p:txBody>
      </p:sp>
    </p:spTree>
    <p:extLst>
      <p:ext uri="{BB962C8B-B14F-4D97-AF65-F5344CB8AC3E}">
        <p14:creationId xmlns:p14="http://schemas.microsoft.com/office/powerpoint/2010/main" val="1198868466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AA477D4-9DCC-6FA1-CF45-2DA2661546E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8050" y="468041"/>
            <a:ext cx="10106622" cy="5974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2800" b="1" kern="1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Non-Hispanic American Indian or Alaska Native Adults, by State and Territory, BRFSS, 2023–2025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 descr="CDC logo">
            <a:extLst>
              <a:ext uri="{FF2B5EF4-FFF2-40B4-BE49-F238E27FC236}">
                <a16:creationId xmlns:a16="http://schemas.microsoft.com/office/drawing/2014/main" id="{4EFBB73C-DA0B-293E-0FE3-BE6831F17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0337" y="5966015"/>
            <a:ext cx="1146174" cy="66516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0183" y="1734304"/>
            <a:ext cx="8670731" cy="4452126"/>
          </a:xfrm>
        </p:spPr>
        <p:txBody>
          <a:bodyPr/>
          <a:lstStyle/>
          <a:p>
            <a:pPr>
              <a:buNone/>
            </a:pPr>
            <a:r>
              <a:rPr lang="en-US" sz="2000" b="0" dirty="0">
                <a:solidFill>
                  <a:srgbClr val="000000"/>
                </a:solidFill>
              </a:rPr>
              <a:t>Summary</a:t>
            </a:r>
          </a:p>
          <a:p>
            <a:r>
              <a:rPr lang="en-US" sz="2000" b="0" dirty="0">
                <a:solidFill>
                  <a:srgbClr val="000000"/>
                </a:solidFill>
              </a:rPr>
              <a:t>No state or territory with available data had a prevalence of obesity less than 25%.</a:t>
            </a:r>
          </a:p>
          <a:p>
            <a:r>
              <a:rPr lang="en-US" sz="2000" b="0" dirty="0">
                <a:solidFill>
                  <a:srgbClr val="000000"/>
                </a:solidFill>
              </a:rPr>
              <a:t>South Carolina and Connecticut had a prevalence of obesity between 25% and</a:t>
            </a:r>
            <a:r>
              <a:rPr lang="en-US" sz="2000" b="0" dirty="0">
                <a:solidFill>
                  <a:srgbClr val="FF0000"/>
                </a:solidFill>
              </a:rPr>
              <a:t> </a:t>
            </a:r>
            <a:r>
              <a:rPr lang="en-US" sz="2000" b="0" dirty="0">
                <a:solidFill>
                  <a:srgbClr val="000000"/>
                </a:solidFill>
              </a:rPr>
              <a:t>&lt;30%.</a:t>
            </a:r>
          </a:p>
          <a:p>
            <a:r>
              <a:rPr lang="en-US" sz="2000" b="0" dirty="0">
                <a:solidFill>
                  <a:srgbClr val="000000"/>
                </a:solidFill>
              </a:rPr>
              <a:t>6 states had a prevalence of obesity between 30% and</a:t>
            </a:r>
            <a:r>
              <a:rPr lang="en-US" sz="2000" b="0" dirty="0">
                <a:solidFill>
                  <a:srgbClr val="FF0000"/>
                </a:solidFill>
              </a:rPr>
              <a:t> </a:t>
            </a:r>
            <a:r>
              <a:rPr lang="en-US" sz="2000" b="0" dirty="0">
                <a:solidFill>
                  <a:srgbClr val="000000"/>
                </a:solidFill>
              </a:rPr>
              <a:t>&lt;35%.</a:t>
            </a:r>
          </a:p>
          <a:p>
            <a:r>
              <a:rPr lang="en-US" sz="2000" b="0" dirty="0">
                <a:solidFill>
                  <a:srgbClr val="000000"/>
                </a:solidFill>
              </a:rPr>
              <a:t>17 states had a prevalence of obesity between 35% and &lt;40%.</a:t>
            </a:r>
          </a:p>
          <a:p>
            <a:r>
              <a:rPr lang="en-US" sz="2000" b="0" dirty="0">
                <a:solidFill>
                  <a:srgbClr val="000000"/>
                </a:solidFill>
              </a:rPr>
              <a:t>14 states had a prevalence of obesity between 40% and &lt;45%.</a:t>
            </a:r>
          </a:p>
          <a:p>
            <a:r>
              <a:rPr lang="en-US" sz="2000" b="0" dirty="0">
                <a:solidFill>
                  <a:srgbClr val="000000"/>
                </a:solidFill>
              </a:rPr>
              <a:t>One state (North Dakota) had a prevalence of obesity between 45% and &lt;50%.</a:t>
            </a:r>
          </a:p>
          <a:p>
            <a:r>
              <a:rPr lang="en-US" sz="2000" b="0" dirty="0">
                <a:solidFill>
                  <a:srgbClr val="000000"/>
                </a:solidFill>
              </a:rPr>
              <a:t>4 states had a prevalence of obesity 50% or greater.</a:t>
            </a:r>
          </a:p>
          <a:p>
            <a:pPr marL="0" indent="0">
              <a:buNone/>
            </a:pPr>
            <a:endParaRPr lang="en-US" sz="22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53779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NCCDPHP_ppt_darktheme[1]">
  <a:themeElements>
    <a:clrScheme name="NCCDPHP Dark PPT Colors">
      <a:dk1>
        <a:srgbClr val="FFC000"/>
      </a:dk1>
      <a:lt1>
        <a:srgbClr val="0F56DC"/>
      </a:lt1>
      <a:dk2>
        <a:srgbClr val="FFFFFF"/>
      </a:dk2>
      <a:lt2>
        <a:srgbClr val="FFFFFF"/>
      </a:lt2>
      <a:accent1>
        <a:srgbClr val="878800"/>
      </a:accent1>
      <a:accent2>
        <a:srgbClr val="DF7A00"/>
      </a:accent2>
      <a:accent3>
        <a:srgbClr val="6E273D"/>
      </a:accent3>
      <a:accent4>
        <a:srgbClr val="64A0C8"/>
      </a:accent4>
      <a:accent5>
        <a:srgbClr val="69923A"/>
      </a:accent5>
      <a:accent6>
        <a:srgbClr val="7F7F7F"/>
      </a:accent6>
      <a:hlink>
        <a:srgbClr val="FFC000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CEZID_ppt_lighttheme[1]">
  <a:themeElements>
    <a:clrScheme name="NCEZID Light PPT Colors">
      <a:dk1>
        <a:srgbClr val="0039A6"/>
      </a:dk1>
      <a:lt1>
        <a:srgbClr val="FFFFFF"/>
      </a:lt1>
      <a:dk2>
        <a:srgbClr val="3077FF"/>
      </a:dk2>
      <a:lt2>
        <a:srgbClr val="4B4B4B"/>
      </a:lt2>
      <a:accent1>
        <a:srgbClr val="BD3632"/>
      </a:accent1>
      <a:accent2>
        <a:srgbClr val="782327"/>
      </a:accent2>
      <a:accent3>
        <a:srgbClr val="7D7A00"/>
      </a:accent3>
      <a:accent4>
        <a:srgbClr val="156570"/>
      </a:accent4>
      <a:accent5>
        <a:srgbClr val="6E267B"/>
      </a:accent5>
      <a:accent6>
        <a:srgbClr val="002060"/>
      </a:accent6>
      <a:hlink>
        <a:srgbClr val="002060"/>
      </a:hlink>
      <a:folHlink>
        <a:srgbClr val="0053F2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NCEZID_ppt_lighttheme[1]">
  <a:themeElements>
    <a:clrScheme name="NCEZID Light PPT Colors">
      <a:dk1>
        <a:srgbClr val="0039A6"/>
      </a:dk1>
      <a:lt1>
        <a:srgbClr val="FFFFFF"/>
      </a:lt1>
      <a:dk2>
        <a:srgbClr val="3077FF"/>
      </a:dk2>
      <a:lt2>
        <a:srgbClr val="4B4B4B"/>
      </a:lt2>
      <a:accent1>
        <a:srgbClr val="BD3632"/>
      </a:accent1>
      <a:accent2>
        <a:srgbClr val="782327"/>
      </a:accent2>
      <a:accent3>
        <a:srgbClr val="7D7A00"/>
      </a:accent3>
      <a:accent4>
        <a:srgbClr val="156570"/>
      </a:accent4>
      <a:accent5>
        <a:srgbClr val="6E267B"/>
      </a:accent5>
      <a:accent6>
        <a:srgbClr val="002060"/>
      </a:accent6>
      <a:hlink>
        <a:srgbClr val="002060"/>
      </a:hlink>
      <a:folHlink>
        <a:srgbClr val="0053F2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8C4CDD9A0D7D49B69306346585885E" ma:contentTypeVersion="16" ma:contentTypeDescription="Create a new document." ma:contentTypeScope="" ma:versionID="c477be26e4a99502f85d52dc7736a424">
  <xsd:schema xmlns:xsd="http://www.w3.org/2001/XMLSchema" xmlns:xs="http://www.w3.org/2001/XMLSchema" xmlns:p="http://schemas.microsoft.com/office/2006/metadata/properties" xmlns:ns2="f7f5e8e1-eeb2-484a-be0b-65ad7cf1b353" xmlns:ns3="e5a8b70a-03bd-4c9e-ad13-a97afbeaed30" targetNamespace="http://schemas.microsoft.com/office/2006/metadata/properties" ma:root="true" ma:fieldsID="27494065780c52d57a702efda422e8ee" ns2:_="" ns3:_="">
    <xsd:import namespace="f7f5e8e1-eeb2-484a-be0b-65ad7cf1b353"/>
    <xsd:import namespace="e5a8b70a-03bd-4c9e-ad13-a97afbeaed30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f5e8e1-eeb2-484a-be0b-65ad7cf1b35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1553db0-3bb8-4d9f-9f18-c3703c1aae1b}" ma:internalName="TaxCatchAll" ma:showField="CatchAllData" ma:web="f7f5e8e1-eeb2-484a-be0b-65ad7cf1b3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a8b70a-03bd-4c9e-ad13-a97afbeaed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353dbe8-8260-4ccf-8219-3d2995e6fa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f5e8e1-eeb2-484a-be0b-65ad7cf1b353" xsi:nil="true"/>
    <lcf76f155ced4ddcb4097134ff3c332f xmlns="e5a8b70a-03bd-4c9e-ad13-a97afbeaed30">
      <Terms xmlns="http://schemas.microsoft.com/office/infopath/2007/PartnerControls"/>
    </lcf76f155ced4ddcb4097134ff3c332f>
    <_dlc_DocId xmlns="f7f5e8e1-eeb2-484a-be0b-65ad7cf1b353">7UTKFZWMU4AY-517668884-216844</_dlc_DocId>
    <_dlc_DocIdUrl xmlns="f7f5e8e1-eeb2-484a-be0b-65ad7cf1b353">
      <Url>https://cdc.sharepoint.com/sites/NCCDPHP-DNPAO/OPCB/_layouts/15/DocIdRedir.aspx?ID=7UTKFZWMU4AY-517668884-216844</Url>
      <Description>7UTKFZWMU4AY-517668884-216844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BA0EA5-3D0A-4D23-B773-C0F0061B9E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f5e8e1-eeb2-484a-be0b-65ad7cf1b353"/>
    <ds:schemaRef ds:uri="e5a8b70a-03bd-4c9e-ad13-a97afbeaed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6A8DE34-8272-41F0-A830-7C25E3D7DB2F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A3A56263-FEE3-4E3F-A9B8-085D77E54A61}">
  <ds:schemaRefs>
    <ds:schemaRef ds:uri="http://purl.org/dc/terms/"/>
    <ds:schemaRef ds:uri="http://purl.org/dc/dcmitype/"/>
    <ds:schemaRef ds:uri="http://purl.org/dc/elements/1.1/"/>
    <ds:schemaRef ds:uri="e5a8b70a-03bd-4c9e-ad13-a97afbeaed30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f7f5e8e1-eeb2-484a-be0b-65ad7cf1b353"/>
    <ds:schemaRef ds:uri="http://schemas.microsoft.com/office/2006/metadata/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ED3B137B-A83D-4737-BD74-01C6DF4311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430</TotalTime>
  <Words>3409</Words>
  <Application>Microsoft Office PowerPoint</Application>
  <PresentationFormat>35mm Slides</PresentationFormat>
  <Paragraphs>953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Calibri</vt:lpstr>
      <vt:lpstr>Courier New</vt:lpstr>
      <vt:lpstr>Myriad Web Pro</vt:lpstr>
      <vt:lpstr>Times New Roman</vt:lpstr>
      <vt:lpstr>Verdana</vt:lpstr>
      <vt:lpstr>Wingdings</vt:lpstr>
      <vt:lpstr>NCCDPHP_ppt_darktheme[1]</vt:lpstr>
      <vt:lpstr>NCEZID_ppt_lighttheme[1]</vt:lpstr>
      <vt:lpstr>1_NCEZID_ppt_lighttheme[1]</vt:lpstr>
      <vt:lpstr>Prevalence of Obesity Based on Self-Reported Weight and Height Among US Adults by Race/Ethnicity, State and Territory,  BRFSS, 2023–2025</vt:lpstr>
      <vt:lpstr>Prevalence of Obesity Based on Self-Reported Weight and Height Among US Adults by Race/Ethnicity, State and Territory,  BRFSS, 2023–2025</vt:lpstr>
      <vt:lpstr>Prevalence of Obesity Based on Self-Reported Weight and Height Among US Adults by Race/Ethnicity, State and Territory,  BRFSS, 2023–2025</vt:lpstr>
      <vt:lpstr>Prevalence of Obesity Based on Self-Reported Weight and Height Among Non-Hispanic White Adults, by State and Territory, BRFSS, 2023–2025</vt:lpstr>
      <vt:lpstr> Prevalence of Obesity Based on Self-Reported Weight and Height Among Non-Hispanic White Adults, by State and Territory, BRFSS, 2023–2025</vt:lpstr>
      <vt:lpstr>Prevalence of Obesity Based on Self-Reported Weight and Height Among Non-Hispanic White Adults, by State and Territory, BRFSS, 2023–2025</vt:lpstr>
      <vt:lpstr>Prevalence of Obesity Based on Self-Reported Weight and Height Among Non-Hispanic Black Adults, by State and Territory, BRFSS, 2023–2025</vt:lpstr>
      <vt:lpstr> Prevalence of Obesity Based on Self-Reported Weight and Height Among Non-Hispanic Black Adults, by State and Territory, BRFSS, 2023–2025</vt:lpstr>
      <vt:lpstr>Prevalence of Obesity Based on Self-Reported Weight and Height Among Non-Hispanic Black Adults, by State and Territory, BRFSS, 2023–2025</vt:lpstr>
      <vt:lpstr>Prevalence of Obesity Based on Self-Reported Weight and Height Among Hispanic Adults, by State and Territory, BRFSS, 2023–2025</vt:lpstr>
      <vt:lpstr>Prevalence of Obesity Based on Self-Reported Weight and Height Among Hispanic Adults, by State and Territory, BRFSS, 2023–2025</vt:lpstr>
      <vt:lpstr>Prevalence of Obesity Based on Self-Reported Weight and Height Among Hispanic Adults, by State and Territory, BRFSS, 2023–2025</vt:lpstr>
      <vt:lpstr>Prevalence of Obesity Based on Self-Reported Weight and Height Among Non-Hispanic Asian Adults, by State and Territory, BRFSS, 2023–2025</vt:lpstr>
      <vt:lpstr>Prevalence of Obesity Based on Self-Reported Weight and Height Among Non-Hispanic Asian Adults, by State and Territory, BRFSS, 2023–2025</vt:lpstr>
      <vt:lpstr>Prevalence of Obesity Based on Self-Reported Weight and Height Among Non-Hispanic Asian Adults, by State and Territory, BRFSS, 2023–2025</vt:lpstr>
      <vt:lpstr>Prevalence of Obesity Based on Self-Reported Weight and Height Among Non-Hispanic American Indian or Alaska Native Adults, by State and Territory, BRFSS, 2023–2025</vt:lpstr>
      <vt:lpstr>Prevalence of Obesity Based on Self-Reported Weight and Height Among Non-Hispanic American Indian or Alaska Native Adults, by State and Territory, BRFSS, 2023–2025</vt:lpstr>
      <vt:lpstr>Prevalence of Obesity Based on Self-Reported Weight and Height Among Non-Hispanic American Indian or Alaska Native Adults, by State and Territory, BRFSS, 2023–2025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DNPAO State Obesity Prevalence Map 2011</dc:title>
  <dc:subject>DNPAO State Obesity Prevalence Map 2011</dc:subject>
  <dc:creator>CDC</dc:creator>
  <cp:keywords>DNPAO state obesity prevalence map 2011</cp:keywords>
  <cp:lastModifiedBy>Hendrickson, Curtis (CDC/NCCDPHP/DNPAO)</cp:lastModifiedBy>
  <cp:revision>22</cp:revision>
  <cp:lastPrinted>2014-08-11T12:44:34Z</cp:lastPrinted>
  <dcterms:created xsi:type="dcterms:W3CDTF">2000-10-25T15:41:08Z</dcterms:created>
  <dcterms:modified xsi:type="dcterms:W3CDTF">2026-09-22T16:32:10Z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  <property fmtid="{D5CDD505-2E9C-101B-9397-08002B2CF9AE}" pid="3" name="MSIP_Label_7b94a7b8-f06c-4dfe-bdcc-9b548fd58c31_Enabled">
    <vt:lpwstr>true</vt:lpwstr>
  </property>
  <property fmtid="{D5CDD505-2E9C-101B-9397-08002B2CF9AE}" pid="4" name="MSIP_Label_7b94a7b8-f06c-4dfe-bdcc-9b548fd58c31_SetDate">
    <vt:lpwstr>2021-08-05T19:21:26Z</vt:lpwstr>
  </property>
  <property fmtid="{D5CDD505-2E9C-101B-9397-08002B2CF9AE}" pid="5" name="MSIP_Label_7b94a7b8-f06c-4dfe-bdcc-9b548fd58c31_Method">
    <vt:lpwstr>Privileged</vt:lpwstr>
  </property>
  <property fmtid="{D5CDD505-2E9C-101B-9397-08002B2CF9AE}" pid="6" name="MSIP_Label_7b94a7b8-f06c-4dfe-bdcc-9b548fd58c31_Name">
    <vt:lpwstr>7b94a7b8-f06c-4dfe-bdcc-9b548fd58c31</vt:lpwstr>
  </property>
  <property fmtid="{D5CDD505-2E9C-101B-9397-08002B2CF9AE}" pid="7" name="MSIP_Label_7b94a7b8-f06c-4dfe-bdcc-9b548fd58c31_SiteId">
    <vt:lpwstr>9ce70869-60db-44fd-abe8-d2767077fc8f</vt:lpwstr>
  </property>
  <property fmtid="{D5CDD505-2E9C-101B-9397-08002B2CF9AE}" pid="8" name="MSIP_Label_7b94a7b8-f06c-4dfe-bdcc-9b548fd58c31_ActionId">
    <vt:lpwstr>e74401bf-548a-41d5-b9d6-ff506b23d18e</vt:lpwstr>
  </property>
  <property fmtid="{D5CDD505-2E9C-101B-9397-08002B2CF9AE}" pid="9" name="MSIP_Label_7b94a7b8-f06c-4dfe-bdcc-9b548fd58c31_ContentBits">
    <vt:lpwstr>0</vt:lpwstr>
  </property>
  <property fmtid="{D5CDD505-2E9C-101B-9397-08002B2CF9AE}" pid="10" name="ContentTypeId">
    <vt:lpwstr>0x0101000F8C4CDD9A0D7D49B69306346585885E</vt:lpwstr>
  </property>
  <property fmtid="{D5CDD505-2E9C-101B-9397-08002B2CF9AE}" pid="11" name="_dlc_DocIdItemGuid">
    <vt:lpwstr>b981f970-522e-4218-9060-8b22a5eab901</vt:lpwstr>
  </property>
  <property fmtid="{D5CDD505-2E9C-101B-9397-08002B2CF9AE}" pid="12" name="MediaServiceImageTags">
    <vt:lpwstr/>
  </property>
</Properties>
</file>