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2" r:id="rId5"/>
    <p:sldMasterId id="2147483730" r:id="rId6"/>
  </p:sldMasterIdLst>
  <p:notesMasterIdLst>
    <p:notesMasterId r:id="rId42"/>
  </p:notesMasterIdLst>
  <p:handoutMasterIdLst>
    <p:handoutMasterId r:id="rId43"/>
  </p:handoutMasterIdLst>
  <p:sldIdLst>
    <p:sldId id="539" r:id="rId7"/>
    <p:sldId id="542" r:id="rId8"/>
    <p:sldId id="543" r:id="rId9"/>
    <p:sldId id="545" r:id="rId10"/>
    <p:sldId id="553" r:id="rId11"/>
    <p:sldId id="554" r:id="rId12"/>
    <p:sldId id="555" r:id="rId13"/>
    <p:sldId id="556" r:id="rId14"/>
    <p:sldId id="560" r:id="rId15"/>
    <p:sldId id="562" r:id="rId16"/>
    <p:sldId id="573" r:id="rId17"/>
    <p:sldId id="577" r:id="rId18"/>
    <p:sldId id="580" r:id="rId19"/>
    <p:sldId id="582" r:id="rId20"/>
    <p:sldId id="588" r:id="rId21"/>
    <p:sldId id="591" r:id="rId22"/>
    <p:sldId id="595" r:id="rId23"/>
    <p:sldId id="597" r:id="rId24"/>
    <p:sldId id="598" r:id="rId25"/>
    <p:sldId id="566" r:id="rId26"/>
    <p:sldId id="567" r:id="rId27"/>
    <p:sldId id="568" r:id="rId28"/>
    <p:sldId id="569" r:id="rId29"/>
    <p:sldId id="570" r:id="rId30"/>
    <p:sldId id="563" r:id="rId31"/>
    <p:sldId id="574" r:id="rId32"/>
    <p:sldId id="575" r:id="rId33"/>
    <p:sldId id="578" r:id="rId34"/>
    <p:sldId id="583" r:id="rId35"/>
    <p:sldId id="587" r:id="rId36"/>
    <p:sldId id="589" r:id="rId37"/>
    <p:sldId id="593" r:id="rId38"/>
    <p:sldId id="596" r:id="rId39"/>
    <p:sldId id="599" r:id="rId40"/>
    <p:sldId id="594" r:id="rId41"/>
  </p:sldIdLst>
  <p:sldSz cx="10287000" cy="6858000" type="35mm"/>
  <p:notesSz cx="6980238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C3B275CA-E597-49F5-BF93-85C964F20EBC}">
          <p14:sldIdLst>
            <p14:sldId id="539"/>
            <p14:sldId id="542"/>
            <p14:sldId id="543"/>
            <p14:sldId id="545"/>
          </p14:sldIdLst>
        </p14:section>
        <p14:section name="2025 adult besity maps" id="{A3168837-82D9-4193-9B7E-7D5932130164}">
          <p14:sldIdLst>
            <p14:sldId id="553"/>
            <p14:sldId id="554"/>
            <p14:sldId id="555"/>
            <p14:sldId id="556"/>
            <p14:sldId id="560"/>
            <p14:sldId id="562"/>
            <p14:sldId id="573"/>
            <p14:sldId id="577"/>
            <p14:sldId id="580"/>
            <p14:sldId id="582"/>
            <p14:sldId id="588"/>
            <p14:sldId id="591"/>
            <p14:sldId id="595"/>
            <p14:sldId id="597"/>
            <p14:sldId id="598"/>
            <p14:sldId id="566"/>
            <p14:sldId id="567"/>
            <p14:sldId id="568"/>
            <p14:sldId id="569"/>
            <p14:sldId id="570"/>
            <p14:sldId id="563"/>
            <p14:sldId id="574"/>
            <p14:sldId id="575"/>
            <p14:sldId id="578"/>
            <p14:sldId id="583"/>
            <p14:sldId id="587"/>
            <p14:sldId id="589"/>
            <p14:sldId id="593"/>
            <p14:sldId id="596"/>
            <p14:sldId id="599"/>
            <p14:sldId id="5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632">
          <p15:clr>
            <a:srgbClr val="A4A3A4"/>
          </p15:clr>
        </p15:guide>
        <p15:guide id="2">
          <p15:clr>
            <a:srgbClr val="A4A3A4"/>
          </p15:clr>
        </p15:guide>
        <p15:guide id="3" pos="5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99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7D8C28-6224-2F67-A099-C5D41FD35562}" name="Pierce, Samantha (CDC/NCCDPHP/DNPAO)" initials="P(" userId="S::nya7@cdc.gov::6ce1d682-0160-4f90-b2f3-3824542d1b0f" providerId="AD"/>
  <p188:author id="{4F23953D-5510-506C-0A8A-5E814F8E3FFA}" name="Zhao, Lixia (CDC/NCCDPHP/DNPAO)" initials="Z(" userId="S::ynl3@cdc.gov::4676f9d5-1308-442c-a674-67b1138ed07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DC User" initials="PIE" lastIdx="1" clrIdx="0"/>
  <p:cmAuthor id="1" name="CDC User" initials="CU" lastIdx="1" clrIdx="1"/>
  <p:cmAuthor id="2" name="DAG" initials="DAG" lastIdx="4" clrIdx="2">
    <p:extLst>
      <p:ext uri="{19B8F6BF-5375-455C-9EA6-DF929625EA0E}">
        <p15:presenceInfo xmlns:p15="http://schemas.microsoft.com/office/powerpoint/2012/main" userId="DAG" providerId="None"/>
      </p:ext>
    </p:extLst>
  </p:cmAuthor>
  <p:cmAuthor id="3" name="Ederer, David (CDC/DDNID/NCCDPHP/DNPAO)" initials="E(" lastIdx="2" clrIdx="3">
    <p:extLst>
      <p:ext uri="{19B8F6BF-5375-455C-9EA6-DF929625EA0E}">
        <p15:presenceInfo xmlns:p15="http://schemas.microsoft.com/office/powerpoint/2012/main" userId="S::xhj2@cdc.gov::66410689-e4e9-4a94-87f9-ef385ed74ac4" providerId="AD"/>
      </p:ext>
    </p:extLst>
  </p:cmAuthor>
  <p:cmAuthor id="4" name="Lee, Seung Hee (CDC/DDNID/NCCDPHP/DNPAO)" initials="L(" lastIdx="1" clrIdx="4">
    <p:extLst>
      <p:ext uri="{19B8F6BF-5375-455C-9EA6-DF929625EA0E}">
        <p15:presenceInfo xmlns:p15="http://schemas.microsoft.com/office/powerpoint/2012/main" userId="S::xde5@cdc.gov::62db3593-58ad-4ec6-b072-1cdac82d1a74" providerId="AD"/>
      </p:ext>
    </p:extLst>
  </p:cmAuthor>
  <p:cmAuthor id="5" name="Zhao, Lixia (CDC/DDNID/NCCDPHP/DNPAO)" initials="Z(" lastIdx="2" clrIdx="5">
    <p:extLst>
      <p:ext uri="{19B8F6BF-5375-455C-9EA6-DF929625EA0E}">
        <p15:presenceInfo xmlns:p15="http://schemas.microsoft.com/office/powerpoint/2012/main" userId="S::ynl3@cdc.gov::4676f9d5-1308-442c-a674-67b1138ed07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80808"/>
    <a:srgbClr val="FAF400"/>
    <a:srgbClr val="BCE292"/>
    <a:srgbClr val="9ED561"/>
    <a:srgbClr val="E8FECE"/>
    <a:srgbClr val="F45C2C"/>
    <a:srgbClr val="ED4213"/>
    <a:srgbClr val="EEE800"/>
    <a:srgbClr val="FFC6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FDBB57-3573-4A59-3566-6967E2AAF310}" v="1024" dt="2026-09-08T00:54:32.318"/>
    <p1510:client id="{49C80EE7-35D8-0973-4D72-BF5664F0F0B8}" v="6" dt="2026-09-09T17:45:40.225"/>
    <p1510:client id="{7D4BDD45-576B-47AB-B0FE-94A1CAB9E386}" v="11" dt="2026-09-08T17:06:31.3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1536" y="264"/>
      </p:cViewPr>
      <p:guideLst>
        <p:guide orient="horz" pos="3632"/>
        <p:guide/>
        <p:guide pos="5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9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50" Type="http://schemas.microsoft.com/office/2018/10/relationships/authors" Target="author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handoutMaster" Target="handoutMasters/handoutMaster1.xml"/><Relationship Id="rId48" Type="http://schemas.openxmlformats.org/officeDocument/2006/relationships/tableStyles" Target="tableStyle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viewProps" Target="viewProp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2"/>
            <a:ext cx="3033306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73" tIns="45188" rIns="90373" bIns="45188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6933" y="2"/>
            <a:ext cx="3033305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73" tIns="45188" rIns="90373" bIns="45188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0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8694295"/>
            <a:ext cx="3033306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73" tIns="45188" rIns="90373" bIns="45188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0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6933" y="8694295"/>
            <a:ext cx="3033305" cy="449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373" tIns="45188" rIns="90373" bIns="45188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805D087-AF7F-4474-91AC-87EE2095E1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1717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23822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6" tIns="45830" rIns="91656" bIns="45830" numCol="1" anchor="t" anchorCtr="0" compatLnSpc="1">
            <a:prstTxWarp prst="textNoShape">
              <a:avLst/>
            </a:prstTxWarp>
          </a:bodyPr>
          <a:lstStyle>
            <a:lvl1pPr defTabSz="916515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421" y="0"/>
            <a:ext cx="3023821" cy="45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6" tIns="45830" rIns="91656" bIns="45830" numCol="1" anchor="t" anchorCtr="0" compatLnSpc="1">
            <a:prstTxWarp prst="textNoShape">
              <a:avLst/>
            </a:prstTxWarp>
          </a:bodyPr>
          <a:lstStyle>
            <a:lvl1pPr algn="r" defTabSz="916515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685800"/>
            <a:ext cx="5145088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017" y="4344029"/>
            <a:ext cx="5118209" cy="41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6" tIns="45830" rIns="91656" bIns="458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686491"/>
            <a:ext cx="3023822" cy="4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6" tIns="45830" rIns="91656" bIns="45830" numCol="1" anchor="b" anchorCtr="0" compatLnSpc="1">
            <a:prstTxWarp prst="textNoShape">
              <a:avLst/>
            </a:prstTxWarp>
          </a:bodyPr>
          <a:lstStyle>
            <a:lvl1pPr defTabSz="916515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421" y="8686491"/>
            <a:ext cx="3023821" cy="4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56" tIns="45830" rIns="91656" bIns="45830" numCol="1" anchor="b" anchorCtr="0" compatLnSpc="1">
            <a:prstTxWarp prst="textNoShape">
              <a:avLst/>
            </a:prstTxWarp>
          </a:bodyPr>
          <a:lstStyle>
            <a:lvl1pPr algn="r" defTabSz="916515" eaLnBrk="0" hangingPunct="0">
              <a:defRPr sz="1200"/>
            </a:lvl1pPr>
          </a:lstStyle>
          <a:p>
            <a:pPr>
              <a:defRPr/>
            </a:pPr>
            <a:fld id="{6470946D-6C0C-4266-8869-C57601F2DB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88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186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718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299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07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585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87B4A-BC39-098E-ED4C-0595247CF2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D01245-C6B8-A333-6992-EA3B3CF7BD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7A3DB5-B0D0-D84F-1A90-2D2CC0EE68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2D15D-624B-47C7-65E0-47EECB63E2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199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214B1-6A6E-A276-4EBB-56CF98CC5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3D6BC4-A1A8-1C99-60E3-CCC0F1E5EB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0A8364-B90C-8B1C-13D4-FD9BC21B2A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2B3D3-583A-E96F-DF55-B7AC841263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796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4173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2729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2251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565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2925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1169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5971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5008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0716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3317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711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4341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B71F2-3D46-8ADF-E3DB-3D5F8DA90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C92177-8C72-B9FA-9F25-546EEAE6F0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7B62B8-09C1-B4C8-2F33-7E8EAC32FA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8CE324-E3C3-7F09-6447-A2AA48AE5C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606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DC9DA-779E-13F2-6BDD-F8983EE75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C28396-AFAA-4E21-ED51-BFE541E764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465F83-F71F-FCBA-67F9-505326E8E6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C1DB5D-EA1E-A629-832F-B736B36C87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70946D-6C0C-4266-8869-C57601F2DBF6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7652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65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70946D-6C0C-4266-8869-C57601F2DBF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65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270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91929-DDAE-41A7-94AD-DC728493A4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5" y="1122363"/>
            <a:ext cx="771525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4534B5-503F-4F1E-A4AF-E03D45514B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875" y="3602038"/>
            <a:ext cx="771525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2564168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FBA1F-B2A5-4B99-A3AF-D1B84C9CEA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875" y="1122363"/>
            <a:ext cx="771525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10BCDF-DCF7-4DE5-9897-BC00E86038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875" y="3602038"/>
            <a:ext cx="771525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7378059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/>
              <a:t>Title of Presenter –Myriad Pro, 18pt</a:t>
            </a:r>
          </a:p>
          <a:p>
            <a:pPr lvl="0"/>
            <a:endParaRPr lang="en-US" sz="1800"/>
          </a:p>
          <a:p>
            <a:pPr lvl="0"/>
            <a:r>
              <a:rPr lang="en-US" sz="1800"/>
              <a:t>Title of Event</a:t>
            </a:r>
          </a:p>
          <a:p>
            <a:pPr lvl="0"/>
            <a:r>
              <a:rPr lang="en-US" sz="1800"/>
              <a:t>Date of Event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Title of Presentation – Myriad Pro</a:t>
            </a:r>
            <a:br>
              <a:rPr lang="en-US"/>
            </a:br>
            <a:r>
              <a:rPr lang="en-US"/>
              <a:t> Bold, Shadow 28pt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81928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73952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25358858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60659999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(For content heavy tables and charts)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36457513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/>
              <a:t>Title of Presenter –Myriad Pro, 18pt</a:t>
            </a:r>
          </a:p>
          <a:p>
            <a:pPr lvl="0"/>
            <a:endParaRPr lang="en-US" sz="1800"/>
          </a:p>
          <a:p>
            <a:pPr lvl="0"/>
            <a:r>
              <a:rPr lang="en-US" sz="1800"/>
              <a:t>Title of Event</a:t>
            </a:r>
          </a:p>
          <a:p>
            <a:pPr lvl="0"/>
            <a:r>
              <a:rPr lang="en-US" sz="1800"/>
              <a:t>Date of Event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Title of Presentation – Myriad Pro</a:t>
            </a:r>
            <a:br>
              <a:rPr lang="en-US"/>
            </a:br>
            <a:r>
              <a:rPr lang="en-US"/>
              <a:t> Bold, Shadow 28pt</a:t>
            </a:r>
          </a:p>
        </p:txBody>
      </p:sp>
    </p:spTree>
    <p:extLst>
      <p:ext uri="{BB962C8B-B14F-4D97-AF65-F5344CB8AC3E}">
        <p14:creationId xmlns:p14="http://schemas.microsoft.com/office/powerpoint/2010/main" val="316123287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Content Badg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6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2143125" y="5791200"/>
            <a:ext cx="7629525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 </a:t>
            </a:r>
          </a:p>
        </p:txBody>
      </p:sp>
    </p:spTree>
    <p:extLst>
      <p:ext uri="{BB962C8B-B14F-4D97-AF65-F5344CB8AC3E}">
        <p14:creationId xmlns:p14="http://schemas.microsoft.com/office/powerpoint/2010/main" val="25341951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2602" y="4406903"/>
            <a:ext cx="874395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800"/>
              </a:lnSpc>
              <a:defRPr sz="3600" b="1" cap="all" baseline="0">
                <a:effectLst/>
              </a:defRPr>
            </a:lvl1pPr>
          </a:lstStyle>
          <a:p>
            <a:r>
              <a:rPr lang="en-US"/>
              <a:t>Section Header</a:t>
            </a:r>
            <a:br>
              <a:rPr lang="en-US"/>
            </a:br>
            <a:r>
              <a:rPr lang="en-US"/>
              <a:t>Myriad Pro, bold, shadow, 36pt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12602" y="2906713"/>
            <a:ext cx="8743950" cy="15001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Subhead – Myriad Pro, 20pt</a:t>
            </a:r>
          </a:p>
        </p:txBody>
      </p:sp>
    </p:spTree>
    <p:extLst>
      <p:ext uri="{BB962C8B-B14F-4D97-AF65-F5344CB8AC3E}">
        <p14:creationId xmlns:p14="http://schemas.microsoft.com/office/powerpoint/2010/main" val="2005655386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2" y="273050"/>
            <a:ext cx="3384352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/>
              <a:t>Header – Myriad Pro, bold, shadow, 20pt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21931" y="273051"/>
            <a:ext cx="5750719" cy="5518150"/>
          </a:xfrm>
          <a:prstGeom prst="rect">
            <a:avLst/>
          </a:prstGeom>
        </p:spPr>
        <p:txBody>
          <a:bodyPr anchor="ctr" anchorCtr="0"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First level – Myriad Pro, bold, 24pt</a:t>
            </a:r>
          </a:p>
          <a:p>
            <a:pPr lvl="1"/>
            <a:r>
              <a:rPr lang="en-US"/>
              <a:t>Second level – Myriad Pro, 20pt</a:t>
            </a:r>
          </a:p>
          <a:p>
            <a:pPr lvl="2"/>
            <a:r>
              <a:rPr lang="en-US"/>
              <a:t>Third level – Myriad Pro, 18pt	</a:t>
            </a:r>
          </a:p>
          <a:p>
            <a:pPr lvl="3"/>
            <a:r>
              <a:rPr lang="en-US"/>
              <a:t>Fourth level – Myriad Pro, 18pt</a:t>
            </a:r>
          </a:p>
          <a:p>
            <a:pPr lvl="4"/>
            <a:r>
              <a:rPr lang="en-US"/>
              <a:t>Fifth level – Myriad Pro, 18pt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14352" y="1435104"/>
            <a:ext cx="3384352" cy="43560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Paragraph of type</a:t>
            </a:r>
          </a:p>
          <a:p>
            <a:pPr lvl="0"/>
            <a:r>
              <a:rPr lang="en-US"/>
              <a:t>Myriad Pro, 14pt</a:t>
            </a:r>
          </a:p>
        </p:txBody>
      </p:sp>
      <p:sp>
        <p:nvSpPr>
          <p:cNvPr id="7" name="Text Placeholder 5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en-US"/>
              <a:t>* Citations, references, and credits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1825015040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016324" y="4800600"/>
            <a:ext cx="6172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effectLst/>
              </a:defRPr>
            </a:lvl1pPr>
          </a:lstStyle>
          <a:p>
            <a:r>
              <a:rPr lang="en-US"/>
              <a:t>Photo Title – Myriad Pro, Bold, Shadow, 20pt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  <a:prstGeom prst="rect">
            <a:avLst/>
          </a:prstGeom>
          <a:ln w="254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016324" y="5367338"/>
            <a:ext cx="6172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Caption or credits for photo – Myriad Pro, 14pt</a:t>
            </a:r>
          </a:p>
        </p:txBody>
      </p:sp>
    </p:spTree>
    <p:extLst>
      <p:ext uri="{BB962C8B-B14F-4D97-AF65-F5344CB8AC3E}">
        <p14:creationId xmlns:p14="http://schemas.microsoft.com/office/powerpoint/2010/main" val="1217512179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1981200"/>
            <a:ext cx="7200900" cy="2057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Closing– Myriad Pro, Bold, 28pt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543050" y="4343400"/>
            <a:ext cx="7200900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300" b="1">
                <a:solidFill>
                  <a:srgbClr val="0039A6"/>
                </a:solidFill>
                <a:latin typeface="Myriad Web Pro"/>
              </a:rPr>
              <a:t>For more information please contact Centers for Disease Control and Prevention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543050" y="4706037"/>
            <a:ext cx="66865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1600 Clifton Road NE, Atlanta, GA 30333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Telephone, 1-800-CDC-INFO (232-4636)/TTY: 1-888-232-6348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200">
                <a:solidFill>
                  <a:srgbClr val="0039A6"/>
                </a:solidFill>
                <a:latin typeface="Myriad Web Pro"/>
              </a:rPr>
              <a:t>E-mail: cdcinfo@cdc.gov 	Web: www.cdc.gov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81928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73952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408663277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08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" Target="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" Target="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" Target="slide2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325509"/>
            <a:ext cx="9580562" cy="1014461"/>
          </a:xfrm>
        </p:spPr>
        <p:txBody>
          <a:bodyPr/>
          <a:lstStyle/>
          <a:p>
            <a:pPr algn="l"/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US Adults by State </a:t>
            </a:r>
            <a:r>
              <a:rPr lang="en-US" sz="2400" kern="0">
                <a:latin typeface="Verdana"/>
              </a:rPr>
              <a:t>and Territory</a:t>
            </a:r>
            <a:endParaRPr lang="en-US" sz="240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4425" y="1684867"/>
            <a:ext cx="8229600" cy="4182533"/>
          </a:xfrm>
        </p:spPr>
        <p:txBody>
          <a:bodyPr/>
          <a:lstStyle/>
          <a:p>
            <a:pPr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080808"/>
                </a:solidFill>
              </a:rPr>
              <a:t>Definitions</a:t>
            </a:r>
          </a:p>
          <a:p>
            <a:r>
              <a:rPr lang="en-US" b="0" dirty="0">
                <a:solidFill>
                  <a:srgbClr val="080808"/>
                </a:solidFill>
              </a:rPr>
              <a:t>Obesity: Body mass index (BMI) of 30 kg/m</a:t>
            </a:r>
            <a:r>
              <a:rPr lang="en-US" b="0" baseline="30000" dirty="0">
                <a:solidFill>
                  <a:srgbClr val="080808"/>
                </a:solidFill>
              </a:rPr>
              <a:t>2</a:t>
            </a:r>
            <a:r>
              <a:rPr lang="en-US" b="0" dirty="0">
                <a:solidFill>
                  <a:srgbClr val="080808"/>
                </a:solidFill>
              </a:rPr>
              <a:t> or higher.</a:t>
            </a:r>
          </a:p>
          <a:p>
            <a:pPr marL="0" indent="0">
              <a:buNone/>
            </a:pPr>
            <a:endParaRPr lang="en-US" b="0" dirty="0">
              <a:solidFill>
                <a:srgbClr val="080808"/>
              </a:solidFill>
            </a:endParaRPr>
          </a:p>
          <a:p>
            <a:r>
              <a:rPr lang="en-US" b="0" dirty="0">
                <a:solidFill>
                  <a:srgbClr val="080808"/>
                </a:solidFill>
              </a:rPr>
              <a:t>Body mass index (BMI): A calculated measure of weight relative to height, defined as body weight in kilograms divided by height in meters squared.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26" name="Picture 2" descr="HHS and CDC logo" title="HHS and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787" y="5991224"/>
            <a:ext cx="1146175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521357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C8680FF-6421-1C37-448B-7B38C44FD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349" y="274638"/>
            <a:ext cx="9472613" cy="1143000"/>
          </a:xfrm>
        </p:spPr>
        <p:txBody>
          <a:bodyPr/>
          <a:lstStyle/>
          <a:p>
            <a:pPr algn="l"/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US Adults by State </a:t>
            </a:r>
            <a:r>
              <a:rPr lang="en-US" sz="2400" kern="0">
                <a:latin typeface="Verdana"/>
              </a:rPr>
              <a:t>and Territory</a:t>
            </a:r>
            <a:endParaRPr lang="en-US" sz="24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7293" y="1769533"/>
            <a:ext cx="7946580" cy="4097867"/>
          </a:xfrm>
        </p:spPr>
        <p:txBody>
          <a:bodyPr/>
          <a:lstStyle/>
          <a:p>
            <a:pPr marL="0" indent="0">
              <a:buNone/>
            </a:pPr>
            <a:r>
              <a:rPr lang="en-US" b="0">
                <a:solidFill>
                  <a:srgbClr val="080808"/>
                </a:solidFill>
              </a:rPr>
              <a:t>Source of the Data</a:t>
            </a:r>
          </a:p>
          <a:p>
            <a:pPr marL="0" indent="0">
              <a:buNone/>
            </a:pPr>
            <a:endParaRPr lang="en-US" b="0">
              <a:solidFill>
                <a:srgbClr val="000000"/>
              </a:solidFill>
            </a:endParaRPr>
          </a:p>
          <a:p>
            <a:r>
              <a:rPr lang="en-US" b="0">
                <a:solidFill>
                  <a:srgbClr val="000000"/>
                </a:solidFill>
              </a:rPr>
              <a:t>The data were collected through the Behavioral Risk Factor Surveillance System (BRFSS), an ongoing, state-based, telephone interview survey conducted by state health departments with assistance from CDC. </a:t>
            </a:r>
          </a:p>
          <a:p>
            <a:pPr marL="0" indent="0">
              <a:buNone/>
            </a:pPr>
            <a:endParaRPr lang="en-US" b="0">
              <a:solidFill>
                <a:srgbClr val="000000"/>
              </a:solidFill>
            </a:endParaRPr>
          </a:p>
          <a:p>
            <a:r>
              <a:rPr lang="en-US" b="0">
                <a:solidFill>
                  <a:srgbClr val="000000"/>
                </a:solidFill>
              </a:rPr>
              <a:t>Height and weight data used in the BMI calculations were self-reported.</a:t>
            </a:r>
          </a:p>
          <a:p>
            <a:endParaRPr lang="en-US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2" descr="HHS and CDC logo" title="HHS and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787" y="5991224"/>
            <a:ext cx="1146175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42924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8D33DB20-4A1F-28EE-D288-627E49CE5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080" y="311206"/>
            <a:ext cx="9906000" cy="1177925"/>
          </a:xfrm>
        </p:spPr>
        <p:txBody>
          <a:bodyPr/>
          <a:lstStyle/>
          <a:p>
            <a:pPr algn="l"/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US Adults by State </a:t>
            </a:r>
            <a:r>
              <a:rPr lang="en-US" sz="2400" kern="0">
                <a:latin typeface="Verdana"/>
              </a:rPr>
              <a:t>and Territory</a:t>
            </a:r>
            <a:endParaRPr lang="en-US" sz="24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8472" y="2094614"/>
            <a:ext cx="7552315" cy="3772785"/>
          </a:xfrm>
        </p:spPr>
        <p:txBody>
          <a:bodyPr/>
          <a:lstStyle/>
          <a:p>
            <a:pPr marL="0" indent="0">
              <a:buNone/>
            </a:pPr>
            <a:r>
              <a:rPr lang="en-US" b="0">
                <a:solidFill>
                  <a:srgbClr val="080808"/>
                </a:solidFill>
              </a:rPr>
              <a:t>BRFSS Methodological Changes Started in 2011</a:t>
            </a:r>
          </a:p>
          <a:p>
            <a:pPr marL="0" indent="0">
              <a:buNone/>
            </a:pPr>
            <a:endParaRPr lang="en-US" b="0">
              <a:solidFill>
                <a:srgbClr val="080808"/>
              </a:solidFill>
            </a:endParaRPr>
          </a:p>
          <a:p>
            <a:r>
              <a:rPr lang="en-US" b="0">
                <a:solidFill>
                  <a:srgbClr val="000000"/>
                </a:solidFill>
              </a:rPr>
              <a:t>New sampling frame that included both landline and cell phone households.</a:t>
            </a:r>
          </a:p>
          <a:p>
            <a:endParaRPr lang="en-US" b="0">
              <a:solidFill>
                <a:srgbClr val="000000"/>
              </a:solidFill>
            </a:endParaRPr>
          </a:p>
          <a:p>
            <a:r>
              <a:rPr lang="en-US" b="0">
                <a:solidFill>
                  <a:srgbClr val="000000"/>
                </a:solidFill>
              </a:rPr>
              <a:t>New weighting methodology used to provide a closer match between the sample and the population.</a:t>
            </a:r>
            <a:endParaRPr lang="en-US" b="0">
              <a:solidFill>
                <a:srgbClr val="FF0000"/>
              </a:solidFill>
            </a:endParaRPr>
          </a:p>
        </p:txBody>
      </p:sp>
      <p:pic>
        <p:nvPicPr>
          <p:cNvPr id="5" name="Picture 2" descr="HHS and CDC logo" title="HHS and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787" y="5991224"/>
            <a:ext cx="1146175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037785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B2643C50-0034-9635-B7D8-371C276BE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076" y="455280"/>
            <a:ext cx="9906000" cy="998538"/>
          </a:xfrm>
        </p:spPr>
        <p:txBody>
          <a:bodyPr/>
          <a:lstStyle/>
          <a:p>
            <a:pPr algn="l"/>
            <a: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US Adults by State </a:t>
            </a:r>
            <a:r>
              <a:rPr lang="en-US" sz="2400" kern="0">
                <a:latin typeface="Verdana"/>
              </a:rPr>
              <a:t>and Territory</a:t>
            </a:r>
            <a:endParaRPr lang="en-US" sz="24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933" y="1837267"/>
            <a:ext cx="8516286" cy="3770508"/>
          </a:xfrm>
        </p:spPr>
        <p:txBody>
          <a:bodyPr/>
          <a:lstStyle/>
          <a:p>
            <a:pPr marL="0" indent="0">
              <a:buNone/>
            </a:pPr>
            <a:r>
              <a:rPr lang="en-US" b="0">
                <a:solidFill>
                  <a:srgbClr val="080808"/>
                </a:solidFill>
              </a:rPr>
              <a:t>Exclusion Criteria Used Beginning with 2011 BRFSS Data</a:t>
            </a:r>
          </a:p>
          <a:p>
            <a:pPr marL="0" indent="0">
              <a:buNone/>
            </a:pPr>
            <a:r>
              <a:rPr lang="en-US" b="0" i="1">
                <a:solidFill>
                  <a:srgbClr val="000000"/>
                </a:solidFill>
              </a:rPr>
              <a:t>Records with the following were excluded:</a:t>
            </a:r>
          </a:p>
          <a:p>
            <a:r>
              <a:rPr lang="en-US" b="0">
                <a:solidFill>
                  <a:srgbClr val="000000"/>
                </a:solidFill>
              </a:rPr>
              <a:t>Height:  &lt;3 feet or ≥8 feet </a:t>
            </a:r>
          </a:p>
          <a:p>
            <a:pPr marL="0" indent="0">
              <a:buNone/>
            </a:pPr>
            <a:endParaRPr lang="en-US" b="0">
              <a:solidFill>
                <a:srgbClr val="000000"/>
              </a:solidFill>
            </a:endParaRPr>
          </a:p>
          <a:p>
            <a:r>
              <a:rPr lang="en-US" b="0">
                <a:solidFill>
                  <a:srgbClr val="000000"/>
                </a:solidFill>
              </a:rPr>
              <a:t>Weight:  &lt;50 pounds or ≥650 pounds</a:t>
            </a:r>
          </a:p>
          <a:p>
            <a:pPr marL="0" indent="0">
              <a:buNone/>
            </a:pPr>
            <a:endParaRPr lang="en-US" b="0">
              <a:solidFill>
                <a:srgbClr val="000000"/>
              </a:solidFill>
            </a:endParaRPr>
          </a:p>
          <a:p>
            <a:r>
              <a:rPr lang="en-US" b="0">
                <a:solidFill>
                  <a:srgbClr val="000000"/>
                </a:solidFill>
              </a:rPr>
              <a:t>BMI: </a:t>
            </a:r>
            <a:r>
              <a:rPr lang="en-US" b="0">
                <a:solidFill>
                  <a:srgbClr val="080808"/>
                </a:solidFill>
              </a:rPr>
              <a:t>&lt;12 kg/m</a:t>
            </a:r>
            <a:r>
              <a:rPr lang="en-US" b="0" baseline="30000">
                <a:solidFill>
                  <a:srgbClr val="080808"/>
                </a:solidFill>
              </a:rPr>
              <a:t>2</a:t>
            </a:r>
            <a:r>
              <a:rPr lang="en-US" b="0">
                <a:solidFill>
                  <a:srgbClr val="080808"/>
                </a:solidFill>
              </a:rPr>
              <a:t> or ≥100 kg/m</a:t>
            </a:r>
            <a:r>
              <a:rPr lang="en-US" b="0" baseline="30000">
                <a:solidFill>
                  <a:srgbClr val="080808"/>
                </a:solidFill>
              </a:rPr>
              <a:t>2</a:t>
            </a:r>
          </a:p>
          <a:p>
            <a:pPr marL="0" indent="0">
              <a:buNone/>
            </a:pPr>
            <a:endParaRPr lang="en-US" b="0" baseline="3000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US" b="0">
                <a:solidFill>
                  <a:srgbClr val="000000"/>
                </a:solidFill>
              </a:rPr>
              <a:t>Pregnant women</a:t>
            </a: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2" descr="HHS and CDC logo" title="HHS and CDC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0787" y="5991224"/>
            <a:ext cx="1146175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896603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revalence¶ of Obesity Based on Self-Reported Weight and Height Among US Adults by State and Territory, BRFSS, 2011"/>
          <p:cNvSpPr>
            <a:spLocks noGrp="1"/>
          </p:cNvSpPr>
          <p:nvPr>
            <p:ph type="title"/>
          </p:nvPr>
        </p:nvSpPr>
        <p:spPr>
          <a:xfrm>
            <a:off x="0" y="111144"/>
            <a:ext cx="10287000" cy="757629"/>
          </a:xfrm>
        </p:spPr>
        <p:txBody>
          <a:bodyPr/>
          <a:lstStyle/>
          <a:p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 dirty="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 Among US Adults by State and Territory</a:t>
            </a:r>
            <a:r>
              <a:rPr lang="en-US" sz="2000" kern="0" dirty="0">
                <a:latin typeface="Verdana"/>
              </a:rPr>
              <a:t>, BRFSS, 2011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784734" y="1168398"/>
            <a:ext cx="8287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 baseline="30000">
                <a:solidFill>
                  <a:srgbClr val="060606"/>
                </a:solidFill>
                <a:latin typeface="Latha" panose="020B0604020202020204" pitchFamily="34" charset="0"/>
                <a:ea typeface="Verdana" panose="020B0604030504040204" pitchFamily="34" charset="0"/>
                <a:cs typeface="Latha" panose="020B0604020202020204" pitchFamily="34" charset="0"/>
              </a:rPr>
              <a:t>¶</a:t>
            </a:r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Prevalence estimates reflect BRFSS methodological changes started in 2011. These estimates should not be 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compared to prevalence estimates before 2011.</a:t>
            </a:r>
          </a:p>
        </p:txBody>
      </p:sp>
      <p:sp>
        <p:nvSpPr>
          <p:cNvPr id="3" name="Content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33" y="1583249"/>
            <a:ext cx="7733625" cy="4709267"/>
          </a:xfrm>
        </p:spPr>
        <p:txBody>
          <a:bodyPr/>
          <a:lstStyle/>
          <a:p>
            <a:pPr marL="0" indent="0">
              <a:spcBef>
                <a:spcPts val="0"/>
              </a:spcBef>
              <a:buClrTx/>
              <a:buSzTx/>
              <a:buNone/>
            </a:pPr>
            <a:r>
              <a:rPr lang="en-US" b="0">
                <a:solidFill>
                  <a:srgbClr val="000000"/>
                </a:solidFill>
              </a:rPr>
              <a:t>	</a:t>
            </a:r>
            <a:endParaRPr lang="en-US"/>
          </a:p>
        </p:txBody>
      </p:sp>
      <p:pic>
        <p:nvPicPr>
          <p:cNvPr id="9" name="Picture 8" descr="Prevalence¶ of Obesity Based on Self-Reported Weight and Height Among US Adults by State and Territory, BRFSS, 2011">
            <a:hlinkClick r:id="rId2" action="ppaction://hlinksldjump"/>
            <a:extLst>
              <a:ext uri="{FF2B5EF4-FFF2-40B4-BE49-F238E27FC236}">
                <a16:creationId xmlns:a16="http://schemas.microsoft.com/office/drawing/2014/main" id="{DB2D70F7-7CFA-C807-262B-ABE205F08A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567" y="1616924"/>
            <a:ext cx="7734300" cy="46291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41248" y="6451488"/>
            <a:ext cx="75479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4" name="Picture 2" descr="HHS and CDC logo" title="HHS and CDC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466" y="5977368"/>
            <a:ext cx="1037230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772836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8277"/>
            <a:ext cx="10286999" cy="798416"/>
          </a:xfrm>
        </p:spPr>
        <p:txBody>
          <a:bodyPr/>
          <a:lstStyle/>
          <a:p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 dirty="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 Among US Adults by State and Territory</a:t>
            </a:r>
            <a:r>
              <a:rPr lang="en-US" sz="2000" kern="0" dirty="0">
                <a:latin typeface="Verdana"/>
              </a:rPr>
              <a:t>, BRFSS, 2012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784734" y="1168398"/>
            <a:ext cx="8287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 baseline="30000">
                <a:solidFill>
                  <a:srgbClr val="060606"/>
                </a:solidFill>
                <a:latin typeface="Latha" panose="020B0604020202020204" pitchFamily="34" charset="0"/>
                <a:ea typeface="Verdana" panose="020B0604030504040204" pitchFamily="34" charset="0"/>
                <a:cs typeface="Latha" panose="020B0604020202020204" pitchFamily="34" charset="0"/>
              </a:rPr>
              <a:t>¶</a:t>
            </a:r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Prevalence estimates reflect BRFSS methodological changes started in 2011. These estimates should not be 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compared to prevalence estimates before 2011.</a:t>
            </a:r>
          </a:p>
        </p:txBody>
      </p:sp>
      <p:sp>
        <p:nvSpPr>
          <p:cNvPr id="3" name="Content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64" y="1583249"/>
            <a:ext cx="8862515" cy="4349537"/>
          </a:xfrm>
        </p:spPr>
        <p:txBody>
          <a:bodyPr/>
          <a:lstStyle/>
          <a:p>
            <a:pPr marL="0" indent="0">
              <a:spcBef>
                <a:spcPts val="0"/>
              </a:spcBef>
              <a:buClrTx/>
              <a:buSzTx/>
              <a:buNone/>
            </a:pPr>
            <a:r>
              <a:rPr lang="en-US" b="0">
                <a:solidFill>
                  <a:srgbClr val="000000"/>
                </a:solidFill>
              </a:rPr>
              <a:t>	</a:t>
            </a:r>
            <a:endParaRPr lang="en-US"/>
          </a:p>
        </p:txBody>
      </p:sp>
      <p:pic>
        <p:nvPicPr>
          <p:cNvPr id="6" name="Picture 5" descr="Pevalence¶ of Obesity Based on Self-Reported Weight and Height Among US Adults by State and Territory, BRFSS, 2012">
            <a:hlinkClick r:id="rId2" action="ppaction://hlinksldjump"/>
            <a:extLst>
              <a:ext uri="{FF2B5EF4-FFF2-40B4-BE49-F238E27FC236}">
                <a16:creationId xmlns:a16="http://schemas.microsoft.com/office/drawing/2014/main" id="{60F74FC3-6AFA-6D36-EC0F-8BE910516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330" y="1607313"/>
            <a:ext cx="7724775" cy="46672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30284" y="6441440"/>
            <a:ext cx="75645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4" name="Picture 2" descr="HHS and CDC logo&#10;&#10;HHS and CDC logo" title="HHS and CDC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466" y="5977368"/>
            <a:ext cx="1037230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4504057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revalence¶ of Obesity Based on Self-Reported Weight and Height Among US Adults by State and Territory, BRFSS, 2013"/>
          <p:cNvSpPr>
            <a:spLocks noGrp="1"/>
          </p:cNvSpPr>
          <p:nvPr>
            <p:ph type="title"/>
          </p:nvPr>
        </p:nvSpPr>
        <p:spPr>
          <a:xfrm>
            <a:off x="0" y="300204"/>
            <a:ext cx="10287000" cy="817236"/>
          </a:xfrm>
        </p:spPr>
        <p:txBody>
          <a:bodyPr/>
          <a:lstStyle/>
          <a:p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 dirty="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 Among US Adults by State and Territory</a:t>
            </a:r>
            <a:r>
              <a:rPr lang="en-US" sz="2000" kern="0" dirty="0">
                <a:latin typeface="Verdana"/>
              </a:rPr>
              <a:t>, BRFSS, 2013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784734" y="1168398"/>
            <a:ext cx="8287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 baseline="30000">
                <a:solidFill>
                  <a:srgbClr val="060606"/>
                </a:solidFill>
                <a:latin typeface="Latha" panose="020B0604020202020204" pitchFamily="34" charset="0"/>
                <a:ea typeface="Verdana" panose="020B0604030504040204" pitchFamily="34" charset="0"/>
                <a:cs typeface="Latha" panose="020B0604020202020204" pitchFamily="34" charset="0"/>
              </a:rPr>
              <a:t>¶</a:t>
            </a:r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Prevalence estimates reflect BRFSS methodological changes started in 2011. These estimates should not be 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compared to prevalence estimates before 2011.</a:t>
            </a:r>
          </a:p>
        </p:txBody>
      </p:sp>
      <p:pic>
        <p:nvPicPr>
          <p:cNvPr id="5" name="Picture 4" descr="Prevalence¶ of Obesity Based on Self-Reported Weight and Height Among US Adults by State and Territory, BRFSS, 2013">
            <a:hlinkClick r:id="rId2" action="ppaction://hlinksldjump"/>
            <a:extLst>
              <a:ext uri="{FF2B5EF4-FFF2-40B4-BE49-F238E27FC236}">
                <a16:creationId xmlns:a16="http://schemas.microsoft.com/office/drawing/2014/main" id="{85DB1A11-C416-58F3-FA6D-4BE7F194B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55" y="1581552"/>
            <a:ext cx="7781925" cy="4762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31878" y="6441440"/>
            <a:ext cx="74814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4" name="Picture 2" descr="HHS and CDC logo" title="HHS and CDC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466" y="5977368"/>
            <a:ext cx="1037230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8053136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revalence¶ of Obesity Based on Self-Reported Weight and Height Among US Adults by State and Territory, BRFSS, 2014"/>
          <p:cNvSpPr>
            <a:spLocks noGrp="1"/>
          </p:cNvSpPr>
          <p:nvPr>
            <p:ph type="title"/>
          </p:nvPr>
        </p:nvSpPr>
        <p:spPr>
          <a:xfrm>
            <a:off x="0" y="328771"/>
            <a:ext cx="10287000" cy="777982"/>
          </a:xfrm>
        </p:spPr>
        <p:txBody>
          <a:bodyPr/>
          <a:lstStyle/>
          <a:p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 dirty="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 Among US Adults by State and Territory</a:t>
            </a:r>
            <a:r>
              <a:rPr lang="en-US" sz="2000" kern="0" dirty="0">
                <a:latin typeface="Verdana"/>
              </a:rPr>
              <a:t>, BRFSS, 2014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784734" y="1168398"/>
            <a:ext cx="8287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 baseline="30000">
                <a:solidFill>
                  <a:srgbClr val="060606"/>
                </a:solidFill>
                <a:latin typeface="Latha" panose="020B0604020202020204" pitchFamily="34" charset="0"/>
                <a:ea typeface="Verdana" panose="020B0604030504040204" pitchFamily="34" charset="0"/>
                <a:cs typeface="Latha" panose="020B0604020202020204" pitchFamily="34" charset="0"/>
              </a:rPr>
              <a:t>¶</a:t>
            </a:r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Prevalence estimates reflect BRFSS methodological changes started in 2011. These estimates should not be 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compared to prevalence estimates before 2011.</a:t>
            </a:r>
          </a:p>
        </p:txBody>
      </p:sp>
      <p:pic>
        <p:nvPicPr>
          <p:cNvPr id="5" name="Picture 4" descr="Prevalence¶ of Obesity Based on Self-Reported Weight and Height Among US Adults by State and Territory, BRFSS, 2014">
            <a:hlinkClick r:id="rId2" action="ppaction://hlinksldjump"/>
            <a:extLst>
              <a:ext uri="{FF2B5EF4-FFF2-40B4-BE49-F238E27FC236}">
                <a16:creationId xmlns:a16="http://schemas.microsoft.com/office/drawing/2014/main" id="{94BA5D3F-AA94-B8DD-0B5D-DCEDC5CCE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180" y="1657061"/>
            <a:ext cx="7839075" cy="46958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40369" y="6441440"/>
            <a:ext cx="7498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4" name="Picture 2" descr="HHS and CDC logo" title="HHS and CDC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466" y="5977368"/>
            <a:ext cx="1037230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8827527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revalence¶ of Obesity Based on Self-Reported Weight and Height Among US Adults by State and Territory, BRFSS, 2015"/>
          <p:cNvSpPr>
            <a:spLocks noGrp="1"/>
          </p:cNvSpPr>
          <p:nvPr>
            <p:ph type="title"/>
          </p:nvPr>
        </p:nvSpPr>
        <p:spPr>
          <a:xfrm>
            <a:off x="0" y="318500"/>
            <a:ext cx="10287000" cy="788256"/>
          </a:xfrm>
        </p:spPr>
        <p:txBody>
          <a:bodyPr/>
          <a:lstStyle/>
          <a:p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 dirty="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 Among US Adults by State and Territory</a:t>
            </a:r>
            <a:r>
              <a:rPr lang="en-US" sz="2000" kern="0" dirty="0">
                <a:latin typeface="Verdana"/>
              </a:rPr>
              <a:t>, BRFSS, 2015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784734" y="1149926"/>
            <a:ext cx="8287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 baseline="30000">
                <a:solidFill>
                  <a:srgbClr val="060606"/>
                </a:solidFill>
                <a:latin typeface="Latha" panose="020B0604020202020204" pitchFamily="34" charset="0"/>
                <a:ea typeface="Verdana" panose="020B0604030504040204" pitchFamily="34" charset="0"/>
                <a:cs typeface="Latha" panose="020B0604020202020204" pitchFamily="34" charset="0"/>
              </a:rPr>
              <a:t>¶</a:t>
            </a:r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Prevalence estimates reflect BRFSS methodological changes started in 2011. These estimates should not be 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compared to prevalence estimates before 2011.</a:t>
            </a:r>
          </a:p>
        </p:txBody>
      </p:sp>
      <p:sp>
        <p:nvSpPr>
          <p:cNvPr id="3" name="Content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64" y="1583250"/>
            <a:ext cx="8862515" cy="3799912"/>
          </a:xfrm>
        </p:spPr>
        <p:txBody>
          <a:bodyPr/>
          <a:lstStyle/>
          <a:p>
            <a:pPr marL="0" indent="0">
              <a:spcBef>
                <a:spcPts val="0"/>
              </a:spcBef>
              <a:buClrTx/>
              <a:buSzTx/>
              <a:buNone/>
            </a:pPr>
            <a:r>
              <a:rPr lang="en-US" b="0">
                <a:solidFill>
                  <a:srgbClr val="000000"/>
                </a:solidFill>
              </a:rPr>
              <a:t>	</a:t>
            </a:r>
            <a:endParaRPr lang="en-US"/>
          </a:p>
        </p:txBody>
      </p:sp>
      <p:pic>
        <p:nvPicPr>
          <p:cNvPr id="6" name="Picture 5" descr="Prevalence¶ of Obesity Based on Self-Reported Weight and Height Among US Adults by State and Territory, BRFSS, 2015">
            <a:hlinkClick r:id="rId2" action="ppaction://hlinksldjump"/>
            <a:extLst>
              <a:ext uri="{FF2B5EF4-FFF2-40B4-BE49-F238E27FC236}">
                <a16:creationId xmlns:a16="http://schemas.microsoft.com/office/drawing/2014/main" id="{4618931E-E537-3BEB-FFF1-F87A553BA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655" y="1518812"/>
            <a:ext cx="7858125" cy="47815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29404" y="6421984"/>
            <a:ext cx="74814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4" name="Picture 2" descr="HHS and CDC logo" title="HHS and CDC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466" y="5977368"/>
            <a:ext cx="1037230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2997591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55"/>
            <a:ext cx="10287000" cy="849901"/>
          </a:xfrm>
        </p:spPr>
        <p:txBody>
          <a:bodyPr/>
          <a:lstStyle/>
          <a:p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 dirty="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 Among US Adults by State and Territory</a:t>
            </a:r>
            <a:r>
              <a:rPr lang="en-US" sz="2000" kern="0" dirty="0">
                <a:latin typeface="Verdana"/>
              </a:rPr>
              <a:t>, BRFSS, 2016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784734" y="1168398"/>
            <a:ext cx="82879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 baseline="30000">
                <a:solidFill>
                  <a:srgbClr val="060606"/>
                </a:solidFill>
                <a:latin typeface="Latha" panose="020B0604020202020204" pitchFamily="34" charset="0"/>
                <a:ea typeface="Verdana" panose="020B0604030504040204" pitchFamily="34" charset="0"/>
                <a:cs typeface="Latha" panose="020B0604020202020204" pitchFamily="34" charset="0"/>
              </a:rPr>
              <a:t>¶</a:t>
            </a:r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Prevalence estimates reflect BRFSS methodological changes started in 2011. These estimates should not be 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compared to prevalence estimates before 2011.</a:t>
            </a:r>
          </a:p>
        </p:txBody>
      </p:sp>
      <p:sp>
        <p:nvSpPr>
          <p:cNvPr id="3" name="Content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945" y="1378373"/>
            <a:ext cx="6608618" cy="4999237"/>
          </a:xfrm>
        </p:spPr>
        <p:txBody>
          <a:bodyPr/>
          <a:lstStyle/>
          <a:p>
            <a:pPr marL="0" indent="0">
              <a:spcBef>
                <a:spcPts val="0"/>
              </a:spcBef>
              <a:buClrTx/>
              <a:buSzTx/>
              <a:buNone/>
            </a:pPr>
            <a:r>
              <a:rPr lang="en-US" b="0">
                <a:solidFill>
                  <a:srgbClr val="000000"/>
                </a:solidFill>
              </a:rPr>
              <a:t>	</a:t>
            </a:r>
            <a:endParaRPr lang="en-US"/>
          </a:p>
        </p:txBody>
      </p:sp>
      <p:pic>
        <p:nvPicPr>
          <p:cNvPr id="7" name="Picture 6" descr="Prevalence¶ of Obesity Based on Self-Reported Weight and Height Among US Adults by State and Territory, BRFSS, 2017">
            <a:hlinkClick r:id="rId2" action="ppaction://hlinksldjump"/>
            <a:extLst>
              <a:ext uri="{FF2B5EF4-FFF2-40B4-BE49-F238E27FC236}">
                <a16:creationId xmlns:a16="http://schemas.microsoft.com/office/drawing/2014/main" id="{42FDA4AD-1271-A8B9-A832-2757CF093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905" y="1591283"/>
            <a:ext cx="7667625" cy="46767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35945" y="6377610"/>
            <a:ext cx="7498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4" name="Picture 2" descr="HHS and CDC logo" title="HHS and CDC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466" y="5977368"/>
            <a:ext cx="1037230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014283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55"/>
            <a:ext cx="10287000" cy="849901"/>
          </a:xfrm>
        </p:spPr>
        <p:txBody>
          <a:bodyPr/>
          <a:lstStyle/>
          <a:p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 dirty="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 Among US Adults by State and Territory</a:t>
            </a:r>
            <a:r>
              <a:rPr lang="en-US" sz="2000" kern="0" dirty="0">
                <a:latin typeface="Verdana"/>
              </a:rPr>
              <a:t>, BRFSS, 2017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815009" y="1184580"/>
            <a:ext cx="89636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 baseline="30000">
                <a:solidFill>
                  <a:srgbClr val="060606"/>
                </a:solidFill>
                <a:latin typeface="Latha" panose="020B0604020202020204" pitchFamily="34" charset="0"/>
                <a:ea typeface="Verdana" panose="020B0604030504040204" pitchFamily="34" charset="0"/>
                <a:cs typeface="Latha" panose="020B0604020202020204" pitchFamily="34" charset="0"/>
              </a:rPr>
              <a:t>¶</a:t>
            </a:r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Prevalence estimates reflect BRFSS methodological changes started in 2011. These estimates should not be 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compared to prevalence estimates before 2011.</a:t>
            </a:r>
          </a:p>
        </p:txBody>
      </p:sp>
      <p:pic>
        <p:nvPicPr>
          <p:cNvPr id="7" name="Picture 6" descr="Prevalence¶ of Obesity Based on Self-Reported Weight and Height Among US Adults by State and Territory, BRFSS, 2017">
            <a:hlinkClick r:id="rId2" action="ppaction://hlinksldjump"/>
            <a:extLst>
              <a:ext uri="{FF2B5EF4-FFF2-40B4-BE49-F238E27FC236}">
                <a16:creationId xmlns:a16="http://schemas.microsoft.com/office/drawing/2014/main" id="{1AAA3D64-1BEA-7406-F6D3-F3412086C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074" y="1626418"/>
            <a:ext cx="7753350" cy="4819650"/>
          </a:xfrm>
          <a:prstGeom prst="rect">
            <a:avLst/>
          </a:prstGeom>
        </p:spPr>
      </p:pic>
      <p:sp>
        <p:nvSpPr>
          <p:cNvPr id="3" name="Content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982" y="1168399"/>
            <a:ext cx="6608618" cy="4999237"/>
          </a:xfrm>
        </p:spPr>
        <p:txBody>
          <a:bodyPr/>
          <a:lstStyle/>
          <a:p>
            <a:pPr marL="0" indent="0">
              <a:spcBef>
                <a:spcPts val="0"/>
              </a:spcBef>
              <a:buClrTx/>
              <a:buSzTx/>
              <a:buNone/>
            </a:pPr>
            <a:r>
              <a:rPr lang="en-US" b="0" dirty="0">
                <a:solidFill>
                  <a:srgbClr val="000000"/>
                </a:solidFill>
              </a:rPr>
              <a:t>	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243482" y="6368871"/>
            <a:ext cx="7563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4" name="Picture 2" descr="HHS and CDC logo" title="HHS and CDC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466" y="5977368"/>
            <a:ext cx="1037230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4649496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55"/>
            <a:ext cx="10287000" cy="849901"/>
          </a:xfrm>
        </p:spPr>
        <p:txBody>
          <a:bodyPr/>
          <a:lstStyle/>
          <a:p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 dirty="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 Among US Adults by State and Territory</a:t>
            </a:r>
            <a:r>
              <a:rPr lang="en-US" sz="2000" kern="0" dirty="0">
                <a:latin typeface="Verdana"/>
              </a:rPr>
              <a:t>, BRFSS, 2018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898071" y="1168398"/>
            <a:ext cx="8800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 baseline="30000">
                <a:solidFill>
                  <a:srgbClr val="060606"/>
                </a:solidFill>
                <a:latin typeface="Latha" panose="020B0604020202020204" pitchFamily="34" charset="0"/>
                <a:ea typeface="Verdana" panose="020B0604030504040204" pitchFamily="34" charset="0"/>
                <a:cs typeface="Latha" panose="020B0604020202020204" pitchFamily="34" charset="0"/>
              </a:rPr>
              <a:t>¶</a:t>
            </a:r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Prevalence estimates reflect BRFSS methodological changes started in 2011. These estimates should not be 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compared to prevalence estimates before 2011.</a:t>
            </a:r>
          </a:p>
        </p:txBody>
      </p:sp>
      <p:sp>
        <p:nvSpPr>
          <p:cNvPr id="3" name="Content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982" y="1168399"/>
            <a:ext cx="6608618" cy="4999237"/>
          </a:xfrm>
        </p:spPr>
        <p:txBody>
          <a:bodyPr/>
          <a:lstStyle/>
          <a:p>
            <a:pPr marL="0" indent="0">
              <a:spcBef>
                <a:spcPts val="0"/>
              </a:spcBef>
              <a:buClrTx/>
              <a:buSzTx/>
              <a:buNone/>
            </a:pPr>
            <a:r>
              <a:rPr lang="en-US" b="0">
                <a:solidFill>
                  <a:srgbClr val="000000"/>
                </a:solidFill>
              </a:rPr>
              <a:t>	</a:t>
            </a:r>
            <a:endParaRPr lang="en-US"/>
          </a:p>
        </p:txBody>
      </p:sp>
      <p:pic>
        <p:nvPicPr>
          <p:cNvPr id="7" name="Picture 6" descr="Prevalence¶ of Obesity Based on Self-Reported Weight and Height Among US Adults by State and Territory, BRFSS, 2015">
            <a:hlinkClick r:id="rId2" action="ppaction://hlinksldjump"/>
            <a:extLst>
              <a:ext uri="{FF2B5EF4-FFF2-40B4-BE49-F238E27FC236}">
                <a16:creationId xmlns:a16="http://schemas.microsoft.com/office/drawing/2014/main" id="{EC3568D2-DD6B-28AC-9CF6-E69634AFE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331" y="1600479"/>
            <a:ext cx="7800975" cy="46958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38533" y="6384471"/>
            <a:ext cx="7556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4" name="Picture 2" descr="HHS and CDC logo" title="HHS and CDC 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466" y="5977368"/>
            <a:ext cx="1037230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073049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55"/>
            <a:ext cx="10287000" cy="849901"/>
          </a:xfrm>
        </p:spPr>
        <p:txBody>
          <a:bodyPr/>
          <a:lstStyle/>
          <a:p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 dirty="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  Among US Adults by State and Territory</a:t>
            </a:r>
            <a:r>
              <a:rPr lang="en-US" sz="2000" kern="0" dirty="0">
                <a:latin typeface="Verdana"/>
              </a:rPr>
              <a:t>, BRFSS, 2019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743119" y="1168398"/>
            <a:ext cx="8800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 baseline="30000">
                <a:solidFill>
                  <a:srgbClr val="060606"/>
                </a:solidFill>
                <a:latin typeface="Latha" panose="020B0604020202020204" pitchFamily="34" charset="0"/>
                <a:ea typeface="Verdana" panose="020B0604030504040204" pitchFamily="34" charset="0"/>
                <a:cs typeface="Latha" panose="020B0604020202020204" pitchFamily="34" charset="0"/>
              </a:rPr>
              <a:t>¶</a:t>
            </a:r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Prevalence estimates reflect BRFSS methodological changes started in 2011. These estimates should not be 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compared to prevalence estimates before 2011.</a:t>
            </a:r>
          </a:p>
        </p:txBody>
      </p:sp>
      <p:sp>
        <p:nvSpPr>
          <p:cNvPr id="3" name="Content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982" y="1168399"/>
            <a:ext cx="6608618" cy="4999237"/>
          </a:xfrm>
        </p:spPr>
        <p:txBody>
          <a:bodyPr/>
          <a:lstStyle/>
          <a:p>
            <a:pPr marL="0" indent="0">
              <a:spcBef>
                <a:spcPts val="0"/>
              </a:spcBef>
              <a:buClrTx/>
              <a:buSzTx/>
              <a:buNone/>
            </a:pPr>
            <a:r>
              <a:rPr lang="en-US" b="0">
                <a:solidFill>
                  <a:srgbClr val="000000"/>
                </a:solidFill>
              </a:rPr>
              <a:t>	</a:t>
            </a:r>
            <a:endParaRPr lang="en-US"/>
          </a:p>
        </p:txBody>
      </p:sp>
      <p:pic>
        <p:nvPicPr>
          <p:cNvPr id="7" name="Picture 6" descr="Prevalence¶ of Obesity Based on Self-Reported Weight and Height  Among US Adults by State and Territory, BRFSS, 2019">
            <a:hlinkClick r:id="rId3" action="ppaction://hlinksldjump"/>
            <a:extLst>
              <a:ext uri="{FF2B5EF4-FFF2-40B4-BE49-F238E27FC236}">
                <a16:creationId xmlns:a16="http://schemas.microsoft.com/office/drawing/2014/main" id="{4D11BDA6-F3D1-AEEC-F71C-049293BF51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839" y="1591787"/>
            <a:ext cx="7724775" cy="47720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043EFA-A520-4DD9-9076-DE29F148B233}"/>
              </a:ext>
            </a:extLst>
          </p:cNvPr>
          <p:cNvSpPr txBox="1"/>
          <p:nvPr/>
        </p:nvSpPr>
        <p:spPr>
          <a:xfrm>
            <a:off x="1239310" y="6387092"/>
            <a:ext cx="7448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4" name="Picture 2" descr="HHS and CDC logo" title="HHS and CDC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466" y="5977368"/>
            <a:ext cx="1037230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0522198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55"/>
            <a:ext cx="10287000" cy="849901"/>
          </a:xfrm>
        </p:spPr>
        <p:txBody>
          <a:bodyPr/>
          <a:lstStyle/>
          <a:p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 dirty="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 </a:t>
            </a: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Among US Adults by State and Territory</a:t>
            </a:r>
            <a:r>
              <a:rPr lang="en-US" sz="2000" kern="0" dirty="0">
                <a:latin typeface="Verdana"/>
              </a:rPr>
              <a:t>, BRFSS, 2020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743119" y="1168399"/>
            <a:ext cx="8800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 baseline="30000">
                <a:solidFill>
                  <a:srgbClr val="060606"/>
                </a:solidFill>
                <a:latin typeface="Latha" panose="020B0604020202020204" pitchFamily="34" charset="0"/>
                <a:ea typeface="Verdana" panose="020B0604030504040204" pitchFamily="34" charset="0"/>
                <a:cs typeface="Latha" panose="020B0604020202020204" pitchFamily="34" charset="0"/>
              </a:rPr>
              <a:t>¶</a:t>
            </a:r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Prevalence estimates reflect BRFSS methodological changes started in 2011. These estimates should not be 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compared to prevalence estimates before 2011.</a:t>
            </a:r>
          </a:p>
        </p:txBody>
      </p:sp>
      <p:sp>
        <p:nvSpPr>
          <p:cNvPr id="3" name="Content 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0982" y="1168399"/>
            <a:ext cx="6608618" cy="4999237"/>
          </a:xfrm>
        </p:spPr>
        <p:txBody>
          <a:bodyPr/>
          <a:lstStyle/>
          <a:p>
            <a:pPr marL="0" indent="0">
              <a:spcBef>
                <a:spcPts val="0"/>
              </a:spcBef>
              <a:buClrTx/>
              <a:buSzTx/>
              <a:buNone/>
            </a:pPr>
            <a:r>
              <a:rPr lang="en-US" b="0">
                <a:solidFill>
                  <a:srgbClr val="000000"/>
                </a:solidFill>
              </a:rPr>
              <a:t>	</a:t>
            </a:r>
            <a:endParaRPr lang="en-US"/>
          </a:p>
        </p:txBody>
      </p:sp>
      <p:pic>
        <p:nvPicPr>
          <p:cNvPr id="6" name="Picture 5" descr="Prevalence¶ of Obesity Based on Self-Reported Weight and Height Among US Adults by State and Territory, BRFSS, 2020">
            <a:hlinkClick r:id="rId3" action="ppaction://hlinksldjump"/>
            <a:extLst>
              <a:ext uri="{FF2B5EF4-FFF2-40B4-BE49-F238E27FC236}">
                <a16:creationId xmlns:a16="http://schemas.microsoft.com/office/drawing/2014/main" id="{20881AA8-8E2E-4672-D581-D8F88873A2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315" y="1651922"/>
            <a:ext cx="7800975" cy="46672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043EFA-A520-4DD9-9076-DE29F148B233}"/>
              </a:ext>
            </a:extLst>
          </p:cNvPr>
          <p:cNvSpPr txBox="1"/>
          <p:nvPr/>
        </p:nvSpPr>
        <p:spPr>
          <a:xfrm>
            <a:off x="1242409" y="6401090"/>
            <a:ext cx="7448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4" name="Picture 2" descr="HHS and CDC logo" title="HHS and CDC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466" y="5977368"/>
            <a:ext cx="1037230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9238433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55"/>
            <a:ext cx="10287000" cy="849901"/>
          </a:xfrm>
        </p:spPr>
        <p:txBody>
          <a:bodyPr/>
          <a:lstStyle/>
          <a:p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 dirty="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 Among US Adults by State and Territory</a:t>
            </a:r>
            <a:r>
              <a:rPr lang="en-US" sz="2000" kern="0" dirty="0">
                <a:latin typeface="Verdana"/>
              </a:rPr>
              <a:t>, BRFSS, 2021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743119" y="1178126"/>
            <a:ext cx="8800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 baseline="30000">
                <a:solidFill>
                  <a:srgbClr val="060606"/>
                </a:solidFill>
                <a:latin typeface="Latha" panose="020B0604020202020204" pitchFamily="34" charset="0"/>
                <a:ea typeface="Verdana" panose="020B0604030504040204" pitchFamily="34" charset="0"/>
                <a:cs typeface="Latha" panose="020B0604020202020204" pitchFamily="34" charset="0"/>
              </a:rPr>
              <a:t>¶</a:t>
            </a:r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Prevalence estimates reflect BRFSS methodological changes started in 2011. These estimates should not be 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compared to prevalence estimates before 2011.</a:t>
            </a:r>
          </a:p>
        </p:txBody>
      </p:sp>
      <p:pic>
        <p:nvPicPr>
          <p:cNvPr id="5" name="Picture 4" descr="Prevalence¶ of Obesity Based on Self-Reported Weight and Height Among US Adults by State and Territory, BRFSS, 2021">
            <a:hlinkClick r:id="rId3" action="ppaction://hlinksldjump"/>
            <a:extLst>
              <a:ext uri="{FF2B5EF4-FFF2-40B4-BE49-F238E27FC236}">
                <a16:creationId xmlns:a16="http://schemas.microsoft.com/office/drawing/2014/main" id="{C5F4AA99-4FA7-D597-077F-A8C3AE3C43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221" y="1581438"/>
            <a:ext cx="8035790" cy="48168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043EFA-A520-4DD9-9076-DE29F148B233}"/>
              </a:ext>
            </a:extLst>
          </p:cNvPr>
          <p:cNvSpPr txBox="1"/>
          <p:nvPr/>
        </p:nvSpPr>
        <p:spPr>
          <a:xfrm>
            <a:off x="1242409" y="6401090"/>
            <a:ext cx="7448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4" name="Picture 2" descr="HHS and CDC logo" title="HHS and CDC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466" y="5977368"/>
            <a:ext cx="1037230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4212170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55"/>
            <a:ext cx="10287000" cy="849901"/>
          </a:xfrm>
        </p:spPr>
        <p:txBody>
          <a:bodyPr/>
          <a:lstStyle/>
          <a:p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 dirty="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US Adults by State and Territory</a:t>
            </a:r>
            <a:r>
              <a:rPr lang="en-US" sz="2000" kern="0" dirty="0">
                <a:latin typeface="Verdana"/>
              </a:rPr>
              <a:t>, BRFSS, 2022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898071" y="1178126"/>
            <a:ext cx="8800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 baseline="30000">
                <a:solidFill>
                  <a:srgbClr val="060606"/>
                </a:solidFill>
                <a:latin typeface="Latha" panose="020B0604020202020204" pitchFamily="34" charset="0"/>
                <a:ea typeface="Verdana" panose="020B0604030504040204" pitchFamily="34" charset="0"/>
                <a:cs typeface="Latha" panose="020B0604020202020204" pitchFamily="34" charset="0"/>
              </a:rPr>
              <a:t>¶</a:t>
            </a:r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Prevalence estimates reflect BRFSS methodological changes started in 2011. These estimates should not be 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compared to prevalence estimates before 2011.</a:t>
            </a:r>
          </a:p>
        </p:txBody>
      </p:sp>
      <p:pic>
        <p:nvPicPr>
          <p:cNvPr id="5" name="Picture 4" descr="Prevalence¶ of Obesity Based on Self-Reported Weight and Height Among US Adults by State and Territory, BRFSS, 2022">
            <a:hlinkClick r:id="rId3" action="ppaction://hlinksldjump"/>
            <a:extLst>
              <a:ext uri="{FF2B5EF4-FFF2-40B4-BE49-F238E27FC236}">
                <a16:creationId xmlns:a16="http://schemas.microsoft.com/office/drawing/2014/main" id="{04F633F1-361A-9010-797A-4A346BE801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6700" y="1244831"/>
            <a:ext cx="7674936" cy="5512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043EFA-A520-4DD9-9076-DE29F148B233}"/>
              </a:ext>
            </a:extLst>
          </p:cNvPr>
          <p:cNvSpPr txBox="1"/>
          <p:nvPr/>
        </p:nvSpPr>
        <p:spPr>
          <a:xfrm>
            <a:off x="1242409" y="6401090"/>
            <a:ext cx="7448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4" name="Picture 2" descr="HHS and CDC logo" title="HHS and CDC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466" y="5977368"/>
            <a:ext cx="1037230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4655328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6855"/>
            <a:ext cx="10287000" cy="849901"/>
          </a:xfrm>
        </p:spPr>
        <p:txBody>
          <a:bodyPr/>
          <a:lstStyle/>
          <a:p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 dirty="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US Adults by State and Territory</a:t>
            </a:r>
            <a:r>
              <a:rPr lang="en-US" sz="2000" kern="0" dirty="0">
                <a:latin typeface="Verdana"/>
              </a:rPr>
              <a:t>, BRFSS, 2023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898071" y="1178126"/>
            <a:ext cx="8800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 baseline="30000">
                <a:solidFill>
                  <a:srgbClr val="060606"/>
                </a:solidFill>
                <a:latin typeface="Latha" panose="020B0604020202020204" pitchFamily="34" charset="0"/>
                <a:ea typeface="Verdana" panose="020B0604030504040204" pitchFamily="34" charset="0"/>
                <a:cs typeface="Latha" panose="020B0604020202020204" pitchFamily="34" charset="0"/>
              </a:rPr>
              <a:t>¶</a:t>
            </a:r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Prevalence estimates reflect BRFSS methodological changes started in 2011. These estimates should not be 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compared to prevalence estimates before 2011.</a:t>
            </a:r>
          </a:p>
        </p:txBody>
      </p:sp>
      <p:pic>
        <p:nvPicPr>
          <p:cNvPr id="5" name="Picture 4" descr="Prevalence¶ of Obesity Based on Self-Reported Weight and Height Among US Adults by State and Territory, BRFSS, 2023">
            <a:hlinkClick r:id="rId3" action="ppaction://hlinksldjump"/>
            <a:extLst>
              <a:ext uri="{FF2B5EF4-FFF2-40B4-BE49-F238E27FC236}">
                <a16:creationId xmlns:a16="http://schemas.microsoft.com/office/drawing/2014/main" id="{99E2B9CD-B26C-96D8-C867-441D068169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384" y="1604081"/>
            <a:ext cx="7318232" cy="47711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043EFA-A520-4DD9-9076-DE29F148B233}"/>
              </a:ext>
            </a:extLst>
          </p:cNvPr>
          <p:cNvSpPr txBox="1"/>
          <p:nvPr/>
        </p:nvSpPr>
        <p:spPr>
          <a:xfrm>
            <a:off x="1242409" y="6401090"/>
            <a:ext cx="7448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4" name="Picture 2" descr="HHS and CDC logo" title="HHS and CDC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466" y="5977368"/>
            <a:ext cx="1037230" cy="6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0146011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759E3B-ADEC-A825-FDF3-84AD99F76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89159-5D35-42BD-87FB-2442BAFAF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855"/>
            <a:ext cx="10287000" cy="849901"/>
          </a:xfrm>
        </p:spPr>
        <p:txBody>
          <a:bodyPr/>
          <a:lstStyle/>
          <a:p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 dirty="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US Adults by State and Territory</a:t>
            </a:r>
            <a:r>
              <a:rPr lang="en-US" sz="2000" kern="0" dirty="0">
                <a:latin typeface="Verdana"/>
              </a:rPr>
              <a:t>, BRFSS, 2024</a:t>
            </a:r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18A01B-70A2-4D6F-D78F-A8A36070F9CE}"/>
              </a:ext>
            </a:extLst>
          </p:cNvPr>
          <p:cNvSpPr txBox="1"/>
          <p:nvPr/>
        </p:nvSpPr>
        <p:spPr>
          <a:xfrm>
            <a:off x="898071" y="1178126"/>
            <a:ext cx="8800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 baseline="30000">
                <a:solidFill>
                  <a:srgbClr val="060606"/>
                </a:solidFill>
                <a:latin typeface="Latha" panose="020B0604020202020204" pitchFamily="34" charset="0"/>
                <a:ea typeface="Verdana" panose="020B0604030504040204" pitchFamily="34" charset="0"/>
                <a:cs typeface="Latha" panose="020B0604020202020204" pitchFamily="34" charset="0"/>
              </a:rPr>
              <a:t>¶</a:t>
            </a:r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Prevalence estimates reflect BRFSS methodological changes started in 2011. These estimates should not be 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compared to prevalence estimates before 2011.</a:t>
            </a:r>
          </a:p>
        </p:txBody>
      </p:sp>
      <p:pic>
        <p:nvPicPr>
          <p:cNvPr id="5" name="Picture 4" descr="Prevalence¶ of Obesity Based on Self-Reported Weight and Height Among US Adults by State and Territory, BRFSS, 2024">
            <a:hlinkClick r:id="rId3" action="ppaction://hlinksldjump"/>
            <a:extLst>
              <a:ext uri="{FF2B5EF4-FFF2-40B4-BE49-F238E27FC236}">
                <a16:creationId xmlns:a16="http://schemas.microsoft.com/office/drawing/2014/main" id="{E231D3CE-F3AD-D94C-C044-79DCF6B1D0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2408" y="1543439"/>
            <a:ext cx="7448203" cy="48924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727C11E-ABD1-1DA7-95A7-DD17E243C328}"/>
              </a:ext>
            </a:extLst>
          </p:cNvPr>
          <p:cNvSpPr txBox="1"/>
          <p:nvPr/>
        </p:nvSpPr>
        <p:spPr>
          <a:xfrm>
            <a:off x="1242409" y="6401090"/>
            <a:ext cx="7448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6" name="Picture 5" descr="CDC logo">
            <a:extLst>
              <a:ext uri="{FF2B5EF4-FFF2-40B4-BE49-F238E27FC236}">
                <a16:creationId xmlns:a16="http://schemas.microsoft.com/office/drawing/2014/main" id="{6526E248-0AA9-7286-CDEB-6B341B9BA2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5392" y="5966015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896864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0606293-5E62-D378-49A7-D500D6599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Prevalence¶ of Obesity Based on Self-Reported Weight and Height Among US Adults by State and Territory, BRFSS, 2025">
            <a:extLst>
              <a:ext uri="{FF2B5EF4-FFF2-40B4-BE49-F238E27FC236}">
                <a16:creationId xmlns:a16="http://schemas.microsoft.com/office/drawing/2014/main" id="{F7578075-65D7-1E57-05F0-3EC80CC1C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855"/>
            <a:ext cx="10287000" cy="849901"/>
          </a:xfrm>
        </p:spPr>
        <p:txBody>
          <a:bodyPr/>
          <a:lstStyle/>
          <a:p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 dirty="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 dirty="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Obesity Based on Self-Reported Weight and Height</a:t>
            </a:r>
            <a:r>
              <a:rPr lang="en-US" sz="2000" kern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Among US Adults by State and Territory</a:t>
            </a:r>
            <a:r>
              <a:rPr lang="en-US" sz="2000" kern="0" dirty="0">
                <a:latin typeface="Verdana"/>
              </a:rPr>
              <a:t>, BRFSS, 2025</a:t>
            </a:r>
            <a:endParaRPr lang="en-US" sz="2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8409E5-D46D-862E-0D2F-B69E5F68F93E}"/>
              </a:ext>
            </a:extLst>
          </p:cNvPr>
          <p:cNvSpPr txBox="1"/>
          <p:nvPr/>
        </p:nvSpPr>
        <p:spPr>
          <a:xfrm>
            <a:off x="898071" y="1178126"/>
            <a:ext cx="8800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 baseline="30000">
                <a:solidFill>
                  <a:srgbClr val="060606"/>
                </a:solidFill>
                <a:latin typeface="Latha" panose="020B0604020202020204" pitchFamily="34" charset="0"/>
                <a:ea typeface="Verdana" panose="020B0604030504040204" pitchFamily="34" charset="0"/>
                <a:cs typeface="Latha" panose="020B0604020202020204" pitchFamily="34" charset="0"/>
              </a:rPr>
              <a:t>¶</a:t>
            </a:r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Prevalence estimates reflect BRFSS methodological changes started in 2011. These estimates should not be </a:t>
            </a:r>
          </a:p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compared to prevalence estimates before 2011.</a:t>
            </a:r>
          </a:p>
        </p:txBody>
      </p:sp>
      <p:pic>
        <p:nvPicPr>
          <p:cNvPr id="4" name="Picture 3" descr="Prevalence¶ of Obesity Based on Self-Reported Weight and Height Among US Adults by State and Territory, BRFSS, 2017">
            <a:hlinkClick r:id="rId3" action="ppaction://hlinksldjump"/>
            <a:extLst>
              <a:ext uri="{FF2B5EF4-FFF2-40B4-BE49-F238E27FC236}">
                <a16:creationId xmlns:a16="http://schemas.microsoft.com/office/drawing/2014/main" id="{573EA3F4-9468-9440-4195-49BE89D8A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2890" y="1578236"/>
            <a:ext cx="7244090" cy="46526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0B037B7-7A14-8C5A-184F-0F175FD923FD}"/>
              </a:ext>
            </a:extLst>
          </p:cNvPr>
          <p:cNvSpPr txBox="1"/>
          <p:nvPr/>
        </p:nvSpPr>
        <p:spPr>
          <a:xfrm>
            <a:off x="1242409" y="6401090"/>
            <a:ext cx="74482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000" b="1">
                <a:solidFill>
                  <a:srgbClr val="06060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≥30%, or no data in a specific year.</a:t>
            </a:r>
          </a:p>
        </p:txBody>
      </p:sp>
      <p:pic>
        <p:nvPicPr>
          <p:cNvPr id="5" name="Picture 4" descr="CDC logo">
            <a:extLst>
              <a:ext uri="{FF2B5EF4-FFF2-40B4-BE49-F238E27FC236}">
                <a16:creationId xmlns:a16="http://schemas.microsoft.com/office/drawing/2014/main" id="{8A476D5D-5B51-7EFA-39B6-9FE7AE6916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6980" y="5935981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645248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853" y="319485"/>
            <a:ext cx="9683197" cy="754062"/>
          </a:xfrm>
        </p:spPr>
        <p:txBody>
          <a:bodyPr/>
          <a:lstStyle/>
          <a:p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>
                <a:latin typeface="Verdana"/>
              </a:rPr>
              <a:t>Obesity Based on Self-Reported Weight and Height Among US Adults by State and Territory, BRFSS, 2011</a:t>
            </a:r>
            <a:endParaRPr lang="en-US" sz="20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36058" y="5442156"/>
            <a:ext cx="9683198" cy="1238864"/>
          </a:xfrm>
        </p:spPr>
        <p:txBody>
          <a:bodyPr/>
          <a:lstStyle/>
          <a:p>
            <a:pPr lvl="0" indent="0"/>
            <a:r>
              <a:rPr lang="en-US" sz="900" baseline="30000">
                <a:solidFill>
                  <a:srgbClr val="0039A6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¶ </a:t>
            </a:r>
            <a:r>
              <a:rPr lang="en-US" sz="900">
                <a:solidFill>
                  <a:srgbClr val="0039A6"/>
                </a:solidFill>
                <a:latin typeface="Verdana" pitchFamily="34" charset="0"/>
              </a:rPr>
              <a:t>Prevalence estimates reflect BRFSS methodological changes started in 2011. These</a:t>
            </a:r>
            <a:r>
              <a:rPr lang="en-US" sz="900" b="1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900">
                <a:solidFill>
                  <a:srgbClr val="0039A6"/>
                </a:solidFill>
                <a:latin typeface="Verdana" pitchFamily="34" charset="0"/>
              </a:rPr>
              <a:t>estimates should not be compared to prevalence estimates before 2011. </a:t>
            </a:r>
            <a:r>
              <a:rPr lang="en-US" sz="900" i="1">
                <a:solidFill>
                  <a:srgbClr val="0039A6"/>
                </a:solidFill>
                <a:latin typeface="Verdana" pitchFamily="34" charset="0"/>
              </a:rPr>
              <a:t>Source: </a:t>
            </a:r>
            <a:r>
              <a:rPr lang="en-US" sz="900">
                <a:solidFill>
                  <a:srgbClr val="0039A6"/>
                </a:solidFill>
                <a:latin typeface="Verdana" pitchFamily="34" charset="0"/>
              </a:rPr>
              <a:t>Behavioral Risk Factor Surveillance System, CDC.</a:t>
            </a:r>
          </a:p>
          <a:p>
            <a:endParaRPr lang="en-US" sz="1000">
              <a:latin typeface="Verdana" pitchFamily="34" charset="0"/>
            </a:endParaRPr>
          </a:p>
        </p:txBody>
      </p:sp>
      <p:graphicFrame>
        <p:nvGraphicFramePr>
          <p:cNvPr id="5" name="Table 4" descr="Prevalence of Self-Reported Obesity Among U.S. Adults" title="Prevalence of Self-Reported Obesity Among U.S. Adul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7174014"/>
              </p:ext>
            </p:extLst>
          </p:nvPr>
        </p:nvGraphicFramePr>
        <p:xfrm>
          <a:off x="850432" y="1078932"/>
          <a:ext cx="4191245" cy="4999962"/>
        </p:xfrm>
        <a:graphic>
          <a:graphicData uri="http://schemas.openxmlformats.org/drawingml/2006/table">
            <a:tbl>
              <a:tblPr firstRow="1"/>
              <a:tblGrid>
                <a:gridCol w="1459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7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35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711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Interval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Alabama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(30.5, 33.5)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Alaska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(25.3, 29.7)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Arizona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(23.0, 27.3)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Arkansas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(28.8, 33.1)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California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(22.9, 24.7)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Colorado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(19.7, 21.8)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Connecticut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(23.0, 26.0)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Delaware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(26.9, 30.7)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(21.9, 25.7)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Florida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(25.4, 27.9)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473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(26.6, 29.4)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01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Guam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(24.8, 30.2)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(20.4, 23.4)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Idaho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(25.3, 28.9)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Illinois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(25.4, 28.9)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(29.5, 32.3)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Iowa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(27.6, 30.3)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Kansas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(28.7, 30.4)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Kentucky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(28.9, 31.9)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Louisiana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(32.0, 34.9)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(26.8, 28.9)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557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Maryland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(26.9, 29.7)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9131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(21.8, 23.7)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9131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Michigan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(30.0, 32.6)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9131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(24.6, 26.8)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9131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Mississippi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(33.5, 36.3)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aphicFrame>
        <p:nvGraphicFramePr>
          <p:cNvPr id="6" name="Table 5" descr="Prevalence of Self-Reported Obesity Among U.S. Adults" title="Prevalence of Self-Reported Obesity Among U.S. Adul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434762"/>
              </p:ext>
            </p:extLst>
          </p:nvPr>
        </p:nvGraphicFramePr>
        <p:xfrm>
          <a:off x="5317464" y="1078945"/>
          <a:ext cx="4167963" cy="5007288"/>
        </p:xfrm>
        <a:graphic>
          <a:graphicData uri="http://schemas.openxmlformats.org/drawingml/2006/table">
            <a:tbl>
              <a:tblPr firstRow="1"/>
              <a:tblGrid>
                <a:gridCol w="1451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2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34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899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Interval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Missouri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(28.6, 32.0)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(23.3, 26.0)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Nebraska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(27.6, 29.2)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Nevada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(22.5, 26.6)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(24.7, 27.7)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Jersey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(22.7, 24.8)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Mexico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(25.1, 27.6)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(23.2, 25.9)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(27.7, 30.6)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(26.3, 29.4)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Ohio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(28.3, 31.0)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Oklahoma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(29.7, 32.5)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(25.2, 28.3)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484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(27.3, 29.8)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484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Rico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(25.0, 27.7)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(23.9, 27.0)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(29.6, 32.1)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(26.3, 30.1)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Tennessee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(26.8, 31.7)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(29.1, 31.8)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Utah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(23.4, 25.5)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Vermont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(24.1, 26.8)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(27.5, 30.9)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(25.3, 27.7)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(30.9, 34.0)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Wisconsin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(25.8, 29.7)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954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Wyoming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/>
                          <a:cs typeface="Times New Roman"/>
                        </a:rPr>
                        <a:t>(23.5, 26.6)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1025910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774" y="546131"/>
            <a:ext cx="9653380" cy="615745"/>
          </a:xfrm>
        </p:spPr>
        <p:txBody>
          <a:bodyPr/>
          <a:lstStyle/>
          <a:p>
            <a:br>
              <a:rPr lang="en-US" sz="2000" kern="0">
                <a:solidFill>
                  <a:srgbClr val="000000"/>
                </a:solidFill>
                <a:latin typeface="Verdana"/>
              </a:rPr>
            </a:b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>
                <a:latin typeface="Verdana"/>
              </a:rPr>
              <a:t>Obesity Based on Self-Reported Weight and Height </a:t>
            </a:r>
            <a:r>
              <a:rPr lang="en-US" sz="2000" kern="0">
                <a:solidFill>
                  <a:srgbClr val="0039A6"/>
                </a:solidFill>
                <a:latin typeface="Verdana"/>
              </a:rPr>
              <a:t>Among US Adults by State and Territory, BRFSS, 2012</a:t>
            </a:r>
            <a:endParaRPr lang="en-US" sz="20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06235" y="6199772"/>
            <a:ext cx="9653380" cy="575188"/>
          </a:xfrm>
        </p:spPr>
        <p:txBody>
          <a:bodyPr/>
          <a:lstStyle/>
          <a:p>
            <a:pPr lvl="0" indent="0"/>
            <a:r>
              <a:rPr lang="en-US" sz="900" baseline="30000">
                <a:solidFill>
                  <a:srgbClr val="0039A6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¶ </a:t>
            </a:r>
            <a:r>
              <a:rPr lang="en-US" sz="900">
                <a:solidFill>
                  <a:srgbClr val="0039A6"/>
                </a:solidFill>
                <a:latin typeface="Verdana" pitchFamily="34" charset="0"/>
              </a:rPr>
              <a:t>Prevalence estimates reflect BRFSS methodological changes started in 2011. These</a:t>
            </a:r>
            <a:r>
              <a:rPr lang="en-US" sz="900" b="1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900">
                <a:solidFill>
                  <a:srgbClr val="0039A6"/>
                </a:solidFill>
                <a:latin typeface="Verdana" pitchFamily="34" charset="0"/>
              </a:rPr>
              <a:t>estimates should not be compared to prevalence estimates before 2011. </a:t>
            </a:r>
            <a:r>
              <a:rPr lang="en-US" sz="900" i="1">
                <a:solidFill>
                  <a:srgbClr val="0039A6"/>
                </a:solidFill>
                <a:latin typeface="Verdana" pitchFamily="34" charset="0"/>
              </a:rPr>
              <a:t>Source: </a:t>
            </a:r>
            <a:r>
              <a:rPr lang="en-US" sz="900">
                <a:solidFill>
                  <a:srgbClr val="0039A6"/>
                </a:solidFill>
                <a:latin typeface="Verdana" pitchFamily="34" charset="0"/>
              </a:rPr>
              <a:t>Behavioral Risk Factor Surveillance System, CDC.</a:t>
            </a:r>
          </a:p>
          <a:p>
            <a:pPr indent="0"/>
            <a:endParaRPr lang="en-US" sz="1000" b="1">
              <a:solidFill>
                <a:srgbClr val="0070C0"/>
              </a:solidFill>
              <a:latin typeface="Verdana" pitchFamily="34" charset="0"/>
            </a:endParaRPr>
          </a:p>
          <a:p>
            <a:endParaRPr lang="en-US" sz="1000">
              <a:latin typeface="Verdana" pitchFamily="34" charset="0"/>
            </a:endParaRPr>
          </a:p>
        </p:txBody>
      </p:sp>
      <p:graphicFrame>
        <p:nvGraphicFramePr>
          <p:cNvPr id="5" name="Table 4" descr="Prevalence of Self-Reported Obesity Among U.S. Adults" title="Prevalence of Self-Reported Obesity Among U.S. Adul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613354"/>
              </p:ext>
            </p:extLst>
          </p:nvPr>
        </p:nvGraphicFramePr>
        <p:xfrm>
          <a:off x="806187" y="1161876"/>
          <a:ext cx="4191245" cy="4830271"/>
        </p:xfrm>
        <a:graphic>
          <a:graphicData uri="http://schemas.openxmlformats.org/drawingml/2006/table">
            <a:tbl>
              <a:tblPr firstRow="1"/>
              <a:tblGrid>
                <a:gridCol w="14597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74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40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2811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Interval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Alabama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33.0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(31.5, 34.4)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Alaska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(23.9, 27.5)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Arizona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(24.3, 27.8)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Arkansas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34.5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(32.7, 36.4)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California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(23.9, 26.0)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Colorado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20.5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(19.5, 21.4)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Connecticut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(24.3, 26.9)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Delaware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(25.2, 28.6)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21.9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(19.8, 24.0)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Florida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(23.6, 26.7)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89032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(27.4, 30.8)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Guam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(26.3, 31.9)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(22.0, 25.1)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Idaho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(24.8, 28.8)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Illinois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(26.4, 29.9)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(30.1, 32.7)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Iowa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(29.1, 31.8)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Kansas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(28.7, 31.0)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Kentucky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(29.9, 32.6)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Louisiana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34.7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(33.1, 36.4)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(27.2, 29.5)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806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Maryland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(26.3, 28.9)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654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22.9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(22.0, 23.8)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654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Michigan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(29.8, 32.3)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654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(24.7, 26.8)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654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Mississippi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34.6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(33.0, 36.2)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aphicFrame>
        <p:nvGraphicFramePr>
          <p:cNvPr id="6" name="Table 5" descr="Prevalence of Self-Reported Obesity Among U.S. Adults" title="Prevalence of Self-Reported Obesity Among U.S. Adul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442605"/>
              </p:ext>
            </p:extLst>
          </p:nvPr>
        </p:nvGraphicFramePr>
        <p:xfrm>
          <a:off x="5317464" y="1161876"/>
          <a:ext cx="4167963" cy="4831719"/>
        </p:xfrm>
        <a:graphic>
          <a:graphicData uri="http://schemas.openxmlformats.org/drawingml/2006/table">
            <a:tbl>
              <a:tblPr firstRow="1"/>
              <a:tblGrid>
                <a:gridCol w="1451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76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86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Interval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Missouri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(28.0, 31.2)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(23.1, 25.5)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Nebraska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(27.7, 29.6)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Nevada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(24.3, 28.1)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45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(25.8, 28.8)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Jersey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(23.6, 25.6)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Mexico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(25.9, 28.3)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(22.0, 25.1)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(28.5, 30.7)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(27.9, 31.4)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Ohio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(29.0, 31.2)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Oklahoma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32.2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(30.8, 33.6)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(25.7, 29.0)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8660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(28.1, 30.1)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Rico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(27.0, 29.7)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25.7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(24.1, 27.4)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(30.4, 32.8)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(26.5, 29.8)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Tennessee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31.1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(29.6, 32.7)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(27.8, 30.5)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Utah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(23.3, 25.3)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Vermont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23.7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(22.3, 25.1)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(26.0, 28.7)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(25.8, 27.8)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33.8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(32.2, 35.4)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Wisconsin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(27.8, 31.6)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320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Wyoming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(22.8, 26.4)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401053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678" y="326378"/>
            <a:ext cx="9616384" cy="69426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>
                <a:latin typeface="Verdana"/>
              </a:rPr>
              <a:t>Obesity Based on Self-Reported Weight and Height </a:t>
            </a:r>
            <a:r>
              <a:rPr lang="en-US" sz="2000" kern="0">
                <a:solidFill>
                  <a:srgbClr val="0039A6"/>
                </a:solidFill>
                <a:latin typeface="Verdana"/>
              </a:rPr>
              <a:t>Among US Adults by State and Territory, BRFSS, 2013</a:t>
            </a:r>
            <a:endParaRPr lang="en-US" sz="20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35778" y="6189939"/>
            <a:ext cx="9894956" cy="499531"/>
          </a:xfrm>
        </p:spPr>
        <p:txBody>
          <a:bodyPr/>
          <a:lstStyle/>
          <a:p>
            <a:pPr lvl="0" indent="0"/>
            <a:r>
              <a:rPr lang="en-US" sz="900" baseline="30000">
                <a:solidFill>
                  <a:srgbClr val="0039A6"/>
                </a:solidFill>
                <a:latin typeface="Latha" panose="020B0604020202020204" pitchFamily="34" charset="0"/>
                <a:cs typeface="Latha" panose="020B0604020202020204" pitchFamily="34" charset="0"/>
              </a:rPr>
              <a:t>¶ </a:t>
            </a:r>
            <a:r>
              <a:rPr lang="en-US" sz="900">
                <a:solidFill>
                  <a:srgbClr val="0039A6"/>
                </a:solidFill>
                <a:latin typeface="Verdana" pitchFamily="34" charset="0"/>
              </a:rPr>
              <a:t>Prevalence estimates reflect BRFSS methodological changes started in 2011. These</a:t>
            </a:r>
            <a:r>
              <a:rPr lang="en-US" sz="900" b="1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900">
                <a:solidFill>
                  <a:srgbClr val="0039A6"/>
                </a:solidFill>
                <a:latin typeface="Verdana" pitchFamily="34" charset="0"/>
              </a:rPr>
              <a:t>estimates should not be compared to prevalence estimates before 2011. </a:t>
            </a:r>
            <a:r>
              <a:rPr lang="en-US" sz="900" i="1">
                <a:solidFill>
                  <a:srgbClr val="0039A6"/>
                </a:solidFill>
                <a:latin typeface="Verdana" pitchFamily="34" charset="0"/>
              </a:rPr>
              <a:t>Source: </a:t>
            </a:r>
            <a:r>
              <a:rPr lang="en-US" sz="900">
                <a:solidFill>
                  <a:srgbClr val="0039A6"/>
                </a:solidFill>
                <a:latin typeface="Verdana" pitchFamily="34" charset="0"/>
              </a:rPr>
              <a:t>Behavioral Risk Factor Surveillance System, CDC.</a:t>
            </a:r>
          </a:p>
          <a:p>
            <a:endParaRPr lang="en-US" sz="1000">
              <a:latin typeface="Verdana" pitchFamily="34" charset="0"/>
            </a:endParaRPr>
          </a:p>
        </p:txBody>
      </p:sp>
      <p:graphicFrame>
        <p:nvGraphicFramePr>
          <p:cNvPr id="5" name="Table 4" descr="Prevalence of Self-Reported Obesity Among U.S. Adults" title="Prevalence of Self-Reported Obesity Among U.S. Adul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095215"/>
              </p:ext>
            </p:extLst>
          </p:nvPr>
        </p:nvGraphicFramePr>
        <p:xfrm>
          <a:off x="818707" y="1069979"/>
          <a:ext cx="4222970" cy="4983970"/>
        </p:xfrm>
        <a:graphic>
          <a:graphicData uri="http://schemas.openxmlformats.org/drawingml/2006/table">
            <a:tbl>
              <a:tblPr firstRow="1"/>
              <a:tblGrid>
                <a:gridCol w="1491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7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35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225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Interval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Alabama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(30.8, 34.1)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Alaska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(26.5, 30.4)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Arizona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(24.3, 29.4)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Arkansas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</a:rPr>
                        <a:t>34.6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(32.7, 36.6)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California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</a:rPr>
                        <a:t>24.1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(23.0, 25.3)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Colorado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</a:rPr>
                        <a:t>21.3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(20.4, 22.2)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Connecticut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</a:rPr>
                        <a:t>25.0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(23.5, 26.4)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Delaware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</a:rPr>
                        <a:t>31.1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(29.3, 32.8)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</a:rPr>
                        <a:t>22.9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(21.0, 24.8)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Florida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(25.3, 27.4)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(28.9, 31.8)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Guam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(24.4, 29.8)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(20.4, 23.2)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Idaho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(27.8, 31.4)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Illinois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(27.7, 31.2)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(30.6, 33.1)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Iowa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(29.9, 32.7)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Kansas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(29.2, 30.7)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Kentucky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(31.8, 34.6)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Louisiana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(31.1, 35.2)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sz="1050" b="0" i="0" u="none" strike="noStrike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</a:rPr>
                        <a:t>27.5</a:t>
                      </a:r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30.2)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Maryland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(27.0, 29.5)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126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(22.5, 24.8)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126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Michigan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(30.4, 32.6)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9126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(24.1, 26.8)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9126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Mississippi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(33.5, 36.8)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aphicFrame>
        <p:nvGraphicFramePr>
          <p:cNvPr id="6" name="Table 5" descr="Prevalence of Self-Reported Obesity Among U.S. Adults" title="Prevalence of Self-Reported Obesity Among U.S. Adul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5142794"/>
              </p:ext>
            </p:extLst>
          </p:nvPr>
        </p:nvGraphicFramePr>
        <p:xfrm>
          <a:off x="5337560" y="1073398"/>
          <a:ext cx="4167963" cy="4980553"/>
        </p:xfrm>
        <a:graphic>
          <a:graphicData uri="http://schemas.openxmlformats.org/drawingml/2006/table">
            <a:tbl>
              <a:tblPr firstRow="1"/>
              <a:tblGrid>
                <a:gridCol w="14516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81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81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Prevalence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95% Confidence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Interval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Missouri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(28.8, 32.1)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Montana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(23.4, 25.8)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Nebraska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</a:rPr>
                        <a:t>(28.4, 30.7)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Nevada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</a:rPr>
                        <a:t>(24.0, 28.6)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6028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New Hampshire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</a:rPr>
                        <a:t>(25.3, 28.3)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New Jersey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</a:rPr>
                        <a:t>(25.1, 27.5)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New Mexico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(25.1, 27.7)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New York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(24.2, 26.6)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North Carolina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(28.1, 30.7)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North Dakota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(29.5, 32.5)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Ohio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(29.2, 31.6)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Oklahoma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(31.2, 33.9)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Oregon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(24.9, 28.1)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Pennsylvania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(28.9, 31.2)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Puerto Rico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(26.4, 29.5)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Rhode Island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(25.8, 28.8)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South Carolina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(30.5, 33.1)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South Dakota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(28.0, 31.8)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Tennessee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(31.9, 35.5)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Texas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(29.5, 32.3)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Utah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(23.2, 25.1)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Vermont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(23.4, 26.1)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Virginia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</a:rPr>
                        <a:t>(25.9, 28.5)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Washington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</a:rPr>
                        <a:t>(26.0, 28.3)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West Virginia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</a:rPr>
                        <a:t>(33.6, 36.6)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Wisconsin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(28.0, 31.6)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757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Wyoming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(26.2, 29.5)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5350615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019" y="326378"/>
            <a:ext cx="9739797" cy="694267"/>
          </a:xfrm>
        </p:spPr>
        <p:txBody>
          <a:bodyPr/>
          <a:lstStyle/>
          <a:p>
            <a:pPr>
              <a:lnSpc>
                <a:spcPct val="100000"/>
              </a:lnSpc>
            </a:pPr>
            <a:br>
              <a:rPr lang="en-US" sz="2400" kern="0">
                <a:solidFill>
                  <a:srgbClr val="000000"/>
                </a:solidFill>
                <a:latin typeface="Verdana"/>
              </a:rPr>
            </a:b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>
                <a:latin typeface="Verdana"/>
              </a:rPr>
              <a:t>Obesity Based on Self-Reported Weight and Height Among US Adults by State and Territory, BRFSS, 2014</a:t>
            </a:r>
            <a:endParaRPr lang="en-US" sz="20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03200" y="5742898"/>
            <a:ext cx="9910617" cy="855407"/>
          </a:xfrm>
        </p:spPr>
        <p:txBody>
          <a:bodyPr/>
          <a:lstStyle/>
          <a:p>
            <a:pPr indent="0"/>
            <a:r>
              <a:rPr lang="en-US" sz="900" baseline="30000">
                <a:latin typeface="Latha" panose="020B0604020202020204" pitchFamily="34" charset="0"/>
                <a:cs typeface="Latha" panose="020B0604020202020204" pitchFamily="34" charset="0"/>
              </a:rPr>
              <a:t>¶ </a:t>
            </a:r>
            <a:r>
              <a:rPr lang="en-US" sz="900">
                <a:latin typeface="Verdana" pitchFamily="34" charset="0"/>
              </a:rPr>
              <a:t>Prevalence estimates reflect BRFSS methodological changes started in 2011. These</a:t>
            </a:r>
            <a:r>
              <a:rPr lang="en-US" sz="900" b="1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900">
                <a:latin typeface="Verdana" pitchFamily="34" charset="0"/>
              </a:rPr>
              <a:t>estimates should not be compared to prevalence estimates before 2011. </a:t>
            </a:r>
            <a:r>
              <a:rPr lang="en-US" sz="900" i="1">
                <a:latin typeface="Verdana" pitchFamily="34" charset="0"/>
              </a:rPr>
              <a:t>Source: </a:t>
            </a:r>
            <a:r>
              <a:rPr lang="en-US" sz="900">
                <a:latin typeface="Verdana" pitchFamily="34" charset="0"/>
              </a:rPr>
              <a:t>Behavioral Risk Factor Surveillance System, CDC.</a:t>
            </a:r>
          </a:p>
          <a:p>
            <a:endParaRPr lang="en-US" sz="1000">
              <a:latin typeface="Verdana" pitchFamily="34" charset="0"/>
            </a:endParaRPr>
          </a:p>
        </p:txBody>
      </p:sp>
      <p:graphicFrame>
        <p:nvGraphicFramePr>
          <p:cNvPr id="5" name="Table 4" descr="Prevalence of Self-Reported Obesity Among U.S. Adults" title="Prevalence of Self-Reported Obesity Among U.S. Adul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465570"/>
              </p:ext>
            </p:extLst>
          </p:nvPr>
        </p:nvGraphicFramePr>
        <p:xfrm>
          <a:off x="818706" y="1069979"/>
          <a:ext cx="4229543" cy="4840650"/>
        </p:xfrm>
        <a:graphic>
          <a:graphicData uri="http://schemas.openxmlformats.org/drawingml/2006/table">
            <a:tbl>
              <a:tblPr firstRow="1"/>
              <a:tblGrid>
                <a:gridCol w="14577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6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48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5908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Interval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Alabama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(32.1, 35.0)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Alaska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(27.8, 31.7)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Arizona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(27.7, 30.2)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Arkansas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(33.8, 38.0)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California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(23.5, 25.9)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Colorado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(20.4, 22.2)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Connecticut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(24.9, 27.7)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Delaware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(28.6, 32.8)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(19.5, 24.0)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Florida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(25.0, 27.5)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(28.9, 32.1)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Guam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(25.6, 30.5)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(20.7, 23.5)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Idaho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(27.1, 30.8)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Illinois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(27.6, 31.1)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(31.6, 34.0)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Iowa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(29.6, 32.3)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Kansas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(30.3, 32.2)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Kentucky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(30.2, 33.1)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Louisiana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(33.4, 36.4)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(26.9, 29.5)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Maryland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(28.1, 31.1)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618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(22.3, 24.4)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618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Michigan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(29.4, 32.0)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618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(26.8, 28.5)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618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Mississippi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(33.4, 37.6)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aphicFrame>
        <p:nvGraphicFramePr>
          <p:cNvPr id="6" name="Table 5" descr="Prevalence of Self-Reported Obesity Among U.S. Adults" title="Prevalence of Self-Reported Obesity Among U.S. Adults"/>
          <p:cNvGraphicFramePr>
            <a:graphicFrameLocks noGrp="1"/>
          </p:cNvGraphicFramePr>
          <p:nvPr/>
        </p:nvGraphicFramePr>
        <p:xfrm>
          <a:off x="5337560" y="1069981"/>
          <a:ext cx="4167963" cy="4840655"/>
        </p:xfrm>
        <a:graphic>
          <a:graphicData uri="http://schemas.openxmlformats.org/drawingml/2006/table">
            <a:tbl>
              <a:tblPr firstRow="1"/>
              <a:tblGrid>
                <a:gridCol w="1396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Prevalence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95%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Confidence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Interval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Missouri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(28.6, 31.9)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Montana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(24.9, 27.9)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Nebraska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(29.2, 31.3)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Nevada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(25.4, 30.1)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07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New Hampshire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(25.8, 29.1)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New Jersey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(25.7, 28.1)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New Mexico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(27.0, 30.0)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New York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(25.6, 28.5)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North Carolina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(28.4, 31.0)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North Dakota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(30.5, 34.0)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Ohio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(31.2, 34.1)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Oklahoma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(31.7, 34.3)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Oregon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(26.3, 29.6)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Pennsylvania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(28.9, 31.4)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Puerto Rico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(26.8, 29.8)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Rhode Island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(25.4, 28.6)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South Carolina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(30.9, 33.3)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South Dakota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(27.9, 31.8)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Tennessee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(29.3, 33.2)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Texas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(30.6, 33.3)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Utah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(24.9, 26.6)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5612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Vermont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(23.5, 26.1)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Virginia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(27.2, 29.7)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Washington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(26.0, 28.5)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West Virginia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(34.2, 37.2)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Wisconsin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(29.6, 32.8)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Wyoming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(27.5, 31.5)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8333880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970" y="326378"/>
            <a:ext cx="9624091" cy="694267"/>
          </a:xfrm>
        </p:spPr>
        <p:txBody>
          <a:bodyPr/>
          <a:lstStyle/>
          <a:p>
            <a:pPr>
              <a:lnSpc>
                <a:spcPct val="100000"/>
              </a:lnSpc>
            </a:pPr>
            <a:br>
              <a:rPr lang="en-US" sz="2400" kern="0">
                <a:solidFill>
                  <a:srgbClr val="000000"/>
                </a:solidFill>
                <a:latin typeface="Verdana"/>
              </a:rPr>
            </a:b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>
                <a:latin typeface="Verdana"/>
              </a:rPr>
              <a:t>Obesity Based on Self-Reported Weight and Height Among US Adults by State and Territory, BRFSS, 2015</a:t>
            </a:r>
            <a:endParaRPr lang="en-US" sz="20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03200" y="6120580"/>
            <a:ext cx="9910617" cy="855407"/>
          </a:xfrm>
        </p:spPr>
        <p:txBody>
          <a:bodyPr/>
          <a:lstStyle/>
          <a:p>
            <a:pPr indent="0"/>
            <a:r>
              <a:rPr lang="en-US" sz="900" baseline="30000">
                <a:latin typeface="Latha" panose="020B0604020202020204" pitchFamily="34" charset="0"/>
                <a:cs typeface="Latha" panose="020B0604020202020204" pitchFamily="34" charset="0"/>
              </a:rPr>
              <a:t>¶ </a:t>
            </a:r>
            <a:r>
              <a:rPr lang="en-US" sz="900">
                <a:latin typeface="Verdana" pitchFamily="34" charset="0"/>
              </a:rPr>
              <a:t>Prevalence estimates reflect BRFSS methodological changes started in 2011. These</a:t>
            </a:r>
            <a:r>
              <a:rPr lang="en-US" sz="900" b="1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900">
                <a:latin typeface="Verdana" pitchFamily="34" charset="0"/>
              </a:rPr>
              <a:t>estimates should not be compared to prevalence estimates before 2011. </a:t>
            </a:r>
            <a:r>
              <a:rPr lang="en-US" sz="900" i="1">
                <a:latin typeface="Verdana" pitchFamily="34" charset="0"/>
              </a:rPr>
              <a:t>Source: </a:t>
            </a:r>
            <a:r>
              <a:rPr lang="en-US" sz="900">
                <a:latin typeface="Verdana" pitchFamily="34" charset="0"/>
              </a:rPr>
              <a:t>Behavioral Risk Factor Surveillance System, CDC.</a:t>
            </a:r>
          </a:p>
          <a:p>
            <a:pPr indent="0" eaLnBrk="0" hangingPunct="0"/>
            <a:endParaRPr lang="en-US" sz="900">
              <a:latin typeface="Verdana" pitchFamily="34" charset="0"/>
            </a:endParaRPr>
          </a:p>
          <a:p>
            <a:pPr indent="0" eaLnBrk="0" hangingPunct="0"/>
            <a:endParaRPr lang="en-US" sz="900">
              <a:latin typeface="Verdana" pitchFamily="34" charset="0"/>
            </a:endParaRPr>
          </a:p>
          <a:p>
            <a:endParaRPr lang="en-US" sz="1000">
              <a:latin typeface="Verdana" pitchFamily="34" charset="0"/>
            </a:endParaRPr>
          </a:p>
        </p:txBody>
      </p:sp>
      <p:graphicFrame>
        <p:nvGraphicFramePr>
          <p:cNvPr id="5" name="Table 4" descr="Prevalence of Self-Reported Obesity Among U.S. Adults" title="Prevalence of Self-Reported Obesity Among U.S. Adul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9392870"/>
              </p:ext>
            </p:extLst>
          </p:nvPr>
        </p:nvGraphicFramePr>
        <p:xfrm>
          <a:off x="752168" y="1069979"/>
          <a:ext cx="4296081" cy="4840650"/>
        </p:xfrm>
        <a:graphic>
          <a:graphicData uri="http://schemas.openxmlformats.org/drawingml/2006/table">
            <a:tbl>
              <a:tblPr firstRow="1"/>
              <a:tblGrid>
                <a:gridCol w="1466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5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46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5908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Interval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Alabama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(34.1, 37.2)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Alaska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(27.5, 32.3)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Arizona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(26.9, 30.0)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Arkansas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(32.2, 36.9)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California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(23.2, 25.2)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Colorado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(19.1, 21.3)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Connecticut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(24.1, 26.4)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Delaware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(27.6, 31.8)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(19.7, 24.8)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Florida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(25.5, 28.1)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(28.8, 32.6)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Guam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(28.2, 35.1)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(21.3, 24.1)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Idaho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(26.9, 30.4)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Illinois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(29.2, 32.4)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(29.5, 33.1)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Iowa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(30.5, 33.8)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Kansas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(33.4, 35.0)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Kentucky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(32.9, 36.3)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Louisiana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(34.3, 38.1)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(28.6, 31.4)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772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Maryland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(27.2, 30.7)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618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(23.0, 25.6)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618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Michigan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(29.9, 32.4)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618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(25.3, 27.0)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618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Mississippi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(33.8, 37.5)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aphicFrame>
        <p:nvGraphicFramePr>
          <p:cNvPr id="6" name="Table 5" descr="Prevalence of Self-Reported Obesity Among U.S. Adults" title="Prevalence of Self-Reported Obesity Among U.S. Adul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39995"/>
              </p:ext>
            </p:extLst>
          </p:nvPr>
        </p:nvGraphicFramePr>
        <p:xfrm>
          <a:off x="5337560" y="1069981"/>
          <a:ext cx="4167963" cy="4840655"/>
        </p:xfrm>
        <a:graphic>
          <a:graphicData uri="http://schemas.openxmlformats.org/drawingml/2006/table">
            <a:tbl>
              <a:tblPr firstRow="1"/>
              <a:tblGrid>
                <a:gridCol w="1396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Prevalence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95%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Confidence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Interval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Missouri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(30.8, 34.0)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(22.1, 25.2)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Nebraska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(30.3, 32.5)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Nevada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(24.1, 29.5)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07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(24.8, 27.9)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Jersey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(24.3, 26.9)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Mexico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(27.1, 30.6)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(24.0, 26.1)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(28.7, 31.5)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(29.3, 32.8)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Ohio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(28.4, 31.2)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Oklahoma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(32.2, 35.6)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(28.4, 31.8)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(28.4, 31.6)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Rico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(28.0, 31.1)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(24.3, 27.7)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(30.5, 33.0)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(28.5, 32.3)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Tennessee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(31.9, 35.7)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(30.9, 33.9)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Utah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(23.5, 25.5)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5612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Vermont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(23.8, 26.6)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(27.9, 30.6)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(25.5, 27.4)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(34.1, 37.1)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Wisconsin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(29.0, 32.4)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Wyoming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(27.0, 31.1)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6789138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775" y="326378"/>
            <a:ext cx="9654237" cy="694267"/>
          </a:xfrm>
        </p:spPr>
        <p:txBody>
          <a:bodyPr/>
          <a:lstStyle/>
          <a:p>
            <a:pPr>
              <a:lnSpc>
                <a:spcPct val="100000"/>
              </a:lnSpc>
            </a:pPr>
            <a:br>
              <a:rPr lang="en-US" sz="2400" kern="0">
                <a:solidFill>
                  <a:srgbClr val="000000"/>
                </a:solidFill>
                <a:latin typeface="Verdana"/>
              </a:rPr>
            </a:b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>
                <a:latin typeface="Verdana"/>
              </a:rPr>
              <a:t>Obesity Based on Self-Reported Weight and Height Among US Adults by State and Territory, BRFSS, 2016</a:t>
            </a:r>
            <a:endParaRPr lang="en-US" sz="20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03200" y="6120580"/>
            <a:ext cx="9910617" cy="855407"/>
          </a:xfrm>
        </p:spPr>
        <p:txBody>
          <a:bodyPr/>
          <a:lstStyle/>
          <a:p>
            <a:pPr indent="0"/>
            <a:r>
              <a:rPr lang="en-US" sz="900" baseline="30000">
                <a:latin typeface="Latha" panose="020B0604020202020204" pitchFamily="34" charset="0"/>
                <a:cs typeface="Latha" panose="020B0604020202020204" pitchFamily="34" charset="0"/>
              </a:rPr>
              <a:t>¶ </a:t>
            </a:r>
            <a:r>
              <a:rPr lang="en-US" sz="900">
                <a:latin typeface="Verdana" pitchFamily="34" charset="0"/>
              </a:rPr>
              <a:t>Prevalence estimates reflect BRFSS methodological changes started in 2011. These</a:t>
            </a:r>
            <a:r>
              <a:rPr lang="en-US" sz="900" b="1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900">
                <a:latin typeface="Verdana" pitchFamily="34" charset="0"/>
              </a:rPr>
              <a:t>estimates should not be compared to prevalence estimates before 2011. </a:t>
            </a:r>
            <a:r>
              <a:rPr lang="en-US" sz="900" i="1">
                <a:latin typeface="Verdana" pitchFamily="34" charset="0"/>
              </a:rPr>
              <a:t>Source: </a:t>
            </a:r>
            <a:r>
              <a:rPr lang="en-US" sz="900">
                <a:latin typeface="Verdana" pitchFamily="34" charset="0"/>
              </a:rPr>
              <a:t>Behavioral Risk Factor Surveillance System, CDC.</a:t>
            </a:r>
          </a:p>
          <a:p>
            <a:pPr indent="0" eaLnBrk="0" hangingPunct="0"/>
            <a:endParaRPr lang="en-US" sz="900">
              <a:latin typeface="Verdana" pitchFamily="34" charset="0"/>
            </a:endParaRPr>
          </a:p>
          <a:p>
            <a:pPr indent="0" eaLnBrk="0" hangingPunct="0"/>
            <a:endParaRPr lang="en-US" sz="900">
              <a:latin typeface="Verdana" pitchFamily="34" charset="0"/>
            </a:endParaRPr>
          </a:p>
          <a:p>
            <a:endParaRPr lang="en-US" sz="1000">
              <a:latin typeface="Verdana" pitchFamily="34" charset="0"/>
            </a:endParaRPr>
          </a:p>
        </p:txBody>
      </p:sp>
      <p:graphicFrame>
        <p:nvGraphicFramePr>
          <p:cNvPr id="5" name="Table 4" descr="Prevalence of Self-Reported Obesity Among U.S. Adults" title="Prevalence of Self-Reported Obesity Among U.S. Adul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121066"/>
              </p:ext>
            </p:extLst>
          </p:nvPr>
        </p:nvGraphicFramePr>
        <p:xfrm>
          <a:off x="730702" y="1069981"/>
          <a:ext cx="4287422" cy="4864507"/>
        </p:xfrm>
        <a:graphic>
          <a:graphicData uri="http://schemas.openxmlformats.org/drawingml/2006/table">
            <a:tbl>
              <a:tblPr firstRow="1"/>
              <a:tblGrid>
                <a:gridCol w="1463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26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1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06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</a:t>
                      </a:r>
                      <a:r>
                        <a:rPr lang="en-US" sz="11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Interval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Alabama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(34.2, 37.3)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Alaska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(28.5, 34.4)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Arizona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(27.5, 30.6)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Arkansas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(33.3, 38.1)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California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(23.9, 26.1)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Colorado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(21.4, 23.2)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Connecticut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(24.8, 27.2)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Delaware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(28.7, 32.8)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(20.9, 24.3)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Florida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(26.4, 28.5)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(29.7, 33.2)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Guam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(25.1, 31.7)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(22.5, 25.2)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Idaho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(25.6, 29.3)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Illinois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(29.9, 33.3)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(31.2, 33.8)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Iowa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(30.5, 33.4)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Kansas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(30.1, 32.3)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Kentucky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(32.7, 35.6)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Louisiana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(33.4, 37.7)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(28.5, 31.3)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Maryland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(28.9, 31.0)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1177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(22.3, 24.9)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1177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Michigan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(31.4, 33.6)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571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(26.9, 28.6)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571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Mississippi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(35.4, 39.1)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029358"/>
                  </a:ext>
                </a:extLst>
              </a:tr>
              <a:tr h="181177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Missouri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(30.0, 33.4)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aphicFrame>
        <p:nvGraphicFramePr>
          <p:cNvPr id="6" name="Table 5" descr="Prevalence of Self-Reported Obesity Among U.S. Adults" title="Prevalence of Self-Reported Obesity Among U.S. Adul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256809"/>
              </p:ext>
            </p:extLst>
          </p:nvPr>
        </p:nvGraphicFramePr>
        <p:xfrm>
          <a:off x="5337560" y="1069981"/>
          <a:ext cx="4167963" cy="4840655"/>
        </p:xfrm>
        <a:graphic>
          <a:graphicData uri="http://schemas.openxmlformats.org/drawingml/2006/table">
            <a:tbl>
              <a:tblPr firstRow="1"/>
              <a:tblGrid>
                <a:gridCol w="1396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Prevalence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95%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Confidence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Interval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(23.9, 27.2)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Nebraska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(30.8, 33.2)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Nevada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(23.9, 27.8)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(25.0, 28.2)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1073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Jersey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(25.7, 29.1)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Mexico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(26.6, 30.1)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(24.6, 26.5)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(30.4, 33.3)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(30.3, 33.6)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Ohio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(30.2, 32.8)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Oklahoma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(31.2, 34.3)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(27.3, 30.3)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(28.8, 31.8)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Rico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(29.0, 32.5)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(24.9, 28.4)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(31.0, 33.6)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(27.6, 31.7)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Tennessee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(33.0, 36.7)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(31.9, 35.4)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Utah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(24.2, 26.5)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Vermont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(25.5, 28.7)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5612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 Islands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(28.6, 36.6)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(27.7, 30.3)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(27.6, 29.6)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(36.3, 39.0)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Wisconsin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(29.0, 32.5)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28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Wyoming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(25.7, 29.8)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7284100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631" y="326378"/>
            <a:ext cx="9664281" cy="694267"/>
          </a:xfrm>
        </p:spPr>
        <p:txBody>
          <a:bodyPr/>
          <a:lstStyle/>
          <a:p>
            <a:pPr>
              <a:lnSpc>
                <a:spcPct val="100000"/>
              </a:lnSpc>
            </a:pPr>
            <a:br>
              <a:rPr lang="en-US" sz="2400" kern="0">
                <a:solidFill>
                  <a:srgbClr val="000000"/>
                </a:solidFill>
                <a:latin typeface="Verdana"/>
              </a:rPr>
            </a:b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>
                <a:latin typeface="Verdana"/>
              </a:rPr>
              <a:t>Obesity Based on Self-Reported Weight and Height  Among US Adults by State and Territory, BRFSS, 2017</a:t>
            </a:r>
            <a:endParaRPr lang="en-US" sz="20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03200" y="6120580"/>
            <a:ext cx="9910617" cy="855407"/>
          </a:xfrm>
        </p:spPr>
        <p:txBody>
          <a:bodyPr/>
          <a:lstStyle/>
          <a:p>
            <a:pPr indent="0"/>
            <a:r>
              <a:rPr lang="en-US" sz="900" baseline="30000">
                <a:latin typeface="Latha" panose="020B0604020202020204" pitchFamily="34" charset="0"/>
                <a:cs typeface="Latha" panose="020B0604020202020204" pitchFamily="34" charset="0"/>
              </a:rPr>
              <a:t>¶ </a:t>
            </a:r>
            <a:r>
              <a:rPr lang="en-US" sz="900">
                <a:latin typeface="Verdana" pitchFamily="34" charset="0"/>
              </a:rPr>
              <a:t>Prevalence estimates reflect BRFSS methodological changes started in 2011. These</a:t>
            </a:r>
            <a:r>
              <a:rPr lang="en-US" sz="900" b="1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900">
                <a:latin typeface="Verdana" pitchFamily="34" charset="0"/>
              </a:rPr>
              <a:t>estimates should not be compared to prevalence estimates before 2011. </a:t>
            </a:r>
            <a:r>
              <a:rPr lang="en-US" sz="900" i="1">
                <a:latin typeface="Verdana" pitchFamily="34" charset="0"/>
              </a:rPr>
              <a:t>Source: </a:t>
            </a:r>
            <a:r>
              <a:rPr lang="en-US" sz="900">
                <a:latin typeface="Verdana" pitchFamily="34" charset="0"/>
              </a:rPr>
              <a:t>Behavioral Risk Factor Surveillance System, CDC.</a:t>
            </a:r>
          </a:p>
          <a:p>
            <a:pPr indent="0" eaLnBrk="0" hangingPunct="0"/>
            <a:endParaRPr lang="en-US" sz="900">
              <a:latin typeface="Verdana" pitchFamily="34" charset="0"/>
            </a:endParaRPr>
          </a:p>
          <a:p>
            <a:pPr indent="0" eaLnBrk="0" hangingPunct="0"/>
            <a:endParaRPr lang="en-US" sz="900">
              <a:latin typeface="Verdana" pitchFamily="34" charset="0"/>
            </a:endParaRPr>
          </a:p>
          <a:p>
            <a:endParaRPr lang="en-US" sz="1000">
              <a:latin typeface="Verdana" pitchFamily="34" charset="0"/>
            </a:endParaRPr>
          </a:p>
        </p:txBody>
      </p:sp>
      <p:graphicFrame>
        <p:nvGraphicFramePr>
          <p:cNvPr id="5" name="Table 4" descr="Prevalence of Self-Reported Obesity Among U.S. Adults" title="Prevalence of Self-Reported Obesity Among U.S. Adul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219253"/>
              </p:ext>
            </p:extLst>
          </p:nvPr>
        </p:nvGraphicFramePr>
        <p:xfrm>
          <a:off x="740750" y="1069981"/>
          <a:ext cx="4287422" cy="4849267"/>
        </p:xfrm>
        <a:graphic>
          <a:graphicData uri="http://schemas.openxmlformats.org/drawingml/2006/table">
            <a:tbl>
              <a:tblPr firstRow="1"/>
              <a:tblGrid>
                <a:gridCol w="1463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26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1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090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Interval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Alabama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(34.7, 38.0)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Alaska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(31.4, 37.1)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Arizona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</a:rPr>
                        <a:t>29.5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80808"/>
                          </a:solidFill>
                          <a:effectLst/>
                          <a:latin typeface="Calibri" panose="020F0502020204030204" pitchFamily="34" charset="0"/>
                        </a:rPr>
                        <a:t>(28.5, 30.5)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Arkansas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(32.6, 37.5)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California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(23.8, 26.4)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Colorado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(21.6, 23.7)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Connecticut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(25.6, 28.1)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Delaware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(29.7, 34.0)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(21.1, 24.7)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Florida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(27.0, 29.9)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(30.0, 33.3)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Guam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(31.2, 37.6)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(22.4, 25.2)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Idaho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(27.5, 31.2)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Illinois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(29.5, 32.7)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(32.5, 34.7)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Iowa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(35.1, 37.7)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Kansas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(31.5, 33.2)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Kentucky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(32.6, 36.0)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Louisiana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(34.4, 38.1)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(27.7, 30.6)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294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Maryland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(30.0, 32.6)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117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(24.1, 27.7)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117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Michigan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(31.1, 33.4)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5571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(27.5, 29.4)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5571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Mississippi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(35.3, 39.3)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029358"/>
                  </a:ext>
                </a:extLst>
              </a:tr>
              <a:tr h="181177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Missouri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(30.9, 34.0)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aphicFrame>
        <p:nvGraphicFramePr>
          <p:cNvPr id="6" name="Table 5" descr="Prevalence of Self-Reported Obesity Among U.S. Adults" title="Prevalence of Self-Reported Obesity Among U.S. Adul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015129"/>
              </p:ext>
            </p:extLst>
          </p:nvPr>
        </p:nvGraphicFramePr>
        <p:xfrm>
          <a:off x="5337560" y="1069981"/>
          <a:ext cx="4167963" cy="4864511"/>
        </p:xfrm>
        <a:graphic>
          <a:graphicData uri="http://schemas.openxmlformats.org/drawingml/2006/table">
            <a:tbl>
              <a:tblPr firstRow="1"/>
              <a:tblGrid>
                <a:gridCol w="1396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Prevalence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95%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Confidence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Interval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(23.8, 26.9)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Nebraska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(31.6, 34.0)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Nevada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(24.5, 29.0)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(26.3, 29.9)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8411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Jersey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(25.8, 28.7)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Mexico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(26.8, 30.0)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(24.6, 26.9)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(30.4, 34.0)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(31.6, 34.7)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Ohio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(32.5, 35.1)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Oklahoma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(34.9, 38.1)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(27.9, 30.9)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(30.0, 33.2)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Rico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(31.0, 34.9)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(28.1, 31.9)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(32.8, 35.4)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(29.8, 34.1)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Tennessee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(31.1, 34.6)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(31.2, 34.9)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Utah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(24.2, 26.4)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Vermont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(26.0, 29.2)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(28.7, 31.4)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(26.6, 28.7)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(36.4, 39.7)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Wisconsin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(30.3, 33.8)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9850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Wyoming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(27.1, 30.6)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4671425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824" y="326378"/>
            <a:ext cx="9624092" cy="694267"/>
          </a:xfrm>
        </p:spPr>
        <p:txBody>
          <a:bodyPr/>
          <a:lstStyle/>
          <a:p>
            <a:pPr>
              <a:lnSpc>
                <a:spcPct val="100000"/>
              </a:lnSpc>
            </a:pPr>
            <a:br>
              <a:rPr lang="en-US" sz="2400" kern="0">
                <a:solidFill>
                  <a:srgbClr val="000000"/>
                </a:solidFill>
                <a:latin typeface="Verdana"/>
              </a:rPr>
            </a:b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>
                <a:latin typeface="Verdana"/>
              </a:rPr>
              <a:t>Obesity Based on Self-Reported Weight and Height  Among US Adults by State and Territory, BRFSS, 2018</a:t>
            </a:r>
            <a:endParaRPr lang="en-US" sz="20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03200" y="6120580"/>
            <a:ext cx="9910617" cy="855407"/>
          </a:xfrm>
        </p:spPr>
        <p:txBody>
          <a:bodyPr/>
          <a:lstStyle/>
          <a:p>
            <a:pPr indent="0"/>
            <a:r>
              <a:rPr lang="en-US" sz="900" baseline="30000">
                <a:latin typeface="Latha" panose="020B0604020202020204" pitchFamily="34" charset="0"/>
                <a:cs typeface="Latha" panose="020B0604020202020204" pitchFamily="34" charset="0"/>
              </a:rPr>
              <a:t>¶ </a:t>
            </a:r>
            <a:r>
              <a:rPr lang="en-US" sz="900">
                <a:latin typeface="Verdana" pitchFamily="34" charset="0"/>
              </a:rPr>
              <a:t>Prevalence estimates reflect BRFSS methodological changes started in 2011. These</a:t>
            </a:r>
            <a:r>
              <a:rPr lang="en-US" sz="900" b="1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900">
                <a:latin typeface="Verdana" pitchFamily="34" charset="0"/>
              </a:rPr>
              <a:t>estimates should not be compared to prevalence estimates before 2011. </a:t>
            </a:r>
            <a:r>
              <a:rPr lang="en-US" sz="900" i="1">
                <a:latin typeface="Verdana" pitchFamily="34" charset="0"/>
              </a:rPr>
              <a:t>Source: </a:t>
            </a:r>
            <a:r>
              <a:rPr lang="en-US" sz="900">
                <a:latin typeface="Verdana" pitchFamily="34" charset="0"/>
              </a:rPr>
              <a:t>Behavioral Risk Factor Surveillance System, CDC.</a:t>
            </a:r>
          </a:p>
          <a:p>
            <a:pPr indent="0" eaLnBrk="0" hangingPunct="0"/>
            <a:endParaRPr lang="en-US" sz="900">
              <a:latin typeface="Verdana" pitchFamily="34" charset="0"/>
            </a:endParaRPr>
          </a:p>
          <a:p>
            <a:pPr indent="0" eaLnBrk="0" hangingPunct="0"/>
            <a:endParaRPr lang="en-US" sz="900">
              <a:latin typeface="Verdana" pitchFamily="34" charset="0"/>
            </a:endParaRPr>
          </a:p>
          <a:p>
            <a:endParaRPr lang="en-US" sz="1000">
              <a:latin typeface="Verdana" pitchFamily="34" charset="0"/>
            </a:endParaRPr>
          </a:p>
        </p:txBody>
      </p:sp>
      <p:graphicFrame>
        <p:nvGraphicFramePr>
          <p:cNvPr id="5" name="Table 4" descr="Prevalence of Self-Reported Obesity Among U.S. Adults" title="Prevalence of Self-Reported Obesity Among U.S. Adul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986151"/>
              </p:ext>
            </p:extLst>
          </p:nvPr>
        </p:nvGraphicFramePr>
        <p:xfrm>
          <a:off x="781476" y="1069980"/>
          <a:ext cx="4242701" cy="4947524"/>
        </p:xfrm>
        <a:graphic>
          <a:graphicData uri="http://schemas.openxmlformats.org/drawingml/2006/table">
            <a:tbl>
              <a:tblPr firstRow="1"/>
              <a:tblGrid>
                <a:gridCol w="1447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66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35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Prevalence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95% Confidence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Interval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Alabama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(34.6, 37.9)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Alaska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(27.0, 32.2)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Arizona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(27.8, 31.3)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Arkansas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37.1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(35.1, 39.1)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California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(24.8, 26.9)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Colorado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(21.9, 24.0)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Connecticut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27.4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(26.2, 28.7)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Delaware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33.5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(31.7, 35.4)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(22.9, 26.5)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Florida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(29.1, 32.3)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Georgia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32.5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(31.2, 33.8)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Guam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29.8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(26.6, 33.3)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Hawaii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24.9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(23.6, 26.3)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Idaho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28.4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(26.3, 30.5)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Illinois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31.8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(30.2, 33.4)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Indiana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(32.6, 35.6)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Iowa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(34.2, 36.5)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Kansas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(33.2, 35.6)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Kentucky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(34.9, 38.4)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Louisiana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(34.9, 38.7)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Maine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(28.9, 31.9)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Maryland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(29.8, 32.1)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25.7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(24.3, 27.2)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Michigan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33.0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(31.8, 34.2)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Minnesota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30.1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(29.2, 30.9)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Mississippi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39.5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(37.8, 41.2)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029358"/>
                  </a:ext>
                </a:extLst>
              </a:tr>
              <a:tr h="176815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Missouri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35.0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(33.3, 36.8)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aphicFrame>
        <p:nvGraphicFramePr>
          <p:cNvPr id="6" name="Table 5" descr="Prevalence of Self-Reported Obesity Among U.S. Adults" title="Prevalence of Self-Reported Obesity Among U.S. Adul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242205"/>
              </p:ext>
            </p:extLst>
          </p:nvPr>
        </p:nvGraphicFramePr>
        <p:xfrm>
          <a:off x="5337560" y="1069981"/>
          <a:ext cx="4167963" cy="4947520"/>
        </p:xfrm>
        <a:graphic>
          <a:graphicData uri="http://schemas.openxmlformats.org/drawingml/2006/table">
            <a:tbl>
              <a:tblPr firstRow="1"/>
              <a:tblGrid>
                <a:gridCol w="1396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Prevalence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95%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Confidence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Interval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(25.2, 28.5)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Nebraska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(32.9, 35.3)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Nevada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(27.1, 32.0)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(27.9, 31.4)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162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Jersey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(23.3, 28.2)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Mexico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(30.7, 34.0)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(26.7, 28.6)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(31.2, 34.8)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(33.3, 37.0)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Ohio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(32.7, 35.3)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Oklahoma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(33.1, 36.6)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(28.4, 31.4)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(29.4, 32.5)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Rico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(31.2, 34.7)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(26.0, 29.5)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(33.0, 35.6)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(28.1, 32.1)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Tennessee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(32.5, 36.3)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(32.8, 36.8)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Utah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(26.7, 28.9)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Vermont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(25.9, 29.2)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(29.1, 31.6)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(27.6, 29.8)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(37.8, 41.3)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Wisconsin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(30.2, 33.8)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82919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Wyoming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(27.3, 30.8)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5152912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845" y="326378"/>
            <a:ext cx="9714747" cy="694267"/>
          </a:xfrm>
        </p:spPr>
        <p:txBody>
          <a:bodyPr/>
          <a:lstStyle/>
          <a:p>
            <a:pPr>
              <a:lnSpc>
                <a:spcPct val="100000"/>
              </a:lnSpc>
            </a:pPr>
            <a:br>
              <a:rPr lang="en-US" sz="2400" kern="0">
                <a:solidFill>
                  <a:srgbClr val="000000"/>
                </a:solidFill>
                <a:latin typeface="Verdana"/>
              </a:rPr>
            </a:b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>
                <a:latin typeface="Verdana"/>
              </a:rPr>
              <a:t>Obesity Based on Self-Reported Weight and Height Among US Adults by State and Territory, BRFSS, 2019</a:t>
            </a:r>
            <a:endParaRPr lang="en-US" sz="20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82880" y="5808068"/>
            <a:ext cx="9725891" cy="1274376"/>
          </a:xfrm>
        </p:spPr>
        <p:txBody>
          <a:bodyPr/>
          <a:lstStyle/>
          <a:p>
            <a:pPr indent="0"/>
            <a:r>
              <a:rPr lang="en-US" sz="900" baseline="30000">
                <a:latin typeface="Latha" panose="020B0604020202020204" pitchFamily="34" charset="0"/>
                <a:cs typeface="Latha" panose="020B0604020202020204" pitchFamily="34" charset="0"/>
              </a:rPr>
              <a:t>¶ </a:t>
            </a:r>
            <a:r>
              <a:rPr lang="en-US" sz="900">
                <a:latin typeface="Verdana" pitchFamily="34" charset="0"/>
              </a:rPr>
              <a:t>Prevalence estimates reflect BRFSS methodological changes started in 2011. These</a:t>
            </a:r>
            <a:r>
              <a:rPr lang="en-US" sz="900" b="1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900">
                <a:latin typeface="Verdana" pitchFamily="34" charset="0"/>
              </a:rPr>
              <a:t>estimates should not be compared to prevalence estimates before 2011. </a:t>
            </a:r>
            <a:r>
              <a:rPr lang="en-US" sz="900" i="1">
                <a:latin typeface="Verdana" pitchFamily="34" charset="0"/>
              </a:rPr>
              <a:t>Source: </a:t>
            </a:r>
            <a:r>
              <a:rPr lang="en-US" sz="900">
                <a:latin typeface="Verdana" pitchFamily="34" charset="0"/>
              </a:rPr>
              <a:t>Behavioral Risk Factor Surveillance System, CDC.</a:t>
            </a:r>
          </a:p>
          <a:p>
            <a:pPr indent="0"/>
            <a:r>
              <a:rPr lang="en-US" sz="900">
                <a:solidFill>
                  <a:schemeClr val="accent6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*Sample size &lt;50, the relative standard error (dividing the standard error by the prevalence) ≥30</a:t>
            </a:r>
            <a:r>
              <a:rPr lang="en-US" sz="900">
                <a:solidFill>
                  <a:schemeClr val="accent6">
                    <a:lumMod val="75000"/>
                    <a:lumOff val="25000"/>
                  </a:schemeClr>
                </a:solidFill>
                <a:latin typeface="Verdana" pitchFamily="34" charset="0"/>
              </a:rPr>
              <a:t>%, or no data in a specific year</a:t>
            </a:r>
            <a:r>
              <a:rPr lang="en-US" sz="900">
                <a:solidFill>
                  <a:srgbClr val="0070C0"/>
                </a:solidFill>
                <a:latin typeface="Verdana" pitchFamily="34" charset="0"/>
              </a:rPr>
              <a:t>.</a:t>
            </a:r>
          </a:p>
          <a:p>
            <a:pPr indent="0"/>
            <a:endParaRPr lang="en-US" sz="900">
              <a:latin typeface="Verdana" pitchFamily="34" charset="0"/>
            </a:endParaRPr>
          </a:p>
          <a:p>
            <a:pPr indent="0" eaLnBrk="0" hangingPunct="0"/>
            <a:endParaRPr lang="en-US" sz="900">
              <a:latin typeface="Verdana" pitchFamily="34" charset="0"/>
            </a:endParaRPr>
          </a:p>
          <a:p>
            <a:pPr indent="0" eaLnBrk="0" hangingPunct="0"/>
            <a:endParaRPr lang="en-US" sz="900">
              <a:latin typeface="Verdana" pitchFamily="34" charset="0"/>
            </a:endParaRPr>
          </a:p>
          <a:p>
            <a:endParaRPr lang="en-US" sz="1000">
              <a:latin typeface="Verdana" pitchFamily="34" charset="0"/>
            </a:endParaRPr>
          </a:p>
        </p:txBody>
      </p:sp>
      <p:graphicFrame>
        <p:nvGraphicFramePr>
          <p:cNvPr id="5" name="Table 4" descr="Prevalence of Self-Reported Obesity Among U.S. Adults" title="Prevalence of Self-Reported Obesity Among U.S. Adul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425051"/>
              </p:ext>
            </p:extLst>
          </p:nvPr>
        </p:nvGraphicFramePr>
        <p:xfrm>
          <a:off x="781476" y="1069980"/>
          <a:ext cx="4242701" cy="4761880"/>
        </p:xfrm>
        <a:graphic>
          <a:graphicData uri="http://schemas.openxmlformats.org/drawingml/2006/table">
            <a:tbl>
              <a:tblPr firstRow="1"/>
              <a:tblGrid>
                <a:gridCol w="14477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82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66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4182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Prevalence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95% Confidence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Interval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319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Alabama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(34.6, 37.7)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Alaska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(27.8, 33.4)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Arizona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(29.7, 33.2)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Arkansas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(35.5, 39.4)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California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(25.1, 27.2)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Colorado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(22.7, 24.9)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Connecticut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(27.8, 30.5)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Delaware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(32.1, 36.6)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(21.7, 25.9)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Florida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(25.6, 28.5)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Georgia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(31.3, 35.0)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Guam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(30.5, 37.0)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Hawaii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(23.7, 26.3)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Idaho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(27.6, 31.4)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Illinois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(30.1, 33.1)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Indiana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(34.0, 36.7)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Iowa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(32.8, 35.1)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Kansas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(34.1, 36.4)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Kentucky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(34.7, 38.2)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Louisiana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(34.1, 37.7)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Maine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(30.3, 33.1)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Maryland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(31.1, 33.4)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(23.9, 26.5)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Michigan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(34.7, 37.3)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Minnesota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(29.2, 31.1)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Mississippi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(39.0, 42.7)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029358"/>
                  </a:ext>
                </a:extLst>
              </a:tr>
              <a:tr h="169404"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Missouri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(33.2, 36.4)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</a:tbl>
          </a:graphicData>
        </a:graphic>
      </p:graphicFrame>
      <p:graphicFrame>
        <p:nvGraphicFramePr>
          <p:cNvPr id="6" name="Table 5" descr="Prevalence of Self-Reported Obesity Among U.S. Adults" title="Prevalence of Self-Reported Obesity Among U.S. Adult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00390"/>
              </p:ext>
            </p:extLst>
          </p:nvPr>
        </p:nvGraphicFramePr>
        <p:xfrm>
          <a:off x="5337560" y="1069981"/>
          <a:ext cx="4167963" cy="4738090"/>
        </p:xfrm>
        <a:graphic>
          <a:graphicData uri="http://schemas.openxmlformats.org/drawingml/2006/table">
            <a:tbl>
              <a:tblPr firstRow="1"/>
              <a:tblGrid>
                <a:gridCol w="13966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83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State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Prevalence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95%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en-US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Confidence</a:t>
                      </a:r>
                      <a:r>
                        <a:rPr lang="en-US" sz="105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Interval</a:t>
                      </a:r>
                      <a:endParaRPr lang="en-US" sz="105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(27.0, 29.7)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Nebraska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(33.0, 35.2)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Nevada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(28.2, 33.1)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(30.0, 33.6)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3514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Jersey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Mexico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(30.0, 33.5)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(26.0, 28.2)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(32.2, 35.8)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(33.0, 36.7)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Ohio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(33.5, 36.1)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Oklahoma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(35.2, 38.4)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(27.5, 30.4)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(31.7, 34.7)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Rico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(31.0, 34.0)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(28.2, 31.9)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(33.8, 36.9)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(30.6, 35.5)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Tennessee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(34.8, 38.3)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Texas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(32.2, 35.7)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Utah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(28.2, 30.3)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Vermont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(25.0, 28.3)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(30.6, 33.2)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(27.3, 29.4)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(38.0, 41.5)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Wisconsin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(32.4, 36.1)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75176">
                <a:tc>
                  <a:txBody>
                    <a:bodyPr/>
                    <a:lstStyle/>
                    <a:p>
                      <a:pPr algn="l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Wyoming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(27.7, 31.7)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9065165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00D319E-E357-4FFA-ACB1-929F63BB7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96" y="326378"/>
            <a:ext cx="9654462" cy="694267"/>
          </a:xfrm>
        </p:spPr>
        <p:txBody>
          <a:bodyPr/>
          <a:lstStyle/>
          <a:p>
            <a:pPr>
              <a:lnSpc>
                <a:spcPct val="100000"/>
              </a:lnSpc>
            </a:pPr>
            <a:br>
              <a:rPr lang="en-US" sz="2400" kern="0">
                <a:solidFill>
                  <a:srgbClr val="000000"/>
                </a:solidFill>
                <a:latin typeface="Verdana"/>
              </a:rPr>
            </a:b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>
                <a:latin typeface="Verdana"/>
              </a:rPr>
              <a:t>Obesity Based on Self-Reported Weight and Height Among US Adults by State and Territory, BRFSS, 2020</a:t>
            </a:r>
            <a:endParaRPr lang="en-US" sz="2000"/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96D451B6-BDDB-4E05-81E9-0FBC8CC689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730228"/>
              </p:ext>
            </p:extLst>
          </p:nvPr>
        </p:nvGraphicFramePr>
        <p:xfrm>
          <a:off x="1056222" y="1015947"/>
          <a:ext cx="3983969" cy="4893840"/>
        </p:xfrm>
        <a:graphic>
          <a:graphicData uri="http://schemas.openxmlformats.org/drawingml/2006/table">
            <a:tbl>
              <a:tblPr firstRow="1"/>
              <a:tblGrid>
                <a:gridCol w="1262694">
                  <a:extLst>
                    <a:ext uri="{9D8B030D-6E8A-4147-A177-3AD203B41FA5}">
                      <a16:colId xmlns:a16="http://schemas.microsoft.com/office/drawing/2014/main" val="2062295614"/>
                    </a:ext>
                  </a:extLst>
                </a:gridCol>
                <a:gridCol w="1154160">
                  <a:extLst>
                    <a:ext uri="{9D8B030D-6E8A-4147-A177-3AD203B41FA5}">
                      <a16:colId xmlns:a16="http://schemas.microsoft.com/office/drawing/2014/main" val="3038746659"/>
                    </a:ext>
                  </a:extLst>
                </a:gridCol>
                <a:gridCol w="1567115">
                  <a:extLst>
                    <a:ext uri="{9D8B030D-6E8A-4147-A177-3AD203B41FA5}">
                      <a16:colId xmlns:a16="http://schemas.microsoft.com/office/drawing/2014/main" val="3038672040"/>
                    </a:ext>
                  </a:extLst>
                </a:gridCol>
              </a:tblGrid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236698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Alabama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39.0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(37.3, 40.8)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6358410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Alaska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31.9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(29.4, 34.4)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475005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Arizona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30.9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(29.5, 32.3)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653090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Arkansas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36.4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(34.5, 38.4)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230938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California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30.3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(28.3, 32.2)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797079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Colorado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24.2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(23.1, 25.2)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0177357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Connecticut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29.2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(27.7, 30.8)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918152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Delaware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36.5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(34.3, 38.8)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5576929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24.3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(22.3, 26.4)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497380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Florida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28.4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(26.7, 30.2)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469332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34.3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(32.5, 36.0)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7800103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Guam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34.4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(30.8, 38.2)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3226532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(23.2, 25.9)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252152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Idaho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31.1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(29.4, 32.9)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5322391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Illinois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32.4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(30.2, 34.6)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1094815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Indiana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36.8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(35.4, 38.1)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0284338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Iowa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36.5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(35.3, 37.7)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6004704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Kansas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35.3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(34.0, 36.5)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87911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Kentucky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36.6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(34.6, 38.6)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333219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Louisiana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38.1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(36.2, 40.1)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8120246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Maine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31.0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(29.6, 32.5)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644008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Maryland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31.0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(29.8, 32.2)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1890821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24.4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(23.0, 25.9)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0268295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Michigan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35.2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(33.7, 36.7)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574569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(29.8, 31.7)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737758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Mississippi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39.7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(38.1, 41.3)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5648118"/>
                  </a:ext>
                </a:extLst>
              </a:tr>
              <a:tr h="170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Missouri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34.0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(32.7, 35.4)</a:t>
                      </a:r>
                    </a:p>
                  </a:txBody>
                  <a:tcPr marL="7140" marR="7140" marT="714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431020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4CD8E10-CE73-4288-9F4A-93E81CC027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30414"/>
              </p:ext>
            </p:extLst>
          </p:nvPr>
        </p:nvGraphicFramePr>
        <p:xfrm>
          <a:off x="5287003" y="1015947"/>
          <a:ext cx="3874203" cy="4882437"/>
        </p:xfrm>
        <a:graphic>
          <a:graphicData uri="http://schemas.openxmlformats.org/drawingml/2006/table">
            <a:tbl>
              <a:tblPr firstRow="1"/>
              <a:tblGrid>
                <a:gridCol w="1227904">
                  <a:extLst>
                    <a:ext uri="{9D8B030D-6E8A-4147-A177-3AD203B41FA5}">
                      <a16:colId xmlns:a16="http://schemas.microsoft.com/office/drawing/2014/main" val="1061395069"/>
                    </a:ext>
                  </a:extLst>
                </a:gridCol>
                <a:gridCol w="1122361">
                  <a:extLst>
                    <a:ext uri="{9D8B030D-6E8A-4147-A177-3AD203B41FA5}">
                      <a16:colId xmlns:a16="http://schemas.microsoft.com/office/drawing/2014/main" val="2494663012"/>
                    </a:ext>
                  </a:extLst>
                </a:gridCol>
                <a:gridCol w="1523938">
                  <a:extLst>
                    <a:ext uri="{9D8B030D-6E8A-4147-A177-3AD203B41FA5}">
                      <a16:colId xmlns:a16="http://schemas.microsoft.com/office/drawing/2014/main" val="3701861293"/>
                    </a:ext>
                  </a:extLst>
                </a:gridCol>
              </a:tblGrid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3774546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28.5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(27.1, 30.0)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433787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Nebraska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34.0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(32.8, 35.2)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424842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Nevada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28.7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(26.2, 31.3)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390363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29.9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(28.2, 31.6)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225799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Jersey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(26.5, 28.9)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720797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Mexico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30.9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(29.0, 32.8)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367640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(25.3, 27.4)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186061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33.6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(32.0, 35.2)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007262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33.1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(31.1, 35.1)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64330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Ohio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35.5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(34.3, 36.7)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11837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Oklahoma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36.4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(34.7, 38.2)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878289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28.1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(26.6, 29.6)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68756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(29.8, 33.2)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703898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Rico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31.4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(29.5, 33.3)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70592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30.1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(28.2, 32.1)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299780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36.2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(34.2, 38.3)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8115772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33.2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(30.7, 35.8)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4488420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Tennessee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(33.6, 37.6)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034148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Texas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35.8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(33.9, 37.7)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9734551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Utah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28.6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(27.4, 29.7)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736266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Vermont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(24.6, 27.9)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352027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Virginia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32.2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(30.8, 33.6)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123371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28.0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(27.0, 29.1)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7125030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39.1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(37.5, 40.7)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6748238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Wisconsin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32.3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(30.4, 34.2)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2256577"/>
                  </a:ext>
                </a:extLst>
              </a:tr>
              <a:tr h="18083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Wyoming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30.7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(28.7, 32.7)</a:t>
                      </a:r>
                    </a:p>
                  </a:txBody>
                  <a:tcPr marL="7728" marR="7728" marT="772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64912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82880" y="5898380"/>
            <a:ext cx="9725891" cy="1274376"/>
          </a:xfrm>
        </p:spPr>
        <p:txBody>
          <a:bodyPr/>
          <a:lstStyle/>
          <a:p>
            <a:pPr indent="0"/>
            <a:r>
              <a:rPr lang="en-US" sz="900" baseline="30000">
                <a:latin typeface="Latha" panose="020B0604020202020204" pitchFamily="34" charset="0"/>
                <a:cs typeface="Latha" panose="020B0604020202020204" pitchFamily="34" charset="0"/>
              </a:rPr>
              <a:t>¶ </a:t>
            </a:r>
            <a:r>
              <a:rPr lang="en-US" sz="900">
                <a:latin typeface="Verdana" pitchFamily="34" charset="0"/>
              </a:rPr>
              <a:t>Prevalence estimates reflect BRFSS methodological changes started in 2011. These</a:t>
            </a:r>
            <a:r>
              <a:rPr lang="en-US" sz="900" b="1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900">
                <a:latin typeface="Verdana" pitchFamily="34" charset="0"/>
              </a:rPr>
              <a:t>estimates should not be compared to prevalence estimates before 2011. </a:t>
            </a:r>
            <a:r>
              <a:rPr lang="en-US" sz="900" i="1">
                <a:latin typeface="Verdana" pitchFamily="34" charset="0"/>
              </a:rPr>
              <a:t>Source: </a:t>
            </a:r>
            <a:r>
              <a:rPr lang="en-US" sz="900">
                <a:latin typeface="Verdana" pitchFamily="34" charset="0"/>
              </a:rPr>
              <a:t>Behavioral Risk Factor Surveillance System, CDC.</a:t>
            </a:r>
          </a:p>
          <a:p>
            <a:pPr indent="0"/>
            <a:endParaRPr lang="en-US" sz="900">
              <a:solidFill>
                <a:srgbClr val="0070C0"/>
              </a:solidFill>
              <a:latin typeface="Verdana" pitchFamily="34" charset="0"/>
            </a:endParaRPr>
          </a:p>
          <a:p>
            <a:pPr indent="0"/>
            <a:endParaRPr lang="en-US" sz="900">
              <a:latin typeface="Verdana" pitchFamily="34" charset="0"/>
            </a:endParaRPr>
          </a:p>
          <a:p>
            <a:pPr indent="0" eaLnBrk="0" hangingPunct="0"/>
            <a:endParaRPr lang="en-US" sz="900">
              <a:latin typeface="Verdana" pitchFamily="34" charset="0"/>
            </a:endParaRPr>
          </a:p>
          <a:p>
            <a:pPr indent="0" eaLnBrk="0" hangingPunct="0"/>
            <a:endParaRPr lang="en-US" sz="900">
              <a:latin typeface="Verdana" pitchFamily="34" charset="0"/>
            </a:endParaRPr>
          </a:p>
          <a:p>
            <a:endParaRPr lang="en-US" sz="100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059161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F974AB8-4ED0-4748-9248-910BB0305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650" y="326378"/>
            <a:ext cx="9644412" cy="694267"/>
          </a:xfrm>
        </p:spPr>
        <p:txBody>
          <a:bodyPr/>
          <a:lstStyle/>
          <a:p>
            <a:pPr>
              <a:lnSpc>
                <a:spcPct val="100000"/>
              </a:lnSpc>
            </a:pPr>
            <a:br>
              <a:rPr lang="en-US" sz="2400" kern="0">
                <a:solidFill>
                  <a:srgbClr val="000000"/>
                </a:solidFill>
                <a:latin typeface="Verdana"/>
              </a:rPr>
            </a:b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>
                <a:latin typeface="Verdana"/>
              </a:rPr>
              <a:t>Obesity Based on Self-Reported Weight and Height Among US Adults by State and Territory, BRFSS, 2021</a:t>
            </a:r>
            <a:endParaRPr lang="en-US" sz="20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82880" y="5898380"/>
            <a:ext cx="9725891" cy="1274376"/>
          </a:xfrm>
        </p:spPr>
        <p:txBody>
          <a:bodyPr/>
          <a:lstStyle/>
          <a:p>
            <a:pPr indent="0"/>
            <a:r>
              <a:rPr lang="en-US" sz="900" baseline="30000">
                <a:latin typeface="Latha" panose="020B0604020202020204" pitchFamily="34" charset="0"/>
                <a:cs typeface="Latha" panose="020B0604020202020204" pitchFamily="34" charset="0"/>
              </a:rPr>
              <a:t>¶ </a:t>
            </a:r>
            <a:r>
              <a:rPr lang="en-US" sz="900">
                <a:latin typeface="Verdana" pitchFamily="34" charset="0"/>
              </a:rPr>
              <a:t>Prevalence estimates reflect BRFSS methodological changes started in 2011. These</a:t>
            </a:r>
            <a:r>
              <a:rPr lang="en-US" sz="900" b="1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900">
                <a:latin typeface="Verdana" pitchFamily="34" charset="0"/>
              </a:rPr>
              <a:t>estimates should not be compared to prevalence estimates before 2011. </a:t>
            </a:r>
            <a:r>
              <a:rPr lang="en-US" sz="900" i="1">
                <a:latin typeface="Verdana" pitchFamily="34" charset="0"/>
              </a:rPr>
              <a:t>Source: </a:t>
            </a:r>
            <a:r>
              <a:rPr lang="en-US" sz="900">
                <a:latin typeface="Verdana" pitchFamily="34" charset="0"/>
              </a:rPr>
              <a:t>Behavioral Risk Factor Surveillance System, CDC.</a:t>
            </a:r>
          </a:p>
          <a:p>
            <a:pPr indent="0"/>
            <a:endParaRPr lang="en-US" sz="900">
              <a:solidFill>
                <a:srgbClr val="0070C0"/>
              </a:solidFill>
              <a:latin typeface="Verdana" pitchFamily="34" charset="0"/>
            </a:endParaRPr>
          </a:p>
          <a:p>
            <a:pPr indent="0"/>
            <a:endParaRPr lang="en-US" sz="900">
              <a:latin typeface="Verdana" pitchFamily="34" charset="0"/>
            </a:endParaRPr>
          </a:p>
          <a:p>
            <a:pPr indent="0" eaLnBrk="0" hangingPunct="0"/>
            <a:endParaRPr lang="en-US" sz="900">
              <a:latin typeface="Verdana" pitchFamily="34" charset="0"/>
            </a:endParaRPr>
          </a:p>
          <a:p>
            <a:pPr indent="0" eaLnBrk="0" hangingPunct="0"/>
            <a:endParaRPr lang="en-US" sz="900">
              <a:latin typeface="Verdana" pitchFamily="34" charset="0"/>
            </a:endParaRPr>
          </a:p>
          <a:p>
            <a:endParaRPr lang="en-US" sz="1000">
              <a:latin typeface="Verdana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74BA8F1-0916-D0F9-906D-A8125272E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6110307"/>
              </p:ext>
            </p:extLst>
          </p:nvPr>
        </p:nvGraphicFramePr>
        <p:xfrm>
          <a:off x="1138662" y="1038565"/>
          <a:ext cx="3984742" cy="4879868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463529529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4197758837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2290842716"/>
                    </a:ext>
                  </a:extLst>
                </a:gridCol>
              </a:tblGrid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219199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Alabama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(37.9, 41.8)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95602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(31.5, 35.5)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94416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Arizona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(30.0, 32.6)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17148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(36.6, 40.8)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677361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California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(26.1, 29.1)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67872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Colorado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(24.1, 26.2)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24015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Connecticut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(28.9, 31.9)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247016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Delaware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(31.8, 36.1)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63455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(22.6, 26.9)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21810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Florida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62295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(32.2, 35.6)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665743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Guam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(29.2, 38.1)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10878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(23.6, 26.4)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83296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Idaho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(30.2, 33.0)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149214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Illinois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(31.8, 36.6)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75687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(35.1, 37.5)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488578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Iowa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(35.1, 37.7)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25379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(35.1, 37.0)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57504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Kentucky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(38.5, 42.2)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020742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(36.7, 40.6)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42564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(30.6, 33.2)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60391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Maryland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(33.2, 35.5)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98450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(25.9, 28.8)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75864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Michigan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(33.1, 35.7)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721363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(31.5, 33.3)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763229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Mississippi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(37.1, 41.1)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21128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Missouri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(35.9, 38.7)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080350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A6CFCF7-5C9A-2814-3398-82C14ABB5A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1816193"/>
              </p:ext>
            </p:extLst>
          </p:nvPr>
        </p:nvGraphicFramePr>
        <p:xfrm>
          <a:off x="5312321" y="1038565"/>
          <a:ext cx="3984742" cy="4879868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372195583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449971167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1717939472"/>
                    </a:ext>
                  </a:extLst>
                </a:gridCol>
              </a:tblGrid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62561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(30.3, 33.3)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09862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Nebraska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(34.8, 37.1)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105982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Nevada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(28.7, 34.1)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86479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(29.0, 32.3)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4061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Jersey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(26.8, 29.6)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75097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Mexico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(32.9, 36.3)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41971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(28.3, 30.0)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054512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(34.2, 37.9)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045656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(33.6, 36.9)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49651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Ohio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(36.6, 39.0)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50224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Oklahoma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(37.7, 41.2)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43708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(28.9, 31.9)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35522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(31.7, 34.9)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00753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Rico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(33.9, 38.1)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82762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(28.4, 31.8)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810141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(34.6, 37.5)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458608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(35.6, 41.4)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54333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Tennessee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(33.1, 36.8)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922597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(34.4, 37.8)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95357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Utah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(29.8, 32.1)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65280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Vermont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(27.4, 30.7)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27649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 Islands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(28.7, 43.2)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38370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(32.9, 35.6)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10536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(27.7, 29.9)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38117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(39.1, 42.1)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222518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Wisconsin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(32.1, 35.7)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006602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Wyoming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(29.9, 34.1)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0244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7747862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F974AB8-4ED0-4748-9248-910BB0305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97" y="326378"/>
            <a:ext cx="9684606" cy="694267"/>
          </a:xfrm>
        </p:spPr>
        <p:txBody>
          <a:bodyPr/>
          <a:lstStyle/>
          <a:p>
            <a:pPr>
              <a:lnSpc>
                <a:spcPct val="100000"/>
              </a:lnSpc>
            </a:pPr>
            <a:br>
              <a:rPr lang="en-US" sz="2400" kern="0">
                <a:solidFill>
                  <a:srgbClr val="000000"/>
                </a:solidFill>
                <a:latin typeface="Verdana"/>
              </a:rPr>
            </a:b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>
                <a:latin typeface="Verdana"/>
              </a:rPr>
              <a:t>Obesity Based on Self-Reported Weight and Height Among US Adults by State and Territory, BRFSS, 2022</a:t>
            </a:r>
            <a:endParaRPr lang="en-US" sz="20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182880" y="5898380"/>
            <a:ext cx="9725891" cy="1274376"/>
          </a:xfrm>
        </p:spPr>
        <p:txBody>
          <a:bodyPr/>
          <a:lstStyle/>
          <a:p>
            <a:pPr indent="0"/>
            <a:r>
              <a:rPr lang="en-US" sz="900" baseline="30000">
                <a:latin typeface="Latha" panose="020B0604020202020204" pitchFamily="34" charset="0"/>
                <a:cs typeface="Latha" panose="020B0604020202020204" pitchFamily="34" charset="0"/>
              </a:rPr>
              <a:t>¶ </a:t>
            </a:r>
            <a:r>
              <a:rPr lang="en-US" sz="900">
                <a:latin typeface="Verdana" pitchFamily="34" charset="0"/>
              </a:rPr>
              <a:t>Prevalence estimates reflect BRFSS methodological changes started in 2011. These</a:t>
            </a:r>
            <a:r>
              <a:rPr lang="en-US" sz="900" b="1">
                <a:solidFill>
                  <a:srgbClr val="FF0000"/>
                </a:solidFill>
                <a:latin typeface="Verdana" pitchFamily="34" charset="0"/>
              </a:rPr>
              <a:t> </a:t>
            </a:r>
            <a:r>
              <a:rPr lang="en-US" sz="900">
                <a:latin typeface="Verdana" pitchFamily="34" charset="0"/>
              </a:rPr>
              <a:t>estimates should not be compared to prevalence estimates before 2011. </a:t>
            </a:r>
            <a:r>
              <a:rPr lang="en-US" sz="900" i="1">
                <a:latin typeface="Verdana" pitchFamily="34" charset="0"/>
              </a:rPr>
              <a:t>Source: </a:t>
            </a:r>
            <a:r>
              <a:rPr lang="en-US" sz="900">
                <a:latin typeface="Verdana" pitchFamily="34" charset="0"/>
              </a:rPr>
              <a:t>Behavioral Risk Factor Surveillance System, CDC.</a:t>
            </a:r>
          </a:p>
          <a:p>
            <a:pPr indent="0"/>
            <a:endParaRPr lang="en-US" sz="900">
              <a:solidFill>
                <a:srgbClr val="0070C0"/>
              </a:solidFill>
              <a:latin typeface="Verdana" pitchFamily="34" charset="0"/>
            </a:endParaRPr>
          </a:p>
          <a:p>
            <a:pPr indent="0"/>
            <a:endParaRPr lang="en-US" sz="900">
              <a:latin typeface="Verdana" pitchFamily="34" charset="0"/>
            </a:endParaRPr>
          </a:p>
          <a:p>
            <a:pPr indent="0" eaLnBrk="0" hangingPunct="0"/>
            <a:endParaRPr lang="en-US" sz="900">
              <a:latin typeface="Verdana" pitchFamily="34" charset="0"/>
            </a:endParaRPr>
          </a:p>
          <a:p>
            <a:pPr indent="0" eaLnBrk="0" hangingPunct="0"/>
            <a:endParaRPr lang="en-US" sz="900">
              <a:latin typeface="Verdana" pitchFamily="34" charset="0"/>
            </a:endParaRPr>
          </a:p>
          <a:p>
            <a:endParaRPr lang="en-US" sz="1000">
              <a:latin typeface="Verdana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EF0F0C0-7A1B-876F-8DB5-E8731DE492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676235"/>
              </p:ext>
            </p:extLst>
          </p:nvPr>
        </p:nvGraphicFramePr>
        <p:xfrm>
          <a:off x="1092013" y="1019210"/>
          <a:ext cx="3984742" cy="4879868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945389152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2653893951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2243937385"/>
                    </a:ext>
                  </a:extLst>
                </a:gridCol>
              </a:tblGrid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38441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Alabama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(36.3, 40.3)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26335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(30.4, 33.9)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10899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Arizona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(31.6, 34.9)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84027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(35.6, 39.2)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05875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California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(26.8, 29.4)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90136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Colorado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(23.9, 26.2)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9919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Connecticut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(29.1, 32.1)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8912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Delaware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(35.6, 40.2)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54784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(22.2, 26.5)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32601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Florida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(29.9, 33.4)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055276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(35.4, 38.7)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7276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Guam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(28.8, 36.8)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820702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(24.4, 27.4)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193740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Idaho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(31.7, 34.7)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369859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Illinois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(31.5, 35.3)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786453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(36.4, 38.9)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253223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Iowa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(36.0, 38.8)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382965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(34.4, 37.0)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76110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Kentucky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(35.6, 39.9)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315392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(38.3, 41.9)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252478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(31.8, 34.5)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956760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Maryland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(31.9, 34.4)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69641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(26.0, 28.5)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779753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Michigan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(33.2, 35.8)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202698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(32.6, 34.7)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41236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Mississippi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(37.5, 41.4)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42079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Missouri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(34.9, 38.0)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201560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6295BD6-FB3B-3CC5-64C4-CA893438F1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943854"/>
              </p:ext>
            </p:extLst>
          </p:nvPr>
        </p:nvGraphicFramePr>
        <p:xfrm>
          <a:off x="5257619" y="1019210"/>
          <a:ext cx="3984742" cy="4879868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824345546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4227847611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834271414"/>
                    </a:ext>
                  </a:extLst>
                </a:gridCol>
              </a:tblGrid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55173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(29.1, 32.0)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18804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Nebraska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(33.7, 36.9)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497557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Nevada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(31.0, 36.2)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23410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(28.6, 32.0)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56272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Jersey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(27.6, 30.7)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10799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Mexico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(30.5, 34.4)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389501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(29.1, 31.2)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579033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(32.1, 36.1)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096309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(33.6, 37.3)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11438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Ohio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(37.0, 39.3)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48385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Oklahoma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(38.4, 41.6)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18387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(29.4, 32.4)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54495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(31.2, 35.5)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279214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Rico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(32.3, 35.9)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242449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(29.1, 32.7)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10921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(33.6, 36.4)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72894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(33.5, 40.1)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15522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Tennessee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(37.1, 40.8)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324729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(34.0, 37.1)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24648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Utah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(29.9, 32.4)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564782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Vermont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(25.4, 28.3)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739805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 Islands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(25.4, 39.6)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27025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(33.8, 36.6)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45966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(30.9, 32.5)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932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(39.3, 42.8)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262250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Wisconsin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(36.4, 39.0)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66972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Wyoming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(32.3, 36.2)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175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9875577"/>
      </p:ext>
    </p:extLst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F974AB8-4ED0-4748-9248-910BB0305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97" y="326378"/>
            <a:ext cx="9684606" cy="694267"/>
          </a:xfrm>
        </p:spPr>
        <p:txBody>
          <a:bodyPr/>
          <a:lstStyle/>
          <a:p>
            <a:pPr>
              <a:lnSpc>
                <a:spcPct val="100000"/>
              </a:lnSpc>
            </a:pPr>
            <a:br>
              <a:rPr lang="en-US" sz="2400" kern="0">
                <a:solidFill>
                  <a:srgbClr val="000000"/>
                </a:solidFill>
                <a:latin typeface="Verdana"/>
              </a:rPr>
            </a:b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>
                <a:latin typeface="Verdana"/>
              </a:rPr>
              <a:t>Obesity Based on Self-Reported Weight and Height Among US Adults by State and Territory, BRFSS, 2023</a:t>
            </a:r>
            <a:endParaRPr lang="en-US" sz="20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279744" y="6024237"/>
            <a:ext cx="9725891" cy="358523"/>
          </a:xfrm>
        </p:spPr>
        <p:txBody>
          <a:bodyPr lIns="91440" tIns="45720" rIns="91440" bIns="45720" anchor="b"/>
          <a:lstStyle/>
          <a:p>
            <a:pPr indent="0"/>
            <a:r>
              <a:rPr lang="en-US" sz="900" baseline="30000">
                <a:latin typeface="Latha"/>
                <a:cs typeface="Latha"/>
              </a:rPr>
              <a:t>¶ </a:t>
            </a:r>
            <a:r>
              <a:rPr lang="en-US" sz="900">
                <a:latin typeface="Verdana"/>
                <a:ea typeface="Verdana"/>
              </a:rPr>
              <a:t>Prevalence estimates reflect BRFSS methodological changes started in 2011. These</a:t>
            </a:r>
            <a:r>
              <a:rPr lang="en-US" sz="900" b="1">
                <a:solidFill>
                  <a:srgbClr val="FF0000"/>
                </a:solidFill>
                <a:latin typeface="Verdana"/>
                <a:ea typeface="Verdana"/>
              </a:rPr>
              <a:t> </a:t>
            </a:r>
            <a:r>
              <a:rPr lang="en-US" sz="900">
                <a:latin typeface="Verdana"/>
                <a:ea typeface="Verdana"/>
              </a:rPr>
              <a:t>estimates should not be compared to prevalence estimates before 2011. </a:t>
            </a:r>
            <a:r>
              <a:rPr lang="en-US" sz="900" i="1">
                <a:latin typeface="Verdana"/>
                <a:ea typeface="Verdana"/>
              </a:rPr>
              <a:t>Source: </a:t>
            </a:r>
            <a:r>
              <a:rPr lang="en-US" sz="900">
                <a:latin typeface="Verdana"/>
                <a:ea typeface="Verdana"/>
              </a:rPr>
              <a:t>Behavioral Risk Factor Surveillance System, CDC.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D496406-E98B-09C1-0CBF-40F4EEDEDA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2216599"/>
              </p:ext>
            </p:extLst>
          </p:nvPr>
        </p:nvGraphicFramePr>
        <p:xfrm>
          <a:off x="981478" y="1019210"/>
          <a:ext cx="4182116" cy="4897648"/>
        </p:xfrm>
        <a:graphic>
          <a:graphicData uri="http://schemas.openxmlformats.org/drawingml/2006/table">
            <a:tbl>
              <a:tblPr firstRow="1"/>
              <a:tblGrid>
                <a:gridCol w="1356864">
                  <a:extLst>
                    <a:ext uri="{9D8B030D-6E8A-4147-A177-3AD203B41FA5}">
                      <a16:colId xmlns:a16="http://schemas.microsoft.com/office/drawing/2014/main" val="25789295"/>
                    </a:ext>
                  </a:extLst>
                </a:gridCol>
                <a:gridCol w="1208167">
                  <a:extLst>
                    <a:ext uri="{9D8B030D-6E8A-4147-A177-3AD203B41FA5}">
                      <a16:colId xmlns:a16="http://schemas.microsoft.com/office/drawing/2014/main" val="2783598538"/>
                    </a:ext>
                  </a:extLst>
                </a:gridCol>
                <a:gridCol w="1617085">
                  <a:extLst>
                    <a:ext uri="{9D8B030D-6E8A-4147-A177-3AD203B41FA5}">
                      <a16:colId xmlns:a16="http://schemas.microsoft.com/office/drawing/2014/main" val="1195694634"/>
                    </a:ext>
                  </a:extLst>
                </a:gridCol>
              </a:tblGrid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390740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Alabama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(37.3, 41.3)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937816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(33.3, 37.0)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203277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Arizona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(30.5, 33.3)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997153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(38.2, 41.9)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019588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California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(26.4, 29.0)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1165420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Colorado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(23.7, 26.1)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602937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Connecticut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(27.9, 30.9)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194472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Delaware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(33.5, 38.0)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741973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(21.4, 25.8)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285998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Florida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(28.4, 31.8)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2230428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(33.4, 36.7)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13536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Guam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(31.4, 39.6)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109595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(24.6, 27.7)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086025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Idaho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(29.4, 32.5)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0075067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Illinois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(34.1, 37.9)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565544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(36.6, 39.1)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033140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Iowa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(36.4, 39.2)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508613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(34.6, 37.3)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713796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Kentucky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061772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(38.1, 41.7)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764422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(31.4, 33.9)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9214429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Maryland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(32.8, 35.3)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153004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(26.0, 28.8)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0333633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Michigan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(34.0, 36.8)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852238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(32.1, 34.4)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447507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Mississippi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(37.9, 42.2)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3366093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Missouri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(33.7, 36.9)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137981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8105B4C-546B-A27E-2B9B-628E9802D5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207041"/>
              </p:ext>
            </p:extLst>
          </p:nvPr>
        </p:nvGraphicFramePr>
        <p:xfrm>
          <a:off x="5340876" y="1019210"/>
          <a:ext cx="4182116" cy="4897648"/>
        </p:xfrm>
        <a:graphic>
          <a:graphicData uri="http://schemas.openxmlformats.org/drawingml/2006/table">
            <a:tbl>
              <a:tblPr firstRow="1"/>
              <a:tblGrid>
                <a:gridCol w="1356864">
                  <a:extLst>
                    <a:ext uri="{9D8B030D-6E8A-4147-A177-3AD203B41FA5}">
                      <a16:colId xmlns:a16="http://schemas.microsoft.com/office/drawing/2014/main" val="1592558455"/>
                    </a:ext>
                  </a:extLst>
                </a:gridCol>
                <a:gridCol w="1208167">
                  <a:extLst>
                    <a:ext uri="{9D8B030D-6E8A-4147-A177-3AD203B41FA5}">
                      <a16:colId xmlns:a16="http://schemas.microsoft.com/office/drawing/2014/main" val="2206517117"/>
                    </a:ext>
                  </a:extLst>
                </a:gridCol>
                <a:gridCol w="1617085">
                  <a:extLst>
                    <a:ext uri="{9D8B030D-6E8A-4147-A177-3AD203B41FA5}">
                      <a16:colId xmlns:a16="http://schemas.microsoft.com/office/drawing/2014/main" val="2304126245"/>
                    </a:ext>
                  </a:extLst>
                </a:gridCol>
              </a:tblGrid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3006941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(29.0, 31.9)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3999424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Nebraska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(35.4, 37.8)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955126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Nevada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(27.9, 33.8)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2508524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(31.0, 34.6)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004489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Jersey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(27.5, 30.3)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1479486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Mexico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(32.7, 38.0)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435477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(27.0, 29.1)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640549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(31.9, 36.2)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5797627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(33.9, 37.3)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8692567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Ohio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(35.2, 37.7)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368263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Oklahoma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(37.2, 40.2)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220335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(32.0, 35.3)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711171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059462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Rico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(34.0, 38.0)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3886918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(29.7, 33.5)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2495374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(34.5, 37.4)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432691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(33.0, 39.2)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1380093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Tennessee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(35.8, 39.4)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258990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(32.7, 36.2)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5376849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Utah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(29.0, 31.4)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2041469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Vermont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(27.2, 30.4)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061931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 Islands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(28.6, 35.8)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101926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(32.6, 36.0)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7132863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(29.8, 31.4)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6579080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(39.3, 43.0)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472768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Wisconsin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(34.7, 37.2)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9924926"/>
                  </a:ext>
                </a:extLst>
              </a:tr>
              <a:tr h="174916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Wyoming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(31.5, 35.2)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243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078931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7A869-F78A-5BFF-4B09-E8B7E2015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FC558DC-01A6-DC82-C390-EE054414A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97" y="326378"/>
            <a:ext cx="9684606" cy="694267"/>
          </a:xfrm>
        </p:spPr>
        <p:txBody>
          <a:bodyPr/>
          <a:lstStyle/>
          <a:p>
            <a:pPr>
              <a:lnSpc>
                <a:spcPct val="100000"/>
              </a:lnSpc>
            </a:pPr>
            <a:br>
              <a:rPr lang="en-US" sz="2400" kern="0">
                <a:solidFill>
                  <a:srgbClr val="000000"/>
                </a:solidFill>
                <a:latin typeface="Verdana"/>
              </a:rPr>
            </a:b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>
                <a:latin typeface="Verdana"/>
              </a:rPr>
              <a:t>Obesity Based on Self-Reported Weight and Height Among US Adults by State and Territory, BRFSS, 2024</a:t>
            </a:r>
            <a:endParaRPr lang="en-US" sz="2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973A5-1FAA-2E1B-41C1-A762384899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9744" y="6024237"/>
            <a:ext cx="9725891" cy="358523"/>
          </a:xfrm>
        </p:spPr>
        <p:txBody>
          <a:bodyPr lIns="91440" tIns="45720" rIns="91440" bIns="45720" anchor="b"/>
          <a:lstStyle/>
          <a:p>
            <a:pPr indent="0"/>
            <a:r>
              <a:rPr lang="en-US" sz="900" baseline="30000">
                <a:latin typeface="Latha"/>
                <a:cs typeface="Latha"/>
              </a:rPr>
              <a:t>¶ </a:t>
            </a:r>
            <a:r>
              <a:rPr lang="en-US" sz="900">
                <a:latin typeface="Verdana"/>
                <a:ea typeface="Verdana"/>
              </a:rPr>
              <a:t>Prevalence estimates reflect BRFSS methodological changes started in 2011. These</a:t>
            </a:r>
            <a:r>
              <a:rPr lang="en-US" sz="900" b="1">
                <a:solidFill>
                  <a:srgbClr val="FF0000"/>
                </a:solidFill>
                <a:latin typeface="Verdana"/>
                <a:ea typeface="Verdana"/>
              </a:rPr>
              <a:t> </a:t>
            </a:r>
            <a:r>
              <a:rPr lang="en-US" sz="900">
                <a:latin typeface="Verdana"/>
                <a:ea typeface="Verdana"/>
              </a:rPr>
              <a:t>estimates should not be compared to prevalence estimates before 2011. </a:t>
            </a:r>
            <a:r>
              <a:rPr lang="en-US" sz="900" i="1">
                <a:latin typeface="Verdana"/>
                <a:ea typeface="Verdana"/>
              </a:rPr>
              <a:t>Source: </a:t>
            </a:r>
            <a:r>
              <a:rPr lang="en-US" sz="900">
                <a:latin typeface="Verdana"/>
                <a:ea typeface="Verdana"/>
              </a:rPr>
              <a:t>Behavioral Risk Factor Surveillance System, CDC.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6A82BC5-9E1B-D104-CE09-074E2F11DE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344557"/>
              </p:ext>
            </p:extLst>
          </p:nvPr>
        </p:nvGraphicFramePr>
        <p:xfrm>
          <a:off x="1157947" y="1202426"/>
          <a:ext cx="3984742" cy="4453148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77659602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1102875202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603582274"/>
                    </a:ext>
                  </a:extLst>
                </a:gridCol>
              </a:tblGrid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1584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Alabama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(37.1, 40.7)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250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(32.0, 36.0)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0681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Arizona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(31.4, 35.3)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047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(37.2, 40.7)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92846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California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(27.6, 30.5)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55296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Colorado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(24.0, 26.0)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046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Connecticut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(30.4, 33.6)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75439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Delaware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(34.5, 38.9)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1251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of Columbia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(23.5, 27.5)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16208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Florida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(28.1, 31.3)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6102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Georgia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(33.7, 37.1)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1135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Guam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(32.9, 47.9)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40466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Hawaii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(25.4, 28.6)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4008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Idaho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(30.8, 34.7)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3650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Illinois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(33.1, 35.3)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2827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(37.3, 39.5)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4349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Iowa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(35.3, 38.0)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15133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(36.3, 38.8)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38005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Kentucky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(35.5, 38.9)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5214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Louisiana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(37.4, 41.1)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40537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Maine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(32.1, 34.4)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483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Maryland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(31.5, 33.8)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3495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Massachusetts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(25.8, 28.2)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9370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Michigan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(34.8, 37.5)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2414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Minnesota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(31.4, 33.3)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4151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Mississippi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(38.1, 42.7)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467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Missouri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(33.1, 36.2)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30991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149CEDD-629F-A10A-66F6-B83E510E51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485951"/>
              </p:ext>
            </p:extLst>
          </p:nvPr>
        </p:nvGraphicFramePr>
        <p:xfrm>
          <a:off x="5292957" y="1202426"/>
          <a:ext cx="3984742" cy="4453148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3541704178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3751035007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1554435393"/>
                    </a:ext>
                  </a:extLst>
                </a:gridCol>
              </a:tblGrid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50607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Montana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(29.5, 32.4)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96774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Nebraska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(36.4, 38.9)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05538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Nevada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(31.3, 37.3)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081615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Hampshire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(29.3, 32.9)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85706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Jersey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(26.3, 29.0)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21144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Mexico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(32.1, 37.1)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00090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York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(28.8, 30.2)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09685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Carolina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(32.7, 36.3)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37831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North Dakota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(35.2, 38.5)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17755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Ohio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36.9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(35.5, 38.4)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29426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Oklahoma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36.8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(35.4, 38.2)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2336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Oregon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(32.1, 35.0)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06608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Pennsylvania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(32.0, 36.5)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29864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Rico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36.2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(33.9, 38.4)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399611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Rhode Island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31.1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(29.3, 32.9)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388137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Carolina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(32.9, 36.4)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22467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South Dakota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(33.8, 40.3)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54753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Tennessee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Insufficient data*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094835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Texas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(34.0, 37.3)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60148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Utah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(29.9, 32.1)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31438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Vermont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29.0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(27.5, 30.5)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095656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 Islands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37.7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(30.7, 45.3)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971853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Virginia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32.3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(30.7, 34.0)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65129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Washington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(30.7, 32.2)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69387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West Virginia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(39.8, 43.0)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216402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Wisconsin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37.4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(36.1, 38.7)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736980"/>
                  </a:ext>
                </a:extLst>
              </a:tr>
              <a:tr h="1554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Wyoming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32.5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(30.7, 34.3)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3572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6861176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C22D3-FCD1-B4F9-FF04-74AC81D3D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35C2699-52AA-93B2-3E3F-301A334D4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97" y="326378"/>
            <a:ext cx="9684606" cy="694267"/>
          </a:xfrm>
        </p:spPr>
        <p:txBody>
          <a:bodyPr/>
          <a:lstStyle/>
          <a:p>
            <a:pPr>
              <a:lnSpc>
                <a:spcPct val="100000"/>
              </a:lnSpc>
            </a:pPr>
            <a:br>
              <a:rPr lang="en-US" sz="2400" kern="0">
                <a:solidFill>
                  <a:srgbClr val="000000"/>
                </a:solidFill>
                <a:latin typeface="Verdana"/>
              </a:rPr>
            </a:b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2000" baseline="30000">
                <a:solidFill>
                  <a:srgbClr val="3077FF">
                    <a:lumMod val="50000"/>
                  </a:srgb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¶</a:t>
            </a:r>
            <a:r>
              <a:rPr lang="en-US" sz="2000">
                <a:solidFill>
                  <a:srgbClr val="0039A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r>
              <a:rPr lang="en-US" sz="2000" kern="0">
                <a:latin typeface="Verdana"/>
              </a:rPr>
              <a:t>Obesity Based on Self-Reported Weight and Height Among US Adults by State and Territory, BRFSS, 2025</a:t>
            </a:r>
            <a:endParaRPr lang="en-US" sz="20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7328C-32E1-FF20-24FD-E1AFE7A998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9744" y="6135012"/>
            <a:ext cx="9725891" cy="358523"/>
          </a:xfrm>
        </p:spPr>
        <p:txBody>
          <a:bodyPr lIns="91440" tIns="45720" rIns="91440" bIns="45720" anchor="b"/>
          <a:lstStyle/>
          <a:p>
            <a:pPr indent="0"/>
            <a:r>
              <a:rPr lang="en-US" sz="900" baseline="30000">
                <a:latin typeface="Latha"/>
                <a:cs typeface="Latha"/>
              </a:rPr>
              <a:t>¶ </a:t>
            </a:r>
            <a:r>
              <a:rPr lang="en-US" sz="900">
                <a:latin typeface="Verdana"/>
                <a:ea typeface="Verdana"/>
              </a:rPr>
              <a:t>Prevalence estimates reflect BRFSS methodological changes started in 2011. These</a:t>
            </a:r>
            <a:r>
              <a:rPr lang="en-US" sz="900" b="1">
                <a:solidFill>
                  <a:srgbClr val="FF0000"/>
                </a:solidFill>
                <a:latin typeface="Verdana"/>
                <a:ea typeface="Verdana"/>
              </a:rPr>
              <a:t> </a:t>
            </a:r>
            <a:r>
              <a:rPr lang="en-US" sz="900">
                <a:latin typeface="Verdana"/>
                <a:ea typeface="Verdana"/>
              </a:rPr>
              <a:t>estimates should not be compared to prevalence estimates before 2011. </a:t>
            </a:r>
            <a:r>
              <a:rPr lang="en-US" sz="900" i="1">
                <a:latin typeface="Verdana"/>
                <a:ea typeface="Verdana"/>
              </a:rPr>
              <a:t>Source: </a:t>
            </a:r>
            <a:r>
              <a:rPr lang="en-US" sz="900">
                <a:latin typeface="Verdana"/>
                <a:ea typeface="Verdana"/>
              </a:rPr>
              <a:t>Behavioral Risk Factor Surveillance System, CDC.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42C879D-1627-C54F-C88F-A21635E7DB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2525094"/>
              </p:ext>
            </p:extLst>
          </p:nvPr>
        </p:nvGraphicFramePr>
        <p:xfrm>
          <a:off x="1158758" y="1067922"/>
          <a:ext cx="3984742" cy="5003544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1776596024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1102875202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3603582274"/>
                    </a:ext>
                  </a:extLst>
                </a:gridCol>
              </a:tblGrid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42158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Alabama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39.7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(37.7, 41.7)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52250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Alaska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33.0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(31.2, 35.0)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30681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Arizona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32.3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(30.1, 34.5)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733047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Arkansas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36.7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(34.9, 38.6)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92846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California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Insufficient data*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Insufficient data*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955296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Colorado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25.7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(24.6, 26.7)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7604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Connecticut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30.4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(28.9, 31.9)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75439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Delaware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36.3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(34.1, 38.5)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112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District of Columbia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24.2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(21.9, 26.5)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16208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Florida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30.0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(28.4, 31.6)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16102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Georgia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35.9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(34.2, 37.7)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113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Guam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39.6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(31.0, 48.9)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404666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Hawaii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26.4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(25.0, 27.8)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4008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Idaho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32.6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(30.5, 34.7)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73650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Illinois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33.7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(32.5, 34.8)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5628277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Indiana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37.5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(35.7, 39.3)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34349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Iowa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36.9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(35.7, 38.2)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151339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Kansas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37.3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(36.0, 38.6)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638005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Kentucky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38.8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(37.1, 40.6)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105214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Louisiana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35.6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(33.9, 37.4)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440537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Maine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33.0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(31.8, 34.2)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064835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Maryland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33.1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(31.9, 34.3)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34954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Massachusetts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27.0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(25.8, 28.3)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93708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Michigan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35.1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(33.8, 36.4)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124142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Minnesota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33.1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(32.0, 34.1)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6441511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Mississippi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Insufficient data*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Insufficient data*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54673"/>
                  </a:ext>
                </a:extLst>
              </a:tr>
              <a:tr h="1786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Missouri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36.6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(34.9, 38.4)</a:t>
                      </a:r>
                      <a:endParaRPr lang="en-US" sz="11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309913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1DB6A93-C572-4106-0E0A-70EB6C558A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63069"/>
              </p:ext>
            </p:extLst>
          </p:nvPr>
        </p:nvGraphicFramePr>
        <p:xfrm>
          <a:off x="5281501" y="1063848"/>
          <a:ext cx="3984742" cy="5019812"/>
        </p:xfrm>
        <a:graphic>
          <a:graphicData uri="http://schemas.openxmlformats.org/drawingml/2006/table">
            <a:tbl>
              <a:tblPr firstRow="1"/>
              <a:tblGrid>
                <a:gridCol w="1292827">
                  <a:extLst>
                    <a:ext uri="{9D8B030D-6E8A-4147-A177-3AD203B41FA5}">
                      <a16:colId xmlns:a16="http://schemas.microsoft.com/office/drawing/2014/main" val="3541704178"/>
                    </a:ext>
                  </a:extLst>
                </a:gridCol>
                <a:gridCol w="1151148">
                  <a:extLst>
                    <a:ext uri="{9D8B030D-6E8A-4147-A177-3AD203B41FA5}">
                      <a16:colId xmlns:a16="http://schemas.microsoft.com/office/drawing/2014/main" val="3751035007"/>
                    </a:ext>
                  </a:extLst>
                </a:gridCol>
                <a:gridCol w="1540767">
                  <a:extLst>
                    <a:ext uri="{9D8B030D-6E8A-4147-A177-3AD203B41FA5}">
                      <a16:colId xmlns:a16="http://schemas.microsoft.com/office/drawing/2014/main" val="1554435393"/>
                    </a:ext>
                  </a:extLst>
                </a:gridCol>
              </a:tblGrid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State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Prevalence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95% Confidence Interval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0506078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Montana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30.3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(28.8, 31.8)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6967743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Nebraska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36.0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(34.3, 37.6)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1055389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Nevada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Insufficient data*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Insufficient data*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081615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New Hampshire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31.6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(29.6, 33.6)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1857069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New Jersey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27.0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(25.4, 28.7)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211440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New Mexico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35.3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(32.9, 37.7)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000901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New York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28.5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(27.6, 29.6)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3096850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North Carolina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33.5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(31.5, 35.5)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7378313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North Dakota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39.1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(37.3, 40.8)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177552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Ohio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36.0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(34.5, 37.6)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6294264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Oklahoma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38.1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(36.3, 39.9)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23360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Oregon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32.7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(31.1, 34.4)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066086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Pennsylvania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33.5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(31.1, 36.0)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629864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Puerto Rico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35.9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(33.3, 38.7)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399611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Rhode Island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31.3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(29.6, 33.0)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388137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South Carolina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36.5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(33.6, 39.5)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224679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South Dakota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34.3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(31.8, 37.0)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2547538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Tennessee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37.9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(36.1, 39.7)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0948352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Texas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36.1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(34.3, 38.0)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260148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Utah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29.8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(28.6, 30.9)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314383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Vermont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29.1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(27.6, 30.6)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095656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Virgin Islands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Insufficient data*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Insufficient data*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9971853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Virginia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34.2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(32.2, 36.3)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65129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Washington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31.0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(30.2, 31.9)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2693872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West Virginia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37.4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(35.6, 39.3)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216402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Wisconsin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36.6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(35.3, 37.9)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736980"/>
                  </a:ext>
                </a:extLst>
              </a:tr>
              <a:tr h="17927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Wyoming</a:t>
                      </a: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32.6</a:t>
                      </a:r>
                      <a:endParaRPr lang="en-US" sz="11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(30.8, 34.5)</a:t>
                      </a:r>
                      <a:endParaRPr lang="en-US" sz="1100" dirty="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6641" marR="6641" marT="664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3572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9372313"/>
      </p:ext>
    </p:extLst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1594" y="414671"/>
            <a:ext cx="9631973" cy="793644"/>
          </a:xfrm>
        </p:spPr>
        <p:txBody>
          <a:bodyPr/>
          <a:lstStyle/>
          <a:p>
            <a:br>
              <a:rPr lang="en-US"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Prevalence of Obesity Based on Self-Reported Weight and Height Among US Adults by State and Territory, BRFSS, 2025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65FAD3C-09B0-4548-8603-574986ECF6E6}"/>
              </a:ext>
            </a:extLst>
          </p:cNvPr>
          <p:cNvSpPr txBox="1">
            <a:spLocks/>
          </p:cNvSpPr>
          <p:nvPr/>
        </p:nvSpPr>
        <p:spPr>
          <a:xfrm>
            <a:off x="874641" y="1945004"/>
            <a:ext cx="8898009" cy="410729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" pitchFamily="2" charset="2"/>
              <a:buChar char="§"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Arial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Courier New" pitchFamily="49" charset="0"/>
              <a:buChar char="o"/>
              <a:defRPr sz="1800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70000"/>
              <a:buFont typeface="Arial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39A6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Summary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39A6"/>
              </a:buClr>
              <a:buSzPct val="70000"/>
              <a:buFont typeface="Wingdings" pitchFamily="2" charset="2"/>
              <a:buChar char="q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One jurisdiction (District of Columbia) had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an obesity prevalence between 20% and less than 25%.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yriad Web Pro"/>
              <a:ea typeface="+mn-ea"/>
              <a:cs typeface="+mn-cs"/>
            </a:endParaRPr>
          </a:p>
          <a:p>
            <a:pPr lvl="0" fontAlgn="auto">
              <a:spcAft>
                <a:spcPts val="0"/>
              </a:spcAft>
              <a:buClr>
                <a:srgbClr val="0039A6"/>
              </a:buClr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7 states</a:t>
            </a:r>
            <a:r>
              <a:rPr lang="en-US" sz="2000" b="0" dirty="0">
                <a:solidFill>
                  <a:srgbClr val="000000"/>
                </a:solidFill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had a prevalence of obesity between 25% and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&lt;30%.</a:t>
            </a:r>
          </a:p>
          <a:p>
            <a:pPr fontAlgn="auto">
              <a:spcAft>
                <a:spcPts val="0"/>
              </a:spcAft>
              <a:buClr>
                <a:srgbClr val="0039A6"/>
              </a:buClr>
              <a:defRPr/>
            </a:pPr>
            <a:r>
              <a:rPr lang="en-US" sz="2000" b="0" dirty="0">
                <a:solidFill>
                  <a:srgbClr val="000000"/>
                </a:solidFill>
                <a:latin typeface="Myriad Web Pro"/>
              </a:rPr>
              <a:t>19 states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 had a prevalence of obesity between 30% and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&lt;35%.</a:t>
            </a:r>
          </a:p>
          <a:p>
            <a:pPr lvl="0" fontAlgn="auto">
              <a:spcAft>
                <a:spcPts val="0"/>
              </a:spcAft>
              <a:buClr>
                <a:srgbClr val="0039A6"/>
              </a:buClr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21 states</a:t>
            </a:r>
            <a:r>
              <a:rPr lang="en-US" sz="2000" b="0" dirty="0">
                <a:solidFill>
                  <a:srgbClr val="000000"/>
                </a:solidFill>
                <a:latin typeface="Myriad Web Pro"/>
              </a:rPr>
              <a:t>, Guam, and Puerto Rico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had a prevalence of obesity between 35% and &lt;40%.</a:t>
            </a:r>
          </a:p>
          <a:p>
            <a:pPr fontAlgn="auto">
              <a:spcAft>
                <a:spcPts val="0"/>
              </a:spcAft>
              <a:buClr>
                <a:srgbClr val="0039A6"/>
              </a:buClr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No state or territory</a:t>
            </a:r>
            <a:r>
              <a:rPr lang="en-US" sz="2000" b="0" dirty="0">
                <a:solidFill>
                  <a:srgbClr val="000000"/>
                </a:solidFill>
                <a:latin typeface="Myriad Web Pro"/>
              </a:rPr>
              <a:t> with available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 </a:t>
            </a:r>
            <a:r>
              <a:rPr lang="en-US" sz="2000" b="0" dirty="0">
                <a:solidFill>
                  <a:srgbClr val="000000"/>
                </a:solidFill>
                <a:latin typeface="Myriad Web Pro"/>
              </a:rPr>
              <a:t>data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yriad Web Pro"/>
                <a:ea typeface="+mn-ea"/>
                <a:cs typeface="+mn-cs"/>
              </a:rPr>
              <a:t>had a prevalence of obesity 40% or greater.</a:t>
            </a:r>
          </a:p>
        </p:txBody>
      </p:sp>
      <p:pic>
        <p:nvPicPr>
          <p:cNvPr id="4" name="Picture 3" descr="CDC logo">
            <a:extLst>
              <a:ext uri="{FF2B5EF4-FFF2-40B4-BE49-F238E27FC236}">
                <a16:creationId xmlns:a16="http://schemas.microsoft.com/office/drawing/2014/main" id="{1FE087B1-4CBD-5965-4AD4-6EDA63D1A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6850" y="5941003"/>
            <a:ext cx="1146174" cy="6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81216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NCCDPHP_ppt_darktheme[1]">
  <a:themeElements>
    <a:clrScheme name="NCCDPHP Dark PPT Colors">
      <a:dk1>
        <a:srgbClr val="FFC000"/>
      </a:dk1>
      <a:lt1>
        <a:srgbClr val="0F56DC"/>
      </a:lt1>
      <a:dk2>
        <a:srgbClr val="FFFFFF"/>
      </a:dk2>
      <a:lt2>
        <a:srgbClr val="FFFFFF"/>
      </a:lt2>
      <a:accent1>
        <a:srgbClr val="878800"/>
      </a:accent1>
      <a:accent2>
        <a:srgbClr val="DF7A00"/>
      </a:accent2>
      <a:accent3>
        <a:srgbClr val="6E273D"/>
      </a:accent3>
      <a:accent4>
        <a:srgbClr val="64A0C8"/>
      </a:accent4>
      <a:accent5>
        <a:srgbClr val="69923A"/>
      </a:accent5>
      <a:accent6>
        <a:srgbClr val="7F7F7F"/>
      </a:accent6>
      <a:hlink>
        <a:srgbClr val="FFC000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CEZID_ppt_lighttheme[1]">
  <a:themeElements>
    <a:clrScheme name="NCEZID Light PPT Colors">
      <a:dk1>
        <a:srgbClr val="0039A6"/>
      </a:dk1>
      <a:lt1>
        <a:srgbClr val="FFFFFF"/>
      </a:lt1>
      <a:dk2>
        <a:srgbClr val="3077FF"/>
      </a:dk2>
      <a:lt2>
        <a:srgbClr val="4B4B4B"/>
      </a:lt2>
      <a:accent1>
        <a:srgbClr val="BD3632"/>
      </a:accent1>
      <a:accent2>
        <a:srgbClr val="782327"/>
      </a:accent2>
      <a:accent3>
        <a:srgbClr val="7D7A00"/>
      </a:accent3>
      <a:accent4>
        <a:srgbClr val="156570"/>
      </a:accent4>
      <a:accent5>
        <a:srgbClr val="6E267B"/>
      </a:accent5>
      <a:accent6>
        <a:srgbClr val="002060"/>
      </a:accent6>
      <a:hlink>
        <a:srgbClr val="002060"/>
      </a:hlink>
      <a:folHlink>
        <a:srgbClr val="0053F2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8C4CDD9A0D7D49B69306346585885E" ma:contentTypeVersion="16" ma:contentTypeDescription="Create a new document." ma:contentTypeScope="" ma:versionID="c477be26e4a99502f85d52dc7736a424">
  <xsd:schema xmlns:xsd="http://www.w3.org/2001/XMLSchema" xmlns:xs="http://www.w3.org/2001/XMLSchema" xmlns:p="http://schemas.microsoft.com/office/2006/metadata/properties" xmlns:ns2="f7f5e8e1-eeb2-484a-be0b-65ad7cf1b353" xmlns:ns3="e5a8b70a-03bd-4c9e-ad13-a97afbeaed30" targetNamespace="http://schemas.microsoft.com/office/2006/metadata/properties" ma:root="true" ma:fieldsID="27494065780c52d57a702efda422e8ee" ns2:_="" ns3:_="">
    <xsd:import namespace="f7f5e8e1-eeb2-484a-be0b-65ad7cf1b353"/>
    <xsd:import namespace="e5a8b70a-03bd-4c9e-ad13-a97afbeaed30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f5e8e1-eeb2-484a-be0b-65ad7cf1b35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1553db0-3bb8-4d9f-9f18-c3703c1aae1b}" ma:internalName="TaxCatchAll" ma:showField="CatchAllData" ma:web="f7f5e8e1-eeb2-484a-be0b-65ad7cf1b3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a8b70a-03bd-4c9e-ad13-a97afbeaed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353dbe8-8260-4ccf-8219-3d2995e6f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f5e8e1-eeb2-484a-be0b-65ad7cf1b353" xsi:nil="true"/>
    <lcf76f155ced4ddcb4097134ff3c332f xmlns="e5a8b70a-03bd-4c9e-ad13-a97afbeaed30">
      <Terms xmlns="http://schemas.microsoft.com/office/infopath/2007/PartnerControls"/>
    </lcf76f155ced4ddcb4097134ff3c332f>
    <_dlc_DocId xmlns="f7f5e8e1-eeb2-484a-be0b-65ad7cf1b353">7UTKFZWMU4AY-517668884-216845</_dlc_DocId>
    <_dlc_DocIdUrl xmlns="f7f5e8e1-eeb2-484a-be0b-65ad7cf1b353">
      <Url>https://cdc.sharepoint.com/sites/NCCDPHP-DNPAO/OPCB/_layouts/15/DocIdRedir.aspx?ID=7UTKFZWMU4AY-517668884-216845</Url>
      <Description>7UTKFZWMU4AY-517668884-216845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55B6A3B-FBCD-4F31-90BA-6C069F5312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f5e8e1-eeb2-484a-be0b-65ad7cf1b353"/>
    <ds:schemaRef ds:uri="e5a8b70a-03bd-4c9e-ad13-a97afbeaed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B3EB737-E805-4091-8076-9901EFD1D2DD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282521ED-B53C-4CA9-8CBD-2F2327F11BC9}">
  <ds:schemaRefs>
    <ds:schemaRef ds:uri="e5a8b70a-03bd-4c9e-ad13-a97afbeaed30"/>
    <ds:schemaRef ds:uri="f7f5e8e1-eeb2-484a-be0b-65ad7cf1b353"/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B53AF4D8-286E-49B3-B877-7C43B7B88EC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25</TotalTime>
  <Words>8326</Words>
  <Application>Microsoft Office PowerPoint</Application>
  <PresentationFormat>35mm Slides</PresentationFormat>
  <Paragraphs>2665</Paragraphs>
  <Slides>35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Arial</vt:lpstr>
      <vt:lpstr>Calibri</vt:lpstr>
      <vt:lpstr>Courier New</vt:lpstr>
      <vt:lpstr>Latha</vt:lpstr>
      <vt:lpstr>Myriad Web Pro</vt:lpstr>
      <vt:lpstr>Times New Roman</vt:lpstr>
      <vt:lpstr>Verdana</vt:lpstr>
      <vt:lpstr>Wingdings</vt:lpstr>
      <vt:lpstr>NCCDPHP_ppt_darktheme[1]</vt:lpstr>
      <vt:lpstr>NCEZID_ppt_lighttheme[1]</vt:lpstr>
      <vt:lpstr>Prevalence of Obesity Based on Self-Reported Weight and Height Among US Adults by State and Territory</vt:lpstr>
      <vt:lpstr>Prevalence of Obesity Based on Self-Reported Weight and Height Among US Adults by State and Territory</vt:lpstr>
      <vt:lpstr>Prevalence of Obesity Based on Self-Reported Weight and Height Among US Adults by State and Territory</vt:lpstr>
      <vt:lpstr>Prevalence of Obesity Based on Self-Reported Weight and Height Among US Adults by State and Territory</vt:lpstr>
      <vt:lpstr>Prevalence¶ of Obesity Based on Self-Reported Weight and Height Among US Adults by State and Territory, BRFSS, 2011</vt:lpstr>
      <vt:lpstr>Prevalence¶ of Obesity Based on Self-Reported Weight and Height Among US Adults by State and Territory, BRFSS, 2012</vt:lpstr>
      <vt:lpstr>Prevalence¶ of Obesity Based on Self-Reported Weight and Height Among US Adults by State and Territory, BRFSS, 2013</vt:lpstr>
      <vt:lpstr>Prevalence¶ of Obesity Based on Self-Reported Weight and Height Among US Adults by State and Territory, BRFSS, 2014</vt:lpstr>
      <vt:lpstr>Prevalence¶ of Obesity Based on Self-Reported Weight and Height Among US Adults by State and Territory, BRFSS, 2015</vt:lpstr>
      <vt:lpstr>Prevalence¶ of Obesity Based on Self-Reported Weight and Height Among US Adults by State and Territory, BRFSS, 2016</vt:lpstr>
      <vt:lpstr>Prevalence¶ of Obesity Based on Self-Reported Weight and Height Among US Adults by State and Territory, BRFSS, 2017</vt:lpstr>
      <vt:lpstr>Prevalence¶ of Obesity Based on Self-Reported Weight and Height Among US Adults by State and Territory, BRFSS, 2018</vt:lpstr>
      <vt:lpstr>Prevalence¶ of Obesity Based on Self-Reported Weight and Height  Among US Adults by State and Territory, BRFSS, 2019</vt:lpstr>
      <vt:lpstr>Prevalence¶ of Obesity Based on Self-Reported Weight and Height Among US Adults by State and Territory, BRFSS, 2020</vt:lpstr>
      <vt:lpstr>Prevalence¶ of Obesity Based on Self-Reported Weight and Height Among US Adults by State and Territory, BRFSS, 2021</vt:lpstr>
      <vt:lpstr>Prevalence¶ of Obesity Based on Self-Reported Weight and Height Among US Adults by State and Territory, BRFSS, 2022</vt:lpstr>
      <vt:lpstr>Prevalence¶ of Obesity Based on Self-Reported Weight and Height Among US Adults by State and Territory, BRFSS, 2023</vt:lpstr>
      <vt:lpstr>Prevalence¶ of Obesity Based on Self-Reported Weight and Height Among US Adults by State and Territory, BRFSS, 2024</vt:lpstr>
      <vt:lpstr>Prevalence¶ of Obesity Based on Self-Reported Weight and Height Among US Adults by State and Territory, BRFSS, 2025</vt:lpstr>
      <vt:lpstr>Prevalence¶ of Obesity Based on Self-Reported Weight and Height Among US Adults by State and Territory, BRFSS, 2011</vt:lpstr>
      <vt:lpstr> Prevalence¶ of Obesity Based on Self-Reported Weight and Height Among US Adults by State and Territory, BRFSS, 2012</vt:lpstr>
      <vt:lpstr>Prevalence¶ of Obesity Based on Self-Reported Weight and Height Among US Adults by State and Territory, BRFSS, 2013</vt:lpstr>
      <vt:lpstr> Prevalence¶ of Obesity Based on Self-Reported Weight and Height Among US Adults by State and Territory, BRFSS, 2014</vt:lpstr>
      <vt:lpstr> Prevalence¶ of Obesity Based on Self-Reported Weight and Height Among US Adults by State and Territory, BRFSS, 2015</vt:lpstr>
      <vt:lpstr> Prevalence¶ of Obesity Based on Self-Reported Weight and Height Among US Adults by State and Territory, BRFSS, 2016</vt:lpstr>
      <vt:lpstr> Prevalence¶ of Obesity Based on Self-Reported Weight and Height  Among US Adults by State and Territory, BRFSS, 2017</vt:lpstr>
      <vt:lpstr> Prevalence¶ of Obesity Based on Self-Reported Weight and Height  Among US Adults by State and Territory, BRFSS, 2018</vt:lpstr>
      <vt:lpstr> Prevalence¶ of Obesity Based on Self-Reported Weight and Height Among US Adults by State and Territory, BRFSS, 2019</vt:lpstr>
      <vt:lpstr> Prevalence¶ of Obesity Based on Self-Reported Weight and Height Among US Adults by State and Territory, BRFSS, 2020</vt:lpstr>
      <vt:lpstr> Prevalence¶ of Obesity Based on Self-Reported Weight and Height Among US Adults by State and Territory, BRFSS, 2021</vt:lpstr>
      <vt:lpstr> Prevalence¶ of Obesity Based on Self-Reported Weight and Height Among US Adults by State and Territory, BRFSS, 2022</vt:lpstr>
      <vt:lpstr> Prevalence¶ of Obesity Based on Self-Reported Weight and Height Among US Adults by State and Territory, BRFSS, 2023</vt:lpstr>
      <vt:lpstr> Prevalence¶ of Obesity Based on Self-Reported Weight and Height Among US Adults by State and Territory, BRFSS, 2024</vt:lpstr>
      <vt:lpstr> Prevalence¶ of Obesity Based on Self-Reported Weight and Height Among US Adults by State and Territory, BRFSS, 2025</vt:lpstr>
      <vt:lpstr> Prevalence of Obesity Based on Self-Reported Weight and Height Among US Adults by State and Territory, BRFSS, 2025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DNPAO State Obesity Prevalence Map 2011</dc:title>
  <dc:subject>DNPAO State Obesity Prevalence Map 2011</dc:subject>
  <dc:creator>CDC</dc:creator>
  <cp:keywords>DNPAO state obesity prevalence map 2011</cp:keywords>
  <cp:lastModifiedBy>Hendrickson, Curtis (CDC/NCCDPHP/DNPAO)</cp:lastModifiedBy>
  <cp:revision>31</cp:revision>
  <cp:lastPrinted>2019-08-01T19:27:15Z</cp:lastPrinted>
  <dcterms:created xsi:type="dcterms:W3CDTF">2000-10-25T15:41:08Z</dcterms:created>
  <dcterms:modified xsi:type="dcterms:W3CDTF">2026-09-22T17:46:04Z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  <property fmtid="{D5CDD505-2E9C-101B-9397-08002B2CF9AE}" pid="3" name="MSIP_Label_7b94a7b8-f06c-4dfe-bdcc-9b548fd58c31_Enabled">
    <vt:lpwstr>true</vt:lpwstr>
  </property>
  <property fmtid="{D5CDD505-2E9C-101B-9397-08002B2CF9AE}" pid="4" name="MSIP_Label_7b94a7b8-f06c-4dfe-bdcc-9b548fd58c31_SetDate">
    <vt:lpwstr>2021-08-05T18:32:31Z</vt:lpwstr>
  </property>
  <property fmtid="{D5CDD505-2E9C-101B-9397-08002B2CF9AE}" pid="5" name="MSIP_Label_7b94a7b8-f06c-4dfe-bdcc-9b548fd58c31_Method">
    <vt:lpwstr>Privileged</vt:lpwstr>
  </property>
  <property fmtid="{D5CDD505-2E9C-101B-9397-08002B2CF9AE}" pid="6" name="MSIP_Label_7b94a7b8-f06c-4dfe-bdcc-9b548fd58c31_Name">
    <vt:lpwstr>7b94a7b8-f06c-4dfe-bdcc-9b548fd58c31</vt:lpwstr>
  </property>
  <property fmtid="{D5CDD505-2E9C-101B-9397-08002B2CF9AE}" pid="7" name="MSIP_Label_7b94a7b8-f06c-4dfe-bdcc-9b548fd58c31_SiteId">
    <vt:lpwstr>9ce70869-60db-44fd-abe8-d2767077fc8f</vt:lpwstr>
  </property>
  <property fmtid="{D5CDD505-2E9C-101B-9397-08002B2CF9AE}" pid="8" name="MSIP_Label_7b94a7b8-f06c-4dfe-bdcc-9b548fd58c31_ActionId">
    <vt:lpwstr>1c6404f3-5063-40ee-b372-ec1d31ac3843</vt:lpwstr>
  </property>
  <property fmtid="{D5CDD505-2E9C-101B-9397-08002B2CF9AE}" pid="9" name="MSIP_Label_7b94a7b8-f06c-4dfe-bdcc-9b548fd58c31_ContentBits">
    <vt:lpwstr>0</vt:lpwstr>
  </property>
  <property fmtid="{D5CDD505-2E9C-101B-9397-08002B2CF9AE}" pid="10" name="ContentTypeId">
    <vt:lpwstr>0x0101000F8C4CDD9A0D7D49B69306346585885E</vt:lpwstr>
  </property>
  <property fmtid="{D5CDD505-2E9C-101B-9397-08002B2CF9AE}" pid="11" name="_dlc_DocIdItemGuid">
    <vt:lpwstr>4fef0cf8-2515-413b-bb13-af8c9c9d2e97</vt:lpwstr>
  </property>
  <property fmtid="{D5CDD505-2E9C-101B-9397-08002B2CF9AE}" pid="12" name="MediaServiceImageTags">
    <vt:lpwstr/>
  </property>
</Properties>
</file>