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77" r:id="rId6"/>
    <p:sldMasterId id="2147483694" r:id="rId7"/>
  </p:sldMasterIdLst>
  <p:notesMasterIdLst>
    <p:notesMasterId r:id="rId33"/>
  </p:notesMasterIdLst>
  <p:sldIdLst>
    <p:sldId id="2147482200" r:id="rId8"/>
    <p:sldId id="2147482216" r:id="rId9"/>
    <p:sldId id="2147482437" r:id="rId10"/>
    <p:sldId id="2147482428" r:id="rId11"/>
    <p:sldId id="2147482438" r:id="rId12"/>
    <p:sldId id="2147482430" r:id="rId13"/>
    <p:sldId id="2147482436" r:id="rId14"/>
    <p:sldId id="2147482431" r:id="rId15"/>
    <p:sldId id="2147482432" r:id="rId16"/>
    <p:sldId id="2147482433" r:id="rId17"/>
    <p:sldId id="2147482434" r:id="rId18"/>
    <p:sldId id="2147482435" r:id="rId19"/>
    <p:sldId id="2147482427" r:id="rId20"/>
    <p:sldId id="312" r:id="rId21"/>
    <p:sldId id="2147482423" r:id="rId22"/>
    <p:sldId id="267" r:id="rId23"/>
    <p:sldId id="257" r:id="rId24"/>
    <p:sldId id="311" r:id="rId25"/>
    <p:sldId id="262" r:id="rId26"/>
    <p:sldId id="271" r:id="rId27"/>
    <p:sldId id="263" r:id="rId28"/>
    <p:sldId id="264" r:id="rId29"/>
    <p:sldId id="288" r:id="rId30"/>
    <p:sldId id="2147482425" r:id="rId31"/>
    <p:sldId id="269"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7A78F0B-3829-829C-C02A-548954592B64}" name="Kuehl, Andrew (CDC/OD/OPHDST)" initials="AK" userId="S::vhi6@cdc.gov::df8d8e7b-d269-42a8-ba06-906f5adfad6f" providerId="AD"/>
  <p188:author id="{50544535-8DB0-0386-CD97-9A293008B3AF}" name="Ritchey, Matthew D. (CDC/OD/OPHDST)" initials="MR" userId="S::HHA7@cdc.gov::0f4ae8c8-33a3-4cd2-a525-48f17ee461ab" providerId="AD"/>
  <p188:author id="{8039F145-B6D7-CCFA-2C92-4A146537DF40}" name="Cook, Courtney (CDC/OD/OPHDST)" initials="CC" userId="S::uns6@cdc.gov::08c979db-b175-4a23-a7b3-d60911f2ecd1" providerId="AD"/>
  <p188:author id="{132F964E-0429-6C5F-A7C1-ACF3F110B0BA}" name="Landon, Alexander (CDC/OD/OPHDST)" initials="AL" userId="S::vvs8@cdc.gov::b09320f4-f070-4dda-b5ce-579581d3ab09" providerId="AD"/>
  <p188:author id="{969BF770-1478-17B4-C918-01291612555F}" name="Parker, Stacey M. (CDC/OD/OPHDST)" initials="SP" userId="S::vgw3@cdc.gov::07c70ce9-a89e-4825-870a-435c12c815a4" providerId="AD"/>
  <p188:author id="{47C6DB78-837B-EB89-9AD2-4D9E0D335078}" name="Boersma, Peter (CDC/OD/OPHDST)" initials="PB" userId="S::ots6@cdc.gov::f3bc6320-5f6e-4986-9079-590a01dd3d4f" providerId="AD"/>
  <p188:author id="{0FD7A87B-D161-B1CE-9F7B-E33F3B5A85F2}" name="Bastin, Lisa H. (CDC/OD/OPHDST)" initials="LB" userId="S::gnh1@cdc.gov::6fdd4b8c-193e-4084-8c4c-6d1bdda0752a" providerId="AD"/>
  <p188:author id="{99A8469A-7D20-0DCC-3D98-F4D741751B82}" name="McIntyre, Anne F. (CDC/OD/OPHDST)" initials="AM" userId="S::zat4@cdc.gov::d6bb9fc0-9a61-41c9-8260-614f83485ea6" providerId="AD"/>
  <p188:author id="{643A7AD9-02B1-B372-B694-D211CCE4C4EB}" name="Robinson, Tamara (CDC/OD/OPHDST) (CTR)" initials="TR" userId="S::okf9@cdc.gov::a16a7704-10a4-405e-9d16-ecfeead0d37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5EDE"/>
    <a:srgbClr val="0F56DC"/>
    <a:srgbClr val="4769A9"/>
    <a:srgbClr val="4165A8"/>
    <a:srgbClr val="1E5AAA"/>
    <a:srgbClr val="0057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BD0D79-60A0-4A5F-B29B-12C0F73EB27C}" v="1" dt="2026-04-08T12:10:04.9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431" autoAdjust="0"/>
  </p:normalViewPr>
  <p:slideViewPr>
    <p:cSldViewPr snapToGrid="0">
      <p:cViewPr varScale="1">
        <p:scale>
          <a:sx n="93" d="100"/>
          <a:sy n="93" d="100"/>
        </p:scale>
        <p:origin x="1152" y="306"/>
      </p:cViewPr>
      <p:guideLst/>
    </p:cSldViewPr>
  </p:slideViewPr>
  <p:outlineViewPr>
    <p:cViewPr>
      <p:scale>
        <a:sx n="33" d="100"/>
        <a:sy n="33" d="100"/>
      </p:scale>
      <p:origin x="0" y="-505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microsoft.com/office/2018/10/relationships/authors" Target="authors.xml"/><Relationship Id="rId21" Type="http://schemas.openxmlformats.org/officeDocument/2006/relationships/slide" Target="slides/slide14.xml"/><Relationship Id="rId34" Type="http://schemas.openxmlformats.org/officeDocument/2006/relationships/presProps" Target="presProp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viewProps" Target="viewProps.xml"/><Relationship Id="rId8" Type="http://schemas.openxmlformats.org/officeDocument/2006/relationships/slide" Target="slides/slide1.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CE580B-DCC7-40F7-8446-E8C0C1147979}" type="doc">
      <dgm:prSet loTypeId="urn:microsoft.com/office/officeart/2005/8/layout/process1" loCatId="process" qsTypeId="urn:microsoft.com/office/officeart/2005/8/quickstyle/simple1" qsCatId="simple" csTypeId="urn:microsoft.com/office/officeart/2005/8/colors/accent1_2" csCatId="accent1" phldr="1"/>
      <dgm:spPr/>
    </dgm:pt>
    <dgm:pt modelId="{31259222-E0E1-45D3-846F-F63A2216D601}">
      <dgm:prSet phldrT="[Text]"/>
      <dgm:spPr>
        <a:solidFill>
          <a:schemeClr val="accent6">
            <a:lumMod val="25000"/>
            <a:lumOff val="75000"/>
          </a:schemeClr>
        </a:solidFill>
      </dgm:spPr>
      <dgm:t>
        <a:bodyPr/>
        <a:lstStyle/>
        <a:p>
          <a:r>
            <a:rPr lang="en-US" dirty="0">
              <a:solidFill>
                <a:srgbClr val="000000"/>
              </a:solidFill>
            </a:rPr>
            <a:t>Generic v3 available in draft form</a:t>
          </a:r>
        </a:p>
      </dgm:t>
    </dgm:pt>
    <dgm:pt modelId="{A4694745-A3D1-4ADE-A431-8AF785579C00}" type="parTrans" cxnId="{71BFF05F-00C2-4FF0-B712-DF2A0EBA661F}">
      <dgm:prSet/>
      <dgm:spPr/>
      <dgm:t>
        <a:bodyPr/>
        <a:lstStyle/>
        <a:p>
          <a:endParaRPr lang="en-US"/>
        </a:p>
      </dgm:t>
    </dgm:pt>
    <dgm:pt modelId="{6F1FB689-3968-4584-94B8-56B7E1760848}" type="sibTrans" cxnId="{71BFF05F-00C2-4FF0-B712-DF2A0EBA661F}">
      <dgm:prSet/>
      <dgm:spPr/>
      <dgm:t>
        <a:bodyPr/>
        <a:lstStyle/>
        <a:p>
          <a:endParaRPr lang="en-US"/>
        </a:p>
      </dgm:t>
    </dgm:pt>
    <dgm:pt modelId="{E5B6F2F3-37F5-4B0E-99C2-F6146C084B2F}">
      <dgm:prSet phldrT="[Text]"/>
      <dgm:spPr>
        <a:solidFill>
          <a:schemeClr val="accent6">
            <a:lumMod val="25000"/>
            <a:lumOff val="75000"/>
          </a:schemeClr>
        </a:solidFill>
      </dgm:spPr>
      <dgm:t>
        <a:bodyPr/>
        <a:lstStyle/>
        <a:p>
          <a:pPr rtl="0"/>
          <a:r>
            <a:rPr lang="en-US" dirty="0">
              <a:solidFill>
                <a:srgbClr val="000000"/>
              </a:solidFill>
            </a:rPr>
            <a:t>Final Generic v3 is  published</a:t>
          </a:r>
          <a:r>
            <a:rPr lang="en-US" dirty="0">
              <a:solidFill>
                <a:srgbClr val="000000"/>
              </a:solidFill>
              <a:latin typeface="Aptos Display" panose="020F0302020204030204"/>
            </a:rPr>
            <a:t>.</a:t>
          </a:r>
          <a:r>
            <a:rPr lang="en-US" dirty="0">
              <a:solidFill>
                <a:srgbClr val="000000"/>
              </a:solidFill>
            </a:rPr>
            <a:t> </a:t>
          </a:r>
          <a:r>
            <a:rPr lang="en-US" dirty="0">
              <a:solidFill>
                <a:srgbClr val="000000"/>
              </a:solidFill>
              <a:latin typeface="Aptos Display" panose="020F0302020204030204"/>
            </a:rPr>
            <a:t>Generic v3-aligned condition-specific</a:t>
          </a:r>
          <a:r>
            <a:rPr lang="en-US" dirty="0">
              <a:solidFill>
                <a:srgbClr val="000000"/>
              </a:solidFill>
            </a:rPr>
            <a:t> guides</a:t>
          </a:r>
          <a:r>
            <a:rPr lang="en-US" dirty="0">
              <a:solidFill>
                <a:srgbClr val="000000"/>
              </a:solidFill>
              <a:latin typeface="Aptos Display" panose="020F0302020204030204"/>
            </a:rPr>
            <a:t> are not yet available</a:t>
          </a:r>
          <a:endParaRPr lang="en-US" dirty="0">
            <a:solidFill>
              <a:srgbClr val="000000"/>
            </a:solidFill>
          </a:endParaRPr>
        </a:p>
      </dgm:t>
    </dgm:pt>
    <dgm:pt modelId="{AB35C131-6EBD-4FBE-9280-12F69D3A1E4C}" type="parTrans" cxnId="{D311073F-9122-4573-9A46-A7388BF4577F}">
      <dgm:prSet/>
      <dgm:spPr/>
      <dgm:t>
        <a:bodyPr/>
        <a:lstStyle/>
        <a:p>
          <a:endParaRPr lang="en-US"/>
        </a:p>
      </dgm:t>
    </dgm:pt>
    <dgm:pt modelId="{6309EACC-3290-4EBA-AD0B-08083A73666C}" type="sibTrans" cxnId="{D311073F-9122-4573-9A46-A7388BF4577F}">
      <dgm:prSet/>
      <dgm:spPr/>
      <dgm:t>
        <a:bodyPr/>
        <a:lstStyle/>
        <a:p>
          <a:endParaRPr lang="en-US"/>
        </a:p>
      </dgm:t>
    </dgm:pt>
    <dgm:pt modelId="{9A5CCD9E-D2E9-4FEC-BF9D-36D105420D37}">
      <dgm:prSet phldrT="[Text]"/>
      <dgm:spPr>
        <a:solidFill>
          <a:schemeClr val="accent6">
            <a:lumMod val="25000"/>
            <a:lumOff val="75000"/>
          </a:schemeClr>
        </a:solidFill>
      </dgm:spPr>
      <dgm:t>
        <a:bodyPr/>
        <a:lstStyle/>
        <a:p>
          <a:pPr rtl="0"/>
          <a:r>
            <a:rPr lang="en-US" dirty="0">
              <a:solidFill>
                <a:srgbClr val="000000"/>
              </a:solidFill>
              <a:latin typeface="Aptos Display" panose="020F0302020204030204"/>
            </a:rPr>
            <a:t>Generic v3-aligned condition-specific</a:t>
          </a:r>
          <a:r>
            <a:rPr lang="en-US" dirty="0">
              <a:solidFill>
                <a:srgbClr val="000000"/>
              </a:solidFill>
            </a:rPr>
            <a:t> guides </a:t>
          </a:r>
          <a:r>
            <a:rPr lang="en-US" dirty="0">
              <a:solidFill>
                <a:srgbClr val="000000"/>
              </a:solidFill>
              <a:latin typeface="Aptos Display" panose="020F0302020204030204"/>
            </a:rPr>
            <a:t>are published</a:t>
          </a:r>
          <a:endParaRPr lang="en-US" dirty="0">
            <a:solidFill>
              <a:srgbClr val="000000"/>
            </a:solidFill>
          </a:endParaRPr>
        </a:p>
      </dgm:t>
    </dgm:pt>
    <dgm:pt modelId="{CF4961F2-24A9-4B80-B041-551A57AB3B5D}" type="parTrans" cxnId="{8B65DEC9-0BEC-4E61-ACA4-592E19148EE6}">
      <dgm:prSet/>
      <dgm:spPr/>
      <dgm:t>
        <a:bodyPr/>
        <a:lstStyle/>
        <a:p>
          <a:endParaRPr lang="en-US"/>
        </a:p>
      </dgm:t>
    </dgm:pt>
    <dgm:pt modelId="{A2021CE1-7710-44FB-A490-CF81D651D2DD}" type="sibTrans" cxnId="{8B65DEC9-0BEC-4E61-ACA4-592E19148EE6}">
      <dgm:prSet/>
      <dgm:spPr/>
      <dgm:t>
        <a:bodyPr/>
        <a:lstStyle/>
        <a:p>
          <a:endParaRPr lang="en-US"/>
        </a:p>
      </dgm:t>
    </dgm:pt>
    <dgm:pt modelId="{B19A1656-2D1B-4DB8-AD8B-294C131BFC52}" type="pres">
      <dgm:prSet presAssocID="{F2CE580B-DCC7-40F7-8446-E8C0C1147979}" presName="Name0" presStyleCnt="0">
        <dgm:presLayoutVars>
          <dgm:dir/>
          <dgm:resizeHandles val="exact"/>
        </dgm:presLayoutVars>
      </dgm:prSet>
      <dgm:spPr/>
    </dgm:pt>
    <dgm:pt modelId="{62281568-8B2A-4DCF-8E7D-0CF61E0D14D5}" type="pres">
      <dgm:prSet presAssocID="{31259222-E0E1-45D3-846F-F63A2216D601}" presName="node" presStyleLbl="node1" presStyleIdx="0" presStyleCnt="3">
        <dgm:presLayoutVars>
          <dgm:bulletEnabled val="1"/>
        </dgm:presLayoutVars>
      </dgm:prSet>
      <dgm:spPr/>
    </dgm:pt>
    <dgm:pt modelId="{5A970F75-11A4-4965-A61F-4EF51E51A0A7}" type="pres">
      <dgm:prSet presAssocID="{6F1FB689-3968-4584-94B8-56B7E1760848}" presName="sibTrans" presStyleLbl="sibTrans2D1" presStyleIdx="0" presStyleCnt="2"/>
      <dgm:spPr/>
    </dgm:pt>
    <dgm:pt modelId="{4B9501BB-4813-44DD-91A0-16AE04778288}" type="pres">
      <dgm:prSet presAssocID="{6F1FB689-3968-4584-94B8-56B7E1760848}" presName="connectorText" presStyleLbl="sibTrans2D1" presStyleIdx="0" presStyleCnt="2"/>
      <dgm:spPr/>
    </dgm:pt>
    <dgm:pt modelId="{FD1AA437-1F3D-4E78-B965-5C897D893F55}" type="pres">
      <dgm:prSet presAssocID="{E5B6F2F3-37F5-4B0E-99C2-F6146C084B2F}" presName="node" presStyleLbl="node1" presStyleIdx="1" presStyleCnt="3">
        <dgm:presLayoutVars>
          <dgm:bulletEnabled val="1"/>
        </dgm:presLayoutVars>
      </dgm:prSet>
      <dgm:spPr/>
    </dgm:pt>
    <dgm:pt modelId="{180772E0-CBAB-4F62-A09D-DCA3D3298503}" type="pres">
      <dgm:prSet presAssocID="{6309EACC-3290-4EBA-AD0B-08083A73666C}" presName="sibTrans" presStyleLbl="sibTrans2D1" presStyleIdx="1" presStyleCnt="2"/>
      <dgm:spPr/>
    </dgm:pt>
    <dgm:pt modelId="{59174F13-4331-48C3-8842-FB887C14E2F6}" type="pres">
      <dgm:prSet presAssocID="{6309EACC-3290-4EBA-AD0B-08083A73666C}" presName="connectorText" presStyleLbl="sibTrans2D1" presStyleIdx="1" presStyleCnt="2"/>
      <dgm:spPr/>
    </dgm:pt>
    <dgm:pt modelId="{37C46151-A467-4977-B129-1F359C75D713}" type="pres">
      <dgm:prSet presAssocID="{9A5CCD9E-D2E9-4FEC-BF9D-36D105420D37}" presName="node" presStyleLbl="node1" presStyleIdx="2" presStyleCnt="3">
        <dgm:presLayoutVars>
          <dgm:bulletEnabled val="1"/>
        </dgm:presLayoutVars>
      </dgm:prSet>
      <dgm:spPr/>
    </dgm:pt>
  </dgm:ptLst>
  <dgm:cxnLst>
    <dgm:cxn modelId="{E107F624-875C-4ED0-867B-00E99BCB9221}" type="presOf" srcId="{6F1FB689-3968-4584-94B8-56B7E1760848}" destId="{4B9501BB-4813-44DD-91A0-16AE04778288}" srcOrd="1" destOrd="0" presId="urn:microsoft.com/office/officeart/2005/8/layout/process1"/>
    <dgm:cxn modelId="{CAACB234-739E-4C4E-AD93-D63506AA022D}" type="presOf" srcId="{31259222-E0E1-45D3-846F-F63A2216D601}" destId="{62281568-8B2A-4DCF-8E7D-0CF61E0D14D5}" srcOrd="0" destOrd="0" presId="urn:microsoft.com/office/officeart/2005/8/layout/process1"/>
    <dgm:cxn modelId="{D311073F-9122-4573-9A46-A7388BF4577F}" srcId="{F2CE580B-DCC7-40F7-8446-E8C0C1147979}" destId="{E5B6F2F3-37F5-4B0E-99C2-F6146C084B2F}" srcOrd="1" destOrd="0" parTransId="{AB35C131-6EBD-4FBE-9280-12F69D3A1E4C}" sibTransId="{6309EACC-3290-4EBA-AD0B-08083A73666C}"/>
    <dgm:cxn modelId="{71BFF05F-00C2-4FF0-B712-DF2A0EBA661F}" srcId="{F2CE580B-DCC7-40F7-8446-E8C0C1147979}" destId="{31259222-E0E1-45D3-846F-F63A2216D601}" srcOrd="0" destOrd="0" parTransId="{A4694745-A3D1-4ADE-A431-8AF785579C00}" sibTransId="{6F1FB689-3968-4584-94B8-56B7E1760848}"/>
    <dgm:cxn modelId="{AB049248-1B1F-48F7-A478-CC01943223B4}" type="presOf" srcId="{E5B6F2F3-37F5-4B0E-99C2-F6146C084B2F}" destId="{FD1AA437-1F3D-4E78-B965-5C897D893F55}" srcOrd="0" destOrd="0" presId="urn:microsoft.com/office/officeart/2005/8/layout/process1"/>
    <dgm:cxn modelId="{0118DE81-366D-4426-9EBD-258CABCE528D}" type="presOf" srcId="{6309EACC-3290-4EBA-AD0B-08083A73666C}" destId="{180772E0-CBAB-4F62-A09D-DCA3D3298503}" srcOrd="0" destOrd="0" presId="urn:microsoft.com/office/officeart/2005/8/layout/process1"/>
    <dgm:cxn modelId="{9DF81AAB-0BC0-4E7A-9D87-CFC4869FA93C}" type="presOf" srcId="{6309EACC-3290-4EBA-AD0B-08083A73666C}" destId="{59174F13-4331-48C3-8842-FB887C14E2F6}" srcOrd="1" destOrd="0" presId="urn:microsoft.com/office/officeart/2005/8/layout/process1"/>
    <dgm:cxn modelId="{A9E4BFBB-8795-472E-B84A-A2D3EFE49472}" type="presOf" srcId="{6F1FB689-3968-4584-94B8-56B7E1760848}" destId="{5A970F75-11A4-4965-A61F-4EF51E51A0A7}" srcOrd="0" destOrd="0" presId="urn:microsoft.com/office/officeart/2005/8/layout/process1"/>
    <dgm:cxn modelId="{8B65DEC9-0BEC-4E61-ACA4-592E19148EE6}" srcId="{F2CE580B-DCC7-40F7-8446-E8C0C1147979}" destId="{9A5CCD9E-D2E9-4FEC-BF9D-36D105420D37}" srcOrd="2" destOrd="0" parTransId="{CF4961F2-24A9-4B80-B041-551A57AB3B5D}" sibTransId="{A2021CE1-7710-44FB-A490-CF81D651D2DD}"/>
    <dgm:cxn modelId="{1CD2F8CA-818E-4C93-AAA0-883475218091}" type="presOf" srcId="{F2CE580B-DCC7-40F7-8446-E8C0C1147979}" destId="{B19A1656-2D1B-4DB8-AD8B-294C131BFC52}" srcOrd="0" destOrd="0" presId="urn:microsoft.com/office/officeart/2005/8/layout/process1"/>
    <dgm:cxn modelId="{C003ADE0-E948-4CBF-8CBB-35C4E9CF6C44}" type="presOf" srcId="{9A5CCD9E-D2E9-4FEC-BF9D-36D105420D37}" destId="{37C46151-A467-4977-B129-1F359C75D713}" srcOrd="0" destOrd="0" presId="urn:microsoft.com/office/officeart/2005/8/layout/process1"/>
    <dgm:cxn modelId="{DE41AC90-B215-45C4-826E-83208DE3CB9B}" type="presParOf" srcId="{B19A1656-2D1B-4DB8-AD8B-294C131BFC52}" destId="{62281568-8B2A-4DCF-8E7D-0CF61E0D14D5}" srcOrd="0" destOrd="0" presId="urn:microsoft.com/office/officeart/2005/8/layout/process1"/>
    <dgm:cxn modelId="{E8E2642A-0884-4F59-B832-8877AFEE3E4F}" type="presParOf" srcId="{B19A1656-2D1B-4DB8-AD8B-294C131BFC52}" destId="{5A970F75-11A4-4965-A61F-4EF51E51A0A7}" srcOrd="1" destOrd="0" presId="urn:microsoft.com/office/officeart/2005/8/layout/process1"/>
    <dgm:cxn modelId="{CB91CB95-0D5A-4681-8B67-F7A2B8A9F5D4}" type="presParOf" srcId="{5A970F75-11A4-4965-A61F-4EF51E51A0A7}" destId="{4B9501BB-4813-44DD-91A0-16AE04778288}" srcOrd="0" destOrd="0" presId="urn:microsoft.com/office/officeart/2005/8/layout/process1"/>
    <dgm:cxn modelId="{0E5DF3DE-2C4E-4693-9C55-3E082C5C0534}" type="presParOf" srcId="{B19A1656-2D1B-4DB8-AD8B-294C131BFC52}" destId="{FD1AA437-1F3D-4E78-B965-5C897D893F55}" srcOrd="2" destOrd="0" presId="urn:microsoft.com/office/officeart/2005/8/layout/process1"/>
    <dgm:cxn modelId="{146051DA-1B0A-43AB-B679-738B3C7FE9C5}" type="presParOf" srcId="{B19A1656-2D1B-4DB8-AD8B-294C131BFC52}" destId="{180772E0-CBAB-4F62-A09D-DCA3D3298503}" srcOrd="3" destOrd="0" presId="urn:microsoft.com/office/officeart/2005/8/layout/process1"/>
    <dgm:cxn modelId="{48DAB25F-41C6-42FE-B8D6-E900F49D540A}" type="presParOf" srcId="{180772E0-CBAB-4F62-A09D-DCA3D3298503}" destId="{59174F13-4331-48C3-8842-FB887C14E2F6}" srcOrd="0" destOrd="0" presId="urn:microsoft.com/office/officeart/2005/8/layout/process1"/>
    <dgm:cxn modelId="{75CD80C8-9EEC-4393-94D2-932FBD83658D}" type="presParOf" srcId="{B19A1656-2D1B-4DB8-AD8B-294C131BFC52}" destId="{37C46151-A467-4977-B129-1F359C75D713}"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281568-8B2A-4DCF-8E7D-0CF61E0D14D5}">
      <dsp:nvSpPr>
        <dsp:cNvPr id="0" name=""/>
        <dsp:cNvSpPr/>
      </dsp:nvSpPr>
      <dsp:spPr>
        <a:xfrm>
          <a:off x="10401" y="1218685"/>
          <a:ext cx="3108985" cy="1865391"/>
        </a:xfrm>
        <a:prstGeom prst="roundRect">
          <a:avLst>
            <a:gd name="adj" fmla="val 10000"/>
          </a:avLst>
        </a:prstGeom>
        <a:solidFill>
          <a:schemeClr val="accent6">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solidFill>
                <a:srgbClr val="000000"/>
              </a:solidFill>
            </a:rPr>
            <a:t>Generic v3 available in draft form</a:t>
          </a:r>
        </a:p>
      </dsp:txBody>
      <dsp:txXfrm>
        <a:off x="65036" y="1273320"/>
        <a:ext cx="2999715" cy="1756121"/>
      </dsp:txXfrm>
    </dsp:sp>
    <dsp:sp modelId="{5A970F75-11A4-4965-A61F-4EF51E51A0A7}">
      <dsp:nvSpPr>
        <dsp:cNvPr id="0" name=""/>
        <dsp:cNvSpPr/>
      </dsp:nvSpPr>
      <dsp:spPr>
        <a:xfrm>
          <a:off x="3430285" y="1765866"/>
          <a:ext cx="659104" cy="77102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3430285" y="1920072"/>
        <a:ext cx="461373" cy="462616"/>
      </dsp:txXfrm>
    </dsp:sp>
    <dsp:sp modelId="{FD1AA437-1F3D-4E78-B965-5C897D893F55}">
      <dsp:nvSpPr>
        <dsp:cNvPr id="0" name=""/>
        <dsp:cNvSpPr/>
      </dsp:nvSpPr>
      <dsp:spPr>
        <a:xfrm>
          <a:off x="4362981" y="1218685"/>
          <a:ext cx="3108985" cy="1865391"/>
        </a:xfrm>
        <a:prstGeom prst="roundRect">
          <a:avLst>
            <a:gd name="adj" fmla="val 10000"/>
          </a:avLst>
        </a:prstGeom>
        <a:solidFill>
          <a:schemeClr val="accent6">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dirty="0">
              <a:solidFill>
                <a:srgbClr val="000000"/>
              </a:solidFill>
            </a:rPr>
            <a:t>Final Generic v3 is  published</a:t>
          </a:r>
          <a:r>
            <a:rPr lang="en-US" sz="2200" kern="1200" dirty="0">
              <a:solidFill>
                <a:srgbClr val="000000"/>
              </a:solidFill>
              <a:latin typeface="Aptos Display" panose="020F0302020204030204"/>
            </a:rPr>
            <a:t>.</a:t>
          </a:r>
          <a:r>
            <a:rPr lang="en-US" sz="2200" kern="1200" dirty="0">
              <a:solidFill>
                <a:srgbClr val="000000"/>
              </a:solidFill>
            </a:rPr>
            <a:t> </a:t>
          </a:r>
          <a:r>
            <a:rPr lang="en-US" sz="2200" kern="1200" dirty="0">
              <a:solidFill>
                <a:srgbClr val="000000"/>
              </a:solidFill>
              <a:latin typeface="Aptos Display" panose="020F0302020204030204"/>
            </a:rPr>
            <a:t>Generic v3-aligned condition-specific</a:t>
          </a:r>
          <a:r>
            <a:rPr lang="en-US" sz="2200" kern="1200" dirty="0">
              <a:solidFill>
                <a:srgbClr val="000000"/>
              </a:solidFill>
            </a:rPr>
            <a:t> guides</a:t>
          </a:r>
          <a:r>
            <a:rPr lang="en-US" sz="2200" kern="1200" dirty="0">
              <a:solidFill>
                <a:srgbClr val="000000"/>
              </a:solidFill>
              <a:latin typeface="Aptos Display" panose="020F0302020204030204"/>
            </a:rPr>
            <a:t> are not yet available</a:t>
          </a:r>
          <a:endParaRPr lang="en-US" sz="2200" kern="1200" dirty="0">
            <a:solidFill>
              <a:srgbClr val="000000"/>
            </a:solidFill>
          </a:endParaRPr>
        </a:p>
      </dsp:txBody>
      <dsp:txXfrm>
        <a:off x="4417616" y="1273320"/>
        <a:ext cx="2999715" cy="1756121"/>
      </dsp:txXfrm>
    </dsp:sp>
    <dsp:sp modelId="{180772E0-CBAB-4F62-A09D-DCA3D3298503}">
      <dsp:nvSpPr>
        <dsp:cNvPr id="0" name=""/>
        <dsp:cNvSpPr/>
      </dsp:nvSpPr>
      <dsp:spPr>
        <a:xfrm>
          <a:off x="7782865" y="1765866"/>
          <a:ext cx="659104" cy="77102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7782865" y="1920072"/>
        <a:ext cx="461373" cy="462616"/>
      </dsp:txXfrm>
    </dsp:sp>
    <dsp:sp modelId="{37C46151-A467-4977-B129-1F359C75D713}">
      <dsp:nvSpPr>
        <dsp:cNvPr id="0" name=""/>
        <dsp:cNvSpPr/>
      </dsp:nvSpPr>
      <dsp:spPr>
        <a:xfrm>
          <a:off x="8715561" y="1218685"/>
          <a:ext cx="3108985" cy="1865391"/>
        </a:xfrm>
        <a:prstGeom prst="roundRect">
          <a:avLst>
            <a:gd name="adj" fmla="val 10000"/>
          </a:avLst>
        </a:prstGeom>
        <a:solidFill>
          <a:schemeClr val="accent6">
            <a:lumMod val="25000"/>
            <a:lumOff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rtl="0">
            <a:lnSpc>
              <a:spcPct val="90000"/>
            </a:lnSpc>
            <a:spcBef>
              <a:spcPct val="0"/>
            </a:spcBef>
            <a:spcAft>
              <a:spcPct val="35000"/>
            </a:spcAft>
            <a:buNone/>
          </a:pPr>
          <a:r>
            <a:rPr lang="en-US" sz="2200" kern="1200" dirty="0">
              <a:solidFill>
                <a:srgbClr val="000000"/>
              </a:solidFill>
              <a:latin typeface="Aptos Display" panose="020F0302020204030204"/>
            </a:rPr>
            <a:t>Generic v3-aligned condition-specific</a:t>
          </a:r>
          <a:r>
            <a:rPr lang="en-US" sz="2200" kern="1200" dirty="0">
              <a:solidFill>
                <a:srgbClr val="000000"/>
              </a:solidFill>
            </a:rPr>
            <a:t> guides </a:t>
          </a:r>
          <a:r>
            <a:rPr lang="en-US" sz="2200" kern="1200" dirty="0">
              <a:solidFill>
                <a:srgbClr val="000000"/>
              </a:solidFill>
              <a:latin typeface="Aptos Display" panose="020F0302020204030204"/>
            </a:rPr>
            <a:t>are published</a:t>
          </a:r>
          <a:endParaRPr lang="en-US" sz="2200" kern="1200" dirty="0">
            <a:solidFill>
              <a:srgbClr val="000000"/>
            </a:solidFill>
          </a:endParaRPr>
        </a:p>
      </dsp:txBody>
      <dsp:txXfrm>
        <a:off x="8770196" y="1273320"/>
        <a:ext cx="2999715" cy="1756121"/>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FD9D4A-4C63-456B-BCE7-795D437B2BBD}" type="datetimeFigureOut">
              <a:t>4/8/2026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E7AE11-0B71-4219-A8A7-2476322697B0}" type="slidenum">
              <a:t>‹#›</a:t>
            </a:fld>
            <a:endParaRPr lang="en-US"/>
          </a:p>
        </p:txBody>
      </p:sp>
    </p:spTree>
    <p:extLst>
      <p:ext uri="{BB962C8B-B14F-4D97-AF65-F5344CB8AC3E}">
        <p14:creationId xmlns:p14="http://schemas.microsoft.com/office/powerpoint/2010/main" val="381439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F084AA2-EDF3-41B6-9BD5-4D1331E35CE7}"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90746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31753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0E4A4-C65F-4B5B-B829-55E1E6BC67A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99225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2976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4054A-3A0A-9CDC-E35F-C6F9AEB3A9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648B57-40D0-2FE6-3D57-B9AC7B858E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2FF450-4814-8729-AE59-4F388B6495A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94F8E6-2418-B3FE-08E5-1C4950E6138E}"/>
              </a:ext>
            </a:extLst>
          </p:cNvPr>
          <p:cNvSpPr>
            <a:spLocks noGrp="1"/>
          </p:cNvSpPr>
          <p:nvPr>
            <p:ph type="sldNum" sz="quarter" idx="5"/>
          </p:nvPr>
        </p:nvSpPr>
        <p:spPr/>
        <p:txBody>
          <a:bodyPr/>
          <a:lstStyle/>
          <a:p>
            <a:fld id="{E5E7AE11-0B71-4219-A8A7-2476322697B0}" type="slidenum">
              <a:rPr lang="en-US" smtClean="0"/>
              <a:t>5</a:t>
            </a:fld>
            <a:endParaRPr lang="en-US"/>
          </a:p>
        </p:txBody>
      </p:sp>
    </p:spTree>
    <p:extLst>
      <p:ext uri="{BB962C8B-B14F-4D97-AF65-F5344CB8AC3E}">
        <p14:creationId xmlns:p14="http://schemas.microsoft.com/office/powerpoint/2010/main" val="936486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AEC72-AB60-0FA8-8CB7-B8ABEA0351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6C056C-6114-ACCD-1828-2634AA7E6B3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7E150F0-712C-4E21-7234-7B2AFC5E139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2EE0E1-D00C-C0D5-0B6D-37386A4A041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0E4A4-C65F-4B5B-B829-55E1E6BC67A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330071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DC674-E58C-9DA4-8B74-1FD8A403B1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FF6BA7-1B60-4D91-0E21-00B78A5CE0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7B37B2-ED68-3224-5E37-6B2AF7ECE4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3AF109-44FB-5880-6ACC-83C385006327}"/>
              </a:ext>
            </a:extLst>
          </p:cNvPr>
          <p:cNvSpPr>
            <a:spLocks noGrp="1"/>
          </p:cNvSpPr>
          <p:nvPr>
            <p:ph type="sldNum" sz="quarter" idx="5"/>
          </p:nvPr>
        </p:nvSpPr>
        <p:spPr/>
        <p:txBody>
          <a:bodyPr/>
          <a:lstStyle/>
          <a:p>
            <a:fld id="{E5E7AE11-0B71-4219-A8A7-2476322697B0}" type="slidenum">
              <a:rPr lang="en-US" smtClean="0"/>
              <a:t>7</a:t>
            </a:fld>
            <a:endParaRPr lang="en-US"/>
          </a:p>
        </p:txBody>
      </p:sp>
    </p:spTree>
    <p:extLst>
      <p:ext uri="{BB962C8B-B14F-4D97-AF65-F5344CB8AC3E}">
        <p14:creationId xmlns:p14="http://schemas.microsoft.com/office/powerpoint/2010/main" val="652438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59EDE-37B8-F26C-89B9-5592416035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99CE35-EB30-7FFC-28AE-2CDF2C07C9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5B8F8E-8827-9C90-0EC3-4EC435EF71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C55C7E-DF12-7C59-E078-769DB79F2A2D}"/>
              </a:ext>
            </a:extLst>
          </p:cNvPr>
          <p:cNvSpPr>
            <a:spLocks noGrp="1"/>
          </p:cNvSpPr>
          <p:nvPr>
            <p:ph type="sldNum" sz="quarter" idx="5"/>
          </p:nvPr>
        </p:nvSpPr>
        <p:spPr/>
        <p:txBody>
          <a:bodyPr/>
          <a:lstStyle/>
          <a:p>
            <a:fld id="{E5E7AE11-0B71-4219-A8A7-2476322697B0}" type="slidenum">
              <a:rPr lang="en-US" smtClean="0"/>
              <a:t>8</a:t>
            </a:fld>
            <a:endParaRPr lang="en-US"/>
          </a:p>
        </p:txBody>
      </p:sp>
    </p:spTree>
    <p:extLst>
      <p:ext uri="{BB962C8B-B14F-4D97-AF65-F5344CB8AC3E}">
        <p14:creationId xmlns:p14="http://schemas.microsoft.com/office/powerpoint/2010/main" val="1166963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8684F-10D7-73D5-B405-9E5C8EE90B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29B32C-84FA-ACE5-2FFA-7A5288EB08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E96501-C788-9B37-91A8-A86663DB48A7}"/>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3BC7E49C-31D4-6800-18CC-3FDC928BDA89}"/>
              </a:ext>
            </a:extLst>
          </p:cNvPr>
          <p:cNvSpPr>
            <a:spLocks noGrp="1"/>
          </p:cNvSpPr>
          <p:nvPr>
            <p:ph type="sldNum" sz="quarter" idx="5"/>
          </p:nvPr>
        </p:nvSpPr>
        <p:spPr/>
        <p:txBody>
          <a:bodyPr/>
          <a:lstStyle/>
          <a:p>
            <a:fld id="{E5E7AE11-0B71-4219-A8A7-2476322697B0}" type="slidenum">
              <a:rPr lang="en-US" smtClean="0"/>
              <a:t>9</a:t>
            </a:fld>
            <a:endParaRPr lang="en-US"/>
          </a:p>
        </p:txBody>
      </p:sp>
    </p:spTree>
    <p:extLst>
      <p:ext uri="{BB962C8B-B14F-4D97-AF65-F5344CB8AC3E}">
        <p14:creationId xmlns:p14="http://schemas.microsoft.com/office/powerpoint/2010/main" val="18666918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71654-47AE-5C7A-8850-6A96401C5F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970766-A52E-B72F-9174-BEFE974687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76B62D-5218-826A-E9E9-7BF695FCD7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DE9A00-59FE-B289-BB0D-3ADAC4D89036}"/>
              </a:ext>
            </a:extLst>
          </p:cNvPr>
          <p:cNvSpPr>
            <a:spLocks noGrp="1"/>
          </p:cNvSpPr>
          <p:nvPr>
            <p:ph type="sldNum" sz="quarter" idx="5"/>
          </p:nvPr>
        </p:nvSpPr>
        <p:spPr/>
        <p:txBody>
          <a:bodyPr/>
          <a:lstStyle/>
          <a:p>
            <a:fld id="{E5E7AE11-0B71-4219-A8A7-2476322697B0}" type="slidenum">
              <a:rPr lang="en-US" smtClean="0"/>
              <a:t>10</a:t>
            </a:fld>
            <a:endParaRPr lang="en-US"/>
          </a:p>
        </p:txBody>
      </p:sp>
    </p:spTree>
    <p:extLst>
      <p:ext uri="{BB962C8B-B14F-4D97-AF65-F5344CB8AC3E}">
        <p14:creationId xmlns:p14="http://schemas.microsoft.com/office/powerpoint/2010/main" val="22306402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436EA-C0F0-CD9D-1402-F90BB70B02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4B2136-3AB8-035B-4537-1840CBE367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130258-EC20-9F7B-C0BD-966C6347A92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0279BA-0C6C-FF7F-4DEA-D6FF25C117D3}"/>
              </a:ext>
            </a:extLst>
          </p:cNvPr>
          <p:cNvSpPr>
            <a:spLocks noGrp="1"/>
          </p:cNvSpPr>
          <p:nvPr>
            <p:ph type="sldNum" sz="quarter" idx="5"/>
          </p:nvPr>
        </p:nvSpPr>
        <p:spPr/>
        <p:txBody>
          <a:bodyPr/>
          <a:lstStyle/>
          <a:p>
            <a:fld id="{E5E7AE11-0B71-4219-A8A7-2476322697B0}" type="slidenum">
              <a:rPr lang="en-US" smtClean="0"/>
              <a:t>11</a:t>
            </a:fld>
            <a:endParaRPr lang="en-US"/>
          </a:p>
        </p:txBody>
      </p:sp>
    </p:spTree>
    <p:extLst>
      <p:ext uri="{BB962C8B-B14F-4D97-AF65-F5344CB8AC3E}">
        <p14:creationId xmlns:p14="http://schemas.microsoft.com/office/powerpoint/2010/main" val="28505670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E9A5A-370C-1EA1-4AB4-8EAA36D1A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E6EC38-DF56-30B2-603E-CAE5642199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83E093-B916-B878-E483-67BBD076E4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52E0E6-AE07-1B30-C765-0A9A68468C9C}"/>
              </a:ext>
            </a:extLst>
          </p:cNvPr>
          <p:cNvSpPr>
            <a:spLocks noGrp="1"/>
          </p:cNvSpPr>
          <p:nvPr>
            <p:ph type="sldNum" sz="quarter" idx="5"/>
          </p:nvPr>
        </p:nvSpPr>
        <p:spPr/>
        <p:txBody>
          <a:bodyPr/>
          <a:lstStyle/>
          <a:p>
            <a:fld id="{E5E7AE11-0B71-4219-A8A7-2476322697B0}" type="slidenum">
              <a:rPr lang="en-US" smtClean="0"/>
              <a:t>12</a:t>
            </a:fld>
            <a:endParaRPr lang="en-US"/>
          </a:p>
        </p:txBody>
      </p:sp>
    </p:spTree>
    <p:extLst>
      <p:ext uri="{BB962C8B-B14F-4D97-AF65-F5344CB8AC3E}">
        <p14:creationId xmlns:p14="http://schemas.microsoft.com/office/powerpoint/2010/main" val="35277540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63749-49FB-591C-E283-E2AD9AE3A9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EB37F9-525D-6575-E9AD-1E24C7D10D9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8BAB323-BF6F-0946-89F0-6398F2CB93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00E0E3-3F0A-9CAD-46B6-C8F8403283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80E4A4-C65F-4B5B-B829-55E1E6BC67A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476867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1C51A-2CEF-6025-704F-870E9E1E21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02606E-A7A8-69B1-EE9E-3FA53A63DAC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03D7FB7-64F3-74A3-6BFF-1DC65342FE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EE00A5-C811-9E36-7F19-B41E9147AB4F}"/>
              </a:ext>
            </a:extLst>
          </p:cNvPr>
          <p:cNvSpPr>
            <a:spLocks noGrp="1"/>
          </p:cNvSpPr>
          <p:nvPr>
            <p:ph type="sldNum" sz="quarter" idx="5"/>
          </p:nvPr>
        </p:nvSpPr>
        <p:spPr/>
        <p:txBody>
          <a:bodyPr/>
          <a:lstStyle/>
          <a:p>
            <a:fld id="{8580E4A4-C65F-4B5B-B829-55E1E6BC67A3}" type="slidenum">
              <a:rPr lang="en-US" smtClean="0"/>
              <a:t>14</a:t>
            </a:fld>
            <a:endParaRPr lang="en-US"/>
          </a:p>
        </p:txBody>
      </p:sp>
    </p:spTree>
    <p:extLst>
      <p:ext uri="{BB962C8B-B14F-4D97-AF65-F5344CB8AC3E}">
        <p14:creationId xmlns:p14="http://schemas.microsoft.com/office/powerpoint/2010/main" val="3073107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8580E4A4-C65F-4B5B-B829-55E1E6BC67A3}" type="slidenum">
              <a:rPr lang="en-US" smtClean="0"/>
              <a:t>15</a:t>
            </a:fld>
            <a:endParaRPr lang="en-US"/>
          </a:p>
        </p:txBody>
      </p:sp>
    </p:spTree>
    <p:extLst>
      <p:ext uri="{BB962C8B-B14F-4D97-AF65-F5344CB8AC3E}">
        <p14:creationId xmlns:p14="http://schemas.microsoft.com/office/powerpoint/2010/main" val="2953657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BB12F-A321-9043-C981-D28B62F519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D72103-AEA8-1637-1EE3-466591E4E4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951D6C-22D2-EBF9-D175-74995F9A62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C45DC0E-F4AE-FA77-0BE7-37230C054ED7}"/>
              </a:ext>
            </a:extLst>
          </p:cNvPr>
          <p:cNvSpPr>
            <a:spLocks noGrp="1"/>
          </p:cNvSpPr>
          <p:nvPr>
            <p:ph type="sldNum" sz="quarter" idx="5"/>
          </p:nvPr>
        </p:nvSpPr>
        <p:spPr/>
        <p:txBody>
          <a:bodyPr/>
          <a:lstStyle/>
          <a:p>
            <a:fld id="{8580E4A4-C65F-4B5B-B829-55E1E6BC67A3}" type="slidenum">
              <a:rPr lang="en-US" smtClean="0"/>
              <a:t>16</a:t>
            </a:fld>
            <a:endParaRPr lang="en-US"/>
          </a:p>
        </p:txBody>
      </p:sp>
    </p:spTree>
    <p:extLst>
      <p:ext uri="{BB962C8B-B14F-4D97-AF65-F5344CB8AC3E}">
        <p14:creationId xmlns:p14="http://schemas.microsoft.com/office/powerpoint/2010/main" val="4193957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72C2A-AD81-42F9-B2DD-6820EB21C2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0A038E-D9A2-99F1-FB37-42CEEEB96C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8874FD-3FF5-1195-BCA2-8034F46856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1BCDE9-658B-5A4D-6202-8D76B97EBC15}"/>
              </a:ext>
            </a:extLst>
          </p:cNvPr>
          <p:cNvSpPr>
            <a:spLocks noGrp="1"/>
          </p:cNvSpPr>
          <p:nvPr>
            <p:ph type="sldNum" sz="quarter" idx="5"/>
          </p:nvPr>
        </p:nvSpPr>
        <p:spPr/>
        <p:txBody>
          <a:bodyPr/>
          <a:lstStyle/>
          <a:p>
            <a:fld id="{8580E4A4-C65F-4B5B-B829-55E1E6BC67A3}" type="slidenum">
              <a:rPr lang="en-US" smtClean="0"/>
              <a:t>17</a:t>
            </a:fld>
            <a:endParaRPr lang="en-US"/>
          </a:p>
        </p:txBody>
      </p:sp>
    </p:spTree>
    <p:extLst>
      <p:ext uri="{BB962C8B-B14F-4D97-AF65-F5344CB8AC3E}">
        <p14:creationId xmlns:p14="http://schemas.microsoft.com/office/powerpoint/2010/main" val="15137082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5C467-655F-7E98-2BD9-3310A49D0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158DE5-6894-67D8-ACA7-36898193C88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2873AB8-49C7-3B67-8E6B-C6AFAC0830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6B88AD-A326-140D-CEC7-CD78ED157D91}"/>
              </a:ext>
            </a:extLst>
          </p:cNvPr>
          <p:cNvSpPr>
            <a:spLocks noGrp="1"/>
          </p:cNvSpPr>
          <p:nvPr>
            <p:ph type="sldNum" sz="quarter" idx="5"/>
          </p:nvPr>
        </p:nvSpPr>
        <p:spPr/>
        <p:txBody>
          <a:bodyPr/>
          <a:lstStyle/>
          <a:p>
            <a:fld id="{8580E4A4-C65F-4B5B-B829-55E1E6BC67A3}" type="slidenum">
              <a:rPr lang="en-US" smtClean="0"/>
              <a:t>18</a:t>
            </a:fld>
            <a:endParaRPr lang="en-US"/>
          </a:p>
        </p:txBody>
      </p:sp>
    </p:spTree>
    <p:extLst>
      <p:ext uri="{BB962C8B-B14F-4D97-AF65-F5344CB8AC3E}">
        <p14:creationId xmlns:p14="http://schemas.microsoft.com/office/powerpoint/2010/main" val="16862603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8580E4A4-C65F-4B5B-B829-55E1E6BC67A3}" type="slidenum">
              <a:rPr lang="en-US" smtClean="0"/>
              <a:t>19</a:t>
            </a:fld>
            <a:endParaRPr lang="en-US"/>
          </a:p>
        </p:txBody>
      </p:sp>
    </p:spTree>
    <p:extLst>
      <p:ext uri="{BB962C8B-B14F-4D97-AF65-F5344CB8AC3E}">
        <p14:creationId xmlns:p14="http://schemas.microsoft.com/office/powerpoint/2010/main" val="7852507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FC2F85A1-C2E4-4C11-93B6-B7A8350FD800}" type="slidenum">
              <a:rPr lang="en-US" smtClean="0"/>
              <a:t>20</a:t>
            </a:fld>
            <a:endParaRPr lang="en-US"/>
          </a:p>
        </p:txBody>
      </p:sp>
    </p:spTree>
    <p:extLst>
      <p:ext uri="{BB962C8B-B14F-4D97-AF65-F5344CB8AC3E}">
        <p14:creationId xmlns:p14="http://schemas.microsoft.com/office/powerpoint/2010/main" val="23381194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6B805-9EB9-E1B8-CC9B-AE5518F8E5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386193-19B0-F343-5F6A-2F4207B644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9575D9-A722-A2AF-BE9C-82ACDB82F3F2}"/>
              </a:ext>
            </a:extLst>
          </p:cNvPr>
          <p:cNvSpPr>
            <a:spLocks noGrp="1"/>
          </p:cNvSpPr>
          <p:nvPr>
            <p:ph type="body" idx="1"/>
          </p:nvPr>
        </p:nvSpPr>
        <p:spPr/>
        <p:txBody>
          <a:bodyPr/>
          <a:lstStyle/>
          <a:p>
            <a:pPr>
              <a:defRPr/>
            </a:pPr>
            <a:endParaRPr lang="en-US" dirty="0">
              <a:solidFill>
                <a:srgbClr val="000000"/>
              </a:solidFill>
            </a:endParaRPr>
          </a:p>
        </p:txBody>
      </p:sp>
      <p:sp>
        <p:nvSpPr>
          <p:cNvPr id="4" name="Slide Number Placeholder 3">
            <a:extLst>
              <a:ext uri="{FF2B5EF4-FFF2-40B4-BE49-F238E27FC236}">
                <a16:creationId xmlns:a16="http://schemas.microsoft.com/office/drawing/2014/main" id="{C77FAFBB-403D-E7A0-22A6-FA189DC5BD87}"/>
              </a:ext>
            </a:extLst>
          </p:cNvPr>
          <p:cNvSpPr>
            <a:spLocks noGrp="1"/>
          </p:cNvSpPr>
          <p:nvPr>
            <p:ph type="sldNum" sz="quarter" idx="5"/>
          </p:nvPr>
        </p:nvSpPr>
        <p:spPr/>
        <p:txBody>
          <a:bodyPr/>
          <a:lstStyle/>
          <a:p>
            <a:fld id="{FC2F85A1-C2E4-4C11-93B6-B7A8350FD800}" type="slidenum">
              <a:rPr lang="en-US" smtClean="0"/>
              <a:t>21</a:t>
            </a:fld>
            <a:endParaRPr lang="en-US"/>
          </a:p>
        </p:txBody>
      </p:sp>
    </p:spTree>
    <p:extLst>
      <p:ext uri="{BB962C8B-B14F-4D97-AF65-F5344CB8AC3E}">
        <p14:creationId xmlns:p14="http://schemas.microsoft.com/office/powerpoint/2010/main" val="42347460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75824-EA57-1E89-2E8A-5D8244662A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66E7FA-A83A-6411-0CCD-E0B2927DA6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98BCD6-C58E-76EA-0E3A-79B50E5C3BA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EED179F6-1865-227D-1559-F3F86AE533FE}"/>
              </a:ext>
            </a:extLst>
          </p:cNvPr>
          <p:cNvSpPr>
            <a:spLocks noGrp="1"/>
          </p:cNvSpPr>
          <p:nvPr>
            <p:ph type="sldNum" sz="quarter" idx="5"/>
          </p:nvPr>
        </p:nvSpPr>
        <p:spPr/>
        <p:txBody>
          <a:bodyPr/>
          <a:lstStyle/>
          <a:p>
            <a:fld id="{FC2F85A1-C2E4-4C11-93B6-B7A8350FD800}" type="slidenum">
              <a:rPr lang="en-US" smtClean="0"/>
              <a:t>22</a:t>
            </a:fld>
            <a:endParaRPr lang="en-US"/>
          </a:p>
        </p:txBody>
      </p:sp>
    </p:spTree>
    <p:extLst>
      <p:ext uri="{BB962C8B-B14F-4D97-AF65-F5344CB8AC3E}">
        <p14:creationId xmlns:p14="http://schemas.microsoft.com/office/powerpoint/2010/main" val="28152989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E5E7AE11-0B71-4219-A8A7-2476322697B0}" type="slidenum">
              <a:rPr lang="en-US"/>
              <a:t>23</a:t>
            </a:fld>
            <a:endParaRPr lang="en-US"/>
          </a:p>
        </p:txBody>
      </p:sp>
    </p:spTree>
    <p:extLst>
      <p:ext uri="{BB962C8B-B14F-4D97-AF65-F5344CB8AC3E}">
        <p14:creationId xmlns:p14="http://schemas.microsoft.com/office/powerpoint/2010/main" val="7539829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096DE-2740-0DC8-55ED-2D4CA03AA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EBAADA-E18F-8A90-B24E-3E09528D12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9786D6-0ADD-8B26-BBB0-1B1E7DE085C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ABD1247-029F-AFBC-AB0A-59D506DF33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F29102-ED10-4F3A-8106-AF875A20FCF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421126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83F77-A971-5E58-D81E-F6134839D8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33E3DD-EB8F-355A-E2F7-2FF692DFCEB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A6078CE-FE4F-B735-FF26-CB685EE24B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12FAB9-843D-7D0F-C96F-90E2DA19F6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F29102-ED10-4F3A-8106-AF875A20FCF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05558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4/8/2026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4/8/2026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4/8/2026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4/8/2026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4/8/2026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4/8/2026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4/8/2026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4/8/2026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4/8/2026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4/8/2026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4/8/2026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grpSp>
        <p:nvGrpSpPr>
          <p:cNvPr id="2" name="Group 1">
            <a:extLst>
              <a:ext uri="{FF2B5EF4-FFF2-40B4-BE49-F238E27FC236}">
                <a16:creationId xmlns:a16="http://schemas.microsoft.com/office/drawing/2014/main" id="{D5710D62-FA23-37E1-D9CA-4E6562C12821}"/>
              </a:ext>
              <a:ext uri="{C183D7F6-B498-43B3-948B-1728B52AA6E4}">
                <adec:decorative xmlns:adec="http://schemas.microsoft.com/office/drawing/2017/decorative" val="1"/>
              </a:ext>
            </a:extLst>
          </p:cNvPr>
          <p:cNvGrpSpPr>
            <a:grpSpLocks noGrp="1" noUngrp="1" noRot="1" noMove="1" noResize="1"/>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
        <p:nvSpPr>
          <p:cNvPr id="10" name="Text Placeholder 9">
            <a:extLst>
              <a:ext uri="{FF2B5EF4-FFF2-40B4-BE49-F238E27FC236}">
                <a16:creationId xmlns:a16="http://schemas.microsoft.com/office/drawing/2014/main" id="{1ABEE049-4EDC-72E7-33F0-97CB98B02587}"/>
              </a:ext>
            </a:extLst>
          </p:cNvPr>
          <p:cNvSpPr>
            <a:spLocks noGrp="1"/>
          </p:cNvSpPr>
          <p:nvPr>
            <p:ph type="body" sz="quarter" idx="11"/>
          </p:nvPr>
        </p:nvSpPr>
        <p:spPr>
          <a:xfrm>
            <a:off x="584200" y="6416841"/>
            <a:ext cx="10490976" cy="292212"/>
          </a:xfrm>
        </p:spPr>
        <p:txBody>
          <a:bodyPr/>
          <a:lstStyle>
            <a:lvl1pPr marL="0" indent="0">
              <a:buNone/>
              <a:defRPr sz="1067"/>
            </a:lvl1pPr>
          </a:lstStyle>
          <a:p>
            <a:pPr lvl="0"/>
            <a:endParaRPr lang="en-US"/>
          </a:p>
        </p:txBody>
      </p:sp>
      <p:sp>
        <p:nvSpPr>
          <p:cNvPr id="11" name="Slide Number Placeholder 11">
            <a:extLst>
              <a:ext uri="{FF2B5EF4-FFF2-40B4-BE49-F238E27FC236}">
                <a16:creationId xmlns:a16="http://schemas.microsoft.com/office/drawing/2014/main" id="{EE5CAFF7-7E21-9C78-9070-5FCF133DCD1D}"/>
              </a:ext>
              <a:ext uri="{C183D7F6-B498-43B3-948B-1728B52AA6E4}">
                <adec:decorative xmlns:adec="http://schemas.microsoft.com/office/drawing/2017/decorative" val="1"/>
              </a:ext>
            </a:extLst>
          </p:cNvPr>
          <p:cNvSpPr>
            <a:spLocks noGrp="1"/>
          </p:cNvSpPr>
          <p:nvPr>
            <p:ph type="sldNum" sz="quarter" idx="17"/>
          </p:nvPr>
        </p:nvSpPr>
        <p:spPr>
          <a:xfrm>
            <a:off x="11521439" y="6400799"/>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2143721677"/>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Section Header">
    <p:bg>
      <p:bgPr>
        <a:gradFill>
          <a:gsLst>
            <a:gs pos="48000">
              <a:srgbClr val="10416E"/>
            </a:gs>
            <a:gs pos="100000">
              <a:srgbClr val="1964A7"/>
            </a:gs>
          </a:gsLst>
          <a:lin ang="2700000" scaled="1"/>
        </a:gradFill>
        <a:effectLst/>
      </p:bgPr>
    </p:bg>
    <p:spTree>
      <p:nvGrpSpPr>
        <p:cNvPr id="1" name=""/>
        <p:cNvGrpSpPr/>
        <p:nvPr/>
      </p:nvGrpSpPr>
      <p:grpSpPr>
        <a:xfrm>
          <a:off x="0" y="0"/>
          <a:ext cx="0" cy="0"/>
          <a:chOff x="0" y="0"/>
          <a:chExt cx="0" cy="0"/>
        </a:xfrm>
      </p:grpSpPr>
      <p:sp>
        <p:nvSpPr>
          <p:cNvPr id="7" name="Rectangle 6"/>
          <p:cNvSpPr/>
          <p:nvPr userDrawn="1"/>
        </p:nvSpPr>
        <p:spPr>
          <a:xfrm>
            <a:off x="670557" y="1639958"/>
            <a:ext cx="4736329" cy="3051313"/>
          </a:xfrm>
          <a:prstGeom prst="rect">
            <a:avLst/>
          </a:prstGeom>
          <a:solidFill>
            <a:schemeClr val="bg1"/>
          </a:solidFill>
        </p:spPr>
        <p:txBody>
          <a:bodyPr vert="horz" lIns="45720" tIns="22860" rIns="45720" bIns="22860" rtlCol="0" anchor="t">
            <a:normAutofit/>
          </a:bodyPr>
          <a:lstStyle/>
          <a:p>
            <a:pPr lvl="0" eaLnBrk="1" hangingPunct="1">
              <a:lnSpc>
                <a:spcPct val="90000"/>
              </a:lnSpc>
              <a:spcBef>
                <a:spcPts val="500"/>
              </a:spcBef>
              <a:buFont typeface="Arial" panose="020B0604020202020204" pitchFamily="34" charset="0"/>
            </a:pPr>
            <a:endParaRPr lang="en-US" sz="1350" kern="1200">
              <a:solidFill>
                <a:schemeClr val="accent4"/>
              </a:solidFill>
              <a:latin typeface="Visuelt Pro Light" panose="020B0303040202040104" pitchFamily="34" charset="0"/>
            </a:endParaRPr>
          </a:p>
        </p:txBody>
      </p:sp>
      <p:sp>
        <p:nvSpPr>
          <p:cNvPr id="2" name="Title 1"/>
          <p:cNvSpPr>
            <a:spLocks noGrp="1"/>
          </p:cNvSpPr>
          <p:nvPr>
            <p:ph type="title"/>
          </p:nvPr>
        </p:nvSpPr>
        <p:spPr>
          <a:xfrm>
            <a:off x="904461" y="1759227"/>
            <a:ext cx="4253948" cy="2802835"/>
          </a:xfrm>
        </p:spPr>
        <p:txBody>
          <a:bodyPr anchor="ctr" anchorCtr="0">
            <a:normAutofit/>
          </a:bodyPr>
          <a:lstStyle>
            <a:lvl1pPr>
              <a:defRPr lang="en-US" sz="3600" b="1" i="0" kern="1200" dirty="0">
                <a:solidFill>
                  <a:srgbClr val="1964A7"/>
                </a:solidFill>
                <a:latin typeface="+mj-lt"/>
                <a:ea typeface="+mj-ea"/>
                <a:cs typeface="Arial" panose="020B0604020202020204" pitchFamily="34" charset="0"/>
              </a:defRPr>
            </a:lvl1pPr>
          </a:lstStyle>
          <a:p>
            <a:r>
              <a:rPr lang="en-US"/>
              <a:t>Click to edit Master title style</a:t>
            </a:r>
          </a:p>
        </p:txBody>
      </p:sp>
      <p:sp>
        <p:nvSpPr>
          <p:cNvPr id="10" name="Footer Placeholder 4">
            <a:extLst>
              <a:ext uri="{FF2B5EF4-FFF2-40B4-BE49-F238E27FC236}">
                <a16:creationId xmlns:a16="http://schemas.microsoft.com/office/drawing/2014/main" id="{BD93B958-EF7E-90FB-9295-8D3544D51970}"/>
              </a:ext>
            </a:extLst>
          </p:cNvPr>
          <p:cNvSpPr>
            <a:spLocks noGrp="1"/>
          </p:cNvSpPr>
          <p:nvPr>
            <p:ph type="ftr" sz="quarter" idx="3"/>
          </p:nvPr>
        </p:nvSpPr>
        <p:spPr>
          <a:xfrm>
            <a:off x="6260369" y="6304102"/>
            <a:ext cx="4874727" cy="365125"/>
          </a:xfrm>
          <a:prstGeom prst="rect">
            <a:avLst/>
          </a:prstGeom>
        </p:spPr>
        <p:txBody>
          <a:bodyPr vert="horz" lIns="91440" tIns="45720" rIns="91440" bIns="45720" rtlCol="0" anchor="ctr"/>
          <a:lstStyle>
            <a:lvl1pPr algn="r">
              <a:defRPr lang="en-US" sz="800" kern="1200" spc="100" baseline="0">
                <a:solidFill>
                  <a:schemeClr val="bg1"/>
                </a:solidFill>
                <a:latin typeface="Century Gothic" panose="020B0502020202020204" pitchFamily="34" charset="0"/>
                <a:ea typeface="+mn-ea"/>
                <a:cs typeface="+mn-cs"/>
              </a:defRPr>
            </a:lvl1pPr>
          </a:lstStyle>
          <a:p>
            <a:r>
              <a:rPr lang="en-US"/>
              <a:t>OFFICE OF PUBLIC HEALTH DATA, SURVEILLANCE, AND TECHNOLOGY</a:t>
            </a:r>
          </a:p>
        </p:txBody>
      </p:sp>
      <p:sp>
        <p:nvSpPr>
          <p:cNvPr id="11" name="Slide Number Placeholder 5">
            <a:extLst>
              <a:ext uri="{FF2B5EF4-FFF2-40B4-BE49-F238E27FC236}">
                <a16:creationId xmlns:a16="http://schemas.microsoft.com/office/drawing/2014/main" id="{650DDD9A-DFB8-4DD0-B5A9-20221C0CCAD4}"/>
              </a:ext>
            </a:extLst>
          </p:cNvPr>
          <p:cNvSpPr>
            <a:spLocks noGrp="1"/>
          </p:cNvSpPr>
          <p:nvPr>
            <p:ph type="sldNum" sz="quarter" idx="4"/>
          </p:nvPr>
        </p:nvSpPr>
        <p:spPr>
          <a:xfrm>
            <a:off x="11135096" y="6304102"/>
            <a:ext cx="416578" cy="365125"/>
          </a:xfrm>
          <a:prstGeom prst="rect">
            <a:avLst/>
          </a:prstGeom>
        </p:spPr>
        <p:txBody>
          <a:bodyPr vert="horz" lIns="91440" tIns="45720" rIns="91440" bIns="45720" rtlCol="0" anchor="ctr"/>
          <a:lstStyle>
            <a:lvl1pPr marL="0" algn="r" defTabSz="914400" rtl="0" eaLnBrk="1" latinLnBrk="0" hangingPunct="1">
              <a:defRPr lang="en-US" sz="800" kern="1200" smtClean="0">
                <a:solidFill>
                  <a:schemeClr val="bg1"/>
                </a:solidFill>
                <a:latin typeface="Century Gothic" panose="020B0502020202020204" pitchFamily="34" charset="0"/>
                <a:ea typeface="+mn-ea"/>
                <a:cs typeface="+mn-cs"/>
              </a:defRPr>
            </a:lvl1pPr>
          </a:lstStyle>
          <a:p>
            <a:fld id="{9ABF8E7D-0782-4402-876D-ACDA350B323A}" type="slidenum">
              <a:rPr lang="en-US" smtClean="0"/>
              <a:pPr/>
              <a:t>‹#›</a:t>
            </a:fld>
            <a:endParaRPr lang="en-US"/>
          </a:p>
        </p:txBody>
      </p:sp>
    </p:spTree>
    <p:extLst>
      <p:ext uri="{BB962C8B-B14F-4D97-AF65-F5344CB8AC3E}">
        <p14:creationId xmlns:p14="http://schemas.microsoft.com/office/powerpoint/2010/main" val="26397321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6767349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6"/>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2842109581"/>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43467115"/>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6"/>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252853258"/>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4905879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329981449"/>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a:solidFill>
                  <a:srgbClr val="0057B7"/>
                </a:solidFill>
                <a:latin typeface="Calibri" panose="020F0502020204030204" pitchFamily="34" charset="0"/>
              </a:rPr>
              <a:t>For more information, contact CDC</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1-800-CDC-INFO (232-4636)</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TTY:  1-888-232-6348    cdc.gov</a:t>
            </a: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6"/>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7082965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319243579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DIVIDER OPTION 2">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26368FE-BB30-52F8-89C1-D155114AB35A}"/>
              </a:ext>
            </a:extLst>
          </p:cNvPr>
          <p:cNvGrpSpPr/>
          <p:nvPr userDrawn="1"/>
        </p:nvGrpSpPr>
        <p:grpSpPr>
          <a:xfrm>
            <a:off x="0" y="0"/>
            <a:ext cx="12192000" cy="1158861"/>
            <a:chOff x="0" y="1079970"/>
            <a:chExt cx="7112000" cy="224439"/>
          </a:xfrm>
        </p:grpSpPr>
        <p:sp>
          <p:nvSpPr>
            <p:cNvPr id="15" name="Rectangle 14">
              <a:extLst>
                <a:ext uri="{FF2B5EF4-FFF2-40B4-BE49-F238E27FC236}">
                  <a16:creationId xmlns:a16="http://schemas.microsoft.com/office/drawing/2014/main" id="{55A2EC66-252E-FB31-C586-41F7DC2F7D6F}"/>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23" name="Group 22">
              <a:extLst>
                <a:ext uri="{FF2B5EF4-FFF2-40B4-BE49-F238E27FC236}">
                  <a16:creationId xmlns:a16="http://schemas.microsoft.com/office/drawing/2014/main" id="{9DF158DF-BAF5-68F6-78E1-1E179A3E0136}"/>
                </a:ext>
              </a:extLst>
            </p:cNvPr>
            <p:cNvGrpSpPr/>
            <p:nvPr userDrawn="1"/>
          </p:nvGrpSpPr>
          <p:grpSpPr>
            <a:xfrm>
              <a:off x="430" y="1080101"/>
              <a:ext cx="5345267" cy="224308"/>
              <a:chOff x="1771" y="389"/>
              <a:chExt cx="18815689" cy="664930"/>
            </a:xfrm>
          </p:grpSpPr>
          <p:sp>
            <p:nvSpPr>
              <p:cNvPr id="24" name="Parallelogram 9">
                <a:extLst>
                  <a:ext uri="{FF2B5EF4-FFF2-40B4-BE49-F238E27FC236}">
                    <a16:creationId xmlns:a16="http://schemas.microsoft.com/office/drawing/2014/main" id="{143E1EDA-4AF6-C976-C4EF-C1C84A0090F1}"/>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5" name="Parallelogram 24">
                <a:extLst>
                  <a:ext uri="{FF2B5EF4-FFF2-40B4-BE49-F238E27FC236}">
                    <a16:creationId xmlns:a16="http://schemas.microsoft.com/office/drawing/2014/main" id="{F6FA40E6-EF82-BF3D-A917-8B343EC59494}"/>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6" name="Parallelogram 25">
                <a:extLst>
                  <a:ext uri="{FF2B5EF4-FFF2-40B4-BE49-F238E27FC236}">
                    <a16:creationId xmlns:a16="http://schemas.microsoft.com/office/drawing/2014/main" id="{23549B84-60EC-73B4-5015-36EDBB01E4AA}"/>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7" name="Parallelogram 26">
                <a:extLst>
                  <a:ext uri="{FF2B5EF4-FFF2-40B4-BE49-F238E27FC236}">
                    <a16:creationId xmlns:a16="http://schemas.microsoft.com/office/drawing/2014/main" id="{5C53FF0A-86FC-1D88-9239-97955B1F770D}"/>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8" name="Parallelogram 27">
                <a:extLst>
                  <a:ext uri="{FF2B5EF4-FFF2-40B4-BE49-F238E27FC236}">
                    <a16:creationId xmlns:a16="http://schemas.microsoft.com/office/drawing/2014/main" id="{6AF49E4E-32CD-B60C-5A81-83D00D5ACF6D}"/>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4"/>
            <a:ext cx="7772400" cy="426244"/>
          </a:xfrm>
          <a:prstGeom prst="rect">
            <a:avLst/>
          </a:prstGeom>
        </p:spPr>
        <p:txBody>
          <a:bodyPr anchor="b"/>
          <a:lstStyle>
            <a:lvl1pPr marL="0" indent="0" algn="l">
              <a:lnSpc>
                <a:spcPts val="2200"/>
              </a:lnSpc>
              <a:buNone/>
              <a:defRPr sz="2000" baseline="0">
                <a:solidFill>
                  <a:srgbClr val="000000"/>
                </a:solidFill>
                <a:latin typeface="Calibri" pitchFamily="34" charset="0"/>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endParaRPr lang="en-US"/>
          </a:p>
        </p:txBody>
      </p:sp>
      <p:sp>
        <p:nvSpPr>
          <p:cNvPr id="2" name="Title 1">
            <a:extLst>
              <a:ext uri="{FF2B5EF4-FFF2-40B4-BE49-F238E27FC236}">
                <a16:creationId xmlns:a16="http://schemas.microsoft.com/office/drawing/2014/main" id="{98DAD436-F875-0284-57C5-8677D1B13921}"/>
              </a:ext>
            </a:extLst>
          </p:cNvPr>
          <p:cNvSpPr>
            <a:spLocks noGrp="1"/>
          </p:cNvSpPr>
          <p:nvPr>
            <p:ph type="title"/>
          </p:nvPr>
        </p:nvSpPr>
        <p:spPr>
          <a:xfrm>
            <a:off x="584200" y="4094906"/>
            <a:ext cx="10515600" cy="1325033"/>
          </a:xfrm>
          <a:prstGeom prst="rect">
            <a:avLst/>
          </a:prstGeom>
        </p:spPr>
        <p:txBody>
          <a:bodyPr/>
          <a:lstStyle>
            <a:lvl1pPr algn="l">
              <a:defRPr sz="4800" b="1">
                <a:solidFill>
                  <a:srgbClr val="0057B7"/>
                </a:solidFill>
                <a:latin typeface="Calibri" panose="020F0502020204030204" pitchFamily="34" charset="0"/>
                <a:cs typeface="Calibri" panose="020F0502020204030204" pitchFamily="34" charset="0"/>
              </a:defRPr>
            </a:lvl1pPr>
          </a:lstStyle>
          <a:p>
            <a:endParaRPr lang="en-US"/>
          </a:p>
        </p:txBody>
      </p:sp>
      <p:grpSp>
        <p:nvGrpSpPr>
          <p:cNvPr id="4" name="Group 3">
            <a:extLst>
              <a:ext uri="{FF2B5EF4-FFF2-40B4-BE49-F238E27FC236}">
                <a16:creationId xmlns:a16="http://schemas.microsoft.com/office/drawing/2014/main" id="{F6E5637B-3F0C-2926-5B7D-F69F43A279AB}"/>
              </a:ext>
            </a:extLst>
          </p:cNvPr>
          <p:cNvGrpSpPr/>
          <p:nvPr userDrawn="1"/>
        </p:nvGrpSpPr>
        <p:grpSpPr>
          <a:xfrm>
            <a:off x="2" y="6725266"/>
            <a:ext cx="12192001" cy="142567"/>
            <a:chOff x="7355954" y="15880786"/>
            <a:chExt cx="21904846" cy="578414"/>
          </a:xfrm>
        </p:grpSpPr>
        <p:sp>
          <p:nvSpPr>
            <p:cNvPr id="5" name="Rectangle 20">
              <a:extLst>
                <a:ext uri="{FF2B5EF4-FFF2-40B4-BE49-F238E27FC236}">
                  <a16:creationId xmlns:a16="http://schemas.microsoft.com/office/drawing/2014/main" id="{300377C4-FCF5-82F7-7DB1-68E20E9DF843}"/>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8617F19E-1B06-5F6E-BC5F-B4999383D269}"/>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7" name="Rectangle 20">
              <a:extLst>
                <a:ext uri="{FF2B5EF4-FFF2-40B4-BE49-F238E27FC236}">
                  <a16:creationId xmlns:a16="http://schemas.microsoft.com/office/drawing/2014/main" id="{A43CC56B-482B-7088-88A1-9E73AE17CF36}"/>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CAD4BAC6-1B0A-39BB-6345-BC7EBD647837}"/>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014144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5699139"/>
            <a:ext cx="12192000" cy="1158861"/>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609600" y="280416"/>
            <a:ext cx="10972800" cy="1143000"/>
          </a:xfrm>
          <a:prstGeom prst="rect">
            <a:avLst/>
          </a:prstGeom>
        </p:spPr>
        <p:txBody>
          <a:bodyPr anchor="ctr"/>
          <a:lstStyle>
            <a:lvl1pPr algn="l">
              <a:lnSpc>
                <a:spcPts val="4000"/>
              </a:lnSpc>
              <a:defRPr sz="3733" b="1">
                <a:solidFill>
                  <a:srgbClr val="0E5EAB"/>
                </a:solidFill>
                <a:latin typeface="Calibri" panose="020F0502020204030204" pitchFamily="34" charset="0"/>
                <a:cs typeface="Calibri" panose="020F0502020204030204" pitchFamily="34" charset="0"/>
              </a:defRPr>
            </a:lvl1pPr>
          </a:lstStyle>
          <a:p>
            <a:endParaRPr lang="en-US"/>
          </a:p>
        </p:txBody>
      </p:sp>
      <p:pic>
        <p:nvPicPr>
          <p:cNvPr id="10" name="Picture 9">
            <a:extLst>
              <a:ext uri="{FF2B5EF4-FFF2-40B4-BE49-F238E27FC236}">
                <a16:creationId xmlns:a16="http://schemas.microsoft.com/office/drawing/2014/main" id="{A913A7AB-3BD7-6D83-E156-20B20392C0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875264" y="6111521"/>
            <a:ext cx="1041453" cy="319323"/>
          </a:xfrm>
          <a:prstGeom prst="rect">
            <a:avLst/>
          </a:prstGeom>
        </p:spPr>
      </p:pic>
      <p:pic>
        <p:nvPicPr>
          <p:cNvPr id="3" name="Picture 2">
            <a:extLst>
              <a:ext uri="{FF2B5EF4-FFF2-40B4-BE49-F238E27FC236}">
                <a16:creationId xmlns:a16="http://schemas.microsoft.com/office/drawing/2014/main" id="{A81F4667-BA54-714C-A549-361BBCD1EE9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3" cstate="print">
            <a:extLst>
              <a:ext uri="{28A0092B-C50C-407E-A947-70E740481C1C}">
                <a14:useLocalDpi xmlns:a14="http://schemas.microsoft.com/office/drawing/2010/main" val="0"/>
              </a:ext>
            </a:extLst>
          </a:blip>
          <a:srcRect l="-6838" t="-4371" r="-5290" b="-9440"/>
          <a:stretch/>
        </p:blipFill>
        <p:spPr>
          <a:xfrm>
            <a:off x="9582420" y="5925313"/>
            <a:ext cx="1114923" cy="717732"/>
          </a:xfrm>
          <a:prstGeom prst="rect">
            <a:avLst/>
          </a:prstGeom>
        </p:spPr>
      </p:pic>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11521440" y="5364481"/>
            <a:ext cx="536448" cy="366183"/>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899896961"/>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838212172"/>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TITLE_CDC_with_tagline">
    <p:bg>
      <p:bgPr>
        <a:solidFill>
          <a:schemeClr val="bg2"/>
        </a:soli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267F8213-0BF4-9CFD-184D-957DBD90BEF9}"/>
              </a:ext>
            </a:extLst>
          </p:cNvPr>
          <p:cNvGrpSpPr/>
          <p:nvPr userDrawn="1"/>
        </p:nvGrpSpPr>
        <p:grpSpPr>
          <a:xfrm>
            <a:off x="0" y="0"/>
            <a:ext cx="12192000" cy="1158861"/>
            <a:chOff x="0" y="1079970"/>
            <a:chExt cx="7112000" cy="224439"/>
          </a:xfrm>
        </p:grpSpPr>
        <p:sp>
          <p:nvSpPr>
            <p:cNvPr id="41" name="Rectangle 40">
              <a:extLst>
                <a:ext uri="{FF2B5EF4-FFF2-40B4-BE49-F238E27FC236}">
                  <a16:creationId xmlns:a16="http://schemas.microsoft.com/office/drawing/2014/main" id="{1E8587A6-7C1A-EC72-C16A-98204569B39A}"/>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42" name="Group 41">
              <a:extLst>
                <a:ext uri="{FF2B5EF4-FFF2-40B4-BE49-F238E27FC236}">
                  <a16:creationId xmlns:a16="http://schemas.microsoft.com/office/drawing/2014/main" id="{2EB7A224-4867-EA38-EAA4-ECD97FF9203A}"/>
                </a:ext>
              </a:extLst>
            </p:cNvPr>
            <p:cNvGrpSpPr/>
            <p:nvPr userDrawn="1"/>
          </p:nvGrpSpPr>
          <p:grpSpPr>
            <a:xfrm>
              <a:off x="430" y="1080101"/>
              <a:ext cx="5345267" cy="224308"/>
              <a:chOff x="1771" y="389"/>
              <a:chExt cx="18815689" cy="664930"/>
            </a:xfrm>
          </p:grpSpPr>
          <p:sp>
            <p:nvSpPr>
              <p:cNvPr id="44" name="Parallelogram 9">
                <a:extLst>
                  <a:ext uri="{FF2B5EF4-FFF2-40B4-BE49-F238E27FC236}">
                    <a16:creationId xmlns:a16="http://schemas.microsoft.com/office/drawing/2014/main" id="{EA18C2A9-CD91-4656-D4FD-18B4B82E4B80}"/>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5" name="Parallelogram 44">
                <a:extLst>
                  <a:ext uri="{FF2B5EF4-FFF2-40B4-BE49-F238E27FC236}">
                    <a16:creationId xmlns:a16="http://schemas.microsoft.com/office/drawing/2014/main" id="{AE0A8C09-00C3-D95E-B5DA-0F0A402DC7AB}"/>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6" name="Parallelogram 45">
                <a:extLst>
                  <a:ext uri="{FF2B5EF4-FFF2-40B4-BE49-F238E27FC236}">
                    <a16:creationId xmlns:a16="http://schemas.microsoft.com/office/drawing/2014/main" id="{B944134F-25AD-BEB2-C0BF-43DF4B11FC3F}"/>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7" name="Parallelogram 46">
                <a:extLst>
                  <a:ext uri="{FF2B5EF4-FFF2-40B4-BE49-F238E27FC236}">
                    <a16:creationId xmlns:a16="http://schemas.microsoft.com/office/drawing/2014/main" id="{A01506F6-4045-30A7-1967-7A2272067890}"/>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48" name="Parallelogram 47">
                <a:extLst>
                  <a:ext uri="{FF2B5EF4-FFF2-40B4-BE49-F238E27FC236}">
                    <a16:creationId xmlns:a16="http://schemas.microsoft.com/office/drawing/2014/main" id="{E1EB0327-76CF-A70A-BE29-7C1C2819C1B3}"/>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7" name="Title 1"/>
          <p:cNvSpPr>
            <a:spLocks noGrp="1"/>
          </p:cNvSpPr>
          <p:nvPr userDrawn="1">
            <p:ph type="title"/>
          </p:nvPr>
        </p:nvSpPr>
        <p:spPr>
          <a:xfrm>
            <a:off x="609600" y="1184276"/>
            <a:ext cx="10972800" cy="1169363"/>
          </a:xfrm>
          <a:prstGeom prst="rect">
            <a:avLst/>
          </a:prstGeom>
        </p:spPr>
        <p:txBody>
          <a:bodyPr anchor="ctr"/>
          <a:lstStyle>
            <a:lvl1pPr algn="l">
              <a:lnSpc>
                <a:spcPts val="4000"/>
              </a:lnSpc>
              <a:defRPr sz="3733" b="1" baseline="0">
                <a:solidFill>
                  <a:srgbClr val="0057B7"/>
                </a:solidFill>
                <a:effectLst/>
                <a:latin typeface="Calibri" pitchFamily="34" charset="0"/>
              </a:defRPr>
            </a:lvl1pPr>
          </a:lstStyle>
          <a:p>
            <a:endParaRPr lang="en-US"/>
          </a:p>
        </p:txBody>
      </p:sp>
      <p:sp>
        <p:nvSpPr>
          <p:cNvPr id="8" name="Subtitle 2"/>
          <p:cNvSpPr>
            <a:spLocks noGrp="1"/>
          </p:cNvSpPr>
          <p:nvPr userDrawn="1">
            <p:ph type="subTitle" idx="1"/>
          </p:nvPr>
        </p:nvSpPr>
        <p:spPr>
          <a:xfrm>
            <a:off x="609600" y="2859349"/>
            <a:ext cx="8534400" cy="457200"/>
          </a:xfrm>
          <a:prstGeom prst="rect">
            <a:avLst/>
          </a:prstGeom>
        </p:spPr>
        <p:txBody>
          <a:bodyPr/>
          <a:lstStyle>
            <a:lvl1pPr marL="0" indent="0" algn="l">
              <a:buNone/>
              <a:defRPr sz="2667" b="1" baseline="0">
                <a:solidFill>
                  <a:srgbClr val="0057B7"/>
                </a:solidFill>
                <a:effectLst/>
                <a:latin typeface="Calibri" pitchFamily="34" charset="0"/>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endParaRPr lang="en-US"/>
          </a:p>
        </p:txBody>
      </p:sp>
      <p:sp>
        <p:nvSpPr>
          <p:cNvPr id="10" name="Text Placeholder 8"/>
          <p:cNvSpPr>
            <a:spLocks noGrp="1"/>
          </p:cNvSpPr>
          <p:nvPr userDrawn="1">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sp>
        <p:nvSpPr>
          <p:cNvPr id="29" name="Text Placeholder 28">
            <a:extLst>
              <a:ext uri="{FF2B5EF4-FFF2-40B4-BE49-F238E27FC236}">
                <a16:creationId xmlns:a16="http://schemas.microsoft.com/office/drawing/2014/main" id="{A617DD9D-7533-7A57-89FB-4D057BCEAC55}"/>
              </a:ext>
            </a:extLst>
          </p:cNvPr>
          <p:cNvSpPr>
            <a:spLocks noGrp="1"/>
          </p:cNvSpPr>
          <p:nvPr>
            <p:ph type="body" sz="quarter" idx="11" hasCustomPrompt="1"/>
          </p:nvPr>
        </p:nvSpPr>
        <p:spPr>
          <a:xfrm>
            <a:off x="609600" y="372533"/>
            <a:ext cx="9211733" cy="541867"/>
          </a:xfrm>
        </p:spPr>
        <p:txBody>
          <a:bodyPr/>
          <a:lstStyle>
            <a:lvl1pPr marL="0" indent="0">
              <a:buNone/>
              <a:defRPr sz="2400">
                <a:solidFill>
                  <a:schemeClr val="bg1"/>
                </a:solidFill>
              </a:defRPr>
            </a:lvl1pPr>
          </a:lstStyle>
          <a:p>
            <a:pPr lvl="0"/>
            <a:r>
              <a:rPr lang="en-US"/>
              <a:t>Place center name here</a:t>
            </a:r>
          </a:p>
        </p:txBody>
      </p:sp>
      <p:pic>
        <p:nvPicPr>
          <p:cNvPr id="19" name="Picture 18" descr="Graphical user interface, text, application&#10;&#10;Description automatically generated">
            <a:extLst>
              <a:ext uri="{FF2B5EF4-FFF2-40B4-BE49-F238E27FC236}">
                <a16:creationId xmlns:a16="http://schemas.microsoft.com/office/drawing/2014/main" id="{B73EE938-470B-9DA7-FFED-E3CE4A1A339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041" y="216208"/>
            <a:ext cx="1117600" cy="725917"/>
          </a:xfrm>
          <a:prstGeom prst="rect">
            <a:avLst/>
          </a:prstGeom>
        </p:spPr>
      </p:pic>
    </p:spTree>
    <p:extLst>
      <p:ext uri="{BB962C8B-B14F-4D97-AF65-F5344CB8AC3E}">
        <p14:creationId xmlns:p14="http://schemas.microsoft.com/office/powerpoint/2010/main" val="295278143"/>
      </p:ext>
    </p:extLst>
  </p:cSld>
  <p:clrMapOvr>
    <a:masterClrMapping/>
  </p:clrMapOvr>
  <p:transition>
    <p:fade/>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VIDER OPTION 1">
    <p:bg>
      <p:bgPr>
        <a:solidFill>
          <a:srgbClr val="0057B7"/>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417851222"/>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Lst>
          </p:cNvPr>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750832064"/>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LOSING CDC">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3A17BC3-1F5B-28A0-7789-0DA0C7A50D7D}"/>
              </a:ext>
            </a:extLst>
          </p:cNvPr>
          <p:cNvGrpSpPr/>
          <p:nvPr userDrawn="1"/>
        </p:nvGrpSpPr>
        <p:grpSpPr>
          <a:xfrm>
            <a:off x="0" y="5699140"/>
            <a:ext cx="12192000" cy="1158861"/>
            <a:chOff x="0" y="4274354"/>
            <a:chExt cx="9144000" cy="869146"/>
          </a:xfrm>
        </p:grpSpPr>
        <p:sp>
          <p:nvSpPr>
            <p:cNvPr id="16" name="Rectangle 15">
              <a:extLst>
                <a:ext uri="{FF2B5EF4-FFF2-40B4-BE49-F238E27FC236}">
                  <a16:creationId xmlns:a16="http://schemas.microsoft.com/office/drawing/2014/main" id="{7531CF5A-461C-2AF2-2E63-53A651F732BA}"/>
                </a:ext>
              </a:extLst>
            </p:cNvPr>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17" name="Group 16">
              <a:extLst>
                <a:ext uri="{FF2B5EF4-FFF2-40B4-BE49-F238E27FC236}">
                  <a16:creationId xmlns:a16="http://schemas.microsoft.com/office/drawing/2014/main" id="{88A96CBD-9BC4-3F48-F0A5-DB94DE1071B8}"/>
                </a:ext>
              </a:extLst>
            </p:cNvPr>
            <p:cNvGrpSpPr/>
            <p:nvPr userDrawn="1"/>
          </p:nvGrpSpPr>
          <p:grpSpPr>
            <a:xfrm>
              <a:off x="553" y="4274861"/>
              <a:ext cx="5172541" cy="868639"/>
              <a:chOff x="1771" y="389"/>
              <a:chExt cx="14161532" cy="664930"/>
            </a:xfrm>
          </p:grpSpPr>
          <p:sp>
            <p:nvSpPr>
              <p:cNvPr id="18" name="Parallelogram 9">
                <a:extLst>
                  <a:ext uri="{FF2B5EF4-FFF2-40B4-BE49-F238E27FC236}">
                    <a16:creationId xmlns:a16="http://schemas.microsoft.com/office/drawing/2014/main" id="{1DF45998-B7ED-3B13-D19D-C839BC93162C}"/>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2C94CA9D-1D40-AB06-E28C-01B79FC23B99}"/>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0" name="Parallelogram 19">
                <a:extLst>
                  <a:ext uri="{FF2B5EF4-FFF2-40B4-BE49-F238E27FC236}">
                    <a16:creationId xmlns:a16="http://schemas.microsoft.com/office/drawing/2014/main" id="{2E700AAC-8ED5-0BD9-0D59-78D98E213E6D}"/>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1" name="Parallelogram 20">
                <a:extLst>
                  <a:ext uri="{FF2B5EF4-FFF2-40B4-BE49-F238E27FC236}">
                    <a16:creationId xmlns:a16="http://schemas.microsoft.com/office/drawing/2014/main" id="{524E04CF-F3D6-66B2-FB7C-10C171C17462}"/>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3" name="TextBox 2"/>
          <p:cNvSpPr txBox="1"/>
          <p:nvPr userDrawn="1"/>
        </p:nvSpPr>
        <p:spPr>
          <a:xfrm>
            <a:off x="169625" y="3662433"/>
            <a:ext cx="10125843" cy="1815882"/>
          </a:xfrm>
          <a:prstGeom prst="rect">
            <a:avLst/>
          </a:prstGeom>
          <a:noFill/>
        </p:spPr>
        <p:txBody>
          <a:bodyPr wrap="square" rtlCol="0">
            <a:spAutoFit/>
          </a:bodyPr>
          <a:lstStyle/>
          <a:p>
            <a:r>
              <a:rPr lang="en-US" sz="1600">
                <a:solidFill>
                  <a:srgbClr val="0057B7"/>
                </a:solidFill>
                <a:latin typeface="Calibri" panose="020F0502020204030204" pitchFamily="34" charset="0"/>
              </a:rPr>
              <a:t>For more information, contact CDC</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1-800-CDC-INFO (232-4636)</a:t>
            </a: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TTY:  1-888-232-6348    cdc.gov</a:t>
            </a: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br>
              <a:rPr lang="en-US" sz="1600">
                <a:solidFill>
                  <a:srgbClr val="0057B7"/>
                </a:solidFill>
                <a:latin typeface="Calibri" panose="020F0502020204030204" pitchFamily="34" charset="0"/>
              </a:rPr>
            </a:br>
            <a:r>
              <a:rPr lang="en-US" sz="1600">
                <a:solidFill>
                  <a:srgbClr val="0057B7"/>
                </a:solidFill>
                <a:latin typeface="Calibri" panose="020F0502020204030204" pitchFamily="34" charset="0"/>
              </a:rPr>
              <a:t>The findings and conclusions in this report are those of the authors and do not necessarily represent the official position of the U.S. Centers for Disease Control and Prevention.</a:t>
            </a:r>
          </a:p>
        </p:txBody>
      </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169624" y="366186"/>
            <a:ext cx="11049000" cy="1325033"/>
          </a:xfrm>
          <a:prstGeom prst="rect">
            <a:avLst/>
          </a:prstGeom>
        </p:spPr>
        <p:txBody>
          <a:bodyPr/>
          <a:lstStyle>
            <a:lvl1pPr algn="l">
              <a:defRPr sz="3200" b="1">
                <a:solidFill>
                  <a:srgbClr val="0057B7"/>
                </a:solidFill>
                <a:latin typeface="Calibri" panose="020F0502020204030204" pitchFamily="34" charset="0"/>
                <a:cs typeface="Calibri" panose="020F0502020204030204" pitchFamily="34" charset="0"/>
              </a:defRPr>
            </a:lvl1pPr>
          </a:lstStyle>
          <a:p>
            <a:endParaRPr lang="en-US"/>
          </a:p>
        </p:txBody>
      </p:sp>
      <p:pic>
        <p:nvPicPr>
          <p:cNvPr id="5" name="Picture 4" descr="Graphical user interface, text, application&#10;&#10;Description automatically generated">
            <a:extLst>
              <a:ext uri="{FF2B5EF4-FFF2-40B4-BE49-F238E27FC236}">
                <a16:creationId xmlns:a16="http://schemas.microsoft.com/office/drawing/2014/main" id="{1D1AA84B-8C3A-1268-123B-0BD4559B2F0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5506" t="47892" r="12803" b="15738"/>
          <a:stretch/>
        </p:blipFill>
        <p:spPr>
          <a:xfrm>
            <a:off x="10872613" y="5903192"/>
            <a:ext cx="1117600" cy="725917"/>
          </a:xfrm>
          <a:prstGeom prst="rect">
            <a:avLst/>
          </a:prstGeom>
        </p:spPr>
      </p:pic>
    </p:spTree>
    <p:extLst>
      <p:ext uri="{BB962C8B-B14F-4D97-AF65-F5344CB8AC3E}">
        <p14:creationId xmlns:p14="http://schemas.microsoft.com/office/powerpoint/2010/main" val="3515035435"/>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002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endParaRPr lang="en-US"/>
          </a:p>
        </p:txBody>
      </p:sp>
    </p:spTree>
    <p:extLst>
      <p:ext uri="{BB962C8B-B14F-4D97-AF65-F5344CB8AC3E}">
        <p14:creationId xmlns:p14="http://schemas.microsoft.com/office/powerpoint/2010/main" val="3751760768"/>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DIVIDER OPTION 2">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26368FE-BB30-52F8-89C1-D155114AB35A}"/>
              </a:ext>
            </a:extLst>
          </p:cNvPr>
          <p:cNvGrpSpPr/>
          <p:nvPr userDrawn="1"/>
        </p:nvGrpSpPr>
        <p:grpSpPr>
          <a:xfrm>
            <a:off x="0" y="0"/>
            <a:ext cx="12192000" cy="1158861"/>
            <a:chOff x="0" y="1079970"/>
            <a:chExt cx="7112000" cy="224439"/>
          </a:xfrm>
        </p:grpSpPr>
        <p:sp>
          <p:nvSpPr>
            <p:cNvPr id="15" name="Rectangle 14">
              <a:extLst>
                <a:ext uri="{FF2B5EF4-FFF2-40B4-BE49-F238E27FC236}">
                  <a16:creationId xmlns:a16="http://schemas.microsoft.com/office/drawing/2014/main" id="{55A2EC66-252E-FB31-C586-41F7DC2F7D6F}"/>
                </a:ext>
              </a:extLst>
            </p:cNvPr>
            <p:cNvSpPr/>
            <p:nvPr userDrawn="1"/>
          </p:nvSpPr>
          <p:spPr>
            <a:xfrm>
              <a:off x="0" y="1079970"/>
              <a:ext cx="7112000" cy="224308"/>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23" name="Group 22">
              <a:extLst>
                <a:ext uri="{FF2B5EF4-FFF2-40B4-BE49-F238E27FC236}">
                  <a16:creationId xmlns:a16="http://schemas.microsoft.com/office/drawing/2014/main" id="{9DF158DF-BAF5-68F6-78E1-1E179A3E0136}"/>
                </a:ext>
              </a:extLst>
            </p:cNvPr>
            <p:cNvGrpSpPr/>
            <p:nvPr userDrawn="1"/>
          </p:nvGrpSpPr>
          <p:grpSpPr>
            <a:xfrm>
              <a:off x="430" y="1080101"/>
              <a:ext cx="5345267" cy="224308"/>
              <a:chOff x="1771" y="389"/>
              <a:chExt cx="18815689" cy="664930"/>
            </a:xfrm>
          </p:grpSpPr>
          <p:sp>
            <p:nvSpPr>
              <p:cNvPr id="24" name="Parallelogram 9">
                <a:extLst>
                  <a:ext uri="{FF2B5EF4-FFF2-40B4-BE49-F238E27FC236}">
                    <a16:creationId xmlns:a16="http://schemas.microsoft.com/office/drawing/2014/main" id="{143E1EDA-4AF6-C976-C4EF-C1C84A0090F1}"/>
                  </a:ext>
                </a:extLst>
              </p:cNvPr>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5" name="Parallelogram 24">
                <a:extLst>
                  <a:ext uri="{FF2B5EF4-FFF2-40B4-BE49-F238E27FC236}">
                    <a16:creationId xmlns:a16="http://schemas.microsoft.com/office/drawing/2014/main" id="{F6FA40E6-EF82-BF3D-A917-8B343EC59494}"/>
                  </a:ext>
                </a:extLst>
              </p:cNvPr>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6" name="Parallelogram 25">
                <a:extLst>
                  <a:ext uri="{FF2B5EF4-FFF2-40B4-BE49-F238E27FC236}">
                    <a16:creationId xmlns:a16="http://schemas.microsoft.com/office/drawing/2014/main" id="{23549B84-60EC-73B4-5015-36EDBB01E4AA}"/>
                  </a:ext>
                </a:extLst>
              </p:cNvPr>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7" name="Parallelogram 26">
                <a:extLst>
                  <a:ext uri="{FF2B5EF4-FFF2-40B4-BE49-F238E27FC236}">
                    <a16:creationId xmlns:a16="http://schemas.microsoft.com/office/drawing/2014/main" id="{5C53FF0A-86FC-1D88-9239-97955B1F770D}"/>
                  </a:ext>
                </a:extLst>
              </p:cNvPr>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28" name="Parallelogram 27">
                <a:extLst>
                  <a:ext uri="{FF2B5EF4-FFF2-40B4-BE49-F238E27FC236}">
                    <a16:creationId xmlns:a16="http://schemas.microsoft.com/office/drawing/2014/main" id="{6AF49E4E-32CD-B60C-5A81-83D00D5ACF6D}"/>
                  </a:ext>
                </a:extLst>
              </p:cNvPr>
              <p:cNvSpPr/>
              <p:nvPr userDrawn="1"/>
            </p:nvSpPr>
            <p:spPr>
              <a:xfrm>
                <a:off x="15172395" y="389"/>
                <a:ext cx="3645065" cy="664930"/>
              </a:xfrm>
              <a:prstGeom prst="parallelogram">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4"/>
            <a:ext cx="7772400" cy="426244"/>
          </a:xfrm>
          <a:prstGeom prst="rect">
            <a:avLst/>
          </a:prstGeom>
        </p:spPr>
        <p:txBody>
          <a:bodyPr anchor="b"/>
          <a:lstStyle>
            <a:lvl1pPr marL="0" indent="0" algn="l">
              <a:lnSpc>
                <a:spcPts val="2200"/>
              </a:lnSpc>
              <a:buNone/>
              <a:defRPr sz="2000" baseline="0">
                <a:solidFill>
                  <a:srgbClr val="000000"/>
                </a:solidFill>
                <a:latin typeface="Calibri" pitchFamily="34" charset="0"/>
              </a:defRPr>
            </a:lvl1pPr>
            <a:lvl2pPr marL="457178" indent="0">
              <a:buNone/>
              <a:defRPr sz="1800">
                <a:solidFill>
                  <a:schemeClr val="tx1">
                    <a:tint val="75000"/>
                  </a:schemeClr>
                </a:solidFill>
              </a:defRPr>
            </a:lvl2pPr>
            <a:lvl3pPr marL="914354" indent="0">
              <a:buNone/>
              <a:defRPr sz="1600">
                <a:solidFill>
                  <a:schemeClr val="tx1">
                    <a:tint val="75000"/>
                  </a:schemeClr>
                </a:solidFill>
              </a:defRPr>
            </a:lvl3pPr>
            <a:lvl4pPr marL="1371532" indent="0">
              <a:buNone/>
              <a:defRPr sz="1400">
                <a:solidFill>
                  <a:schemeClr val="tx1">
                    <a:tint val="75000"/>
                  </a:schemeClr>
                </a:solidFill>
              </a:defRPr>
            </a:lvl4pPr>
            <a:lvl5pPr marL="1828709" indent="0">
              <a:buNone/>
              <a:defRPr sz="1400">
                <a:solidFill>
                  <a:schemeClr val="tx1">
                    <a:tint val="75000"/>
                  </a:schemeClr>
                </a:solidFill>
              </a:defRPr>
            </a:lvl5pPr>
            <a:lvl6pPr marL="2285886" indent="0">
              <a:buNone/>
              <a:defRPr sz="1400">
                <a:solidFill>
                  <a:schemeClr val="tx1">
                    <a:tint val="75000"/>
                  </a:schemeClr>
                </a:solidFill>
              </a:defRPr>
            </a:lvl6pPr>
            <a:lvl7pPr marL="2743062" indent="0">
              <a:buNone/>
              <a:defRPr sz="1400">
                <a:solidFill>
                  <a:schemeClr val="tx1">
                    <a:tint val="75000"/>
                  </a:schemeClr>
                </a:solidFill>
              </a:defRPr>
            </a:lvl7pPr>
            <a:lvl8pPr marL="3200240" indent="0">
              <a:buNone/>
              <a:defRPr sz="1400">
                <a:solidFill>
                  <a:schemeClr val="tx1">
                    <a:tint val="75000"/>
                  </a:schemeClr>
                </a:solidFill>
              </a:defRPr>
            </a:lvl8pPr>
            <a:lvl9pPr marL="3657418" indent="0">
              <a:buNone/>
              <a:defRPr sz="1400">
                <a:solidFill>
                  <a:schemeClr val="tx1">
                    <a:tint val="75000"/>
                  </a:schemeClr>
                </a:solidFill>
              </a:defRPr>
            </a:lvl9pPr>
          </a:lstStyle>
          <a:p>
            <a:pPr lvl="0"/>
            <a:endParaRPr lang="en-US"/>
          </a:p>
        </p:txBody>
      </p:sp>
      <p:sp>
        <p:nvSpPr>
          <p:cNvPr id="2" name="Title 1">
            <a:extLst>
              <a:ext uri="{FF2B5EF4-FFF2-40B4-BE49-F238E27FC236}">
                <a16:creationId xmlns:a16="http://schemas.microsoft.com/office/drawing/2014/main" id="{98DAD436-F875-0284-57C5-8677D1B13921}"/>
              </a:ext>
            </a:extLst>
          </p:cNvPr>
          <p:cNvSpPr>
            <a:spLocks noGrp="1"/>
          </p:cNvSpPr>
          <p:nvPr>
            <p:ph type="title"/>
          </p:nvPr>
        </p:nvSpPr>
        <p:spPr>
          <a:xfrm>
            <a:off x="584200" y="4094906"/>
            <a:ext cx="10515600" cy="1325033"/>
          </a:xfrm>
          <a:prstGeom prst="rect">
            <a:avLst/>
          </a:prstGeom>
        </p:spPr>
        <p:txBody>
          <a:bodyPr/>
          <a:lstStyle>
            <a:lvl1pPr algn="l">
              <a:defRPr sz="4800" b="1">
                <a:solidFill>
                  <a:srgbClr val="0057B7"/>
                </a:solidFill>
                <a:latin typeface="Calibri" panose="020F0502020204030204" pitchFamily="34" charset="0"/>
                <a:cs typeface="Calibri" panose="020F0502020204030204" pitchFamily="34" charset="0"/>
              </a:defRPr>
            </a:lvl1pPr>
          </a:lstStyle>
          <a:p>
            <a:endParaRPr lang="en-US"/>
          </a:p>
        </p:txBody>
      </p:sp>
      <p:grpSp>
        <p:nvGrpSpPr>
          <p:cNvPr id="4" name="Group 3">
            <a:extLst>
              <a:ext uri="{FF2B5EF4-FFF2-40B4-BE49-F238E27FC236}">
                <a16:creationId xmlns:a16="http://schemas.microsoft.com/office/drawing/2014/main" id="{F6E5637B-3F0C-2926-5B7D-F69F43A279AB}"/>
              </a:ext>
            </a:extLst>
          </p:cNvPr>
          <p:cNvGrpSpPr/>
          <p:nvPr userDrawn="1"/>
        </p:nvGrpSpPr>
        <p:grpSpPr>
          <a:xfrm>
            <a:off x="2" y="6725266"/>
            <a:ext cx="12192001" cy="142567"/>
            <a:chOff x="7355954" y="15880786"/>
            <a:chExt cx="21904846" cy="578414"/>
          </a:xfrm>
        </p:grpSpPr>
        <p:sp>
          <p:nvSpPr>
            <p:cNvPr id="5" name="Rectangle 20">
              <a:extLst>
                <a:ext uri="{FF2B5EF4-FFF2-40B4-BE49-F238E27FC236}">
                  <a16:creationId xmlns:a16="http://schemas.microsoft.com/office/drawing/2014/main" id="{300377C4-FCF5-82F7-7DB1-68E20E9DF843}"/>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8617F19E-1B06-5F6E-BC5F-B4999383D269}"/>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7" name="Rectangle 20">
              <a:extLst>
                <a:ext uri="{FF2B5EF4-FFF2-40B4-BE49-F238E27FC236}">
                  <a16:creationId xmlns:a16="http://schemas.microsoft.com/office/drawing/2014/main" id="{A43CC56B-482B-7088-88A1-9E73AE17CF36}"/>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CAD4BAC6-1B0A-39BB-6345-BC7EBD647837}"/>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5294546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CLOSING CDC ATSDR">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DE51C5C-061E-82A7-65CD-CB91ADC1E19F}"/>
              </a:ext>
              <a:ext uri="{C183D7F6-B498-43B3-948B-1728B52AA6E4}">
                <adec:decorative xmlns:adec="http://schemas.microsoft.com/office/drawing/2017/decorative" val="1"/>
              </a:ext>
            </a:extLst>
          </p:cNvPr>
          <p:cNvGrpSpPr>
            <a:grpSpLocks/>
          </p:cNvGrpSpPr>
          <p:nvPr userDrawn="1"/>
        </p:nvGrpSpPr>
        <p:grpSpPr>
          <a:xfrm>
            <a:off x="0" y="5699139"/>
            <a:ext cx="12192000" cy="1158861"/>
            <a:chOff x="0" y="4274354"/>
            <a:chExt cx="9144000" cy="869146"/>
          </a:xfrm>
        </p:grpSpPr>
        <p:sp>
          <p:nvSpPr>
            <p:cNvPr id="5" name="Rectangle 4">
              <a:extLst>
                <a:ext uri="{FF2B5EF4-FFF2-40B4-BE49-F238E27FC236}">
                  <a16:creationId xmlns:a16="http://schemas.microsoft.com/office/drawing/2014/main" id="{2032C90D-E6F5-DB53-F053-9B3394B1067E}"/>
                </a:ext>
              </a:extLst>
            </p:cNvPr>
            <p:cNvSpPr>
              <a:spLocks/>
            </p:cNvSpPr>
            <p:nvPr userDrawn="1"/>
          </p:nvSpPr>
          <p:spPr>
            <a:xfrm>
              <a:off x="0" y="4274354"/>
              <a:ext cx="9144000" cy="869146"/>
            </a:xfrm>
            <a:prstGeom prst="rect">
              <a:avLst/>
            </a:prstGeom>
            <a:solidFill>
              <a:srgbClr val="0057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nvGrpSpPr>
            <p:cNvPr id="6" name="Group 5">
              <a:extLst>
                <a:ext uri="{FF2B5EF4-FFF2-40B4-BE49-F238E27FC236}">
                  <a16:creationId xmlns:a16="http://schemas.microsoft.com/office/drawing/2014/main" id="{4C15464F-2DC0-02E4-5EBE-4271CBFCFE29}"/>
                </a:ext>
              </a:extLst>
            </p:cNvPr>
            <p:cNvGrpSpPr>
              <a:grpSpLocks/>
            </p:cNvGrpSpPr>
            <p:nvPr userDrawn="1"/>
          </p:nvGrpSpPr>
          <p:grpSpPr>
            <a:xfrm>
              <a:off x="553" y="4274861"/>
              <a:ext cx="5172541" cy="868639"/>
              <a:chOff x="1771" y="389"/>
              <a:chExt cx="14161532" cy="664930"/>
            </a:xfrm>
          </p:grpSpPr>
          <p:sp>
            <p:nvSpPr>
              <p:cNvPr id="7" name="Parallelogram 9">
                <a:extLst>
                  <a:ext uri="{FF2B5EF4-FFF2-40B4-BE49-F238E27FC236}">
                    <a16:creationId xmlns:a16="http://schemas.microsoft.com/office/drawing/2014/main" id="{4B1DA4E7-9DDE-5DDD-9BAC-121DCC207924}"/>
                  </a:ext>
                </a:extLst>
              </p:cNvPr>
              <p:cNvSpPr>
                <a:spLocks/>
              </p:cNvSpPr>
              <p:nvPr userDrawn="1"/>
            </p:nvSpPr>
            <p:spPr>
              <a:xfrm>
                <a:off x="1771" y="389"/>
                <a:ext cx="2010345" cy="664930"/>
              </a:xfrm>
              <a:custGeom>
                <a:avLst/>
                <a:gdLst>
                  <a:gd name="connsiteX0" fmla="*/ 0 w 2399861"/>
                  <a:gd name="connsiteY0" fmla="*/ 668592 h 668592"/>
                  <a:gd name="connsiteX1" fmla="*/ 167148 w 2399861"/>
                  <a:gd name="connsiteY1" fmla="*/ 0 h 668592"/>
                  <a:gd name="connsiteX2" fmla="*/ 2399861 w 2399861"/>
                  <a:gd name="connsiteY2" fmla="*/ 0 h 668592"/>
                  <a:gd name="connsiteX3" fmla="*/ 2232713 w 2399861"/>
                  <a:gd name="connsiteY3" fmla="*/ 668592 h 668592"/>
                  <a:gd name="connsiteX4" fmla="*/ 0 w 2399861"/>
                  <a:gd name="connsiteY4" fmla="*/ 668592 h 668592"/>
                  <a:gd name="connsiteX0" fmla="*/ 0 w 2261638"/>
                  <a:gd name="connsiteY0" fmla="*/ 668592 h 668592"/>
                  <a:gd name="connsiteX1" fmla="*/ 28925 w 2261638"/>
                  <a:gd name="connsiteY1" fmla="*/ 0 h 668592"/>
                  <a:gd name="connsiteX2" fmla="*/ 2261638 w 2261638"/>
                  <a:gd name="connsiteY2" fmla="*/ 0 h 668592"/>
                  <a:gd name="connsiteX3" fmla="*/ 2094490 w 2261638"/>
                  <a:gd name="connsiteY3" fmla="*/ 668592 h 668592"/>
                  <a:gd name="connsiteX4" fmla="*/ 0 w 2261638"/>
                  <a:gd name="connsiteY4" fmla="*/ 668592 h 668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1638" h="668592">
                    <a:moveTo>
                      <a:pt x="0" y="668592"/>
                    </a:moveTo>
                    <a:lnTo>
                      <a:pt x="28925" y="0"/>
                    </a:lnTo>
                    <a:lnTo>
                      <a:pt x="2261638" y="0"/>
                    </a:lnTo>
                    <a:lnTo>
                      <a:pt x="2094490" y="668592"/>
                    </a:lnTo>
                    <a:lnTo>
                      <a:pt x="0" y="668592"/>
                    </a:lnTo>
                    <a:close/>
                  </a:path>
                </a:pathLst>
              </a:custGeom>
              <a:solidFill>
                <a:srgbClr val="1643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8" name="Parallelogram 7">
                <a:extLst>
                  <a:ext uri="{FF2B5EF4-FFF2-40B4-BE49-F238E27FC236}">
                    <a16:creationId xmlns:a16="http://schemas.microsoft.com/office/drawing/2014/main" id="{B86E1BC7-59E7-4F47-5FB3-C02246911E2C}"/>
                  </a:ext>
                </a:extLst>
              </p:cNvPr>
              <p:cNvSpPr>
                <a:spLocks/>
              </p:cNvSpPr>
              <p:nvPr userDrawn="1"/>
            </p:nvSpPr>
            <p:spPr>
              <a:xfrm>
                <a:off x="1267572" y="389"/>
                <a:ext cx="3829094" cy="664930"/>
              </a:xfrm>
              <a:prstGeom prst="parallelogram">
                <a:avLst/>
              </a:prstGeom>
              <a:solidFill>
                <a:srgbClr val="194D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3" name="Parallelogram 12">
                <a:extLst>
                  <a:ext uri="{FF2B5EF4-FFF2-40B4-BE49-F238E27FC236}">
                    <a16:creationId xmlns:a16="http://schemas.microsoft.com/office/drawing/2014/main" id="{1200FC31-8FC6-FF0D-B5D2-3AAF45711FE3}"/>
                  </a:ext>
                </a:extLst>
              </p:cNvPr>
              <p:cNvSpPr>
                <a:spLocks/>
              </p:cNvSpPr>
              <p:nvPr userDrawn="1"/>
            </p:nvSpPr>
            <p:spPr>
              <a:xfrm>
                <a:off x="4209773" y="389"/>
                <a:ext cx="4996928" cy="664930"/>
              </a:xfrm>
              <a:prstGeom prst="parallelogram">
                <a:avLst/>
              </a:prstGeom>
              <a:solidFill>
                <a:srgbClr val="1C56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sp>
            <p:nvSpPr>
              <p:cNvPr id="19" name="Parallelogram 18">
                <a:extLst>
                  <a:ext uri="{FF2B5EF4-FFF2-40B4-BE49-F238E27FC236}">
                    <a16:creationId xmlns:a16="http://schemas.microsoft.com/office/drawing/2014/main" id="{9E48511E-6721-466F-BC20-6BA94574094F}"/>
                  </a:ext>
                </a:extLst>
              </p:cNvPr>
              <p:cNvSpPr>
                <a:spLocks/>
              </p:cNvSpPr>
              <p:nvPr userDrawn="1"/>
            </p:nvSpPr>
            <p:spPr>
              <a:xfrm>
                <a:off x="8136570" y="389"/>
                <a:ext cx="6026733" cy="664930"/>
              </a:xfrm>
              <a:prstGeom prst="parallelogram">
                <a:avLst/>
              </a:prstGeom>
              <a:solidFill>
                <a:srgbClr val="1E5D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749"/>
              </a:p>
            </p:txBody>
          </p:sp>
        </p:grpSp>
      </p:grpSp>
      <p:sp>
        <p:nvSpPr>
          <p:cNvPr id="4" name="Title 3">
            <a:extLst>
              <a:ext uri="{FF2B5EF4-FFF2-40B4-BE49-F238E27FC236}">
                <a16:creationId xmlns:a16="http://schemas.microsoft.com/office/drawing/2014/main" id="{DA1AAE42-4A62-8308-16A3-AF933411C0D6}"/>
              </a:ext>
            </a:extLst>
          </p:cNvPr>
          <p:cNvSpPr>
            <a:spLocks noGrp="1"/>
          </p:cNvSpPr>
          <p:nvPr userDrawn="1">
            <p:ph type="title"/>
          </p:nvPr>
        </p:nvSpPr>
        <p:spPr>
          <a:xfrm>
            <a:off x="609600" y="280416"/>
            <a:ext cx="10972800" cy="1143000"/>
          </a:xfrm>
          <a:prstGeom prst="rect">
            <a:avLst/>
          </a:prstGeom>
        </p:spPr>
        <p:txBody>
          <a:bodyPr anchor="ctr"/>
          <a:lstStyle>
            <a:lvl1pPr algn="l">
              <a:lnSpc>
                <a:spcPts val="4000"/>
              </a:lnSpc>
              <a:defRPr sz="3733" b="1">
                <a:solidFill>
                  <a:srgbClr val="0E5EAB"/>
                </a:solidFill>
                <a:latin typeface="Calibri" panose="020F0502020204030204" pitchFamily="34" charset="0"/>
                <a:cs typeface="Calibri" panose="020F0502020204030204" pitchFamily="34" charset="0"/>
              </a:defRPr>
            </a:lvl1pPr>
          </a:lstStyle>
          <a:p>
            <a:endParaRPr lang="en-US"/>
          </a:p>
        </p:txBody>
      </p:sp>
      <p:pic>
        <p:nvPicPr>
          <p:cNvPr id="10" name="Picture 9">
            <a:extLst>
              <a:ext uri="{FF2B5EF4-FFF2-40B4-BE49-F238E27FC236}">
                <a16:creationId xmlns:a16="http://schemas.microsoft.com/office/drawing/2014/main" id="{A913A7AB-3BD7-6D83-E156-20B20392C0C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10875264" y="6111521"/>
            <a:ext cx="1041453" cy="319323"/>
          </a:xfrm>
          <a:prstGeom prst="rect">
            <a:avLst/>
          </a:prstGeom>
        </p:spPr>
      </p:pic>
      <p:pic>
        <p:nvPicPr>
          <p:cNvPr id="3" name="Picture 2">
            <a:extLst>
              <a:ext uri="{FF2B5EF4-FFF2-40B4-BE49-F238E27FC236}">
                <a16:creationId xmlns:a16="http://schemas.microsoft.com/office/drawing/2014/main" id="{A81F4667-BA54-714C-A549-361BBCD1EE9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3" cstate="print">
            <a:extLst>
              <a:ext uri="{28A0092B-C50C-407E-A947-70E740481C1C}">
                <a14:useLocalDpi xmlns:a14="http://schemas.microsoft.com/office/drawing/2010/main" val="0"/>
              </a:ext>
            </a:extLst>
          </a:blip>
          <a:srcRect l="-6838" t="-4371" r="-5290" b="-9440"/>
          <a:stretch/>
        </p:blipFill>
        <p:spPr>
          <a:xfrm>
            <a:off x="9582420" y="5925313"/>
            <a:ext cx="1114923" cy="717732"/>
          </a:xfrm>
          <a:prstGeom prst="rect">
            <a:avLst/>
          </a:prstGeom>
        </p:spPr>
      </p:pic>
      <p:sp>
        <p:nvSpPr>
          <p:cNvPr id="12" name="Slide Number Placeholder 11">
            <a:extLst>
              <a:ext uri="{FF2B5EF4-FFF2-40B4-BE49-F238E27FC236}">
                <a16:creationId xmlns:a16="http://schemas.microsoft.com/office/drawing/2014/main" id="{22D3104C-B56F-273E-8CB7-21BAFD11ED8C}"/>
              </a:ext>
              <a:ext uri="{C183D7F6-B498-43B3-948B-1728B52AA6E4}">
                <adec:decorative xmlns:adec="http://schemas.microsoft.com/office/drawing/2017/decorative" val="1"/>
              </a:ext>
            </a:extLst>
          </p:cNvPr>
          <p:cNvSpPr>
            <a:spLocks noGrp="1"/>
          </p:cNvSpPr>
          <p:nvPr>
            <p:ph type="sldNum" sz="quarter" idx="11"/>
          </p:nvPr>
        </p:nvSpPr>
        <p:spPr>
          <a:xfrm>
            <a:off x="11521440" y="5364481"/>
            <a:ext cx="536448" cy="366183"/>
          </a:xfrm>
        </p:spPr>
        <p:txBody>
          <a:bodyPr/>
          <a:lstStyle>
            <a:lvl1pPr>
              <a:defRPr>
                <a:solidFill>
                  <a:srgbClr val="0057B7"/>
                </a:solidFill>
                <a:latin typeface="Calibri" panose="020F0502020204030204" pitchFamily="34" charset="0"/>
                <a:cs typeface="Calibri" panose="020F0502020204030204" pitchFamily="34" charset="0"/>
              </a:defRPr>
            </a:lvl1pPr>
          </a:lstStyle>
          <a:p>
            <a:fld id="{D8E7DCDC-E408-4B61-982D-00D1D5E6AEFC}" type="slidenum">
              <a:rPr lang="en-US" smtClean="0"/>
              <a:pPr/>
              <a:t>‹#›</a:t>
            </a:fld>
            <a:endParaRPr lang="en-US"/>
          </a:p>
        </p:txBody>
      </p:sp>
    </p:spTree>
    <p:extLst>
      <p:ext uri="{BB962C8B-B14F-4D97-AF65-F5344CB8AC3E}">
        <p14:creationId xmlns:p14="http://schemas.microsoft.com/office/powerpoint/2010/main" val="2267047367"/>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9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4090574051"/>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0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790841404"/>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6_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584200" y="6416842"/>
            <a:ext cx="10779488" cy="292212"/>
          </a:xfrm>
        </p:spPr>
        <p:txBody>
          <a:bodyPr/>
          <a:lstStyle>
            <a:lvl1pPr marL="0" indent="0">
              <a:buNone/>
              <a:defRPr sz="1067"/>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11521440" y="6400800"/>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774808798"/>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1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091106595"/>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_BULLETS 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ctr" anchorCtr="0"/>
          <a:lstStyle>
            <a:lvl1pPr algn="l">
              <a:lnSpc>
                <a:spcPts val="4000"/>
              </a:lnSpc>
              <a:defRPr sz="3733" b="1" baseline="0">
                <a:solidFill>
                  <a:srgbClr val="0057B7"/>
                </a:solidFill>
                <a:effectLst/>
                <a:latin typeface="Calibri" pitchFamily="34" charset="0"/>
              </a:defRPr>
            </a:lvl1pPr>
          </a:lstStyle>
          <a:p>
            <a:endParaRPr lang="en-US"/>
          </a:p>
        </p:txBody>
      </p:sp>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2" y="1811868"/>
            <a:ext cx="5185833" cy="4421717"/>
          </a:xfrm>
        </p:spPr>
        <p:txBody>
          <a:bodyPr/>
          <a:lstStyle>
            <a:lvl1pPr marL="304784" indent="-304784">
              <a:buClr>
                <a:srgbClr val="003BC0"/>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9" y="1811868"/>
            <a:ext cx="5185833" cy="4421717"/>
          </a:xfrm>
        </p:spPr>
        <p:txBody>
          <a:bodyPr/>
          <a:lstStyle>
            <a:lvl1pPr marL="304784" indent="-304784">
              <a:buClr>
                <a:srgbClr val="0033A1"/>
              </a:buClr>
              <a:buFont typeface="Arial" panose="020B0604020202020204" pitchFamily="34" charset="0"/>
              <a:buChar char="•"/>
              <a:defRPr sz="2667" b="1">
                <a:solidFill>
                  <a:srgbClr val="1D1D1D"/>
                </a:solidFill>
              </a:defRPr>
            </a:lvl1pPr>
            <a:lvl2pPr marL="609570" indent="-228589">
              <a:buClr>
                <a:srgbClr val="005761"/>
              </a:buClr>
              <a:buFont typeface="Arial" panose="020B0604020202020204" pitchFamily="34" charset="0"/>
              <a:buChar char="-"/>
              <a:tabLst>
                <a:tab pos="380981" algn="l"/>
              </a:tabLst>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p:txBody>
      </p:sp>
      <p:grpSp>
        <p:nvGrpSpPr>
          <p:cNvPr id="11" name="Group 10">
            <a:extLst>
              <a:ext uri="{FF2B5EF4-FFF2-40B4-BE49-F238E27FC236}">
                <a16:creationId xmlns:a16="http://schemas.microsoft.com/office/drawing/2014/main" id="{43F77754-22A0-2E82-7821-2D551EA53015}"/>
              </a:ext>
              <a:ext uri="{C183D7F6-B498-43B3-948B-1728B52AA6E4}">
                <adec:decorative xmlns:adec="http://schemas.microsoft.com/office/drawing/2017/decorative" val="1"/>
              </a:ext>
            </a:extLst>
          </p:cNvPr>
          <p:cNvGrpSpPr>
            <a:grpSpLocks noGrp="1" noUngrp="1" noRot="1" noMove="1" noResize="1"/>
          </p:cNvGrpSpPr>
          <p:nvPr userDrawn="1"/>
        </p:nvGrpSpPr>
        <p:grpSpPr>
          <a:xfrm>
            <a:off x="2" y="6725266"/>
            <a:ext cx="12192001" cy="142567"/>
            <a:chOff x="7355954" y="15880786"/>
            <a:chExt cx="21904846" cy="578414"/>
          </a:xfrm>
        </p:grpSpPr>
        <p:sp>
          <p:nvSpPr>
            <p:cNvPr id="12" name="Rectangle 20">
              <a:extLst>
                <a:ext uri="{FF2B5EF4-FFF2-40B4-BE49-F238E27FC236}">
                  <a16:creationId xmlns:a16="http://schemas.microsoft.com/office/drawing/2014/main" id="{FA84B6E9-CB28-F3EC-FE9B-CD95E83CFF6A}"/>
                </a:ext>
              </a:extLst>
            </p:cNvPr>
            <p:cNvSpPr>
              <a:spLocks noGrp="1" noRot="1" noMove="1" noResize="1" noEditPoints="1" noAdjustHandles="1" noChangeArrowheads="1" noChangeShapeType="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3" name="Rectangle 20">
              <a:extLst>
                <a:ext uri="{FF2B5EF4-FFF2-40B4-BE49-F238E27FC236}">
                  <a16:creationId xmlns:a16="http://schemas.microsoft.com/office/drawing/2014/main" id="{E3E7FB67-DA74-9748-2B12-CFD70C373C6F}"/>
                </a:ext>
              </a:extLst>
            </p:cNvPr>
            <p:cNvSpPr>
              <a:spLocks noGrp="1" noRot="1" noMove="1" noResize="1" noEditPoints="1" noAdjustHandles="1" noChangeArrowheads="1" noChangeShapeType="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4" name="Rectangle 20">
              <a:extLst>
                <a:ext uri="{FF2B5EF4-FFF2-40B4-BE49-F238E27FC236}">
                  <a16:creationId xmlns:a16="http://schemas.microsoft.com/office/drawing/2014/main" id="{CB6F0725-60D8-6C7C-D80E-17BCC9E630CD}"/>
                </a:ext>
              </a:extLst>
            </p:cNvPr>
            <p:cNvSpPr>
              <a:spLocks noGrp="1" noRot="1" noMove="1" noResize="1" noEditPoints="1" noAdjustHandles="1" noChangeArrowheads="1" noChangeShapeType="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15" name="Rectangle 20">
              <a:extLst>
                <a:ext uri="{FF2B5EF4-FFF2-40B4-BE49-F238E27FC236}">
                  <a16:creationId xmlns:a16="http://schemas.microsoft.com/office/drawing/2014/main" id="{6D41011B-EA59-1C4E-7A59-087B094B7D3F}"/>
                </a:ext>
              </a:extLst>
            </p:cNvPr>
            <p:cNvSpPr>
              <a:spLocks noGrp="1" noRot="1" noMove="1" noResize="1" noEditPoints="1" noAdjustHandles="1" noChangeArrowheads="1" noChangeShapeType="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
        <p:nvSpPr>
          <p:cNvPr id="3" name="Text Placeholder 9">
            <a:extLst>
              <a:ext uri="{FF2B5EF4-FFF2-40B4-BE49-F238E27FC236}">
                <a16:creationId xmlns:a16="http://schemas.microsoft.com/office/drawing/2014/main" id="{1F4A2EA4-CB15-F760-81BC-C412F587A4B8}"/>
              </a:ext>
            </a:extLst>
          </p:cNvPr>
          <p:cNvSpPr>
            <a:spLocks noGrp="1"/>
          </p:cNvSpPr>
          <p:nvPr>
            <p:ph type="body" sz="quarter" idx="12"/>
          </p:nvPr>
        </p:nvSpPr>
        <p:spPr>
          <a:xfrm>
            <a:off x="584200" y="6416842"/>
            <a:ext cx="10779488" cy="292212"/>
          </a:xfrm>
        </p:spPr>
        <p:txBody>
          <a:bodyPr/>
          <a:lstStyle>
            <a:lvl1pPr marL="0" indent="0">
              <a:buNone/>
              <a:defRPr sz="1067"/>
            </a:lvl1pPr>
          </a:lstStyle>
          <a:p>
            <a:pPr lvl="0"/>
            <a:endParaRPr lang="en-US"/>
          </a:p>
        </p:txBody>
      </p:sp>
      <p:sp>
        <p:nvSpPr>
          <p:cNvPr id="4" name="Slide Number Placeholder 11">
            <a:extLst>
              <a:ext uri="{FF2B5EF4-FFF2-40B4-BE49-F238E27FC236}">
                <a16:creationId xmlns:a16="http://schemas.microsoft.com/office/drawing/2014/main" id="{BB1B9751-7180-4936-9F8D-56531DFB4155}"/>
              </a:ext>
              <a:ext uri="{C183D7F6-B498-43B3-948B-1728B52AA6E4}">
                <adec:decorative xmlns:adec="http://schemas.microsoft.com/office/drawing/2017/decorative" val="1"/>
              </a:ext>
            </a:extLst>
          </p:cNvPr>
          <p:cNvSpPr>
            <a:spLocks noGrp="1"/>
          </p:cNvSpPr>
          <p:nvPr>
            <p:ph type="sldNum" sz="quarter" idx="17"/>
          </p:nvPr>
        </p:nvSpPr>
        <p:spPr>
          <a:xfrm>
            <a:off x="11521440" y="6400800"/>
            <a:ext cx="536448" cy="365760"/>
          </a:xfrm>
          <a:prstGeom prst="rect">
            <a:avLst/>
          </a:prstGeom>
        </p:spPr>
        <p:txBody>
          <a:bodyPr/>
          <a:lstStyle>
            <a:lvl1pPr algn="r">
              <a:defRPr sz="1333">
                <a:solidFill>
                  <a:srgbClr val="0057B7"/>
                </a:solidFill>
                <a:latin typeface="Calibri" panose="020F0502020204030204" pitchFamily="34" charset="0"/>
                <a:cs typeface="Calibri" panose="020F0502020204030204" pitchFamily="34" charset="0"/>
              </a:defRPr>
            </a:lvl1pPr>
          </a:lstStyle>
          <a:p>
            <a:fld id="{BE1A0740-F252-4427-A288-A0F9AF0CD4D9}" type="slidenum">
              <a:rPr lang="en-US" smtClean="0"/>
              <a:pPr/>
              <a:t>‹#›</a:t>
            </a:fld>
            <a:endParaRPr lang="en-US"/>
          </a:p>
        </p:txBody>
      </p:sp>
    </p:spTree>
    <p:extLst>
      <p:ext uri="{BB962C8B-B14F-4D97-AF65-F5344CB8AC3E}">
        <p14:creationId xmlns:p14="http://schemas.microsoft.com/office/powerpoint/2010/main" val="154761602"/>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2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4164221808"/>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3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922601467"/>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4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59426576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5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43346280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6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057572303"/>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7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1512114702"/>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8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2917384833"/>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9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23847347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0_Data Slide">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35572"/>
            <a:ext cx="10972800" cy="4176467"/>
          </a:xfrm>
        </p:spPr>
        <p:txBody>
          <a:bodyPr/>
          <a:lstStyle>
            <a:lvl1pPr marL="304792" indent="-304792">
              <a:lnSpc>
                <a:spcPts val="2933"/>
              </a:lnSpc>
              <a:buClr>
                <a:srgbClr val="003BC0"/>
              </a:buClr>
              <a:buFont typeface="Arial" panose="020B0604020202020204" pitchFamily="34" charset="0"/>
              <a:buChar char="•"/>
              <a:defRPr sz="2667" b="1">
                <a:solidFill>
                  <a:srgbClr val="1D1D1D"/>
                </a:solidFill>
              </a:defRPr>
            </a:lvl1pPr>
            <a:lvl2pPr marL="609585" indent="-226478">
              <a:lnSpc>
                <a:spcPts val="2667"/>
              </a:lnSpc>
              <a:buClr>
                <a:srgbClr val="005761"/>
              </a:buClr>
              <a:buFont typeface="Arial" panose="020B0604020202020204" pitchFamily="34" charset="0"/>
              <a:buChar char="-"/>
              <a:tabLst>
                <a:tab pos="533387" algn="l"/>
              </a:tabLst>
              <a:defRPr sz="2400">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p:txBody>
      </p:sp>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1E5AAA"/>
                </a:solidFill>
                <a:effectLst/>
                <a:latin typeface="Calibri" pitchFamily="34" charset="0"/>
              </a:defRPr>
            </a:lvl1pPr>
          </a:lstStyle>
          <a:p>
            <a:endParaRPr lang="en-US"/>
          </a:p>
        </p:txBody>
      </p:sp>
      <p:grpSp>
        <p:nvGrpSpPr>
          <p:cNvPr id="2" name="Group 1">
            <a:extLst>
              <a:ext uri="{FF2B5EF4-FFF2-40B4-BE49-F238E27FC236}">
                <a16:creationId xmlns:a16="http://schemas.microsoft.com/office/drawing/2014/main" id="{D5710D62-FA23-37E1-D9CA-4E6562C12821}"/>
              </a:ext>
            </a:extLst>
          </p:cNvPr>
          <p:cNvGrpSpPr/>
          <p:nvPr userDrawn="1"/>
        </p:nvGrpSpPr>
        <p:grpSpPr>
          <a:xfrm>
            <a:off x="1" y="6725265"/>
            <a:ext cx="12192001" cy="142567"/>
            <a:chOff x="7355954" y="15880786"/>
            <a:chExt cx="21904846" cy="578414"/>
          </a:xfrm>
        </p:grpSpPr>
        <p:sp>
          <p:nvSpPr>
            <p:cNvPr id="3" name="Rectangle 20">
              <a:extLst>
                <a:ext uri="{FF2B5EF4-FFF2-40B4-BE49-F238E27FC236}">
                  <a16:creationId xmlns:a16="http://schemas.microsoft.com/office/drawing/2014/main" id="{3AD231D8-DCA4-570B-4CC6-32EBF38FADDD}"/>
                </a:ext>
              </a:extLst>
            </p:cNvPr>
            <p:cNvSpPr>
              <a:spLocks noChangeArrowheads="1"/>
            </p:cNvSpPr>
            <p:nvPr userDrawn="1"/>
          </p:nvSpPr>
          <p:spPr bwMode="auto">
            <a:xfrm flipV="1">
              <a:off x="21984029" y="15880786"/>
              <a:ext cx="2432923" cy="578414"/>
            </a:xfrm>
            <a:prstGeom prst="rect">
              <a:avLst/>
            </a:prstGeom>
            <a:solidFill>
              <a:srgbClr val="194D93"/>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4" name="Rectangle 20">
              <a:extLst>
                <a:ext uri="{FF2B5EF4-FFF2-40B4-BE49-F238E27FC236}">
                  <a16:creationId xmlns:a16="http://schemas.microsoft.com/office/drawing/2014/main" id="{32619D13-D1C6-7836-5897-39ABF07B01EC}"/>
                </a:ext>
              </a:extLst>
            </p:cNvPr>
            <p:cNvSpPr>
              <a:spLocks noChangeArrowheads="1"/>
            </p:cNvSpPr>
            <p:nvPr userDrawn="1"/>
          </p:nvSpPr>
          <p:spPr bwMode="auto">
            <a:xfrm flipV="1">
              <a:off x="24406350" y="15880786"/>
              <a:ext cx="2432923" cy="578414"/>
            </a:xfrm>
            <a:prstGeom prst="rect">
              <a:avLst/>
            </a:prstGeom>
            <a:solidFill>
              <a:srgbClr val="1C56A4"/>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6" name="Rectangle 20">
              <a:extLst>
                <a:ext uri="{FF2B5EF4-FFF2-40B4-BE49-F238E27FC236}">
                  <a16:creationId xmlns:a16="http://schemas.microsoft.com/office/drawing/2014/main" id="{392F6D8E-420B-97AC-FD5D-3185F97EC0C5}"/>
                </a:ext>
              </a:extLst>
            </p:cNvPr>
            <p:cNvSpPr>
              <a:spLocks noChangeArrowheads="1"/>
            </p:cNvSpPr>
            <p:nvPr userDrawn="1"/>
          </p:nvSpPr>
          <p:spPr bwMode="auto">
            <a:xfrm flipV="1">
              <a:off x="26827877" y="15880786"/>
              <a:ext cx="2432923" cy="578414"/>
            </a:xfrm>
            <a:prstGeom prst="rect">
              <a:avLst/>
            </a:prstGeom>
            <a:solidFill>
              <a:srgbClr val="1E5DB2"/>
            </a:solidFill>
            <a:ln>
              <a:noFill/>
            </a:ln>
          </p:spPr>
          <p:txBody>
            <a:bodyPr vert="horz" wrap="square" lIns="45720" tIns="22860" rIns="45720" bIns="22860" numCol="1" anchor="t" anchorCtr="0" compatLnSpc="1">
              <a:prstTxWarp prst="textNoShape">
                <a:avLst/>
              </a:prstTxWarp>
            </a:bodyPr>
            <a:lstStyle/>
            <a:p>
              <a:endParaRPr lang="en-US" sz="3333"/>
            </a:p>
          </p:txBody>
        </p:sp>
        <p:sp>
          <p:nvSpPr>
            <p:cNvPr id="8" name="Rectangle 20">
              <a:extLst>
                <a:ext uri="{FF2B5EF4-FFF2-40B4-BE49-F238E27FC236}">
                  <a16:creationId xmlns:a16="http://schemas.microsoft.com/office/drawing/2014/main" id="{6967D159-E4ED-FA77-F3CA-47CC8A1001C9}"/>
                </a:ext>
              </a:extLst>
            </p:cNvPr>
            <p:cNvSpPr>
              <a:spLocks noChangeArrowheads="1"/>
            </p:cNvSpPr>
            <p:nvPr userDrawn="1"/>
          </p:nvSpPr>
          <p:spPr bwMode="auto">
            <a:xfrm flipV="1">
              <a:off x="7355954" y="15880786"/>
              <a:ext cx="14644447" cy="578414"/>
            </a:xfrm>
            <a:prstGeom prst="rect">
              <a:avLst/>
            </a:prstGeom>
            <a:solidFill>
              <a:srgbClr val="164380"/>
            </a:solidFill>
            <a:ln>
              <a:noFill/>
            </a:ln>
          </p:spPr>
          <p:txBody>
            <a:bodyPr vert="horz" wrap="square" lIns="45720" tIns="22860" rIns="45720" bIns="22860" numCol="1" anchor="t" anchorCtr="0" compatLnSpc="1">
              <a:prstTxWarp prst="textNoShape">
                <a:avLst/>
              </a:prstTxWarp>
            </a:bodyPr>
            <a:lstStyle/>
            <a:p>
              <a:endParaRPr lang="en-US" sz="3333"/>
            </a:p>
          </p:txBody>
        </p:sp>
      </p:grpSp>
    </p:spTree>
    <p:extLst>
      <p:ext uri="{BB962C8B-B14F-4D97-AF65-F5344CB8AC3E}">
        <p14:creationId xmlns:p14="http://schemas.microsoft.com/office/powerpoint/2010/main" val="305131983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4/8/2026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81564478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Lst>
  <p:transition>
    <p:fade/>
  </p:transition>
  <p:hf sldNum="0"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741686138"/>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 id="2147483712" r:id="rId18"/>
    <p:sldLayoutId id="2147483713" r:id="rId19"/>
    <p:sldLayoutId id="2147483714" r:id="rId20"/>
    <p:sldLayoutId id="2147483715" r:id="rId21"/>
  </p:sldLayoutIdLst>
  <p:transition>
    <p:fade/>
  </p:transition>
  <p:hf sldNum="0" hdr="0" ftr="0" dt="0"/>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Myriad Web Pro" panose="020B0503030403020204" pitchFamily="34" charset="0"/>
        </a:defRPr>
      </a:lvl2pPr>
      <a:lvl3pPr algn="ctr" rtl="0" eaLnBrk="0" fontAlgn="base" hangingPunct="0">
        <a:spcBef>
          <a:spcPct val="0"/>
        </a:spcBef>
        <a:spcAft>
          <a:spcPct val="0"/>
        </a:spcAft>
        <a:defRPr sz="5867">
          <a:solidFill>
            <a:schemeClr val="tx1"/>
          </a:solidFill>
          <a:latin typeface="Myriad Web Pro" panose="020B0503030403020204" pitchFamily="34" charset="0"/>
        </a:defRPr>
      </a:lvl3pPr>
      <a:lvl4pPr algn="ctr" rtl="0" eaLnBrk="0" fontAlgn="base" hangingPunct="0">
        <a:spcBef>
          <a:spcPct val="0"/>
        </a:spcBef>
        <a:spcAft>
          <a:spcPct val="0"/>
        </a:spcAft>
        <a:defRPr sz="5867">
          <a:solidFill>
            <a:schemeClr val="tx1"/>
          </a:solidFill>
          <a:latin typeface="Myriad Web Pro" panose="020B0503030403020204" pitchFamily="34" charset="0"/>
        </a:defRPr>
      </a:lvl4pPr>
      <a:lvl5pPr algn="ctr" rtl="0" eaLnBrk="0" fontAlgn="base" hangingPunct="0">
        <a:spcBef>
          <a:spcPct val="0"/>
        </a:spcBef>
        <a:spcAft>
          <a:spcPct val="0"/>
        </a:spcAft>
        <a:defRPr sz="5867">
          <a:solidFill>
            <a:schemeClr val="tx1"/>
          </a:solidFill>
          <a:latin typeface="Myriad Web Pro" panose="020B0503030403020204" pitchFamily="34" charset="0"/>
        </a:defRPr>
      </a:lvl5pPr>
      <a:lvl6pPr marL="609570" algn="ctr" rtl="0" fontAlgn="base">
        <a:spcBef>
          <a:spcPct val="0"/>
        </a:spcBef>
        <a:spcAft>
          <a:spcPct val="0"/>
        </a:spcAft>
        <a:defRPr sz="5867">
          <a:solidFill>
            <a:schemeClr val="tx1"/>
          </a:solidFill>
          <a:latin typeface="Myriad Web Pro" panose="020B0503030403020204" pitchFamily="34" charset="0"/>
        </a:defRPr>
      </a:lvl6pPr>
      <a:lvl7pPr marL="1219140" algn="ctr" rtl="0" fontAlgn="base">
        <a:spcBef>
          <a:spcPct val="0"/>
        </a:spcBef>
        <a:spcAft>
          <a:spcPct val="0"/>
        </a:spcAft>
        <a:defRPr sz="5867">
          <a:solidFill>
            <a:schemeClr val="tx1"/>
          </a:solidFill>
          <a:latin typeface="Myriad Web Pro" panose="020B0503030403020204" pitchFamily="34" charset="0"/>
        </a:defRPr>
      </a:lvl7pPr>
      <a:lvl8pPr marL="1828709" algn="ctr" rtl="0" fontAlgn="base">
        <a:spcBef>
          <a:spcPct val="0"/>
        </a:spcBef>
        <a:spcAft>
          <a:spcPct val="0"/>
        </a:spcAft>
        <a:defRPr sz="5867">
          <a:solidFill>
            <a:schemeClr val="tx1"/>
          </a:solidFill>
          <a:latin typeface="Myriad Web Pro" panose="020B0503030403020204" pitchFamily="34" charset="0"/>
        </a:defRPr>
      </a:lvl8pPr>
      <a:lvl9pPr marL="2438278" algn="ctr" rtl="0" fontAlgn="base">
        <a:spcBef>
          <a:spcPct val="0"/>
        </a:spcBef>
        <a:spcAft>
          <a:spcPct val="0"/>
        </a:spcAft>
        <a:defRPr sz="5867">
          <a:solidFill>
            <a:schemeClr val="tx1"/>
          </a:solidFill>
          <a:latin typeface="Myriad Web Pro" panose="020B0503030403020204" pitchFamily="34" charset="0"/>
        </a:defRPr>
      </a:lvl9pPr>
    </p:titleStyle>
    <p:bodyStyle>
      <a:lvl1pPr marL="457178" indent="-457178" algn="l" rtl="0" eaLnBrk="0" fontAlgn="base" hangingPunct="0">
        <a:spcBef>
          <a:spcPct val="20000"/>
        </a:spcBef>
        <a:spcAft>
          <a:spcPct val="0"/>
        </a:spcAft>
        <a:buClr>
          <a:srgbClr val="0033A1"/>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50" indent="-380981" algn="l" rtl="0" eaLnBrk="0" fontAlgn="base" hangingPunct="0">
        <a:spcBef>
          <a:spcPct val="20000"/>
        </a:spcBef>
        <a:spcAft>
          <a:spcPct val="0"/>
        </a:spcAft>
        <a:buClr>
          <a:srgbClr val="0033A1"/>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25" indent="-304784" algn="l" rtl="0" eaLnBrk="0" fontAlgn="base" hangingPunct="0">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493"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062" indent="-304784" algn="l" rtl="0" eaLnBrk="0" fontAlgn="base" hangingPunct="0">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63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20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772"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341" indent="-304784" algn="l" defTabSz="121914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40" rtl="0" eaLnBrk="1" latinLnBrk="0" hangingPunct="1">
        <a:defRPr sz="2400" kern="1200">
          <a:solidFill>
            <a:schemeClr val="tx1"/>
          </a:solidFill>
          <a:latin typeface="+mn-lt"/>
          <a:ea typeface="+mn-ea"/>
          <a:cs typeface="+mn-cs"/>
        </a:defRPr>
      </a:lvl1pPr>
      <a:lvl2pPr marL="609570" algn="l" defTabSz="1219140" rtl="0" eaLnBrk="1" latinLnBrk="0" hangingPunct="1">
        <a:defRPr sz="2400" kern="1200">
          <a:solidFill>
            <a:schemeClr val="tx1"/>
          </a:solidFill>
          <a:latin typeface="+mn-lt"/>
          <a:ea typeface="+mn-ea"/>
          <a:cs typeface="+mn-cs"/>
        </a:defRPr>
      </a:lvl2pPr>
      <a:lvl3pPr marL="1219140" algn="l" defTabSz="1219140" rtl="0" eaLnBrk="1" latinLnBrk="0" hangingPunct="1">
        <a:defRPr sz="2400" kern="1200">
          <a:solidFill>
            <a:schemeClr val="tx1"/>
          </a:solidFill>
          <a:latin typeface="+mn-lt"/>
          <a:ea typeface="+mn-ea"/>
          <a:cs typeface="+mn-cs"/>
        </a:defRPr>
      </a:lvl3pPr>
      <a:lvl4pPr marL="1828709" algn="l" defTabSz="1219140" rtl="0" eaLnBrk="1" latinLnBrk="0" hangingPunct="1">
        <a:defRPr sz="2400" kern="1200">
          <a:solidFill>
            <a:schemeClr val="tx1"/>
          </a:solidFill>
          <a:latin typeface="+mn-lt"/>
          <a:ea typeface="+mn-ea"/>
          <a:cs typeface="+mn-cs"/>
        </a:defRPr>
      </a:lvl4pPr>
      <a:lvl5pPr marL="2438278" algn="l" defTabSz="1219140" rtl="0" eaLnBrk="1" latinLnBrk="0" hangingPunct="1">
        <a:defRPr sz="2400" kern="1200">
          <a:solidFill>
            <a:schemeClr val="tx1"/>
          </a:solidFill>
          <a:latin typeface="+mn-lt"/>
          <a:ea typeface="+mn-ea"/>
          <a:cs typeface="+mn-cs"/>
        </a:defRPr>
      </a:lvl5pPr>
      <a:lvl6pPr marL="3047848" algn="l" defTabSz="1219140" rtl="0" eaLnBrk="1" latinLnBrk="0" hangingPunct="1">
        <a:defRPr sz="2400" kern="1200">
          <a:solidFill>
            <a:schemeClr val="tx1"/>
          </a:solidFill>
          <a:latin typeface="+mn-lt"/>
          <a:ea typeface="+mn-ea"/>
          <a:cs typeface="+mn-cs"/>
        </a:defRPr>
      </a:lvl6pPr>
      <a:lvl7pPr marL="3657418" algn="l" defTabSz="1219140" rtl="0" eaLnBrk="1" latinLnBrk="0" hangingPunct="1">
        <a:defRPr sz="2400" kern="1200">
          <a:solidFill>
            <a:schemeClr val="tx1"/>
          </a:solidFill>
          <a:latin typeface="+mn-lt"/>
          <a:ea typeface="+mn-ea"/>
          <a:cs typeface="+mn-cs"/>
        </a:defRPr>
      </a:lvl7pPr>
      <a:lvl8pPr marL="4266987" algn="l" defTabSz="1219140" rtl="0" eaLnBrk="1" latinLnBrk="0" hangingPunct="1">
        <a:defRPr sz="2400" kern="1200">
          <a:solidFill>
            <a:schemeClr val="tx1"/>
          </a:solidFill>
          <a:latin typeface="+mn-lt"/>
          <a:ea typeface="+mn-ea"/>
          <a:cs typeface="+mn-cs"/>
        </a:defRPr>
      </a:lvl8pPr>
      <a:lvl9pPr marL="4876557" algn="l" defTabSz="121914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hyperlink" Target="mailto:edx@cdc.gov" TargetMode="External"/><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8" Type="http://schemas.openxmlformats.org/officeDocument/2006/relationships/hyperlink" Target="https://www.cdc.gov/nndss/technical-resource-center/index.html" TargetMode="External"/><Relationship Id="rId13" Type="http://schemas.openxmlformats.org/officeDocument/2006/relationships/image" Target="../media/image15.svg"/><Relationship Id="rId3" Type="http://schemas.openxmlformats.org/officeDocument/2006/relationships/image" Target="../media/image8.png"/><Relationship Id="rId7" Type="http://schemas.openxmlformats.org/officeDocument/2006/relationships/image" Target="../media/image11.svg"/><Relationship Id="rId12"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32.xml"/><Relationship Id="rId6" Type="http://schemas.openxmlformats.org/officeDocument/2006/relationships/image" Target="../media/image10.png"/><Relationship Id="rId11" Type="http://schemas.openxmlformats.org/officeDocument/2006/relationships/hyperlink" Target="mailto:edx@cdc.gov" TargetMode="External"/><Relationship Id="rId5" Type="http://schemas.openxmlformats.org/officeDocument/2006/relationships/hyperlink" Target="https://www.cdc.gov/nndss/technical-resource-center/news.html" TargetMode="External"/><Relationship Id="rId15" Type="http://schemas.openxmlformats.org/officeDocument/2006/relationships/hyperlink" Target="http://www.cdc.gov/" TargetMode="External"/><Relationship Id="rId10" Type="http://schemas.openxmlformats.org/officeDocument/2006/relationships/image" Target="../media/image13.svg"/><Relationship Id="rId4" Type="http://schemas.openxmlformats.org/officeDocument/2006/relationships/image" Target="../media/image9.svg"/><Relationship Id="rId9" Type="http://schemas.openxmlformats.org/officeDocument/2006/relationships/image" Target="../media/image12.png"/><Relationship Id="rId14" Type="http://schemas.openxmlformats.org/officeDocument/2006/relationships/hyperlink" Target="https://www.cdc.gov/nndss/case-surveillance-modernization/index.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F2A097E-3484-325A-AFA6-F80D6D1C0BAE}"/>
              </a:ext>
              <a:ext uri="{C183D7F6-B498-43B3-948B-1728B52AA6E4}">
                <adec:decorative xmlns:adec="http://schemas.microsoft.com/office/drawing/2017/decorative" val="1"/>
              </a:ext>
            </a:extLst>
          </p:cNvPr>
          <p:cNvSpPr>
            <a:spLocks noGrp="1"/>
          </p:cNvSpPr>
          <p:nvPr>
            <p:ph type="body" sz="quarter" idx="11"/>
          </p:nvPr>
        </p:nvSpPr>
        <p:spPr/>
        <p:txBody>
          <a:bodyPr/>
          <a:lstStyle/>
          <a:p>
            <a:r>
              <a:rPr lang="en-US"/>
              <a:t>Centers for Disease Control and Prevention</a:t>
            </a:r>
          </a:p>
        </p:txBody>
      </p:sp>
      <p:sp>
        <p:nvSpPr>
          <p:cNvPr id="7170" name="Title 3">
            <a:extLst>
              <a:ext uri="{C183D7F6-B498-43B3-948B-1728B52AA6E4}">
                <adec:decorative xmlns:adec="http://schemas.microsoft.com/office/drawing/2017/decorative" val="1"/>
              </a:ext>
            </a:extLst>
          </p:cNvPr>
          <p:cNvSpPr>
            <a:spLocks noGrp="1"/>
          </p:cNvSpPr>
          <p:nvPr>
            <p:ph type="title"/>
          </p:nvPr>
        </p:nvSpPr>
        <p:spPr>
          <a:xfrm>
            <a:off x="609600" y="1985469"/>
            <a:ext cx="10972800" cy="1169363"/>
          </a:xfrm>
        </p:spPr>
        <p:txBody>
          <a:bodyPr lIns="121920" tIns="60960" rIns="121920" bIns="60960" anchor="ctr"/>
          <a:lstStyle/>
          <a:p>
            <a:pPr>
              <a:lnSpc>
                <a:spcPct val="164835"/>
              </a:lnSpc>
            </a:pPr>
            <a:r>
              <a:rPr lang="en-US" altLang="en-US" dirty="0"/>
              <a:t>NNDSS </a:t>
            </a:r>
            <a:r>
              <a:rPr lang="en-US" altLang="en-US" dirty="0" err="1"/>
              <a:t>eSHARE</a:t>
            </a:r>
            <a:r>
              <a:rPr lang="en-US" altLang="en-US" dirty="0"/>
              <a:t> March 2026 Webinar</a:t>
            </a:r>
            <a:endParaRPr lang="en-US" dirty="0"/>
          </a:p>
        </p:txBody>
      </p:sp>
      <p:sp>
        <p:nvSpPr>
          <p:cNvPr id="9" name="Text Placeholder 5">
            <a:extLst>
              <a:ext uri="{FF2B5EF4-FFF2-40B4-BE49-F238E27FC236}">
                <a16:creationId xmlns:a16="http://schemas.microsoft.com/office/drawing/2014/main" id="{D5AABAAD-279F-7246-1C0C-59E370BC49EB}"/>
              </a:ext>
              <a:ext uri="{C183D7F6-B498-43B3-948B-1728B52AA6E4}">
                <adec:decorative xmlns:adec="http://schemas.microsoft.com/office/drawing/2017/decorative" val="1"/>
              </a:ext>
            </a:extLst>
          </p:cNvPr>
          <p:cNvSpPr txBox="1">
            <a:spLocks/>
          </p:cNvSpPr>
          <p:nvPr/>
        </p:nvSpPr>
        <p:spPr>
          <a:xfrm>
            <a:off x="609600" y="4638549"/>
            <a:ext cx="8668324" cy="583919"/>
          </a:xfrm>
          <a:prstGeom prst="rect">
            <a:avLst/>
          </a:prstGeom>
        </p:spPr>
        <p:txBody>
          <a:bodyPr vert="horz" lIns="162560" tIns="81280" rIns="162560" bIns="8128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marL="0" marR="0" lvl="0" indent="0" algn="l" defTabSz="609491" rtl="0" eaLnBrk="1" fontAlgn="base" latinLnBrk="0" hangingPunct="1">
              <a:lnSpc>
                <a:spcPct val="100000"/>
              </a:lnSpc>
              <a:spcBef>
                <a:spcPct val="20000"/>
              </a:spcBef>
              <a:spcAft>
                <a:spcPct val="0"/>
              </a:spcAft>
              <a:buClrTx/>
              <a:buSzTx/>
              <a:buFont typeface="Arial"/>
              <a:buNone/>
              <a:tabLst/>
              <a:defRPr/>
            </a:pPr>
            <a:r>
              <a:rPr kumimoji="0" lang="en-US" sz="2650" b="1" i="0" u="none" strike="noStrike" kern="1200" cap="none" spc="0" normalizeH="0" baseline="0" noProof="0">
                <a:ln>
                  <a:noFill/>
                </a:ln>
                <a:solidFill>
                  <a:srgbClr val="0057B7"/>
                </a:solidFill>
                <a:effectLst/>
                <a:uLnTx/>
                <a:uFillTx/>
                <a:latin typeface="Calibri" panose="020F0502020204030204" pitchFamily="34" charset="0"/>
                <a:ea typeface="Calibri"/>
                <a:cs typeface="Calibri"/>
              </a:rPr>
              <a:t>Office of Public Health Data, Surveillance, and Technology</a:t>
            </a:r>
            <a:endParaRPr kumimoji="0" lang="en-US" sz="1500" b="0" i="0" u="none" strike="noStrike" kern="1200" cap="none" spc="0" normalizeH="0" baseline="0" noProof="0">
              <a:ln>
                <a:noFill/>
              </a:ln>
              <a:solidFill>
                <a:srgbClr val="FFFFFF"/>
              </a:solidFill>
              <a:effectLst/>
              <a:uLnTx/>
              <a:uFillTx/>
              <a:latin typeface="Calibri" panose="020F0502020204030204" pitchFamily="34" charset="0"/>
            </a:endParaRPr>
          </a:p>
        </p:txBody>
      </p:sp>
      <p:sp>
        <p:nvSpPr>
          <p:cNvPr id="5" name="Subtitle 3">
            <a:extLst>
              <a:ext uri="{FF2B5EF4-FFF2-40B4-BE49-F238E27FC236}">
                <a16:creationId xmlns:a16="http://schemas.microsoft.com/office/drawing/2014/main" id="{70054E27-8200-B7C0-58E6-D47562818822}"/>
              </a:ext>
              <a:ext uri="{C183D7F6-B498-43B3-948B-1728B52AA6E4}">
                <adec:decorative xmlns:adec="http://schemas.microsoft.com/office/drawing/2017/decorative" val="1"/>
              </a:ext>
            </a:extLst>
          </p:cNvPr>
          <p:cNvSpPr txBox="1">
            <a:spLocks/>
          </p:cNvSpPr>
          <p:nvPr/>
        </p:nvSpPr>
        <p:spPr bwMode="auto">
          <a:xfrm>
            <a:off x="609600" y="5222468"/>
            <a:ext cx="866832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marL="0" indent="0" algn="l" rtl="0" eaLnBrk="0" fontAlgn="base" hangingPunct="0">
              <a:spcBef>
                <a:spcPct val="20000"/>
              </a:spcBef>
              <a:spcAft>
                <a:spcPct val="0"/>
              </a:spcAft>
              <a:buFont typeface="Arial" panose="020B0604020202020204" pitchFamily="34" charset="0"/>
              <a:buNone/>
              <a:defRPr sz="2000" b="1" kern="1200" baseline="0">
                <a:solidFill>
                  <a:srgbClr val="0039A6"/>
                </a:solidFill>
                <a:effectLst/>
                <a:latin typeface="Calibri" pitchFamily="34" charset="0"/>
                <a:ea typeface="+mn-ea"/>
                <a:cs typeface="+mn-cs"/>
              </a:defRPr>
            </a:lvl1pPr>
            <a:lvl2pPr marL="457189" indent="0" algn="ctr"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Calibri" panose="020F0502020204030204" pitchFamily="34" charset="0"/>
                <a:ea typeface="+mn-ea"/>
                <a:cs typeface="+mn-cs"/>
              </a:defRPr>
            </a:lvl2pPr>
            <a:lvl3pPr marL="914378" indent="0" algn="ctr"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Calibri" panose="020F0502020204030204" pitchFamily="34" charset="0"/>
                <a:ea typeface="+mn-ea"/>
                <a:cs typeface="+mn-cs"/>
              </a:defRPr>
            </a:lvl3pPr>
            <a:lvl4pPr marL="1371566"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4pPr>
            <a:lvl5pPr marL="1828754" indent="0" algn="ctr"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5pPr>
            <a:lvl6pPr marL="2285943"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132"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32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509"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l" defTabSz="1219110" rtl="0" eaLnBrk="0" fontAlgn="base" latinLnBrk="0" hangingPunct="0">
              <a:lnSpc>
                <a:spcPct val="100000"/>
              </a:lnSpc>
              <a:spcBef>
                <a:spcPct val="20000"/>
              </a:spcBef>
              <a:spcAft>
                <a:spcPct val="0"/>
              </a:spcAft>
              <a:buClrTx/>
              <a:buSzTx/>
              <a:buFont typeface="Arial" panose="020B0604020202020204" pitchFamily="34" charset="0"/>
              <a:buNone/>
              <a:tabLst/>
              <a:defRPr/>
            </a:pPr>
            <a:r>
              <a:rPr kumimoji="0" lang="en-US" sz="2667" b="1" i="0" u="none" strike="noStrike" kern="1200" cap="none" spc="0" normalizeH="0" baseline="0" noProof="0">
                <a:ln>
                  <a:noFill/>
                </a:ln>
                <a:solidFill>
                  <a:srgbClr val="0057B7"/>
                </a:solidFill>
                <a:effectLst/>
                <a:uLnTx/>
                <a:uFillTx/>
                <a:ea typeface="+mn-ea"/>
                <a:cs typeface="+mn-cs"/>
              </a:rPr>
              <a:t>March 17, 2026 </a:t>
            </a:r>
          </a:p>
        </p:txBody>
      </p:sp>
      <p:pic>
        <p:nvPicPr>
          <p:cNvPr id="7172"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3200" y="6515103"/>
            <a:ext cx="25400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58006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EC7F1A-FAFF-4281-83BE-139B250804F2}"/>
              </a:ext>
              <a:ext uri="{C183D7F6-B498-43B3-948B-1728B52AA6E4}">
                <adec:decorative xmlns:adec="http://schemas.microsoft.com/office/drawing/2017/decorative" val="1"/>
              </a:ext>
            </a:extLst>
          </p:cNvPr>
          <p:cNvSpPr>
            <a:spLocks noGrp="1"/>
          </p:cNvSpPr>
          <p:nvPr>
            <p:ph type="title"/>
          </p:nvPr>
        </p:nvSpPr>
        <p:spPr/>
        <p:txBody>
          <a:bodyPr vert="horz" lIns="121920" tIns="60960" rIns="121920" bIns="60960" rtlCol="0" anchor="b" anchorCtr="0">
            <a:normAutofit/>
          </a:bodyPr>
          <a:lstStyle/>
          <a:p>
            <a:pPr>
              <a:lnSpc>
                <a:spcPct val="164835"/>
              </a:lnSpc>
            </a:pPr>
            <a:r>
              <a:rPr lang="en-US"/>
              <a:t>Agenda</a:t>
            </a:r>
            <a:endParaRPr lang="en-US">
              <a:highlight>
                <a:srgbClr val="FFFF00"/>
              </a:highlight>
            </a:endParaRPr>
          </a:p>
        </p:txBody>
      </p:sp>
      <p:sp>
        <p:nvSpPr>
          <p:cNvPr id="5" name="Content Placeholder 4">
            <a:extLst>
              <a:ext uri="{FF2B5EF4-FFF2-40B4-BE49-F238E27FC236}">
                <a16:creationId xmlns:a16="http://schemas.microsoft.com/office/drawing/2014/main" id="{016248AB-92C4-421F-8747-17C94E0A4F92}"/>
              </a:ext>
              <a:ext uri="{C183D7F6-B498-43B3-948B-1728B52AA6E4}">
                <adec:decorative xmlns:adec="http://schemas.microsoft.com/office/drawing/2017/decorative" val="1"/>
              </a:ext>
            </a:extLst>
          </p:cNvPr>
          <p:cNvSpPr>
            <a:spLocks noGrp="1"/>
          </p:cNvSpPr>
          <p:nvPr>
            <p:ph type="body" sz="quarter" idx="10"/>
          </p:nvPr>
        </p:nvSpPr>
        <p:spPr>
          <a:xfrm>
            <a:off x="609599" y="1502199"/>
            <a:ext cx="11734800" cy="4176467"/>
          </a:xfrm>
        </p:spPr>
        <p:txBody>
          <a:bodyPr/>
          <a:lstStyle/>
          <a:p>
            <a:r>
              <a:rPr lang="en-US" sz="2670" b="0" dirty="0">
                <a:latin typeface=""/>
                <a:ea typeface="Calibri" panose="020F0502020204030204" pitchFamily="34" charset="0"/>
                <a:cs typeface="Calibri" panose="020F0502020204030204" pitchFamily="34" charset="0"/>
              </a:rPr>
              <a:t>Introductions </a:t>
            </a:r>
          </a:p>
          <a:p>
            <a:r>
              <a:rPr lang="en-US" sz="2670" b="0" dirty="0">
                <a:latin typeface=""/>
                <a:ea typeface="Calibri" panose="020F0502020204030204" pitchFamily="34" charset="0"/>
                <a:cs typeface="Calibri" panose="020F0502020204030204" pitchFamily="34" charset="0"/>
              </a:rPr>
              <a:t>2024 and 2025 NNDSS Annual Data Reconciliation Updates</a:t>
            </a:r>
          </a:p>
          <a:p>
            <a:r>
              <a:rPr lang="en-US" sz="2670" b="0" dirty="0">
                <a:latin typeface=""/>
                <a:ea typeface="Calibri" panose="020F0502020204030204" pitchFamily="34" charset="0"/>
                <a:cs typeface="Calibri" panose="020F0502020204030204" pitchFamily="34" charset="0"/>
              </a:rPr>
              <a:t>NNDSS Mercury S3 Option for Data Exchange</a:t>
            </a:r>
          </a:p>
          <a:p>
            <a:r>
              <a:rPr lang="en-US" sz="2670" b="0" dirty="0">
                <a:latin typeface=""/>
                <a:ea typeface="Calibri" panose="020F0502020204030204" pitchFamily="34" charset="0"/>
                <a:cs typeface="Calibri" panose="020F0502020204030204" pitchFamily="34" charset="0"/>
              </a:rPr>
              <a:t>Generic Version 3 (Generic v3) Updates </a:t>
            </a:r>
          </a:p>
          <a:p>
            <a:pPr lvl="1"/>
            <a:r>
              <a:rPr lang="en-US" dirty="0">
                <a:latin typeface=""/>
                <a:ea typeface="Calibri" panose="020F0502020204030204" pitchFamily="34" charset="0"/>
                <a:cs typeface="Calibri" panose="020F0502020204030204" pitchFamily="34" charset="0"/>
              </a:rPr>
              <a:t>Recap of January eSHARE</a:t>
            </a:r>
          </a:p>
          <a:p>
            <a:pPr lvl="1"/>
            <a:r>
              <a:rPr lang="en-US" b="0" dirty="0">
                <a:latin typeface=""/>
                <a:ea typeface="Calibri" panose="020F0502020204030204" pitchFamily="34" charset="0"/>
                <a:cs typeface="Calibri" panose="020F0502020204030204" pitchFamily="34" charset="0"/>
              </a:rPr>
              <a:t>Generic v3 Roadmap </a:t>
            </a:r>
          </a:p>
          <a:p>
            <a:pPr lvl="1"/>
            <a:r>
              <a:rPr lang="en-US" dirty="0">
                <a:latin typeface=""/>
                <a:ea typeface="Calibri" panose="020F0502020204030204" pitchFamily="34" charset="0"/>
                <a:cs typeface="Calibri" panose="020F0502020204030204" pitchFamily="34" charset="0"/>
              </a:rPr>
              <a:t>Onboarding Questions </a:t>
            </a:r>
            <a:r>
              <a:rPr lang="en-US" sz="2670" b="0" dirty="0">
                <a:latin typeface=""/>
                <a:ea typeface="Calibri" panose="020F0502020204030204" pitchFamily="34" charset="0"/>
                <a:cs typeface="Calibri" panose="020F0502020204030204" pitchFamily="34" charset="0"/>
              </a:rPr>
              <a:t> </a:t>
            </a:r>
          </a:p>
          <a:p>
            <a:pPr marL="304158" indent="-304158"/>
            <a:r>
              <a:rPr lang="en-US" sz="2670" b="0" dirty="0">
                <a:latin typeface=""/>
                <a:ea typeface="Calibri" panose="020F0502020204030204" pitchFamily="34" charset="0"/>
                <a:cs typeface="Calibri" panose="020F0502020204030204" pitchFamily="34" charset="0"/>
              </a:rPr>
              <a:t>Questions &amp; Answers</a:t>
            </a:r>
          </a:p>
          <a:p>
            <a:pPr marL="0" indent="0">
              <a:buNone/>
            </a:pPr>
            <a:r>
              <a:rPr lang="en-US" sz="2800" b="0" dirty="0">
                <a:latin typeface=""/>
                <a:ea typeface="Calibri"/>
                <a:cs typeface="Calibri"/>
              </a:rPr>
              <a:t> </a:t>
            </a:r>
          </a:p>
          <a:p>
            <a:pPr marL="382896" lvl="1" indent="0">
              <a:buNone/>
            </a:pPr>
            <a:endParaRPr lang="en-US" sz="2800" dirty="0">
              <a:latin typeface=""/>
              <a:ea typeface="Calibri" panose="020F0502020204030204" pitchFamily="34" charset="0"/>
              <a:cs typeface="Calibri" panose="020F0502020204030204" pitchFamily="34" charset="0"/>
            </a:endParaRPr>
          </a:p>
          <a:p>
            <a:pPr marL="0" indent="0">
              <a:buNone/>
            </a:pPr>
            <a:endParaRPr lang="en-US" sz="2800" dirty="0">
              <a:latin typeface=""/>
            </a:endParaRPr>
          </a:p>
          <a:p>
            <a:pPr marL="0" indent="0">
              <a:lnSpc>
                <a:spcPct val="169230"/>
              </a:lnSpc>
              <a:buNone/>
            </a:pPr>
            <a:endParaRPr lang="en-US" dirty="0">
              <a:latin typeface=""/>
            </a:endParaRPr>
          </a:p>
        </p:txBody>
      </p:sp>
      <p:pic>
        <p:nvPicPr>
          <p:cNvPr id="3" name="Picture 2" descr="Screenshot of National Notifiable Diseases Surveillance System logo of states and territories. ">
            <a:extLst>
              <a:ext uri="{FF2B5EF4-FFF2-40B4-BE49-F238E27FC236}">
                <a16:creationId xmlns:a16="http://schemas.microsoft.com/office/drawing/2014/main" id="{2E844250-A063-9E11-A38D-3CD3D7516B2F}"/>
              </a:ext>
              <a:ext uri="{C183D7F6-B498-43B3-948B-1728B52AA6E4}">
                <adec:decorative xmlns:adec="http://schemas.microsoft.com/office/drawing/2017/decorative" val="0"/>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6464267" y="4419635"/>
            <a:ext cx="5118135" cy="2010341"/>
          </a:xfrm>
          <a:prstGeom prst="rect">
            <a:avLst/>
          </a:prstGeom>
        </p:spPr>
      </p:pic>
    </p:spTree>
    <p:extLst>
      <p:ext uri="{BB962C8B-B14F-4D97-AF65-F5344CB8AC3E}">
        <p14:creationId xmlns:p14="http://schemas.microsoft.com/office/powerpoint/2010/main" val="28418578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8C9FF-3AA2-79A4-4227-14426F7DCB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4DBFA1-7E10-02E6-EEFB-54ED5135A6AE}"/>
              </a:ext>
            </a:extLst>
          </p:cNvPr>
          <p:cNvSpPr>
            <a:spLocks noGrp="1"/>
          </p:cNvSpPr>
          <p:nvPr>
            <p:ph type="title"/>
          </p:nvPr>
        </p:nvSpPr>
        <p:spPr>
          <a:xfrm>
            <a:off x="566058" y="4019041"/>
            <a:ext cx="11059884" cy="1162051"/>
          </a:xfrm>
        </p:spPr>
        <p:txBody>
          <a:bodyPr lIns="91440" tIns="45720" rIns="91440" bIns="45720" anchor="b"/>
          <a:lstStyle/>
          <a:p>
            <a:pPr lvl="0"/>
            <a:r>
              <a:rPr lang="en-US" b="0">
                <a:ea typeface="Calibri" panose="020F0502020204030204" pitchFamily="34" charset="0"/>
                <a:cs typeface="Calibri" panose="020F0502020204030204" pitchFamily="34" charset="0"/>
              </a:rPr>
              <a:t>2024 and 2025 NNDSS Annual Data Reconciliation Updates</a:t>
            </a:r>
          </a:p>
        </p:txBody>
      </p:sp>
      <p:sp>
        <p:nvSpPr>
          <p:cNvPr id="3" name="Text Placeholder 2">
            <a:extLst>
              <a:ext uri="{FF2B5EF4-FFF2-40B4-BE49-F238E27FC236}">
                <a16:creationId xmlns:a16="http://schemas.microsoft.com/office/drawing/2014/main" id="{60169D12-1251-BFB7-7F44-3E08BFF24123}"/>
              </a:ext>
            </a:extLst>
          </p:cNvPr>
          <p:cNvSpPr>
            <a:spLocks noGrp="1"/>
          </p:cNvSpPr>
          <p:nvPr>
            <p:ph type="body" idx="1"/>
          </p:nvPr>
        </p:nvSpPr>
        <p:spPr/>
        <p:txBody>
          <a:bodyPr/>
          <a:lstStyle/>
          <a:p>
            <a:r>
              <a:rPr lang="en-US"/>
              <a:t>Andrew Kuehl, MIT, PMP</a:t>
            </a:r>
          </a:p>
          <a:p>
            <a:r>
              <a:rPr lang="en-US"/>
              <a:t>Office of Public Health Data, Surveillance, and Technology </a:t>
            </a:r>
          </a:p>
        </p:txBody>
      </p:sp>
    </p:spTree>
    <p:extLst>
      <p:ext uri="{BB962C8B-B14F-4D97-AF65-F5344CB8AC3E}">
        <p14:creationId xmlns:p14="http://schemas.microsoft.com/office/powerpoint/2010/main" val="542103539"/>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11901-652A-BDE8-50D8-4FADA9CB527F}"/>
              </a:ext>
            </a:extLst>
          </p:cNvPr>
          <p:cNvSpPr>
            <a:spLocks noGrp="1"/>
          </p:cNvSpPr>
          <p:nvPr>
            <p:ph type="title"/>
          </p:nvPr>
        </p:nvSpPr>
        <p:spPr/>
        <p:txBody>
          <a:bodyPr lIns="121920" tIns="60960" rIns="121920" bIns="60960" anchor="b" anchorCtr="0"/>
          <a:lstStyle/>
          <a:p>
            <a:pPr>
              <a:lnSpc>
                <a:spcPct val="64543"/>
              </a:lnSpc>
            </a:pPr>
            <a:r>
              <a:rPr lang="en-US" dirty="0"/>
              <a:t>Key Dates from Reconciliation Calendar</a:t>
            </a:r>
          </a:p>
        </p:txBody>
      </p:sp>
      <p:sp>
        <p:nvSpPr>
          <p:cNvPr id="2" name="Text Placeholder 1">
            <a:extLst>
              <a:ext uri="{FF2B5EF4-FFF2-40B4-BE49-F238E27FC236}">
                <a16:creationId xmlns:a16="http://schemas.microsoft.com/office/drawing/2014/main" id="{CAD92833-AEF4-E42A-7BE1-7254A5C89AFA}"/>
              </a:ext>
            </a:extLst>
          </p:cNvPr>
          <p:cNvSpPr>
            <a:spLocks noGrp="1"/>
          </p:cNvSpPr>
          <p:nvPr>
            <p:ph type="body" sz="quarter" idx="10"/>
          </p:nvPr>
        </p:nvSpPr>
        <p:spPr>
          <a:xfrm>
            <a:off x="609599" y="1835572"/>
            <a:ext cx="11150801" cy="4176467"/>
          </a:xfrm>
        </p:spPr>
        <p:txBody>
          <a:bodyPr/>
          <a:lstStyle/>
          <a:p>
            <a:pPr>
              <a:lnSpc>
                <a:spcPct val="100000"/>
              </a:lnSpc>
              <a:buFont typeface="Wingdings" panose="05000000000000000000" pitchFamily="2" charset="2"/>
              <a:buChar char="ü"/>
            </a:pPr>
            <a:r>
              <a:rPr lang="en-US" b="0" dirty="0">
                <a:solidFill>
                  <a:srgbClr val="00B050"/>
                </a:solidFill>
                <a:latin typeface=""/>
                <a:cs typeface="Calibri"/>
              </a:rPr>
              <a:t>Feb 17: 	       Reconciliation kick-off and eSHARE</a:t>
            </a:r>
          </a:p>
          <a:p>
            <a:pPr>
              <a:lnSpc>
                <a:spcPct val="100000"/>
              </a:lnSpc>
              <a:buFont typeface="Wingdings" panose="05000000000000000000" pitchFamily="2" charset="2"/>
              <a:buChar char="ü"/>
            </a:pPr>
            <a:r>
              <a:rPr lang="en-US" b="0" dirty="0">
                <a:solidFill>
                  <a:srgbClr val="00B050"/>
                </a:solidFill>
                <a:latin typeface=""/>
                <a:cs typeface="Calibri"/>
              </a:rPr>
              <a:t>Feb 18:	       Reconciliation module open for 2024</a:t>
            </a:r>
          </a:p>
          <a:p>
            <a:pPr>
              <a:lnSpc>
                <a:spcPct val="100000"/>
              </a:lnSpc>
              <a:buFont typeface="Wingdings" panose="05000000000000000000" pitchFamily="2" charset="2"/>
              <a:buChar char="ü"/>
            </a:pPr>
            <a:r>
              <a:rPr lang="en-US" b="0" dirty="0">
                <a:solidFill>
                  <a:srgbClr val="00B050"/>
                </a:solidFill>
                <a:latin typeface=""/>
                <a:cs typeface="Calibri"/>
              </a:rPr>
              <a:t>Mar 2:	       Reconciliation module open for 2025</a:t>
            </a:r>
            <a:endParaRPr lang="en-US" b="0" dirty="0">
              <a:solidFill>
                <a:srgbClr val="00B050"/>
              </a:solidFill>
              <a:latin typeface=""/>
              <a:cs typeface="Calibri" panose="020F0502020204030204" pitchFamily="34" charset="0"/>
            </a:endParaRPr>
          </a:p>
          <a:p>
            <a:pPr>
              <a:lnSpc>
                <a:spcPct val="100000"/>
              </a:lnSpc>
              <a:buFont typeface="Wingdings" panose="05000000000000000000" pitchFamily="2" charset="2"/>
              <a:buChar char="Ø"/>
            </a:pPr>
            <a:r>
              <a:rPr lang="en-US" dirty="0">
                <a:latin typeface=""/>
              </a:rPr>
              <a:t>July 17: 	       CDC program databases closed</a:t>
            </a:r>
          </a:p>
          <a:p>
            <a:pPr>
              <a:lnSpc>
                <a:spcPct val="100000"/>
              </a:lnSpc>
              <a:buFont typeface="Wingdings" panose="05000000000000000000" pitchFamily="2" charset="2"/>
              <a:buChar char="Ø"/>
            </a:pPr>
            <a:r>
              <a:rPr lang="en-US" dirty="0">
                <a:latin typeface=""/>
              </a:rPr>
              <a:t>August 7:       Lock STD data </a:t>
            </a:r>
            <a:endParaRPr lang="en-US" dirty="0">
              <a:latin typeface=""/>
              <a:cs typeface="Calibri" panose="020F0502020204030204" pitchFamily="34" charset="0"/>
            </a:endParaRPr>
          </a:p>
          <a:p>
            <a:pPr>
              <a:lnSpc>
                <a:spcPct val="100000"/>
              </a:lnSpc>
              <a:buFont typeface="Wingdings" panose="05000000000000000000" pitchFamily="2" charset="2"/>
              <a:buChar char="Ø"/>
            </a:pPr>
            <a:r>
              <a:rPr lang="en-US" dirty="0">
                <a:latin typeface=""/>
              </a:rPr>
              <a:t>August 17:     STD Manager approval</a:t>
            </a:r>
            <a:endParaRPr lang="en-US" dirty="0">
              <a:latin typeface=""/>
              <a:cs typeface="Calibri" panose="020F0502020204030204" pitchFamily="34" charset="0"/>
            </a:endParaRPr>
          </a:p>
          <a:p>
            <a:pPr>
              <a:lnSpc>
                <a:spcPct val="100000"/>
              </a:lnSpc>
              <a:buFont typeface="Wingdings" panose="05000000000000000000" pitchFamily="2" charset="2"/>
              <a:buChar char="Ø"/>
            </a:pPr>
            <a:r>
              <a:rPr lang="en-US" b="1" dirty="0">
                <a:latin typeface=""/>
              </a:rPr>
              <a:t>August 28:     State/Territorial Epidemiologist approvals </a:t>
            </a:r>
            <a:r>
              <a:rPr lang="en-US" dirty="0">
                <a:latin typeface=""/>
              </a:rPr>
              <a:t>c</a:t>
            </a:r>
            <a:r>
              <a:rPr lang="en-US" b="1" dirty="0">
                <a:latin typeface=""/>
              </a:rPr>
              <a:t>omplete</a:t>
            </a:r>
            <a:endParaRPr lang="en-US" b="1" dirty="0">
              <a:latin typeface=""/>
              <a:cs typeface="Calibri" panose="020F0502020204030204" pitchFamily="34" charset="0"/>
            </a:endParaRPr>
          </a:p>
          <a:p>
            <a:pPr>
              <a:lnSpc>
                <a:spcPct val="66265"/>
              </a:lnSpc>
            </a:pPr>
            <a:endParaRPr lang="en-US" dirty="0">
              <a:latin typeface=""/>
              <a:cs typeface="Calibri" panose="020F0502020204030204" pitchFamily="34" charset="0"/>
            </a:endParaRPr>
          </a:p>
        </p:txBody>
      </p:sp>
      <p:sp>
        <p:nvSpPr>
          <p:cNvPr id="5" name="TextBox 7">
            <a:extLst>
              <a:ext uri="{FF2B5EF4-FFF2-40B4-BE49-F238E27FC236}">
                <a16:creationId xmlns:a16="http://schemas.microsoft.com/office/drawing/2014/main" id="{00E6256D-D6D5-BCF3-C29D-EFB45952324D}"/>
              </a:ext>
            </a:extLst>
          </p:cNvPr>
          <p:cNvSpPr txBox="1"/>
          <p:nvPr/>
        </p:nvSpPr>
        <p:spPr>
          <a:xfrm>
            <a:off x="11397160" y="6224085"/>
            <a:ext cx="363241" cy="400110"/>
          </a:xfrm>
          <a:prstGeom prst="rect">
            <a:avLst/>
          </a:prstGeom>
          <a:noFill/>
        </p:spPr>
        <p:txBody>
          <a:bodyPr wrap="none" lIns="121920" tIns="60960" rIns="121920" bIns="60960" rtlCol="0" anchor="t">
            <a:spAutoFit/>
          </a:bodyPr>
          <a:ls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a:lstStyle>
          <a:p>
            <a:pPr defTabSz="914377"/>
            <a:r>
              <a:rPr lang="en-US" dirty="0">
                <a:solidFill>
                  <a:srgbClr val="000000"/>
                </a:solidFill>
                <a:latin typeface="Calibri" panose="020F0502020204030204" pitchFamily="34" charset="0"/>
                <a:cs typeface="Calibri"/>
              </a:rPr>
              <a:t>4</a:t>
            </a:r>
            <a:endParaRPr lang="en-US"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91803513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C0C8E-1862-ED94-2319-84E064E831A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70F6969-C8D3-50FF-A59D-294D6E5CE98D}"/>
              </a:ext>
            </a:extLst>
          </p:cNvPr>
          <p:cNvSpPr>
            <a:spLocks noGrp="1"/>
          </p:cNvSpPr>
          <p:nvPr>
            <p:ph type="title"/>
          </p:nvPr>
        </p:nvSpPr>
        <p:spPr/>
        <p:txBody>
          <a:bodyPr>
            <a:normAutofit/>
          </a:bodyPr>
          <a:lstStyle/>
          <a:p>
            <a:r>
              <a:rPr lang="en-US" sz="3700">
                <a:ea typeface="Calibri"/>
                <a:cs typeface="Calibri"/>
              </a:rPr>
              <a:t>Reconciliation Support</a:t>
            </a:r>
          </a:p>
        </p:txBody>
      </p:sp>
      <p:sp>
        <p:nvSpPr>
          <p:cNvPr id="2" name="Text Placeholder 1">
            <a:extLst>
              <a:ext uri="{FF2B5EF4-FFF2-40B4-BE49-F238E27FC236}">
                <a16:creationId xmlns:a16="http://schemas.microsoft.com/office/drawing/2014/main" id="{668D0DB1-39F1-340B-3BEC-13C4671D1FAC}"/>
              </a:ext>
            </a:extLst>
          </p:cNvPr>
          <p:cNvSpPr>
            <a:spLocks noGrp="1"/>
          </p:cNvSpPr>
          <p:nvPr>
            <p:ph type="body" sz="quarter" idx="10"/>
          </p:nvPr>
        </p:nvSpPr>
        <p:spPr/>
        <p:txBody>
          <a:bodyPr vert="horz" lIns="91440" tIns="45720" rIns="91440" bIns="45720" rtlCol="0" anchor="t">
            <a:normAutofit/>
          </a:bodyPr>
          <a:lstStyle/>
          <a:p>
            <a:pPr marL="304165" indent="-304165">
              <a:lnSpc>
                <a:spcPct val="90000"/>
              </a:lnSpc>
            </a:pPr>
            <a:r>
              <a:rPr lang="en-US" sz="2670" b="0" dirty="0">
                <a:solidFill>
                  <a:srgbClr val="000000"/>
                </a:solidFill>
                <a:highlight>
                  <a:srgbClr val="FFFFFF"/>
                </a:highlight>
              </a:rPr>
              <a:t>CDC’s NNDSS team is available to assist with 2024 and 2025 reconciliation</a:t>
            </a:r>
          </a:p>
          <a:p>
            <a:pPr marL="304165" indent="-304165">
              <a:lnSpc>
                <a:spcPct val="90000"/>
              </a:lnSpc>
            </a:pPr>
            <a:r>
              <a:rPr lang="en-US" sz="2670" b="0" dirty="0">
                <a:solidFill>
                  <a:srgbClr val="000000"/>
                </a:solidFill>
                <a:highlight>
                  <a:srgbClr val="FFFFFF"/>
                </a:highlight>
              </a:rPr>
              <a:t>Email </a:t>
            </a:r>
            <a:r>
              <a:rPr lang="en-US" sz="2670" b="0" dirty="0">
                <a:solidFill>
                  <a:srgbClr val="000000"/>
                </a:solidFill>
                <a:highlight>
                  <a:srgbClr val="FFFFFF"/>
                </a:highlight>
                <a:hlinkClick r:id="rId3"/>
              </a:rPr>
              <a:t>edx@cdc.gov</a:t>
            </a:r>
            <a:r>
              <a:rPr lang="en-US" sz="2670" b="0" dirty="0">
                <a:solidFill>
                  <a:srgbClr val="000000"/>
                </a:solidFill>
                <a:highlight>
                  <a:srgbClr val="FFFFFF"/>
                </a:highlight>
              </a:rPr>
              <a:t> with “Reconciliation” in the subject line</a:t>
            </a:r>
          </a:p>
          <a:p>
            <a:pPr marL="0" indent="0">
              <a:lnSpc>
                <a:spcPct val="90000"/>
              </a:lnSpc>
              <a:buNone/>
            </a:pPr>
            <a:r>
              <a:rPr lang="en-US" sz="2670" b="0" dirty="0">
                <a:solidFill>
                  <a:srgbClr val="000000"/>
                </a:solidFill>
                <a:highlight>
                  <a:srgbClr val="FFFFFF"/>
                </a:highlight>
              </a:rPr>
              <a:t> </a:t>
            </a:r>
          </a:p>
          <a:p>
            <a:pPr marL="0" indent="0">
              <a:lnSpc>
                <a:spcPct val="90000"/>
              </a:lnSpc>
              <a:buNone/>
            </a:pPr>
            <a:endParaRPr lang="en-US" sz="2400" b="0" dirty="0">
              <a:solidFill>
                <a:srgbClr val="0F56DC"/>
              </a:solidFill>
              <a:highlight>
                <a:srgbClr val="FFFFFF"/>
              </a:highlight>
            </a:endParaRPr>
          </a:p>
        </p:txBody>
      </p:sp>
      <p:sp>
        <p:nvSpPr>
          <p:cNvPr id="4" name="Slide Number Placeholder 10">
            <a:extLst>
              <a:ext uri="{FF2B5EF4-FFF2-40B4-BE49-F238E27FC236}">
                <a16:creationId xmlns:a16="http://schemas.microsoft.com/office/drawing/2014/main" id="{056248DA-E19E-949F-47B4-69EB6FAFD8E3}"/>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5</a:t>
            </a:fld>
            <a:endParaRPr lang="en-US" dirty="0">
              <a:latin typeface="Myriad Web Pro"/>
            </a:endParaRPr>
          </a:p>
        </p:txBody>
      </p:sp>
    </p:spTree>
    <p:extLst>
      <p:ext uri="{BB962C8B-B14F-4D97-AF65-F5344CB8AC3E}">
        <p14:creationId xmlns:p14="http://schemas.microsoft.com/office/powerpoint/2010/main" val="275781785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49314-3C64-65D8-F8C1-FFCEF75834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DBDDBD-6B10-B424-766C-C6CB2C30F095}"/>
              </a:ext>
            </a:extLst>
          </p:cNvPr>
          <p:cNvSpPr>
            <a:spLocks noGrp="1"/>
          </p:cNvSpPr>
          <p:nvPr>
            <p:ph type="title"/>
          </p:nvPr>
        </p:nvSpPr>
        <p:spPr>
          <a:xfrm>
            <a:off x="566057" y="4019041"/>
            <a:ext cx="11171853" cy="1162051"/>
          </a:xfrm>
        </p:spPr>
        <p:txBody>
          <a:bodyPr lIns="91440" tIns="45720" rIns="91440" bIns="45720" anchor="b"/>
          <a:lstStyle/>
          <a:p>
            <a:pPr lvl="0"/>
            <a:r>
              <a:rPr lang="en-US" b="0" dirty="0">
                <a:ea typeface="Calibri" panose="020F0502020204030204" pitchFamily="34" charset="0"/>
                <a:cs typeface="Calibri" panose="020F0502020204030204" pitchFamily="34" charset="0"/>
              </a:rPr>
              <a:t>NNDSS Mercury S3 Option for Data Exchange </a:t>
            </a:r>
          </a:p>
        </p:txBody>
      </p:sp>
      <p:sp>
        <p:nvSpPr>
          <p:cNvPr id="3" name="Text Placeholder 2">
            <a:extLst>
              <a:ext uri="{FF2B5EF4-FFF2-40B4-BE49-F238E27FC236}">
                <a16:creationId xmlns:a16="http://schemas.microsoft.com/office/drawing/2014/main" id="{0AEB028A-10EB-C5FB-1C9F-3028E9CF7D89}"/>
              </a:ext>
            </a:extLst>
          </p:cNvPr>
          <p:cNvSpPr>
            <a:spLocks noGrp="1"/>
          </p:cNvSpPr>
          <p:nvPr>
            <p:ph type="body" idx="1"/>
          </p:nvPr>
        </p:nvSpPr>
        <p:spPr/>
        <p:txBody>
          <a:bodyPr/>
          <a:lstStyle/>
          <a:p>
            <a:r>
              <a:rPr lang="en-US"/>
              <a:t>Andrew Kuehl, MIT, PMP</a:t>
            </a:r>
          </a:p>
          <a:p>
            <a:r>
              <a:rPr lang="en-US"/>
              <a:t>Office of Public Health Data, Surveillance, and Technology </a:t>
            </a:r>
          </a:p>
        </p:txBody>
      </p:sp>
    </p:spTree>
    <p:extLst>
      <p:ext uri="{BB962C8B-B14F-4D97-AF65-F5344CB8AC3E}">
        <p14:creationId xmlns:p14="http://schemas.microsoft.com/office/powerpoint/2010/main" val="78685349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BDD57-F115-4EB1-E577-198BF8CE809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CA8F3A1-9578-706F-C947-9A9AF65B418F}"/>
              </a:ext>
            </a:extLst>
          </p:cNvPr>
          <p:cNvSpPr>
            <a:spLocks noGrp="1"/>
          </p:cNvSpPr>
          <p:nvPr>
            <p:ph type="title"/>
          </p:nvPr>
        </p:nvSpPr>
        <p:spPr/>
        <p:txBody>
          <a:bodyPr>
            <a:normAutofit/>
          </a:bodyPr>
          <a:lstStyle/>
          <a:p>
            <a:r>
              <a:rPr lang="en-US" sz="3700" dirty="0">
                <a:ea typeface="Calibri"/>
                <a:cs typeface="Calibri"/>
              </a:rPr>
              <a:t>New File Transport Offering (Mercury S3)</a:t>
            </a:r>
          </a:p>
        </p:txBody>
      </p:sp>
      <p:sp>
        <p:nvSpPr>
          <p:cNvPr id="2" name="Text Placeholder 1">
            <a:extLst>
              <a:ext uri="{FF2B5EF4-FFF2-40B4-BE49-F238E27FC236}">
                <a16:creationId xmlns:a16="http://schemas.microsoft.com/office/drawing/2014/main" id="{9F4F3B47-EF03-CEAE-D1B9-90D06AEDEBCB}"/>
              </a:ext>
            </a:extLst>
          </p:cNvPr>
          <p:cNvSpPr>
            <a:spLocks noGrp="1"/>
          </p:cNvSpPr>
          <p:nvPr>
            <p:ph type="body" sz="quarter" idx="10"/>
          </p:nvPr>
        </p:nvSpPr>
        <p:spPr/>
        <p:txBody>
          <a:bodyPr vert="horz" lIns="91440" tIns="45720" rIns="91440" bIns="45720" rtlCol="0" anchor="t">
            <a:normAutofit/>
          </a:bodyPr>
          <a:lstStyle/>
          <a:p>
            <a:pPr marL="304165" indent="-304165">
              <a:lnSpc>
                <a:spcPct val="90000"/>
              </a:lnSpc>
            </a:pPr>
            <a:r>
              <a:rPr lang="en-US" sz="2670" b="0" dirty="0">
                <a:solidFill>
                  <a:srgbClr val="000000"/>
                </a:solidFill>
                <a:highlight>
                  <a:srgbClr val="FFFFFF"/>
                </a:highlight>
              </a:rPr>
              <a:t>Starting immediately, CDC will offer a new option for file transport using: </a:t>
            </a:r>
          </a:p>
          <a:p>
            <a:pPr marL="608330" lvl="1" indent="-304165">
              <a:lnSpc>
                <a:spcPct val="90000"/>
              </a:lnSpc>
            </a:pPr>
            <a:r>
              <a:rPr lang="en-US" b="0" dirty="0">
                <a:solidFill>
                  <a:srgbClr val="000000"/>
                </a:solidFill>
                <a:highlight>
                  <a:srgbClr val="FFFFFF"/>
                </a:highlight>
              </a:rPr>
              <a:t>CDC’s Amazon Web Service (AWS) Amazon Simple Storage Service (S3)</a:t>
            </a:r>
          </a:p>
          <a:p>
            <a:pPr marL="608330" lvl="1" indent="-304165">
              <a:lnSpc>
                <a:spcPct val="90000"/>
              </a:lnSpc>
            </a:pPr>
            <a:r>
              <a:rPr lang="en-US" b="0" dirty="0">
                <a:solidFill>
                  <a:srgbClr val="000000"/>
                </a:solidFill>
                <a:highlight>
                  <a:srgbClr val="FFFFFF"/>
                </a:highlight>
              </a:rPr>
              <a:t>Secure File Transfer Protocol (SFTP)</a:t>
            </a:r>
          </a:p>
          <a:p>
            <a:pPr marL="608330" lvl="1" indent="-304165">
              <a:lnSpc>
                <a:spcPct val="90000"/>
              </a:lnSpc>
            </a:pPr>
            <a:r>
              <a:rPr lang="en-US" b="0" dirty="0">
                <a:solidFill>
                  <a:srgbClr val="000000"/>
                </a:solidFill>
                <a:highlight>
                  <a:srgbClr val="FFFFFF"/>
                </a:highlight>
              </a:rPr>
              <a:t>Application Programing Interface (API)</a:t>
            </a:r>
          </a:p>
          <a:p>
            <a:pPr marL="0" indent="0">
              <a:lnSpc>
                <a:spcPct val="90000"/>
              </a:lnSpc>
              <a:buNone/>
            </a:pPr>
            <a:r>
              <a:rPr lang="en-US" sz="2400" b="0" dirty="0">
                <a:solidFill>
                  <a:srgbClr val="000000"/>
                </a:solidFill>
                <a:highlight>
                  <a:srgbClr val="FFFFFF"/>
                </a:highlight>
              </a:rPr>
              <a:t> </a:t>
            </a:r>
          </a:p>
          <a:p>
            <a:pPr marL="304165" indent="-304165">
              <a:lnSpc>
                <a:spcPct val="90000"/>
              </a:lnSpc>
            </a:pPr>
            <a:endParaRPr lang="en-US" sz="2400" b="0" dirty="0">
              <a:solidFill>
                <a:srgbClr val="1A5EDE"/>
              </a:solidFill>
              <a:highlight>
                <a:srgbClr val="FFFFFF"/>
              </a:highlight>
            </a:endParaRPr>
          </a:p>
        </p:txBody>
      </p:sp>
      <p:pic>
        <p:nvPicPr>
          <p:cNvPr id="8" name="Picture 7" descr="Diagram where NETSS message type uses a SAMS SDX Transport to send to MVPS and GenV1, Genv2, and NBS Master message use the PHIN MS or NNDSS Mercury S3 transport to MVPS. The NNDSS Mercury S3 transport has both SFTP and API options.">
            <a:extLst>
              <a:ext uri="{FF2B5EF4-FFF2-40B4-BE49-F238E27FC236}">
                <a16:creationId xmlns:a16="http://schemas.microsoft.com/office/drawing/2014/main" id="{4928EAC0-79BF-FCA9-6D89-90B192C331E7}"/>
              </a:ext>
            </a:extLst>
          </p:cNvPr>
          <p:cNvPicPr>
            <a:picLocks noChangeAspect="1"/>
          </p:cNvPicPr>
          <p:nvPr/>
        </p:nvPicPr>
        <p:blipFill>
          <a:blip r:embed="rId3"/>
          <a:stretch>
            <a:fillRect/>
          </a:stretch>
        </p:blipFill>
        <p:spPr>
          <a:xfrm>
            <a:off x="2747264" y="3623473"/>
            <a:ext cx="6697471" cy="2777511"/>
          </a:xfrm>
          <a:prstGeom prst="rect">
            <a:avLst/>
          </a:prstGeom>
        </p:spPr>
      </p:pic>
      <p:sp>
        <p:nvSpPr>
          <p:cNvPr id="4" name="Slide Number Placeholder 10">
            <a:extLst>
              <a:ext uri="{FF2B5EF4-FFF2-40B4-BE49-F238E27FC236}">
                <a16:creationId xmlns:a16="http://schemas.microsoft.com/office/drawing/2014/main" id="{2D56A228-4ABC-B30D-70EA-C2BC70DF0ED4}"/>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7</a:t>
            </a:fld>
            <a:endParaRPr lang="en-US" dirty="0">
              <a:latin typeface="Myriad Web Pro"/>
            </a:endParaRPr>
          </a:p>
        </p:txBody>
      </p:sp>
    </p:spTree>
    <p:extLst>
      <p:ext uri="{BB962C8B-B14F-4D97-AF65-F5344CB8AC3E}">
        <p14:creationId xmlns:p14="http://schemas.microsoft.com/office/powerpoint/2010/main" val="39837676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38EB8-5764-F352-B7BA-243E9C5EE2C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DAC9B0C-6F9F-F9D8-8853-F1489E24E850}"/>
              </a:ext>
            </a:extLst>
          </p:cNvPr>
          <p:cNvSpPr>
            <a:spLocks noGrp="1"/>
          </p:cNvSpPr>
          <p:nvPr>
            <p:ph type="title"/>
          </p:nvPr>
        </p:nvSpPr>
        <p:spPr/>
        <p:txBody>
          <a:bodyPr>
            <a:normAutofit/>
          </a:bodyPr>
          <a:lstStyle/>
          <a:p>
            <a:r>
              <a:rPr lang="en-US" sz="3700">
                <a:ea typeface="Calibri"/>
                <a:cs typeface="Calibri"/>
              </a:rPr>
              <a:t>What is AWS S3 (Amazon Simple Storage Service)</a:t>
            </a:r>
          </a:p>
        </p:txBody>
      </p:sp>
      <p:sp>
        <p:nvSpPr>
          <p:cNvPr id="2" name="Text Placeholder 1">
            <a:extLst>
              <a:ext uri="{FF2B5EF4-FFF2-40B4-BE49-F238E27FC236}">
                <a16:creationId xmlns:a16="http://schemas.microsoft.com/office/drawing/2014/main" id="{1EAE0B2B-208F-E055-F65D-8D46F5BE79DE}"/>
              </a:ext>
            </a:extLst>
          </p:cNvPr>
          <p:cNvSpPr>
            <a:spLocks noGrp="1"/>
          </p:cNvSpPr>
          <p:nvPr>
            <p:ph type="body" sz="quarter" idx="10"/>
          </p:nvPr>
        </p:nvSpPr>
        <p:spPr/>
        <p:txBody>
          <a:bodyPr vert="horz" lIns="91440" tIns="45720" rIns="91440" bIns="45720" rtlCol="0" anchor="t">
            <a:normAutofit/>
          </a:bodyPr>
          <a:lstStyle/>
          <a:p>
            <a:pPr marL="304165" indent="-304165">
              <a:lnSpc>
                <a:spcPct val="90000"/>
              </a:lnSpc>
            </a:pPr>
            <a:r>
              <a:rPr lang="en-US" sz="2670" b="0" dirty="0">
                <a:solidFill>
                  <a:srgbClr val="000000"/>
                </a:solidFill>
                <a:highlight>
                  <a:srgbClr val="FFFFFF"/>
                </a:highlight>
              </a:rPr>
              <a:t>AWS S3 is a secure, highly durable cloud storage service used to store files, datasets, logs, backups, and analytical assets</a:t>
            </a:r>
          </a:p>
          <a:p>
            <a:pPr marL="304165" indent="-304165">
              <a:lnSpc>
                <a:spcPct val="90000"/>
              </a:lnSpc>
            </a:pPr>
            <a:r>
              <a:rPr lang="en-US" sz="2670" b="0" dirty="0">
                <a:solidFill>
                  <a:srgbClr val="000000"/>
                </a:solidFill>
                <a:highlight>
                  <a:srgbClr val="FFFFFF"/>
                </a:highlight>
              </a:rPr>
              <a:t>Designed for enterprise resilience with 99.9%+ durability and multi‑Availability Zone redundancy</a:t>
            </a:r>
          </a:p>
          <a:p>
            <a:pPr marL="304165" indent="-304165">
              <a:lnSpc>
                <a:spcPct val="90000"/>
              </a:lnSpc>
            </a:pPr>
            <a:r>
              <a:rPr lang="en-US" sz="2670" b="0" dirty="0">
                <a:solidFill>
                  <a:srgbClr val="000000"/>
                </a:solidFill>
                <a:highlight>
                  <a:srgbClr val="FFFFFF"/>
                </a:highlight>
              </a:rPr>
              <a:t>Supports FedRAMP, FISMA, and encryption standards used across Federal agencies</a:t>
            </a:r>
          </a:p>
          <a:p>
            <a:pPr marL="304165" indent="-304165">
              <a:lnSpc>
                <a:spcPct val="90000"/>
              </a:lnSpc>
            </a:pPr>
            <a:r>
              <a:rPr lang="en-US" sz="2670" b="0" dirty="0">
                <a:solidFill>
                  <a:srgbClr val="000000"/>
                </a:solidFill>
                <a:highlight>
                  <a:srgbClr val="FFFFFF"/>
                </a:highlight>
              </a:rPr>
              <a:t>Common use cases at CDC: analytical data storage, application file storage, cross‑system data exchange, and long‑term archival</a:t>
            </a:r>
          </a:p>
          <a:p>
            <a:pPr marL="304165" indent="-304165">
              <a:lnSpc>
                <a:spcPct val="90000"/>
              </a:lnSpc>
            </a:pPr>
            <a:endParaRPr lang="en-US" sz="2400" b="0" dirty="0">
              <a:solidFill>
                <a:srgbClr val="000000"/>
              </a:solidFill>
              <a:highlight>
                <a:srgbClr val="FFFFFF"/>
              </a:highlight>
            </a:endParaRPr>
          </a:p>
        </p:txBody>
      </p:sp>
      <p:sp>
        <p:nvSpPr>
          <p:cNvPr id="4" name="Slide Number Placeholder 10">
            <a:extLst>
              <a:ext uri="{FF2B5EF4-FFF2-40B4-BE49-F238E27FC236}">
                <a16:creationId xmlns:a16="http://schemas.microsoft.com/office/drawing/2014/main" id="{151FC1F6-BCEA-1696-F0D2-44895DA8888C}"/>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8</a:t>
            </a:fld>
            <a:endParaRPr lang="en-US">
              <a:latin typeface="Myriad Web Pro"/>
            </a:endParaRPr>
          </a:p>
        </p:txBody>
      </p:sp>
    </p:spTree>
    <p:extLst>
      <p:ext uri="{BB962C8B-B14F-4D97-AF65-F5344CB8AC3E}">
        <p14:creationId xmlns:p14="http://schemas.microsoft.com/office/powerpoint/2010/main" val="319500940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1F878-7D1B-D034-CE6B-687E32B9948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649B356-83CB-0941-3AC6-57FE29BC0051}"/>
              </a:ext>
            </a:extLst>
          </p:cNvPr>
          <p:cNvSpPr>
            <a:spLocks noGrp="1"/>
          </p:cNvSpPr>
          <p:nvPr>
            <p:ph type="title"/>
          </p:nvPr>
        </p:nvSpPr>
        <p:spPr/>
        <p:txBody>
          <a:bodyPr>
            <a:normAutofit/>
          </a:bodyPr>
          <a:lstStyle/>
          <a:p>
            <a:r>
              <a:rPr lang="en-US" sz="3700">
                <a:ea typeface="Calibri"/>
                <a:cs typeface="Calibri"/>
              </a:rPr>
              <a:t>SFTP Options for Data Exchange with S3</a:t>
            </a:r>
          </a:p>
        </p:txBody>
      </p:sp>
      <p:sp>
        <p:nvSpPr>
          <p:cNvPr id="2" name="Text Placeholder 1">
            <a:extLst>
              <a:ext uri="{FF2B5EF4-FFF2-40B4-BE49-F238E27FC236}">
                <a16:creationId xmlns:a16="http://schemas.microsoft.com/office/drawing/2014/main" id="{2E2E713E-E002-30FF-C82B-8BE8443DE9B3}"/>
              </a:ext>
            </a:extLst>
          </p:cNvPr>
          <p:cNvSpPr>
            <a:spLocks noGrp="1"/>
          </p:cNvSpPr>
          <p:nvPr>
            <p:ph type="body" sz="quarter" idx="10"/>
          </p:nvPr>
        </p:nvSpPr>
        <p:spPr/>
        <p:txBody>
          <a:bodyPr vert="horz" lIns="91440" tIns="45720" rIns="91440" bIns="45720" rtlCol="0" anchor="t">
            <a:normAutofit/>
          </a:bodyPr>
          <a:lstStyle/>
          <a:p>
            <a:pPr marL="304165" indent="-304165">
              <a:lnSpc>
                <a:spcPct val="90000"/>
              </a:lnSpc>
            </a:pPr>
            <a:r>
              <a:rPr lang="en-US" sz="2670" b="0" dirty="0">
                <a:solidFill>
                  <a:srgbClr val="000000"/>
                </a:solidFill>
                <a:highlight>
                  <a:srgbClr val="FFFFFF"/>
                </a:highlight>
              </a:rPr>
              <a:t>Secure file transfer supported through AWS Transfer Family, providing managed SFTP endpoints</a:t>
            </a:r>
          </a:p>
          <a:p>
            <a:pPr marL="304165" indent="-304165">
              <a:lnSpc>
                <a:spcPct val="90000"/>
              </a:lnSpc>
            </a:pPr>
            <a:r>
              <a:rPr lang="en-US" sz="2670" b="0" dirty="0">
                <a:solidFill>
                  <a:srgbClr val="000000"/>
                </a:solidFill>
                <a:highlight>
                  <a:srgbClr val="FFFFFF"/>
                </a:highlight>
              </a:rPr>
              <a:t>Users and partner systems can upload or download files via standard SFTP clients</a:t>
            </a:r>
          </a:p>
          <a:p>
            <a:pPr marL="304165" indent="-304165">
              <a:lnSpc>
                <a:spcPct val="90000"/>
              </a:lnSpc>
            </a:pPr>
            <a:r>
              <a:rPr lang="en-US" sz="2670" b="0" dirty="0">
                <a:solidFill>
                  <a:srgbClr val="000000"/>
                </a:solidFill>
                <a:highlight>
                  <a:srgbClr val="FFFFFF"/>
                </a:highlight>
              </a:rPr>
              <a:t>Files are automatically stored in designated S3 buckets with full auditability and access control</a:t>
            </a:r>
          </a:p>
          <a:p>
            <a:pPr marL="304165" indent="-304165">
              <a:lnSpc>
                <a:spcPct val="90000"/>
              </a:lnSpc>
            </a:pPr>
            <a:r>
              <a:rPr lang="en-US" sz="2670" b="0" dirty="0">
                <a:solidFill>
                  <a:srgbClr val="000000"/>
                </a:solidFill>
                <a:highlight>
                  <a:srgbClr val="FFFFFF"/>
                </a:highlight>
              </a:rPr>
              <a:t>Ideal for data transmission automation, partner data feeds, and secure batch data workflows</a:t>
            </a:r>
          </a:p>
        </p:txBody>
      </p:sp>
      <p:sp>
        <p:nvSpPr>
          <p:cNvPr id="4" name="Slide Number Placeholder 10">
            <a:extLst>
              <a:ext uri="{FF2B5EF4-FFF2-40B4-BE49-F238E27FC236}">
                <a16:creationId xmlns:a16="http://schemas.microsoft.com/office/drawing/2014/main" id="{7A671980-F09C-6DEB-8E5C-ED6492EE6CA6}"/>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9</a:t>
            </a:fld>
            <a:endParaRPr lang="en-US">
              <a:latin typeface="Myriad Web Pro"/>
            </a:endParaRPr>
          </a:p>
        </p:txBody>
      </p:sp>
    </p:spTree>
    <p:extLst>
      <p:ext uri="{BB962C8B-B14F-4D97-AF65-F5344CB8AC3E}">
        <p14:creationId xmlns:p14="http://schemas.microsoft.com/office/powerpoint/2010/main" val="26264162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1C80D-5807-6910-3978-D3F5077FD0B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94CDD63-5B82-3087-B839-5E8E285603C4}"/>
              </a:ext>
            </a:extLst>
          </p:cNvPr>
          <p:cNvSpPr>
            <a:spLocks noGrp="1"/>
          </p:cNvSpPr>
          <p:nvPr>
            <p:ph type="title"/>
          </p:nvPr>
        </p:nvSpPr>
        <p:spPr/>
        <p:txBody>
          <a:bodyPr>
            <a:normAutofit/>
          </a:bodyPr>
          <a:lstStyle/>
          <a:p>
            <a:r>
              <a:rPr lang="en-US" sz="3700">
                <a:ea typeface="Calibri"/>
                <a:cs typeface="Calibri"/>
              </a:rPr>
              <a:t>API‑Based Upload and Download Options</a:t>
            </a:r>
          </a:p>
        </p:txBody>
      </p:sp>
      <p:sp>
        <p:nvSpPr>
          <p:cNvPr id="2" name="Text Placeholder 1">
            <a:extLst>
              <a:ext uri="{FF2B5EF4-FFF2-40B4-BE49-F238E27FC236}">
                <a16:creationId xmlns:a16="http://schemas.microsoft.com/office/drawing/2014/main" id="{BABE68F0-7FC9-F25A-DC8A-0FF7FD4831D6}"/>
              </a:ext>
            </a:extLst>
          </p:cNvPr>
          <p:cNvSpPr>
            <a:spLocks noGrp="1"/>
          </p:cNvSpPr>
          <p:nvPr>
            <p:ph type="body" sz="quarter" idx="10"/>
          </p:nvPr>
        </p:nvSpPr>
        <p:spPr/>
        <p:txBody>
          <a:bodyPr vert="horz" lIns="91440" tIns="45720" rIns="91440" bIns="45720" rtlCol="0" anchor="t">
            <a:normAutofit/>
          </a:bodyPr>
          <a:lstStyle/>
          <a:p>
            <a:pPr marL="304165" indent="-304165">
              <a:lnSpc>
                <a:spcPct val="90000"/>
              </a:lnSpc>
            </a:pPr>
            <a:r>
              <a:rPr lang="en-US" sz="2670" b="0" dirty="0">
                <a:solidFill>
                  <a:srgbClr val="000000"/>
                </a:solidFill>
                <a:highlight>
                  <a:srgbClr val="FFFFFF"/>
                </a:highlight>
              </a:rPr>
              <a:t>Direct data access using S3’s </a:t>
            </a:r>
            <a:r>
              <a:rPr lang="en-US" b="0" dirty="0">
                <a:highlight>
                  <a:srgbClr val="FFFFFF"/>
                </a:highlight>
              </a:rPr>
              <a:t>Representational State Transfer (</a:t>
            </a:r>
            <a:r>
              <a:rPr lang="en-US" sz="2670" b="0" dirty="0">
                <a:solidFill>
                  <a:srgbClr val="000000"/>
                </a:solidFill>
                <a:highlight>
                  <a:srgbClr val="FFFFFF"/>
                </a:highlight>
              </a:rPr>
              <a:t>REST) API</a:t>
            </a:r>
          </a:p>
          <a:p>
            <a:pPr marL="304165" indent="-304165">
              <a:lnSpc>
                <a:spcPct val="90000"/>
              </a:lnSpc>
            </a:pPr>
            <a:r>
              <a:rPr lang="en-US" sz="2670" b="0" dirty="0">
                <a:solidFill>
                  <a:srgbClr val="000000"/>
                </a:solidFill>
                <a:highlight>
                  <a:srgbClr val="FFFFFF"/>
                </a:highlight>
              </a:rPr>
              <a:t>Supports multiple upload modes:</a:t>
            </a:r>
          </a:p>
          <a:p>
            <a:pPr marL="608958" lvl="1" indent="-304165">
              <a:lnSpc>
                <a:spcPct val="90000"/>
              </a:lnSpc>
            </a:pPr>
            <a:r>
              <a:rPr lang="en-US" b="0" dirty="0">
                <a:solidFill>
                  <a:srgbClr val="000000"/>
                </a:solidFill>
                <a:highlight>
                  <a:srgbClr val="FFFFFF"/>
                </a:highlight>
              </a:rPr>
              <a:t>Simple Upload (</a:t>
            </a:r>
            <a:r>
              <a:rPr lang="en-US" b="0" dirty="0" err="1">
                <a:solidFill>
                  <a:srgbClr val="000000"/>
                </a:solidFill>
                <a:highlight>
                  <a:srgbClr val="FFFFFF"/>
                </a:highlight>
              </a:rPr>
              <a:t>PutObject</a:t>
            </a:r>
            <a:r>
              <a:rPr lang="en-US" b="0" dirty="0">
                <a:solidFill>
                  <a:srgbClr val="000000"/>
                </a:solidFill>
                <a:highlight>
                  <a:srgbClr val="FFFFFF"/>
                </a:highlight>
              </a:rPr>
              <a:t>) for small files</a:t>
            </a:r>
          </a:p>
          <a:p>
            <a:pPr marL="608958" lvl="1" indent="-304165">
              <a:lnSpc>
                <a:spcPct val="90000"/>
              </a:lnSpc>
            </a:pPr>
            <a:r>
              <a:rPr lang="en-US" b="0" dirty="0">
                <a:solidFill>
                  <a:srgbClr val="000000"/>
                </a:solidFill>
                <a:highlight>
                  <a:srgbClr val="FFFFFF"/>
                </a:highlight>
              </a:rPr>
              <a:t>Multipart Upload for large, high‑volume, or high‑performance transfers</a:t>
            </a:r>
          </a:p>
          <a:p>
            <a:pPr marL="304165" indent="-304165">
              <a:lnSpc>
                <a:spcPct val="90000"/>
              </a:lnSpc>
            </a:pPr>
            <a:r>
              <a:rPr lang="en-US" sz="2670" b="0" dirty="0">
                <a:solidFill>
                  <a:srgbClr val="000000"/>
                </a:solidFill>
                <a:highlight>
                  <a:srgbClr val="FFFFFF"/>
                </a:highlight>
              </a:rPr>
              <a:t>Allows automated system‑to‑system data exchange and high‑throughput data pipelines</a:t>
            </a:r>
          </a:p>
        </p:txBody>
      </p:sp>
      <p:sp>
        <p:nvSpPr>
          <p:cNvPr id="4" name="Slide Number Placeholder 10">
            <a:extLst>
              <a:ext uri="{FF2B5EF4-FFF2-40B4-BE49-F238E27FC236}">
                <a16:creationId xmlns:a16="http://schemas.microsoft.com/office/drawing/2014/main" id="{D1489791-C043-A9B9-7AEA-CD34423A1276}"/>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10</a:t>
            </a:fld>
            <a:endParaRPr lang="en-US">
              <a:latin typeface="Myriad Web Pro"/>
            </a:endParaRPr>
          </a:p>
        </p:txBody>
      </p:sp>
    </p:spTree>
    <p:extLst>
      <p:ext uri="{BB962C8B-B14F-4D97-AF65-F5344CB8AC3E}">
        <p14:creationId xmlns:p14="http://schemas.microsoft.com/office/powerpoint/2010/main" val="69159164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E228E-6643-5002-4C66-EA7B6B5F384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B04C9F4-208B-32C2-0D3C-CBAEC3767728}"/>
              </a:ext>
            </a:extLst>
          </p:cNvPr>
          <p:cNvSpPr>
            <a:spLocks noGrp="1"/>
          </p:cNvSpPr>
          <p:nvPr>
            <p:ph type="title"/>
          </p:nvPr>
        </p:nvSpPr>
        <p:spPr/>
        <p:txBody>
          <a:bodyPr>
            <a:normAutofit/>
          </a:bodyPr>
          <a:lstStyle/>
          <a:p>
            <a:r>
              <a:rPr lang="en-US" sz="3600" dirty="0"/>
              <a:t>NNDSS Mercury S3 Benefits</a:t>
            </a:r>
            <a:endParaRPr lang="en-US" sz="3700" dirty="0">
              <a:ea typeface="Calibri"/>
              <a:cs typeface="Calibri"/>
            </a:endParaRPr>
          </a:p>
        </p:txBody>
      </p:sp>
      <p:sp>
        <p:nvSpPr>
          <p:cNvPr id="2" name="Text Placeholder 1">
            <a:extLst>
              <a:ext uri="{FF2B5EF4-FFF2-40B4-BE49-F238E27FC236}">
                <a16:creationId xmlns:a16="http://schemas.microsoft.com/office/drawing/2014/main" id="{E665C705-95AD-30A4-1EFA-7B3DBA71F957}"/>
              </a:ext>
            </a:extLst>
          </p:cNvPr>
          <p:cNvSpPr>
            <a:spLocks noGrp="1"/>
          </p:cNvSpPr>
          <p:nvPr>
            <p:ph type="body" sz="quarter" idx="10"/>
          </p:nvPr>
        </p:nvSpPr>
        <p:spPr/>
        <p:txBody>
          <a:bodyPr vert="horz" lIns="91440" tIns="45720" rIns="91440" bIns="45720" rtlCol="0" anchor="t">
            <a:normAutofit/>
          </a:bodyPr>
          <a:lstStyle/>
          <a:p>
            <a:pPr marL="304165" indent="-304165">
              <a:lnSpc>
                <a:spcPct val="90000"/>
              </a:lnSpc>
            </a:pPr>
            <a:r>
              <a:rPr lang="en-US" sz="2670" b="0" dirty="0">
                <a:solidFill>
                  <a:srgbClr val="000000"/>
                </a:solidFill>
                <a:highlight>
                  <a:srgbClr val="FFFFFF"/>
                </a:highlight>
              </a:rPr>
              <a:t>Uses industry standard protocols</a:t>
            </a:r>
          </a:p>
          <a:p>
            <a:pPr marL="304165" indent="-304165">
              <a:lnSpc>
                <a:spcPct val="90000"/>
              </a:lnSpc>
            </a:pPr>
            <a:r>
              <a:rPr lang="en-US" sz="2670" b="0" dirty="0">
                <a:solidFill>
                  <a:srgbClr val="000000"/>
                </a:solidFill>
                <a:highlight>
                  <a:srgbClr val="FFFFFF"/>
                </a:highlight>
              </a:rPr>
              <a:t>Easy to setup and use</a:t>
            </a:r>
          </a:p>
          <a:p>
            <a:pPr marL="304165" indent="-304165">
              <a:lnSpc>
                <a:spcPct val="90000"/>
              </a:lnSpc>
            </a:pPr>
            <a:r>
              <a:rPr lang="en-US" sz="2670" b="0" dirty="0">
                <a:solidFill>
                  <a:srgbClr val="000000"/>
                </a:solidFill>
                <a:highlight>
                  <a:srgbClr val="FFFFFF"/>
                </a:highlight>
              </a:rPr>
              <a:t>Resiliency</a:t>
            </a:r>
          </a:p>
          <a:p>
            <a:pPr marL="304165" indent="-304165">
              <a:lnSpc>
                <a:spcPct val="90000"/>
              </a:lnSpc>
            </a:pPr>
            <a:r>
              <a:rPr lang="en-US" sz="2670" b="0" dirty="0">
                <a:solidFill>
                  <a:srgbClr val="000000"/>
                </a:solidFill>
                <a:highlight>
                  <a:srgbClr val="FFFFFF"/>
                </a:highlight>
              </a:rPr>
              <a:t>Can be used for multiple message formats – all HL7® and NBS Master Message</a:t>
            </a:r>
          </a:p>
          <a:p>
            <a:pPr marL="304165" indent="-304165">
              <a:lnSpc>
                <a:spcPct val="90000"/>
              </a:lnSpc>
            </a:pPr>
            <a:r>
              <a:rPr lang="en-US" sz="2670" b="0" dirty="0">
                <a:solidFill>
                  <a:srgbClr val="000000"/>
                </a:solidFill>
                <a:highlight>
                  <a:srgbClr val="FFFFFF"/>
                </a:highlight>
              </a:rPr>
              <a:t>Supports very large file sizes</a:t>
            </a:r>
          </a:p>
          <a:p>
            <a:pPr marL="304165" indent="-304165">
              <a:lnSpc>
                <a:spcPct val="90000"/>
              </a:lnSpc>
            </a:pPr>
            <a:r>
              <a:rPr lang="en-US" sz="2670" b="0" dirty="0">
                <a:solidFill>
                  <a:srgbClr val="000000"/>
                </a:solidFill>
                <a:highlight>
                  <a:srgbClr val="FFFFFF"/>
                </a:highlight>
              </a:rPr>
              <a:t>Machine-to-machine transfer confirmation</a:t>
            </a:r>
          </a:p>
          <a:p>
            <a:pPr marL="304165" indent="-304165">
              <a:lnSpc>
                <a:spcPct val="90000"/>
              </a:lnSpc>
            </a:pPr>
            <a:r>
              <a:rPr lang="en-US" sz="2670" b="0" dirty="0">
                <a:solidFill>
                  <a:srgbClr val="000000"/>
                </a:solidFill>
                <a:highlight>
                  <a:srgbClr val="FFFFFF"/>
                </a:highlight>
              </a:rPr>
              <a:t>No cost to use service</a:t>
            </a:r>
          </a:p>
        </p:txBody>
      </p:sp>
      <p:sp>
        <p:nvSpPr>
          <p:cNvPr id="5" name="TextBox 4" descr="HL7® is a registered trademark of Health Level Seven International and use of this trademark does not constitute an endorsement by HL7.&#10;">
            <a:extLst>
              <a:ext uri="{FF2B5EF4-FFF2-40B4-BE49-F238E27FC236}">
                <a16:creationId xmlns:a16="http://schemas.microsoft.com/office/drawing/2014/main" id="{BEEC7C62-8680-A657-0E7B-5B6464F99B40}"/>
              </a:ext>
              <a:ext uri="{C183D7F6-B498-43B3-948B-1728B52AA6E4}">
                <adec:decorative xmlns:adec="http://schemas.microsoft.com/office/drawing/2017/decorative" val="0"/>
              </a:ext>
            </a:extLst>
          </p:cNvPr>
          <p:cNvSpPr txBox="1"/>
          <p:nvPr/>
        </p:nvSpPr>
        <p:spPr>
          <a:xfrm>
            <a:off x="359434" y="5808453"/>
            <a:ext cx="1009520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1200" dirty="0">
                <a:solidFill>
                  <a:srgbClr val="333333"/>
                </a:solidFill>
                <a:latin typeface="Segoe UI" panose="020B0502040204020203" pitchFamily="34" charset="0"/>
                <a:cs typeface="Segoe UI"/>
              </a:rPr>
              <a:t>HL7® is a registered trademark of Health Level Seven International and use of this trademark does not constitute an endorsement by HL7.</a:t>
            </a:r>
            <a:endParaRPr lang="en-US" sz="1200" dirty="0">
              <a:solidFill>
                <a:srgbClr val="0F56DC"/>
              </a:solidFill>
              <a:latin typeface="Segoe UI" panose="020B0502040204020203" pitchFamily="34" charset="0"/>
            </a:endParaRPr>
          </a:p>
        </p:txBody>
      </p:sp>
      <p:sp>
        <p:nvSpPr>
          <p:cNvPr id="4" name="Slide Number Placeholder 10">
            <a:extLst>
              <a:ext uri="{FF2B5EF4-FFF2-40B4-BE49-F238E27FC236}">
                <a16:creationId xmlns:a16="http://schemas.microsoft.com/office/drawing/2014/main" id="{F3705918-7A2F-1EAF-5B23-483BB23D7604}"/>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11</a:t>
            </a:fld>
            <a:endParaRPr lang="en-US">
              <a:latin typeface="Myriad Web Pro"/>
            </a:endParaRPr>
          </a:p>
        </p:txBody>
      </p:sp>
    </p:spTree>
    <p:extLst>
      <p:ext uri="{BB962C8B-B14F-4D97-AF65-F5344CB8AC3E}">
        <p14:creationId xmlns:p14="http://schemas.microsoft.com/office/powerpoint/2010/main" val="3716393397"/>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B21D9-684D-F2F7-DF96-9D00053D8C0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A74A8EA-994D-DA0C-D06A-B5C77ADFA9D6}"/>
              </a:ext>
            </a:extLst>
          </p:cNvPr>
          <p:cNvSpPr>
            <a:spLocks noGrp="1"/>
          </p:cNvSpPr>
          <p:nvPr>
            <p:ph type="title"/>
          </p:nvPr>
        </p:nvSpPr>
        <p:spPr/>
        <p:txBody>
          <a:bodyPr>
            <a:normAutofit/>
          </a:bodyPr>
          <a:lstStyle/>
          <a:p>
            <a:r>
              <a:rPr lang="en-US" sz="3600" dirty="0"/>
              <a:t>Transitioning to NNDSS Mercury</a:t>
            </a:r>
            <a:endParaRPr lang="en-US" sz="3700" dirty="0">
              <a:ea typeface="Calibri"/>
              <a:cs typeface="Calibri"/>
            </a:endParaRPr>
          </a:p>
        </p:txBody>
      </p:sp>
      <p:sp>
        <p:nvSpPr>
          <p:cNvPr id="2" name="Text Placeholder 1">
            <a:extLst>
              <a:ext uri="{FF2B5EF4-FFF2-40B4-BE49-F238E27FC236}">
                <a16:creationId xmlns:a16="http://schemas.microsoft.com/office/drawing/2014/main" id="{D82F9E53-4491-B726-17A3-19C26A6C8D9B}"/>
              </a:ext>
            </a:extLst>
          </p:cNvPr>
          <p:cNvSpPr>
            <a:spLocks noGrp="1"/>
          </p:cNvSpPr>
          <p:nvPr>
            <p:ph type="body" sz="quarter" idx="10"/>
          </p:nvPr>
        </p:nvSpPr>
        <p:spPr/>
        <p:txBody>
          <a:bodyPr vert="horz" lIns="91440" tIns="45720" rIns="91440" bIns="45720" rtlCol="0" anchor="t">
            <a:normAutofit/>
          </a:bodyPr>
          <a:lstStyle/>
          <a:p>
            <a:pPr marL="304165" indent="-304165">
              <a:lnSpc>
                <a:spcPct val="90000"/>
              </a:lnSpc>
            </a:pPr>
            <a:r>
              <a:rPr lang="en-US" sz="2670" b="0" dirty="0">
                <a:solidFill>
                  <a:srgbClr val="000000"/>
                </a:solidFill>
                <a:highlight>
                  <a:srgbClr val="FFFFFF"/>
                </a:highlight>
              </a:rPr>
              <a:t>Send requests to </a:t>
            </a:r>
            <a:r>
              <a:rPr lang="en-US" sz="2670" b="0" dirty="0">
                <a:solidFill>
                  <a:srgbClr val="000000"/>
                </a:solidFill>
                <a:highlight>
                  <a:srgbClr val="FFFFFF"/>
                </a:highlight>
                <a:hlinkClick r:id="rId3"/>
              </a:rPr>
              <a:t>edx@cdc.gov</a:t>
            </a:r>
            <a:endParaRPr lang="en-US" sz="2670" b="0" dirty="0">
              <a:solidFill>
                <a:srgbClr val="000000"/>
              </a:solidFill>
              <a:highlight>
                <a:srgbClr val="FFFFFF"/>
              </a:highlight>
            </a:endParaRPr>
          </a:p>
          <a:p>
            <a:pPr marL="304165" indent="-304165">
              <a:lnSpc>
                <a:spcPct val="90000"/>
              </a:lnSpc>
            </a:pPr>
            <a:r>
              <a:rPr lang="en-US" sz="2670" b="0" dirty="0">
                <a:solidFill>
                  <a:srgbClr val="000000"/>
                </a:solidFill>
                <a:highlight>
                  <a:srgbClr val="FFFFFF"/>
                </a:highlight>
              </a:rPr>
              <a:t>Support team will help jurisdictions: </a:t>
            </a:r>
          </a:p>
          <a:p>
            <a:pPr marL="608958" lvl="1" indent="-304165">
              <a:lnSpc>
                <a:spcPct val="90000"/>
              </a:lnSpc>
            </a:pPr>
            <a:r>
              <a:rPr lang="en-US" b="0" dirty="0">
                <a:solidFill>
                  <a:srgbClr val="000000"/>
                </a:solidFill>
                <a:highlight>
                  <a:srgbClr val="FFFFFF"/>
                </a:highlight>
              </a:rPr>
              <a:t>Understand their SFTP/API options</a:t>
            </a:r>
          </a:p>
          <a:p>
            <a:pPr marL="608958" lvl="1" indent="-304165">
              <a:lnSpc>
                <a:spcPct val="90000"/>
              </a:lnSpc>
            </a:pPr>
            <a:r>
              <a:rPr lang="en-US" b="0" dirty="0">
                <a:solidFill>
                  <a:srgbClr val="000000"/>
                </a:solidFill>
                <a:highlight>
                  <a:srgbClr val="FFFFFF"/>
                </a:highlight>
              </a:rPr>
              <a:t>Set up </a:t>
            </a:r>
            <a:r>
              <a:rPr lang="en-US" dirty="0">
                <a:solidFill>
                  <a:srgbClr val="000000"/>
                </a:solidFill>
                <a:highlight>
                  <a:srgbClr val="FFFFFF"/>
                </a:highlight>
              </a:rPr>
              <a:t>c</a:t>
            </a:r>
            <a:r>
              <a:rPr lang="en-US" b="0" dirty="0">
                <a:solidFill>
                  <a:srgbClr val="000000"/>
                </a:solidFill>
                <a:highlight>
                  <a:srgbClr val="FFFFFF"/>
                </a:highlight>
              </a:rPr>
              <a:t>onnections</a:t>
            </a:r>
          </a:p>
          <a:p>
            <a:pPr marL="608958" lvl="1" indent="-304165">
              <a:lnSpc>
                <a:spcPct val="90000"/>
              </a:lnSpc>
            </a:pPr>
            <a:r>
              <a:rPr lang="en-US" b="0" dirty="0">
                <a:solidFill>
                  <a:srgbClr val="000000"/>
                </a:solidFill>
                <a:highlight>
                  <a:srgbClr val="FFFFFF"/>
                </a:highlight>
              </a:rPr>
              <a:t>Test connections</a:t>
            </a:r>
          </a:p>
          <a:p>
            <a:pPr marL="608958" lvl="1" indent="-304165">
              <a:lnSpc>
                <a:spcPct val="90000"/>
              </a:lnSpc>
            </a:pPr>
            <a:r>
              <a:rPr lang="en-US" b="0" dirty="0">
                <a:solidFill>
                  <a:srgbClr val="000000"/>
                </a:solidFill>
                <a:highlight>
                  <a:srgbClr val="FFFFFF"/>
                </a:highlight>
              </a:rPr>
              <a:t>Cutover to production</a:t>
            </a:r>
            <a:endParaRPr lang="en-US" dirty="0">
              <a:solidFill>
                <a:srgbClr val="000000"/>
              </a:solidFill>
              <a:highlight>
                <a:srgbClr val="FFFFFF"/>
              </a:highlight>
            </a:endParaRPr>
          </a:p>
          <a:p>
            <a:pPr marL="304165" indent="-304165">
              <a:lnSpc>
                <a:spcPct val="90000"/>
              </a:lnSpc>
            </a:pPr>
            <a:r>
              <a:rPr lang="en-US" sz="2670" b="0" dirty="0">
                <a:solidFill>
                  <a:srgbClr val="000000"/>
                </a:solidFill>
                <a:highlight>
                  <a:srgbClr val="FFFFFF"/>
                </a:highlight>
              </a:rPr>
              <a:t>In the near future, there will be name changes away from CDC Data Hub naming, but we do not anticipate any system changes for existing senders</a:t>
            </a:r>
          </a:p>
        </p:txBody>
      </p:sp>
      <p:sp>
        <p:nvSpPr>
          <p:cNvPr id="4" name="Slide Number Placeholder 10">
            <a:extLst>
              <a:ext uri="{FF2B5EF4-FFF2-40B4-BE49-F238E27FC236}">
                <a16:creationId xmlns:a16="http://schemas.microsoft.com/office/drawing/2014/main" id="{A23693BE-7DCC-8E48-6320-3A2B3E2EBB8D}"/>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latin typeface="Myriad Web Pro"/>
              </a:rPr>
              <a:pPr defTabSz="1219170" eaLnBrk="0" fontAlgn="base" hangingPunct="0">
                <a:spcBef>
                  <a:spcPct val="0"/>
                </a:spcBef>
                <a:spcAft>
                  <a:spcPct val="0"/>
                </a:spcAft>
                <a:defRPr/>
              </a:pPr>
              <a:t>12</a:t>
            </a:fld>
            <a:endParaRPr lang="en-US">
              <a:latin typeface="Myriad Web Pro"/>
            </a:endParaRPr>
          </a:p>
        </p:txBody>
      </p:sp>
    </p:spTree>
    <p:extLst>
      <p:ext uri="{BB962C8B-B14F-4D97-AF65-F5344CB8AC3E}">
        <p14:creationId xmlns:p14="http://schemas.microsoft.com/office/powerpoint/2010/main" val="182893880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7C4E8-7F66-6F3B-1A41-3EFDAA20C0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466062-9ED8-1187-1904-F03176796ED3}"/>
              </a:ext>
            </a:extLst>
          </p:cNvPr>
          <p:cNvSpPr>
            <a:spLocks noGrp="1"/>
          </p:cNvSpPr>
          <p:nvPr>
            <p:ph type="title"/>
          </p:nvPr>
        </p:nvSpPr>
        <p:spPr>
          <a:xfrm>
            <a:off x="566058" y="4019041"/>
            <a:ext cx="11059884" cy="1162051"/>
          </a:xfrm>
        </p:spPr>
        <p:txBody>
          <a:bodyPr lIns="91440" tIns="45720" rIns="91440" bIns="45720" anchor="b"/>
          <a:lstStyle/>
          <a:p>
            <a:pPr lvl="0"/>
            <a:r>
              <a:rPr lang="en-US" b="0" dirty="0">
                <a:ea typeface="Calibri" panose="020F0502020204030204" pitchFamily="34" charset="0"/>
                <a:cs typeface="Calibri" panose="020F0502020204030204" pitchFamily="34" charset="0"/>
              </a:rPr>
              <a:t>Generic v3 Updates</a:t>
            </a:r>
          </a:p>
        </p:txBody>
      </p:sp>
      <p:sp>
        <p:nvSpPr>
          <p:cNvPr id="3" name="Text Placeholder 2">
            <a:extLst>
              <a:ext uri="{FF2B5EF4-FFF2-40B4-BE49-F238E27FC236}">
                <a16:creationId xmlns:a16="http://schemas.microsoft.com/office/drawing/2014/main" id="{8C8ADB4F-B2E1-7C14-5CE1-B1E314A0F5D6}"/>
              </a:ext>
            </a:extLst>
          </p:cNvPr>
          <p:cNvSpPr>
            <a:spLocks noGrp="1"/>
          </p:cNvSpPr>
          <p:nvPr>
            <p:ph type="body" idx="1"/>
          </p:nvPr>
        </p:nvSpPr>
        <p:spPr/>
        <p:txBody>
          <a:bodyPr/>
          <a:lstStyle/>
          <a:p>
            <a:r>
              <a:rPr lang="en-US"/>
              <a:t>Peter Boersma, MPH</a:t>
            </a:r>
          </a:p>
          <a:p>
            <a:r>
              <a:rPr lang="en-US"/>
              <a:t>Office of Public Health Data, Surveillance, and Technology </a:t>
            </a:r>
          </a:p>
        </p:txBody>
      </p:sp>
    </p:spTree>
    <p:extLst>
      <p:ext uri="{BB962C8B-B14F-4D97-AF65-F5344CB8AC3E}">
        <p14:creationId xmlns:p14="http://schemas.microsoft.com/office/powerpoint/2010/main" val="219581011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BC84F-F8E6-2A4F-EE39-BDDD77C70A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B8B4C4-8D09-D7F4-B348-D6FCCC668AC6}"/>
              </a:ext>
            </a:extLst>
          </p:cNvPr>
          <p:cNvSpPr>
            <a:spLocks noGrp="1"/>
          </p:cNvSpPr>
          <p:nvPr>
            <p:ph type="title"/>
          </p:nvPr>
        </p:nvSpPr>
        <p:spPr/>
        <p:txBody>
          <a:bodyPr lIns="91440" tIns="45720" rIns="91440" bIns="45720" anchor="b"/>
          <a:lstStyle/>
          <a:p>
            <a:r>
              <a:rPr lang="en-US" dirty="0">
                <a:ea typeface="Calibri"/>
                <a:cs typeface="Calibri"/>
              </a:rPr>
              <a:t>Recap of January </a:t>
            </a:r>
            <a:r>
              <a:rPr lang="en-US" dirty="0" err="1">
                <a:ea typeface="Calibri"/>
                <a:cs typeface="Calibri"/>
              </a:rPr>
              <a:t>eSHARE</a:t>
            </a:r>
            <a:endParaRPr lang="en-US" dirty="0">
              <a:ea typeface="Calibri"/>
              <a:cs typeface="Calibri"/>
            </a:endParaRPr>
          </a:p>
        </p:txBody>
      </p:sp>
    </p:spTree>
    <p:extLst>
      <p:ext uri="{BB962C8B-B14F-4D97-AF65-F5344CB8AC3E}">
        <p14:creationId xmlns:p14="http://schemas.microsoft.com/office/powerpoint/2010/main" val="3501756598"/>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E3DCD-ECE4-F458-3FF4-15440D20BBAA}"/>
              </a:ext>
            </a:extLst>
          </p:cNvPr>
          <p:cNvSpPr>
            <a:spLocks noGrp="1"/>
          </p:cNvSpPr>
          <p:nvPr>
            <p:ph type="title"/>
          </p:nvPr>
        </p:nvSpPr>
        <p:spPr/>
        <p:txBody>
          <a:bodyPr/>
          <a:lstStyle/>
          <a:p>
            <a:r>
              <a:rPr lang="en-US" dirty="0"/>
              <a:t>Message Mapping Guide (MMG) Development Process Summarized</a:t>
            </a:r>
          </a:p>
        </p:txBody>
      </p:sp>
      <p:sp>
        <p:nvSpPr>
          <p:cNvPr id="3" name="Text Placeholder 2">
            <a:extLst>
              <a:ext uri="{FF2B5EF4-FFF2-40B4-BE49-F238E27FC236}">
                <a16:creationId xmlns:a16="http://schemas.microsoft.com/office/drawing/2014/main" id="{9CB62777-E35A-5A9C-48F7-F148041ABC8F}"/>
              </a:ext>
            </a:extLst>
          </p:cNvPr>
          <p:cNvSpPr>
            <a:spLocks noGrp="1"/>
          </p:cNvSpPr>
          <p:nvPr>
            <p:ph type="body" sz="quarter" idx="10"/>
          </p:nvPr>
        </p:nvSpPr>
        <p:spPr>
          <a:xfrm>
            <a:off x="609600" y="1417640"/>
            <a:ext cx="10972800" cy="4594400"/>
          </a:xfrm>
        </p:spPr>
        <p:txBody>
          <a:bodyPr>
            <a:normAutofit fontScale="25000" lnSpcReduction="20000"/>
          </a:bodyPr>
          <a:lstStyle/>
          <a:p>
            <a:pPr>
              <a:buNone/>
            </a:pPr>
            <a:r>
              <a:rPr lang="en-US" sz="10700" dirty="0">
                <a:latin typeface="Calibri" panose="020F0502020204030204" pitchFamily="34" charset="0"/>
                <a:ea typeface="Calibri" panose="020F0502020204030204" pitchFamily="34" charset="0"/>
                <a:cs typeface="Calibri" panose="020F0502020204030204" pitchFamily="34" charset="0"/>
              </a:rPr>
              <a:t>Approach moving forward</a:t>
            </a:r>
          </a:p>
          <a:p>
            <a:pPr lvl="1">
              <a:buFont typeface="Calibri" panose="020F0502020204030204" pitchFamily="34" charset="0"/>
              <a:buChar char="₋"/>
            </a:pPr>
            <a:r>
              <a:rPr lang="en-US" sz="10700" b="0" dirty="0">
                <a:latin typeface="Calibri" panose="020F0502020204030204" pitchFamily="34" charset="0"/>
                <a:ea typeface="Calibri" panose="020F0502020204030204" pitchFamily="34" charset="0"/>
                <a:cs typeface="Calibri" panose="020F0502020204030204" pitchFamily="34" charset="0"/>
              </a:rPr>
              <a:t>Start with Generic v3</a:t>
            </a:r>
          </a:p>
          <a:p>
            <a:pPr lvl="1">
              <a:buFont typeface="Calibri" panose="020F0502020204030204" pitchFamily="34" charset="0"/>
              <a:buChar char="₋"/>
            </a:pPr>
            <a:r>
              <a:rPr lang="en-US" sz="10700" b="0" dirty="0">
                <a:latin typeface="Calibri" panose="020F0502020204030204" pitchFamily="34" charset="0"/>
                <a:ea typeface="Calibri" panose="020F0502020204030204" pitchFamily="34" charset="0"/>
                <a:cs typeface="Calibri" panose="020F0502020204030204" pitchFamily="34" charset="0"/>
              </a:rPr>
              <a:t>Tailor priority levels to the condition</a:t>
            </a:r>
          </a:p>
          <a:p>
            <a:pPr lvl="1">
              <a:buFont typeface="Calibri" panose="020F0502020204030204" pitchFamily="34" charset="0"/>
              <a:buChar char="₋"/>
            </a:pPr>
            <a:r>
              <a:rPr lang="en-US" sz="10700" b="0" dirty="0">
                <a:latin typeface="Calibri" panose="020F0502020204030204" pitchFamily="34" charset="0"/>
                <a:ea typeface="Calibri" panose="020F0502020204030204" pitchFamily="34" charset="0"/>
                <a:cs typeface="Calibri" panose="020F0502020204030204" pitchFamily="34" charset="0"/>
              </a:rPr>
              <a:t>Define value sets</a:t>
            </a:r>
          </a:p>
          <a:p>
            <a:pPr lvl="1">
              <a:buFont typeface="Calibri" panose="020F0502020204030204" pitchFamily="34" charset="0"/>
              <a:buChar char="₋"/>
            </a:pPr>
            <a:r>
              <a:rPr lang="en-US" sz="10700" b="0" dirty="0">
                <a:latin typeface="Calibri" panose="020F0502020204030204" pitchFamily="34" charset="0"/>
                <a:ea typeface="Calibri" panose="020F0502020204030204" pitchFamily="34" charset="0"/>
                <a:cs typeface="Calibri" panose="020F0502020204030204" pitchFamily="34" charset="0"/>
              </a:rPr>
              <a:t>Assign time periods</a:t>
            </a:r>
          </a:p>
          <a:p>
            <a:pPr lvl="1">
              <a:buFont typeface="Calibri" panose="020F0502020204030204" pitchFamily="34" charset="0"/>
              <a:buChar char="₋"/>
            </a:pPr>
            <a:r>
              <a:rPr lang="en-US" sz="10700" b="0" dirty="0">
                <a:latin typeface="Calibri" panose="020F0502020204030204" pitchFamily="34" charset="0"/>
                <a:ea typeface="Calibri" panose="020F0502020204030204" pitchFamily="34" charset="0"/>
                <a:cs typeface="Calibri" panose="020F0502020204030204" pitchFamily="34" charset="0"/>
              </a:rPr>
              <a:t>Add condition-specific surveillance elements</a:t>
            </a:r>
          </a:p>
          <a:p>
            <a:pPr>
              <a:buNone/>
            </a:pPr>
            <a:r>
              <a:rPr lang="en-US" sz="10700" b="1" dirty="0">
                <a:latin typeface="Calibri" panose="020F0502020204030204" pitchFamily="34" charset="0"/>
                <a:ea typeface="Calibri" panose="020F0502020204030204" pitchFamily="34" charset="0"/>
                <a:cs typeface="Calibri" panose="020F0502020204030204" pitchFamily="34" charset="0"/>
              </a:rPr>
              <a:t>What this does </a:t>
            </a:r>
            <a:r>
              <a:rPr lang="en-US" sz="10700" b="1" i="1" dirty="0">
                <a:latin typeface="Calibri" panose="020F0502020204030204" pitchFamily="34" charset="0"/>
                <a:ea typeface="Calibri" panose="020F0502020204030204" pitchFamily="34" charset="0"/>
                <a:cs typeface="Calibri" panose="020F0502020204030204" pitchFamily="34" charset="0"/>
              </a:rPr>
              <a:t>not</a:t>
            </a:r>
            <a:r>
              <a:rPr lang="en-US" sz="10700" b="1" dirty="0">
                <a:latin typeface="Calibri" panose="020F0502020204030204" pitchFamily="34" charset="0"/>
                <a:ea typeface="Calibri" panose="020F0502020204030204" pitchFamily="34" charset="0"/>
                <a:cs typeface="Calibri" panose="020F0502020204030204" pitchFamily="34" charset="0"/>
              </a:rPr>
              <a:t> include</a:t>
            </a:r>
            <a:endParaRPr lang="en-US" sz="10700" dirty="0">
              <a:latin typeface="Calibri" panose="020F0502020204030204" pitchFamily="34" charset="0"/>
              <a:ea typeface="Calibri" panose="020F0502020204030204" pitchFamily="34" charset="0"/>
              <a:cs typeface="Calibri" panose="020F0502020204030204" pitchFamily="34" charset="0"/>
            </a:endParaRPr>
          </a:p>
          <a:p>
            <a:pPr lvl="1">
              <a:buFont typeface="Calibri" panose="020F0502020204030204" pitchFamily="34" charset="0"/>
              <a:buChar char="₋"/>
            </a:pPr>
            <a:r>
              <a:rPr lang="en-US" sz="9600" b="0" dirty="0">
                <a:latin typeface="Calibri" panose="020F0502020204030204" pitchFamily="34" charset="0"/>
                <a:ea typeface="Calibri" panose="020F0502020204030204" pitchFamily="34" charset="0"/>
                <a:cs typeface="Calibri" panose="020F0502020204030204" pitchFamily="34" charset="0"/>
              </a:rPr>
              <a:t>Changes to existing Generic v3 data elements</a:t>
            </a:r>
          </a:p>
          <a:p>
            <a:pPr>
              <a:buNone/>
            </a:pPr>
            <a:r>
              <a:rPr lang="en-US" sz="10700" b="1" dirty="0">
                <a:latin typeface="Calibri" panose="020F0502020204030204" pitchFamily="34" charset="0"/>
                <a:ea typeface="Calibri" panose="020F0502020204030204" pitchFamily="34" charset="0"/>
                <a:cs typeface="Calibri" panose="020F0502020204030204" pitchFamily="34" charset="0"/>
              </a:rPr>
              <a:t>Result</a:t>
            </a:r>
            <a:endParaRPr lang="en-US" sz="10700" dirty="0">
              <a:latin typeface="Calibri" panose="020F0502020204030204" pitchFamily="34" charset="0"/>
              <a:ea typeface="Calibri" panose="020F0502020204030204" pitchFamily="34" charset="0"/>
              <a:cs typeface="Calibri" panose="020F0502020204030204" pitchFamily="34" charset="0"/>
            </a:endParaRPr>
          </a:p>
          <a:p>
            <a:pPr lvl="1">
              <a:buFont typeface="Calibri" panose="020F0502020204030204" pitchFamily="34" charset="0"/>
              <a:buChar char="₋"/>
            </a:pPr>
            <a:r>
              <a:rPr lang="en-US" sz="9600" b="0" dirty="0">
                <a:latin typeface="Calibri" panose="020F0502020204030204" pitchFamily="34" charset="0"/>
                <a:ea typeface="Calibri" panose="020F0502020204030204" pitchFamily="34" charset="0"/>
                <a:cs typeface="Calibri" panose="020F0502020204030204" pitchFamily="34" charset="0"/>
              </a:rPr>
              <a:t>A condition-specific </a:t>
            </a:r>
            <a:r>
              <a:rPr lang="en-US" sz="9600" dirty="0">
                <a:latin typeface="Calibri" panose="020F0502020204030204" pitchFamily="34" charset="0"/>
                <a:ea typeface="Calibri" panose="020F0502020204030204" pitchFamily="34" charset="0"/>
                <a:cs typeface="Calibri" panose="020F0502020204030204" pitchFamily="34" charset="0"/>
              </a:rPr>
              <a:t>message mapping guide</a:t>
            </a:r>
            <a:r>
              <a:rPr lang="en-US" sz="9600" b="0" dirty="0">
                <a:latin typeface="Calibri" panose="020F0502020204030204" pitchFamily="34" charset="0"/>
                <a:ea typeface="Calibri" panose="020F0502020204030204" pitchFamily="34" charset="0"/>
                <a:cs typeface="Calibri" panose="020F0502020204030204" pitchFamily="34" charset="0"/>
              </a:rPr>
              <a:t> that maintains cross-condition standardization</a:t>
            </a:r>
          </a:p>
          <a:p>
            <a:endParaRPr lang="en-US" dirty="0">
              <a:latin typeface="Calibri" panose="020F0502020204030204" pitchFamily="34" charset="0"/>
            </a:endParaRPr>
          </a:p>
        </p:txBody>
      </p:sp>
      <p:sp>
        <p:nvSpPr>
          <p:cNvPr id="5" name="Slide Number Placeholder 10">
            <a:extLst>
              <a:ext uri="{FF2B5EF4-FFF2-40B4-BE49-F238E27FC236}">
                <a16:creationId xmlns:a16="http://schemas.microsoft.com/office/drawing/2014/main" id="{E4E54DEF-5D4B-F419-EACF-233F63A2E85B}"/>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solidFill>
                  <a:srgbClr val="1A5EDE"/>
                </a:solidFill>
                <a:latin typeface="Myriad Web Pro"/>
              </a:rPr>
              <a:pPr defTabSz="1219170" eaLnBrk="0" fontAlgn="base" hangingPunct="0">
                <a:spcBef>
                  <a:spcPct val="0"/>
                </a:spcBef>
                <a:spcAft>
                  <a:spcPct val="0"/>
                </a:spcAft>
                <a:defRPr/>
              </a:pPr>
              <a:t>15</a:t>
            </a:fld>
            <a:endParaRPr lang="en-US" dirty="0">
              <a:solidFill>
                <a:srgbClr val="1A5EDE"/>
              </a:solidFill>
              <a:latin typeface="Myriad Web Pro"/>
            </a:endParaRPr>
          </a:p>
        </p:txBody>
      </p:sp>
    </p:spTree>
    <p:extLst>
      <p:ext uri="{BB962C8B-B14F-4D97-AF65-F5344CB8AC3E}">
        <p14:creationId xmlns:p14="http://schemas.microsoft.com/office/powerpoint/2010/main" val="235336984"/>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AE559-91E2-0F8E-FB5B-E6EF31E4DE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F0ED84-7A79-0CE6-D3B6-22C26DF876C7}"/>
              </a:ext>
            </a:extLst>
          </p:cNvPr>
          <p:cNvSpPr>
            <a:spLocks noGrp="1"/>
          </p:cNvSpPr>
          <p:nvPr>
            <p:ph type="title"/>
          </p:nvPr>
        </p:nvSpPr>
        <p:spPr/>
        <p:txBody>
          <a:bodyPr/>
          <a:lstStyle/>
          <a:p>
            <a:r>
              <a:rPr lang="en-US" sz="3700">
                <a:ea typeface="Calibri"/>
                <a:cs typeface="Calibri"/>
              </a:rPr>
              <a:t>Separating data element structure from content</a:t>
            </a:r>
            <a:endParaRPr lang="en-US"/>
          </a:p>
        </p:txBody>
      </p:sp>
      <p:sp>
        <p:nvSpPr>
          <p:cNvPr id="3" name="Text Placeholder 2">
            <a:extLst>
              <a:ext uri="{FF2B5EF4-FFF2-40B4-BE49-F238E27FC236}">
                <a16:creationId xmlns:a16="http://schemas.microsoft.com/office/drawing/2014/main" id="{D278DD41-1662-0616-466C-5D162DC83158}"/>
              </a:ext>
            </a:extLst>
          </p:cNvPr>
          <p:cNvSpPr>
            <a:spLocks noGrp="1"/>
          </p:cNvSpPr>
          <p:nvPr>
            <p:ph type="body" sz="quarter" idx="10"/>
          </p:nvPr>
        </p:nvSpPr>
        <p:spPr>
          <a:xfrm>
            <a:off x="609600" y="1417640"/>
            <a:ext cx="10972800" cy="4594400"/>
          </a:xfrm>
        </p:spPr>
        <p:txBody>
          <a:bodyPr vert="horz" lIns="91440" tIns="45720" rIns="91440" bIns="45720" rtlCol="0" anchor="t">
            <a:noAutofit/>
          </a:bodyPr>
          <a:lstStyle/>
          <a:p>
            <a:pPr marL="304165" indent="-304165">
              <a:lnSpc>
                <a:spcPct val="90000"/>
              </a:lnSpc>
            </a:pPr>
            <a:r>
              <a:rPr lang="en-US" sz="2670" b="0" dirty="0">
                <a:solidFill>
                  <a:srgbClr val="000000"/>
                </a:solidFill>
                <a:latin typeface="Calibri" panose="020F0502020204030204" pitchFamily="34" charset="0"/>
                <a:ea typeface="Calibri" panose="020F0502020204030204" pitchFamily="34" charset="0"/>
                <a:cs typeface="Calibri" panose="020F0502020204030204" pitchFamily="34" charset="0"/>
              </a:rPr>
              <a:t>Greater separation of </a:t>
            </a:r>
            <a:r>
              <a:rPr lang="en-US" sz="2670" dirty="0">
                <a:solidFill>
                  <a:schemeClr val="tx1"/>
                </a:solidFill>
                <a:latin typeface="Calibri" panose="020F0502020204030204" pitchFamily="34" charset="0"/>
                <a:ea typeface="Calibri" panose="020F0502020204030204" pitchFamily="34" charset="0"/>
                <a:cs typeface="Calibri" panose="020F0502020204030204" pitchFamily="34" charset="0"/>
              </a:rPr>
              <a:t>structure</a:t>
            </a:r>
            <a:r>
              <a:rPr lang="en-US" sz="2670" b="0" dirty="0">
                <a:solidFill>
                  <a:schemeClr val="tx1"/>
                </a:solidFill>
                <a:latin typeface="Calibri" panose="020F0502020204030204" pitchFamily="34" charset="0"/>
                <a:ea typeface="Calibri" panose="020F0502020204030204" pitchFamily="34" charset="0"/>
                <a:cs typeface="Calibri" panose="020F0502020204030204" pitchFamily="34" charset="0"/>
              </a:rPr>
              <a:t> and </a:t>
            </a:r>
            <a:r>
              <a:rPr lang="en-US" sz="2670" dirty="0">
                <a:solidFill>
                  <a:schemeClr val="tx1"/>
                </a:solidFill>
                <a:latin typeface="Calibri" panose="020F0502020204030204" pitchFamily="34" charset="0"/>
                <a:ea typeface="Calibri" panose="020F0502020204030204" pitchFamily="34" charset="0"/>
                <a:cs typeface="Calibri" panose="020F0502020204030204" pitchFamily="34" charset="0"/>
              </a:rPr>
              <a:t>content </a:t>
            </a:r>
            <a:r>
              <a:rPr lang="en-US" sz="2670" b="0" dirty="0">
                <a:solidFill>
                  <a:schemeClr val="tx1"/>
                </a:solidFill>
                <a:latin typeface="Calibri" panose="020F0502020204030204" pitchFamily="34" charset="0"/>
                <a:ea typeface="Calibri" panose="020F0502020204030204" pitchFamily="34" charset="0"/>
                <a:cs typeface="Calibri" panose="020F0502020204030204" pitchFamily="34" charset="0"/>
              </a:rPr>
              <a:t>in the specifications</a:t>
            </a:r>
          </a:p>
          <a:p>
            <a:pPr marL="304165" indent="-304165">
              <a:lnSpc>
                <a:spcPct val="90000"/>
              </a:lnSpc>
            </a:pPr>
            <a:r>
              <a:rPr lang="en-US" sz="2670" dirty="0">
                <a:solidFill>
                  <a:schemeClr val="tx1"/>
                </a:solidFill>
                <a:latin typeface="Calibri" panose="020F0502020204030204" pitchFamily="34" charset="0"/>
                <a:ea typeface="Calibri" panose="020F0502020204030204" pitchFamily="34" charset="0"/>
                <a:cs typeface="Calibri" panose="020F0502020204030204" pitchFamily="34" charset="0"/>
              </a:rPr>
              <a:t>Standardized structure </a:t>
            </a:r>
            <a:r>
              <a:rPr lang="en-US" sz="2670" b="0" dirty="0">
                <a:solidFill>
                  <a:schemeClr val="tx1"/>
                </a:solidFill>
                <a:latin typeface="Calibri" panose="020F0502020204030204" pitchFamily="34" charset="0"/>
                <a:ea typeface="Calibri" panose="020F0502020204030204" pitchFamily="34" charset="0"/>
                <a:cs typeface="Calibri" panose="020F0502020204030204" pitchFamily="34" charset="0"/>
              </a:rPr>
              <a:t>provides consistency in implementation across conditions</a:t>
            </a:r>
          </a:p>
          <a:p>
            <a:pPr marL="304165" indent="-304165">
              <a:lnSpc>
                <a:spcPct val="90000"/>
              </a:lnSpc>
            </a:pPr>
            <a:r>
              <a:rPr lang="en-US" sz="2670" dirty="0">
                <a:solidFill>
                  <a:schemeClr val="tx1"/>
                </a:solidFill>
                <a:latin typeface="Calibri" panose="020F0502020204030204" pitchFamily="34" charset="0"/>
                <a:ea typeface="Calibri" panose="020F0502020204030204" pitchFamily="34" charset="0"/>
                <a:cs typeface="Calibri" panose="020F0502020204030204" pitchFamily="34" charset="0"/>
              </a:rPr>
              <a:t>Variable content </a:t>
            </a:r>
            <a:r>
              <a:rPr lang="en-US" sz="2670" b="0" dirty="0">
                <a:solidFill>
                  <a:schemeClr val="tx1"/>
                </a:solidFill>
                <a:latin typeface="Calibri" panose="020F0502020204030204" pitchFamily="34" charset="0"/>
                <a:ea typeface="Calibri" panose="020F0502020204030204" pitchFamily="34" charset="0"/>
                <a:cs typeface="Calibri" panose="020F0502020204030204" pitchFamily="34" charset="0"/>
              </a:rPr>
              <a:t>allows for the </a:t>
            </a:r>
            <a:r>
              <a:rPr lang="en-US" sz="2670" b="0" dirty="0">
                <a:solidFill>
                  <a:srgbClr val="000000"/>
                </a:solidFill>
                <a:latin typeface="Calibri" panose="020F0502020204030204" pitchFamily="34" charset="0"/>
                <a:ea typeface="Calibri" panose="020F0502020204030204" pitchFamily="34" charset="0"/>
                <a:cs typeface="Calibri" panose="020F0502020204030204" pitchFamily="34" charset="0"/>
              </a:rPr>
              <a:t>same structure to be used to receive condition-specific data</a:t>
            </a:r>
          </a:p>
          <a:p>
            <a:pPr marL="608965" lvl="1" indent="-226060">
              <a:lnSpc>
                <a:spcPct val="90000"/>
              </a:lnSpc>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Variation in which data elements are needed within the structure</a:t>
            </a:r>
          </a:p>
          <a:p>
            <a:pPr marL="608965" lvl="1" indent="-226060">
              <a:lnSpc>
                <a:spcPct val="90000"/>
              </a:lnSpc>
            </a:pP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Variation in the value sets for condition-appropriate responses</a:t>
            </a:r>
          </a:p>
          <a:p>
            <a:pPr marL="608965" lvl="1" indent="-226060">
              <a:lnSpc>
                <a:spcPct val="90000"/>
              </a:lnSpc>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Still have unique condition-specific data elements</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5" name="Slide Number Placeholder 10">
            <a:extLst>
              <a:ext uri="{FF2B5EF4-FFF2-40B4-BE49-F238E27FC236}">
                <a16:creationId xmlns:a16="http://schemas.microsoft.com/office/drawing/2014/main" id="{D726BEC3-051D-99DB-CC20-A4A139F577AE}"/>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solidFill>
                  <a:srgbClr val="1A5EDE"/>
                </a:solidFill>
                <a:latin typeface="Myriad Web Pro"/>
              </a:rPr>
              <a:pPr defTabSz="1219170" eaLnBrk="0" fontAlgn="base" hangingPunct="0">
                <a:spcBef>
                  <a:spcPct val="0"/>
                </a:spcBef>
                <a:spcAft>
                  <a:spcPct val="0"/>
                </a:spcAft>
                <a:defRPr/>
              </a:pPr>
              <a:t>16</a:t>
            </a:fld>
            <a:endParaRPr lang="en-US" dirty="0">
              <a:solidFill>
                <a:srgbClr val="1A5EDE"/>
              </a:solidFill>
              <a:latin typeface="Myriad Web Pro"/>
            </a:endParaRPr>
          </a:p>
        </p:txBody>
      </p:sp>
    </p:spTree>
    <p:extLst>
      <p:ext uri="{BB962C8B-B14F-4D97-AF65-F5344CB8AC3E}">
        <p14:creationId xmlns:p14="http://schemas.microsoft.com/office/powerpoint/2010/main" val="141953387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D393B-33DC-F816-EBD9-526EF07CE0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E3CBED-E3EC-4380-1CC1-7F9FAFAD0AE5}"/>
              </a:ext>
            </a:extLst>
          </p:cNvPr>
          <p:cNvSpPr>
            <a:spLocks noGrp="1"/>
          </p:cNvSpPr>
          <p:nvPr>
            <p:ph type="title"/>
          </p:nvPr>
        </p:nvSpPr>
        <p:spPr/>
        <p:txBody>
          <a:bodyPr/>
          <a:lstStyle/>
          <a:p>
            <a:r>
              <a:rPr lang="en-US" sz="3700">
                <a:ea typeface="Calibri"/>
                <a:cs typeface="Calibri"/>
              </a:rPr>
              <a:t>Why separate structure from content? </a:t>
            </a:r>
            <a:endParaRPr lang="en-US"/>
          </a:p>
        </p:txBody>
      </p:sp>
      <p:sp>
        <p:nvSpPr>
          <p:cNvPr id="3" name="Text Placeholder 2">
            <a:extLst>
              <a:ext uri="{FF2B5EF4-FFF2-40B4-BE49-F238E27FC236}">
                <a16:creationId xmlns:a16="http://schemas.microsoft.com/office/drawing/2014/main" id="{A20AA402-0A58-DD58-8D54-53CA708E9CCB}"/>
              </a:ext>
            </a:extLst>
          </p:cNvPr>
          <p:cNvSpPr>
            <a:spLocks noGrp="1"/>
          </p:cNvSpPr>
          <p:nvPr>
            <p:ph type="body" sz="quarter" idx="10"/>
          </p:nvPr>
        </p:nvSpPr>
        <p:spPr>
          <a:xfrm>
            <a:off x="609600" y="1428031"/>
            <a:ext cx="10972800" cy="4594400"/>
          </a:xfrm>
        </p:spPr>
        <p:txBody>
          <a:bodyPr vert="horz" lIns="91440" tIns="45720" rIns="91440" bIns="45720" rtlCol="0" anchor="t">
            <a:noAutofit/>
          </a:bodyPr>
          <a:lstStyle/>
          <a:p>
            <a:pPr marL="304165" indent="-304165">
              <a:lnSpc>
                <a:spcPct val="90000"/>
              </a:lnSpc>
            </a:pPr>
            <a:r>
              <a:rPr lang="en-US" sz="2670" b="0" dirty="0">
                <a:solidFill>
                  <a:srgbClr val="000000"/>
                </a:solidFill>
                <a:latin typeface="Calibri" panose="020F0502020204030204" pitchFamily="34" charset="0"/>
                <a:ea typeface="Calibri" panose="020F0502020204030204" pitchFamily="34" charset="0"/>
                <a:cs typeface="Calibri" panose="020F0502020204030204" pitchFamily="34" charset="0"/>
              </a:rPr>
              <a:t>Setting up new conditions should be easier because the format for collecting and sending is already there</a:t>
            </a:r>
          </a:p>
          <a:p>
            <a:pPr marL="304165" indent="-304165">
              <a:lnSpc>
                <a:spcPct val="90000"/>
              </a:lnSpc>
            </a:pPr>
            <a:r>
              <a:rPr lang="en-US" sz="2670" b="0" dirty="0">
                <a:solidFill>
                  <a:srgbClr val="000000"/>
                </a:solidFill>
                <a:latin typeface="Calibri" panose="020F0502020204030204" pitchFamily="34" charset="0"/>
                <a:ea typeface="Calibri" panose="020F0502020204030204" pitchFamily="34" charset="0"/>
                <a:cs typeface="Calibri" panose="020F0502020204030204" pitchFamily="34" charset="0"/>
              </a:rPr>
              <a:t>More efficient creation of message mapping guides</a:t>
            </a:r>
          </a:p>
          <a:p>
            <a:pPr marL="608958" lvl="1" indent="-304165">
              <a:lnSpc>
                <a:spcPct val="90000"/>
              </a:lnSpc>
            </a:pPr>
            <a:r>
              <a:rPr lang="en-US" b="0" dirty="0">
                <a:solidFill>
                  <a:srgbClr val="000000"/>
                </a:solidFill>
                <a:latin typeface="Calibri" panose="020F0502020204030204" pitchFamily="34" charset="0"/>
                <a:ea typeface="Calibri" panose="020F0502020204030204" pitchFamily="34" charset="0"/>
                <a:cs typeface="Calibri" panose="020F0502020204030204" pitchFamily="34" charset="0"/>
              </a:rPr>
              <a:t>With more standards, fewer unique data elements needs to be developed for each condition</a:t>
            </a:r>
          </a:p>
          <a:p>
            <a:pPr marL="342900" indent="-342900">
              <a:lnSpc>
                <a:spcPct val="90000"/>
              </a:lnSpc>
            </a:pPr>
            <a:r>
              <a:rPr lang="en-US" sz="2670" b="0" dirty="0">
                <a:solidFill>
                  <a:srgbClr val="000000"/>
                </a:solidFill>
                <a:latin typeface="Calibri" panose="020F0502020204030204" pitchFamily="34" charset="0"/>
                <a:ea typeface="Calibri" panose="020F0502020204030204" pitchFamily="34" charset="0"/>
                <a:cs typeface="Calibri" panose="020F0502020204030204" pitchFamily="34" charset="0"/>
              </a:rPr>
              <a:t>Greater response readiness </a:t>
            </a:r>
          </a:p>
          <a:p>
            <a:pPr marL="608958" lvl="1" indent="-304165">
              <a:lnSpc>
                <a:spcPct val="90000"/>
              </a:lnSpc>
            </a:pPr>
            <a:r>
              <a:rPr lang="en-US" b="0" dirty="0">
                <a:solidFill>
                  <a:srgbClr val="000000"/>
                </a:solidFill>
                <a:latin typeface="Calibri" panose="020F0502020204030204" pitchFamily="34" charset="0"/>
                <a:ea typeface="Calibri" panose="020F0502020204030204" pitchFamily="34" charset="0"/>
                <a:cs typeface="Calibri" panose="020F0502020204030204" pitchFamily="34" charset="0"/>
              </a:rPr>
              <a:t>Through predictable structure and content as well as the inclusion of response data elements as general data elements for any new condition</a:t>
            </a:r>
          </a:p>
          <a:p>
            <a:pPr marL="304165" indent="-304165">
              <a:lnSpc>
                <a:spcPct val="90000"/>
              </a:lnSpc>
            </a:pPr>
            <a:r>
              <a:rPr lang="en-US" sz="2670" b="0" dirty="0">
                <a:solidFill>
                  <a:srgbClr val="000000"/>
                </a:solidFill>
                <a:latin typeface="Calibri" panose="020F0502020204030204" pitchFamily="34" charset="0"/>
                <a:ea typeface="Calibri" panose="020F0502020204030204" pitchFamily="34" charset="0"/>
                <a:cs typeface="Calibri" panose="020F0502020204030204" pitchFamily="34" charset="0"/>
              </a:rPr>
              <a:t>More efficient onboardings</a:t>
            </a:r>
          </a:p>
          <a:p>
            <a:pPr marL="608958" lvl="1" indent="-304165">
              <a:lnSpc>
                <a:spcPct val="90000"/>
              </a:lnSpc>
            </a:pPr>
            <a:r>
              <a:rPr lang="en-US" b="0" dirty="0">
                <a:solidFill>
                  <a:srgbClr val="000000"/>
                </a:solidFill>
                <a:latin typeface="Calibri" panose="020F0502020204030204" pitchFamily="34" charset="0"/>
                <a:ea typeface="Calibri" panose="020F0502020204030204" pitchFamily="34" charset="0"/>
                <a:cs typeface="Calibri" panose="020F0502020204030204" pitchFamily="34" charset="0"/>
              </a:rPr>
              <a:t>With more content conserved across conditions, more efficient onboardings are possible</a:t>
            </a:r>
          </a:p>
        </p:txBody>
      </p:sp>
      <p:sp>
        <p:nvSpPr>
          <p:cNvPr id="5" name="Slide Number Placeholder 10">
            <a:extLst>
              <a:ext uri="{FF2B5EF4-FFF2-40B4-BE49-F238E27FC236}">
                <a16:creationId xmlns:a16="http://schemas.microsoft.com/office/drawing/2014/main" id="{E4BC6428-504C-6E2D-FC3C-3BE94BB3F213}"/>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solidFill>
                  <a:srgbClr val="1A5EDE"/>
                </a:solidFill>
                <a:latin typeface="Myriad Web Pro"/>
              </a:rPr>
              <a:pPr defTabSz="1219170" eaLnBrk="0" fontAlgn="base" hangingPunct="0">
                <a:spcBef>
                  <a:spcPct val="0"/>
                </a:spcBef>
                <a:spcAft>
                  <a:spcPct val="0"/>
                </a:spcAft>
                <a:defRPr/>
              </a:pPr>
              <a:t>17</a:t>
            </a:fld>
            <a:endParaRPr lang="en-US" dirty="0">
              <a:solidFill>
                <a:srgbClr val="1A5EDE"/>
              </a:solidFill>
              <a:latin typeface="Myriad Web Pro"/>
            </a:endParaRPr>
          </a:p>
        </p:txBody>
      </p:sp>
    </p:spTree>
    <p:extLst>
      <p:ext uri="{BB962C8B-B14F-4D97-AF65-F5344CB8AC3E}">
        <p14:creationId xmlns:p14="http://schemas.microsoft.com/office/powerpoint/2010/main" val="193354874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AE81C-9935-19CE-3233-5B1DAEBCA9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EF1760-E8EB-A387-C0BB-CE2976A0BFFE}"/>
              </a:ext>
            </a:extLst>
          </p:cNvPr>
          <p:cNvSpPr>
            <a:spLocks noGrp="1"/>
          </p:cNvSpPr>
          <p:nvPr>
            <p:ph type="title"/>
          </p:nvPr>
        </p:nvSpPr>
        <p:spPr/>
        <p:txBody>
          <a:bodyPr lIns="91440" tIns="45720" rIns="91440" bIns="45720" anchor="b"/>
          <a:lstStyle/>
          <a:p>
            <a:r>
              <a:rPr lang="en-US" dirty="0">
                <a:ea typeface="Calibri"/>
                <a:cs typeface="Calibri"/>
              </a:rPr>
              <a:t>Generic v3 Roadmap</a:t>
            </a:r>
          </a:p>
        </p:txBody>
      </p:sp>
    </p:spTree>
    <p:extLst>
      <p:ext uri="{BB962C8B-B14F-4D97-AF65-F5344CB8AC3E}">
        <p14:creationId xmlns:p14="http://schemas.microsoft.com/office/powerpoint/2010/main" val="339895748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02E4DBE-B416-2BF6-A3B3-3DE505D8BEEF}"/>
              </a:ext>
              <a:ext uri="{C183D7F6-B498-43B3-948B-1728B52AA6E4}">
                <adec:decorative xmlns:adec="http://schemas.microsoft.com/office/drawing/2017/decorative" val="1"/>
              </a:ext>
            </a:extLst>
          </p:cNvPr>
          <p:cNvSpPr>
            <a:spLocks noGrp="1"/>
          </p:cNvSpPr>
          <p:nvPr>
            <p:ph type="title"/>
          </p:nvPr>
        </p:nvSpPr>
        <p:spPr/>
        <p:txBody>
          <a:bodyPr lIns="91440" tIns="45720" rIns="91440" bIns="45720" anchor="ctr" anchorCtr="0"/>
          <a:lstStyle/>
          <a:p>
            <a:r>
              <a:rPr lang="en-US" sz="3700" dirty="0">
                <a:ea typeface="Calibri"/>
                <a:cs typeface="Calibri"/>
              </a:rPr>
              <a:t>Generic v3 Development Phases</a:t>
            </a:r>
          </a:p>
        </p:txBody>
      </p:sp>
      <p:graphicFrame>
        <p:nvGraphicFramePr>
          <p:cNvPr id="5" name="Diagram 4" descr="Current phase: Phase 1 is circled as this is the current development phase.&#10;&#10;Entire slide: Generic v3 development phase is broken into three phases. The three phases are Generic v3 available in draft form, Generic v3 is published but condition-specific guides are not available, and then Generic v3 and condition-specific guides are available. ">
            <a:extLst>
              <a:ext uri="{FF2B5EF4-FFF2-40B4-BE49-F238E27FC236}">
                <a16:creationId xmlns:a16="http://schemas.microsoft.com/office/drawing/2014/main" id="{2E5D23A9-BDBF-6298-B8E9-986B3B240968}"/>
              </a:ext>
              <a:ext uri="{C183D7F6-B498-43B3-948B-1728B52AA6E4}">
                <adec:decorative xmlns:adec="http://schemas.microsoft.com/office/drawing/2017/decorative" val="0"/>
              </a:ext>
            </a:extLst>
          </p:cNvPr>
          <p:cNvGraphicFramePr/>
          <p:nvPr>
            <p:extLst>
              <p:ext uri="{D42A27DB-BD31-4B8C-83A1-F6EECF244321}">
                <p14:modId xmlns:p14="http://schemas.microsoft.com/office/powerpoint/2010/main" val="2883088804"/>
              </p:ext>
            </p:extLst>
          </p:nvPr>
        </p:nvGraphicFramePr>
        <p:xfrm>
          <a:off x="178525" y="1869791"/>
          <a:ext cx="11834949" cy="43027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9" name="TextBox 38">
            <a:extLst>
              <a:ext uri="{FF2B5EF4-FFF2-40B4-BE49-F238E27FC236}">
                <a16:creationId xmlns:a16="http://schemas.microsoft.com/office/drawing/2014/main" id="{1B3F8DC1-769D-5DA2-2AAC-F077AEC9DA4C}"/>
              </a:ext>
              <a:ext uri="{C183D7F6-B498-43B3-948B-1728B52AA6E4}">
                <adec:decorative xmlns:adec="http://schemas.microsoft.com/office/drawing/2017/decorative" val="1"/>
              </a:ext>
            </a:extLst>
          </p:cNvPr>
          <p:cNvSpPr txBox="1"/>
          <p:nvPr/>
        </p:nvSpPr>
        <p:spPr>
          <a:xfrm>
            <a:off x="509867" y="1868581"/>
            <a:ext cx="3137647"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rgbClr val="0057B7"/>
                </a:solidFill>
                <a:latin typeface="Aptos" panose="020B0004020202020204" pitchFamily="34" charset="0"/>
              </a:rPr>
              <a:t>Current Phase</a:t>
            </a:r>
          </a:p>
        </p:txBody>
      </p:sp>
      <p:sp>
        <p:nvSpPr>
          <p:cNvPr id="38" name="Rectangle 37" descr="Phase 1: Generic v3 available in draft form">
            <a:extLst>
              <a:ext uri="{FF2B5EF4-FFF2-40B4-BE49-F238E27FC236}">
                <a16:creationId xmlns:a16="http://schemas.microsoft.com/office/drawing/2014/main" id="{B0BAD7F1-901C-0C58-4E3A-548E4EBCF2F2}"/>
              </a:ext>
              <a:ext uri="{C183D7F6-B498-43B3-948B-1728B52AA6E4}">
                <adec:decorative xmlns:adec="http://schemas.microsoft.com/office/drawing/2017/decorative" val="1"/>
              </a:ext>
            </a:extLst>
          </p:cNvPr>
          <p:cNvSpPr/>
          <p:nvPr/>
        </p:nvSpPr>
        <p:spPr>
          <a:xfrm>
            <a:off x="117661" y="2333625"/>
            <a:ext cx="3283324" cy="317126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44CE1ED4-CA3F-9D4E-A861-CE90AF6405DD}"/>
              </a:ext>
              <a:ext uri="{C183D7F6-B498-43B3-948B-1728B52AA6E4}">
                <adec:decorative xmlns:adec="http://schemas.microsoft.com/office/drawing/2017/decorative" val="1"/>
              </a:ext>
            </a:extLst>
          </p:cNvPr>
          <p:cNvSpPr txBox="1"/>
          <p:nvPr/>
        </p:nvSpPr>
        <p:spPr>
          <a:xfrm>
            <a:off x="1040675" y="2479993"/>
            <a:ext cx="1329731" cy="438762"/>
          </a:xfrm>
          <a:prstGeom prst="rect">
            <a:avLst/>
          </a:prstGeom>
          <a:noFill/>
        </p:spPr>
        <p:txBody>
          <a:bodyPr wrap="square" rtlCol="0">
            <a:spAutoFit/>
          </a:bodyPr>
          <a:lstStyle/>
          <a:p>
            <a:r>
              <a:rPr lang="en-US" sz="2200" b="1" dirty="0">
                <a:solidFill>
                  <a:srgbClr val="000000"/>
                </a:solidFill>
                <a:latin typeface="Myriad Web Pro (Body)"/>
              </a:rPr>
              <a:t>Phase</a:t>
            </a:r>
            <a:r>
              <a:rPr lang="en-US" sz="2000" b="1" dirty="0">
                <a:solidFill>
                  <a:srgbClr val="000000"/>
                </a:solidFill>
                <a:latin typeface="Myriad Web Pro (Body)"/>
              </a:rPr>
              <a:t> 1</a:t>
            </a:r>
          </a:p>
        </p:txBody>
      </p:sp>
      <p:sp>
        <p:nvSpPr>
          <p:cNvPr id="3" name="TextBox 2">
            <a:extLst>
              <a:ext uri="{FF2B5EF4-FFF2-40B4-BE49-F238E27FC236}">
                <a16:creationId xmlns:a16="http://schemas.microsoft.com/office/drawing/2014/main" id="{430675F4-7E49-B9B3-7B99-115B70878BB7}"/>
              </a:ext>
              <a:ext uri="{C183D7F6-B498-43B3-948B-1728B52AA6E4}">
                <adec:decorative xmlns:adec="http://schemas.microsoft.com/office/drawing/2017/decorative" val="1"/>
              </a:ext>
            </a:extLst>
          </p:cNvPr>
          <p:cNvSpPr txBox="1"/>
          <p:nvPr/>
        </p:nvSpPr>
        <p:spPr>
          <a:xfrm>
            <a:off x="5565459" y="2487385"/>
            <a:ext cx="1833965" cy="430887"/>
          </a:xfrm>
          <a:prstGeom prst="rect">
            <a:avLst/>
          </a:prstGeom>
          <a:noFill/>
        </p:spPr>
        <p:txBody>
          <a:bodyPr wrap="square" rtlCol="0">
            <a:spAutoFit/>
          </a:bodyPr>
          <a:lstStyle/>
          <a:p>
            <a:r>
              <a:rPr lang="en-US" sz="2200" b="1" dirty="0">
                <a:solidFill>
                  <a:srgbClr val="000000"/>
                </a:solidFill>
                <a:latin typeface="Myriad Web Pro (Body)"/>
              </a:rPr>
              <a:t>Phase</a:t>
            </a:r>
            <a:r>
              <a:rPr lang="en-US" sz="2000" b="1" dirty="0">
                <a:solidFill>
                  <a:srgbClr val="000000"/>
                </a:solidFill>
                <a:latin typeface="Myriad Web Pro (Body)"/>
              </a:rPr>
              <a:t> 2</a:t>
            </a:r>
          </a:p>
        </p:txBody>
      </p:sp>
      <p:sp>
        <p:nvSpPr>
          <p:cNvPr id="4" name="TextBox 3">
            <a:extLst>
              <a:ext uri="{FF2B5EF4-FFF2-40B4-BE49-F238E27FC236}">
                <a16:creationId xmlns:a16="http://schemas.microsoft.com/office/drawing/2014/main" id="{50A3235F-2C51-6AEE-169C-745C0408ACBC}"/>
              </a:ext>
              <a:ext uri="{C183D7F6-B498-43B3-948B-1728B52AA6E4}">
                <adec:decorative xmlns:adec="http://schemas.microsoft.com/office/drawing/2017/decorative" val="1"/>
              </a:ext>
            </a:extLst>
          </p:cNvPr>
          <p:cNvSpPr txBox="1"/>
          <p:nvPr/>
        </p:nvSpPr>
        <p:spPr>
          <a:xfrm>
            <a:off x="10090243" y="2487385"/>
            <a:ext cx="1376765" cy="430887"/>
          </a:xfrm>
          <a:prstGeom prst="rect">
            <a:avLst/>
          </a:prstGeom>
          <a:noFill/>
        </p:spPr>
        <p:txBody>
          <a:bodyPr wrap="square" rtlCol="0">
            <a:spAutoFit/>
          </a:bodyPr>
          <a:lstStyle/>
          <a:p>
            <a:r>
              <a:rPr lang="en-US" sz="2200" b="1">
                <a:solidFill>
                  <a:srgbClr val="000000"/>
                </a:solidFill>
                <a:latin typeface="Myriad Web Pro (Body)"/>
              </a:rPr>
              <a:t>Phase</a:t>
            </a:r>
            <a:r>
              <a:rPr lang="en-US" sz="2000" b="1">
                <a:solidFill>
                  <a:srgbClr val="000000"/>
                </a:solidFill>
                <a:latin typeface="Myriad Web Pro (Body)"/>
              </a:rPr>
              <a:t> 3</a:t>
            </a:r>
          </a:p>
        </p:txBody>
      </p:sp>
      <p:sp>
        <p:nvSpPr>
          <p:cNvPr id="7" name="Slide Number Placeholder 10">
            <a:extLst>
              <a:ext uri="{FF2B5EF4-FFF2-40B4-BE49-F238E27FC236}">
                <a16:creationId xmlns:a16="http://schemas.microsoft.com/office/drawing/2014/main" id="{BB7AD636-C90A-3AE2-84A8-527AFBE7C265}"/>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solidFill>
                  <a:srgbClr val="1A5EDE"/>
                </a:solidFill>
                <a:latin typeface="Aptos" panose="020B0004020202020204" pitchFamily="34" charset="0"/>
              </a:rPr>
              <a:pPr defTabSz="1219170" eaLnBrk="0" fontAlgn="base" hangingPunct="0">
                <a:spcBef>
                  <a:spcPct val="0"/>
                </a:spcBef>
                <a:spcAft>
                  <a:spcPct val="0"/>
                </a:spcAft>
                <a:defRPr/>
              </a:pPr>
              <a:t>19</a:t>
            </a:fld>
            <a:endParaRPr lang="en-US" dirty="0">
              <a:solidFill>
                <a:srgbClr val="1A5EDE"/>
              </a:solidFill>
              <a:latin typeface="Aptos" panose="020B0004020202020204" pitchFamily="34" charset="0"/>
            </a:endParaRPr>
          </a:p>
        </p:txBody>
      </p:sp>
    </p:spTree>
    <p:extLst>
      <p:ext uri="{BB962C8B-B14F-4D97-AF65-F5344CB8AC3E}">
        <p14:creationId xmlns:p14="http://schemas.microsoft.com/office/powerpoint/2010/main" val="283923923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DF434-B719-74C3-9063-3D2A04F8C764}"/>
              </a:ext>
            </a:extLst>
          </p:cNvPr>
          <p:cNvSpPr>
            <a:spLocks noGrp="1"/>
          </p:cNvSpPr>
          <p:nvPr>
            <p:ph type="title"/>
          </p:nvPr>
        </p:nvSpPr>
        <p:spPr/>
        <p:txBody>
          <a:bodyPr/>
          <a:lstStyle/>
          <a:p>
            <a:r>
              <a:rPr lang="en-US" sz="3700" dirty="0">
                <a:ea typeface="Calibri"/>
                <a:cs typeface="Calibri"/>
              </a:rPr>
              <a:t>Phase 1: Generic v3 available in draft form</a:t>
            </a:r>
            <a:endParaRPr lang="en-US" dirty="0"/>
          </a:p>
        </p:txBody>
      </p:sp>
      <p:graphicFrame>
        <p:nvGraphicFramePr>
          <p:cNvPr id="9" name="Table 8" descr="Phase 1:  Generic v3 available in draft form">
            <a:extLst>
              <a:ext uri="{FF2B5EF4-FFF2-40B4-BE49-F238E27FC236}">
                <a16:creationId xmlns:a16="http://schemas.microsoft.com/office/drawing/2014/main" id="{E7F2BFA8-D3DD-4DBC-A46A-0577D0425954}"/>
              </a:ext>
            </a:extLst>
          </p:cNvPr>
          <p:cNvGraphicFramePr>
            <a:graphicFrameLocks noGrp="1"/>
          </p:cNvGraphicFramePr>
          <p:nvPr>
            <p:extLst>
              <p:ext uri="{D42A27DB-BD31-4B8C-83A1-F6EECF244321}">
                <p14:modId xmlns:p14="http://schemas.microsoft.com/office/powerpoint/2010/main" val="1962556673"/>
              </p:ext>
            </p:extLst>
          </p:nvPr>
        </p:nvGraphicFramePr>
        <p:xfrm>
          <a:off x="499729" y="1432560"/>
          <a:ext cx="11167731" cy="4772070"/>
        </p:xfrm>
        <a:graphic>
          <a:graphicData uri="http://schemas.openxmlformats.org/drawingml/2006/table">
            <a:tbl>
              <a:tblPr firstRow="1" bandRow="1">
                <a:tableStyleId>{5C22544A-7EE6-4342-B048-85BDC9FD1C3A}</a:tableStyleId>
              </a:tblPr>
              <a:tblGrid>
                <a:gridCol w="2418517">
                  <a:extLst>
                    <a:ext uri="{9D8B030D-6E8A-4147-A177-3AD203B41FA5}">
                      <a16:colId xmlns:a16="http://schemas.microsoft.com/office/drawing/2014/main" val="3359193705"/>
                    </a:ext>
                  </a:extLst>
                </a:gridCol>
                <a:gridCol w="8749214">
                  <a:extLst>
                    <a:ext uri="{9D8B030D-6E8A-4147-A177-3AD203B41FA5}">
                      <a16:colId xmlns:a16="http://schemas.microsoft.com/office/drawing/2014/main" val="3035100224"/>
                    </a:ext>
                  </a:extLst>
                </a:gridCol>
              </a:tblGrid>
              <a:tr h="618851">
                <a:tc>
                  <a:txBody>
                    <a:bodyPr/>
                    <a:lstStyle/>
                    <a:p>
                      <a:r>
                        <a:rPr lang="en-US" sz="2400" dirty="0">
                          <a:latin typeface="Calibri" panose="020F0502020204030204" pitchFamily="34" charset="0"/>
                          <a:ea typeface="Calibri" panose="020F0502020204030204" pitchFamily="34" charset="0"/>
                          <a:cs typeface="Calibri" panose="020F0502020204030204" pitchFamily="34" charset="0"/>
                        </a:rPr>
                        <a:t>Team</a:t>
                      </a:r>
                    </a:p>
                  </a:txBody>
                  <a:tcPr/>
                </a:tc>
                <a:tc>
                  <a:txBody>
                    <a:bodyPr/>
                    <a:lstStyle/>
                    <a:p>
                      <a:pPr lvl="0">
                        <a:buNone/>
                      </a:pPr>
                      <a:r>
                        <a:rPr lang="en-US" sz="2400" dirty="0">
                          <a:latin typeface="Calibri" panose="020F0502020204030204" pitchFamily="34" charset="0"/>
                          <a:ea typeface="Calibri" panose="020F0502020204030204" pitchFamily="34" charset="0"/>
                          <a:cs typeface="Calibri" panose="020F0502020204030204" pitchFamily="34" charset="0"/>
                        </a:rPr>
                        <a:t>Activities</a:t>
                      </a:r>
                    </a:p>
                    <a:p>
                      <a:pPr lvl="0">
                        <a:buNone/>
                      </a:pPr>
                      <a:endParaRPr lang="en-US" sz="1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23483901"/>
                  </a:ext>
                </a:extLst>
              </a:tr>
              <a:tr h="1661061">
                <a:tc>
                  <a:txBody>
                    <a:bodyPr/>
                    <a:lstStyle/>
                    <a:p>
                      <a:r>
                        <a:rPr lang="en-US" sz="2000" dirty="0">
                          <a:latin typeface="Calibri" panose="020F0502020204030204" pitchFamily="34" charset="0"/>
                          <a:ea typeface="Calibri" panose="020F0502020204030204" pitchFamily="34" charset="0"/>
                          <a:cs typeface="Calibri" panose="020F0502020204030204" pitchFamily="34" charset="0"/>
                        </a:rPr>
                        <a:t>What is NNDSS team doing? </a:t>
                      </a:r>
                    </a:p>
                  </a:txBody>
                  <a:tcPr/>
                </a:tc>
                <a:tc>
                  <a:txBody>
                    <a:bodyPr/>
                    <a:lstStyle/>
                    <a:p>
                      <a:pPr marL="285750" lvl="0" indent="-28575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Finalize Generic v3, incorporating STLT and program feedback since October 2025</a:t>
                      </a:r>
                    </a:p>
                    <a:p>
                      <a:pPr marL="285750" lvl="0" indent="-28575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Meet with CDC programs &amp; STLTs to discuss feedback, questions, and suggestions</a:t>
                      </a:r>
                    </a:p>
                    <a:p>
                      <a:pPr marL="285750" lvl="0" indent="-28575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Draft guidance for transition from Generic v2 to Generic v3</a:t>
                      </a:r>
                    </a:p>
                    <a:p>
                      <a:pPr marL="285750" lvl="0" indent="-28575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Draft onboarding options</a:t>
                      </a:r>
                    </a:p>
                    <a:p>
                      <a:pPr marL="285750" lvl="0" indent="-28575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Update OMB package</a:t>
                      </a:r>
                    </a:p>
                    <a:p>
                      <a:pPr marL="285750" lvl="0" indent="-28575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Collaborate with Data Policy and Standards Division and others in OPHDST to develop governance processes</a:t>
                      </a:r>
                    </a:p>
                    <a:p>
                      <a:pPr marL="285750" lvl="0" indent="-28575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Prepare MVPS</a:t>
                      </a:r>
                    </a:p>
                  </a:txBody>
                  <a:tcPr/>
                </a:tc>
                <a:extLst>
                  <a:ext uri="{0D108BD9-81ED-4DB2-BD59-A6C34878D82A}">
                    <a16:rowId xmlns:a16="http://schemas.microsoft.com/office/drawing/2014/main" val="2589860628"/>
                  </a:ext>
                </a:extLst>
              </a:tr>
              <a:tr h="1434609">
                <a:tc>
                  <a:txBody>
                    <a:bodyPr/>
                    <a:lstStyle/>
                    <a:p>
                      <a:r>
                        <a:rPr lang="en-US" sz="2000" dirty="0">
                          <a:latin typeface="Calibri" panose="020F0502020204030204" pitchFamily="34" charset="0"/>
                          <a:ea typeface="Calibri" panose="020F0502020204030204" pitchFamily="34" charset="0"/>
                          <a:cs typeface="Calibri" panose="020F0502020204030204" pitchFamily="34" charset="0"/>
                        </a:rPr>
                        <a:t>What should STLTs be doing? </a:t>
                      </a:r>
                    </a:p>
                  </a:txBody>
                  <a:tcPr/>
                </a:tc>
                <a:tc>
                  <a:txBody>
                    <a:bodyPr/>
                    <a:lstStyle/>
                    <a:p>
                      <a:pPr marL="285750" lvl="0" indent="-28575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Provide feedback on: </a:t>
                      </a:r>
                    </a:p>
                    <a:p>
                      <a:pPr marL="742950" lvl="1" indent="-28575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Generic v3 draft message mapping guide by March 31</a:t>
                      </a:r>
                      <a:r>
                        <a:rPr lang="en-US" sz="1400" baseline="30000" dirty="0">
                          <a:latin typeface="Calibri" panose="020F0502020204030204" pitchFamily="34" charset="0"/>
                          <a:ea typeface="Calibri" panose="020F0502020204030204" pitchFamily="34" charset="0"/>
                          <a:cs typeface="Calibri" panose="020F0502020204030204" pitchFamily="34" charset="0"/>
                        </a:rPr>
                        <a:t>st</a:t>
                      </a:r>
                      <a:endParaRPr lang="en-US" sz="1400" dirty="0">
                        <a:latin typeface="Calibri" panose="020F0502020204030204" pitchFamily="34" charset="0"/>
                        <a:ea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Onboarding options, governance processes as they become available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Calibri" panose="020F0502020204030204" pitchFamily="34" charset="0"/>
                          <a:ea typeface="Calibri" panose="020F0502020204030204" pitchFamily="34" charset="0"/>
                          <a:cs typeface="Calibri" panose="020F0502020204030204" pitchFamily="34" charset="0"/>
                        </a:rPr>
                        <a:t>Start conversations and planning for Generic v3 adoption</a:t>
                      </a:r>
                    </a:p>
                    <a:p>
                      <a:pPr marL="285750" lvl="0" indent="-28575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Consider participating in pilot </a:t>
                      </a:r>
                    </a:p>
                    <a:p>
                      <a:pPr marL="285750" lvl="0" indent="-28575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Review Case Notification MDN and be ready to send CN MDN in a response</a:t>
                      </a:r>
                    </a:p>
                  </a:txBody>
                  <a:tcPr/>
                </a:tc>
                <a:extLst>
                  <a:ext uri="{0D108BD9-81ED-4DB2-BD59-A6C34878D82A}">
                    <a16:rowId xmlns:a16="http://schemas.microsoft.com/office/drawing/2014/main" val="2246330630"/>
                  </a:ext>
                </a:extLst>
              </a:tr>
              <a:tr h="843888">
                <a:tc>
                  <a:txBody>
                    <a:bodyPr/>
                    <a:lstStyle/>
                    <a:p>
                      <a:pPr marL="0" marR="0" lvl="0" indent="0" algn="l" rtl="0" eaLnBrk="1" fontAlgn="auto" latinLnBrk="0" hangingPunct="1">
                        <a:lnSpc>
                          <a:spcPct val="100000"/>
                        </a:lnSpc>
                        <a:spcBef>
                          <a:spcPts val="0"/>
                        </a:spcBef>
                        <a:spcAft>
                          <a:spcPts val="0"/>
                        </a:spcAft>
                        <a:buClrTx/>
                        <a:buSzTx/>
                        <a:buFontTx/>
                        <a:buNone/>
                      </a:pPr>
                      <a:r>
                        <a:rPr lang="en-US" sz="2000" dirty="0">
                          <a:latin typeface="Calibri" panose="020F0502020204030204" pitchFamily="34" charset="0"/>
                          <a:ea typeface="Calibri" panose="020F0502020204030204" pitchFamily="34" charset="0"/>
                          <a:cs typeface="Calibri" panose="020F0502020204030204" pitchFamily="34" charset="0"/>
                        </a:rPr>
                        <a:t>What should CDC programs be doing? </a:t>
                      </a:r>
                    </a:p>
                    <a:p>
                      <a:endParaRPr lang="en-US" sz="20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285750" lvl="0" indent="-28575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Provide feedback on: </a:t>
                      </a:r>
                    </a:p>
                    <a:p>
                      <a:pPr marL="742950" lvl="1" indent="-28575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Generic v3 draft message mapping guide by March 31</a:t>
                      </a:r>
                      <a:r>
                        <a:rPr lang="en-US" sz="1400" baseline="30000" dirty="0">
                          <a:latin typeface="Calibri" panose="020F0502020204030204" pitchFamily="34" charset="0"/>
                          <a:ea typeface="Calibri" panose="020F0502020204030204" pitchFamily="34" charset="0"/>
                          <a:cs typeface="Calibri" panose="020F0502020204030204" pitchFamily="34" charset="0"/>
                        </a:rPr>
                        <a:t>st</a:t>
                      </a:r>
                      <a:endParaRPr lang="en-US" sz="1400" dirty="0">
                        <a:latin typeface="Calibri" panose="020F0502020204030204" pitchFamily="34" charset="0"/>
                        <a:ea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Onboarding options, governance processes as they become available</a:t>
                      </a:r>
                    </a:p>
                  </a:txBody>
                  <a:tcPr/>
                </a:tc>
                <a:extLst>
                  <a:ext uri="{0D108BD9-81ED-4DB2-BD59-A6C34878D82A}">
                    <a16:rowId xmlns:a16="http://schemas.microsoft.com/office/drawing/2014/main" val="2209629766"/>
                  </a:ext>
                </a:extLst>
              </a:tr>
            </a:tbl>
          </a:graphicData>
        </a:graphic>
      </p:graphicFrame>
      <p:sp>
        <p:nvSpPr>
          <p:cNvPr id="7" name="Slide Number Placeholder 10">
            <a:extLst>
              <a:ext uri="{FF2B5EF4-FFF2-40B4-BE49-F238E27FC236}">
                <a16:creationId xmlns:a16="http://schemas.microsoft.com/office/drawing/2014/main" id="{127A721F-C1DD-DA32-909A-BA7ABD737BA4}"/>
              </a:ext>
              <a:ext uri="{C183D7F6-B498-43B3-948B-1728B52AA6E4}">
                <adec:decorative xmlns:adec="http://schemas.microsoft.com/office/drawing/2017/decorative" val="1"/>
              </a:ext>
            </a:extLst>
          </p:cNvPr>
          <p:cNvSpPr txBox="1">
            <a:spLocks/>
          </p:cNvSpPr>
          <p:nvPr/>
        </p:nvSpPr>
        <p:spPr>
          <a:xfrm>
            <a:off x="11558337" y="6347637"/>
            <a:ext cx="496705" cy="38860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solidFill>
                  <a:srgbClr val="1A5EDE"/>
                </a:solidFill>
                <a:latin typeface="Aptos" panose="020B0004020202020204" pitchFamily="34" charset="0"/>
              </a:rPr>
              <a:pPr defTabSz="1219170" eaLnBrk="0" fontAlgn="base" hangingPunct="0">
                <a:spcBef>
                  <a:spcPct val="0"/>
                </a:spcBef>
                <a:spcAft>
                  <a:spcPct val="0"/>
                </a:spcAft>
                <a:defRPr/>
              </a:pPr>
              <a:t>20</a:t>
            </a:fld>
            <a:endParaRPr lang="en-US" dirty="0">
              <a:solidFill>
                <a:srgbClr val="1A5EDE"/>
              </a:solidFill>
              <a:latin typeface="Aptos" panose="020B0004020202020204" pitchFamily="34" charset="0"/>
            </a:endParaRPr>
          </a:p>
        </p:txBody>
      </p:sp>
    </p:spTree>
    <p:extLst>
      <p:ext uri="{BB962C8B-B14F-4D97-AF65-F5344CB8AC3E}">
        <p14:creationId xmlns:p14="http://schemas.microsoft.com/office/powerpoint/2010/main" val="321775043"/>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7769A-BD51-5F55-F3A6-B4C16B5A691F}"/>
            </a:ext>
          </a:extLst>
        </p:cNvPr>
        <p:cNvGrpSpPr/>
        <p:nvPr/>
      </p:nvGrpSpPr>
      <p:grpSpPr>
        <a:xfrm>
          <a:off x="0" y="0"/>
          <a:ext cx="0" cy="0"/>
          <a:chOff x="0" y="0"/>
          <a:chExt cx="0" cy="0"/>
        </a:xfrm>
      </p:grpSpPr>
      <p:sp>
        <p:nvSpPr>
          <p:cNvPr id="2" name="Title 1" descr="Phase 2: Final Generic v3 is published, condition-specific guides are in development">
            <a:extLst>
              <a:ext uri="{FF2B5EF4-FFF2-40B4-BE49-F238E27FC236}">
                <a16:creationId xmlns:a16="http://schemas.microsoft.com/office/drawing/2014/main" id="{99FE58E7-A7B5-AF22-3C12-CAB8FE4F4331}"/>
              </a:ext>
            </a:extLst>
          </p:cNvPr>
          <p:cNvSpPr>
            <a:spLocks noGrp="1"/>
          </p:cNvSpPr>
          <p:nvPr>
            <p:ph type="title"/>
          </p:nvPr>
        </p:nvSpPr>
        <p:spPr/>
        <p:txBody>
          <a:bodyPr/>
          <a:lstStyle/>
          <a:p>
            <a:r>
              <a:rPr lang="en-US" sz="3700" dirty="0">
                <a:ea typeface="Calibri"/>
                <a:cs typeface="Calibri"/>
              </a:rPr>
              <a:t>Phase 2: Final Generic v3 is published, condition-specific guides are in development</a:t>
            </a:r>
          </a:p>
        </p:txBody>
      </p:sp>
      <p:graphicFrame>
        <p:nvGraphicFramePr>
          <p:cNvPr id="4" name="Table 3">
            <a:extLst>
              <a:ext uri="{FF2B5EF4-FFF2-40B4-BE49-F238E27FC236}">
                <a16:creationId xmlns:a16="http://schemas.microsoft.com/office/drawing/2014/main" id="{7728D7CF-C6DF-C67B-9FC4-3CA812DA5EC6}"/>
              </a:ext>
            </a:extLst>
          </p:cNvPr>
          <p:cNvGraphicFramePr>
            <a:graphicFrameLocks noGrp="1"/>
          </p:cNvGraphicFramePr>
          <p:nvPr>
            <p:extLst>
              <p:ext uri="{D42A27DB-BD31-4B8C-83A1-F6EECF244321}">
                <p14:modId xmlns:p14="http://schemas.microsoft.com/office/powerpoint/2010/main" val="3699624198"/>
              </p:ext>
            </p:extLst>
          </p:nvPr>
        </p:nvGraphicFramePr>
        <p:xfrm>
          <a:off x="609600" y="1572173"/>
          <a:ext cx="10972800" cy="4697999"/>
        </p:xfrm>
        <a:graphic>
          <a:graphicData uri="http://schemas.openxmlformats.org/drawingml/2006/table">
            <a:tbl>
              <a:tblPr firstRow="1" bandRow="1">
                <a:tableStyleId>{5C22544A-7EE6-4342-B048-85BDC9FD1C3A}</a:tableStyleId>
              </a:tblPr>
              <a:tblGrid>
                <a:gridCol w="2343150">
                  <a:extLst>
                    <a:ext uri="{9D8B030D-6E8A-4147-A177-3AD203B41FA5}">
                      <a16:colId xmlns:a16="http://schemas.microsoft.com/office/drawing/2014/main" val="3359193705"/>
                    </a:ext>
                  </a:extLst>
                </a:gridCol>
                <a:gridCol w="8629650">
                  <a:extLst>
                    <a:ext uri="{9D8B030D-6E8A-4147-A177-3AD203B41FA5}">
                      <a16:colId xmlns:a16="http://schemas.microsoft.com/office/drawing/2014/main" val="1692148913"/>
                    </a:ext>
                  </a:extLst>
                </a:gridCol>
              </a:tblGrid>
              <a:tr h="887894">
                <a:tc>
                  <a:txBody>
                    <a:bodyPr/>
                    <a:lstStyle/>
                    <a:p>
                      <a:r>
                        <a:rPr lang="en-US" sz="2400" dirty="0">
                          <a:latin typeface="Calibri" panose="020F0502020204030204" pitchFamily="34" charset="0"/>
                          <a:ea typeface="Calibri" panose="020F0502020204030204" pitchFamily="34" charset="0"/>
                          <a:cs typeface="Calibri" panose="020F0502020204030204" pitchFamily="34" charset="0"/>
                        </a:rPr>
                        <a:t>Team</a:t>
                      </a:r>
                    </a:p>
                  </a:txBody>
                  <a:tcPr/>
                </a:tc>
                <a:tc>
                  <a:txBody>
                    <a:bodyPr/>
                    <a:lstStyle/>
                    <a:p>
                      <a:pPr lvl="0">
                        <a:buNone/>
                      </a:pPr>
                      <a:r>
                        <a:rPr lang="en-US" sz="2400" dirty="0">
                          <a:latin typeface="Calibri" panose="020F0502020204030204" pitchFamily="34" charset="0"/>
                          <a:ea typeface="Calibri" panose="020F0502020204030204" pitchFamily="34" charset="0"/>
                          <a:cs typeface="Calibri" panose="020F0502020204030204" pitchFamily="34" charset="0"/>
                        </a:rPr>
                        <a:t>Activities</a:t>
                      </a:r>
                    </a:p>
                  </a:txBody>
                  <a:tcPr/>
                </a:tc>
                <a:extLst>
                  <a:ext uri="{0D108BD9-81ED-4DB2-BD59-A6C34878D82A}">
                    <a16:rowId xmlns:a16="http://schemas.microsoft.com/office/drawing/2014/main" val="3723483901"/>
                  </a:ext>
                </a:extLst>
              </a:tr>
              <a:tr h="1005946">
                <a:tc>
                  <a:txBody>
                    <a:bodyPr/>
                    <a:lstStyle/>
                    <a:p>
                      <a:r>
                        <a:rPr lang="en-US" sz="2000" dirty="0">
                          <a:latin typeface="Calibri" panose="020F0502020204030204" pitchFamily="34" charset="0"/>
                          <a:ea typeface="Calibri" panose="020F0502020204030204" pitchFamily="34" charset="0"/>
                          <a:cs typeface="Calibri" panose="020F0502020204030204" pitchFamily="34" charset="0"/>
                        </a:rPr>
                        <a:t>What is NNDSS team  doing? </a:t>
                      </a:r>
                    </a:p>
                  </a:txBody>
                  <a:tcPr/>
                </a:tc>
                <a:tc>
                  <a:txBody>
                    <a:bodyPr/>
                    <a:lstStyle/>
                    <a:p>
                      <a:pPr marL="285750" indent="-28575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Onboard STLTs to Generic v3 for conditions currently only sent with Generic v2</a:t>
                      </a:r>
                    </a:p>
                    <a:p>
                      <a:pPr marL="285750" indent="-28575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Collaboratively create condition-specific guides aligned with Generic v3</a:t>
                      </a:r>
                    </a:p>
                  </a:txBody>
                  <a:tcPr/>
                </a:tc>
                <a:extLst>
                  <a:ext uri="{0D108BD9-81ED-4DB2-BD59-A6C34878D82A}">
                    <a16:rowId xmlns:a16="http://schemas.microsoft.com/office/drawing/2014/main" val="2589860628"/>
                  </a:ext>
                </a:extLst>
              </a:tr>
              <a:tr h="1457742">
                <a:tc>
                  <a:txBody>
                    <a:bodyPr/>
                    <a:lstStyle/>
                    <a:p>
                      <a:pPr lvl="0">
                        <a:buNone/>
                      </a:pPr>
                      <a:r>
                        <a:rPr lang="en-US" sz="2000">
                          <a:latin typeface="Calibri" panose="020F0502020204030204" pitchFamily="34" charset="0"/>
                          <a:ea typeface="Calibri" panose="020F0502020204030204" pitchFamily="34" charset="0"/>
                          <a:cs typeface="Calibri" panose="020F0502020204030204" pitchFamily="34" charset="0"/>
                        </a:rPr>
                        <a:t>What should STLTs be doing? </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latin typeface="Calibri" panose="020F0502020204030204" pitchFamily="34" charset="0"/>
                          <a:ea typeface="Calibri" panose="020F0502020204030204" pitchFamily="34" charset="0"/>
                          <a:cs typeface="Calibri" panose="020F0502020204030204" pitchFamily="34" charset="0"/>
                        </a:rPr>
                        <a:t>Collaboratively create condition-specific guides aligned with Generic v3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latin typeface="Calibri" panose="020F0502020204030204" pitchFamily="34" charset="0"/>
                          <a:ea typeface="Calibri" panose="020F0502020204030204" pitchFamily="34" charset="0"/>
                          <a:cs typeface="Calibri" panose="020F0502020204030204" pitchFamily="34" charset="0"/>
                        </a:rPr>
                        <a:t>Onboard Generic v3 for conditions currently only sent with Generic v2</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latin typeface="Calibri" panose="020F0502020204030204" pitchFamily="34" charset="0"/>
                          <a:ea typeface="Calibri" panose="020F0502020204030204" pitchFamily="34" charset="0"/>
                          <a:cs typeface="Calibri" panose="020F0502020204030204" pitchFamily="34" charset="0"/>
                        </a:rPr>
                        <a:t>Update systems to capture Generic v3 data elements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latin typeface="Calibri" panose="020F0502020204030204" pitchFamily="34" charset="0"/>
                          <a:ea typeface="Calibri" panose="020F0502020204030204" pitchFamily="34" charset="0"/>
                          <a:cs typeface="Calibri" panose="020F0502020204030204" pitchFamily="34" charset="0"/>
                        </a:rPr>
                        <a:t>If not onboarding Generic v3, Review Case Notification MDN and be ready to onboard and send CN MDN in a response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a:latin typeface="Calibri" panose="020F0502020204030204" pitchFamily="34" charset="0"/>
                        <a:ea typeface="Calibri" panose="020F0502020204030204" pitchFamily="34" charset="0"/>
                        <a:cs typeface="Calibri" panose="020F0502020204030204" pitchFamily="34" charset="0"/>
                      </a:endParaRPr>
                    </a:p>
                    <a:p>
                      <a:endParaRPr lang="en-US" sz="140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246330630"/>
                  </a:ext>
                </a:extLst>
              </a:tr>
              <a:tr h="1219199">
                <a:tc>
                  <a:txBody>
                    <a:bodyPr/>
                    <a:lstStyle/>
                    <a:p>
                      <a:pPr marL="0" marR="0" lvl="0" indent="0" algn="l" rtl="0" eaLnBrk="1" fontAlgn="auto" latinLnBrk="0" hangingPunct="1">
                        <a:lnSpc>
                          <a:spcPct val="100000"/>
                        </a:lnSpc>
                        <a:spcBef>
                          <a:spcPts val="0"/>
                        </a:spcBef>
                        <a:spcAft>
                          <a:spcPts val="0"/>
                        </a:spcAft>
                        <a:buClrTx/>
                        <a:buSzTx/>
                        <a:buFontTx/>
                        <a:buNone/>
                      </a:pPr>
                      <a:r>
                        <a:rPr lang="en-US" sz="2000" dirty="0">
                          <a:latin typeface="Calibri" panose="020F0502020204030204" pitchFamily="34" charset="0"/>
                          <a:ea typeface="Calibri" panose="020F0502020204030204" pitchFamily="34" charset="0"/>
                          <a:cs typeface="Calibri" panose="020F0502020204030204" pitchFamily="34" charset="0"/>
                        </a:rPr>
                        <a:t>What should CDC programs be doing? </a:t>
                      </a:r>
                    </a:p>
                    <a:p>
                      <a:endParaRPr lang="en-US" sz="20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Calibri" panose="020F0502020204030204" pitchFamily="34" charset="0"/>
                          <a:ea typeface="Calibri" panose="020F0502020204030204" pitchFamily="34" charset="0"/>
                          <a:cs typeface="Calibri" panose="020F0502020204030204" pitchFamily="34" charset="0"/>
                        </a:rPr>
                        <a:t>Collaboratively create condition-specific guides aligned with Generic v3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Calibri" panose="020F0502020204030204" pitchFamily="34" charset="0"/>
                          <a:ea typeface="Calibri" panose="020F0502020204030204" pitchFamily="34" charset="0"/>
                          <a:cs typeface="Calibri" panose="020F0502020204030204" pitchFamily="34" charset="0"/>
                        </a:rPr>
                        <a:t>Update provisioning pipelines to receive Generic v3 data elements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dirty="0">
                        <a:latin typeface="Calibri" panose="020F0502020204030204" pitchFamily="34" charset="0"/>
                        <a:ea typeface="Calibri" panose="020F0502020204030204" pitchFamily="34" charset="0"/>
                        <a:cs typeface="Calibri" panose="020F0502020204030204" pitchFamily="34" charset="0"/>
                      </a:endParaRPr>
                    </a:p>
                    <a:p>
                      <a:endParaRPr lang="en-US" sz="1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209629766"/>
                  </a:ext>
                </a:extLst>
              </a:tr>
            </a:tbl>
          </a:graphicData>
        </a:graphic>
      </p:graphicFrame>
      <p:sp>
        <p:nvSpPr>
          <p:cNvPr id="7" name="Slide Number Placeholder 10">
            <a:extLst>
              <a:ext uri="{FF2B5EF4-FFF2-40B4-BE49-F238E27FC236}">
                <a16:creationId xmlns:a16="http://schemas.microsoft.com/office/drawing/2014/main" id="{8BD8F086-F561-ED61-03F1-1077D40EA596}"/>
              </a:ext>
              <a:ext uri="{C183D7F6-B498-43B3-948B-1728B52AA6E4}">
                <adec:decorative xmlns:adec="http://schemas.microsoft.com/office/drawing/2017/decorative" val="1"/>
              </a:ext>
            </a:extLst>
          </p:cNvPr>
          <p:cNvSpPr txBox="1">
            <a:spLocks/>
          </p:cNvSpPr>
          <p:nvPr/>
        </p:nvSpPr>
        <p:spPr>
          <a:xfrm>
            <a:off x="11558337" y="6424706"/>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solidFill>
                  <a:srgbClr val="1A5EDE"/>
                </a:solidFill>
                <a:latin typeface="Aptos" panose="020B0004020202020204" pitchFamily="34" charset="0"/>
              </a:rPr>
              <a:pPr defTabSz="1219170" eaLnBrk="0" fontAlgn="base" hangingPunct="0">
                <a:spcBef>
                  <a:spcPct val="0"/>
                </a:spcBef>
                <a:spcAft>
                  <a:spcPct val="0"/>
                </a:spcAft>
                <a:defRPr/>
              </a:pPr>
              <a:t>21</a:t>
            </a:fld>
            <a:endParaRPr lang="en-US" dirty="0">
              <a:solidFill>
                <a:srgbClr val="1A5EDE"/>
              </a:solidFill>
              <a:latin typeface="Aptos" panose="020B0004020202020204" pitchFamily="34" charset="0"/>
            </a:endParaRPr>
          </a:p>
        </p:txBody>
      </p:sp>
    </p:spTree>
    <p:extLst>
      <p:ext uri="{BB962C8B-B14F-4D97-AF65-F5344CB8AC3E}">
        <p14:creationId xmlns:p14="http://schemas.microsoft.com/office/powerpoint/2010/main" val="2768430241"/>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29D46-DE37-008E-DA3F-7E32E8934CD7}"/>
            </a:ext>
          </a:extLst>
        </p:cNvPr>
        <p:cNvGrpSpPr/>
        <p:nvPr/>
      </p:nvGrpSpPr>
      <p:grpSpPr>
        <a:xfrm>
          <a:off x="0" y="0"/>
          <a:ext cx="0" cy="0"/>
          <a:chOff x="0" y="0"/>
          <a:chExt cx="0" cy="0"/>
        </a:xfrm>
      </p:grpSpPr>
      <p:sp>
        <p:nvSpPr>
          <p:cNvPr id="2" name="Title 1" descr="Phase 3: Condition-specific guides republished to align with Generic v3">
            <a:extLst>
              <a:ext uri="{FF2B5EF4-FFF2-40B4-BE49-F238E27FC236}">
                <a16:creationId xmlns:a16="http://schemas.microsoft.com/office/drawing/2014/main" id="{B70B1BD5-9B3F-9B41-2AEE-50B1D78D5EF8}"/>
              </a:ext>
            </a:extLst>
          </p:cNvPr>
          <p:cNvSpPr>
            <a:spLocks noGrp="1"/>
          </p:cNvSpPr>
          <p:nvPr>
            <p:ph type="title"/>
          </p:nvPr>
        </p:nvSpPr>
        <p:spPr/>
        <p:txBody>
          <a:bodyPr/>
          <a:lstStyle/>
          <a:p>
            <a:r>
              <a:rPr lang="en-US" sz="3700" dirty="0">
                <a:ea typeface="Calibri"/>
                <a:cs typeface="Calibri"/>
              </a:rPr>
              <a:t>Phase 3: Condition-specific guides republished to align with Generic v3</a:t>
            </a:r>
          </a:p>
        </p:txBody>
      </p:sp>
      <p:sp>
        <p:nvSpPr>
          <p:cNvPr id="7" name="Slide Number Placeholder 10">
            <a:extLst>
              <a:ext uri="{FF2B5EF4-FFF2-40B4-BE49-F238E27FC236}">
                <a16:creationId xmlns:a16="http://schemas.microsoft.com/office/drawing/2014/main" id="{1A85C808-D9C9-133A-25D6-0D38D78176CC}"/>
              </a:ext>
              <a:ext uri="{C183D7F6-B498-43B3-948B-1728B52AA6E4}">
                <adec:decorative xmlns:adec="http://schemas.microsoft.com/office/drawing/2017/decorative" val="1"/>
              </a:ext>
            </a:extLst>
          </p:cNvPr>
          <p:cNvSpPr txBox="1">
            <a:spLocks/>
          </p:cNvSpPr>
          <p:nvPr/>
        </p:nvSpPr>
        <p:spPr>
          <a:xfrm>
            <a:off x="11558337" y="6424706"/>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solidFill>
                  <a:srgbClr val="1A5EDE"/>
                </a:solidFill>
                <a:latin typeface="Aptos" panose="020B0004020202020204" pitchFamily="34" charset="0"/>
              </a:rPr>
              <a:pPr defTabSz="1219170" eaLnBrk="0" fontAlgn="base" hangingPunct="0">
                <a:spcBef>
                  <a:spcPct val="0"/>
                </a:spcBef>
                <a:spcAft>
                  <a:spcPct val="0"/>
                </a:spcAft>
                <a:defRPr/>
              </a:pPr>
              <a:t>22</a:t>
            </a:fld>
            <a:endParaRPr lang="en-US" dirty="0">
              <a:solidFill>
                <a:srgbClr val="1A5EDE"/>
              </a:solidFill>
              <a:latin typeface="Aptos" panose="020B0004020202020204" pitchFamily="34" charset="0"/>
            </a:endParaRPr>
          </a:p>
        </p:txBody>
      </p:sp>
      <p:graphicFrame>
        <p:nvGraphicFramePr>
          <p:cNvPr id="4" name="Table 3">
            <a:extLst>
              <a:ext uri="{FF2B5EF4-FFF2-40B4-BE49-F238E27FC236}">
                <a16:creationId xmlns:a16="http://schemas.microsoft.com/office/drawing/2014/main" id="{067B9821-0C82-ED96-15F3-23895976D6F0}"/>
              </a:ext>
            </a:extLst>
          </p:cNvPr>
          <p:cNvGraphicFramePr>
            <a:graphicFrameLocks noGrp="1"/>
          </p:cNvGraphicFramePr>
          <p:nvPr>
            <p:extLst>
              <p:ext uri="{D42A27DB-BD31-4B8C-83A1-F6EECF244321}">
                <p14:modId xmlns:p14="http://schemas.microsoft.com/office/powerpoint/2010/main" val="3218593164"/>
              </p:ext>
            </p:extLst>
          </p:nvPr>
        </p:nvGraphicFramePr>
        <p:xfrm>
          <a:off x="609600" y="1573462"/>
          <a:ext cx="10972800" cy="4695420"/>
        </p:xfrm>
        <a:graphic>
          <a:graphicData uri="http://schemas.openxmlformats.org/drawingml/2006/table">
            <a:tbl>
              <a:tblPr firstRow="1" bandRow="1">
                <a:tableStyleId>{5C22544A-7EE6-4342-B048-85BDC9FD1C3A}</a:tableStyleId>
              </a:tblPr>
              <a:tblGrid>
                <a:gridCol w="2343150">
                  <a:extLst>
                    <a:ext uri="{9D8B030D-6E8A-4147-A177-3AD203B41FA5}">
                      <a16:colId xmlns:a16="http://schemas.microsoft.com/office/drawing/2014/main" val="3359193705"/>
                    </a:ext>
                  </a:extLst>
                </a:gridCol>
                <a:gridCol w="8629650">
                  <a:extLst>
                    <a:ext uri="{9D8B030D-6E8A-4147-A177-3AD203B41FA5}">
                      <a16:colId xmlns:a16="http://schemas.microsoft.com/office/drawing/2014/main" val="2733130119"/>
                    </a:ext>
                  </a:extLst>
                </a:gridCol>
              </a:tblGrid>
              <a:tr h="899410">
                <a:tc>
                  <a:txBody>
                    <a:bodyPr/>
                    <a:lstStyle/>
                    <a:p>
                      <a:r>
                        <a:rPr lang="en-US" sz="2400" dirty="0">
                          <a:latin typeface="Calibri" panose="020F0502020204030204" pitchFamily="34" charset="0"/>
                          <a:ea typeface="Calibri" panose="020F0502020204030204" pitchFamily="34" charset="0"/>
                          <a:cs typeface="Calibri" panose="020F0502020204030204" pitchFamily="34" charset="0"/>
                        </a:rPr>
                        <a:t>Team</a:t>
                      </a:r>
                    </a:p>
                  </a:txBody>
                  <a:tcPr/>
                </a:tc>
                <a:tc>
                  <a:txBody>
                    <a:bodyPr/>
                    <a:lstStyle/>
                    <a:p>
                      <a:pPr lvl="0">
                        <a:buNone/>
                      </a:pPr>
                      <a:r>
                        <a:rPr lang="en-US" sz="2400" dirty="0">
                          <a:latin typeface="Calibri" panose="020F0502020204030204" pitchFamily="34" charset="0"/>
                          <a:ea typeface="Calibri" panose="020F0502020204030204" pitchFamily="34" charset="0"/>
                          <a:cs typeface="Calibri" panose="020F0502020204030204" pitchFamily="34" charset="0"/>
                        </a:rPr>
                        <a:t>Activities</a:t>
                      </a:r>
                    </a:p>
                  </a:txBody>
                  <a:tcPr/>
                </a:tc>
                <a:extLst>
                  <a:ext uri="{0D108BD9-81ED-4DB2-BD59-A6C34878D82A}">
                    <a16:rowId xmlns:a16="http://schemas.microsoft.com/office/drawing/2014/main" val="3723483901"/>
                  </a:ext>
                </a:extLst>
              </a:tr>
              <a:tr h="999345">
                <a:tc>
                  <a:txBody>
                    <a:bodyPr/>
                    <a:lstStyle/>
                    <a:p>
                      <a:r>
                        <a:rPr lang="en-US" sz="2000" dirty="0">
                          <a:latin typeface="Calibri" panose="020F0502020204030204" pitchFamily="34" charset="0"/>
                          <a:ea typeface="Calibri" panose="020F0502020204030204" pitchFamily="34" charset="0"/>
                          <a:cs typeface="Calibri" panose="020F0502020204030204" pitchFamily="34" charset="0"/>
                        </a:rPr>
                        <a:t>What is NNDSS team  doing? </a:t>
                      </a:r>
                    </a:p>
                  </a:txBody>
                  <a:tcPr/>
                </a:tc>
                <a:tc>
                  <a:txBody>
                    <a:bodyPr/>
                    <a:lstStyle/>
                    <a:p>
                      <a:pPr marL="285750" indent="-28575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Onboard STLTs to any Generic v3-aligned guide</a:t>
                      </a:r>
                    </a:p>
                    <a:p>
                      <a:pPr marL="285750" indent="-285750">
                        <a:buFont typeface="Arial" panose="020B0604020202020204" pitchFamily="34" charset="0"/>
                        <a:buChar char="•"/>
                      </a:pPr>
                      <a:r>
                        <a:rPr lang="en-US" sz="1400" dirty="0">
                          <a:latin typeface="Calibri" panose="020F0502020204030204" pitchFamily="34" charset="0"/>
                          <a:ea typeface="Calibri" panose="020F0502020204030204" pitchFamily="34" charset="0"/>
                          <a:cs typeface="Calibri" panose="020F0502020204030204" pitchFamily="34" charset="0"/>
                        </a:rPr>
                        <a:t>Collaboratively migrate legacy formats to Generic v3</a:t>
                      </a:r>
                    </a:p>
                  </a:txBody>
                  <a:tcPr/>
                </a:tc>
                <a:extLst>
                  <a:ext uri="{0D108BD9-81ED-4DB2-BD59-A6C34878D82A}">
                    <a16:rowId xmlns:a16="http://schemas.microsoft.com/office/drawing/2014/main" val="2589860628"/>
                  </a:ext>
                </a:extLst>
              </a:tr>
              <a:tr h="1461541">
                <a:tc>
                  <a:txBody>
                    <a:bodyPr/>
                    <a:lstStyle/>
                    <a:p>
                      <a:r>
                        <a:rPr lang="en-US" sz="2000">
                          <a:latin typeface="Calibri" panose="020F0502020204030204" pitchFamily="34" charset="0"/>
                          <a:ea typeface="Calibri" panose="020F0502020204030204" pitchFamily="34" charset="0"/>
                          <a:cs typeface="Calibri" panose="020F0502020204030204" pitchFamily="34" charset="0"/>
                        </a:rPr>
                        <a:t>What should STLTs be doing? </a:t>
                      </a: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Calibri" panose="020F0502020204030204" pitchFamily="34" charset="0"/>
                          <a:ea typeface="Calibri" panose="020F0502020204030204" pitchFamily="34" charset="0"/>
                          <a:cs typeface="Calibri" panose="020F0502020204030204" pitchFamily="34" charset="0"/>
                        </a:rPr>
                        <a:t>Continue to update system and onboard Generic v3-aligned guides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Calibri" panose="020F0502020204030204" pitchFamily="34" charset="0"/>
                          <a:ea typeface="Calibri" panose="020F0502020204030204" pitchFamily="34" charset="0"/>
                          <a:cs typeface="Calibri" panose="020F0502020204030204" pitchFamily="34" charset="0"/>
                        </a:rPr>
                        <a:t>Collaboratively migrate legacy formats to Generic v3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Calibri" panose="020F0502020204030204" pitchFamily="34" charset="0"/>
                          <a:ea typeface="Calibri" panose="020F0502020204030204" pitchFamily="34" charset="0"/>
                          <a:cs typeface="Calibri" panose="020F0502020204030204" pitchFamily="34" charset="0"/>
                        </a:rPr>
                        <a:t>If not onboarding Generic v3, Review Case Notification MDN and be ready to onboard and send MDN in a response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400" dirty="0">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dirty="0">
                        <a:latin typeface="Calibri" panose="020F0502020204030204" pitchFamily="34" charset="0"/>
                        <a:ea typeface="Calibri" panose="020F0502020204030204" pitchFamily="34" charset="0"/>
                        <a:cs typeface="Calibri" panose="020F0502020204030204" pitchFamily="34" charset="0"/>
                      </a:endParaRPr>
                    </a:p>
                    <a:p>
                      <a:endParaRPr lang="en-US" sz="1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246330630"/>
                  </a:ext>
                </a:extLst>
              </a:tr>
              <a:tr h="1211705">
                <a:tc>
                  <a:txBody>
                    <a:bodyPr/>
                    <a:lstStyle/>
                    <a:p>
                      <a:pPr marL="0" marR="0" lvl="0" indent="0" algn="l" rtl="0" eaLnBrk="1" fontAlgn="auto" latinLnBrk="0" hangingPunct="1">
                        <a:lnSpc>
                          <a:spcPct val="100000"/>
                        </a:lnSpc>
                        <a:spcBef>
                          <a:spcPts val="0"/>
                        </a:spcBef>
                        <a:spcAft>
                          <a:spcPts val="0"/>
                        </a:spcAft>
                        <a:buClrTx/>
                        <a:buSzTx/>
                        <a:buFontTx/>
                        <a:buNone/>
                      </a:pPr>
                      <a:r>
                        <a:rPr lang="en-US" sz="2000" dirty="0">
                          <a:latin typeface="Calibri" panose="020F0502020204030204" pitchFamily="34" charset="0"/>
                          <a:ea typeface="Calibri" panose="020F0502020204030204" pitchFamily="34" charset="0"/>
                          <a:cs typeface="Calibri" panose="020F0502020204030204" pitchFamily="34" charset="0"/>
                        </a:rPr>
                        <a:t>What should CDC programs be doing? </a:t>
                      </a:r>
                    </a:p>
                    <a:p>
                      <a:endParaRPr lang="en-US" sz="20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Calibri" panose="020F0502020204030204" pitchFamily="34" charset="0"/>
                          <a:ea typeface="Calibri" panose="020F0502020204030204" pitchFamily="34" charset="0"/>
                          <a:cs typeface="Calibri" panose="020F0502020204030204" pitchFamily="34" charset="0"/>
                        </a:rPr>
                        <a:t>Onboard STLTs to any Generic v3-aligned guide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Calibri" panose="020F0502020204030204" pitchFamily="34" charset="0"/>
                          <a:ea typeface="Calibri" panose="020F0502020204030204" pitchFamily="34" charset="0"/>
                          <a:cs typeface="Calibri" panose="020F0502020204030204" pitchFamily="34" charset="0"/>
                        </a:rPr>
                        <a:t>Collaboratively migrate legacy formats to Generic v3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dirty="0">
                        <a:latin typeface="Calibri" panose="020F0502020204030204" pitchFamily="34" charset="0"/>
                        <a:ea typeface="Calibri" panose="020F0502020204030204" pitchFamily="34" charset="0"/>
                        <a:cs typeface="Calibri" panose="020F0502020204030204" pitchFamily="34" charset="0"/>
                      </a:endParaRPr>
                    </a:p>
                    <a:p>
                      <a:endParaRPr lang="en-US" sz="1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209629766"/>
                  </a:ext>
                </a:extLst>
              </a:tr>
            </a:tbl>
          </a:graphicData>
        </a:graphic>
      </p:graphicFrame>
    </p:spTree>
    <p:extLst>
      <p:ext uri="{BB962C8B-B14F-4D97-AF65-F5344CB8AC3E}">
        <p14:creationId xmlns:p14="http://schemas.microsoft.com/office/powerpoint/2010/main" val="265261853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522951-0A67-5698-AC9F-173D76B25647}"/>
              </a:ext>
            </a:extLst>
          </p:cNvPr>
          <p:cNvSpPr>
            <a:spLocks noGrp="1"/>
          </p:cNvSpPr>
          <p:nvPr>
            <p:ph type="title"/>
          </p:nvPr>
        </p:nvSpPr>
        <p:spPr/>
        <p:txBody>
          <a:bodyPr>
            <a:normAutofit/>
          </a:bodyPr>
          <a:lstStyle/>
          <a:p>
            <a:r>
              <a:rPr lang="en-US" sz="3700">
                <a:ea typeface="Calibri"/>
                <a:cs typeface="Calibri"/>
              </a:rPr>
              <a:t>Pilot for Generic v3</a:t>
            </a:r>
          </a:p>
        </p:txBody>
      </p:sp>
      <p:sp>
        <p:nvSpPr>
          <p:cNvPr id="2" name="Text Placeholder 1">
            <a:extLst>
              <a:ext uri="{FF2B5EF4-FFF2-40B4-BE49-F238E27FC236}">
                <a16:creationId xmlns:a16="http://schemas.microsoft.com/office/drawing/2014/main" id="{C7E5C445-399D-B6DE-3EDB-F79FD1836EA4}"/>
              </a:ext>
            </a:extLst>
          </p:cNvPr>
          <p:cNvSpPr>
            <a:spLocks noGrp="1"/>
          </p:cNvSpPr>
          <p:nvPr>
            <p:ph type="body" sz="quarter" idx="10"/>
          </p:nvPr>
        </p:nvSpPr>
        <p:spPr>
          <a:xfrm>
            <a:off x="609600" y="1712307"/>
            <a:ext cx="10972800" cy="4176467"/>
          </a:xfrm>
        </p:spPr>
        <p:txBody>
          <a:bodyPr vert="horz" lIns="91440" tIns="45720" rIns="91440" bIns="45720" rtlCol="0" anchor="t">
            <a:normAutofit/>
          </a:bodyPr>
          <a:lstStyle/>
          <a:p>
            <a:pPr marL="304165" indent="-304165">
              <a:lnSpc>
                <a:spcPct val="90000"/>
              </a:lnSpc>
            </a:pPr>
            <a:r>
              <a:rPr lang="en-US" sz="2670" b="0" dirty="0">
                <a:latin typeface=""/>
                <a:ea typeface="Calibri" panose="020F0502020204030204" pitchFamily="34" charset="0"/>
                <a:cs typeface="Calibri" panose="020F0502020204030204" pitchFamily="34" charset="0"/>
              </a:rPr>
              <a:t>CDC will pilot Generic v3 starting April 2026</a:t>
            </a:r>
          </a:p>
          <a:p>
            <a:pPr marL="304165" indent="-304165">
              <a:lnSpc>
                <a:spcPct val="90000"/>
              </a:lnSpc>
            </a:pPr>
            <a:endParaRPr lang="en-US" sz="2670" b="0" dirty="0">
              <a:latin typeface=""/>
              <a:ea typeface="Calibri" panose="020F0502020204030204" pitchFamily="34" charset="0"/>
              <a:cs typeface="Calibri" panose="020F0502020204030204" pitchFamily="34" charset="0"/>
            </a:endParaRPr>
          </a:p>
          <a:p>
            <a:pPr marL="304165" indent="-304165">
              <a:lnSpc>
                <a:spcPct val="90000"/>
              </a:lnSpc>
            </a:pPr>
            <a:r>
              <a:rPr lang="en-US" sz="2670" b="0" dirty="0">
                <a:latin typeface=""/>
                <a:ea typeface="Calibri" panose="020F0502020204030204" pitchFamily="34" charset="0"/>
                <a:cs typeface="Calibri" panose="020F0502020204030204" pitchFamily="34" charset="0"/>
              </a:rPr>
              <a:t>Objectives: </a:t>
            </a:r>
          </a:p>
          <a:p>
            <a:pPr marL="608965" lvl="1" indent="-226060">
              <a:lnSpc>
                <a:spcPct val="90000"/>
              </a:lnSpc>
            </a:pPr>
            <a:r>
              <a:rPr lang="en-US" dirty="0">
                <a:latin typeface=""/>
                <a:ea typeface="Calibri" panose="020F0502020204030204" pitchFamily="34" charset="0"/>
                <a:cs typeface="Calibri" panose="020F0502020204030204" pitchFamily="34" charset="0"/>
              </a:rPr>
              <a:t>Receive detailed feedback on Generic v3 from pre-onboarding</a:t>
            </a:r>
          </a:p>
          <a:p>
            <a:pPr marL="608965" lvl="1" indent="-226060">
              <a:lnSpc>
                <a:spcPct val="90000"/>
              </a:lnSpc>
            </a:pPr>
            <a:r>
              <a:rPr lang="en-US" dirty="0">
                <a:latin typeface=""/>
                <a:ea typeface="Calibri" panose="020F0502020204030204" pitchFamily="34" charset="0"/>
                <a:cs typeface="Calibri" panose="020F0502020204030204" pitchFamily="34" charset="0"/>
              </a:rPr>
              <a:t>Send a Generic v3 test message, containing only demographic and basic case data elements</a:t>
            </a:r>
            <a:endParaRPr lang="en-US" dirty="0">
              <a:solidFill>
                <a:srgbClr val="000000"/>
              </a:solidFill>
              <a:latin typeface=""/>
              <a:ea typeface="Calibri" panose="020F0502020204030204" pitchFamily="34" charset="0"/>
              <a:cs typeface="Calibri" panose="020F0502020204030204" pitchFamily="34" charset="0"/>
            </a:endParaRPr>
          </a:p>
          <a:p>
            <a:pPr marL="608965" lvl="1" indent="-226060">
              <a:lnSpc>
                <a:spcPct val="90000"/>
              </a:lnSpc>
            </a:pPr>
            <a:endParaRPr lang="en-US" sz="2670" b="0" dirty="0">
              <a:latin typeface=""/>
              <a:ea typeface="Calibri" panose="020F0502020204030204" pitchFamily="34" charset="0"/>
              <a:cs typeface="Calibri" panose="020F0502020204030204" pitchFamily="34" charset="0"/>
            </a:endParaRPr>
          </a:p>
          <a:p>
            <a:pPr marL="304165" indent="-304165">
              <a:lnSpc>
                <a:spcPct val="90000"/>
              </a:lnSpc>
            </a:pPr>
            <a:r>
              <a:rPr lang="en-US" sz="2670" b="0" dirty="0">
                <a:latin typeface=""/>
                <a:ea typeface="Calibri" panose="020F0502020204030204" pitchFamily="34" charset="0"/>
                <a:cs typeface="Calibri" panose="020F0502020204030204" pitchFamily="34" charset="0"/>
              </a:rPr>
              <a:t>Interested jurisdictions should reach out to </a:t>
            </a:r>
            <a:r>
              <a:rPr lang="en-US" sz="2670" b="0" dirty="0">
                <a:solidFill>
                  <a:srgbClr val="0F56DC"/>
                </a:solidFill>
                <a:highlight>
                  <a:srgbClr val="FFFFFF"/>
                </a:highlight>
                <a:latin typeface=""/>
                <a:hlinkClick r:id="rId3">
                  <a:extLst>
                    <a:ext uri="{A12FA001-AC4F-418D-AE19-62706E023703}">
                      <ahyp:hlinkClr xmlns:ahyp="http://schemas.microsoft.com/office/drawing/2018/hyperlinkcolor" val="tx"/>
                    </a:ext>
                  </a:extLst>
                </a:hlinkClick>
              </a:rPr>
              <a:t>edx@cdc.gov</a:t>
            </a:r>
            <a:endParaRPr lang="en-US" sz="2670" b="0" dirty="0">
              <a:latin typeface=""/>
              <a:ea typeface="Calibri" panose="020F0502020204030204" pitchFamily="34" charset="0"/>
              <a:cs typeface="Calibri" panose="020F0502020204030204" pitchFamily="34" charset="0"/>
            </a:endParaRPr>
          </a:p>
        </p:txBody>
      </p:sp>
      <p:sp>
        <p:nvSpPr>
          <p:cNvPr id="4" name="Slide Number Placeholder 10">
            <a:extLst>
              <a:ext uri="{FF2B5EF4-FFF2-40B4-BE49-F238E27FC236}">
                <a16:creationId xmlns:a16="http://schemas.microsoft.com/office/drawing/2014/main" id="{32CD8516-5BFC-F6C5-2942-09B38793D14C}"/>
              </a:ext>
              <a:ext uri="{C183D7F6-B498-43B3-948B-1728B52AA6E4}">
                <adec:decorative xmlns:adec="http://schemas.microsoft.com/office/drawing/2017/decorative" val="1"/>
              </a:ext>
            </a:extLst>
          </p:cNvPr>
          <p:cNvSpPr txBox="1">
            <a:spLocks/>
          </p:cNvSpPr>
          <p:nvPr/>
        </p:nvSpPr>
        <p:spPr>
          <a:xfrm>
            <a:off x="11462644" y="6400984"/>
            <a:ext cx="496705" cy="31153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eaLnBrk="0" fontAlgn="base" hangingPunct="0">
              <a:spcBef>
                <a:spcPct val="0"/>
              </a:spcBef>
              <a:spcAft>
                <a:spcPct val="0"/>
              </a:spcAft>
              <a:defRPr/>
            </a:pPr>
            <a:fld id="{BE1A0740-F252-4427-A288-A0F9AF0CD4D9}" type="slidenum">
              <a:rPr lang="en-US" smtClean="0">
                <a:solidFill>
                  <a:srgbClr val="1A5EDE"/>
                </a:solidFill>
                <a:latin typeface="Myriad Web Pro"/>
              </a:rPr>
              <a:pPr defTabSz="1219170" eaLnBrk="0" fontAlgn="base" hangingPunct="0">
                <a:spcBef>
                  <a:spcPct val="0"/>
                </a:spcBef>
                <a:spcAft>
                  <a:spcPct val="0"/>
                </a:spcAft>
                <a:defRPr/>
              </a:pPr>
              <a:t>23</a:t>
            </a:fld>
            <a:endParaRPr lang="en-US" dirty="0">
              <a:solidFill>
                <a:srgbClr val="1A5EDE"/>
              </a:solidFill>
              <a:latin typeface="Myriad Web Pro"/>
            </a:endParaRPr>
          </a:p>
        </p:txBody>
      </p:sp>
    </p:spTree>
    <p:extLst>
      <p:ext uri="{BB962C8B-B14F-4D97-AF65-F5344CB8AC3E}">
        <p14:creationId xmlns:p14="http://schemas.microsoft.com/office/powerpoint/2010/main" val="1842043850"/>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CC15D-6A4A-E85A-8C6C-C1CDAFDBD68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8827805-D303-7A50-A351-F3B70FEC634D}"/>
              </a:ext>
            </a:extLst>
          </p:cNvPr>
          <p:cNvSpPr>
            <a:spLocks noGrp="1"/>
          </p:cNvSpPr>
          <p:nvPr>
            <p:ph type="title"/>
          </p:nvPr>
        </p:nvSpPr>
        <p:spPr>
          <a:xfrm>
            <a:off x="1524000" y="5284903"/>
            <a:ext cx="9144000" cy="786703"/>
          </a:xfrm>
        </p:spPr>
        <p:txBody>
          <a:bodyPr vert="horz" lIns="91440" tIns="45720" rIns="91440" bIns="45720" rtlCol="0" anchor="b" anchorCtr="0">
            <a:noAutofit/>
          </a:bodyPr>
          <a:lstStyle/>
          <a:p>
            <a:pPr algn="ctr">
              <a:lnSpc>
                <a:spcPct val="90000"/>
              </a:lnSpc>
            </a:pPr>
            <a:r>
              <a:rPr lang="en-US" sz="5400">
                <a:solidFill>
                  <a:schemeClr val="tx1"/>
                </a:solidFill>
                <a:latin typeface="Aptos Display" panose="020B0004020202020204" pitchFamily="34" charset="0"/>
              </a:rPr>
              <a:t> Questions &amp; Answers </a:t>
            </a:r>
            <a:r>
              <a:rPr lang="en-US" sz="5400">
                <a:solidFill>
                  <a:schemeClr val="bg1"/>
                </a:solidFill>
                <a:latin typeface="Aptos Display" panose="020B0004020202020204" pitchFamily="34" charset="0"/>
              </a:rPr>
              <a:t>3</a:t>
            </a:r>
            <a:endParaRPr lang="en-US" sz="5400">
              <a:solidFill>
                <a:schemeClr val="tx1"/>
              </a:solidFill>
              <a:latin typeface="Aptos Display" panose="020B0004020202020204" pitchFamily="34" charset="0"/>
            </a:endParaRPr>
          </a:p>
        </p:txBody>
      </p:sp>
      <p:pic>
        <p:nvPicPr>
          <p:cNvPr id="3" name="Picture 2" descr="Person with idea concept">
            <a:extLst>
              <a:ext uri="{FF2B5EF4-FFF2-40B4-BE49-F238E27FC236}">
                <a16:creationId xmlns:a16="http://schemas.microsoft.com/office/drawing/2014/main" id="{A6D8ABB9-AA7C-7555-171C-E1FA49E4F6E9}"/>
              </a:ext>
            </a:extLst>
          </p:cNvPr>
          <p:cNvPicPr>
            <a:picLocks noChangeAspect="1"/>
          </p:cNvPicPr>
          <p:nvPr/>
        </p:nvPicPr>
        <p:blipFill>
          <a:blip r:embed="rId3" cstate="print">
            <a:extLst>
              <a:ext uri="{28A0092B-C50C-407E-A947-70E740481C1C}">
                <a14:useLocalDpi xmlns:a14="http://schemas.microsoft.com/office/drawing/2010/main" val="0"/>
              </a:ext>
            </a:extLst>
          </a:blip>
          <a:srcRect t="16136" b="27270"/>
          <a:stretch>
            <a:fillRect/>
          </a:stretch>
        </p:blipFill>
        <p:spPr>
          <a:xfrm>
            <a:off x="20" y="10"/>
            <a:ext cx="12191980" cy="4605671"/>
          </a:xfrm>
          <a:prstGeom prst="rect">
            <a:avLst/>
          </a:prstGeom>
        </p:spPr>
      </p:pic>
    </p:spTree>
    <p:extLst>
      <p:ext uri="{BB962C8B-B14F-4D97-AF65-F5344CB8AC3E}">
        <p14:creationId xmlns:p14="http://schemas.microsoft.com/office/powerpoint/2010/main" val="17638607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5E6E9-E451-C3FA-EDAD-83B73EA0273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07A9EB1-0C95-37C4-9F5F-E79EAA8178D5}"/>
              </a:ext>
            </a:extLst>
          </p:cNvPr>
          <p:cNvSpPr>
            <a:spLocks noGrp="1"/>
          </p:cNvSpPr>
          <p:nvPr>
            <p:ph type="title"/>
          </p:nvPr>
        </p:nvSpPr>
        <p:spPr/>
        <p:txBody>
          <a:bodyPr lIns="121920" tIns="60960" rIns="121920" bIns="60960" anchor="b" anchorCtr="0"/>
          <a:lstStyle/>
          <a:p>
            <a:pPr>
              <a:lnSpc>
                <a:spcPct val="164835"/>
              </a:lnSpc>
            </a:pPr>
            <a:r>
              <a:rPr lang="en-US" noProof="0" dirty="0">
                <a:solidFill>
                  <a:schemeClr val="bg1"/>
                </a:solidFill>
              </a:rPr>
              <a:t>Q &amp; A 3</a:t>
            </a:r>
            <a:endParaRPr lang="en-US" noProof="0" dirty="0"/>
          </a:p>
        </p:txBody>
      </p:sp>
      <p:sp>
        <p:nvSpPr>
          <p:cNvPr id="3" name="TextBox 2">
            <a:extLst>
              <a:ext uri="{FF2B5EF4-FFF2-40B4-BE49-F238E27FC236}">
                <a16:creationId xmlns:a16="http://schemas.microsoft.com/office/drawing/2014/main" id="{9ADFED76-9B8D-F9C7-857E-9B657195D685}"/>
              </a:ext>
            </a:extLst>
          </p:cNvPr>
          <p:cNvSpPr txBox="1"/>
          <p:nvPr/>
        </p:nvSpPr>
        <p:spPr>
          <a:xfrm>
            <a:off x="2672080" y="787590"/>
            <a:ext cx="7030720"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Thank you!</a:t>
            </a:r>
            <a:br>
              <a:rPr kumimoji="0" lang="en-US"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Next NNDSS </a:t>
            </a:r>
            <a:r>
              <a:rPr kumimoji="0" lang="en-US" sz="32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eSHARE</a:t>
            </a:r>
            <a:r>
              <a:rPr kumimoji="0" lang="en-US"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April 21, 2026 </a:t>
            </a:r>
            <a:endParaRPr kumimoji="0" lang="en-US" sz="1800" b="0" i="0" u="none" strike="noStrike" kern="1200" cap="none" spc="0" normalizeH="0" baseline="0" noProof="0" dirty="0">
              <a:ln>
                <a:noFill/>
              </a:ln>
              <a:solidFill>
                <a:srgbClr val="0F56DC"/>
              </a:solidFill>
              <a:effectLst/>
              <a:uLnTx/>
              <a:uFillTx/>
              <a:latin typeface="Calibri" panose="020F0502020204030204" pitchFamily="34" charset="0"/>
              <a:ea typeface="+mn-ea"/>
              <a:cs typeface="+mn-cs"/>
            </a:endParaRPr>
          </a:p>
        </p:txBody>
      </p:sp>
      <p:pic>
        <p:nvPicPr>
          <p:cNvPr id="4" name="Graphic 3" descr="Open book with solid fill">
            <a:extLst>
              <a:ext uri="{FF2B5EF4-FFF2-40B4-BE49-F238E27FC236}">
                <a16:creationId xmlns:a16="http://schemas.microsoft.com/office/drawing/2014/main" id="{3382A40E-5FCB-C40E-94C0-07F0438944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4333" y="2488161"/>
            <a:ext cx="808679" cy="808679"/>
          </a:xfrm>
          <a:prstGeom prst="rect">
            <a:avLst/>
          </a:prstGeom>
        </p:spPr>
      </p:pic>
      <p:sp>
        <p:nvSpPr>
          <p:cNvPr id="5" name="Content Placeholder 2" descr="Link to subscribe to Case Surveillance News">
            <a:extLst>
              <a:ext uri="{FF2B5EF4-FFF2-40B4-BE49-F238E27FC236}">
                <a16:creationId xmlns:a16="http://schemas.microsoft.com/office/drawing/2014/main" id="{99414292-AC91-3CDC-ECD6-34EB06257902}"/>
              </a:ext>
            </a:extLst>
          </p:cNvPr>
          <p:cNvSpPr txBox="1">
            <a:spLocks/>
          </p:cNvSpPr>
          <p:nvPr/>
        </p:nvSpPr>
        <p:spPr bwMode="auto">
          <a:xfrm>
            <a:off x="46669" y="334556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sz="1733" b="0" i="0" u="none" strike="noStrike" kern="1200" cap="none" spc="0" normalizeH="0" baseline="0" noProof="0" dirty="0">
                <a:ln>
                  <a:noFill/>
                </a:ln>
                <a:solidFill>
                  <a:srgbClr val="28434E"/>
                </a:solidFill>
                <a:effectLst/>
                <a:uLnTx/>
                <a:uFillTx/>
                <a:latin typeface="AvenirNext LT Pro Regular"/>
              </a:rPr>
              <a:t>Subscribe to </a:t>
            </a:r>
            <a:br>
              <a:rPr kumimoji="0" lang="en-US" sz="1733" b="0" i="0" u="none" strike="noStrike" kern="1200" cap="none" spc="0" normalizeH="0" baseline="0" noProof="0" dirty="0">
                <a:ln>
                  <a:noFill/>
                </a:ln>
                <a:solidFill>
                  <a:srgbClr val="28434E"/>
                </a:solidFill>
                <a:effectLst/>
                <a:uLnTx/>
                <a:uFillTx/>
                <a:latin typeface="AvenirNext LT Pro Regular"/>
              </a:rPr>
            </a:br>
            <a:r>
              <a:rPr kumimoji="0" lang="en-US" sz="1733" b="0" i="1" u="none" strike="noStrike" kern="1200" cap="none" spc="0" normalizeH="0" baseline="0" noProof="0" dirty="0">
                <a:ln>
                  <a:noFill/>
                </a:ln>
                <a:solidFill>
                  <a:srgbClr val="28434E"/>
                </a:solidFill>
                <a:effectLst/>
                <a:uLnTx/>
                <a:uFillTx/>
                <a:latin typeface="AvenirNext LT Pro Regular"/>
                <a:hlinkClick r:id="rId5"/>
              </a:rPr>
              <a:t>Case Surveillance News</a:t>
            </a:r>
            <a:endParaRPr kumimoji="0" lang="en-US" sz="1733" b="0" i="0" u="none" strike="noStrike" kern="1200" cap="none" spc="0" normalizeH="0" baseline="0" noProof="0" dirty="0">
              <a:ln>
                <a:noFill/>
              </a:ln>
              <a:solidFill>
                <a:srgbClr val="28434E"/>
              </a:solidFill>
              <a:effectLst/>
              <a:uLnTx/>
              <a:uFillTx/>
              <a:latin typeface="AvenirNext LT Pro Regular"/>
            </a:endParaRPr>
          </a:p>
        </p:txBody>
      </p:sp>
      <p:pic>
        <p:nvPicPr>
          <p:cNvPr id="6" name="Graphic 5" descr="Blueprint with solid fill">
            <a:extLst>
              <a:ext uri="{FF2B5EF4-FFF2-40B4-BE49-F238E27FC236}">
                <a16:creationId xmlns:a16="http://schemas.microsoft.com/office/drawing/2014/main" id="{B1557FB9-06D7-373A-334B-3785F0F7826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002381" y="2488161"/>
            <a:ext cx="808679" cy="808679"/>
          </a:xfrm>
          <a:prstGeom prst="rect">
            <a:avLst/>
          </a:prstGeom>
        </p:spPr>
      </p:pic>
      <p:sp>
        <p:nvSpPr>
          <p:cNvPr id="8" name="Content Placeholder 2" descr="Link to Access NNDSS' Technical Resource Center. ">
            <a:extLst>
              <a:ext uri="{FF2B5EF4-FFF2-40B4-BE49-F238E27FC236}">
                <a16:creationId xmlns:a16="http://schemas.microsoft.com/office/drawing/2014/main" id="{2804DE68-E0D6-BBF8-9C83-97120DF90F17}"/>
              </a:ext>
            </a:extLst>
          </p:cNvPr>
          <p:cNvSpPr txBox="1">
            <a:spLocks/>
          </p:cNvSpPr>
          <p:nvPr/>
        </p:nvSpPr>
        <p:spPr bwMode="auto">
          <a:xfrm>
            <a:off x="3062064" y="3345569"/>
            <a:ext cx="2812840"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sz="1733" b="0" i="0" u="none" strike="noStrike" kern="1200" cap="none" spc="0" normalizeH="0" baseline="0" noProof="0" dirty="0">
                <a:ln>
                  <a:noFill/>
                </a:ln>
                <a:solidFill>
                  <a:srgbClr val="28434E"/>
                </a:solidFill>
                <a:effectLst/>
                <a:uLnTx/>
                <a:uFillTx/>
                <a:latin typeface="AvenirNext LT Pro Regular"/>
              </a:rPr>
              <a:t>Access NNDSS’ </a:t>
            </a:r>
            <a:r>
              <a:rPr kumimoji="0" lang="en-US" sz="1733" b="0" i="0" u="none" strike="noStrike" kern="1200" cap="none" spc="0" normalizeH="0" baseline="0" noProof="0" dirty="0">
                <a:ln>
                  <a:noFill/>
                </a:ln>
                <a:solidFill>
                  <a:srgbClr val="28434E"/>
                </a:solidFill>
                <a:effectLst/>
                <a:uLnTx/>
                <a:uFillTx/>
                <a:latin typeface="AvenirNext LT Pro Regular"/>
                <a:hlinkClick r:id="rId8"/>
              </a:rPr>
              <a:t>Technical Resource Center</a:t>
            </a:r>
            <a:endParaRPr kumimoji="0" lang="en-US" sz="1733" b="0" i="0" u="none" strike="noStrike" kern="1200" cap="none" spc="0" normalizeH="0" baseline="0" noProof="0" dirty="0">
              <a:ln>
                <a:noFill/>
              </a:ln>
              <a:solidFill>
                <a:srgbClr val="28434E"/>
              </a:solidFill>
              <a:effectLst/>
              <a:uLnTx/>
              <a:uFillTx/>
              <a:latin typeface="AvenirNext LT Pro Regular"/>
            </a:endParaRPr>
          </a:p>
        </p:txBody>
      </p:sp>
      <p:pic>
        <p:nvPicPr>
          <p:cNvPr id="9" name="Graphic 8" descr="Cloud Computing with solid fill">
            <a:extLst>
              <a:ext uri="{FF2B5EF4-FFF2-40B4-BE49-F238E27FC236}">
                <a16:creationId xmlns:a16="http://schemas.microsoft.com/office/drawing/2014/main" id="{D1FC4DBA-76BD-EA1E-D344-F387BA90E4F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106626" y="2488161"/>
            <a:ext cx="808679" cy="808679"/>
          </a:xfrm>
          <a:prstGeom prst="rect">
            <a:avLst/>
          </a:prstGeom>
        </p:spPr>
      </p:pic>
      <p:sp>
        <p:nvSpPr>
          <p:cNvPr id="10" name="Content Placeholder 2" descr="Link to email - edx@cdc.gov for technical help. ">
            <a:extLst>
              <a:ext uri="{FF2B5EF4-FFF2-40B4-BE49-F238E27FC236}">
                <a16:creationId xmlns:a16="http://schemas.microsoft.com/office/drawing/2014/main" id="{5A597B57-3213-4D52-ACDB-02098F833A26}"/>
              </a:ext>
            </a:extLst>
          </p:cNvPr>
          <p:cNvSpPr txBox="1">
            <a:spLocks/>
          </p:cNvSpPr>
          <p:nvPr/>
        </p:nvSpPr>
        <p:spPr bwMode="auto">
          <a:xfrm>
            <a:off x="6002046" y="3345569"/>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sz="1733" b="0" i="0" u="none" strike="noStrike" kern="1200" cap="none" spc="0" normalizeH="0" baseline="0" noProof="0" dirty="0">
                <a:ln>
                  <a:noFill/>
                </a:ln>
                <a:solidFill>
                  <a:srgbClr val="28434E"/>
                </a:solidFill>
                <a:effectLst/>
                <a:uLnTx/>
                <a:uFillTx/>
                <a:latin typeface="AvenirNext LT Pro Regular"/>
              </a:rPr>
              <a:t>Email </a:t>
            </a:r>
            <a:r>
              <a:rPr kumimoji="0" lang="en-US" sz="1733" b="0" i="0" u="none" strike="noStrike" kern="1200" cap="none" spc="0" normalizeH="0" baseline="0" noProof="0" dirty="0">
                <a:ln>
                  <a:noFill/>
                </a:ln>
                <a:solidFill>
                  <a:srgbClr val="28434E"/>
                </a:solidFill>
                <a:effectLst/>
                <a:uLnTx/>
                <a:uFillTx/>
                <a:latin typeface="AvenirNext LT Pro Regular"/>
                <a:hlinkClick r:id="rId11"/>
              </a:rPr>
              <a:t>edx@cdc.gov</a:t>
            </a:r>
            <a:r>
              <a:rPr kumimoji="0" lang="en-US" sz="1733" b="0" i="0" u="none" strike="noStrike" kern="1200" cap="none" spc="0" normalizeH="0" baseline="0" noProof="0" dirty="0">
                <a:ln>
                  <a:noFill/>
                </a:ln>
                <a:solidFill>
                  <a:srgbClr val="28434E"/>
                </a:solidFill>
                <a:effectLst/>
                <a:uLnTx/>
                <a:uFillTx/>
                <a:latin typeface="AvenirNext LT Pro Regular"/>
              </a:rPr>
              <a:t> for technical help</a:t>
            </a:r>
          </a:p>
        </p:txBody>
      </p:sp>
      <p:pic>
        <p:nvPicPr>
          <p:cNvPr id="11" name="Graphic 10" descr="Blockchain with solid fill">
            <a:extLst>
              <a:ext uri="{FF2B5EF4-FFF2-40B4-BE49-F238E27FC236}">
                <a16:creationId xmlns:a16="http://schemas.microsoft.com/office/drawing/2014/main" id="{619237AF-C6DC-C3F5-4C12-D012FD5D52B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955699" y="2488161"/>
            <a:ext cx="808679" cy="808679"/>
          </a:xfrm>
          <a:prstGeom prst="rect">
            <a:avLst/>
          </a:prstGeom>
        </p:spPr>
      </p:pic>
      <p:sp>
        <p:nvSpPr>
          <p:cNvPr id="12" name="Content Placeholder 2" descr="Link to learn about case surveillance modernization. ">
            <a:extLst>
              <a:ext uri="{FF2B5EF4-FFF2-40B4-BE49-F238E27FC236}">
                <a16:creationId xmlns:a16="http://schemas.microsoft.com/office/drawing/2014/main" id="{1E8DFC77-5EE0-CE77-D180-C84FD1D38820}"/>
              </a:ext>
            </a:extLst>
          </p:cNvPr>
          <p:cNvSpPr txBox="1">
            <a:spLocks/>
          </p:cNvSpPr>
          <p:nvPr/>
        </p:nvSpPr>
        <p:spPr bwMode="auto">
          <a:xfrm>
            <a:off x="8942020" y="3345569"/>
            <a:ext cx="3048853"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19"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sz="1733" b="0" i="0" u="none" strike="noStrike" kern="1200" cap="none" spc="0" normalizeH="0" baseline="0" noProof="0" dirty="0">
                <a:ln>
                  <a:noFill/>
                </a:ln>
                <a:solidFill>
                  <a:srgbClr val="28434E"/>
                </a:solidFill>
                <a:effectLst/>
                <a:uLnTx/>
                <a:uFillTx/>
                <a:latin typeface="AvenirNext LT Pro Regular"/>
              </a:rPr>
              <a:t>Learn about </a:t>
            </a:r>
            <a:r>
              <a:rPr kumimoji="0" lang="en-US" sz="1733" b="0" i="0" u="none" strike="noStrike" kern="1200" cap="none" spc="0" normalizeH="0" baseline="0" noProof="0" dirty="0">
                <a:ln>
                  <a:noFill/>
                </a:ln>
                <a:solidFill>
                  <a:srgbClr val="28434E"/>
                </a:solidFill>
                <a:effectLst/>
                <a:uLnTx/>
                <a:uFillTx/>
                <a:latin typeface="AvenirNext LT Pro Regular"/>
                <a:hlinkClick r:id="rId14"/>
              </a:rPr>
              <a:t>case surveillance modernization</a:t>
            </a:r>
            <a:endParaRPr kumimoji="0" lang="en-US" sz="1733" b="0" i="0" u="none" strike="noStrike" kern="1200" cap="none" spc="0" normalizeH="0" baseline="0" noProof="0" dirty="0">
              <a:ln>
                <a:noFill/>
              </a:ln>
              <a:solidFill>
                <a:srgbClr val="28434E"/>
              </a:solidFill>
              <a:effectLst/>
              <a:uLnTx/>
              <a:uFillTx/>
              <a:latin typeface="AvenirNext LT Pro Regular"/>
            </a:endParaRPr>
          </a:p>
        </p:txBody>
      </p:sp>
      <p:sp>
        <p:nvSpPr>
          <p:cNvPr id="2" name="Text Placeholder 1">
            <a:extLst>
              <a:ext uri="{FF2B5EF4-FFF2-40B4-BE49-F238E27FC236}">
                <a16:creationId xmlns:a16="http://schemas.microsoft.com/office/drawing/2014/main" id="{23B71A72-B0FE-1BD0-A6E0-99646B8FC35A}"/>
              </a:ext>
            </a:extLst>
          </p:cNvPr>
          <p:cNvSpPr txBox="1">
            <a:spLocks/>
          </p:cNvSpPr>
          <p:nvPr/>
        </p:nvSpPr>
        <p:spPr bwMode="auto">
          <a:xfrm>
            <a:off x="546258" y="4965227"/>
            <a:ext cx="11036141" cy="1406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lnSpc>
                <a:spcPts val="2000"/>
              </a:lnSpc>
              <a:spcBef>
                <a:spcPct val="20000"/>
              </a:spcBef>
              <a:spcAft>
                <a:spcPct val="0"/>
              </a:spcAft>
              <a:buClr>
                <a:srgbClr val="E25423"/>
              </a:buClr>
              <a:buFont typeface="Arial" panose="020B0604020202020204" pitchFamily="34" charset="0"/>
              <a:buNone/>
              <a:defRPr sz="1800" kern="1200" baseline="0">
                <a:solidFill>
                  <a:srgbClr val="1D1D1D"/>
                </a:solidFill>
                <a:latin typeface="Calibri" pitchFamily="34" charset="0"/>
                <a:ea typeface="+mn-ea"/>
                <a:cs typeface="+mn-cs"/>
              </a:defRPr>
            </a:lvl1pPr>
            <a:lvl2pPr marL="742950" indent="-285750" algn="ctr" rtl="0" eaLnBrk="0" fontAlgn="base" hangingPunct="0">
              <a:spcBef>
                <a:spcPct val="20000"/>
              </a:spcBef>
              <a:spcAft>
                <a:spcPct val="0"/>
              </a:spcAft>
              <a:buClr>
                <a:srgbClr val="E25423"/>
              </a:buClr>
              <a:buFont typeface="Arial" panose="020B0604020202020204" pitchFamily="34" charset="0"/>
              <a:buChar char="–"/>
              <a:defRPr sz="2800" kern="1200">
                <a:solidFill>
                  <a:schemeClr val="tx2"/>
                </a:solidFill>
                <a:latin typeface="Calibri" panose="020F0502020204030204" pitchFamily="34" charset="0"/>
                <a:ea typeface="+mn-ea"/>
                <a:cs typeface="+mn-cs"/>
              </a:defRPr>
            </a:lvl2pPr>
            <a:lvl3pPr marL="1143000" indent="-228600" algn="ctr" rtl="0" eaLnBrk="0" fontAlgn="base" hangingPunct="0">
              <a:spcBef>
                <a:spcPct val="20000"/>
              </a:spcBef>
              <a:spcAft>
                <a:spcPct val="0"/>
              </a:spcAft>
              <a:buFont typeface="Arial" panose="020B0604020202020204" pitchFamily="34" charset="0"/>
              <a:buChar char="•"/>
              <a:defRPr sz="2400" kern="1200">
                <a:solidFill>
                  <a:schemeClr val="tx2"/>
                </a:solidFill>
                <a:latin typeface="Calibri" panose="020F0502020204030204" pitchFamily="34" charset="0"/>
                <a:ea typeface="+mn-ea"/>
                <a:cs typeface="+mn-cs"/>
              </a:defRPr>
            </a:lvl3pPr>
            <a:lvl4pPr marL="1600200" indent="-228600" algn="ctr" rtl="0" eaLnBrk="0" fontAlgn="base" hangingPunct="0">
              <a:spcBef>
                <a:spcPct val="20000"/>
              </a:spcBef>
              <a:spcAft>
                <a:spcPct val="0"/>
              </a:spcAft>
              <a:buFont typeface="Arial" panose="020B0604020202020204" pitchFamily="34" charset="0"/>
              <a:buChar char="–"/>
              <a:defRPr sz="2000" kern="1200">
                <a:solidFill>
                  <a:schemeClr val="tx2"/>
                </a:solidFill>
                <a:latin typeface="Calibri" panose="020F0502020204030204" pitchFamily="34" charset="0"/>
                <a:ea typeface="+mn-ea"/>
                <a:cs typeface="+mn-cs"/>
              </a:defRPr>
            </a:lvl4pPr>
            <a:lvl5pPr marL="2057400" indent="-228600" algn="ctr" rtl="0" eaLnBrk="0" fontAlgn="base" hangingPunct="0">
              <a:spcBef>
                <a:spcPct val="20000"/>
              </a:spcBef>
              <a:spcAft>
                <a:spcPct val="0"/>
              </a:spcAft>
              <a:buFont typeface="Arial" panose="020B0604020202020204" pitchFamily="34" charset="0"/>
              <a:buChar char="»"/>
              <a:defRPr sz="2000" kern="1200">
                <a:solidFill>
                  <a:schemeClr val="tx2"/>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57B7"/>
                </a:solidFill>
                <a:effectLst/>
                <a:uLnTx/>
                <a:uFillTx/>
                <a:ea typeface="+mn-ea"/>
                <a:cs typeface="+mn-cs"/>
              </a:rPr>
              <a:t>For more information, contact CDC </a:t>
            </a:r>
            <a:br>
              <a:rPr kumimoji="0" lang="en-US" sz="1200" b="0" i="0" u="none" strike="noStrike" kern="1200" cap="none" spc="0" normalizeH="0" baseline="0" noProof="0" dirty="0">
                <a:ln>
                  <a:noFill/>
                </a:ln>
                <a:solidFill>
                  <a:srgbClr val="0057B7"/>
                </a:solidFill>
                <a:effectLst/>
                <a:uLnTx/>
                <a:uFillTx/>
                <a:ea typeface="+mn-ea"/>
                <a:cs typeface="+mn-cs"/>
              </a:rPr>
            </a:br>
            <a:r>
              <a:rPr kumimoji="0" lang="en-US" sz="1200" b="0" i="0" u="none" strike="noStrike" kern="1200" cap="none" spc="0" normalizeH="0" baseline="0" noProof="0" dirty="0">
                <a:ln>
                  <a:noFill/>
                </a:ln>
                <a:solidFill>
                  <a:srgbClr val="0057B7"/>
                </a:solidFill>
                <a:effectLst/>
                <a:uLnTx/>
                <a:uFillTx/>
                <a:ea typeface="+mn-ea"/>
                <a:cs typeface="+mn-cs"/>
              </a:rPr>
              <a:t>1-800-CDC-INFO (232-4636)</a:t>
            </a:r>
            <a:br>
              <a:rPr kumimoji="0" lang="en-US" sz="1200" b="0" i="0" u="none" strike="noStrike" kern="1200" cap="none" spc="0" normalizeH="0" baseline="0" noProof="0" dirty="0">
                <a:ln>
                  <a:noFill/>
                </a:ln>
                <a:solidFill>
                  <a:srgbClr val="0057B7"/>
                </a:solidFill>
                <a:effectLst/>
                <a:uLnTx/>
                <a:uFillTx/>
                <a:ea typeface="+mn-ea"/>
                <a:cs typeface="+mn-cs"/>
              </a:rPr>
            </a:br>
            <a:r>
              <a:rPr kumimoji="0" lang="en-US" sz="1200" b="0" i="0" u="none" strike="noStrike" kern="1200" cap="none" spc="0" normalizeH="0" baseline="0" noProof="0" dirty="0">
                <a:ln>
                  <a:noFill/>
                </a:ln>
                <a:solidFill>
                  <a:srgbClr val="0057B7"/>
                </a:solidFill>
                <a:effectLst/>
                <a:uLnTx/>
                <a:uFillTx/>
                <a:ea typeface="+mn-ea"/>
                <a:cs typeface="+mn-cs"/>
              </a:rPr>
              <a:t>TTY:  1-888-232-6348    </a:t>
            </a:r>
            <a:r>
              <a:rPr kumimoji="0" lang="en-US" sz="1200" b="0" i="0" u="none" strike="noStrike" kern="1200" cap="none" spc="0" normalizeH="0" baseline="0" noProof="0" dirty="0">
                <a:ln>
                  <a:noFill/>
                </a:ln>
                <a:solidFill>
                  <a:srgbClr val="0057B7"/>
                </a:solidFill>
                <a:effectLst/>
                <a:uLnTx/>
                <a:uFillTx/>
                <a:ea typeface="+mn-ea"/>
                <a:cs typeface="+mn-cs"/>
                <a:hlinkClick r:id="rId15" tooltip="cdc.gov"/>
              </a:rPr>
              <a:t>cdc.gov</a:t>
            </a:r>
            <a:endParaRPr kumimoji="0" lang="en-US" sz="1200" b="0" i="0" u="none" strike="noStrike" kern="1200" cap="none" spc="0" normalizeH="0" baseline="0" noProof="0" dirty="0">
              <a:ln>
                <a:noFill/>
              </a:ln>
              <a:solidFill>
                <a:srgbClr val="0057B7"/>
              </a:solidFill>
              <a:effectLst/>
              <a:uLnTx/>
              <a:uFillTx/>
              <a:ea typeface="+mn-ea"/>
              <a:cs typeface="+mn-cs"/>
            </a:endParaRPr>
          </a:p>
          <a:p>
            <a:pPr marL="0" marR="0" lvl="0" indent="0" algn="l" defTabSz="914400" rtl="0" eaLnBrk="0" fontAlgn="base" latinLnBrk="0" hangingPunct="0">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57B7"/>
                </a:solidFill>
                <a:effectLst/>
                <a:uLnTx/>
                <a:uFillTx/>
                <a:ea typeface="+mn-ea"/>
                <a:cs typeface="+mn-cs"/>
              </a:rPr>
              <a:t>Follow us on X (Twitter) @CDCgov &amp; @CDCEnvironment</a:t>
            </a:r>
          </a:p>
          <a:p>
            <a:pPr marL="0" marR="0" lvl="0" indent="0" algn="l" defTabSz="914400" rtl="0" eaLnBrk="0" fontAlgn="base" latinLnBrk="0" hangingPunct="0">
              <a:lnSpc>
                <a:spcPct val="100000"/>
              </a:lnSpc>
              <a:spcBef>
                <a:spcPts val="0"/>
              </a:spcBef>
              <a:spcAft>
                <a:spcPts val="0"/>
              </a:spcAft>
              <a:buClrTx/>
              <a:buSzTx/>
              <a:buFontTx/>
              <a:buNone/>
              <a:tabLst/>
              <a:defRPr/>
            </a:pPr>
            <a:br>
              <a:rPr kumimoji="0" lang="en-US" sz="1200" b="0" i="0" u="none" strike="noStrike" kern="1200" cap="none" spc="0" normalizeH="0" baseline="0" noProof="0" dirty="0">
                <a:ln>
                  <a:noFill/>
                </a:ln>
                <a:solidFill>
                  <a:srgbClr val="0057B7"/>
                </a:solidFill>
                <a:effectLst/>
                <a:uLnTx/>
                <a:uFillTx/>
                <a:ea typeface="+mn-ea"/>
                <a:cs typeface="+mn-cs"/>
              </a:rPr>
            </a:br>
            <a:r>
              <a:rPr kumimoji="0" lang="en-US" sz="1200" b="0" i="0" u="none" strike="noStrike" kern="1200" cap="none" spc="0" normalizeH="0" baseline="0" noProof="0" dirty="0">
                <a:ln>
                  <a:noFill/>
                </a:ln>
                <a:solidFill>
                  <a:srgbClr val="000000"/>
                </a:solidFill>
                <a:effectLst/>
                <a:uLnTx/>
                <a:uFillTx/>
                <a:ea typeface="+mn-ea"/>
                <a:cs typeface="+mn-cs"/>
              </a:rPr>
              <a:t>The findings and conclusions in this report are those of the authors and do not necessarily represent the official position of the U. S. Centers for Disease Control and Prevention.</a:t>
            </a:r>
          </a:p>
          <a:p>
            <a:pPr marL="0" marR="0" lvl="0" indent="0" algn="l" defTabSz="914400" rtl="0" eaLnBrk="0" fontAlgn="base" latinLnBrk="0" hangingPunct="0">
              <a:lnSpc>
                <a:spcPts val="2000"/>
              </a:lnSpc>
              <a:spcBef>
                <a:spcPct val="20000"/>
              </a:spcBef>
              <a:spcAft>
                <a:spcPct val="0"/>
              </a:spcAft>
              <a:buClr>
                <a:srgbClr val="E25423"/>
              </a:buClr>
              <a:buSzTx/>
              <a:buFont typeface="Arial" panose="020B0604020202020204" pitchFamily="34" charset="0"/>
              <a:buNone/>
              <a:tabLst/>
              <a:defRPr/>
            </a:pPr>
            <a:endParaRPr kumimoji="0" lang="en-US" sz="1800" b="0" i="0" u="none" strike="noStrike" kern="1200" cap="none" spc="0" normalizeH="0" baseline="0" noProof="0" dirty="0">
              <a:ln>
                <a:noFill/>
              </a:ln>
              <a:solidFill>
                <a:srgbClr val="1D1D1D"/>
              </a:solidFill>
              <a:effectLst/>
              <a:uLnTx/>
              <a:uFillTx/>
              <a:ea typeface="+mn-ea"/>
              <a:cs typeface="+mn-cs"/>
            </a:endParaRPr>
          </a:p>
        </p:txBody>
      </p:sp>
    </p:spTree>
    <p:extLst>
      <p:ext uri="{BB962C8B-B14F-4D97-AF65-F5344CB8AC3E}">
        <p14:creationId xmlns:p14="http://schemas.microsoft.com/office/powerpoint/2010/main" val="12220742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2_NCEH_ATSDR_combined">
  <a:themeElements>
    <a:clrScheme name="Custom 1">
      <a:dk1>
        <a:srgbClr val="0F56DC"/>
      </a:dk1>
      <a:lt1>
        <a:srgbClr val="FFFFFF"/>
      </a:lt1>
      <a:dk2>
        <a:srgbClr val="0B7D58"/>
      </a:dk2>
      <a:lt2>
        <a:srgbClr val="FFFFFF"/>
      </a:lt2>
      <a:accent1>
        <a:srgbClr val="7F8080"/>
      </a:accent1>
      <a:accent2>
        <a:srgbClr val="546DB4"/>
      </a:accent2>
      <a:accent3>
        <a:srgbClr val="9A3B25"/>
      </a:accent3>
      <a:accent4>
        <a:srgbClr val="7F7F7F"/>
      </a:accent4>
      <a:accent5>
        <a:srgbClr val="0033A1"/>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AW xmlns="http://www.net-centric.com/PAWPP">
  <Shape xmlns="" ID="DL4ej+JnkfvLboaO71psGR/VKIY=" pdftag="P" isBookmarkSet="no" bookmark="no" Order="_x0031_"/>
  <Shape xmlns="" ID="EVAnUAeOIh99PYIi9jJukoW9ttk=" pdftag="H2" isBookmarkSet="no" bookmark="yes" Order="_x0032_"/>
  <Shape xmlns="" ID="QMq44AZZJdWCrB+2w8wUXSTO9v8=" pdftag="P" isBookmarkSet="no" Order="_x0033_" bookmark="no"/>
  <Shape xmlns="" ID="sejEyNTWpnogJ09uSlLLY+2/SNo=" pdftag="H3" isBookmarkSet="no" bookmark="yes" Order="_x0034_"/>
  <Shape xmlns="" ID="0MmqYZH4ZU46EiS2HuTBnT+yQ38=" Order="_x0035_" formula="no" inline="no" artifact="_x0031_" pdftag="_x005B_Artifact_x005D_" isBookmarkSet="no" validate="no" Lang=""/>
  <Shape xmlns="" ID="l/nYz93YNRplfBt6ORknAqksY/4=" pdftag="H2" isBookmarkSet="no" bookmark="yes" Order="_x0031_"/>
  <Shape xmlns="" ID="xW+k4PyEqaBLPxhYMyC54pVS8s4=" pdftag="P" isBookmarkSet="no" Order="_x0032_" bookmark="no"/>
  <Shape xmlns="" ID="PUnWCv4dpSI35VUygeK2R28bU5U=" formula="no" artifact="_x0030_" pdftag="Figure" inline="no" isBookmarkSet="no" Order="_x0033_" validate="no" Lang="" bookmark="no"/>
  <Shape xmlns="" ID="b4JbqYx5HuAaYsdTBgHkF/uRvTg=" pdftag="H2" isBookmarkSet="no" bookmark="yes" Order="_x0031_"/>
  <Shape xmlns="" ID="OvaNJH6OxBY16XdS4ACOZgE6hsQ=" pdftag="P" isBookmarkSet="no" Order="_x0032_" bookmark="no"/>
  <Shape xmlns="" ID="FmMQi5HGXqgbhWDKMv5extqDOWk=" pdftag="H2" isBookmarkSet="no" bookmark="yes" Order="_x0031_"/>
  <Shape xmlns="" ID="+/wlx+3r7cggFLYGC2b1dvdbwjg=" pdftag="P" isBookmarkSet="no" Order="_x0032_" bookmark="no"/>
  <Shape xmlns="" ID="xxA3QmMexY/5tki9LK2uzItvS1Y=" pdftag="P" isBookmarkSet="no" Order="_x0033_" bookmark="no"/>
  <Shape xmlns="" ID="ognAeRzdYIrcjEFEKt9Rd5ePfKs=" pdftag="H2" isBookmarkSet="no" bookmark="yes" Order="_x0031_"/>
  <Shape xmlns="" ID="8365RLd8+eBrc0wOy2oBOAc75LQ=" pdftag="P" isBookmarkSet="no" Order="_x0032_" bookmark="no"/>
  <Shape xmlns="" ID="HDO/IrJpJb+JdIqmlXihA82fHTM=" Order="_x0033_" pdftag="_x005B_Artifact_x005D_" isBookmarkSet="no" bookmark="no"/>
  <Shape xmlns="" ID="tUc3u3a0OxC9fWjY/z3igRnTTfs=" pdftag="H2" isBookmarkSet="no" bookmark="yes" Order="_x0031_"/>
  <Shape xmlns="" ID="M8n2ZZs+HsHj1Bb5tTB6OAo0QFg=" pdftag="P" isBookmarkSet="no" Order="_x0032_" bookmark="no"/>
  <Shape xmlns="" ID="5F14J0b08S9AbcGZuc4KomG1K3o=" pdftag="H2" isBookmarkSet="no" bookmark="yes" Order="_x0031_"/>
  <Shape xmlns="" ID="3fDdN3BrwbQv7bKDx8l8eVuNVzU=" pdftag="P" isBookmarkSet="no" Order="_x0032_" bookmark="no"/>
  <Shape xmlns="" ID="VVSXBmI7rw4trrD8Jtdy76SC6zY=" formula="no" pdftag="Figure" artifact="_x0030_" inline="no" isBookmarkSet="no" Order="_x0033_" validate="no" Lang="" bookmark="no"/>
  <Shape xmlns="" ID="gngaFXeYmUdDC0HOZQA31OfVGnA=" Order="_x0034_" pdftag="_x005B_Artifact_x005D_" isBookmarkSet="no" bookmark="no"/>
  <Shape xmlns="" ID="M9HzU2dSqN6RczIMo/2wdVSeaUM=" pdftag="H2" isBookmarkSet="no" bookmark="yes" Order="_x0031_"/>
  <Shape xmlns="" ID="Sgs5H+EgSeKeV3UK+lIt+8CuAjM=" pdftag="P" isBookmarkSet="no" Order="_x0032_" bookmark="no"/>
  <Shape xmlns="" ID="rAItKJSuEfZRQ6n2LhZuq4nGQRY=" Order="_x0033_" pdftag="_x005B_Artifact_x005D_" isBookmarkSet="no" bookmark="no"/>
  <Shape xmlns="" ID="Ria8v+ac3YeCmCUO1qvf+FOjo2c=" pdftag="H2" isBookmarkSet="no" bookmark="yes" Order="_x0031_"/>
  <Shape xmlns="" ID="kcw9szQHY77XJJHeeA/cS3aPW2E=" pdftag="P" isBookmarkSet="no" Order="_x0032_" bookmark="no"/>
  <Shape xmlns="" ID="QM3D/q0nQh1IpyQkQfS4naOn0zw=" Order="_x0033_" pdftag="_x005B_Artifact_x005D_" isBookmarkSet="no" bookmark="no"/>
  <Shape xmlns="" ID="pz/JTE8oTPMMi8NSa2I8Lm95KAg=" pdftag="H2" isBookmarkSet="no" bookmark="yes" Order="_x0031_"/>
  <Shape xmlns="" ID="mx7xmVTgyNsQJsfitsdnchw8OTc=" pdftag="P" isBookmarkSet="no" Order="_x0032_" bookmark="no"/>
  <Shape xmlns="" ID="HTCuZQZ1OXlVygAIMrl8zBERm30=" Order="_x0033_" pdftag="_x005B_Artifact_x005D_" isBookmarkSet="no" bookmark="no"/>
  <Shape xmlns="" ID="AZFb1wgv264CcaTfiwJt1LmVLKM=" pdftag="H2" isBookmarkSet="no" bookmark="yes" Order="_x0031_"/>
  <Shape xmlns="" ID="ytrcbIm+ojc0Q83J2V3/97wcH6E=" pdftag="P" isBookmarkSet="no" Order="_x0032_" bookmark="no"/>
  <Shape xmlns="" ID="Rp9eQaypYpTcvN4jIEIWZAJocWI=" pdftag="P" isBookmarkSet="no" Order="_x0033_" bookmark="no"/>
  <Shape xmlns="" ID="r6xkSwbkRf9mk1vN3f1WlHYtzhU=" Order="_x0034_" pdftag="_x005B_Artifact_x005D_" isBookmarkSet="no" bookmark="no"/>
  <Shape xmlns="" ID="r01GsJtvdKxCFHQf9bLUbDHmX10=" pdftag="H2" isBookmarkSet="no" bookmark="yes" Order="_x0031_"/>
  <Shape xmlns="" ID="zIe87grLiahf1BIbZcKCFLYWUfU=" pdftag="P" isBookmarkSet="no" Order="_x0032_" bookmark="no"/>
  <Shape xmlns="" ID="GIM6wOQLZ60AIyrC9YdwyWyXG40=" Order="_x0033_" pdftag="_x005B_Artifact_x005D_" isBookmarkSet="no" bookmark="no"/>
  <Shape xmlns="" ID="7xjfUZvq85Do0zBf17J4409dA14=" pdftag="H2" isBookmarkSet="no" bookmark="yes" Order="_x0031_"/>
  <Shape xmlns="" ID="6uJQy0QFjANRa2glWo9c7AY8FTA=" pdftag="P" isBookmarkSet="no" Order="_x0032_" bookmark="no"/>
  <Shape xmlns="" ID="1d0e5Y2BYMw29oz+qI4yh1u0j6Y=" pdftag="H2" isBookmarkSet="no" bookmark="yes" Order="_x0031_"/>
  <Shape xmlns="" ID="OP+HgH+pZEeHkgfEJNRwM38rxTc=" pdftag="H2" isBookmarkSet="no" bookmark="yes" Order="_x0031_"/>
  <Shape xmlns="" ID="QkCAlRFXjGKPAOslpSEGqu/nYjY=" pdftag="P" isBookmarkSet="no" Order="_x0032_" bookmark="no"/>
  <Shape xmlns="" ID="Pko78pJ+zUq+Hex3OAj04cA9gao=" Order="_x0033_" pdftag="_x005B_Artifact_x005D_" isBookmarkSet="no" bookmark="no"/>
  <Shape xmlns="" ID="iTfn/DYXZzjb1iMZ10eOtq03aUE=" pdftag="H2" isBookmarkSet="no" bookmark="yes" Order="_x0031_"/>
  <Shape xmlns="" ID="RgAzi1vQ1FtIznfyNrvx1q5Dux8=" pdftag="P" isBookmarkSet="no" Order="_x0032_" bookmark="no"/>
  <Shape xmlns="" ID="XNZrAhw8zM0tzz90w6gaBd5BgsE=" Order="_x0033_" pdftag="_x005B_Artifact_x005D_" isBookmarkSet="no" bookmark="no"/>
  <Shape xmlns="" ID="CXYzr7Y/TF2fXlQJm4xzablRrbw=" pdftag="H2" isBookmarkSet="no" bookmark="yes" Order="_x0031_"/>
  <Shape xmlns="" ID="7cebhvu/m+kvDDqMbY58IjaAsDA=" pdftag="P" isBookmarkSet="no" Order="_x0032_" bookmark="no"/>
  <Shape xmlns="" ID="7d+p9qUCDCMLixFbioZQU7JpCig=" Order="_x0033_" pdftag="_x005B_Artifact_x005D_" isBookmarkSet="no" bookmark="no"/>
  <Shape xmlns="" ID="fi3PlHaOMuURC/WPIHI3enIYRRE=" pdftag="H2" isBookmarkSet="no" bookmark="yes" Order="_x0031_"/>
  <Shape xmlns="" ID="PtDN+zOGDxRE9D9UNumqKXBf2FQ=" pdftag="H2" isBookmarkSet="no" bookmark="yes" Order="_x0031_"/>
  <Shape xmlns="" ID="5wTeIXFvAevbDcuLuChsF51ySgc=" formula="no" pdftag="Figure" artifact="_x0030_" inline="no" isBookmarkSet="no" Order="_x0033_" validate="no" Lang="" bookmark="no"/>
  <Shape xmlns="" ID="s+SbIWtXkwDS0Cw3l3fiIJEpEkc=" pdftag="P" isBookmarkSet="no" Order="_x0032_" bookmark="no"/>
  <Shape xmlns="" ID="hdN3lE2Iruxi4sdJj6148Pcw5Io=" formula="no" inline="no" pdftag="Figure" artifact="_x0030_" isBookmarkSet="no" Order="_x0034_" validate="no" Lang="" bookmark="no"/>
  <Shape xmlns="" ID="G8vVWIQ6ItKvGpmIWwtq9reQoSU=" pdftag="P" isBookmarkSet="no" Order="_x0035_" bookmark="no"/>
  <Shape xmlns="" ID="C5L8iILkeW/6npYnOm0xhNCfe8w=" pdftag="P" isBookmarkSet="no" Order="_x0036_" bookmark="no"/>
  <Shape xmlns="" ID="261gVlacEFch5alMAOej6Ns1fUg=" pdftag="P" isBookmarkSet="no" Order="_x0037_" bookmark="no"/>
  <Shape xmlns="" ID="3bpe4Jcdglpygi8npozlKRqXqFo=" Order="_x0038_" pdftag="_x005B_Artifact_x005D_" isBookmarkSet="no" bookmark="no"/>
  <Shape xmlns="" ID="0MsbynHF0NDrnbzUv+SZCiwa7Y4=" pdftag="H2" isBookmarkSet="no" bookmark="yes" Order="_x0031_"/>
  <Shape xmlns="" ID="p3lDD8inYFb0gMhryeKWeSqhSno=" pdftag="P" isBookmarkSet="no" Order="_x0032_" bookmark="no"/>
  <Shape xmlns="" ID="48Givd0jQM8BI3if6r4Gj1zVv/U=" Order="_x0033_" pdftag="_x005B_Artifact_x005D_" isBookmarkSet="no" bookmark="no"/>
  <Shape xmlns="" ID="rDEYU8OHOsQ4GbRrq7oftS6O4x4=" pdftag="H2" isBookmarkSet="no" bookmark="yes" Order="_x0031_"/>
  <Shape xmlns="" ID="hykjbVdEoA04ETfq4flaX8rnWJk=" pdftag="P" isBookmarkSet="no" Order="_x0032_" bookmark="no"/>
  <Shape xmlns="" ID="CzvG8U313k1Ogd/jP1X75bUL+lM=" Order="_x0033_" pdftag="_x005B_Artifact_x005D_" isBookmarkSet="no" bookmark="no"/>
  <Shape xmlns="" ID="I/r9E9mpLLPaZNOJdOq7jOpQpgU=" pdftag="H2" isBookmarkSet="no" bookmark="yes" Order="_x0031_"/>
  <Shape xmlns="" ID="k53yllAG8XCyCNjrcRJG3LSNZUs=" Order="_x0033_" pdftag="_x005B_Artifact_x005D_" isBookmarkSet="no" bookmark="no"/>
  <Shape xmlns="" ID="3Fzod4lzr496Fg8WUhnNoNKRSjg=" pdftag="P" isBookmarkSet="no" Order="_x0032_" bookmark="no"/>
  <Shape xmlns="" ID="Pf6hquhBrrC2rssI7m7/NJX3vQY=" pdftag="H2" isBookmarkSet="no" bookmark="yes" Order="_x0031_"/>
  <Shape xmlns="" ID="87Ycdzdf5U1huowmmDXOQtzSb1Q=" pdftag="P" isBookmarkSet="no" Order="_x0032_" bookmark="no"/>
  <Shape xmlns="" ID="tkDBwQLn9Y7CRejTvYXBxz9nzCs=" Order="_x0033_" pdftag="_x005B_Artifact_x005D_" isBookmarkSet="no" bookmark="no"/>
  <Shape xmlns="" ID="tHhopLWqP/oP6Ca0CJNNZIE51A4=" pdftag="H2" isBookmarkSet="no" bookmark="yes" Order="_x0032_"/>
  <Shape xmlns="" ID="h1fnz3OdNkS4MAa/oZdZNSMlSUE=" formula="no" pdftag="Figure" inline="no" artifact="_x0030_" isBookmarkSet="no" Order="_x0031_" validate="no" Lang="" bookmark="no"/>
  <Shape xmlns="" ID="PvKGpqGFeLDPC0vWtxVQ3ZFwAoU=" pdftag="H2" isBookmarkSet="no" bookmark="yes" Order="_x0031_"/>
  <Shape xmlns="" ID="ZRX2SSACfsIsSu1VyiT233lgGz8=" pdftag="P" isBookmarkSet="no" Order="_x0032_" bookmark="no"/>
  <Shape xmlns="" ID="ZzKvmaAzUCg719R8mUyPQCphoSg=" formula="no" pdftag="Figure" inline="no" artifact="_x0030_" isBookmarkSet="no" Order="_x0033_" validate="no" Lang="" bookmark="no"/>
  <Shape xmlns="" ID="UKmrsk0n2hmHTGQEa5ryS9fhotE=" pdftag="P" isBookmarkSet="no" Order="_x0037_" bookmark="no"/>
  <Shape xmlns="" ID="gPQh+IzkwXnszQ7p7NUKoMn0hcE=" formula="no" pdftag="Figure" inline="no" artifact="_x0030_" isBookmarkSet="no" Order="_x0034_" validate="no" Lang="" bookmark="no"/>
  <Shape xmlns="" ID="7E9Zh3zlzvNPZakT9YAR1hSaEvw=" pdftag="P" isBookmarkSet="no" Order="_x0038_" bookmark="no"/>
  <Shape xmlns="" ID="0N+4JNFH/4rZ8nekkvuCmi8TjwQ=" formula="no" pdftag="Figure" inline="no" artifact="_x0030_" isBookmarkSet="no" Order="_x0035_" validate="no" Lang="" bookmark="no"/>
  <Shape xmlns="" ID="kAw6JeUFoHdoPu8vditbzFCIEqU=" pdftag="P" isBookmarkSet="no" Order="_x0039_" bookmark="no"/>
  <Shape xmlns="" ID="bwsC/zWTHj+ekjowdN31iySLjko=" formula="no" inline="no" artifact="_x0030_" pdftag="Figure" isBookmarkSet="no" Order="_x0036_" validate="no" Lang="" bookmark="no"/>
  <Shape xmlns="" ID="pSQ2h4SrpQiDshA654Ni+L8jygQ=" pdftag="P" isBookmarkSet="no" Order="_x0031_0" bookmark="no"/>
  <Shape xmlns="" ID="7K1UPLslTciEJKPwQyKAEw99EeQ=" pdftag="P" isBookmarkSet="no" bookmark="no" Order="_x0031_1"/>
  <HyperLink xmlns="" ID="8365RLd8+eBrc0wOy2oBOAc75LQ=1100173085144.525_176.9683" plainAltText="edx_x0040_cdc.gov" language="" Lang=""/>
  <HyperLink xmlns="" ID="zIe87grLiahf1BIbZcKCFLYWUfU=1100173085266.6151_148.1332" plainAltText="edx_x0040_cdc.gov" Lang=""/>
  <HyperLink xmlns="" ID="87Ycdzdf5U1huowmmDXOQtzSb1Q=1100173085550.1951_366.5273" plainAltText="edx_x0040_cdc.gov"/>
  <HyperLink xmlns="" ID="UKmrsk0n2hmHTGQEa5ryS9fhotE=-141569329432.87894_289.0257" plainAltText="Case_x0020_Surveillance_x0020_News" Lang=""/>
  <HyperLink xmlns="" ID="7E9Zh3zlzvNPZakT9YAR1hSaEvw=-2081753197373.3817_268.2306" plainAltText="Technical_x0020_" Lang=""/>
  <HyperLink xmlns="" ID="7E9Zh3zlzvNPZakT9YAR1hSaEvw=-103751551294.1766_289.0257" plainAltText="Resource_x0020_Center" Lang=""/>
  <HyperLink xmlns="" ID="kAw6JeUFoHdoPu8vditbzFCIEqU=1100173085545.5938_268.2306" plainAltText="edx_x0040_cdc.gov" Lang=""/>
  <HyperLink xmlns="" ID="pSQ2h4SrpQiDshA654Ni+L8jygQ=-1752190193809.0822_268.2306" plainAltText="case_x0020_surveillance_x0020_" Lang=""/>
  <HyperLink xmlns="" ID="pSQ2h4SrpQiDshA654Ni+L8jygQ=820721201772.8571_289.0257" plainAltText="modernization" Lang=""/>
  <HyperLink xmlns="" ID="7K1UPLslTciEJKPwQyKAEw99EeQ=-715606252165.1024_423.3628" plainAltText="cdc.gov" language="" Lang=""/>
  <SubText xmlns="" ID="0MmqYZH4ZU46EiS2HuTBnT+yQ38=" ActualText=""/>
  <SubText xmlns="" ID="h1fnz3OdNkS4MAa/oZdZNSMlSUE=" ActualText=""/>
  <SubText xmlns="" ID="ZzKvmaAzUCg719R8mUyPQCphoSg=" ActualText=""/>
  <SubText xmlns="" ID="gPQh+IzkwXnszQ7p7NUKoMn0hcE=" ActualText=""/>
  <SubText xmlns="" ID="0N+4JNFH/4rZ8nekkvuCmi8TjwQ=" ActualText=""/>
  <SubText xmlns="" ID="hdN3lE2Iruxi4sdJj6148Pcw5Io=" ActualText=""/>
  <SubText xmlns="" ID="PUnWCv4dpSI35VUygeK2R28bU5U=" ActualText=""/>
  <SubText xmlns="" ID="VVSXBmI7rw4trrD8Jtdy76SC6zY=" ActualText=""/>
  <SubText xmlns="" ID="5wTeIXFvAevbDcuLuChsF51ySgc=" ActualText=""/>
  <SubText xmlns="" ID="bwsC/zWTHj+ekjowdN31iySLjko=" ActualText=""/>
  <table xmlns="" ID="p3lDD8inYFb0gMhryeKWeSqhSno=" type="_x0031_" HRows="_x0032_" HCols="_x0030_" Summary="" TableLinerizing="H" Header="yes" Scope="Column" Caption="no" Exclude="no" SpeakText="no" LinkedHeaders=""/>
  <table xmlns="" ID="n13rLvMc/hHbYF21i+xmHizc8E4=" Header="yes" Scope="Column" Caption="no" Exclude="no" LinkedHeaders=""/>
  <table xmlns="" ID="b2DSfa6upXYqNxdY8lWZPjSYZZ8=" Header="yes" Scope="Column" Caption="no" Exclude="no" LinkedHeaders="_x0031__1_p3lDD8inYFb0gMhryeKWeSqhSno_x003D_"/>
  <table xmlns="" ID="JBRNN4vJxXou71kW3dxNon1jwJ4=" Header="yes" Scope="Column" Caption="no" Exclude="no" LinkedHeaders="_x0031__2_p3lDD8inYFb0gMhryeKWeSqhSno_x003D_"/>
  <table xmlns="" ID="9LpJUmDSB8Gk5vp0v5BOXjDK8KI=" Header="no" Caption="no" Exclude="no" Scope="" LinkedHeaders="_x0032__1_p3lDD8inYFb0gMhryeKWeSqhSno_x003D_"/>
  <table xmlns="" ID="wtEv5XSflgJR6S652+gsPoajrcA=" Header="no" Caption="no" Exclude="no" Scope="" LinkedHeaders="_x0032__2_p3lDD8inYFb0gMhryeKWeSqhSno_x003D_"/>
  <table xmlns="" ID="nUYU0FjS+oor3ia4jMNcQ52AONI=" Header="no" Caption="no" Exclude="no" Scope="" LinkedHeaders="_x0032__1_p3lDD8inYFb0gMhryeKWeSqhSno_x003D_"/>
  <table xmlns="" ID="klm6NlB1+VxGX+CL50Mtt9BU9eI=" Header="no" Caption="no" Exclude="no" Scope="" LinkedHeaders="_x0032__2_p3lDD8inYFb0gMhryeKWeSqhSno_x003D_"/>
  <table xmlns="" ID="hykjbVdEoA04ETfq4flaX8rnWJk=" type="_x0031_" HRows="_x0032_" HCols="_x0030_" Summary="" TableLinerizing="H" Header="yes" Scope="Column" Caption="no" Exclude="no" SpeakText="no" LinkedHeaders=""/>
  <table xmlns="" ID="wSExTLJs/9/MBKmefGTgLqbm0AI=" Header="yes" Scope="Column" Caption="no" Exclude="no" LinkedHeaders=""/>
  <table xmlns="" ID="goMEMWz6K6V7IgurGkUAXJWGoVQ=" Header="yes" Scope="Column" Caption="no" Exclude="no" LinkedHeaders="_x0031__1_hykjbVdEoA04ETfq4flaX8rnWJk_x003D_"/>
  <table xmlns="" ID="JKkEojxQC2fPBubTp6ydOGHgGxU=" Header="yes" Scope="Column" Caption="no" Exclude="no" LinkedHeaders="_x0031__2_hykjbVdEoA04ETfq4flaX8rnWJk_x003D_"/>
  <table xmlns="" ID="pI8HDGnKyxzAT/snh3nrM3a0JlM=" Header="no" Caption="no" Exclude="no" Scope="" LinkedHeaders="_x0032__1_hykjbVdEoA04ETfq4flaX8rnWJk_x003D_"/>
  <table xmlns="" ID="tla2eq2l8bCfEb5Uk3hxwvuFIPg=" Header="no" Caption="no" Exclude="no" Scope="" LinkedHeaders="_x0032__2_hykjbVdEoA04ETfq4flaX8rnWJk_x003D_"/>
  <table xmlns="" ID="0mKwb7TMHMiVhLyjWyVDaxI5UNA=" Header="no" Caption="no" Exclude="no" Scope="" LinkedHeaders="_x0032__1_hykjbVdEoA04ETfq4flaX8rnWJk_x003D_"/>
  <table xmlns="" ID="KnS+eYfliH44yBCMEn9LhWpaBb0=" Header="no" Caption="no" Exclude="no" Scope="" LinkedHeaders="_x0032__2_hykjbVdEoA04ETfq4flaX8rnWJk_x003D_"/>
  <table xmlns="" ID="3Fzod4lzr496Fg8WUhnNoNKRSjg=" type="_x0031_" HRows="_x0032_" HCols="_x0030_" Summary="" TableLinerizing="H" Header="yes" Scope="Column" Caption="no" Exclude="no" SpeakText="no" LinkedHeaders=""/>
  <table xmlns="" ID="TnMxtO50TnkxYeGbfBZ7AnPcMIY=" Header="yes" Scope="Column" Caption="no" Exclude="no" LinkedHeaders=""/>
  <table xmlns="" ID="ANZr/FRsVQj43rsdx48zwk+pgMU=" Header="yes" Scope="Column" Caption="no" Exclude="no" LinkedHeaders="_x0031__1_3Fzod4lzr496Fg8WUhnNoNKRSjg_x003D_"/>
  <table xmlns="" ID="NRRb1dpNZb1diusGeus4g4Wh2GQ=" Header="yes" Scope="Column" Caption="no" Exclude="no" LinkedHeaders="_x0031__2_3Fzod4lzr496Fg8WUhnNoNKRSjg_x003D_"/>
  <table xmlns="" ID="i1fgM1cgEJl6kt1A2RplJjqsEPg=" Header="no" Caption="no" Exclude="no" Scope="" LinkedHeaders="_x0032__1_3Fzod4lzr496Fg8WUhnNoNKRSjg_x003D_"/>
  <table xmlns="" ID="LlRFYnRB/d4gBd5ph2WUrGrSu9U=" Header="no" Caption="no" Exclude="no" Scope="" LinkedHeaders="_x0032__2_3Fzod4lzr496Fg8WUhnNoNKRSjg_x003D_"/>
  <table xmlns="" ID="5OxuOH3gj4/wWKcss7GVzm4H8F4=" Header="no" Caption="no" Exclude="no" Scope="" LinkedHeaders="_x0032__1_3Fzod4lzr496Fg8WUhnNoNKRSjg_x003D_"/>
  <table xmlns="" ID="1GBiTJV4F57v0svR6hMugK1OShk=" Header="no" Caption="no" Exclude="no" Scope="" LinkedHeaders="_x0032__2_3Fzod4lzr496Fg8WUhnNoNKRSjg_x003D_"/>
  <HyperLink xmlns="" ID="87Ycdzdf5U1huowmmDXOQtzSb1Q=1100173085586.525_366.5273" plainAltText="edx_x0040_cdc.gov" Lang=""/>
</PAW>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F010CC48A510A64E9EDE79D1DCB94891" ma:contentTypeVersion="7" ma:contentTypeDescription="Create a new document." ma:contentTypeScope="" ma:versionID="f73fa3d24602b91983179614ad86558b">
  <xsd:schema xmlns:xsd="http://www.w3.org/2001/XMLSchema" xmlns:xs="http://www.w3.org/2001/XMLSchema" xmlns:p="http://schemas.microsoft.com/office/2006/metadata/properties" xmlns:ns2="ae47a4dc-bad2-467d-ae3b-b3fce59ebe25" targetNamespace="http://schemas.microsoft.com/office/2006/metadata/properties" ma:root="true" ma:fieldsID="7d4f60b5317cc76b2420ed2cb77e960a" ns2:_="">
    <xsd:import namespace="ae47a4dc-bad2-467d-ae3b-b3fce59ebe2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47a4dc-bad2-467d-ae3b-b3fce59ebe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6372258-0A5B-4948-ABC5-825D680BE226}">
  <ds:schemaRefs>
    <ds:schemaRef ds:uri="http://www.net-centric.com/PAWPP"/>
    <ds:schemaRef ds:uri=""/>
  </ds:schemaRefs>
</ds:datastoreItem>
</file>

<file path=customXml/itemProps2.xml><?xml version="1.0" encoding="utf-8"?>
<ds:datastoreItem xmlns:ds="http://schemas.openxmlformats.org/officeDocument/2006/customXml" ds:itemID="{12DF32CE-310C-4BDD-87AE-8B54CBE65A8A}">
  <ds:schemaRefs>
    <ds:schemaRef ds:uri="ae47a4dc-bad2-467d-ae3b-b3fce59ebe25"/>
    <ds:schemaRef ds:uri="http://www.w3.org/XML/1998/namespace"/>
    <ds:schemaRef ds:uri="http://schemas.microsoft.com/office/2006/documentManagement/types"/>
    <ds:schemaRef ds:uri="http://purl.org/dc/dcmitype/"/>
    <ds:schemaRef ds:uri="http://schemas.microsoft.com/office/infopath/2007/PartnerControls"/>
    <ds:schemaRef ds:uri="http://schemas.microsoft.com/office/2006/metadata/properties"/>
    <ds:schemaRef ds:uri="http://schemas.openxmlformats.org/package/2006/metadata/core-properties"/>
    <ds:schemaRef ds:uri="http://purl.org/dc/terms/"/>
    <ds:schemaRef ds:uri="http://purl.org/dc/elements/1.1/"/>
  </ds:schemaRefs>
</ds:datastoreItem>
</file>

<file path=customXml/itemProps3.xml><?xml version="1.0" encoding="utf-8"?>
<ds:datastoreItem xmlns:ds="http://schemas.openxmlformats.org/officeDocument/2006/customXml" ds:itemID="{ED2D5395-6F9A-41CF-BDB4-ABF080ACDD29}">
  <ds:schemaRefs>
    <ds:schemaRef ds:uri="http://schemas.microsoft.com/sharepoint/v3/contenttype/forms"/>
  </ds:schemaRefs>
</ds:datastoreItem>
</file>

<file path=customXml/itemProps4.xml><?xml version="1.0" encoding="utf-8"?>
<ds:datastoreItem xmlns:ds="http://schemas.openxmlformats.org/officeDocument/2006/customXml" ds:itemID="{EBCC3362-F6C5-4CEC-A16A-8AC166271151}">
  <ds:schemaRefs>
    <ds:schemaRef ds:uri="ae47a4dc-bad2-467d-ae3b-b3fce59eb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639</TotalTime>
  <Words>1429</Words>
  <Application>Microsoft Office PowerPoint</Application>
  <PresentationFormat>Widescreen</PresentationFormat>
  <Paragraphs>221</Paragraphs>
  <Slides>25</Slides>
  <Notes>25</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25</vt:i4>
      </vt:variant>
    </vt:vector>
  </HeadingPairs>
  <TitlesOfParts>
    <vt:vector size="39" baseType="lpstr">
      <vt:lpstr>Aptos</vt:lpstr>
      <vt:lpstr>Aptos Display</vt:lpstr>
      <vt:lpstr>Arial</vt:lpstr>
      <vt:lpstr>AvenirNext LT Pro Regular</vt:lpstr>
      <vt:lpstr>Calibri</vt:lpstr>
      <vt:lpstr>Century Gothic</vt:lpstr>
      <vt:lpstr>Myriad Web Pro</vt:lpstr>
      <vt:lpstr>Myriad Web Pro (Body)</vt:lpstr>
      <vt:lpstr>Segoe UI</vt:lpstr>
      <vt:lpstr>Visuelt Pro Light</vt:lpstr>
      <vt:lpstr>Wingdings</vt:lpstr>
      <vt:lpstr>office theme</vt:lpstr>
      <vt:lpstr>1_NCEH_ATSDR_combined</vt:lpstr>
      <vt:lpstr>2_NCEH_ATSDR_combined</vt:lpstr>
      <vt:lpstr>NNDSS eSHARE March 2026 Webinar</vt:lpstr>
      <vt:lpstr>Agenda</vt:lpstr>
      <vt:lpstr>2024 and 2025 NNDSS Annual Data Reconciliation Updates</vt:lpstr>
      <vt:lpstr>Key Dates from Reconciliation Calendar</vt:lpstr>
      <vt:lpstr>Reconciliation Support</vt:lpstr>
      <vt:lpstr>NNDSS Mercury S3 Option for Data Exchange </vt:lpstr>
      <vt:lpstr>New File Transport Offering (Mercury S3)</vt:lpstr>
      <vt:lpstr>What is AWS S3 (Amazon Simple Storage Service)</vt:lpstr>
      <vt:lpstr>SFTP Options for Data Exchange with S3</vt:lpstr>
      <vt:lpstr>API‑Based Upload and Download Options</vt:lpstr>
      <vt:lpstr>NNDSS Mercury S3 Benefits</vt:lpstr>
      <vt:lpstr>Transitioning to NNDSS Mercury</vt:lpstr>
      <vt:lpstr>Generic v3 Updates</vt:lpstr>
      <vt:lpstr>Recap of January eSHARE</vt:lpstr>
      <vt:lpstr>Message Mapping Guide (MMG) Development Process Summarized</vt:lpstr>
      <vt:lpstr>Separating data element structure from content</vt:lpstr>
      <vt:lpstr>Why separate structure from content? </vt:lpstr>
      <vt:lpstr>Generic v3 Roadmap</vt:lpstr>
      <vt:lpstr>Generic v3 Development Phases</vt:lpstr>
      <vt:lpstr>Phase 1: Generic v3 available in draft form</vt:lpstr>
      <vt:lpstr>Phase 2: Final Generic v3 is published, condition-specific guides are in development</vt:lpstr>
      <vt:lpstr>Phase 3: Condition-specific guides republished to align with Generic v3</vt:lpstr>
      <vt:lpstr>Pilot for Generic v3</vt:lpstr>
      <vt:lpstr> Questions &amp; Answers 3</vt:lpstr>
      <vt:lpstr>Q &amp; A 3</vt:lpstr>
    </vt:vector>
  </TitlesOfParts>
  <Company>Centers for Disease Control and Prevention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March 2026</dc:title>
  <dc:subject>NNDSS eShare March 2026 Webinar - Gen v3 and Annual Reconcilation of 2024 -2025 NNDSS Data Updates, Introduction to Mercury S3 Option for Data Exchange</dc:subject>
  <dc:creator>CDC</dc:creator>
  <cp:keywords>eSHARE, NNDSS, National Notifiable Diseases Surveillance System, Generic Version 3, Gen v3, Generic v3, Draft, Timeline, Mercury, S3, Data Exchange, Option, Annual Reconciliation,Annual Data, File Storage, AWS, Amazon Web Service, PHIN MS, SFTP,Secure, File Protocol,Download, MVPS, Platform, Message Mapping Guide, MMG,S3's Representational State Transfer, REST, API, Message Formats, HL7, Health Level Seven, NBS, Master Message, Connections, Storage Service, Development, Process, Priority Levels, Condition Specific, Surveillance, Elements, Data, Data Elements, Cross Condition, Standardization, Standardized Structure, Variation, Condition Appropriate, Unique, Content, Inclusion, Road Map, Development Phases</cp:keywords>
  <cp:lastModifiedBy>Laspina, Michael (CDC/OD/OPHDST)</cp:lastModifiedBy>
  <cp:revision>14</cp:revision>
  <dcterms:created xsi:type="dcterms:W3CDTF">2026-01-20T22:43:22Z</dcterms:created>
  <dcterms:modified xsi:type="dcterms:W3CDTF">2026-04-08T14:46:37Z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0x010100F010CC48A510A64E9EDE79D1DCB94891</vt:lpwstr>
  </property>
  <property fmtid="{D5CDD505-2E9C-101B-9397-08002B2CF9AE}" pid="3" name="MediaServiceImageTags">
    <vt:lpwstr/>
  </property>
  <property fmtid="{D5CDD505-2E9C-101B-9397-08002B2CF9AE}" pid="4" name="MSIP_Label_7b94a7b8-f06c-4dfe-bdcc-9b548fd58c31_Enabled">
    <vt:lpwstr>true</vt:lpwstr>
  </property>
  <property fmtid="{D5CDD505-2E9C-101B-9397-08002B2CF9AE}" pid="5" name="MSIP_Label_7b94a7b8-f06c-4dfe-bdcc-9b548fd58c31_SetDate">
    <vt:lpwstr>2026-01-20T22:43:33Z</vt:lpwstr>
  </property>
  <property fmtid="{D5CDD505-2E9C-101B-9397-08002B2CF9AE}" pid="6" name="MSIP_Label_7b94a7b8-f06c-4dfe-bdcc-9b548fd58c31_Method">
    <vt:lpwstr>Privileged</vt:lpwstr>
  </property>
  <property fmtid="{D5CDD505-2E9C-101B-9397-08002B2CF9AE}" pid="7" name="MSIP_Label_7b94a7b8-f06c-4dfe-bdcc-9b548fd58c31_Name">
    <vt:lpwstr>7b94a7b8-f06c-4dfe-bdcc-9b548fd58c31</vt:lpwstr>
  </property>
  <property fmtid="{D5CDD505-2E9C-101B-9397-08002B2CF9AE}" pid="8" name="MSIP_Label_7b94a7b8-f06c-4dfe-bdcc-9b548fd58c31_SiteId">
    <vt:lpwstr>9ce70869-60db-44fd-abe8-d2767077fc8f</vt:lpwstr>
  </property>
  <property fmtid="{D5CDD505-2E9C-101B-9397-08002B2CF9AE}" pid="9" name="MSIP_Label_7b94a7b8-f06c-4dfe-bdcc-9b548fd58c31_ActionId">
    <vt:lpwstr>428d5fa8-f76a-41bf-8393-12721c2c4806</vt:lpwstr>
  </property>
  <property fmtid="{D5CDD505-2E9C-101B-9397-08002B2CF9AE}" pid="10" name="MSIP_Label_7b94a7b8-f06c-4dfe-bdcc-9b548fd58c31_ContentBits">
    <vt:lpwstr>0</vt:lpwstr>
  </property>
  <property fmtid="{D5CDD505-2E9C-101B-9397-08002B2CF9AE}" pid="11" name="MSIP_Label_7b94a7b8-f06c-4dfe-bdcc-9b548fd58c31_Tag">
    <vt:lpwstr>10, 0, 1, 2</vt:lpwstr>
  </property>
</Properties>
</file>