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28" r:id="rId5"/>
    <p:sldMasterId id="2147483850" r:id="rId6"/>
  </p:sldMasterIdLst>
  <p:notesMasterIdLst>
    <p:notesMasterId r:id="rId26"/>
  </p:notesMasterIdLst>
  <p:handoutMasterIdLst>
    <p:handoutMasterId r:id="rId27"/>
  </p:handoutMasterIdLst>
  <p:sldIdLst>
    <p:sldId id="2147473988" r:id="rId7"/>
    <p:sldId id="258" r:id="rId8"/>
    <p:sldId id="2147473992" r:id="rId9"/>
    <p:sldId id="2147474053" r:id="rId10"/>
    <p:sldId id="2147474064" r:id="rId11"/>
    <p:sldId id="2147474061" r:id="rId12"/>
    <p:sldId id="2147474066" r:id="rId13"/>
    <p:sldId id="2147474063" r:id="rId14"/>
    <p:sldId id="286" r:id="rId15"/>
    <p:sldId id="279" r:id="rId16"/>
    <p:sldId id="280" r:id="rId17"/>
    <p:sldId id="281" r:id="rId18"/>
    <p:sldId id="289" r:id="rId19"/>
    <p:sldId id="2147474060" r:id="rId20"/>
    <p:sldId id="2147474059" r:id="rId21"/>
    <p:sldId id="288" r:id="rId22"/>
    <p:sldId id="283" r:id="rId23"/>
    <p:sldId id="2147474067" r:id="rId24"/>
    <p:sldId id="2147474058" r:id="rId25"/>
  </p:sldIdLst>
  <p:sldSz cx="9144000" cy="5143500" type="screen16x9"/>
  <p:notesSz cx="7315200" cy="9601200"/>
  <p:embeddedFontLst>
    <p:embeddedFont>
      <p:font typeface="Avenir Next LT Pro Demi" panose="020F0502020204030204" pitchFamily="34" charset="0"/>
      <p:bold r:id="rId28"/>
      <p:boldItalic r:id="rId29"/>
    </p:embeddedFont>
    <p:embeddedFont>
      <p:font typeface="Calibri" panose="020F0502020204030204" pitchFamily="34" charset="0"/>
      <p:regular r:id="rId30"/>
      <p:bold r:id="rId31"/>
      <p:italic r:id="rId32"/>
      <p:boldItalic r:id="rId33"/>
    </p:embeddedFont>
    <p:embeddedFont>
      <p:font typeface="Myriad Web Pro" panose="020B0604020202020204"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21304D-97D6-3641-5CB4-51F83844D102}" name="Hughes, Keaton (CDC/IOD/OPHDST)" initials="HK(" userId="S::qwy4@cdc.gov::d8ce0660-66bf-4d9b-b954-4737fa7010ce" providerId="AD"/>
  <p188:author id="{3493DD51-0F8E-DA98-7672-67B48A8641F1}" name="Williams, Paula O. (CDC/IOD/OPHDST)" initials="WPO(" userId="S::gvc0@cdc.gov::74054436-8995-4816-b6f8-75d610612a07" providerId="AD"/>
  <p188:author id="{4C195B5E-DFF9-9454-D15B-04E7141770CC}" name="Conners, Erin (CDC/IOD/OPHDST)" initials="CE(" userId="S::ola3@cdc.gov::a724e933-4911-4579-8682-585480591749" providerId="AD"/>
  <p188:author id="{7C551B66-E361-EBC0-6605-1AA2539A47D3}" name="Hang Nguyen, (CDC/IOD/OPHDST)" initials="HN(" userId="S::yky3@cdc.gov::8a7e3e03-04d0-4c76-a337-fc65283f8224" providerId="AD"/>
  <p188:author id="{C86F5367-EC90-24FF-B4B9-347599188DFF}" name="Williams, Cassidy (CDC/IOD/OPHDST) (CTR)" initials="CW" userId="S::rtt5@cdc.gov::abd02bae-914c-4c13-87a3-7a911b9d0a4c" providerId="AD"/>
  <p188:author id="{99A8469A-7D20-0DCC-3D98-F4D741751B82}" name="McIntyre, Anne F. (CDC/IOD/OPHDST)" initials="MAF(" userId="S::zat4@cdc.gov::d6bb9fc0-9a61-41c9-8260-614f83485ea6" providerId="AD"/>
  <p188:author id="{F7E2E4D9-65B9-8AC4-C144-35CEC621CC5C}" name="Chapman, Sandy (CDC/IOD/OPHDST)" initials="C(" userId="S::ssc3@cdc.gov::576b10ef-ea99-4973-a58a-f6b2f52b55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7F8080"/>
    <a:srgbClr val="007D57"/>
    <a:srgbClr val="17468F"/>
    <a:srgbClr val="EEB500"/>
    <a:srgbClr val="000000"/>
    <a:srgbClr val="095BFF"/>
    <a:srgbClr val="0043C8"/>
    <a:srgbClr val="536DB3"/>
    <a:srgbClr val="993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B9FD97-E140-44D6-AF87-73DE1928D54B}" v="1" dt="2024-03-21T15:51:37.66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9" Type="http://schemas.openxmlformats.org/officeDocument/2006/relationships/font" Target="fonts/font12.fntdata"/><Relationship Id="rId21" Type="http://schemas.openxmlformats.org/officeDocument/2006/relationships/slide" Target="slides/slide15.xml"/><Relationship Id="rId34" Type="http://schemas.openxmlformats.org/officeDocument/2006/relationships/font" Target="fonts/font7.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38" Type="http://schemas.openxmlformats.org/officeDocument/2006/relationships/font" Target="fonts/font11.fntdata"/><Relationship Id="rId4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B6E9F-F1CD-24DC-7D6C-95CEC800A5C6}"/>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806E86E-6E73-1DD5-CD3F-E9EB8F9B020C}"/>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D663936C-2881-4CE9-99E7-6AF8EE7C6934}" type="datetimeFigureOut">
              <a:rPr lang="en-US" smtClean="0"/>
              <a:t>3/22/2024</a:t>
            </a:fld>
            <a:endParaRPr lang="en-US" dirty="0"/>
          </a:p>
        </p:txBody>
      </p:sp>
      <p:sp>
        <p:nvSpPr>
          <p:cNvPr id="4" name="Footer Placeholder 3">
            <a:extLst>
              <a:ext uri="{FF2B5EF4-FFF2-40B4-BE49-F238E27FC236}">
                <a16:creationId xmlns:a16="http://schemas.microsoft.com/office/drawing/2014/main" id="{AB59D6CE-7945-36E3-9090-7F512C7BFCA7}"/>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33D43FD-3912-1EF5-64D0-30263F3147A2}"/>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76C96B62-684F-41F8-AB82-4B1FA3D69134}" type="slidenum">
              <a:rPr lang="en-US" smtClean="0"/>
              <a:t>‹#›</a:t>
            </a:fld>
            <a:endParaRPr lang="en-US" dirty="0"/>
          </a:p>
        </p:txBody>
      </p:sp>
    </p:spTree>
    <p:extLst>
      <p:ext uri="{BB962C8B-B14F-4D97-AF65-F5344CB8AC3E}">
        <p14:creationId xmlns:p14="http://schemas.microsoft.com/office/powerpoint/2010/main" val="621686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3/22/2024</a:t>
            </a:fld>
            <a:endParaRPr lang="en-US"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dirty="0"/>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57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4416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907956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44473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4100664395"/>
      </p:ext>
    </p:extLst>
  </p:cSld>
  <p:clrMapOvr>
    <a:masterClrMapping/>
  </p:clrMapOvr>
  <p:transition>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userDrawn="1"/>
        </p:nvSpPr>
        <p:spPr>
          <a:xfrm>
            <a:off x="127218" y="3656862"/>
            <a:ext cx="6639341" cy="1384995"/>
          </a:xfrm>
          <a:prstGeom prst="rect">
            <a:avLst/>
          </a:prstGeom>
          <a:noFill/>
        </p:spPr>
        <p:txBody>
          <a:bodyPr wrap="square" rtlCol="0">
            <a:spAutoFit/>
          </a:bodyPr>
          <a:lstStyle/>
          <a:p>
            <a:r>
              <a:rPr lang="en-US" sz="1200" dirty="0">
                <a:solidFill>
                  <a:schemeClr val="bg2"/>
                </a:solidFill>
                <a:latin typeface="Calibri" panose="020F0502020204030204" pitchFamily="34" charset="0"/>
              </a:rPr>
              <a:t>For more information, contact CDC</a:t>
            </a:r>
            <a:br>
              <a:rPr lang="en-US" sz="1200" dirty="0">
                <a:solidFill>
                  <a:schemeClr val="bg2"/>
                </a:solidFill>
                <a:latin typeface="Calibri" panose="020F0502020204030204" pitchFamily="34" charset="0"/>
              </a:rPr>
            </a:br>
            <a:r>
              <a:rPr lang="en-US" sz="1200" dirty="0">
                <a:solidFill>
                  <a:schemeClr val="bg2"/>
                </a:solidFill>
                <a:latin typeface="Calibri" panose="020F0502020204030204" pitchFamily="34" charset="0"/>
              </a:rPr>
              <a:t>1-800-CDC-INFO (232-4636)</a:t>
            </a:r>
            <a:br>
              <a:rPr lang="en-US" sz="1200" dirty="0">
                <a:solidFill>
                  <a:schemeClr val="bg2"/>
                </a:solidFill>
                <a:latin typeface="Calibri" panose="020F0502020204030204" pitchFamily="34" charset="0"/>
              </a:rPr>
            </a:br>
            <a:r>
              <a:rPr lang="en-US" sz="1200" dirty="0">
                <a:solidFill>
                  <a:schemeClr val="bg2"/>
                </a:solidFill>
                <a:latin typeface="Calibri" panose="020F0502020204030204" pitchFamily="34" charset="0"/>
              </a:rPr>
              <a:t>TTY:  1-888-232-6348    www.cdc.gov</a:t>
            </a:r>
            <a:br>
              <a:rPr lang="en-US" sz="1200" dirty="0">
                <a:solidFill>
                  <a:schemeClr val="bg2"/>
                </a:solidFill>
                <a:latin typeface="Calibri" panose="020F0502020204030204" pitchFamily="34" charset="0"/>
              </a:rPr>
            </a:br>
            <a:br>
              <a:rPr lang="en-US" sz="1200" dirty="0">
                <a:solidFill>
                  <a:schemeClr val="bg2"/>
                </a:solidFill>
                <a:latin typeface="Calibri" panose="020F0502020204030204" pitchFamily="34" charset="0"/>
              </a:rPr>
            </a:br>
            <a:br>
              <a:rPr lang="en-US" sz="1200" dirty="0">
                <a:solidFill>
                  <a:schemeClr val="bg2"/>
                </a:solidFill>
                <a:latin typeface="Calibri" panose="020F0502020204030204" pitchFamily="34" charset="0"/>
              </a:rPr>
            </a:br>
            <a:r>
              <a:rPr lang="en-US" sz="1200" dirty="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8251730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232093149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3914555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23762085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402239887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447937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323724169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56795564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14090158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188790416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9526824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6117080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9173240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100463505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6129849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30946134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39453789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62261900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423246486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361855" y="595478"/>
            <a:ext cx="466344" cy="466344"/>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2400" b="0">
                <a:noFill/>
              </a:defRPr>
            </a:lvl1pPr>
          </a:lstStyle>
          <a:p>
            <a:pPr lvl="0"/>
            <a:r>
              <a:rPr lang="en-US"/>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dirty="0"/>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dirty="0"/>
          </a:p>
        </p:txBody>
      </p:sp>
    </p:spTree>
    <p:extLst>
      <p:ext uri="{BB962C8B-B14F-4D97-AF65-F5344CB8AC3E}">
        <p14:creationId xmlns:p14="http://schemas.microsoft.com/office/powerpoint/2010/main" val="2757158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3072786"/>
            <a:ext cx="8254603" cy="573929"/>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5054522"/>
            <a:ext cx="9144000" cy="110783"/>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dirty="0"/>
            </a:p>
          </p:txBody>
        </p:sp>
      </p:grpSp>
    </p:spTree>
    <p:extLst>
      <p:ext uri="{BB962C8B-B14F-4D97-AF65-F5344CB8AC3E}">
        <p14:creationId xmlns:p14="http://schemas.microsoft.com/office/powerpoint/2010/main" val="3928528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273844"/>
            <a:ext cx="7886700" cy="994172"/>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371601"/>
            <a:ext cx="3868340" cy="3270647"/>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371601"/>
            <a:ext cx="3887391" cy="3270647"/>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5054522"/>
            <a:ext cx="9144000" cy="110783"/>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dirty="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dirty="0"/>
            </a:p>
          </p:txBody>
        </p:sp>
      </p:grpSp>
      <p:sp>
        <p:nvSpPr>
          <p:cNvPr id="12" name="Slide Number Placeholder 2">
            <a:extLst>
              <a:ext uri="{FF2B5EF4-FFF2-40B4-BE49-F238E27FC236}">
                <a16:creationId xmlns:a16="http://schemas.microsoft.com/office/drawing/2014/main" id="{26CB85D2-A6B0-42C1-94BD-368310197C50}"/>
              </a:ext>
            </a:extLst>
          </p:cNvPr>
          <p:cNvSpPr txBox="1">
            <a:spLocks/>
          </p:cNvSpPr>
          <p:nvPr userDrawn="1"/>
        </p:nvSpPr>
        <p:spPr>
          <a:xfrm>
            <a:off x="6457950" y="4767263"/>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800" b="1" kern="1200">
                <a:solidFill>
                  <a:srgbClr val="002060"/>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35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sz="135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61793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415929873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81593888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59009646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117399620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4874209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09733350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02651867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79914179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16601245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10"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5" r:id="rId2"/>
    <p:sldLayoutId id="2147483827" r:id="rId3"/>
    <p:sldLayoutId id="2147483824" r:id="rId4"/>
    <p:sldLayoutId id="2147483811" r:id="rId5"/>
    <p:sldLayoutId id="2147483815" r:id="rId6"/>
    <p:sldLayoutId id="2147483823" r:id="rId7"/>
    <p:sldLayoutId id="2147483822" r:id="rId8"/>
    <p:sldLayoutId id="2147483826" r:id="rId9"/>
  </p:sldLayoutIdLst>
  <p:transition>
    <p:fad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9559824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9379223"/>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ndc.services.cdc.gov/"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hyperlink" Target="https://ndc.services.cdc.gov/wp-content/uploads/MMWR-Week-Log-2023-2024.pdf" TargetMode="External"/><Relationship Id="rId3" Type="http://schemas.openxmlformats.org/officeDocument/2006/relationships/hyperlink" Target="https://ndc.services.cdc.gov/wp-content/uploads/2021/02/09-SI-04.pdf" TargetMode="External"/><Relationship Id="rId7" Type="http://schemas.openxmlformats.org/officeDocument/2006/relationships/hyperlink" Target="https://phinvads.cdc.gov/vads/ViewValueSet.action?id=DAA542A7-9D50-4706-9AA6-1DBFDDFF9D2D" TargetMode="External"/><Relationship Id="rId2" Type="http://schemas.openxmlformats.org/officeDocument/2006/relationships/hyperlink" Target="https://ndc.services.cdc.gov/event-codes-other-surveillance-resources/" TargetMode="External"/><Relationship Id="rId1" Type="http://schemas.openxmlformats.org/officeDocument/2006/relationships/slideLayout" Target="../slideLayouts/slideLayout5.xml"/><Relationship Id="rId6" Type="http://schemas.openxmlformats.org/officeDocument/2006/relationships/hyperlink" Target="https://ndc.services.cdc.gov/wp-content/uploads/National_Notifiable_Diseases_Surveillance_System_Event_Code_List_2024_v1_2023DEC01.xlsx" TargetMode="External"/><Relationship Id="rId5" Type="http://schemas.openxmlformats.org/officeDocument/2006/relationships/hyperlink" Target="https://ndc.services.cdc.gov/wp-content/uploads/NNDSS_history_spreadsheet_for_2024_for_web.xlsx" TargetMode="External"/><Relationship Id="rId10" Type="http://schemas.openxmlformats.org/officeDocument/2006/relationships/hyperlink" Target="https://ndc.services.cdc.gov/wp-content/uploads/Lin_2024_State_Epi_Letter_about_NNDSS_changes_final.pdf" TargetMode="External"/><Relationship Id="rId4" Type="http://schemas.openxmlformats.org/officeDocument/2006/relationships/hyperlink" Target="https://ndc.services.cdc.gov/wp-content/uploads/Exceptions-2006-2024.xlsx" TargetMode="External"/><Relationship Id="rId9" Type="http://schemas.openxmlformats.org/officeDocument/2006/relationships/hyperlink" Target="https://ndc.services.cdc.gov/wp-content/uploads/NNC_2024_Notification_Requirements_By_Timeframe__FINAL.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mailto:edx@cdc.gov"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hyperlink" Target="mailto:edx@cdc.go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mailto:edx@cdc.gov"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15.png"/><Relationship Id="rId7" Type="http://schemas.openxmlformats.org/officeDocument/2006/relationships/image" Target="../media/image18.svg"/><Relationship Id="rId12"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16.sv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257" y="1704916"/>
            <a:ext cx="8229600" cy="866834"/>
          </a:xfrm>
        </p:spPr>
        <p:txBody>
          <a:bodyPr lIns="91440" tIns="45720" rIns="91440" bIns="45720" anchor="t"/>
          <a:lstStyle/>
          <a:p>
            <a:r>
              <a:rPr lang="en-US" dirty="0">
                <a:latin typeface="Calibri"/>
                <a:cs typeface="Calibri"/>
              </a:rPr>
              <a:t>NNDSS eSHARE: March 2024 Webinar</a:t>
            </a:r>
          </a:p>
        </p:txBody>
      </p:sp>
      <p:sp>
        <p:nvSpPr>
          <p:cNvPr id="4" name="Subtitle 3"/>
          <p:cNvSpPr>
            <a:spLocks noGrp="1"/>
          </p:cNvSpPr>
          <p:nvPr>
            <p:ph type="subTitle" idx="1"/>
          </p:nvPr>
        </p:nvSpPr>
        <p:spPr>
          <a:xfrm>
            <a:off x="457201" y="4382433"/>
            <a:ext cx="6400800" cy="342900"/>
          </a:xfrm>
        </p:spPr>
        <p:txBody>
          <a:bodyPr/>
          <a:lstStyle/>
          <a:p>
            <a:r>
              <a:rPr lang="en-US" dirty="0"/>
              <a:t>March 19, 2024</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333123" y="2692455"/>
            <a:ext cx="3838601" cy="1507756"/>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4333122" y="4506071"/>
            <a:ext cx="4688611"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457154" rtl="0" eaLnBrk="1" fontAlgn="base" latinLnBrk="0" hangingPunct="1">
              <a:lnSpc>
                <a:spcPct val="100000"/>
              </a:lnSpc>
              <a:spcBef>
                <a:spcPct val="20000"/>
              </a:spcBef>
              <a:spcAft>
                <a:spcPct val="0"/>
              </a:spcAft>
              <a:buClrTx/>
              <a:buSzTx/>
              <a:buFont typeface="Arial"/>
              <a:buNone/>
              <a:tabLst/>
              <a:defRPr/>
            </a:pPr>
            <a:r>
              <a:rPr kumimoji="0" lang="en-US" sz="1400"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5389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457200" y="1158875"/>
            <a:ext cx="5740400" cy="3341688"/>
          </a:xfrm>
        </p:spPr>
        <p:txBody>
          <a:bodyPr/>
          <a:lstStyle/>
          <a:p>
            <a:r>
              <a:rPr lang="en-US" dirty="0">
                <a:latin typeface="Calibri"/>
                <a:cs typeface="Calibri"/>
              </a:rPr>
              <a:t>NNDSS Welcome and Announcements</a:t>
            </a:r>
          </a:p>
          <a:p>
            <a:r>
              <a:rPr lang="en-US" dirty="0">
                <a:latin typeface="Calibri"/>
                <a:cs typeface="Calibri"/>
              </a:rPr>
              <a:t>Lifting the Message Mapping Guide (MMG) Onboarding Pause</a:t>
            </a:r>
          </a:p>
          <a:p>
            <a:r>
              <a:rPr lang="en-US" dirty="0">
                <a:latin typeface="Calibri"/>
                <a:cs typeface="Calibri"/>
              </a:rPr>
              <a:t>Questions and Answers</a:t>
            </a:r>
            <a:endParaRPr lang="en-US" dirty="0">
              <a:cs typeface="Calibri"/>
            </a:endParaRPr>
          </a:p>
          <a:p>
            <a:endParaRPr lang="en-US" dirty="0"/>
          </a:p>
          <a:p>
            <a:endParaRPr lang="en-US" dirty="0">
              <a:cs typeface="Calibri" panose="020F0502020204030204" pitchFamily="34" charset="0"/>
            </a:endParaRPr>
          </a:p>
        </p:txBody>
      </p:sp>
      <p:pic>
        <p:nvPicPr>
          <p:cNvPr id="2" name="Picture 1">
            <a:extLst>
              <a:ext uri="{FF2B5EF4-FFF2-40B4-BE49-F238E27FC236}">
                <a16:creationId xmlns:a16="http://schemas.microsoft.com/office/drawing/2014/main" id="{8ACF9129-6124-1747-9A8C-BE36FFC0FE6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89408" y="1626504"/>
            <a:ext cx="2761752" cy="2874059"/>
          </a:xfrm>
          <a:prstGeom prst="rect">
            <a:avLst/>
          </a:prstGeom>
        </p:spPr>
      </p:pic>
      <p:sp>
        <p:nvSpPr>
          <p:cNvPr id="5" name="Slide Number Placeholder 2">
            <a:extLst>
              <a:ext uri="{FF2B5EF4-FFF2-40B4-BE49-F238E27FC236}">
                <a16:creationId xmlns:a16="http://schemas.microsoft.com/office/drawing/2014/main" id="{7E4C171D-DFB5-7601-E914-195E1644C0BB}"/>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47195664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2491765"/>
            <a:ext cx="8294913" cy="871538"/>
          </a:xfrm>
        </p:spPr>
        <p:txBody>
          <a:bodyPr/>
          <a:lstStyle/>
          <a:p>
            <a:r>
              <a:rPr lang="en-US" dirty="0"/>
              <a:t>NNDSS Updates and Announcements</a:t>
            </a:r>
          </a:p>
        </p:txBody>
      </p:sp>
      <p:sp>
        <p:nvSpPr>
          <p:cNvPr id="6" name="Text Placeholder 5"/>
          <p:cNvSpPr>
            <a:spLocks noGrp="1"/>
          </p:cNvSpPr>
          <p:nvPr>
            <p:ph type="body" idx="1"/>
          </p:nvPr>
        </p:nvSpPr>
        <p:spPr>
          <a:xfrm>
            <a:off x="457201" y="3888224"/>
            <a:ext cx="7772400" cy="1088625"/>
          </a:xfrm>
        </p:spPr>
        <p:txBody>
          <a:bodyPr/>
          <a:lstStyle/>
          <a:p>
            <a:r>
              <a:rPr lang="en-US" dirty="0"/>
              <a:t>Keaton Hughes, MPH</a:t>
            </a:r>
          </a:p>
          <a:p>
            <a:r>
              <a:rPr lang="en-US" dirty="0"/>
              <a:t>Office of Public Health Data, Surveillance, and Technology</a:t>
            </a:r>
          </a:p>
        </p:txBody>
      </p:sp>
    </p:spTree>
    <p:extLst>
      <p:ext uri="{BB962C8B-B14F-4D97-AF65-F5344CB8AC3E}">
        <p14:creationId xmlns:p14="http://schemas.microsoft.com/office/powerpoint/2010/main" val="702757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p:txBody>
          <a:bodyPr lIns="91440" tIns="45720" rIns="91440" bIns="45720" anchor="b" anchorCtr="0"/>
          <a:lstStyle/>
          <a:p>
            <a:r>
              <a:rPr lang="en-US" dirty="0">
                <a:latin typeface="Calibri"/>
                <a:cs typeface="Calibri"/>
              </a:rPr>
              <a:t>2024 </a:t>
            </a:r>
            <a:r>
              <a:rPr lang="en-US" dirty="0">
                <a:hlinkClick r:id="rId2"/>
              </a:rPr>
              <a:t>Case Definitions</a:t>
            </a:r>
            <a:r>
              <a:rPr lang="en-US" dirty="0"/>
              <a:t> </a:t>
            </a:r>
            <a:r>
              <a:rPr lang="en-US" dirty="0">
                <a:latin typeface="Calibri"/>
                <a:cs typeface="Calibri"/>
              </a:rPr>
              <a:t>Available Soon</a:t>
            </a:r>
            <a:endParaRPr lang="en-US" dirty="0"/>
          </a:p>
        </p:txBody>
      </p:sp>
      <p:sp>
        <p:nvSpPr>
          <p:cNvPr id="3" name="Text Placeholder 2">
            <a:extLst>
              <a:ext uri="{FF2B5EF4-FFF2-40B4-BE49-F238E27FC236}">
                <a16:creationId xmlns:a16="http://schemas.microsoft.com/office/drawing/2014/main" id="{F4504FCF-3E19-6D8F-7425-4CD9DE6FBA51}"/>
              </a:ext>
            </a:extLst>
          </p:cNvPr>
          <p:cNvSpPr>
            <a:spLocks noGrp="1"/>
          </p:cNvSpPr>
          <p:nvPr>
            <p:ph type="body" sz="quarter" idx="10"/>
          </p:nvPr>
        </p:nvSpPr>
        <p:spPr/>
        <p:txBody>
          <a:bodyPr numCol="2"/>
          <a:lstStyle/>
          <a:p>
            <a:r>
              <a:rPr lang="en-US" sz="1800" b="1" dirty="0"/>
              <a:t>Nationally notifiable conditions:</a:t>
            </a:r>
          </a:p>
          <a:p>
            <a:pPr lvl="1"/>
            <a:r>
              <a:rPr lang="en-US" sz="1500" dirty="0"/>
              <a:t>Anaplasmosis</a:t>
            </a:r>
          </a:p>
          <a:p>
            <a:pPr lvl="1"/>
            <a:r>
              <a:rPr lang="en-US" sz="1500" dirty="0"/>
              <a:t>Congenital Toxoplasmosis</a:t>
            </a:r>
          </a:p>
          <a:p>
            <a:pPr lvl="1"/>
            <a:r>
              <a:rPr lang="en-US" sz="1500" dirty="0"/>
              <a:t>Ehrlichiosis</a:t>
            </a:r>
          </a:p>
          <a:p>
            <a:pPr lvl="1"/>
            <a:r>
              <a:rPr lang="en-US" sz="1500" dirty="0"/>
              <a:t>Hepatitis B, acute and chronic</a:t>
            </a:r>
          </a:p>
          <a:p>
            <a:pPr lvl="1"/>
            <a:r>
              <a:rPr lang="en-US" sz="1500" dirty="0"/>
              <a:t>Invasive Cronobacter infection among infants</a:t>
            </a:r>
          </a:p>
          <a:p>
            <a:pPr lvl="1"/>
            <a:r>
              <a:rPr lang="en-US" sz="1500" dirty="0"/>
              <a:t>Mumps</a:t>
            </a:r>
          </a:p>
          <a:p>
            <a:pPr lvl="1"/>
            <a:r>
              <a:rPr lang="en-US" sz="1500" dirty="0"/>
              <a:t>Nonparalytic Poliovirus</a:t>
            </a:r>
          </a:p>
          <a:p>
            <a:pPr lvl="1"/>
            <a:r>
              <a:rPr lang="en-US" sz="1500" dirty="0"/>
              <a:t>Paralytic Poliomyelitis</a:t>
            </a:r>
          </a:p>
          <a:p>
            <a:pPr lvl="1"/>
            <a:r>
              <a:rPr lang="en-US" sz="1500" dirty="0"/>
              <a:t>Varicella</a:t>
            </a:r>
          </a:p>
          <a:p>
            <a:pPr lvl="1"/>
            <a:r>
              <a:rPr lang="en-US" sz="1500" dirty="0"/>
              <a:t>Zika disease</a:t>
            </a:r>
          </a:p>
          <a:p>
            <a:r>
              <a:rPr lang="en-US" sz="1800" b="1" dirty="0"/>
              <a:t>Standardized surveillance:</a:t>
            </a:r>
          </a:p>
          <a:p>
            <a:pPr lvl="1"/>
            <a:r>
              <a:rPr lang="en-US" sz="1500" dirty="0"/>
              <a:t>Congenital Cytomegalovirus</a:t>
            </a:r>
          </a:p>
          <a:p>
            <a:pPr lvl="1"/>
            <a:r>
              <a:rPr lang="en-US" sz="1500" dirty="0"/>
              <a:t>Toxoplasmosis and Congenital Toxoplasmosis</a:t>
            </a:r>
          </a:p>
          <a:p>
            <a:pPr marL="457200" lvl="1" indent="0">
              <a:buNone/>
            </a:pPr>
            <a:endParaRPr lang="en-US" sz="1800" dirty="0"/>
          </a:p>
          <a:p>
            <a:pPr lvl="1"/>
            <a:endParaRPr lang="en-US" sz="1800" b="1" dirty="0"/>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90167657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p:txBody>
          <a:bodyPr lIns="91440" tIns="45720" rIns="91440" bIns="45720" anchor="b" anchorCtr="0"/>
          <a:lstStyle/>
          <a:p>
            <a:r>
              <a:rPr lang="en-US" dirty="0">
                <a:latin typeface="Calibri"/>
                <a:cs typeface="Calibri"/>
              </a:rPr>
              <a:t>Updated 2024 Documents on NNDSS Website</a:t>
            </a:r>
            <a:endParaRPr lang="en-US" dirty="0">
              <a:cs typeface="Calibri"/>
            </a:endParaRPr>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
        <p:nvSpPr>
          <p:cNvPr id="3" name="Text Placeholder 2">
            <a:extLst>
              <a:ext uri="{FF2B5EF4-FFF2-40B4-BE49-F238E27FC236}">
                <a16:creationId xmlns:a16="http://schemas.microsoft.com/office/drawing/2014/main" id="{3CB8367B-F000-F214-68F9-F766D1591122}"/>
              </a:ext>
            </a:extLst>
          </p:cNvPr>
          <p:cNvSpPr>
            <a:spLocks noGrp="1"/>
          </p:cNvSpPr>
          <p:nvPr>
            <p:ph type="body" sz="quarter" idx="10"/>
          </p:nvPr>
        </p:nvSpPr>
        <p:spPr>
          <a:xfrm>
            <a:off x="457200" y="1158875"/>
            <a:ext cx="8229600" cy="3341688"/>
          </a:xfrm>
        </p:spPr>
        <p:txBody>
          <a:bodyPr/>
          <a:lstStyle/>
          <a:p>
            <a:pPr marL="0" indent="0">
              <a:buNone/>
            </a:pPr>
            <a:r>
              <a:rPr lang="en-US" sz="1600" dirty="0">
                <a:latin typeface="Open Sans" panose="020B0606030504020204" pitchFamily="34" charset="0"/>
                <a:ea typeface="Open Sans" panose="020B0606030504020204" pitchFamily="34" charset="0"/>
                <a:cs typeface="Open Sans" panose="020B0606030504020204" pitchFamily="34" charset="0"/>
                <a:hlinkClick r:id="rId2"/>
              </a:rPr>
              <a:t>NNDSS Event Codes &amp; Other Surveillance Resources (landing page for the following)</a:t>
            </a:r>
            <a:endParaRPr lang="fr-FR" sz="16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1600" u="sng" dirty="0">
              <a:solidFill>
                <a:srgbClr val="075290"/>
              </a:solidFill>
              <a:latin typeface="Open Sans" panose="020B0606030504020204" pitchFamily="34" charset="0"/>
              <a:hlinkClick r:id="rId3" tooltip="CSTE Position Statement: Policy and Procedure for Timeliness of Case Notifications document"/>
            </a:endParaRPr>
          </a:p>
          <a:p>
            <a:r>
              <a:rPr lang="en-US" sz="1600" b="0" i="0" u="sng" dirty="0">
                <a:solidFill>
                  <a:srgbClr val="075290"/>
                </a:solidFill>
                <a:effectLst/>
                <a:cs typeface="Calibri" panose="020F0502020204030204" pitchFamily="34" charset="0"/>
                <a:hlinkClick r:id="rId3" tooltip="CSTE Position Statement: Policy and Procedure for Timeliness of Case Notifications document"/>
              </a:rPr>
              <a:t>CSTE Position Statement: Policy and Procedure for Timeliness of Case Notifications</a:t>
            </a:r>
            <a:endParaRPr lang="en-US" sz="1600" b="0" i="0" u="sng" dirty="0">
              <a:solidFill>
                <a:srgbClr val="07529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4" tooltip="Reporting Exceptions for National Notifiable Diseases (NND) document"/>
              </a:rPr>
              <a:t>Reporting Exceptions for National Notifiable Diseases (NND)</a:t>
            </a:r>
            <a:endParaRPr lang="en-US" sz="1600" b="0" i="0" u="sng" dirty="0">
              <a:solidFill>
                <a:srgbClr val="07529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5" tooltip="Current and Past Notifiable Conditions document"/>
              </a:rPr>
              <a:t>Current and Past Notifiable Conditions</a:t>
            </a:r>
            <a:endParaRPr lang="en-US" sz="1600" b="0" i="0" u="sng" dirty="0">
              <a:solidFill>
                <a:srgbClr val="07529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6" tooltip="2024 National Notifiable Diseases Surveillance System Event Code List (Release 1, posted on January 2, 2024) document"/>
              </a:rPr>
              <a:t>2024 National Notifiable Diseases Surveillance System Event Code List (Release 1, posted on January 2, 2024)</a:t>
            </a:r>
            <a:endParaRPr lang="en-US" sz="1600" b="0" i="0" u="sng" dirty="0">
              <a:solidFill>
                <a:srgbClr val="07529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7" tooltip="PHIN VADS Value Set Link to the National Notifiable Diseases Surveillance System (NNDSS) 2024 Event Code List document"/>
              </a:rPr>
              <a:t>PHIN VADS Value Set Link to the National Notifiable Diseases Surveillance System (NNDSS) 2024 Event Code List</a:t>
            </a:r>
            <a:endParaRPr lang="en-US" sz="1600" b="0" i="0" u="sng" dirty="0">
              <a:solidFill>
                <a:srgbClr val="07529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8" tooltip="MMWR Weeks Calendar document"/>
              </a:rPr>
              <a:t>MMWR Weeks Calendar</a:t>
            </a:r>
            <a:endParaRPr lang="en-US" sz="1600" b="0" i="0" dirty="0">
              <a:solidFill>
                <a:srgbClr val="000000"/>
              </a:solidFill>
              <a:effectLst/>
              <a:cs typeface="Calibri" panose="020F0502020204030204" pitchFamily="34" charset="0"/>
            </a:endParaRPr>
          </a:p>
          <a:p>
            <a:r>
              <a:rPr lang="en-US" sz="1600" b="0" i="0" u="sng" dirty="0">
                <a:solidFill>
                  <a:srgbClr val="075290"/>
                </a:solidFill>
                <a:effectLst/>
                <a:cs typeface="Calibri" panose="020F0502020204030204" pitchFamily="34" charset="0"/>
                <a:hlinkClick r:id="rId9" tooltip="Notification Requirements document"/>
              </a:rPr>
              <a:t>Notification Requirements</a:t>
            </a:r>
            <a:endParaRPr lang="en-US" sz="1600" b="0" i="0" dirty="0">
              <a:solidFill>
                <a:srgbClr val="000000"/>
              </a:solidFill>
              <a:effectLst/>
              <a:cs typeface="Calibri" panose="020F0502020204030204" pitchFamily="34" charset="0"/>
            </a:endParaRPr>
          </a:p>
          <a:p>
            <a:r>
              <a:rPr lang="en-US" sz="1600" b="0" i="0" u="none" strike="noStrike" dirty="0">
                <a:solidFill>
                  <a:srgbClr val="075290"/>
                </a:solidFill>
                <a:effectLst/>
                <a:cs typeface="Calibri" panose="020F0502020204030204" pitchFamily="34" charset="0"/>
                <a:hlinkClick r:id="rId10" tooltip="2024 document"/>
              </a:rPr>
              <a:t>2024 Changes to the NNDSS and other relevant updates </a:t>
            </a:r>
            <a:endParaRPr lang="en-US" sz="1800" b="1" dirty="0">
              <a:cs typeface="Calibri" panose="020F0502020204030204" pitchFamily="34" charset="0"/>
            </a:endParaRPr>
          </a:p>
        </p:txBody>
      </p:sp>
    </p:spTree>
    <p:extLst>
      <p:ext uri="{BB962C8B-B14F-4D97-AF65-F5344CB8AC3E}">
        <p14:creationId xmlns:p14="http://schemas.microsoft.com/office/powerpoint/2010/main" val="38134906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p:txBody>
          <a:bodyPr lIns="91440" tIns="45720" rIns="91440" bIns="45720" anchor="b" anchorCtr="0"/>
          <a:lstStyle/>
          <a:p>
            <a:r>
              <a:rPr lang="en-US" dirty="0">
                <a:latin typeface="Calibri"/>
                <a:cs typeface="Calibri"/>
              </a:rPr>
              <a:t>New Resources available in the MVPS portal</a:t>
            </a:r>
            <a:endParaRPr lang="en-US" dirty="0"/>
          </a:p>
        </p:txBody>
      </p:sp>
      <p:sp>
        <p:nvSpPr>
          <p:cNvPr id="3" name="Text Placeholder 2">
            <a:extLst>
              <a:ext uri="{FF2B5EF4-FFF2-40B4-BE49-F238E27FC236}">
                <a16:creationId xmlns:a16="http://schemas.microsoft.com/office/drawing/2014/main" id="{F4504FCF-3E19-6D8F-7425-4CD9DE6FBA51}"/>
              </a:ext>
            </a:extLst>
          </p:cNvPr>
          <p:cNvSpPr>
            <a:spLocks noGrp="1"/>
          </p:cNvSpPr>
          <p:nvPr>
            <p:ph type="body" sz="quarter" idx="10"/>
          </p:nvPr>
        </p:nvSpPr>
        <p:spPr/>
        <p:txBody>
          <a:bodyPr/>
          <a:lstStyle/>
          <a:p>
            <a:pPr>
              <a:spcBef>
                <a:spcPts val="20"/>
              </a:spcBef>
            </a:pPr>
            <a:r>
              <a:rPr lang="en-US" sz="1800" dirty="0">
                <a:solidFill>
                  <a:srgbClr val="5F5F5F"/>
                </a:solidFill>
                <a:latin typeface="Calibri"/>
                <a:cs typeface="Calibri"/>
              </a:rPr>
              <a:t>Monitoring Data in MVPS Portal</a:t>
            </a:r>
            <a:endParaRPr lang="en-US" dirty="0">
              <a:solidFill>
                <a:srgbClr val="5F5F5F"/>
              </a:solidFill>
              <a:latin typeface="Calibri"/>
              <a:cs typeface="Calibri"/>
            </a:endParaRPr>
          </a:p>
          <a:p>
            <a:pPr lvl="1">
              <a:spcBef>
                <a:spcPts val="20"/>
              </a:spcBef>
            </a:pPr>
            <a:r>
              <a:rPr lang="en-US" sz="1800" dirty="0">
                <a:solidFill>
                  <a:srgbClr val="5F5F5F"/>
                </a:solidFill>
                <a:latin typeface="Calibri"/>
                <a:cs typeface="Calibri"/>
              </a:rPr>
              <a:t>Guidance for reviewing and verifying case notification submissions</a:t>
            </a:r>
          </a:p>
          <a:p>
            <a:pPr marL="457200" lvl="1" indent="0">
              <a:spcBef>
                <a:spcPts val="20"/>
              </a:spcBef>
              <a:buNone/>
            </a:pPr>
            <a:endParaRPr lang="en-US" sz="600" dirty="0">
              <a:solidFill>
                <a:srgbClr val="5F5F5F"/>
              </a:solidFill>
              <a:latin typeface="Calibri"/>
              <a:cs typeface="Calibri"/>
            </a:endParaRPr>
          </a:p>
          <a:p>
            <a:pPr>
              <a:spcBef>
                <a:spcPts val="20"/>
              </a:spcBef>
            </a:pPr>
            <a:r>
              <a:rPr lang="en-US" sz="1800" dirty="0">
                <a:solidFill>
                  <a:srgbClr val="5F5F5F"/>
                </a:solidFill>
                <a:latin typeface="Calibri"/>
                <a:cs typeface="Calibri"/>
              </a:rPr>
              <a:t>Stratification Reports User Guide</a:t>
            </a:r>
            <a:endParaRPr lang="en-US" dirty="0">
              <a:cs typeface="Calibri" panose="020F0502020204030204" pitchFamily="34" charset="0"/>
            </a:endParaRPr>
          </a:p>
          <a:p>
            <a:pPr lvl="1">
              <a:spcBef>
                <a:spcPts val="20"/>
              </a:spcBef>
            </a:pPr>
            <a:r>
              <a:rPr lang="en-US" sz="1800" dirty="0">
                <a:latin typeface="Calibri"/>
                <a:cs typeface="Calibri"/>
              </a:rPr>
              <a:t>Guidance generating and viewing case counts by various case data attributes</a:t>
            </a:r>
          </a:p>
          <a:p>
            <a:pPr marL="457200" lvl="1" indent="0">
              <a:spcBef>
                <a:spcPts val="20"/>
              </a:spcBef>
              <a:buNone/>
            </a:pPr>
            <a:endParaRPr lang="en-US" sz="600" dirty="0">
              <a:cs typeface="Calibri"/>
            </a:endParaRPr>
          </a:p>
          <a:p>
            <a:pPr>
              <a:spcBef>
                <a:spcPts val="20"/>
              </a:spcBef>
            </a:pPr>
            <a:r>
              <a:rPr lang="en-US" sz="1800" dirty="0">
                <a:solidFill>
                  <a:srgbClr val="5F5F5F"/>
                </a:solidFill>
                <a:latin typeface="Calibri"/>
                <a:cs typeface="Calibri"/>
              </a:rPr>
              <a:t>MVPS User Management Job Aid</a:t>
            </a:r>
            <a:endParaRPr lang="en-US" dirty="0">
              <a:cs typeface="Calibri" panose="020F0502020204030204" pitchFamily="34" charset="0"/>
            </a:endParaRPr>
          </a:p>
          <a:p>
            <a:pPr lvl="1">
              <a:spcBef>
                <a:spcPts val="20"/>
              </a:spcBef>
            </a:pPr>
            <a:r>
              <a:rPr lang="en-US" sz="1800" dirty="0">
                <a:solidFill>
                  <a:srgbClr val="5F5F5F"/>
                </a:solidFill>
                <a:latin typeface="Calibri"/>
                <a:cs typeface="Calibri"/>
              </a:rPr>
              <a:t>Details for Jurisdiction Data Managers to administer MVPS portal permissions and event code access</a:t>
            </a:r>
          </a:p>
          <a:p>
            <a:pPr marL="457200" lvl="1" indent="0">
              <a:spcBef>
                <a:spcPts val="20"/>
              </a:spcBef>
              <a:buNone/>
            </a:pPr>
            <a:endParaRPr lang="en-US" sz="600" dirty="0">
              <a:solidFill>
                <a:srgbClr val="5F5F5F"/>
              </a:solidFill>
              <a:latin typeface="Calibri"/>
              <a:cs typeface="Calibri"/>
            </a:endParaRPr>
          </a:p>
          <a:p>
            <a:pPr>
              <a:spcBef>
                <a:spcPts val="20"/>
              </a:spcBef>
            </a:pPr>
            <a:r>
              <a:rPr lang="en-US" sz="1800" dirty="0">
                <a:solidFill>
                  <a:srgbClr val="5F5F5F"/>
                </a:solidFill>
                <a:latin typeface="Calibri"/>
                <a:cs typeface="Calibri"/>
              </a:rPr>
              <a:t>Obtaining Access for New Users</a:t>
            </a:r>
            <a:endParaRPr lang="en-US" dirty="0">
              <a:cs typeface="Calibri" panose="020F0502020204030204" pitchFamily="34" charset="0"/>
            </a:endParaRPr>
          </a:p>
          <a:p>
            <a:pPr lvl="1">
              <a:spcBef>
                <a:spcPts val="20"/>
              </a:spcBef>
            </a:pPr>
            <a:r>
              <a:rPr lang="en-US" sz="1800" dirty="0">
                <a:solidFill>
                  <a:srgbClr val="5F5F5F"/>
                </a:solidFill>
                <a:latin typeface="Calibri"/>
                <a:cs typeface="Calibri"/>
              </a:rPr>
              <a:t>Insight into what access is needed and activities associated with obtaining access</a:t>
            </a:r>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54360154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p:txBody>
          <a:bodyPr lIns="91440" tIns="45720" rIns="91440" bIns="45720" anchor="b" anchorCtr="0"/>
          <a:lstStyle/>
          <a:p>
            <a:r>
              <a:rPr lang="en-US" dirty="0">
                <a:latin typeface="Calibri"/>
                <a:cs typeface="Calibri"/>
              </a:rPr>
              <a:t>Coming Soon: Data Source Decision Insight</a:t>
            </a:r>
            <a:endParaRPr lang="en-US" dirty="0"/>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pic>
        <p:nvPicPr>
          <p:cNvPr id="4" name="Picture 3" descr="Screenshot of Data Source Decision Insight feature in MVPS portal">
            <a:extLst>
              <a:ext uri="{FF2B5EF4-FFF2-40B4-BE49-F238E27FC236}">
                <a16:creationId xmlns:a16="http://schemas.microsoft.com/office/drawing/2014/main" id="{95E6797C-7965-4DF8-CBA9-CC882A4E693E}"/>
              </a:ext>
            </a:extLst>
          </p:cNvPr>
          <p:cNvPicPr>
            <a:picLocks noChangeAspect="1"/>
          </p:cNvPicPr>
          <p:nvPr/>
        </p:nvPicPr>
        <p:blipFill>
          <a:blip r:embed="rId2"/>
          <a:stretch>
            <a:fillRect/>
          </a:stretch>
        </p:blipFill>
        <p:spPr>
          <a:xfrm>
            <a:off x="352206" y="1063229"/>
            <a:ext cx="8439588" cy="3364143"/>
          </a:xfrm>
          <a:prstGeom prst="rect">
            <a:avLst/>
          </a:prstGeom>
        </p:spPr>
      </p:pic>
    </p:spTree>
    <p:extLst>
      <p:ext uri="{BB962C8B-B14F-4D97-AF65-F5344CB8AC3E}">
        <p14:creationId xmlns:p14="http://schemas.microsoft.com/office/powerpoint/2010/main" val="133255740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a:xfrm>
            <a:off x="457200" y="205979"/>
            <a:ext cx="8405446" cy="857250"/>
          </a:xfrm>
        </p:spPr>
        <p:txBody>
          <a:bodyPr lIns="91440" tIns="45720" rIns="91440" bIns="45720" anchor="b" anchorCtr="0"/>
          <a:lstStyle/>
          <a:p>
            <a:r>
              <a:rPr lang="en-US" dirty="0">
                <a:latin typeface="Calibri"/>
                <a:cs typeface="Calibri"/>
              </a:rPr>
              <a:t>2023 Reconciliation Preparation</a:t>
            </a:r>
            <a:endParaRPr lang="en-US" dirty="0"/>
          </a:p>
        </p:txBody>
      </p:sp>
      <p:sp>
        <p:nvSpPr>
          <p:cNvPr id="3" name="Text Placeholder 2">
            <a:extLst>
              <a:ext uri="{FF2B5EF4-FFF2-40B4-BE49-F238E27FC236}">
                <a16:creationId xmlns:a16="http://schemas.microsoft.com/office/drawing/2014/main" id="{F4504FCF-3E19-6D8F-7425-4CD9DE6FBA51}"/>
              </a:ext>
            </a:extLst>
          </p:cNvPr>
          <p:cNvSpPr>
            <a:spLocks noGrp="1"/>
          </p:cNvSpPr>
          <p:nvPr>
            <p:ph type="body" sz="quarter" idx="10"/>
          </p:nvPr>
        </p:nvSpPr>
        <p:spPr/>
        <p:txBody>
          <a:bodyPr/>
          <a:lstStyle/>
          <a:p>
            <a:pPr marL="0" indent="0">
              <a:buNone/>
            </a:pPr>
            <a:r>
              <a:rPr lang="en-US" sz="1800" b="1" dirty="0">
                <a:latin typeface="Calibri"/>
                <a:cs typeface="Calibri"/>
              </a:rPr>
              <a:t>Supporting activities to prepare for 2023 reconciliation kick-off:</a:t>
            </a:r>
          </a:p>
          <a:p>
            <a:r>
              <a:rPr lang="en-US" sz="1800" dirty="0">
                <a:latin typeface="Calibri"/>
                <a:cs typeface="Calibri"/>
              </a:rPr>
              <a:t>Begin reviewing case data internally</a:t>
            </a:r>
          </a:p>
          <a:p>
            <a:r>
              <a:rPr lang="en-US" sz="1800" dirty="0">
                <a:latin typeface="Calibri"/>
                <a:cs typeface="Calibri"/>
              </a:rPr>
              <a:t>Use MVPS portal tools (e.g., line lists, stratification reports) to compare data</a:t>
            </a:r>
          </a:p>
          <a:p>
            <a:r>
              <a:rPr lang="en-US" sz="1800" dirty="0">
                <a:latin typeface="Calibri"/>
                <a:cs typeface="Calibri"/>
              </a:rPr>
              <a:t>Send case notification updates accordingly</a:t>
            </a:r>
          </a:p>
          <a:p>
            <a:r>
              <a:rPr lang="en-US" sz="1800" dirty="0">
                <a:latin typeface="Calibri"/>
                <a:cs typeface="Calibri"/>
              </a:rPr>
              <a:t>Consider updates needed to reporting exceptions</a:t>
            </a:r>
            <a:endParaRPr lang="en-US" sz="1800" dirty="0">
              <a:cs typeface="Calibri"/>
            </a:endParaRPr>
          </a:p>
          <a:p>
            <a:endParaRPr lang="en-US" sz="1800" dirty="0">
              <a:cs typeface="Calibri"/>
            </a:endParaRPr>
          </a:p>
          <a:p>
            <a:pPr marL="0" indent="0">
              <a:buNone/>
            </a:pPr>
            <a:r>
              <a:rPr lang="en-US" sz="1800" b="1" dirty="0">
                <a:latin typeface="Calibri"/>
                <a:cs typeface="Calibri"/>
              </a:rPr>
              <a:t>Upcoming items and projected timelines:</a:t>
            </a:r>
          </a:p>
          <a:p>
            <a:r>
              <a:rPr lang="en-US" sz="1800" dirty="0">
                <a:latin typeface="Calibri"/>
                <a:cs typeface="Calibri"/>
              </a:rPr>
              <a:t>2023 reconciliation kick-off NNDSS eSHARE planned for May 21, 2024</a:t>
            </a:r>
          </a:p>
          <a:p>
            <a:r>
              <a:rPr lang="en-US" sz="1800" dirty="0">
                <a:latin typeface="Calibri"/>
                <a:cs typeface="Calibri"/>
              </a:rPr>
              <a:t>Closeout and finalization of 2023 reconciliation expected to be August 23, 2024</a:t>
            </a:r>
            <a:endParaRPr lang="en-US" dirty="0"/>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63411944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9BD3-2575-8B56-1A57-8D79F0CC28B2}"/>
              </a:ext>
            </a:extLst>
          </p:cNvPr>
          <p:cNvSpPr>
            <a:spLocks noGrp="1"/>
          </p:cNvSpPr>
          <p:nvPr>
            <p:ph type="title"/>
          </p:nvPr>
        </p:nvSpPr>
        <p:spPr>
          <a:xfrm>
            <a:off x="457201" y="2063282"/>
            <a:ext cx="8294913" cy="871538"/>
          </a:xfrm>
        </p:spPr>
        <p:txBody>
          <a:bodyPr lIns="91440" tIns="45720" rIns="91440" bIns="45720" anchor="b"/>
          <a:lstStyle/>
          <a:p>
            <a:r>
              <a:rPr lang="en-US" sz="4000" dirty="0">
                <a:latin typeface="Calibri"/>
                <a:cs typeface="Calibri"/>
              </a:rPr>
              <a:t>Lifting the MMG Onboarding Pause</a:t>
            </a:r>
            <a:endParaRPr lang="en-US" sz="4000" dirty="0"/>
          </a:p>
        </p:txBody>
      </p:sp>
      <p:sp>
        <p:nvSpPr>
          <p:cNvPr id="3" name="Text Placeholder 2">
            <a:extLst>
              <a:ext uri="{FF2B5EF4-FFF2-40B4-BE49-F238E27FC236}">
                <a16:creationId xmlns:a16="http://schemas.microsoft.com/office/drawing/2014/main" id="{9CF68B23-DCA7-393E-7940-D589E978C995}"/>
              </a:ext>
            </a:extLst>
          </p:cNvPr>
          <p:cNvSpPr>
            <a:spLocks noGrp="1"/>
          </p:cNvSpPr>
          <p:nvPr>
            <p:ph type="body" idx="1"/>
          </p:nvPr>
        </p:nvSpPr>
        <p:spPr/>
        <p:txBody>
          <a:bodyPr/>
          <a:lstStyle/>
          <a:p>
            <a:r>
              <a:rPr lang="en-US" sz="2800" dirty="0"/>
              <a:t>Hang Nguyen, MPH</a:t>
            </a:r>
          </a:p>
          <a:p>
            <a:r>
              <a:rPr lang="en-US" dirty="0"/>
              <a:t>Detect and Monitor Division, Public Health Data Transmission Branch</a:t>
            </a:r>
          </a:p>
          <a:p>
            <a:r>
              <a:rPr lang="en-US" dirty="0"/>
              <a:t>Office of Public Health, Surveillance, and Technology</a:t>
            </a:r>
          </a:p>
        </p:txBody>
      </p:sp>
    </p:spTree>
    <p:extLst>
      <p:ext uri="{BB962C8B-B14F-4D97-AF65-F5344CB8AC3E}">
        <p14:creationId xmlns:p14="http://schemas.microsoft.com/office/powerpoint/2010/main" val="89010688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CCD1-EC18-FF87-4A5F-97512147061A}"/>
              </a:ext>
            </a:extLst>
          </p:cNvPr>
          <p:cNvSpPr>
            <a:spLocks noGrp="1"/>
          </p:cNvSpPr>
          <p:nvPr>
            <p:ph type="title"/>
          </p:nvPr>
        </p:nvSpPr>
        <p:spPr/>
        <p:txBody>
          <a:bodyPr/>
          <a:lstStyle/>
          <a:p>
            <a:r>
              <a:rPr lang="en-US" dirty="0"/>
              <a:t>MMG Pause: Purpose &amp; Next Steps</a:t>
            </a:r>
          </a:p>
        </p:txBody>
      </p:sp>
      <p:sp>
        <p:nvSpPr>
          <p:cNvPr id="3" name="Text Placeholder 2">
            <a:extLst>
              <a:ext uri="{FF2B5EF4-FFF2-40B4-BE49-F238E27FC236}">
                <a16:creationId xmlns:a16="http://schemas.microsoft.com/office/drawing/2014/main" id="{978F67AF-3EA2-907C-8F8C-6F4DA7DD157A}"/>
              </a:ext>
            </a:extLst>
          </p:cNvPr>
          <p:cNvSpPr>
            <a:spLocks noGrp="1"/>
          </p:cNvSpPr>
          <p:nvPr>
            <p:ph type="body" sz="quarter" idx="10"/>
          </p:nvPr>
        </p:nvSpPr>
        <p:spPr/>
        <p:txBody>
          <a:bodyPr/>
          <a:lstStyle/>
          <a:p>
            <a:r>
              <a:rPr lang="en-US" sz="1400" dirty="0"/>
              <a:t>Pause of MMG development and onboarding began in October 2022</a:t>
            </a:r>
          </a:p>
          <a:p>
            <a:pPr lvl="1"/>
            <a:r>
              <a:rPr lang="en-US" sz="1200" dirty="0"/>
              <a:t>Purpose: To allow partners and CDC to focus on data standardization and create the CDC Front Door, an effort to streamline how data comes into CDC</a:t>
            </a:r>
          </a:p>
          <a:p>
            <a:r>
              <a:rPr lang="en-US" sz="1400" dirty="0"/>
              <a:t>Criteria for MMG Onboarding exceptions during pause:</a:t>
            </a:r>
          </a:p>
          <a:p>
            <a:pPr lvl="1"/>
            <a:r>
              <a:rPr lang="en-US" sz="1200" dirty="0"/>
              <a:t>Jurisdictions allowed to continue MMG efforts:</a:t>
            </a:r>
          </a:p>
          <a:p>
            <a:pPr lvl="2"/>
            <a:r>
              <a:rPr lang="en-US" sz="1100" dirty="0"/>
              <a:t>In latter stages of pre-onboarding MMGs: completion of system updates for MMG, creation of test messages, and filled out implementation spreadsheet &amp; test case scenario worksheet</a:t>
            </a:r>
          </a:p>
          <a:p>
            <a:pPr lvl="2"/>
            <a:r>
              <a:rPr lang="en-US" sz="1100" dirty="0"/>
              <a:t>Already actively onboarding an MMG with CDC</a:t>
            </a:r>
          </a:p>
          <a:p>
            <a:pPr lvl="1"/>
            <a:r>
              <a:rPr lang="en-US" sz="1200" dirty="0"/>
              <a:t>Jurisdictions asked to pause MMG efforts:</a:t>
            </a:r>
          </a:p>
          <a:p>
            <a:pPr lvl="2"/>
            <a:r>
              <a:rPr lang="en-US" sz="1100" dirty="0"/>
              <a:t>In early stages of pre-onboarding MMGs: planning phase or has not made any changes to their system</a:t>
            </a:r>
          </a:p>
          <a:p>
            <a:pPr lvl="1"/>
            <a:r>
              <a:rPr lang="en-US" sz="1200" dirty="0"/>
              <a:t>GenV2 and TB/LTBI MMGs were prioritized for any jurisdictions who didn’t already onboard these guides</a:t>
            </a:r>
          </a:p>
          <a:p>
            <a:r>
              <a:rPr lang="en-US" sz="1400" dirty="0"/>
              <a:t>Listening to CDC programs’ and jurisdictions’ perspectives, NNDSS will formally end the pause on MMG Onboarding</a:t>
            </a:r>
          </a:p>
          <a:p>
            <a:pPr lvl="1"/>
            <a:r>
              <a:rPr lang="en-US" sz="1200" dirty="0"/>
              <a:t>Date of Lift on MMG Onboarding: Wednesday, 03/20/2024</a:t>
            </a:r>
          </a:p>
          <a:p>
            <a:pPr lvl="1"/>
            <a:r>
              <a:rPr lang="en-US" sz="1200" dirty="0"/>
              <a:t>This will resume cohorts &amp; onboardings of published MMGs</a:t>
            </a:r>
          </a:p>
          <a:p>
            <a:pPr lvl="1"/>
            <a:r>
              <a:rPr lang="en-US" sz="1200" dirty="0"/>
              <a:t>MMG Development will continue to be on pause</a:t>
            </a:r>
          </a:p>
        </p:txBody>
      </p:sp>
      <p:sp>
        <p:nvSpPr>
          <p:cNvPr id="4" name="Slide Number Placeholder 2">
            <a:extLst>
              <a:ext uri="{FF2B5EF4-FFF2-40B4-BE49-F238E27FC236}">
                <a16:creationId xmlns:a16="http://schemas.microsoft.com/office/drawing/2014/main" id="{832B0FC0-DE3A-CB7F-32AA-9DF0CDDD8369}"/>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4135798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p:txBody>
          <a:bodyPr/>
          <a:lstStyle/>
          <a:p>
            <a:r>
              <a:rPr lang="en-US" dirty="0"/>
              <a:t>Plan: Lifting the MMG Onboarding Pause (1 of 7)</a:t>
            </a:r>
          </a:p>
        </p:txBody>
      </p:sp>
      <p:grpSp>
        <p:nvGrpSpPr>
          <p:cNvPr id="21" name="Group 20">
            <a:extLst>
              <a:ext uri="{FF2B5EF4-FFF2-40B4-BE49-F238E27FC236}">
                <a16:creationId xmlns:a16="http://schemas.microsoft.com/office/drawing/2014/main" id="{6D0C898C-79DF-04CD-523D-FFD56E9628E0}"/>
              </a:ext>
              <a:ext uri="{C183D7F6-B498-43B3-948B-1728B52AA6E4}">
                <adec:decorative xmlns:adec="http://schemas.microsoft.com/office/drawing/2017/decorative" val="1"/>
              </a:ext>
            </a:extLst>
          </p:cNvPr>
          <p:cNvGrpSpPr/>
          <p:nvPr/>
        </p:nvGrpSpPr>
        <p:grpSpPr>
          <a:xfrm>
            <a:off x="100854" y="1384364"/>
            <a:ext cx="4518210" cy="3028880"/>
            <a:chOff x="100854" y="1384364"/>
            <a:chExt cx="4518210" cy="3028880"/>
          </a:xfrm>
        </p:grpSpPr>
        <p:grpSp>
          <p:nvGrpSpPr>
            <p:cNvPr id="10" name="Group 9">
              <a:extLst>
                <a:ext uri="{FF2B5EF4-FFF2-40B4-BE49-F238E27FC236}">
                  <a16:creationId xmlns:a16="http://schemas.microsoft.com/office/drawing/2014/main" id="{C05C77B9-1BA3-FAF3-EC5C-EA8B72551FBE}"/>
                </a:ext>
              </a:extLst>
            </p:cNvPr>
            <p:cNvGrpSpPr/>
            <p:nvPr/>
          </p:nvGrpSpPr>
          <p:grpSpPr>
            <a:xfrm>
              <a:off x="100854" y="1384364"/>
              <a:ext cx="4518210" cy="3028880"/>
              <a:chOff x="100854" y="1384364"/>
              <a:chExt cx="4518210" cy="3028880"/>
            </a:xfrm>
          </p:grpSpPr>
          <p:sp>
            <p:nvSpPr>
              <p:cNvPr id="11" name="Freeform: Shape 10">
                <a:extLst>
                  <a:ext uri="{FF2B5EF4-FFF2-40B4-BE49-F238E27FC236}">
                    <a16:creationId xmlns:a16="http://schemas.microsoft.com/office/drawing/2014/main" id="{D51BBD2D-31E4-528C-8FF6-FB6807376BA8}"/>
                  </a:ext>
                </a:extLst>
              </p:cNvPr>
              <p:cNvSpPr/>
              <p:nvPr/>
            </p:nvSpPr>
            <p:spPr>
              <a:xfrm>
                <a:off x="2005981"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1</a:t>
                </a:r>
              </a:p>
            </p:txBody>
          </p:sp>
          <p:sp>
            <p:nvSpPr>
              <p:cNvPr id="12" name="Freeform: Shape 11">
                <a:extLst>
                  <a:ext uri="{FF2B5EF4-FFF2-40B4-BE49-F238E27FC236}">
                    <a16:creationId xmlns:a16="http://schemas.microsoft.com/office/drawing/2014/main" id="{4CA84318-054C-7338-059F-5AA2BA8CA97B}"/>
                  </a:ext>
                </a:extLst>
              </p:cNvPr>
              <p:cNvSpPr/>
              <p:nvPr/>
            </p:nvSpPr>
            <p:spPr>
              <a:xfrm>
                <a:off x="3025401" y="1608926"/>
                <a:ext cx="1092697" cy="673683"/>
              </a:xfrm>
              <a:custGeom>
                <a:avLst/>
                <a:gdLst>
                  <a:gd name="connsiteX0" fmla="*/ 0 w 1092697"/>
                  <a:gd name="connsiteY0" fmla="*/ 0 h 673683"/>
                  <a:gd name="connsiteX1" fmla="*/ 1092697 w 1092697"/>
                  <a:gd name="connsiteY1" fmla="*/ 0 h 673683"/>
                  <a:gd name="connsiteX2" fmla="*/ 1092697 w 1092697"/>
                  <a:gd name="connsiteY2" fmla="*/ 673683 h 673683"/>
                  <a:gd name="connsiteX3" fmla="*/ 0 w 1092697"/>
                  <a:gd name="connsiteY3" fmla="*/ 673683 h 673683"/>
                  <a:gd name="connsiteX4" fmla="*/ 0 w 1092697"/>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697" h="673683">
                    <a:moveTo>
                      <a:pt x="0" y="0"/>
                    </a:moveTo>
                    <a:lnTo>
                      <a:pt x="1092697" y="0"/>
                    </a:lnTo>
                    <a:lnTo>
                      <a:pt x="1092697"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Before Lifting the Pause</a:t>
                </a:r>
              </a:p>
            </p:txBody>
          </p:sp>
          <p:sp>
            <p:nvSpPr>
              <p:cNvPr id="13" name="Freeform: Shape 12">
                <a:extLst>
                  <a:ext uri="{FF2B5EF4-FFF2-40B4-BE49-F238E27FC236}">
                    <a16:creationId xmlns:a16="http://schemas.microsoft.com/office/drawing/2014/main" id="{7A0355BF-2419-B7CF-8BB3-0D0D8DC07788}"/>
                  </a:ext>
                </a:extLst>
              </p:cNvPr>
              <p:cNvSpPr/>
              <p:nvPr/>
            </p:nvSpPr>
            <p:spPr>
              <a:xfrm>
                <a:off x="950994"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4" name="Freeform: Shape 13">
                <a:extLst>
                  <a:ext uri="{FF2B5EF4-FFF2-40B4-BE49-F238E27FC236}">
                    <a16:creationId xmlns:a16="http://schemas.microsoft.com/office/drawing/2014/main" id="{2CFCFB18-D55D-9A0C-4501-FA6026745DB4}"/>
                  </a:ext>
                </a:extLst>
              </p:cNvPr>
              <p:cNvSpPr/>
              <p:nvPr/>
            </p:nvSpPr>
            <p:spPr>
              <a:xfrm>
                <a:off x="1476466"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2</a:t>
                </a:r>
              </a:p>
            </p:txBody>
          </p:sp>
          <p:sp>
            <p:nvSpPr>
              <p:cNvPr id="15" name="Freeform: Shape 14">
                <a:extLst>
                  <a:ext uri="{FF2B5EF4-FFF2-40B4-BE49-F238E27FC236}">
                    <a16:creationId xmlns:a16="http://schemas.microsoft.com/office/drawing/2014/main" id="{8650C337-9027-DD61-DCAA-485C94AF9D4C}"/>
                  </a:ext>
                </a:extLst>
              </p:cNvPr>
              <p:cNvSpPr/>
              <p:nvPr/>
            </p:nvSpPr>
            <p:spPr>
              <a:xfrm>
                <a:off x="100854" y="2561963"/>
                <a:ext cx="1335192" cy="673683"/>
              </a:xfrm>
              <a:custGeom>
                <a:avLst/>
                <a:gdLst>
                  <a:gd name="connsiteX0" fmla="*/ 0 w 1212629"/>
                  <a:gd name="connsiteY0" fmla="*/ 0 h 673683"/>
                  <a:gd name="connsiteX1" fmla="*/ 1212629 w 1212629"/>
                  <a:gd name="connsiteY1" fmla="*/ 0 h 673683"/>
                  <a:gd name="connsiteX2" fmla="*/ 1212629 w 1212629"/>
                  <a:gd name="connsiteY2" fmla="*/ 673683 h 673683"/>
                  <a:gd name="connsiteX3" fmla="*/ 0 w 1212629"/>
                  <a:gd name="connsiteY3" fmla="*/ 673683 h 673683"/>
                  <a:gd name="connsiteX4" fmla="*/ 0 w 1212629"/>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9" h="673683">
                    <a:moveTo>
                      <a:pt x="0" y="0"/>
                    </a:moveTo>
                    <a:lnTo>
                      <a:pt x="1212629" y="0"/>
                    </a:lnTo>
                    <a:lnTo>
                      <a:pt x="1212629"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Lift Pause: MMG Onboarding</a:t>
                </a:r>
              </a:p>
            </p:txBody>
          </p:sp>
          <p:sp>
            <p:nvSpPr>
              <p:cNvPr id="16" name="Freeform: Shape 15">
                <a:extLst>
                  <a:ext uri="{FF2B5EF4-FFF2-40B4-BE49-F238E27FC236}">
                    <a16:creationId xmlns:a16="http://schemas.microsoft.com/office/drawing/2014/main" id="{35B96C85-6341-BF95-5CC7-E95A61A55E2F}"/>
                  </a:ext>
                </a:extLst>
              </p:cNvPr>
              <p:cNvSpPr/>
              <p:nvPr/>
            </p:nvSpPr>
            <p:spPr>
              <a:xfrm>
                <a:off x="2531454"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7" name="Freeform: Shape 16">
                <a:extLst>
                  <a:ext uri="{FF2B5EF4-FFF2-40B4-BE49-F238E27FC236}">
                    <a16:creationId xmlns:a16="http://schemas.microsoft.com/office/drawing/2014/main" id="{5AE1E642-360A-1896-9CA9-6F1C3E7A8782}"/>
                  </a:ext>
                </a:extLst>
              </p:cNvPr>
              <p:cNvSpPr/>
              <p:nvPr/>
            </p:nvSpPr>
            <p:spPr>
              <a:xfrm>
                <a:off x="2005981"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3</a:t>
                </a:r>
              </a:p>
            </p:txBody>
          </p:sp>
          <p:sp>
            <p:nvSpPr>
              <p:cNvPr id="18" name="Freeform: Shape 17">
                <a:extLst>
                  <a:ext uri="{FF2B5EF4-FFF2-40B4-BE49-F238E27FC236}">
                    <a16:creationId xmlns:a16="http://schemas.microsoft.com/office/drawing/2014/main" id="{F7B1EE3E-89D9-F905-F4C8-7282F257E3C7}"/>
                  </a:ext>
                </a:extLst>
              </p:cNvPr>
              <p:cNvSpPr/>
              <p:nvPr/>
            </p:nvSpPr>
            <p:spPr>
              <a:xfrm>
                <a:off x="3032635" y="3515000"/>
                <a:ext cx="1586429" cy="673683"/>
              </a:xfrm>
              <a:custGeom>
                <a:avLst/>
                <a:gdLst>
                  <a:gd name="connsiteX0" fmla="*/ 0 w 1253050"/>
                  <a:gd name="connsiteY0" fmla="*/ 0 h 673683"/>
                  <a:gd name="connsiteX1" fmla="*/ 1253050 w 1253050"/>
                  <a:gd name="connsiteY1" fmla="*/ 0 h 673683"/>
                  <a:gd name="connsiteX2" fmla="*/ 1253050 w 1253050"/>
                  <a:gd name="connsiteY2" fmla="*/ 673683 h 673683"/>
                  <a:gd name="connsiteX3" fmla="*/ 0 w 1253050"/>
                  <a:gd name="connsiteY3" fmla="*/ 673683 h 673683"/>
                  <a:gd name="connsiteX4" fmla="*/ 0 w 1253050"/>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50" h="673683">
                    <a:moveTo>
                      <a:pt x="0" y="0"/>
                    </a:moveTo>
                    <a:lnTo>
                      <a:pt x="1253050" y="0"/>
                    </a:lnTo>
                    <a:lnTo>
                      <a:pt x="1253050"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dirty="0">
                    <a:solidFill>
                      <a:sysClr val="windowText" lastClr="000000">
                        <a:hueOff val="0"/>
                        <a:satOff val="0"/>
                        <a:lumOff val="0"/>
                        <a:alphaOff val="0"/>
                      </a:sysClr>
                    </a:solidFill>
                    <a:latin typeface="Calibri" panose="020F0502020204030204"/>
                  </a:rPr>
                  <a:t>Continue</a:t>
                </a:r>
                <a:r>
                  <a:rPr lang="en-US" sz="1400" kern="1200" dirty="0">
                    <a:solidFill>
                      <a:sysClr val="windowText" lastClr="000000">
                        <a:hueOff val="0"/>
                        <a:satOff val="0"/>
                        <a:lumOff val="0"/>
                        <a:alphaOff val="0"/>
                      </a:sysClr>
                    </a:solidFill>
                    <a:latin typeface="Calibri" panose="020F0502020204030204"/>
                    <a:ea typeface="+mn-ea"/>
                    <a:cs typeface="+mn-cs"/>
                  </a:rPr>
                  <a:t> Pause: MMG Development</a:t>
                </a:r>
              </a:p>
            </p:txBody>
          </p:sp>
          <p:sp>
            <p:nvSpPr>
              <p:cNvPr id="19" name="Freeform: Shape 18">
                <a:extLst>
                  <a:ext uri="{FF2B5EF4-FFF2-40B4-BE49-F238E27FC236}">
                    <a16:creationId xmlns:a16="http://schemas.microsoft.com/office/drawing/2014/main" id="{136629F7-F921-87EC-8C5C-2C6D9944D530}"/>
                  </a:ext>
                </a:extLst>
              </p:cNvPr>
              <p:cNvSpPr/>
              <p:nvPr/>
            </p:nvSpPr>
            <p:spPr>
              <a:xfrm>
                <a:off x="950994"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grpSp>
        <p:pic>
          <p:nvPicPr>
            <p:cNvPr id="7" name="Graphic 6" descr="Checklist with solid fill">
              <a:extLst>
                <a:ext uri="{FF2B5EF4-FFF2-40B4-BE49-F238E27FC236}">
                  <a16:creationId xmlns:a16="http://schemas.microsoft.com/office/drawing/2014/main" id="{2CEF8BFA-94F5-8981-7FC0-0FAC68F082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9717" y="1538844"/>
              <a:ext cx="829010" cy="829010"/>
            </a:xfrm>
            <a:prstGeom prst="rect">
              <a:avLst/>
            </a:prstGeom>
          </p:spPr>
        </p:pic>
        <p:pic>
          <p:nvPicPr>
            <p:cNvPr id="8" name="Graphic 7" descr="Influencer with solid fill">
              <a:extLst>
                <a:ext uri="{FF2B5EF4-FFF2-40B4-BE49-F238E27FC236}">
                  <a16:creationId xmlns:a16="http://schemas.microsoft.com/office/drawing/2014/main" id="{F8C75405-93C4-3FE1-878F-4B9BF552C7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2929" y="3416532"/>
              <a:ext cx="825797" cy="825797"/>
            </a:xfrm>
            <a:prstGeom prst="rect">
              <a:avLst/>
            </a:prstGeom>
          </p:spPr>
        </p:pic>
        <p:pic>
          <p:nvPicPr>
            <p:cNvPr id="9" name="Graphic 8" descr="Blockchain outline">
              <a:extLst>
                <a:ext uri="{FF2B5EF4-FFF2-40B4-BE49-F238E27FC236}">
                  <a16:creationId xmlns:a16="http://schemas.microsoft.com/office/drawing/2014/main" id="{FD04097C-4C5B-F3BC-394C-60EAB672B84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06905" y="2466190"/>
              <a:ext cx="829010" cy="829010"/>
            </a:xfrm>
            <a:prstGeom prst="rect">
              <a:avLst/>
            </a:prstGeom>
          </p:spPr>
        </p:pic>
      </p:grpSp>
      <p:sp>
        <p:nvSpPr>
          <p:cNvPr id="22" name="Text Placeholder 2">
            <a:extLst>
              <a:ext uri="{FF2B5EF4-FFF2-40B4-BE49-F238E27FC236}">
                <a16:creationId xmlns:a16="http://schemas.microsoft.com/office/drawing/2014/main" id="{0D656644-6DD3-58A5-544F-33017270EEB3}"/>
              </a:ext>
            </a:extLst>
          </p:cNvPr>
          <p:cNvSpPr>
            <a:spLocks noGrp="1"/>
          </p:cNvSpPr>
          <p:nvPr>
            <p:ph type="body" sz="quarter" idx="10"/>
          </p:nvPr>
        </p:nvSpPr>
        <p:spPr>
          <a:xfrm>
            <a:off x="4572000" y="1074554"/>
            <a:ext cx="4114800" cy="3395573"/>
          </a:xfrm>
        </p:spPr>
        <p:txBody>
          <a:bodyPr/>
          <a:lstStyle/>
          <a:p>
            <a:r>
              <a:rPr lang="en-US" sz="1400" b="1" dirty="0">
                <a:solidFill>
                  <a:srgbClr val="17468F"/>
                </a:solidFill>
              </a:rPr>
              <a:t>Step 1: Before Lifting the Pause</a:t>
            </a:r>
          </a:p>
          <a:p>
            <a:pPr lvl="1"/>
            <a:r>
              <a:rPr lang="en-US" sz="1200" dirty="0"/>
              <a:t>Gauged CDC Programs’ readiness to begin MMG onboarding</a:t>
            </a:r>
          </a:p>
          <a:p>
            <a:pPr lvl="1"/>
            <a:r>
              <a:rPr lang="en-US" sz="1200" dirty="0"/>
              <a:t>Snapshot of jurisdictions’ MMG priorities utilizing ELC HIS REDCap MMG form</a:t>
            </a:r>
          </a:p>
          <a:p>
            <a:pPr lvl="1"/>
            <a:r>
              <a:rPr lang="en-US" sz="1200" dirty="0"/>
              <a:t>Publish specific MMGs</a:t>
            </a:r>
          </a:p>
          <a:p>
            <a:pPr>
              <a:buClr>
                <a:srgbClr val="007D57"/>
              </a:buClr>
            </a:pPr>
            <a:r>
              <a:rPr lang="en-US" sz="1400" b="1" dirty="0">
                <a:solidFill>
                  <a:srgbClr val="007D57"/>
                </a:solidFill>
              </a:rPr>
              <a:t>Step 2: Lift Pause on MMG Onboarding</a:t>
            </a:r>
          </a:p>
          <a:p>
            <a:pPr lvl="1"/>
            <a:r>
              <a:rPr lang="en-US" sz="1200" dirty="0"/>
              <a:t>March 2024 eSHARE webinar (03/19/2024): Announce to jurisdictions about lifting the pause on MMG Onboarding</a:t>
            </a:r>
          </a:p>
          <a:p>
            <a:pPr lvl="1"/>
            <a:r>
              <a:rPr lang="en-US" sz="1200" dirty="0"/>
              <a:t>Official “Lift” Date: 03/20/2024</a:t>
            </a:r>
          </a:p>
          <a:p>
            <a:pPr lvl="1"/>
            <a:r>
              <a:rPr lang="en-US" sz="1200" dirty="0"/>
              <a:t>Published MMGs on NNDSS website can be adopted and onboarded by jurisdictions</a:t>
            </a:r>
          </a:p>
          <a:p>
            <a:pPr>
              <a:buClr>
                <a:srgbClr val="7F8080"/>
              </a:buClr>
            </a:pPr>
            <a:r>
              <a:rPr lang="en-US" sz="1400" b="1" dirty="0">
                <a:solidFill>
                  <a:srgbClr val="7F8080"/>
                </a:solidFill>
              </a:rPr>
              <a:t>Step 3: Continue Pause on MMG Development</a:t>
            </a:r>
          </a:p>
          <a:p>
            <a:pPr lvl="1"/>
            <a:r>
              <a:rPr lang="en-US" sz="1200" dirty="0"/>
              <a:t>Official “Lift” Date: To be determined</a:t>
            </a:r>
          </a:p>
          <a:p>
            <a:pPr lvl="1"/>
            <a:r>
              <a:rPr lang="en-US" sz="1200" dirty="0"/>
              <a:t>Consideration and inclusion of data standardization and situational awareness efforts</a:t>
            </a:r>
          </a:p>
        </p:txBody>
      </p:sp>
      <p:sp>
        <p:nvSpPr>
          <p:cNvPr id="3" name="Slide Number Placeholder 2">
            <a:extLst>
              <a:ext uri="{FF2B5EF4-FFF2-40B4-BE49-F238E27FC236}">
                <a16:creationId xmlns:a16="http://schemas.microsoft.com/office/drawing/2014/main" id="{95096C48-9D32-BE57-C7C7-DE0F1345EB7A}"/>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82589556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p:txBody>
          <a:bodyPr/>
          <a:lstStyle/>
          <a:p>
            <a:r>
              <a:rPr lang="en-US" dirty="0"/>
              <a:t>Plan: Lifting the MMG Onboarding Pause (2 of 7)</a:t>
            </a:r>
          </a:p>
        </p:txBody>
      </p:sp>
      <p:grpSp>
        <p:nvGrpSpPr>
          <p:cNvPr id="21" name="Group 20">
            <a:extLst>
              <a:ext uri="{FF2B5EF4-FFF2-40B4-BE49-F238E27FC236}">
                <a16:creationId xmlns:a16="http://schemas.microsoft.com/office/drawing/2014/main" id="{6D0C898C-79DF-04CD-523D-FFD56E9628E0}"/>
              </a:ext>
              <a:ext uri="{C183D7F6-B498-43B3-948B-1728B52AA6E4}">
                <adec:decorative xmlns:adec="http://schemas.microsoft.com/office/drawing/2017/decorative" val="1"/>
              </a:ext>
            </a:extLst>
          </p:cNvPr>
          <p:cNvGrpSpPr/>
          <p:nvPr/>
        </p:nvGrpSpPr>
        <p:grpSpPr>
          <a:xfrm>
            <a:off x="100854" y="1384364"/>
            <a:ext cx="4538382" cy="3028880"/>
            <a:chOff x="100854" y="1384364"/>
            <a:chExt cx="4538382" cy="3028880"/>
          </a:xfrm>
        </p:grpSpPr>
        <p:grpSp>
          <p:nvGrpSpPr>
            <p:cNvPr id="10" name="Group 9">
              <a:extLst>
                <a:ext uri="{FF2B5EF4-FFF2-40B4-BE49-F238E27FC236}">
                  <a16:creationId xmlns:a16="http://schemas.microsoft.com/office/drawing/2014/main" id="{C05C77B9-1BA3-FAF3-EC5C-EA8B72551FBE}"/>
                </a:ext>
              </a:extLst>
            </p:cNvPr>
            <p:cNvGrpSpPr/>
            <p:nvPr/>
          </p:nvGrpSpPr>
          <p:grpSpPr>
            <a:xfrm>
              <a:off x="100854" y="1384364"/>
              <a:ext cx="4538382" cy="3028880"/>
              <a:chOff x="100854" y="1384364"/>
              <a:chExt cx="4538382" cy="3028880"/>
            </a:xfrm>
          </p:grpSpPr>
          <p:sp>
            <p:nvSpPr>
              <p:cNvPr id="11" name="Freeform: Shape 10">
                <a:extLst>
                  <a:ext uri="{FF2B5EF4-FFF2-40B4-BE49-F238E27FC236}">
                    <a16:creationId xmlns:a16="http://schemas.microsoft.com/office/drawing/2014/main" id="{D51BBD2D-31E4-528C-8FF6-FB6807376BA8}"/>
                  </a:ext>
                </a:extLst>
              </p:cNvPr>
              <p:cNvSpPr/>
              <p:nvPr/>
            </p:nvSpPr>
            <p:spPr>
              <a:xfrm>
                <a:off x="2005981"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a:glow rad="101600">
                  <a:srgbClr val="17468F">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1</a:t>
                </a:r>
              </a:p>
            </p:txBody>
          </p:sp>
          <p:sp>
            <p:nvSpPr>
              <p:cNvPr id="12" name="Freeform: Shape 11">
                <a:extLst>
                  <a:ext uri="{FF2B5EF4-FFF2-40B4-BE49-F238E27FC236}">
                    <a16:creationId xmlns:a16="http://schemas.microsoft.com/office/drawing/2014/main" id="{4CA84318-054C-7338-059F-5AA2BA8CA97B}"/>
                  </a:ext>
                </a:extLst>
              </p:cNvPr>
              <p:cNvSpPr/>
              <p:nvPr/>
            </p:nvSpPr>
            <p:spPr>
              <a:xfrm>
                <a:off x="3025401" y="1608926"/>
                <a:ext cx="1149911" cy="673683"/>
              </a:xfrm>
              <a:custGeom>
                <a:avLst/>
                <a:gdLst>
                  <a:gd name="connsiteX0" fmla="*/ 0 w 1092697"/>
                  <a:gd name="connsiteY0" fmla="*/ 0 h 673683"/>
                  <a:gd name="connsiteX1" fmla="*/ 1092697 w 1092697"/>
                  <a:gd name="connsiteY1" fmla="*/ 0 h 673683"/>
                  <a:gd name="connsiteX2" fmla="*/ 1092697 w 1092697"/>
                  <a:gd name="connsiteY2" fmla="*/ 673683 h 673683"/>
                  <a:gd name="connsiteX3" fmla="*/ 0 w 1092697"/>
                  <a:gd name="connsiteY3" fmla="*/ 673683 h 673683"/>
                  <a:gd name="connsiteX4" fmla="*/ 0 w 1092697"/>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697" h="673683">
                    <a:moveTo>
                      <a:pt x="0" y="0"/>
                    </a:moveTo>
                    <a:lnTo>
                      <a:pt x="1092697" y="0"/>
                    </a:lnTo>
                    <a:lnTo>
                      <a:pt x="1092697"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rgbClr val="17468F"/>
                    </a:solidFill>
                    <a:latin typeface="Calibri" panose="020F0502020204030204"/>
                    <a:ea typeface="+mn-ea"/>
                    <a:cs typeface="+mn-cs"/>
                  </a:rPr>
                  <a:t>Before Lifting the Pause</a:t>
                </a:r>
              </a:p>
            </p:txBody>
          </p:sp>
          <p:sp>
            <p:nvSpPr>
              <p:cNvPr id="13" name="Freeform: Shape 12">
                <a:extLst>
                  <a:ext uri="{FF2B5EF4-FFF2-40B4-BE49-F238E27FC236}">
                    <a16:creationId xmlns:a16="http://schemas.microsoft.com/office/drawing/2014/main" id="{7A0355BF-2419-B7CF-8BB3-0D0D8DC07788}"/>
                  </a:ext>
                </a:extLst>
              </p:cNvPr>
              <p:cNvSpPr/>
              <p:nvPr/>
            </p:nvSpPr>
            <p:spPr>
              <a:xfrm>
                <a:off x="950994"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a:glow rad="101600">
                  <a:srgbClr val="17468F">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4" name="Freeform: Shape 13">
                <a:extLst>
                  <a:ext uri="{FF2B5EF4-FFF2-40B4-BE49-F238E27FC236}">
                    <a16:creationId xmlns:a16="http://schemas.microsoft.com/office/drawing/2014/main" id="{2CFCFB18-D55D-9A0C-4501-FA6026745DB4}"/>
                  </a:ext>
                </a:extLst>
              </p:cNvPr>
              <p:cNvSpPr/>
              <p:nvPr/>
            </p:nvSpPr>
            <p:spPr>
              <a:xfrm>
                <a:off x="1476466"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5" name="Freeform: Shape 14">
                <a:extLst>
                  <a:ext uri="{FF2B5EF4-FFF2-40B4-BE49-F238E27FC236}">
                    <a16:creationId xmlns:a16="http://schemas.microsoft.com/office/drawing/2014/main" id="{8650C337-9027-DD61-DCAA-485C94AF9D4C}"/>
                  </a:ext>
                </a:extLst>
              </p:cNvPr>
              <p:cNvSpPr/>
              <p:nvPr/>
            </p:nvSpPr>
            <p:spPr>
              <a:xfrm>
                <a:off x="100854" y="2561963"/>
                <a:ext cx="1335192" cy="673683"/>
              </a:xfrm>
              <a:custGeom>
                <a:avLst/>
                <a:gdLst>
                  <a:gd name="connsiteX0" fmla="*/ 0 w 1212629"/>
                  <a:gd name="connsiteY0" fmla="*/ 0 h 673683"/>
                  <a:gd name="connsiteX1" fmla="*/ 1212629 w 1212629"/>
                  <a:gd name="connsiteY1" fmla="*/ 0 h 673683"/>
                  <a:gd name="connsiteX2" fmla="*/ 1212629 w 1212629"/>
                  <a:gd name="connsiteY2" fmla="*/ 673683 h 673683"/>
                  <a:gd name="connsiteX3" fmla="*/ 0 w 1212629"/>
                  <a:gd name="connsiteY3" fmla="*/ 673683 h 673683"/>
                  <a:gd name="connsiteX4" fmla="*/ 0 w 1212629"/>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9" h="673683">
                    <a:moveTo>
                      <a:pt x="0" y="0"/>
                    </a:moveTo>
                    <a:lnTo>
                      <a:pt x="1212629" y="0"/>
                    </a:lnTo>
                    <a:lnTo>
                      <a:pt x="1212629"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Lift Pause: MMG Onboarding</a:t>
                </a:r>
              </a:p>
            </p:txBody>
          </p:sp>
          <p:sp>
            <p:nvSpPr>
              <p:cNvPr id="16" name="Freeform: Shape 15">
                <a:extLst>
                  <a:ext uri="{FF2B5EF4-FFF2-40B4-BE49-F238E27FC236}">
                    <a16:creationId xmlns:a16="http://schemas.microsoft.com/office/drawing/2014/main" id="{35B96C85-6341-BF95-5CC7-E95A61A55E2F}"/>
                  </a:ext>
                </a:extLst>
              </p:cNvPr>
              <p:cNvSpPr/>
              <p:nvPr/>
            </p:nvSpPr>
            <p:spPr>
              <a:xfrm>
                <a:off x="2531454"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7" name="Freeform: Shape 16">
                <a:extLst>
                  <a:ext uri="{FF2B5EF4-FFF2-40B4-BE49-F238E27FC236}">
                    <a16:creationId xmlns:a16="http://schemas.microsoft.com/office/drawing/2014/main" id="{5AE1E642-360A-1896-9CA9-6F1C3E7A8782}"/>
                  </a:ext>
                </a:extLst>
              </p:cNvPr>
              <p:cNvSpPr/>
              <p:nvPr/>
            </p:nvSpPr>
            <p:spPr>
              <a:xfrm>
                <a:off x="2005981"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8" name="Freeform: Shape 17">
                <a:extLst>
                  <a:ext uri="{FF2B5EF4-FFF2-40B4-BE49-F238E27FC236}">
                    <a16:creationId xmlns:a16="http://schemas.microsoft.com/office/drawing/2014/main" id="{F7B1EE3E-89D9-F905-F4C8-7282F257E3C7}"/>
                  </a:ext>
                </a:extLst>
              </p:cNvPr>
              <p:cNvSpPr/>
              <p:nvPr/>
            </p:nvSpPr>
            <p:spPr>
              <a:xfrm>
                <a:off x="3032636" y="3515000"/>
                <a:ext cx="1606600" cy="673683"/>
              </a:xfrm>
              <a:custGeom>
                <a:avLst/>
                <a:gdLst>
                  <a:gd name="connsiteX0" fmla="*/ 0 w 1253050"/>
                  <a:gd name="connsiteY0" fmla="*/ 0 h 673683"/>
                  <a:gd name="connsiteX1" fmla="*/ 1253050 w 1253050"/>
                  <a:gd name="connsiteY1" fmla="*/ 0 h 673683"/>
                  <a:gd name="connsiteX2" fmla="*/ 1253050 w 1253050"/>
                  <a:gd name="connsiteY2" fmla="*/ 673683 h 673683"/>
                  <a:gd name="connsiteX3" fmla="*/ 0 w 1253050"/>
                  <a:gd name="connsiteY3" fmla="*/ 673683 h 673683"/>
                  <a:gd name="connsiteX4" fmla="*/ 0 w 1253050"/>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50" h="673683">
                    <a:moveTo>
                      <a:pt x="0" y="0"/>
                    </a:moveTo>
                    <a:lnTo>
                      <a:pt x="1253050" y="0"/>
                    </a:lnTo>
                    <a:lnTo>
                      <a:pt x="1253050"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dirty="0">
                    <a:solidFill>
                      <a:sysClr val="windowText" lastClr="000000">
                        <a:hueOff val="0"/>
                        <a:satOff val="0"/>
                        <a:lumOff val="0"/>
                        <a:alphaOff val="0"/>
                      </a:sysClr>
                    </a:solidFill>
                    <a:latin typeface="Calibri" panose="020F0502020204030204"/>
                  </a:rPr>
                  <a:t>Continue</a:t>
                </a:r>
                <a:r>
                  <a:rPr lang="en-US" sz="1400" kern="1200" dirty="0">
                    <a:solidFill>
                      <a:sysClr val="windowText" lastClr="000000">
                        <a:hueOff val="0"/>
                        <a:satOff val="0"/>
                        <a:lumOff val="0"/>
                        <a:alphaOff val="0"/>
                      </a:sysClr>
                    </a:solidFill>
                    <a:latin typeface="Calibri" panose="020F0502020204030204"/>
                    <a:ea typeface="+mn-ea"/>
                    <a:cs typeface="+mn-cs"/>
                  </a:rPr>
                  <a:t> Pause: MMG Development</a:t>
                </a:r>
              </a:p>
            </p:txBody>
          </p:sp>
          <p:sp>
            <p:nvSpPr>
              <p:cNvPr id="19" name="Freeform: Shape 18">
                <a:extLst>
                  <a:ext uri="{FF2B5EF4-FFF2-40B4-BE49-F238E27FC236}">
                    <a16:creationId xmlns:a16="http://schemas.microsoft.com/office/drawing/2014/main" id="{136629F7-F921-87EC-8C5C-2C6D9944D530}"/>
                  </a:ext>
                </a:extLst>
              </p:cNvPr>
              <p:cNvSpPr/>
              <p:nvPr/>
            </p:nvSpPr>
            <p:spPr>
              <a:xfrm>
                <a:off x="950994"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grpSp>
        <p:pic>
          <p:nvPicPr>
            <p:cNvPr id="7" name="Graphic 6" descr="Checklist with solid fill">
              <a:extLst>
                <a:ext uri="{FF2B5EF4-FFF2-40B4-BE49-F238E27FC236}">
                  <a16:creationId xmlns:a16="http://schemas.microsoft.com/office/drawing/2014/main" id="{2CEF8BFA-94F5-8981-7FC0-0FAC68F082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9717" y="1538844"/>
              <a:ext cx="829010" cy="829010"/>
            </a:xfrm>
            <a:prstGeom prst="rect">
              <a:avLst/>
            </a:prstGeom>
          </p:spPr>
        </p:pic>
      </p:grpSp>
      <p:sp>
        <p:nvSpPr>
          <p:cNvPr id="3" name="Text Placeholder 2">
            <a:extLst>
              <a:ext uri="{FF2B5EF4-FFF2-40B4-BE49-F238E27FC236}">
                <a16:creationId xmlns:a16="http://schemas.microsoft.com/office/drawing/2014/main" id="{540DF5B1-C33B-52E4-1BDB-B3C90D63C818}"/>
              </a:ext>
            </a:extLst>
          </p:cNvPr>
          <p:cNvSpPr>
            <a:spLocks noGrp="1"/>
          </p:cNvSpPr>
          <p:nvPr>
            <p:ph type="body" sz="quarter" idx="10"/>
          </p:nvPr>
        </p:nvSpPr>
        <p:spPr>
          <a:xfrm>
            <a:off x="4573700" y="1077267"/>
            <a:ext cx="4114800" cy="3395573"/>
          </a:xfrm>
        </p:spPr>
        <p:txBody>
          <a:bodyPr/>
          <a:lstStyle/>
          <a:p>
            <a:r>
              <a:rPr lang="en-US" sz="1400" b="1" dirty="0">
                <a:solidFill>
                  <a:srgbClr val="17468F"/>
                </a:solidFill>
              </a:rPr>
              <a:t>Step 1: Before Lifting the Pause</a:t>
            </a:r>
          </a:p>
          <a:p>
            <a:pPr marL="640080" lvl="1"/>
            <a:r>
              <a:rPr lang="en-US" sz="1200" dirty="0"/>
              <a:t>CDC Programs’ readiness:</a:t>
            </a:r>
          </a:p>
          <a:p>
            <a:pPr marL="914400" lvl="2"/>
            <a:r>
              <a:rPr lang="en-US" sz="1100" dirty="0"/>
              <a:t>Sent a link to a form to gauge programs’ capacity to onboard</a:t>
            </a:r>
          </a:p>
          <a:p>
            <a:pPr marL="914400" lvl="2"/>
            <a:r>
              <a:rPr lang="en-US" sz="1100" dirty="0"/>
              <a:t>Received program confirmation jurisdictions can onboard currently posted MMGs</a:t>
            </a:r>
          </a:p>
          <a:p>
            <a:pPr marL="640080" lvl="1"/>
            <a:r>
              <a:rPr lang="en-US" sz="1200" dirty="0"/>
              <a:t>Jurisdictions’ readiness:</a:t>
            </a:r>
          </a:p>
          <a:p>
            <a:pPr marL="914400" lvl="2"/>
            <a:r>
              <a:rPr lang="en-US" sz="1100" dirty="0"/>
              <a:t>Utilized ELC HIS REDCap MMG form to gather jurisdictions’ MMG prioritization</a:t>
            </a:r>
          </a:p>
          <a:p>
            <a:pPr marL="914400" lvl="2"/>
            <a:r>
              <a:rPr lang="en-US" sz="1100" dirty="0"/>
              <a:t>Request jurisdictions fill out their ELC HIS REDCap MMG prioritizations to aid in planning cohorts</a:t>
            </a:r>
          </a:p>
          <a:p>
            <a:pPr marL="914400" lvl="2"/>
            <a:r>
              <a:rPr lang="en-US" sz="1100" dirty="0"/>
              <a:t>Gauge jurisdictions’ capacity to join cohorts and prepare for future MMG onboardings</a:t>
            </a:r>
          </a:p>
          <a:p>
            <a:pPr marL="640080" lvl="1"/>
            <a:r>
              <a:rPr lang="en-US" sz="1200" dirty="0"/>
              <a:t>Publish specific MMGs</a:t>
            </a:r>
          </a:p>
          <a:p>
            <a:pPr marL="914400" lvl="2"/>
            <a:r>
              <a:rPr lang="en-US" sz="1100" dirty="0"/>
              <a:t>MMGs eCleared, but not posted</a:t>
            </a:r>
          </a:p>
          <a:p>
            <a:pPr marL="914400" lvl="2"/>
            <a:r>
              <a:rPr lang="en-US" sz="1100" dirty="0"/>
              <a:t>Near-final MMGs in preparation for pre-Clearance</a:t>
            </a:r>
          </a:p>
        </p:txBody>
      </p:sp>
      <p:sp>
        <p:nvSpPr>
          <p:cNvPr id="4" name="Slide Number Placeholder 2">
            <a:extLst>
              <a:ext uri="{FF2B5EF4-FFF2-40B4-BE49-F238E27FC236}">
                <a16:creationId xmlns:a16="http://schemas.microsoft.com/office/drawing/2014/main" id="{A8C0F69B-5070-79E0-83DB-0C8C5FAE2BB8}"/>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1994508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p:txBody>
          <a:bodyPr/>
          <a:lstStyle/>
          <a:p>
            <a:r>
              <a:rPr lang="en-US" dirty="0"/>
              <a:t>Plan: Lifting the MMG Onboarding Pause (3 of 7)</a:t>
            </a:r>
          </a:p>
        </p:txBody>
      </p:sp>
      <p:grpSp>
        <p:nvGrpSpPr>
          <p:cNvPr id="21" name="Group 20">
            <a:extLst>
              <a:ext uri="{FF2B5EF4-FFF2-40B4-BE49-F238E27FC236}">
                <a16:creationId xmlns:a16="http://schemas.microsoft.com/office/drawing/2014/main" id="{6D0C898C-79DF-04CD-523D-FFD56E9628E0}"/>
              </a:ext>
              <a:ext uri="{C183D7F6-B498-43B3-948B-1728B52AA6E4}">
                <adec:decorative xmlns:adec="http://schemas.microsoft.com/office/drawing/2017/decorative" val="1"/>
              </a:ext>
            </a:extLst>
          </p:cNvPr>
          <p:cNvGrpSpPr/>
          <p:nvPr/>
        </p:nvGrpSpPr>
        <p:grpSpPr>
          <a:xfrm>
            <a:off x="100854" y="1384364"/>
            <a:ext cx="4518210" cy="3028880"/>
            <a:chOff x="100854" y="1384364"/>
            <a:chExt cx="4518210" cy="3028880"/>
          </a:xfrm>
        </p:grpSpPr>
        <p:grpSp>
          <p:nvGrpSpPr>
            <p:cNvPr id="10" name="Group 9">
              <a:extLst>
                <a:ext uri="{FF2B5EF4-FFF2-40B4-BE49-F238E27FC236}">
                  <a16:creationId xmlns:a16="http://schemas.microsoft.com/office/drawing/2014/main" id="{C05C77B9-1BA3-FAF3-EC5C-EA8B72551FBE}"/>
                </a:ext>
              </a:extLst>
            </p:cNvPr>
            <p:cNvGrpSpPr/>
            <p:nvPr/>
          </p:nvGrpSpPr>
          <p:grpSpPr>
            <a:xfrm>
              <a:off x="100854" y="1384364"/>
              <a:ext cx="4518210" cy="3028880"/>
              <a:chOff x="100854" y="1384364"/>
              <a:chExt cx="4518210" cy="3028880"/>
            </a:xfrm>
          </p:grpSpPr>
          <p:sp>
            <p:nvSpPr>
              <p:cNvPr id="11" name="Freeform: Shape 10">
                <a:extLst>
                  <a:ext uri="{FF2B5EF4-FFF2-40B4-BE49-F238E27FC236}">
                    <a16:creationId xmlns:a16="http://schemas.microsoft.com/office/drawing/2014/main" id="{D51BBD2D-31E4-528C-8FF6-FB6807376BA8}"/>
                  </a:ext>
                </a:extLst>
              </p:cNvPr>
              <p:cNvSpPr/>
              <p:nvPr/>
            </p:nvSpPr>
            <p:spPr>
              <a:xfrm>
                <a:off x="2005981"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2" name="Freeform: Shape 11">
                <a:extLst>
                  <a:ext uri="{FF2B5EF4-FFF2-40B4-BE49-F238E27FC236}">
                    <a16:creationId xmlns:a16="http://schemas.microsoft.com/office/drawing/2014/main" id="{4CA84318-054C-7338-059F-5AA2BA8CA97B}"/>
                  </a:ext>
                </a:extLst>
              </p:cNvPr>
              <p:cNvSpPr/>
              <p:nvPr/>
            </p:nvSpPr>
            <p:spPr>
              <a:xfrm>
                <a:off x="3025401" y="1608926"/>
                <a:ext cx="1092697" cy="673683"/>
              </a:xfrm>
              <a:custGeom>
                <a:avLst/>
                <a:gdLst>
                  <a:gd name="connsiteX0" fmla="*/ 0 w 1092697"/>
                  <a:gd name="connsiteY0" fmla="*/ 0 h 673683"/>
                  <a:gd name="connsiteX1" fmla="*/ 1092697 w 1092697"/>
                  <a:gd name="connsiteY1" fmla="*/ 0 h 673683"/>
                  <a:gd name="connsiteX2" fmla="*/ 1092697 w 1092697"/>
                  <a:gd name="connsiteY2" fmla="*/ 673683 h 673683"/>
                  <a:gd name="connsiteX3" fmla="*/ 0 w 1092697"/>
                  <a:gd name="connsiteY3" fmla="*/ 673683 h 673683"/>
                  <a:gd name="connsiteX4" fmla="*/ 0 w 1092697"/>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697" h="673683">
                    <a:moveTo>
                      <a:pt x="0" y="0"/>
                    </a:moveTo>
                    <a:lnTo>
                      <a:pt x="1092697" y="0"/>
                    </a:lnTo>
                    <a:lnTo>
                      <a:pt x="1092697"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Before Lifting the Pause</a:t>
                </a:r>
              </a:p>
            </p:txBody>
          </p:sp>
          <p:sp>
            <p:nvSpPr>
              <p:cNvPr id="13" name="Freeform: Shape 12">
                <a:extLst>
                  <a:ext uri="{FF2B5EF4-FFF2-40B4-BE49-F238E27FC236}">
                    <a16:creationId xmlns:a16="http://schemas.microsoft.com/office/drawing/2014/main" id="{7A0355BF-2419-B7CF-8BB3-0D0D8DC07788}"/>
                  </a:ext>
                </a:extLst>
              </p:cNvPr>
              <p:cNvSpPr/>
              <p:nvPr/>
            </p:nvSpPr>
            <p:spPr>
              <a:xfrm>
                <a:off x="950994"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4" name="Freeform: Shape 13">
                <a:extLst>
                  <a:ext uri="{FF2B5EF4-FFF2-40B4-BE49-F238E27FC236}">
                    <a16:creationId xmlns:a16="http://schemas.microsoft.com/office/drawing/2014/main" id="{2CFCFB18-D55D-9A0C-4501-FA6026745DB4}"/>
                  </a:ext>
                </a:extLst>
              </p:cNvPr>
              <p:cNvSpPr/>
              <p:nvPr/>
            </p:nvSpPr>
            <p:spPr>
              <a:xfrm>
                <a:off x="1476466"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a:glow rad="101600">
                  <a:srgbClr val="007D57">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2</a:t>
                </a:r>
              </a:p>
            </p:txBody>
          </p:sp>
          <p:sp>
            <p:nvSpPr>
              <p:cNvPr id="15" name="Freeform: Shape 14">
                <a:extLst>
                  <a:ext uri="{FF2B5EF4-FFF2-40B4-BE49-F238E27FC236}">
                    <a16:creationId xmlns:a16="http://schemas.microsoft.com/office/drawing/2014/main" id="{8650C337-9027-DD61-DCAA-485C94AF9D4C}"/>
                  </a:ext>
                </a:extLst>
              </p:cNvPr>
              <p:cNvSpPr/>
              <p:nvPr/>
            </p:nvSpPr>
            <p:spPr>
              <a:xfrm>
                <a:off x="100854" y="2561963"/>
                <a:ext cx="1335192" cy="673683"/>
              </a:xfrm>
              <a:custGeom>
                <a:avLst/>
                <a:gdLst>
                  <a:gd name="connsiteX0" fmla="*/ 0 w 1212629"/>
                  <a:gd name="connsiteY0" fmla="*/ 0 h 673683"/>
                  <a:gd name="connsiteX1" fmla="*/ 1212629 w 1212629"/>
                  <a:gd name="connsiteY1" fmla="*/ 0 h 673683"/>
                  <a:gd name="connsiteX2" fmla="*/ 1212629 w 1212629"/>
                  <a:gd name="connsiteY2" fmla="*/ 673683 h 673683"/>
                  <a:gd name="connsiteX3" fmla="*/ 0 w 1212629"/>
                  <a:gd name="connsiteY3" fmla="*/ 673683 h 673683"/>
                  <a:gd name="connsiteX4" fmla="*/ 0 w 1212629"/>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9" h="673683">
                    <a:moveTo>
                      <a:pt x="0" y="0"/>
                    </a:moveTo>
                    <a:lnTo>
                      <a:pt x="1212629" y="0"/>
                    </a:lnTo>
                    <a:lnTo>
                      <a:pt x="1212629"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b="1" kern="1200" dirty="0">
                    <a:solidFill>
                      <a:srgbClr val="007D57"/>
                    </a:solidFill>
                    <a:latin typeface="Calibri" panose="020F0502020204030204"/>
                    <a:ea typeface="+mn-ea"/>
                    <a:cs typeface="+mn-cs"/>
                  </a:rPr>
                  <a:t>Lift Pause: MMG Onboarding</a:t>
                </a:r>
              </a:p>
            </p:txBody>
          </p:sp>
          <p:sp>
            <p:nvSpPr>
              <p:cNvPr id="16" name="Freeform: Shape 15">
                <a:extLst>
                  <a:ext uri="{FF2B5EF4-FFF2-40B4-BE49-F238E27FC236}">
                    <a16:creationId xmlns:a16="http://schemas.microsoft.com/office/drawing/2014/main" id="{35B96C85-6341-BF95-5CC7-E95A61A55E2F}"/>
                  </a:ext>
                </a:extLst>
              </p:cNvPr>
              <p:cNvSpPr/>
              <p:nvPr/>
            </p:nvSpPr>
            <p:spPr>
              <a:xfrm>
                <a:off x="2531454"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a:glow rad="101600">
                  <a:srgbClr val="007D57">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7" name="Freeform: Shape 16">
                <a:extLst>
                  <a:ext uri="{FF2B5EF4-FFF2-40B4-BE49-F238E27FC236}">
                    <a16:creationId xmlns:a16="http://schemas.microsoft.com/office/drawing/2014/main" id="{5AE1E642-360A-1896-9CA9-6F1C3E7A8782}"/>
                  </a:ext>
                </a:extLst>
              </p:cNvPr>
              <p:cNvSpPr/>
              <p:nvPr/>
            </p:nvSpPr>
            <p:spPr>
              <a:xfrm>
                <a:off x="2005981"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8" name="Freeform: Shape 17">
                <a:extLst>
                  <a:ext uri="{FF2B5EF4-FFF2-40B4-BE49-F238E27FC236}">
                    <a16:creationId xmlns:a16="http://schemas.microsoft.com/office/drawing/2014/main" id="{F7B1EE3E-89D9-F905-F4C8-7282F257E3C7}"/>
                  </a:ext>
                </a:extLst>
              </p:cNvPr>
              <p:cNvSpPr/>
              <p:nvPr/>
            </p:nvSpPr>
            <p:spPr>
              <a:xfrm>
                <a:off x="3032635" y="3515000"/>
                <a:ext cx="1586429" cy="673683"/>
              </a:xfrm>
              <a:custGeom>
                <a:avLst/>
                <a:gdLst>
                  <a:gd name="connsiteX0" fmla="*/ 0 w 1253050"/>
                  <a:gd name="connsiteY0" fmla="*/ 0 h 673683"/>
                  <a:gd name="connsiteX1" fmla="*/ 1253050 w 1253050"/>
                  <a:gd name="connsiteY1" fmla="*/ 0 h 673683"/>
                  <a:gd name="connsiteX2" fmla="*/ 1253050 w 1253050"/>
                  <a:gd name="connsiteY2" fmla="*/ 673683 h 673683"/>
                  <a:gd name="connsiteX3" fmla="*/ 0 w 1253050"/>
                  <a:gd name="connsiteY3" fmla="*/ 673683 h 673683"/>
                  <a:gd name="connsiteX4" fmla="*/ 0 w 1253050"/>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50" h="673683">
                    <a:moveTo>
                      <a:pt x="0" y="0"/>
                    </a:moveTo>
                    <a:lnTo>
                      <a:pt x="1253050" y="0"/>
                    </a:lnTo>
                    <a:lnTo>
                      <a:pt x="1253050"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dirty="0">
                    <a:solidFill>
                      <a:sysClr val="windowText" lastClr="000000">
                        <a:hueOff val="0"/>
                        <a:satOff val="0"/>
                        <a:lumOff val="0"/>
                        <a:alphaOff val="0"/>
                      </a:sysClr>
                    </a:solidFill>
                    <a:latin typeface="Calibri" panose="020F0502020204030204"/>
                  </a:rPr>
                  <a:t>Continue</a:t>
                </a:r>
                <a:r>
                  <a:rPr lang="en-US" sz="1400" kern="1200" dirty="0">
                    <a:solidFill>
                      <a:sysClr val="windowText" lastClr="000000">
                        <a:hueOff val="0"/>
                        <a:satOff val="0"/>
                        <a:lumOff val="0"/>
                        <a:alphaOff val="0"/>
                      </a:sysClr>
                    </a:solidFill>
                    <a:latin typeface="Calibri" panose="020F0502020204030204"/>
                    <a:ea typeface="+mn-ea"/>
                    <a:cs typeface="+mn-cs"/>
                  </a:rPr>
                  <a:t> Pause: MMG Development</a:t>
                </a:r>
              </a:p>
            </p:txBody>
          </p:sp>
          <p:sp>
            <p:nvSpPr>
              <p:cNvPr id="19" name="Freeform: Shape 18">
                <a:extLst>
                  <a:ext uri="{FF2B5EF4-FFF2-40B4-BE49-F238E27FC236}">
                    <a16:creationId xmlns:a16="http://schemas.microsoft.com/office/drawing/2014/main" id="{136629F7-F921-87EC-8C5C-2C6D9944D530}"/>
                  </a:ext>
                </a:extLst>
              </p:cNvPr>
              <p:cNvSpPr/>
              <p:nvPr/>
            </p:nvSpPr>
            <p:spPr>
              <a:xfrm>
                <a:off x="950994"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grpSp>
        <p:pic>
          <p:nvPicPr>
            <p:cNvPr id="9" name="Graphic 8" descr="Blockchain outline">
              <a:extLst>
                <a:ext uri="{FF2B5EF4-FFF2-40B4-BE49-F238E27FC236}">
                  <a16:creationId xmlns:a16="http://schemas.microsoft.com/office/drawing/2014/main" id="{FD04097C-4C5B-F3BC-394C-60EAB672B8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6905" y="2466190"/>
              <a:ext cx="829010" cy="829010"/>
            </a:xfrm>
            <a:prstGeom prst="rect">
              <a:avLst/>
            </a:prstGeom>
          </p:spPr>
        </p:pic>
      </p:grpSp>
      <p:sp>
        <p:nvSpPr>
          <p:cNvPr id="3" name="Text Placeholder 2">
            <a:extLst>
              <a:ext uri="{FF2B5EF4-FFF2-40B4-BE49-F238E27FC236}">
                <a16:creationId xmlns:a16="http://schemas.microsoft.com/office/drawing/2014/main" id="{1B4CF195-761D-5079-EB1C-12CA630F6C55}"/>
              </a:ext>
            </a:extLst>
          </p:cNvPr>
          <p:cNvSpPr>
            <a:spLocks noGrp="1"/>
          </p:cNvSpPr>
          <p:nvPr>
            <p:ph type="body" sz="quarter" idx="10"/>
          </p:nvPr>
        </p:nvSpPr>
        <p:spPr>
          <a:xfrm>
            <a:off x="4570289" y="1073995"/>
            <a:ext cx="4114800" cy="3395573"/>
          </a:xfrm>
        </p:spPr>
        <p:txBody>
          <a:bodyPr/>
          <a:lstStyle/>
          <a:p>
            <a:pPr>
              <a:buClr>
                <a:srgbClr val="007D57"/>
              </a:buClr>
            </a:pPr>
            <a:r>
              <a:rPr lang="en-US" sz="1400" b="1" dirty="0">
                <a:solidFill>
                  <a:srgbClr val="007D57"/>
                </a:solidFill>
                <a:latin typeface="Calibri"/>
                <a:cs typeface="Calibri"/>
              </a:rPr>
              <a:t>Step 2: Lift Pause on MMG Onboarding</a:t>
            </a:r>
          </a:p>
          <a:p>
            <a:pPr marL="640080" lvl="1"/>
            <a:r>
              <a:rPr lang="en-US" sz="1200" dirty="0">
                <a:latin typeface="Calibri"/>
                <a:cs typeface="Calibri"/>
              </a:rPr>
              <a:t>Official “Lift” Date: 03/20/2024</a:t>
            </a:r>
          </a:p>
          <a:p>
            <a:pPr marL="640080" lvl="1"/>
            <a:r>
              <a:rPr lang="en-US" sz="1200" dirty="0">
                <a:latin typeface="Calibri"/>
                <a:cs typeface="Calibri"/>
              </a:rPr>
              <a:t>Currently published MMGs are open for onboarding:</a:t>
            </a:r>
          </a:p>
          <a:p>
            <a:pPr marL="457200" lvl="1" indent="0">
              <a:buNone/>
            </a:pPr>
            <a:endParaRPr lang="en-US" sz="800" dirty="0">
              <a:cs typeface="Calibri"/>
            </a:endParaRPr>
          </a:p>
          <a:p>
            <a:pPr marL="457200" lvl="1" indent="0">
              <a:buNone/>
            </a:pPr>
            <a:endParaRPr lang="en-US" sz="800" dirty="0">
              <a:cs typeface="Calibri"/>
            </a:endParaRPr>
          </a:p>
          <a:p>
            <a:pPr marL="457200" lvl="1" indent="0">
              <a:buNone/>
            </a:pPr>
            <a:endParaRPr lang="en-US" sz="800" dirty="0">
              <a:cs typeface="Calibri"/>
            </a:endParaRPr>
          </a:p>
          <a:p>
            <a:pPr marL="457200" lvl="1" indent="0">
              <a:buNone/>
            </a:pPr>
            <a:endParaRPr lang="en-US" sz="800" dirty="0">
              <a:cs typeface="Calibri"/>
            </a:endParaRPr>
          </a:p>
          <a:p>
            <a:pPr marL="457200" lvl="1" indent="0">
              <a:buNone/>
            </a:pPr>
            <a:endParaRPr lang="en-US" sz="800" dirty="0">
              <a:cs typeface="Calibri"/>
            </a:endParaRPr>
          </a:p>
          <a:p>
            <a:pPr marL="457200" lvl="1" indent="0">
              <a:buNone/>
            </a:pPr>
            <a:endParaRPr lang="en-US" sz="800" dirty="0">
              <a:cs typeface="Calibri"/>
            </a:endParaRPr>
          </a:p>
          <a:p>
            <a:pPr marL="354330" lvl="1" indent="0">
              <a:buNone/>
            </a:pPr>
            <a:endParaRPr lang="en-US" sz="1200" dirty="0">
              <a:latin typeface="Calibri"/>
              <a:cs typeface="Calibri"/>
            </a:endParaRPr>
          </a:p>
          <a:p>
            <a:pPr marL="354330" lvl="1" indent="0">
              <a:buNone/>
            </a:pPr>
            <a:endParaRPr lang="en-US" sz="600" dirty="0">
              <a:latin typeface="Calibri"/>
              <a:cs typeface="Calibri"/>
            </a:endParaRPr>
          </a:p>
          <a:p>
            <a:pPr marL="354330" lvl="1" indent="0">
              <a:buNone/>
            </a:pPr>
            <a:endParaRPr lang="en-US" sz="600" dirty="0">
              <a:latin typeface="Calibri"/>
              <a:cs typeface="Calibri"/>
            </a:endParaRPr>
          </a:p>
          <a:p>
            <a:pPr marL="354330" lvl="1" indent="0">
              <a:buNone/>
            </a:pPr>
            <a:endParaRPr lang="en-US" sz="600" dirty="0">
              <a:latin typeface="Calibri"/>
              <a:cs typeface="Calibri"/>
            </a:endParaRPr>
          </a:p>
          <a:p>
            <a:pPr marL="640080" lvl="1"/>
            <a:r>
              <a:rPr lang="en-US" sz="1200" dirty="0">
                <a:latin typeface="Calibri"/>
                <a:cs typeface="Calibri"/>
              </a:rPr>
              <a:t>MMGs will be eCleared and published for onboarding:</a:t>
            </a:r>
            <a:endParaRPr lang="en-US" dirty="0">
              <a:cs typeface="Calibri"/>
            </a:endParaRPr>
          </a:p>
          <a:p>
            <a:pPr marL="354330" lvl="1" indent="0">
              <a:buNone/>
            </a:pPr>
            <a:endParaRPr lang="en-US" sz="800" dirty="0">
              <a:cs typeface="Calibri"/>
            </a:endParaRPr>
          </a:p>
          <a:p>
            <a:pPr marL="354330" lvl="1" indent="0">
              <a:buNone/>
            </a:pPr>
            <a:endParaRPr lang="en-US" sz="800" dirty="0">
              <a:cs typeface="Calibri"/>
            </a:endParaRPr>
          </a:p>
          <a:p>
            <a:pPr marL="354330" lvl="1" indent="0">
              <a:buNone/>
            </a:pPr>
            <a:endParaRPr lang="en-US" sz="800" dirty="0">
              <a:cs typeface="Calibri"/>
            </a:endParaRPr>
          </a:p>
          <a:p>
            <a:pPr marL="354330" lvl="1" indent="0">
              <a:buNone/>
            </a:pPr>
            <a:endParaRPr lang="en-US" sz="800" dirty="0"/>
          </a:p>
          <a:p>
            <a:pPr marL="354330" lvl="1" indent="0">
              <a:buNone/>
            </a:pPr>
            <a:endParaRPr lang="en-US" sz="800" dirty="0"/>
          </a:p>
          <a:p>
            <a:pPr marL="354330" lvl="1" indent="0">
              <a:buNone/>
            </a:pPr>
            <a:endParaRPr lang="en-US" sz="800" dirty="0"/>
          </a:p>
          <a:p>
            <a:pPr marL="457200" lvl="1" indent="0">
              <a:buNone/>
            </a:pPr>
            <a:endParaRPr lang="en-US" sz="1200" dirty="0"/>
          </a:p>
        </p:txBody>
      </p:sp>
      <p:graphicFrame>
        <p:nvGraphicFramePr>
          <p:cNvPr id="5" name="Table 16">
            <a:extLst>
              <a:ext uri="{FF2B5EF4-FFF2-40B4-BE49-F238E27FC236}">
                <a16:creationId xmlns:a16="http://schemas.microsoft.com/office/drawing/2014/main" id="{49CD1618-C11C-75AF-2F6C-31216334B192}"/>
              </a:ext>
            </a:extLst>
          </p:cNvPr>
          <p:cNvGraphicFramePr>
            <a:graphicFrameLocks noGrp="1"/>
          </p:cNvGraphicFramePr>
          <p:nvPr>
            <p:extLst>
              <p:ext uri="{D42A27DB-BD31-4B8C-83A1-F6EECF244321}">
                <p14:modId xmlns:p14="http://schemas.microsoft.com/office/powerpoint/2010/main" val="3519897408"/>
              </p:ext>
            </p:extLst>
          </p:nvPr>
        </p:nvGraphicFramePr>
        <p:xfrm>
          <a:off x="5318423" y="1783638"/>
          <a:ext cx="3038924" cy="1393658"/>
        </p:xfrm>
        <a:graphic>
          <a:graphicData uri="http://schemas.openxmlformats.org/drawingml/2006/table">
            <a:tbl>
              <a:tblPr firstRow="1" bandRow="1"/>
              <a:tblGrid>
                <a:gridCol w="1438724">
                  <a:extLst>
                    <a:ext uri="{9D8B030D-6E8A-4147-A177-3AD203B41FA5}">
                      <a16:colId xmlns:a16="http://schemas.microsoft.com/office/drawing/2014/main" val="3883829934"/>
                    </a:ext>
                  </a:extLst>
                </a:gridCol>
                <a:gridCol w="1600200">
                  <a:extLst>
                    <a:ext uri="{9D8B030D-6E8A-4147-A177-3AD203B41FA5}">
                      <a16:colId xmlns:a16="http://schemas.microsoft.com/office/drawing/2014/main" val="953550264"/>
                    </a:ext>
                  </a:extLst>
                </a:gridCol>
              </a:tblGrid>
              <a:tr h="7461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latin typeface="Calibri" panose="020F0502020204030204" pitchFamily="34" charset="0"/>
                          <a:cs typeface="Calibri" panose="020F0502020204030204" pitchFamily="34" charset="0"/>
                        </a:rPr>
                        <a:t>Arboviral V1.3.2*</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accent4">
                              <a:lumMod val="75000"/>
                            </a:schemeClr>
                          </a:solidFill>
                          <a:latin typeface="Calibri" panose="020F0502020204030204" pitchFamily="34" charset="0"/>
                          <a:cs typeface="Calibri" panose="020F0502020204030204" pitchFamily="34" charset="0"/>
                        </a:rPr>
                        <a:t>Hepatitis V1*</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3750916"/>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latin typeface="Calibri" panose="020F0502020204030204" pitchFamily="34" charset="0"/>
                          <a:cs typeface="Calibri" panose="020F0502020204030204" pitchFamily="34" charset="0"/>
                        </a:rPr>
                        <a:t>Babesiosis V1.1</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accent4">
                              <a:lumMod val="75000"/>
                            </a:schemeClr>
                          </a:solidFill>
                          <a:latin typeface="Calibri" panose="020F0502020204030204" pitchFamily="34" charset="0"/>
                          <a:cs typeface="Calibri" panose="020F0502020204030204" pitchFamily="34" charset="0"/>
                        </a:rPr>
                        <a:t>Lyme/TBRD V1.0.2</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070318"/>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Carbon Monoxide V1.0*</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Malaria V1.0.2*</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2219826"/>
                  </a:ext>
                </a:extLst>
              </a:tr>
              <a:tr h="1765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Congenital Syphilis V1.1*</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0" baseline="0" dirty="0">
                          <a:solidFill>
                            <a:schemeClr val="accent4">
                              <a:lumMod val="75000"/>
                            </a:schemeClr>
                          </a:solidFill>
                          <a:latin typeface="Calibri" panose="020F0502020204030204" pitchFamily="34" charset="0"/>
                          <a:cs typeface="Calibri" panose="020F0502020204030204" pitchFamily="34" charset="0"/>
                        </a:rPr>
                        <a:t>STD V1.2*</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7633784"/>
                  </a:ext>
                </a:extLst>
              </a:tr>
              <a:tr h="1112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rtl="0" eaLnBrk="1" fontAlgn="auto" latinLnBrk="0" hangingPunct="1">
                        <a:lnSpc>
                          <a:spcPct val="100000"/>
                        </a:lnSpc>
                        <a:spcBef>
                          <a:spcPts val="0"/>
                        </a:spcBef>
                        <a:spcAft>
                          <a:spcPts val="0"/>
                        </a:spcAft>
                        <a:buClrTx/>
                        <a:buSzTx/>
                        <a:buFontTx/>
                        <a:buNone/>
                      </a:pPr>
                      <a:r>
                        <a:rPr lang="en-US" sz="1000" baseline="0" dirty="0">
                          <a:solidFill>
                            <a:schemeClr val="accent4">
                              <a:lumMod val="75000"/>
                            </a:schemeClr>
                          </a:solidFill>
                          <a:latin typeface="Calibri" panose="020F0502020204030204" pitchFamily="34" charset="0"/>
                          <a:cs typeface="Calibri" panose="020F0502020204030204" pitchFamily="34" charset="0"/>
                        </a:rPr>
                        <a:t>COVID-19 V1.2</a:t>
                      </a:r>
                      <a:endParaRPr lang="en-US" sz="1000" dirty="0">
                        <a:latin typeface="Calibri" panose="020F0502020204030204" pitchFamily="34" charset="0"/>
                        <a:cs typeface="Calibri" panose="020F0502020204030204" pitchFamily="34" charset="0"/>
                      </a:endParaRP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accent4">
                              <a:lumMod val="75000"/>
                            </a:schemeClr>
                          </a:solidFill>
                          <a:latin typeface="Calibri" panose="020F0502020204030204" pitchFamily="34" charset="0"/>
                          <a:cs typeface="Calibri" panose="020F0502020204030204" pitchFamily="34" charset="0"/>
                        </a:rPr>
                        <a:t>Trichinellosis V1.0.3</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0770584"/>
                  </a:ext>
                </a:extLst>
              </a:tr>
              <a:tr h="11122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FDD V1*</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Tuberculosis/LTBI V3.0.3</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1502200"/>
                  </a:ext>
                </a:extLst>
              </a:tr>
              <a:tr h="1112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dirty="0">
                          <a:solidFill>
                            <a:schemeClr val="accent4">
                              <a:lumMod val="75000"/>
                            </a:schemeClr>
                          </a:solidFill>
                          <a:latin typeface="Calibri" panose="020F0502020204030204" pitchFamily="34" charset="0"/>
                          <a:cs typeface="Calibri" panose="020F0502020204030204" pitchFamily="34" charset="0"/>
                        </a:rPr>
                        <a:t>Generic V2</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aseline="0" dirty="0">
                        <a:solidFill>
                          <a:schemeClr val="accent4">
                            <a:lumMod val="75000"/>
                          </a:schemeClr>
                        </a:solidFill>
                        <a:latin typeface="Calibri" panose="020F0502020204030204" pitchFamily="34" charset="0"/>
                        <a:cs typeface="Calibri" panose="020F0502020204030204" pitchFamily="34" charset="0"/>
                      </a:endParaRP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904955"/>
                  </a:ext>
                </a:extLst>
              </a:tr>
            </a:tbl>
          </a:graphicData>
        </a:graphic>
      </p:graphicFrame>
      <p:graphicFrame>
        <p:nvGraphicFramePr>
          <p:cNvPr id="6" name="Table 16">
            <a:extLst>
              <a:ext uri="{FF2B5EF4-FFF2-40B4-BE49-F238E27FC236}">
                <a16:creationId xmlns:a16="http://schemas.microsoft.com/office/drawing/2014/main" id="{F8743560-5DAB-377D-C50A-28A9ECA4BAB1}"/>
              </a:ext>
            </a:extLst>
          </p:cNvPr>
          <p:cNvGraphicFramePr>
            <a:graphicFrameLocks noGrp="1"/>
          </p:cNvGraphicFramePr>
          <p:nvPr>
            <p:extLst>
              <p:ext uri="{D42A27DB-BD31-4B8C-83A1-F6EECF244321}">
                <p14:modId xmlns:p14="http://schemas.microsoft.com/office/powerpoint/2010/main" val="3235228938"/>
              </p:ext>
            </p:extLst>
          </p:nvPr>
        </p:nvGraphicFramePr>
        <p:xfrm>
          <a:off x="5318422" y="3614859"/>
          <a:ext cx="2874583" cy="1045160"/>
        </p:xfrm>
        <a:graphic>
          <a:graphicData uri="http://schemas.openxmlformats.org/drawingml/2006/table">
            <a:tbl>
              <a:tblPr firstRow="1" bandRow="1">
                <a:tableStyleId>{2D5ABB26-0587-4C30-8999-92F81FD0307C}</a:tableStyleId>
              </a:tblPr>
              <a:tblGrid>
                <a:gridCol w="1465619">
                  <a:extLst>
                    <a:ext uri="{9D8B030D-6E8A-4147-A177-3AD203B41FA5}">
                      <a16:colId xmlns:a16="http://schemas.microsoft.com/office/drawing/2014/main" val="3883829934"/>
                    </a:ext>
                  </a:extLst>
                </a:gridCol>
                <a:gridCol w="1408964">
                  <a:extLst>
                    <a:ext uri="{9D8B030D-6E8A-4147-A177-3AD203B41FA5}">
                      <a16:colId xmlns:a16="http://schemas.microsoft.com/office/drawing/2014/main" val="953550264"/>
                    </a:ext>
                  </a:extLst>
                </a:gridCol>
              </a:tblGrid>
              <a:tr h="20903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dirty="0">
                          <a:solidFill>
                            <a:srgbClr val="5F5F5F"/>
                          </a:solidFill>
                          <a:latin typeface="Calibri" panose="020F0502020204030204" pitchFamily="34" charset="0"/>
                          <a:cs typeface="Calibri" panose="020F0502020204030204" pitchFamily="34" charset="0"/>
                        </a:rPr>
                        <a:t>Congenital Rubella V1.0*</a:t>
                      </a:r>
                    </a:p>
                  </a:txBody>
                  <a:tcPr marL="46693" marR="46693" marT="23347" marB="23347"/>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5F5F5F"/>
                          </a:solidFill>
                          <a:latin typeface="Calibri" panose="020F0502020204030204" pitchFamily="34" charset="0"/>
                          <a:cs typeface="Calibri" panose="020F0502020204030204" pitchFamily="34" charset="0"/>
                        </a:rPr>
                        <a:t>Mumps V1.0.2</a:t>
                      </a:r>
                    </a:p>
                  </a:txBody>
                  <a:tcPr marL="46693" marR="46693" marT="23347" marB="23347"/>
                </a:tc>
                <a:extLst>
                  <a:ext uri="{0D108BD9-81ED-4DB2-BD59-A6C34878D82A}">
                    <a16:rowId xmlns:a16="http://schemas.microsoft.com/office/drawing/2014/main" val="893750916"/>
                  </a:ext>
                </a:extLst>
              </a:tr>
              <a:tr h="20903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dirty="0">
                          <a:solidFill>
                            <a:srgbClr val="5F5F5F"/>
                          </a:solidFill>
                          <a:latin typeface="Calibri" panose="020F0502020204030204" pitchFamily="34" charset="0"/>
                          <a:cs typeface="Calibri" panose="020F0502020204030204" pitchFamily="34" charset="0"/>
                        </a:rPr>
                        <a:t>HAI MDRO V1.1*</a:t>
                      </a:r>
                    </a:p>
                  </a:txBody>
                  <a:tcPr marL="46693" marR="46693" marT="23347" marB="23347"/>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a:lnSpc>
                          <a:spcPct val="100000"/>
                        </a:lnSpc>
                        <a:spcBef>
                          <a:spcPts val="0"/>
                        </a:spcBef>
                        <a:spcAft>
                          <a:spcPts val="0"/>
                        </a:spcAft>
                        <a:buNone/>
                      </a:pPr>
                      <a:r>
                        <a:rPr lang="en-US" sz="1000" b="0" i="0" u="none" strike="noStrike" noProof="0" dirty="0">
                          <a:solidFill>
                            <a:srgbClr val="5F5F5F"/>
                          </a:solidFill>
                          <a:latin typeface="Calibri" panose="020F0502020204030204" pitchFamily="34" charset="0"/>
                          <a:cs typeface="Calibri" panose="020F0502020204030204" pitchFamily="34" charset="0"/>
                        </a:rPr>
                        <a:t>Pertussis V1.0.2</a:t>
                      </a:r>
                      <a:endParaRPr lang="en-US" sz="1000" dirty="0">
                        <a:latin typeface="Calibri" panose="020F0502020204030204" pitchFamily="34" charset="0"/>
                        <a:cs typeface="Calibri" panose="020F0502020204030204" pitchFamily="34" charset="0"/>
                      </a:endParaRPr>
                    </a:p>
                  </a:txBody>
                  <a:tcPr marL="46693" marR="46693" marT="23347" marB="23347"/>
                </a:tc>
                <a:extLst>
                  <a:ext uri="{0D108BD9-81ED-4DB2-BD59-A6C34878D82A}">
                    <a16:rowId xmlns:a16="http://schemas.microsoft.com/office/drawing/2014/main" val="59070318"/>
                  </a:ext>
                </a:extLst>
              </a:tr>
              <a:tr h="209032">
                <a:tc>
                  <a:txBody>
                    <a:bodyPr/>
                    <a:lstStyle/>
                    <a:p>
                      <a:r>
                        <a:rPr lang="en-US" sz="1000" dirty="0">
                          <a:solidFill>
                            <a:srgbClr val="5F5F5F"/>
                          </a:solidFill>
                          <a:latin typeface="Calibri" panose="020F0502020204030204" pitchFamily="34" charset="0"/>
                          <a:cs typeface="Calibri" panose="020F0502020204030204" pitchFamily="34" charset="0"/>
                        </a:rPr>
                        <a:t>Legionellosis V1.0*</a:t>
                      </a:r>
                    </a:p>
                  </a:txBody>
                  <a:tcPr marL="46693" marR="46693" marT="23347" marB="23347"/>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u="none" strike="noStrike" noProof="0" dirty="0">
                          <a:solidFill>
                            <a:srgbClr val="5F5F5F"/>
                          </a:solidFill>
                          <a:latin typeface="Calibri" panose="020F0502020204030204" pitchFamily="34" charset="0"/>
                          <a:cs typeface="Calibri" panose="020F0502020204030204" pitchFamily="34" charset="0"/>
                        </a:rPr>
                        <a:t>RIBD V1.1.2*</a:t>
                      </a:r>
                    </a:p>
                  </a:txBody>
                  <a:tcPr marL="46693" marR="46693" marT="23347" marB="23347"/>
                </a:tc>
                <a:extLst>
                  <a:ext uri="{0D108BD9-81ED-4DB2-BD59-A6C34878D82A}">
                    <a16:rowId xmlns:a16="http://schemas.microsoft.com/office/drawing/2014/main" val="2532219826"/>
                  </a:ext>
                </a:extLst>
              </a:tr>
              <a:tr h="209032">
                <a:tc>
                  <a:txBody>
                    <a:bodyPr/>
                    <a:lstStyle/>
                    <a:p>
                      <a:r>
                        <a:rPr lang="en-US" sz="1000" dirty="0">
                          <a:solidFill>
                            <a:srgbClr val="5F5F5F"/>
                          </a:solidFill>
                          <a:latin typeface="Calibri" panose="020F0502020204030204" pitchFamily="34" charset="0"/>
                          <a:cs typeface="Calibri" panose="020F0502020204030204" pitchFamily="34" charset="0"/>
                        </a:rPr>
                        <a:t>Malaria V1.1*</a:t>
                      </a:r>
                    </a:p>
                  </a:txBody>
                  <a:tcPr marL="46693" marR="46693" marT="23347" marB="23347"/>
                </a:tc>
                <a:tc>
                  <a:txBody>
                    <a:bodyPr/>
                    <a:lstStyle/>
                    <a:p>
                      <a:pPr marL="0" marR="0" lvl="0" indent="0" algn="l">
                        <a:lnSpc>
                          <a:spcPct val="100000"/>
                        </a:lnSpc>
                        <a:spcBef>
                          <a:spcPts val="0"/>
                        </a:spcBef>
                        <a:spcAft>
                          <a:spcPts val="0"/>
                        </a:spcAft>
                        <a:buNone/>
                      </a:pPr>
                      <a:r>
                        <a:rPr lang="en-US" sz="1000" dirty="0">
                          <a:solidFill>
                            <a:schemeClr val="accent4">
                              <a:lumMod val="75000"/>
                            </a:schemeClr>
                          </a:solidFill>
                          <a:latin typeface="Calibri" panose="020F0502020204030204" pitchFamily="34" charset="0"/>
                          <a:cs typeface="Calibri" panose="020F0502020204030204" pitchFamily="34" charset="0"/>
                        </a:rPr>
                        <a:t>Rubella V1.0*</a:t>
                      </a:r>
                    </a:p>
                  </a:txBody>
                  <a:tcPr marL="46693" marR="46693" marT="23347" marB="23347"/>
                </a:tc>
                <a:extLst>
                  <a:ext uri="{0D108BD9-81ED-4DB2-BD59-A6C34878D82A}">
                    <a16:rowId xmlns:a16="http://schemas.microsoft.com/office/drawing/2014/main" val="1992347129"/>
                  </a:ext>
                </a:extLst>
              </a:tr>
              <a:tr h="209032">
                <a:tc>
                  <a:txBody>
                    <a:bodyPr/>
                    <a:lstStyle/>
                    <a:p>
                      <a:r>
                        <a:rPr lang="en-US" sz="1000" dirty="0">
                          <a:solidFill>
                            <a:srgbClr val="5F5F5F"/>
                          </a:solidFill>
                          <a:latin typeface="Calibri" panose="020F0502020204030204" pitchFamily="34" charset="0"/>
                          <a:cs typeface="Calibri" panose="020F0502020204030204" pitchFamily="34" charset="0"/>
                        </a:rPr>
                        <a:t>Measles V1.0*</a:t>
                      </a:r>
                    </a:p>
                  </a:txBody>
                  <a:tcPr marL="46693" marR="46693" marT="23347" marB="23347"/>
                </a:tc>
                <a:tc>
                  <a:txBody>
                    <a:bodyPr/>
                    <a:lstStyle/>
                    <a:p>
                      <a:pPr marL="0" marR="0" lvl="0" indent="0" algn="l">
                        <a:lnSpc>
                          <a:spcPct val="100000"/>
                        </a:lnSpc>
                        <a:spcBef>
                          <a:spcPts val="0"/>
                        </a:spcBef>
                        <a:spcAft>
                          <a:spcPts val="0"/>
                        </a:spcAft>
                        <a:buNone/>
                      </a:pPr>
                      <a:r>
                        <a:rPr lang="en-US" sz="1000" dirty="0">
                          <a:solidFill>
                            <a:schemeClr val="accent4">
                              <a:lumMod val="75000"/>
                            </a:schemeClr>
                          </a:solidFill>
                          <a:latin typeface="Calibri" panose="020F0502020204030204" pitchFamily="34" charset="0"/>
                          <a:cs typeface="Calibri" panose="020F0502020204030204" pitchFamily="34" charset="0"/>
                        </a:rPr>
                        <a:t>Varicella V3.0.2*</a:t>
                      </a:r>
                    </a:p>
                  </a:txBody>
                  <a:tcPr marL="46693" marR="46693" marT="23347" marB="23347"/>
                </a:tc>
                <a:extLst>
                  <a:ext uri="{0D108BD9-81ED-4DB2-BD59-A6C34878D82A}">
                    <a16:rowId xmlns:a16="http://schemas.microsoft.com/office/drawing/2014/main" val="1809029803"/>
                  </a:ext>
                </a:extLst>
              </a:tr>
            </a:tbl>
          </a:graphicData>
        </a:graphic>
      </p:graphicFrame>
      <p:sp>
        <p:nvSpPr>
          <p:cNvPr id="7" name="TextBox 6">
            <a:extLst>
              <a:ext uri="{FF2B5EF4-FFF2-40B4-BE49-F238E27FC236}">
                <a16:creationId xmlns:a16="http://schemas.microsoft.com/office/drawing/2014/main" id="{A6F9FD57-829F-C2C6-D6B8-37B31D6DB8C6}"/>
              </a:ext>
            </a:extLst>
          </p:cNvPr>
          <p:cNvSpPr txBox="1"/>
          <p:nvPr/>
        </p:nvSpPr>
        <p:spPr>
          <a:xfrm>
            <a:off x="4370291" y="4808685"/>
            <a:ext cx="4050071" cy="230832"/>
          </a:xfrm>
          <a:prstGeom prst="rect">
            <a:avLst/>
          </a:prstGeom>
          <a:noFill/>
        </p:spPr>
        <p:txBody>
          <a:bodyPr wrap="square" rtlCol="0">
            <a:spAutoFit/>
          </a:bodyPr>
          <a:lstStyle/>
          <a:p>
            <a:r>
              <a:rPr lang="en-US" sz="900" b="1" dirty="0">
                <a:solidFill>
                  <a:schemeClr val="accent4">
                    <a:lumMod val="75000"/>
                  </a:schemeClr>
                </a:solidFill>
                <a:latin typeface="Calibri" panose="020F0502020204030204" pitchFamily="34" charset="0"/>
              </a:rPr>
              <a:t>* Please note: </a:t>
            </a:r>
            <a:r>
              <a:rPr lang="en-US" sz="900" dirty="0">
                <a:solidFill>
                  <a:schemeClr val="accent4">
                    <a:lumMod val="75000"/>
                  </a:schemeClr>
                </a:solidFill>
                <a:latin typeface="Calibri" panose="020F0502020204030204" pitchFamily="34" charset="0"/>
              </a:rPr>
              <a:t>These MMGs have additional nuances shared in the next few slides.</a:t>
            </a:r>
          </a:p>
        </p:txBody>
      </p:sp>
      <p:sp>
        <p:nvSpPr>
          <p:cNvPr id="4" name="Slide Number Placeholder 2">
            <a:extLst>
              <a:ext uri="{FF2B5EF4-FFF2-40B4-BE49-F238E27FC236}">
                <a16:creationId xmlns:a16="http://schemas.microsoft.com/office/drawing/2014/main" id="{FE2F0C51-4B2E-2B45-BB36-35B63C39BA36}"/>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5807024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a:xfrm>
            <a:off x="457200" y="205979"/>
            <a:ext cx="8025973" cy="857250"/>
          </a:xfrm>
        </p:spPr>
        <p:txBody>
          <a:bodyPr/>
          <a:lstStyle/>
          <a:p>
            <a:r>
              <a:rPr lang="en-US" dirty="0"/>
              <a:t>Plan: Lifting the MMG Onboarding Pause (4 of 7)</a:t>
            </a:r>
            <a:endParaRPr lang="en-US" dirty="0">
              <a:solidFill>
                <a:srgbClr val="007D57"/>
              </a:solidFill>
            </a:endParaRPr>
          </a:p>
        </p:txBody>
      </p:sp>
      <p:sp>
        <p:nvSpPr>
          <p:cNvPr id="3" name="Text Placeholder 2">
            <a:extLst>
              <a:ext uri="{FF2B5EF4-FFF2-40B4-BE49-F238E27FC236}">
                <a16:creationId xmlns:a16="http://schemas.microsoft.com/office/drawing/2014/main" id="{1B4CF195-761D-5079-EB1C-12CA630F6C55}"/>
              </a:ext>
            </a:extLst>
          </p:cNvPr>
          <p:cNvSpPr>
            <a:spLocks noGrp="1"/>
          </p:cNvSpPr>
          <p:nvPr>
            <p:ph type="body" sz="quarter" idx="10"/>
          </p:nvPr>
        </p:nvSpPr>
        <p:spPr>
          <a:xfrm>
            <a:off x="457200" y="1073995"/>
            <a:ext cx="8227889" cy="3395573"/>
          </a:xfrm>
        </p:spPr>
        <p:txBody>
          <a:bodyPr/>
          <a:lstStyle/>
          <a:p>
            <a:pPr>
              <a:buClr>
                <a:srgbClr val="007D57"/>
              </a:buClr>
            </a:pPr>
            <a:r>
              <a:rPr lang="en-US" sz="1400" b="1" dirty="0">
                <a:solidFill>
                  <a:srgbClr val="007D57"/>
                </a:solidFill>
                <a:latin typeface="Calibri"/>
                <a:cs typeface="Calibri"/>
              </a:rPr>
              <a:t>Step 2: Lift Pause on MMG Onboarding (cont’d)</a:t>
            </a:r>
            <a:endParaRPr lang="en-US" sz="1400" dirty="0">
              <a:latin typeface="Calibri"/>
              <a:cs typeface="Calibri"/>
            </a:endParaRPr>
          </a:p>
          <a:p>
            <a:pPr lvl="1">
              <a:buClr>
                <a:schemeClr val="accent4">
                  <a:lumMod val="75000"/>
                </a:schemeClr>
              </a:buClr>
            </a:pPr>
            <a:r>
              <a:rPr lang="en-US" sz="1400" dirty="0">
                <a:latin typeface="Calibri"/>
                <a:cs typeface="Calibri"/>
              </a:rPr>
              <a:t>NBS jurisdictions may have alternative, available versions to onboard or wait for a NBS page to be built for the following MMGs.</a:t>
            </a: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marL="800100" lvl="2" indent="0">
              <a:buClr>
                <a:srgbClr val="007D57"/>
              </a:buClr>
              <a:buNone/>
            </a:pPr>
            <a:endParaRPr lang="en-US" sz="800" dirty="0">
              <a:latin typeface="Calibri"/>
              <a:cs typeface="Calibri"/>
            </a:endParaRPr>
          </a:p>
          <a:p>
            <a:pPr lvl="2">
              <a:buClr>
                <a:srgbClr val="007D57"/>
              </a:buClr>
            </a:pPr>
            <a:endParaRPr lang="en-US" sz="1200" dirty="0"/>
          </a:p>
          <a:p>
            <a:pPr marL="354330" lvl="1" indent="0">
              <a:buNone/>
            </a:pPr>
            <a:endParaRPr lang="en-US" sz="800" dirty="0"/>
          </a:p>
          <a:p>
            <a:pPr marL="457200" lvl="1" indent="0">
              <a:buNone/>
            </a:pPr>
            <a:endParaRPr lang="en-US" sz="1200" dirty="0"/>
          </a:p>
        </p:txBody>
      </p:sp>
      <p:graphicFrame>
        <p:nvGraphicFramePr>
          <p:cNvPr id="5" name="Table 16">
            <a:extLst>
              <a:ext uri="{FF2B5EF4-FFF2-40B4-BE49-F238E27FC236}">
                <a16:creationId xmlns:a16="http://schemas.microsoft.com/office/drawing/2014/main" id="{49CD1618-C11C-75AF-2F6C-31216334B192}"/>
              </a:ext>
            </a:extLst>
          </p:cNvPr>
          <p:cNvGraphicFramePr>
            <a:graphicFrameLocks noGrp="1"/>
          </p:cNvGraphicFramePr>
          <p:nvPr>
            <p:extLst>
              <p:ext uri="{D42A27DB-BD31-4B8C-83A1-F6EECF244321}">
                <p14:modId xmlns:p14="http://schemas.microsoft.com/office/powerpoint/2010/main" val="1375655683"/>
              </p:ext>
            </p:extLst>
          </p:nvPr>
        </p:nvGraphicFramePr>
        <p:xfrm>
          <a:off x="1000186" y="1959918"/>
          <a:ext cx="3470000" cy="2834640"/>
        </p:xfrm>
        <a:graphic>
          <a:graphicData uri="http://schemas.openxmlformats.org/drawingml/2006/table">
            <a:tbl>
              <a:tblPr firstRow="1" bandRow="1">
                <a:tableStyleId>{2D5ABB26-0587-4C30-8999-92F81FD0307C}</a:tableStyleId>
              </a:tblPr>
              <a:tblGrid>
                <a:gridCol w="1732640">
                  <a:extLst>
                    <a:ext uri="{9D8B030D-6E8A-4147-A177-3AD203B41FA5}">
                      <a16:colId xmlns:a16="http://schemas.microsoft.com/office/drawing/2014/main" val="3883829934"/>
                    </a:ext>
                  </a:extLst>
                </a:gridCol>
                <a:gridCol w="1737360">
                  <a:extLst>
                    <a:ext uri="{9D8B030D-6E8A-4147-A177-3AD203B41FA5}">
                      <a16:colId xmlns:a16="http://schemas.microsoft.com/office/drawing/2014/main" val="953550264"/>
                    </a:ext>
                  </a:extLst>
                </a:gridCol>
              </a:tblGrid>
              <a:tr h="27432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chemeClr val="tx2"/>
                          </a:solidFill>
                          <a:latin typeface="Calibri" panose="020F0502020204030204" pitchFamily="34" charset="0"/>
                          <a:cs typeface="Calibri" panose="020F0502020204030204" pitchFamily="34" charset="0"/>
                        </a:rPr>
                        <a:t>NBS jurisdictions can onboard these MMGs:</a:t>
                      </a:r>
                    </a:p>
                  </a:txBody>
                  <a:tcPr marL="46693" marR="46693" marT="23347" marB="23347" anchor="ctr">
                    <a:solidFill>
                      <a:srgbClr val="17468F"/>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baseline="0">
                        <a:solidFill>
                          <a:schemeClr val="accent4">
                            <a:lumMod val="75000"/>
                          </a:schemeClr>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258985960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Arboviral V1.3.2 *</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baseline="0" dirty="0">
                          <a:solidFill>
                            <a:schemeClr val="accent4">
                              <a:lumMod val="75000"/>
                            </a:schemeClr>
                          </a:solidFill>
                          <a:latin typeface="Calibri" panose="020F0502020204030204" pitchFamily="34" charset="0"/>
                          <a:cs typeface="Calibri" panose="020F0502020204030204" pitchFamily="34" charset="0"/>
                        </a:rPr>
                        <a:t>Hepatitis V1.0 *</a:t>
                      </a:r>
                    </a:p>
                  </a:txBody>
                  <a:tcPr marL="46693" marR="46693" marT="23347" marB="23347" anchor="ctr"/>
                </a:tc>
                <a:extLst>
                  <a:ext uri="{0D108BD9-81ED-4DB2-BD59-A6C34878D82A}">
                    <a16:rowId xmlns:a16="http://schemas.microsoft.com/office/drawing/2014/main" val="89375091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aseline="0" dirty="0">
                          <a:solidFill>
                            <a:schemeClr val="accent4">
                              <a:lumMod val="75000"/>
                            </a:schemeClr>
                          </a:solidFill>
                          <a:latin typeface="Calibri" panose="020F0502020204030204" pitchFamily="34" charset="0"/>
                          <a:cs typeface="Calibri" panose="020F0502020204030204" pitchFamily="34" charset="0"/>
                        </a:rPr>
                        <a:t>Babesiosis V1.1</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Lyme/TBRD V1.0</a:t>
                      </a:r>
                    </a:p>
                  </a:txBody>
                  <a:tcPr marL="46693" marR="46693" marT="23347" marB="23347" anchor="ctr"/>
                </a:tc>
                <a:extLst>
                  <a:ext uri="{0D108BD9-81ED-4DB2-BD59-A6C34878D82A}">
                    <a16:rowId xmlns:a16="http://schemas.microsoft.com/office/drawing/2014/main" val="59070318"/>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Carbon Monoxide V1.0</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aseline="0" dirty="0">
                          <a:solidFill>
                            <a:schemeClr val="accent4">
                              <a:lumMod val="75000"/>
                            </a:schemeClr>
                          </a:solidFill>
                          <a:latin typeface="Calibri" panose="020F0502020204030204" pitchFamily="34" charset="0"/>
                          <a:cs typeface="Calibri" panose="020F0502020204030204" pitchFamily="34" charset="0"/>
                        </a:rPr>
                        <a:t>Malaria V1.0</a:t>
                      </a:r>
                    </a:p>
                  </a:txBody>
                  <a:tcPr marL="46693" marR="46693" marT="23347" marB="23347" anchor="ctr"/>
                </a:tc>
                <a:extLst>
                  <a:ext uri="{0D108BD9-81ED-4DB2-BD59-A6C34878D82A}">
                    <a16:rowId xmlns:a16="http://schemas.microsoft.com/office/drawing/2014/main" val="253221982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0" dirty="0">
                          <a:ln>
                            <a:noFill/>
                          </a:ln>
                          <a:solidFill>
                            <a:srgbClr val="7F7F7F">
                              <a:lumMod val="75000"/>
                            </a:srgbClr>
                          </a:solidFill>
                          <a:effectLst/>
                          <a:uLnTx/>
                          <a:uFillTx/>
                          <a:latin typeface="Calibri" panose="020F0502020204030204" pitchFamily="34" charset="0"/>
                          <a:cs typeface="Calibri" panose="020F0502020204030204" pitchFamily="34" charset="0"/>
                        </a:rPr>
                        <a:t>Congenital Syphilis V1.0 **</a:t>
                      </a:r>
                      <a:endParaRPr kumimoji="0" lang="en-US" sz="1050" b="0" i="0" u="none" strike="noStrike" kern="1200" cap="none" spc="0" normalizeH="0" baseline="0" noProof="0" dirty="0">
                        <a:ln>
                          <a:noFill/>
                        </a:ln>
                        <a:solidFill>
                          <a:srgbClr val="7F7F7F">
                            <a:lumMod val="75000"/>
                          </a:srgbClr>
                        </a:solidFill>
                        <a:effectLst/>
                        <a:uLnTx/>
                        <a:uFillTx/>
                        <a:latin typeface="Calibri" panose="020F0502020204030204" pitchFamily="34" charset="0"/>
                        <a:ea typeface="+mn-ea"/>
                        <a:cs typeface="Calibri" panose="020F0502020204030204" pitchFamily="34" charset="0"/>
                      </a:endParaRP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STD V1.0 **</a:t>
                      </a:r>
                    </a:p>
                  </a:txBody>
                  <a:tcPr marL="46693" marR="46693" marT="23347" marB="23347" anchor="ctr"/>
                </a:tc>
                <a:extLst>
                  <a:ext uri="{0D108BD9-81ED-4DB2-BD59-A6C34878D82A}">
                    <a16:rowId xmlns:a16="http://schemas.microsoft.com/office/drawing/2014/main" val="3187633784"/>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COVID-19 V1.2</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Trichinellosis V1.0.3</a:t>
                      </a:r>
                    </a:p>
                  </a:txBody>
                  <a:tcPr marL="46693" marR="46693" marT="23347" marB="23347" anchor="ctr"/>
                </a:tc>
                <a:extLst>
                  <a:ext uri="{0D108BD9-81ED-4DB2-BD59-A6C34878D82A}">
                    <a16:rowId xmlns:a16="http://schemas.microsoft.com/office/drawing/2014/main" val="2711340276"/>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Generic V2</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TB/LTBI V3.0.3</a:t>
                      </a:r>
                    </a:p>
                  </a:txBody>
                  <a:tcPr marL="46693" marR="46693" marT="23347" marB="23347" anchor="ctr"/>
                </a:tc>
                <a:extLst>
                  <a:ext uri="{0D108BD9-81ED-4DB2-BD59-A6C34878D82A}">
                    <a16:rowId xmlns:a16="http://schemas.microsoft.com/office/drawing/2014/main" val="4242904189"/>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HAI MDRO V1.0.2</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solidFill>
                          <a:srgbClr val="5F5F5F"/>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1823537476"/>
                  </a:ext>
                </a:extLst>
              </a:tr>
              <a:tr h="27432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chemeClr val="tx2"/>
                          </a:solidFill>
                          <a:latin typeface="Calibri" panose="020F0502020204030204" pitchFamily="34" charset="0"/>
                          <a:cs typeface="Calibri" panose="020F0502020204030204" pitchFamily="34" charset="0"/>
                        </a:rPr>
                        <a:t>NBS jurisdictions can onboard these MMGs once eCleared:</a:t>
                      </a:r>
                    </a:p>
                  </a:txBody>
                  <a:tcPr marL="46693" marR="46693" marT="23347" marB="23347" anchor="ctr">
                    <a:solidFill>
                      <a:srgbClr val="007D57"/>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a:solidFill>
                          <a:srgbClr val="5F5F5F"/>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1828524343"/>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HAI MDRO V1.1</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Pertussis V1.0.2</a:t>
                      </a:r>
                    </a:p>
                  </a:txBody>
                  <a:tcPr marL="46693" marR="46693" marT="23347" marB="23347" anchor="ctr"/>
                </a:tc>
                <a:extLst>
                  <a:ext uri="{0D108BD9-81ED-4DB2-BD59-A6C34878D82A}">
                    <a16:rowId xmlns:a16="http://schemas.microsoft.com/office/drawing/2014/main" val="3346349657"/>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Malaria V1.1</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Varicella V3.0.2</a:t>
                      </a:r>
                    </a:p>
                  </a:txBody>
                  <a:tcPr marL="46693" marR="46693" marT="23347" marB="23347" anchor="ctr"/>
                </a:tc>
                <a:extLst>
                  <a:ext uri="{0D108BD9-81ED-4DB2-BD59-A6C34878D82A}">
                    <a16:rowId xmlns:a16="http://schemas.microsoft.com/office/drawing/2014/main" val="1450017850"/>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Mumps V1.0.2</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solidFill>
                          <a:srgbClr val="5F5F5F"/>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1278893447"/>
                  </a:ext>
                </a:extLst>
              </a:tr>
            </a:tbl>
          </a:graphicData>
        </a:graphic>
      </p:graphicFrame>
      <p:graphicFrame>
        <p:nvGraphicFramePr>
          <p:cNvPr id="4" name="Table 16">
            <a:extLst>
              <a:ext uri="{FF2B5EF4-FFF2-40B4-BE49-F238E27FC236}">
                <a16:creationId xmlns:a16="http://schemas.microsoft.com/office/drawing/2014/main" id="{5770B24F-38C1-4D96-52D0-F8FD3B097FF3}"/>
              </a:ext>
            </a:extLst>
          </p:cNvPr>
          <p:cNvGraphicFramePr>
            <a:graphicFrameLocks noGrp="1"/>
          </p:cNvGraphicFramePr>
          <p:nvPr>
            <p:extLst>
              <p:ext uri="{D42A27DB-BD31-4B8C-83A1-F6EECF244321}">
                <p14:modId xmlns:p14="http://schemas.microsoft.com/office/powerpoint/2010/main" val="3518578373"/>
              </p:ext>
            </p:extLst>
          </p:nvPr>
        </p:nvGraphicFramePr>
        <p:xfrm>
          <a:off x="4771126" y="1959918"/>
          <a:ext cx="3453621" cy="1554480"/>
        </p:xfrm>
        <a:graphic>
          <a:graphicData uri="http://schemas.openxmlformats.org/drawingml/2006/table">
            <a:tbl>
              <a:tblPr firstRow="1" bandRow="1">
                <a:tableStyleId>{2D5ABB26-0587-4C30-8999-92F81FD0307C}</a:tableStyleId>
              </a:tblPr>
              <a:tblGrid>
                <a:gridCol w="1716261">
                  <a:extLst>
                    <a:ext uri="{9D8B030D-6E8A-4147-A177-3AD203B41FA5}">
                      <a16:colId xmlns:a16="http://schemas.microsoft.com/office/drawing/2014/main" val="3883829934"/>
                    </a:ext>
                  </a:extLst>
                </a:gridCol>
                <a:gridCol w="1737360">
                  <a:extLst>
                    <a:ext uri="{9D8B030D-6E8A-4147-A177-3AD203B41FA5}">
                      <a16:colId xmlns:a16="http://schemas.microsoft.com/office/drawing/2014/main" val="953550264"/>
                    </a:ext>
                  </a:extLst>
                </a:gridCol>
              </a:tblGrid>
              <a:tr h="41148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chemeClr val="tx2"/>
                          </a:solidFill>
                          <a:latin typeface="Calibri" panose="020F0502020204030204" pitchFamily="34" charset="0"/>
                          <a:cs typeface="Calibri" panose="020F0502020204030204" pitchFamily="34" charset="0"/>
                        </a:rPr>
                        <a:t>NBS jurisdictions cannot onboard yet until standard NBS packages are available, regardless of CDC onboarding status:</a:t>
                      </a:r>
                    </a:p>
                  </a:txBody>
                  <a:tcPr marL="46693" marR="46693" marT="23347" marB="23347" anchor="ctr">
                    <a:solidFill>
                      <a:schemeClr val="accent4">
                        <a:lumMod val="7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baseline="0">
                        <a:solidFill>
                          <a:schemeClr val="accent4">
                            <a:lumMod val="75000"/>
                          </a:schemeClr>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258985960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Congenital Rubella V1.0</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baseline="0" dirty="0">
                          <a:solidFill>
                            <a:schemeClr val="accent4">
                              <a:lumMod val="75000"/>
                            </a:schemeClr>
                          </a:solidFill>
                          <a:latin typeface="Calibri" panose="020F0502020204030204" pitchFamily="34" charset="0"/>
                          <a:cs typeface="Calibri" panose="020F0502020204030204" pitchFamily="34" charset="0"/>
                        </a:rPr>
                        <a:t>Measles V1.0</a:t>
                      </a:r>
                    </a:p>
                  </a:txBody>
                  <a:tcPr marL="46693" marR="46693" marT="23347" marB="23347" anchor="ctr"/>
                </a:tc>
                <a:extLst>
                  <a:ext uri="{0D108BD9-81ED-4DB2-BD59-A6C34878D82A}">
                    <a16:rowId xmlns:a16="http://schemas.microsoft.com/office/drawing/2014/main" val="89375091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Congenital Syphilis V1.1 **</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baseline="0" dirty="0">
                          <a:solidFill>
                            <a:schemeClr val="accent4">
                              <a:lumMod val="75000"/>
                            </a:schemeClr>
                          </a:solidFill>
                          <a:latin typeface="Calibri" panose="020F0502020204030204" pitchFamily="34" charset="0"/>
                          <a:cs typeface="Calibri" panose="020F0502020204030204" pitchFamily="34" charset="0"/>
                        </a:rPr>
                        <a:t>RIBD V1.1.2 *</a:t>
                      </a:r>
                    </a:p>
                  </a:txBody>
                  <a:tcPr marL="46693" marR="46693" marT="23347" marB="23347" anchor="ctr"/>
                </a:tc>
                <a:extLst>
                  <a:ext uri="{0D108BD9-81ED-4DB2-BD59-A6C34878D82A}">
                    <a16:rowId xmlns:a16="http://schemas.microsoft.com/office/drawing/2014/main" val="59070318"/>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aseline="0" dirty="0">
                          <a:solidFill>
                            <a:schemeClr val="accent4">
                              <a:lumMod val="75000"/>
                            </a:schemeClr>
                          </a:solidFill>
                          <a:latin typeface="Calibri" panose="020F0502020204030204" pitchFamily="34" charset="0"/>
                          <a:cs typeface="Calibri" panose="020F0502020204030204" pitchFamily="34" charset="0"/>
                        </a:rPr>
                        <a:t>FDD V1.0 </a:t>
                      </a:r>
                      <a:r>
                        <a:rPr lang="en-US" sz="1100" baseline="30000" dirty="0">
                          <a:solidFill>
                            <a:schemeClr val="accent4">
                              <a:lumMod val="75000"/>
                            </a:schemeClr>
                          </a:solidFill>
                          <a:latin typeface="Calibri" panose="020F0502020204030204" pitchFamily="34" charset="0"/>
                          <a:cs typeface="Calibri" panose="020F0502020204030204" pitchFamily="34" charset="0"/>
                        </a:rPr>
                        <a:t>*/**</a:t>
                      </a: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Rubella V1.0</a:t>
                      </a:r>
                    </a:p>
                  </a:txBody>
                  <a:tcPr marL="46693" marR="46693" marT="23347" marB="23347" anchor="ctr"/>
                </a:tc>
                <a:extLst>
                  <a:ext uri="{0D108BD9-81ED-4DB2-BD59-A6C34878D82A}">
                    <a16:rowId xmlns:a16="http://schemas.microsoft.com/office/drawing/2014/main" val="2532219826"/>
                  </a:ext>
                </a:extLst>
              </a:tr>
              <a:tr h="2286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u="none" strike="noStrike" kern="1200" cap="none" spc="0" normalizeH="0" baseline="0" noProof="0" dirty="0">
                          <a:ln>
                            <a:noFill/>
                          </a:ln>
                          <a:solidFill>
                            <a:srgbClr val="7F7F7F">
                              <a:lumMod val="75000"/>
                            </a:srgbClr>
                          </a:solidFill>
                          <a:effectLst/>
                          <a:uLnTx/>
                          <a:uFillTx/>
                          <a:latin typeface="Calibri" panose="020F0502020204030204" pitchFamily="34" charset="0"/>
                          <a:cs typeface="Calibri" panose="020F0502020204030204" pitchFamily="34" charset="0"/>
                        </a:rPr>
                        <a:t>Hepatitis V2.0</a:t>
                      </a:r>
                      <a:endParaRPr kumimoji="0" lang="en-US" sz="1050" b="0" i="0" u="none" strike="noStrike" kern="1200" cap="none" spc="0" normalizeH="0" baseline="0" noProof="0" dirty="0">
                        <a:ln>
                          <a:noFill/>
                        </a:ln>
                        <a:solidFill>
                          <a:srgbClr val="7F7F7F">
                            <a:lumMod val="75000"/>
                          </a:srgbClr>
                        </a:solidFill>
                        <a:effectLst/>
                        <a:uLnTx/>
                        <a:uFillTx/>
                        <a:latin typeface="Calibri" panose="020F0502020204030204" pitchFamily="34" charset="0"/>
                        <a:ea typeface="+mn-ea"/>
                        <a:cs typeface="Calibri" panose="020F0502020204030204" pitchFamily="34" charset="0"/>
                      </a:endParaRPr>
                    </a:p>
                  </a:txBody>
                  <a:tcPr marL="46693" marR="46693" marT="23347" marB="23347" anchor="ct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5F5F5F"/>
                          </a:solidFill>
                          <a:latin typeface="Calibri" panose="020F0502020204030204" pitchFamily="34" charset="0"/>
                          <a:cs typeface="Calibri" panose="020F0502020204030204" pitchFamily="34" charset="0"/>
                        </a:rPr>
                        <a:t>STD V1.2 **</a:t>
                      </a:r>
                    </a:p>
                  </a:txBody>
                  <a:tcPr marL="46693" marR="46693" marT="23347" marB="23347" anchor="ctr"/>
                </a:tc>
                <a:extLst>
                  <a:ext uri="{0D108BD9-81ED-4DB2-BD59-A6C34878D82A}">
                    <a16:rowId xmlns:a16="http://schemas.microsoft.com/office/drawing/2014/main" val="3187633784"/>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7F7F7F">
                              <a:lumMod val="75000"/>
                            </a:srgbClr>
                          </a:solidFill>
                          <a:effectLst/>
                          <a:uLnTx/>
                          <a:uFillTx/>
                          <a:latin typeface="Calibri" panose="020F0502020204030204" pitchFamily="34" charset="0"/>
                          <a:ea typeface="+mn-ea"/>
                          <a:cs typeface="Calibri" panose="020F0502020204030204" pitchFamily="34" charset="0"/>
                        </a:rPr>
                        <a:t>Legionellosis V1.0</a:t>
                      </a:r>
                    </a:p>
                  </a:txBody>
                  <a:tcPr marL="46693" marR="46693" marT="23347" marB="2334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solidFill>
                          <a:srgbClr val="5F5F5F"/>
                        </a:solidFill>
                        <a:latin typeface="Calibri" panose="020F0502020204030204" pitchFamily="34" charset="0"/>
                        <a:cs typeface="Calibri" panose="020F0502020204030204" pitchFamily="34" charset="0"/>
                      </a:endParaRPr>
                    </a:p>
                  </a:txBody>
                  <a:tcPr marL="46693" marR="46693" marT="23347" marB="23347" anchor="ctr"/>
                </a:tc>
                <a:extLst>
                  <a:ext uri="{0D108BD9-81ED-4DB2-BD59-A6C34878D82A}">
                    <a16:rowId xmlns:a16="http://schemas.microsoft.com/office/drawing/2014/main" val="598502530"/>
                  </a:ext>
                </a:extLst>
              </a:tr>
            </a:tbl>
          </a:graphicData>
        </a:graphic>
      </p:graphicFrame>
      <p:sp>
        <p:nvSpPr>
          <p:cNvPr id="6" name="TextBox 5">
            <a:extLst>
              <a:ext uri="{FF2B5EF4-FFF2-40B4-BE49-F238E27FC236}">
                <a16:creationId xmlns:a16="http://schemas.microsoft.com/office/drawing/2014/main" id="{BB7A206E-8658-C5FD-EB74-F46A258E681E}"/>
              </a:ext>
            </a:extLst>
          </p:cNvPr>
          <p:cNvSpPr txBox="1"/>
          <p:nvPr/>
        </p:nvSpPr>
        <p:spPr>
          <a:xfrm>
            <a:off x="3960040" y="4596953"/>
            <a:ext cx="4135932" cy="369332"/>
          </a:xfrm>
          <a:prstGeom prst="rect">
            <a:avLst/>
          </a:prstGeom>
          <a:noFill/>
        </p:spPr>
        <p:txBody>
          <a:bodyPr wrap="square" rtlCol="0">
            <a:spAutoFit/>
          </a:bodyPr>
          <a:lstStyle/>
          <a:p>
            <a:r>
              <a:rPr lang="en-US" sz="900" b="1" dirty="0">
                <a:solidFill>
                  <a:schemeClr val="accent4">
                    <a:lumMod val="75000"/>
                  </a:schemeClr>
                </a:solidFill>
                <a:latin typeface="Calibri" panose="020F0502020204030204" pitchFamily="34" charset="0"/>
              </a:rPr>
              <a:t>*</a:t>
            </a:r>
            <a:r>
              <a:rPr lang="en-US" sz="900" dirty="0">
                <a:solidFill>
                  <a:schemeClr val="accent4">
                    <a:lumMod val="75000"/>
                  </a:schemeClr>
                </a:solidFill>
                <a:latin typeface="Calibri" panose="020F0502020204030204" pitchFamily="34" charset="0"/>
              </a:rPr>
              <a:t>   Additional nuances for these MMGs continues in the next slide.</a:t>
            </a:r>
          </a:p>
          <a:p>
            <a:pPr indent="-640080">
              <a:spcAft>
                <a:spcPts val="0"/>
              </a:spcAft>
            </a:pPr>
            <a:r>
              <a:rPr lang="en-US" sz="900" b="1" dirty="0">
                <a:solidFill>
                  <a:schemeClr val="accent4">
                    <a:lumMod val="75000"/>
                  </a:schemeClr>
                </a:solidFill>
                <a:latin typeface="Calibri" panose="020F0502020204030204" pitchFamily="34" charset="0"/>
              </a:rPr>
              <a:t>**</a:t>
            </a:r>
            <a:r>
              <a:rPr lang="en-US" sz="900" dirty="0">
                <a:solidFill>
                  <a:schemeClr val="accent4">
                    <a:lumMod val="75000"/>
                  </a:schemeClr>
                </a:solidFill>
                <a:latin typeface="Calibri" panose="020F0502020204030204" pitchFamily="34" charset="0"/>
              </a:rPr>
              <a:t> Ongoing discussions with CDC programs about which versions can be onboarded.</a:t>
            </a:r>
          </a:p>
        </p:txBody>
      </p:sp>
      <p:sp>
        <p:nvSpPr>
          <p:cNvPr id="7" name="Slide Number Placeholder 2">
            <a:extLst>
              <a:ext uri="{FF2B5EF4-FFF2-40B4-BE49-F238E27FC236}">
                <a16:creationId xmlns:a16="http://schemas.microsoft.com/office/drawing/2014/main" id="{8E44B69B-4B0A-37C7-AA01-FC8018D3D994}"/>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105340338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a:xfrm>
            <a:off x="457200" y="205979"/>
            <a:ext cx="8025973" cy="857250"/>
          </a:xfrm>
        </p:spPr>
        <p:txBody>
          <a:bodyPr/>
          <a:lstStyle/>
          <a:p>
            <a:r>
              <a:rPr lang="en-US" dirty="0"/>
              <a:t>Plan: Lifting the MMG Onboarding Pause (5 of 7)</a:t>
            </a:r>
            <a:endParaRPr lang="en-US" dirty="0">
              <a:solidFill>
                <a:srgbClr val="007D57"/>
              </a:solidFill>
            </a:endParaRPr>
          </a:p>
        </p:txBody>
      </p:sp>
      <p:sp>
        <p:nvSpPr>
          <p:cNvPr id="3" name="Text Placeholder 2">
            <a:extLst>
              <a:ext uri="{FF2B5EF4-FFF2-40B4-BE49-F238E27FC236}">
                <a16:creationId xmlns:a16="http://schemas.microsoft.com/office/drawing/2014/main" id="{1B4CF195-761D-5079-EB1C-12CA630F6C55}"/>
              </a:ext>
            </a:extLst>
          </p:cNvPr>
          <p:cNvSpPr>
            <a:spLocks noGrp="1"/>
          </p:cNvSpPr>
          <p:nvPr>
            <p:ph type="body" sz="quarter" idx="10"/>
          </p:nvPr>
        </p:nvSpPr>
        <p:spPr>
          <a:xfrm>
            <a:off x="457201" y="1073995"/>
            <a:ext cx="7738782" cy="3395573"/>
          </a:xfrm>
        </p:spPr>
        <p:txBody>
          <a:bodyPr/>
          <a:lstStyle/>
          <a:p>
            <a:pPr>
              <a:buClr>
                <a:srgbClr val="007D57"/>
              </a:buClr>
            </a:pPr>
            <a:r>
              <a:rPr lang="en-US" sz="1400" b="1" dirty="0">
                <a:solidFill>
                  <a:srgbClr val="007D57"/>
                </a:solidFill>
                <a:latin typeface="Calibri"/>
                <a:cs typeface="Calibri"/>
              </a:rPr>
              <a:t>Step 2: Lift Pause on MMG Onboarding (cont’d)</a:t>
            </a:r>
            <a:endParaRPr lang="en-US" sz="1400" dirty="0">
              <a:latin typeface="Calibri"/>
              <a:cs typeface="Calibri"/>
            </a:endParaRPr>
          </a:p>
          <a:p>
            <a:pPr lvl="1"/>
            <a:r>
              <a:rPr lang="en-US" sz="1400" dirty="0">
                <a:latin typeface="Calibri"/>
                <a:cs typeface="Calibri"/>
              </a:rPr>
              <a:t>MMGs with limited onboardings:</a:t>
            </a:r>
          </a:p>
          <a:p>
            <a:pPr lvl="2"/>
            <a:r>
              <a:rPr lang="en-US" sz="1400" dirty="0">
                <a:latin typeface="Calibri"/>
                <a:cs typeface="Calibri"/>
              </a:rPr>
              <a:t>Arboviral V1.3.2 – If jurisdictions are interested in V1.3.2, please contact </a:t>
            </a:r>
            <a:r>
              <a:rPr lang="en-US" sz="1400" dirty="0">
                <a:latin typeface="Calibri"/>
                <a:cs typeface="Calibri"/>
                <a:hlinkClick r:id="rId2"/>
              </a:rPr>
              <a:t>edx@cdc.gov</a:t>
            </a:r>
            <a:r>
              <a:rPr lang="en-US" sz="1400" dirty="0">
                <a:latin typeface="Calibri"/>
                <a:cs typeface="Calibri"/>
              </a:rPr>
              <a:t> for further discussion.</a:t>
            </a:r>
          </a:p>
          <a:p>
            <a:pPr lvl="2"/>
            <a:r>
              <a:rPr lang="en-US" sz="1400" dirty="0"/>
              <a:t>FDD V1 – MMG team and CDC programs have internal discussions about future onboardings.</a:t>
            </a:r>
          </a:p>
          <a:p>
            <a:pPr lvl="2"/>
            <a:r>
              <a:rPr lang="en-US" sz="1400" dirty="0"/>
              <a:t>Hepatitis V1 – If jurisdictions are interested in V1.0, please contact </a:t>
            </a:r>
            <a:r>
              <a:rPr lang="en-US" sz="1400" dirty="0">
                <a:hlinkClick r:id="rId2"/>
              </a:rPr>
              <a:t>edx@cdc.gov</a:t>
            </a:r>
            <a:r>
              <a:rPr lang="en-US" sz="1400" dirty="0"/>
              <a:t> for further discussion.</a:t>
            </a:r>
          </a:p>
          <a:p>
            <a:pPr lvl="2"/>
            <a:r>
              <a:rPr lang="en-US" sz="1400" dirty="0">
                <a:latin typeface="Calibri"/>
                <a:cs typeface="Calibri"/>
              </a:rPr>
              <a:t>RIBD V1.1.2 – MMG team and CDC programs have internal discussions about future onboardings.</a:t>
            </a:r>
          </a:p>
          <a:p>
            <a:pPr lvl="2">
              <a:buClr>
                <a:srgbClr val="007D57"/>
              </a:buClr>
            </a:pPr>
            <a:endParaRPr lang="en-US" sz="1200" dirty="0"/>
          </a:p>
          <a:p>
            <a:pPr marL="354330" lvl="1" indent="0">
              <a:buNone/>
            </a:pPr>
            <a:endParaRPr lang="en-US" sz="800" dirty="0"/>
          </a:p>
          <a:p>
            <a:pPr marL="457200" lvl="1" indent="0">
              <a:buNone/>
            </a:pPr>
            <a:endParaRPr lang="en-US" sz="1200" dirty="0"/>
          </a:p>
        </p:txBody>
      </p:sp>
      <p:sp>
        <p:nvSpPr>
          <p:cNvPr id="4" name="Slide Number Placeholder 2">
            <a:extLst>
              <a:ext uri="{FF2B5EF4-FFF2-40B4-BE49-F238E27FC236}">
                <a16:creationId xmlns:a16="http://schemas.microsoft.com/office/drawing/2014/main" id="{1E61051B-3FBC-FB1C-C286-86788AABB297}"/>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230381294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p:txBody>
          <a:bodyPr/>
          <a:lstStyle/>
          <a:p>
            <a:r>
              <a:rPr lang="en-US" dirty="0"/>
              <a:t>Plan: Lifting the MMG Onboarding Pause (6 of 7)</a:t>
            </a:r>
          </a:p>
        </p:txBody>
      </p:sp>
      <p:grpSp>
        <p:nvGrpSpPr>
          <p:cNvPr id="21" name="Group 20">
            <a:extLst>
              <a:ext uri="{FF2B5EF4-FFF2-40B4-BE49-F238E27FC236}">
                <a16:creationId xmlns:a16="http://schemas.microsoft.com/office/drawing/2014/main" id="{6D0C898C-79DF-04CD-523D-FFD56E9628E0}"/>
              </a:ext>
              <a:ext uri="{C183D7F6-B498-43B3-948B-1728B52AA6E4}">
                <adec:decorative xmlns:adec="http://schemas.microsoft.com/office/drawing/2017/decorative" val="1"/>
              </a:ext>
            </a:extLst>
          </p:cNvPr>
          <p:cNvGrpSpPr/>
          <p:nvPr/>
        </p:nvGrpSpPr>
        <p:grpSpPr>
          <a:xfrm>
            <a:off x="100854" y="1384364"/>
            <a:ext cx="4518210" cy="3028880"/>
            <a:chOff x="100854" y="1384364"/>
            <a:chExt cx="4518210" cy="3028880"/>
          </a:xfrm>
        </p:grpSpPr>
        <p:grpSp>
          <p:nvGrpSpPr>
            <p:cNvPr id="10" name="Group 9">
              <a:extLst>
                <a:ext uri="{FF2B5EF4-FFF2-40B4-BE49-F238E27FC236}">
                  <a16:creationId xmlns:a16="http://schemas.microsoft.com/office/drawing/2014/main" id="{C05C77B9-1BA3-FAF3-EC5C-EA8B72551FBE}"/>
                </a:ext>
              </a:extLst>
            </p:cNvPr>
            <p:cNvGrpSpPr/>
            <p:nvPr/>
          </p:nvGrpSpPr>
          <p:grpSpPr>
            <a:xfrm>
              <a:off x="100854" y="1384364"/>
              <a:ext cx="4518210" cy="3028880"/>
              <a:chOff x="100854" y="1384364"/>
              <a:chExt cx="4518210" cy="3028880"/>
            </a:xfrm>
          </p:grpSpPr>
          <p:sp>
            <p:nvSpPr>
              <p:cNvPr id="11" name="Freeform: Shape 10">
                <a:extLst>
                  <a:ext uri="{FF2B5EF4-FFF2-40B4-BE49-F238E27FC236}">
                    <a16:creationId xmlns:a16="http://schemas.microsoft.com/office/drawing/2014/main" id="{D51BBD2D-31E4-528C-8FF6-FB6807376BA8}"/>
                  </a:ext>
                </a:extLst>
              </p:cNvPr>
              <p:cNvSpPr/>
              <p:nvPr/>
            </p:nvSpPr>
            <p:spPr>
              <a:xfrm>
                <a:off x="2005981"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2" name="Freeform: Shape 11">
                <a:extLst>
                  <a:ext uri="{FF2B5EF4-FFF2-40B4-BE49-F238E27FC236}">
                    <a16:creationId xmlns:a16="http://schemas.microsoft.com/office/drawing/2014/main" id="{4CA84318-054C-7338-059F-5AA2BA8CA97B}"/>
                  </a:ext>
                </a:extLst>
              </p:cNvPr>
              <p:cNvSpPr/>
              <p:nvPr/>
            </p:nvSpPr>
            <p:spPr>
              <a:xfrm>
                <a:off x="3025401" y="1608926"/>
                <a:ext cx="1092697" cy="673683"/>
              </a:xfrm>
              <a:custGeom>
                <a:avLst/>
                <a:gdLst>
                  <a:gd name="connsiteX0" fmla="*/ 0 w 1092697"/>
                  <a:gd name="connsiteY0" fmla="*/ 0 h 673683"/>
                  <a:gd name="connsiteX1" fmla="*/ 1092697 w 1092697"/>
                  <a:gd name="connsiteY1" fmla="*/ 0 h 673683"/>
                  <a:gd name="connsiteX2" fmla="*/ 1092697 w 1092697"/>
                  <a:gd name="connsiteY2" fmla="*/ 673683 h 673683"/>
                  <a:gd name="connsiteX3" fmla="*/ 0 w 1092697"/>
                  <a:gd name="connsiteY3" fmla="*/ 673683 h 673683"/>
                  <a:gd name="connsiteX4" fmla="*/ 0 w 1092697"/>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697" h="673683">
                    <a:moveTo>
                      <a:pt x="0" y="0"/>
                    </a:moveTo>
                    <a:lnTo>
                      <a:pt x="1092697" y="0"/>
                    </a:lnTo>
                    <a:lnTo>
                      <a:pt x="1092697"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Before Lifting the Pause</a:t>
                </a:r>
              </a:p>
            </p:txBody>
          </p:sp>
          <p:sp>
            <p:nvSpPr>
              <p:cNvPr id="13" name="Freeform: Shape 12">
                <a:extLst>
                  <a:ext uri="{FF2B5EF4-FFF2-40B4-BE49-F238E27FC236}">
                    <a16:creationId xmlns:a16="http://schemas.microsoft.com/office/drawing/2014/main" id="{7A0355BF-2419-B7CF-8BB3-0D0D8DC07788}"/>
                  </a:ext>
                </a:extLst>
              </p:cNvPr>
              <p:cNvSpPr/>
              <p:nvPr/>
            </p:nvSpPr>
            <p:spPr>
              <a:xfrm>
                <a:off x="950994"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4" name="Freeform: Shape 13">
                <a:extLst>
                  <a:ext uri="{FF2B5EF4-FFF2-40B4-BE49-F238E27FC236}">
                    <a16:creationId xmlns:a16="http://schemas.microsoft.com/office/drawing/2014/main" id="{2CFCFB18-D55D-9A0C-4501-FA6026745DB4}"/>
                  </a:ext>
                </a:extLst>
              </p:cNvPr>
              <p:cNvSpPr/>
              <p:nvPr/>
            </p:nvSpPr>
            <p:spPr>
              <a:xfrm>
                <a:off x="1476466"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a:glow rad="101600">
                  <a:srgbClr val="007D57">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2</a:t>
                </a:r>
              </a:p>
            </p:txBody>
          </p:sp>
          <p:sp>
            <p:nvSpPr>
              <p:cNvPr id="15" name="Freeform: Shape 14">
                <a:extLst>
                  <a:ext uri="{FF2B5EF4-FFF2-40B4-BE49-F238E27FC236}">
                    <a16:creationId xmlns:a16="http://schemas.microsoft.com/office/drawing/2014/main" id="{8650C337-9027-DD61-DCAA-485C94AF9D4C}"/>
                  </a:ext>
                </a:extLst>
              </p:cNvPr>
              <p:cNvSpPr/>
              <p:nvPr/>
            </p:nvSpPr>
            <p:spPr>
              <a:xfrm>
                <a:off x="100854" y="2561963"/>
                <a:ext cx="1335192" cy="673683"/>
              </a:xfrm>
              <a:custGeom>
                <a:avLst/>
                <a:gdLst>
                  <a:gd name="connsiteX0" fmla="*/ 0 w 1212629"/>
                  <a:gd name="connsiteY0" fmla="*/ 0 h 673683"/>
                  <a:gd name="connsiteX1" fmla="*/ 1212629 w 1212629"/>
                  <a:gd name="connsiteY1" fmla="*/ 0 h 673683"/>
                  <a:gd name="connsiteX2" fmla="*/ 1212629 w 1212629"/>
                  <a:gd name="connsiteY2" fmla="*/ 673683 h 673683"/>
                  <a:gd name="connsiteX3" fmla="*/ 0 w 1212629"/>
                  <a:gd name="connsiteY3" fmla="*/ 673683 h 673683"/>
                  <a:gd name="connsiteX4" fmla="*/ 0 w 1212629"/>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9" h="673683">
                    <a:moveTo>
                      <a:pt x="0" y="0"/>
                    </a:moveTo>
                    <a:lnTo>
                      <a:pt x="1212629" y="0"/>
                    </a:lnTo>
                    <a:lnTo>
                      <a:pt x="1212629"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b="1" kern="1200" dirty="0">
                    <a:solidFill>
                      <a:srgbClr val="007D57"/>
                    </a:solidFill>
                    <a:latin typeface="Calibri" panose="020F0502020204030204"/>
                    <a:ea typeface="+mn-ea"/>
                    <a:cs typeface="+mn-cs"/>
                  </a:rPr>
                  <a:t>Lift Pause: MMG Onboarding</a:t>
                </a:r>
              </a:p>
            </p:txBody>
          </p:sp>
          <p:sp>
            <p:nvSpPr>
              <p:cNvPr id="16" name="Freeform: Shape 15">
                <a:extLst>
                  <a:ext uri="{FF2B5EF4-FFF2-40B4-BE49-F238E27FC236}">
                    <a16:creationId xmlns:a16="http://schemas.microsoft.com/office/drawing/2014/main" id="{35B96C85-6341-BF95-5CC7-E95A61A55E2F}"/>
                  </a:ext>
                </a:extLst>
              </p:cNvPr>
              <p:cNvSpPr/>
              <p:nvPr/>
            </p:nvSpPr>
            <p:spPr>
              <a:xfrm>
                <a:off x="2531454"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a:glow rad="101600">
                  <a:srgbClr val="007D57">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7" name="Freeform: Shape 16">
                <a:extLst>
                  <a:ext uri="{FF2B5EF4-FFF2-40B4-BE49-F238E27FC236}">
                    <a16:creationId xmlns:a16="http://schemas.microsoft.com/office/drawing/2014/main" id="{5AE1E642-360A-1896-9CA9-6F1C3E7A8782}"/>
                  </a:ext>
                </a:extLst>
              </p:cNvPr>
              <p:cNvSpPr/>
              <p:nvPr/>
            </p:nvSpPr>
            <p:spPr>
              <a:xfrm>
                <a:off x="2005981"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8" name="Freeform: Shape 17">
                <a:extLst>
                  <a:ext uri="{FF2B5EF4-FFF2-40B4-BE49-F238E27FC236}">
                    <a16:creationId xmlns:a16="http://schemas.microsoft.com/office/drawing/2014/main" id="{F7B1EE3E-89D9-F905-F4C8-7282F257E3C7}"/>
                  </a:ext>
                </a:extLst>
              </p:cNvPr>
              <p:cNvSpPr/>
              <p:nvPr/>
            </p:nvSpPr>
            <p:spPr>
              <a:xfrm>
                <a:off x="3032635" y="3515000"/>
                <a:ext cx="1586429" cy="673683"/>
              </a:xfrm>
              <a:custGeom>
                <a:avLst/>
                <a:gdLst>
                  <a:gd name="connsiteX0" fmla="*/ 0 w 1253050"/>
                  <a:gd name="connsiteY0" fmla="*/ 0 h 673683"/>
                  <a:gd name="connsiteX1" fmla="*/ 1253050 w 1253050"/>
                  <a:gd name="connsiteY1" fmla="*/ 0 h 673683"/>
                  <a:gd name="connsiteX2" fmla="*/ 1253050 w 1253050"/>
                  <a:gd name="connsiteY2" fmla="*/ 673683 h 673683"/>
                  <a:gd name="connsiteX3" fmla="*/ 0 w 1253050"/>
                  <a:gd name="connsiteY3" fmla="*/ 673683 h 673683"/>
                  <a:gd name="connsiteX4" fmla="*/ 0 w 1253050"/>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50" h="673683">
                    <a:moveTo>
                      <a:pt x="0" y="0"/>
                    </a:moveTo>
                    <a:lnTo>
                      <a:pt x="1253050" y="0"/>
                    </a:lnTo>
                    <a:lnTo>
                      <a:pt x="1253050"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dirty="0">
                    <a:solidFill>
                      <a:sysClr val="windowText" lastClr="000000">
                        <a:hueOff val="0"/>
                        <a:satOff val="0"/>
                        <a:lumOff val="0"/>
                        <a:alphaOff val="0"/>
                      </a:sysClr>
                    </a:solidFill>
                    <a:latin typeface="Calibri" panose="020F0502020204030204"/>
                  </a:rPr>
                  <a:t>Continue</a:t>
                </a:r>
                <a:r>
                  <a:rPr lang="en-US" sz="1400" kern="1200" dirty="0">
                    <a:solidFill>
                      <a:sysClr val="windowText" lastClr="000000">
                        <a:hueOff val="0"/>
                        <a:satOff val="0"/>
                        <a:lumOff val="0"/>
                        <a:alphaOff val="0"/>
                      </a:sysClr>
                    </a:solidFill>
                    <a:latin typeface="Calibri" panose="020F0502020204030204"/>
                    <a:ea typeface="+mn-ea"/>
                    <a:cs typeface="+mn-cs"/>
                  </a:rPr>
                  <a:t> Pause: MMG Development</a:t>
                </a:r>
              </a:p>
            </p:txBody>
          </p:sp>
          <p:sp>
            <p:nvSpPr>
              <p:cNvPr id="19" name="Freeform: Shape 18">
                <a:extLst>
                  <a:ext uri="{FF2B5EF4-FFF2-40B4-BE49-F238E27FC236}">
                    <a16:creationId xmlns:a16="http://schemas.microsoft.com/office/drawing/2014/main" id="{136629F7-F921-87EC-8C5C-2C6D9944D530}"/>
                  </a:ext>
                </a:extLst>
              </p:cNvPr>
              <p:cNvSpPr/>
              <p:nvPr/>
            </p:nvSpPr>
            <p:spPr>
              <a:xfrm>
                <a:off x="950994"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grpSp>
        <p:pic>
          <p:nvPicPr>
            <p:cNvPr id="9" name="Graphic 8" descr="Blockchain outline">
              <a:extLst>
                <a:ext uri="{FF2B5EF4-FFF2-40B4-BE49-F238E27FC236}">
                  <a16:creationId xmlns:a16="http://schemas.microsoft.com/office/drawing/2014/main" id="{FD04097C-4C5B-F3BC-394C-60EAB672B8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6905" y="2466190"/>
              <a:ext cx="829010" cy="829010"/>
            </a:xfrm>
            <a:prstGeom prst="rect">
              <a:avLst/>
            </a:prstGeom>
          </p:spPr>
        </p:pic>
      </p:grpSp>
      <p:sp>
        <p:nvSpPr>
          <p:cNvPr id="3" name="Text Placeholder 2">
            <a:extLst>
              <a:ext uri="{FF2B5EF4-FFF2-40B4-BE49-F238E27FC236}">
                <a16:creationId xmlns:a16="http://schemas.microsoft.com/office/drawing/2014/main" id="{1B4CF195-761D-5079-EB1C-12CA630F6C55}"/>
              </a:ext>
            </a:extLst>
          </p:cNvPr>
          <p:cNvSpPr>
            <a:spLocks noGrp="1"/>
          </p:cNvSpPr>
          <p:nvPr>
            <p:ph type="body" sz="quarter" idx="10"/>
          </p:nvPr>
        </p:nvSpPr>
        <p:spPr>
          <a:xfrm>
            <a:off x="4572000" y="1076979"/>
            <a:ext cx="4114800" cy="3395573"/>
          </a:xfrm>
        </p:spPr>
        <p:txBody>
          <a:bodyPr/>
          <a:lstStyle/>
          <a:p>
            <a:pPr>
              <a:buClr>
                <a:srgbClr val="007D57"/>
              </a:buClr>
            </a:pPr>
            <a:r>
              <a:rPr lang="en-US" sz="1400" b="1" dirty="0">
                <a:solidFill>
                  <a:srgbClr val="007D57"/>
                </a:solidFill>
                <a:latin typeface="Calibri"/>
                <a:cs typeface="Calibri"/>
              </a:rPr>
              <a:t>Step 2: Lift Pause on MMG Onboarding (cont’d)</a:t>
            </a:r>
            <a:endParaRPr lang="en-US" sz="800" dirty="0">
              <a:latin typeface="Calibri"/>
              <a:cs typeface="Calibri"/>
            </a:endParaRPr>
          </a:p>
          <a:p>
            <a:pPr marL="640080" lvl="1"/>
            <a:r>
              <a:rPr lang="en-US" sz="1200" dirty="0">
                <a:latin typeface="Calibri"/>
                <a:cs typeface="Calibri"/>
              </a:rPr>
              <a:t>MMG team and APHL plan out MMG cohorts</a:t>
            </a:r>
          </a:p>
          <a:p>
            <a:pPr marL="1005840" lvl="2">
              <a:spcBef>
                <a:spcPts val="24"/>
              </a:spcBef>
            </a:pPr>
            <a:r>
              <a:rPr lang="en-US" sz="1000" dirty="0">
                <a:latin typeface="Calibri"/>
                <a:cs typeface="Calibri"/>
              </a:rPr>
              <a:t>Cohorts: peer-to-peer opportunities for multiple jurisdictions to complete pre-onboarding activities for an MMG together</a:t>
            </a:r>
          </a:p>
          <a:p>
            <a:pPr marL="605790" lvl="1">
              <a:spcBef>
                <a:spcPts val="24"/>
              </a:spcBef>
            </a:pPr>
            <a:r>
              <a:rPr lang="en-US" sz="1200" dirty="0">
                <a:latin typeface="Calibri"/>
                <a:cs typeface="Calibri"/>
              </a:rPr>
              <a:t>Each cohort contains 3-12 participating jurisdictions</a:t>
            </a:r>
          </a:p>
          <a:p>
            <a:pPr marL="1005840" lvl="2">
              <a:spcBef>
                <a:spcPts val="24"/>
              </a:spcBef>
            </a:pPr>
            <a:r>
              <a:rPr lang="en-US" sz="1000" dirty="0">
                <a:latin typeface="Calibri"/>
                <a:cs typeface="Calibri"/>
              </a:rPr>
              <a:t>Benefits: peer-to-peer learning, shared accountability, healthy competitions and encouragement, and efficient use of staffing technical assistance (TA) resources for APHL and CDC</a:t>
            </a:r>
          </a:p>
          <a:p>
            <a:pPr marL="605790" lvl="1">
              <a:spcBef>
                <a:spcPts val="24"/>
              </a:spcBef>
            </a:pPr>
            <a:r>
              <a:rPr lang="en-US" sz="1200" dirty="0">
                <a:latin typeface="Calibri"/>
                <a:cs typeface="Calibri"/>
              </a:rPr>
              <a:t>Jurisdictions can express interest in MMG cohorts via</a:t>
            </a:r>
          </a:p>
          <a:p>
            <a:pPr marL="1005840" lvl="2">
              <a:spcBef>
                <a:spcPts val="24"/>
              </a:spcBef>
            </a:pPr>
            <a:r>
              <a:rPr lang="en-US" sz="1000" dirty="0">
                <a:latin typeface="Calibri"/>
                <a:cs typeface="Calibri"/>
              </a:rPr>
              <a:t>EDX mailbox (</a:t>
            </a:r>
            <a:r>
              <a:rPr lang="en-US" sz="1000" dirty="0">
                <a:latin typeface="Calibri"/>
                <a:cs typeface="Calibri"/>
                <a:hlinkClick r:id="rId4"/>
              </a:rPr>
              <a:t>edx@cdc.gov</a:t>
            </a:r>
            <a:r>
              <a:rPr lang="en-US" sz="1000" dirty="0">
                <a:latin typeface="Calibri"/>
                <a:cs typeface="Calibri"/>
              </a:rPr>
              <a:t>)</a:t>
            </a:r>
          </a:p>
          <a:p>
            <a:pPr marL="1005840" lvl="2">
              <a:spcBef>
                <a:spcPts val="24"/>
              </a:spcBef>
            </a:pPr>
            <a:r>
              <a:rPr lang="en-US" sz="1000" dirty="0">
                <a:latin typeface="Calibri"/>
                <a:cs typeface="Calibri"/>
              </a:rPr>
              <a:t>ELC HIS REDCap’s MMG form</a:t>
            </a:r>
          </a:p>
          <a:p>
            <a:pPr marL="1005840" lvl="2">
              <a:spcBef>
                <a:spcPts val="24"/>
              </a:spcBef>
            </a:pPr>
            <a:r>
              <a:rPr lang="en-US" sz="1000" dirty="0">
                <a:latin typeface="Calibri"/>
                <a:cs typeface="Calibri"/>
              </a:rPr>
              <a:t>NBSCentral</a:t>
            </a:r>
          </a:p>
          <a:p>
            <a:pPr marL="1005840" lvl="2">
              <a:spcBef>
                <a:spcPts val="24"/>
              </a:spcBef>
            </a:pPr>
            <a:r>
              <a:rPr lang="en-US" sz="1000" dirty="0">
                <a:latin typeface="Calibri"/>
                <a:cs typeface="Calibri"/>
              </a:rPr>
              <a:t>CDC programs</a:t>
            </a:r>
          </a:p>
          <a:p>
            <a:pPr marL="605790" lvl="1">
              <a:spcBef>
                <a:spcPts val="24"/>
              </a:spcBef>
            </a:pPr>
            <a:r>
              <a:rPr lang="en-US" sz="1200" dirty="0">
                <a:latin typeface="Calibri"/>
                <a:cs typeface="Calibri"/>
              </a:rPr>
              <a:t>MMG team collaborates with APHL and NBS team to organize MMG cohorts, based on jurisdictions’ MMG prioritizations and CDC programs’ availability to join cohorts</a:t>
            </a:r>
          </a:p>
          <a:p>
            <a:pPr marL="640080" lvl="1"/>
            <a:endParaRPr lang="en-US" sz="1200" dirty="0">
              <a:latin typeface="Calibri"/>
              <a:cs typeface="Calibri"/>
            </a:endParaRPr>
          </a:p>
          <a:p>
            <a:pPr lvl="1"/>
            <a:endParaRPr lang="en-US" sz="1200" dirty="0"/>
          </a:p>
        </p:txBody>
      </p:sp>
      <p:sp>
        <p:nvSpPr>
          <p:cNvPr id="4" name="Slide Number Placeholder 2">
            <a:extLst>
              <a:ext uri="{FF2B5EF4-FFF2-40B4-BE49-F238E27FC236}">
                <a16:creationId xmlns:a16="http://schemas.microsoft.com/office/drawing/2014/main" id="{8F768FE6-2FD7-7A42-E0EA-F3D461B9D55B}"/>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4016133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910-9920-8BB6-B6BB-2E471E28A16A}"/>
              </a:ext>
            </a:extLst>
          </p:cNvPr>
          <p:cNvSpPr>
            <a:spLocks noGrp="1"/>
          </p:cNvSpPr>
          <p:nvPr>
            <p:ph type="title"/>
          </p:nvPr>
        </p:nvSpPr>
        <p:spPr/>
        <p:txBody>
          <a:bodyPr/>
          <a:lstStyle/>
          <a:p>
            <a:r>
              <a:rPr lang="en-US" dirty="0"/>
              <a:t>Plan: Lifting the MMG Onboarding Pause (7 of 7)</a:t>
            </a:r>
          </a:p>
        </p:txBody>
      </p:sp>
      <p:grpSp>
        <p:nvGrpSpPr>
          <p:cNvPr id="21" name="Group 20">
            <a:extLst>
              <a:ext uri="{FF2B5EF4-FFF2-40B4-BE49-F238E27FC236}">
                <a16:creationId xmlns:a16="http://schemas.microsoft.com/office/drawing/2014/main" id="{6D0C898C-79DF-04CD-523D-FFD56E9628E0}"/>
              </a:ext>
              <a:ext uri="{C183D7F6-B498-43B3-948B-1728B52AA6E4}">
                <adec:decorative xmlns:adec="http://schemas.microsoft.com/office/drawing/2017/decorative" val="1"/>
              </a:ext>
            </a:extLst>
          </p:cNvPr>
          <p:cNvGrpSpPr/>
          <p:nvPr/>
        </p:nvGrpSpPr>
        <p:grpSpPr>
          <a:xfrm>
            <a:off x="100854" y="1384364"/>
            <a:ext cx="4518210" cy="3028880"/>
            <a:chOff x="100854" y="1384364"/>
            <a:chExt cx="4518210" cy="3028880"/>
          </a:xfrm>
        </p:grpSpPr>
        <p:grpSp>
          <p:nvGrpSpPr>
            <p:cNvPr id="10" name="Group 9">
              <a:extLst>
                <a:ext uri="{FF2B5EF4-FFF2-40B4-BE49-F238E27FC236}">
                  <a16:creationId xmlns:a16="http://schemas.microsoft.com/office/drawing/2014/main" id="{C05C77B9-1BA3-FAF3-EC5C-EA8B72551FBE}"/>
                </a:ext>
              </a:extLst>
            </p:cNvPr>
            <p:cNvGrpSpPr/>
            <p:nvPr/>
          </p:nvGrpSpPr>
          <p:grpSpPr>
            <a:xfrm>
              <a:off x="100854" y="1384364"/>
              <a:ext cx="4518210" cy="3028880"/>
              <a:chOff x="100854" y="1384364"/>
              <a:chExt cx="4518210" cy="3028880"/>
            </a:xfrm>
          </p:grpSpPr>
          <p:sp>
            <p:nvSpPr>
              <p:cNvPr id="11" name="Freeform: Shape 10">
                <a:extLst>
                  <a:ext uri="{FF2B5EF4-FFF2-40B4-BE49-F238E27FC236}">
                    <a16:creationId xmlns:a16="http://schemas.microsoft.com/office/drawing/2014/main" id="{D51BBD2D-31E4-528C-8FF6-FB6807376BA8}"/>
                  </a:ext>
                </a:extLst>
              </p:cNvPr>
              <p:cNvSpPr/>
              <p:nvPr/>
            </p:nvSpPr>
            <p:spPr>
              <a:xfrm>
                <a:off x="2005981"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2" name="Freeform: Shape 11">
                <a:extLst>
                  <a:ext uri="{FF2B5EF4-FFF2-40B4-BE49-F238E27FC236}">
                    <a16:creationId xmlns:a16="http://schemas.microsoft.com/office/drawing/2014/main" id="{4CA84318-054C-7338-059F-5AA2BA8CA97B}"/>
                  </a:ext>
                </a:extLst>
              </p:cNvPr>
              <p:cNvSpPr/>
              <p:nvPr/>
            </p:nvSpPr>
            <p:spPr>
              <a:xfrm>
                <a:off x="3025401" y="1608926"/>
                <a:ext cx="1092697" cy="673683"/>
              </a:xfrm>
              <a:custGeom>
                <a:avLst/>
                <a:gdLst>
                  <a:gd name="connsiteX0" fmla="*/ 0 w 1092697"/>
                  <a:gd name="connsiteY0" fmla="*/ 0 h 673683"/>
                  <a:gd name="connsiteX1" fmla="*/ 1092697 w 1092697"/>
                  <a:gd name="connsiteY1" fmla="*/ 0 h 673683"/>
                  <a:gd name="connsiteX2" fmla="*/ 1092697 w 1092697"/>
                  <a:gd name="connsiteY2" fmla="*/ 673683 h 673683"/>
                  <a:gd name="connsiteX3" fmla="*/ 0 w 1092697"/>
                  <a:gd name="connsiteY3" fmla="*/ 673683 h 673683"/>
                  <a:gd name="connsiteX4" fmla="*/ 0 w 1092697"/>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697" h="673683">
                    <a:moveTo>
                      <a:pt x="0" y="0"/>
                    </a:moveTo>
                    <a:lnTo>
                      <a:pt x="1092697" y="0"/>
                    </a:lnTo>
                    <a:lnTo>
                      <a:pt x="1092697"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Before Lifting the Pause</a:t>
                </a:r>
              </a:p>
            </p:txBody>
          </p:sp>
          <p:sp>
            <p:nvSpPr>
              <p:cNvPr id="13" name="Freeform: Shape 12">
                <a:extLst>
                  <a:ext uri="{FF2B5EF4-FFF2-40B4-BE49-F238E27FC236}">
                    <a16:creationId xmlns:a16="http://schemas.microsoft.com/office/drawing/2014/main" id="{7A0355BF-2419-B7CF-8BB3-0D0D8DC07788}"/>
                  </a:ext>
                </a:extLst>
              </p:cNvPr>
              <p:cNvSpPr/>
              <p:nvPr/>
            </p:nvSpPr>
            <p:spPr>
              <a:xfrm>
                <a:off x="950994" y="1384364"/>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17468F"/>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4" name="Freeform: Shape 13">
                <a:extLst>
                  <a:ext uri="{FF2B5EF4-FFF2-40B4-BE49-F238E27FC236}">
                    <a16:creationId xmlns:a16="http://schemas.microsoft.com/office/drawing/2014/main" id="{2CFCFB18-D55D-9A0C-4501-FA6026745DB4}"/>
                  </a:ext>
                </a:extLst>
              </p:cNvPr>
              <p:cNvSpPr/>
              <p:nvPr/>
            </p:nvSpPr>
            <p:spPr>
              <a:xfrm>
                <a:off x="1476466"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endParaRPr lang="en-US" sz="3500" kern="1200" dirty="0">
                  <a:solidFill>
                    <a:sysClr val="window" lastClr="FFFFFF"/>
                  </a:solidFill>
                  <a:latin typeface="Calibri" panose="020F0502020204030204"/>
                  <a:ea typeface="+mn-ea"/>
                  <a:cs typeface="+mn-cs"/>
                </a:endParaRPr>
              </a:p>
            </p:txBody>
          </p:sp>
          <p:sp>
            <p:nvSpPr>
              <p:cNvPr id="15" name="Freeform: Shape 14">
                <a:extLst>
                  <a:ext uri="{FF2B5EF4-FFF2-40B4-BE49-F238E27FC236}">
                    <a16:creationId xmlns:a16="http://schemas.microsoft.com/office/drawing/2014/main" id="{8650C337-9027-DD61-DCAA-485C94AF9D4C}"/>
                  </a:ext>
                </a:extLst>
              </p:cNvPr>
              <p:cNvSpPr/>
              <p:nvPr/>
            </p:nvSpPr>
            <p:spPr>
              <a:xfrm>
                <a:off x="100854" y="2561963"/>
                <a:ext cx="1335192" cy="673683"/>
              </a:xfrm>
              <a:custGeom>
                <a:avLst/>
                <a:gdLst>
                  <a:gd name="connsiteX0" fmla="*/ 0 w 1212629"/>
                  <a:gd name="connsiteY0" fmla="*/ 0 h 673683"/>
                  <a:gd name="connsiteX1" fmla="*/ 1212629 w 1212629"/>
                  <a:gd name="connsiteY1" fmla="*/ 0 h 673683"/>
                  <a:gd name="connsiteX2" fmla="*/ 1212629 w 1212629"/>
                  <a:gd name="connsiteY2" fmla="*/ 673683 h 673683"/>
                  <a:gd name="connsiteX3" fmla="*/ 0 w 1212629"/>
                  <a:gd name="connsiteY3" fmla="*/ 673683 h 673683"/>
                  <a:gd name="connsiteX4" fmla="*/ 0 w 1212629"/>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629" h="673683">
                    <a:moveTo>
                      <a:pt x="0" y="0"/>
                    </a:moveTo>
                    <a:lnTo>
                      <a:pt x="1212629" y="0"/>
                    </a:lnTo>
                    <a:lnTo>
                      <a:pt x="1212629"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panose="020F0502020204030204"/>
                    <a:ea typeface="+mn-ea"/>
                    <a:cs typeface="+mn-cs"/>
                  </a:rPr>
                  <a:t>Lift Pause: MMG Onboarding</a:t>
                </a:r>
              </a:p>
            </p:txBody>
          </p:sp>
          <p:sp>
            <p:nvSpPr>
              <p:cNvPr id="16" name="Freeform: Shape 15">
                <a:extLst>
                  <a:ext uri="{FF2B5EF4-FFF2-40B4-BE49-F238E27FC236}">
                    <a16:creationId xmlns:a16="http://schemas.microsoft.com/office/drawing/2014/main" id="{35B96C85-6341-BF95-5CC7-E95A61A55E2F}"/>
                  </a:ext>
                </a:extLst>
              </p:cNvPr>
              <p:cNvSpPr/>
              <p:nvPr/>
            </p:nvSpPr>
            <p:spPr>
              <a:xfrm>
                <a:off x="2531454" y="2337401"/>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007D5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sp>
            <p:nvSpPr>
              <p:cNvPr id="17" name="Freeform: Shape 16">
                <a:extLst>
                  <a:ext uri="{FF2B5EF4-FFF2-40B4-BE49-F238E27FC236}">
                    <a16:creationId xmlns:a16="http://schemas.microsoft.com/office/drawing/2014/main" id="{5AE1E642-360A-1896-9CA9-6F1C3E7A8782}"/>
                  </a:ext>
                </a:extLst>
              </p:cNvPr>
              <p:cNvSpPr/>
              <p:nvPr/>
            </p:nvSpPr>
            <p:spPr>
              <a:xfrm>
                <a:off x="2005981"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a:glow rad="101600">
                  <a:srgbClr val="7F8080">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285574" tIns="308321" rIns="285575" bIns="308320" numCol="1" spcCol="1270" anchor="ctr" anchorCtr="0">
                <a:noAutofit/>
              </a:bodyPr>
              <a:lstStyle/>
              <a:p>
                <a:pPr marL="0" lvl="0" indent="0" algn="ctr" defTabSz="1555750">
                  <a:lnSpc>
                    <a:spcPct val="90000"/>
                  </a:lnSpc>
                  <a:spcBef>
                    <a:spcPct val="0"/>
                  </a:spcBef>
                  <a:spcAft>
                    <a:spcPct val="35000"/>
                  </a:spcAft>
                  <a:buNone/>
                </a:pPr>
                <a:r>
                  <a:rPr lang="en-US" sz="3500" kern="1200" dirty="0">
                    <a:solidFill>
                      <a:sysClr val="window" lastClr="FFFFFF"/>
                    </a:solidFill>
                    <a:latin typeface="Calibri" panose="020F0502020204030204"/>
                    <a:ea typeface="+mn-ea"/>
                    <a:cs typeface="+mn-cs"/>
                  </a:rPr>
                  <a:t>3</a:t>
                </a:r>
              </a:p>
            </p:txBody>
          </p:sp>
          <p:sp>
            <p:nvSpPr>
              <p:cNvPr id="18" name="Freeform: Shape 17">
                <a:extLst>
                  <a:ext uri="{FF2B5EF4-FFF2-40B4-BE49-F238E27FC236}">
                    <a16:creationId xmlns:a16="http://schemas.microsoft.com/office/drawing/2014/main" id="{F7B1EE3E-89D9-F905-F4C8-7282F257E3C7}"/>
                  </a:ext>
                </a:extLst>
              </p:cNvPr>
              <p:cNvSpPr/>
              <p:nvPr/>
            </p:nvSpPr>
            <p:spPr>
              <a:xfrm>
                <a:off x="3032635" y="3515000"/>
                <a:ext cx="1586429" cy="673683"/>
              </a:xfrm>
              <a:custGeom>
                <a:avLst/>
                <a:gdLst>
                  <a:gd name="connsiteX0" fmla="*/ 0 w 1253050"/>
                  <a:gd name="connsiteY0" fmla="*/ 0 h 673683"/>
                  <a:gd name="connsiteX1" fmla="*/ 1253050 w 1253050"/>
                  <a:gd name="connsiteY1" fmla="*/ 0 h 673683"/>
                  <a:gd name="connsiteX2" fmla="*/ 1253050 w 1253050"/>
                  <a:gd name="connsiteY2" fmla="*/ 673683 h 673683"/>
                  <a:gd name="connsiteX3" fmla="*/ 0 w 1253050"/>
                  <a:gd name="connsiteY3" fmla="*/ 673683 h 673683"/>
                  <a:gd name="connsiteX4" fmla="*/ 0 w 1253050"/>
                  <a:gd name="connsiteY4" fmla="*/ 0 h 67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50" h="673683">
                    <a:moveTo>
                      <a:pt x="0" y="0"/>
                    </a:moveTo>
                    <a:lnTo>
                      <a:pt x="1253050" y="0"/>
                    </a:lnTo>
                    <a:lnTo>
                      <a:pt x="1253050" y="673683"/>
                    </a:lnTo>
                    <a:lnTo>
                      <a:pt x="0" y="673683"/>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dirty="0">
                    <a:solidFill>
                      <a:srgbClr val="7F8080"/>
                    </a:solidFill>
                    <a:latin typeface="Calibri" panose="020F0502020204030204"/>
                  </a:rPr>
                  <a:t>Continue</a:t>
                </a:r>
                <a:r>
                  <a:rPr lang="en-US" sz="1400" b="1" kern="1200" dirty="0">
                    <a:solidFill>
                      <a:srgbClr val="7F8080"/>
                    </a:solidFill>
                    <a:latin typeface="Calibri" panose="020F0502020204030204"/>
                    <a:ea typeface="+mn-ea"/>
                    <a:cs typeface="+mn-cs"/>
                  </a:rPr>
                  <a:t> Pause: MMG Development</a:t>
                </a:r>
              </a:p>
            </p:txBody>
          </p:sp>
          <p:sp>
            <p:nvSpPr>
              <p:cNvPr id="19" name="Freeform: Shape 18">
                <a:extLst>
                  <a:ext uri="{FF2B5EF4-FFF2-40B4-BE49-F238E27FC236}">
                    <a16:creationId xmlns:a16="http://schemas.microsoft.com/office/drawing/2014/main" id="{136629F7-F921-87EC-8C5C-2C6D9944D530}"/>
                  </a:ext>
                </a:extLst>
              </p:cNvPr>
              <p:cNvSpPr/>
              <p:nvPr/>
            </p:nvSpPr>
            <p:spPr>
              <a:xfrm>
                <a:off x="950994" y="3290438"/>
                <a:ext cx="976841" cy="1122806"/>
              </a:xfrm>
              <a:custGeom>
                <a:avLst/>
                <a:gdLst>
                  <a:gd name="connsiteX0" fmla="*/ 0 w 1122805"/>
                  <a:gd name="connsiteY0" fmla="*/ 488420 h 976840"/>
                  <a:gd name="connsiteX1" fmla="*/ 244210 w 1122805"/>
                  <a:gd name="connsiteY1" fmla="*/ 0 h 976840"/>
                  <a:gd name="connsiteX2" fmla="*/ 878595 w 1122805"/>
                  <a:gd name="connsiteY2" fmla="*/ 0 h 976840"/>
                  <a:gd name="connsiteX3" fmla="*/ 1122805 w 1122805"/>
                  <a:gd name="connsiteY3" fmla="*/ 488420 h 976840"/>
                  <a:gd name="connsiteX4" fmla="*/ 878595 w 1122805"/>
                  <a:gd name="connsiteY4" fmla="*/ 976840 h 976840"/>
                  <a:gd name="connsiteX5" fmla="*/ 244210 w 1122805"/>
                  <a:gd name="connsiteY5" fmla="*/ 976840 h 976840"/>
                  <a:gd name="connsiteX6" fmla="*/ 0 w 1122805"/>
                  <a:gd name="connsiteY6" fmla="*/ 488420 h 9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805" h="976840">
                    <a:moveTo>
                      <a:pt x="561403" y="0"/>
                    </a:moveTo>
                    <a:lnTo>
                      <a:pt x="1122804" y="212463"/>
                    </a:lnTo>
                    <a:lnTo>
                      <a:pt x="1122804" y="764377"/>
                    </a:lnTo>
                    <a:lnTo>
                      <a:pt x="561403" y="976840"/>
                    </a:lnTo>
                    <a:lnTo>
                      <a:pt x="1" y="764377"/>
                    </a:lnTo>
                    <a:lnTo>
                      <a:pt x="1" y="212463"/>
                    </a:lnTo>
                    <a:lnTo>
                      <a:pt x="561403" y="0"/>
                    </a:lnTo>
                    <a:close/>
                  </a:path>
                </a:pathLst>
              </a:custGeom>
              <a:solidFill>
                <a:srgbClr val="7F8080"/>
              </a:solidFill>
              <a:ln w="12700" cap="flat" cmpd="sng" algn="ctr">
                <a:solidFill>
                  <a:sysClr val="window" lastClr="FFFFFF">
                    <a:hueOff val="0"/>
                    <a:satOff val="0"/>
                    <a:lumOff val="0"/>
                    <a:alphaOff val="0"/>
                  </a:sysClr>
                </a:solidFill>
                <a:prstDash val="solid"/>
                <a:miter lim="800000"/>
              </a:ln>
              <a:effectLst>
                <a:glow rad="101600">
                  <a:srgbClr val="7F8080">
                    <a:alpha val="60000"/>
                  </a:srgbClr>
                </a:glow>
              </a:effectLst>
            </p:spPr>
            <p:style>
              <a:lnRef idx="2">
                <a:scrgbClr r="0" g="0" b="0"/>
              </a:lnRef>
              <a:fillRef idx="1">
                <a:scrgbClr r="0" g="0" b="0"/>
              </a:fillRef>
              <a:effectRef idx="0">
                <a:scrgbClr r="0" g="0" b="0"/>
              </a:effectRef>
              <a:fontRef idx="minor">
                <a:schemeClr val="lt1"/>
              </a:fontRef>
            </p:style>
            <p:txBody>
              <a:bodyPr spcFirstLastPara="0" vert="horz" wrap="square" lIns="152224" tIns="174971" rIns="152225" bIns="17497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ysClr val="window" lastClr="FFFFFF"/>
                  </a:solidFill>
                  <a:latin typeface="Calibri" panose="020F0502020204030204"/>
                  <a:ea typeface="+mn-ea"/>
                  <a:cs typeface="+mn-cs"/>
                </a:endParaRPr>
              </a:p>
            </p:txBody>
          </p:sp>
        </p:grpSp>
        <p:pic>
          <p:nvPicPr>
            <p:cNvPr id="8" name="Graphic 7" descr="Influencer with solid fill">
              <a:extLst>
                <a:ext uri="{FF2B5EF4-FFF2-40B4-BE49-F238E27FC236}">
                  <a16:creationId xmlns:a16="http://schemas.microsoft.com/office/drawing/2014/main" id="{F8C75405-93C4-3FE1-878F-4B9BF552C7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929" y="3416532"/>
              <a:ext cx="825797" cy="825797"/>
            </a:xfrm>
            <a:prstGeom prst="rect">
              <a:avLst/>
            </a:prstGeom>
          </p:spPr>
        </p:pic>
      </p:grpSp>
      <p:sp>
        <p:nvSpPr>
          <p:cNvPr id="4" name="Text Placeholder 2">
            <a:extLst>
              <a:ext uri="{FF2B5EF4-FFF2-40B4-BE49-F238E27FC236}">
                <a16:creationId xmlns:a16="http://schemas.microsoft.com/office/drawing/2014/main" id="{0481A38E-B1D5-FE58-784A-B14B9D7C01AC}"/>
              </a:ext>
            </a:extLst>
          </p:cNvPr>
          <p:cNvSpPr>
            <a:spLocks noGrp="1"/>
          </p:cNvSpPr>
          <p:nvPr>
            <p:ph type="body" sz="quarter" idx="10"/>
          </p:nvPr>
        </p:nvSpPr>
        <p:spPr>
          <a:xfrm>
            <a:off x="4572000" y="1076979"/>
            <a:ext cx="4114800" cy="3395573"/>
          </a:xfrm>
        </p:spPr>
        <p:txBody>
          <a:bodyPr/>
          <a:lstStyle/>
          <a:p>
            <a:pPr>
              <a:buClr>
                <a:srgbClr val="7F8080"/>
              </a:buClr>
            </a:pPr>
            <a:r>
              <a:rPr lang="en-US" sz="1400" b="1" dirty="0"/>
              <a:t>Step 3: Continue Pause on MMG Development</a:t>
            </a:r>
          </a:p>
          <a:p>
            <a:pPr marL="640080" lvl="1"/>
            <a:r>
              <a:rPr lang="en-US" sz="1200" dirty="0"/>
              <a:t>Plan is under development</a:t>
            </a:r>
          </a:p>
          <a:p>
            <a:pPr marL="640080" lvl="1"/>
            <a:r>
              <a:rPr lang="en-US" sz="1200" dirty="0"/>
              <a:t>MMG drafts will continue to be on pause:</a:t>
            </a:r>
          </a:p>
          <a:p>
            <a:pPr marL="457200" lvl="1" indent="0">
              <a:buNone/>
            </a:pPr>
            <a:endParaRPr lang="en-US" sz="600" dirty="0"/>
          </a:p>
          <a:p>
            <a:pPr marL="457200" lvl="1" indent="0">
              <a:buNone/>
            </a:pPr>
            <a:endParaRPr lang="en-US" sz="600" dirty="0"/>
          </a:p>
          <a:p>
            <a:pPr marL="457200" lvl="1" indent="0">
              <a:buNone/>
            </a:pPr>
            <a:endParaRPr lang="en-US" sz="600" dirty="0"/>
          </a:p>
          <a:p>
            <a:pPr marL="457200" lvl="1" indent="0">
              <a:buNone/>
            </a:pPr>
            <a:endParaRPr lang="en-US" sz="600" dirty="0"/>
          </a:p>
          <a:p>
            <a:pPr marL="640080" lvl="1"/>
            <a:r>
              <a:rPr lang="en-US" sz="1200" dirty="0"/>
              <a:t>MMG exceptions:</a:t>
            </a:r>
            <a:endParaRPr lang="en-US" sz="600" dirty="0"/>
          </a:p>
          <a:p>
            <a:pPr marL="354330" lvl="1" indent="0">
              <a:buNone/>
            </a:pPr>
            <a:endParaRPr lang="en-US" sz="600" dirty="0"/>
          </a:p>
          <a:p>
            <a:pPr marL="354330" lvl="1" indent="0">
              <a:buNone/>
            </a:pPr>
            <a:endParaRPr lang="en-US" sz="600" dirty="0"/>
          </a:p>
          <a:p>
            <a:pPr marL="354330" lvl="1" indent="0">
              <a:buNone/>
            </a:pPr>
            <a:endParaRPr lang="en-US" sz="600" dirty="0"/>
          </a:p>
          <a:p>
            <a:pPr marL="354330" lvl="1" indent="0">
              <a:buNone/>
            </a:pPr>
            <a:endParaRPr lang="en-US" sz="600" dirty="0"/>
          </a:p>
          <a:p>
            <a:pPr marL="354330" lvl="1" indent="0">
              <a:buNone/>
            </a:pPr>
            <a:endParaRPr lang="en-US" sz="600" dirty="0"/>
          </a:p>
          <a:p>
            <a:pPr marL="640080" lvl="1"/>
            <a:r>
              <a:rPr lang="en-US" sz="1200" dirty="0"/>
              <a:t>Consideration and inclusion of NNDSS data standardization and situational awareness efforts</a:t>
            </a:r>
          </a:p>
          <a:p>
            <a:pPr marL="1040130" lvl="2"/>
            <a:r>
              <a:rPr lang="en-US" sz="1000" dirty="0">
                <a:latin typeface="Calibri"/>
                <a:cs typeface="Calibri"/>
              </a:rPr>
              <a:t>Progress of NNDSS data standardization: background research for 9 out of 16 data classes identified are complete, awaiting CSTE and CDC governance approval</a:t>
            </a:r>
          </a:p>
          <a:p>
            <a:pPr marL="1040130" lvl="2"/>
            <a:r>
              <a:rPr lang="en-US" sz="1000" dirty="0"/>
              <a:t>Progress of situational awareness efforts: NNDSS leadership and MMG team continue to have internal discussions about short-term and long-term goals</a:t>
            </a:r>
          </a:p>
        </p:txBody>
      </p:sp>
      <p:graphicFrame>
        <p:nvGraphicFramePr>
          <p:cNvPr id="5" name="Table 16">
            <a:extLst>
              <a:ext uri="{FF2B5EF4-FFF2-40B4-BE49-F238E27FC236}">
                <a16:creationId xmlns:a16="http://schemas.microsoft.com/office/drawing/2014/main" id="{8B8E2FF9-2946-1647-74C4-3C6C33FD91F7}"/>
              </a:ext>
            </a:extLst>
          </p:cNvPr>
          <p:cNvGraphicFramePr>
            <a:graphicFrameLocks noGrp="1"/>
          </p:cNvGraphicFramePr>
          <p:nvPr>
            <p:extLst>
              <p:ext uri="{D42A27DB-BD31-4B8C-83A1-F6EECF244321}">
                <p14:modId xmlns:p14="http://schemas.microsoft.com/office/powerpoint/2010/main" val="3213136496"/>
              </p:ext>
            </p:extLst>
          </p:nvPr>
        </p:nvGraphicFramePr>
        <p:xfrm>
          <a:off x="5305165" y="1796671"/>
          <a:ext cx="2494128" cy="398188"/>
        </p:xfrm>
        <a:graphic>
          <a:graphicData uri="http://schemas.openxmlformats.org/drawingml/2006/table">
            <a:tbl>
              <a:tblPr firstRow="1" bandRow="1"/>
              <a:tblGrid>
                <a:gridCol w="1707476">
                  <a:extLst>
                    <a:ext uri="{9D8B030D-6E8A-4147-A177-3AD203B41FA5}">
                      <a16:colId xmlns:a16="http://schemas.microsoft.com/office/drawing/2014/main" val="3883829934"/>
                    </a:ext>
                  </a:extLst>
                </a:gridCol>
                <a:gridCol w="786652">
                  <a:extLst>
                    <a:ext uri="{9D8B030D-6E8A-4147-A177-3AD203B41FA5}">
                      <a16:colId xmlns:a16="http://schemas.microsoft.com/office/drawing/2014/main" val="815041802"/>
                    </a:ext>
                  </a:extLst>
                </a:gridCol>
              </a:tblGrid>
              <a:tr h="1571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latin typeface="Calibri" panose="020F0502020204030204" pitchFamily="34" charset="0"/>
                          <a:cs typeface="Calibri" panose="020F0502020204030204" pitchFamily="34" charset="0"/>
                        </a:rPr>
                        <a:t>Alpha-gal Syndrome V1.0</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baseline="0" dirty="0">
                          <a:solidFill>
                            <a:schemeClr val="accent4">
                              <a:lumMod val="75000"/>
                            </a:schemeClr>
                          </a:solidFill>
                          <a:latin typeface="Calibri" panose="020F0502020204030204" pitchFamily="34" charset="0"/>
                          <a:cs typeface="Calibri" panose="020F0502020204030204" pitchFamily="34" charset="0"/>
                        </a:rPr>
                        <a:t>FDD V2.0</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3750916"/>
                  </a:ext>
                </a:extLst>
              </a:tr>
              <a:tr h="9750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latin typeface="Calibri" panose="020F0502020204030204" pitchFamily="34" charset="0"/>
                          <a:cs typeface="Calibri" panose="020F0502020204030204" pitchFamily="34" charset="0"/>
                        </a:rPr>
                        <a:t>Arboviral V2.0</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aseline="0" dirty="0">
                        <a:solidFill>
                          <a:schemeClr val="accent4">
                            <a:lumMod val="75000"/>
                          </a:schemeClr>
                        </a:solidFill>
                        <a:latin typeface="Calibri" panose="020F0502020204030204" pitchFamily="34" charset="0"/>
                        <a:cs typeface="Calibri" panose="020F0502020204030204" pitchFamily="34" charset="0"/>
                      </a:endParaRP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070318"/>
                  </a:ext>
                </a:extLst>
              </a:tr>
            </a:tbl>
          </a:graphicData>
        </a:graphic>
      </p:graphicFrame>
      <p:graphicFrame>
        <p:nvGraphicFramePr>
          <p:cNvPr id="3" name="Table 16">
            <a:extLst>
              <a:ext uri="{FF2B5EF4-FFF2-40B4-BE49-F238E27FC236}">
                <a16:creationId xmlns:a16="http://schemas.microsoft.com/office/drawing/2014/main" id="{11FF70DD-626E-5492-D89F-651CA4473B68}"/>
              </a:ext>
            </a:extLst>
          </p:cNvPr>
          <p:cNvGraphicFramePr>
            <a:graphicFrameLocks noGrp="1"/>
          </p:cNvGraphicFramePr>
          <p:nvPr>
            <p:extLst>
              <p:ext uri="{D42A27DB-BD31-4B8C-83A1-F6EECF244321}">
                <p14:modId xmlns:p14="http://schemas.microsoft.com/office/powerpoint/2010/main" val="146920811"/>
              </p:ext>
            </p:extLst>
          </p:nvPr>
        </p:nvGraphicFramePr>
        <p:xfrm>
          <a:off x="5305165" y="2443295"/>
          <a:ext cx="3166481" cy="550588"/>
        </p:xfrm>
        <a:graphic>
          <a:graphicData uri="http://schemas.openxmlformats.org/drawingml/2006/table">
            <a:tbl>
              <a:tblPr firstRow="1" bandRow="1"/>
              <a:tblGrid>
                <a:gridCol w="3166481">
                  <a:extLst>
                    <a:ext uri="{9D8B030D-6E8A-4147-A177-3AD203B41FA5}">
                      <a16:colId xmlns:a16="http://schemas.microsoft.com/office/drawing/2014/main" val="3883829934"/>
                    </a:ext>
                  </a:extLst>
                </a:gridCol>
              </a:tblGrid>
              <a:tr h="1571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rPr>
                        <a:t>Bacterial Special Pathogens (BSP) V1.0 – NNDSS Data Standardization efforts</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3750916"/>
                  </a:ext>
                </a:extLst>
              </a:tr>
              <a:tr h="9750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US" sz="1000" baseline="0" dirty="0">
                          <a:solidFill>
                            <a:schemeClr val="accent4">
                              <a:lumMod val="75000"/>
                            </a:schemeClr>
                          </a:solidFill>
                        </a:rPr>
                        <a:t>Hepatitis V2.0 – Technology pilot</a:t>
                      </a:r>
                    </a:p>
                  </a:txBody>
                  <a:tcPr marL="46693" marR="46693" marT="23347" marB="2334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070318"/>
                  </a:ext>
                </a:extLst>
              </a:tr>
            </a:tbl>
          </a:graphicData>
        </a:graphic>
      </p:graphicFrame>
      <p:sp>
        <p:nvSpPr>
          <p:cNvPr id="6" name="Slide Number Placeholder 2">
            <a:extLst>
              <a:ext uri="{FF2B5EF4-FFF2-40B4-BE49-F238E27FC236}">
                <a16:creationId xmlns:a16="http://schemas.microsoft.com/office/drawing/2014/main" id="{3F1E7070-33C5-0567-2E94-D87F7F24C8E4}"/>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70437029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a:xfrm>
            <a:off x="457200" y="205979"/>
            <a:ext cx="8405446" cy="857250"/>
          </a:xfrm>
        </p:spPr>
        <p:txBody>
          <a:bodyPr lIns="91440" tIns="45720" rIns="91440" bIns="45720" anchor="b" anchorCtr="0"/>
          <a:lstStyle/>
          <a:p>
            <a:r>
              <a:rPr lang="en-US" dirty="0">
                <a:latin typeface="Calibri"/>
                <a:cs typeface="Calibri"/>
              </a:rPr>
              <a:t>Next Steps for Jurisdictions</a:t>
            </a:r>
            <a:endParaRPr lang="en-US" dirty="0"/>
          </a:p>
        </p:txBody>
      </p:sp>
      <p:sp>
        <p:nvSpPr>
          <p:cNvPr id="3" name="Text Placeholder 2">
            <a:extLst>
              <a:ext uri="{FF2B5EF4-FFF2-40B4-BE49-F238E27FC236}">
                <a16:creationId xmlns:a16="http://schemas.microsoft.com/office/drawing/2014/main" id="{F4504FCF-3E19-6D8F-7425-4CD9DE6FBA51}"/>
              </a:ext>
            </a:extLst>
          </p:cNvPr>
          <p:cNvSpPr>
            <a:spLocks noGrp="1"/>
          </p:cNvSpPr>
          <p:nvPr>
            <p:ph type="body" sz="quarter" idx="10"/>
          </p:nvPr>
        </p:nvSpPr>
        <p:spPr/>
        <p:txBody>
          <a:bodyPr/>
          <a:lstStyle/>
          <a:p>
            <a:r>
              <a:rPr lang="en-US" sz="1400" b="1" dirty="0">
                <a:solidFill>
                  <a:srgbClr val="5F5F5F"/>
                </a:solidFill>
              </a:rPr>
              <a:t>Update ELC HIS REDCap Quarter 2 MMG Prioritizations</a:t>
            </a:r>
          </a:p>
          <a:p>
            <a:pPr lvl="1">
              <a:buClrTx/>
            </a:pPr>
            <a:r>
              <a:rPr lang="en-US" sz="1400" dirty="0">
                <a:solidFill>
                  <a:srgbClr val="5F5F5F"/>
                </a:solidFill>
              </a:rPr>
              <a:t>Purpose: Jurisdictions’ MMG prioritizations utilized to organize potential cohorts</a:t>
            </a:r>
          </a:p>
          <a:p>
            <a:pPr lvl="1">
              <a:buClrTx/>
            </a:pPr>
            <a:r>
              <a:rPr lang="en-US" sz="1400" dirty="0">
                <a:solidFill>
                  <a:srgbClr val="5F5F5F"/>
                </a:solidFill>
              </a:rPr>
              <a:t>Update MMG prioritizations by 03/29/2024 </a:t>
            </a:r>
          </a:p>
          <a:p>
            <a:r>
              <a:rPr lang="en-US" sz="1400" dirty="0">
                <a:solidFill>
                  <a:srgbClr val="5F5F5F"/>
                </a:solidFill>
              </a:rPr>
              <a:t>Other methods of notifying CDC of MMG prioritizations:</a:t>
            </a:r>
          </a:p>
          <a:p>
            <a:pPr lvl="1">
              <a:buClrTx/>
            </a:pPr>
            <a:r>
              <a:rPr lang="en-US" sz="1400" dirty="0">
                <a:solidFill>
                  <a:srgbClr val="5F5F5F"/>
                </a:solidFill>
              </a:rPr>
              <a:t>Send email to EDX mailbox (</a:t>
            </a:r>
            <a:r>
              <a:rPr lang="en-US" sz="1400" dirty="0">
                <a:solidFill>
                  <a:srgbClr val="5F5F5F"/>
                </a:solidFill>
                <a:hlinkClick r:id="rId2">
                  <a:extLst>
                    <a:ext uri="{A12FA001-AC4F-418D-AE19-62706E023703}">
                      <ahyp:hlinkClr xmlns:ahyp="http://schemas.microsoft.com/office/drawing/2018/hyperlinkcolor" val="tx"/>
                    </a:ext>
                  </a:extLst>
                </a:hlinkClick>
              </a:rPr>
              <a:t>edx@cdc.gov</a:t>
            </a:r>
            <a:r>
              <a:rPr lang="en-US" sz="1400" dirty="0">
                <a:solidFill>
                  <a:srgbClr val="5F5F5F"/>
                </a:solidFill>
              </a:rPr>
              <a:t>) with Subject Line: “Interest in MMG Cohort – [insert MMG name]”</a:t>
            </a:r>
          </a:p>
          <a:p>
            <a:pPr lvl="1">
              <a:buClrTx/>
            </a:pPr>
            <a:r>
              <a:rPr lang="en-US" sz="1400" dirty="0">
                <a:solidFill>
                  <a:srgbClr val="5F5F5F"/>
                </a:solidFill>
              </a:rPr>
              <a:t>Contact the NBS team via NBSCentral</a:t>
            </a:r>
          </a:p>
          <a:p>
            <a:pPr lvl="1">
              <a:buClrTx/>
            </a:pPr>
            <a:r>
              <a:rPr lang="en-US" sz="1400" dirty="0">
                <a:solidFill>
                  <a:srgbClr val="5F5F5F"/>
                </a:solidFill>
              </a:rPr>
              <a:t>Inform CDC programs of interest in MMG(s)</a:t>
            </a:r>
          </a:p>
          <a:p>
            <a:r>
              <a:rPr lang="en-US" sz="1400" dirty="0">
                <a:solidFill>
                  <a:srgbClr val="5F5F5F"/>
                </a:solidFill>
              </a:rPr>
              <a:t>After potential cohorts are organized, expect APHL to reach out to confirm jurisdictions’ readiness to join MMG cohorts</a:t>
            </a:r>
          </a:p>
        </p:txBody>
      </p:sp>
      <p:sp>
        <p:nvSpPr>
          <p:cNvPr id="7" name="Slide Number Placeholder 2">
            <a:extLst>
              <a:ext uri="{FF2B5EF4-FFF2-40B4-BE49-F238E27FC236}">
                <a16:creationId xmlns:a16="http://schemas.microsoft.com/office/drawing/2014/main" id="{64E5ED7A-B54E-8312-85D2-5436D74F95B2}"/>
              </a:ext>
            </a:extLst>
          </p:cNvPr>
          <p:cNvSpPr txBox="1">
            <a:spLocks/>
          </p:cNvSpPr>
          <p:nvPr/>
        </p:nvSpPr>
        <p:spPr>
          <a:xfrm>
            <a:off x="5943600" y="4500563"/>
            <a:ext cx="2743200" cy="365125"/>
          </a:xfrm>
          <a:prstGeom prst="rect">
            <a:avLst/>
          </a:prstGeom>
        </p:spPr>
        <p:txBody>
          <a:bodyPr vert="horz" lIns="91440" tIns="45720" rIns="91440" bIns="45720" rtlCol="0" anchor="ctr">
            <a:normAutofit/>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808B90-C856-4DD9-AE7E-B04D6EB9DAE8}" type="slidenum">
              <a:rPr kumimoji="0" lang="en-US" sz="1400" b="1" i="0" u="none" strike="noStrike" kern="1200" cap="none" spc="0" normalizeH="0" baseline="0" noProof="0" dirty="0" smtClean="0">
                <a:ln>
                  <a:noFill/>
                </a:ln>
                <a:solidFill>
                  <a:srgbClr val="002060"/>
                </a:solidFill>
                <a:effectLst/>
                <a:uLnTx/>
                <a:uFillTx/>
                <a:latin typeface="Calibri" panose="020F0502020204030204" pitchFamily="34" charset="0"/>
                <a:ea typeface="+mn-ea"/>
                <a:cs typeface="Calibri" panose="020F0502020204030204" pitchFamily="34" charset="0"/>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40026281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Grp="1" noChangeArrowheads="1"/>
          </p:cNvSpPr>
          <p:nvPr>
            <p:ph type="title" idx="4294967295"/>
          </p:nvPr>
        </p:nvSpPr>
        <p:spPr>
          <a:xfrm>
            <a:off x="349753" y="195029"/>
            <a:ext cx="6375716" cy="10574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355" rtl="0" eaLnBrk="0" fontAlgn="base" latinLnBrk="0" hangingPunct="0">
              <a:lnSpc>
                <a:spcPct val="100000"/>
              </a:lnSpc>
              <a:spcBef>
                <a:spcPct val="0"/>
              </a:spcBef>
              <a:spcAft>
                <a:spcPts val="600"/>
              </a:spcAft>
              <a:buClrTx/>
              <a:buSzTx/>
              <a:buFontTx/>
              <a:buNone/>
              <a:tabLst/>
              <a:defRPr/>
            </a:pPr>
            <a:r>
              <a:rPr kumimoji="0" lang="en-US" altLang="en-US" sz="3300" b="0" i="0" u="none" strike="noStrike" kern="1200" cap="none" spc="0" normalizeH="0" baseline="0" noProof="0" dirty="0">
                <a:ln>
                  <a:noFill/>
                </a:ln>
                <a:solidFill>
                  <a:srgbClr val="000000"/>
                </a:solidFill>
                <a:effectLst/>
                <a:uLnTx/>
                <a:uFillTx/>
                <a:latin typeface="Avenir Next LT Pro Demi"/>
                <a:ea typeface="+mj-ea"/>
                <a:cs typeface="+mj-cs"/>
              </a:rPr>
              <a:t>Thank you!</a:t>
            </a:r>
            <a:endParaRPr kumimoji="0" lang="en-US" altLang="en-US" sz="2800" b="0" i="0" u="none" strike="noStrike" kern="1200" cap="none" spc="0" normalizeH="0" baseline="0" noProof="0" dirty="0">
              <a:ln>
                <a:noFill/>
              </a:ln>
              <a:solidFill>
                <a:srgbClr val="000000"/>
              </a:solidFill>
              <a:effectLst/>
              <a:uLnTx/>
              <a:uFillTx/>
              <a:latin typeface="Avenir Next LT Pro Demi"/>
              <a:ea typeface="+mj-ea"/>
              <a:cs typeface="+mj-cs"/>
            </a:endParaRPr>
          </a:p>
          <a:p>
            <a:pPr marL="0" marR="0" lvl="0" indent="0" algn="l" defTabSz="914355"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Avenir Next LT Pro Demi"/>
                <a:ea typeface="+mj-ea"/>
                <a:cs typeface="+mj-cs"/>
              </a:rPr>
              <a:t>Next NNDSS eSHARE: April 16, 2024</a:t>
            </a:r>
          </a:p>
          <a:p>
            <a:pPr marL="0" marR="0" lvl="0" indent="0" algn="l" defTabSz="914355" rtl="0" eaLnBrk="0" fontAlgn="base" latinLnBrk="0" hangingPunct="0">
              <a:lnSpc>
                <a:spcPct val="10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srgbClr val="0F56DC"/>
              </a:solidFill>
              <a:effectLst/>
              <a:uLnTx/>
              <a:uFillTx/>
              <a:latin typeface="Avenir Next LT Pro Demi" panose="020B0704020202020204" pitchFamily="34" charset="0"/>
              <a:ea typeface="+mj-ea"/>
              <a:cs typeface="+mj-cs"/>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555" y="1386058"/>
            <a:ext cx="606509" cy="60650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49307"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300"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16091" y="1386058"/>
            <a:ext cx="606509" cy="60650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2410856" y="202911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44275" y="1386058"/>
            <a:ext cx="606509" cy="60650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4615840"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0"/>
              </a:rPr>
              <a:t>edx@cdc.gov</a:t>
            </a: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81080" y="1386058"/>
            <a:ext cx="606509" cy="60650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6820821" y="202911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300"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1851993774"/>
      </p:ext>
    </p:extLst>
  </p:cSld>
  <p:clrMapOvr>
    <a:masterClrMapping/>
  </p:clrMapOvr>
  <p:transition>
    <p:fade/>
  </p:transition>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cba21d4-7744-440f-8d0e-c8a210e7da3e">
      <UserInfo>
        <DisplayName>Robinson, Tamara (CDC/IOD/OPHDST) (CTR)</DisplayName>
        <AccountId>42</AccountId>
        <AccountType/>
      </UserInfo>
      <UserInfo>
        <DisplayName>Hughes, Keaton (CDC/IOD/OPHDST)</DisplayName>
        <AccountId>26</AccountId>
        <AccountType/>
      </UserInfo>
    </SharedWithUsers>
    <lcf76f155ced4ddcb4097134ff3c332f xmlns="a400e991-e328-4909-a20b-586a3e95021a">
      <Terms xmlns="http://schemas.microsoft.com/office/infopath/2007/PartnerControls"/>
    </lcf76f155ced4ddcb4097134ff3c332f>
    <PHINSpec3_x002e_2Changes xmlns="a400e991-e328-4909-a20b-586a3e95021a" xsi:nil="true"/>
    <Date_x002f_Time xmlns="a400e991-e328-4909-a20b-586a3e95021a" xsi:nil="true"/>
    <TaxCatchAll xmlns="7cba21d4-7744-440f-8d0e-c8a210e7da3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8" ma:contentTypeDescription="Create a new document." ma:contentTypeScope="" ma:versionID="84635207e961d4e08a0c0a5fbc1fdb6b">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ae78556191b658be9602fb755d5b7008"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PHINSpec3_x002e_2Changes" minOccurs="0"/>
                <xsd:element ref="ns2:lcf76f155ced4ddcb4097134ff3c332f" minOccurs="0"/>
                <xsd:element ref="ns3:TaxCatchAll" minOccurs="0"/>
                <xsd:element ref="ns2:MediaServiceObjectDetectorVersions" minOccurs="0"/>
                <xsd:element ref="ns2:Date_x002f_Tim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PHINSpec3_x002e_2Changes" ma:index="18" nillable="true" ma:displayName="Agenda Topic" ma:format="Dropdown" ma:internalName="PHINSpec3_x002e_2Changes">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ate_x002f_Time" ma:index="23" nillable="true" ma:displayName="Date/Time" ma:format="DateTime" ma:internalName="Date_x002f_Time">
      <xsd:simpleType>
        <xsd:restriction base="dms:DateTim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85ec5db-2e9d-42cb-b6a7-27fe4e22bb26}" ma:internalName="TaxCatchAll" ma:showField="CatchAllData" ma:web="7cba21d4-7744-440f-8d0e-c8a210e7da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DEF549-3686-429B-A7D9-9E03D30924E3}">
  <ds:schemaRefs>
    <ds:schemaRef ds:uri="http://purl.org/dc/dcmitype/"/>
    <ds:schemaRef ds:uri="http://schemas.microsoft.com/office/2006/documentManagement/types"/>
    <ds:schemaRef ds:uri="http://schemas.openxmlformats.org/package/2006/metadata/core-properties"/>
    <ds:schemaRef ds:uri="http://purl.org/dc/terms/"/>
    <ds:schemaRef ds:uri="http://www.w3.org/XML/1998/namespace"/>
    <ds:schemaRef ds:uri="http://purl.org/dc/elements/1.1/"/>
    <ds:schemaRef ds:uri="a400e991-e328-4909-a20b-586a3e95021a"/>
    <ds:schemaRef ds:uri="http://schemas.microsoft.com/office/infopath/2007/PartnerControls"/>
    <ds:schemaRef ds:uri="7cba21d4-7744-440f-8d0e-c8a210e7da3e"/>
    <ds:schemaRef ds:uri="http://schemas.microsoft.com/office/2006/metadata/properties"/>
  </ds:schemaRefs>
</ds:datastoreItem>
</file>

<file path=customXml/itemProps2.xml><?xml version="1.0" encoding="utf-8"?>
<ds:datastoreItem xmlns:ds="http://schemas.openxmlformats.org/officeDocument/2006/customXml" ds:itemID="{52DA4448-DC39-408B-B6E9-497C791DFADA}">
  <ds:schemaRefs>
    <ds:schemaRef ds:uri="http://schemas.microsoft.com/sharepoint/v3/contenttype/forms"/>
  </ds:schemaRefs>
</ds:datastoreItem>
</file>

<file path=customXml/itemProps3.xml><?xml version="1.0" encoding="utf-8"?>
<ds:datastoreItem xmlns:ds="http://schemas.openxmlformats.org/officeDocument/2006/customXml" ds:itemID="{EACF4A0E-E287-4813-AAF8-3F6639DB4C24}">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82</TotalTime>
  <Words>1668</Words>
  <Application>Microsoft Office PowerPoint</Application>
  <PresentationFormat>On-screen Show (16:9)</PresentationFormat>
  <Paragraphs>284</Paragraphs>
  <Slides>19</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Arial</vt:lpstr>
      <vt:lpstr>Calibri</vt:lpstr>
      <vt:lpstr>Myriad Web Pro</vt:lpstr>
      <vt:lpstr>AvenirNext LT Pro Regular</vt:lpstr>
      <vt:lpstr>Open Sans</vt:lpstr>
      <vt:lpstr>Wingdings</vt:lpstr>
      <vt:lpstr>Avenir Next LT Pro Demi</vt:lpstr>
      <vt:lpstr>Courier New</vt:lpstr>
      <vt:lpstr>Master</vt:lpstr>
      <vt:lpstr>1_Master</vt:lpstr>
      <vt:lpstr>3_Master</vt:lpstr>
      <vt:lpstr>NNDSS eSHARE: March 2024 Webinar</vt:lpstr>
      <vt:lpstr>Agenda</vt:lpstr>
      <vt:lpstr>NNDSS Updates and Announcements</vt:lpstr>
      <vt:lpstr>2024 Case Definitions Available Soon</vt:lpstr>
      <vt:lpstr>Updated 2024 Documents on NNDSS Website</vt:lpstr>
      <vt:lpstr>New Resources available in the MVPS portal</vt:lpstr>
      <vt:lpstr>Coming Soon: Data Source Decision Insight</vt:lpstr>
      <vt:lpstr>2023 Reconciliation Preparation</vt:lpstr>
      <vt:lpstr>Lifting the MMG Onboarding Pause</vt:lpstr>
      <vt:lpstr>MMG Pause: Purpose &amp; Next Steps</vt:lpstr>
      <vt:lpstr>Plan: Lifting the MMG Onboarding Pause (1 of 7)</vt:lpstr>
      <vt:lpstr>Plan: Lifting the MMG Onboarding Pause (2 of 7)</vt:lpstr>
      <vt:lpstr>Plan: Lifting the MMG Onboarding Pause (3 of 7)</vt:lpstr>
      <vt:lpstr>Plan: Lifting the MMG Onboarding Pause (4 of 7)</vt:lpstr>
      <vt:lpstr>Plan: Lifting the MMG Onboarding Pause (5 of 7)</vt:lpstr>
      <vt:lpstr>Plan: Lifting the MMG Onboarding Pause (6 of 7)</vt:lpstr>
      <vt:lpstr>Plan: Lifting the MMG Onboarding Pause (7 of 7)</vt:lpstr>
      <vt:lpstr>Next Steps for Jurisdictions</vt:lpstr>
      <vt:lpstr>Thank you! Next NNDSS eSHARE: April 16, 2024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March 2024</dc:title>
  <dc:subject>eSHARE Webinar: Lifting the MMG Onboarding Pause</dc:subject>
  <dc:creator>Centers for Disease Control and Prevention</dc:creator>
  <cp:keywords>eSHARE, NNDSS, National Notifiable Diseases Surveillance System, MVPS, Message, Validation,Provisioning, and Processing System, NETSS, National Electronic Telecommunication System for Surveillance, NEDSS Base System, NBSCentral, NBS page, lifting, plan, mmg, message mapping guide, Onboarding, Pause, Development, CDC Programs,Readiness, Jurisdictions, Job,User, Resources, Guide, Access, ELC HIS REDCap, Publish, Prioritization, Cohorts, EDX, Internal, Discussions, APHL, Peer to Peer, Learned Opportunities, Exceptions, Considerations, Inclusions, Data Standardization, Situation Awareness, Conditions, Case Definition, Event Codes, Case Data</cp:keywords>
  <cp:lastModifiedBy>Laspina, Michael (CDC/IOD/OPHDST)</cp:lastModifiedBy>
  <cp:revision>6</cp:revision>
  <dcterms:created xsi:type="dcterms:W3CDTF">2011-03-17T17:43:16Z</dcterms:created>
  <dcterms:modified xsi:type="dcterms:W3CDTF">2024-03-22T13:25:27Z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2023-09-13T17:04:52Z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d4813df9-8fc4-4d25-a20c-80c723ac322e</vt:lpwstr>
  </property>
  <property fmtid="{D5CDD505-2E9C-101B-9397-08002B2CF9AE}" pid="9" name="MSIP_Label_7b94a7b8-f06c-4dfe-bdcc-9b548fd58c31_ContentBits">
    <vt:lpwstr>0</vt:lpwstr>
  </property>
  <property fmtid="{D5CDD505-2E9C-101B-9397-08002B2CF9AE}" pid="10" name="ContentTypeId">
    <vt:lpwstr>0x010100C1EB0047B917F44A9DD22EA00C4953F7</vt:lpwstr>
  </property>
  <property fmtid="{D5CDD505-2E9C-101B-9397-08002B2CF9AE}" pid="11" name="MediaServiceImageTags">
    <vt:lpwstr/>
  </property>
</Properties>
</file>