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700" r:id="rId6"/>
    <p:sldMasterId id="2147483710" r:id="rId7"/>
    <p:sldMasterId id="2147483719" r:id="rId8"/>
    <p:sldMasterId id="2147483730" r:id="rId9"/>
    <p:sldMasterId id="2147483744" r:id="rId10"/>
    <p:sldMasterId id="2147483758" r:id="rId11"/>
    <p:sldMasterId id="2147483770" r:id="rId12"/>
  </p:sldMasterIdLst>
  <p:notesMasterIdLst>
    <p:notesMasterId r:id="rId45"/>
  </p:notesMasterIdLst>
  <p:sldIdLst>
    <p:sldId id="2147482200" r:id="rId13"/>
    <p:sldId id="2147482215" r:id="rId14"/>
    <p:sldId id="2147482247" r:id="rId15"/>
    <p:sldId id="2147482377" r:id="rId16"/>
    <p:sldId id="2147482383" r:id="rId17"/>
    <p:sldId id="2147482321" r:id="rId18"/>
    <p:sldId id="2147482378" r:id="rId19"/>
    <p:sldId id="2147482380" r:id="rId20"/>
    <p:sldId id="2147482381" r:id="rId21"/>
    <p:sldId id="2147482382" r:id="rId22"/>
    <p:sldId id="2147482373" r:id="rId23"/>
    <p:sldId id="2147482384" r:id="rId24"/>
    <p:sldId id="2147482244" r:id="rId25"/>
    <p:sldId id="2147482386" r:id="rId26"/>
    <p:sldId id="2147482388" r:id="rId27"/>
    <p:sldId id="2147482387" r:id="rId28"/>
    <p:sldId id="345" r:id="rId29"/>
    <p:sldId id="2147482248" r:id="rId30"/>
    <p:sldId id="275" r:id="rId31"/>
    <p:sldId id="270" r:id="rId32"/>
    <p:sldId id="271" r:id="rId33"/>
    <p:sldId id="2147482339" r:id="rId34"/>
    <p:sldId id="2147482340" r:id="rId35"/>
    <p:sldId id="274" r:id="rId36"/>
    <p:sldId id="294" r:id="rId37"/>
    <p:sldId id="298" r:id="rId38"/>
    <p:sldId id="299" r:id="rId39"/>
    <p:sldId id="272" r:id="rId40"/>
    <p:sldId id="277" r:id="rId41"/>
    <p:sldId id="278" r:id="rId42"/>
    <p:sldId id="340" r:id="rId43"/>
    <p:sldId id="214748221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922524-C848-ECD0-4592-B43C35D204F9}" name="Rodriguez, Sarah (Sally) (CDC/IOD/OPHDST)" initials="RS((" userId="S::xqn3@cdc.gov::f30faafc-f67c-4a3b-be30-1fd9754b5c17" providerId="AD"/>
  <p188:author id="{C321304D-97D6-3641-5CB4-51F83844D102}" name="Hughes, Keaton (CDC/OD/OPHDST)" initials="HK" userId="S::qwy4@cdc.gov::d8ce0660-66bf-4d9b-b954-4737fa7010ce" providerId="AD"/>
  <p188:author id="{EFE4344D-7D8B-F60D-482C-391F0000CFBB}" name="Broussard, Cheryl S. (CDC/OD/OPHDST)" initials="CB" userId="S::gnp2@cdc.gov::0eb6766d-8da0-4d0e-a17e-1d1d7482510d" providerId="AD"/>
  <p188:author id="{132F964E-0429-6C5F-A7C1-ACF3F110B0BA}" name="Landon, Alexander (CDC/OD/OPHDST)" initials="AL" userId="S::vvs8@cdc.gov::b09320f4-f070-4dda-b5ce-579581d3ab09" providerId="AD"/>
  <p188:author id="{4C195B5E-DFF9-9454-D15B-04E7141770CC}" name="Conners, Erin (CDC/OD/OPHDST)" initials="EC" userId="S::ola3@cdc.gov::a724e933-4911-4579-8682-585480591749" providerId="AD"/>
  <p188:author id="{7C551B66-E361-EBC0-6605-1AA2539A47D3}" name="Hang Nguyen, (CDC/OD/OPHDST)" initials="TN" userId="S::yky3@cdc.gov::8a7e3e03-04d0-4c76-a337-fc65283f8224" providerId="AD"/>
  <p188:author id="{C86F5367-EC90-24FF-B4B9-347599188DFF}" name="Williams, Cassidy (CDC/OD/OPHDST) (CTR)" initials="CW" userId="S::rtt5@cdc.gov::abd02bae-914c-4c13-87a3-7a911b9d0a4c" providerId="AD"/>
  <p188:author id="{99A8469A-7D20-0DCC-3D98-F4D741751B82}" name="McIntyre, Anne F. (CDC/IOD/OPHDST)" initials="MAF(" userId="S::zat4@cdc.gov::d6bb9fc0-9a61-41c9-8260-614f83485ea6" providerId="AD"/>
  <p188:author id="{B04DC59A-AF20-2808-3BAB-71D195570F2C}" name="Fullerton, Katie (CDC/IOD/ORR/OD)" initials="KEF" userId="Fullerton, Katie (CDC/IOD/ORR/OD)" providerId="None"/>
  <p188:author id="{2ADACAD2-23C8-4CDE-0F71-8B9A4986B137}" name="Lin, Xia Michelle (CDC/OD/OPHDST)" initials="XL" userId="S::wft4@cdc.gov::bed32223-5f76-4728-a0f1-e6b7214f8f3d" providerId="AD"/>
  <p188:author id="{643A7AD9-02B1-B372-B694-D211CCE4C4EB}" name="Robinson, Tamara (CDC/OD/OPHDST) (CTR)"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19F221-8AD4-4756-8715-B8416DD73712}" v="38" dt="2025-07-15T21:01:09.7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57" autoAdjust="0"/>
  </p:normalViewPr>
  <p:slideViewPr>
    <p:cSldViewPr snapToGrid="0">
      <p:cViewPr varScale="1">
        <p:scale>
          <a:sx n="81" d="100"/>
          <a:sy n="81" d="100"/>
        </p:scale>
        <p:origin x="5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15AA7-4699-44FC-B8B2-754DE539A425}" type="datetimeFigureOut">
              <a:rPr lang="en-US" smtClean="0"/>
              <a:t>7/16/2025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F29102-ED10-4F3A-8106-AF875A20FCFB}" type="slidenum">
              <a:rPr lang="en-US" smtClean="0"/>
              <a:t>‹#›</a:t>
            </a:fld>
            <a:endParaRPr lang="en-US"/>
          </a:p>
        </p:txBody>
      </p:sp>
    </p:spTree>
    <p:extLst>
      <p:ext uri="{BB962C8B-B14F-4D97-AF65-F5344CB8AC3E}">
        <p14:creationId xmlns:p14="http://schemas.microsoft.com/office/powerpoint/2010/main" val="1515920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F29102-ED10-4F3A-8106-AF875A20FCFB}" type="slidenum">
              <a:rPr lang="en-US" smtClean="0"/>
              <a:t>3</a:t>
            </a:fld>
            <a:endParaRPr lang="en-US"/>
          </a:p>
        </p:txBody>
      </p:sp>
    </p:spTree>
    <p:extLst>
      <p:ext uri="{BB962C8B-B14F-4D97-AF65-F5344CB8AC3E}">
        <p14:creationId xmlns:p14="http://schemas.microsoft.com/office/powerpoint/2010/main" val="1444081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D1765-83D1-32CE-07E8-7581CE319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7293B7-4B81-3689-BEDA-15176683A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C0300-9697-7253-9F2D-D368DC52B82F}"/>
              </a:ext>
            </a:extLst>
          </p:cNvPr>
          <p:cNvSpPr>
            <a:spLocks noGrp="1"/>
          </p:cNvSpPr>
          <p:nvPr>
            <p:ph type="body" idx="1"/>
          </p:nvPr>
        </p:nvSpPr>
        <p:spPr/>
        <p:txBody>
          <a:bodyPr/>
          <a:lstStyle/>
          <a:p>
            <a:pPr marL="0" indent="0">
              <a:buFont typeface="Arial" panose="020B0604020202020204" pitchFamily="34" charset="0"/>
              <a:buNone/>
            </a:pPr>
            <a:endParaRPr lang="en-US" dirty="0">
              <a:ea typeface="Calibri"/>
              <a:cs typeface="Calibri"/>
            </a:endParaRPr>
          </a:p>
        </p:txBody>
      </p:sp>
      <p:sp>
        <p:nvSpPr>
          <p:cNvPr id="4" name="Slide Number Placeholder 3">
            <a:extLst>
              <a:ext uri="{FF2B5EF4-FFF2-40B4-BE49-F238E27FC236}">
                <a16:creationId xmlns:a16="http://schemas.microsoft.com/office/drawing/2014/main" id="{9EB54D9F-94CA-3EF3-AAEE-6DEFEF891C73}"/>
              </a:ext>
            </a:extLst>
          </p:cNvPr>
          <p:cNvSpPr>
            <a:spLocks noGrp="1"/>
          </p:cNvSpPr>
          <p:nvPr>
            <p:ph type="sldNum" sz="quarter" idx="5"/>
          </p:nvPr>
        </p:nvSpPr>
        <p:spPr/>
        <p:txBody>
          <a:bodyPr/>
          <a:lstStyle/>
          <a:p>
            <a:pPr defTabSz="924916">
              <a:defRPr/>
            </a:pPr>
            <a:fld id="{06AF09D2-365C-457F-B59D-A60D2D726A65}" type="slidenum">
              <a:rPr lang="en-US">
                <a:solidFill>
                  <a:prstClr val="black"/>
                </a:solidFill>
                <a:latin typeface="Calibri" panose="020F0502020204030204"/>
              </a:rPr>
              <a:pPr defTabSz="924916">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4067511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5</a:t>
            </a:fld>
            <a:endParaRPr lang="en-US"/>
          </a:p>
        </p:txBody>
      </p:sp>
    </p:spTree>
    <p:extLst>
      <p:ext uri="{BB962C8B-B14F-4D97-AF65-F5344CB8AC3E}">
        <p14:creationId xmlns:p14="http://schemas.microsoft.com/office/powerpoint/2010/main" val="376177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21F4D-5276-4E39-B71B-05E13E77D8A9}" type="slidenum">
              <a:rPr lang="en-US" smtClean="0"/>
              <a:t>6</a:t>
            </a:fld>
            <a:endParaRPr lang="en-US"/>
          </a:p>
        </p:txBody>
      </p:sp>
    </p:spTree>
    <p:extLst>
      <p:ext uri="{BB962C8B-B14F-4D97-AF65-F5344CB8AC3E}">
        <p14:creationId xmlns:p14="http://schemas.microsoft.com/office/powerpoint/2010/main" val="2553622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21F4D-5276-4E39-B71B-05E13E77D8A9}" type="slidenum">
              <a:rPr lang="en-US" smtClean="0"/>
              <a:t>7</a:t>
            </a:fld>
            <a:endParaRPr lang="en-US"/>
          </a:p>
        </p:txBody>
      </p:sp>
    </p:spTree>
    <p:extLst>
      <p:ext uri="{BB962C8B-B14F-4D97-AF65-F5344CB8AC3E}">
        <p14:creationId xmlns:p14="http://schemas.microsoft.com/office/powerpoint/2010/main" val="4221790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21F4D-5276-4E39-B71B-05E13E77D8A9}" type="slidenum">
              <a:rPr lang="en-US" smtClean="0"/>
              <a:t>8</a:t>
            </a:fld>
            <a:endParaRPr lang="en-US"/>
          </a:p>
        </p:txBody>
      </p:sp>
    </p:spTree>
    <p:extLst>
      <p:ext uri="{BB962C8B-B14F-4D97-AF65-F5344CB8AC3E}">
        <p14:creationId xmlns:p14="http://schemas.microsoft.com/office/powerpoint/2010/main" val="1306062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21F4D-5276-4E39-B71B-05E13E77D8A9}" type="slidenum">
              <a:rPr lang="en-US" smtClean="0"/>
              <a:t>9</a:t>
            </a:fld>
            <a:endParaRPr lang="en-US"/>
          </a:p>
        </p:txBody>
      </p:sp>
    </p:spTree>
    <p:extLst>
      <p:ext uri="{BB962C8B-B14F-4D97-AF65-F5344CB8AC3E}">
        <p14:creationId xmlns:p14="http://schemas.microsoft.com/office/powerpoint/2010/main" val="648696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200" b="0" i="0" dirty="0">
              <a:solidFill>
                <a:srgbClr val="000000"/>
              </a:solidFill>
              <a:effectLst/>
              <a:latin typeface="Aptos" panose="020B0004020202020204" pitchFamily="34" charset="0"/>
            </a:endParaRPr>
          </a:p>
        </p:txBody>
      </p:sp>
      <p:sp>
        <p:nvSpPr>
          <p:cNvPr id="4" name="Slide Number Placeholder 3"/>
          <p:cNvSpPr>
            <a:spLocks noGrp="1"/>
          </p:cNvSpPr>
          <p:nvPr>
            <p:ph type="sldNum" sz="quarter" idx="5"/>
          </p:nvPr>
        </p:nvSpPr>
        <p:spPr/>
        <p:txBody>
          <a:bodyPr/>
          <a:lstStyle/>
          <a:p>
            <a:fld id="{BDA21F4D-5276-4E39-B71B-05E13E77D8A9}" type="slidenum">
              <a:rPr lang="en-US" smtClean="0"/>
              <a:t>10</a:t>
            </a:fld>
            <a:endParaRPr lang="en-US"/>
          </a:p>
        </p:txBody>
      </p:sp>
    </p:spTree>
    <p:extLst>
      <p:ext uri="{BB962C8B-B14F-4D97-AF65-F5344CB8AC3E}">
        <p14:creationId xmlns:p14="http://schemas.microsoft.com/office/powerpoint/2010/main" val="3184861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2719-ECED-DD27-4774-FD51651FA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354C6-850F-F351-B83B-8CFCDD504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A79B1-08A6-3C21-449C-7162D99B55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1876A5-8F40-E2F3-747C-42EA69331B1F}"/>
              </a:ext>
            </a:extLst>
          </p:cNvPr>
          <p:cNvSpPr>
            <a:spLocks noGrp="1"/>
          </p:cNvSpPr>
          <p:nvPr>
            <p:ph type="sldNum" sz="quarter" idx="5"/>
          </p:nvPr>
        </p:nvSpPr>
        <p:spPr/>
        <p:txBody>
          <a:bodyPr/>
          <a:lstStyle/>
          <a:p>
            <a:pPr defTabSz="924916">
              <a:defRPr/>
            </a:pPr>
            <a:fld id="{06AF09D2-365C-457F-B59D-A60D2D726A65}" type="slidenum">
              <a:rPr lang="en-US">
                <a:solidFill>
                  <a:prstClr val="black"/>
                </a:solidFill>
                <a:latin typeface="Calibri" panose="020F0502020204030204"/>
              </a:rPr>
              <a:pPr defTabSz="924916">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096361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12</a:t>
            </a:fld>
            <a:endParaRPr lang="en-US"/>
          </a:p>
        </p:txBody>
      </p:sp>
    </p:spTree>
    <p:extLst>
      <p:ext uri="{BB962C8B-B14F-4D97-AF65-F5344CB8AC3E}">
        <p14:creationId xmlns:p14="http://schemas.microsoft.com/office/powerpoint/2010/main" val="3852124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spcBef>
                <a:spcPts val="0"/>
              </a:spcBef>
              <a:spcAft>
                <a:spcPts val="0"/>
              </a:spcAft>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3404620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spcBef>
                <a:spcPts val="0"/>
              </a:spcBef>
              <a:spcAft>
                <a:spcPts val="0"/>
              </a:spcAft>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066663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spcBef>
                <a:spcPts val="0"/>
              </a:spcBef>
              <a:spcAft>
                <a:spcPts val="0"/>
              </a:spcAft>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271668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spcBef>
                <a:spcPts val="0"/>
              </a:spcBef>
              <a:spcAft>
                <a:spcPts val="0"/>
              </a:spcAft>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49833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A21F4D-5276-4E39-B71B-05E13E77D8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494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23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784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167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247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509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1ECB69-D91A-4E0F-BA76-5DA9C776C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897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30</a:t>
            </a:fld>
            <a:endParaRPr lang="en-US"/>
          </a:p>
        </p:txBody>
      </p:sp>
    </p:spTree>
    <p:extLst>
      <p:ext uri="{BB962C8B-B14F-4D97-AF65-F5344CB8AC3E}">
        <p14:creationId xmlns:p14="http://schemas.microsoft.com/office/powerpoint/2010/main" val="2313612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31</a:t>
            </a:fld>
            <a:endParaRPr lang="en-US"/>
          </a:p>
        </p:txBody>
      </p:sp>
    </p:spTree>
    <p:extLst>
      <p:ext uri="{BB962C8B-B14F-4D97-AF65-F5344CB8AC3E}">
        <p14:creationId xmlns:p14="http://schemas.microsoft.com/office/powerpoint/2010/main" val="287186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F29102-ED10-4F3A-8106-AF875A20FCFB}" type="slidenum">
              <a:rPr lang="en-US" smtClean="0"/>
              <a:t>32</a:t>
            </a:fld>
            <a:endParaRPr lang="en-US"/>
          </a:p>
        </p:txBody>
      </p:sp>
    </p:spTree>
    <p:extLst>
      <p:ext uri="{BB962C8B-B14F-4D97-AF65-F5344CB8AC3E}">
        <p14:creationId xmlns:p14="http://schemas.microsoft.com/office/powerpoint/2010/main" val="260569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8.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6.sv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9.xml"/><Relationship Id="rId4" Type="http://schemas.openxmlformats.org/officeDocument/2006/relationships/image" Target="../media/image16.sv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6.sv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6605709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4119530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4890251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68067486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76686005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759649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59216565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87624422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011664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945723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164759905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50536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256352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6264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860435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3439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640429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262405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595487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780100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417402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227574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009700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7994906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16621082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3730520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10498129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42114304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0339293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63226887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59971687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90382332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114257833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20707688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5090571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36028641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71604611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51343110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244065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79515523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56833533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8396643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61712111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89165285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221945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47582583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440996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54640363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36659498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5415148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161593192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358240397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88406722"/>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91542305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71198075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190365958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00128827"/>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10170869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4"/>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78" y="6059424"/>
            <a:ext cx="8777977" cy="420564"/>
          </a:xfrm>
          <a:prstGeom prst="rect">
            <a:avLst/>
          </a:prstGeom>
          <a:noFill/>
        </p:spPr>
        <p:txBody>
          <a:bodyPr wrap="square" rtlCol="0">
            <a:spAutoFit/>
          </a:bodyPr>
          <a:lstStyle/>
          <a:p>
            <a:r>
              <a:rPr lang="en-US" sz="2133" b="1">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362859870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399557"/>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1917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9479118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92" indent="-304792">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419" indent="-304792">
              <a:buClr>
                <a:srgbClr val="008265"/>
              </a:buClr>
              <a:buSzPct val="75000"/>
              <a:buFont typeface="Arial" panose="020B0604020202020204" pitchFamily="34" charset="0"/>
              <a:buChar char="•"/>
              <a:defRPr sz="2667">
                <a:solidFill>
                  <a:srgbClr val="003C9F"/>
                </a:solidFill>
              </a:defRPr>
            </a:lvl2pPr>
            <a:lvl3pPr marL="1295368"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274308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4"/>
            <a:ext cx="1117600" cy="725917"/>
          </a:xfrm>
          <a:prstGeom prst="rect">
            <a:avLst/>
          </a:prstGeom>
        </p:spPr>
      </p:pic>
    </p:spTree>
    <p:extLst>
      <p:ext uri="{BB962C8B-B14F-4D97-AF65-F5344CB8AC3E}">
        <p14:creationId xmlns:p14="http://schemas.microsoft.com/office/powerpoint/2010/main" val="65038359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82908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38629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1539307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3116660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0119350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40477864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1167560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11757719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24882063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30129628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5276558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a:p>
        </p:txBody>
      </p:sp>
    </p:spTree>
    <p:extLst>
      <p:ext uri="{BB962C8B-B14F-4D97-AF65-F5344CB8AC3E}">
        <p14:creationId xmlns:p14="http://schemas.microsoft.com/office/powerpoint/2010/main" val="7623821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7393144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047740211"/>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10892590" y="5999749"/>
            <a:ext cx="1066799" cy="721895"/>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77980" y="6355461"/>
            <a:ext cx="2743200" cy="366183"/>
          </a:xfrm>
        </p:spPr>
        <p:txBody>
          <a:bodyPr/>
          <a:lstStyle>
            <a:lvl1pPr algn="l">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83549661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r>
              <a:rPr lang="en-US" sz="24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58299462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46048"/>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02505355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610098"/>
            <a:ext cx="10363200" cy="568325"/>
          </a:xfrm>
          <a:prstGeom prst="rect">
            <a:avLst/>
          </a:prstGeom>
        </p:spPr>
        <p:txBody>
          <a:bodyPr anchor="ctr"/>
          <a:lstStyle>
            <a:lvl1pPr marL="0" indent="0" algn="l">
              <a:lnSpc>
                <a:spcPts val="2667"/>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11265408" y="6356350"/>
            <a:ext cx="753275" cy="366183"/>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7635476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1"/>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396309140"/>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891279" y="5946501"/>
            <a:ext cx="1069499" cy="677985"/>
          </a:xfrm>
          <a:prstGeom prst="rect">
            <a:avLst/>
          </a:prstGeom>
        </p:spPr>
      </p:pic>
    </p:spTree>
    <p:extLst>
      <p:ext uri="{BB962C8B-B14F-4D97-AF65-F5344CB8AC3E}">
        <p14:creationId xmlns:p14="http://schemas.microsoft.com/office/powerpoint/2010/main" val="3656816134"/>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607200" y="5946501"/>
            <a:ext cx="1069499" cy="677985"/>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98585" y="6065001"/>
            <a:ext cx="1091980" cy="327595"/>
          </a:xfrm>
          <a:prstGeom prst="rect">
            <a:avLst/>
          </a:prstGeom>
        </p:spPr>
      </p:pic>
    </p:spTree>
    <p:extLst>
      <p:ext uri="{BB962C8B-B14F-4D97-AF65-F5344CB8AC3E}">
        <p14:creationId xmlns:p14="http://schemas.microsoft.com/office/powerpoint/2010/main" val="1029894062"/>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descr="A picture containing diagram&#10;&#10;Description automatically generated">
            <a:extLst>
              <a:ext uri="{FF2B5EF4-FFF2-40B4-BE49-F238E27FC236}">
                <a16:creationId xmlns:a16="http://schemas.microsoft.com/office/drawing/2014/main" id="{5E400C65-10F7-AA69-D260-69D7B259F6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3" y="0"/>
            <a:ext cx="12187067" cy="6858000"/>
          </a:xfrm>
          <a:prstGeom prst="rect">
            <a:avLst/>
          </a:prstGeom>
        </p:spPr>
      </p:pic>
      <p:sp>
        <p:nvSpPr>
          <p:cNvPr id="2" name="Title 1">
            <a:extLst>
              <a:ext uri="{FF2B5EF4-FFF2-40B4-BE49-F238E27FC236}">
                <a16:creationId xmlns:a16="http://schemas.microsoft.com/office/drawing/2014/main" id="{CBC8A1E3-4A36-FF3C-CB56-3B8D0F089B16}"/>
              </a:ext>
            </a:extLst>
          </p:cNvPr>
          <p:cNvSpPr>
            <a:spLocks noGrp="1"/>
          </p:cNvSpPr>
          <p:nvPr>
            <p:ph type="ctrTitle"/>
          </p:nvPr>
        </p:nvSpPr>
        <p:spPr>
          <a:xfrm>
            <a:off x="838200" y="1769038"/>
            <a:ext cx="5538695" cy="1924423"/>
          </a:xfrm>
        </p:spPr>
        <p:txBody>
          <a:bodyPr anchor="b">
            <a:normAutofit/>
          </a:bodyPr>
          <a:lstStyle>
            <a:lvl1pPr algn="l">
              <a:defRPr sz="4500">
                <a:solidFill>
                  <a:schemeClr val="bg1"/>
                </a:solidFill>
                <a:latin typeface="Source Sans Pro SemiBold" panose="020B0603030403020204" pitchFamily="34" charset="0"/>
                <a:ea typeface="Source Sans Pro SemiBold" panose="020B06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9D27C9D-929F-7AB4-2380-6D4F690001B5}"/>
              </a:ext>
            </a:extLst>
          </p:cNvPr>
          <p:cNvSpPr>
            <a:spLocks noGrp="1"/>
          </p:cNvSpPr>
          <p:nvPr>
            <p:ph type="subTitle" idx="1"/>
          </p:nvPr>
        </p:nvSpPr>
        <p:spPr>
          <a:xfrm>
            <a:off x="838200" y="3783106"/>
            <a:ext cx="5538695" cy="1474695"/>
          </a:xfrm>
        </p:spPr>
        <p:txBody>
          <a:bodyPr>
            <a:normAutofit/>
          </a:bodyPr>
          <a:lstStyle>
            <a:lvl1pPr marL="0" indent="0" algn="l">
              <a:buNone/>
              <a:defRPr sz="2000">
                <a:solidFill>
                  <a:schemeClr val="bg1"/>
                </a:solidFill>
                <a:latin typeface="Source Sans Pro" panose="020B0503030403020204" pitchFamily="34" charset="0"/>
                <a:ea typeface="Source Sans Pro" panose="020B0503030403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6" name="Graphic 15">
            <a:extLst>
              <a:ext uri="{FF2B5EF4-FFF2-40B4-BE49-F238E27FC236}">
                <a16:creationId xmlns:a16="http://schemas.microsoft.com/office/drawing/2014/main" id="{9A155FD6-6E0A-99B7-7400-210620B0223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38201" y="408703"/>
            <a:ext cx="906928" cy="577136"/>
          </a:xfrm>
          <a:prstGeom prst="rect">
            <a:avLst/>
          </a:prstGeom>
        </p:spPr>
      </p:pic>
      <p:pic>
        <p:nvPicPr>
          <p:cNvPr id="18" name="Graphic 17">
            <a:extLst>
              <a:ext uri="{FF2B5EF4-FFF2-40B4-BE49-F238E27FC236}">
                <a16:creationId xmlns:a16="http://schemas.microsoft.com/office/drawing/2014/main" id="{6349640E-31ED-7E88-F057-3B5CFC92774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357409" y="320121"/>
            <a:ext cx="3083111" cy="754300"/>
          </a:xfrm>
          <a:prstGeom prst="rect">
            <a:avLst/>
          </a:prstGeom>
        </p:spPr>
      </p:pic>
    </p:spTree>
    <p:extLst>
      <p:ext uri="{BB962C8B-B14F-4D97-AF65-F5344CB8AC3E}">
        <p14:creationId xmlns:p14="http://schemas.microsoft.com/office/powerpoint/2010/main" val="4157989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_No OPHDST">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75A0213B-5959-5A05-A2F2-F7DD5E665B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7" cy="6858000"/>
          </a:xfrm>
          <a:prstGeom prst="rect">
            <a:avLst/>
          </a:prstGeom>
        </p:spPr>
      </p:pic>
      <p:sp>
        <p:nvSpPr>
          <p:cNvPr id="2" name="Title 1">
            <a:extLst>
              <a:ext uri="{FF2B5EF4-FFF2-40B4-BE49-F238E27FC236}">
                <a16:creationId xmlns:a16="http://schemas.microsoft.com/office/drawing/2014/main" id="{CBC8A1E3-4A36-FF3C-CB56-3B8D0F089B16}"/>
              </a:ext>
            </a:extLst>
          </p:cNvPr>
          <p:cNvSpPr>
            <a:spLocks noGrp="1"/>
          </p:cNvSpPr>
          <p:nvPr>
            <p:ph type="ctrTitle"/>
          </p:nvPr>
        </p:nvSpPr>
        <p:spPr>
          <a:xfrm>
            <a:off x="838200" y="1769038"/>
            <a:ext cx="5538695" cy="1924423"/>
          </a:xfrm>
        </p:spPr>
        <p:txBody>
          <a:bodyPr anchor="b">
            <a:normAutofit/>
          </a:bodyPr>
          <a:lstStyle>
            <a:lvl1pPr algn="l">
              <a:defRPr sz="4500">
                <a:solidFill>
                  <a:schemeClr val="bg1"/>
                </a:solidFill>
                <a:latin typeface="Source Sans Pro SemiBold" panose="020B0603030403020204" pitchFamily="34" charset="0"/>
                <a:ea typeface="Source Sans Pro SemiBold" panose="020B06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9D27C9D-929F-7AB4-2380-6D4F690001B5}"/>
              </a:ext>
            </a:extLst>
          </p:cNvPr>
          <p:cNvSpPr>
            <a:spLocks noGrp="1"/>
          </p:cNvSpPr>
          <p:nvPr>
            <p:ph type="subTitle" idx="1"/>
          </p:nvPr>
        </p:nvSpPr>
        <p:spPr>
          <a:xfrm>
            <a:off x="838200" y="3783106"/>
            <a:ext cx="5538695" cy="1474695"/>
          </a:xfrm>
        </p:spPr>
        <p:txBody>
          <a:bodyPr>
            <a:normAutofit/>
          </a:bodyPr>
          <a:lstStyle>
            <a:lvl1pPr marL="0" indent="0" algn="l">
              <a:buNone/>
              <a:defRPr sz="2000">
                <a:solidFill>
                  <a:schemeClr val="bg1"/>
                </a:solidFill>
                <a:latin typeface="Source Sans Pro" panose="020B0503030403020204" pitchFamily="34" charset="0"/>
                <a:ea typeface="Source Sans Pro" panose="020B0503030403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6" name="Graphic 15">
            <a:extLst>
              <a:ext uri="{FF2B5EF4-FFF2-40B4-BE49-F238E27FC236}">
                <a16:creationId xmlns:a16="http://schemas.microsoft.com/office/drawing/2014/main" id="{9A155FD6-6E0A-99B7-7400-210620B0223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38201" y="408703"/>
            <a:ext cx="906928" cy="577136"/>
          </a:xfrm>
          <a:prstGeom prst="rect">
            <a:avLst/>
          </a:prstGeom>
        </p:spPr>
      </p:pic>
    </p:spTree>
    <p:extLst>
      <p:ext uri="{BB962C8B-B14F-4D97-AF65-F5344CB8AC3E}">
        <p14:creationId xmlns:p14="http://schemas.microsoft.com/office/powerpoint/2010/main" val="33674923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8024-D6E0-C543-AD33-77C3C3CFE1BD}"/>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A038DBE1-6A78-7DB5-E9AF-E9922A7075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C35A730-F307-7AA5-D1C9-A5CA21C158F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22854421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96F5-9A39-B156-9A6E-15BC71927CED}"/>
              </a:ext>
            </a:extLst>
          </p:cNvPr>
          <p:cNvSpPr>
            <a:spLocks noGrp="1"/>
          </p:cNvSpPr>
          <p:nvPr>
            <p:ph type="title"/>
          </p:nvPr>
        </p:nvSpPr>
        <p:spPr>
          <a:xfrm>
            <a:off x="831851" y="1709740"/>
            <a:ext cx="10515600" cy="2852737"/>
          </a:xfrm>
        </p:spPr>
        <p:txBody>
          <a:bodyPr anchor="b">
            <a:no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DFF47E22-E7DA-CD16-FB59-A36FE7D16B01}"/>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5F1705D0-C680-5C10-334A-476593218E5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1973765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20" name="Picture 19" descr="A picture containing diagram&#10;&#10;Description automatically generated">
            <a:extLst>
              <a:ext uri="{FF2B5EF4-FFF2-40B4-BE49-F238E27FC236}">
                <a16:creationId xmlns:a16="http://schemas.microsoft.com/office/drawing/2014/main" id="{5E400C65-10F7-AA69-D260-69D7B259F6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CBC8A1E3-4A36-FF3C-CB56-3B8D0F089B16}"/>
              </a:ext>
            </a:extLst>
          </p:cNvPr>
          <p:cNvSpPr>
            <a:spLocks noGrp="1"/>
          </p:cNvSpPr>
          <p:nvPr>
            <p:ph type="ctrTitle"/>
          </p:nvPr>
        </p:nvSpPr>
        <p:spPr>
          <a:xfrm>
            <a:off x="838200" y="1769036"/>
            <a:ext cx="5538694" cy="1924423"/>
          </a:xfrm>
        </p:spPr>
        <p:txBody>
          <a:bodyPr anchor="b">
            <a:normAutofit/>
          </a:bodyPr>
          <a:lstStyle>
            <a:lvl1pPr algn="l">
              <a:defRPr sz="4500">
                <a:solidFill>
                  <a:schemeClr val="bg1"/>
                </a:solidFill>
                <a:latin typeface="Source Sans Pro SemiBold" panose="020B0603030403020204" pitchFamily="34" charset="0"/>
                <a:ea typeface="Source Sans Pro SemiBold" panose="020B06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9D27C9D-929F-7AB4-2380-6D4F690001B5}"/>
              </a:ext>
            </a:extLst>
          </p:cNvPr>
          <p:cNvSpPr>
            <a:spLocks noGrp="1"/>
          </p:cNvSpPr>
          <p:nvPr>
            <p:ph type="subTitle" idx="1"/>
          </p:nvPr>
        </p:nvSpPr>
        <p:spPr>
          <a:xfrm>
            <a:off x="838200" y="3783106"/>
            <a:ext cx="5538694" cy="1474694"/>
          </a:xfrm>
        </p:spPr>
        <p:txBody>
          <a:bodyPr>
            <a:normAutofit/>
          </a:bodyPr>
          <a:lstStyle>
            <a:lvl1pPr marL="0" indent="0" algn="l">
              <a:buNone/>
              <a:defRPr sz="20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Graphic 15">
            <a:extLst>
              <a:ext uri="{FF2B5EF4-FFF2-40B4-BE49-F238E27FC236}">
                <a16:creationId xmlns:a16="http://schemas.microsoft.com/office/drawing/2014/main" id="{9A155FD6-6E0A-99B7-7400-210620B0223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38202" y="408702"/>
            <a:ext cx="906928" cy="577136"/>
          </a:xfrm>
          <a:prstGeom prst="rect">
            <a:avLst/>
          </a:prstGeom>
        </p:spPr>
      </p:pic>
      <p:pic>
        <p:nvPicPr>
          <p:cNvPr id="18" name="Graphic 17">
            <a:extLst>
              <a:ext uri="{FF2B5EF4-FFF2-40B4-BE49-F238E27FC236}">
                <a16:creationId xmlns:a16="http://schemas.microsoft.com/office/drawing/2014/main" id="{6349640E-31ED-7E88-F057-3B5CFC92774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357408" y="320120"/>
            <a:ext cx="3083110" cy="754300"/>
          </a:xfrm>
          <a:prstGeom prst="rect">
            <a:avLst/>
          </a:prstGeom>
        </p:spPr>
      </p:pic>
    </p:spTree>
    <p:extLst>
      <p:ext uri="{BB962C8B-B14F-4D97-AF65-F5344CB8AC3E}">
        <p14:creationId xmlns:p14="http://schemas.microsoft.com/office/powerpoint/2010/main" val="15362516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88024-D6E0-C543-AD33-77C3C3CFE1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38DBE1-6A78-7DB5-E9AF-E9922A7075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C35A730-F307-7AA5-D1C9-A5CA21C158F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8863136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96F5-9A39-B156-9A6E-15BC71927C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F47E22-E7DA-CD16-FB59-A36FE7D16B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5F1705D0-C680-5C10-334A-476593218E5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25353810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6B827-DC28-CA3E-E9F9-E8BE0EC001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00FA72-4A86-9821-492B-386BB6B9649C}"/>
              </a:ext>
            </a:extLst>
          </p:cNvPr>
          <p:cNvSpPr>
            <a:spLocks noGrp="1"/>
          </p:cNvSpPr>
          <p:nvPr>
            <p:ph sz="half" idx="1"/>
          </p:nvPr>
        </p:nvSpPr>
        <p:spPr>
          <a:xfrm>
            <a:off x="838200" y="1407381"/>
            <a:ext cx="5181600" cy="4769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B95094-0392-89B8-D5EA-8338FA5AFD17}"/>
              </a:ext>
            </a:extLst>
          </p:cNvPr>
          <p:cNvSpPr>
            <a:spLocks noGrp="1"/>
          </p:cNvSpPr>
          <p:nvPr>
            <p:ph sz="half" idx="2"/>
          </p:nvPr>
        </p:nvSpPr>
        <p:spPr>
          <a:xfrm>
            <a:off x="6172200" y="1407381"/>
            <a:ext cx="5181600" cy="4769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C0DDAD41-AECE-5BEC-3722-075E1A731BBB}"/>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3622360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7E0DD-5BFB-E564-3AF1-F13A421930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69C5E6-6A50-FF87-6402-12520AA073B4}"/>
              </a:ext>
            </a:extLst>
          </p:cNvPr>
          <p:cNvSpPr>
            <a:spLocks noGrp="1"/>
          </p:cNvSpPr>
          <p:nvPr>
            <p:ph type="body" idx="1"/>
          </p:nvPr>
        </p:nvSpPr>
        <p:spPr>
          <a:xfrm>
            <a:off x="839789" y="1681163"/>
            <a:ext cx="5157787" cy="823912"/>
          </a:xfrm>
        </p:spPr>
        <p:txBody>
          <a:bodyPr anchor="b"/>
          <a:lstStyle>
            <a:lvl1pPr marL="0" indent="0">
              <a:buNone/>
              <a:defRPr sz="2400" b="1">
                <a:solidFill>
                  <a:srgbClr val="123154"/>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74B9F2-5F8A-F3D2-6E45-827A12EF7B0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8ADCE6-DB6F-1EA9-7AE2-D776637F90F9}"/>
              </a:ext>
            </a:extLst>
          </p:cNvPr>
          <p:cNvSpPr>
            <a:spLocks noGrp="1"/>
          </p:cNvSpPr>
          <p:nvPr>
            <p:ph type="body" sz="quarter" idx="3"/>
          </p:nvPr>
        </p:nvSpPr>
        <p:spPr>
          <a:xfrm>
            <a:off x="6172201" y="1681163"/>
            <a:ext cx="5183188" cy="823912"/>
          </a:xfrm>
        </p:spPr>
        <p:txBody>
          <a:bodyPr anchor="b"/>
          <a:lstStyle>
            <a:lvl1pPr marL="0" indent="0">
              <a:buNone/>
              <a:defRPr sz="2400" b="1">
                <a:solidFill>
                  <a:srgbClr val="123154"/>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0DA530-6487-0B58-F754-687DD0869FB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BC1706D-A99F-9136-08C3-E0AA2BB0DEF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24269936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7E0DD-5BFB-E564-3AF1-F13A421930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69C5E6-6A50-FF87-6402-12520AA073B4}"/>
              </a:ext>
            </a:extLst>
          </p:cNvPr>
          <p:cNvSpPr>
            <a:spLocks noGrp="1"/>
          </p:cNvSpPr>
          <p:nvPr>
            <p:ph type="body" idx="1"/>
          </p:nvPr>
        </p:nvSpPr>
        <p:spPr>
          <a:xfrm>
            <a:off x="839788" y="1681163"/>
            <a:ext cx="5157787" cy="823912"/>
          </a:xfrm>
        </p:spPr>
        <p:txBody>
          <a:bodyPr anchor="b"/>
          <a:lstStyle>
            <a:lvl1pPr marL="0" indent="0">
              <a:buNone/>
              <a:defRPr sz="2400" b="1">
                <a:solidFill>
                  <a:srgbClr val="12315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74B9F2-5F8A-F3D2-6E45-827A12EF7B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8ADCE6-DB6F-1EA9-7AE2-D776637F90F9}"/>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2315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0DA530-6487-0B58-F754-687DD0869F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BC1706D-A99F-9136-08C3-E0AA2BB0DEF1}"/>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3427034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37E0-9B1A-906C-1A58-FAA2BBEC770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A22F6D37-EFEC-686B-51BD-6A7923AA385E}"/>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40611960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2ADA07-E87B-0180-6AD4-85337E1D2E29}"/>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41960661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E55E-D2FA-72EA-036E-FB9C6A760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F7596B-B719-39FD-AF7E-66A6408A6D40}"/>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8548E-93BB-B9E3-7827-C85239C9D1A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068A744-36F8-BA50-3D02-CCF8D4E00ACE}"/>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99321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04FF-AAAD-D778-4F6C-D8719BB816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FFC14D-A39F-D081-536F-03CC0C24FF9C}"/>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A009EC05-BCBF-AC0C-D71C-36ACBDB5DD4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9DC25D5-193E-DC99-67F7-3AA62537E8C8}"/>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8726075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8CDB-66F7-A882-C51F-6500B6EB7B1C}"/>
              </a:ext>
            </a:extLst>
          </p:cNvPr>
          <p:cNvSpPr>
            <a:spLocks noGrp="1"/>
          </p:cNvSpPr>
          <p:nvPr>
            <p:ph type="title"/>
          </p:nvPr>
        </p:nvSpPr>
        <p:spPr/>
        <p:txBody>
          <a:bodyPr/>
          <a:lstStyle/>
          <a:p>
            <a:endParaRPr lang="en-US"/>
          </a:p>
        </p:txBody>
      </p:sp>
      <p:sp>
        <p:nvSpPr>
          <p:cNvPr id="3" name="Vertical Text Placeholder 2">
            <a:extLst>
              <a:ext uri="{FF2B5EF4-FFF2-40B4-BE49-F238E27FC236}">
                <a16:creationId xmlns:a16="http://schemas.microsoft.com/office/drawing/2014/main" id="{8EAA8DEA-32A7-7B02-9997-FDFC9E6C3F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933A94D-58A1-99A1-2E5E-2947A9375560}"/>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3915837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E55E-D2FA-72EA-036E-FB9C6A760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F7596B-B719-39FD-AF7E-66A6408A6D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18548E-93BB-B9E3-7827-C85239C9D1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068A744-36F8-BA50-3D02-CCF8D4E00ACE}"/>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8728442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04FF-AAAD-D778-4F6C-D8719BB816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FFC14D-A39F-D081-536F-03CC0C24FF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09EC05-BCBF-AC0C-D71C-36ACBDB5D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69DC25D5-193E-DC99-67F7-3AA62537E8C8}"/>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36699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8CDB-66F7-A882-C51F-6500B6EB7B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AA8DEA-32A7-7B02-9997-FDFC9E6C3F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933A94D-58A1-99A1-2E5E-2947A9375560}"/>
              </a:ext>
            </a:extLst>
          </p:cNvPr>
          <p:cNvSpPr>
            <a:spLocks noGrp="1"/>
          </p:cNvSpPr>
          <p:nvPr>
            <p:ph type="sldNum" sz="quarter" idx="12"/>
          </p:nvPr>
        </p:nvSpPr>
        <p:spPr/>
        <p:txBody>
          <a:bodyPr/>
          <a:lstStyle/>
          <a:p>
            <a:fld id="{36204599-15CB-48CA-AAF3-5D0FC961B09D}" type="slidenum">
              <a:rPr lang="en-US" smtClean="0"/>
              <a:t>‹#›</a:t>
            </a:fld>
            <a:endParaRPr lang="en-US"/>
          </a:p>
        </p:txBody>
      </p:sp>
    </p:spTree>
    <p:extLst>
      <p:ext uri="{BB962C8B-B14F-4D97-AF65-F5344CB8AC3E}">
        <p14:creationId xmlns:p14="http://schemas.microsoft.com/office/powerpoint/2010/main" val="17063475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E47B4-584D-6603-9FBB-327657BC58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ED4FE8-044F-ACAE-D622-01346AC87F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4C4AC95-CEE9-6201-ADDA-997B32E3F9B2}"/>
              </a:ext>
            </a:extLst>
          </p:cNvPr>
          <p:cNvSpPr>
            <a:spLocks noGrp="1"/>
          </p:cNvSpPr>
          <p:nvPr>
            <p:ph type="sldNum" sz="quarter" idx="12"/>
          </p:nvPr>
        </p:nvSpPr>
        <p:spPr/>
        <p:txBody>
          <a:bodyPr/>
          <a:lstStyle>
            <a:lvl1pPr>
              <a:defRPr>
                <a:solidFill>
                  <a:srgbClr val="13485B"/>
                </a:solidFill>
              </a:defRPr>
            </a:lvl1pPr>
          </a:lstStyle>
          <a:p>
            <a:fld id="{36204599-15CB-48CA-AAF3-5D0FC961B09D}" type="slidenum">
              <a:rPr lang="en-US" smtClean="0"/>
              <a:pPr/>
              <a:t>‹#›</a:t>
            </a:fld>
            <a:endParaRPr lang="en-US"/>
          </a:p>
        </p:txBody>
      </p:sp>
    </p:spTree>
    <p:extLst>
      <p:ext uri="{BB962C8B-B14F-4D97-AF65-F5344CB8AC3E}">
        <p14:creationId xmlns:p14="http://schemas.microsoft.com/office/powerpoint/2010/main" val="98734759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Dark_Text Only">
    <p:spTree>
      <p:nvGrpSpPr>
        <p:cNvPr id="1" name=""/>
        <p:cNvGrpSpPr/>
        <p:nvPr/>
      </p:nvGrpSpPr>
      <p:grpSpPr>
        <a:xfrm>
          <a:off x="0" y="0"/>
          <a:ext cx="0" cy="0"/>
          <a:chOff x="0" y="0"/>
          <a:chExt cx="0" cy="0"/>
        </a:xfrm>
      </p:grpSpPr>
      <p:pic>
        <p:nvPicPr>
          <p:cNvPr id="5" name="Picture 4" descr="A picture containing text, dark, night sky&#10;&#10;Description automatically generated">
            <a:extLst>
              <a:ext uri="{FF2B5EF4-FFF2-40B4-BE49-F238E27FC236}">
                <a16:creationId xmlns:a16="http://schemas.microsoft.com/office/drawing/2014/main" id="{DF8657F6-BE27-E09A-50F0-DD296A7C3A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7" cy="6858000"/>
          </a:xfrm>
          <a:prstGeom prst="rect">
            <a:avLst/>
          </a:prstGeom>
        </p:spPr>
      </p:pic>
      <p:sp>
        <p:nvSpPr>
          <p:cNvPr id="2" name="Title 1">
            <a:extLst>
              <a:ext uri="{FF2B5EF4-FFF2-40B4-BE49-F238E27FC236}">
                <a16:creationId xmlns:a16="http://schemas.microsoft.com/office/drawing/2014/main" id="{EAA8EC89-4198-6C4C-F4E2-2AD7619BCD2D}"/>
              </a:ext>
            </a:extLst>
          </p:cNvPr>
          <p:cNvSpPr>
            <a:spLocks noGrp="1"/>
          </p:cNvSpPr>
          <p:nvPr>
            <p:ph type="title"/>
          </p:nvPr>
        </p:nvSpPr>
        <p:spPr>
          <a:xfrm>
            <a:off x="1502736" y="1488559"/>
            <a:ext cx="9186531" cy="3880885"/>
          </a:xfrm>
        </p:spPr>
        <p:txBody>
          <a:bodyPr/>
          <a:lstStyle>
            <a:lvl1pPr algn="ct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32A28A31-CD4A-CA87-3819-C29CEBBF350B}"/>
              </a:ext>
            </a:extLst>
          </p:cNvPr>
          <p:cNvSpPr>
            <a:spLocks noGrp="1"/>
          </p:cNvSpPr>
          <p:nvPr>
            <p:ph type="sldNum" sz="quarter" idx="10"/>
          </p:nvPr>
        </p:nvSpPr>
        <p:spPr>
          <a:xfrm>
            <a:off x="10912522" y="6233575"/>
            <a:ext cx="441279" cy="389829"/>
          </a:xfrm>
        </p:spPr>
        <p:txBody>
          <a:bodyPr/>
          <a:lstStyle>
            <a:lvl1pPr>
              <a:defRPr>
                <a:solidFill>
                  <a:schemeClr val="bg1"/>
                </a:solidFill>
              </a:defRPr>
            </a:lvl1pPr>
          </a:lstStyle>
          <a:p>
            <a:fld id="{36204599-15CB-48CA-AAF3-5D0FC961B09D}" type="slidenum">
              <a:rPr lang="en-US" smtClean="0"/>
              <a:pPr/>
              <a:t>‹#›</a:t>
            </a:fld>
            <a:endParaRPr lang="en-US"/>
          </a:p>
        </p:txBody>
      </p:sp>
    </p:spTree>
    <p:extLst>
      <p:ext uri="{BB962C8B-B14F-4D97-AF65-F5344CB8AC3E}">
        <p14:creationId xmlns:p14="http://schemas.microsoft.com/office/powerpoint/2010/main" val="27248701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2_Title and Content">
    <p:bg>
      <p:bgPr>
        <a:solidFill>
          <a:schemeClr val="bg1"/>
        </a:solidFill>
        <a:effectLst/>
      </p:bgPr>
    </p:bg>
    <p:spTree>
      <p:nvGrpSpPr>
        <p:cNvPr id="1" name=""/>
        <p:cNvGrpSpPr/>
        <p:nvPr/>
      </p:nvGrpSpPr>
      <p:grpSpPr>
        <a:xfrm>
          <a:off x="0" y="0"/>
          <a:ext cx="0" cy="0"/>
          <a:chOff x="0" y="0"/>
          <a:chExt cx="0" cy="0"/>
        </a:xfrm>
      </p:grpSpPr>
      <p:grpSp>
        <p:nvGrpSpPr>
          <p:cNvPr id="57" name="!!Group 60">
            <a:extLst>
              <a:ext uri="{FF2B5EF4-FFF2-40B4-BE49-F238E27FC236}">
                <a16:creationId xmlns:a16="http://schemas.microsoft.com/office/drawing/2014/main" id="{EA64566D-D694-429A-BE80-0DC2355E390C}"/>
              </a:ext>
            </a:extLst>
          </p:cNvPr>
          <p:cNvGrpSpPr/>
          <p:nvPr userDrawn="1"/>
        </p:nvGrpSpPr>
        <p:grpSpPr>
          <a:xfrm>
            <a:off x="687325" y="580799"/>
            <a:ext cx="414434" cy="429690"/>
            <a:chOff x="5248634" y="2301884"/>
            <a:chExt cx="1379602" cy="1430386"/>
          </a:xfrm>
        </p:grpSpPr>
        <p:sp>
          <p:nvSpPr>
            <p:cNvPr id="58" name="Freeform: Shape 57">
              <a:extLst>
                <a:ext uri="{FF2B5EF4-FFF2-40B4-BE49-F238E27FC236}">
                  <a16:creationId xmlns:a16="http://schemas.microsoft.com/office/drawing/2014/main" id="{EFC31D2F-059F-1C83-82AB-C89FEEF7C83A}"/>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D590B67C-350A-45C9-F788-EB1583FAC82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11DC427-0746-5586-824B-B0F66A02ABCF}"/>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0D53FE60-0087-C756-C8AC-BC7C4CDC6461}"/>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01759C9F-46DA-D9DD-FBF7-045AA4924C2E}"/>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913EB5EA-D034-5A79-9BBD-63859E7EBF11}"/>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4B4BCC7B-7D54-7E2E-3B90-628CCC9E09CA}"/>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56FC4C4-33ED-2E72-1B43-5351572C1E27}"/>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08EE3691-835A-0CC5-0754-8CDC28121FA8}"/>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06A30AB9-F92C-B33C-3686-3EDB1BB29D3E}"/>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18A8B715-DA37-024D-6E52-FB067A2B115A}"/>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2331D275-F223-F7B4-A194-9F0B6C2A1218}"/>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E1A963C2-7774-055B-191D-E134FC59B293}"/>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53BEEDDE-FEB1-E1A9-D14A-92E3F6AF0198}"/>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1F86B1EB-80D4-4A7D-BDC4-B20D7749AF65}"/>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A3777E6-1BB9-BD4C-9666-C8715C3AAF5B}"/>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B5013C42-5752-2C97-5043-DE84DD43D9A7}"/>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a:p>
          </p:txBody>
        </p:sp>
      </p:grpSp>
      <p:sp>
        <p:nvSpPr>
          <p:cNvPr id="77" name="Content Placeholder 40">
            <a:extLst>
              <a:ext uri="{FF2B5EF4-FFF2-40B4-BE49-F238E27FC236}">
                <a16:creationId xmlns:a16="http://schemas.microsoft.com/office/drawing/2014/main" id="{B0171B42-6F8B-2B59-2CB1-99C4CDE38397}"/>
              </a:ext>
            </a:extLst>
          </p:cNvPr>
          <p:cNvSpPr>
            <a:spLocks noGrp="1"/>
          </p:cNvSpPr>
          <p:nvPr>
            <p:ph sz="quarter" idx="10"/>
          </p:nvPr>
        </p:nvSpPr>
        <p:spPr>
          <a:xfrm>
            <a:off x="687325" y="1341180"/>
            <a:ext cx="8245008" cy="4741233"/>
          </a:xfrm>
        </p:spPr>
        <p:txBody>
          <a:bodyPr/>
          <a:lstStyle>
            <a:lvl1pPr>
              <a:defRPr>
                <a:solidFill>
                  <a:schemeClr val="tx1">
                    <a:lumMod val="90000"/>
                    <a:lumOff val="10000"/>
                  </a:schemeClr>
                </a:solidFill>
              </a:defRPr>
            </a:lvl1pPr>
            <a:lvl2pPr>
              <a:defRPr sz="1600">
                <a:solidFill>
                  <a:schemeClr val="tx1">
                    <a:lumMod val="90000"/>
                    <a:lumOff val="10000"/>
                  </a:schemeClr>
                </a:solidFill>
              </a:defRPr>
            </a:lvl2pPr>
            <a:lvl3pPr>
              <a:defRPr sz="1400">
                <a:solidFill>
                  <a:schemeClr val="tx1">
                    <a:lumMod val="90000"/>
                    <a:lumOff val="10000"/>
                  </a:schemeClr>
                </a:solidFill>
              </a:defRPr>
            </a:lvl3pPr>
            <a:lvl4pPr>
              <a:defRPr>
                <a:solidFill>
                  <a:schemeClr val="tx1">
                    <a:lumMod val="90000"/>
                    <a:lumOff val="10000"/>
                  </a:schemeClr>
                </a:solidFill>
              </a:defRPr>
            </a:lvl4pPr>
            <a:lvl5pPr>
              <a:defRPr sz="1000">
                <a:solidFill>
                  <a:schemeClr val="tx1">
                    <a:lumMod val="90000"/>
                    <a:lumOff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8" name="Picture Placeholder 27">
            <a:extLst>
              <a:ext uri="{FF2B5EF4-FFF2-40B4-BE49-F238E27FC236}">
                <a16:creationId xmlns:a16="http://schemas.microsoft.com/office/drawing/2014/main" id="{DCE8260F-20E3-BC6F-F5F9-A91D589A3E63}"/>
              </a:ext>
            </a:extLst>
          </p:cNvPr>
          <p:cNvSpPr>
            <a:spLocks noGrp="1"/>
          </p:cNvSpPr>
          <p:nvPr>
            <p:ph type="pic" sz="quarter" idx="13"/>
          </p:nvPr>
        </p:nvSpPr>
        <p:spPr>
          <a:xfrm>
            <a:off x="9040813" y="1341180"/>
            <a:ext cx="2511425" cy="4741233"/>
          </a:xfrm>
        </p:spPr>
        <p:txBody>
          <a:bodyPr/>
          <a:lstStyle>
            <a:lvl1pPr>
              <a:defRPr>
                <a:solidFill>
                  <a:schemeClr val="tx1">
                    <a:lumMod val="90000"/>
                    <a:lumOff val="10000"/>
                  </a:schemeClr>
                </a:solidFill>
              </a:defRPr>
            </a:lvl1pPr>
          </a:lstStyle>
          <a:p>
            <a:r>
              <a:rPr lang="en-US"/>
              <a:t>Click icon to add picture</a:t>
            </a:r>
          </a:p>
        </p:txBody>
      </p:sp>
      <p:sp>
        <p:nvSpPr>
          <p:cNvPr id="79" name="Title 1">
            <a:extLst>
              <a:ext uri="{FF2B5EF4-FFF2-40B4-BE49-F238E27FC236}">
                <a16:creationId xmlns:a16="http://schemas.microsoft.com/office/drawing/2014/main" id="{EA5C5A34-AA09-3EB0-9790-D48CAD81BD4B}"/>
              </a:ext>
            </a:extLst>
          </p:cNvPr>
          <p:cNvSpPr>
            <a:spLocks noGrp="1"/>
          </p:cNvSpPr>
          <p:nvPr>
            <p:ph type="title"/>
          </p:nvPr>
        </p:nvSpPr>
        <p:spPr>
          <a:xfrm>
            <a:off x="1101759" y="485448"/>
            <a:ext cx="10447113" cy="605163"/>
          </a:xfrm>
        </p:spPr>
        <p:txBody>
          <a:bodyPr anchor="ctr" anchorCtr="0">
            <a:normAutofit/>
          </a:bodyPr>
          <a:lstStyle>
            <a:lvl1pPr>
              <a:defRPr>
                <a:solidFill>
                  <a:srgbClr val="1964A7"/>
                </a:solidFill>
              </a:defRPr>
            </a:lvl1pPr>
          </a:lstStyle>
          <a:p>
            <a:r>
              <a:rPr lang="en-US"/>
              <a:t>Click to edit Master title style</a:t>
            </a:r>
          </a:p>
        </p:txBody>
      </p:sp>
      <p:pic>
        <p:nvPicPr>
          <p:cNvPr id="2" name="Graphic 1">
            <a:extLst>
              <a:ext uri="{FF2B5EF4-FFF2-40B4-BE49-F238E27FC236}">
                <a16:creationId xmlns:a16="http://schemas.microsoft.com/office/drawing/2014/main" id="{D4474D4C-D946-1031-B9DF-46F0AD2B56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971" y="6261502"/>
            <a:ext cx="660630" cy="434887"/>
          </a:xfrm>
          <a:prstGeom prst="rect">
            <a:avLst/>
          </a:prstGeom>
        </p:spPr>
      </p:pic>
      <p:sp>
        <p:nvSpPr>
          <p:cNvPr id="3" name="Footer Placeholder 4">
            <a:extLst>
              <a:ext uri="{FF2B5EF4-FFF2-40B4-BE49-F238E27FC236}">
                <a16:creationId xmlns:a16="http://schemas.microsoft.com/office/drawing/2014/main" id="{4DB6FC18-65C6-8FAF-9953-AC6FF5427BC5}"/>
              </a:ext>
            </a:extLst>
          </p:cNvPr>
          <p:cNvSpPr>
            <a:spLocks noGrp="1"/>
          </p:cNvSpPr>
          <p:nvPr>
            <p:ph type="ftr" sz="quarter" idx="3"/>
          </p:nvPr>
        </p:nvSpPr>
        <p:spPr>
          <a:xfrm>
            <a:off x="6260369" y="6304102"/>
            <a:ext cx="4874727" cy="365125"/>
          </a:xfrm>
          <a:prstGeom prst="rect">
            <a:avLst/>
          </a:prstGeom>
        </p:spPr>
        <p:txBody>
          <a:bodyPr vert="horz" lIns="91440" tIns="45720" rIns="91440" bIns="45720" rtlCol="0" anchor="ctr"/>
          <a:lstStyle>
            <a:lvl1pPr algn="r">
              <a:defRPr lang="en-US" sz="800" kern="1200" spc="100" baseline="0">
                <a:solidFill>
                  <a:srgbClr val="1964A7"/>
                </a:solidFill>
                <a:latin typeface="Century Gothic" panose="020B0502020202020204" pitchFamily="34" charset="0"/>
                <a:ea typeface="+mn-ea"/>
                <a:cs typeface="+mn-cs"/>
              </a:defRPr>
            </a:lvl1pPr>
          </a:lstStyle>
          <a:p>
            <a:r>
              <a:rPr lang="en-US"/>
              <a:t>OFFICE OF PUBLIC HEALTH DATA, SURVEILLANCE, AND TECHNOLOGY</a:t>
            </a:r>
          </a:p>
        </p:txBody>
      </p:sp>
      <p:sp>
        <p:nvSpPr>
          <p:cNvPr id="4" name="Slide Number Placeholder 5">
            <a:extLst>
              <a:ext uri="{FF2B5EF4-FFF2-40B4-BE49-F238E27FC236}">
                <a16:creationId xmlns:a16="http://schemas.microsoft.com/office/drawing/2014/main" id="{BF3578E0-6F62-BA20-A824-F9B5F2D8A402}"/>
              </a:ext>
            </a:extLst>
          </p:cNvPr>
          <p:cNvSpPr>
            <a:spLocks noGrp="1"/>
          </p:cNvSpPr>
          <p:nvPr>
            <p:ph type="sldNum" sz="quarter" idx="4"/>
          </p:nvPr>
        </p:nvSpPr>
        <p:spPr>
          <a:xfrm>
            <a:off x="11135096" y="6304102"/>
            <a:ext cx="416578" cy="365125"/>
          </a:xfrm>
          <a:prstGeom prst="rect">
            <a:avLst/>
          </a:prstGeom>
        </p:spPr>
        <p:txBody>
          <a:bodyPr vert="horz" lIns="91440" tIns="45720" rIns="91440" bIns="45720" rtlCol="0" anchor="ctr"/>
          <a:lstStyle>
            <a:lvl1pPr marL="0" algn="r" defTabSz="914400" rtl="0" eaLnBrk="1" latinLnBrk="0" hangingPunct="1">
              <a:defRPr lang="en-US" sz="800" kern="1200" smtClean="0">
                <a:solidFill>
                  <a:srgbClr val="1964A7"/>
                </a:solidFill>
                <a:latin typeface="Century Gothic" panose="020B0502020202020204" pitchFamily="34" charset="0"/>
                <a:ea typeface="+mn-ea"/>
                <a:cs typeface="+mn-cs"/>
              </a:defRPr>
            </a:lvl1pPr>
          </a:lstStyle>
          <a:p>
            <a:fld id="{9ABF8E7D-0782-4402-876D-ACDA350B323A}" type="slidenum">
              <a:rPr lang="en-US" smtClean="0"/>
              <a:pPr/>
              <a:t>‹#›</a:t>
            </a:fld>
            <a:endParaRPr lang="en-US"/>
          </a:p>
        </p:txBody>
      </p:sp>
    </p:spTree>
    <p:extLst>
      <p:ext uri="{BB962C8B-B14F-4D97-AF65-F5344CB8AC3E}">
        <p14:creationId xmlns:p14="http://schemas.microsoft.com/office/powerpoint/2010/main" val="29992546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2_DAT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82" indent="-34288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
        <p:nvSpPr>
          <p:cNvPr id="4" name="Rectangle 3">
            <a:extLst>
              <a:ext uri="{FF2B5EF4-FFF2-40B4-BE49-F238E27FC236}">
                <a16:creationId xmlns:a16="http://schemas.microsoft.com/office/drawing/2014/main" id="{96062A5E-9622-49E0-6738-D3A7C7DA6237}"/>
              </a:ext>
            </a:extLst>
          </p:cNvPr>
          <p:cNvSpPr/>
          <p:nvPr userDrawn="1"/>
        </p:nvSpPr>
        <p:spPr>
          <a:xfrm>
            <a:off x="0" y="6689835"/>
            <a:ext cx="12192000" cy="168167"/>
          </a:xfrm>
          <a:prstGeom prst="rect">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193181702"/>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580322"/>
          </a:xfrm>
          <a:prstGeom prst="rect">
            <a:avLst/>
          </a:prstGeom>
        </p:spPr>
        <p:txBody>
          <a:bodyPr anchor="b" anchorCtr="0"/>
          <a:lstStyle>
            <a:lvl1pPr algn="l">
              <a:lnSpc>
                <a:spcPct val="100000"/>
              </a:lnSpc>
              <a:defRPr sz="3200" b="1" baseline="0">
                <a:solidFill>
                  <a:srgbClr val="005DAA"/>
                </a:solidFill>
                <a:effectLst/>
                <a:latin typeface="Myriad Web Pro"/>
              </a:defRPr>
            </a:lvl1pPr>
          </a:lstStyle>
          <a:p>
            <a:r>
              <a:rPr lang="en-US"/>
              <a:t>Bottom band: OD</a:t>
            </a:r>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8587"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800">
                <a:solidFill>
                  <a:schemeClr val="accent4">
                    <a:lumMod val="75000"/>
                  </a:schemeClr>
                </a:solidFill>
              </a:defRPr>
            </a:lvl1pPr>
            <a:lvl2pPr>
              <a:buClr>
                <a:srgbClr val="532E63"/>
              </a:buClr>
              <a:defRPr sz="24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78396625"/>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4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8805672" y="6304103"/>
            <a:ext cx="2743200" cy="365125"/>
          </a:xfrm>
          <a:prstGeom prst="rect">
            <a:avLst/>
          </a:prstGeom>
        </p:spPr>
        <p:txBody>
          <a:bodyPr anchor="ctr">
            <a:noAutofit/>
          </a:bodyPr>
          <a:lstStyle>
            <a:lvl1pPr algn="r">
              <a:defRPr b="0" i="0">
                <a:solidFill>
                  <a:srgbClr val="1964A7"/>
                </a:solidFill>
              </a:defRPr>
            </a:lvl1pPr>
          </a:lstStyle>
          <a:p>
            <a:fld id="{9ABF8E7D-0782-4402-876D-ACDA350B323A}" type="slidenum">
              <a:rPr lang="en-US" smtClean="0"/>
              <a:pPr/>
              <a:t>‹#›</a:t>
            </a:fld>
            <a:endParaRPr lang="en-US"/>
          </a:p>
        </p:txBody>
      </p:sp>
      <p:grpSp>
        <p:nvGrpSpPr>
          <p:cNvPr id="36" name="!!Group 60">
            <a:extLst>
              <a:ext uri="{FF2B5EF4-FFF2-40B4-BE49-F238E27FC236}">
                <a16:creationId xmlns:a16="http://schemas.microsoft.com/office/drawing/2014/main" id="{7E3DC753-F383-AF8D-BC3E-30E4E4F015AF}"/>
              </a:ext>
            </a:extLst>
          </p:cNvPr>
          <p:cNvGrpSpPr/>
          <p:nvPr userDrawn="1"/>
        </p:nvGrpSpPr>
        <p:grpSpPr>
          <a:xfrm>
            <a:off x="687324" y="580799"/>
            <a:ext cx="414435" cy="429691"/>
            <a:chOff x="5248634" y="2301884"/>
            <a:chExt cx="1379602" cy="1430386"/>
          </a:xfrm>
        </p:grpSpPr>
        <p:sp>
          <p:nvSpPr>
            <p:cNvPr id="37" name="Freeform: Shape 36">
              <a:extLst>
                <a:ext uri="{FF2B5EF4-FFF2-40B4-BE49-F238E27FC236}">
                  <a16:creationId xmlns:a16="http://schemas.microsoft.com/office/drawing/2014/main" id="{CACB272D-2418-9A72-A357-2465DEB3FD19}"/>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noAutofit/>
            </a:bodyPr>
            <a:lstStyle/>
            <a:p>
              <a:endParaRPr lang="en-US" sz="1400"/>
            </a:p>
          </p:txBody>
        </p:sp>
        <p:sp>
          <p:nvSpPr>
            <p:cNvPr id="38" name="Freeform: Shape 37">
              <a:extLst>
                <a:ext uri="{FF2B5EF4-FFF2-40B4-BE49-F238E27FC236}">
                  <a16:creationId xmlns:a16="http://schemas.microsoft.com/office/drawing/2014/main" id="{F56D1EC9-90E1-869D-37A4-1B77596B9DC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0" name="Freeform: Shape 39">
              <a:extLst>
                <a:ext uri="{FF2B5EF4-FFF2-40B4-BE49-F238E27FC236}">
                  <a16:creationId xmlns:a16="http://schemas.microsoft.com/office/drawing/2014/main" id="{ECF11097-3132-D2FA-716C-E362E59AFE78}"/>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2" name="Freeform: Shape 41">
              <a:extLst>
                <a:ext uri="{FF2B5EF4-FFF2-40B4-BE49-F238E27FC236}">
                  <a16:creationId xmlns:a16="http://schemas.microsoft.com/office/drawing/2014/main" id="{AF4E7ACF-7786-B1C9-88E7-EEADFFF4F200}"/>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3" name="Freeform: Shape 42">
              <a:extLst>
                <a:ext uri="{FF2B5EF4-FFF2-40B4-BE49-F238E27FC236}">
                  <a16:creationId xmlns:a16="http://schemas.microsoft.com/office/drawing/2014/main" id="{F75A9444-26E0-B263-DBD7-370339FADE4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4" name="Freeform: Shape 43">
              <a:extLst>
                <a:ext uri="{FF2B5EF4-FFF2-40B4-BE49-F238E27FC236}">
                  <a16:creationId xmlns:a16="http://schemas.microsoft.com/office/drawing/2014/main" id="{BC39609F-8820-E154-7EFB-B672D4F3D4D9}"/>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5" name="Freeform: Shape 44">
              <a:extLst>
                <a:ext uri="{FF2B5EF4-FFF2-40B4-BE49-F238E27FC236}">
                  <a16:creationId xmlns:a16="http://schemas.microsoft.com/office/drawing/2014/main" id="{92C24D62-1E35-3EEA-3946-982DB84314E0}"/>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6" name="Freeform: Shape 45">
              <a:extLst>
                <a:ext uri="{FF2B5EF4-FFF2-40B4-BE49-F238E27FC236}">
                  <a16:creationId xmlns:a16="http://schemas.microsoft.com/office/drawing/2014/main" id="{907C6133-3EB5-C72B-5916-BA6BDC2F4DA8}"/>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7" name="Freeform: Shape 46">
              <a:extLst>
                <a:ext uri="{FF2B5EF4-FFF2-40B4-BE49-F238E27FC236}">
                  <a16:creationId xmlns:a16="http://schemas.microsoft.com/office/drawing/2014/main" id="{265FC725-8B32-E9BD-724E-D8ED69E05A6F}"/>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noAutofit/>
            </a:bodyPr>
            <a:lstStyle/>
            <a:p>
              <a:endParaRPr lang="en-US" sz="1400"/>
            </a:p>
          </p:txBody>
        </p:sp>
        <p:sp>
          <p:nvSpPr>
            <p:cNvPr id="48" name="Freeform: Shape 47">
              <a:extLst>
                <a:ext uri="{FF2B5EF4-FFF2-40B4-BE49-F238E27FC236}">
                  <a16:creationId xmlns:a16="http://schemas.microsoft.com/office/drawing/2014/main" id="{8879C85F-71F9-864D-3785-EE15A50D67F6}"/>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noAutofit/>
            </a:bodyPr>
            <a:lstStyle/>
            <a:p>
              <a:endParaRPr lang="en-US" sz="1400"/>
            </a:p>
          </p:txBody>
        </p:sp>
        <p:sp>
          <p:nvSpPr>
            <p:cNvPr id="49" name="Freeform: Shape 48">
              <a:extLst>
                <a:ext uri="{FF2B5EF4-FFF2-40B4-BE49-F238E27FC236}">
                  <a16:creationId xmlns:a16="http://schemas.microsoft.com/office/drawing/2014/main" id="{384FA75B-28A6-2E62-979F-904ECE0333D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noAutofit/>
            </a:bodyPr>
            <a:lstStyle/>
            <a:p>
              <a:endParaRPr lang="en-US" sz="1400"/>
            </a:p>
          </p:txBody>
        </p:sp>
        <p:sp>
          <p:nvSpPr>
            <p:cNvPr id="50" name="Freeform: Shape 49">
              <a:extLst>
                <a:ext uri="{FF2B5EF4-FFF2-40B4-BE49-F238E27FC236}">
                  <a16:creationId xmlns:a16="http://schemas.microsoft.com/office/drawing/2014/main" id="{5B239401-0102-E1A8-B94F-9860B2A083D5}"/>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noAutofit/>
            </a:bodyPr>
            <a:lstStyle/>
            <a:p>
              <a:endParaRPr lang="en-US" sz="1400"/>
            </a:p>
          </p:txBody>
        </p:sp>
        <p:sp>
          <p:nvSpPr>
            <p:cNvPr id="51" name="Freeform: Shape 50">
              <a:extLst>
                <a:ext uri="{FF2B5EF4-FFF2-40B4-BE49-F238E27FC236}">
                  <a16:creationId xmlns:a16="http://schemas.microsoft.com/office/drawing/2014/main" id="{78955AA0-C27E-EE39-BE3C-5EBAA08E5A01}"/>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noAutofit/>
            </a:bodyPr>
            <a:lstStyle/>
            <a:p>
              <a:endParaRPr lang="en-US" sz="1400"/>
            </a:p>
          </p:txBody>
        </p:sp>
        <p:sp>
          <p:nvSpPr>
            <p:cNvPr id="52" name="Freeform: Shape 51">
              <a:extLst>
                <a:ext uri="{FF2B5EF4-FFF2-40B4-BE49-F238E27FC236}">
                  <a16:creationId xmlns:a16="http://schemas.microsoft.com/office/drawing/2014/main" id="{226A9344-DEFA-CBBB-3531-E34D53986A6D}"/>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noAutofit/>
            </a:bodyPr>
            <a:lstStyle/>
            <a:p>
              <a:endParaRPr lang="en-US" sz="1400"/>
            </a:p>
          </p:txBody>
        </p:sp>
        <p:sp>
          <p:nvSpPr>
            <p:cNvPr id="53" name="Freeform: Shape 52">
              <a:extLst>
                <a:ext uri="{FF2B5EF4-FFF2-40B4-BE49-F238E27FC236}">
                  <a16:creationId xmlns:a16="http://schemas.microsoft.com/office/drawing/2014/main" id="{86BD8CE0-D1AC-619A-71DF-A05F0023E4D0}"/>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noAutofit/>
            </a:bodyPr>
            <a:lstStyle/>
            <a:p>
              <a:endParaRPr lang="en-US" sz="1400"/>
            </a:p>
          </p:txBody>
        </p:sp>
        <p:sp>
          <p:nvSpPr>
            <p:cNvPr id="54" name="Freeform: Shape 53">
              <a:extLst>
                <a:ext uri="{FF2B5EF4-FFF2-40B4-BE49-F238E27FC236}">
                  <a16:creationId xmlns:a16="http://schemas.microsoft.com/office/drawing/2014/main" id="{FC16B11F-E609-C9FB-84B9-D6F0AFE983B0}"/>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noAutofit/>
            </a:bodyPr>
            <a:lstStyle/>
            <a:p>
              <a:endParaRPr lang="en-US" sz="1400"/>
            </a:p>
          </p:txBody>
        </p:sp>
        <p:sp>
          <p:nvSpPr>
            <p:cNvPr id="55" name="Freeform: Shape 54">
              <a:extLst>
                <a:ext uri="{FF2B5EF4-FFF2-40B4-BE49-F238E27FC236}">
                  <a16:creationId xmlns:a16="http://schemas.microsoft.com/office/drawing/2014/main" id="{BB9AA8B2-A526-878E-5F88-51559376FD44}"/>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noAutofit/>
            </a:bodyPr>
            <a:lstStyle/>
            <a:p>
              <a:endParaRPr lang="en-US" sz="1400"/>
            </a:p>
          </p:txBody>
        </p:sp>
      </p:gr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7326" y="6292647"/>
            <a:ext cx="631948" cy="365125"/>
          </a:xfrm>
          <a:prstGeom prst="rect">
            <a:avLst/>
          </a:prstGeom>
        </p:spPr>
      </p:pic>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1101761" y="485449"/>
            <a:ext cx="10447113" cy="605163"/>
          </a:xfrm>
          <a:prstGeom prst="rect">
            <a:avLst/>
          </a:prstGeom>
        </p:spPr>
        <p:txBody>
          <a:bodyPr anchor="ctr" anchorCtr="0">
            <a:noAutofit/>
          </a:bodyPr>
          <a:lstStyle>
            <a:lvl1pPr>
              <a:defRPr b="1" i="0">
                <a:solidFill>
                  <a:srgbClr val="1964A7"/>
                </a:solidFill>
              </a:defRPr>
            </a:lvl1pPr>
          </a:lstStyle>
          <a:p>
            <a:r>
              <a:rPr lang="en-US"/>
              <a:t>Click to edit Master title style</a:t>
            </a:r>
          </a:p>
        </p:txBody>
      </p:sp>
      <p:sp>
        <p:nvSpPr>
          <p:cNvPr id="3" name="Footer Placeholder 59">
            <a:extLst>
              <a:ext uri="{FF2B5EF4-FFF2-40B4-BE49-F238E27FC236}">
                <a16:creationId xmlns:a16="http://schemas.microsoft.com/office/drawing/2014/main" id="{07CDA8AF-2DF4-88BB-52D5-B68189A2D341}"/>
              </a:ext>
            </a:extLst>
          </p:cNvPr>
          <p:cNvSpPr>
            <a:spLocks noGrp="1"/>
          </p:cNvSpPr>
          <p:nvPr>
            <p:ph type="ftr" sz="quarter" idx="11"/>
          </p:nvPr>
        </p:nvSpPr>
        <p:spPr>
          <a:xfrm>
            <a:off x="1312007" y="6304103"/>
            <a:ext cx="5626440" cy="365125"/>
          </a:xfrm>
          <a:prstGeom prst="rect">
            <a:avLst/>
          </a:prstGeom>
        </p:spPr>
        <p:txBody>
          <a:bodyPr anchor="ctr">
            <a:noAutofit/>
          </a:bodyPr>
          <a:lstStyle>
            <a:lvl1pPr algn="l">
              <a:defRPr b="0" i="0">
                <a:solidFill>
                  <a:srgbClr val="1964A7"/>
                </a:solidFill>
              </a:defRPr>
            </a:lvl1pPr>
          </a:lstStyle>
          <a:p>
            <a:r>
              <a:rPr lang="en-US"/>
              <a:t>OFFICE OF PUBLIC HEALTH DATA, SURVEILLANCE, AND TECHNOLOGY</a:t>
            </a:r>
          </a:p>
        </p:txBody>
      </p:sp>
      <p:sp>
        <p:nvSpPr>
          <p:cNvPr id="2" name="TextBox 1">
            <a:extLst>
              <a:ext uri="{FF2B5EF4-FFF2-40B4-BE49-F238E27FC236}">
                <a16:creationId xmlns:a16="http://schemas.microsoft.com/office/drawing/2014/main" id="{7CCE6E97-41A6-61F6-9416-D75047D670D5}"/>
              </a:ext>
            </a:extLst>
          </p:cNvPr>
          <p:cNvSpPr txBox="1"/>
          <p:nvPr userDrawn="1"/>
        </p:nvSpPr>
        <p:spPr>
          <a:xfrm>
            <a:off x="-161365" y="5289176"/>
            <a:ext cx="0" cy="0"/>
          </a:xfrm>
          <a:prstGeom prst="rect">
            <a:avLst/>
          </a:prstGeom>
        </p:spPr>
        <p:txBody>
          <a:bodyPr vert="horz" wrap="none" lIns="91440" tIns="45720" rIns="91440" bIns="45720" rtlCol="0" anchor="ctr">
            <a:noAutofit/>
          </a:bodyPr>
          <a:lstStyle/>
          <a:p>
            <a:pPr algn="l"/>
            <a:endParaRPr lang="en-US" sz="1800">
              <a:solidFill>
                <a:srgbClr val="184363"/>
              </a:solidFill>
            </a:endParaRPr>
          </a:p>
        </p:txBody>
      </p:sp>
    </p:spTree>
    <p:extLst>
      <p:ext uri="{BB962C8B-B14F-4D97-AF65-F5344CB8AC3E}">
        <p14:creationId xmlns:p14="http://schemas.microsoft.com/office/powerpoint/2010/main" val="13002598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776167392"/>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Bullet or chart slide">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hasCustomPrompt="1"/>
          </p:nvPr>
        </p:nvSpPr>
        <p:spPr>
          <a:xfrm>
            <a:off x="685800" y="1344169"/>
            <a:ext cx="10863072" cy="4642420"/>
          </a:xfrm>
        </p:spPr>
        <p:txBody>
          <a:bodyPr>
            <a:normAutofit/>
          </a:bodyPr>
          <a:lstStyle>
            <a:lvl1pPr>
              <a:spcAft>
                <a:spcPts val="1200"/>
              </a:spcAft>
              <a:buNone/>
              <a:defRPr sz="3600" b="1">
                <a:solidFill>
                  <a:srgbClr val="17468F"/>
                </a:solidFill>
              </a:defRPr>
            </a:lvl1pPr>
            <a:lvl2pPr marL="0" indent="0">
              <a:spcBef>
                <a:spcPts val="600"/>
              </a:spcBef>
              <a:spcAft>
                <a:spcPts val="600"/>
              </a:spcAft>
              <a:buClrTx/>
              <a:buFont typeface="Arial" panose="020B0604020202020204" pitchFamily="34" charset="0"/>
              <a:buNone/>
              <a:defRPr sz="2400"/>
            </a:lvl2pPr>
            <a:lvl3pPr marL="801668" indent="-339717">
              <a:spcBef>
                <a:spcPts val="600"/>
              </a:spcBef>
              <a:spcAft>
                <a:spcPts val="600"/>
              </a:spcAft>
              <a:buClrTx/>
              <a:buFont typeface="Arial" panose="020B0604020202020204" pitchFamily="34" charset="0"/>
              <a:buChar char="•"/>
              <a:defRPr sz="2000"/>
            </a:lvl3pPr>
            <a:lvl4pPr marL="1027088" indent="-225420">
              <a:spcBef>
                <a:spcPts val="600"/>
              </a:spcBef>
              <a:spcAft>
                <a:spcPts val="600"/>
              </a:spcAft>
              <a:buClrTx/>
              <a:buFont typeface="Arial" panose="020B0604020202020204" pitchFamily="34" charset="0"/>
              <a:buChar char="•"/>
              <a:defRPr/>
            </a:lvl4pPr>
          </a:lstStyle>
          <a:p>
            <a:pPr lvl="1"/>
            <a:r>
              <a:rPr lang="en-US"/>
              <a:t>Second level</a:t>
            </a:r>
          </a:p>
          <a:p>
            <a:pPr lvl="2"/>
            <a:r>
              <a:rPr lang="en-US"/>
              <a:t>Third level</a:t>
            </a:r>
          </a:p>
          <a:p>
            <a:pPr lvl="3"/>
            <a:r>
              <a:rPr lang="en-US"/>
              <a:t>Fourth level</a:t>
            </a:r>
          </a:p>
        </p:txBody>
      </p:sp>
      <p:sp>
        <p:nvSpPr>
          <p:cNvPr id="22" name="Slide Number Placeholder 21">
            <a:extLst>
              <a:ext uri="{FF2B5EF4-FFF2-40B4-BE49-F238E27FC236}">
                <a16:creationId xmlns:a16="http://schemas.microsoft.com/office/drawing/2014/main" id="{6907FCB1-02A5-16DE-958F-05AAFD400224}"/>
              </a:ext>
            </a:extLst>
          </p:cNvPr>
          <p:cNvSpPr>
            <a:spLocks noGrp="1"/>
          </p:cNvSpPr>
          <p:nvPr>
            <p:ph type="sldNum" sz="quarter" idx="12"/>
          </p:nvPr>
        </p:nvSpPr>
        <p:spPr>
          <a:xfrm>
            <a:off x="8805672" y="6304103"/>
            <a:ext cx="2743200" cy="365125"/>
          </a:xfrm>
        </p:spPr>
        <p:txBody>
          <a:bodyPr/>
          <a:lstStyle/>
          <a:p>
            <a:fld id="{9ABF8E7D-0782-4402-876D-ACDA350B323A}" type="slidenum">
              <a:rPr lang="en-US" smtClean="0"/>
              <a:pPr/>
              <a:t>‹#›</a:t>
            </a:fld>
            <a:endParaRPr lang="en-US"/>
          </a:p>
        </p:txBody>
      </p:sp>
      <p:pic>
        <p:nvPicPr>
          <p:cNvPr id="27" name="Graphic 26">
            <a:extLst>
              <a:ext uri="{FF2B5EF4-FFF2-40B4-BE49-F238E27FC236}">
                <a16:creationId xmlns:a16="http://schemas.microsoft.com/office/drawing/2014/main" id="{8E4579C6-6DC5-139A-F7E4-A2122D48D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7326" y="6292647"/>
            <a:ext cx="631948" cy="365125"/>
          </a:xfrm>
          <a:prstGeom prst="rect">
            <a:avLst/>
          </a:prstGeom>
        </p:spPr>
      </p:pic>
      <p:grpSp>
        <p:nvGrpSpPr>
          <p:cNvPr id="28" name="!!Group 60">
            <a:extLst>
              <a:ext uri="{FF2B5EF4-FFF2-40B4-BE49-F238E27FC236}">
                <a16:creationId xmlns:a16="http://schemas.microsoft.com/office/drawing/2014/main" id="{6855B841-0732-C700-EC8E-4482BB788046}"/>
              </a:ext>
            </a:extLst>
          </p:cNvPr>
          <p:cNvGrpSpPr/>
          <p:nvPr userDrawn="1"/>
        </p:nvGrpSpPr>
        <p:grpSpPr>
          <a:xfrm>
            <a:off x="687325" y="580799"/>
            <a:ext cx="414435" cy="429691"/>
            <a:chOff x="5248634" y="2301884"/>
            <a:chExt cx="1379602" cy="1430386"/>
          </a:xfrm>
        </p:grpSpPr>
        <p:sp>
          <p:nvSpPr>
            <p:cNvPr id="29" name="Freeform: Shape 28">
              <a:extLst>
                <a:ext uri="{FF2B5EF4-FFF2-40B4-BE49-F238E27FC236}">
                  <a16:creationId xmlns:a16="http://schemas.microsoft.com/office/drawing/2014/main" id="{0E822F28-8CE9-B037-38EC-02206A440398}"/>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400"/>
            </a:p>
          </p:txBody>
        </p:sp>
        <p:sp>
          <p:nvSpPr>
            <p:cNvPr id="30" name="Freeform: Shape 29">
              <a:extLst>
                <a:ext uri="{FF2B5EF4-FFF2-40B4-BE49-F238E27FC236}">
                  <a16:creationId xmlns:a16="http://schemas.microsoft.com/office/drawing/2014/main" id="{E025105E-6F1D-8F29-FCE7-E0C75F4D2070}"/>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400"/>
            </a:p>
          </p:txBody>
        </p:sp>
        <p:sp>
          <p:nvSpPr>
            <p:cNvPr id="31" name="Freeform: Shape 30">
              <a:extLst>
                <a:ext uri="{FF2B5EF4-FFF2-40B4-BE49-F238E27FC236}">
                  <a16:creationId xmlns:a16="http://schemas.microsoft.com/office/drawing/2014/main" id="{F22780E7-2B00-3CC9-2920-D524649F96A5}"/>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400"/>
            </a:p>
          </p:txBody>
        </p:sp>
        <p:sp>
          <p:nvSpPr>
            <p:cNvPr id="32" name="Freeform: Shape 31">
              <a:extLst>
                <a:ext uri="{FF2B5EF4-FFF2-40B4-BE49-F238E27FC236}">
                  <a16:creationId xmlns:a16="http://schemas.microsoft.com/office/drawing/2014/main" id="{C35DC93B-812C-65A7-3618-9AD1F0FA9350}"/>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400"/>
            </a:p>
          </p:txBody>
        </p:sp>
        <p:sp>
          <p:nvSpPr>
            <p:cNvPr id="33" name="Freeform: Shape 32">
              <a:extLst>
                <a:ext uri="{FF2B5EF4-FFF2-40B4-BE49-F238E27FC236}">
                  <a16:creationId xmlns:a16="http://schemas.microsoft.com/office/drawing/2014/main" id="{DF983ED5-6017-5748-5508-C4DCE46AAD2A}"/>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400"/>
            </a:p>
          </p:txBody>
        </p:sp>
        <p:sp>
          <p:nvSpPr>
            <p:cNvPr id="34" name="Freeform: Shape 33">
              <a:extLst>
                <a:ext uri="{FF2B5EF4-FFF2-40B4-BE49-F238E27FC236}">
                  <a16:creationId xmlns:a16="http://schemas.microsoft.com/office/drawing/2014/main" id="{3DACB5B8-A193-E80A-B247-C1AF197F070C}"/>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400"/>
            </a:p>
          </p:txBody>
        </p:sp>
        <p:sp>
          <p:nvSpPr>
            <p:cNvPr id="35" name="Freeform: Shape 34">
              <a:extLst>
                <a:ext uri="{FF2B5EF4-FFF2-40B4-BE49-F238E27FC236}">
                  <a16:creationId xmlns:a16="http://schemas.microsoft.com/office/drawing/2014/main" id="{0E21241C-E4DC-4683-BAE9-B6433ED0B3A4}"/>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400"/>
            </a:p>
          </p:txBody>
        </p:sp>
        <p:sp>
          <p:nvSpPr>
            <p:cNvPr id="36" name="Freeform: Shape 35">
              <a:extLst>
                <a:ext uri="{FF2B5EF4-FFF2-40B4-BE49-F238E27FC236}">
                  <a16:creationId xmlns:a16="http://schemas.microsoft.com/office/drawing/2014/main" id="{E28C76C3-C1D4-5384-D920-7DBB53843997}"/>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400"/>
            </a:p>
          </p:txBody>
        </p:sp>
        <p:sp>
          <p:nvSpPr>
            <p:cNvPr id="37" name="Freeform: Shape 36">
              <a:extLst>
                <a:ext uri="{FF2B5EF4-FFF2-40B4-BE49-F238E27FC236}">
                  <a16:creationId xmlns:a16="http://schemas.microsoft.com/office/drawing/2014/main" id="{3BBE11EF-1402-6253-BC23-7806E98E11E2}"/>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400"/>
            </a:p>
          </p:txBody>
        </p:sp>
        <p:sp>
          <p:nvSpPr>
            <p:cNvPr id="38" name="Freeform: Shape 37">
              <a:extLst>
                <a:ext uri="{FF2B5EF4-FFF2-40B4-BE49-F238E27FC236}">
                  <a16:creationId xmlns:a16="http://schemas.microsoft.com/office/drawing/2014/main" id="{49AB03E3-0459-EBF6-E446-7D03C50946F8}"/>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400"/>
            </a:p>
          </p:txBody>
        </p:sp>
        <p:sp>
          <p:nvSpPr>
            <p:cNvPr id="39" name="Freeform: Shape 38">
              <a:extLst>
                <a:ext uri="{FF2B5EF4-FFF2-40B4-BE49-F238E27FC236}">
                  <a16:creationId xmlns:a16="http://schemas.microsoft.com/office/drawing/2014/main" id="{FF84BAB6-708D-1461-E553-76C47A7D32E7}"/>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400"/>
            </a:p>
          </p:txBody>
        </p:sp>
        <p:sp>
          <p:nvSpPr>
            <p:cNvPr id="40" name="Freeform: Shape 39">
              <a:extLst>
                <a:ext uri="{FF2B5EF4-FFF2-40B4-BE49-F238E27FC236}">
                  <a16:creationId xmlns:a16="http://schemas.microsoft.com/office/drawing/2014/main" id="{DC9E2ED4-D19A-2AC2-6BD5-877B4E2E0318}"/>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400"/>
            </a:p>
          </p:txBody>
        </p:sp>
        <p:sp>
          <p:nvSpPr>
            <p:cNvPr id="41" name="Freeform: Shape 40">
              <a:extLst>
                <a:ext uri="{FF2B5EF4-FFF2-40B4-BE49-F238E27FC236}">
                  <a16:creationId xmlns:a16="http://schemas.microsoft.com/office/drawing/2014/main" id="{1F4E956D-6C04-5ED5-0CB6-FB44D96E7E81}"/>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400"/>
            </a:p>
          </p:txBody>
        </p:sp>
        <p:sp>
          <p:nvSpPr>
            <p:cNvPr id="42" name="Freeform: Shape 41">
              <a:extLst>
                <a:ext uri="{FF2B5EF4-FFF2-40B4-BE49-F238E27FC236}">
                  <a16:creationId xmlns:a16="http://schemas.microsoft.com/office/drawing/2014/main" id="{7BC65325-61A6-B08E-EFBD-6E10373584C7}"/>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400"/>
            </a:p>
          </p:txBody>
        </p:sp>
        <p:sp>
          <p:nvSpPr>
            <p:cNvPr id="43" name="Freeform: Shape 42">
              <a:extLst>
                <a:ext uri="{FF2B5EF4-FFF2-40B4-BE49-F238E27FC236}">
                  <a16:creationId xmlns:a16="http://schemas.microsoft.com/office/drawing/2014/main" id="{54B2E96B-8D68-2A05-8B6D-4EF243A61BBE}"/>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400"/>
            </a:p>
          </p:txBody>
        </p:sp>
        <p:sp>
          <p:nvSpPr>
            <p:cNvPr id="44" name="Freeform: Shape 43">
              <a:extLst>
                <a:ext uri="{FF2B5EF4-FFF2-40B4-BE49-F238E27FC236}">
                  <a16:creationId xmlns:a16="http://schemas.microsoft.com/office/drawing/2014/main" id="{45015AA0-70EE-40FF-5F87-72596132EBCA}"/>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400"/>
            </a:p>
          </p:txBody>
        </p:sp>
        <p:sp>
          <p:nvSpPr>
            <p:cNvPr id="45" name="Freeform: Shape 44">
              <a:extLst>
                <a:ext uri="{FF2B5EF4-FFF2-40B4-BE49-F238E27FC236}">
                  <a16:creationId xmlns:a16="http://schemas.microsoft.com/office/drawing/2014/main" id="{B758678C-3537-5CC9-979D-CC7E47B9F7C0}"/>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400"/>
            </a:p>
          </p:txBody>
        </p:sp>
      </p:grpSp>
      <p:sp>
        <p:nvSpPr>
          <p:cNvPr id="48" name="Title 1">
            <a:extLst>
              <a:ext uri="{FF2B5EF4-FFF2-40B4-BE49-F238E27FC236}">
                <a16:creationId xmlns:a16="http://schemas.microsoft.com/office/drawing/2014/main" id="{35E43793-1983-5B8D-FBC8-5D1136B4EF77}"/>
              </a:ext>
            </a:extLst>
          </p:cNvPr>
          <p:cNvSpPr>
            <a:spLocks noGrp="1"/>
          </p:cNvSpPr>
          <p:nvPr>
            <p:ph type="title"/>
          </p:nvPr>
        </p:nvSpPr>
        <p:spPr>
          <a:xfrm>
            <a:off x="1101761" y="485449"/>
            <a:ext cx="10447113" cy="605163"/>
          </a:xfrm>
        </p:spPr>
        <p:txBody>
          <a:bodyPr anchor="ctr" anchorCtr="0">
            <a:normAutofit/>
          </a:bodyPr>
          <a:lstStyle>
            <a:lvl1pPr>
              <a:defRPr>
                <a:solidFill>
                  <a:srgbClr val="1964A7"/>
                </a:solidFill>
              </a:defRPr>
            </a:lvl1pPr>
          </a:lstStyle>
          <a:p>
            <a:r>
              <a:rPr lang="en-US"/>
              <a:t>Click to edit Master title style</a:t>
            </a:r>
          </a:p>
        </p:txBody>
      </p:sp>
      <p:sp>
        <p:nvSpPr>
          <p:cNvPr id="2" name="Footer Placeholder 59">
            <a:extLst>
              <a:ext uri="{FF2B5EF4-FFF2-40B4-BE49-F238E27FC236}">
                <a16:creationId xmlns:a16="http://schemas.microsoft.com/office/drawing/2014/main" id="{35FA61DE-1565-5E6C-46AF-6D03FE485D3F}"/>
              </a:ext>
            </a:extLst>
          </p:cNvPr>
          <p:cNvSpPr>
            <a:spLocks noGrp="1"/>
          </p:cNvSpPr>
          <p:nvPr>
            <p:ph type="ftr" sz="quarter" idx="13"/>
          </p:nvPr>
        </p:nvSpPr>
        <p:spPr>
          <a:xfrm>
            <a:off x="1312007" y="6304103"/>
            <a:ext cx="5626440" cy="365125"/>
          </a:xfrm>
        </p:spPr>
        <p:txBody>
          <a:bodyPr/>
          <a:lstStyle>
            <a:lvl1pPr>
              <a:defRPr>
                <a:solidFill>
                  <a:srgbClr val="1964A7"/>
                </a:solidFill>
              </a:defRPr>
            </a:lvl1pPr>
          </a:lstStyle>
          <a:p>
            <a:r>
              <a:rPr lang="en-US"/>
              <a:t>OFFICE OF PUBLIC HEALTH DATA, SURVEILLANCE, AND TECHNOLOGY</a:t>
            </a:r>
          </a:p>
        </p:txBody>
      </p:sp>
    </p:spTree>
    <p:extLst>
      <p:ext uri="{BB962C8B-B14F-4D97-AF65-F5344CB8AC3E}">
        <p14:creationId xmlns:p14="http://schemas.microsoft.com/office/powerpoint/2010/main" val="8234382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reaker Slide">
    <p:bg>
      <p:bgPr>
        <a:solidFill>
          <a:schemeClr val="tx2"/>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C41B42B-9157-75D5-ADCB-50C4A946B28D}"/>
              </a:ext>
            </a:extLst>
          </p:cNvPr>
          <p:cNvSpPr txBox="1"/>
          <p:nvPr userDrawn="1"/>
        </p:nvSpPr>
        <p:spPr>
          <a:xfrm>
            <a:off x="9595262" y="6306362"/>
            <a:ext cx="1987138" cy="284443"/>
          </a:xfrm>
          <a:prstGeom prst="rect">
            <a:avLst/>
          </a:prstGeom>
          <a:noFill/>
        </p:spPr>
        <p:txBody>
          <a:bodyPr wrap="square" rtlCol="0">
            <a:spAutoFit/>
          </a:bodyPr>
          <a:lstStyle/>
          <a:p>
            <a:pPr algn="r"/>
            <a:r>
              <a:rPr lang="en-US" sz="1200" i="0">
                <a:solidFill>
                  <a:schemeClr val="bg2"/>
                </a:solidFill>
                <a:effectLst/>
                <a:latin typeface="+mj-lt"/>
                <a:ea typeface="Calibri" panose="020F0502020204030204" pitchFamily="34" charset="0"/>
                <a:cs typeface="Poppins" panose="00000500000000000000" pitchFamily="2" charset="0"/>
              </a:rPr>
              <a:t>	</a:t>
            </a:r>
            <a:fld id="{2FD7626F-8D1D-43E5-A270-FCE724B7DC27}" type="slidenum">
              <a:rPr lang="en-US" sz="1200" b="1" i="0" smtClean="0">
                <a:solidFill>
                  <a:schemeClr val="bg2"/>
                </a:solidFill>
                <a:effectLst/>
                <a:latin typeface="+mj-lt"/>
                <a:ea typeface="Calibri" panose="020F0502020204030204" pitchFamily="34" charset="0"/>
                <a:cs typeface="Poppins" panose="00000500000000000000" pitchFamily="2" charset="0"/>
              </a:rPr>
              <a:t>‹#›</a:t>
            </a:fld>
            <a:endParaRPr lang="en-US" sz="1200" b="1" i="0">
              <a:solidFill>
                <a:schemeClr val="bg2"/>
              </a:solidFill>
              <a:latin typeface="+mj-lt"/>
              <a:cs typeface="Poppins" panose="00000500000000000000" pitchFamily="2" charset="0"/>
            </a:endParaRPr>
          </a:p>
        </p:txBody>
      </p:sp>
      <p:sp>
        <p:nvSpPr>
          <p:cNvPr id="6" name="Title 1">
            <a:extLst>
              <a:ext uri="{FF2B5EF4-FFF2-40B4-BE49-F238E27FC236}">
                <a16:creationId xmlns:a16="http://schemas.microsoft.com/office/drawing/2014/main" id="{B622E7AA-2CA0-F2B3-09AE-EE6AFC43D14F}"/>
              </a:ext>
            </a:extLst>
          </p:cNvPr>
          <p:cNvSpPr>
            <a:spLocks noGrp="1"/>
          </p:cNvSpPr>
          <p:nvPr>
            <p:ph type="title"/>
          </p:nvPr>
        </p:nvSpPr>
        <p:spPr>
          <a:xfrm>
            <a:off x="609600" y="352123"/>
            <a:ext cx="10972800" cy="997356"/>
          </a:xfrm>
          <a:prstGeom prst="rect">
            <a:avLst/>
          </a:prstGeom>
        </p:spPr>
        <p:txBody>
          <a:bodyPr anchor="ctr" anchorCtr="0"/>
          <a:lstStyle>
            <a:lvl1pPr algn="l">
              <a:lnSpc>
                <a:spcPts val="3000"/>
              </a:lnSpc>
              <a:defRPr sz="2800" b="1" baseline="0">
                <a:solidFill>
                  <a:schemeClr val="bg1"/>
                </a:solidFill>
                <a:effectLst/>
                <a:latin typeface="+mj-lt"/>
                <a:cs typeface="Poppins" panose="00000500000000000000" pitchFamily="2" charset="0"/>
              </a:defRPr>
            </a:lvl1pPr>
          </a:lstStyle>
          <a:p>
            <a:r>
              <a:rPr lang="en-US"/>
              <a:t>Click to edit Master title style</a:t>
            </a:r>
          </a:p>
        </p:txBody>
      </p:sp>
      <p:sp>
        <p:nvSpPr>
          <p:cNvPr id="8" name="Text Placeholder 5">
            <a:extLst>
              <a:ext uri="{FF2B5EF4-FFF2-40B4-BE49-F238E27FC236}">
                <a16:creationId xmlns:a16="http://schemas.microsoft.com/office/drawing/2014/main" id="{5737C2A4-4F33-E090-E558-B3E76293CB13}"/>
              </a:ext>
            </a:extLst>
          </p:cNvPr>
          <p:cNvSpPr>
            <a:spLocks noGrp="1"/>
          </p:cNvSpPr>
          <p:nvPr>
            <p:ph type="body" sz="quarter" idx="14" hasCustomPrompt="1"/>
          </p:nvPr>
        </p:nvSpPr>
        <p:spPr>
          <a:xfrm>
            <a:off x="609600" y="1136650"/>
            <a:ext cx="10972800" cy="752475"/>
          </a:xfrm>
        </p:spPr>
        <p:txBody>
          <a:bodyPr/>
          <a:lstStyle>
            <a:lvl1pPr marL="0" indent="0">
              <a:buNone/>
              <a:defRPr sz="1800">
                <a:solidFill>
                  <a:schemeClr val="bg1"/>
                </a:solidFill>
                <a:latin typeface="Poppins" panose="00000500000000000000" pitchFamily="2" charset="0"/>
                <a:cs typeface="Poppins" panose="00000500000000000000" pitchFamily="2" charset="0"/>
              </a:defRPr>
            </a:lvl1pPr>
            <a:lvl2pPr marL="457200" indent="0">
              <a:buFont typeface="Arial" panose="020B0604020202020204" pitchFamily="34" charset="0"/>
              <a:buNone/>
              <a:defRPr/>
            </a:lvl2pPr>
          </a:lstStyle>
          <a:p>
            <a:pPr lvl="0"/>
            <a:r>
              <a:rPr lang="en-US"/>
              <a:t>Click to edit Master subtitle</a:t>
            </a:r>
          </a:p>
        </p:txBody>
      </p:sp>
    </p:spTree>
    <p:extLst>
      <p:ext uri="{BB962C8B-B14F-4D97-AF65-F5344CB8AC3E}">
        <p14:creationId xmlns:p14="http://schemas.microsoft.com/office/powerpoint/2010/main" val="280969359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 Column Knockout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352123"/>
            <a:ext cx="10972800" cy="997356"/>
          </a:xfrm>
          <a:prstGeom prst="rect">
            <a:avLst/>
          </a:prstGeom>
        </p:spPr>
        <p:txBody>
          <a:bodyPr anchor="ctr" anchorCtr="0"/>
          <a:lstStyle>
            <a:lvl1pPr algn="l">
              <a:lnSpc>
                <a:spcPts val="3000"/>
              </a:lnSpc>
              <a:defRPr sz="2800" b="1" baseline="0">
                <a:solidFill>
                  <a:srgbClr val="0E5EAB"/>
                </a:solidFill>
                <a:effectLst/>
                <a:latin typeface="+mj-lt"/>
                <a:cs typeface="Poppins" panose="00000500000000000000" pitchFamily="2" charset="0"/>
              </a:defRPr>
            </a:lvl1pPr>
          </a:lstStyle>
          <a:p>
            <a:r>
              <a:rPr lang="en-US"/>
              <a:t>Click to edit Master title style</a:t>
            </a:r>
          </a:p>
        </p:txBody>
      </p:sp>
      <p:sp>
        <p:nvSpPr>
          <p:cNvPr id="4" name="Rectangle 3">
            <a:extLst>
              <a:ext uri="{FF2B5EF4-FFF2-40B4-BE49-F238E27FC236}">
                <a16:creationId xmlns:a16="http://schemas.microsoft.com/office/drawing/2014/main" id="{96062A5E-9622-49E0-6738-D3A7C7DA6237}"/>
              </a:ext>
            </a:extLst>
          </p:cNvPr>
          <p:cNvSpPr/>
          <p:nvPr userDrawn="1"/>
        </p:nvSpPr>
        <p:spPr>
          <a:xfrm>
            <a:off x="0" y="6689834"/>
            <a:ext cx="12192000" cy="168166"/>
          </a:xfrm>
          <a:prstGeom prst="rect">
            <a:avLst/>
          </a:prstGeom>
          <a:solidFill>
            <a:srgbClr val="0F5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EC02EBA8-CD38-B53C-921D-661D734CEF25}"/>
              </a:ext>
            </a:extLst>
          </p:cNvPr>
          <p:cNvSpPr txBox="1"/>
          <p:nvPr userDrawn="1"/>
        </p:nvSpPr>
        <p:spPr>
          <a:xfrm>
            <a:off x="10688825" y="6306362"/>
            <a:ext cx="893575" cy="276999"/>
          </a:xfrm>
          <a:prstGeom prst="rect">
            <a:avLst/>
          </a:prstGeom>
          <a:noFill/>
        </p:spPr>
        <p:txBody>
          <a:bodyPr wrap="square" rtlCol="0">
            <a:spAutoFit/>
          </a:bodyPr>
          <a:lstStyle/>
          <a:p>
            <a:pPr algn="r"/>
            <a:fld id="{2FD7626F-8D1D-43E5-A270-FCE724B7DC27}" type="slidenum">
              <a:rPr lang="en-US" sz="1200" b="1" i="0" smtClean="0">
                <a:solidFill>
                  <a:schemeClr val="tx1"/>
                </a:solidFill>
                <a:effectLst/>
                <a:latin typeface="+mj-lt"/>
                <a:ea typeface="Calibri" panose="020F0502020204030204" pitchFamily="34" charset="0"/>
                <a:cs typeface="Poppins" panose="00000500000000000000" pitchFamily="2" charset="0"/>
              </a:rPr>
              <a:t>‹#›</a:t>
            </a:fld>
            <a:endParaRPr lang="en-US" sz="1200" b="1" i="0">
              <a:solidFill>
                <a:schemeClr val="tx1"/>
              </a:solidFill>
              <a:latin typeface="+mj-lt"/>
              <a:cs typeface="Poppins" panose="00000500000000000000" pitchFamily="2" charset="0"/>
            </a:endParaRPr>
          </a:p>
        </p:txBody>
      </p:sp>
      <p:sp>
        <p:nvSpPr>
          <p:cNvPr id="6" name="Text Placeholder 7">
            <a:extLst>
              <a:ext uri="{FF2B5EF4-FFF2-40B4-BE49-F238E27FC236}">
                <a16:creationId xmlns:a16="http://schemas.microsoft.com/office/drawing/2014/main" id="{3E8EEDB2-C50D-DCA7-F29F-9586C2CC2A20}"/>
              </a:ext>
            </a:extLst>
          </p:cNvPr>
          <p:cNvSpPr>
            <a:spLocks noGrp="1"/>
          </p:cNvSpPr>
          <p:nvPr>
            <p:ph type="body" sz="quarter" idx="11"/>
          </p:nvPr>
        </p:nvSpPr>
        <p:spPr>
          <a:xfrm>
            <a:off x="1122647" y="2396589"/>
            <a:ext cx="2926080" cy="3293830"/>
          </a:xfrm>
          <a:prstGeom prst="rect">
            <a:avLst/>
          </a:prstGeom>
          <a:solidFill>
            <a:schemeClr val="accent1"/>
          </a:solidFill>
        </p:spPr>
        <p:txBody>
          <a:bodyPr lIns="182880" tIns="182880" rIns="182880" bIns="182880"/>
          <a:lstStyle>
            <a:lvl1pPr marL="0" indent="0" algn="l">
              <a:buClr>
                <a:srgbClr val="005DAA"/>
              </a:buClr>
              <a:buFont typeface="Arial" panose="020B0604020202020204" pitchFamily="34" charset="0"/>
              <a:buNone/>
              <a:defRPr sz="1600">
                <a:solidFill>
                  <a:schemeClr val="bg2"/>
                </a:solidFill>
                <a:latin typeface="+mn-lt"/>
                <a:cs typeface="Poppins" panose="00000500000000000000" pitchFamily="2" charset="0"/>
              </a:defRPr>
            </a:lvl1pPr>
            <a:lvl2pPr marL="742950" indent="-285750" algn="l">
              <a:buClr>
                <a:schemeClr val="tx1"/>
              </a:buClr>
              <a:buFont typeface="Courier New" panose="02070309020205020404" pitchFamily="49" charset="0"/>
              <a:buChar char="o"/>
              <a:defRPr sz="2000">
                <a:solidFill>
                  <a:schemeClr val="bg2"/>
                </a:solidFill>
              </a:defRPr>
            </a:lvl2pPr>
            <a:lvl3pPr marL="1143000" indent="-228600" algn="l">
              <a:buClr>
                <a:schemeClr val="tx1"/>
              </a:buClr>
              <a:buFont typeface="Wingdings" panose="05000000000000000000" pitchFamily="2" charset="2"/>
              <a:buChar char="§"/>
              <a:defRPr sz="2000">
                <a:solidFill>
                  <a:schemeClr val="bg2"/>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p:txBody>
      </p:sp>
      <p:sp>
        <p:nvSpPr>
          <p:cNvPr id="9" name="Text Placeholder 7">
            <a:extLst>
              <a:ext uri="{FF2B5EF4-FFF2-40B4-BE49-F238E27FC236}">
                <a16:creationId xmlns:a16="http://schemas.microsoft.com/office/drawing/2014/main" id="{AA7125E6-70F2-FF96-33CC-B793FB8EC5D5}"/>
              </a:ext>
            </a:extLst>
          </p:cNvPr>
          <p:cNvSpPr>
            <a:spLocks noGrp="1"/>
          </p:cNvSpPr>
          <p:nvPr>
            <p:ph type="body" sz="quarter" idx="12"/>
          </p:nvPr>
        </p:nvSpPr>
        <p:spPr>
          <a:xfrm>
            <a:off x="4632960" y="2396589"/>
            <a:ext cx="2926080" cy="3293830"/>
          </a:xfrm>
          <a:prstGeom prst="rect">
            <a:avLst/>
          </a:prstGeom>
          <a:solidFill>
            <a:schemeClr val="accent1"/>
          </a:solidFill>
        </p:spPr>
        <p:txBody>
          <a:bodyPr lIns="182880" tIns="182880" rIns="182880" bIns="182880"/>
          <a:lstStyle>
            <a:lvl1pPr marL="0" indent="0" algn="l">
              <a:buClr>
                <a:srgbClr val="005DAA"/>
              </a:buClr>
              <a:buFont typeface="Arial" panose="020B0604020202020204" pitchFamily="34" charset="0"/>
              <a:buNone/>
              <a:defRPr sz="1600">
                <a:solidFill>
                  <a:schemeClr val="bg2"/>
                </a:solidFill>
                <a:latin typeface="+mn-lt"/>
                <a:cs typeface="Poppins" panose="00000500000000000000" pitchFamily="2" charset="0"/>
              </a:defRPr>
            </a:lvl1pPr>
            <a:lvl2pPr marL="742950" indent="-285750" algn="l">
              <a:buClr>
                <a:schemeClr val="tx1"/>
              </a:buClr>
              <a:buFont typeface="Courier New" panose="02070309020205020404" pitchFamily="49" charset="0"/>
              <a:buChar char="o"/>
              <a:defRPr sz="2000">
                <a:solidFill>
                  <a:schemeClr val="bg2"/>
                </a:solidFill>
              </a:defRPr>
            </a:lvl2pPr>
            <a:lvl3pPr marL="1143000" indent="-228600" algn="l">
              <a:buClr>
                <a:schemeClr val="tx1"/>
              </a:buClr>
              <a:buFont typeface="Wingdings" panose="05000000000000000000" pitchFamily="2" charset="2"/>
              <a:buChar char="§"/>
              <a:defRPr sz="2000">
                <a:solidFill>
                  <a:schemeClr val="bg2"/>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p:txBody>
      </p:sp>
      <p:sp>
        <p:nvSpPr>
          <p:cNvPr id="10" name="Text Placeholder 7">
            <a:extLst>
              <a:ext uri="{FF2B5EF4-FFF2-40B4-BE49-F238E27FC236}">
                <a16:creationId xmlns:a16="http://schemas.microsoft.com/office/drawing/2014/main" id="{567B5F64-8FF3-EEA6-EC9C-2E5A307D085C}"/>
              </a:ext>
            </a:extLst>
          </p:cNvPr>
          <p:cNvSpPr>
            <a:spLocks noGrp="1"/>
          </p:cNvSpPr>
          <p:nvPr>
            <p:ph type="body" sz="quarter" idx="13"/>
          </p:nvPr>
        </p:nvSpPr>
        <p:spPr>
          <a:xfrm>
            <a:off x="8143273" y="2427520"/>
            <a:ext cx="2926080" cy="3293830"/>
          </a:xfrm>
          <a:prstGeom prst="rect">
            <a:avLst/>
          </a:prstGeom>
          <a:solidFill>
            <a:schemeClr val="accent1"/>
          </a:solidFill>
        </p:spPr>
        <p:txBody>
          <a:bodyPr lIns="182880" tIns="182880" rIns="182880" bIns="182880"/>
          <a:lstStyle>
            <a:lvl1pPr marL="0" indent="0" algn="l">
              <a:buClr>
                <a:srgbClr val="005DAA"/>
              </a:buClr>
              <a:buFont typeface="Arial" panose="020B0604020202020204" pitchFamily="34" charset="0"/>
              <a:buNone/>
              <a:defRPr sz="1600">
                <a:solidFill>
                  <a:schemeClr val="bg2"/>
                </a:solidFill>
                <a:latin typeface="+mn-lt"/>
                <a:cs typeface="Poppins" panose="00000500000000000000" pitchFamily="2" charset="0"/>
              </a:defRPr>
            </a:lvl1pPr>
            <a:lvl2pPr marL="742950" indent="-285750" algn="l">
              <a:buClr>
                <a:schemeClr val="tx1"/>
              </a:buClr>
              <a:buFont typeface="Courier New" panose="02070309020205020404" pitchFamily="49" charset="0"/>
              <a:buChar char="o"/>
              <a:defRPr sz="2000">
                <a:solidFill>
                  <a:schemeClr val="bg2"/>
                </a:solidFill>
              </a:defRPr>
            </a:lvl2pPr>
            <a:lvl3pPr marL="1143000" indent="-228600" algn="l">
              <a:buClr>
                <a:schemeClr val="tx1"/>
              </a:buClr>
              <a:buFont typeface="Wingdings" panose="05000000000000000000" pitchFamily="2" charset="2"/>
              <a:buChar char="§"/>
              <a:defRPr sz="2000">
                <a:solidFill>
                  <a:schemeClr val="bg2"/>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p:txBody>
      </p:sp>
      <p:sp>
        <p:nvSpPr>
          <p:cNvPr id="3" name="Text Placeholder 5">
            <a:extLst>
              <a:ext uri="{FF2B5EF4-FFF2-40B4-BE49-F238E27FC236}">
                <a16:creationId xmlns:a16="http://schemas.microsoft.com/office/drawing/2014/main" id="{EB35B85D-9175-D14C-C14B-B4ABE73119B5}"/>
              </a:ext>
            </a:extLst>
          </p:cNvPr>
          <p:cNvSpPr>
            <a:spLocks noGrp="1"/>
          </p:cNvSpPr>
          <p:nvPr>
            <p:ph type="body" sz="quarter" idx="14" hasCustomPrompt="1"/>
          </p:nvPr>
        </p:nvSpPr>
        <p:spPr>
          <a:xfrm>
            <a:off x="609600" y="1136650"/>
            <a:ext cx="10972800" cy="752475"/>
          </a:xfrm>
        </p:spPr>
        <p:txBody>
          <a:bodyPr/>
          <a:lstStyle>
            <a:lvl1pPr marL="0" indent="0">
              <a:buNone/>
              <a:defRPr sz="1800">
                <a:solidFill>
                  <a:schemeClr val="tx1"/>
                </a:solidFill>
                <a:latin typeface="+mn-lt"/>
                <a:cs typeface="Poppins" panose="00000500000000000000" pitchFamily="2" charset="0"/>
              </a:defRPr>
            </a:lvl1pPr>
            <a:lvl2pPr marL="457200" indent="0">
              <a:buFont typeface="Arial" panose="020B0604020202020204" pitchFamily="34" charset="0"/>
              <a:buNone/>
              <a:defRPr/>
            </a:lvl2pPr>
          </a:lstStyle>
          <a:p>
            <a:pPr lvl="0"/>
            <a:r>
              <a:rPr lang="en-US"/>
              <a:t>Click to edit Master subtitle</a:t>
            </a:r>
          </a:p>
        </p:txBody>
      </p:sp>
    </p:spTree>
    <p:extLst>
      <p:ext uri="{BB962C8B-B14F-4D97-AF65-F5344CB8AC3E}">
        <p14:creationId xmlns:p14="http://schemas.microsoft.com/office/powerpoint/2010/main" val="351239515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pic>
        <p:nvPicPr>
          <p:cNvPr id="5" name="Picture 4" descr="A picture containing text, dark, night sky&#10;&#10;Description automatically generated">
            <a:extLst>
              <a:ext uri="{FF2B5EF4-FFF2-40B4-BE49-F238E27FC236}">
                <a16:creationId xmlns:a16="http://schemas.microsoft.com/office/drawing/2014/main" id="{DF8657F6-BE27-E09A-50F0-DD296A7C3A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3" name="Slide Number Placeholder 2">
            <a:extLst>
              <a:ext uri="{FF2B5EF4-FFF2-40B4-BE49-F238E27FC236}">
                <a16:creationId xmlns:a16="http://schemas.microsoft.com/office/drawing/2014/main" id="{32A28A31-CD4A-CA87-3819-C29CEBBF350B}"/>
              </a:ext>
            </a:extLst>
          </p:cNvPr>
          <p:cNvSpPr>
            <a:spLocks noGrp="1"/>
          </p:cNvSpPr>
          <p:nvPr>
            <p:ph type="sldNum" sz="quarter" idx="10"/>
          </p:nvPr>
        </p:nvSpPr>
        <p:spPr>
          <a:xfrm>
            <a:off x="10912522" y="6233574"/>
            <a:ext cx="441278" cy="389829"/>
          </a:xfrm>
        </p:spPr>
        <p:txBody>
          <a:bodyPr/>
          <a:lstStyle>
            <a:lvl1pPr>
              <a:defRPr>
                <a:solidFill>
                  <a:schemeClr val="bg1"/>
                </a:solidFill>
              </a:defRPr>
            </a:lvl1pPr>
          </a:lstStyle>
          <a:p>
            <a:fld id="{36204599-15CB-48CA-AAF3-5D0FC961B09D}" type="slidenum">
              <a:rPr lang="en-US" smtClean="0"/>
              <a:pPr/>
              <a:t>‹#›</a:t>
            </a:fld>
            <a:endParaRPr lang="en-US"/>
          </a:p>
        </p:txBody>
      </p:sp>
      <p:pic>
        <p:nvPicPr>
          <p:cNvPr id="4" name="Picture 3">
            <a:extLst>
              <a:ext uri="{FF2B5EF4-FFF2-40B4-BE49-F238E27FC236}">
                <a16:creationId xmlns:a16="http://schemas.microsoft.com/office/drawing/2014/main" id="{6D27B623-A66E-6891-55FA-34714FAD3D7A}"/>
              </a:ext>
            </a:extLst>
          </p:cNvPr>
          <p:cNvPicPr>
            <a:picLocks noChangeAspect="1"/>
          </p:cNvPicPr>
          <p:nvPr userDrawn="1"/>
        </p:nvPicPr>
        <p:blipFill>
          <a:blip r:embed="rId3"/>
          <a:stretch>
            <a:fillRect/>
          </a:stretch>
        </p:blipFill>
        <p:spPr>
          <a:xfrm>
            <a:off x="784459" y="587726"/>
            <a:ext cx="1196740" cy="791960"/>
          </a:xfrm>
          <a:prstGeom prst="rect">
            <a:avLst/>
          </a:prstGeom>
        </p:spPr>
      </p:pic>
      <p:sp>
        <p:nvSpPr>
          <p:cNvPr id="6" name="TextBox 5">
            <a:extLst>
              <a:ext uri="{FF2B5EF4-FFF2-40B4-BE49-F238E27FC236}">
                <a16:creationId xmlns:a16="http://schemas.microsoft.com/office/drawing/2014/main" id="{76C1926F-27A7-52FD-CB93-5C1DEC2EF02F}"/>
              </a:ext>
            </a:extLst>
          </p:cNvPr>
          <p:cNvSpPr txBox="1"/>
          <p:nvPr userDrawn="1"/>
        </p:nvSpPr>
        <p:spPr>
          <a:xfrm>
            <a:off x="784459" y="3662432"/>
            <a:ext cx="9511008" cy="1815882"/>
          </a:xfrm>
          <a:prstGeom prst="rect">
            <a:avLst/>
          </a:prstGeom>
          <a:noFill/>
        </p:spPr>
        <p:txBody>
          <a:bodyPr wrap="square" rtlCol="0">
            <a:spAutoFit/>
          </a:bodyPr>
          <a:lstStyle/>
          <a:p>
            <a:r>
              <a:rPr lang="en-US" sz="1600">
                <a:solidFill>
                  <a:schemeClr val="bg1"/>
                </a:solidFill>
                <a:latin typeface="+mn-lt"/>
              </a:rPr>
              <a:t>For more information, contact CDC</a:t>
            </a:r>
            <a:br>
              <a:rPr lang="en-US" sz="1600">
                <a:solidFill>
                  <a:schemeClr val="bg1"/>
                </a:solidFill>
                <a:latin typeface="+mn-lt"/>
              </a:rPr>
            </a:br>
            <a:r>
              <a:rPr lang="en-US" sz="1600">
                <a:solidFill>
                  <a:schemeClr val="bg1"/>
                </a:solidFill>
                <a:latin typeface="+mn-lt"/>
              </a:rPr>
              <a:t>1-800-CDC-INFO (232-4636)</a:t>
            </a:r>
            <a:br>
              <a:rPr lang="en-US" sz="1600">
                <a:solidFill>
                  <a:schemeClr val="bg1"/>
                </a:solidFill>
                <a:latin typeface="+mn-lt"/>
              </a:rPr>
            </a:br>
            <a:r>
              <a:rPr lang="en-US" sz="1600">
                <a:solidFill>
                  <a:schemeClr val="bg1"/>
                </a:solidFill>
                <a:latin typeface="+mn-lt"/>
              </a:rPr>
              <a:t>TTY:  1-888-232-6348    www.cdc.gov</a:t>
            </a:r>
            <a:br>
              <a:rPr lang="en-US" sz="1600">
                <a:solidFill>
                  <a:schemeClr val="bg1"/>
                </a:solidFill>
                <a:latin typeface="+mn-lt"/>
              </a:rPr>
            </a:br>
            <a:br>
              <a:rPr lang="en-US" sz="1600">
                <a:solidFill>
                  <a:schemeClr val="bg1"/>
                </a:solidFill>
                <a:latin typeface="+mn-lt"/>
              </a:rPr>
            </a:br>
            <a:br>
              <a:rPr lang="en-US" sz="1600">
                <a:solidFill>
                  <a:schemeClr val="bg1"/>
                </a:solidFill>
                <a:latin typeface="+mn-lt"/>
              </a:rPr>
            </a:br>
            <a:r>
              <a:rPr lang="en-US" sz="1600">
                <a:solidFill>
                  <a:schemeClr val="bg1"/>
                </a:solidFill>
                <a:latin typeface="+mn-lt"/>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925375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theme" Target="../theme/theme5.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97.xml"/><Relationship Id="rId18" Type="http://schemas.openxmlformats.org/officeDocument/2006/relationships/slideLayout" Target="../slideLayouts/slideLayout102.xml"/><Relationship Id="rId26" Type="http://schemas.openxmlformats.org/officeDocument/2006/relationships/slideLayout" Target="../slideLayouts/slideLayout110.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5" Type="http://schemas.openxmlformats.org/officeDocument/2006/relationships/slideLayout" Target="../slideLayouts/slideLayout109.xml"/><Relationship Id="rId33" Type="http://schemas.openxmlformats.org/officeDocument/2006/relationships/image" Target="../media/image16.svg"/><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29" Type="http://schemas.openxmlformats.org/officeDocument/2006/relationships/slideLayout" Target="../slideLayouts/slideLayout113.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24" Type="http://schemas.openxmlformats.org/officeDocument/2006/relationships/slideLayout" Target="../slideLayouts/slideLayout108.xml"/><Relationship Id="rId32" Type="http://schemas.openxmlformats.org/officeDocument/2006/relationships/image" Target="../media/image15.png"/><Relationship Id="rId5" Type="http://schemas.openxmlformats.org/officeDocument/2006/relationships/slideLayout" Target="../slideLayouts/slideLayout89.xml"/><Relationship Id="rId15" Type="http://schemas.openxmlformats.org/officeDocument/2006/relationships/slideLayout" Target="../slideLayouts/slideLayout99.xml"/><Relationship Id="rId23" Type="http://schemas.openxmlformats.org/officeDocument/2006/relationships/slideLayout" Target="../slideLayouts/slideLayout107.xml"/><Relationship Id="rId28" Type="http://schemas.openxmlformats.org/officeDocument/2006/relationships/slideLayout" Target="../slideLayouts/slideLayout112.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31" Type="http://schemas.openxmlformats.org/officeDocument/2006/relationships/image" Target="../media/image14.png"/><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slideLayout" Target="../slideLayouts/slideLayout106.xml"/><Relationship Id="rId27" Type="http://schemas.openxmlformats.org/officeDocument/2006/relationships/slideLayout" Target="../slideLayouts/slideLayout111.xml"/><Relationship Id="rId30" Type="http://schemas.openxmlformats.org/officeDocument/2006/relationships/theme" Target="../theme/theme9.xml"/><Relationship Id="rId8"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45993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a:p>
        </p:txBody>
      </p:sp>
    </p:spTree>
    <p:extLst>
      <p:ext uri="{BB962C8B-B14F-4D97-AF65-F5344CB8AC3E}">
        <p14:creationId xmlns:p14="http://schemas.microsoft.com/office/powerpoint/2010/main" val="13495720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85346209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3754236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4" r:id="rId3"/>
    <p:sldLayoutId id="2147483715" r:id="rId4"/>
    <p:sldLayoutId id="2147483717" r:id="rId5"/>
    <p:sldLayoutId id="2147483718" r:id="rId6"/>
    <p:sldLayoutId id="2147483767" r:id="rId7"/>
    <p:sldLayoutId id="2147483768" r:id="rId8"/>
    <p:sldLayoutId id="2147483800" r:id="rId9"/>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18721631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63498956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a:p>
        </p:txBody>
      </p:sp>
    </p:spTree>
    <p:extLst>
      <p:ext uri="{BB962C8B-B14F-4D97-AF65-F5344CB8AC3E}">
        <p14:creationId xmlns:p14="http://schemas.microsoft.com/office/powerpoint/2010/main" val="146460979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333">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9271388" y="6356350"/>
            <a:ext cx="2743200" cy="366183"/>
          </a:xfrm>
          <a:prstGeom prst="rect">
            <a:avLst/>
          </a:prstGeom>
        </p:spPr>
        <p:txBody>
          <a:bodyPr vert="horz" lIns="91440" tIns="45720" rIns="91440" bIns="45720" rtlCol="0" anchor="ctr"/>
          <a:lstStyle>
            <a:lvl1pPr algn="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78528718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4" r:id="rId5"/>
    <p:sldLayoutId id="2147483765" r:id="rId6"/>
    <p:sldLayoutId id="2147483766" r:id="rId7"/>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Timeline&#10;&#10;Description automatically generated">
            <a:extLst>
              <a:ext uri="{FF2B5EF4-FFF2-40B4-BE49-F238E27FC236}">
                <a16:creationId xmlns:a16="http://schemas.microsoft.com/office/drawing/2014/main" id="{A1454F3B-543E-196F-BC48-AF583262CB66}"/>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10013067" y="5204346"/>
            <a:ext cx="2178933" cy="1653654"/>
          </a:xfrm>
          <a:prstGeom prst="rect">
            <a:avLst/>
          </a:prstGeom>
        </p:spPr>
      </p:pic>
      <p:sp>
        <p:nvSpPr>
          <p:cNvPr id="2" name="Title Placeholder 1">
            <a:extLst>
              <a:ext uri="{FF2B5EF4-FFF2-40B4-BE49-F238E27FC236}">
                <a16:creationId xmlns:a16="http://schemas.microsoft.com/office/drawing/2014/main" id="{CD7060E8-7022-6D78-A0B7-1ACCFBC5C667}"/>
              </a:ext>
            </a:extLst>
          </p:cNvPr>
          <p:cNvSpPr>
            <a:spLocks noGrp="1"/>
          </p:cNvSpPr>
          <p:nvPr>
            <p:ph type="title"/>
          </p:nvPr>
        </p:nvSpPr>
        <p:spPr>
          <a:xfrm>
            <a:off x="838200" y="365126"/>
            <a:ext cx="10515600" cy="90708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46462B-1686-5736-AF2F-2F96059FFE32}"/>
              </a:ext>
            </a:extLst>
          </p:cNvPr>
          <p:cNvSpPr>
            <a:spLocks noGrp="1"/>
          </p:cNvSpPr>
          <p:nvPr>
            <p:ph type="body" idx="1"/>
          </p:nvPr>
        </p:nvSpPr>
        <p:spPr>
          <a:xfrm>
            <a:off x="838200" y="1399430"/>
            <a:ext cx="10515600" cy="47775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9AC7385-A18C-0FBC-A672-5C5351BF2BF1}"/>
              </a:ext>
            </a:extLst>
          </p:cNvPr>
          <p:cNvSpPr>
            <a:spLocks noGrp="1"/>
          </p:cNvSpPr>
          <p:nvPr>
            <p:ph type="sldNum" sz="quarter" idx="4"/>
          </p:nvPr>
        </p:nvSpPr>
        <p:spPr>
          <a:xfrm>
            <a:off x="9648967" y="6308001"/>
            <a:ext cx="441278" cy="389829"/>
          </a:xfrm>
          <a:prstGeom prst="rect">
            <a:avLst/>
          </a:prstGeom>
        </p:spPr>
        <p:txBody>
          <a:bodyPr vert="horz" lIns="91440" tIns="45720" rIns="91440" bIns="45720" rtlCol="0" anchor="ctr"/>
          <a:lstStyle>
            <a:lvl1pPr algn="r">
              <a:defRPr sz="1200">
                <a:solidFill>
                  <a:srgbClr val="13485B"/>
                </a:solidFill>
              </a:defRPr>
            </a:lvl1pPr>
          </a:lstStyle>
          <a:p>
            <a:fld id="{36204599-15CB-48CA-AAF3-5D0FC961B09D}" type="slidenum">
              <a:rPr lang="en-US" smtClean="0"/>
              <a:pPr/>
              <a:t>‹#›</a:t>
            </a:fld>
            <a:endParaRPr lang="en-US"/>
          </a:p>
        </p:txBody>
      </p:sp>
      <p:pic>
        <p:nvPicPr>
          <p:cNvPr id="9" name="Graphic 8">
            <a:extLst>
              <a:ext uri="{FF2B5EF4-FFF2-40B4-BE49-F238E27FC236}">
                <a16:creationId xmlns:a16="http://schemas.microsoft.com/office/drawing/2014/main" id="{01264ABB-B030-4211-0C43-18A24C3ECC17}"/>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838200" y="6304103"/>
            <a:ext cx="624840" cy="397626"/>
          </a:xfrm>
          <a:prstGeom prst="rect">
            <a:avLst/>
          </a:prstGeom>
        </p:spPr>
      </p:pic>
    </p:spTree>
    <p:extLst>
      <p:ext uri="{BB962C8B-B14F-4D97-AF65-F5344CB8AC3E}">
        <p14:creationId xmlns:p14="http://schemas.microsoft.com/office/powerpoint/2010/main" val="2537336848"/>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Lst>
  <p:hf sldNum="0" hdr="0" ftr="0" dt="0"/>
  <p:txStyles>
    <p:titleStyle>
      <a:lvl1pPr algn="l" defTabSz="914400" rtl="0" eaLnBrk="1" latinLnBrk="0" hangingPunct="1">
        <a:lnSpc>
          <a:spcPct val="90000"/>
        </a:lnSpc>
        <a:spcBef>
          <a:spcPct val="0"/>
        </a:spcBef>
        <a:buNone/>
        <a:defRPr sz="4400" kern="1200">
          <a:solidFill>
            <a:srgbClr val="1D6A8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5.xml"/><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45.svg"/><Relationship Id="rId3" Type="http://schemas.openxmlformats.org/officeDocument/2006/relationships/image" Target="../media/image38.png"/><Relationship Id="rId7" Type="http://schemas.openxmlformats.org/officeDocument/2006/relationships/image" Target="../media/image41.svg"/><Relationship Id="rId12"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7.xml"/><Relationship Id="rId6" Type="http://schemas.openxmlformats.org/officeDocument/2006/relationships/image" Target="../media/image40.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0" Type="http://schemas.openxmlformats.org/officeDocument/2006/relationships/image" Target="../media/image43.svg"/><Relationship Id="rId4" Type="http://schemas.openxmlformats.org/officeDocument/2006/relationships/image" Target="../media/image39.svg"/><Relationship Id="rId9" Type="http://schemas.openxmlformats.org/officeDocument/2006/relationships/image" Target="../media/image42.png"/><Relationship Id="rId14" Type="http://schemas.openxmlformats.org/officeDocument/2006/relationships/hyperlink" Target="https://www.cdc.gov/nndss/case-surveillance-modernizatio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2023741"/>
            <a:ext cx="10972800" cy="1169363"/>
          </a:xfrm>
        </p:spPr>
        <p:txBody>
          <a:bodyPr lIns="121920" tIns="60960" rIns="121920" bIns="60960" anchor="ctr"/>
          <a:lstStyle/>
          <a:p>
            <a:pPr>
              <a:lnSpc>
                <a:spcPct val="164835"/>
              </a:lnSpc>
            </a:pPr>
            <a:r>
              <a:rPr lang="en-US" altLang="en-US"/>
              <a:t>NNDSS </a:t>
            </a:r>
            <a:r>
              <a:rPr lang="en-US" altLang="en-US" err="1"/>
              <a:t>eSHARE</a:t>
            </a:r>
            <a:r>
              <a:rPr lang="en-US" altLang="en-US"/>
              <a:t> July 2025 Webinar</a:t>
            </a:r>
            <a:endParaRPr lang="en-US"/>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457200" y="525558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a:ln>
                  <a:noFill/>
                </a:ln>
                <a:solidFill>
                  <a:srgbClr val="0057B7"/>
                </a:solidFill>
                <a:effectLst/>
                <a:uLnTx/>
                <a:uFillTx/>
                <a:latin typeface="Calibri" pitchFamily="34" charset="0"/>
                <a:ea typeface="+mn-ea"/>
                <a:cs typeface="+mn-cs"/>
              </a:rPr>
              <a:t>July 15, 2025</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315421" y="4798380"/>
            <a:ext cx="8676179" cy="457200"/>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491" rtl="0" eaLnBrk="1" fontAlgn="base" latinLnBrk="0" hangingPunct="1">
              <a:lnSpc>
                <a:spcPct val="100000"/>
              </a:lnSpc>
              <a:spcBef>
                <a:spcPct val="20000"/>
              </a:spcBef>
              <a:spcAft>
                <a:spcPct val="0"/>
              </a:spcAft>
              <a:buClrTx/>
              <a:buSzTx/>
              <a:buFont typeface="Arial"/>
              <a:buNone/>
              <a:tabLst/>
              <a:defRPr/>
            </a:pPr>
            <a:r>
              <a:rPr kumimoji="0" lang="en-US" sz="2669" b="1" i="0" u="none" strike="noStrike" kern="1200" cap="none" spc="0" normalizeH="0" baseline="0" noProof="0">
                <a:ln>
                  <a:noFill/>
                </a:ln>
                <a:solidFill>
                  <a:srgbClr val="0057B7"/>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a:xfrm>
            <a:off x="609599" y="1502198"/>
            <a:ext cx="11734800" cy="4176467"/>
          </a:xfrm>
        </p:spPr>
        <p:txBody>
          <a:bodyPr/>
          <a:lstStyle/>
          <a:p>
            <a:pPr marL="342900" marR="0" lvl="0" indent="-342900">
              <a:spcBef>
                <a:spcPts val="0"/>
              </a:spcBef>
              <a:spcAft>
                <a:spcPts val="0"/>
              </a:spcAft>
              <a:buSzPts val="1000"/>
              <a:buFont typeface="Symbol" panose="05050102010706020507" pitchFamily="18" charset="2"/>
              <a:buChar char=""/>
              <a:tabLst>
                <a:tab pos="457200" algn="l"/>
              </a:tabLst>
            </a:pPr>
            <a:r>
              <a:rPr lang="en-US" sz="2800" b="0">
                <a:effectLst/>
                <a:latin typeface="Calibri" panose="020F0502020204030204" pitchFamily="34" charset="0"/>
                <a:ea typeface="Times New Roman" panose="02020603050405020304" pitchFamily="18" charset="0"/>
                <a:cs typeface="Aptos" panose="020B0004020202020204" pitchFamily="34" charset="0"/>
              </a:rPr>
              <a:t>Case Notification MDN content release  </a:t>
            </a:r>
          </a:p>
          <a:p>
            <a:pPr marL="342900" marR="0" lvl="0" indent="-342900">
              <a:spcBef>
                <a:spcPts val="0"/>
              </a:spcBef>
              <a:spcAft>
                <a:spcPts val="0"/>
              </a:spcAft>
              <a:buSzPts val="1000"/>
              <a:buFont typeface="Symbol" panose="05050102010706020507" pitchFamily="18" charset="2"/>
              <a:buChar char=""/>
              <a:tabLst>
                <a:tab pos="457200" algn="l"/>
              </a:tabLst>
            </a:pPr>
            <a:endParaRPr lang="en-US" sz="2800" b="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2800" b="0">
                <a:effectLst/>
                <a:latin typeface="Calibri" panose="020F0502020204030204" pitchFamily="34" charset="0"/>
                <a:ea typeface="Times New Roman" panose="02020603050405020304" pitchFamily="18" charset="0"/>
                <a:cs typeface="Aptos" panose="020B0004020202020204" pitchFamily="34" charset="0"/>
              </a:rPr>
              <a:t>NNDSS updates</a:t>
            </a:r>
          </a:p>
          <a:p>
            <a:pPr marL="342900" marR="0" lvl="0" indent="-342900">
              <a:spcBef>
                <a:spcPts val="0"/>
              </a:spcBef>
              <a:spcAft>
                <a:spcPts val="0"/>
              </a:spcAft>
              <a:buSzPts val="1000"/>
              <a:buFont typeface="Symbol" panose="05050102010706020507" pitchFamily="18" charset="2"/>
              <a:buChar char=""/>
              <a:tabLst>
                <a:tab pos="457200" algn="l"/>
              </a:tabLst>
            </a:pPr>
            <a:endParaRPr lang="en-US" sz="2800" b="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2800" b="0">
                <a:effectLst/>
                <a:latin typeface="Calibri" panose="020F0502020204030204" pitchFamily="34" charset="0"/>
                <a:ea typeface="Times New Roman" panose="02020603050405020304" pitchFamily="18" charset="0"/>
                <a:cs typeface="Aptos" panose="020B0004020202020204" pitchFamily="34" charset="0"/>
              </a:rPr>
              <a:t>Case Surveillance and 1CDP </a:t>
            </a:r>
          </a:p>
          <a:p>
            <a:pPr marL="342900" marR="0" lvl="0" indent="-342900">
              <a:spcBef>
                <a:spcPts val="0"/>
              </a:spcBef>
              <a:spcAft>
                <a:spcPts val="0"/>
              </a:spcAft>
              <a:buSzPts val="1000"/>
              <a:buFont typeface="Symbol" panose="05050102010706020507" pitchFamily="18" charset="2"/>
              <a:buChar char=""/>
              <a:tabLst>
                <a:tab pos="457200" algn="l"/>
              </a:tabLst>
            </a:pPr>
            <a:endParaRPr lang="en-US" sz="2800" b="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2800" b="0">
                <a:effectLst/>
                <a:latin typeface="Calibri" panose="020F0502020204030204" pitchFamily="34" charset="0"/>
                <a:ea typeface="Times New Roman" panose="02020603050405020304" pitchFamily="18" charset="0"/>
                <a:cs typeface="Aptos" panose="020B0004020202020204" pitchFamily="34" charset="0"/>
              </a:rPr>
              <a:t>Questions and Answers </a:t>
            </a:r>
            <a:endParaRPr lang="en-US" sz="2800" b="0">
              <a:effectLst/>
              <a:latin typeface="Aptos" panose="020B0004020202020204" pitchFamily="34" charset="0"/>
              <a:ea typeface="Aptos" panose="020B0004020202020204" pitchFamily="34" charset="0"/>
              <a:cs typeface="Aptos" panose="020B0004020202020204" pitchFamily="34" charset="0"/>
            </a:endParaRPr>
          </a:p>
          <a:p>
            <a:pPr marL="0" indent="0">
              <a:lnSpc>
                <a:spcPct val="169230"/>
              </a:lnSpc>
              <a:buNone/>
            </a:pPr>
            <a:endParaRPr lang="en-US"/>
          </a:p>
        </p:txBody>
      </p:sp>
      <p:pic>
        <p:nvPicPr>
          <p:cNvPr id="3" name="Picture 2" title="NNDSS branding element">
            <a:extLst>
              <a:ext uri="{FF2B5EF4-FFF2-40B4-BE49-F238E27FC236}">
                <a16:creationId xmlns:a16="http://schemas.microsoft.com/office/drawing/2014/main" id="{2E844250-A063-9E11-A38D-3CD3D7516B2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3D7BA-ED4A-977F-3162-E9EE10B6E38E}"/>
              </a:ext>
            </a:extLst>
          </p:cNvPr>
          <p:cNvSpPr>
            <a:spLocks noGrp="1"/>
          </p:cNvSpPr>
          <p:nvPr>
            <p:ph type="title"/>
          </p:nvPr>
        </p:nvSpPr>
        <p:spPr/>
        <p:txBody>
          <a:bodyPr/>
          <a:lstStyle/>
          <a:p>
            <a:r>
              <a:rPr lang="en-US"/>
              <a:t>Case Notification Minimal Data Necessary</a:t>
            </a:r>
            <a:br>
              <a:rPr lang="en-US"/>
            </a:br>
            <a:endParaRPr lang="en-US"/>
          </a:p>
        </p:txBody>
      </p:sp>
      <p:sp>
        <p:nvSpPr>
          <p:cNvPr id="3" name="Text Placeholder 2">
            <a:extLst>
              <a:ext uri="{FF2B5EF4-FFF2-40B4-BE49-F238E27FC236}">
                <a16:creationId xmlns:a16="http://schemas.microsoft.com/office/drawing/2014/main" id="{C3E05C00-C60F-D8ED-1D64-E74914BFC5B3}"/>
              </a:ext>
            </a:extLst>
          </p:cNvPr>
          <p:cNvSpPr>
            <a:spLocks noGrp="1"/>
          </p:cNvSpPr>
          <p:nvPr>
            <p:ph type="body" idx="1"/>
          </p:nvPr>
        </p:nvSpPr>
        <p:spPr>
          <a:xfrm>
            <a:off x="609603" y="6157782"/>
            <a:ext cx="10363200" cy="568325"/>
          </a:xfrm>
        </p:spPr>
        <p:txBody>
          <a:bodyPr/>
          <a:lstStyle/>
          <a:p>
            <a:endParaRPr lang="en-US"/>
          </a:p>
          <a:p>
            <a:endParaRPr lang="en-US"/>
          </a:p>
          <a:p>
            <a:r>
              <a:rPr lang="en-US"/>
              <a:t>Erin Conners </a:t>
            </a:r>
          </a:p>
          <a:p>
            <a:r>
              <a:rPr lang="en-US"/>
              <a:t>Office of Public Health Data, Surveillance, and Technology </a:t>
            </a:r>
          </a:p>
        </p:txBody>
      </p:sp>
    </p:spTree>
    <p:extLst>
      <p:ext uri="{BB962C8B-B14F-4D97-AF65-F5344CB8AC3E}">
        <p14:creationId xmlns:p14="http://schemas.microsoft.com/office/powerpoint/2010/main" val="2269665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4BEDD-F7B5-8A4D-8D68-FA7DFC7289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A802E7B-F082-7ECA-A8CA-03DB2E1DC9BB}"/>
              </a:ext>
            </a:extLst>
          </p:cNvPr>
          <p:cNvSpPr>
            <a:spLocks noGrp="1"/>
          </p:cNvSpPr>
          <p:nvPr>
            <p:ph type="title"/>
          </p:nvPr>
        </p:nvSpPr>
        <p:spPr>
          <a:xfrm>
            <a:off x="609600" y="665256"/>
            <a:ext cx="10972800" cy="759504"/>
          </a:xfrm>
        </p:spPr>
        <p:txBody>
          <a:bodyPr lIns="91440" tIns="45720" rIns="91440" bIns="45720" anchor="b" anchorCtr="0"/>
          <a:lstStyle/>
          <a:p>
            <a:r>
              <a:rPr lang="en-US" sz="3700">
                <a:latin typeface="Calibri"/>
                <a:ea typeface="Calibri"/>
                <a:cs typeface="Calibri"/>
              </a:rPr>
              <a:t>CDC's Minimal Data Necessary (MDN) Initiative</a:t>
            </a:r>
          </a:p>
        </p:txBody>
      </p:sp>
      <p:sp>
        <p:nvSpPr>
          <p:cNvPr id="2" name="Text Placeholder 1" descr="Introduction to DSWG Project">
            <a:extLst>
              <a:ext uri="{FF2B5EF4-FFF2-40B4-BE49-F238E27FC236}">
                <a16:creationId xmlns:a16="http://schemas.microsoft.com/office/drawing/2014/main" id="{A095C243-E701-01DA-B072-D9334A9C3374}"/>
              </a:ext>
              <a:ext uri="{C183D7F6-B498-43B3-948B-1728B52AA6E4}">
                <adec:decorative xmlns:adec="http://schemas.microsoft.com/office/drawing/2017/decorative" val="0"/>
              </a:ext>
            </a:extLst>
          </p:cNvPr>
          <p:cNvSpPr>
            <a:spLocks noGrp="1"/>
          </p:cNvSpPr>
          <p:nvPr>
            <p:ph type="body" sz="quarter" idx="10"/>
          </p:nvPr>
        </p:nvSpPr>
        <p:spPr>
          <a:xfrm>
            <a:off x="609600" y="1622303"/>
            <a:ext cx="10972800" cy="4570441"/>
          </a:xfrm>
        </p:spPr>
        <p:txBody>
          <a:bodyPr/>
          <a:lstStyle/>
          <a:p>
            <a:pPr marL="304165" indent="-304165">
              <a:lnSpc>
                <a:spcPct val="100000"/>
              </a:lnSpc>
              <a:spcBef>
                <a:spcPts val="800"/>
              </a:spcBef>
              <a:spcAft>
                <a:spcPts val="0"/>
              </a:spcAft>
            </a:pPr>
            <a:r>
              <a:rPr lang="en-US" sz="2400">
                <a:solidFill>
                  <a:srgbClr val="474747"/>
                </a:solidFill>
                <a:latin typeface="Calibri"/>
                <a:ea typeface="Open Sans"/>
                <a:cs typeface="Calibri"/>
              </a:rPr>
              <a:t>Minimal data necessary for public health emergency response </a:t>
            </a:r>
            <a:r>
              <a:rPr lang="en-US" sz="2400">
                <a:solidFill>
                  <a:srgbClr val="474747"/>
                </a:solidFill>
                <a:latin typeface="Calibri"/>
                <a:ea typeface="Calibri"/>
                <a:cs typeface="Calibri"/>
              </a:rPr>
              <a:t>(MDN) </a:t>
            </a:r>
            <a:endParaRPr lang="en-US" sz="2400">
              <a:solidFill>
                <a:srgbClr val="262626"/>
              </a:solidFill>
              <a:latin typeface="Calibri"/>
              <a:ea typeface="Open Sans"/>
              <a:cs typeface="Calibri"/>
            </a:endParaRPr>
          </a:p>
          <a:p>
            <a:pPr marL="608965" lvl="1" indent="-226060">
              <a:lnSpc>
                <a:spcPct val="100000"/>
              </a:lnSpc>
              <a:spcBef>
                <a:spcPts val="500"/>
              </a:spcBef>
              <a:spcAft>
                <a:spcPts val="0"/>
              </a:spcAft>
            </a:pPr>
            <a:r>
              <a:rPr lang="en-US" sz="1800">
                <a:solidFill>
                  <a:srgbClr val="474747"/>
                </a:solidFill>
                <a:latin typeface="Calibri"/>
                <a:ea typeface="Open Sans"/>
                <a:cs typeface="Calibri"/>
              </a:rPr>
              <a:t>Focus is on the </a:t>
            </a:r>
            <a:r>
              <a:rPr lang="en-US" sz="1800" u="sng">
                <a:solidFill>
                  <a:srgbClr val="474747"/>
                </a:solidFill>
                <a:latin typeface="Calibri"/>
                <a:ea typeface="Open Sans"/>
                <a:cs typeface="Calibri"/>
              </a:rPr>
              <a:t>early</a:t>
            </a:r>
            <a:r>
              <a:rPr lang="en-US" sz="1800">
                <a:solidFill>
                  <a:srgbClr val="474747"/>
                </a:solidFill>
                <a:latin typeface="Calibri"/>
                <a:ea typeface="Open Sans"/>
                <a:cs typeface="Calibri"/>
              </a:rPr>
              <a:t> part of </a:t>
            </a:r>
            <a:r>
              <a:rPr lang="en-US" sz="1800" b="0">
                <a:solidFill>
                  <a:srgbClr val="474747"/>
                </a:solidFill>
                <a:latin typeface="Calibri"/>
                <a:ea typeface="Open Sans"/>
                <a:cs typeface="Calibri"/>
              </a:rPr>
              <a:t>the </a:t>
            </a:r>
            <a:r>
              <a:rPr lang="en-US" sz="1800">
                <a:solidFill>
                  <a:srgbClr val="474747"/>
                </a:solidFill>
                <a:latin typeface="Calibri"/>
                <a:ea typeface="Open Sans"/>
                <a:cs typeface="Calibri"/>
              </a:rPr>
              <a:t>response</a:t>
            </a:r>
            <a:endParaRPr lang="en-US" sz="1800" b="0">
              <a:solidFill>
                <a:srgbClr val="262626"/>
              </a:solidFill>
              <a:latin typeface="Calibri"/>
              <a:ea typeface="Open Sans"/>
              <a:cs typeface="Calibri"/>
            </a:endParaRPr>
          </a:p>
          <a:p>
            <a:pPr marL="608965" lvl="1" indent="-226060">
              <a:lnSpc>
                <a:spcPct val="100000"/>
              </a:lnSpc>
              <a:spcBef>
                <a:spcPts val="500"/>
              </a:spcBef>
              <a:spcAft>
                <a:spcPts val="0"/>
              </a:spcAft>
            </a:pPr>
            <a:r>
              <a:rPr lang="en-US" sz="1800">
                <a:solidFill>
                  <a:srgbClr val="474747"/>
                </a:solidFill>
                <a:latin typeface="Calibri"/>
                <a:ea typeface="Open Sans"/>
                <a:cs typeface="Calibri"/>
              </a:rPr>
              <a:t>Timely availability of key </a:t>
            </a:r>
            <a:r>
              <a:rPr lang="en-US" sz="1800" b="0">
                <a:solidFill>
                  <a:srgbClr val="474747"/>
                </a:solidFill>
                <a:latin typeface="Calibri"/>
                <a:ea typeface="Open Sans"/>
                <a:cs typeface="Calibri"/>
              </a:rPr>
              <a:t>data </a:t>
            </a:r>
            <a:r>
              <a:rPr lang="en-US" sz="1800">
                <a:solidFill>
                  <a:srgbClr val="474747"/>
                </a:solidFill>
                <a:latin typeface="Calibri"/>
                <a:ea typeface="Open Sans"/>
                <a:cs typeface="Calibri"/>
              </a:rPr>
              <a:t>for decision-making: What is the </a:t>
            </a:r>
            <a:r>
              <a:rPr lang="en-US" sz="1800" u="sng">
                <a:solidFill>
                  <a:srgbClr val="474747"/>
                </a:solidFill>
                <a:latin typeface="Calibri"/>
                <a:ea typeface="Open Sans"/>
                <a:cs typeface="Calibri"/>
              </a:rPr>
              <a:t>minimum</a:t>
            </a:r>
            <a:r>
              <a:rPr lang="en-US" sz="1800">
                <a:solidFill>
                  <a:srgbClr val="474747"/>
                </a:solidFill>
                <a:latin typeface="Calibri"/>
                <a:ea typeface="Open Sans"/>
                <a:cs typeface="Calibri"/>
              </a:rPr>
              <a:t> we need </a:t>
            </a:r>
            <a:r>
              <a:rPr lang="en-US" sz="1800" b="0">
                <a:solidFill>
                  <a:srgbClr val="474747"/>
                </a:solidFill>
                <a:latin typeface="Calibri"/>
                <a:ea typeface="Open Sans"/>
                <a:cs typeface="Calibri"/>
              </a:rPr>
              <a:t>to</a:t>
            </a:r>
            <a:r>
              <a:rPr lang="en-US" sz="1800">
                <a:solidFill>
                  <a:srgbClr val="474747"/>
                </a:solidFill>
                <a:latin typeface="Calibri"/>
                <a:ea typeface="Open Sans"/>
                <a:cs typeface="Calibri"/>
              </a:rPr>
              <a:t> answer important questions?</a:t>
            </a:r>
          </a:p>
          <a:p>
            <a:pPr marL="608965" lvl="1" indent="-226060">
              <a:lnSpc>
                <a:spcPct val="100000"/>
              </a:lnSpc>
              <a:spcBef>
                <a:spcPts val="500"/>
              </a:spcBef>
              <a:spcAft>
                <a:spcPts val="0"/>
              </a:spcAft>
            </a:pPr>
            <a:endParaRPr lang="en-US" sz="1800">
              <a:solidFill>
                <a:srgbClr val="262626"/>
              </a:solidFill>
              <a:latin typeface="Calibri"/>
              <a:ea typeface="Open Sans"/>
              <a:cs typeface="Calibri"/>
            </a:endParaRPr>
          </a:p>
          <a:p>
            <a:pPr marL="304165" indent="-304165">
              <a:lnSpc>
                <a:spcPct val="100000"/>
              </a:lnSpc>
              <a:spcBef>
                <a:spcPts val="800"/>
              </a:spcBef>
              <a:spcAft>
                <a:spcPts val="0"/>
              </a:spcAft>
            </a:pPr>
            <a:r>
              <a:rPr lang="en-US" sz="2400">
                <a:solidFill>
                  <a:srgbClr val="474747"/>
                </a:solidFill>
                <a:latin typeface="Calibri"/>
                <a:ea typeface="Open Sans"/>
                <a:cs typeface="Calibri"/>
              </a:rPr>
              <a:t>As much as possible, need to build into routine data exchange</a:t>
            </a:r>
            <a:endParaRPr lang="en-US" sz="2400">
              <a:solidFill>
                <a:srgbClr val="262626"/>
              </a:solidFill>
              <a:latin typeface="Calibri"/>
              <a:ea typeface="Open Sans"/>
              <a:cs typeface="Calibri"/>
            </a:endParaRPr>
          </a:p>
          <a:p>
            <a:pPr marL="530860" lvl="1" indent="-304165">
              <a:lnSpc>
                <a:spcPct val="100000"/>
              </a:lnSpc>
              <a:spcBef>
                <a:spcPts val="500"/>
              </a:spcBef>
              <a:spcAft>
                <a:spcPts val="0"/>
              </a:spcAft>
            </a:pPr>
            <a:r>
              <a:rPr lang="en-US" sz="1800">
                <a:solidFill>
                  <a:srgbClr val="474747"/>
                </a:solidFill>
                <a:latin typeface="Calibri"/>
                <a:ea typeface="Open Sans"/>
                <a:cs typeface="Calibri"/>
              </a:rPr>
              <a:t>"Hit the ground running" in a response</a:t>
            </a:r>
            <a:endParaRPr lang="en-US" sz="1800" b="0">
              <a:solidFill>
                <a:srgbClr val="262626"/>
              </a:solidFill>
              <a:latin typeface="Calibri"/>
              <a:ea typeface="Open Sans"/>
              <a:cs typeface="Calibri"/>
            </a:endParaRPr>
          </a:p>
          <a:p>
            <a:pPr marL="530860" lvl="1" indent="-304165">
              <a:lnSpc>
                <a:spcPct val="100000"/>
              </a:lnSpc>
              <a:spcBef>
                <a:spcPts val="500"/>
              </a:spcBef>
              <a:spcAft>
                <a:spcPts val="0"/>
              </a:spcAft>
            </a:pPr>
            <a:r>
              <a:rPr lang="en-US" sz="1800">
                <a:solidFill>
                  <a:srgbClr val="474747"/>
                </a:solidFill>
                <a:latin typeface="Calibri"/>
                <a:ea typeface="Open Sans"/>
                <a:cs typeface="Calibri"/>
              </a:rPr>
              <a:t>Prepare analyses and visualizations in advance</a:t>
            </a:r>
          </a:p>
          <a:p>
            <a:pPr marL="530860" lvl="1" indent="-304165">
              <a:lnSpc>
                <a:spcPct val="100000"/>
              </a:lnSpc>
              <a:spcBef>
                <a:spcPts val="500"/>
              </a:spcBef>
              <a:spcAft>
                <a:spcPts val="0"/>
              </a:spcAft>
            </a:pPr>
            <a:endParaRPr lang="en-US" sz="1800" b="0">
              <a:solidFill>
                <a:srgbClr val="262626"/>
              </a:solidFill>
              <a:latin typeface="Calibri"/>
              <a:ea typeface="Open Sans"/>
              <a:cs typeface="Calibri"/>
            </a:endParaRPr>
          </a:p>
          <a:p>
            <a:pPr marL="304165" indent="-304165">
              <a:lnSpc>
                <a:spcPct val="100000"/>
              </a:lnSpc>
              <a:spcBef>
                <a:spcPts val="800"/>
              </a:spcBef>
              <a:spcAft>
                <a:spcPts val="0"/>
              </a:spcAft>
            </a:pPr>
            <a:r>
              <a:rPr lang="en-US" sz="2400">
                <a:solidFill>
                  <a:srgbClr val="474747"/>
                </a:solidFill>
                <a:latin typeface="Calibri"/>
                <a:ea typeface="Open Sans"/>
                <a:cs typeface="Calibri"/>
              </a:rPr>
              <a:t>Should be a subset of critical information available until more complete data needs can be met</a:t>
            </a:r>
            <a:endParaRPr lang="en-US" sz="2400">
              <a:solidFill>
                <a:srgbClr val="262626"/>
              </a:solidFill>
              <a:latin typeface="Calibri"/>
              <a:ea typeface="Open Sans"/>
              <a:cs typeface="Calibri"/>
            </a:endParaRPr>
          </a:p>
          <a:p>
            <a:pPr marL="304165" indent="-304165"/>
            <a:endParaRPr lang="en-US" sz="2800" b="0">
              <a:ea typeface="Open Sans"/>
              <a:cs typeface="Calibri" panose="020F0502020204030204" pitchFamily="34" charset="0"/>
            </a:endParaRPr>
          </a:p>
        </p:txBody>
      </p:sp>
      <p:sp>
        <p:nvSpPr>
          <p:cNvPr id="4" name="Slide Number Placeholder 10">
            <a:extLst>
              <a:ext uri="{FF2B5EF4-FFF2-40B4-BE49-F238E27FC236}">
                <a16:creationId xmlns:a16="http://schemas.microsoft.com/office/drawing/2014/main" id="{10635FFA-DB88-6580-F92F-FF41A9C3E97D}"/>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a:t>
            </a:fld>
            <a:endParaRPr lang="en-US" dirty="0"/>
          </a:p>
        </p:txBody>
      </p:sp>
    </p:spTree>
    <p:extLst>
      <p:ext uri="{BB962C8B-B14F-4D97-AF65-F5344CB8AC3E}">
        <p14:creationId xmlns:p14="http://schemas.microsoft.com/office/powerpoint/2010/main" val="3986039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0C54D-545E-B3BC-1208-9BB5C75A1A63}"/>
              </a:ext>
              <a:ext uri="{C183D7F6-B498-43B3-948B-1728B52AA6E4}">
                <adec:decorative xmlns:adec="http://schemas.microsoft.com/office/drawing/2017/decorative" val="1"/>
              </a:ext>
            </a:extLst>
          </p:cNvPr>
          <p:cNvSpPr>
            <a:spLocks noGrp="1"/>
          </p:cNvSpPr>
          <p:nvPr>
            <p:ph type="body" sz="quarter" idx="10"/>
          </p:nvPr>
        </p:nvSpPr>
        <p:spPr>
          <a:xfrm>
            <a:off x="609600" y="1835573"/>
            <a:ext cx="7318248" cy="4176467"/>
          </a:xfrm>
        </p:spPr>
        <p:txBody>
          <a:bodyPr/>
          <a:lstStyle/>
          <a:p>
            <a:pPr marL="304165" indent="-304165"/>
            <a:r>
              <a:rPr lang="en-US" sz="2400" b="0">
                <a:latin typeface="Calibri"/>
                <a:ea typeface="Calibri"/>
                <a:cs typeface="Calibri"/>
              </a:rPr>
              <a:t>Co-developed by CDC, CSTE, and partner organizations in 2024</a:t>
            </a:r>
          </a:p>
          <a:p>
            <a:pPr marL="304165" indent="-304165"/>
            <a:r>
              <a:rPr lang="en-US" sz="2400" b="0">
                <a:latin typeface="Calibri"/>
                <a:ea typeface="Calibri"/>
                <a:cs typeface="Calibri"/>
              </a:rPr>
              <a:t>Is the basis of response data</a:t>
            </a:r>
          </a:p>
          <a:p>
            <a:pPr marL="304165" indent="-304165"/>
            <a:r>
              <a:rPr lang="en-US" sz="2400" b="0">
                <a:latin typeface="Calibri"/>
                <a:ea typeface="Calibri"/>
                <a:cs typeface="Calibri"/>
              </a:rPr>
              <a:t>Multiple artifacts are now ready</a:t>
            </a:r>
          </a:p>
          <a:p>
            <a:pPr marL="608951" lvl="1" indent="-304165"/>
            <a:r>
              <a:rPr lang="en-US" sz="2100" b="0">
                <a:latin typeface="Calibri"/>
                <a:ea typeface="Calibri"/>
                <a:cs typeface="Calibri"/>
              </a:rPr>
              <a:t>Internal CDC release was in April/May</a:t>
            </a:r>
            <a:endParaRPr lang="en-US" sz="2100" b="0">
              <a:ea typeface="Calibri"/>
              <a:cs typeface="Calibri"/>
            </a:endParaRPr>
          </a:p>
          <a:p>
            <a:pPr marL="608330" lvl="1" indent="-304165"/>
            <a:r>
              <a:rPr lang="en-US" sz="2100">
                <a:latin typeface="Calibri"/>
                <a:ea typeface="Calibri"/>
                <a:cs typeface="Calibri"/>
              </a:rPr>
              <a:t>Today (July 15) marks release to jurisdictions  </a:t>
            </a:r>
            <a:endParaRPr lang="en-US" sz="2133" b="0">
              <a:ea typeface="Calibri"/>
              <a:cs typeface="Calibri"/>
            </a:endParaRPr>
          </a:p>
          <a:p>
            <a:endParaRPr lang="en-US"/>
          </a:p>
        </p:txBody>
      </p:sp>
      <p:sp>
        <p:nvSpPr>
          <p:cNvPr id="3" name="Title 2">
            <a:extLst>
              <a:ext uri="{FF2B5EF4-FFF2-40B4-BE49-F238E27FC236}">
                <a16:creationId xmlns:a16="http://schemas.microsoft.com/office/drawing/2014/main" id="{91DFECB0-75BF-7B2A-98B2-48AAB08ACB91}"/>
              </a:ext>
              <a:ext uri="{C183D7F6-B498-43B3-948B-1728B52AA6E4}">
                <adec:decorative xmlns:adec="http://schemas.microsoft.com/office/drawing/2017/decorative" val="1"/>
              </a:ext>
            </a:extLst>
          </p:cNvPr>
          <p:cNvSpPr>
            <a:spLocks noGrp="1"/>
          </p:cNvSpPr>
          <p:nvPr>
            <p:ph type="title"/>
          </p:nvPr>
        </p:nvSpPr>
        <p:spPr/>
        <p:txBody>
          <a:bodyPr/>
          <a:lstStyle/>
          <a:p>
            <a:r>
              <a:rPr lang="en-US"/>
              <a:t>Case Notification MDN for Response</a:t>
            </a:r>
          </a:p>
        </p:txBody>
      </p:sp>
      <p:sp>
        <p:nvSpPr>
          <p:cNvPr id="4" name="Rectangle 3">
            <a:extLst>
              <a:ext uri="{FF2B5EF4-FFF2-40B4-BE49-F238E27FC236}">
                <a16:creationId xmlns:a16="http://schemas.microsoft.com/office/drawing/2014/main" id="{6E639681-4C18-1752-8A37-7F1C3104EAD0}"/>
              </a:ext>
              <a:ext uri="{C183D7F6-B498-43B3-948B-1728B52AA6E4}">
                <adec:decorative xmlns:adec="http://schemas.microsoft.com/office/drawing/2017/decorative" val="1"/>
              </a:ext>
            </a:extLst>
          </p:cNvPr>
          <p:cNvSpPr/>
          <p:nvPr/>
        </p:nvSpPr>
        <p:spPr>
          <a:xfrm>
            <a:off x="8055979" y="1762269"/>
            <a:ext cx="3122489" cy="3145397"/>
          </a:xfrm>
          <a:prstGeom prst="rect">
            <a:avLst/>
          </a:prstGeom>
          <a:solidFill>
            <a:schemeClr val="bg1"/>
          </a:solidFill>
          <a:ln w="28575">
            <a:solidFill>
              <a:schemeClr val="accent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99568" rIns="99568" bIns="100584" numCol="1" spcCol="1270" rtlCol="0" anchor="ctr" anchorCtr="0">
            <a:noAutofit/>
          </a:bodyPr>
          <a:lstStyle/>
          <a:p>
            <a:pPr marL="285750" indent="-285750" algn="ctr"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7 </a:t>
            </a:r>
            <a:r>
              <a:rPr lang="en-US">
                <a:solidFill>
                  <a:srgbClr val="1E5AAA"/>
                </a:solidFill>
                <a:latin typeface="Calibri" panose="020F0502020204030204" pitchFamily="34" charset="0"/>
                <a:cs typeface="Calibri" panose="020F0502020204030204" pitchFamily="34" charset="0"/>
              </a:rPr>
              <a:t>versions </a:t>
            </a:r>
          </a:p>
          <a:p>
            <a:pPr marL="285750" indent="-285750" algn="ctr"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6 </a:t>
            </a:r>
            <a:r>
              <a:rPr lang="en-US">
                <a:solidFill>
                  <a:srgbClr val="1E5AAA"/>
                </a:solidFill>
                <a:latin typeface="Calibri" panose="020F0502020204030204" pitchFamily="34" charset="0"/>
                <a:cs typeface="Calibri" panose="020F0502020204030204" pitchFamily="34" charset="0"/>
              </a:rPr>
              <a:t>jurisdictions in Engagement Group</a:t>
            </a:r>
          </a:p>
          <a:p>
            <a:pPr marL="285750" indent="-285750" algn="ctr"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11+</a:t>
            </a:r>
            <a:r>
              <a:rPr lang="en-US">
                <a:solidFill>
                  <a:srgbClr val="1E5AAA"/>
                </a:solidFill>
                <a:latin typeface="Calibri" panose="020F0502020204030204" pitchFamily="34" charset="0"/>
                <a:cs typeface="Calibri" panose="020F0502020204030204" pitchFamily="34" charset="0"/>
              </a:rPr>
              <a:t> jurisdictions provided detailed feedback</a:t>
            </a:r>
          </a:p>
          <a:p>
            <a:pPr marL="285750" indent="-285750" algn="ctr"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26 </a:t>
            </a:r>
            <a:r>
              <a:rPr lang="en-US">
                <a:solidFill>
                  <a:srgbClr val="1E5AAA"/>
                </a:solidFill>
                <a:latin typeface="Calibri" panose="020F0502020204030204" pitchFamily="34" charset="0"/>
                <a:cs typeface="Calibri" panose="020F0502020204030204" pitchFamily="34" charset="0"/>
              </a:rPr>
              <a:t>program reps in Engagement Group</a:t>
            </a:r>
          </a:p>
          <a:p>
            <a:pPr marL="285750" indent="-285750" algn="ctr" defTabSz="622300">
              <a:lnSpc>
                <a:spcPct val="90000"/>
              </a:lnSpc>
              <a:spcBef>
                <a:spcPct val="0"/>
              </a:spcBef>
              <a:spcAft>
                <a:spcPct val="35000"/>
              </a:spcAft>
              <a:buFont typeface="Arial" panose="020B0604020202020204" pitchFamily="34" charset="0"/>
              <a:buChar char="•"/>
            </a:pPr>
            <a:r>
              <a:rPr lang="en-US" b="1">
                <a:solidFill>
                  <a:srgbClr val="1E5AAA"/>
                </a:solidFill>
                <a:latin typeface="Calibri" panose="020F0502020204030204" pitchFamily="34" charset="0"/>
                <a:cs typeface="Calibri" panose="020F0502020204030204" pitchFamily="34" charset="0"/>
              </a:rPr>
              <a:t>Lots </a:t>
            </a:r>
            <a:r>
              <a:rPr lang="en-US">
                <a:solidFill>
                  <a:srgbClr val="1E5AAA"/>
                </a:solidFill>
                <a:latin typeface="Calibri" panose="020F0502020204030204" pitchFamily="34" charset="0"/>
                <a:cs typeface="Calibri" panose="020F0502020204030204" pitchFamily="34" charset="0"/>
              </a:rPr>
              <a:t>of feedback from CSTE, APHL, OPHDST, ORR</a:t>
            </a:r>
          </a:p>
        </p:txBody>
      </p:sp>
      <p:sp>
        <p:nvSpPr>
          <p:cNvPr id="5" name="Slide Number Placeholder 10">
            <a:extLst>
              <a:ext uri="{FF2B5EF4-FFF2-40B4-BE49-F238E27FC236}">
                <a16:creationId xmlns:a16="http://schemas.microsoft.com/office/drawing/2014/main" id="{E1EF1160-3286-C005-12C2-0ECF7444FAD1}"/>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a:t>
            </a:fld>
            <a:endParaRPr lang="en-US" dirty="0"/>
          </a:p>
        </p:txBody>
      </p:sp>
    </p:spTree>
    <p:extLst>
      <p:ext uri="{BB962C8B-B14F-4D97-AF65-F5344CB8AC3E}">
        <p14:creationId xmlns:p14="http://schemas.microsoft.com/office/powerpoint/2010/main" val="1632497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600" y="1835572"/>
            <a:ext cx="4877146" cy="4747789"/>
          </a:xfrm>
        </p:spPr>
        <p:txBody>
          <a:bodyPr/>
          <a:lstStyle/>
          <a:p>
            <a:r>
              <a:rPr lang="en-US" sz="2000">
                <a:ea typeface="Open Sans"/>
                <a:cs typeface="Calibri" panose="020F0502020204030204" pitchFamily="34" charset="0"/>
              </a:rPr>
              <a:t>Data Dictionary</a:t>
            </a:r>
          </a:p>
          <a:p>
            <a:endParaRPr lang="en-US" sz="2000">
              <a:ea typeface="Open Sans"/>
              <a:cs typeface="Calibri" panose="020F0502020204030204" pitchFamily="34" charset="0"/>
            </a:endParaRPr>
          </a:p>
          <a:p>
            <a:r>
              <a:rPr lang="en-US" sz="2000">
                <a:ea typeface="Open Sans"/>
                <a:cs typeface="Calibri" panose="020F0502020204030204" pitchFamily="34" charset="0"/>
              </a:rPr>
              <a:t>CSV Implementation Guide</a:t>
            </a:r>
          </a:p>
          <a:p>
            <a:endParaRPr lang="en-US" sz="2000">
              <a:ea typeface="Open Sans"/>
              <a:cs typeface="Calibri" panose="020F0502020204030204" pitchFamily="34" charset="0"/>
            </a:endParaRPr>
          </a:p>
          <a:p>
            <a:r>
              <a:rPr lang="en-US" sz="2000">
                <a:ea typeface="Open Sans"/>
                <a:cs typeface="Calibri" panose="020F0502020204030204" pitchFamily="34" charset="0"/>
              </a:rPr>
              <a:t>Implementation Spreadsheet</a:t>
            </a:r>
          </a:p>
          <a:p>
            <a:endParaRPr lang="en-US" sz="2000">
              <a:ea typeface="Open Sans"/>
              <a:cs typeface="Calibri" panose="020F0502020204030204" pitchFamily="34" charset="0"/>
            </a:endParaRPr>
          </a:p>
          <a:p>
            <a:r>
              <a:rPr lang="en-US" sz="2000">
                <a:ea typeface="Open Sans"/>
                <a:cs typeface="Calibri" panose="020F0502020204030204" pitchFamily="34" charset="0"/>
              </a:rPr>
              <a:t>Sample Case Report Form</a:t>
            </a:r>
          </a:p>
          <a:p>
            <a:endParaRPr lang="en-US" sz="2000">
              <a:ea typeface="Open Sans"/>
              <a:cs typeface="Calibri" panose="020F0502020204030204" pitchFamily="34" charset="0"/>
            </a:endParaRPr>
          </a:p>
          <a:p>
            <a:r>
              <a:rPr lang="en-US" sz="2000">
                <a:ea typeface="Open Sans"/>
                <a:cs typeface="Calibri" panose="020F0502020204030204" pitchFamily="34" charset="0"/>
              </a:rPr>
              <a:t>CSV Addendum for Case Reporting during a response </a:t>
            </a:r>
          </a:p>
          <a:p>
            <a:endParaRPr lang="en-US" sz="2000">
              <a:ea typeface="Open Sans"/>
              <a:cs typeface="Calibri" panose="020F0502020204030204" pitchFamily="34" charset="0"/>
            </a:endParaRPr>
          </a:p>
          <a:p>
            <a:endParaRPr lang="en-US" sz="2000">
              <a:ea typeface="Open Sans"/>
              <a:cs typeface="Calibri" panose="020F0502020204030204" pitchFamily="34" charset="0"/>
            </a:endParaRPr>
          </a:p>
        </p:txBody>
      </p:sp>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00000"/>
              </a:lnSpc>
            </a:pPr>
            <a:r>
              <a:rPr lang="en-US"/>
              <a:t>CDC is publishing the following documents externally for the Case Notification MDN</a:t>
            </a:r>
          </a:p>
        </p:txBody>
      </p:sp>
      <p:pic>
        <p:nvPicPr>
          <p:cNvPr id="4" name="Picture 3">
            <a:extLst>
              <a:ext uri="{FF2B5EF4-FFF2-40B4-BE49-F238E27FC236}">
                <a16:creationId xmlns:a16="http://schemas.microsoft.com/office/drawing/2014/main" id="{6BD4E93E-E08A-3A82-22FA-206EC3D0AAC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5240" y="1835572"/>
            <a:ext cx="5157160" cy="3431265"/>
          </a:xfrm>
          <a:prstGeom prst="rect">
            <a:avLst/>
          </a:prstGeom>
        </p:spPr>
      </p:pic>
      <p:sp>
        <p:nvSpPr>
          <p:cNvPr id="2" name="Slide Number Placeholder 10">
            <a:extLst>
              <a:ext uri="{FF2B5EF4-FFF2-40B4-BE49-F238E27FC236}">
                <a16:creationId xmlns:a16="http://schemas.microsoft.com/office/drawing/2014/main" id="{1136633D-93D1-0781-4F12-27D950028287}"/>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6</a:t>
            </a:fld>
            <a:endParaRPr lang="en-US" dirty="0"/>
          </a:p>
        </p:txBody>
      </p:sp>
    </p:spTree>
    <p:extLst>
      <p:ext uri="{BB962C8B-B14F-4D97-AF65-F5344CB8AC3E}">
        <p14:creationId xmlns:p14="http://schemas.microsoft.com/office/powerpoint/2010/main" val="1924695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600" y="1835572"/>
            <a:ext cx="4877146" cy="4176467"/>
          </a:xfrm>
        </p:spPr>
        <p:txBody>
          <a:bodyPr/>
          <a:lstStyle/>
          <a:p>
            <a:r>
              <a:rPr lang="en-US" sz="2400">
                <a:ea typeface="Calibri" panose="020F0502020204030204" pitchFamily="34" charset="0"/>
                <a:cs typeface="Calibri" panose="020F0502020204030204" pitchFamily="34" charset="0"/>
              </a:rPr>
              <a:t>Data Dictionary</a:t>
            </a:r>
          </a:p>
          <a:p>
            <a:pPr lvl="1"/>
            <a:r>
              <a:rPr lang="en-US" b="0" i="0">
                <a:solidFill>
                  <a:srgbClr val="000000"/>
                </a:solidFill>
                <a:effectLst/>
                <a:ea typeface="Calibri" panose="020F0502020204030204" pitchFamily="34" charset="0"/>
                <a:cs typeface="Calibri" panose="020F0502020204030204" pitchFamily="34" charset="0"/>
              </a:rPr>
              <a:t>Data elements </a:t>
            </a:r>
          </a:p>
          <a:p>
            <a:pPr lvl="1"/>
            <a:r>
              <a:rPr lang="en-US">
                <a:solidFill>
                  <a:srgbClr val="000000"/>
                </a:solidFill>
                <a:ea typeface="Calibri" panose="020F0502020204030204" pitchFamily="34" charset="0"/>
                <a:cs typeface="Calibri" panose="020F0502020204030204" pitchFamily="34" charset="0"/>
              </a:rPr>
              <a:t>Regardless of format </a:t>
            </a:r>
          </a:p>
          <a:p>
            <a:pPr lvl="1"/>
            <a:endParaRPr lang="en-US">
              <a:ea typeface="Calibri" panose="020F0502020204030204" pitchFamily="34" charset="0"/>
              <a:cs typeface="Calibri" panose="020F0502020204030204" pitchFamily="34" charset="0"/>
            </a:endParaRPr>
          </a:p>
          <a:p>
            <a:r>
              <a:rPr lang="en-US" sz="2400">
                <a:ea typeface="Calibri" panose="020F0502020204030204" pitchFamily="34" charset="0"/>
                <a:cs typeface="Calibri" panose="020F0502020204030204" pitchFamily="34" charset="0"/>
              </a:rPr>
              <a:t>CSV Implementation Guide</a:t>
            </a:r>
          </a:p>
          <a:p>
            <a:pPr lvl="1"/>
            <a:r>
              <a:rPr lang="en-US" b="0" i="0">
                <a:solidFill>
                  <a:srgbClr val="000000"/>
                </a:solidFill>
                <a:effectLst/>
                <a:ea typeface="Calibri" panose="020F0502020204030204" pitchFamily="34" charset="0"/>
                <a:cs typeface="Calibri" panose="020F0502020204030204" pitchFamily="34" charset="0"/>
              </a:rPr>
              <a:t>Data elements </a:t>
            </a:r>
          </a:p>
          <a:p>
            <a:pPr lvl="1"/>
            <a:r>
              <a:rPr lang="en-US" b="0" i="0">
                <a:solidFill>
                  <a:srgbClr val="000000"/>
                </a:solidFill>
                <a:effectLst/>
                <a:ea typeface="Calibri" panose="020F0502020204030204" pitchFamily="34" charset="0"/>
                <a:cs typeface="Calibri" panose="020F0502020204030204" pitchFamily="34" charset="0"/>
              </a:rPr>
              <a:t>CSV mapping specifications</a:t>
            </a:r>
            <a:endParaRPr lang="en-US">
              <a:ea typeface="Calibri" panose="020F0502020204030204" pitchFamily="34" charset="0"/>
              <a:cs typeface="Calibri" panose="020F0502020204030204" pitchFamily="34" charset="0"/>
            </a:endParaRPr>
          </a:p>
          <a:p>
            <a:pPr marL="0" indent="0">
              <a:buNone/>
            </a:pPr>
            <a:endParaRPr lang="en-US" sz="2800">
              <a:ea typeface="Open Sans"/>
              <a:cs typeface="Calibri" panose="020F0502020204030204" pitchFamily="34" charset="0"/>
            </a:endParaRPr>
          </a:p>
        </p:txBody>
      </p:sp>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00000"/>
              </a:lnSpc>
            </a:pPr>
            <a:r>
              <a:rPr lang="en-US"/>
              <a:t>Case Notification MDN</a:t>
            </a:r>
          </a:p>
        </p:txBody>
      </p:sp>
      <p:pic>
        <p:nvPicPr>
          <p:cNvPr id="6" name="Picture 5">
            <a:extLst>
              <a:ext uri="{FF2B5EF4-FFF2-40B4-BE49-F238E27FC236}">
                <a16:creationId xmlns:a16="http://schemas.microsoft.com/office/drawing/2014/main" id="{F88D210B-13AE-2399-0F18-A01AB06CC989}"/>
              </a:ext>
              <a:ext uri="{C183D7F6-B498-43B3-948B-1728B52AA6E4}">
                <adec:decorative xmlns:adec="http://schemas.microsoft.com/office/drawing/2017/decorative" val="1"/>
              </a:ext>
            </a:extLst>
          </p:cNvPr>
          <p:cNvPicPr>
            <a:picLocks noChangeAspect="1"/>
          </p:cNvPicPr>
          <p:nvPr/>
        </p:nvPicPr>
        <p:blipFill>
          <a:blip r:embed="rId3"/>
          <a:srcRect l="838" t="2950" r="1409" b="1395"/>
          <a:stretch/>
        </p:blipFill>
        <p:spPr>
          <a:xfrm>
            <a:off x="5143917" y="1835572"/>
            <a:ext cx="6438483" cy="3087964"/>
          </a:xfrm>
          <a:prstGeom prst="rect">
            <a:avLst/>
          </a:prstGeom>
          <a:ln>
            <a:solidFill>
              <a:schemeClr val="accent1">
                <a:lumMod val="50000"/>
              </a:schemeClr>
            </a:solidFill>
          </a:ln>
          <a:effectLst>
            <a:outerShdw blurRad="50800" dist="38100" dir="5400000" algn="t" rotWithShape="0">
              <a:prstClr val="black">
                <a:alpha val="40000"/>
              </a:prstClr>
            </a:outerShdw>
          </a:effectLst>
        </p:spPr>
      </p:pic>
      <p:sp>
        <p:nvSpPr>
          <p:cNvPr id="2" name="Slide Number Placeholder 10">
            <a:extLst>
              <a:ext uri="{FF2B5EF4-FFF2-40B4-BE49-F238E27FC236}">
                <a16:creationId xmlns:a16="http://schemas.microsoft.com/office/drawing/2014/main" id="{E8280742-9114-8258-A859-6400CC34BF45}"/>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7</a:t>
            </a:fld>
            <a:endParaRPr lang="en-US" dirty="0"/>
          </a:p>
        </p:txBody>
      </p:sp>
    </p:spTree>
    <p:extLst>
      <p:ext uri="{BB962C8B-B14F-4D97-AF65-F5344CB8AC3E}">
        <p14:creationId xmlns:p14="http://schemas.microsoft.com/office/powerpoint/2010/main" val="792277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600" y="1835572"/>
            <a:ext cx="4877146" cy="4176467"/>
          </a:xfrm>
        </p:spPr>
        <p:txBody>
          <a:bodyPr/>
          <a:lstStyle/>
          <a:p>
            <a:endParaRPr lang="en-US" sz="2800">
              <a:ea typeface="Open Sans"/>
              <a:cs typeface="Calibri" panose="020F0502020204030204" pitchFamily="34" charset="0"/>
            </a:endParaRPr>
          </a:p>
          <a:p>
            <a:r>
              <a:rPr lang="en-US" sz="2800">
                <a:ea typeface="Open Sans"/>
                <a:cs typeface="Calibri" panose="020F0502020204030204" pitchFamily="34" charset="0"/>
              </a:rPr>
              <a:t>CSV Implementation Spreadsheet</a:t>
            </a:r>
          </a:p>
          <a:p>
            <a:endParaRPr lang="en-US" sz="2800">
              <a:ea typeface="Open Sans"/>
              <a:cs typeface="Calibri" panose="020F0502020204030204" pitchFamily="34" charset="0"/>
            </a:endParaRPr>
          </a:p>
          <a:p>
            <a:r>
              <a:rPr lang="en-US" sz="2800">
                <a:ea typeface="Open Sans"/>
                <a:cs typeface="Calibri" panose="020F0502020204030204" pitchFamily="34" charset="0"/>
              </a:rPr>
              <a:t>Test Case Scenario Worksheet and sample data </a:t>
            </a:r>
          </a:p>
          <a:p>
            <a:endParaRPr lang="en-US" sz="2800">
              <a:ea typeface="Open Sans"/>
              <a:cs typeface="Calibri" panose="020F0502020204030204" pitchFamily="34" charset="0"/>
            </a:endParaRPr>
          </a:p>
          <a:p>
            <a:r>
              <a:rPr lang="en-US" sz="2800" i="1">
                <a:ea typeface="Open Sans"/>
                <a:cs typeface="Calibri" panose="020F0502020204030204" pitchFamily="34" charset="0"/>
              </a:rPr>
              <a:t>New</a:t>
            </a:r>
            <a:r>
              <a:rPr lang="en-US" sz="2800">
                <a:ea typeface="Open Sans"/>
                <a:cs typeface="Calibri" panose="020F0502020204030204" pitchFamily="34" charset="0"/>
              </a:rPr>
              <a:t>: Sample case report form</a:t>
            </a:r>
          </a:p>
          <a:p>
            <a:pPr marL="0" indent="0">
              <a:buNone/>
            </a:pPr>
            <a:endParaRPr lang="en-US" sz="2800">
              <a:ea typeface="Open Sans"/>
              <a:cs typeface="Calibri" panose="020F0502020204030204" pitchFamily="34" charset="0"/>
            </a:endParaRPr>
          </a:p>
          <a:p>
            <a:endParaRPr lang="en-US" sz="2800">
              <a:ea typeface="Open Sans"/>
              <a:cs typeface="Calibri" panose="020F0502020204030204" pitchFamily="34" charset="0"/>
            </a:endParaRPr>
          </a:p>
        </p:txBody>
      </p:sp>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00000"/>
              </a:lnSpc>
            </a:pPr>
            <a:r>
              <a:rPr lang="en-US"/>
              <a:t>Case Notification MDN CSV artifacts</a:t>
            </a:r>
          </a:p>
        </p:txBody>
      </p:sp>
      <p:pic>
        <p:nvPicPr>
          <p:cNvPr id="4" name="Picture 3">
            <a:extLst>
              <a:ext uri="{FF2B5EF4-FFF2-40B4-BE49-F238E27FC236}">
                <a16:creationId xmlns:a16="http://schemas.microsoft.com/office/drawing/2014/main" id="{493B0CE6-3D7A-8BA8-F578-D684541466F4}"/>
              </a:ext>
              <a:ext uri="{C183D7F6-B498-43B3-948B-1728B52AA6E4}">
                <adec:decorative xmlns:adec="http://schemas.microsoft.com/office/drawing/2017/decorative" val="1"/>
              </a:ext>
            </a:extLst>
          </p:cNvPr>
          <p:cNvPicPr>
            <a:picLocks noChangeAspect="1"/>
          </p:cNvPicPr>
          <p:nvPr/>
        </p:nvPicPr>
        <p:blipFill>
          <a:blip r:embed="rId3"/>
          <a:srcRect t="6323"/>
          <a:stretch/>
        </p:blipFill>
        <p:spPr>
          <a:xfrm>
            <a:off x="5711664" y="2327564"/>
            <a:ext cx="6255071" cy="2986314"/>
          </a:xfrm>
          <a:prstGeom prst="rect">
            <a:avLst/>
          </a:prstGeom>
          <a:effectLst>
            <a:outerShdw blurRad="50800" dist="38100" dir="5400000" algn="t" rotWithShape="0">
              <a:prstClr val="black">
                <a:alpha val="40000"/>
              </a:prstClr>
            </a:outerShdw>
          </a:effectLst>
        </p:spPr>
      </p:pic>
      <p:sp>
        <p:nvSpPr>
          <p:cNvPr id="2" name="Slide Number Placeholder 10">
            <a:extLst>
              <a:ext uri="{FF2B5EF4-FFF2-40B4-BE49-F238E27FC236}">
                <a16:creationId xmlns:a16="http://schemas.microsoft.com/office/drawing/2014/main" id="{7CD54A31-B4E6-A67D-F80E-C045B9883583}"/>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8</a:t>
            </a:fld>
            <a:endParaRPr lang="en-US" dirty="0"/>
          </a:p>
        </p:txBody>
      </p:sp>
    </p:spTree>
    <p:extLst>
      <p:ext uri="{BB962C8B-B14F-4D97-AF65-F5344CB8AC3E}">
        <p14:creationId xmlns:p14="http://schemas.microsoft.com/office/powerpoint/2010/main" val="16076310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600" y="1835572"/>
            <a:ext cx="4877146" cy="4176467"/>
          </a:xfrm>
        </p:spPr>
        <p:txBody>
          <a:bodyPr/>
          <a:lstStyle/>
          <a:p>
            <a:pPr marL="0" indent="0">
              <a:buNone/>
            </a:pPr>
            <a:endParaRPr lang="en-US" sz="2800">
              <a:ea typeface="Open Sans"/>
              <a:cs typeface="Calibri" panose="020F0502020204030204" pitchFamily="34" charset="0"/>
            </a:endParaRPr>
          </a:p>
          <a:p>
            <a:r>
              <a:rPr lang="en-US" sz="2800">
                <a:ea typeface="Open Sans"/>
                <a:cs typeface="Calibri" panose="020F0502020204030204" pitchFamily="34" charset="0"/>
              </a:rPr>
              <a:t>CSV Addendum for Case Notification</a:t>
            </a:r>
            <a:endParaRPr lang="en-US" sz="2533">
              <a:ea typeface="Open Sans"/>
              <a:cs typeface="Calibri" panose="020F0502020204030204" pitchFamily="34" charset="0"/>
            </a:endParaRPr>
          </a:p>
          <a:p>
            <a:pPr lvl="1"/>
            <a:r>
              <a:rPr lang="en-US" sz="2533">
                <a:ea typeface="Open Sans"/>
                <a:cs typeface="Calibri" panose="020F0502020204030204" pitchFamily="34" charset="0"/>
              </a:rPr>
              <a:t>Information necessary to make a properly formatted CSV for case notification during a response</a:t>
            </a:r>
          </a:p>
          <a:p>
            <a:pPr lvl="1"/>
            <a:r>
              <a:rPr lang="en-US" sz="2533">
                <a:ea typeface="Open Sans"/>
                <a:cs typeface="Calibri" panose="020F0502020204030204" pitchFamily="34" charset="0"/>
              </a:rPr>
              <a:t>Analogous to a PHIN Spec for HL7</a:t>
            </a:r>
          </a:p>
        </p:txBody>
      </p:sp>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lIns="121920" tIns="60960" rIns="121920" bIns="60960" anchor="b" anchorCtr="0"/>
          <a:lstStyle/>
          <a:p>
            <a:pPr>
              <a:lnSpc>
                <a:spcPct val="100000"/>
              </a:lnSpc>
            </a:pPr>
            <a:r>
              <a:rPr lang="en-US"/>
              <a:t>Case Notification MDN CSV Addendum </a:t>
            </a:r>
          </a:p>
        </p:txBody>
      </p:sp>
      <p:pic>
        <p:nvPicPr>
          <p:cNvPr id="8" name="Picture 7">
            <a:extLst>
              <a:ext uri="{FF2B5EF4-FFF2-40B4-BE49-F238E27FC236}">
                <a16:creationId xmlns:a16="http://schemas.microsoft.com/office/drawing/2014/main" id="{AF1401C7-1302-01A6-7ABE-7321E25620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05833" y="2320868"/>
            <a:ext cx="6007409" cy="2216264"/>
          </a:xfrm>
          <a:prstGeom prst="rect">
            <a:avLst/>
          </a:prstGeom>
          <a:effectLst>
            <a:outerShdw blurRad="50800" dist="38100" dir="5400000" algn="t" rotWithShape="0">
              <a:prstClr val="black">
                <a:alpha val="40000"/>
              </a:prstClr>
            </a:outerShdw>
          </a:effectLst>
        </p:spPr>
      </p:pic>
      <p:sp>
        <p:nvSpPr>
          <p:cNvPr id="2" name="Slide Number Placeholder 10">
            <a:extLst>
              <a:ext uri="{FF2B5EF4-FFF2-40B4-BE49-F238E27FC236}">
                <a16:creationId xmlns:a16="http://schemas.microsoft.com/office/drawing/2014/main" id="{201082CC-BE93-79AA-2B31-B315173585DD}"/>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9</a:t>
            </a:fld>
            <a:endParaRPr lang="en-US" dirty="0"/>
          </a:p>
        </p:txBody>
      </p:sp>
    </p:spTree>
    <p:extLst>
      <p:ext uri="{BB962C8B-B14F-4D97-AF65-F5344CB8AC3E}">
        <p14:creationId xmlns:p14="http://schemas.microsoft.com/office/powerpoint/2010/main" val="879840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AF20CE-AE35-D4E3-6D3E-D16F4B9183AD}"/>
              </a:ext>
              <a:ext uri="{C183D7F6-B498-43B3-948B-1728B52AA6E4}">
                <adec:decorative xmlns:adec="http://schemas.microsoft.com/office/drawing/2017/decorative" val="1"/>
              </a:ext>
            </a:extLst>
          </p:cNvPr>
          <p:cNvSpPr>
            <a:spLocks noGrp="1"/>
          </p:cNvSpPr>
          <p:nvPr>
            <p:ph type="body" sz="quarter" idx="10"/>
          </p:nvPr>
        </p:nvSpPr>
        <p:spPr>
          <a:xfrm>
            <a:off x="609600" y="1835573"/>
            <a:ext cx="8180483" cy="4747788"/>
          </a:xfrm>
        </p:spPr>
        <p:txBody>
          <a:bodyPr/>
          <a:lstStyle/>
          <a:p>
            <a:pPr marL="304165" indent="-304165"/>
            <a:r>
              <a:rPr lang="en-US" sz="2600" b="0">
                <a:latin typeface="Calibri"/>
                <a:ea typeface="Calibri"/>
                <a:cs typeface="Calibri"/>
              </a:rPr>
              <a:t>Begin aligning your system </a:t>
            </a:r>
          </a:p>
          <a:p>
            <a:pPr marL="608330" lvl="1" indent="-304165"/>
            <a:r>
              <a:rPr lang="en-US" sz="2300">
                <a:latin typeface="Calibri"/>
                <a:ea typeface="Calibri"/>
                <a:cs typeface="Calibri"/>
              </a:rPr>
              <a:t>Case Notification MDN</a:t>
            </a:r>
            <a:r>
              <a:rPr lang="en-US" sz="2300" b="0">
                <a:latin typeface="Calibri"/>
                <a:ea typeface="Calibri"/>
                <a:cs typeface="Calibri"/>
              </a:rPr>
              <a:t> defines the content to be shared from jurisdictions to CDC for readiness and response activities</a:t>
            </a:r>
          </a:p>
          <a:p>
            <a:pPr marL="608330" lvl="1" indent="-304165"/>
            <a:endParaRPr lang="en-US" sz="2600" b="0">
              <a:ea typeface="Calibri" panose="020F0502020204030204" pitchFamily="34" charset="0"/>
              <a:cs typeface="Calibri" panose="020F0502020204030204" pitchFamily="34" charset="0"/>
            </a:endParaRPr>
          </a:p>
          <a:p>
            <a:pPr marL="304165" indent="-304165"/>
            <a:r>
              <a:rPr lang="en-US" sz="2600" b="0">
                <a:latin typeface="Calibri"/>
                <a:ea typeface="Calibri"/>
                <a:cs typeface="Calibri"/>
              </a:rPr>
              <a:t>This is the base of what CDC will ask jurisdictions to send </a:t>
            </a:r>
          </a:p>
          <a:p>
            <a:pPr marL="608330" lvl="1" indent="-304165"/>
            <a:r>
              <a:rPr lang="en-US" sz="2300" i="0">
                <a:solidFill>
                  <a:srgbClr val="000000"/>
                </a:solidFill>
                <a:effectLst/>
                <a:latin typeface="Calibri"/>
                <a:ea typeface="Open Sans"/>
                <a:cs typeface="Arial"/>
              </a:rPr>
              <a:t>Will leverage CDC’s enterprise data platform (1CDP)</a:t>
            </a:r>
          </a:p>
          <a:p>
            <a:pPr marL="0" indent="0">
              <a:buNone/>
            </a:pPr>
            <a:endParaRPr lang="en-US" sz="2600" b="0">
              <a:highlight>
                <a:srgbClr val="FFFF00"/>
              </a:highlight>
              <a:ea typeface="Calibri" panose="020F0502020204030204" pitchFamily="34" charset="0"/>
              <a:cs typeface="Calibri" panose="020F0502020204030204" pitchFamily="34" charset="0"/>
            </a:endParaRPr>
          </a:p>
          <a:p>
            <a:pPr marL="304165" indent="-304165"/>
            <a:r>
              <a:rPr lang="en-US" sz="2600" b="0" i="0">
                <a:solidFill>
                  <a:srgbClr val="000000"/>
                </a:solidFill>
                <a:effectLst/>
                <a:latin typeface="Calibri"/>
                <a:ea typeface="Open Sans"/>
                <a:cs typeface="Arial"/>
              </a:rPr>
              <a:t>Additional guidance on transmission to CDC will be shared with jurisdiction partners during the start of </a:t>
            </a:r>
            <a:r>
              <a:rPr lang="en-US" sz="2600" b="0">
                <a:solidFill>
                  <a:srgbClr val="000000"/>
                </a:solidFill>
                <a:latin typeface="Calibri"/>
                <a:ea typeface="Open Sans"/>
                <a:cs typeface="Arial"/>
              </a:rPr>
              <a:t>response preparedness activities </a:t>
            </a:r>
          </a:p>
          <a:p>
            <a:pPr marL="304165" indent="-304165"/>
            <a:endParaRPr lang="en-US">
              <a:ea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F977DC74-C978-5B2E-E4D3-0954B7DAA8DA}"/>
              </a:ext>
              <a:ext uri="{C183D7F6-B498-43B3-948B-1728B52AA6E4}">
                <adec:decorative xmlns:adec="http://schemas.microsoft.com/office/drawing/2017/decorative" val="1"/>
              </a:ext>
            </a:extLst>
          </p:cNvPr>
          <p:cNvSpPr>
            <a:spLocks noGrp="1"/>
          </p:cNvSpPr>
          <p:nvPr>
            <p:ph type="title"/>
          </p:nvPr>
        </p:nvSpPr>
        <p:spPr/>
        <p:txBody>
          <a:bodyPr/>
          <a:lstStyle/>
          <a:p>
            <a:r>
              <a:rPr lang="en-US"/>
              <a:t>How should jurisdictions use the Case Notification MDN?</a:t>
            </a:r>
          </a:p>
        </p:txBody>
      </p:sp>
      <p:pic>
        <p:nvPicPr>
          <p:cNvPr id="4" name="Picture 3">
            <a:extLst>
              <a:ext uri="{FF2B5EF4-FFF2-40B4-BE49-F238E27FC236}">
                <a16:creationId xmlns:a16="http://schemas.microsoft.com/office/drawing/2014/main" id="{154CB429-561A-CA26-FD53-D8782279D7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29337" y="1835573"/>
            <a:ext cx="3144243" cy="3452735"/>
          </a:xfrm>
          <a:prstGeom prst="rect">
            <a:avLst/>
          </a:prstGeom>
        </p:spPr>
      </p:pic>
      <p:sp>
        <p:nvSpPr>
          <p:cNvPr id="5" name="Slide Number Placeholder 10">
            <a:extLst>
              <a:ext uri="{FF2B5EF4-FFF2-40B4-BE49-F238E27FC236}">
                <a16:creationId xmlns:a16="http://schemas.microsoft.com/office/drawing/2014/main" id="{84F2CF3C-463B-A01A-6436-C8AF5ED8D0B7}"/>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10</a:t>
            </a:fld>
            <a:endParaRPr lang="en-US" dirty="0"/>
          </a:p>
        </p:txBody>
      </p:sp>
    </p:spTree>
    <p:extLst>
      <p:ext uri="{BB962C8B-B14F-4D97-AF65-F5344CB8AC3E}">
        <p14:creationId xmlns:p14="http://schemas.microsoft.com/office/powerpoint/2010/main" val="83771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14FB-4FF3-C954-89F2-2160193DF1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84679C-C4EE-8F39-1A49-B5B03E15CAAE}"/>
              </a:ext>
            </a:extLst>
          </p:cNvPr>
          <p:cNvSpPr>
            <a:spLocks noGrp="1"/>
          </p:cNvSpPr>
          <p:nvPr>
            <p:ph type="title"/>
          </p:nvPr>
        </p:nvSpPr>
        <p:spPr>
          <a:xfrm>
            <a:off x="609600" y="665256"/>
            <a:ext cx="10972800" cy="759504"/>
          </a:xfrm>
        </p:spPr>
        <p:txBody>
          <a:bodyPr lIns="91440" tIns="45720" rIns="91440" bIns="45720" anchor="b" anchorCtr="0"/>
          <a:lstStyle/>
          <a:p>
            <a:r>
              <a:rPr lang="en-US" sz="3700">
                <a:latin typeface="Calibri"/>
                <a:ea typeface="Calibri"/>
                <a:cs typeface="Calibri"/>
              </a:rPr>
              <a:t>Looking Towards the Future…</a:t>
            </a:r>
          </a:p>
        </p:txBody>
      </p:sp>
      <p:sp>
        <p:nvSpPr>
          <p:cNvPr id="7" name="Content Placeholder 1">
            <a:extLst>
              <a:ext uri="{FF2B5EF4-FFF2-40B4-BE49-F238E27FC236}">
                <a16:creationId xmlns:a16="http://schemas.microsoft.com/office/drawing/2014/main" id="{97DCF242-7A01-8AFC-C4CE-0646A0E9047C}"/>
              </a:ext>
            </a:extLst>
          </p:cNvPr>
          <p:cNvSpPr txBox="1">
            <a:spLocks/>
          </p:cNvSpPr>
          <p:nvPr/>
        </p:nvSpPr>
        <p:spPr>
          <a:xfrm>
            <a:off x="437584" y="1531638"/>
            <a:ext cx="6139211" cy="5017366"/>
          </a:xfrm>
          <a:prstGeom prst="rect">
            <a:avLst/>
          </a:prstGeom>
        </p:spPr>
        <p:txBody>
          <a:bodyPr vert="horz" lIns="91440" tIns="45720" rIns="91440" bIns="45720" rtlCol="0" anchor="ctr">
            <a:normAutofit/>
          </a:bodyPr>
          <a:lstStyle>
            <a:lvl1pPr marL="285750" indent="-285750" algn="l" defTabSz="914400" rtl="0" eaLnBrk="1" latinLnBrk="0" hangingPunct="1">
              <a:lnSpc>
                <a:spcPct val="100000"/>
              </a:lnSpc>
              <a:spcBef>
                <a:spcPts val="800"/>
              </a:spcBef>
              <a:buFont typeface="Arial" panose="020B0604020202020204" pitchFamily="34" charset="0"/>
              <a:buChar char="•"/>
              <a:defRPr lang="en-US" sz="1800" kern="1200" dirty="0">
                <a:solidFill>
                  <a:schemeClr val="tx1">
                    <a:lumMod val="85000"/>
                    <a:lumOff val="15000"/>
                  </a:schemeClr>
                </a:solidFill>
                <a:latin typeface="Century Gothic" panose="020B0502020202020204" pitchFamily="34" charset="0"/>
                <a:ea typeface="Open Sans" panose="020B0606030504020204" pitchFamily="34" charset="0"/>
                <a:cs typeface="Arial" panose="020B0604020202020204" pitchFamily="34" charset="0"/>
              </a:defRPr>
            </a:lvl1pPr>
            <a:lvl2pPr marL="512763" indent="-225425" algn="l" defTabSz="914400" rtl="0" eaLnBrk="1" latinLnBrk="0" hangingPunct="1">
              <a:lnSpc>
                <a:spcPct val="100000"/>
              </a:lnSpc>
              <a:spcBef>
                <a:spcPts val="500"/>
              </a:spcBef>
              <a:buFont typeface="Arial" panose="020B0604020202020204" pitchFamily="34" charset="0"/>
              <a:buChar char="•"/>
              <a:defRPr lang="en-US" sz="1800" kern="12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defRPr>
            </a:lvl2pPr>
            <a:lvl3pPr marL="741363" indent="-228600" algn="l" defTabSz="914400" rtl="0" eaLnBrk="1" latinLnBrk="0" hangingPunct="1">
              <a:lnSpc>
                <a:spcPct val="100000"/>
              </a:lnSpc>
              <a:spcBef>
                <a:spcPts val="500"/>
              </a:spcBef>
              <a:buFont typeface="Arial" panose="020B0604020202020204" pitchFamily="34" charset="0"/>
              <a:buChar char="•"/>
              <a:defRPr lang="en-US" sz="1600" kern="12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defRPr>
            </a:lvl3pPr>
            <a:lvl4pPr marL="971550" indent="-230188" algn="l" defTabSz="914400" rtl="0" eaLnBrk="1" latinLnBrk="0" hangingPunct="1">
              <a:lnSpc>
                <a:spcPct val="100000"/>
              </a:lnSpc>
              <a:spcBef>
                <a:spcPts val="500"/>
              </a:spcBef>
              <a:buFont typeface="Arial" panose="020B0604020202020204" pitchFamily="34" charset="0"/>
              <a:buChar char="•"/>
              <a:defRPr lang="en-US" sz="1200" kern="12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defRPr>
            </a:lvl4pPr>
            <a:lvl5pPr marL="1201738" indent="-230188" algn="l" defTabSz="914400" rtl="0" eaLnBrk="1" latinLnBrk="0" hangingPunct="1">
              <a:lnSpc>
                <a:spcPct val="100000"/>
              </a:lnSpc>
              <a:spcBef>
                <a:spcPts val="500"/>
              </a:spcBef>
              <a:buFont typeface="Arial" panose="020B0604020202020204" pitchFamily="34" charset="0"/>
              <a:buChar char="•"/>
              <a:defRPr lang="en-US" sz="1000" kern="1200" dirty="0">
                <a:solidFill>
                  <a:schemeClr val="tx1">
                    <a:lumMod val="85000"/>
                    <a:lumOff val="15000"/>
                  </a:schemeClr>
                </a:solidFill>
                <a:latin typeface="Century Gothic" panose="020B0502020202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1D1D1D"/>
                </a:solidFill>
                <a:latin typeface="Calibri"/>
                <a:ea typeface="Open Sans"/>
                <a:cs typeface="Calibri"/>
              </a:rPr>
              <a:t>The Case Notification MDN is being shared with you as data standard for use during responses. </a:t>
            </a:r>
          </a:p>
          <a:p>
            <a:pPr marL="0" indent="0" algn="ctr">
              <a:buFont typeface="Arial" panose="020B0604020202020204" pitchFamily="34" charset="0"/>
              <a:buNone/>
            </a:pPr>
            <a:endParaRPr lang="en-US" sz="2400">
              <a:solidFill>
                <a:srgbClr val="1D1D1D"/>
              </a:solidFill>
              <a:latin typeface="Calibri" panose="020F0502020204030204" pitchFamily="34" charset="0"/>
              <a:cs typeface="Calibri" panose="020F0502020204030204" pitchFamily="34" charset="0"/>
            </a:endParaRPr>
          </a:p>
          <a:p>
            <a:pPr marL="0" indent="0" algn="ctr">
              <a:buFont typeface="Arial" panose="020B0604020202020204" pitchFamily="34" charset="0"/>
              <a:buNone/>
            </a:pPr>
            <a:r>
              <a:rPr lang="en-US" sz="2400" b="1">
                <a:solidFill>
                  <a:srgbClr val="1D1D1D"/>
                </a:solidFill>
                <a:latin typeface="Calibri" panose="020F0502020204030204" pitchFamily="34" charset="0"/>
                <a:cs typeface="Calibri" panose="020F0502020204030204" pitchFamily="34" charset="0"/>
              </a:rPr>
              <a:t>The MDN is the new basis for a larger set of core case data (GenV3), where the same core elements are sent to 1CDP for routine case surveillance and for response. </a:t>
            </a:r>
          </a:p>
          <a:p>
            <a:pPr marL="0" indent="0" algn="ctr">
              <a:buFont typeface="Arial" panose="020B0604020202020204" pitchFamily="34" charset="0"/>
              <a:buNone/>
            </a:pPr>
            <a:endParaRPr lang="en-US" sz="2400" b="1">
              <a:solidFill>
                <a:srgbClr val="1D1D1D"/>
              </a:solidFill>
              <a:latin typeface="Calibri" panose="020F0502020204030204" pitchFamily="34" charset="0"/>
              <a:cs typeface="Calibri" panose="020F0502020204030204" pitchFamily="34" charset="0"/>
            </a:endParaRPr>
          </a:p>
          <a:p>
            <a:pPr marL="0" indent="0" algn="ctr">
              <a:buFont typeface="Arial" panose="020B0604020202020204" pitchFamily="34" charset="0"/>
              <a:buNone/>
            </a:pPr>
            <a:r>
              <a:rPr lang="en-US" sz="2400">
                <a:solidFill>
                  <a:srgbClr val="1D1D1D"/>
                </a:solidFill>
                <a:latin typeface="Calibri" panose="020F0502020204030204" pitchFamily="34" charset="0"/>
                <a:cs typeface="Calibri" panose="020F0502020204030204" pitchFamily="34" charset="0"/>
              </a:rPr>
              <a:t>This core data will be coupled with program-specific and/or response specific data elements to answer specific scientific questions for surveillance and response </a:t>
            </a:r>
          </a:p>
          <a:p>
            <a:endParaRPr lang="en-US" sz="2400">
              <a:solidFill>
                <a:srgbClr val="1D1D1D"/>
              </a:solidFill>
              <a:latin typeface="Calibri" panose="020F0502020204030204" pitchFamily="34" charset="0"/>
              <a:cs typeface="Calibri" panose="020F0502020204030204" pitchFamily="34" charset="0"/>
            </a:endParaRPr>
          </a:p>
        </p:txBody>
      </p:sp>
      <p:pic>
        <p:nvPicPr>
          <p:cNvPr id="8" name="Picture 7" descr="Dog with head out a car window">
            <a:extLst>
              <a:ext uri="{FF2B5EF4-FFF2-40B4-BE49-F238E27FC236}">
                <a16:creationId xmlns:a16="http://schemas.microsoft.com/office/drawing/2014/main" id="{94EB4359-5C84-E590-6667-EEBE5EA25B4E}"/>
              </a:ext>
            </a:extLst>
          </p:cNvPr>
          <p:cNvPicPr>
            <a:picLocks noChangeAspect="1"/>
          </p:cNvPicPr>
          <p:nvPr/>
        </p:nvPicPr>
        <p:blipFill>
          <a:blip r:embed="rId3">
            <a:extLst>
              <a:ext uri="{28A0092B-C50C-407E-A947-70E740481C1C}">
                <a14:useLocalDpi xmlns:a14="http://schemas.microsoft.com/office/drawing/2010/main" val="0"/>
              </a:ext>
            </a:extLst>
          </a:blip>
          <a:srcRect l="31166" r="2447" b="-1"/>
          <a:stretch/>
        </p:blipFill>
        <p:spPr>
          <a:xfrm>
            <a:off x="6933235" y="905228"/>
            <a:ext cx="5258765" cy="5287516"/>
          </a:xfrm>
          <a:prstGeom prst="rect">
            <a:avLst/>
          </a:prstGeom>
          <a:noFill/>
        </p:spPr>
      </p:pic>
      <p:sp>
        <p:nvSpPr>
          <p:cNvPr id="2" name="Slide Number Placeholder 10">
            <a:extLst>
              <a:ext uri="{FF2B5EF4-FFF2-40B4-BE49-F238E27FC236}">
                <a16:creationId xmlns:a16="http://schemas.microsoft.com/office/drawing/2014/main" id="{27952252-1B36-0F09-C79D-C7CF1D40B418}"/>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11</a:t>
            </a:fld>
            <a:endParaRPr lang="en-US" dirty="0"/>
          </a:p>
        </p:txBody>
      </p:sp>
    </p:spTree>
    <p:extLst>
      <p:ext uri="{BB962C8B-B14F-4D97-AF65-F5344CB8AC3E}">
        <p14:creationId xmlns:p14="http://schemas.microsoft.com/office/powerpoint/2010/main" val="932394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F0EC-E973-47AD-551A-C52365241DE3}"/>
              </a:ext>
            </a:extLst>
          </p:cNvPr>
          <p:cNvSpPr>
            <a:spLocks noGrp="1"/>
          </p:cNvSpPr>
          <p:nvPr>
            <p:ph type="title"/>
          </p:nvPr>
        </p:nvSpPr>
        <p:spPr/>
        <p:txBody>
          <a:bodyPr/>
          <a:lstStyle/>
          <a:p>
            <a:r>
              <a:rPr lang="en-US"/>
              <a:t>Have questions about using the MDN for response?</a:t>
            </a:r>
          </a:p>
        </p:txBody>
      </p:sp>
      <p:sp>
        <p:nvSpPr>
          <p:cNvPr id="4" name="TextBox 3">
            <a:extLst>
              <a:ext uri="{FF2B5EF4-FFF2-40B4-BE49-F238E27FC236}">
                <a16:creationId xmlns:a16="http://schemas.microsoft.com/office/drawing/2014/main" id="{FD5CB57B-6704-1F93-C55C-4E74D5237210}"/>
              </a:ext>
            </a:extLst>
          </p:cNvPr>
          <p:cNvSpPr txBox="1"/>
          <p:nvPr/>
        </p:nvSpPr>
        <p:spPr>
          <a:xfrm>
            <a:off x="609600" y="1574954"/>
            <a:ext cx="10019089" cy="584775"/>
          </a:xfrm>
          <a:prstGeom prst="rect">
            <a:avLst/>
          </a:prstGeom>
          <a:noFill/>
        </p:spPr>
        <p:txBody>
          <a:bodyPr wrap="none" rtlCol="0">
            <a:spAutoFit/>
          </a:bodyPr>
          <a:lstStyle/>
          <a:p>
            <a:r>
              <a:rPr lang="en-US" sz="3200">
                <a:solidFill>
                  <a:srgbClr val="000000"/>
                </a:solidFill>
                <a:latin typeface="Calibri" panose="020F0502020204030204" pitchFamily="34" charset="0"/>
              </a:rPr>
              <a:t>Email </a:t>
            </a:r>
            <a:r>
              <a:rPr lang="en-US" sz="3200">
                <a:solidFill>
                  <a:srgbClr val="000000"/>
                </a:solidFill>
                <a:latin typeface="Calibri" panose="020F0502020204030204" pitchFamily="34" charset="0"/>
                <a:hlinkClick r:id="rId3"/>
              </a:rPr>
              <a:t>edx@cdc.gov</a:t>
            </a:r>
            <a:r>
              <a:rPr lang="en-US" sz="3200">
                <a:solidFill>
                  <a:srgbClr val="000000"/>
                </a:solidFill>
                <a:latin typeface="Calibri" panose="020F0502020204030204" pitchFamily="34" charset="0"/>
              </a:rPr>
              <a:t> with Subject Line, “MDN for Response”</a:t>
            </a:r>
          </a:p>
        </p:txBody>
      </p:sp>
    </p:spTree>
    <p:extLst>
      <p:ext uri="{BB962C8B-B14F-4D97-AF65-F5344CB8AC3E}">
        <p14:creationId xmlns:p14="http://schemas.microsoft.com/office/powerpoint/2010/main" val="2431757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91671" y="3875428"/>
            <a:ext cx="11059884" cy="1162051"/>
          </a:xfrm>
        </p:spPr>
        <p:txBody>
          <a:bodyPr/>
          <a:lstStyle/>
          <a:p>
            <a:r>
              <a:rPr lang="en-US"/>
              <a:t>NNDSS Updates &amp; Announcements</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5719484"/>
            <a:ext cx="10363200" cy="946995"/>
          </a:xfrm>
        </p:spPr>
        <p:txBody>
          <a:bodyPr/>
          <a:lstStyle/>
          <a:p>
            <a:pPr>
              <a:lnSpc>
                <a:spcPct val="100000"/>
              </a:lnSpc>
            </a:pPr>
            <a:r>
              <a:rPr lang="en-US"/>
              <a:t>Anne McIntyre</a:t>
            </a:r>
            <a:br>
              <a:rPr lang="en-US"/>
            </a:br>
            <a:r>
              <a:rPr lang="en-US"/>
              <a:t>Office of Public Health Data, Surveillance, and Technology</a:t>
            </a:r>
          </a:p>
        </p:txBody>
      </p:sp>
    </p:spTree>
    <p:extLst>
      <p:ext uri="{BB962C8B-B14F-4D97-AF65-F5344CB8AC3E}">
        <p14:creationId xmlns:p14="http://schemas.microsoft.com/office/powerpoint/2010/main" val="1972457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 uri="{C183D7F6-B498-43B3-948B-1728B52AA6E4}">
                <adec:decorative xmlns:adec="http://schemas.microsoft.com/office/drawing/2017/decorative" val="0"/>
              </a:ext>
            </a:extLst>
          </p:cNvPr>
          <p:cNvSpPr>
            <a:spLocks noGrp="1"/>
          </p:cNvSpPr>
          <p:nvPr>
            <p:ph type="title"/>
          </p:nvPr>
        </p:nvSpPr>
        <p:spPr>
          <a:xfrm>
            <a:off x="609600" y="274639"/>
            <a:ext cx="10972800" cy="1143000"/>
          </a:xfrm>
        </p:spPr>
        <p:txBody>
          <a:bodyPr lIns="121920" tIns="60960" rIns="121920" bIns="60960" anchor="ctr" anchorCtr="0"/>
          <a:lstStyle/>
          <a:p>
            <a:r>
              <a:rPr lang="en-US">
                <a:latin typeface="Calibri"/>
                <a:ea typeface="Calibri"/>
                <a:cs typeface="Calibri"/>
              </a:rPr>
              <a:t>Changes in 2025</a:t>
            </a:r>
          </a:p>
        </p:txBody>
      </p:sp>
      <p:sp>
        <p:nvSpPr>
          <p:cNvPr id="2" name="Text Placeholder 1">
            <a:extLst>
              <a:ext uri="{FF2B5EF4-FFF2-40B4-BE49-F238E27FC236}">
                <a16:creationId xmlns:a16="http://schemas.microsoft.com/office/drawing/2014/main" id="{5CD8958D-A25A-77D2-8BAF-7EB768452F15}"/>
              </a:ext>
              <a:ext uri="{C183D7F6-B498-43B3-948B-1728B52AA6E4}">
                <adec:decorative xmlns:adec="http://schemas.microsoft.com/office/drawing/2017/decorative" val="0"/>
              </a:ext>
            </a:extLst>
          </p:cNvPr>
          <p:cNvSpPr>
            <a:spLocks noGrp="1"/>
          </p:cNvSpPr>
          <p:nvPr>
            <p:ph type="body" sz="quarter" idx="10"/>
          </p:nvPr>
        </p:nvSpPr>
        <p:spPr>
          <a:xfrm>
            <a:off x="609599" y="1364649"/>
            <a:ext cx="11064775" cy="4647391"/>
          </a:xfrm>
        </p:spPr>
        <p:txBody>
          <a:bodyPr/>
          <a:lstStyle/>
          <a:p>
            <a:pPr>
              <a:spcBef>
                <a:spcPts val="0"/>
              </a:spcBef>
              <a:spcAft>
                <a:spcPts val="2400"/>
              </a:spcAft>
            </a:pPr>
            <a:r>
              <a:rPr lang="en-US" sz="2133" b="0" dirty="0">
                <a:latin typeface="Calibri"/>
                <a:ea typeface="Calibri"/>
                <a:cs typeface="Arial"/>
              </a:rPr>
              <a:t>As part of ongoing work to modernize case data exchange, </a:t>
            </a:r>
            <a:r>
              <a:rPr lang="en-US" sz="2133" dirty="0">
                <a:latin typeface="Calibri"/>
                <a:ea typeface="Calibri"/>
                <a:cs typeface="Arial"/>
              </a:rPr>
              <a:t>NNDSS data processing through the Message Validation, Processing, and Provisioning System (MVPS) is migrating to CDC’s enterprise data platform, One CDC Data Platform (1CDP).</a:t>
            </a:r>
            <a:endParaRPr lang="en-US" sz="2133" b="0" dirty="0">
              <a:solidFill>
                <a:srgbClr val="000000"/>
              </a:solidFill>
              <a:latin typeface="Calibri"/>
              <a:ea typeface="Calibri"/>
              <a:cs typeface="Arial"/>
            </a:endParaRPr>
          </a:p>
          <a:p>
            <a:pPr>
              <a:spcBef>
                <a:spcPts val="0"/>
              </a:spcBef>
              <a:spcAft>
                <a:spcPts val="2400"/>
              </a:spcAft>
            </a:pPr>
            <a:r>
              <a:rPr lang="en-US" sz="2133" dirty="0">
                <a:latin typeface="Calibri"/>
                <a:ea typeface="Calibri"/>
                <a:cs typeface="Arial"/>
              </a:rPr>
              <a:t>CDC is postponing NNDSS reconciliation and publication of 2024 annual data until 2026. </a:t>
            </a:r>
            <a:r>
              <a:rPr lang="en-US" sz="2133" b="0" dirty="0">
                <a:latin typeface="Calibri"/>
                <a:ea typeface="Calibri"/>
                <a:cs typeface="Arial"/>
              </a:rPr>
              <a:t>CDC made this decision to focus our limited staffing capacity on migrating NNDSS data processing to 1CDP in 2025.</a:t>
            </a:r>
            <a:endParaRPr lang="en-US" sz="2133" dirty="0">
              <a:latin typeface="Calibri"/>
              <a:ea typeface="Calibri"/>
              <a:cs typeface="Arial"/>
            </a:endParaRPr>
          </a:p>
          <a:p>
            <a:pPr>
              <a:spcBef>
                <a:spcPts val="0"/>
              </a:spcBef>
              <a:spcAft>
                <a:spcPts val="2400"/>
              </a:spcAft>
            </a:pPr>
            <a:r>
              <a:rPr lang="en-US" sz="2133" dirty="0">
                <a:latin typeface="Calibri"/>
                <a:ea typeface="Calibri"/>
                <a:cs typeface="Arial"/>
              </a:rPr>
              <a:t>CDC is planning to reconcile and publish annual NNDSS data for 2024 and 2025 cases at the same time in 2026. </a:t>
            </a:r>
            <a:r>
              <a:rPr lang="en-US" sz="2133" b="0" dirty="0">
                <a:latin typeface="Calibri"/>
                <a:ea typeface="Calibri"/>
                <a:cs typeface="Arial"/>
              </a:rPr>
              <a:t>CDC will reconcile and publish data using 1CDP with updated processes to maintain current data quality while saving time and resources.</a:t>
            </a:r>
            <a:endParaRPr lang="en-US" sz="2133" b="0" dirty="0">
              <a:solidFill>
                <a:srgbClr val="000000"/>
              </a:solidFill>
              <a:latin typeface="Calibri"/>
              <a:ea typeface="Calibri"/>
              <a:cs typeface="Calibri"/>
            </a:endParaRPr>
          </a:p>
          <a:p>
            <a:pPr>
              <a:spcBef>
                <a:spcPts val="0"/>
              </a:spcBef>
              <a:spcAft>
                <a:spcPts val="1600"/>
              </a:spcAft>
            </a:pPr>
            <a:endParaRPr lang="en-US" sz="2400" b="0" dirty="0">
              <a:ea typeface="Calibri" panose="020F0502020204030204" pitchFamily="34" charset="0"/>
              <a:cs typeface="Arial" panose="020B0604020202020204" pitchFamily="34" charset="0"/>
            </a:endParaRPr>
          </a:p>
          <a:p>
            <a:pPr>
              <a:spcBef>
                <a:spcPts val="0"/>
              </a:spcBef>
              <a:spcAft>
                <a:spcPts val="1600"/>
              </a:spcAft>
            </a:pPr>
            <a:endParaRPr lang="en-US" dirty="0"/>
          </a:p>
        </p:txBody>
      </p:sp>
      <p:sp>
        <p:nvSpPr>
          <p:cNvPr id="4" name="Slide Number Placeholder 10">
            <a:extLst>
              <a:ext uri="{FF2B5EF4-FFF2-40B4-BE49-F238E27FC236}">
                <a16:creationId xmlns:a16="http://schemas.microsoft.com/office/drawing/2014/main" id="{E2DFE972-C3AA-22DA-1584-137B0D8C8CED}"/>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14</a:t>
            </a:fld>
            <a:endParaRPr lang="en-US" dirty="0"/>
          </a:p>
        </p:txBody>
      </p:sp>
    </p:spTree>
    <p:extLst>
      <p:ext uri="{BB962C8B-B14F-4D97-AF65-F5344CB8AC3E}">
        <p14:creationId xmlns:p14="http://schemas.microsoft.com/office/powerpoint/2010/main" val="1720794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 uri="{C183D7F6-B498-43B3-948B-1728B52AA6E4}">
                <adec:decorative xmlns:adec="http://schemas.microsoft.com/office/drawing/2017/decorative" val="0"/>
              </a:ext>
            </a:extLst>
          </p:cNvPr>
          <p:cNvSpPr>
            <a:spLocks noGrp="1"/>
          </p:cNvSpPr>
          <p:nvPr>
            <p:ph type="title"/>
          </p:nvPr>
        </p:nvSpPr>
        <p:spPr>
          <a:xfrm>
            <a:off x="609600" y="274639"/>
            <a:ext cx="10972800" cy="1143000"/>
          </a:xfrm>
        </p:spPr>
        <p:txBody>
          <a:bodyPr lIns="121920" tIns="60960" rIns="121920" bIns="60960" anchor="ctr" anchorCtr="0"/>
          <a:lstStyle/>
          <a:p>
            <a:r>
              <a:rPr lang="en-US">
                <a:latin typeface="Calibri"/>
                <a:ea typeface="Calibri"/>
                <a:cs typeface="Calibri"/>
              </a:rPr>
              <a:t>What Will Stay the Same?</a:t>
            </a:r>
          </a:p>
        </p:txBody>
      </p:sp>
      <p:sp>
        <p:nvSpPr>
          <p:cNvPr id="2" name="Text Placeholder 1">
            <a:extLst>
              <a:ext uri="{FF2B5EF4-FFF2-40B4-BE49-F238E27FC236}">
                <a16:creationId xmlns:a16="http://schemas.microsoft.com/office/drawing/2014/main" id="{5CD8958D-A25A-77D2-8BAF-7EB768452F15}"/>
              </a:ext>
              <a:ext uri="{C183D7F6-B498-43B3-948B-1728B52AA6E4}">
                <adec:decorative xmlns:adec="http://schemas.microsoft.com/office/drawing/2017/decorative" val="0"/>
              </a:ext>
            </a:extLst>
          </p:cNvPr>
          <p:cNvSpPr>
            <a:spLocks noGrp="1"/>
          </p:cNvSpPr>
          <p:nvPr>
            <p:ph type="body" sz="quarter" idx="10"/>
          </p:nvPr>
        </p:nvSpPr>
        <p:spPr>
          <a:xfrm>
            <a:off x="609599" y="1364649"/>
            <a:ext cx="11064775" cy="4647391"/>
          </a:xfrm>
        </p:spPr>
        <p:txBody>
          <a:bodyPr/>
          <a:lstStyle/>
          <a:p>
            <a:pPr>
              <a:spcBef>
                <a:spcPts val="0"/>
              </a:spcBef>
              <a:spcAft>
                <a:spcPts val="2400"/>
              </a:spcAft>
            </a:pPr>
            <a:r>
              <a:rPr lang="en-US" sz="2133">
                <a:latin typeface="Calibri"/>
                <a:ea typeface="Calibri"/>
                <a:cs typeface="Arial"/>
              </a:rPr>
              <a:t>CDC will continue to process and publish </a:t>
            </a:r>
            <a:r>
              <a:rPr lang="en-US" sz="2133" i="1">
                <a:latin typeface="Calibri"/>
                <a:ea typeface="Calibri"/>
                <a:cs typeface="Arial"/>
              </a:rPr>
              <a:t>weekly</a:t>
            </a:r>
            <a:r>
              <a:rPr lang="en-US" sz="2133">
                <a:latin typeface="Calibri"/>
                <a:ea typeface="Calibri"/>
                <a:cs typeface="Arial"/>
              </a:rPr>
              <a:t> data to data.cdc.gov as we migrate NNDSS data processing to 1CDP. </a:t>
            </a:r>
            <a:r>
              <a:rPr lang="en-US" sz="2133" b="0">
                <a:latin typeface="Calibri"/>
                <a:ea typeface="Calibri"/>
                <a:cs typeface="Arial"/>
              </a:rPr>
              <a:t>This change only affects reconciliation of the 2024 </a:t>
            </a:r>
            <a:r>
              <a:rPr lang="en-US" sz="2133" b="0" i="1">
                <a:latin typeface="Calibri"/>
                <a:ea typeface="Calibri"/>
                <a:cs typeface="Arial"/>
              </a:rPr>
              <a:t>annual </a:t>
            </a:r>
            <a:r>
              <a:rPr lang="en-US" sz="2133" b="0">
                <a:latin typeface="Calibri"/>
                <a:ea typeface="Calibri"/>
                <a:cs typeface="Arial"/>
              </a:rPr>
              <a:t>data.</a:t>
            </a:r>
            <a:endParaRPr lang="en-US" sz="2133">
              <a:solidFill>
                <a:srgbClr val="000000"/>
              </a:solidFill>
              <a:latin typeface="Calibri"/>
              <a:ea typeface="Calibri"/>
              <a:cs typeface="Arial"/>
            </a:endParaRPr>
          </a:p>
          <a:p>
            <a:pPr>
              <a:spcBef>
                <a:spcPts val="0"/>
              </a:spcBef>
              <a:spcAft>
                <a:spcPts val="2400"/>
              </a:spcAft>
            </a:pPr>
            <a:r>
              <a:rPr lang="en-US" sz="2133">
                <a:latin typeface="Calibri"/>
                <a:ea typeface="Calibri"/>
                <a:cs typeface="Arial"/>
              </a:rPr>
              <a:t>NNDSS data have already been available within 1CDP to support program-driven surveillance and emergency response. </a:t>
            </a:r>
            <a:r>
              <a:rPr lang="en-US" sz="2133" b="0">
                <a:latin typeface="Calibri"/>
                <a:ea typeface="Calibri"/>
                <a:cs typeface="Arial"/>
              </a:rPr>
              <a:t>The only change is that data will be </a:t>
            </a:r>
            <a:r>
              <a:rPr lang="en-US" sz="2133" b="0" i="1">
                <a:latin typeface="Calibri"/>
                <a:ea typeface="Calibri"/>
                <a:cs typeface="Arial"/>
              </a:rPr>
              <a:t>processed </a:t>
            </a:r>
            <a:r>
              <a:rPr lang="en-US" sz="2133" b="0">
                <a:latin typeface="Calibri"/>
                <a:ea typeface="Calibri"/>
                <a:cs typeface="Arial"/>
              </a:rPr>
              <a:t>in the platform rather than ingested into the platform after processing.</a:t>
            </a:r>
            <a:endParaRPr lang="en-US" sz="2133">
              <a:latin typeface="Calibri"/>
              <a:ea typeface="Calibri"/>
              <a:cs typeface="Arial"/>
            </a:endParaRPr>
          </a:p>
          <a:p>
            <a:pPr>
              <a:spcBef>
                <a:spcPts val="0"/>
              </a:spcBef>
              <a:spcAft>
                <a:spcPts val="1600"/>
              </a:spcAft>
            </a:pPr>
            <a:endParaRPr lang="en-US" sz="2400" b="0">
              <a:ea typeface="Calibri" panose="020F0502020204030204" pitchFamily="34" charset="0"/>
              <a:cs typeface="Arial" panose="020B0604020202020204" pitchFamily="34" charset="0"/>
            </a:endParaRPr>
          </a:p>
          <a:p>
            <a:pPr>
              <a:spcBef>
                <a:spcPts val="0"/>
              </a:spcBef>
              <a:spcAft>
                <a:spcPts val="1600"/>
              </a:spcAft>
            </a:pPr>
            <a:endParaRPr lang="en-US"/>
          </a:p>
        </p:txBody>
      </p:sp>
      <p:sp>
        <p:nvSpPr>
          <p:cNvPr id="4" name="Slide Number Placeholder 10">
            <a:extLst>
              <a:ext uri="{FF2B5EF4-FFF2-40B4-BE49-F238E27FC236}">
                <a16:creationId xmlns:a16="http://schemas.microsoft.com/office/drawing/2014/main" id="{0EF16D43-8D97-1CC9-FA53-C8833244D6D2}"/>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15</a:t>
            </a:fld>
            <a:endParaRPr lang="en-US" dirty="0"/>
          </a:p>
        </p:txBody>
      </p:sp>
    </p:spTree>
    <p:extLst>
      <p:ext uri="{BB962C8B-B14F-4D97-AF65-F5344CB8AC3E}">
        <p14:creationId xmlns:p14="http://schemas.microsoft.com/office/powerpoint/2010/main" val="27720822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 uri="{C183D7F6-B498-43B3-948B-1728B52AA6E4}">
                <adec:decorative xmlns:adec="http://schemas.microsoft.com/office/drawing/2017/decorative" val="0"/>
              </a:ext>
            </a:extLst>
          </p:cNvPr>
          <p:cNvSpPr>
            <a:spLocks noGrp="1"/>
          </p:cNvSpPr>
          <p:nvPr>
            <p:ph type="title"/>
          </p:nvPr>
        </p:nvSpPr>
        <p:spPr>
          <a:xfrm>
            <a:off x="609600" y="274639"/>
            <a:ext cx="10972800" cy="1143000"/>
          </a:xfrm>
        </p:spPr>
        <p:txBody>
          <a:bodyPr lIns="121920" tIns="60960" rIns="121920" bIns="60960" anchor="ctr" anchorCtr="0"/>
          <a:lstStyle/>
          <a:p>
            <a:r>
              <a:rPr lang="en-US">
                <a:latin typeface="Calibri"/>
                <a:ea typeface="Calibri"/>
                <a:cs typeface="Calibri"/>
              </a:rPr>
              <a:t>Next Steps</a:t>
            </a:r>
          </a:p>
        </p:txBody>
      </p:sp>
      <p:sp>
        <p:nvSpPr>
          <p:cNvPr id="2" name="Text Placeholder 1">
            <a:extLst>
              <a:ext uri="{FF2B5EF4-FFF2-40B4-BE49-F238E27FC236}">
                <a16:creationId xmlns:a16="http://schemas.microsoft.com/office/drawing/2014/main" id="{5CD8958D-A25A-77D2-8BAF-7EB768452F15}"/>
              </a:ext>
              <a:ext uri="{C183D7F6-B498-43B3-948B-1728B52AA6E4}">
                <adec:decorative xmlns:adec="http://schemas.microsoft.com/office/drawing/2017/decorative" val="0"/>
              </a:ext>
            </a:extLst>
          </p:cNvPr>
          <p:cNvSpPr>
            <a:spLocks noGrp="1"/>
          </p:cNvSpPr>
          <p:nvPr>
            <p:ph type="body" sz="quarter" idx="10"/>
          </p:nvPr>
        </p:nvSpPr>
        <p:spPr>
          <a:xfrm>
            <a:off x="609599" y="1364649"/>
            <a:ext cx="11064775" cy="4647391"/>
          </a:xfrm>
        </p:spPr>
        <p:txBody>
          <a:bodyPr/>
          <a:lstStyle/>
          <a:p>
            <a:pPr>
              <a:spcBef>
                <a:spcPts val="0"/>
              </a:spcBef>
              <a:spcAft>
                <a:spcPts val="2400"/>
              </a:spcAft>
            </a:pPr>
            <a:r>
              <a:rPr lang="en-US" sz="2133">
                <a:latin typeface="Calibri"/>
                <a:ea typeface="Calibri"/>
                <a:cs typeface="Arial"/>
              </a:rPr>
              <a:t>CDC’s Office of Public Health Data, Surveillance, and Technology will coordinate with CDC programs and jurisdictions </a:t>
            </a:r>
            <a:r>
              <a:rPr lang="en-US" sz="2133" b="0">
                <a:latin typeface="Calibri"/>
                <a:ea typeface="Calibri"/>
                <a:cs typeface="Arial"/>
              </a:rPr>
              <a:t>to resume annual reconciliation and publication of NNDSS national case surveillance data in 2026.</a:t>
            </a:r>
            <a:endParaRPr lang="en-US" sz="2133">
              <a:solidFill>
                <a:srgbClr val="000000"/>
              </a:solidFill>
              <a:latin typeface="Calibri"/>
              <a:ea typeface="Calibri"/>
              <a:cs typeface="Arial"/>
            </a:endParaRPr>
          </a:p>
          <a:p>
            <a:pPr>
              <a:spcBef>
                <a:spcPts val="0"/>
              </a:spcBef>
              <a:spcAft>
                <a:spcPts val="2400"/>
              </a:spcAft>
            </a:pPr>
            <a:r>
              <a:rPr lang="en-US" sz="2133">
                <a:latin typeface="Calibri"/>
                <a:ea typeface="Calibri"/>
                <a:cs typeface="Arial"/>
              </a:rPr>
              <a:t>CDC encourages jurisdictions to continue reviewing their 2024 annual data on their own as time allows.</a:t>
            </a:r>
          </a:p>
          <a:p>
            <a:pPr>
              <a:spcBef>
                <a:spcPts val="0"/>
              </a:spcBef>
              <a:spcAft>
                <a:spcPts val="2400"/>
              </a:spcAft>
            </a:pPr>
            <a:r>
              <a:rPr lang="en-US" sz="2133" b="0">
                <a:latin typeface="Calibri"/>
                <a:ea typeface="Calibri"/>
                <a:cs typeface="Arial"/>
              </a:rPr>
              <a:t>As we shared on June 11, </a:t>
            </a:r>
            <a:r>
              <a:rPr lang="en-US" sz="2133">
                <a:latin typeface="Calibri"/>
                <a:ea typeface="Calibri"/>
                <a:cs typeface="Arial"/>
              </a:rPr>
              <a:t>CDC will not provide a preliminary snapshot of 2024 NNDSS annual data</a:t>
            </a:r>
            <a:r>
              <a:rPr lang="en-US" sz="2133" b="0">
                <a:latin typeface="Calibri"/>
                <a:ea typeface="Calibri"/>
                <a:cs typeface="Arial"/>
              </a:rPr>
              <a:t>, which was referenced in our original announcement on June 3. </a:t>
            </a:r>
            <a:r>
              <a:rPr lang="en-US" sz="2133">
                <a:latin typeface="Calibri"/>
                <a:ea typeface="Calibri"/>
                <a:cs typeface="Arial"/>
              </a:rPr>
              <a:t>CDC is no longer asking jurisdictions to review and transmit their 2024 data to CDC by July 25, 2025.</a:t>
            </a:r>
            <a:r>
              <a:rPr lang="en-US" sz="2133" b="0">
                <a:solidFill>
                  <a:srgbClr val="000000"/>
                </a:solidFill>
                <a:latin typeface="Calibri"/>
                <a:ea typeface="Calibri"/>
                <a:cs typeface="Calibri"/>
              </a:rPr>
              <a:t> </a:t>
            </a:r>
          </a:p>
          <a:p>
            <a:pPr>
              <a:spcBef>
                <a:spcPts val="0"/>
              </a:spcBef>
              <a:spcAft>
                <a:spcPts val="1600"/>
              </a:spcAft>
            </a:pPr>
            <a:endParaRPr lang="en-US" sz="2400" b="0">
              <a:ea typeface="Calibri" panose="020F0502020204030204" pitchFamily="34" charset="0"/>
              <a:cs typeface="Arial" panose="020B0604020202020204" pitchFamily="34" charset="0"/>
            </a:endParaRPr>
          </a:p>
          <a:p>
            <a:pPr>
              <a:spcBef>
                <a:spcPts val="0"/>
              </a:spcBef>
              <a:spcAft>
                <a:spcPts val="1600"/>
              </a:spcAft>
            </a:pPr>
            <a:endParaRPr lang="en-US"/>
          </a:p>
        </p:txBody>
      </p:sp>
      <p:sp>
        <p:nvSpPr>
          <p:cNvPr id="4" name="Slide Number Placeholder 10">
            <a:extLst>
              <a:ext uri="{FF2B5EF4-FFF2-40B4-BE49-F238E27FC236}">
                <a16:creationId xmlns:a16="http://schemas.microsoft.com/office/drawing/2014/main" id="{D4282736-E36E-0828-AEEF-2A8F7DADE494}"/>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16</a:t>
            </a:fld>
            <a:endParaRPr lang="en-US" dirty="0"/>
          </a:p>
        </p:txBody>
      </p:sp>
    </p:spTree>
    <p:extLst>
      <p:ext uri="{BB962C8B-B14F-4D97-AF65-F5344CB8AC3E}">
        <p14:creationId xmlns:p14="http://schemas.microsoft.com/office/powerpoint/2010/main" val="268533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 uri="{C183D7F6-B498-43B3-948B-1728B52AA6E4}">
                <adec:decorative xmlns:adec="http://schemas.microsoft.com/office/drawing/2017/decorative" val="0"/>
              </a:ext>
            </a:extLst>
          </p:cNvPr>
          <p:cNvSpPr>
            <a:spLocks noGrp="1"/>
          </p:cNvSpPr>
          <p:nvPr>
            <p:ph type="title"/>
          </p:nvPr>
        </p:nvSpPr>
        <p:spPr>
          <a:xfrm>
            <a:off x="609600" y="274639"/>
            <a:ext cx="10972800" cy="1143000"/>
          </a:xfrm>
        </p:spPr>
        <p:txBody>
          <a:bodyPr lIns="121920" tIns="60960" rIns="121920" bIns="60960" anchor="ctr" anchorCtr="0"/>
          <a:lstStyle/>
          <a:p>
            <a:r>
              <a:rPr lang="en-US">
                <a:latin typeface="Calibri"/>
                <a:ea typeface="Calibri"/>
                <a:cs typeface="Calibri"/>
              </a:rPr>
              <a:t>Using MVPS to Lock 2024 Annual Data</a:t>
            </a:r>
          </a:p>
        </p:txBody>
      </p:sp>
      <p:sp>
        <p:nvSpPr>
          <p:cNvPr id="2" name="Text Placeholder 1">
            <a:extLst>
              <a:ext uri="{FF2B5EF4-FFF2-40B4-BE49-F238E27FC236}">
                <a16:creationId xmlns:a16="http://schemas.microsoft.com/office/drawing/2014/main" id="{5CD8958D-A25A-77D2-8BAF-7EB768452F15}"/>
              </a:ext>
              <a:ext uri="{C183D7F6-B498-43B3-948B-1728B52AA6E4}">
                <adec:decorative xmlns:adec="http://schemas.microsoft.com/office/drawing/2017/decorative" val="0"/>
              </a:ext>
            </a:extLst>
          </p:cNvPr>
          <p:cNvSpPr>
            <a:spLocks noGrp="1"/>
          </p:cNvSpPr>
          <p:nvPr>
            <p:ph type="body" sz="quarter" idx="10"/>
          </p:nvPr>
        </p:nvSpPr>
        <p:spPr>
          <a:xfrm>
            <a:off x="609599" y="1364649"/>
            <a:ext cx="11064775" cy="4647391"/>
          </a:xfrm>
        </p:spPr>
        <p:txBody>
          <a:bodyPr/>
          <a:lstStyle/>
          <a:p>
            <a:pPr>
              <a:spcBef>
                <a:spcPts val="0"/>
              </a:spcBef>
              <a:spcAft>
                <a:spcPts val="2400"/>
              </a:spcAft>
            </a:pPr>
            <a:r>
              <a:rPr lang="en-US" sz="2133">
                <a:latin typeface="Calibri"/>
                <a:ea typeface="Calibri"/>
                <a:cs typeface="Arial"/>
              </a:rPr>
              <a:t>Jurisdictions can review and lock their 2024 annual data </a:t>
            </a:r>
            <a:r>
              <a:rPr lang="en-US" sz="2133" b="0">
                <a:latin typeface="Calibri"/>
                <a:ea typeface="Calibri"/>
                <a:cs typeface="Arial"/>
              </a:rPr>
              <a:t>using the reconciliation module in MVPS</a:t>
            </a:r>
          </a:p>
          <a:p>
            <a:pPr>
              <a:spcBef>
                <a:spcPts val="0"/>
              </a:spcBef>
              <a:spcAft>
                <a:spcPts val="2400"/>
              </a:spcAft>
            </a:pPr>
            <a:r>
              <a:rPr lang="en-US" sz="2133">
                <a:latin typeface="Calibri"/>
                <a:ea typeface="Calibri"/>
                <a:cs typeface="Arial"/>
              </a:rPr>
              <a:t>The functionality is optional</a:t>
            </a:r>
            <a:r>
              <a:rPr lang="en-US" sz="2133" b="0">
                <a:latin typeface="Calibri"/>
                <a:ea typeface="Calibri"/>
                <a:cs typeface="Arial"/>
              </a:rPr>
              <a:t> and is available </a:t>
            </a:r>
            <a:r>
              <a:rPr lang="en-US" sz="2133">
                <a:latin typeface="Calibri"/>
                <a:ea typeface="Calibri"/>
                <a:cs typeface="Arial"/>
              </a:rPr>
              <a:t>from July 14, 2025, through Sept. 30, 2025</a:t>
            </a:r>
          </a:p>
          <a:p>
            <a:pPr>
              <a:spcBef>
                <a:spcPts val="0"/>
              </a:spcBef>
              <a:spcAft>
                <a:spcPts val="2400"/>
              </a:spcAft>
            </a:pPr>
            <a:r>
              <a:rPr lang="en-US" sz="2133">
                <a:solidFill>
                  <a:srgbClr val="000000"/>
                </a:solidFill>
                <a:latin typeface="Calibri"/>
                <a:ea typeface="Calibri"/>
                <a:cs typeface="Calibri"/>
              </a:rPr>
              <a:t>CDC posted a detailed job aid on July 14, 2025 </a:t>
            </a:r>
            <a:r>
              <a:rPr lang="en-US" sz="2133" b="0">
                <a:solidFill>
                  <a:srgbClr val="000000"/>
                </a:solidFill>
                <a:latin typeface="Calibri"/>
                <a:ea typeface="Calibri"/>
                <a:cs typeface="Calibri"/>
              </a:rPr>
              <a:t>in the help section of the MVPS portal</a:t>
            </a:r>
          </a:p>
          <a:p>
            <a:pPr>
              <a:spcBef>
                <a:spcPts val="0"/>
              </a:spcBef>
              <a:spcAft>
                <a:spcPts val="2400"/>
              </a:spcAft>
            </a:pPr>
            <a:r>
              <a:rPr lang="en-US" sz="2133" b="0">
                <a:solidFill>
                  <a:srgbClr val="000000"/>
                </a:solidFill>
                <a:latin typeface="Calibri"/>
                <a:ea typeface="Calibri"/>
                <a:cs typeface="Calibri"/>
              </a:rPr>
              <a:t>However, </a:t>
            </a:r>
            <a:r>
              <a:rPr lang="en-US" sz="2133">
                <a:solidFill>
                  <a:srgbClr val="000000"/>
                </a:solidFill>
                <a:latin typeface="Calibri"/>
                <a:ea typeface="Calibri"/>
                <a:cs typeface="Calibri"/>
              </a:rPr>
              <a:t>CDC’s NNDSS team will not be able to provide hands-on reconciliation assistance in 2025</a:t>
            </a:r>
            <a:endParaRPr lang="en-US" sz="2133" b="0">
              <a:solidFill>
                <a:srgbClr val="000000"/>
              </a:solidFill>
              <a:latin typeface="Calibri"/>
              <a:ea typeface="Calibri"/>
              <a:cs typeface="Calibri"/>
            </a:endParaRPr>
          </a:p>
          <a:p>
            <a:pPr>
              <a:spcBef>
                <a:spcPts val="0"/>
              </a:spcBef>
              <a:spcAft>
                <a:spcPts val="2400"/>
              </a:spcAft>
            </a:pPr>
            <a:r>
              <a:rPr lang="en-US" sz="2133">
                <a:solidFill>
                  <a:srgbClr val="000000"/>
                </a:solidFill>
                <a:latin typeface="Calibri"/>
                <a:ea typeface="Calibri"/>
                <a:cs typeface="Calibri"/>
              </a:rPr>
              <a:t>Send questions to </a:t>
            </a:r>
            <a:r>
              <a:rPr lang="en-US" sz="2133" u="sng">
                <a:solidFill>
                  <a:srgbClr val="000000"/>
                </a:solidFill>
                <a:latin typeface="Calibri"/>
                <a:ea typeface="Calibri"/>
                <a:cs typeface="Calibri"/>
                <a:hlinkClick r:id="rId3"/>
              </a:rPr>
              <a:t>edx@cdc.gov</a:t>
            </a:r>
            <a:r>
              <a:rPr lang="en-US" sz="2133">
                <a:solidFill>
                  <a:srgbClr val="000000"/>
                </a:solidFill>
                <a:latin typeface="Calibri"/>
                <a:ea typeface="Calibri"/>
                <a:cs typeface="Calibri"/>
              </a:rPr>
              <a:t> </a:t>
            </a:r>
            <a:r>
              <a:rPr lang="en-US" sz="2133" b="0">
                <a:solidFill>
                  <a:srgbClr val="000000"/>
                </a:solidFill>
                <a:latin typeface="Calibri"/>
                <a:ea typeface="Calibri"/>
                <a:cs typeface="Calibri"/>
              </a:rPr>
              <a:t>with the subject line “</a:t>
            </a:r>
            <a:r>
              <a:rPr lang="en-US" sz="2133" b="0" i="1">
                <a:solidFill>
                  <a:srgbClr val="000000"/>
                </a:solidFill>
                <a:latin typeface="Calibri"/>
                <a:ea typeface="Calibri"/>
                <a:cs typeface="Calibri"/>
              </a:rPr>
              <a:t>2024 Reconciliation Questions”</a:t>
            </a:r>
            <a:r>
              <a:rPr lang="en-US" sz="2133" b="0">
                <a:solidFill>
                  <a:srgbClr val="000000"/>
                </a:solidFill>
                <a:latin typeface="Calibri"/>
                <a:ea typeface="Calibri"/>
                <a:cs typeface="Calibri"/>
              </a:rPr>
              <a:t> </a:t>
            </a:r>
          </a:p>
          <a:p>
            <a:pPr>
              <a:spcBef>
                <a:spcPts val="0"/>
              </a:spcBef>
              <a:spcAft>
                <a:spcPts val="1600"/>
              </a:spcAft>
            </a:pPr>
            <a:endParaRPr lang="en-US" sz="2400" b="0">
              <a:ea typeface="Calibri" panose="020F0502020204030204" pitchFamily="34" charset="0"/>
              <a:cs typeface="Arial" panose="020B0604020202020204" pitchFamily="34" charset="0"/>
            </a:endParaRPr>
          </a:p>
          <a:p>
            <a:pPr>
              <a:spcBef>
                <a:spcPts val="0"/>
              </a:spcBef>
              <a:spcAft>
                <a:spcPts val="1600"/>
              </a:spcAft>
            </a:pPr>
            <a:endParaRPr lang="en-US"/>
          </a:p>
        </p:txBody>
      </p:sp>
      <p:sp>
        <p:nvSpPr>
          <p:cNvPr id="4" name="Slide Number Placeholder 10">
            <a:extLst>
              <a:ext uri="{FF2B5EF4-FFF2-40B4-BE49-F238E27FC236}">
                <a16:creationId xmlns:a16="http://schemas.microsoft.com/office/drawing/2014/main" id="{CC98A3A0-CE99-E481-1C05-8D22986CE149}"/>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17</a:t>
            </a:fld>
            <a:endParaRPr lang="en-US" dirty="0"/>
          </a:p>
        </p:txBody>
      </p:sp>
    </p:spTree>
    <p:extLst>
      <p:ext uri="{BB962C8B-B14F-4D97-AF65-F5344CB8AC3E}">
        <p14:creationId xmlns:p14="http://schemas.microsoft.com/office/powerpoint/2010/main" val="1522022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591671" y="3875428"/>
            <a:ext cx="11059884" cy="1162051"/>
          </a:xfrm>
        </p:spPr>
        <p:txBody>
          <a:bodyPr/>
          <a:lstStyle/>
          <a:p>
            <a:r>
              <a:rPr lang="en-US"/>
              <a:t>Case Surveillance and 1CDP</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591671" y="5719484"/>
            <a:ext cx="10363200" cy="946995"/>
          </a:xfrm>
        </p:spPr>
        <p:txBody>
          <a:bodyPr/>
          <a:lstStyle/>
          <a:p>
            <a:pPr>
              <a:lnSpc>
                <a:spcPct val="100000"/>
              </a:lnSpc>
            </a:pPr>
            <a:r>
              <a:rPr lang="en-US"/>
              <a:t>Katie Fullerton</a:t>
            </a:r>
            <a:br>
              <a:rPr lang="en-US"/>
            </a:br>
            <a:r>
              <a:rPr lang="en-US"/>
              <a:t>Office of Public Health Data, Surveillance, and Technology</a:t>
            </a:r>
          </a:p>
        </p:txBody>
      </p:sp>
    </p:spTree>
    <p:extLst>
      <p:ext uri="{BB962C8B-B14F-4D97-AF65-F5344CB8AC3E}">
        <p14:creationId xmlns:p14="http://schemas.microsoft.com/office/powerpoint/2010/main" val="3241830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2F77-87D7-0545-9403-B420A545634A}"/>
              </a:ext>
            </a:extLst>
          </p:cNvPr>
          <p:cNvSpPr>
            <a:spLocks noGrp="1"/>
          </p:cNvSpPr>
          <p:nvPr>
            <p:ph type="title"/>
          </p:nvPr>
        </p:nvSpPr>
        <p:spPr/>
        <p:txBody>
          <a:bodyPr/>
          <a:lstStyle/>
          <a:p>
            <a:r>
              <a:rPr lang="en-US"/>
              <a:t>A grounding moment</a:t>
            </a:r>
          </a:p>
        </p:txBody>
      </p:sp>
      <p:sp>
        <p:nvSpPr>
          <p:cNvPr id="5" name="Text Placeholder 4">
            <a:extLst>
              <a:ext uri="{FF2B5EF4-FFF2-40B4-BE49-F238E27FC236}">
                <a16:creationId xmlns:a16="http://schemas.microsoft.com/office/drawing/2014/main" id="{5BA0A585-F98A-E1A5-32D1-6B347E3A6289}"/>
              </a:ext>
            </a:extLst>
          </p:cNvPr>
          <p:cNvSpPr>
            <a:spLocks noGrp="1"/>
          </p:cNvSpPr>
          <p:nvPr>
            <p:ph type="body" sz="quarter" idx="10"/>
          </p:nvPr>
        </p:nvSpPr>
        <p:spPr>
          <a:xfrm>
            <a:off x="522972" y="1537190"/>
            <a:ext cx="10972800" cy="4911736"/>
          </a:xfrm>
        </p:spPr>
        <p:txBody>
          <a:bodyPr/>
          <a:lstStyle/>
          <a:p>
            <a:pPr marL="342900" marR="0" lvl="0" indent="-342900">
              <a:lnSpc>
                <a:spcPct val="107000"/>
              </a:lnSpc>
              <a:spcBef>
                <a:spcPts val="0"/>
              </a:spcBef>
              <a:spcAft>
                <a:spcPts val="0"/>
              </a:spcAft>
              <a:buFont typeface="+mj-lt"/>
              <a:buAutoNum type="arabicPeriod"/>
            </a:pPr>
            <a:r>
              <a:rPr lang="en-US" sz="1800">
                <a:solidFill>
                  <a:srgbClr val="000000"/>
                </a:solidFill>
                <a:effectLst/>
                <a:ea typeface="Calibri" panose="020F0502020204030204" pitchFamily="34" charset="0"/>
                <a:cs typeface="Calibri" panose="020F0502020204030204" pitchFamily="34" charset="0"/>
              </a:rPr>
              <a:t>Data modernization remains a major priority</a:t>
            </a:r>
            <a:endParaRPr lang="en-US" sz="1600">
              <a:effectLs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Symbol" panose="05050102010706020507" pitchFamily="18" charset="2"/>
              <a:buChar char="o"/>
            </a:pPr>
            <a:r>
              <a:rPr lang="en-US" sz="1800">
                <a:solidFill>
                  <a:srgbClr val="000000"/>
                </a:solidFill>
                <a:effectLst/>
                <a:ea typeface="Calibri" panose="020F0502020204030204" pitchFamily="34" charset="0"/>
                <a:cs typeface="Calibri" panose="020F0502020204030204" pitchFamily="34" charset="0"/>
              </a:rPr>
              <a:t>Data modernization remains a major priority for OPHDST and the agency. We are leading several efforts in collaboration with partners to establish a robust, interconnected data infrastructure.</a:t>
            </a:r>
            <a:endParaRPr lang="en-US" sz="160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a:solidFill>
                  <a:srgbClr val="000000"/>
                </a:solidFill>
                <a:effectLst/>
                <a:ea typeface="Calibri" panose="020F0502020204030204" pitchFamily="34" charset="0"/>
                <a:cs typeface="Calibri" panose="020F0502020204030204" pitchFamily="34" charset="0"/>
              </a:rPr>
              <a:t>Building on progress</a:t>
            </a:r>
            <a:endParaRPr lang="en-US" sz="1600">
              <a:effectLs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Symbol" panose="05050102010706020507" pitchFamily="18" charset="2"/>
              <a:buChar char="o"/>
            </a:pPr>
            <a:r>
              <a:rPr lang="en-US" sz="1800">
                <a:solidFill>
                  <a:srgbClr val="000000"/>
                </a:solidFill>
                <a:effectLst/>
                <a:ea typeface="Calibri" panose="020F0502020204030204" pitchFamily="34" charset="0"/>
                <a:cs typeface="Calibri" panose="020F0502020204030204" pitchFamily="34" charset="0"/>
              </a:rPr>
              <a:t>Because of the progress we’ve made through data modernization, we can prevent, detect, and respond to health threats more rapidly.</a:t>
            </a:r>
            <a:endParaRPr lang="en-US" sz="160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a:solidFill>
                  <a:srgbClr val="000000"/>
                </a:solidFill>
                <a:effectLst/>
                <a:ea typeface="Calibri" panose="020F0502020204030204" pitchFamily="34" charset="0"/>
                <a:cs typeface="Calibri" panose="020F0502020204030204" pitchFamily="34" charset="0"/>
              </a:rPr>
              <a:t>Harnessing technological innovations and a strong foundation of public health data</a:t>
            </a:r>
            <a:endParaRPr lang="en-US" sz="1600">
              <a:effectLs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Symbol" panose="05050102010706020507" pitchFamily="18" charset="2"/>
              <a:buChar char="o"/>
            </a:pPr>
            <a:r>
              <a:rPr lang="en-US" sz="1800">
                <a:solidFill>
                  <a:srgbClr val="000000"/>
                </a:solidFill>
                <a:effectLst/>
                <a:ea typeface="Calibri" panose="020F0502020204030204" pitchFamily="34" charset="0"/>
                <a:cs typeface="Calibri" panose="020F0502020204030204" pitchFamily="34" charset="0"/>
              </a:rPr>
              <a:t>Further adaptation and innovation are essential to build on our strong foundation of core data to overcome longstanding challenges with data exchange and enhance our overall response capabilities.</a:t>
            </a:r>
            <a:endParaRPr lang="en-US" sz="160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a:solidFill>
                  <a:srgbClr val="000000"/>
                </a:solidFill>
                <a:effectLst/>
                <a:ea typeface="Calibri" panose="020F0502020204030204" pitchFamily="34" charset="0"/>
                <a:cs typeface="Calibri" panose="020F0502020204030204" pitchFamily="34" charset="0"/>
              </a:rPr>
              <a:t>Prioritizing impact and sustainability</a:t>
            </a:r>
            <a:endParaRPr lang="en-US" sz="1600">
              <a:effectLs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Symbol" panose="05050102010706020507" pitchFamily="18" charset="2"/>
              <a:buChar char="o"/>
            </a:pPr>
            <a:r>
              <a:rPr lang="en-US" sz="1800">
                <a:solidFill>
                  <a:srgbClr val="000000"/>
                </a:solidFill>
                <a:effectLst/>
                <a:ea typeface="Calibri" panose="020F0502020204030204" pitchFamily="34" charset="0"/>
                <a:cs typeface="Calibri" panose="020F0502020204030204" pitchFamily="34" charset="0"/>
              </a:rPr>
              <a:t>Through efforts like advancing our One CDC Data Platform (1CDP), optimizing </a:t>
            </a:r>
            <a:r>
              <a:rPr lang="en-US" sz="1800" err="1">
                <a:solidFill>
                  <a:srgbClr val="000000"/>
                </a:solidFill>
                <a:effectLst/>
                <a:ea typeface="Calibri" panose="020F0502020204030204" pitchFamily="34" charset="0"/>
                <a:cs typeface="Calibri" panose="020F0502020204030204" pitchFamily="34" charset="0"/>
              </a:rPr>
              <a:t>eCR</a:t>
            </a:r>
            <a:r>
              <a:rPr lang="en-US" sz="1800">
                <a:solidFill>
                  <a:srgbClr val="000000"/>
                </a:solidFill>
                <a:effectLst/>
                <a:ea typeface="Calibri" panose="020F0502020204030204" pitchFamily="34" charset="0"/>
                <a:cs typeface="Calibri" panose="020F0502020204030204" pitchFamily="34" charset="0"/>
              </a:rPr>
              <a:t>, and establishing Implementation Centers, we are prioritizing our resources to focus on where we can make the greatest impact while ensuring long-term sustainability.</a:t>
            </a:r>
            <a:endParaRPr lang="en-US" sz="1600">
              <a:effectLst/>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Font typeface="+mj-lt"/>
              <a:buAutoNum type="arabicPeriod"/>
            </a:pPr>
            <a:r>
              <a:rPr lang="en-US" sz="1800">
                <a:solidFill>
                  <a:srgbClr val="000000"/>
                </a:solidFill>
                <a:effectLst/>
                <a:ea typeface="Calibri" panose="020F0502020204030204" pitchFamily="34" charset="0"/>
                <a:cs typeface="Calibri" panose="020F0502020204030204" pitchFamily="34" charset="0"/>
              </a:rPr>
              <a:t>Collaboration with partners is key</a:t>
            </a:r>
            <a:endParaRPr lang="en-US" sz="1600">
              <a:effectLst/>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Symbol" panose="05050102010706020507" pitchFamily="18" charset="2"/>
              <a:buChar char="o"/>
            </a:pPr>
            <a:r>
              <a:rPr lang="en-US" sz="1800">
                <a:solidFill>
                  <a:srgbClr val="000000"/>
                </a:solidFill>
                <a:effectLst/>
                <a:ea typeface="Calibri" panose="020F0502020204030204" pitchFamily="34" charset="0"/>
                <a:cs typeface="Calibri" panose="020F0502020204030204" pitchFamily="34" charset="0"/>
              </a:rPr>
              <a:t>Active dialogue with our STLT partners has been and will continue to be vital to make these efforts successful.</a:t>
            </a:r>
            <a:endParaRPr lang="en-US" sz="1050">
              <a:effectLst/>
              <a:ea typeface="Calibri" panose="020F0502020204030204" pitchFamily="34" charset="0"/>
              <a:cs typeface="Calibri" panose="020F0502020204030204" pitchFamily="34" charset="0"/>
            </a:endParaRPr>
          </a:p>
        </p:txBody>
      </p:sp>
      <p:sp>
        <p:nvSpPr>
          <p:cNvPr id="2" name="Slide Number Placeholder 10">
            <a:extLst>
              <a:ext uri="{FF2B5EF4-FFF2-40B4-BE49-F238E27FC236}">
                <a16:creationId xmlns:a16="http://schemas.microsoft.com/office/drawing/2014/main" id="{064A5B02-976D-C4FD-1D94-17217258D969}"/>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19</a:t>
            </a:fld>
            <a:endParaRPr lang="en-US" dirty="0"/>
          </a:p>
        </p:txBody>
      </p:sp>
    </p:spTree>
    <p:extLst>
      <p:ext uri="{BB962C8B-B14F-4D97-AF65-F5344CB8AC3E}">
        <p14:creationId xmlns:p14="http://schemas.microsoft.com/office/powerpoint/2010/main" val="2220809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3EC8E5-FF5D-DA93-AA97-0B192C982189}"/>
              </a:ext>
            </a:extLst>
          </p:cNvPr>
          <p:cNvSpPr>
            <a:spLocks noGrp="1"/>
          </p:cNvSpPr>
          <p:nvPr>
            <p:ph type="title"/>
          </p:nvPr>
        </p:nvSpPr>
        <p:spPr/>
        <p:txBody>
          <a:bodyPr/>
          <a:lstStyle/>
          <a:p>
            <a:r>
              <a:rPr lang="en-US"/>
              <a:t>Bringing you more information</a:t>
            </a:r>
          </a:p>
        </p:txBody>
      </p:sp>
      <p:sp>
        <p:nvSpPr>
          <p:cNvPr id="5" name="Text Placeholder 4">
            <a:extLst>
              <a:ext uri="{FF2B5EF4-FFF2-40B4-BE49-F238E27FC236}">
                <a16:creationId xmlns:a16="http://schemas.microsoft.com/office/drawing/2014/main" id="{A089D4FE-C2C0-88F2-5668-5C73EE44ABC2}"/>
              </a:ext>
            </a:extLst>
          </p:cNvPr>
          <p:cNvSpPr>
            <a:spLocks noGrp="1"/>
          </p:cNvSpPr>
          <p:nvPr>
            <p:ph type="body" sz="quarter" idx="10"/>
          </p:nvPr>
        </p:nvSpPr>
        <p:spPr/>
        <p:txBody>
          <a:bodyPr/>
          <a:lstStyle/>
          <a:p>
            <a:r>
              <a:rPr lang="en-US" b="0"/>
              <a:t>Detect and Monitor Division (DMD) within OPHDST has started an internal bimonthly update series related to Case Surveillance, for DMD and CDC program partners</a:t>
            </a:r>
          </a:p>
          <a:p>
            <a:r>
              <a:rPr lang="en-US" b="0"/>
              <a:t>Each month, we will share a summary of the internal conversations and information with you all in this forum</a:t>
            </a:r>
          </a:p>
          <a:p>
            <a:r>
              <a:rPr lang="en-US" b="0"/>
              <a:t>The goal is parallel information sharing about case surveillance and its modernization into 1CDP</a:t>
            </a:r>
          </a:p>
          <a:p>
            <a:r>
              <a:rPr lang="en-US" b="0"/>
              <a:t>The following slides are summary of internal CDC sessions on June 24 and July 8</a:t>
            </a:r>
          </a:p>
        </p:txBody>
      </p:sp>
      <p:sp>
        <p:nvSpPr>
          <p:cNvPr id="2" name="Slide Number Placeholder 10">
            <a:extLst>
              <a:ext uri="{FF2B5EF4-FFF2-40B4-BE49-F238E27FC236}">
                <a16:creationId xmlns:a16="http://schemas.microsoft.com/office/drawing/2014/main" id="{D57C43BE-603A-2885-F7D4-F2E44F261547}"/>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20</a:t>
            </a:fld>
            <a:endParaRPr lang="en-US" dirty="0"/>
          </a:p>
        </p:txBody>
      </p:sp>
    </p:spTree>
    <p:extLst>
      <p:ext uri="{BB962C8B-B14F-4D97-AF65-F5344CB8AC3E}">
        <p14:creationId xmlns:p14="http://schemas.microsoft.com/office/powerpoint/2010/main" val="2875745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BF4170-653F-8DD9-6FEF-1FA36CF9666B}"/>
              </a:ext>
            </a:extLst>
          </p:cNvPr>
          <p:cNvSpPr>
            <a:spLocks noGrp="1"/>
          </p:cNvSpPr>
          <p:nvPr>
            <p:ph type="title"/>
          </p:nvPr>
        </p:nvSpPr>
        <p:spPr>
          <a:xfrm>
            <a:off x="609600" y="274639"/>
            <a:ext cx="10972800" cy="793765"/>
          </a:xfrm>
        </p:spPr>
        <p:txBody>
          <a:bodyPr/>
          <a:lstStyle/>
          <a:p>
            <a:r>
              <a:rPr lang="en-US"/>
              <a:t>Bottom Lines Up Front</a:t>
            </a:r>
          </a:p>
        </p:txBody>
      </p:sp>
      <p:sp>
        <p:nvSpPr>
          <p:cNvPr id="2" name="Text Placeholder 1">
            <a:extLst>
              <a:ext uri="{FF2B5EF4-FFF2-40B4-BE49-F238E27FC236}">
                <a16:creationId xmlns:a16="http://schemas.microsoft.com/office/drawing/2014/main" id="{7C59D77F-E5C3-BEB2-90E0-B59C2E060D10}"/>
              </a:ext>
            </a:extLst>
          </p:cNvPr>
          <p:cNvSpPr>
            <a:spLocks noGrp="1"/>
          </p:cNvSpPr>
          <p:nvPr>
            <p:ph type="body" sz="quarter" idx="10"/>
          </p:nvPr>
        </p:nvSpPr>
        <p:spPr>
          <a:xfrm>
            <a:off x="542223" y="1199986"/>
            <a:ext cx="10972800" cy="5084991"/>
          </a:xfrm>
        </p:spPr>
        <p:txBody>
          <a:bodyPr/>
          <a:lstStyle/>
          <a:p>
            <a:r>
              <a:rPr lang="en-US" sz="2400" b="0">
                <a:solidFill>
                  <a:srgbClr val="000000"/>
                </a:solidFill>
                <a:effectLst/>
                <a:ea typeface="Calibri" panose="020F0502020204030204" pitchFamily="34" charset="0"/>
                <a:cs typeface="Calibri" panose="020F0502020204030204" pitchFamily="34" charset="0"/>
              </a:rPr>
              <a:t>Case surveillance data (including NNDSS) have been defined as a core data source in the Public Health Data Strategy since 2023</a:t>
            </a:r>
            <a:endParaRPr lang="en-US" sz="2400" b="0">
              <a:solidFill>
                <a:srgbClr val="000000"/>
              </a:solidFill>
              <a:ea typeface="Calibri" panose="020F0502020204030204" pitchFamily="34" charset="0"/>
              <a:cs typeface="Calibri" panose="020F0502020204030204" pitchFamily="34" charset="0"/>
            </a:endParaRPr>
          </a:p>
          <a:p>
            <a:pPr lvl="1"/>
            <a:r>
              <a:rPr lang="en-US" sz="2000" kern="100">
                <a:effectLst/>
                <a:ea typeface="Calibri" panose="020F0502020204030204" pitchFamily="34" charset="0"/>
                <a:cs typeface="Calibri" panose="020F0502020204030204" pitchFamily="34" charset="0"/>
              </a:rPr>
              <a:t>The Public Health Data Strategy (PHDS) is the overarching strategy for data and technology for public health. This strategy was released in 2023 and is updated yearly with relevant milestones.</a:t>
            </a:r>
          </a:p>
          <a:p>
            <a:endParaRPr lang="en-US" sz="2400" b="0">
              <a:solidFill>
                <a:srgbClr val="000000"/>
              </a:solidFill>
              <a:effectLst/>
              <a:ea typeface="Calibri" panose="020F0502020204030204" pitchFamily="34" charset="0"/>
              <a:cs typeface="Calibri" panose="020F0502020204030204" pitchFamily="34" charset="0"/>
            </a:endParaRPr>
          </a:p>
          <a:p>
            <a:r>
              <a:rPr lang="en-US" sz="2400" b="0">
                <a:solidFill>
                  <a:srgbClr val="000000"/>
                </a:solidFill>
                <a:effectLst/>
                <a:ea typeface="Calibri" panose="020F0502020204030204" pitchFamily="34" charset="0"/>
                <a:cs typeface="Calibri" panose="020F0502020204030204" pitchFamily="34" charset="0"/>
              </a:rPr>
              <a:t>One CDC Data Platform (1CDP) was launched at CDC in October 2024. </a:t>
            </a:r>
          </a:p>
          <a:p>
            <a:pPr lvl="1"/>
            <a:r>
              <a:rPr lang="en-US" sz="2000" b="0">
                <a:solidFill>
                  <a:srgbClr val="000000"/>
                </a:solidFill>
                <a:effectLst/>
                <a:ea typeface="Calibri" panose="020F0502020204030204" pitchFamily="34" charset="0"/>
                <a:cs typeface="Calibri" panose="020F0502020204030204" pitchFamily="34" charset="0"/>
              </a:rPr>
              <a:t>1CDP is </a:t>
            </a:r>
            <a:r>
              <a:rPr lang="en-US" sz="2000" b="0">
                <a:solidFill>
                  <a:srgbClr val="000000"/>
                </a:solidFill>
                <a:ea typeface="Calibri" panose="020F0502020204030204" pitchFamily="34" charset="0"/>
                <a:cs typeface="Calibri" panose="020F0502020204030204" pitchFamily="34" charset="0"/>
              </a:rPr>
              <a:t>on a three-year roadmap (FY25 to FY27)</a:t>
            </a:r>
            <a:r>
              <a:rPr lang="en-US" sz="2000" b="0">
                <a:solidFill>
                  <a:srgbClr val="000000"/>
                </a:solidFill>
                <a:effectLst/>
                <a:ea typeface="Calibri" panose="020F0502020204030204" pitchFamily="34" charset="0"/>
                <a:cs typeface="Calibri" panose="020F0502020204030204" pitchFamily="34" charset="0"/>
              </a:rPr>
              <a:t> to full scalability and operation across CDC and with partners.</a:t>
            </a:r>
          </a:p>
          <a:p>
            <a:endParaRPr lang="en-US" sz="2400" b="0">
              <a:solidFill>
                <a:srgbClr val="000000"/>
              </a:solidFill>
              <a:effectLst/>
              <a:ea typeface="Calibri" panose="020F0502020204030204" pitchFamily="34" charset="0"/>
              <a:cs typeface="Calibri" panose="020F0502020204030204" pitchFamily="34" charset="0"/>
            </a:endParaRPr>
          </a:p>
          <a:p>
            <a:r>
              <a:rPr lang="en-US" sz="2400" b="0">
                <a:solidFill>
                  <a:srgbClr val="000000"/>
                </a:solidFill>
                <a:ea typeface="Calibri" panose="020F0502020204030204" pitchFamily="34" charset="0"/>
                <a:cs typeface="Calibri" panose="020F0502020204030204" pitchFamily="34" charset="0"/>
              </a:rPr>
              <a:t>C</a:t>
            </a:r>
            <a:r>
              <a:rPr lang="en-US" sz="2400" b="0">
                <a:solidFill>
                  <a:srgbClr val="000000"/>
                </a:solidFill>
                <a:effectLst/>
                <a:ea typeface="Calibri" panose="020F0502020204030204" pitchFamily="34" charset="0"/>
                <a:cs typeface="Calibri" panose="020F0502020204030204" pitchFamily="34" charset="0"/>
              </a:rPr>
              <a:t>ase surveillance/NNDSS Message Validation, Processing, and Provisioning System [MVPS] is being migrated into 1CDP in Year 1 and Year 2.</a:t>
            </a:r>
          </a:p>
          <a:p>
            <a:pPr marL="0" indent="0">
              <a:buNone/>
            </a:pPr>
            <a:endParaRPr lang="en-US" sz="2400" b="0">
              <a:solidFill>
                <a:srgbClr val="000000"/>
              </a:solidFill>
              <a:effectLst/>
              <a:ea typeface="Calibri" panose="020F0502020204030204" pitchFamily="34" charset="0"/>
              <a:cs typeface="Calibri" panose="020F0502020204030204" pitchFamily="34" charset="0"/>
            </a:endParaRPr>
          </a:p>
          <a:p>
            <a:r>
              <a:rPr lang="en-US" sz="2400" b="0">
                <a:solidFill>
                  <a:srgbClr val="000000"/>
                </a:solidFill>
                <a:effectLst/>
                <a:ea typeface="Calibri" panose="020F0502020204030204" pitchFamily="34" charset="0"/>
                <a:cs typeface="Calibri" panose="020F0502020204030204" pitchFamily="34" charset="0"/>
              </a:rPr>
              <a:t>Migrating MVPS to 1CDP will be a complex, multi-year process </a:t>
            </a:r>
          </a:p>
          <a:p>
            <a:endParaRPr lang="en-US"/>
          </a:p>
        </p:txBody>
      </p:sp>
      <p:sp>
        <p:nvSpPr>
          <p:cNvPr id="4" name="Slide Number Placeholder 10">
            <a:extLst>
              <a:ext uri="{FF2B5EF4-FFF2-40B4-BE49-F238E27FC236}">
                <a16:creationId xmlns:a16="http://schemas.microsoft.com/office/drawing/2014/main" id="{0AEE37FB-B41D-A9F1-AD2E-9BCB06C0D099}"/>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21</a:t>
            </a:fld>
            <a:endParaRPr lang="en-US" dirty="0"/>
          </a:p>
        </p:txBody>
      </p:sp>
    </p:spTree>
    <p:extLst>
      <p:ext uri="{BB962C8B-B14F-4D97-AF65-F5344CB8AC3E}">
        <p14:creationId xmlns:p14="http://schemas.microsoft.com/office/powerpoint/2010/main" val="2289710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AEE5-F07A-C5E2-4B12-1A2BC05660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802383-A7FB-AEB7-C025-AB88EE83660A}"/>
              </a:ext>
            </a:extLst>
          </p:cNvPr>
          <p:cNvSpPr>
            <a:spLocks noGrp="1"/>
          </p:cNvSpPr>
          <p:nvPr>
            <p:ph type="title"/>
          </p:nvPr>
        </p:nvSpPr>
        <p:spPr/>
        <p:txBody>
          <a:bodyPr lIns="91440" tIns="45720" rIns="91440" bIns="45720" anchor="b" anchorCtr="0"/>
          <a:lstStyle/>
          <a:p>
            <a:r>
              <a:rPr lang="en-US" sz="3730"/>
              <a:t>Three categories of case surveillance data are transmitted from jurisdictions to CDC.</a:t>
            </a:r>
          </a:p>
        </p:txBody>
      </p:sp>
      <p:grpSp>
        <p:nvGrpSpPr>
          <p:cNvPr id="53" name="Group 52" descr="Three boxes, core data elements, program-specific data elements, and response-specific data elements. Within the core data elements box a sub-box of case notification minimal data necessary is nested">
            <a:extLst>
              <a:ext uri="{FF2B5EF4-FFF2-40B4-BE49-F238E27FC236}">
                <a16:creationId xmlns:a16="http://schemas.microsoft.com/office/drawing/2014/main" id="{2C47B5E8-B55F-9F0F-B379-8F29D822D804}"/>
              </a:ext>
            </a:extLst>
          </p:cNvPr>
          <p:cNvGrpSpPr/>
          <p:nvPr/>
        </p:nvGrpSpPr>
        <p:grpSpPr>
          <a:xfrm>
            <a:off x="1216676" y="2283257"/>
            <a:ext cx="9432751" cy="2673967"/>
            <a:chOff x="1198486" y="2419693"/>
            <a:chExt cx="9432751" cy="2673967"/>
          </a:xfrm>
        </p:grpSpPr>
        <p:grpSp>
          <p:nvGrpSpPr>
            <p:cNvPr id="54" name="Group 53" descr="Light blue box">
              <a:extLst>
                <a:ext uri="{FF2B5EF4-FFF2-40B4-BE49-F238E27FC236}">
                  <a16:creationId xmlns:a16="http://schemas.microsoft.com/office/drawing/2014/main" id="{2FC75C6E-45FC-BC65-2E51-6C8173CAF3A9}"/>
                </a:ext>
              </a:extLst>
            </p:cNvPr>
            <p:cNvGrpSpPr/>
            <p:nvPr/>
          </p:nvGrpSpPr>
          <p:grpSpPr>
            <a:xfrm>
              <a:off x="1198486" y="2419693"/>
              <a:ext cx="3799645" cy="2673966"/>
              <a:chOff x="3846535" y="1445583"/>
              <a:chExt cx="2391485" cy="2374433"/>
            </a:xfrm>
            <a:noFill/>
          </p:grpSpPr>
          <p:sp>
            <p:nvSpPr>
              <p:cNvPr id="64" name="Rectangle 63" descr="Dark blue rectangle background">
                <a:extLst>
                  <a:ext uri="{FF2B5EF4-FFF2-40B4-BE49-F238E27FC236}">
                    <a16:creationId xmlns:a16="http://schemas.microsoft.com/office/drawing/2014/main" id="{B0F4D59A-2028-6A63-DC83-DFC06BBA1EDD}"/>
                  </a:ext>
                </a:extLst>
              </p:cNvPr>
              <p:cNvSpPr/>
              <p:nvPr/>
            </p:nvSpPr>
            <p:spPr>
              <a:xfrm>
                <a:off x="3846535" y="1445583"/>
                <a:ext cx="2391485" cy="2374433"/>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5" name="TextBox 64">
                <a:extLst>
                  <a:ext uri="{FF2B5EF4-FFF2-40B4-BE49-F238E27FC236}">
                    <a16:creationId xmlns:a16="http://schemas.microsoft.com/office/drawing/2014/main" id="{FA482D62-DAB4-E3E1-C351-448800931C50}"/>
                  </a:ext>
                </a:extLst>
              </p:cNvPr>
              <p:cNvSpPr txBox="1"/>
              <p:nvPr/>
            </p:nvSpPr>
            <p:spPr>
              <a:xfrm>
                <a:off x="3886407" y="1528219"/>
                <a:ext cx="2351612" cy="949945"/>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Core Data Elements</a:t>
                </a:r>
                <a:br>
                  <a:rPr kumimoji="0" lang="en-US" sz="2000" b="1" i="0" u="none" strike="noStrike" kern="1200" cap="none" spc="0" normalizeH="0" baseline="0" noProof="0">
                    <a:ln>
                      <a:noFill/>
                    </a:ln>
                    <a:solidFill>
                      <a:srgbClr val="0F56DC"/>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for all diseases/conditions/events, </a:t>
                </a:r>
                <a:br>
                  <a:rPr kumimoji="0" lang="en-US" sz="1600" b="0" i="0" u="none" strike="noStrike" kern="1200" cap="none" spc="0" normalizeH="0" baseline="0" noProof="0">
                    <a:ln>
                      <a:noFill/>
                    </a:ln>
                    <a:solidFill>
                      <a:prstClr val="black"/>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pre-defined, routinely transmitted</a:t>
                </a:r>
              </a:p>
            </p:txBody>
          </p:sp>
        </p:grpSp>
        <p:grpSp>
          <p:nvGrpSpPr>
            <p:cNvPr id="55" name="Group 54" descr="Light blue box">
              <a:extLst>
                <a:ext uri="{FF2B5EF4-FFF2-40B4-BE49-F238E27FC236}">
                  <a16:creationId xmlns:a16="http://schemas.microsoft.com/office/drawing/2014/main" id="{91988C19-B6B3-F40A-56FB-28084DF192BB}"/>
                </a:ext>
              </a:extLst>
            </p:cNvPr>
            <p:cNvGrpSpPr/>
            <p:nvPr/>
          </p:nvGrpSpPr>
          <p:grpSpPr>
            <a:xfrm>
              <a:off x="5253678" y="2421912"/>
              <a:ext cx="2543203" cy="2671748"/>
              <a:chOff x="5244865" y="1445584"/>
              <a:chExt cx="1600685" cy="3100532"/>
            </a:xfrm>
            <a:noFill/>
          </p:grpSpPr>
          <p:sp>
            <p:nvSpPr>
              <p:cNvPr id="62" name="Rectangle 61" descr="Dark blue rectangle background">
                <a:extLst>
                  <a:ext uri="{FF2B5EF4-FFF2-40B4-BE49-F238E27FC236}">
                    <a16:creationId xmlns:a16="http://schemas.microsoft.com/office/drawing/2014/main" id="{A02AEBD8-9BD9-152A-39BB-0CB5A4D29BF5}"/>
                  </a:ext>
                </a:extLst>
              </p:cNvPr>
              <p:cNvSpPr/>
              <p:nvPr/>
            </p:nvSpPr>
            <p:spPr>
              <a:xfrm>
                <a:off x="5244865" y="1445584"/>
                <a:ext cx="1600685" cy="3100532"/>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3" name="TextBox 62">
                <a:extLst>
                  <a:ext uri="{FF2B5EF4-FFF2-40B4-BE49-F238E27FC236}">
                    <a16:creationId xmlns:a16="http://schemas.microsoft.com/office/drawing/2014/main" id="{DE347187-1C5E-F431-F43C-426FDE8C2D9F}"/>
                  </a:ext>
                </a:extLst>
              </p:cNvPr>
              <p:cNvSpPr txBox="1"/>
              <p:nvPr/>
            </p:nvSpPr>
            <p:spPr>
              <a:xfrm>
                <a:off x="5267786" y="1551116"/>
                <a:ext cx="1560364" cy="246448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Program-specific Data Elements</a:t>
                </a:r>
                <a:br>
                  <a:rPr kumimoji="0" lang="en-US" sz="2800" b="1" i="0" u="none" strike="noStrike" kern="1200" cap="none" spc="0" normalizeH="0" baseline="0" noProof="0">
                    <a:ln>
                      <a:noFill/>
                    </a:ln>
                    <a:solidFill>
                      <a:srgbClr val="0F56DC"/>
                    </a:solidFill>
                    <a:effectLst/>
                    <a:uLnTx/>
                    <a:uFillTx/>
                    <a:latin typeface="Calibri"/>
                    <a:ea typeface="Calibri"/>
                    <a:cs typeface="Calibri"/>
                  </a:rPr>
                </a:br>
                <a:endParaRPr kumimoji="0" lang="en-US" sz="2800" b="1"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Calibri"/>
                    <a:cs typeface="Calibri"/>
                  </a:rPr>
                  <a:t>for a subset of diseases/ conditions/events, </a:t>
                </a:r>
                <a:br>
                  <a:rPr kumimoji="0" lang="en-US" sz="1600" b="0" i="0" u="none" strike="noStrike" kern="1200" cap="none" spc="0" normalizeH="0" baseline="0" noProof="0">
                    <a:ln>
                      <a:noFill/>
                    </a:ln>
                    <a:solidFill>
                      <a:prstClr val="black"/>
                    </a:solidFill>
                    <a:effectLst/>
                    <a:uLnTx/>
                    <a:uFillTx/>
                    <a:latin typeface="Calibri"/>
                    <a:ea typeface="Calibri"/>
                    <a:cs typeface="Calibri"/>
                  </a:rPr>
                </a:br>
                <a:r>
                  <a:rPr kumimoji="0" lang="en-US" sz="1600" b="0" i="0" u="none" strike="noStrike" kern="1200" cap="none" spc="0" normalizeH="0" baseline="0" noProof="0">
                    <a:ln>
                      <a:noFill/>
                    </a:ln>
                    <a:solidFill>
                      <a:prstClr val="black"/>
                    </a:solidFill>
                    <a:effectLst/>
                    <a:uLnTx/>
                    <a:uFillTx/>
                    <a:latin typeface="Calibri"/>
                    <a:ea typeface="Calibri"/>
                    <a:cs typeface="Calibri"/>
                  </a:rPr>
                  <a:t>pre-defined, routinely transmitted</a:t>
                </a: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56" name="Group 55" descr="Light blue box">
              <a:extLst>
                <a:ext uri="{FF2B5EF4-FFF2-40B4-BE49-F238E27FC236}">
                  <a16:creationId xmlns:a16="http://schemas.microsoft.com/office/drawing/2014/main" id="{65EF63F9-60A0-AF4A-C3BC-1D953E4F1ED4}"/>
                </a:ext>
              </a:extLst>
            </p:cNvPr>
            <p:cNvGrpSpPr/>
            <p:nvPr/>
          </p:nvGrpSpPr>
          <p:grpSpPr>
            <a:xfrm>
              <a:off x="8088035" y="2419693"/>
              <a:ext cx="2543202" cy="2671748"/>
              <a:chOff x="5244865" y="1445583"/>
              <a:chExt cx="1600685" cy="3100532"/>
            </a:xfrm>
            <a:noFill/>
          </p:grpSpPr>
          <p:sp>
            <p:nvSpPr>
              <p:cNvPr id="60" name="Rectangle 59" descr="Dark blue rectangle background">
                <a:extLst>
                  <a:ext uri="{FF2B5EF4-FFF2-40B4-BE49-F238E27FC236}">
                    <a16:creationId xmlns:a16="http://schemas.microsoft.com/office/drawing/2014/main" id="{E555D33F-A863-EBE6-4822-1CD327D3098A}"/>
                  </a:ext>
                </a:extLst>
              </p:cNvPr>
              <p:cNvSpPr/>
              <p:nvPr/>
            </p:nvSpPr>
            <p:spPr>
              <a:xfrm>
                <a:off x="5244865" y="1445583"/>
                <a:ext cx="1600685" cy="3100532"/>
              </a:xfrm>
              <a:prstGeom prst="rect">
                <a:avLst/>
              </a:prstGeom>
              <a:grp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61" name="TextBox 60">
                <a:extLst>
                  <a:ext uri="{FF2B5EF4-FFF2-40B4-BE49-F238E27FC236}">
                    <a16:creationId xmlns:a16="http://schemas.microsoft.com/office/drawing/2014/main" id="{4740EF8F-1B19-4F3C-6FD9-3E92D36FCBD8}"/>
                  </a:ext>
                </a:extLst>
              </p:cNvPr>
              <p:cNvSpPr txBox="1"/>
              <p:nvPr/>
            </p:nvSpPr>
            <p:spPr>
              <a:xfrm>
                <a:off x="5267276" y="1565851"/>
                <a:ext cx="1578274" cy="246448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Response-specific Data Elements</a:t>
                </a:r>
                <a:br>
                  <a:rPr kumimoji="0" lang="en-US" sz="2800" b="1" i="0" u="none" strike="noStrike" kern="1200" cap="none" spc="0" normalizeH="0" baseline="0" noProof="0">
                    <a:ln>
                      <a:noFill/>
                    </a:ln>
                    <a:solidFill>
                      <a:prstClr val="black"/>
                    </a:solidFill>
                    <a:effectLst/>
                    <a:uLnTx/>
                    <a:uFillTx/>
                    <a:latin typeface="Calibri"/>
                    <a:ea typeface="Calibri"/>
                    <a:cs typeface="Calibri"/>
                  </a:rPr>
                </a:br>
                <a:endParaRPr kumimoji="0" lang="en-US" sz="2800" b="1"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Calibri"/>
                    <a:cs typeface="Calibri"/>
                  </a:rPr>
                  <a:t>defined at the time of response, specific to the response, ad-hoc transmission</a:t>
                </a: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p:txBody>
          </p:sp>
        </p:grpSp>
        <p:grpSp>
          <p:nvGrpSpPr>
            <p:cNvPr id="57" name="Group 56" descr="Light blue box">
              <a:extLst>
                <a:ext uri="{FF2B5EF4-FFF2-40B4-BE49-F238E27FC236}">
                  <a16:creationId xmlns:a16="http://schemas.microsoft.com/office/drawing/2014/main" id="{CCB25D84-C286-E31B-2C45-E7E4BB8A30F5}"/>
                </a:ext>
              </a:extLst>
            </p:cNvPr>
            <p:cNvGrpSpPr/>
            <p:nvPr/>
          </p:nvGrpSpPr>
          <p:grpSpPr>
            <a:xfrm>
              <a:off x="1534606" y="3675593"/>
              <a:ext cx="3099761" cy="1272072"/>
              <a:chOff x="5041081" y="2690439"/>
              <a:chExt cx="1950979" cy="1129576"/>
            </a:xfrm>
            <a:noFill/>
          </p:grpSpPr>
          <p:sp>
            <p:nvSpPr>
              <p:cNvPr id="58" name="Rectangle 57" descr="Dark blue rectangle background">
                <a:extLst>
                  <a:ext uri="{FF2B5EF4-FFF2-40B4-BE49-F238E27FC236}">
                    <a16:creationId xmlns:a16="http://schemas.microsoft.com/office/drawing/2014/main" id="{AAB3F493-8479-5876-BC79-77A89CC54F49}"/>
                  </a:ext>
                </a:extLst>
              </p:cNvPr>
              <p:cNvSpPr/>
              <p:nvPr/>
            </p:nvSpPr>
            <p:spPr>
              <a:xfrm>
                <a:off x="5041081" y="2690439"/>
                <a:ext cx="1950978" cy="1129576"/>
              </a:xfrm>
              <a:prstGeom prst="rect">
                <a:avLst/>
              </a:prstGeom>
              <a:grpFill/>
              <a:ln w="1905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65FA9"/>
                  </a:solidFill>
                  <a:effectLst/>
                  <a:uLnTx/>
                  <a:uFillTx/>
                  <a:latin typeface="Calibri"/>
                  <a:ea typeface="Calibri"/>
                  <a:cs typeface="Calibri"/>
                </a:endParaRPr>
              </a:p>
            </p:txBody>
          </p:sp>
          <p:sp>
            <p:nvSpPr>
              <p:cNvPr id="59" name="TextBox 58">
                <a:extLst>
                  <a:ext uri="{FF2B5EF4-FFF2-40B4-BE49-F238E27FC236}">
                    <a16:creationId xmlns:a16="http://schemas.microsoft.com/office/drawing/2014/main" id="{918FDA2B-9108-F438-7AB2-641B2DB7887E}"/>
                  </a:ext>
                </a:extLst>
              </p:cNvPr>
              <p:cNvSpPr txBox="1"/>
              <p:nvPr/>
            </p:nvSpPr>
            <p:spPr>
              <a:xfrm>
                <a:off x="5058482" y="2736834"/>
                <a:ext cx="1933578" cy="850020"/>
              </a:xfrm>
              <a:prstGeom prst="rect">
                <a:avLst/>
              </a:prstGeom>
              <a:grp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E5AAA"/>
                    </a:solidFill>
                    <a:effectLst/>
                    <a:uLnTx/>
                    <a:uFillTx/>
                    <a:latin typeface="Calibri"/>
                    <a:ea typeface="Calibri"/>
                    <a:cs typeface="Calibri"/>
                  </a:rPr>
                  <a:t>Case Notification Minimal Data Necessary (MDN)</a:t>
                </a: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for situational awareness in a response</a:t>
                </a:r>
              </a:p>
            </p:txBody>
          </p:sp>
        </p:grpSp>
      </p:grpSp>
    </p:spTree>
    <p:extLst>
      <p:ext uri="{BB962C8B-B14F-4D97-AF65-F5344CB8AC3E}">
        <p14:creationId xmlns:p14="http://schemas.microsoft.com/office/powerpoint/2010/main" val="293267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E095-9FFB-967C-B620-2FEDA47C0A49}"/>
              </a:ext>
            </a:extLst>
          </p:cNvPr>
          <p:cNvSpPr>
            <a:spLocks noGrp="1"/>
          </p:cNvSpPr>
          <p:nvPr>
            <p:ph type="title"/>
          </p:nvPr>
        </p:nvSpPr>
        <p:spPr>
          <a:xfrm>
            <a:off x="838200" y="365126"/>
            <a:ext cx="9704832" cy="907084"/>
          </a:xfrm>
        </p:spPr>
        <p:txBody>
          <a:bodyPr>
            <a:noAutofit/>
          </a:bodyPr>
          <a:lstStyle/>
          <a:p>
            <a:r>
              <a:rPr lang="en-US" sz="3730"/>
              <a:t>How do current NNDSS terms align with the three content categories?</a:t>
            </a:r>
          </a:p>
        </p:txBody>
      </p:sp>
      <p:sp>
        <p:nvSpPr>
          <p:cNvPr id="10" name="Rectangle 9">
            <a:extLst>
              <a:ext uri="{FF2B5EF4-FFF2-40B4-BE49-F238E27FC236}">
                <a16:creationId xmlns:a16="http://schemas.microsoft.com/office/drawing/2014/main" id="{3D2D787E-2FB2-534B-CF4E-E4E35F0C4F4F}"/>
              </a:ext>
            </a:extLst>
          </p:cNvPr>
          <p:cNvSpPr/>
          <p:nvPr/>
        </p:nvSpPr>
        <p:spPr>
          <a:xfrm>
            <a:off x="1534181" y="1670109"/>
            <a:ext cx="6434665" cy="10828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Generic version 2 (GenV2)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Case notification minimal data necessary (MDN)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Generic version 3 (GenV3) *in development* </a:t>
            </a:r>
          </a:p>
        </p:txBody>
      </p:sp>
      <p:sp>
        <p:nvSpPr>
          <p:cNvPr id="3" name="Rectangle 2">
            <a:extLst>
              <a:ext uri="{FF2B5EF4-FFF2-40B4-BE49-F238E27FC236}">
                <a16:creationId xmlns:a16="http://schemas.microsoft.com/office/drawing/2014/main" id="{5A4D454C-BEE2-A5FB-430F-B8DC547793A0}"/>
              </a:ext>
            </a:extLst>
          </p:cNvPr>
          <p:cNvSpPr/>
          <p:nvPr/>
        </p:nvSpPr>
        <p:spPr>
          <a:xfrm>
            <a:off x="8573302" y="1670108"/>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E5AAA"/>
                </a:solidFill>
                <a:effectLst/>
                <a:uLnTx/>
                <a:uFillTx/>
                <a:latin typeface="Source Sans Pro"/>
                <a:ea typeface="Calibri"/>
                <a:cs typeface="Calibri"/>
              </a:rPr>
              <a:t>Core case data elements</a:t>
            </a: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11" name="Rectangle 10">
            <a:extLst>
              <a:ext uri="{FF2B5EF4-FFF2-40B4-BE49-F238E27FC236}">
                <a16:creationId xmlns:a16="http://schemas.microsoft.com/office/drawing/2014/main" id="{869B7319-55CE-CF62-CCEE-A52004AEAD87}"/>
              </a:ext>
            </a:extLst>
          </p:cNvPr>
          <p:cNvSpPr/>
          <p:nvPr/>
        </p:nvSpPr>
        <p:spPr>
          <a:xfrm>
            <a:off x="1490132" y="3150887"/>
            <a:ext cx="6434667" cy="10828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NNDSS: Condition-specific MMG data elements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Non-NNDSS: other sources of program case data (e.g., </a:t>
            </a:r>
            <a:r>
              <a:rPr kumimoji="0" lang="en-US" sz="1800" b="0" i="0" u="none" strike="noStrike" kern="1200" cap="none" spc="0" normalizeH="0" baseline="0" noProof="0" err="1">
                <a:ln>
                  <a:noFill/>
                </a:ln>
                <a:solidFill>
                  <a:prstClr val="white"/>
                </a:solidFill>
                <a:effectLst/>
                <a:uLnTx/>
                <a:uFillTx/>
                <a:latin typeface="Source Sans Pro"/>
                <a:ea typeface="+mn-ea"/>
                <a:cs typeface="+mn-cs"/>
              </a:rPr>
              <a:t>REDCap</a:t>
            </a:r>
            <a:r>
              <a:rPr kumimoji="0" lang="en-US" sz="1800" b="0" i="0" u="none" strike="noStrike" kern="1200" cap="none" spc="0" normalizeH="0" baseline="0" noProof="0">
                <a:ln>
                  <a:noFill/>
                </a:ln>
                <a:solidFill>
                  <a:prstClr val="white"/>
                </a:solidFill>
                <a:effectLst/>
                <a:uLnTx/>
                <a:uFillTx/>
                <a:latin typeface="Source Sans Pro"/>
                <a:ea typeface="+mn-ea"/>
                <a:cs typeface="+mn-cs"/>
              </a:rPr>
              <a:t>)</a:t>
            </a:r>
          </a:p>
        </p:txBody>
      </p:sp>
      <p:sp>
        <p:nvSpPr>
          <p:cNvPr id="8" name="Rectangle 7">
            <a:extLst>
              <a:ext uri="{FF2B5EF4-FFF2-40B4-BE49-F238E27FC236}">
                <a16:creationId xmlns:a16="http://schemas.microsoft.com/office/drawing/2014/main" id="{55FDF253-8FD2-B3BC-7901-D611B7716759}"/>
              </a:ext>
            </a:extLst>
          </p:cNvPr>
          <p:cNvSpPr/>
          <p:nvPr/>
        </p:nvSpPr>
        <p:spPr>
          <a:xfrm>
            <a:off x="8573302" y="3150888"/>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962AE"/>
                </a:solidFill>
                <a:effectLst/>
                <a:uLnTx/>
                <a:uFillTx/>
                <a:latin typeface="Source Sans Pro"/>
                <a:ea typeface="+mn-ea"/>
                <a:cs typeface="+mn-cs"/>
              </a:rPr>
              <a:t>Program-specific data elements</a:t>
            </a:r>
          </a:p>
        </p:txBody>
      </p:sp>
      <p:sp>
        <p:nvSpPr>
          <p:cNvPr id="12" name="Rectangle 11">
            <a:extLst>
              <a:ext uri="{FF2B5EF4-FFF2-40B4-BE49-F238E27FC236}">
                <a16:creationId xmlns:a16="http://schemas.microsoft.com/office/drawing/2014/main" id="{5E6DE82A-0B8B-62AC-55CA-1860664EE5E5}"/>
              </a:ext>
            </a:extLst>
          </p:cNvPr>
          <p:cNvSpPr/>
          <p:nvPr/>
        </p:nvSpPr>
        <p:spPr>
          <a:xfrm>
            <a:off x="1490133" y="4665726"/>
            <a:ext cx="6434665" cy="10828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ource Sans Pro"/>
                <a:ea typeface="+mn-ea"/>
                <a:cs typeface="+mn-cs"/>
              </a:rPr>
              <a:t>Response-specific data elements </a:t>
            </a:r>
          </a:p>
        </p:txBody>
      </p:sp>
      <p:sp>
        <p:nvSpPr>
          <p:cNvPr id="9" name="Rectangle 8">
            <a:extLst>
              <a:ext uri="{FF2B5EF4-FFF2-40B4-BE49-F238E27FC236}">
                <a16:creationId xmlns:a16="http://schemas.microsoft.com/office/drawing/2014/main" id="{5DB312CC-C990-603E-F389-FF9C5222D816}"/>
              </a:ext>
            </a:extLst>
          </p:cNvPr>
          <p:cNvSpPr/>
          <p:nvPr/>
        </p:nvSpPr>
        <p:spPr>
          <a:xfrm>
            <a:off x="8573302" y="4646452"/>
            <a:ext cx="2091268" cy="108287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962AE"/>
                </a:solidFill>
                <a:effectLst/>
                <a:uLnTx/>
                <a:uFillTx/>
                <a:latin typeface="Source Sans Pro"/>
                <a:ea typeface="+mn-ea"/>
                <a:cs typeface="+mn-cs"/>
              </a:rPr>
              <a:t>Response-specific data elements</a:t>
            </a:r>
          </a:p>
        </p:txBody>
      </p:sp>
      <p:sp>
        <p:nvSpPr>
          <p:cNvPr id="4" name="Arrow: Down 3">
            <a:extLst>
              <a:ext uri="{FF2B5EF4-FFF2-40B4-BE49-F238E27FC236}">
                <a16:creationId xmlns:a16="http://schemas.microsoft.com/office/drawing/2014/main" id="{3674A9B6-81D4-A1B2-C259-253F7D9F657E}"/>
              </a:ext>
              <a:ext uri="{C183D7F6-B498-43B3-948B-1728B52AA6E4}">
                <adec:decorative xmlns:adec="http://schemas.microsoft.com/office/drawing/2017/decorative" val="1"/>
              </a:ext>
            </a:extLst>
          </p:cNvPr>
          <p:cNvSpPr/>
          <p:nvPr/>
        </p:nvSpPr>
        <p:spPr>
          <a:xfrm rot="16200000">
            <a:off x="7671908" y="1784715"/>
            <a:ext cx="1016000" cy="7867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5" name="Arrow: Down 4">
            <a:extLst>
              <a:ext uri="{FF2B5EF4-FFF2-40B4-BE49-F238E27FC236}">
                <a16:creationId xmlns:a16="http://schemas.microsoft.com/office/drawing/2014/main" id="{39BEFFB8-8DDC-E2B4-735D-43531E6983DC}"/>
              </a:ext>
              <a:ext uri="{C183D7F6-B498-43B3-948B-1728B52AA6E4}">
                <adec:decorative xmlns:adec="http://schemas.microsoft.com/office/drawing/2017/decorative" val="1"/>
              </a:ext>
            </a:extLst>
          </p:cNvPr>
          <p:cNvSpPr/>
          <p:nvPr/>
        </p:nvSpPr>
        <p:spPr>
          <a:xfrm rot="16200000">
            <a:off x="7671909" y="4794497"/>
            <a:ext cx="1016000" cy="7867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sp>
        <p:nvSpPr>
          <p:cNvPr id="6" name="Arrow: Down 5">
            <a:extLst>
              <a:ext uri="{FF2B5EF4-FFF2-40B4-BE49-F238E27FC236}">
                <a16:creationId xmlns:a16="http://schemas.microsoft.com/office/drawing/2014/main" id="{5D7B604D-693C-313E-FAD8-A7556A178150}"/>
              </a:ext>
              <a:ext uri="{C183D7F6-B498-43B3-948B-1728B52AA6E4}">
                <adec:decorative xmlns:adec="http://schemas.microsoft.com/office/drawing/2017/decorative" val="1"/>
              </a:ext>
            </a:extLst>
          </p:cNvPr>
          <p:cNvSpPr/>
          <p:nvPr/>
        </p:nvSpPr>
        <p:spPr>
          <a:xfrm rot="16200000">
            <a:off x="7671909" y="3298929"/>
            <a:ext cx="1016000" cy="7867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a:ea typeface="+mn-ea"/>
              <a:cs typeface="+mn-cs"/>
            </a:endParaRPr>
          </a:p>
        </p:txBody>
      </p:sp>
      <p:pic>
        <p:nvPicPr>
          <p:cNvPr id="7" name="Picture 2">
            <a:extLst>
              <a:ext uri="{FF2B5EF4-FFF2-40B4-BE49-F238E27FC236}">
                <a16:creationId xmlns:a16="http://schemas.microsoft.com/office/drawing/2014/main" id="{6A4E9125-40CD-365B-0DC3-7A7D33E65D6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009" y="184628"/>
            <a:ext cx="1087582" cy="1087582"/>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10">
            <a:extLst>
              <a:ext uri="{FF2B5EF4-FFF2-40B4-BE49-F238E27FC236}">
                <a16:creationId xmlns:a16="http://schemas.microsoft.com/office/drawing/2014/main" id="{934B7DAE-2E42-4E18-E2EC-2838254DAECD}"/>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0F56DC"/>
                </a:solidFill>
                <a:latin typeface="Myriad Web Pro"/>
              </a:rPr>
              <a:pPr defTabSz="1219170" eaLnBrk="0" fontAlgn="base" hangingPunct="0">
                <a:spcBef>
                  <a:spcPct val="0"/>
                </a:spcBef>
                <a:spcAft>
                  <a:spcPct val="0"/>
                </a:spcAft>
                <a:defRPr/>
              </a:pPr>
              <a:t>23</a:t>
            </a:fld>
            <a:endParaRPr lang="en-US" dirty="0">
              <a:solidFill>
                <a:srgbClr val="0F56DC"/>
              </a:solidFill>
              <a:latin typeface="Myriad Web Pro"/>
            </a:endParaRPr>
          </a:p>
        </p:txBody>
      </p:sp>
    </p:spTree>
    <p:extLst>
      <p:ext uri="{BB962C8B-B14F-4D97-AF65-F5344CB8AC3E}">
        <p14:creationId xmlns:p14="http://schemas.microsoft.com/office/powerpoint/2010/main" val="880332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DE5B-5308-8867-30E7-79EFE7DB75E7}"/>
              </a:ext>
            </a:extLst>
          </p:cNvPr>
          <p:cNvSpPr>
            <a:spLocks noGrp="1"/>
          </p:cNvSpPr>
          <p:nvPr>
            <p:ph type="title"/>
          </p:nvPr>
        </p:nvSpPr>
        <p:spPr>
          <a:xfrm>
            <a:off x="609600" y="274639"/>
            <a:ext cx="10218697" cy="1143000"/>
          </a:xfrm>
        </p:spPr>
        <p:txBody>
          <a:bodyPr>
            <a:normAutofit/>
          </a:bodyPr>
          <a:lstStyle/>
          <a:p>
            <a:r>
              <a:rPr lang="en-US"/>
              <a:t>CDC is developing two new tools to manage case data in 1CDP</a:t>
            </a:r>
          </a:p>
        </p:txBody>
      </p:sp>
      <p:sp>
        <p:nvSpPr>
          <p:cNvPr id="3" name="Content Placeholder 2">
            <a:extLst>
              <a:ext uri="{FF2B5EF4-FFF2-40B4-BE49-F238E27FC236}">
                <a16:creationId xmlns:a16="http://schemas.microsoft.com/office/drawing/2014/main" id="{FC018405-A3A1-A82B-7936-140DD7B67E4A}"/>
              </a:ext>
            </a:extLst>
          </p:cNvPr>
          <p:cNvSpPr>
            <a:spLocks noGrp="1"/>
          </p:cNvSpPr>
          <p:nvPr>
            <p:ph type="body" sz="quarter" idx="10"/>
          </p:nvPr>
        </p:nvSpPr>
        <p:spPr/>
        <p:txBody>
          <a:bodyPr>
            <a:normAutofit lnSpcReduction="10000"/>
          </a:bodyPr>
          <a:lstStyle/>
          <a:p>
            <a:pPr>
              <a:lnSpc>
                <a:spcPct val="107000"/>
              </a:lnSpc>
              <a:spcBef>
                <a:spcPts val="0"/>
              </a:spcBef>
              <a:spcAft>
                <a:spcPts val="1800"/>
              </a:spcAft>
            </a:pPr>
            <a:r>
              <a:rPr lang="en-US" b="1" kern="100">
                <a:effectLst/>
                <a:ea typeface="Aptos" panose="020B0004020202020204" pitchFamily="34" charset="0"/>
                <a:cs typeface="Arial" panose="020B0604020202020204" pitchFamily="34" charset="0"/>
              </a:rPr>
              <a:t>1CDP Case Data Exchange (CDE) Pipeline </a:t>
            </a:r>
            <a:r>
              <a:rPr lang="en-US" b="0" kern="100">
                <a:effectLst/>
                <a:ea typeface="Aptos" panose="020B0004020202020204" pitchFamily="34" charset="0"/>
                <a:cs typeface="Arial" panose="020B0604020202020204" pitchFamily="34" charset="0"/>
              </a:rPr>
              <a:t>will process, validate, and provision all case data, including what is currently being sent to NNDSS.</a:t>
            </a:r>
          </a:p>
          <a:p>
            <a:pPr>
              <a:lnSpc>
                <a:spcPct val="107000"/>
              </a:lnSpc>
              <a:spcBef>
                <a:spcPts val="0"/>
              </a:spcBef>
              <a:spcAft>
                <a:spcPts val="1800"/>
              </a:spcAft>
            </a:pPr>
            <a:r>
              <a:rPr lang="en-US" b="1" kern="100">
                <a:effectLst/>
                <a:ea typeface="Aptos" panose="020B0004020202020204" pitchFamily="34" charset="0"/>
                <a:cs typeface="Arial" panose="020B0604020202020204" pitchFamily="34" charset="0"/>
              </a:rPr>
              <a:t>1CDP Case Profile Manager (CPM)</a:t>
            </a:r>
            <a:r>
              <a:rPr lang="en-US" kern="100">
                <a:effectLst/>
                <a:ea typeface="Aptos" panose="020B0004020202020204" pitchFamily="34" charset="0"/>
                <a:cs typeface="Arial" panose="020B0604020202020204" pitchFamily="34" charset="0"/>
              </a:rPr>
              <a:t> </a:t>
            </a:r>
            <a:r>
              <a:rPr lang="en-US" b="0" kern="100">
                <a:effectLst/>
                <a:ea typeface="Aptos" panose="020B0004020202020204" pitchFamily="34" charset="0"/>
                <a:cs typeface="Arial" panose="020B0604020202020204" pitchFamily="34" charset="0"/>
              </a:rPr>
              <a:t>will be used to define the data content to be used for cases reported to CDC, which may include core, program-specific, and response-specific data content.</a:t>
            </a:r>
            <a:endParaRPr lang="en-US" b="0"/>
          </a:p>
          <a:p>
            <a:pPr>
              <a:lnSpc>
                <a:spcPct val="107000"/>
              </a:lnSpc>
              <a:spcBef>
                <a:spcPts val="0"/>
              </a:spcBef>
            </a:pPr>
            <a:r>
              <a:rPr lang="en-US" b="0" kern="100">
                <a:effectLst/>
                <a:ea typeface="Aptos" panose="020B0004020202020204" pitchFamily="34" charset="0"/>
                <a:cs typeface="Arial" panose="020B0604020202020204" pitchFamily="34" charset="0"/>
              </a:rPr>
              <a:t>Both tools are currently in development and planned for </a:t>
            </a:r>
            <a:r>
              <a:rPr lang="en-US" b="0" kern="100">
                <a:ea typeface="Aptos" panose="020B0004020202020204" pitchFamily="34" charset="0"/>
                <a:cs typeface="Arial" panose="020B0604020202020204" pitchFamily="34" charset="0"/>
              </a:rPr>
              <a:t>deployment</a:t>
            </a:r>
            <a:r>
              <a:rPr lang="en-US" b="0" kern="100">
                <a:effectLst/>
                <a:ea typeface="Aptos" panose="020B0004020202020204" pitchFamily="34" charset="0"/>
                <a:cs typeface="Arial" panose="020B0604020202020204" pitchFamily="34" charset="0"/>
              </a:rPr>
              <a:t> in 1CDP Year 1 (by Sep 30, 2025)</a:t>
            </a:r>
          </a:p>
          <a:p>
            <a:pPr lvl="1">
              <a:lnSpc>
                <a:spcPct val="107000"/>
              </a:lnSpc>
              <a:spcBef>
                <a:spcPts val="0"/>
              </a:spcBef>
            </a:pPr>
            <a:r>
              <a:rPr lang="en-US" kern="100">
                <a:ea typeface="Aptos" panose="020B0004020202020204" pitchFamily="34" charset="0"/>
                <a:cs typeface="Arial" panose="020B0604020202020204" pitchFamily="34" charset="0"/>
              </a:rPr>
              <a:t>Support for CDC program and partner use will be focus of Year 2, timing to be determined</a:t>
            </a:r>
            <a:endParaRPr lang="en-US" kern="100">
              <a:effectLst/>
              <a:ea typeface="Aptos" panose="020B0004020202020204" pitchFamily="34" charset="0"/>
              <a:cs typeface="Arial" panose="020B0604020202020204" pitchFamily="34" charset="0"/>
            </a:endParaRPr>
          </a:p>
          <a:p>
            <a:pPr lvl="1">
              <a:lnSpc>
                <a:spcPct val="107000"/>
              </a:lnSpc>
              <a:spcBef>
                <a:spcPts val="0"/>
              </a:spcBef>
            </a:pPr>
            <a:endParaRPr lang="en-US" sz="2000" kern="100">
              <a:effectLst/>
              <a:ea typeface="Aptos" panose="020B0004020202020204" pitchFamily="34" charset="0"/>
              <a:cs typeface="Arial" panose="020B0604020202020204" pitchFamily="34" charset="0"/>
            </a:endParaRPr>
          </a:p>
        </p:txBody>
      </p:sp>
      <p:pic>
        <p:nvPicPr>
          <p:cNvPr id="4" name="Picture 2" descr="Dictionary - Free education icons">
            <a:extLst>
              <a:ext uri="{FF2B5EF4-FFF2-40B4-BE49-F238E27FC236}">
                <a16:creationId xmlns:a16="http://schemas.microsoft.com/office/drawing/2014/main" id="{8E1ADF45-6D47-7D0C-792C-C116EC6F6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0" y="17319"/>
            <a:ext cx="1087582" cy="108758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10">
            <a:extLst>
              <a:ext uri="{FF2B5EF4-FFF2-40B4-BE49-F238E27FC236}">
                <a16:creationId xmlns:a16="http://schemas.microsoft.com/office/drawing/2014/main" id="{F3A0D489-52B3-26CB-B109-1A1FF4B3366B}"/>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24</a:t>
            </a:fld>
            <a:endParaRPr lang="en-US" dirty="0"/>
          </a:p>
        </p:txBody>
      </p:sp>
    </p:spTree>
    <p:extLst>
      <p:ext uri="{BB962C8B-B14F-4D97-AF65-F5344CB8AC3E}">
        <p14:creationId xmlns:p14="http://schemas.microsoft.com/office/powerpoint/2010/main" val="3982848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E095-9FFB-967C-B620-2FEDA47C0A49}"/>
              </a:ext>
            </a:extLst>
          </p:cNvPr>
          <p:cNvSpPr>
            <a:spLocks noGrp="1"/>
          </p:cNvSpPr>
          <p:nvPr>
            <p:ph type="title"/>
          </p:nvPr>
        </p:nvSpPr>
        <p:spPr/>
        <p:txBody>
          <a:bodyPr>
            <a:normAutofit/>
          </a:bodyPr>
          <a:lstStyle/>
          <a:p>
            <a:r>
              <a:rPr lang="en-US"/>
              <a:t>How do current NNDSS terms align with the new tools?</a:t>
            </a:r>
          </a:p>
        </p:txBody>
      </p:sp>
      <p:pic>
        <p:nvPicPr>
          <p:cNvPr id="7" name="Picture 2">
            <a:extLst>
              <a:ext uri="{FF2B5EF4-FFF2-40B4-BE49-F238E27FC236}">
                <a16:creationId xmlns:a16="http://schemas.microsoft.com/office/drawing/2014/main" id="{FB78B252-1EBE-3871-DBB6-46BBCBD317F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0" y="17319"/>
            <a:ext cx="1087582" cy="108758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descr="Box called message validation processing and provisioning system (MVPS) with an arrow to the box case data exchange pipeline">
            <a:extLst>
              <a:ext uri="{FF2B5EF4-FFF2-40B4-BE49-F238E27FC236}">
                <a16:creationId xmlns:a16="http://schemas.microsoft.com/office/drawing/2014/main" id="{55E5FA0F-548F-910F-7816-EABF46622F79}"/>
              </a:ext>
            </a:extLst>
          </p:cNvPr>
          <p:cNvGrpSpPr/>
          <p:nvPr/>
        </p:nvGrpSpPr>
        <p:grpSpPr>
          <a:xfrm>
            <a:off x="1011382" y="2645379"/>
            <a:ext cx="10169235" cy="1082878"/>
            <a:chOff x="999302" y="1602963"/>
            <a:chExt cx="10169235" cy="1082878"/>
          </a:xfrm>
        </p:grpSpPr>
        <p:sp>
          <p:nvSpPr>
            <p:cNvPr id="8" name="Rectangle 7">
              <a:extLst>
                <a:ext uri="{FF2B5EF4-FFF2-40B4-BE49-F238E27FC236}">
                  <a16:creationId xmlns:a16="http://schemas.microsoft.com/office/drawing/2014/main" id="{AE37A85A-85F8-D2D1-294F-E29CFF2D29E1}"/>
                </a:ext>
              </a:extLst>
            </p:cNvPr>
            <p:cNvSpPr/>
            <p:nvPr/>
          </p:nvSpPr>
          <p:spPr>
            <a:xfrm>
              <a:off x="8388039" y="1602963"/>
              <a:ext cx="2780498" cy="1082875"/>
            </a:xfrm>
            <a:prstGeom prst="rect">
              <a:avLst/>
            </a:prstGeom>
            <a:noFill/>
            <a:ln w="28575" cap="flat" cmpd="sng" algn="ctr">
              <a:solidFill>
                <a:srgbClr val="DBBA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1E5AAA"/>
                  </a:solidFill>
                  <a:effectLst/>
                  <a:uLnTx/>
                  <a:uFillTx/>
                  <a:latin typeface="Source Sans Pro"/>
                  <a:ea typeface="Calibri"/>
                  <a:cs typeface="Calibri"/>
                </a:rPr>
                <a:t>Case Data Exchange Pipeline</a:t>
              </a:r>
            </a:p>
          </p:txBody>
        </p:sp>
        <p:sp>
          <p:nvSpPr>
            <p:cNvPr id="9" name="Arrow: Down 8">
              <a:extLst>
                <a:ext uri="{FF2B5EF4-FFF2-40B4-BE49-F238E27FC236}">
                  <a16:creationId xmlns:a16="http://schemas.microsoft.com/office/drawing/2014/main" id="{9846958E-C0D8-EA8B-2C73-BA462827D6A8}"/>
                </a:ext>
              </a:extLst>
            </p:cNvPr>
            <p:cNvSpPr/>
            <p:nvPr/>
          </p:nvSpPr>
          <p:spPr>
            <a:xfrm rot="16200000">
              <a:off x="7486645" y="1717570"/>
              <a:ext cx="1016000" cy="786787"/>
            </a:xfrm>
            <a:prstGeom prst="downArrow">
              <a:avLst/>
            </a:prstGeom>
            <a:solidFill>
              <a:srgbClr val="123154"/>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ource Sans Pro"/>
                <a:ea typeface="+mn-ea"/>
                <a:cs typeface="+mn-cs"/>
              </a:endParaRPr>
            </a:p>
          </p:txBody>
        </p:sp>
        <p:sp>
          <p:nvSpPr>
            <p:cNvPr id="11" name="Rectangle 10">
              <a:extLst>
                <a:ext uri="{FF2B5EF4-FFF2-40B4-BE49-F238E27FC236}">
                  <a16:creationId xmlns:a16="http://schemas.microsoft.com/office/drawing/2014/main" id="{3DB7BC7D-74A4-B89D-5757-D9C1B591D90E}"/>
                </a:ext>
              </a:extLst>
            </p:cNvPr>
            <p:cNvSpPr/>
            <p:nvPr/>
          </p:nvSpPr>
          <p:spPr>
            <a:xfrm>
              <a:off x="999302" y="1602964"/>
              <a:ext cx="6784282" cy="1082877"/>
            </a:xfrm>
            <a:prstGeom prst="rect">
              <a:avLst/>
            </a:prstGeom>
            <a:solidFill>
              <a:srgbClr val="123154"/>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ource Sans Pro"/>
                  <a:ea typeface="+mn-ea"/>
                  <a:cs typeface="+mn-cs"/>
                </a:rPr>
                <a:t>Message Validation, Processing, and Provisioning System (MVPS)</a:t>
              </a:r>
            </a:p>
          </p:txBody>
        </p:sp>
      </p:grpSp>
      <p:sp>
        <p:nvSpPr>
          <p:cNvPr id="3" name="Slide Number Placeholder 10">
            <a:extLst>
              <a:ext uri="{FF2B5EF4-FFF2-40B4-BE49-F238E27FC236}">
                <a16:creationId xmlns:a16="http://schemas.microsoft.com/office/drawing/2014/main" id="{D5538D86-125D-EFD2-0552-D71B56F2F385}"/>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25</a:t>
            </a:fld>
            <a:endParaRPr lang="en-US" dirty="0"/>
          </a:p>
        </p:txBody>
      </p:sp>
    </p:spTree>
    <p:extLst>
      <p:ext uri="{BB962C8B-B14F-4D97-AF65-F5344CB8AC3E}">
        <p14:creationId xmlns:p14="http://schemas.microsoft.com/office/powerpoint/2010/main" val="548051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08B9-5815-A793-55D2-07D71CB79C8D}"/>
              </a:ext>
            </a:extLst>
          </p:cNvPr>
          <p:cNvSpPr>
            <a:spLocks noGrp="1"/>
          </p:cNvSpPr>
          <p:nvPr>
            <p:ph type="title"/>
          </p:nvPr>
        </p:nvSpPr>
        <p:spPr/>
        <p:txBody>
          <a:bodyPr>
            <a:normAutofit fontScale="90000"/>
          </a:bodyPr>
          <a:lstStyle/>
          <a:p>
            <a:r>
              <a:rPr lang="en-US" sz="4100" kern="100">
                <a:effectLst/>
                <a:ea typeface="Aptos" panose="020B0004020202020204" pitchFamily="34" charset="0"/>
                <a:cs typeface="Arial" panose="020B0604020202020204" pitchFamily="34" charset="0"/>
              </a:rPr>
              <a:t>Current</a:t>
            </a:r>
            <a:r>
              <a:rPr lang="en-US" sz="4400" kern="100">
                <a:effectLst/>
                <a:ea typeface="Aptos" panose="020B0004020202020204" pitchFamily="34" charset="0"/>
                <a:cs typeface="Arial" panose="020B0604020202020204" pitchFamily="34" charset="0"/>
              </a:rPr>
              <a:t> MVPS functionality includes processing, validation, and provisioning of NNDSS case data.</a:t>
            </a:r>
            <a:endParaRPr lang="en-US"/>
          </a:p>
        </p:txBody>
      </p:sp>
      <p:grpSp>
        <p:nvGrpSpPr>
          <p:cNvPr id="18" name="Group 17" descr="Diagram showing MVPS components as processing validation and provisioning. Data are being sent by jurisdictions to MVPS for processing and then to cdc programs after provisioning. ">
            <a:extLst>
              <a:ext uri="{FF2B5EF4-FFF2-40B4-BE49-F238E27FC236}">
                <a16:creationId xmlns:a16="http://schemas.microsoft.com/office/drawing/2014/main" id="{C633D08E-1BF8-23CE-10F3-3B8F00533E75}"/>
              </a:ext>
            </a:extLst>
          </p:cNvPr>
          <p:cNvGrpSpPr/>
          <p:nvPr/>
        </p:nvGrpSpPr>
        <p:grpSpPr>
          <a:xfrm>
            <a:off x="81733" y="2522937"/>
            <a:ext cx="12110267" cy="2326301"/>
            <a:chOff x="81733" y="2522937"/>
            <a:chExt cx="12110267" cy="2326301"/>
          </a:xfrm>
        </p:grpSpPr>
        <p:sp>
          <p:nvSpPr>
            <p:cNvPr id="11" name="Rectangle: Rounded Corners 10">
              <a:extLst>
                <a:ext uri="{FF2B5EF4-FFF2-40B4-BE49-F238E27FC236}">
                  <a16:creationId xmlns:a16="http://schemas.microsoft.com/office/drawing/2014/main" id="{A4D27ACE-253C-EB63-3F3E-1115927B5312}"/>
                </a:ext>
              </a:extLst>
            </p:cNvPr>
            <p:cNvSpPr/>
            <p:nvPr/>
          </p:nvSpPr>
          <p:spPr>
            <a:xfrm>
              <a:off x="5237494" y="3429000"/>
              <a:ext cx="2208178" cy="1420238"/>
            </a:xfrm>
            <a:prstGeom prst="roundRect">
              <a:avLst/>
            </a:prstGeom>
            <a:solidFill>
              <a:srgbClr val="40819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Validation</a:t>
              </a:r>
            </a:p>
          </p:txBody>
        </p:sp>
        <p:sp>
          <p:nvSpPr>
            <p:cNvPr id="12" name="Rectangle: Rounded Corners 11">
              <a:extLst>
                <a:ext uri="{FF2B5EF4-FFF2-40B4-BE49-F238E27FC236}">
                  <a16:creationId xmlns:a16="http://schemas.microsoft.com/office/drawing/2014/main" id="{3EAB0C91-5F52-8AB0-411D-49325E861C02}"/>
                </a:ext>
              </a:extLst>
            </p:cNvPr>
            <p:cNvSpPr/>
            <p:nvPr/>
          </p:nvSpPr>
          <p:spPr>
            <a:xfrm>
              <a:off x="7943405" y="3429000"/>
              <a:ext cx="2208178" cy="1420238"/>
            </a:xfrm>
            <a:prstGeom prst="roundRect">
              <a:avLst/>
            </a:prstGeom>
            <a:solidFill>
              <a:srgbClr val="1D6A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Provisioning</a:t>
              </a:r>
            </a:p>
          </p:txBody>
        </p:sp>
        <p:sp>
          <p:nvSpPr>
            <p:cNvPr id="13" name="Rectangle: Rounded Corners 12">
              <a:extLst>
                <a:ext uri="{FF2B5EF4-FFF2-40B4-BE49-F238E27FC236}">
                  <a16:creationId xmlns:a16="http://schemas.microsoft.com/office/drawing/2014/main" id="{3CFAB889-0D2C-669D-F220-F6944D4DE387}"/>
                </a:ext>
              </a:extLst>
            </p:cNvPr>
            <p:cNvSpPr/>
            <p:nvPr/>
          </p:nvSpPr>
          <p:spPr>
            <a:xfrm>
              <a:off x="2453761" y="3429000"/>
              <a:ext cx="2208178" cy="1420238"/>
            </a:xfrm>
            <a:prstGeom prst="roundRect">
              <a:avLst/>
            </a:prstGeom>
            <a:solidFill>
              <a:srgbClr val="4F7EB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Processing</a:t>
              </a:r>
            </a:p>
          </p:txBody>
        </p:sp>
        <p:sp>
          <p:nvSpPr>
            <p:cNvPr id="14" name="TextBox 13">
              <a:extLst>
                <a:ext uri="{FF2B5EF4-FFF2-40B4-BE49-F238E27FC236}">
                  <a16:creationId xmlns:a16="http://schemas.microsoft.com/office/drawing/2014/main" id="{E9326404-7CF2-77DE-2AF2-364DF75F4E96}"/>
                </a:ext>
              </a:extLst>
            </p:cNvPr>
            <p:cNvSpPr txBox="1"/>
            <p:nvPr/>
          </p:nvSpPr>
          <p:spPr>
            <a:xfrm>
              <a:off x="2561789" y="2522937"/>
              <a:ext cx="7589794" cy="523220"/>
            </a:xfrm>
            <a:prstGeom prst="rect">
              <a:avLst/>
            </a:prstGeom>
            <a:noFill/>
          </p:spPr>
          <p:txBody>
            <a:bodyPr wrap="square" rtlCol="0">
              <a:spAutoFit/>
            </a:bodyPr>
            <a:lstStyle/>
            <a:p>
              <a:pPr algn="ctr"/>
              <a:r>
                <a:rPr lang="en-US" sz="2800" b="1">
                  <a:solidFill>
                    <a:srgbClr val="000000"/>
                  </a:solidFill>
                </a:rPr>
                <a:t>MVPS</a:t>
              </a:r>
              <a:endParaRPr lang="en-US" b="1">
                <a:solidFill>
                  <a:srgbClr val="000000"/>
                </a:solidFill>
              </a:endParaRPr>
            </a:p>
          </p:txBody>
        </p:sp>
        <p:sp>
          <p:nvSpPr>
            <p:cNvPr id="15" name="Right Brace 14">
              <a:extLst>
                <a:ext uri="{FF2B5EF4-FFF2-40B4-BE49-F238E27FC236}">
                  <a16:creationId xmlns:a16="http://schemas.microsoft.com/office/drawing/2014/main" id="{272582C9-0047-D8B8-D017-0996089BEF01}"/>
                </a:ext>
              </a:extLst>
            </p:cNvPr>
            <p:cNvSpPr/>
            <p:nvPr/>
          </p:nvSpPr>
          <p:spPr>
            <a:xfrm rot="16200000">
              <a:off x="6023147" y="403244"/>
              <a:ext cx="388307" cy="5521937"/>
            </a:xfrm>
            <a:prstGeom prst="rightBrace">
              <a:avLst>
                <a:gd name="adj1" fmla="val 8333"/>
                <a:gd name="adj2" fmla="val 5285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row: Right 15">
              <a:extLst>
                <a:ext uri="{FF2B5EF4-FFF2-40B4-BE49-F238E27FC236}">
                  <a16:creationId xmlns:a16="http://schemas.microsoft.com/office/drawing/2014/main" id="{D8C7B9AE-48EA-3ED3-4086-36FD921DA395}"/>
                </a:ext>
              </a:extLst>
            </p:cNvPr>
            <p:cNvSpPr/>
            <p:nvPr/>
          </p:nvSpPr>
          <p:spPr>
            <a:xfrm>
              <a:off x="81733" y="3605901"/>
              <a:ext cx="2372028" cy="1066435"/>
            </a:xfrm>
            <a:prstGeom prst="rightArrow">
              <a:avLst/>
            </a:prstGeom>
            <a:solidFill>
              <a:srgbClr val="1231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Data sent by jurisdictions</a:t>
              </a:r>
            </a:p>
          </p:txBody>
        </p:sp>
        <p:sp>
          <p:nvSpPr>
            <p:cNvPr id="17" name="Arrow: Right 16">
              <a:extLst>
                <a:ext uri="{FF2B5EF4-FFF2-40B4-BE49-F238E27FC236}">
                  <a16:creationId xmlns:a16="http://schemas.microsoft.com/office/drawing/2014/main" id="{41D0371B-EBDC-30FB-815B-A3D787756936}"/>
                </a:ext>
              </a:extLst>
            </p:cNvPr>
            <p:cNvSpPr/>
            <p:nvPr/>
          </p:nvSpPr>
          <p:spPr>
            <a:xfrm>
              <a:off x="10167786" y="3605901"/>
              <a:ext cx="2024214" cy="1066435"/>
            </a:xfrm>
            <a:prstGeom prst="rightArrow">
              <a:avLst/>
            </a:prstGeom>
            <a:solidFill>
              <a:srgbClr val="1231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To CDC Programs</a:t>
              </a:r>
            </a:p>
          </p:txBody>
        </p:sp>
      </p:grpSp>
      <p:sp>
        <p:nvSpPr>
          <p:cNvPr id="3" name="Slide Number Placeholder 10">
            <a:extLst>
              <a:ext uri="{FF2B5EF4-FFF2-40B4-BE49-F238E27FC236}">
                <a16:creationId xmlns:a16="http://schemas.microsoft.com/office/drawing/2014/main" id="{3FF2916D-8FC3-7904-E77E-FD4C45D5073B}"/>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26</a:t>
            </a:fld>
            <a:endParaRPr lang="en-US" dirty="0"/>
          </a:p>
        </p:txBody>
      </p:sp>
    </p:spTree>
    <p:extLst>
      <p:ext uri="{BB962C8B-B14F-4D97-AF65-F5344CB8AC3E}">
        <p14:creationId xmlns:p14="http://schemas.microsoft.com/office/powerpoint/2010/main" val="698045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08B9-5815-A793-55D2-07D71CB79C8D}"/>
              </a:ext>
            </a:extLst>
          </p:cNvPr>
          <p:cNvSpPr>
            <a:spLocks noGrp="1"/>
          </p:cNvSpPr>
          <p:nvPr>
            <p:ph type="title"/>
          </p:nvPr>
        </p:nvSpPr>
        <p:spPr/>
        <p:txBody>
          <a:bodyPr>
            <a:normAutofit/>
          </a:bodyPr>
          <a:lstStyle/>
          <a:p>
            <a:r>
              <a:rPr lang="en-US" sz="3730" kern="100">
                <a:effectLst/>
                <a:ea typeface="Aptos" panose="020B0004020202020204" pitchFamily="34" charset="0"/>
                <a:cs typeface="Arial" panose="020B0604020202020204" pitchFamily="34" charset="0"/>
              </a:rPr>
              <a:t>MVPS functionality is being migrated to 1CDP in FY25 and FY26.</a:t>
            </a:r>
            <a:endParaRPr lang="en-US" sz="3730"/>
          </a:p>
        </p:txBody>
      </p:sp>
      <p:grpSp>
        <p:nvGrpSpPr>
          <p:cNvPr id="14" name="Group 13" descr="Diagram showing processing validation and provisioning pointing into 1CDP">
            <a:extLst>
              <a:ext uri="{FF2B5EF4-FFF2-40B4-BE49-F238E27FC236}">
                <a16:creationId xmlns:a16="http://schemas.microsoft.com/office/drawing/2014/main" id="{1A15D822-78DD-91EF-EC1D-2D82DC30366C}"/>
              </a:ext>
            </a:extLst>
          </p:cNvPr>
          <p:cNvGrpSpPr/>
          <p:nvPr/>
        </p:nvGrpSpPr>
        <p:grpSpPr>
          <a:xfrm>
            <a:off x="376946" y="2638797"/>
            <a:ext cx="11084369" cy="1580406"/>
            <a:chOff x="376946" y="2638797"/>
            <a:chExt cx="11084369" cy="1580406"/>
          </a:xfrm>
        </p:grpSpPr>
        <p:sp>
          <p:nvSpPr>
            <p:cNvPr id="9" name="Rectangle: Rounded Corners 8">
              <a:extLst>
                <a:ext uri="{FF2B5EF4-FFF2-40B4-BE49-F238E27FC236}">
                  <a16:creationId xmlns:a16="http://schemas.microsoft.com/office/drawing/2014/main" id="{A3A8B5BA-E19B-7DD2-509F-C8AFE47FA2CD}"/>
                </a:ext>
              </a:extLst>
            </p:cNvPr>
            <p:cNvSpPr/>
            <p:nvPr/>
          </p:nvSpPr>
          <p:spPr>
            <a:xfrm>
              <a:off x="2764278" y="2718881"/>
              <a:ext cx="2208178" cy="1420238"/>
            </a:xfrm>
            <a:prstGeom prst="roundRect">
              <a:avLst/>
            </a:prstGeom>
            <a:solidFill>
              <a:srgbClr val="40819A"/>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ource Sans Pro"/>
                  <a:ea typeface="+mn-ea"/>
                  <a:cs typeface="+mn-cs"/>
                </a:rPr>
                <a:t>Validation</a:t>
              </a:r>
            </a:p>
          </p:txBody>
        </p:sp>
        <p:sp>
          <p:nvSpPr>
            <p:cNvPr id="10" name="Rectangle: Rounded Corners 9">
              <a:extLst>
                <a:ext uri="{FF2B5EF4-FFF2-40B4-BE49-F238E27FC236}">
                  <a16:creationId xmlns:a16="http://schemas.microsoft.com/office/drawing/2014/main" id="{32946376-CB96-171C-202E-E5491F1E5714}"/>
                </a:ext>
              </a:extLst>
            </p:cNvPr>
            <p:cNvSpPr/>
            <p:nvPr/>
          </p:nvSpPr>
          <p:spPr>
            <a:xfrm>
              <a:off x="5151610" y="2718881"/>
              <a:ext cx="2208178" cy="1420238"/>
            </a:xfrm>
            <a:prstGeom prst="roundRect">
              <a:avLst/>
            </a:prstGeom>
            <a:solidFill>
              <a:srgbClr val="1D6A88"/>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ource Sans Pro"/>
                  <a:ea typeface="+mn-ea"/>
                  <a:cs typeface="+mn-cs"/>
                </a:rPr>
                <a:t>Provisioning</a:t>
              </a:r>
            </a:p>
          </p:txBody>
        </p:sp>
        <p:sp>
          <p:nvSpPr>
            <p:cNvPr id="11" name="Rectangle: Rounded Corners 10">
              <a:extLst>
                <a:ext uri="{FF2B5EF4-FFF2-40B4-BE49-F238E27FC236}">
                  <a16:creationId xmlns:a16="http://schemas.microsoft.com/office/drawing/2014/main" id="{E00B64AD-6A28-E186-1ADC-599F1003B0B6}"/>
                </a:ext>
              </a:extLst>
            </p:cNvPr>
            <p:cNvSpPr/>
            <p:nvPr/>
          </p:nvSpPr>
          <p:spPr>
            <a:xfrm>
              <a:off x="376946" y="2718881"/>
              <a:ext cx="2208178" cy="1420238"/>
            </a:xfrm>
            <a:prstGeom prst="roundRect">
              <a:avLst/>
            </a:prstGeom>
            <a:solidFill>
              <a:srgbClr val="4F7EBB"/>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ource Sans Pro"/>
                  <a:ea typeface="+mn-ea"/>
                  <a:cs typeface="+mn-cs"/>
                </a:rPr>
                <a:t>Processing</a:t>
              </a:r>
            </a:p>
          </p:txBody>
        </p:sp>
        <p:sp>
          <p:nvSpPr>
            <p:cNvPr id="12" name="Arrow: Right 11">
              <a:extLst>
                <a:ext uri="{FF2B5EF4-FFF2-40B4-BE49-F238E27FC236}">
                  <a16:creationId xmlns:a16="http://schemas.microsoft.com/office/drawing/2014/main" id="{FB7B703E-3E81-2926-F45E-DE79745DC2EA}"/>
                </a:ext>
              </a:extLst>
            </p:cNvPr>
            <p:cNvSpPr/>
            <p:nvPr/>
          </p:nvSpPr>
          <p:spPr>
            <a:xfrm>
              <a:off x="7791189" y="2856301"/>
              <a:ext cx="1327759" cy="1145398"/>
            </a:xfrm>
            <a:prstGeom prst="rightArrow">
              <a:avLst/>
            </a:prstGeom>
            <a:solidFill>
              <a:srgbClr val="123154"/>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ource Sans Pro"/>
                <a:ea typeface="+mn-ea"/>
                <a:cs typeface="+mn-cs"/>
              </a:endParaRPr>
            </a:p>
          </p:txBody>
        </p:sp>
        <p:sp>
          <p:nvSpPr>
            <p:cNvPr id="13" name="Rectangle 12">
              <a:extLst>
                <a:ext uri="{FF2B5EF4-FFF2-40B4-BE49-F238E27FC236}">
                  <a16:creationId xmlns:a16="http://schemas.microsoft.com/office/drawing/2014/main" id="{48AC26CD-232F-695B-F9D8-0C337146CB58}"/>
                </a:ext>
              </a:extLst>
            </p:cNvPr>
            <p:cNvSpPr/>
            <p:nvPr/>
          </p:nvSpPr>
          <p:spPr>
            <a:xfrm>
              <a:off x="9732723" y="2638797"/>
              <a:ext cx="1728592" cy="1580406"/>
            </a:xfrm>
            <a:prstGeom prst="rect">
              <a:avLst/>
            </a:prstGeom>
            <a:solidFill>
              <a:srgbClr val="123154"/>
            </a:solidFill>
            <a:ln w="12700" cap="flat" cmpd="sng" algn="ctr">
              <a:solidFill>
                <a:srgbClr val="12315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Source Sans Pro"/>
                  <a:ea typeface="+mn-ea"/>
                  <a:cs typeface="+mn-cs"/>
                </a:rPr>
                <a:t>1CDP</a:t>
              </a:r>
            </a:p>
          </p:txBody>
        </p:sp>
      </p:grpSp>
      <p:sp>
        <p:nvSpPr>
          <p:cNvPr id="3" name="Slide Number Placeholder 10">
            <a:extLst>
              <a:ext uri="{FF2B5EF4-FFF2-40B4-BE49-F238E27FC236}">
                <a16:creationId xmlns:a16="http://schemas.microsoft.com/office/drawing/2014/main" id="{8A68FDC6-70A8-76B7-D1D8-8AAA47BC38F1}"/>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27</a:t>
            </a:fld>
            <a:endParaRPr lang="en-US" dirty="0"/>
          </a:p>
        </p:txBody>
      </p:sp>
    </p:spTree>
    <p:extLst>
      <p:ext uri="{BB962C8B-B14F-4D97-AF65-F5344CB8AC3E}">
        <p14:creationId xmlns:p14="http://schemas.microsoft.com/office/powerpoint/2010/main" val="2868696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F7B6-6C3E-A282-AEA6-5C432EE5B24C}"/>
              </a:ext>
            </a:extLst>
          </p:cNvPr>
          <p:cNvSpPr>
            <a:spLocks noGrp="1"/>
          </p:cNvSpPr>
          <p:nvPr>
            <p:ph type="title"/>
          </p:nvPr>
        </p:nvSpPr>
        <p:spPr/>
        <p:txBody>
          <a:bodyPr>
            <a:normAutofit/>
          </a:bodyPr>
          <a:lstStyle/>
          <a:p>
            <a:r>
              <a:rPr lang="en-US"/>
              <a:t>Timing of MVPS migration</a:t>
            </a:r>
            <a:br>
              <a:rPr lang="en-US"/>
            </a:br>
            <a:endParaRPr lang="en-US"/>
          </a:p>
        </p:txBody>
      </p:sp>
      <p:sp>
        <p:nvSpPr>
          <p:cNvPr id="5" name="Content Placeholder 4">
            <a:extLst>
              <a:ext uri="{FF2B5EF4-FFF2-40B4-BE49-F238E27FC236}">
                <a16:creationId xmlns:a16="http://schemas.microsoft.com/office/drawing/2014/main" id="{2708937B-06D3-6579-3C42-1567DA704F49}"/>
              </a:ext>
            </a:extLst>
          </p:cNvPr>
          <p:cNvSpPr>
            <a:spLocks noGrp="1"/>
          </p:cNvSpPr>
          <p:nvPr>
            <p:ph type="body" sz="quarter" idx="10"/>
          </p:nvPr>
        </p:nvSpPr>
        <p:spPr>
          <a:xfrm>
            <a:off x="609600" y="1417639"/>
            <a:ext cx="5877827" cy="4594401"/>
          </a:xfrm>
        </p:spPr>
        <p:txBody>
          <a:bodyPr vert="horz" lIns="91440" tIns="45720" rIns="91440" bIns="45720" rtlCol="0" anchor="t">
            <a:normAutofit fontScale="92500" lnSpcReduction="20000"/>
          </a:bodyPr>
          <a:lstStyle/>
          <a:p>
            <a:pPr>
              <a:lnSpc>
                <a:spcPct val="107000"/>
              </a:lnSpc>
              <a:spcBef>
                <a:spcPts val="0"/>
              </a:spcBef>
            </a:pPr>
            <a:r>
              <a:rPr lang="en-US" sz="2200" b="0" kern="100">
                <a:effectLst/>
                <a:ea typeface="Aptos" panose="020B0004020202020204" pitchFamily="34" charset="0"/>
                <a:cs typeface="Arial"/>
              </a:rPr>
              <a:t>MVPS Migration in FY25 is focused on providing a mirror of current MVPS outputs in 1CDP</a:t>
            </a:r>
          </a:p>
          <a:p>
            <a:pPr marL="0" indent="0">
              <a:lnSpc>
                <a:spcPct val="107000"/>
              </a:lnSpc>
              <a:spcBef>
                <a:spcPts val="0"/>
              </a:spcBef>
              <a:buNone/>
            </a:pPr>
            <a:endParaRPr lang="en-US" sz="2200" b="0" kern="100">
              <a:ea typeface="Aptos" panose="020B0004020202020204" pitchFamily="34" charset="0"/>
              <a:cs typeface="Arial"/>
            </a:endParaRPr>
          </a:p>
          <a:p>
            <a:pPr>
              <a:lnSpc>
                <a:spcPct val="107000"/>
              </a:lnSpc>
              <a:spcBef>
                <a:spcPts val="0"/>
              </a:spcBef>
            </a:pPr>
            <a:r>
              <a:rPr lang="en-US" sz="2200" b="0" kern="100">
                <a:effectLst/>
                <a:ea typeface="Aptos" panose="020B0004020202020204" pitchFamily="34" charset="0"/>
                <a:cs typeface="Arial"/>
              </a:rPr>
              <a:t>Current MVPS processing will run in parallel with 1CDP case data exchange processing through FY 2026 to allow for a transition and off-ramp period.</a:t>
            </a:r>
          </a:p>
          <a:p>
            <a:pPr>
              <a:lnSpc>
                <a:spcPct val="107000"/>
              </a:lnSpc>
              <a:spcBef>
                <a:spcPts val="0"/>
              </a:spcBef>
            </a:pPr>
            <a:endParaRPr lang="en-US" sz="2200" b="0" kern="100">
              <a:effectLst/>
              <a:ea typeface="Aptos" panose="020B0004020202020204" pitchFamily="34" charset="0"/>
              <a:cs typeface="Arial" panose="020B0604020202020204" pitchFamily="34" charset="0"/>
            </a:endParaRPr>
          </a:p>
          <a:p>
            <a:pPr>
              <a:lnSpc>
                <a:spcPct val="107000"/>
              </a:lnSpc>
              <a:spcBef>
                <a:spcPts val="0"/>
              </a:spcBef>
            </a:pPr>
            <a:r>
              <a:rPr lang="en-US" sz="2200" b="0" kern="100">
                <a:effectLst/>
                <a:ea typeface="Aptos" panose="020B0004020202020204" pitchFamily="34" charset="0"/>
                <a:cs typeface="Arial"/>
              </a:rPr>
              <a:t>Transitioning CDC Programs and Jurisdictional partners to the data provisioned in 1CDP will begin in </a:t>
            </a:r>
            <a:r>
              <a:rPr lang="en-US" sz="2200" b="0" kern="100">
                <a:ea typeface="Aptos" panose="020B0004020202020204" pitchFamily="34" charset="0"/>
                <a:cs typeface="Arial"/>
              </a:rPr>
              <a:t>FY26</a:t>
            </a:r>
            <a:r>
              <a:rPr lang="en-US" sz="2200" b="0" kern="100">
                <a:effectLst/>
                <a:ea typeface="Aptos" panose="020B0004020202020204" pitchFamily="34" charset="0"/>
                <a:cs typeface="Arial"/>
              </a:rPr>
              <a:t>, with CDC/OPHDST support.</a:t>
            </a:r>
          </a:p>
          <a:p>
            <a:pPr>
              <a:lnSpc>
                <a:spcPct val="107000"/>
              </a:lnSpc>
              <a:spcBef>
                <a:spcPts val="0"/>
              </a:spcBef>
            </a:pPr>
            <a:endParaRPr lang="en-US" sz="2200" b="0" kern="100">
              <a:effectLst/>
              <a:ea typeface="Aptos" panose="020B0004020202020204" pitchFamily="34" charset="0"/>
              <a:cs typeface="Arial" panose="020B0604020202020204" pitchFamily="34" charset="0"/>
            </a:endParaRPr>
          </a:p>
          <a:p>
            <a:pPr>
              <a:lnSpc>
                <a:spcPct val="107000"/>
              </a:lnSpc>
              <a:spcBef>
                <a:spcPts val="0"/>
              </a:spcBef>
              <a:spcAft>
                <a:spcPts val="800"/>
              </a:spcAft>
            </a:pPr>
            <a:r>
              <a:rPr lang="en-US" sz="2200" b="0" kern="100">
                <a:effectLst/>
                <a:ea typeface="Aptos" panose="020B0004020202020204" pitchFamily="34" charset="0"/>
                <a:cs typeface="Arial"/>
              </a:rPr>
              <a:t>After MVPS processing is fully transitioned to 1CDP, MVPS will be deprecated, and 1CDP case surveillance tools: 1CDP Case Data </a:t>
            </a:r>
            <a:r>
              <a:rPr lang="en-US" sz="2200" b="0" kern="100">
                <a:ea typeface="Aptos" panose="020B0004020202020204" pitchFamily="34" charset="0"/>
                <a:cs typeface="Arial"/>
              </a:rPr>
              <a:t>E</a:t>
            </a:r>
            <a:r>
              <a:rPr lang="en-US" sz="2200" b="0" kern="100">
                <a:effectLst/>
                <a:ea typeface="Aptos" panose="020B0004020202020204" pitchFamily="34" charset="0"/>
                <a:cs typeface="Arial"/>
              </a:rPr>
              <a:t>xchange pipeline and 1CDP Case P</a:t>
            </a:r>
            <a:r>
              <a:rPr lang="en-US" sz="2200" b="0" kern="100">
                <a:ea typeface="Aptos" panose="020B0004020202020204" pitchFamily="34" charset="0"/>
                <a:cs typeface="Arial"/>
              </a:rPr>
              <a:t>rofile Manager </a:t>
            </a:r>
            <a:r>
              <a:rPr lang="en-US" sz="2200" b="0" kern="100">
                <a:effectLst/>
                <a:ea typeface="Aptos" panose="020B0004020202020204" pitchFamily="34" charset="0"/>
                <a:cs typeface="Arial"/>
              </a:rPr>
              <a:t>will be operational</a:t>
            </a:r>
          </a:p>
          <a:p>
            <a:endParaRPr lang="en-US" sz="3200" b="0"/>
          </a:p>
        </p:txBody>
      </p:sp>
      <p:pic>
        <p:nvPicPr>
          <p:cNvPr id="2050" name="Picture 2">
            <a:extLst>
              <a:ext uri="{FF2B5EF4-FFF2-40B4-BE49-F238E27FC236}">
                <a16:creationId xmlns:a16="http://schemas.microsoft.com/office/drawing/2014/main" id="{F4FBF228-0330-19CE-F554-03E28C901F63}"/>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7728" y="1898320"/>
            <a:ext cx="5108575"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10">
            <a:extLst>
              <a:ext uri="{FF2B5EF4-FFF2-40B4-BE49-F238E27FC236}">
                <a16:creationId xmlns:a16="http://schemas.microsoft.com/office/drawing/2014/main" id="{DA12D7AC-C731-5694-CDD3-3C237BB8B6BD}"/>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28</a:t>
            </a:fld>
            <a:endParaRPr lang="en-US" dirty="0"/>
          </a:p>
        </p:txBody>
      </p:sp>
    </p:spTree>
    <p:extLst>
      <p:ext uri="{BB962C8B-B14F-4D97-AF65-F5344CB8AC3E}">
        <p14:creationId xmlns:p14="http://schemas.microsoft.com/office/powerpoint/2010/main" val="1856778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52F770-A5A9-8319-2D44-DD5B0425BFB8}"/>
              </a:ext>
            </a:extLst>
          </p:cNvPr>
          <p:cNvSpPr>
            <a:spLocks noGrp="1"/>
          </p:cNvSpPr>
          <p:nvPr>
            <p:ph type="title"/>
          </p:nvPr>
        </p:nvSpPr>
        <p:spPr/>
        <p:txBody>
          <a:bodyPr/>
          <a:lstStyle/>
          <a:p>
            <a:r>
              <a:rPr lang="en-US"/>
              <a:t>Impact of MVPS migration to jurisdictions</a:t>
            </a:r>
          </a:p>
        </p:txBody>
      </p:sp>
      <p:sp>
        <p:nvSpPr>
          <p:cNvPr id="2" name="Text Placeholder 1">
            <a:extLst>
              <a:ext uri="{FF2B5EF4-FFF2-40B4-BE49-F238E27FC236}">
                <a16:creationId xmlns:a16="http://schemas.microsoft.com/office/drawing/2014/main" id="{C83B41EA-C905-277A-018A-71F4A2BA3406}"/>
              </a:ext>
            </a:extLst>
          </p:cNvPr>
          <p:cNvSpPr>
            <a:spLocks noGrp="1"/>
          </p:cNvSpPr>
          <p:nvPr>
            <p:ph type="body" sz="quarter" idx="10"/>
          </p:nvPr>
        </p:nvSpPr>
        <p:spPr>
          <a:xfrm>
            <a:off x="609600" y="1614192"/>
            <a:ext cx="10972800" cy="4767357"/>
          </a:xfrm>
        </p:spPr>
        <p:txBody>
          <a:bodyPr/>
          <a:lstStyle/>
          <a:p>
            <a:r>
              <a:rPr lang="en-US" b="0"/>
              <a:t>The migration of MVPS to 1CDP will not change the way jurisdictions send data to CDC in 2025.</a:t>
            </a:r>
          </a:p>
          <a:p>
            <a:r>
              <a:rPr lang="en-US" b="0"/>
              <a:t>Case surveillance data will be sent from jurisdictional partners to CDC and processed in the 1CDP case data exchange pipeline  </a:t>
            </a:r>
          </a:p>
          <a:p>
            <a:pPr lvl="1">
              <a:lnSpc>
                <a:spcPct val="107000"/>
              </a:lnSpc>
              <a:spcBef>
                <a:spcPts val="0"/>
              </a:spcBef>
            </a:pPr>
            <a:r>
              <a:rPr lang="en-US" b="0" kern="100">
                <a:effectLst/>
                <a:ea typeface="Aptos" panose="020B0004020202020204" pitchFamily="34" charset="0"/>
                <a:cs typeface="Arial" panose="020B0604020202020204" pitchFamily="34" charset="0"/>
              </a:rPr>
              <a:t>Year 1 – through current transport mechanisms</a:t>
            </a:r>
          </a:p>
          <a:p>
            <a:pPr lvl="1">
              <a:lnSpc>
                <a:spcPct val="107000"/>
              </a:lnSpc>
              <a:spcBef>
                <a:spcPts val="0"/>
              </a:spcBef>
            </a:pPr>
            <a:r>
              <a:rPr lang="en-US" b="0" kern="100">
                <a:effectLst/>
                <a:ea typeface="Aptos" panose="020B0004020202020204" pitchFamily="34" charset="0"/>
                <a:cs typeface="Arial" panose="020B0604020202020204" pitchFamily="34" charset="0"/>
              </a:rPr>
              <a:t>Year 2 – (estimate mid-2026) – through </a:t>
            </a:r>
            <a:r>
              <a:rPr lang="en-US" kern="100">
                <a:effectLst/>
                <a:ea typeface="Aptos" panose="020B0004020202020204" pitchFamily="34" charset="0"/>
                <a:cs typeface="Arial" panose="020B0604020202020204" pitchFamily="34" charset="0"/>
              </a:rPr>
              <a:t>1CDP Ingest</a:t>
            </a:r>
            <a:r>
              <a:rPr lang="en-US" b="0" kern="100">
                <a:effectLst/>
                <a:ea typeface="Aptos" panose="020B0004020202020204" pitchFamily="34" charset="0"/>
                <a:cs typeface="Arial" panose="020B0604020202020204" pitchFamily="34" charset="0"/>
              </a:rPr>
              <a:t>, a shared capability of the platform</a:t>
            </a:r>
          </a:p>
          <a:p>
            <a:pPr lvl="2">
              <a:lnSpc>
                <a:spcPct val="107000"/>
              </a:lnSpc>
              <a:spcBef>
                <a:spcPts val="0"/>
              </a:spcBef>
            </a:pPr>
            <a:r>
              <a:rPr lang="en-US" sz="2000" kern="100">
                <a:ea typeface="Aptos" panose="020B0004020202020204" pitchFamily="34" charset="0"/>
                <a:cs typeface="Arial" panose="020B0604020202020204" pitchFamily="34" charset="0"/>
              </a:rPr>
              <a:t>This will introduce new endpoints/processes for sending data </a:t>
            </a:r>
          </a:p>
          <a:p>
            <a:pPr lvl="2">
              <a:lnSpc>
                <a:spcPct val="107000"/>
              </a:lnSpc>
              <a:spcBef>
                <a:spcPts val="0"/>
              </a:spcBef>
            </a:pPr>
            <a:r>
              <a:rPr lang="en-US" sz="2000" kern="100">
                <a:ea typeface="Aptos" panose="020B0004020202020204" pitchFamily="34" charset="0"/>
                <a:cs typeface="Arial" panose="020B0604020202020204" pitchFamily="34" charset="0"/>
              </a:rPr>
              <a:t>The term “ingest” refers to the functionality of 1CDP to receive data sent through any format from jurisdictions to 1CDP</a:t>
            </a:r>
          </a:p>
          <a:p>
            <a:pPr lvl="2">
              <a:lnSpc>
                <a:spcPct val="107000"/>
              </a:lnSpc>
              <a:spcBef>
                <a:spcPts val="0"/>
              </a:spcBef>
            </a:pPr>
            <a:r>
              <a:rPr lang="en-US" sz="2000" b="0" kern="100">
                <a:effectLst/>
                <a:ea typeface="Aptos" panose="020B0004020202020204" pitchFamily="34" charset="0"/>
                <a:cs typeface="Arial" panose="020B0604020202020204" pitchFamily="34" charset="0"/>
              </a:rPr>
              <a:t>1CDP Ingest is being developed in 1CDP Year 1, by the Platforms Division in OPHDST</a:t>
            </a:r>
          </a:p>
          <a:p>
            <a:pPr lvl="2">
              <a:lnSpc>
                <a:spcPct val="107000"/>
              </a:lnSpc>
              <a:spcBef>
                <a:spcPts val="0"/>
              </a:spcBef>
            </a:pPr>
            <a:r>
              <a:rPr lang="en-US" sz="2000" b="0" kern="100">
                <a:effectLst/>
                <a:ea typeface="Aptos" panose="020B0004020202020204" pitchFamily="34" charset="0"/>
                <a:cs typeface="Arial" panose="020B0604020202020204" pitchFamily="34" charset="0"/>
              </a:rPr>
              <a:t>More details to be provided in this forum</a:t>
            </a:r>
          </a:p>
          <a:p>
            <a:endParaRPr lang="en-US" b="0"/>
          </a:p>
        </p:txBody>
      </p:sp>
      <p:sp>
        <p:nvSpPr>
          <p:cNvPr id="4" name="Slide Number Placeholder 10">
            <a:extLst>
              <a:ext uri="{FF2B5EF4-FFF2-40B4-BE49-F238E27FC236}">
                <a16:creationId xmlns:a16="http://schemas.microsoft.com/office/drawing/2014/main" id="{EBD23D3E-758E-A563-63BE-60BFF2D21832}"/>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29</a:t>
            </a:fld>
            <a:endParaRPr lang="en-US" dirty="0"/>
          </a:p>
        </p:txBody>
      </p:sp>
    </p:spTree>
    <p:extLst>
      <p:ext uri="{BB962C8B-B14F-4D97-AF65-F5344CB8AC3E}">
        <p14:creationId xmlns:p14="http://schemas.microsoft.com/office/powerpoint/2010/main" val="2850837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F312BC-1347-EE2D-C9E8-0F68813DFA6D}"/>
              </a:ext>
            </a:extLst>
          </p:cNvPr>
          <p:cNvSpPr>
            <a:spLocks noGrp="1"/>
          </p:cNvSpPr>
          <p:nvPr>
            <p:ph type="title"/>
          </p:nvPr>
        </p:nvSpPr>
        <p:spPr/>
        <p:txBody>
          <a:bodyPr/>
          <a:lstStyle/>
          <a:p>
            <a:r>
              <a:rPr lang="en-US"/>
              <a:t>Summary</a:t>
            </a:r>
          </a:p>
        </p:txBody>
      </p:sp>
      <p:sp>
        <p:nvSpPr>
          <p:cNvPr id="2" name="Text Placeholder 1">
            <a:extLst>
              <a:ext uri="{FF2B5EF4-FFF2-40B4-BE49-F238E27FC236}">
                <a16:creationId xmlns:a16="http://schemas.microsoft.com/office/drawing/2014/main" id="{203C6C68-6B19-4121-67A3-D14196EAF76D}"/>
              </a:ext>
            </a:extLst>
          </p:cNvPr>
          <p:cNvSpPr>
            <a:spLocks noGrp="1"/>
          </p:cNvSpPr>
          <p:nvPr>
            <p:ph type="body" sz="quarter" idx="10"/>
          </p:nvPr>
        </p:nvSpPr>
        <p:spPr/>
        <p:txBody>
          <a:bodyPr/>
          <a:lstStyle/>
          <a:p>
            <a:r>
              <a:rPr lang="en-US" sz="2800" b="0">
                <a:solidFill>
                  <a:srgbClr val="000000"/>
                </a:solidFill>
                <a:ea typeface="Calibri" panose="020F0502020204030204" pitchFamily="34" charset="0"/>
                <a:cs typeface="Calibri" panose="020F0502020204030204" pitchFamily="34" charset="0"/>
              </a:rPr>
              <a:t>C</a:t>
            </a:r>
            <a:r>
              <a:rPr lang="en-US" sz="2800" b="0">
                <a:solidFill>
                  <a:srgbClr val="000000"/>
                </a:solidFill>
                <a:effectLst/>
                <a:ea typeface="Calibri" panose="020F0502020204030204" pitchFamily="34" charset="0"/>
                <a:cs typeface="Calibri" panose="020F0502020204030204" pitchFamily="34" charset="0"/>
              </a:rPr>
              <a:t>ase surveillance/NNDSS Message Validation, Processing, and Provisioning System [MVPS] is being migrated into 1CDP in </a:t>
            </a:r>
            <a:r>
              <a:rPr lang="en-US" sz="2800" b="0">
                <a:solidFill>
                  <a:srgbClr val="000000"/>
                </a:solidFill>
                <a:ea typeface="Calibri" panose="020F0502020204030204" pitchFamily="34" charset="0"/>
                <a:cs typeface="Calibri" panose="020F0502020204030204" pitchFamily="34" charset="0"/>
              </a:rPr>
              <a:t>2025 and 2026</a:t>
            </a:r>
            <a:r>
              <a:rPr lang="en-US" sz="2800" b="0">
                <a:solidFill>
                  <a:srgbClr val="000000"/>
                </a:solidFill>
                <a:effectLst/>
                <a:ea typeface="Calibri" panose="020F0502020204030204" pitchFamily="34" charset="0"/>
                <a:cs typeface="Calibri" panose="020F0502020204030204" pitchFamily="34" charset="0"/>
              </a:rPr>
              <a:t>.</a:t>
            </a:r>
          </a:p>
          <a:p>
            <a:endParaRPr lang="en-US" sz="2800" b="0">
              <a:solidFill>
                <a:srgbClr val="000000"/>
              </a:solidFill>
              <a:effectLst/>
              <a:ea typeface="Calibri" panose="020F0502020204030204" pitchFamily="34" charset="0"/>
              <a:cs typeface="Calibri" panose="020F0502020204030204" pitchFamily="34" charset="0"/>
            </a:endParaRPr>
          </a:p>
          <a:p>
            <a:r>
              <a:rPr lang="en-US" sz="2800" b="0">
                <a:solidFill>
                  <a:srgbClr val="000000"/>
                </a:solidFill>
                <a:ea typeface="Calibri" panose="020F0502020204030204" pitchFamily="34" charset="0"/>
                <a:cs typeface="Calibri" panose="020F0502020204030204" pitchFamily="34" charset="0"/>
              </a:rPr>
              <a:t>The migration of MVPS to 1CDP has affected some routine NNDSS processes (reconciliation of 2024 data), but will not </a:t>
            </a:r>
            <a:r>
              <a:rPr lang="en-US" sz="2800" b="0"/>
              <a:t>change the way jurisdictions send case data to CDC currently. </a:t>
            </a:r>
            <a:endParaRPr lang="en-US" sz="2800" b="0">
              <a:solidFill>
                <a:srgbClr val="000000"/>
              </a:solidFill>
              <a:effectLst/>
              <a:ea typeface="Calibri" panose="020F0502020204030204" pitchFamily="34" charset="0"/>
              <a:cs typeface="Calibri" panose="020F0502020204030204" pitchFamily="34" charset="0"/>
            </a:endParaRPr>
          </a:p>
          <a:p>
            <a:endParaRPr lang="en-US" sz="2800" b="0">
              <a:solidFill>
                <a:srgbClr val="000000"/>
              </a:solidFill>
              <a:effectLst/>
              <a:ea typeface="Calibri" panose="020F0502020204030204" pitchFamily="34" charset="0"/>
              <a:cs typeface="Calibri" panose="020F0502020204030204" pitchFamily="34" charset="0"/>
            </a:endParaRPr>
          </a:p>
          <a:p>
            <a:endParaRPr lang="en-US"/>
          </a:p>
        </p:txBody>
      </p:sp>
      <p:sp>
        <p:nvSpPr>
          <p:cNvPr id="4" name="Slide Number Placeholder 10">
            <a:extLst>
              <a:ext uri="{FF2B5EF4-FFF2-40B4-BE49-F238E27FC236}">
                <a16:creationId xmlns:a16="http://schemas.microsoft.com/office/drawing/2014/main" id="{9B2E2608-AF82-D827-6906-A047D711A68B}"/>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30</a:t>
            </a:fld>
            <a:endParaRPr lang="en-US" dirty="0"/>
          </a:p>
        </p:txBody>
      </p:sp>
    </p:spTree>
    <p:extLst>
      <p:ext uri="{BB962C8B-B14F-4D97-AF65-F5344CB8AC3E}">
        <p14:creationId xmlns:p14="http://schemas.microsoft.com/office/powerpoint/2010/main" val="2785890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121920" tIns="60960" rIns="121920" bIns="60960" anchor="b" anchorCtr="0"/>
          <a:lstStyle/>
          <a:p>
            <a:pPr>
              <a:lnSpc>
                <a:spcPct val="164835"/>
              </a:lnSpc>
            </a:pPr>
            <a:r>
              <a:rPr lang="en-US"/>
              <a:t>Q &amp; A</a:t>
            </a:r>
          </a:p>
        </p:txBody>
      </p:sp>
      <p:pic>
        <p:nvPicPr>
          <p:cNvPr id="3" name="Picture 2" descr="Image indicating a question can be asked. " title="Question and Answer Slide">
            <a:extLst>
              <a:ext uri="{FF2B5EF4-FFF2-40B4-BE49-F238E27FC236}">
                <a16:creationId xmlns:a16="http://schemas.microsoft.com/office/drawing/2014/main" id="{351F9F34-2344-5E65-DB2F-A4245BB750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7"/>
            <a:ext cx="7164395" cy="4893713"/>
          </a:xfrm>
          <a:prstGeom prst="rect">
            <a:avLst/>
          </a:prstGeom>
        </p:spPr>
      </p:pic>
    </p:spTree>
    <p:extLst>
      <p:ext uri="{BB962C8B-B14F-4D97-AF65-F5344CB8AC3E}">
        <p14:creationId xmlns:p14="http://schemas.microsoft.com/office/powerpoint/2010/main" val="282656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8"/>
            <a:ext cx="11049000" cy="1325033"/>
          </a:xfrm>
        </p:spPr>
        <p:txBody>
          <a:bodyPr/>
          <a:lstStyle/>
          <a:p>
            <a:pPr algn="ctr"/>
            <a:r>
              <a:rPr lang="en-US">
                <a:solidFill>
                  <a:srgbClr val="000000"/>
                </a:solidFill>
              </a:rPr>
              <a:t>Thank you!</a:t>
            </a:r>
            <a:br>
              <a:rPr lang="en-US">
                <a:solidFill>
                  <a:srgbClr val="000000"/>
                </a:solidFill>
              </a:rPr>
            </a:br>
            <a:r>
              <a:rPr lang="en-US">
                <a:solidFill>
                  <a:srgbClr val="000000"/>
                </a:solidFill>
              </a:rPr>
              <a:t>Next NNDSS eSHARE: August 19, 2025</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1848081"/>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9"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1848081"/>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8"/>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1848081"/>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6"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11"/>
              </a:rPr>
              <a:t>edx@cdc.gov</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1848081"/>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20"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hlinkClick r:id="rId14"/>
              </a:rPr>
              <a:t>case surveillance modernization</a:t>
            </a:r>
            <a:endParaRPr kumimoji="0" lang="en-US" altLang="en-US" sz="1733"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9.xml><?xml version="1.0" encoding="utf-8"?>
<a:theme xmlns:a="http://schemas.openxmlformats.org/drawingml/2006/main" name="Office Theme">
  <a:themeElements>
    <a:clrScheme name="Custom 4">
      <a:dk1>
        <a:sysClr val="windowText" lastClr="000000"/>
      </a:dk1>
      <a:lt1>
        <a:sysClr val="window" lastClr="FFFFFF"/>
      </a:lt1>
      <a:dk2>
        <a:srgbClr val="123154"/>
      </a:dk2>
      <a:lt2>
        <a:srgbClr val="D2D3D4"/>
      </a:lt2>
      <a:accent1>
        <a:srgbClr val="123154"/>
      </a:accent1>
      <a:accent2>
        <a:srgbClr val="0057B7"/>
      </a:accent2>
      <a:accent3>
        <a:srgbClr val="13485B"/>
      </a:accent3>
      <a:accent4>
        <a:srgbClr val="1D6A88"/>
      </a:accent4>
      <a:accent5>
        <a:srgbClr val="75CDD0"/>
      </a:accent5>
      <a:accent6>
        <a:srgbClr val="DBBA31"/>
      </a:accent6>
      <a:hlink>
        <a:srgbClr val="00B0F0"/>
      </a:hlink>
      <a:folHlink>
        <a:srgbClr val="864666"/>
      </a:folHlink>
    </a:clrScheme>
    <a:fontScheme name="OPHDST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bd8b48b270b5fb2c61498ad626b46e9">
  <xsd:schema xmlns:xsd="http://www.w3.org/2001/XMLSchema" xmlns:xs="http://www.w3.org/2001/XMLSchema" xmlns:p="http://schemas.microsoft.com/office/2006/metadata/properties" xmlns:ns2="ae47a4dc-bad2-467d-ae3b-b3fce59ebe25" targetNamespace="http://schemas.microsoft.com/office/2006/metadata/properties" ma:root="true" ma:fieldsID="e800ee052af2e6362c6aa72ba95f74cd"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01D185B-D90B-4A6F-A823-EDCDA7DD2B90}">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BBFA77B-DDB6-44F3-B264-CEC1240F17ED}">
  <ds:schemaRefs>
    <ds:schemaRef ds:uri="http://schemas.microsoft.com/sharepoint/v3/contenttype/forms"/>
  </ds:schemaRefs>
</ds:datastoreItem>
</file>

<file path=customXml/itemProps3.xml><?xml version="1.0" encoding="utf-8"?>
<ds:datastoreItem xmlns:ds="http://schemas.openxmlformats.org/officeDocument/2006/customXml" ds:itemID="{1C580A35-1504-4239-9560-6F5EC48347AB}">
  <ds:schemaRefs>
    <ds:schemaRef ds:uri="http://schemas.microsoft.com/office/2006/metadata/properties"/>
    <ds:schemaRef ds:uri="http://purl.org/dc/terms/"/>
    <ds:schemaRef ds:uri="http://purl.org/dc/elements/1.1/"/>
    <ds:schemaRef ds:uri="http://schemas.microsoft.com/office/infopath/2007/PartnerControls"/>
    <ds:schemaRef ds:uri="http://purl.org/dc/dcmitype/"/>
    <ds:schemaRef ds:uri="http://schemas.openxmlformats.org/package/2006/metadata/core-properties"/>
    <ds:schemaRef ds:uri="ae47a4dc-bad2-467d-ae3b-b3fce59ebe25"/>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42</TotalTime>
  <Words>2031</Words>
  <Application>Microsoft Office PowerPoint</Application>
  <PresentationFormat>Widescreen</PresentationFormat>
  <Paragraphs>245</Paragraphs>
  <Slides>32</Slides>
  <Notes>26</Notes>
  <HiddenSlides>0</HiddenSlides>
  <MMClips>0</MMClips>
  <ScaleCrop>false</ScaleCrop>
  <HeadingPairs>
    <vt:vector size="6" baseType="variant">
      <vt:variant>
        <vt:lpstr>Fonts Used</vt:lpstr>
      </vt:variant>
      <vt:variant>
        <vt:i4>14</vt:i4>
      </vt:variant>
      <vt:variant>
        <vt:lpstr>Theme</vt:lpstr>
      </vt:variant>
      <vt:variant>
        <vt:i4>9</vt:i4>
      </vt:variant>
      <vt:variant>
        <vt:lpstr>Slide Titles</vt:lpstr>
      </vt:variant>
      <vt:variant>
        <vt:i4>32</vt:i4>
      </vt:variant>
    </vt:vector>
  </HeadingPairs>
  <TitlesOfParts>
    <vt:vector size="55" baseType="lpstr">
      <vt:lpstr>Aptos</vt:lpstr>
      <vt:lpstr>Arial</vt:lpstr>
      <vt:lpstr>AvenirNext LT Pro Regular</vt:lpstr>
      <vt:lpstr>Calibri</vt:lpstr>
      <vt:lpstr>Calibri Light</vt:lpstr>
      <vt:lpstr>Century Gothic</vt:lpstr>
      <vt:lpstr>Courier New</vt:lpstr>
      <vt:lpstr>Myriad Web Pro</vt:lpstr>
      <vt:lpstr>Open Sans</vt:lpstr>
      <vt:lpstr>Poppins</vt:lpstr>
      <vt:lpstr>Source Sans Pro</vt:lpstr>
      <vt:lpstr>Source Sans Pro SemiBold</vt:lpstr>
      <vt:lpstr>Symbol</vt:lpstr>
      <vt:lpstr>Wingdings</vt:lpstr>
      <vt:lpstr>3_NCEH_ATSDR_combined</vt:lpstr>
      <vt:lpstr>1_Office Theme</vt:lpstr>
      <vt:lpstr>Master</vt:lpstr>
      <vt:lpstr>1_NCEH_ATSDR_combined</vt:lpstr>
      <vt:lpstr>1_Master</vt:lpstr>
      <vt:lpstr>2_NCEH_ATSDR_combined</vt:lpstr>
      <vt:lpstr>2_Office Theme</vt:lpstr>
      <vt:lpstr>4_NCEH_ATSDR_combined</vt:lpstr>
      <vt:lpstr>Office Theme</vt:lpstr>
      <vt:lpstr>NNDSS eSHARE July 2025 Webinar</vt:lpstr>
      <vt:lpstr>Agenda</vt:lpstr>
      <vt:lpstr>Case Notification Minimal Data Necessary </vt:lpstr>
      <vt:lpstr>CDC's Minimal Data Necessary (MDN) Initiative</vt:lpstr>
      <vt:lpstr>Case Notification MDN for Response</vt:lpstr>
      <vt:lpstr>CDC is publishing the following documents externally for the Case Notification MDN</vt:lpstr>
      <vt:lpstr>Case Notification MDN</vt:lpstr>
      <vt:lpstr>Case Notification MDN CSV artifacts</vt:lpstr>
      <vt:lpstr>Case Notification MDN CSV Addendum </vt:lpstr>
      <vt:lpstr>How should jurisdictions use the Case Notification MDN?</vt:lpstr>
      <vt:lpstr>Looking Towards the Future…</vt:lpstr>
      <vt:lpstr>Have questions about using the MDN for response?</vt:lpstr>
      <vt:lpstr>NNDSS Updates &amp; Announcements</vt:lpstr>
      <vt:lpstr>Changes in 2025</vt:lpstr>
      <vt:lpstr>What Will Stay the Same?</vt:lpstr>
      <vt:lpstr>Next Steps</vt:lpstr>
      <vt:lpstr>Using MVPS to Lock 2024 Annual Data</vt:lpstr>
      <vt:lpstr>Case Surveillance and 1CDP</vt:lpstr>
      <vt:lpstr>A grounding moment</vt:lpstr>
      <vt:lpstr>Bringing you more information</vt:lpstr>
      <vt:lpstr>Bottom Lines Up Front</vt:lpstr>
      <vt:lpstr>Three categories of case surveillance data are transmitted from jurisdictions to CDC.</vt:lpstr>
      <vt:lpstr>How do current NNDSS terms align with the three content categories?</vt:lpstr>
      <vt:lpstr>CDC is developing two new tools to manage case data in 1CDP</vt:lpstr>
      <vt:lpstr>How do current NNDSS terms align with the new tools?</vt:lpstr>
      <vt:lpstr>Current MVPS functionality includes processing, validation, and provisioning of NNDSS case data.</vt:lpstr>
      <vt:lpstr>MVPS functionality is being migrated to 1CDP in FY25 and FY26.</vt:lpstr>
      <vt:lpstr>Timing of MVPS migration </vt:lpstr>
      <vt:lpstr>Impact of MVPS migration to jurisdictions</vt:lpstr>
      <vt:lpstr>Summary</vt:lpstr>
      <vt:lpstr>Q &amp; A</vt:lpstr>
      <vt:lpstr>Thank you! Next NNDSS eSHARE: August 19, 2025</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July 2025</dc:title>
  <dc:subject>NNDSS eSHARE July Webinar - MDN Data Content Release, NNDSS and 1CDP Updates</dc:subject>
  <dc:creator>CDC</dc:creator>
  <cp:keywords>eSHARE, NNDSS, National Notifiable Diseases Surveillance System, Minimal Data Necessary, MDN, Annual Reconciliation, Annual Data, Message Validation, Prong, and Provisioning System, MVPS, Artifacts, Data Needs, Case Report Form, Data Dictionary, Test Case Scenario Worksheet, TCSW, Sample Data, CSV, CSV Addendum, CSV Implementation Spreadsheet, Case Notification, Mapping Specifications, PHIN Spec, HL7, Response, Preparedness, CDC's Enterprise Data Platform, 1CDP, Guidance, GenV2, GenV3, Core Elements, Core Data, Data Elements, Surveillance, Reconcile, Publish, Process, OPHDST, Jurisdictions, Lock, Functionality, Program Specific, Response Specific, Case Data Exchange, CDE, Case Profile Manager, CPM, Pipeline, Jurisdictional Partners, End Points, Ingest, Tools, Transport Mechanisms, Major Priority, Data Modernzation, Detect and Monitor Division, DMD, Detect, Prevent, Health Threats, Technological Innovations, Prioritizing, Public Health Data, Impact, Sustainability, eCR, STLT, Collaboration, Resources, Public Health Data Strategy, PHDS, Strategy</cp:keywords>
  <cp:lastModifiedBy>Laspina, Michael (CDC/OD/OPHDST)</cp:lastModifiedBy>
  <cp:revision>3</cp:revision>
  <dcterms:created xsi:type="dcterms:W3CDTF">2024-12-04T13:13:48Z</dcterms:created>
  <dcterms:modified xsi:type="dcterms:W3CDTF">2025-07-16T20:10:14Z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2024-12-04T13:37:02Z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4a848386-bc68-48c9-aa07-d34adca9bd65</vt:lpwstr>
  </property>
  <property fmtid="{D5CDD505-2E9C-101B-9397-08002B2CF9AE}" pid="8" name="MSIP_Label_7b94a7b8-f06c-4dfe-bdcc-9b548fd58c31_ContentBits">
    <vt:lpwstr>0</vt:lpwstr>
  </property>
  <property fmtid="{D5CDD505-2E9C-101B-9397-08002B2CF9AE}" pid="9" name="ContentTypeId">
    <vt:lpwstr>0x010100F010CC48A510A64E9EDE79D1DCB94891</vt:lpwstr>
  </property>
  <property fmtid="{D5CDD505-2E9C-101B-9397-08002B2CF9AE}" pid="10" name="MediaServiceImageTags">
    <vt:lpwstr/>
  </property>
</Properties>
</file>