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4"/>
  </p:notesMasterIdLst>
  <p:sldIdLst>
    <p:sldId id="256" r:id="rId2"/>
    <p:sldId id="315" r:id="rId3"/>
    <p:sldId id="316" r:id="rId4"/>
    <p:sldId id="317" r:id="rId5"/>
    <p:sldId id="318" r:id="rId6"/>
    <p:sldId id="319" r:id="rId7"/>
    <p:sldId id="320" r:id="rId8"/>
    <p:sldId id="321" r:id="rId9"/>
    <p:sldId id="32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41" r:id="rId29"/>
    <p:sldId id="342" r:id="rId30"/>
    <p:sldId id="343" r:id="rId31"/>
    <p:sldId id="344" r:id="rId32"/>
    <p:sldId id="345" r:id="rId33"/>
    <p:sldId id="346" r:id="rId34"/>
    <p:sldId id="347" r:id="rId35"/>
    <p:sldId id="348" r:id="rId36"/>
    <p:sldId id="349" r:id="rId37"/>
    <p:sldId id="350" r:id="rId38"/>
    <p:sldId id="351" r:id="rId39"/>
    <p:sldId id="352" r:id="rId40"/>
    <p:sldId id="353" r:id="rId41"/>
    <p:sldId id="354" r:id="rId42"/>
    <p:sldId id="355" r:id="rId43"/>
    <p:sldId id="356" r:id="rId44"/>
    <p:sldId id="357" r:id="rId45"/>
    <p:sldId id="358" r:id="rId46"/>
    <p:sldId id="359" r:id="rId47"/>
    <p:sldId id="312" r:id="rId48"/>
    <p:sldId id="360" r:id="rId49"/>
    <p:sldId id="361" r:id="rId50"/>
    <p:sldId id="362" r:id="rId51"/>
    <p:sldId id="363" r:id="rId52"/>
    <p:sldId id="365" r:id="rId53"/>
  </p:sldIdLst>
  <p:sldSz cx="9144000" cy="6858000" type="screen4x3"/>
  <p:notesSz cx="6858000" cy="9144000"/>
  <p:embeddedFontLst>
    <p:embeddedFont>
      <p:font typeface="Felt Tip Roman" panose="020B0604020202020204"/>
      <p:italic r:id="rId55"/>
    </p:embeddedFont>
    <p:embeddedFont>
      <p:font typeface="Myriad Pro" panose="020B0503030403020204" charset="0"/>
      <p:regular r:id="rId56"/>
      <p:bold r:id="rId57"/>
      <p:italic r:id="rId58"/>
      <p:boldItalic r:id="rId59"/>
    </p:embeddedFont>
    <p:embeddedFont>
      <p:font typeface="Myriad Pro Light" panose="020B0603030403020204" charset="0"/>
      <p:bold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753E4C-18E2-18AE-8E39-5D074747EA95}" name="Headley, Tanya (CDC/NIOSH/OD)" initials="TH" userId="S::tfh4@cdc.gov::17e00185-d4e2-4678-9c92-b02643d07a7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Rebecca J Guerin" initials="RJ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0502D"/>
    <a:srgbClr val="1F396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91" autoAdjust="0"/>
    <p:restoredTop sz="99661" autoAdjust="0"/>
  </p:normalViewPr>
  <p:slideViewPr>
    <p:cSldViewPr>
      <p:cViewPr varScale="1">
        <p:scale>
          <a:sx n="101" d="100"/>
          <a:sy n="101" d="100"/>
        </p:scale>
        <p:origin x="582" y="102"/>
      </p:cViewPr>
      <p:guideLst>
        <p:guide orient="horz" pos="2160"/>
        <p:guide pos="2880"/>
      </p:guideLst>
    </p:cSldViewPr>
  </p:slideViewPr>
  <p:outlineViewPr>
    <p:cViewPr>
      <p:scale>
        <a:sx n="33" d="100"/>
        <a:sy n="33" d="100"/>
      </p:scale>
      <p:origin x="0" y="254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2" d="100"/>
          <a:sy n="92" d="100"/>
        </p:scale>
        <p:origin x="-3450" y="-120"/>
      </p:cViewPr>
      <p:guideLst>
        <p:guide orient="horz" pos="2880"/>
        <p:guide pos="2160"/>
      </p:guideLst>
    </p:cSldViewPr>
  </p:notesViewPr>
  <p:gridSpacing cx="457200" cy="457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7.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67"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A9A927-64C1-4D25-9512-E343EAC8772D}" type="datetimeFigureOut">
              <a:rPr lang="en-US" smtClean="0"/>
              <a:t>1/28/2026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18086F-7C81-4F02-877E-DABF31823E7D}" type="slidenum">
              <a:rPr lang="en-US" smtClean="0"/>
              <a:t>‹#›</a:t>
            </a:fld>
            <a:endParaRPr lang="en-US"/>
          </a:p>
        </p:txBody>
      </p:sp>
    </p:spTree>
    <p:extLst>
      <p:ext uri="{BB962C8B-B14F-4D97-AF65-F5344CB8AC3E}">
        <p14:creationId xmlns:p14="http://schemas.microsoft.com/office/powerpoint/2010/main" val="3746824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BA83DA27-AB72-4884-9D87-5988CFF4BB6A}" type="slidenum">
              <a:rPr lang="en-US" smtClean="0"/>
              <a:pPr eaLnBrk="1" hangingPunct="1"/>
              <a:t>3</a:t>
            </a:fld>
            <a:endParaRPr lang="en-US"/>
          </a:p>
        </p:txBody>
      </p:sp>
    </p:spTree>
    <p:extLst>
      <p:ext uri="{BB962C8B-B14F-4D97-AF65-F5344CB8AC3E}">
        <p14:creationId xmlns:p14="http://schemas.microsoft.com/office/powerpoint/2010/main" val="40601464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7618" eaLnBrk="0" hangingPunct="0">
              <a:defRPr>
                <a:solidFill>
                  <a:schemeClr val="tx1"/>
                </a:solidFill>
                <a:latin typeface="Arial" pitchFamily="34" charset="0"/>
              </a:defRPr>
            </a:lvl1pPr>
            <a:lvl2pPr marL="748814" indent="-288005" defTabSz="937618" eaLnBrk="0" hangingPunct="0">
              <a:defRPr>
                <a:solidFill>
                  <a:schemeClr val="tx1"/>
                </a:solidFill>
                <a:latin typeface="Arial" pitchFamily="34" charset="0"/>
              </a:defRPr>
            </a:lvl2pPr>
            <a:lvl3pPr marL="1152021" indent="-230404" defTabSz="937618" eaLnBrk="0" hangingPunct="0">
              <a:defRPr>
                <a:solidFill>
                  <a:schemeClr val="tx1"/>
                </a:solidFill>
                <a:latin typeface="Arial" pitchFamily="34" charset="0"/>
              </a:defRPr>
            </a:lvl3pPr>
            <a:lvl4pPr marL="1612830" indent="-230404" defTabSz="937618" eaLnBrk="0" hangingPunct="0">
              <a:defRPr>
                <a:solidFill>
                  <a:schemeClr val="tx1"/>
                </a:solidFill>
                <a:latin typeface="Arial" pitchFamily="34" charset="0"/>
              </a:defRPr>
            </a:lvl4pPr>
            <a:lvl5pPr marL="2073639" indent="-230404" defTabSz="937618" eaLnBrk="0" hangingPunct="0">
              <a:defRPr>
                <a:solidFill>
                  <a:schemeClr val="tx1"/>
                </a:solidFill>
                <a:latin typeface="Arial" pitchFamily="34" charset="0"/>
              </a:defRPr>
            </a:lvl5pPr>
            <a:lvl6pPr marL="2534448" indent="-230404" defTabSz="937618" eaLnBrk="0" fontAlgn="base" hangingPunct="0">
              <a:spcBef>
                <a:spcPct val="0"/>
              </a:spcBef>
              <a:spcAft>
                <a:spcPct val="0"/>
              </a:spcAft>
              <a:defRPr>
                <a:solidFill>
                  <a:schemeClr val="tx1"/>
                </a:solidFill>
                <a:latin typeface="Arial" pitchFamily="34" charset="0"/>
              </a:defRPr>
            </a:lvl6pPr>
            <a:lvl7pPr marL="2995256" indent="-230404" defTabSz="937618" eaLnBrk="0" fontAlgn="base" hangingPunct="0">
              <a:spcBef>
                <a:spcPct val="0"/>
              </a:spcBef>
              <a:spcAft>
                <a:spcPct val="0"/>
              </a:spcAft>
              <a:defRPr>
                <a:solidFill>
                  <a:schemeClr val="tx1"/>
                </a:solidFill>
                <a:latin typeface="Arial" pitchFamily="34" charset="0"/>
              </a:defRPr>
            </a:lvl7pPr>
            <a:lvl8pPr marL="3456065" indent="-230404" defTabSz="937618" eaLnBrk="0" fontAlgn="base" hangingPunct="0">
              <a:spcBef>
                <a:spcPct val="0"/>
              </a:spcBef>
              <a:spcAft>
                <a:spcPct val="0"/>
              </a:spcAft>
              <a:defRPr>
                <a:solidFill>
                  <a:schemeClr val="tx1"/>
                </a:solidFill>
                <a:latin typeface="Arial" pitchFamily="34" charset="0"/>
              </a:defRPr>
            </a:lvl8pPr>
            <a:lvl9pPr marL="3916873" indent="-230404" defTabSz="937618" eaLnBrk="0" fontAlgn="base" hangingPunct="0">
              <a:spcBef>
                <a:spcPct val="0"/>
              </a:spcBef>
              <a:spcAft>
                <a:spcPct val="0"/>
              </a:spcAft>
              <a:defRPr>
                <a:solidFill>
                  <a:schemeClr val="tx1"/>
                </a:solidFill>
                <a:latin typeface="Arial" pitchFamily="34" charset="0"/>
              </a:defRPr>
            </a:lvl9pPr>
          </a:lstStyle>
          <a:p>
            <a:pPr eaLnBrk="1" hangingPunct="1"/>
            <a:fld id="{BFE83621-67B7-427F-BF85-ECA8E931A10E}" type="slidenum">
              <a:rPr lang="en-US" smtClean="0"/>
              <a:pPr eaLnBrk="1" hangingPunct="1"/>
              <a:t>7</a:t>
            </a:fld>
            <a:endParaRPr lang="en-US"/>
          </a:p>
        </p:txBody>
      </p:sp>
    </p:spTree>
    <p:extLst>
      <p:ext uri="{BB962C8B-B14F-4D97-AF65-F5344CB8AC3E}">
        <p14:creationId xmlns:p14="http://schemas.microsoft.com/office/powerpoint/2010/main" val="3094608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pPr eaLnBrk="1" hangingPunct="1"/>
              <a:t>16</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726337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1D6D2BA5-6EC1-4358-B214-D7CE39A0EBFA}" type="slidenum">
              <a:rPr lang="en-US" smtClean="0"/>
              <a:pPr eaLnBrk="1" hangingPunct="1"/>
              <a:t>17</a:t>
            </a:fld>
            <a:endParaRPr lang="en-US"/>
          </a:p>
        </p:txBody>
      </p:sp>
    </p:spTree>
    <p:extLst>
      <p:ext uri="{BB962C8B-B14F-4D97-AF65-F5344CB8AC3E}">
        <p14:creationId xmlns:p14="http://schemas.microsoft.com/office/powerpoint/2010/main" val="3463001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BFE83621-67B7-427F-BF85-ECA8E931A10E}" type="slidenum">
              <a:rPr lang="en-US" smtClean="0"/>
              <a:pPr eaLnBrk="1" hangingPunct="1"/>
              <a:t>18</a:t>
            </a:fld>
            <a:endParaRPr lang="en-US"/>
          </a:p>
        </p:txBody>
      </p:sp>
    </p:spTree>
    <p:extLst>
      <p:ext uri="{BB962C8B-B14F-4D97-AF65-F5344CB8AC3E}">
        <p14:creationId xmlns:p14="http://schemas.microsoft.com/office/powerpoint/2010/main" val="1658229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pPr eaLnBrk="1" hangingPunct="1"/>
              <a:t>19</a:t>
            </a:fld>
            <a:endParaRPr lang="en-US"/>
          </a:p>
        </p:txBody>
      </p:sp>
    </p:spTree>
    <p:extLst>
      <p:ext uri="{BB962C8B-B14F-4D97-AF65-F5344CB8AC3E}">
        <p14:creationId xmlns:p14="http://schemas.microsoft.com/office/powerpoint/2010/main" val="3603267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7618" eaLnBrk="0" hangingPunct="0">
              <a:defRPr>
                <a:solidFill>
                  <a:schemeClr val="tx1"/>
                </a:solidFill>
                <a:latin typeface="Arial" pitchFamily="34" charset="0"/>
              </a:defRPr>
            </a:lvl1pPr>
            <a:lvl2pPr marL="748814" indent="-288005" defTabSz="937618" eaLnBrk="0" hangingPunct="0">
              <a:defRPr>
                <a:solidFill>
                  <a:schemeClr val="tx1"/>
                </a:solidFill>
                <a:latin typeface="Arial" pitchFamily="34" charset="0"/>
              </a:defRPr>
            </a:lvl2pPr>
            <a:lvl3pPr marL="1152021" indent="-230404" defTabSz="937618" eaLnBrk="0" hangingPunct="0">
              <a:defRPr>
                <a:solidFill>
                  <a:schemeClr val="tx1"/>
                </a:solidFill>
                <a:latin typeface="Arial" pitchFamily="34" charset="0"/>
              </a:defRPr>
            </a:lvl3pPr>
            <a:lvl4pPr marL="1612830" indent="-230404" defTabSz="937618" eaLnBrk="0" hangingPunct="0">
              <a:defRPr>
                <a:solidFill>
                  <a:schemeClr val="tx1"/>
                </a:solidFill>
                <a:latin typeface="Arial" pitchFamily="34" charset="0"/>
              </a:defRPr>
            </a:lvl4pPr>
            <a:lvl5pPr marL="2073639" indent="-230404" defTabSz="937618" eaLnBrk="0" hangingPunct="0">
              <a:defRPr>
                <a:solidFill>
                  <a:schemeClr val="tx1"/>
                </a:solidFill>
                <a:latin typeface="Arial" pitchFamily="34" charset="0"/>
              </a:defRPr>
            </a:lvl5pPr>
            <a:lvl6pPr marL="2534448" indent="-230404" defTabSz="937618" eaLnBrk="0" fontAlgn="base" hangingPunct="0">
              <a:spcBef>
                <a:spcPct val="0"/>
              </a:spcBef>
              <a:spcAft>
                <a:spcPct val="0"/>
              </a:spcAft>
              <a:defRPr>
                <a:solidFill>
                  <a:schemeClr val="tx1"/>
                </a:solidFill>
                <a:latin typeface="Arial" pitchFamily="34" charset="0"/>
              </a:defRPr>
            </a:lvl6pPr>
            <a:lvl7pPr marL="2995256" indent="-230404" defTabSz="937618" eaLnBrk="0" fontAlgn="base" hangingPunct="0">
              <a:spcBef>
                <a:spcPct val="0"/>
              </a:spcBef>
              <a:spcAft>
                <a:spcPct val="0"/>
              </a:spcAft>
              <a:defRPr>
                <a:solidFill>
                  <a:schemeClr val="tx1"/>
                </a:solidFill>
                <a:latin typeface="Arial" pitchFamily="34" charset="0"/>
              </a:defRPr>
            </a:lvl7pPr>
            <a:lvl8pPr marL="3456065" indent="-230404" defTabSz="937618" eaLnBrk="0" fontAlgn="base" hangingPunct="0">
              <a:spcBef>
                <a:spcPct val="0"/>
              </a:spcBef>
              <a:spcAft>
                <a:spcPct val="0"/>
              </a:spcAft>
              <a:defRPr>
                <a:solidFill>
                  <a:schemeClr val="tx1"/>
                </a:solidFill>
                <a:latin typeface="Arial" pitchFamily="34" charset="0"/>
              </a:defRPr>
            </a:lvl8pPr>
            <a:lvl9pPr marL="3916873" indent="-230404" defTabSz="937618"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pPr eaLnBrk="1" hangingPunct="1"/>
              <a:t>21</a:t>
            </a:fld>
            <a:endParaRPr lang="en-US"/>
          </a:p>
        </p:txBody>
      </p:sp>
    </p:spTree>
    <p:extLst>
      <p:ext uri="{BB962C8B-B14F-4D97-AF65-F5344CB8AC3E}">
        <p14:creationId xmlns:p14="http://schemas.microsoft.com/office/powerpoint/2010/main" val="931810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7618" eaLnBrk="0" hangingPunct="0">
              <a:defRPr>
                <a:solidFill>
                  <a:schemeClr val="tx1"/>
                </a:solidFill>
                <a:latin typeface="Arial" pitchFamily="34" charset="0"/>
              </a:defRPr>
            </a:lvl1pPr>
            <a:lvl2pPr marL="748814" indent="-288005" defTabSz="937618" eaLnBrk="0" hangingPunct="0">
              <a:defRPr>
                <a:solidFill>
                  <a:schemeClr val="tx1"/>
                </a:solidFill>
                <a:latin typeface="Arial" pitchFamily="34" charset="0"/>
              </a:defRPr>
            </a:lvl2pPr>
            <a:lvl3pPr marL="1152021" indent="-230404" defTabSz="937618" eaLnBrk="0" hangingPunct="0">
              <a:defRPr>
                <a:solidFill>
                  <a:schemeClr val="tx1"/>
                </a:solidFill>
                <a:latin typeface="Arial" pitchFamily="34" charset="0"/>
              </a:defRPr>
            </a:lvl3pPr>
            <a:lvl4pPr marL="1612830" indent="-230404" defTabSz="937618" eaLnBrk="0" hangingPunct="0">
              <a:defRPr>
                <a:solidFill>
                  <a:schemeClr val="tx1"/>
                </a:solidFill>
                <a:latin typeface="Arial" pitchFamily="34" charset="0"/>
              </a:defRPr>
            </a:lvl4pPr>
            <a:lvl5pPr marL="2073639" indent="-230404" defTabSz="937618" eaLnBrk="0" hangingPunct="0">
              <a:defRPr>
                <a:solidFill>
                  <a:schemeClr val="tx1"/>
                </a:solidFill>
                <a:latin typeface="Arial" pitchFamily="34" charset="0"/>
              </a:defRPr>
            </a:lvl5pPr>
            <a:lvl6pPr marL="2534448" indent="-230404" defTabSz="937618" eaLnBrk="0" fontAlgn="base" hangingPunct="0">
              <a:spcBef>
                <a:spcPct val="0"/>
              </a:spcBef>
              <a:spcAft>
                <a:spcPct val="0"/>
              </a:spcAft>
              <a:defRPr>
                <a:solidFill>
                  <a:schemeClr val="tx1"/>
                </a:solidFill>
                <a:latin typeface="Arial" pitchFamily="34" charset="0"/>
              </a:defRPr>
            </a:lvl6pPr>
            <a:lvl7pPr marL="2995256" indent="-230404" defTabSz="937618" eaLnBrk="0" fontAlgn="base" hangingPunct="0">
              <a:spcBef>
                <a:spcPct val="0"/>
              </a:spcBef>
              <a:spcAft>
                <a:spcPct val="0"/>
              </a:spcAft>
              <a:defRPr>
                <a:solidFill>
                  <a:schemeClr val="tx1"/>
                </a:solidFill>
                <a:latin typeface="Arial" pitchFamily="34" charset="0"/>
              </a:defRPr>
            </a:lvl7pPr>
            <a:lvl8pPr marL="3456065" indent="-230404" defTabSz="937618" eaLnBrk="0" fontAlgn="base" hangingPunct="0">
              <a:spcBef>
                <a:spcPct val="0"/>
              </a:spcBef>
              <a:spcAft>
                <a:spcPct val="0"/>
              </a:spcAft>
              <a:defRPr>
                <a:solidFill>
                  <a:schemeClr val="tx1"/>
                </a:solidFill>
                <a:latin typeface="Arial" pitchFamily="34" charset="0"/>
              </a:defRPr>
            </a:lvl8pPr>
            <a:lvl9pPr marL="3916873" indent="-230404" defTabSz="937618"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pPr eaLnBrk="1" hangingPunct="1"/>
              <a:t>22</a:t>
            </a:fld>
            <a:endParaRPr lang="en-US"/>
          </a:p>
        </p:txBody>
      </p:sp>
    </p:spTree>
    <p:extLst>
      <p:ext uri="{BB962C8B-B14F-4D97-AF65-F5344CB8AC3E}">
        <p14:creationId xmlns:p14="http://schemas.microsoft.com/office/powerpoint/2010/main" val="127303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7618" eaLnBrk="0" hangingPunct="0">
              <a:defRPr>
                <a:solidFill>
                  <a:schemeClr val="tx1"/>
                </a:solidFill>
                <a:latin typeface="Arial" pitchFamily="34" charset="0"/>
              </a:defRPr>
            </a:lvl1pPr>
            <a:lvl2pPr marL="748814" indent="-288005" defTabSz="937618" eaLnBrk="0" hangingPunct="0">
              <a:defRPr>
                <a:solidFill>
                  <a:schemeClr val="tx1"/>
                </a:solidFill>
                <a:latin typeface="Arial" pitchFamily="34" charset="0"/>
              </a:defRPr>
            </a:lvl2pPr>
            <a:lvl3pPr marL="1152021" indent="-230404" defTabSz="937618" eaLnBrk="0" hangingPunct="0">
              <a:defRPr>
                <a:solidFill>
                  <a:schemeClr val="tx1"/>
                </a:solidFill>
                <a:latin typeface="Arial" pitchFamily="34" charset="0"/>
              </a:defRPr>
            </a:lvl3pPr>
            <a:lvl4pPr marL="1612830" indent="-230404" defTabSz="937618" eaLnBrk="0" hangingPunct="0">
              <a:defRPr>
                <a:solidFill>
                  <a:schemeClr val="tx1"/>
                </a:solidFill>
                <a:latin typeface="Arial" pitchFamily="34" charset="0"/>
              </a:defRPr>
            </a:lvl4pPr>
            <a:lvl5pPr marL="2073639" indent="-230404" defTabSz="937618" eaLnBrk="0" hangingPunct="0">
              <a:defRPr>
                <a:solidFill>
                  <a:schemeClr val="tx1"/>
                </a:solidFill>
                <a:latin typeface="Arial" pitchFamily="34" charset="0"/>
              </a:defRPr>
            </a:lvl5pPr>
            <a:lvl6pPr marL="2534448" indent="-230404" defTabSz="937618" eaLnBrk="0" fontAlgn="base" hangingPunct="0">
              <a:spcBef>
                <a:spcPct val="0"/>
              </a:spcBef>
              <a:spcAft>
                <a:spcPct val="0"/>
              </a:spcAft>
              <a:defRPr>
                <a:solidFill>
                  <a:schemeClr val="tx1"/>
                </a:solidFill>
                <a:latin typeface="Arial" pitchFamily="34" charset="0"/>
              </a:defRPr>
            </a:lvl6pPr>
            <a:lvl7pPr marL="2995256" indent="-230404" defTabSz="937618" eaLnBrk="0" fontAlgn="base" hangingPunct="0">
              <a:spcBef>
                <a:spcPct val="0"/>
              </a:spcBef>
              <a:spcAft>
                <a:spcPct val="0"/>
              </a:spcAft>
              <a:defRPr>
                <a:solidFill>
                  <a:schemeClr val="tx1"/>
                </a:solidFill>
                <a:latin typeface="Arial" pitchFamily="34" charset="0"/>
              </a:defRPr>
            </a:lvl7pPr>
            <a:lvl8pPr marL="3456065" indent="-230404" defTabSz="937618" eaLnBrk="0" fontAlgn="base" hangingPunct="0">
              <a:spcBef>
                <a:spcPct val="0"/>
              </a:spcBef>
              <a:spcAft>
                <a:spcPct val="0"/>
              </a:spcAft>
              <a:defRPr>
                <a:solidFill>
                  <a:schemeClr val="tx1"/>
                </a:solidFill>
                <a:latin typeface="Arial" pitchFamily="34" charset="0"/>
              </a:defRPr>
            </a:lvl8pPr>
            <a:lvl9pPr marL="3916873" indent="-230404" defTabSz="937618"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pPr eaLnBrk="1" hangingPunct="1"/>
              <a:t>23</a:t>
            </a:fld>
            <a:endParaRPr lang="en-US"/>
          </a:p>
        </p:txBody>
      </p:sp>
    </p:spTree>
    <p:extLst>
      <p:ext uri="{BB962C8B-B14F-4D97-AF65-F5344CB8AC3E}">
        <p14:creationId xmlns:p14="http://schemas.microsoft.com/office/powerpoint/2010/main" val="3557671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7618" eaLnBrk="0" hangingPunct="0">
              <a:defRPr>
                <a:solidFill>
                  <a:schemeClr val="tx1"/>
                </a:solidFill>
                <a:latin typeface="Arial" pitchFamily="34" charset="0"/>
              </a:defRPr>
            </a:lvl1pPr>
            <a:lvl2pPr marL="748814" indent="-288005" defTabSz="937618" eaLnBrk="0" hangingPunct="0">
              <a:defRPr>
                <a:solidFill>
                  <a:schemeClr val="tx1"/>
                </a:solidFill>
                <a:latin typeface="Arial" pitchFamily="34" charset="0"/>
              </a:defRPr>
            </a:lvl2pPr>
            <a:lvl3pPr marL="1152021" indent="-230404" defTabSz="937618" eaLnBrk="0" hangingPunct="0">
              <a:defRPr>
                <a:solidFill>
                  <a:schemeClr val="tx1"/>
                </a:solidFill>
                <a:latin typeface="Arial" pitchFamily="34" charset="0"/>
              </a:defRPr>
            </a:lvl3pPr>
            <a:lvl4pPr marL="1612830" indent="-230404" defTabSz="937618" eaLnBrk="0" hangingPunct="0">
              <a:defRPr>
                <a:solidFill>
                  <a:schemeClr val="tx1"/>
                </a:solidFill>
                <a:latin typeface="Arial" pitchFamily="34" charset="0"/>
              </a:defRPr>
            </a:lvl4pPr>
            <a:lvl5pPr marL="2073639" indent="-230404" defTabSz="937618" eaLnBrk="0" hangingPunct="0">
              <a:defRPr>
                <a:solidFill>
                  <a:schemeClr val="tx1"/>
                </a:solidFill>
                <a:latin typeface="Arial" pitchFamily="34" charset="0"/>
              </a:defRPr>
            </a:lvl5pPr>
            <a:lvl6pPr marL="2534448" indent="-230404" defTabSz="937618" eaLnBrk="0" fontAlgn="base" hangingPunct="0">
              <a:spcBef>
                <a:spcPct val="0"/>
              </a:spcBef>
              <a:spcAft>
                <a:spcPct val="0"/>
              </a:spcAft>
              <a:defRPr>
                <a:solidFill>
                  <a:schemeClr val="tx1"/>
                </a:solidFill>
                <a:latin typeface="Arial" pitchFamily="34" charset="0"/>
              </a:defRPr>
            </a:lvl6pPr>
            <a:lvl7pPr marL="2995256" indent="-230404" defTabSz="937618" eaLnBrk="0" fontAlgn="base" hangingPunct="0">
              <a:spcBef>
                <a:spcPct val="0"/>
              </a:spcBef>
              <a:spcAft>
                <a:spcPct val="0"/>
              </a:spcAft>
              <a:defRPr>
                <a:solidFill>
                  <a:schemeClr val="tx1"/>
                </a:solidFill>
                <a:latin typeface="Arial" pitchFamily="34" charset="0"/>
              </a:defRPr>
            </a:lvl7pPr>
            <a:lvl8pPr marL="3456065" indent="-230404" defTabSz="937618" eaLnBrk="0" fontAlgn="base" hangingPunct="0">
              <a:spcBef>
                <a:spcPct val="0"/>
              </a:spcBef>
              <a:spcAft>
                <a:spcPct val="0"/>
              </a:spcAft>
              <a:defRPr>
                <a:solidFill>
                  <a:schemeClr val="tx1"/>
                </a:solidFill>
                <a:latin typeface="Arial" pitchFamily="34" charset="0"/>
              </a:defRPr>
            </a:lvl8pPr>
            <a:lvl9pPr marL="3916873" indent="-230404" defTabSz="937618"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pPr eaLnBrk="1" hangingPunct="1"/>
              <a:t>29</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402109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pPr eaLnBrk="1" hangingPunct="1"/>
              <a:t>31</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970761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solidFill>
                  <a:prstClr val="black"/>
                </a:solidFill>
              </a:rPr>
              <a:pPr eaLnBrk="1" hangingPunct="1"/>
              <a:t>41</a:t>
            </a:fld>
            <a:endParaRPr lang="en-US">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502005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pPr eaLnBrk="1" hangingPunct="1"/>
              <a:t>43</a:t>
            </a:fld>
            <a:endParaRPr lang="en-US"/>
          </a:p>
        </p:txBody>
      </p:sp>
    </p:spTree>
    <p:extLst>
      <p:ext uri="{BB962C8B-B14F-4D97-AF65-F5344CB8AC3E}">
        <p14:creationId xmlns:p14="http://schemas.microsoft.com/office/powerpoint/2010/main" val="2675451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pPr eaLnBrk="1" hangingPunct="1"/>
              <a:t>44</a:t>
            </a:fld>
            <a:endParaRPr lang="en-US"/>
          </a:p>
        </p:txBody>
      </p:sp>
    </p:spTree>
    <p:extLst>
      <p:ext uri="{BB962C8B-B14F-4D97-AF65-F5344CB8AC3E}">
        <p14:creationId xmlns:p14="http://schemas.microsoft.com/office/powerpoint/2010/main" val="2848841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solidFill>
                  <a:prstClr val="black"/>
                </a:solidFill>
              </a:rPr>
              <a:pPr eaLnBrk="1" hangingPunct="1"/>
              <a:t>45</a:t>
            </a:fld>
            <a:endParaRPr lang="en-US">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4096795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atin typeface="Arial" pitchFamily="34" charset="0"/>
            </a:endParaRP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392FB61-B3CE-4F8C-A5C1-0CF1E76C4F99}" type="slidenum">
              <a:rPr lang="en-US" smtClean="0"/>
              <a:pPr eaLnBrk="1" hangingPunct="1"/>
              <a:t>47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solidFill>
                  <a:prstClr val="black"/>
                </a:solidFill>
              </a:rPr>
              <a:pPr eaLnBrk="1" hangingPunct="1"/>
              <a:t>48</a:t>
            </a:fld>
            <a:endParaRPr lang="en-US">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585353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solidFill>
                  <a:prstClr val="black"/>
                </a:solidFill>
              </a:rPr>
              <a:pPr eaLnBrk="1" hangingPunct="1"/>
              <a:t>50</a:t>
            </a:fld>
            <a:endParaRPr lang="en-US">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0130739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135" eaLnBrk="0" hangingPunct="0">
              <a:defRPr>
                <a:solidFill>
                  <a:schemeClr val="tx1"/>
                </a:solidFill>
                <a:latin typeface="Arial" pitchFamily="34" charset="0"/>
              </a:defRPr>
            </a:lvl1pPr>
            <a:lvl2pPr marL="734852" indent="-282635" defTabSz="920135" eaLnBrk="0" hangingPunct="0">
              <a:defRPr>
                <a:solidFill>
                  <a:schemeClr val="tx1"/>
                </a:solidFill>
                <a:latin typeface="Arial" pitchFamily="34" charset="0"/>
              </a:defRPr>
            </a:lvl2pPr>
            <a:lvl3pPr marL="1130541" indent="-226108" defTabSz="920135" eaLnBrk="0" hangingPunct="0">
              <a:defRPr>
                <a:solidFill>
                  <a:schemeClr val="tx1"/>
                </a:solidFill>
                <a:latin typeface="Arial" pitchFamily="34" charset="0"/>
              </a:defRPr>
            </a:lvl3pPr>
            <a:lvl4pPr marL="1582758" indent="-226108" defTabSz="920135" eaLnBrk="0" hangingPunct="0">
              <a:defRPr>
                <a:solidFill>
                  <a:schemeClr val="tx1"/>
                </a:solidFill>
                <a:latin typeface="Arial" pitchFamily="34" charset="0"/>
              </a:defRPr>
            </a:lvl4pPr>
            <a:lvl5pPr marL="2034974" indent="-226108" defTabSz="920135" eaLnBrk="0" hangingPunct="0">
              <a:defRPr>
                <a:solidFill>
                  <a:schemeClr val="tx1"/>
                </a:solidFill>
                <a:latin typeface="Arial" pitchFamily="34" charset="0"/>
              </a:defRPr>
            </a:lvl5pPr>
            <a:lvl6pPr marL="2487191" indent="-226108" defTabSz="920135" eaLnBrk="0" fontAlgn="base" hangingPunct="0">
              <a:spcBef>
                <a:spcPct val="0"/>
              </a:spcBef>
              <a:spcAft>
                <a:spcPct val="0"/>
              </a:spcAft>
              <a:defRPr>
                <a:solidFill>
                  <a:schemeClr val="tx1"/>
                </a:solidFill>
                <a:latin typeface="Arial" pitchFamily="34" charset="0"/>
              </a:defRPr>
            </a:lvl6pPr>
            <a:lvl7pPr marL="2939407" indent="-226108" defTabSz="920135" eaLnBrk="0" fontAlgn="base" hangingPunct="0">
              <a:spcBef>
                <a:spcPct val="0"/>
              </a:spcBef>
              <a:spcAft>
                <a:spcPct val="0"/>
              </a:spcAft>
              <a:defRPr>
                <a:solidFill>
                  <a:schemeClr val="tx1"/>
                </a:solidFill>
                <a:latin typeface="Arial" pitchFamily="34" charset="0"/>
              </a:defRPr>
            </a:lvl7pPr>
            <a:lvl8pPr marL="3391624" indent="-226108" defTabSz="920135" eaLnBrk="0" fontAlgn="base" hangingPunct="0">
              <a:spcBef>
                <a:spcPct val="0"/>
              </a:spcBef>
              <a:spcAft>
                <a:spcPct val="0"/>
              </a:spcAft>
              <a:defRPr>
                <a:solidFill>
                  <a:schemeClr val="tx1"/>
                </a:solidFill>
                <a:latin typeface="Arial" pitchFamily="34" charset="0"/>
              </a:defRPr>
            </a:lvl8pPr>
            <a:lvl9pPr marL="3843840" indent="-226108" defTabSz="920135" eaLnBrk="0" fontAlgn="base" hangingPunct="0">
              <a:spcBef>
                <a:spcPct val="0"/>
              </a:spcBef>
              <a:spcAft>
                <a:spcPct val="0"/>
              </a:spcAft>
              <a:defRPr>
                <a:solidFill>
                  <a:schemeClr val="tx1"/>
                </a:solidFill>
                <a:latin typeface="Arial" pitchFamily="34" charset="0"/>
              </a:defRPr>
            </a:lvl9pPr>
          </a:lstStyle>
          <a:p>
            <a:pPr eaLnBrk="1" hangingPunct="1"/>
            <a:fld id="{7FFA2905-E025-40B3-ADC4-2AFA6470BDAD}" type="slidenum">
              <a:rPr lang="en-US" smtClean="0">
                <a:solidFill>
                  <a:prstClr val="black"/>
                </a:solidFill>
              </a:rPr>
              <a:pPr eaLnBrk="1" hangingPunct="1"/>
              <a:t>51</a:t>
            </a:fld>
            <a:endParaRPr lang="en-US">
              <a:solidFill>
                <a:prstClr val="black"/>
              </a:solidFill>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075205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F99411C-A4EA-4F74-93BF-73DAA631961B}"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41633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baseline="0">
                <a:latin typeface="Myriad Pro" pitchFamily="34" charset="0"/>
              </a:defRPr>
            </a:lvl1pPr>
          </a:lstStyle>
          <a:p>
            <a:r>
              <a:rPr lang="en-US" dirty="0"/>
              <a:t>Click to edit Master title style</a:t>
            </a:r>
          </a:p>
        </p:txBody>
      </p:sp>
      <p:sp>
        <p:nvSpPr>
          <p:cNvPr id="3" name="Content Placeholder 2"/>
          <p:cNvSpPr>
            <a:spLocks noGrp="1"/>
          </p:cNvSpPr>
          <p:nvPr>
            <p:ph idx="1"/>
          </p:nvPr>
        </p:nvSpPr>
        <p:spPr>
          <a:xfrm>
            <a:off x="457200" y="1600200"/>
            <a:ext cx="8229600" cy="4525963"/>
          </a:xfrm>
        </p:spPr>
        <p:txBody>
          <a:bodyPr/>
          <a:lstStyle>
            <a:lvl1pPr>
              <a:defRPr b="1"/>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F99411C-A4EA-4F74-93BF-73DAA631961B}"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3568266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F99411C-A4EA-4F74-93BF-73DAA631961B}"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18553126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F99411C-A4EA-4F74-93BF-73DAA631961B}" type="datetimeFigureOut">
              <a:rPr lang="en-US" smtClean="0"/>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1131199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F99411C-A4EA-4F74-93BF-73DAA631961B}" type="datetimeFigureOut">
              <a:rPr lang="en-US" smtClean="0"/>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2009686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99411C-A4EA-4F74-93BF-73DAA631961B}" type="datetimeFigureOut">
              <a:rPr lang="en-US" smtClean="0"/>
              <a:t>1/28/2026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413224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99411C-A4EA-4F74-93BF-73DAA631961B}"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2661915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F99411C-A4EA-4F74-93BF-73DAA631961B}" type="datetimeFigureOut">
              <a:rPr lang="en-US" smtClean="0"/>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324434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99411C-A4EA-4F74-93BF-73DAA631961B}"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3588499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99411C-A4EA-4F74-93BF-73DAA631961B}" type="datetimeFigureOut">
              <a:rPr lang="en-US" smtClean="0"/>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A09B0-EE96-4106-B8E3-6396DF7BED7B}" type="slidenum">
              <a:rPr lang="en-US" smtClean="0"/>
              <a:t>‹#›</a:t>
            </a:fld>
            <a:endParaRPr lang="en-US"/>
          </a:p>
        </p:txBody>
      </p:sp>
    </p:spTree>
    <p:extLst>
      <p:ext uri="{BB962C8B-B14F-4D97-AF65-F5344CB8AC3E}">
        <p14:creationId xmlns:p14="http://schemas.microsoft.com/office/powerpoint/2010/main" val="2790452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44563" y="127000"/>
            <a:ext cx="7445375" cy="1081088"/>
          </a:xfrm>
        </p:spPr>
        <p:txBody>
          <a:bodyPr/>
          <a:lstStyle/>
          <a:p>
            <a:r>
              <a:rPr lang="en-US"/>
              <a:t>Click to edit Master title style</a:t>
            </a:r>
          </a:p>
        </p:txBody>
      </p:sp>
      <p:sp>
        <p:nvSpPr>
          <p:cNvPr id="3" name="Text Placeholder 2"/>
          <p:cNvSpPr>
            <a:spLocks noGrp="1"/>
          </p:cNvSpPr>
          <p:nvPr>
            <p:ph type="body" sz="half" idx="1"/>
          </p:nvPr>
        </p:nvSpPr>
        <p:spPr>
          <a:xfrm>
            <a:off x="950913" y="1504950"/>
            <a:ext cx="3752850" cy="459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504950"/>
            <a:ext cx="3754437" cy="221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3876675"/>
            <a:ext cx="3754437" cy="2219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6"/>
          <p:cNvSpPr>
            <a:spLocks noGrp="1" noChangeArrowheads="1"/>
          </p:cNvSpPr>
          <p:nvPr>
            <p:ph type="dt" sz="half" idx="10"/>
          </p:nvPr>
        </p:nvSpPr>
        <p:spPr>
          <a:ln/>
        </p:spPr>
        <p:txBody>
          <a:bodyPr/>
          <a:lstStyle>
            <a:lvl1pPr>
              <a:defRPr/>
            </a:lvl1pPr>
          </a:lstStyle>
          <a:p>
            <a:pPr>
              <a:defRPr/>
            </a:pPr>
            <a:endParaRPr lang="en-US"/>
          </a:p>
        </p:txBody>
      </p:sp>
      <p:sp>
        <p:nvSpPr>
          <p:cNvPr id="7" name="Rectangle 7"/>
          <p:cNvSpPr>
            <a:spLocks noGrp="1" noChangeArrowheads="1"/>
          </p:cNvSpPr>
          <p:nvPr>
            <p:ph type="ftr" sz="quarter" idx="11"/>
          </p:nvPr>
        </p:nvSpPr>
        <p:spPr>
          <a:ln/>
        </p:spPr>
        <p:txBody>
          <a:bodyPr/>
          <a:lstStyle>
            <a:lvl1pPr>
              <a:defRPr/>
            </a:lvl1pPr>
          </a:lstStyle>
          <a:p>
            <a:pPr>
              <a:defRPr/>
            </a:pPr>
            <a:r>
              <a:rPr lang="en-US"/>
              <a:t>Youth@Work - Talking Safety</a:t>
            </a:r>
          </a:p>
        </p:txBody>
      </p:sp>
      <p:sp>
        <p:nvSpPr>
          <p:cNvPr id="8" name="Rectangle 8"/>
          <p:cNvSpPr>
            <a:spLocks noGrp="1" noChangeArrowheads="1"/>
          </p:cNvSpPr>
          <p:nvPr>
            <p:ph type="sldNum" sz="quarter" idx="12"/>
          </p:nvPr>
        </p:nvSpPr>
        <p:spPr>
          <a:ln/>
        </p:spPr>
        <p:txBody>
          <a:bodyPr/>
          <a:lstStyle>
            <a:lvl1pPr>
              <a:defRPr/>
            </a:lvl1pPr>
          </a:lstStyle>
          <a:p>
            <a:pPr>
              <a:defRPr/>
            </a:pPr>
            <a:fld id="{1D38F274-AD71-447F-A07E-8A986A6D821A}" type="slidenum">
              <a:rPr lang="en-US"/>
              <a:pPr>
                <a:defRPr/>
              </a:pPr>
              <a:t>‹#›</a:t>
            </a:fld>
            <a:endParaRPr lang="en-US" dirty="0"/>
          </a:p>
        </p:txBody>
      </p:sp>
    </p:spTree>
    <p:extLst>
      <p:ext uri="{BB962C8B-B14F-4D97-AF65-F5344CB8AC3E}">
        <p14:creationId xmlns:p14="http://schemas.microsoft.com/office/powerpoint/2010/main" val="88294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99411C-A4EA-4F74-93BF-73DAA631961B}" type="datetimeFigureOut">
              <a:rPr lang="en-US" smtClean="0"/>
              <a:t>1/28/2026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A09B0-EE96-4106-B8E3-6396DF7BED7B}" type="slidenum">
              <a:rPr lang="en-US" smtClean="0"/>
              <a:t>‹#›</a:t>
            </a:fld>
            <a:endParaRPr lang="en-US"/>
          </a:p>
        </p:txBody>
      </p:sp>
    </p:spTree>
    <p:extLst>
      <p:ext uri="{BB962C8B-B14F-4D97-AF65-F5344CB8AC3E}">
        <p14:creationId xmlns:p14="http://schemas.microsoft.com/office/powerpoint/2010/main" val="3080589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defTabSz="914400" rtl="0" eaLnBrk="1" latinLnBrk="0" hangingPunct="1">
        <a:spcBef>
          <a:spcPct val="0"/>
        </a:spcBef>
        <a:buNone/>
        <a:defRPr sz="4400" b="1" kern="1200" baseline="0">
          <a:solidFill>
            <a:schemeClr val="tx1"/>
          </a:solidFill>
          <a:latin typeface="Myriad Pro"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yriad Pro Light" pitchFamily="34" charset="0"/>
          <a:ea typeface="+mn-ea"/>
          <a:cs typeface="+mn-cs"/>
        </a:defRPr>
      </a:lvl1pPr>
      <a:lvl2pPr marL="742950" indent="-285750" algn="l" defTabSz="914400" rtl="0" eaLnBrk="1" latinLnBrk="0" hangingPunct="1">
        <a:spcBef>
          <a:spcPct val="20000"/>
        </a:spcBef>
        <a:buFont typeface="Arial" pitchFamily="34" charset="0"/>
        <a:buChar char="–"/>
        <a:defRPr sz="3600" kern="1200">
          <a:solidFill>
            <a:schemeClr val="tx1"/>
          </a:solidFill>
          <a:latin typeface="Myriad Pro" pitchFamily="34" charset="0"/>
          <a:ea typeface="+mn-ea"/>
          <a:cs typeface="+mn-cs"/>
        </a:defRPr>
      </a:lvl2pPr>
      <a:lvl3pPr marL="1143000" indent="-228600" algn="l" defTabSz="914400" rtl="0" eaLnBrk="1" latinLnBrk="0" hangingPunct="1">
        <a:spcBef>
          <a:spcPct val="20000"/>
        </a:spcBef>
        <a:buFont typeface="Arial" pitchFamily="34" charset="0"/>
        <a:buChar char="•"/>
        <a:defRPr sz="2800" kern="1200">
          <a:solidFill>
            <a:schemeClr val="tx1"/>
          </a:solidFill>
          <a:latin typeface="Myriad Pro"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yriad Pro"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yriad Pro"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www.youtube.com/watch?v=l8CanZU0r3A" TargetMode="External"/><Relationship Id="rId5" Type="http://schemas.openxmlformats.org/officeDocument/2006/relationships/image" Target="../media/image9.png"/><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www.cdc.gov/niosh/young-workers/chart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www.cdc.gov/mmwr/preview/mmwrhtml/mm5915a2.htm" TargetMode="Externa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hyperlink" Target="http://www.cdc.gov/niosh/young-workers/charts/" TargetMode="External"/><Relationship Id="rId4" Type="http://schemas.openxmlformats.org/officeDocument/2006/relationships/image" Target="../media/image18.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9.png"/><Relationship Id="rId5" Type="http://schemas.openxmlformats.org/officeDocument/2006/relationships/hyperlink" Target="https://www.cdc.gov/niosh/young-workers/charts/" TargetMode="External"/><Relationship Id="rId4" Type="http://schemas.openxmlformats.org/officeDocument/2006/relationships/image" Target="../media/image19.emf"/></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3.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5.jp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6.jp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7.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39.jpeg"/></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cdc.gov/niosh/young-workers/talking-safety/index.html" TargetMode="External"/><Relationship Id="rId1" Type="http://schemas.openxmlformats.org/officeDocument/2006/relationships/slideLayout" Target="../slideLayouts/slideLayout1.xml"/><Relationship Id="rId5" Type="http://schemas.openxmlformats.org/officeDocument/2006/relationships/hyperlink" Target="http://www.cdc.gov/niosh" TargetMode="Externa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F396A"/>
        </a:solidFill>
        <a:effectLst/>
      </p:bgPr>
    </p:bg>
    <p:spTree>
      <p:nvGrpSpPr>
        <p:cNvPr id="1" name=""/>
        <p:cNvGrpSpPr/>
        <p:nvPr/>
      </p:nvGrpSpPr>
      <p:grpSpPr>
        <a:xfrm>
          <a:off x="0" y="0"/>
          <a:ext cx="0" cy="0"/>
          <a:chOff x="0" y="0"/>
          <a:chExt cx="0" cy="0"/>
        </a:xfrm>
      </p:grpSpPr>
      <p:sp>
        <p:nvSpPr>
          <p:cNvPr id="4" name="Freeform 3"/>
          <p:cNvSpPr/>
          <p:nvPr/>
        </p:nvSpPr>
        <p:spPr>
          <a:xfrm>
            <a:off x="0" y="1676400"/>
            <a:ext cx="9144000" cy="3771900"/>
          </a:xfrm>
          <a:custGeom>
            <a:avLst/>
            <a:gdLst>
              <a:gd name="connsiteX0" fmla="*/ 27296 w 9416955"/>
              <a:gd name="connsiteY0" fmla="*/ 163773 h 3220871"/>
              <a:gd name="connsiteX1" fmla="*/ 9416955 w 9416955"/>
              <a:gd name="connsiteY1" fmla="*/ 0 h 3220871"/>
              <a:gd name="connsiteX2" fmla="*/ 9416955 w 9416955"/>
              <a:gd name="connsiteY2" fmla="*/ 3220871 h 3220871"/>
              <a:gd name="connsiteX3" fmla="*/ 0 w 9416955"/>
              <a:gd name="connsiteY3" fmla="*/ 3002507 h 3220871"/>
              <a:gd name="connsiteX4" fmla="*/ 27296 w 9416955"/>
              <a:gd name="connsiteY4" fmla="*/ 163773 h 3220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6955" h="3220871">
                <a:moveTo>
                  <a:pt x="27296" y="163773"/>
                </a:moveTo>
                <a:lnTo>
                  <a:pt x="9416955" y="0"/>
                </a:lnTo>
                <a:lnTo>
                  <a:pt x="9416955" y="3220871"/>
                </a:lnTo>
                <a:lnTo>
                  <a:pt x="0" y="3002507"/>
                </a:lnTo>
                <a:lnTo>
                  <a:pt x="27296" y="163773"/>
                </a:lnTo>
                <a:close/>
              </a:path>
            </a:pathLst>
          </a:cu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343024" y="3773321"/>
            <a:ext cx="6400800" cy="1295400"/>
          </a:xfrm>
        </p:spPr>
        <p:txBody>
          <a:bodyPr>
            <a:normAutofit/>
          </a:bodyPr>
          <a:lstStyle/>
          <a:p>
            <a:r>
              <a:rPr lang="en-US" b="1" dirty="0">
                <a:solidFill>
                  <a:srgbClr val="1F396A"/>
                </a:solidFill>
                <a:latin typeface="+mn-lt"/>
                <a:cs typeface="Arial" pitchFamily="34" charset="0"/>
              </a:rPr>
              <a:t>A Safety &amp; Health Curriculum</a:t>
            </a:r>
            <a:br>
              <a:rPr lang="en-US" b="1" dirty="0">
                <a:solidFill>
                  <a:srgbClr val="1F396A"/>
                </a:solidFill>
                <a:latin typeface="+mn-lt"/>
                <a:cs typeface="Arial" pitchFamily="34" charset="0"/>
              </a:rPr>
            </a:br>
            <a:r>
              <a:rPr lang="en-US" b="1" dirty="0">
                <a:solidFill>
                  <a:srgbClr val="1F396A"/>
                </a:solidFill>
                <a:latin typeface="+mn-lt"/>
                <a:cs typeface="Arial" pitchFamily="34" charset="0"/>
              </a:rPr>
              <a:t>for Young Workers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8386" y="1983776"/>
            <a:ext cx="4448175" cy="1578574"/>
          </a:xfrm>
          <a:prstGeom prst="rect">
            <a:avLst/>
          </a:prstGeom>
        </p:spPr>
      </p:pic>
      <p:sp>
        <p:nvSpPr>
          <p:cNvPr id="8" name="Freeform 7"/>
          <p:cNvSpPr>
            <a:spLocks noChangeAspect="1"/>
          </p:cNvSpPr>
          <p:nvPr/>
        </p:nvSpPr>
        <p:spPr>
          <a:xfrm>
            <a:off x="-2" y="-2"/>
            <a:ext cx="1733266" cy="1678674"/>
          </a:xfrm>
          <a:custGeom>
            <a:avLst/>
            <a:gdLst>
              <a:gd name="connsiteX0" fmla="*/ 0 w 1733266"/>
              <a:gd name="connsiteY0" fmla="*/ 0 h 1678674"/>
              <a:gd name="connsiteX1" fmla="*/ 27295 w 1733266"/>
              <a:gd name="connsiteY1" fmla="*/ 1678674 h 1678674"/>
              <a:gd name="connsiteX2" fmla="*/ 1719618 w 1733266"/>
              <a:gd name="connsiteY2" fmla="*/ 1624083 h 1678674"/>
              <a:gd name="connsiteX3" fmla="*/ 1733266 w 1733266"/>
              <a:gd name="connsiteY3" fmla="*/ 27295 h 1678674"/>
              <a:gd name="connsiteX4" fmla="*/ 0 w 1733266"/>
              <a:gd name="connsiteY4" fmla="*/ 0 h 16786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3266" h="1678674">
                <a:moveTo>
                  <a:pt x="0" y="0"/>
                </a:moveTo>
                <a:lnTo>
                  <a:pt x="27295" y="1678674"/>
                </a:lnTo>
                <a:lnTo>
                  <a:pt x="1719618" y="1624083"/>
                </a:lnTo>
                <a:lnTo>
                  <a:pt x="1733266" y="27295"/>
                </a:lnTo>
                <a:lnTo>
                  <a:pt x="0" y="0"/>
                </a:lnTo>
                <a:close/>
              </a:path>
            </a:pathLst>
          </a:custGeom>
          <a:blipFill dpi="0" rotWithShape="1">
            <a:blip r:embed="rId3"/>
            <a:srcRect/>
            <a:tile tx="0" ty="0" sx="46000" sy="46000" flip="none" algn="tl"/>
          </a:bli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p:cNvSpPr/>
          <p:nvPr/>
        </p:nvSpPr>
        <p:spPr>
          <a:xfrm>
            <a:off x="1897039" y="13648"/>
            <a:ext cx="1569492" cy="1596788"/>
          </a:xfrm>
          <a:custGeom>
            <a:avLst/>
            <a:gdLst>
              <a:gd name="connsiteX0" fmla="*/ 0 w 1569492"/>
              <a:gd name="connsiteY0" fmla="*/ 0 h 1596788"/>
              <a:gd name="connsiteX1" fmla="*/ 0 w 1569492"/>
              <a:gd name="connsiteY1" fmla="*/ 1596788 h 1596788"/>
              <a:gd name="connsiteX2" fmla="*/ 1555845 w 1569492"/>
              <a:gd name="connsiteY2" fmla="*/ 1555845 h 1596788"/>
              <a:gd name="connsiteX3" fmla="*/ 1569492 w 1569492"/>
              <a:gd name="connsiteY3" fmla="*/ 0 h 1596788"/>
              <a:gd name="connsiteX4" fmla="*/ 0 w 1569492"/>
              <a:gd name="connsiteY4" fmla="*/ 0 h 1596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492" h="1596788">
                <a:moveTo>
                  <a:pt x="0" y="0"/>
                </a:moveTo>
                <a:lnTo>
                  <a:pt x="0" y="1596788"/>
                </a:lnTo>
                <a:lnTo>
                  <a:pt x="1555845" y="1555845"/>
                </a:lnTo>
                <a:lnTo>
                  <a:pt x="1569492" y="0"/>
                </a:lnTo>
                <a:lnTo>
                  <a:pt x="0" y="0"/>
                </a:lnTo>
                <a:close/>
              </a:path>
            </a:pathLst>
          </a:custGeom>
          <a:blipFill dpi="0" rotWithShape="1">
            <a:blip r:embed="rId4"/>
            <a:srcRect/>
            <a:tile tx="0" ty="0" sx="42000" sy="42000" flip="none" algn="tl"/>
          </a:bli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3620778" y="13649"/>
            <a:ext cx="1637021" cy="1565370"/>
          </a:xfrm>
          <a:custGeom>
            <a:avLst/>
            <a:gdLst>
              <a:gd name="connsiteX0" fmla="*/ 13648 w 1501254"/>
              <a:gd name="connsiteY0" fmla="*/ 13648 h 1555845"/>
              <a:gd name="connsiteX1" fmla="*/ 0 w 1501254"/>
              <a:gd name="connsiteY1" fmla="*/ 1555845 h 1555845"/>
              <a:gd name="connsiteX2" fmla="*/ 1473959 w 1501254"/>
              <a:gd name="connsiteY2" fmla="*/ 1514901 h 1555845"/>
              <a:gd name="connsiteX3" fmla="*/ 1501254 w 1501254"/>
              <a:gd name="connsiteY3" fmla="*/ 0 h 1555845"/>
              <a:gd name="connsiteX4" fmla="*/ 13648 w 1501254"/>
              <a:gd name="connsiteY4" fmla="*/ 13648 h 1555845"/>
              <a:gd name="connsiteX0" fmla="*/ 13648 w 1501254"/>
              <a:gd name="connsiteY0" fmla="*/ 13648 h 1555845"/>
              <a:gd name="connsiteX1" fmla="*/ 0 w 1501254"/>
              <a:gd name="connsiteY1" fmla="*/ 1555845 h 1555845"/>
              <a:gd name="connsiteX2" fmla="*/ 1482745 w 1501254"/>
              <a:gd name="connsiteY2" fmla="*/ 1533951 h 1555845"/>
              <a:gd name="connsiteX3" fmla="*/ 1501254 w 1501254"/>
              <a:gd name="connsiteY3" fmla="*/ 0 h 1555845"/>
              <a:gd name="connsiteX4" fmla="*/ 13648 w 1501254"/>
              <a:gd name="connsiteY4" fmla="*/ 13648 h 1555845"/>
              <a:gd name="connsiteX0" fmla="*/ 22434 w 1510040"/>
              <a:gd name="connsiteY0" fmla="*/ 13648 h 1565370"/>
              <a:gd name="connsiteX1" fmla="*/ 0 w 1510040"/>
              <a:gd name="connsiteY1" fmla="*/ 1565370 h 1565370"/>
              <a:gd name="connsiteX2" fmla="*/ 1491531 w 1510040"/>
              <a:gd name="connsiteY2" fmla="*/ 1533951 h 1565370"/>
              <a:gd name="connsiteX3" fmla="*/ 1510040 w 1510040"/>
              <a:gd name="connsiteY3" fmla="*/ 0 h 1565370"/>
              <a:gd name="connsiteX4" fmla="*/ 22434 w 1510040"/>
              <a:gd name="connsiteY4" fmla="*/ 13648 h 15653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0040" h="1565370">
                <a:moveTo>
                  <a:pt x="22434" y="13648"/>
                </a:moveTo>
                <a:lnTo>
                  <a:pt x="0" y="1565370"/>
                </a:lnTo>
                <a:lnTo>
                  <a:pt x="1491531" y="1533951"/>
                </a:lnTo>
                <a:lnTo>
                  <a:pt x="1510040" y="0"/>
                </a:lnTo>
                <a:lnTo>
                  <a:pt x="22434" y="13648"/>
                </a:lnTo>
                <a:close/>
              </a:path>
            </a:pathLst>
          </a:custGeom>
          <a:blipFill dpi="0" rotWithShape="1">
            <a:blip r:embed="rId5"/>
            <a:srcRect/>
            <a:tile tx="0" ty="-57150" sx="44000" sy="43000" flip="none" algn="tl"/>
          </a:bli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5410200" y="0"/>
            <a:ext cx="1665027" cy="1525706"/>
          </a:xfrm>
          <a:custGeom>
            <a:avLst/>
            <a:gdLst>
              <a:gd name="connsiteX0" fmla="*/ 0 w 1665027"/>
              <a:gd name="connsiteY0" fmla="*/ 0 h 1487606"/>
              <a:gd name="connsiteX1" fmla="*/ 0 w 1665027"/>
              <a:gd name="connsiteY1" fmla="*/ 1487606 h 1487606"/>
              <a:gd name="connsiteX2" fmla="*/ 1665027 w 1665027"/>
              <a:gd name="connsiteY2" fmla="*/ 1460310 h 1487606"/>
              <a:gd name="connsiteX3" fmla="*/ 1651379 w 1665027"/>
              <a:gd name="connsiteY3" fmla="*/ 0 h 1487606"/>
              <a:gd name="connsiteX4" fmla="*/ 0 w 1665027"/>
              <a:gd name="connsiteY4" fmla="*/ 0 h 1487606"/>
              <a:gd name="connsiteX0" fmla="*/ 0 w 1665027"/>
              <a:gd name="connsiteY0" fmla="*/ 0 h 1525706"/>
              <a:gd name="connsiteX1" fmla="*/ 9525 w 1665027"/>
              <a:gd name="connsiteY1" fmla="*/ 1525706 h 1525706"/>
              <a:gd name="connsiteX2" fmla="*/ 1665027 w 1665027"/>
              <a:gd name="connsiteY2" fmla="*/ 1460310 h 1525706"/>
              <a:gd name="connsiteX3" fmla="*/ 1651379 w 1665027"/>
              <a:gd name="connsiteY3" fmla="*/ 0 h 1525706"/>
              <a:gd name="connsiteX4" fmla="*/ 0 w 1665027"/>
              <a:gd name="connsiteY4" fmla="*/ 0 h 1525706"/>
              <a:gd name="connsiteX0" fmla="*/ 0 w 1665027"/>
              <a:gd name="connsiteY0" fmla="*/ 0 h 1525706"/>
              <a:gd name="connsiteX1" fmla="*/ 9525 w 1665027"/>
              <a:gd name="connsiteY1" fmla="*/ 1525706 h 1525706"/>
              <a:gd name="connsiteX2" fmla="*/ 1665027 w 1665027"/>
              <a:gd name="connsiteY2" fmla="*/ 1488885 h 1525706"/>
              <a:gd name="connsiteX3" fmla="*/ 1651379 w 1665027"/>
              <a:gd name="connsiteY3" fmla="*/ 0 h 1525706"/>
              <a:gd name="connsiteX4" fmla="*/ 0 w 1665027"/>
              <a:gd name="connsiteY4" fmla="*/ 0 h 15257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027" h="1525706">
                <a:moveTo>
                  <a:pt x="0" y="0"/>
                </a:moveTo>
                <a:lnTo>
                  <a:pt x="9525" y="1525706"/>
                </a:lnTo>
                <a:lnTo>
                  <a:pt x="1665027" y="1488885"/>
                </a:lnTo>
                <a:lnTo>
                  <a:pt x="1651379" y="0"/>
                </a:lnTo>
                <a:lnTo>
                  <a:pt x="0" y="0"/>
                </a:lnTo>
                <a:close/>
              </a:path>
            </a:pathLst>
          </a:custGeom>
          <a:blipFill dpi="0" rotWithShape="1">
            <a:blip r:embed="rId6"/>
            <a:srcRect/>
            <a:tile tx="0" ty="0" sx="42000" sy="42000" flip="none" algn="tl"/>
          </a:bli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ysClr val="windowText" lastClr="000000"/>
                </a:solidFill>
              </a:ln>
            </a:endParaRPr>
          </a:p>
        </p:txBody>
      </p:sp>
      <p:sp>
        <p:nvSpPr>
          <p:cNvPr id="13" name="Freeform 12"/>
          <p:cNvSpPr/>
          <p:nvPr/>
        </p:nvSpPr>
        <p:spPr>
          <a:xfrm>
            <a:off x="7233313" y="13649"/>
            <a:ext cx="1910687" cy="1499690"/>
          </a:xfrm>
          <a:custGeom>
            <a:avLst/>
            <a:gdLst>
              <a:gd name="connsiteX0" fmla="*/ 13648 w 1910687"/>
              <a:gd name="connsiteY0" fmla="*/ 0 h 1433015"/>
              <a:gd name="connsiteX1" fmla="*/ 0 w 1910687"/>
              <a:gd name="connsiteY1" fmla="*/ 1433015 h 1433015"/>
              <a:gd name="connsiteX2" fmla="*/ 1910687 w 1910687"/>
              <a:gd name="connsiteY2" fmla="*/ 1405719 h 1433015"/>
              <a:gd name="connsiteX3" fmla="*/ 1910687 w 1910687"/>
              <a:gd name="connsiteY3" fmla="*/ 0 h 1433015"/>
              <a:gd name="connsiteX4" fmla="*/ 13648 w 1910687"/>
              <a:gd name="connsiteY4" fmla="*/ 0 h 1433015"/>
              <a:gd name="connsiteX0" fmla="*/ 13648 w 1910687"/>
              <a:gd name="connsiteY0" fmla="*/ 0 h 1499690"/>
              <a:gd name="connsiteX1" fmla="*/ 0 w 1910687"/>
              <a:gd name="connsiteY1" fmla="*/ 1499690 h 1499690"/>
              <a:gd name="connsiteX2" fmla="*/ 1910687 w 1910687"/>
              <a:gd name="connsiteY2" fmla="*/ 1405719 h 1499690"/>
              <a:gd name="connsiteX3" fmla="*/ 1910687 w 1910687"/>
              <a:gd name="connsiteY3" fmla="*/ 0 h 1499690"/>
              <a:gd name="connsiteX4" fmla="*/ 13648 w 1910687"/>
              <a:gd name="connsiteY4" fmla="*/ 0 h 1499690"/>
              <a:gd name="connsiteX0" fmla="*/ 13648 w 1910687"/>
              <a:gd name="connsiteY0" fmla="*/ 0 h 1499690"/>
              <a:gd name="connsiteX1" fmla="*/ 0 w 1910687"/>
              <a:gd name="connsiteY1" fmla="*/ 1499690 h 1499690"/>
              <a:gd name="connsiteX2" fmla="*/ 1910687 w 1910687"/>
              <a:gd name="connsiteY2" fmla="*/ 1472394 h 1499690"/>
              <a:gd name="connsiteX3" fmla="*/ 1910687 w 1910687"/>
              <a:gd name="connsiteY3" fmla="*/ 0 h 1499690"/>
              <a:gd name="connsiteX4" fmla="*/ 13648 w 1910687"/>
              <a:gd name="connsiteY4" fmla="*/ 0 h 1499690"/>
              <a:gd name="connsiteX0" fmla="*/ 13648 w 1910687"/>
              <a:gd name="connsiteY0" fmla="*/ 0 h 1499690"/>
              <a:gd name="connsiteX1" fmla="*/ 0 w 1910687"/>
              <a:gd name="connsiteY1" fmla="*/ 1499690 h 1499690"/>
              <a:gd name="connsiteX2" fmla="*/ 1901162 w 1910687"/>
              <a:gd name="connsiteY2" fmla="*/ 1453344 h 1499690"/>
              <a:gd name="connsiteX3" fmla="*/ 1910687 w 1910687"/>
              <a:gd name="connsiteY3" fmla="*/ 0 h 1499690"/>
              <a:gd name="connsiteX4" fmla="*/ 13648 w 1910687"/>
              <a:gd name="connsiteY4" fmla="*/ 0 h 1499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0687" h="1499690">
                <a:moveTo>
                  <a:pt x="13648" y="0"/>
                </a:moveTo>
                <a:lnTo>
                  <a:pt x="0" y="1499690"/>
                </a:lnTo>
                <a:lnTo>
                  <a:pt x="1901162" y="1453344"/>
                </a:lnTo>
                <a:lnTo>
                  <a:pt x="1910687" y="0"/>
                </a:lnTo>
                <a:lnTo>
                  <a:pt x="13648" y="0"/>
                </a:lnTo>
                <a:close/>
              </a:path>
            </a:pathLst>
          </a:custGeom>
          <a:blipFill dpi="0" rotWithShape="1">
            <a:blip r:embed="rId7"/>
            <a:srcRect/>
            <a:tile tx="0" ty="-196850" sx="50000" sy="50000" flip="none" algn="tl"/>
          </a:blip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Graphical user interface, text, application, chat or text message&#10;&#10;AI-generated content may be incorrect.">
            <a:extLst>
              <a:ext uri="{FF2B5EF4-FFF2-40B4-BE49-F238E27FC236}">
                <a16:creationId xmlns:a16="http://schemas.microsoft.com/office/drawing/2014/main" id="{EBAB87CF-070B-A5A6-47A7-9E61538C59F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5441510"/>
            <a:ext cx="3998984" cy="1328931"/>
          </a:xfrm>
          <a:prstGeom prst="rect">
            <a:avLst/>
          </a:prstGeom>
        </p:spPr>
      </p:pic>
    </p:spTree>
    <p:extLst>
      <p:ext uri="{BB962C8B-B14F-4D97-AF65-F5344CB8AC3E}">
        <p14:creationId xmlns:p14="http://schemas.microsoft.com/office/powerpoint/2010/main" val="132896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5419725" y="1809750"/>
            <a:ext cx="3324225" cy="3514725"/>
          </a:xfrm>
          <a:custGeom>
            <a:avLst/>
            <a:gdLst>
              <a:gd name="connsiteX0" fmla="*/ 0 w 3324225"/>
              <a:gd name="connsiteY0" fmla="*/ 9525 h 3514725"/>
              <a:gd name="connsiteX1" fmla="*/ 3295650 w 3324225"/>
              <a:gd name="connsiteY1" fmla="*/ 0 h 3514725"/>
              <a:gd name="connsiteX2" fmla="*/ 3324225 w 3324225"/>
              <a:gd name="connsiteY2" fmla="*/ 3514725 h 3514725"/>
              <a:gd name="connsiteX3" fmla="*/ 9525 w 3324225"/>
              <a:gd name="connsiteY3" fmla="*/ 3457575 h 3514725"/>
              <a:gd name="connsiteX4" fmla="*/ 0 w 3324225"/>
              <a:gd name="connsiteY4" fmla="*/ 9525 h 351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25" h="3514725">
                <a:moveTo>
                  <a:pt x="0" y="9525"/>
                </a:moveTo>
                <a:lnTo>
                  <a:pt x="3295650" y="0"/>
                </a:lnTo>
                <a:lnTo>
                  <a:pt x="3324225" y="3514725"/>
                </a:lnTo>
                <a:lnTo>
                  <a:pt x="9525" y="3457575"/>
                </a:lnTo>
                <a:lnTo>
                  <a:pt x="0" y="9525"/>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a:off x="609600" y="1819275"/>
            <a:ext cx="4695825" cy="4629150"/>
          </a:xfrm>
          <a:custGeom>
            <a:avLst/>
            <a:gdLst>
              <a:gd name="connsiteX0" fmla="*/ 0 w 4695825"/>
              <a:gd name="connsiteY0" fmla="*/ 0 h 4629150"/>
              <a:gd name="connsiteX1" fmla="*/ 4695825 w 4695825"/>
              <a:gd name="connsiteY1" fmla="*/ 19050 h 4629150"/>
              <a:gd name="connsiteX2" fmla="*/ 4648200 w 4695825"/>
              <a:gd name="connsiteY2" fmla="*/ 4629150 h 4629150"/>
              <a:gd name="connsiteX3" fmla="*/ 57150 w 4695825"/>
              <a:gd name="connsiteY3" fmla="*/ 4619625 h 4629150"/>
              <a:gd name="connsiteX4" fmla="*/ 0 w 4695825"/>
              <a:gd name="connsiteY4" fmla="*/ 0 h 462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825" h="4629150">
                <a:moveTo>
                  <a:pt x="0" y="0"/>
                </a:moveTo>
                <a:lnTo>
                  <a:pt x="4695825" y="19050"/>
                </a:lnTo>
                <a:lnTo>
                  <a:pt x="4648200" y="4629150"/>
                </a:lnTo>
                <a:lnTo>
                  <a:pt x="57150" y="4619625"/>
                </a:lnTo>
                <a:lnTo>
                  <a:pt x="0" y="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3400" y="990601"/>
            <a:ext cx="8229600" cy="609600"/>
          </a:xfrm>
        </p:spPr>
        <p:txBody>
          <a:bodyPr lIns="45720" rIns="0">
            <a:noAutofit/>
          </a:bodyPr>
          <a:lstStyle/>
          <a:p>
            <a:pPr algn="l"/>
            <a:r>
              <a:rPr lang="en-US" sz="3200" b="1" dirty="0">
                <a:solidFill>
                  <a:srgbClr val="F0502D"/>
                </a:solidFill>
                <a:latin typeface="+mn-lt"/>
                <a:cs typeface="Arial" pitchFamily="34" charset="0"/>
              </a:rPr>
              <a:t>Young Worker Injuries</a:t>
            </a:r>
          </a:p>
        </p:txBody>
      </p:sp>
      <p:sp>
        <p:nvSpPr>
          <p:cNvPr id="3" name="Content Placeholder 2"/>
          <p:cNvSpPr>
            <a:spLocks noGrp="1"/>
          </p:cNvSpPr>
          <p:nvPr>
            <p:ph idx="1"/>
          </p:nvPr>
        </p:nvSpPr>
        <p:spPr>
          <a:xfrm>
            <a:off x="533400" y="304800"/>
            <a:ext cx="8229600" cy="838201"/>
          </a:xfrm>
        </p:spPr>
        <p:txBody>
          <a:bodyPr wrap="square" lIns="0" rIns="0">
            <a:noAutofit/>
          </a:bodyPr>
          <a:lstStyle/>
          <a:p>
            <a:pPr marL="0" indent="0">
              <a:buNone/>
            </a:pPr>
            <a:r>
              <a:rPr lang="en-US" sz="5400" b="0" dirty="0">
                <a:solidFill>
                  <a:srgbClr val="F0502D"/>
                </a:solidFill>
                <a:latin typeface="+mn-lt"/>
                <a:cs typeface="Arial" pitchFamily="34" charset="0"/>
              </a:rPr>
              <a:t>Lesson 1</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5570038"/>
            <a:ext cx="2924175" cy="1037735"/>
          </a:xfrm>
          <a:prstGeom prst="rect">
            <a:avLst/>
          </a:prstGeom>
        </p:spPr>
      </p:pic>
      <p:sp>
        <p:nvSpPr>
          <p:cNvPr id="5" name="Freeform 4"/>
          <p:cNvSpPr>
            <a:spLocks/>
          </p:cNvSpPr>
          <p:nvPr/>
        </p:nvSpPr>
        <p:spPr>
          <a:xfrm>
            <a:off x="666750" y="1876424"/>
            <a:ext cx="4581525" cy="4476750"/>
          </a:xfrm>
          <a:custGeom>
            <a:avLst/>
            <a:gdLst>
              <a:gd name="connsiteX0" fmla="*/ 0 w 4695825"/>
              <a:gd name="connsiteY0" fmla="*/ 171450 h 4419600"/>
              <a:gd name="connsiteX1" fmla="*/ 57150 w 4695825"/>
              <a:gd name="connsiteY1" fmla="*/ 4419600 h 4419600"/>
              <a:gd name="connsiteX2" fmla="*/ 4619625 w 4695825"/>
              <a:gd name="connsiteY2" fmla="*/ 4419600 h 4419600"/>
              <a:gd name="connsiteX3" fmla="*/ 4695825 w 4695825"/>
              <a:gd name="connsiteY3" fmla="*/ 0 h 4419600"/>
              <a:gd name="connsiteX4" fmla="*/ 0 w 4695825"/>
              <a:gd name="connsiteY4" fmla="*/ 171450 h 4419600"/>
              <a:gd name="connsiteX0" fmla="*/ 0 w 4705350"/>
              <a:gd name="connsiteY0" fmla="*/ 0 h 4467225"/>
              <a:gd name="connsiteX1" fmla="*/ 66675 w 4705350"/>
              <a:gd name="connsiteY1" fmla="*/ 4467225 h 4467225"/>
              <a:gd name="connsiteX2" fmla="*/ 4629150 w 4705350"/>
              <a:gd name="connsiteY2" fmla="*/ 4467225 h 4467225"/>
              <a:gd name="connsiteX3" fmla="*/ 4705350 w 4705350"/>
              <a:gd name="connsiteY3" fmla="*/ 47625 h 4467225"/>
              <a:gd name="connsiteX4" fmla="*/ 0 w 4705350"/>
              <a:gd name="connsiteY4" fmla="*/ 0 h 4467225"/>
              <a:gd name="connsiteX0" fmla="*/ 0 w 4715153"/>
              <a:gd name="connsiteY0" fmla="*/ 9525 h 4476750"/>
              <a:gd name="connsiteX1" fmla="*/ 66675 w 4715153"/>
              <a:gd name="connsiteY1" fmla="*/ 4476750 h 4476750"/>
              <a:gd name="connsiteX2" fmla="*/ 4629150 w 4715153"/>
              <a:gd name="connsiteY2" fmla="*/ 4476750 h 4476750"/>
              <a:gd name="connsiteX3" fmla="*/ 4715153 w 4715153"/>
              <a:gd name="connsiteY3" fmla="*/ 0 h 4476750"/>
              <a:gd name="connsiteX4" fmla="*/ 0 w 4715153"/>
              <a:gd name="connsiteY4" fmla="*/ 9525 h 447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153" h="4476750">
                <a:moveTo>
                  <a:pt x="0" y="9525"/>
                </a:moveTo>
                <a:lnTo>
                  <a:pt x="66675" y="4476750"/>
                </a:lnTo>
                <a:lnTo>
                  <a:pt x="4629150" y="4476750"/>
                </a:lnTo>
                <a:lnTo>
                  <a:pt x="4715153" y="0"/>
                </a:lnTo>
                <a:lnTo>
                  <a:pt x="0" y="9525"/>
                </a:lnTo>
                <a:close/>
              </a:path>
            </a:pathLst>
          </a:custGeom>
          <a:blipFill dpi="0" rotWithShape="1">
            <a:blip r:embed="rId3"/>
            <a:srcRect/>
            <a:tile tx="-133350" ty="-819150" sx="62000" sy="62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5467350" y="1847849"/>
            <a:ext cx="3228975" cy="3381375"/>
          </a:xfrm>
          <a:custGeom>
            <a:avLst/>
            <a:gdLst>
              <a:gd name="connsiteX0" fmla="*/ 0 w 3257550"/>
              <a:gd name="connsiteY0" fmla="*/ 85725 h 3600450"/>
              <a:gd name="connsiteX1" fmla="*/ 19050 w 3257550"/>
              <a:gd name="connsiteY1" fmla="*/ 3600450 h 3600450"/>
              <a:gd name="connsiteX2" fmla="*/ 3257550 w 3257550"/>
              <a:gd name="connsiteY2" fmla="*/ 3552825 h 3600450"/>
              <a:gd name="connsiteX3" fmla="*/ 3219450 w 3257550"/>
              <a:gd name="connsiteY3" fmla="*/ 0 h 3600450"/>
              <a:gd name="connsiteX4" fmla="*/ 0 w 3257550"/>
              <a:gd name="connsiteY4" fmla="*/ 85725 h 3600450"/>
              <a:gd name="connsiteX0" fmla="*/ 0 w 3248025"/>
              <a:gd name="connsiteY0" fmla="*/ 9525 h 3600450"/>
              <a:gd name="connsiteX1" fmla="*/ 9525 w 3248025"/>
              <a:gd name="connsiteY1" fmla="*/ 3600450 h 3600450"/>
              <a:gd name="connsiteX2" fmla="*/ 3248025 w 3248025"/>
              <a:gd name="connsiteY2" fmla="*/ 3552825 h 3600450"/>
              <a:gd name="connsiteX3" fmla="*/ 3209925 w 3248025"/>
              <a:gd name="connsiteY3" fmla="*/ 0 h 3600450"/>
              <a:gd name="connsiteX4" fmla="*/ 0 w 3248025"/>
              <a:gd name="connsiteY4" fmla="*/ 9525 h 3600450"/>
              <a:gd name="connsiteX0" fmla="*/ 0 w 3248025"/>
              <a:gd name="connsiteY0" fmla="*/ 9525 h 3552825"/>
              <a:gd name="connsiteX1" fmla="*/ 0 w 3248025"/>
              <a:gd name="connsiteY1" fmla="*/ 3352800 h 3552825"/>
              <a:gd name="connsiteX2" fmla="*/ 3248025 w 3248025"/>
              <a:gd name="connsiteY2" fmla="*/ 3552825 h 3552825"/>
              <a:gd name="connsiteX3" fmla="*/ 3209925 w 3248025"/>
              <a:gd name="connsiteY3" fmla="*/ 0 h 3552825"/>
              <a:gd name="connsiteX4" fmla="*/ 0 w 3248025"/>
              <a:gd name="connsiteY4" fmla="*/ 9525 h 3552825"/>
              <a:gd name="connsiteX0" fmla="*/ 0 w 3228975"/>
              <a:gd name="connsiteY0" fmla="*/ 9525 h 3381375"/>
              <a:gd name="connsiteX1" fmla="*/ 0 w 3228975"/>
              <a:gd name="connsiteY1" fmla="*/ 3352800 h 3381375"/>
              <a:gd name="connsiteX2" fmla="*/ 3228975 w 3228975"/>
              <a:gd name="connsiteY2" fmla="*/ 3381375 h 3381375"/>
              <a:gd name="connsiteX3" fmla="*/ 3209925 w 3228975"/>
              <a:gd name="connsiteY3" fmla="*/ 0 h 3381375"/>
              <a:gd name="connsiteX4" fmla="*/ 0 w 3228975"/>
              <a:gd name="connsiteY4" fmla="*/ 9525 h 338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975" h="3381375">
                <a:moveTo>
                  <a:pt x="0" y="9525"/>
                </a:moveTo>
                <a:lnTo>
                  <a:pt x="0" y="3352800"/>
                </a:lnTo>
                <a:lnTo>
                  <a:pt x="3228975" y="3381375"/>
                </a:lnTo>
                <a:lnTo>
                  <a:pt x="3209925" y="0"/>
                </a:lnTo>
                <a:lnTo>
                  <a:pt x="0" y="9525"/>
                </a:lnTo>
                <a:close/>
              </a:path>
            </a:pathLst>
          </a:custGeom>
          <a:blipFill dpi="0" rotWithShape="1">
            <a:blip r:embed="rId4"/>
            <a:srcRect/>
            <a:tile tx="-38100" ty="-18415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a:t>
            </a:fld>
            <a:endParaRPr lang="en-US" sz="2400" dirty="0">
              <a:latin typeface="+mn-lt"/>
            </a:endParaRPr>
          </a:p>
        </p:txBody>
      </p:sp>
    </p:spTree>
    <p:extLst>
      <p:ext uri="{BB962C8B-B14F-4D97-AF65-F5344CB8AC3E}">
        <p14:creationId xmlns:p14="http://schemas.microsoft.com/office/powerpoint/2010/main" val="1683155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a:t>
            </a:fld>
            <a:endParaRPr lang="en-US" sz="2400" dirty="0">
              <a:latin typeface="+mn-lt"/>
            </a:endParaRPr>
          </a:p>
        </p:txBody>
      </p:sp>
      <p:sp>
        <p:nvSpPr>
          <p:cNvPr id="2" name="Title 1"/>
          <p:cNvSpPr>
            <a:spLocks noGrp="1"/>
          </p:cNvSpPr>
          <p:nvPr>
            <p:ph type="title"/>
          </p:nvPr>
        </p:nvSpPr>
        <p:spPr>
          <a:xfrm>
            <a:off x="457200" y="274638"/>
            <a:ext cx="8229600" cy="792162"/>
          </a:xfrm>
        </p:spPr>
        <p:txBody>
          <a:bodyPr/>
          <a:lstStyle/>
          <a:p>
            <a:pPr algn="l"/>
            <a:r>
              <a:rPr lang="en-US" sz="3200" dirty="0">
                <a:solidFill>
                  <a:srgbClr val="F0502D"/>
                </a:solidFill>
                <a:latin typeface="+mj-lt"/>
              </a:rPr>
              <a:t>You will learn about</a:t>
            </a:r>
            <a:endParaRPr lang="en-US" dirty="0">
              <a:solidFill>
                <a:srgbClr val="F0502D"/>
              </a:solidFill>
              <a:latin typeface="+mj-lt"/>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
        <p:nvSpPr>
          <p:cNvPr id="5" name="Freeform 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3"/>
          <p:cNvSpPr txBox="1">
            <a:spLocks noChangeArrowheads="1"/>
          </p:cNvSpPr>
          <p:nvPr/>
        </p:nvSpPr>
        <p:spPr>
          <a:xfrm>
            <a:off x="457200" y="1600200"/>
            <a:ext cx="8382001" cy="4572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80000"/>
              </a:lnSpc>
              <a:spcAft>
                <a:spcPct val="30000"/>
              </a:spcAft>
              <a:buClr>
                <a:schemeClr val="tx2">
                  <a:lumMod val="40000"/>
                  <a:lumOff val="60000"/>
                </a:schemeClr>
              </a:buClr>
              <a:buFont typeface="Wingdings" pitchFamily="2" charset="2"/>
              <a:buChar char="§"/>
            </a:pPr>
            <a:r>
              <a:rPr lang="en-US" sz="2800" dirty="0">
                <a:solidFill>
                  <a:srgbClr val="1F396A"/>
                </a:solidFill>
                <a:latin typeface="Myriad Pro" pitchFamily="34" charset="0"/>
              </a:rPr>
              <a:t>Ways young workers can get hurt on the job</a:t>
            </a:r>
          </a:p>
          <a:p>
            <a:pPr>
              <a:lnSpc>
                <a:spcPct val="80000"/>
              </a:lnSpc>
              <a:spcAft>
                <a:spcPct val="30000"/>
              </a:spcAft>
              <a:buClr>
                <a:schemeClr val="tx2">
                  <a:lumMod val="40000"/>
                  <a:lumOff val="60000"/>
                </a:schemeClr>
              </a:buClr>
              <a:buFont typeface="Wingdings" pitchFamily="2" charset="2"/>
              <a:buChar char="§"/>
            </a:pPr>
            <a:r>
              <a:rPr lang="en-US" sz="2800" dirty="0">
                <a:solidFill>
                  <a:srgbClr val="1F396A"/>
                </a:solidFill>
                <a:latin typeface="Myriad Pro" pitchFamily="34" charset="0"/>
              </a:rPr>
              <a:t>Common health and safety hazards on the job</a:t>
            </a:r>
          </a:p>
          <a:p>
            <a:pPr>
              <a:lnSpc>
                <a:spcPct val="80000"/>
              </a:lnSpc>
              <a:spcAft>
                <a:spcPct val="30000"/>
              </a:spcAft>
              <a:buClr>
                <a:schemeClr val="tx2">
                  <a:lumMod val="40000"/>
                  <a:lumOff val="60000"/>
                </a:schemeClr>
              </a:buClr>
              <a:buFont typeface="Wingdings" pitchFamily="2" charset="2"/>
              <a:buChar char="§"/>
            </a:pPr>
            <a:r>
              <a:rPr lang="en-US" sz="2800" dirty="0">
                <a:solidFill>
                  <a:srgbClr val="1F396A"/>
                </a:solidFill>
                <a:latin typeface="Myriad Pro" pitchFamily="34" charset="0"/>
              </a:rPr>
              <a:t>Ways to reduce or control workplace hazards</a:t>
            </a:r>
          </a:p>
          <a:p>
            <a:pPr>
              <a:lnSpc>
                <a:spcPct val="80000"/>
              </a:lnSpc>
              <a:spcAft>
                <a:spcPct val="30000"/>
              </a:spcAft>
              <a:buClr>
                <a:schemeClr val="tx2">
                  <a:lumMod val="40000"/>
                  <a:lumOff val="60000"/>
                </a:schemeClr>
              </a:buClr>
              <a:buFont typeface="Wingdings" pitchFamily="2" charset="2"/>
              <a:buChar char="§"/>
            </a:pPr>
            <a:r>
              <a:rPr lang="en-US" sz="2800" dirty="0">
                <a:solidFill>
                  <a:srgbClr val="1F396A"/>
                </a:solidFill>
                <a:latin typeface="Myriad Pro" pitchFamily="34" charset="0"/>
              </a:rPr>
              <a:t>Emergencies in the workplace and how to respond</a:t>
            </a:r>
          </a:p>
          <a:p>
            <a:pPr>
              <a:lnSpc>
                <a:spcPct val="80000"/>
              </a:lnSpc>
              <a:spcAft>
                <a:spcPct val="30000"/>
              </a:spcAft>
              <a:buClr>
                <a:schemeClr val="tx2">
                  <a:lumMod val="40000"/>
                  <a:lumOff val="60000"/>
                </a:schemeClr>
              </a:buClr>
              <a:buFont typeface="Wingdings" pitchFamily="2" charset="2"/>
              <a:buChar char="§"/>
            </a:pPr>
            <a:r>
              <a:rPr lang="en-US" sz="2800" dirty="0">
                <a:solidFill>
                  <a:srgbClr val="1F396A"/>
                </a:solidFill>
                <a:latin typeface="Myriad Pro" pitchFamily="34" charset="0"/>
              </a:rPr>
              <a:t>What to do if you see something at work that could hurt you or make you sick</a:t>
            </a:r>
          </a:p>
          <a:p>
            <a:pPr>
              <a:lnSpc>
                <a:spcPct val="80000"/>
              </a:lnSpc>
              <a:spcAft>
                <a:spcPct val="30000"/>
              </a:spcAft>
              <a:buClr>
                <a:schemeClr val="tx2">
                  <a:lumMod val="40000"/>
                  <a:lumOff val="60000"/>
                </a:schemeClr>
              </a:buClr>
              <a:buFont typeface="Wingdings" pitchFamily="2" charset="2"/>
              <a:buChar char="§"/>
            </a:pPr>
            <a:r>
              <a:rPr lang="en-US" sz="2800" dirty="0">
                <a:solidFill>
                  <a:srgbClr val="1F396A"/>
                </a:solidFill>
                <a:latin typeface="Myriad Pro" pitchFamily="34" charset="0"/>
              </a:rPr>
              <a:t>What legal rights and responsibilities young</a:t>
            </a:r>
            <a:r>
              <a:rPr lang="en-US" sz="2800" b="1" i="1" dirty="0">
                <a:solidFill>
                  <a:srgbClr val="1F396A"/>
                </a:solidFill>
                <a:latin typeface="Myriad Pro" pitchFamily="34" charset="0"/>
              </a:rPr>
              <a:t> </a:t>
            </a:r>
            <a:r>
              <a:rPr lang="en-US" sz="2800" dirty="0">
                <a:solidFill>
                  <a:srgbClr val="1F396A"/>
                </a:solidFill>
                <a:latin typeface="Myriad Pro" pitchFamily="34" charset="0"/>
              </a:rPr>
              <a:t>people have at work</a:t>
            </a:r>
          </a:p>
        </p:txBody>
      </p:sp>
    </p:spTree>
    <p:extLst>
      <p:ext uri="{BB962C8B-B14F-4D97-AF65-F5344CB8AC3E}">
        <p14:creationId xmlns:p14="http://schemas.microsoft.com/office/powerpoint/2010/main" val="84066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95300" y="228600"/>
            <a:ext cx="8191500" cy="852488"/>
          </a:xfrm>
        </p:spPr>
        <p:txBody>
          <a:bodyPr>
            <a:normAutofit/>
          </a:bodyPr>
          <a:lstStyle/>
          <a:p>
            <a:pPr algn="l"/>
            <a:r>
              <a:rPr lang="en-US" sz="3200" dirty="0">
                <a:solidFill>
                  <a:srgbClr val="F0502D"/>
                </a:solidFill>
                <a:latin typeface="+mj-lt"/>
              </a:rPr>
              <a:t>What is Your Experience With Work?</a:t>
            </a:r>
          </a:p>
        </p:txBody>
      </p:sp>
      <p:sp>
        <p:nvSpPr>
          <p:cNvPr id="6147" name="Rectangle 3"/>
          <p:cNvSpPr>
            <a:spLocks noGrp="1" noChangeArrowheads="1"/>
          </p:cNvSpPr>
          <p:nvPr>
            <p:ph type="body" idx="1"/>
          </p:nvPr>
        </p:nvSpPr>
        <p:spPr>
          <a:xfrm>
            <a:off x="457200" y="1600199"/>
            <a:ext cx="8027988" cy="4572001"/>
          </a:xfrm>
        </p:spPr>
        <p:txBody>
          <a:bodyPr>
            <a:normAutofit/>
          </a:bodyPr>
          <a:lstStyle/>
          <a:p>
            <a:pPr marL="365760" indent="-365760" eaLnBrk="1" hangingPunct="1">
              <a:lnSpc>
                <a:spcPct val="80000"/>
              </a:lnSpc>
              <a:spcBef>
                <a:spcPts val="576"/>
              </a:spcBef>
              <a:spcAft>
                <a:spcPct val="30000"/>
              </a:spcAft>
              <a:buClr>
                <a:schemeClr val="tx2">
                  <a:lumMod val="40000"/>
                  <a:lumOff val="60000"/>
                </a:schemeClr>
              </a:buClr>
              <a:buFont typeface="Wingdings" pitchFamily="2" charset="2"/>
              <a:buChar char="§"/>
              <a:defRPr/>
            </a:pPr>
            <a:r>
              <a:rPr lang="en-US" sz="2800" b="0" dirty="0">
                <a:solidFill>
                  <a:srgbClr val="1F396A"/>
                </a:solidFill>
                <a:latin typeface="+mn-lt"/>
              </a:rPr>
              <a:t>How</a:t>
            </a:r>
            <a:r>
              <a:rPr lang="en-US" sz="2800" b="0" dirty="0">
                <a:latin typeface="+mn-lt"/>
              </a:rPr>
              <a:t> </a:t>
            </a:r>
            <a:r>
              <a:rPr lang="en-US" sz="2800" b="0" dirty="0">
                <a:solidFill>
                  <a:srgbClr val="1F396A"/>
                </a:solidFill>
                <a:latin typeface="+mn-lt"/>
              </a:rPr>
              <a:t>many</a:t>
            </a:r>
            <a:r>
              <a:rPr lang="en-US" sz="2800" b="0" dirty="0">
                <a:latin typeface="+mn-lt"/>
              </a:rPr>
              <a:t> </a:t>
            </a:r>
            <a:r>
              <a:rPr lang="en-US" sz="2800" b="0" dirty="0">
                <a:solidFill>
                  <a:srgbClr val="1F396A"/>
                </a:solidFill>
                <a:latin typeface="+mn-lt"/>
              </a:rPr>
              <a:t>of</a:t>
            </a:r>
            <a:r>
              <a:rPr lang="en-US" sz="2800" b="0" dirty="0">
                <a:latin typeface="+mn-lt"/>
              </a:rPr>
              <a:t> </a:t>
            </a:r>
            <a:r>
              <a:rPr lang="en-US" sz="2800" b="0" dirty="0">
                <a:solidFill>
                  <a:srgbClr val="1F396A"/>
                </a:solidFill>
                <a:latin typeface="+mn-lt"/>
              </a:rPr>
              <a:t>you have ever had a job?</a:t>
            </a:r>
          </a:p>
          <a:p>
            <a:pPr marL="365760" indent="-365760" eaLnBrk="1" hangingPunct="1">
              <a:lnSpc>
                <a:spcPct val="80000"/>
              </a:lnSpc>
              <a:spcBef>
                <a:spcPts val="576"/>
              </a:spcBef>
              <a:spcAft>
                <a:spcPct val="30000"/>
              </a:spcAft>
              <a:buClr>
                <a:schemeClr val="tx2">
                  <a:lumMod val="40000"/>
                  <a:lumOff val="60000"/>
                </a:schemeClr>
              </a:buClr>
              <a:buFont typeface="Wingdings" pitchFamily="2" charset="2"/>
              <a:buChar char="§"/>
              <a:defRPr/>
            </a:pPr>
            <a:r>
              <a:rPr lang="en-US" sz="2800" b="0" dirty="0">
                <a:solidFill>
                  <a:srgbClr val="1F396A"/>
                </a:solidFill>
                <a:latin typeface="+mn-lt"/>
              </a:rPr>
              <a:t>Where did you work? </a:t>
            </a:r>
          </a:p>
          <a:p>
            <a:pPr marL="365760" indent="-365760" eaLnBrk="1" hangingPunct="1">
              <a:lnSpc>
                <a:spcPct val="80000"/>
              </a:lnSpc>
              <a:spcBef>
                <a:spcPts val="576"/>
              </a:spcBef>
              <a:spcAft>
                <a:spcPct val="30000"/>
              </a:spcAft>
              <a:buClr>
                <a:schemeClr val="tx2">
                  <a:lumMod val="40000"/>
                  <a:lumOff val="60000"/>
                </a:schemeClr>
              </a:buClr>
              <a:buFont typeface="Wingdings" pitchFamily="2" charset="2"/>
              <a:buChar char="§"/>
              <a:defRPr/>
            </a:pPr>
            <a:r>
              <a:rPr lang="en-US" sz="2800" b="0" dirty="0">
                <a:solidFill>
                  <a:srgbClr val="1F396A"/>
                </a:solidFill>
                <a:latin typeface="+mn-lt"/>
              </a:rPr>
              <a:t>What did you do?</a:t>
            </a:r>
          </a:p>
          <a:p>
            <a:pPr marL="365760" indent="-365760" eaLnBrk="1" hangingPunct="1">
              <a:lnSpc>
                <a:spcPct val="80000"/>
              </a:lnSpc>
              <a:spcBef>
                <a:spcPts val="576"/>
              </a:spcBef>
              <a:spcAft>
                <a:spcPct val="30000"/>
              </a:spcAft>
              <a:buClr>
                <a:schemeClr val="tx2">
                  <a:lumMod val="40000"/>
                  <a:lumOff val="60000"/>
                </a:schemeClr>
              </a:buClr>
              <a:buFont typeface="Wingdings" pitchFamily="2" charset="2"/>
              <a:buChar char="§"/>
              <a:defRPr/>
            </a:pPr>
            <a:r>
              <a:rPr lang="en-US" sz="2800" b="0" dirty="0">
                <a:solidFill>
                  <a:srgbClr val="1F396A"/>
                </a:solidFill>
                <a:latin typeface="+mn-lt"/>
              </a:rPr>
              <a:t>Have you ever been hurt at work, or do you know someone who has?</a:t>
            </a:r>
          </a:p>
          <a:p>
            <a:pPr marL="365760" indent="-365760" eaLnBrk="1" hangingPunct="1">
              <a:lnSpc>
                <a:spcPct val="80000"/>
              </a:lnSpc>
              <a:spcBef>
                <a:spcPts val="576"/>
              </a:spcBef>
              <a:spcAft>
                <a:spcPct val="30000"/>
              </a:spcAft>
              <a:buClr>
                <a:schemeClr val="tx2">
                  <a:lumMod val="40000"/>
                  <a:lumOff val="60000"/>
                </a:schemeClr>
              </a:buClr>
              <a:buFont typeface="Wingdings" pitchFamily="2" charset="2"/>
              <a:buChar char="§"/>
              <a:defRPr/>
            </a:pPr>
            <a:r>
              <a:rPr lang="en-US" sz="2800" b="0" dirty="0">
                <a:solidFill>
                  <a:srgbClr val="1F396A"/>
                </a:solidFill>
                <a:latin typeface="+mn-lt"/>
              </a:rPr>
              <a:t>Have you ever been uncomfortable with a task you’ve been asked to do at work?</a:t>
            </a:r>
          </a:p>
          <a:p>
            <a:pPr marL="365760" lvl="1" indent="-365760">
              <a:lnSpc>
                <a:spcPct val="80000"/>
              </a:lnSpc>
              <a:spcBef>
                <a:spcPts val="576"/>
              </a:spcBef>
              <a:spcAft>
                <a:spcPct val="30000"/>
              </a:spcAft>
              <a:buClr>
                <a:schemeClr val="tx2">
                  <a:lumMod val="40000"/>
                  <a:lumOff val="60000"/>
                </a:schemeClr>
              </a:buClr>
              <a:buSzPct val="100000"/>
              <a:buFont typeface="Wingdings" pitchFamily="2" charset="2"/>
              <a:buChar char="§"/>
              <a:defRPr/>
            </a:pPr>
            <a:r>
              <a:rPr lang="en-US" sz="2800" dirty="0">
                <a:solidFill>
                  <a:srgbClr val="1F396A"/>
                </a:solidFill>
                <a:latin typeface="+mn-lt"/>
              </a:rPr>
              <a:t>Have you ever had any health and safety training at work?</a:t>
            </a:r>
          </a:p>
        </p:txBody>
      </p:sp>
      <p:sp>
        <p:nvSpPr>
          <p:cNvPr id="10" name="Freeform 9"/>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a:t>
            </a:fld>
            <a:endParaRPr lang="en-US" sz="2400" dirty="0">
              <a:latin typeface="+mn-lt"/>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932214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Job Safety Quiz</a:t>
            </a:r>
          </a:p>
        </p:txBody>
      </p:sp>
      <p:sp>
        <p:nvSpPr>
          <p:cNvPr id="118787" name="Rectangle 3"/>
          <p:cNvSpPr>
            <a:spLocks noGrp="1" noChangeArrowheads="1"/>
          </p:cNvSpPr>
          <p:nvPr>
            <p:ph type="body" idx="1"/>
          </p:nvPr>
        </p:nvSpPr>
        <p:spPr>
          <a:xfrm>
            <a:off x="457200" y="1584325"/>
            <a:ext cx="7666037" cy="4664075"/>
          </a:xfrm>
        </p:spPr>
        <p:txBody>
          <a:bodyPr>
            <a:normAutofit/>
          </a:bodyPr>
          <a:lstStyle/>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n-lt"/>
              </a:rPr>
              <a:t>The law says your employer is responsible for providing you with a safe and healthy workplace.</a:t>
            </a:r>
          </a:p>
          <a:p>
            <a:pPr marL="347472" indent="-347472">
              <a:lnSpc>
                <a:spcPct val="80000"/>
              </a:lnSpc>
              <a:spcBef>
                <a:spcPts val="1200"/>
              </a:spcBef>
              <a:spcAft>
                <a:spcPts val="2400"/>
              </a:spcAft>
              <a:buClr>
                <a:schemeClr val="tx2">
                  <a:lumMod val="20000"/>
                  <a:lumOff val="80000"/>
                </a:schemeClr>
              </a:buClr>
              <a:buNone/>
              <a:defRPr/>
            </a:pPr>
            <a:r>
              <a:rPr lang="en-US" sz="2800" dirty="0">
                <a:solidFill>
                  <a:srgbClr val="1F396A"/>
                </a:solidFill>
                <a:latin typeface="+mj-lt"/>
              </a:rPr>
              <a:t>		True				False</a:t>
            </a:r>
          </a:p>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n-lt"/>
              </a:rPr>
              <a:t>The law sets limits on how late you can work on a school night if you are under 16.</a:t>
            </a:r>
          </a:p>
          <a:p>
            <a:pPr marL="347472" indent="-347472">
              <a:lnSpc>
                <a:spcPct val="80000"/>
              </a:lnSpc>
              <a:spcBef>
                <a:spcPts val="1200"/>
              </a:spcBef>
              <a:spcAft>
                <a:spcPts val="2400"/>
              </a:spcAft>
              <a:buClr>
                <a:schemeClr val="tx2">
                  <a:lumMod val="20000"/>
                  <a:lumOff val="80000"/>
                </a:schemeClr>
              </a:buClr>
              <a:buNone/>
              <a:defRPr/>
            </a:pPr>
            <a:r>
              <a:rPr lang="en-US" sz="2800" dirty="0">
                <a:solidFill>
                  <a:srgbClr val="1F396A"/>
                </a:solidFill>
                <a:latin typeface="+mj-lt"/>
              </a:rPr>
              <a:t>		True				False</a:t>
            </a:r>
          </a:p>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n-lt"/>
              </a:rPr>
              <a:t>If you are 16 years old you are allowed to drive a car on public streets as part of your job.</a:t>
            </a:r>
          </a:p>
          <a:p>
            <a:pPr marL="347472" indent="-347472">
              <a:lnSpc>
                <a:spcPct val="80000"/>
              </a:lnSpc>
              <a:spcBef>
                <a:spcPts val="1200"/>
              </a:spcBef>
              <a:spcAft>
                <a:spcPts val="2400"/>
              </a:spcAft>
              <a:buClr>
                <a:schemeClr val="tx2">
                  <a:lumMod val="20000"/>
                  <a:lumOff val="80000"/>
                </a:schemeClr>
              </a:buClr>
              <a:buNone/>
              <a:defRPr/>
            </a:pPr>
            <a:r>
              <a:rPr lang="en-US" sz="2800" dirty="0">
                <a:solidFill>
                  <a:srgbClr val="1F396A"/>
                </a:solidFill>
                <a:latin typeface="+mj-lt"/>
              </a:rPr>
              <a:t>		</a:t>
            </a:r>
            <a:r>
              <a:rPr lang="en-US" dirty="0">
                <a:solidFill>
                  <a:srgbClr val="1F396A"/>
                </a:solidFill>
                <a:latin typeface="+mj-lt"/>
              </a:rPr>
              <a:t>True</a:t>
            </a:r>
            <a:r>
              <a:rPr lang="en-US" sz="2800" dirty="0">
                <a:solidFill>
                  <a:srgbClr val="1F396A"/>
                </a:solidFill>
                <a:latin typeface="+mj-lt"/>
              </a:rPr>
              <a:t>				</a:t>
            </a:r>
            <a:r>
              <a:rPr lang="en-US" dirty="0">
                <a:solidFill>
                  <a:srgbClr val="1F396A"/>
                </a:solidFill>
                <a:latin typeface="+mj-lt"/>
              </a:rPr>
              <a:t>False</a:t>
            </a:r>
          </a:p>
        </p:txBody>
      </p:sp>
      <p:sp>
        <p:nvSpPr>
          <p:cNvPr id="11" name="Freeform 10"/>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85202" y="2408388"/>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42802" y="2408388"/>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75677" y="5592364"/>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4633277" y="5592364"/>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985202" y="3965145"/>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642802" y="3965145"/>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rot="600891">
            <a:off x="893762" y="2130640"/>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3" name="Freeform 22"/>
          <p:cNvSpPr/>
          <p:nvPr/>
        </p:nvSpPr>
        <p:spPr>
          <a:xfrm rot="503956">
            <a:off x="870091" y="3755429"/>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4" name="Freeform 23"/>
          <p:cNvSpPr/>
          <p:nvPr/>
        </p:nvSpPr>
        <p:spPr>
          <a:xfrm rot="21275040">
            <a:off x="4541837" y="5291374"/>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1"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5</a:t>
            </a:fld>
            <a:endParaRPr lang="en-US" sz="2400" dirty="0">
              <a:latin typeface="+mn-lt"/>
            </a:endParaRPr>
          </a:p>
        </p:txBody>
      </p:sp>
      <p:pic>
        <p:nvPicPr>
          <p:cNvPr id="22" name="Picture 2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11078905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118787">
                                            <p:txEl>
                                              <p:pRg st="1" end="1"/>
                                            </p:txEl>
                                          </p:spTgt>
                                        </p:tgtEl>
                                        <p:attrNameLst>
                                          <p:attrName>style.visibility</p:attrName>
                                        </p:attrNameLst>
                                      </p:cBhvr>
                                      <p:to>
                                        <p:strVal val="visible"/>
                                      </p:to>
                                    </p:set>
                                    <p:animEffect transition="in" filter="fade">
                                      <p:cBhvr>
                                        <p:cTn id="7" dur="700"/>
                                        <p:tgtEl>
                                          <p:spTgt spid="118787">
                                            <p:txEl>
                                              <p:pRg st="1" end="1"/>
                                            </p:txEl>
                                          </p:spTgt>
                                        </p:tgtEl>
                                      </p:cBhvr>
                                    </p:animEffect>
                                    <p:anim calcmode="lin" valueType="num">
                                      <p:cBhvr>
                                        <p:cTn id="8" dur="700" fill="hold"/>
                                        <p:tgtEl>
                                          <p:spTgt spid="118787">
                                            <p:txEl>
                                              <p:pRg st="1" end="1"/>
                                            </p:txEl>
                                          </p:spTgt>
                                        </p:tgtEl>
                                        <p:attrNameLst>
                                          <p:attrName>ppt_x</p:attrName>
                                        </p:attrNameLst>
                                      </p:cBhvr>
                                      <p:tavLst>
                                        <p:tav tm="0">
                                          <p:val>
                                            <p:strVal val="#ppt_x"/>
                                          </p:val>
                                        </p:tav>
                                        <p:tav tm="100000">
                                          <p:val>
                                            <p:strVal val="#ppt_x"/>
                                          </p:val>
                                        </p:tav>
                                      </p:tavLst>
                                    </p:anim>
                                    <p:anim calcmode="lin" valueType="num">
                                      <p:cBhvr>
                                        <p:cTn id="9" dur="700" fill="hold"/>
                                        <p:tgtEl>
                                          <p:spTgt spid="11878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700"/>
                                        <p:tgtEl>
                                          <p:spTgt spid="16"/>
                                        </p:tgtEl>
                                      </p:cBhvr>
                                    </p:animEffect>
                                    <p:anim calcmode="lin" valueType="num">
                                      <p:cBhvr>
                                        <p:cTn id="18" dur="700" fill="hold"/>
                                        <p:tgtEl>
                                          <p:spTgt spid="16"/>
                                        </p:tgtEl>
                                        <p:attrNameLst>
                                          <p:attrName>ppt_x</p:attrName>
                                        </p:attrNameLst>
                                      </p:cBhvr>
                                      <p:tavLst>
                                        <p:tav tm="0">
                                          <p:val>
                                            <p:strVal val="#ppt_x"/>
                                          </p:val>
                                        </p:tav>
                                        <p:tav tm="100000">
                                          <p:val>
                                            <p:strVal val="#ppt_x"/>
                                          </p:val>
                                        </p:tav>
                                      </p:tavLst>
                                    </p:anim>
                                    <p:anim calcmode="lin" valueType="num">
                                      <p:cBhvr>
                                        <p:cTn id="19" dur="7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300" fill="hold"/>
                                        <p:tgtEl>
                                          <p:spTgt spid="4"/>
                                        </p:tgtEl>
                                        <p:attrNameLst>
                                          <p:attrName>ppt_w</p:attrName>
                                        </p:attrNameLst>
                                      </p:cBhvr>
                                      <p:tavLst>
                                        <p:tav tm="0">
                                          <p:val>
                                            <p:fltVal val="0"/>
                                          </p:val>
                                        </p:tav>
                                        <p:tav tm="100000">
                                          <p:val>
                                            <p:strVal val="#ppt_w"/>
                                          </p:val>
                                        </p:tav>
                                      </p:tavLst>
                                    </p:anim>
                                    <p:anim calcmode="lin" valueType="num">
                                      <p:cBhvr>
                                        <p:cTn id="25" dur="300" fill="hold"/>
                                        <p:tgtEl>
                                          <p:spTgt spid="4"/>
                                        </p:tgtEl>
                                        <p:attrNameLst>
                                          <p:attrName>ppt_h</p:attrName>
                                        </p:attrNameLst>
                                      </p:cBhvr>
                                      <p:tavLst>
                                        <p:tav tm="0">
                                          <p:val>
                                            <p:fltVal val="0"/>
                                          </p:val>
                                        </p:tav>
                                        <p:tav tm="100000">
                                          <p:val>
                                            <p:strVal val="#ppt_h"/>
                                          </p:val>
                                        </p:tav>
                                      </p:tavLst>
                                    </p:anim>
                                    <p:animEffect transition="in" filter="fade">
                                      <p:cBhvr>
                                        <p:cTn id="26" dur="3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8787">
                                            <p:txEl>
                                              <p:pRg st="2" end="2"/>
                                            </p:txEl>
                                          </p:spTgt>
                                        </p:tgtEl>
                                        <p:attrNameLst>
                                          <p:attrName>style.visibility</p:attrName>
                                        </p:attrNameLst>
                                      </p:cBhvr>
                                      <p:to>
                                        <p:strVal val="visible"/>
                                      </p:to>
                                    </p:set>
                                    <p:animEffect transition="in" filter="fade">
                                      <p:cBhvr>
                                        <p:cTn id="31" dur="700"/>
                                        <p:tgtEl>
                                          <p:spTgt spid="118787">
                                            <p:txEl>
                                              <p:pRg st="2" end="2"/>
                                            </p:txEl>
                                          </p:spTgt>
                                        </p:tgtEl>
                                      </p:cBhvr>
                                    </p:animEffect>
                                    <p:anim calcmode="lin" valueType="num">
                                      <p:cBhvr>
                                        <p:cTn id="32" dur="700" fill="hold"/>
                                        <p:tgtEl>
                                          <p:spTgt spid="118787">
                                            <p:txEl>
                                              <p:pRg st="2" end="2"/>
                                            </p:txEl>
                                          </p:spTgt>
                                        </p:tgtEl>
                                        <p:attrNameLst>
                                          <p:attrName>ppt_x</p:attrName>
                                        </p:attrNameLst>
                                      </p:cBhvr>
                                      <p:tavLst>
                                        <p:tav tm="0">
                                          <p:val>
                                            <p:strVal val="#ppt_x"/>
                                          </p:val>
                                        </p:tav>
                                        <p:tav tm="100000">
                                          <p:val>
                                            <p:strVal val="#ppt_x"/>
                                          </p:val>
                                        </p:tav>
                                      </p:tavLst>
                                    </p:anim>
                                    <p:anim calcmode="lin" valueType="num">
                                      <p:cBhvr>
                                        <p:cTn id="33" dur="700" fill="hold"/>
                                        <p:tgtEl>
                                          <p:spTgt spid="11878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700"/>
                                        <p:tgtEl>
                                          <p:spTgt spid="19"/>
                                        </p:tgtEl>
                                      </p:cBhvr>
                                    </p:animEffect>
                                    <p:anim calcmode="lin" valueType="num">
                                      <p:cBhvr>
                                        <p:cTn id="37" dur="700" fill="hold"/>
                                        <p:tgtEl>
                                          <p:spTgt spid="19"/>
                                        </p:tgtEl>
                                        <p:attrNameLst>
                                          <p:attrName>ppt_x</p:attrName>
                                        </p:attrNameLst>
                                      </p:cBhvr>
                                      <p:tavLst>
                                        <p:tav tm="0">
                                          <p:val>
                                            <p:strVal val="#ppt_x"/>
                                          </p:val>
                                        </p:tav>
                                        <p:tav tm="100000">
                                          <p:val>
                                            <p:strVal val="#ppt_x"/>
                                          </p:val>
                                        </p:tav>
                                      </p:tavLst>
                                    </p:anim>
                                    <p:anim calcmode="lin" valueType="num">
                                      <p:cBhvr>
                                        <p:cTn id="38" dur="7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700"/>
                                        <p:tgtEl>
                                          <p:spTgt spid="20"/>
                                        </p:tgtEl>
                                      </p:cBhvr>
                                    </p:animEffect>
                                    <p:anim calcmode="lin" valueType="num">
                                      <p:cBhvr>
                                        <p:cTn id="42" dur="700" fill="hold"/>
                                        <p:tgtEl>
                                          <p:spTgt spid="20"/>
                                        </p:tgtEl>
                                        <p:attrNameLst>
                                          <p:attrName>ppt_x</p:attrName>
                                        </p:attrNameLst>
                                      </p:cBhvr>
                                      <p:tavLst>
                                        <p:tav tm="0">
                                          <p:val>
                                            <p:strVal val="#ppt_x"/>
                                          </p:val>
                                        </p:tav>
                                        <p:tav tm="100000">
                                          <p:val>
                                            <p:strVal val="#ppt_x"/>
                                          </p:val>
                                        </p:tav>
                                      </p:tavLst>
                                    </p:anim>
                                    <p:anim calcmode="lin" valueType="num">
                                      <p:cBhvr>
                                        <p:cTn id="43" dur="7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8787">
                                            <p:txEl>
                                              <p:pRg st="3" end="3"/>
                                            </p:txEl>
                                          </p:spTgt>
                                        </p:tgtEl>
                                        <p:attrNameLst>
                                          <p:attrName>style.visibility</p:attrName>
                                        </p:attrNameLst>
                                      </p:cBhvr>
                                      <p:to>
                                        <p:strVal val="visible"/>
                                      </p:to>
                                    </p:set>
                                    <p:animEffect transition="in" filter="fade">
                                      <p:cBhvr>
                                        <p:cTn id="46" dur="700"/>
                                        <p:tgtEl>
                                          <p:spTgt spid="118787">
                                            <p:txEl>
                                              <p:pRg st="3" end="3"/>
                                            </p:txEl>
                                          </p:spTgt>
                                        </p:tgtEl>
                                      </p:cBhvr>
                                    </p:animEffect>
                                    <p:anim calcmode="lin" valueType="num">
                                      <p:cBhvr>
                                        <p:cTn id="47" dur="700" fill="hold"/>
                                        <p:tgtEl>
                                          <p:spTgt spid="118787">
                                            <p:txEl>
                                              <p:pRg st="3" end="3"/>
                                            </p:txEl>
                                          </p:spTgt>
                                        </p:tgtEl>
                                        <p:attrNameLst>
                                          <p:attrName>ppt_x</p:attrName>
                                        </p:attrNameLst>
                                      </p:cBhvr>
                                      <p:tavLst>
                                        <p:tav tm="0">
                                          <p:val>
                                            <p:strVal val="#ppt_x"/>
                                          </p:val>
                                        </p:tav>
                                        <p:tav tm="100000">
                                          <p:val>
                                            <p:strVal val="#ppt_x"/>
                                          </p:val>
                                        </p:tav>
                                      </p:tavLst>
                                    </p:anim>
                                    <p:anim calcmode="lin" valueType="num">
                                      <p:cBhvr>
                                        <p:cTn id="48" dur="700" fill="hold"/>
                                        <p:tgtEl>
                                          <p:spTgt spid="11878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300" fill="hold"/>
                                        <p:tgtEl>
                                          <p:spTgt spid="23"/>
                                        </p:tgtEl>
                                        <p:attrNameLst>
                                          <p:attrName>ppt_w</p:attrName>
                                        </p:attrNameLst>
                                      </p:cBhvr>
                                      <p:tavLst>
                                        <p:tav tm="0">
                                          <p:val>
                                            <p:fltVal val="0"/>
                                          </p:val>
                                        </p:tav>
                                        <p:tav tm="100000">
                                          <p:val>
                                            <p:strVal val="#ppt_w"/>
                                          </p:val>
                                        </p:tav>
                                      </p:tavLst>
                                    </p:anim>
                                    <p:anim calcmode="lin" valueType="num">
                                      <p:cBhvr>
                                        <p:cTn id="54" dur="300" fill="hold"/>
                                        <p:tgtEl>
                                          <p:spTgt spid="23"/>
                                        </p:tgtEl>
                                        <p:attrNameLst>
                                          <p:attrName>ppt_h</p:attrName>
                                        </p:attrNameLst>
                                      </p:cBhvr>
                                      <p:tavLst>
                                        <p:tav tm="0">
                                          <p:val>
                                            <p:fltVal val="0"/>
                                          </p:val>
                                        </p:tav>
                                        <p:tav tm="100000">
                                          <p:val>
                                            <p:strVal val="#ppt_h"/>
                                          </p:val>
                                        </p:tav>
                                      </p:tavLst>
                                    </p:anim>
                                    <p:animEffect transition="in" filter="fade">
                                      <p:cBhvr>
                                        <p:cTn id="55" dur="300"/>
                                        <p:tgtEl>
                                          <p:spTgt spid="23"/>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2" presetClass="entr" presetSubtype="0" fill="hold" nodeType="clickEffect">
                                  <p:stCondLst>
                                    <p:cond delay="0"/>
                                  </p:stCondLst>
                                  <p:childTnLst>
                                    <p:set>
                                      <p:cBhvr>
                                        <p:cTn id="59" dur="1" fill="hold">
                                          <p:stCondLst>
                                            <p:cond delay="0"/>
                                          </p:stCondLst>
                                        </p:cTn>
                                        <p:tgtEl>
                                          <p:spTgt spid="118787">
                                            <p:txEl>
                                              <p:pRg st="4" end="4"/>
                                            </p:txEl>
                                          </p:spTgt>
                                        </p:tgtEl>
                                        <p:attrNameLst>
                                          <p:attrName>style.visibility</p:attrName>
                                        </p:attrNameLst>
                                      </p:cBhvr>
                                      <p:to>
                                        <p:strVal val="visible"/>
                                      </p:to>
                                    </p:set>
                                    <p:animEffect transition="in" filter="fade">
                                      <p:cBhvr>
                                        <p:cTn id="60" dur="700"/>
                                        <p:tgtEl>
                                          <p:spTgt spid="118787">
                                            <p:txEl>
                                              <p:pRg st="4" end="4"/>
                                            </p:txEl>
                                          </p:spTgt>
                                        </p:tgtEl>
                                      </p:cBhvr>
                                    </p:animEffect>
                                    <p:anim calcmode="lin" valueType="num">
                                      <p:cBhvr>
                                        <p:cTn id="61" dur="700" fill="hold"/>
                                        <p:tgtEl>
                                          <p:spTgt spid="118787">
                                            <p:txEl>
                                              <p:pRg st="4" end="4"/>
                                            </p:txEl>
                                          </p:spTgt>
                                        </p:tgtEl>
                                        <p:attrNameLst>
                                          <p:attrName>ppt_x</p:attrName>
                                        </p:attrNameLst>
                                      </p:cBhvr>
                                      <p:tavLst>
                                        <p:tav tm="0">
                                          <p:val>
                                            <p:strVal val="#ppt_x"/>
                                          </p:val>
                                        </p:tav>
                                        <p:tav tm="100000">
                                          <p:val>
                                            <p:strVal val="#ppt_x"/>
                                          </p:val>
                                        </p:tav>
                                      </p:tavLst>
                                    </p:anim>
                                    <p:anim calcmode="lin" valueType="num">
                                      <p:cBhvr>
                                        <p:cTn id="62" dur="700" fill="hold"/>
                                        <p:tgtEl>
                                          <p:spTgt spid="118787">
                                            <p:txEl>
                                              <p:pRg st="4" end="4"/>
                                            </p:txEl>
                                          </p:spTgt>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700"/>
                                        <p:tgtEl>
                                          <p:spTgt spid="17"/>
                                        </p:tgtEl>
                                      </p:cBhvr>
                                    </p:animEffect>
                                    <p:anim calcmode="lin" valueType="num">
                                      <p:cBhvr>
                                        <p:cTn id="66" dur="700" fill="hold"/>
                                        <p:tgtEl>
                                          <p:spTgt spid="17"/>
                                        </p:tgtEl>
                                        <p:attrNameLst>
                                          <p:attrName>ppt_x</p:attrName>
                                        </p:attrNameLst>
                                      </p:cBhvr>
                                      <p:tavLst>
                                        <p:tav tm="0">
                                          <p:val>
                                            <p:strVal val="#ppt_x"/>
                                          </p:val>
                                        </p:tav>
                                        <p:tav tm="100000">
                                          <p:val>
                                            <p:strVal val="#ppt_x"/>
                                          </p:val>
                                        </p:tav>
                                      </p:tavLst>
                                    </p:anim>
                                    <p:anim calcmode="lin" valueType="num">
                                      <p:cBhvr>
                                        <p:cTn id="67" dur="700" fill="hold"/>
                                        <p:tgtEl>
                                          <p:spTgt spid="1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700"/>
                                        <p:tgtEl>
                                          <p:spTgt spid="18"/>
                                        </p:tgtEl>
                                      </p:cBhvr>
                                    </p:animEffect>
                                    <p:anim calcmode="lin" valueType="num">
                                      <p:cBhvr>
                                        <p:cTn id="71" dur="700" fill="hold"/>
                                        <p:tgtEl>
                                          <p:spTgt spid="18"/>
                                        </p:tgtEl>
                                        <p:attrNameLst>
                                          <p:attrName>ppt_x</p:attrName>
                                        </p:attrNameLst>
                                      </p:cBhvr>
                                      <p:tavLst>
                                        <p:tav tm="0">
                                          <p:val>
                                            <p:strVal val="#ppt_x"/>
                                          </p:val>
                                        </p:tav>
                                        <p:tav tm="100000">
                                          <p:val>
                                            <p:strVal val="#ppt_x"/>
                                          </p:val>
                                        </p:tav>
                                      </p:tavLst>
                                    </p:anim>
                                    <p:anim calcmode="lin" valueType="num">
                                      <p:cBhvr>
                                        <p:cTn id="72" dur="700" fill="hold"/>
                                        <p:tgtEl>
                                          <p:spTgt spid="18"/>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118787">
                                            <p:txEl>
                                              <p:pRg st="5" end="5"/>
                                            </p:txEl>
                                          </p:spTgt>
                                        </p:tgtEl>
                                        <p:attrNameLst>
                                          <p:attrName>style.visibility</p:attrName>
                                        </p:attrNameLst>
                                      </p:cBhvr>
                                      <p:to>
                                        <p:strVal val="visible"/>
                                      </p:to>
                                    </p:set>
                                    <p:animEffect transition="in" filter="fade">
                                      <p:cBhvr>
                                        <p:cTn id="75" dur="700"/>
                                        <p:tgtEl>
                                          <p:spTgt spid="118787">
                                            <p:txEl>
                                              <p:pRg st="5" end="5"/>
                                            </p:txEl>
                                          </p:spTgt>
                                        </p:tgtEl>
                                      </p:cBhvr>
                                    </p:animEffect>
                                    <p:anim calcmode="lin" valueType="num">
                                      <p:cBhvr>
                                        <p:cTn id="76" dur="700" fill="hold"/>
                                        <p:tgtEl>
                                          <p:spTgt spid="118787">
                                            <p:txEl>
                                              <p:pRg st="5" end="5"/>
                                            </p:txEl>
                                          </p:spTgt>
                                        </p:tgtEl>
                                        <p:attrNameLst>
                                          <p:attrName>ppt_x</p:attrName>
                                        </p:attrNameLst>
                                      </p:cBhvr>
                                      <p:tavLst>
                                        <p:tav tm="0">
                                          <p:val>
                                            <p:strVal val="#ppt_x"/>
                                          </p:val>
                                        </p:tav>
                                        <p:tav tm="100000">
                                          <p:val>
                                            <p:strVal val="#ppt_x"/>
                                          </p:val>
                                        </p:tav>
                                      </p:tavLst>
                                    </p:anim>
                                    <p:anim calcmode="lin" valueType="num">
                                      <p:cBhvr>
                                        <p:cTn id="77" dur="700" fill="hold"/>
                                        <p:tgtEl>
                                          <p:spTgt spid="11878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300" fill="hold"/>
                                        <p:tgtEl>
                                          <p:spTgt spid="24"/>
                                        </p:tgtEl>
                                        <p:attrNameLst>
                                          <p:attrName>ppt_w</p:attrName>
                                        </p:attrNameLst>
                                      </p:cBhvr>
                                      <p:tavLst>
                                        <p:tav tm="0">
                                          <p:val>
                                            <p:fltVal val="0"/>
                                          </p:val>
                                        </p:tav>
                                        <p:tav tm="100000">
                                          <p:val>
                                            <p:strVal val="#ppt_w"/>
                                          </p:val>
                                        </p:tav>
                                      </p:tavLst>
                                    </p:anim>
                                    <p:anim calcmode="lin" valueType="num">
                                      <p:cBhvr>
                                        <p:cTn id="83" dur="300" fill="hold"/>
                                        <p:tgtEl>
                                          <p:spTgt spid="24"/>
                                        </p:tgtEl>
                                        <p:attrNameLst>
                                          <p:attrName>ppt_h</p:attrName>
                                        </p:attrNameLst>
                                      </p:cBhvr>
                                      <p:tavLst>
                                        <p:tav tm="0">
                                          <p:val>
                                            <p:fltVal val="0"/>
                                          </p:val>
                                        </p:tav>
                                        <p:tav tm="100000">
                                          <p:val>
                                            <p:strVal val="#ppt_h"/>
                                          </p:val>
                                        </p:tav>
                                      </p:tavLst>
                                    </p:anim>
                                    <p:animEffect transition="in" filter="fade">
                                      <p:cBhvr>
                                        <p:cTn id="84" dur="3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4" grpId="0" animBg="1"/>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Job Safety Quiz </a:t>
            </a:r>
            <a:r>
              <a:rPr lang="en-US" sz="2400" dirty="0">
                <a:solidFill>
                  <a:srgbClr val="F0502D"/>
                </a:solidFill>
              </a:rPr>
              <a:t>(continued)</a:t>
            </a:r>
          </a:p>
        </p:txBody>
      </p:sp>
      <p:sp>
        <p:nvSpPr>
          <p:cNvPr id="118787" name="Rectangle 3"/>
          <p:cNvSpPr>
            <a:spLocks noGrp="1" noChangeArrowheads="1"/>
          </p:cNvSpPr>
          <p:nvPr>
            <p:ph type="body" idx="1"/>
          </p:nvPr>
        </p:nvSpPr>
        <p:spPr>
          <a:xfrm>
            <a:off x="457200" y="1584325"/>
            <a:ext cx="7666037" cy="4664075"/>
          </a:xfrm>
        </p:spPr>
        <p:txBody>
          <a:bodyPr>
            <a:normAutofit/>
          </a:bodyPr>
          <a:lstStyle/>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yriad Pro" pitchFamily="34" charset="0"/>
              </a:rPr>
              <a:t>If you are injured on the job, your employer must pay for your medical care.</a:t>
            </a:r>
          </a:p>
          <a:p>
            <a:pPr marL="0" indent="0">
              <a:lnSpc>
                <a:spcPct val="80000"/>
              </a:lnSpc>
              <a:spcBef>
                <a:spcPts val="1200"/>
              </a:spcBef>
              <a:spcAft>
                <a:spcPts val="2400"/>
              </a:spcAft>
              <a:buClr>
                <a:schemeClr val="tx2">
                  <a:lumMod val="20000"/>
                  <a:lumOff val="80000"/>
                </a:schemeClr>
              </a:buClr>
              <a:buNone/>
              <a:defRPr/>
            </a:pPr>
            <a:r>
              <a:rPr lang="en-US" sz="2800" dirty="0">
                <a:solidFill>
                  <a:srgbClr val="1F396A"/>
                </a:solidFill>
                <a:latin typeface="+mj-lt"/>
              </a:rPr>
              <a:t>	True				False</a:t>
            </a:r>
          </a:p>
          <a:p>
            <a:pPr marL="347472" indent="-347472">
              <a:lnSpc>
                <a:spcPct val="80000"/>
              </a:lnSpc>
              <a:spcBef>
                <a:spcPts val="576"/>
              </a:spcBef>
              <a:spcAft>
                <a:spcPct val="30000"/>
              </a:spcAft>
              <a:buClr>
                <a:schemeClr val="tx2">
                  <a:lumMod val="40000"/>
                  <a:lumOff val="60000"/>
                </a:schemeClr>
              </a:buClr>
              <a:buFont typeface="Wingdings" pitchFamily="2" charset="2"/>
              <a:buChar char="§"/>
              <a:defRPr/>
            </a:pPr>
            <a:r>
              <a:rPr lang="en-US" sz="2400" b="0" dirty="0">
                <a:solidFill>
                  <a:srgbClr val="1F396A"/>
                </a:solidFill>
                <a:latin typeface="Myriad Pro" pitchFamily="34" charset="0"/>
              </a:rPr>
              <a:t>How often do teens get injured on the job in the United States?</a:t>
            </a:r>
          </a:p>
          <a:p>
            <a:pPr marL="347472" indent="-347472">
              <a:lnSpc>
                <a:spcPct val="80000"/>
              </a:lnSpc>
              <a:spcBef>
                <a:spcPts val="1200"/>
              </a:spcBef>
              <a:spcAft>
                <a:spcPts val="1800"/>
              </a:spcAft>
              <a:buClr>
                <a:schemeClr val="tx2">
                  <a:lumMod val="20000"/>
                  <a:lumOff val="80000"/>
                </a:schemeClr>
              </a:buClr>
              <a:buNone/>
              <a:defRPr/>
            </a:pPr>
            <a:r>
              <a:rPr lang="en-US" sz="2800" dirty="0">
                <a:solidFill>
                  <a:srgbClr val="1F396A"/>
                </a:solidFill>
                <a:latin typeface="+mj-lt"/>
              </a:rPr>
              <a:t>		One per day		One per hour</a:t>
            </a:r>
          </a:p>
          <a:p>
            <a:pPr marL="347472" indent="-347472">
              <a:lnSpc>
                <a:spcPct val="80000"/>
              </a:lnSpc>
              <a:spcBef>
                <a:spcPts val="600"/>
              </a:spcBef>
              <a:spcAft>
                <a:spcPts val="1800"/>
              </a:spcAft>
              <a:buClr>
                <a:schemeClr val="tx2">
                  <a:lumMod val="20000"/>
                  <a:lumOff val="80000"/>
                </a:schemeClr>
              </a:buClr>
              <a:buNone/>
              <a:defRPr/>
            </a:pPr>
            <a:r>
              <a:rPr lang="en-US" sz="2800" dirty="0">
                <a:solidFill>
                  <a:srgbClr val="1F396A"/>
                </a:solidFill>
                <a:latin typeface="+mj-lt"/>
              </a:rPr>
              <a:t>		One every 9 minutes</a:t>
            </a:r>
          </a:p>
        </p:txBody>
      </p:sp>
      <p:sp>
        <p:nvSpPr>
          <p:cNvPr id="11" name="Freeform 10"/>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975677" y="2408388"/>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633277" y="2408388"/>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75677" y="4556760"/>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975677" y="3908679"/>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633277" y="3908679"/>
            <a:ext cx="365760" cy="365760"/>
          </a:xfrm>
          <a:prstGeom prst="rect">
            <a:avLst/>
          </a:prstGeom>
          <a:noFill/>
          <a:ln w="19050" cap="rn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p:nvPr/>
        </p:nvSpPr>
        <p:spPr>
          <a:xfrm rot="600891">
            <a:off x="884237" y="2130640"/>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3" name="Freeform 22"/>
          <p:cNvSpPr/>
          <p:nvPr/>
        </p:nvSpPr>
        <p:spPr>
          <a:xfrm rot="503956">
            <a:off x="907080" y="4325125"/>
            <a:ext cx="742950" cy="666750"/>
          </a:xfrm>
          <a:custGeom>
            <a:avLst/>
            <a:gdLst>
              <a:gd name="connsiteX0" fmla="*/ 0 w 676275"/>
              <a:gd name="connsiteY0" fmla="*/ 342900 h 581025"/>
              <a:gd name="connsiteX1" fmla="*/ 190500 w 676275"/>
              <a:gd name="connsiteY1" fmla="*/ 581025 h 581025"/>
              <a:gd name="connsiteX2" fmla="*/ 676275 w 676275"/>
              <a:gd name="connsiteY2" fmla="*/ 0 h 581025"/>
              <a:gd name="connsiteX3" fmla="*/ 209550 w 676275"/>
              <a:gd name="connsiteY3" fmla="*/ 390525 h 581025"/>
              <a:gd name="connsiteX4" fmla="*/ 0 w 676275"/>
              <a:gd name="connsiteY4" fmla="*/ 342900 h 581025"/>
              <a:gd name="connsiteX0" fmla="*/ 0 w 676275"/>
              <a:gd name="connsiteY0" fmla="*/ 342900 h 581025"/>
              <a:gd name="connsiteX1" fmla="*/ 190500 w 676275"/>
              <a:gd name="connsiteY1" fmla="*/ 581025 h 581025"/>
              <a:gd name="connsiteX2" fmla="*/ 676275 w 676275"/>
              <a:gd name="connsiteY2" fmla="*/ 0 h 581025"/>
              <a:gd name="connsiteX3" fmla="*/ 200025 w 676275"/>
              <a:gd name="connsiteY3" fmla="*/ 457200 h 581025"/>
              <a:gd name="connsiteX4" fmla="*/ 0 w 676275"/>
              <a:gd name="connsiteY4" fmla="*/ 342900 h 581025"/>
              <a:gd name="connsiteX0" fmla="*/ 0 w 704850"/>
              <a:gd name="connsiteY0" fmla="*/ 257175 h 581025"/>
              <a:gd name="connsiteX1" fmla="*/ 219075 w 704850"/>
              <a:gd name="connsiteY1" fmla="*/ 581025 h 581025"/>
              <a:gd name="connsiteX2" fmla="*/ 704850 w 704850"/>
              <a:gd name="connsiteY2" fmla="*/ 0 h 581025"/>
              <a:gd name="connsiteX3" fmla="*/ 228600 w 704850"/>
              <a:gd name="connsiteY3" fmla="*/ 457200 h 581025"/>
              <a:gd name="connsiteX4" fmla="*/ 0 w 704850"/>
              <a:gd name="connsiteY4" fmla="*/ 257175 h 581025"/>
              <a:gd name="connsiteX0" fmla="*/ 0 w 704850"/>
              <a:gd name="connsiteY0" fmla="*/ 257175 h 647700"/>
              <a:gd name="connsiteX1" fmla="*/ 228600 w 704850"/>
              <a:gd name="connsiteY1" fmla="*/ 647700 h 647700"/>
              <a:gd name="connsiteX2" fmla="*/ 704850 w 704850"/>
              <a:gd name="connsiteY2" fmla="*/ 0 h 647700"/>
              <a:gd name="connsiteX3" fmla="*/ 228600 w 704850"/>
              <a:gd name="connsiteY3" fmla="*/ 457200 h 647700"/>
              <a:gd name="connsiteX4" fmla="*/ 0 w 704850"/>
              <a:gd name="connsiteY4" fmla="*/ 257175 h 647700"/>
              <a:gd name="connsiteX0" fmla="*/ 0 w 733425"/>
              <a:gd name="connsiteY0" fmla="*/ 276225 h 666750"/>
              <a:gd name="connsiteX1" fmla="*/ 228600 w 733425"/>
              <a:gd name="connsiteY1" fmla="*/ 666750 h 666750"/>
              <a:gd name="connsiteX2" fmla="*/ 733425 w 733425"/>
              <a:gd name="connsiteY2" fmla="*/ 0 h 666750"/>
              <a:gd name="connsiteX3" fmla="*/ 228600 w 733425"/>
              <a:gd name="connsiteY3" fmla="*/ 476250 h 666750"/>
              <a:gd name="connsiteX4" fmla="*/ 0 w 733425"/>
              <a:gd name="connsiteY4" fmla="*/ 276225 h 666750"/>
              <a:gd name="connsiteX0" fmla="*/ 0 w 742950"/>
              <a:gd name="connsiteY0" fmla="*/ 409575 h 666750"/>
              <a:gd name="connsiteX1" fmla="*/ 238125 w 742950"/>
              <a:gd name="connsiteY1" fmla="*/ 666750 h 666750"/>
              <a:gd name="connsiteX2" fmla="*/ 742950 w 742950"/>
              <a:gd name="connsiteY2" fmla="*/ 0 h 666750"/>
              <a:gd name="connsiteX3" fmla="*/ 238125 w 742950"/>
              <a:gd name="connsiteY3" fmla="*/ 476250 h 666750"/>
              <a:gd name="connsiteX4" fmla="*/ 0 w 742950"/>
              <a:gd name="connsiteY4" fmla="*/ 409575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950" h="666750">
                <a:moveTo>
                  <a:pt x="0" y="409575"/>
                </a:moveTo>
                <a:lnTo>
                  <a:pt x="238125" y="666750"/>
                </a:lnTo>
                <a:lnTo>
                  <a:pt x="742950" y="0"/>
                </a:lnTo>
                <a:lnTo>
                  <a:pt x="238125" y="476250"/>
                </a:lnTo>
                <a:lnTo>
                  <a:pt x="0" y="409575"/>
                </a:lnTo>
                <a:close/>
              </a:path>
            </a:pathLst>
          </a:custGeom>
          <a:solidFill>
            <a:srgbClr val="F0502D"/>
          </a:solidFill>
          <a:ln>
            <a:solidFill>
              <a:srgbClr val="F0502D"/>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14"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6</a:t>
            </a:fld>
            <a:endParaRPr lang="en-US" sz="2400" dirty="0">
              <a:latin typeface="+mn-lt"/>
            </a:endParaRP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848134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8787">
                                            <p:txEl>
                                              <p:pRg st="1" end="1"/>
                                            </p:txEl>
                                          </p:spTgt>
                                        </p:tgtEl>
                                        <p:attrNameLst>
                                          <p:attrName>style.visibility</p:attrName>
                                        </p:attrNameLst>
                                      </p:cBhvr>
                                      <p:to>
                                        <p:strVal val="visible"/>
                                      </p:to>
                                    </p:set>
                                    <p:animEffect transition="in" filter="fade">
                                      <p:cBhvr>
                                        <p:cTn id="7" dur="700"/>
                                        <p:tgtEl>
                                          <p:spTgt spid="118787">
                                            <p:txEl>
                                              <p:pRg st="1" end="1"/>
                                            </p:txEl>
                                          </p:spTgt>
                                        </p:tgtEl>
                                      </p:cBhvr>
                                    </p:animEffect>
                                    <p:anim calcmode="lin" valueType="num">
                                      <p:cBhvr>
                                        <p:cTn id="8" dur="700" fill="hold"/>
                                        <p:tgtEl>
                                          <p:spTgt spid="118787">
                                            <p:txEl>
                                              <p:pRg st="1" end="1"/>
                                            </p:txEl>
                                          </p:spTgt>
                                        </p:tgtEl>
                                        <p:attrNameLst>
                                          <p:attrName>ppt_x</p:attrName>
                                        </p:attrNameLst>
                                      </p:cBhvr>
                                      <p:tavLst>
                                        <p:tav tm="0">
                                          <p:val>
                                            <p:strVal val="#ppt_x"/>
                                          </p:val>
                                        </p:tav>
                                        <p:tav tm="100000">
                                          <p:val>
                                            <p:strVal val="#ppt_x"/>
                                          </p:val>
                                        </p:tav>
                                      </p:tavLst>
                                    </p:anim>
                                    <p:anim calcmode="lin" valueType="num">
                                      <p:cBhvr>
                                        <p:cTn id="9" dur="700" fill="hold"/>
                                        <p:tgtEl>
                                          <p:spTgt spid="118787">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700"/>
                                        <p:tgtEl>
                                          <p:spTgt spid="15"/>
                                        </p:tgtEl>
                                      </p:cBhvr>
                                    </p:animEffect>
                                    <p:anim calcmode="lin" valueType="num">
                                      <p:cBhvr>
                                        <p:cTn id="13" dur="700" fill="hold"/>
                                        <p:tgtEl>
                                          <p:spTgt spid="15"/>
                                        </p:tgtEl>
                                        <p:attrNameLst>
                                          <p:attrName>ppt_x</p:attrName>
                                        </p:attrNameLst>
                                      </p:cBhvr>
                                      <p:tavLst>
                                        <p:tav tm="0">
                                          <p:val>
                                            <p:strVal val="#ppt_x"/>
                                          </p:val>
                                        </p:tav>
                                        <p:tav tm="100000">
                                          <p:val>
                                            <p:strVal val="#ppt_x"/>
                                          </p:val>
                                        </p:tav>
                                      </p:tavLst>
                                    </p:anim>
                                    <p:anim calcmode="lin" valueType="num">
                                      <p:cBhvr>
                                        <p:cTn id="14" dur="7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700"/>
                                        <p:tgtEl>
                                          <p:spTgt spid="16"/>
                                        </p:tgtEl>
                                      </p:cBhvr>
                                    </p:animEffect>
                                    <p:anim calcmode="lin" valueType="num">
                                      <p:cBhvr>
                                        <p:cTn id="18" dur="700" fill="hold"/>
                                        <p:tgtEl>
                                          <p:spTgt spid="16"/>
                                        </p:tgtEl>
                                        <p:attrNameLst>
                                          <p:attrName>ppt_x</p:attrName>
                                        </p:attrNameLst>
                                      </p:cBhvr>
                                      <p:tavLst>
                                        <p:tav tm="0">
                                          <p:val>
                                            <p:strVal val="#ppt_x"/>
                                          </p:val>
                                        </p:tav>
                                        <p:tav tm="100000">
                                          <p:val>
                                            <p:strVal val="#ppt_x"/>
                                          </p:val>
                                        </p:tav>
                                      </p:tavLst>
                                    </p:anim>
                                    <p:anim calcmode="lin" valueType="num">
                                      <p:cBhvr>
                                        <p:cTn id="19" dur="7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300" fill="hold"/>
                                        <p:tgtEl>
                                          <p:spTgt spid="4"/>
                                        </p:tgtEl>
                                        <p:attrNameLst>
                                          <p:attrName>ppt_w</p:attrName>
                                        </p:attrNameLst>
                                      </p:cBhvr>
                                      <p:tavLst>
                                        <p:tav tm="0">
                                          <p:val>
                                            <p:fltVal val="0"/>
                                          </p:val>
                                        </p:tav>
                                        <p:tav tm="100000">
                                          <p:val>
                                            <p:strVal val="#ppt_w"/>
                                          </p:val>
                                        </p:tav>
                                      </p:tavLst>
                                    </p:anim>
                                    <p:anim calcmode="lin" valueType="num">
                                      <p:cBhvr>
                                        <p:cTn id="25" dur="300" fill="hold"/>
                                        <p:tgtEl>
                                          <p:spTgt spid="4"/>
                                        </p:tgtEl>
                                        <p:attrNameLst>
                                          <p:attrName>ppt_h</p:attrName>
                                        </p:attrNameLst>
                                      </p:cBhvr>
                                      <p:tavLst>
                                        <p:tav tm="0">
                                          <p:val>
                                            <p:fltVal val="0"/>
                                          </p:val>
                                        </p:tav>
                                        <p:tav tm="100000">
                                          <p:val>
                                            <p:strVal val="#ppt_h"/>
                                          </p:val>
                                        </p:tav>
                                      </p:tavLst>
                                    </p:anim>
                                    <p:animEffect transition="in" filter="fade">
                                      <p:cBhvr>
                                        <p:cTn id="26" dur="3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18787">
                                            <p:txEl>
                                              <p:pRg st="2" end="2"/>
                                            </p:txEl>
                                          </p:spTgt>
                                        </p:tgtEl>
                                        <p:attrNameLst>
                                          <p:attrName>style.visibility</p:attrName>
                                        </p:attrNameLst>
                                      </p:cBhvr>
                                      <p:to>
                                        <p:strVal val="visible"/>
                                      </p:to>
                                    </p:set>
                                    <p:animEffect transition="in" filter="fade">
                                      <p:cBhvr>
                                        <p:cTn id="31" dur="700"/>
                                        <p:tgtEl>
                                          <p:spTgt spid="118787">
                                            <p:txEl>
                                              <p:pRg st="2" end="2"/>
                                            </p:txEl>
                                          </p:spTgt>
                                        </p:tgtEl>
                                      </p:cBhvr>
                                    </p:animEffect>
                                    <p:anim calcmode="lin" valueType="num">
                                      <p:cBhvr>
                                        <p:cTn id="32" dur="700" fill="hold"/>
                                        <p:tgtEl>
                                          <p:spTgt spid="118787">
                                            <p:txEl>
                                              <p:pRg st="2" end="2"/>
                                            </p:txEl>
                                          </p:spTgt>
                                        </p:tgtEl>
                                        <p:attrNameLst>
                                          <p:attrName>ppt_x</p:attrName>
                                        </p:attrNameLst>
                                      </p:cBhvr>
                                      <p:tavLst>
                                        <p:tav tm="0">
                                          <p:val>
                                            <p:strVal val="#ppt_x"/>
                                          </p:val>
                                        </p:tav>
                                        <p:tav tm="100000">
                                          <p:val>
                                            <p:strVal val="#ppt_x"/>
                                          </p:val>
                                        </p:tav>
                                      </p:tavLst>
                                    </p:anim>
                                    <p:anim calcmode="lin" valueType="num">
                                      <p:cBhvr>
                                        <p:cTn id="33" dur="700" fill="hold"/>
                                        <p:tgtEl>
                                          <p:spTgt spid="118787">
                                            <p:txEl>
                                              <p:pRg st="2" end="2"/>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700"/>
                                        <p:tgtEl>
                                          <p:spTgt spid="19"/>
                                        </p:tgtEl>
                                      </p:cBhvr>
                                    </p:animEffect>
                                    <p:anim calcmode="lin" valueType="num">
                                      <p:cBhvr>
                                        <p:cTn id="37" dur="700" fill="hold"/>
                                        <p:tgtEl>
                                          <p:spTgt spid="19"/>
                                        </p:tgtEl>
                                        <p:attrNameLst>
                                          <p:attrName>ppt_x</p:attrName>
                                        </p:attrNameLst>
                                      </p:cBhvr>
                                      <p:tavLst>
                                        <p:tav tm="0">
                                          <p:val>
                                            <p:strVal val="#ppt_x"/>
                                          </p:val>
                                        </p:tav>
                                        <p:tav tm="100000">
                                          <p:val>
                                            <p:strVal val="#ppt_x"/>
                                          </p:val>
                                        </p:tav>
                                      </p:tavLst>
                                    </p:anim>
                                    <p:anim calcmode="lin" valueType="num">
                                      <p:cBhvr>
                                        <p:cTn id="38" dur="7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700"/>
                                        <p:tgtEl>
                                          <p:spTgt spid="20"/>
                                        </p:tgtEl>
                                      </p:cBhvr>
                                    </p:animEffect>
                                    <p:anim calcmode="lin" valueType="num">
                                      <p:cBhvr>
                                        <p:cTn id="42" dur="700" fill="hold"/>
                                        <p:tgtEl>
                                          <p:spTgt spid="20"/>
                                        </p:tgtEl>
                                        <p:attrNameLst>
                                          <p:attrName>ppt_x</p:attrName>
                                        </p:attrNameLst>
                                      </p:cBhvr>
                                      <p:tavLst>
                                        <p:tav tm="0">
                                          <p:val>
                                            <p:strVal val="#ppt_x"/>
                                          </p:val>
                                        </p:tav>
                                        <p:tav tm="100000">
                                          <p:val>
                                            <p:strVal val="#ppt_x"/>
                                          </p:val>
                                        </p:tav>
                                      </p:tavLst>
                                    </p:anim>
                                    <p:anim calcmode="lin" valueType="num">
                                      <p:cBhvr>
                                        <p:cTn id="43" dur="7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8787">
                                            <p:txEl>
                                              <p:pRg st="3" end="3"/>
                                            </p:txEl>
                                          </p:spTgt>
                                        </p:tgtEl>
                                        <p:attrNameLst>
                                          <p:attrName>style.visibility</p:attrName>
                                        </p:attrNameLst>
                                      </p:cBhvr>
                                      <p:to>
                                        <p:strVal val="visible"/>
                                      </p:to>
                                    </p:set>
                                    <p:animEffect transition="in" filter="fade">
                                      <p:cBhvr>
                                        <p:cTn id="46" dur="700"/>
                                        <p:tgtEl>
                                          <p:spTgt spid="118787">
                                            <p:txEl>
                                              <p:pRg st="3" end="3"/>
                                            </p:txEl>
                                          </p:spTgt>
                                        </p:tgtEl>
                                      </p:cBhvr>
                                    </p:animEffect>
                                    <p:anim calcmode="lin" valueType="num">
                                      <p:cBhvr>
                                        <p:cTn id="47" dur="700" fill="hold"/>
                                        <p:tgtEl>
                                          <p:spTgt spid="118787">
                                            <p:txEl>
                                              <p:pRg st="3" end="3"/>
                                            </p:txEl>
                                          </p:spTgt>
                                        </p:tgtEl>
                                        <p:attrNameLst>
                                          <p:attrName>ppt_x</p:attrName>
                                        </p:attrNameLst>
                                      </p:cBhvr>
                                      <p:tavLst>
                                        <p:tav tm="0">
                                          <p:val>
                                            <p:strVal val="#ppt_x"/>
                                          </p:val>
                                        </p:tav>
                                        <p:tav tm="100000">
                                          <p:val>
                                            <p:strVal val="#ppt_x"/>
                                          </p:val>
                                        </p:tav>
                                      </p:tavLst>
                                    </p:anim>
                                    <p:anim calcmode="lin" valueType="num">
                                      <p:cBhvr>
                                        <p:cTn id="48" dur="700" fill="hold"/>
                                        <p:tgtEl>
                                          <p:spTgt spid="118787">
                                            <p:txEl>
                                              <p:pRg st="3" end="3"/>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700"/>
                                        <p:tgtEl>
                                          <p:spTgt spid="17"/>
                                        </p:tgtEl>
                                      </p:cBhvr>
                                    </p:animEffect>
                                    <p:anim calcmode="lin" valueType="num">
                                      <p:cBhvr>
                                        <p:cTn id="52" dur="700" fill="hold"/>
                                        <p:tgtEl>
                                          <p:spTgt spid="17"/>
                                        </p:tgtEl>
                                        <p:attrNameLst>
                                          <p:attrName>ppt_x</p:attrName>
                                        </p:attrNameLst>
                                      </p:cBhvr>
                                      <p:tavLst>
                                        <p:tav tm="0">
                                          <p:val>
                                            <p:strVal val="#ppt_x"/>
                                          </p:val>
                                        </p:tav>
                                        <p:tav tm="100000">
                                          <p:val>
                                            <p:strVal val="#ppt_x"/>
                                          </p:val>
                                        </p:tav>
                                      </p:tavLst>
                                    </p:anim>
                                    <p:anim calcmode="lin" valueType="num">
                                      <p:cBhvr>
                                        <p:cTn id="53" dur="700" fill="hold"/>
                                        <p:tgtEl>
                                          <p:spTgt spid="1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18787">
                                            <p:txEl>
                                              <p:pRg st="4" end="4"/>
                                            </p:txEl>
                                          </p:spTgt>
                                        </p:tgtEl>
                                        <p:attrNameLst>
                                          <p:attrName>style.visibility</p:attrName>
                                        </p:attrNameLst>
                                      </p:cBhvr>
                                      <p:to>
                                        <p:strVal val="visible"/>
                                      </p:to>
                                    </p:set>
                                    <p:animEffect transition="in" filter="fade">
                                      <p:cBhvr>
                                        <p:cTn id="56" dur="700"/>
                                        <p:tgtEl>
                                          <p:spTgt spid="118787">
                                            <p:txEl>
                                              <p:pRg st="4" end="4"/>
                                            </p:txEl>
                                          </p:spTgt>
                                        </p:tgtEl>
                                      </p:cBhvr>
                                    </p:animEffect>
                                    <p:anim calcmode="lin" valueType="num">
                                      <p:cBhvr>
                                        <p:cTn id="57" dur="700" fill="hold"/>
                                        <p:tgtEl>
                                          <p:spTgt spid="118787">
                                            <p:txEl>
                                              <p:pRg st="4" end="4"/>
                                            </p:txEl>
                                          </p:spTgt>
                                        </p:tgtEl>
                                        <p:attrNameLst>
                                          <p:attrName>ppt_x</p:attrName>
                                        </p:attrNameLst>
                                      </p:cBhvr>
                                      <p:tavLst>
                                        <p:tav tm="0">
                                          <p:val>
                                            <p:strVal val="#ppt_x"/>
                                          </p:val>
                                        </p:tav>
                                        <p:tav tm="100000">
                                          <p:val>
                                            <p:strVal val="#ppt_x"/>
                                          </p:val>
                                        </p:tav>
                                      </p:tavLst>
                                    </p:anim>
                                    <p:anim calcmode="lin" valueType="num">
                                      <p:cBhvr>
                                        <p:cTn id="58" dur="700" fill="hold"/>
                                        <p:tgtEl>
                                          <p:spTgt spid="11878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p:cTn id="63" dur="300" fill="hold"/>
                                        <p:tgtEl>
                                          <p:spTgt spid="23"/>
                                        </p:tgtEl>
                                        <p:attrNameLst>
                                          <p:attrName>ppt_w</p:attrName>
                                        </p:attrNameLst>
                                      </p:cBhvr>
                                      <p:tavLst>
                                        <p:tav tm="0">
                                          <p:val>
                                            <p:fltVal val="0"/>
                                          </p:val>
                                        </p:tav>
                                        <p:tav tm="100000">
                                          <p:val>
                                            <p:strVal val="#ppt_w"/>
                                          </p:val>
                                        </p:tav>
                                      </p:tavLst>
                                    </p:anim>
                                    <p:anim calcmode="lin" valueType="num">
                                      <p:cBhvr>
                                        <p:cTn id="64" dur="300" fill="hold"/>
                                        <p:tgtEl>
                                          <p:spTgt spid="23"/>
                                        </p:tgtEl>
                                        <p:attrNameLst>
                                          <p:attrName>ppt_h</p:attrName>
                                        </p:attrNameLst>
                                      </p:cBhvr>
                                      <p:tavLst>
                                        <p:tav tm="0">
                                          <p:val>
                                            <p:fltVal val="0"/>
                                          </p:val>
                                        </p:tav>
                                        <p:tav tm="100000">
                                          <p:val>
                                            <p:strVal val="#ppt_h"/>
                                          </p:val>
                                        </p:tav>
                                      </p:tavLst>
                                    </p:anim>
                                    <p:animEffect transition="in" filter="fade">
                                      <p:cBhvr>
                                        <p:cTn id="65" dur="3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P spid="20" grpId="0" animBg="1"/>
      <p:bldP spid="4"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normAutofit/>
          </a:bodyPr>
          <a:lstStyle/>
          <a:p>
            <a:pPr algn="l"/>
            <a:r>
              <a:rPr lang="en-US" sz="3200" dirty="0">
                <a:solidFill>
                  <a:srgbClr val="F0502D"/>
                </a:solidFill>
                <a:latin typeface="+mj-lt"/>
              </a:rPr>
              <a:t>Why are Young Workers More Likely to be Hurt on the Job?</a:t>
            </a:r>
          </a:p>
        </p:txBody>
      </p:sp>
      <p:sp>
        <p:nvSpPr>
          <p:cNvPr id="11" name="Slide Number Placeholder 1"/>
          <p:cNvSpPr>
            <a:spLocks noGrp="1"/>
          </p:cNvSpPr>
          <p:nvPr>
            <p:ph type="sldNum" sz="quarter" idx="12"/>
          </p:nvPr>
        </p:nvSpPr>
        <p:spPr>
          <a:xfrm>
            <a:off x="6761825" y="6356350"/>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7</a:t>
            </a:fld>
            <a:endParaRPr lang="en-US" sz="2400" dirty="0">
              <a:latin typeface="+mn-lt"/>
            </a:endParaRPr>
          </a:p>
        </p:txBody>
      </p:sp>
      <p:sp>
        <p:nvSpPr>
          <p:cNvPr id="10" name="Freeform 9"/>
          <p:cNvSpPr/>
          <p:nvPr/>
        </p:nvSpPr>
        <p:spPr>
          <a:xfrm>
            <a:off x="628651" y="1356519"/>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
        <p:nvSpPr>
          <p:cNvPr id="5" name="TextBox 4"/>
          <p:cNvSpPr txBox="1"/>
          <p:nvPr/>
        </p:nvSpPr>
        <p:spPr>
          <a:xfrm>
            <a:off x="2286000" y="5649995"/>
            <a:ext cx="4576446" cy="800219"/>
          </a:xfrm>
          <a:prstGeom prst="rect">
            <a:avLst/>
          </a:prstGeom>
          <a:noFill/>
        </p:spPr>
        <p:txBody>
          <a:bodyPr wrap="square" rtlCol="0">
            <a:spAutoFit/>
          </a:bodyPr>
          <a:lstStyle/>
          <a:p>
            <a:pPr algn="ctr"/>
            <a:r>
              <a:rPr lang="en-US" sz="2800" dirty="0">
                <a:solidFill>
                  <a:srgbClr val="1F396A"/>
                </a:solidFill>
              </a:rPr>
              <a:t>Video </a:t>
            </a:r>
            <a:r>
              <a:rPr lang="en-US" sz="2800">
                <a:solidFill>
                  <a:srgbClr val="1F396A"/>
                </a:solidFill>
              </a:rPr>
              <a:t>and </a:t>
            </a:r>
            <a:r>
              <a:rPr lang="en-US" sz="2800" dirty="0">
                <a:solidFill>
                  <a:srgbClr val="1F396A"/>
                </a:solidFill>
              </a:rPr>
              <a:t>D</a:t>
            </a:r>
            <a:r>
              <a:rPr lang="en-US" sz="2800">
                <a:solidFill>
                  <a:srgbClr val="1F396A"/>
                </a:solidFill>
              </a:rPr>
              <a:t>iscussion</a:t>
            </a:r>
            <a:endParaRPr lang="en-US" sz="2800" dirty="0">
              <a:solidFill>
                <a:srgbClr val="1F396A"/>
              </a:solidFill>
            </a:endParaRPr>
          </a:p>
          <a:p>
            <a:pPr algn="ctr"/>
            <a:r>
              <a:rPr lang="en-US" u="sng" dirty="0">
                <a:hlinkClick r:id="rId6"/>
              </a:rPr>
              <a:t>www.youtube.com/watch?v=l8CanZU0r3A</a:t>
            </a:r>
            <a:endParaRPr lang="en-US" dirty="0"/>
          </a:p>
        </p:txBody>
      </p:sp>
      <p:pic>
        <p:nvPicPr>
          <p:cNvPr id="8" name="Mallory_w-creditsrevOPENCAP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1828800" y="1489234"/>
            <a:ext cx="5486400" cy="3911865"/>
          </a:xfrm>
          <a:prstGeom prst="rect">
            <a:avLst/>
          </a:prstGeom>
        </p:spPr>
      </p:pic>
    </p:spTree>
    <p:extLst>
      <p:ext uri="{BB962C8B-B14F-4D97-AF65-F5344CB8AC3E}">
        <p14:creationId xmlns:p14="http://schemas.microsoft.com/office/powerpoint/2010/main" val="35874422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The Impact of Work 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Examples of Teen Work Injuries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Why do you think this happened?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could have prevented Jack from getting hurt?</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How might this injury impact Jack’s daily life?</a:t>
            </a:r>
          </a:p>
        </p:txBody>
      </p:sp>
      <p:sp>
        <p:nvSpPr>
          <p:cNvPr id="10246" name="Text Box 8"/>
          <p:cNvSpPr txBox="1">
            <a:spLocks noChangeArrowheads="1"/>
          </p:cNvSpPr>
          <p:nvPr/>
        </p:nvSpPr>
        <p:spPr bwMode="auto">
          <a:xfrm>
            <a:off x="5032375" y="2460368"/>
            <a:ext cx="3654424" cy="13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j-lt"/>
              </a:rPr>
              <a:t>Job:	</a:t>
            </a:r>
            <a:r>
              <a:rPr lang="en-US" sz="1600" dirty="0">
                <a:solidFill>
                  <a:srgbClr val="1F396A"/>
                </a:solidFill>
                <a:latin typeface="Myriad Pro" pitchFamily="34" charset="0"/>
              </a:rPr>
              <a:t>Fast food worker</a:t>
            </a:r>
            <a:endParaRPr lang="en-US" sz="1600" dirty="0">
              <a:latin typeface="Myriad Pro" pitchFamily="34" charset="0"/>
            </a:endParaRPr>
          </a:p>
          <a:p>
            <a:pPr marL="914400" indent="-914400">
              <a:spcAft>
                <a:spcPts val="1800"/>
              </a:spcAft>
            </a:pPr>
            <a:r>
              <a:rPr lang="en-US" sz="1600" b="1" dirty="0">
                <a:solidFill>
                  <a:srgbClr val="F0502D"/>
                </a:solidFill>
                <a:latin typeface="+mj-lt"/>
              </a:rPr>
              <a:t>Hazard:	</a:t>
            </a:r>
            <a:r>
              <a:rPr lang="en-US" sz="1600" dirty="0">
                <a:solidFill>
                  <a:srgbClr val="1F396A"/>
                </a:solidFill>
                <a:latin typeface="Myriad Pro" pitchFamily="34" charset="0"/>
              </a:rPr>
              <a:t>Greasy, slippery floors</a:t>
            </a:r>
          </a:p>
          <a:p>
            <a:pPr marL="914400" indent="-914400">
              <a:spcAft>
                <a:spcPts val="1800"/>
              </a:spcAft>
            </a:pPr>
            <a:r>
              <a:rPr lang="en-US" sz="1600" b="1" dirty="0">
                <a:solidFill>
                  <a:srgbClr val="F0502D"/>
                </a:solidFill>
                <a:latin typeface="+mj-lt"/>
              </a:rPr>
              <a:t>Injury:	</a:t>
            </a:r>
            <a:r>
              <a:rPr lang="en-US" sz="1600" dirty="0">
                <a:solidFill>
                  <a:srgbClr val="1F396A"/>
                </a:solidFill>
                <a:latin typeface="Myriad Pro" pitchFamily="34" charset="0"/>
              </a:rPr>
              <a:t>Injured tailbone</a:t>
            </a:r>
          </a:p>
        </p:txBody>
      </p:sp>
      <p:pic>
        <p:nvPicPr>
          <p:cNvPr id="10249" name="Picture 1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1250" y="1397556"/>
            <a:ext cx="3784599" cy="4896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schemeClr val="bg1"/>
                </a:solidFill>
                <a:latin typeface="Felt Tip Roman" pitchFamily="2" charset="0"/>
                <a:ea typeface="+mj-ea"/>
                <a:cs typeface="+mj-cs"/>
              </a:rPr>
              <a:t>Jack’s Story</a:t>
            </a:r>
          </a:p>
        </p:txBody>
      </p:sp>
      <p:sp>
        <p:nvSpPr>
          <p:cNvPr id="16"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8</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663447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The Impact of Work 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Teen Work Injuries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Why do you think this happened?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could have prevented Antonio from being injured?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How might this injury impact Antonio’s daily life?</a:t>
            </a: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j-lt"/>
              </a:rPr>
              <a:t>Job:	</a:t>
            </a:r>
            <a:r>
              <a:rPr lang="en-US" sz="1600" dirty="0">
                <a:solidFill>
                  <a:srgbClr val="1F396A"/>
                </a:solidFill>
                <a:latin typeface="Myriad Pro" pitchFamily="34" charset="0"/>
              </a:rPr>
              <a:t>Construction helper</a:t>
            </a:r>
            <a:endParaRPr lang="en-US" sz="1600" dirty="0">
              <a:latin typeface="Myriad Pro" pitchFamily="34" charset="0"/>
            </a:endParaRPr>
          </a:p>
          <a:p>
            <a:pPr marL="914400" indent="-914400">
              <a:spcAft>
                <a:spcPts val="1800"/>
              </a:spcAft>
            </a:pPr>
            <a:r>
              <a:rPr lang="en-US" sz="1600" b="1" dirty="0">
                <a:solidFill>
                  <a:srgbClr val="F0502D"/>
                </a:solidFill>
                <a:latin typeface="+mj-lt"/>
              </a:rPr>
              <a:t>Hazard:	</a:t>
            </a:r>
            <a:r>
              <a:rPr lang="en-US" sz="1600" dirty="0">
                <a:solidFill>
                  <a:srgbClr val="1F396A"/>
                </a:solidFill>
                <a:latin typeface="Myriad Pro" pitchFamily="34" charset="0"/>
              </a:rPr>
              <a:t>Unguarded chimney hole (on an unfinished roof)</a:t>
            </a:r>
          </a:p>
          <a:p>
            <a:pPr marL="914400" indent="-914400">
              <a:spcAft>
                <a:spcPts val="1800"/>
              </a:spcAft>
            </a:pPr>
            <a:r>
              <a:rPr lang="en-US" sz="1600" b="1" dirty="0">
                <a:solidFill>
                  <a:srgbClr val="F0502D"/>
                </a:solidFill>
                <a:latin typeface="+mj-lt"/>
              </a:rPr>
              <a:t>Injury:	</a:t>
            </a:r>
            <a:r>
              <a:rPr lang="en-US" sz="1600" dirty="0">
                <a:solidFill>
                  <a:srgbClr val="1F396A"/>
                </a:solidFill>
                <a:latin typeface="Myriad Pro" pitchFamily="34" charset="0"/>
              </a:rPr>
              <a:t>Broken back</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schemeClr val="bg1"/>
                </a:solidFill>
                <a:latin typeface="Felt Tip Roman" pitchFamily="2" charset="0"/>
                <a:ea typeface="+mj-ea"/>
                <a:cs typeface="+mj-cs"/>
              </a:rPr>
              <a:t>Antonio’s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7"/>
            <a:ext cx="3752141" cy="4854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9</a:t>
            </a:fld>
            <a:endParaRPr lang="en-US" sz="2400" dirty="0">
              <a:latin typeface="+mn-lt"/>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4207538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The Impact of Work 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Teen Work Injuries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Why do you think this happened?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could have prevented Angela from being injured?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How might this injury impact Angela’s daily life?</a:t>
            </a: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j-lt"/>
              </a:rPr>
              <a:t>Job:	</a:t>
            </a:r>
            <a:r>
              <a:rPr lang="en-US" sz="1600" dirty="0">
                <a:solidFill>
                  <a:srgbClr val="1F396A"/>
                </a:solidFill>
                <a:latin typeface="Myriad Pro" pitchFamily="34" charset="0"/>
              </a:rPr>
              <a:t>Office worker</a:t>
            </a:r>
            <a:endParaRPr lang="en-US" sz="1600" dirty="0">
              <a:latin typeface="Myriad Pro" pitchFamily="34" charset="0"/>
            </a:endParaRPr>
          </a:p>
          <a:p>
            <a:pPr marL="914400" indent="-914400">
              <a:spcAft>
                <a:spcPts val="1800"/>
              </a:spcAft>
            </a:pPr>
            <a:r>
              <a:rPr lang="en-US" sz="1600" b="1" dirty="0">
                <a:solidFill>
                  <a:srgbClr val="F0502D"/>
                </a:solidFill>
                <a:latin typeface="+mj-lt"/>
              </a:rPr>
              <a:t>Hazard:	</a:t>
            </a:r>
            <a:r>
              <a:rPr lang="en-US" sz="1600" dirty="0">
                <a:solidFill>
                  <a:srgbClr val="1F396A"/>
                </a:solidFill>
                <a:latin typeface="Myriad Pro" pitchFamily="34" charset="0"/>
              </a:rPr>
              <a:t>Excessive typing in an awkward position</a:t>
            </a:r>
          </a:p>
          <a:p>
            <a:pPr marL="914400" indent="-914400">
              <a:spcAft>
                <a:spcPts val="1800"/>
              </a:spcAft>
            </a:pPr>
            <a:r>
              <a:rPr lang="en-US" sz="1600" b="1" dirty="0">
                <a:solidFill>
                  <a:srgbClr val="F0502D"/>
                </a:solidFill>
                <a:latin typeface="+mj-lt"/>
              </a:rPr>
              <a:t>Injury:	</a:t>
            </a:r>
            <a:r>
              <a:rPr lang="en-US" sz="1600" dirty="0">
                <a:solidFill>
                  <a:srgbClr val="1F396A"/>
                </a:solidFill>
                <a:latin typeface="Myriad Pro" pitchFamily="34" charset="0"/>
              </a:rPr>
              <a:t>Repetitive stress injury</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schemeClr val="bg1"/>
                </a:solidFill>
                <a:latin typeface="Felt Tip Roman" pitchFamily="2" charset="0"/>
                <a:ea typeface="+mj-ea"/>
                <a:cs typeface="+mj-cs"/>
              </a:rPr>
              <a:t>Angela’s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7"/>
            <a:ext cx="3752141" cy="4854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10</a:t>
            </a:fld>
            <a:endParaRPr lang="en-US" sz="2400" dirty="0">
              <a:latin typeface="+mn-lt"/>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1727797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The Impact of Work 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Teen Work Injuries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0245" name="Text Box 6"/>
          <p:cNvSpPr txBox="1">
            <a:spLocks noChangeArrowheads="1"/>
          </p:cNvSpPr>
          <p:nvPr/>
        </p:nvSpPr>
        <p:spPr bwMode="auto">
          <a:xfrm>
            <a:off x="5029200" y="4298950"/>
            <a:ext cx="3657599"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Why do you think this happened?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could have prevented Terrell from being killed?</a:t>
            </a: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j-lt"/>
              </a:rPr>
              <a:t>Job:	</a:t>
            </a:r>
            <a:r>
              <a:rPr lang="en-US" sz="1600" dirty="0">
                <a:solidFill>
                  <a:srgbClr val="1F396A"/>
                </a:solidFill>
                <a:latin typeface="Myriad Pro" pitchFamily="34" charset="0"/>
              </a:rPr>
              <a:t>Landscape worker</a:t>
            </a:r>
            <a:endParaRPr lang="en-US" sz="1600" dirty="0">
              <a:latin typeface="Myriad Pro" pitchFamily="34" charset="0"/>
            </a:endParaRPr>
          </a:p>
          <a:p>
            <a:pPr marL="914400" indent="-914400">
              <a:spcAft>
                <a:spcPts val="1800"/>
              </a:spcAft>
            </a:pPr>
            <a:r>
              <a:rPr lang="en-US" sz="1600" b="1" dirty="0">
                <a:solidFill>
                  <a:srgbClr val="F0502D"/>
                </a:solidFill>
                <a:latin typeface="+mj-lt"/>
              </a:rPr>
              <a:t>Hazard:	</a:t>
            </a:r>
            <a:r>
              <a:rPr lang="en-US" sz="1600" dirty="0">
                <a:solidFill>
                  <a:srgbClr val="1F396A"/>
                </a:solidFill>
                <a:latin typeface="Myriad Pro" pitchFamily="34" charset="0"/>
              </a:rPr>
              <a:t>Wood chipper</a:t>
            </a:r>
          </a:p>
          <a:p>
            <a:pPr marL="914400" indent="-914400">
              <a:spcAft>
                <a:spcPts val="1800"/>
              </a:spcAft>
            </a:pPr>
            <a:r>
              <a:rPr lang="en-US" sz="1600" b="1" dirty="0">
                <a:solidFill>
                  <a:srgbClr val="F0502D"/>
                </a:solidFill>
                <a:latin typeface="+mj-lt"/>
              </a:rPr>
              <a:t>Injury:	</a:t>
            </a:r>
            <a:r>
              <a:rPr lang="en-US" sz="1600" dirty="0">
                <a:solidFill>
                  <a:srgbClr val="1F396A"/>
                </a:solidFill>
                <a:latin typeface="Myriad Pro" pitchFamily="34" charset="0"/>
              </a:rPr>
              <a:t>Death</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schemeClr val="bg1"/>
                </a:solidFill>
                <a:latin typeface="Felt Tip Roman" pitchFamily="2" charset="0"/>
                <a:ea typeface="+mj-ea"/>
                <a:cs typeface="+mj-cs"/>
              </a:rPr>
              <a:t>Terrell’s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7"/>
            <a:ext cx="3752141" cy="4854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11</a:t>
            </a:fld>
            <a:endParaRPr lang="en-US" sz="2400" dirty="0">
              <a:latin typeface="+mn-lt"/>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1621211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The Impact of Work 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Teen Work Injuries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Why do you think this happened?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could have prevented Cody from getting hurt?</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How might this injury impact Cody’s daily life?</a:t>
            </a: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j-lt"/>
              </a:rPr>
              <a:t>Job:	</a:t>
            </a:r>
            <a:r>
              <a:rPr lang="en-US" sz="1600" dirty="0">
                <a:solidFill>
                  <a:srgbClr val="1F396A"/>
                </a:solidFill>
                <a:latin typeface="Myriad Pro" pitchFamily="34" charset="0"/>
              </a:rPr>
              <a:t>Farm worker</a:t>
            </a:r>
            <a:endParaRPr lang="en-US" sz="1600" dirty="0">
              <a:latin typeface="Myriad Pro" pitchFamily="34" charset="0"/>
            </a:endParaRPr>
          </a:p>
          <a:p>
            <a:pPr marL="914400" indent="-914400">
              <a:spcAft>
                <a:spcPts val="1800"/>
              </a:spcAft>
            </a:pPr>
            <a:r>
              <a:rPr lang="en-US" sz="1600" b="1" dirty="0">
                <a:solidFill>
                  <a:srgbClr val="F0502D"/>
                </a:solidFill>
                <a:latin typeface="+mj-lt"/>
              </a:rPr>
              <a:t>Hazard:	</a:t>
            </a:r>
            <a:r>
              <a:rPr lang="en-US" sz="1600" dirty="0">
                <a:solidFill>
                  <a:srgbClr val="1F396A"/>
                </a:solidFill>
                <a:latin typeface="Myriad Pro" pitchFamily="34" charset="0"/>
              </a:rPr>
              <a:t>Tractor without roll bar</a:t>
            </a:r>
          </a:p>
          <a:p>
            <a:pPr marL="914400" indent="-914400">
              <a:spcAft>
                <a:spcPts val="1800"/>
              </a:spcAft>
            </a:pPr>
            <a:r>
              <a:rPr lang="en-US" sz="1600" b="1" dirty="0">
                <a:solidFill>
                  <a:srgbClr val="F0502D"/>
                </a:solidFill>
                <a:latin typeface="+mj-lt"/>
              </a:rPr>
              <a:t>Injury:	</a:t>
            </a:r>
            <a:r>
              <a:rPr lang="en-US" sz="1600" dirty="0">
                <a:solidFill>
                  <a:srgbClr val="1F396A"/>
                </a:solidFill>
                <a:latin typeface="Myriad Pro" pitchFamily="34" charset="0"/>
              </a:rPr>
              <a:t>Legs crushed under tractor</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schemeClr val="bg1"/>
                </a:solidFill>
                <a:latin typeface="Felt Tip Roman" pitchFamily="2" charset="0"/>
                <a:ea typeface="+mj-ea"/>
                <a:cs typeface="+mj-cs"/>
              </a:rPr>
              <a:t>Cody’s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7"/>
            <a:ext cx="3752140" cy="4854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12</a:t>
            </a:fld>
            <a:endParaRPr lang="en-US" sz="2400" dirty="0">
              <a:latin typeface="+mn-lt"/>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74625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The Impact of Work 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Teen Work Injuries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could Lindsey's employer have done to stop her abuser?</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would you do in this situation?</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How might Lindsey’s life be affected by this incident?</a:t>
            </a: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j-lt"/>
              </a:rPr>
              <a:t>Job:	</a:t>
            </a:r>
            <a:r>
              <a:rPr lang="en-US" sz="1600" dirty="0">
                <a:solidFill>
                  <a:srgbClr val="1F396A"/>
                </a:solidFill>
                <a:latin typeface="Myriad Pro" pitchFamily="34" charset="0"/>
              </a:rPr>
              <a:t>Pizza shop cashier</a:t>
            </a:r>
            <a:endParaRPr lang="en-US" sz="1600" dirty="0">
              <a:latin typeface="Myriad Pro" pitchFamily="34" charset="0"/>
            </a:endParaRPr>
          </a:p>
          <a:p>
            <a:pPr marL="914400" indent="-914400">
              <a:spcAft>
                <a:spcPts val="1800"/>
              </a:spcAft>
            </a:pPr>
            <a:r>
              <a:rPr lang="en-US" sz="1600" b="1" dirty="0">
                <a:solidFill>
                  <a:srgbClr val="F0502D"/>
                </a:solidFill>
                <a:latin typeface="+mj-lt"/>
              </a:rPr>
              <a:t>Hazard:	</a:t>
            </a:r>
            <a:r>
              <a:rPr lang="en-US" sz="1600" dirty="0">
                <a:solidFill>
                  <a:srgbClr val="1F396A"/>
                </a:solidFill>
                <a:latin typeface="Myriad Pro" pitchFamily="34" charset="0"/>
              </a:rPr>
              <a:t>Violence (by a co-worker)</a:t>
            </a:r>
          </a:p>
          <a:p>
            <a:pPr marL="914400" indent="-914400">
              <a:spcAft>
                <a:spcPts val="1800"/>
              </a:spcAft>
            </a:pPr>
            <a:r>
              <a:rPr lang="en-US" sz="1600" b="1" dirty="0">
                <a:solidFill>
                  <a:srgbClr val="F0502D"/>
                </a:solidFill>
                <a:latin typeface="+mj-lt"/>
              </a:rPr>
              <a:t>Injury:	</a:t>
            </a:r>
            <a:r>
              <a:rPr lang="en-US" sz="1600" dirty="0">
                <a:solidFill>
                  <a:srgbClr val="1F396A"/>
                </a:solidFill>
                <a:latin typeface="Myriad Pro" pitchFamily="34" charset="0"/>
              </a:rPr>
              <a:t>Bumps and bruises caused by abusive co-worker</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schemeClr val="bg1"/>
                </a:solidFill>
                <a:latin typeface="Felt Tip Roman" pitchFamily="2" charset="0"/>
                <a:ea typeface="+mj-ea"/>
                <a:cs typeface="+mj-cs"/>
              </a:rPr>
              <a:t>Lindsey’s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7"/>
            <a:ext cx="3752140" cy="485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13</a:t>
            </a:fld>
            <a:endParaRPr lang="en-US" sz="2400" dirty="0">
              <a:latin typeface="+mn-lt"/>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998177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The Impact of Work 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Teen Work Injuries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could Anna's employer have done to stop her harasser?</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would you do in this situation?</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How might Anna’s life be affected by this incident?</a:t>
            </a: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j-lt"/>
              </a:rPr>
              <a:t>Job:	</a:t>
            </a:r>
            <a:r>
              <a:rPr lang="en-US" sz="1600" dirty="0">
                <a:solidFill>
                  <a:srgbClr val="1F396A"/>
                </a:solidFill>
                <a:latin typeface="Myriad Pro" pitchFamily="34" charset="0"/>
              </a:rPr>
              <a:t>Smoothie shop worker</a:t>
            </a:r>
            <a:endParaRPr lang="en-US" sz="1600" dirty="0">
              <a:latin typeface="Myriad Pro" pitchFamily="34" charset="0"/>
            </a:endParaRPr>
          </a:p>
          <a:p>
            <a:pPr marL="914400" indent="-914400">
              <a:spcAft>
                <a:spcPts val="1800"/>
              </a:spcAft>
            </a:pPr>
            <a:r>
              <a:rPr lang="en-US" sz="1600" b="1" dirty="0">
                <a:solidFill>
                  <a:srgbClr val="F0502D"/>
                </a:solidFill>
                <a:latin typeface="+mj-lt"/>
              </a:rPr>
              <a:t>Hazard:	</a:t>
            </a:r>
            <a:r>
              <a:rPr lang="en-US" sz="1600" dirty="0">
                <a:solidFill>
                  <a:srgbClr val="1F396A"/>
                </a:solidFill>
                <a:latin typeface="Myriad Pro" pitchFamily="34" charset="0"/>
              </a:rPr>
              <a:t>Sexual harassment</a:t>
            </a:r>
          </a:p>
          <a:p>
            <a:pPr marL="914400" indent="-914400">
              <a:spcAft>
                <a:spcPts val="1800"/>
              </a:spcAft>
            </a:pPr>
            <a:r>
              <a:rPr lang="en-US" sz="1600" b="1" dirty="0">
                <a:solidFill>
                  <a:srgbClr val="F0502D"/>
                </a:solidFill>
                <a:latin typeface="+mj-lt"/>
              </a:rPr>
              <a:t>Injury:	</a:t>
            </a:r>
            <a:r>
              <a:rPr lang="en-US" sz="1600" dirty="0">
                <a:solidFill>
                  <a:srgbClr val="1F396A"/>
                </a:solidFill>
                <a:latin typeface="Myriad Pro" pitchFamily="34" charset="0"/>
              </a:rPr>
              <a:t>Emotional trauma</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schemeClr val="bg1"/>
                </a:solidFill>
                <a:latin typeface="Felt Tip Roman" pitchFamily="2" charset="0"/>
                <a:ea typeface="+mj-ea"/>
                <a:cs typeface="+mj-cs"/>
              </a:rPr>
              <a:t>Anna’s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7"/>
            <a:ext cx="3752139" cy="485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14</a:t>
            </a:fld>
            <a:endParaRPr lang="en-US" sz="2400" dirty="0">
              <a:latin typeface="+mn-lt"/>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1749526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The Impact of Work Injuries </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Teen Work Injuries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0245" name="Text Box 6"/>
          <p:cNvSpPr txBox="1">
            <a:spLocks noChangeArrowheads="1"/>
          </p:cNvSpPr>
          <p:nvPr/>
        </p:nvSpPr>
        <p:spPr bwMode="auto">
          <a:xfrm>
            <a:off x="5029200" y="4298950"/>
            <a:ext cx="3657599"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Why do you think this happened?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What could have prevented Logan from being injured?</a:t>
            </a:r>
          </a:p>
          <a:p>
            <a:pPr marL="182880" indent="-182880" defTabSz="736600">
              <a:spcAft>
                <a:spcPts val="1200"/>
              </a:spcAft>
              <a:buClr>
                <a:schemeClr val="tx2">
                  <a:lumMod val="40000"/>
                  <a:lumOff val="60000"/>
                </a:schemeClr>
              </a:buClr>
              <a:buFont typeface="Wingdings" pitchFamily="2" charset="2"/>
              <a:buChar char="§"/>
            </a:pPr>
            <a:r>
              <a:rPr lang="en-US" sz="1600" dirty="0">
                <a:solidFill>
                  <a:srgbClr val="1F396A"/>
                </a:solidFill>
                <a:latin typeface="Myriad Pro" pitchFamily="34" charset="0"/>
              </a:rPr>
              <a:t>How might this injury impact Logan’s daily life?</a:t>
            </a: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j-lt"/>
              </a:rPr>
              <a:t>Job:	</a:t>
            </a:r>
            <a:r>
              <a:rPr lang="en-US" sz="1600" dirty="0">
                <a:solidFill>
                  <a:srgbClr val="1F396A"/>
                </a:solidFill>
                <a:latin typeface="Myriad Pro" pitchFamily="34" charset="0"/>
              </a:rPr>
              <a:t>Farm worker</a:t>
            </a:r>
            <a:endParaRPr lang="en-US" sz="1600" dirty="0">
              <a:latin typeface="Myriad Pro" pitchFamily="34" charset="0"/>
            </a:endParaRPr>
          </a:p>
          <a:p>
            <a:pPr marL="914400" indent="-914400">
              <a:spcAft>
                <a:spcPts val="1800"/>
              </a:spcAft>
            </a:pPr>
            <a:r>
              <a:rPr lang="en-US" sz="1600" b="1" dirty="0">
                <a:solidFill>
                  <a:srgbClr val="F0502D"/>
                </a:solidFill>
                <a:latin typeface="+mj-lt"/>
              </a:rPr>
              <a:t>Hazard:	</a:t>
            </a:r>
            <a:r>
              <a:rPr lang="en-US" sz="1600" dirty="0">
                <a:solidFill>
                  <a:srgbClr val="1F396A"/>
                </a:solidFill>
                <a:latin typeface="Myriad Pro" pitchFamily="34" charset="0"/>
              </a:rPr>
              <a:t>Unguarded, rotating bar on a tractor</a:t>
            </a:r>
          </a:p>
          <a:p>
            <a:pPr marL="914400" indent="-914400">
              <a:spcAft>
                <a:spcPts val="1800"/>
              </a:spcAft>
            </a:pPr>
            <a:r>
              <a:rPr lang="en-US" sz="1600" b="1" dirty="0">
                <a:solidFill>
                  <a:srgbClr val="F0502D"/>
                </a:solidFill>
                <a:latin typeface="+mj-lt"/>
              </a:rPr>
              <a:t>Injury:	</a:t>
            </a:r>
            <a:r>
              <a:rPr lang="en-US" sz="1600" dirty="0">
                <a:solidFill>
                  <a:srgbClr val="1F396A"/>
                </a:solidFill>
                <a:latin typeface="Myriad Pro" pitchFamily="34" charset="0"/>
              </a:rPr>
              <a:t>Severed arm, broken neck</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schemeClr val="bg1"/>
                </a:solidFill>
                <a:latin typeface="Felt Tip Roman" pitchFamily="2" charset="0"/>
                <a:ea typeface="+mj-ea"/>
                <a:cs typeface="+mj-cs"/>
              </a:rPr>
              <a:t>Logan’s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7"/>
            <a:ext cx="3752139" cy="485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15</a:t>
            </a:fld>
            <a:endParaRPr lang="en-US" sz="2400" dirty="0">
              <a:latin typeface="+mn-lt"/>
            </a:endParaRPr>
          </a:p>
        </p:txBody>
      </p:sp>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806463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l"/>
            <a:r>
              <a:rPr lang="en-US" sz="3200" dirty="0">
                <a:solidFill>
                  <a:srgbClr val="F0502D"/>
                </a:solidFill>
                <a:latin typeface="+mj-lt"/>
              </a:rPr>
              <a:t>Teen Worker Injury Statistics</a:t>
            </a:r>
          </a:p>
        </p:txBody>
      </p:sp>
      <p:sp>
        <p:nvSpPr>
          <p:cNvPr id="18435" name="Rectangle 3"/>
          <p:cNvSpPr>
            <a:spLocks noGrp="1" noChangeArrowheads="1"/>
          </p:cNvSpPr>
          <p:nvPr>
            <p:ph type="body" idx="1"/>
          </p:nvPr>
        </p:nvSpPr>
        <p:spPr>
          <a:xfrm>
            <a:off x="457200" y="1333499"/>
            <a:ext cx="8153401" cy="4838701"/>
          </a:xfrm>
        </p:spPr>
        <p:txBody>
          <a:bodyPr>
            <a:noAutofit/>
          </a:bodyPr>
          <a:lstStyle/>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Approximately 1.6 million teens, ages 15–17, in the United States work. About 50% of 10th graders and 75% of 12th graders have jobs. </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Many youths are injured on the job. </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On average, each year</a:t>
            </a:r>
          </a:p>
          <a:p>
            <a:pPr marL="742950" lvl="2" indent="-342900">
              <a:lnSpc>
                <a:spcPct val="90000"/>
              </a:lnSpc>
              <a:spcAft>
                <a:spcPct val="30000"/>
              </a:spcAft>
              <a:buClr>
                <a:schemeClr val="tx2">
                  <a:lumMod val="40000"/>
                  <a:lumOff val="60000"/>
                </a:schemeClr>
              </a:buClr>
            </a:pPr>
            <a:r>
              <a:rPr lang="en-US" sz="2400" dirty="0">
                <a:solidFill>
                  <a:srgbClr val="1F396A"/>
                </a:solidFill>
                <a:latin typeface="+mn-lt"/>
              </a:rPr>
              <a:t>59,800 workers younger than 18 are sent to the ER for job-related injuries, but actual injury statistics are much higher. </a:t>
            </a:r>
          </a:p>
          <a:p>
            <a:pPr marL="742950" lvl="2" indent="-342900">
              <a:lnSpc>
                <a:spcPct val="90000"/>
              </a:lnSpc>
              <a:spcAft>
                <a:spcPct val="30000"/>
              </a:spcAft>
              <a:buClr>
                <a:schemeClr val="tx2">
                  <a:lumMod val="40000"/>
                  <a:lumOff val="60000"/>
                </a:schemeClr>
              </a:buClr>
            </a:pPr>
            <a:r>
              <a:rPr lang="en-US" sz="2400" dirty="0">
                <a:solidFill>
                  <a:srgbClr val="1F396A"/>
                </a:solidFill>
                <a:latin typeface="+mn-lt"/>
              </a:rPr>
              <a:t>37 workers younger than 18 die on the job.</a:t>
            </a:r>
          </a:p>
          <a:p>
            <a:pPr lvl="1">
              <a:lnSpc>
                <a:spcPct val="90000"/>
              </a:lnSpc>
              <a:spcAft>
                <a:spcPct val="30000"/>
              </a:spcAft>
              <a:buClr>
                <a:schemeClr val="tx2">
                  <a:lumMod val="40000"/>
                  <a:lumOff val="60000"/>
                </a:schemeClr>
              </a:buClr>
              <a:buFont typeface="Arial" pitchFamily="34" charset="0"/>
              <a:buChar char="•"/>
            </a:pPr>
            <a:r>
              <a:rPr lang="en-US" sz="2400" b="0" dirty="0">
                <a:solidFill>
                  <a:srgbClr val="1F396A"/>
                </a:solidFill>
                <a:latin typeface="+mn-lt"/>
              </a:rPr>
              <a:t>Young workers are two times more likely to be injured than adult workers. </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914400" y="6238875"/>
            <a:ext cx="5486400" cy="400110"/>
          </a:xfrm>
          <a:prstGeom prst="rect">
            <a:avLst/>
          </a:prstGeom>
          <a:noFill/>
        </p:spPr>
        <p:txBody>
          <a:bodyPr wrap="square" rtlCol="0">
            <a:spAutoFit/>
          </a:bodyPr>
          <a:lstStyle/>
          <a:p>
            <a:pPr>
              <a:spcBef>
                <a:spcPct val="50000"/>
              </a:spcBef>
            </a:pPr>
            <a:r>
              <a:rPr lang="en-US" sz="1000" dirty="0">
                <a:latin typeface="Arial" pitchFamily="34" charset="0"/>
                <a:cs typeface="Arial" pitchFamily="34" charset="0"/>
              </a:rPr>
              <a:t>NIOSH 2010 	</a:t>
            </a:r>
            <a:r>
              <a:rPr lang="en-US" sz="1000" dirty="0">
                <a:latin typeface="Arial" panose="020B0604020202020204" pitchFamily="34" charset="0"/>
                <a:cs typeface="Arial" panose="020B0604020202020204" pitchFamily="34" charset="0"/>
                <a:hlinkClick r:id="rId3"/>
              </a:rPr>
              <a:t>www.cdc.gov/niosh/young-workers/charts</a:t>
            </a:r>
            <a:r>
              <a:rPr lang="en-US" sz="1000" dirty="0">
                <a:hlinkClick r:id="rId3"/>
              </a:rPr>
              <a:t>/</a:t>
            </a:r>
            <a:r>
              <a:rPr lang="en-US" sz="1000" dirty="0">
                <a:latin typeface="Arial" pitchFamily="34" charset="0"/>
                <a:cs typeface="Arial" pitchFamily="34" charset="0"/>
              </a:rPr>
              <a:t>	</a:t>
            </a:r>
            <a:r>
              <a:rPr lang="en-US" sz="1000" dirty="0">
                <a:latin typeface="Arial" pitchFamily="34" charset="0"/>
                <a:cs typeface="Arial" pitchFamily="34" charset="0"/>
                <a:hlinkClick r:id="rId4"/>
              </a:rPr>
              <a:t>www.cdc.gov/mmwr/preview/mmwrhtml/mm5915a2.htm</a:t>
            </a:r>
            <a:endParaRPr lang="en-US" sz="1000" dirty="0">
              <a:latin typeface="Arial" pitchFamily="34" charset="0"/>
              <a:cs typeface="Arial" pitchFamily="34" charset="0"/>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16</a:t>
            </a:fld>
            <a:endParaRPr lang="en-US" sz="2400" dirty="0">
              <a:latin typeface="+mn-lt"/>
            </a:endParaRP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557017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458" name="Chart 8"/>
          <p:cNvGraphicFramePr>
            <a:graphicFrameLocks/>
          </p:cNvGraphicFramePr>
          <p:nvPr/>
        </p:nvGraphicFramePr>
        <p:xfrm>
          <a:off x="640080" y="1188720"/>
          <a:ext cx="7886700" cy="4495800"/>
        </p:xfrm>
        <a:graphic>
          <a:graphicData uri="http://schemas.openxmlformats.org/presentationml/2006/ole">
            <mc:AlternateContent xmlns:mc="http://schemas.openxmlformats.org/markup-compatibility/2006">
              <mc:Choice xmlns:v="urn:schemas-microsoft-com:vml" Requires="v">
                <p:oleObj name="Worksheet" r:id="rId3" imgW="7886584" imgH="4495697" progId="Excel.Sheet.8">
                  <p:embed/>
                </p:oleObj>
              </mc:Choice>
              <mc:Fallback>
                <p:oleObj name="Worksheet" r:id="rId3" imgW="7886584" imgH="4495697" progId="Excel.Sheet.8">
                  <p:embed/>
                  <p:pic>
                    <p:nvPicPr>
                      <p:cNvPr id="19458" name="Chart 8"/>
                      <p:cNvPicPr>
                        <a:picLocks noChangeArrowheads="1"/>
                      </p:cNvPicPr>
                      <p:nvPr/>
                    </p:nvPicPr>
                    <p:blipFill>
                      <a:blip r:embed="rId4"/>
                      <a:srcRect/>
                      <a:stretch>
                        <a:fillRect/>
                      </a:stretch>
                    </p:blipFill>
                    <p:spPr bwMode="auto">
                      <a:xfrm>
                        <a:off x="640080" y="1188720"/>
                        <a:ext cx="7886700" cy="4495800"/>
                      </a:xfrm>
                      <a:prstGeom prst="rect">
                        <a:avLst/>
                      </a:prstGeom>
                      <a:noFill/>
                      <a:ln>
                        <a:noFill/>
                      </a:ln>
                    </p:spPr>
                  </p:pic>
                </p:oleObj>
              </mc:Fallback>
            </mc:AlternateContent>
          </a:graphicData>
        </a:graphic>
      </p:graphicFrame>
      <p:sp>
        <p:nvSpPr>
          <p:cNvPr id="19459" name="Rectangle 2"/>
          <p:cNvSpPr>
            <a:spLocks noGrp="1" noChangeArrowheads="1"/>
          </p:cNvSpPr>
          <p:nvPr>
            <p:ph type="title"/>
          </p:nvPr>
        </p:nvSpPr>
        <p:spPr>
          <a:xfrm>
            <a:off x="457201" y="274320"/>
            <a:ext cx="7932738" cy="782955"/>
          </a:xfrm>
        </p:spPr>
        <p:txBody>
          <a:bodyPr>
            <a:normAutofit/>
          </a:bodyPr>
          <a:lstStyle/>
          <a:p>
            <a:pPr algn="l"/>
            <a:r>
              <a:rPr lang="en-US" sz="3200" dirty="0">
                <a:solidFill>
                  <a:srgbClr val="F0502D"/>
                </a:solidFill>
                <a:latin typeface="+mj-lt"/>
              </a:rPr>
              <a:t>Teen Worker Statistics</a:t>
            </a:r>
          </a:p>
        </p:txBody>
      </p:sp>
      <p:sp>
        <p:nvSpPr>
          <p:cNvPr id="19460" name="Rectangle 31"/>
          <p:cNvSpPr>
            <a:spLocks noGrp="1" noChangeArrowheads="1"/>
          </p:cNvSpPr>
          <p:nvPr>
            <p:ph type="body" sz="half" idx="1"/>
          </p:nvPr>
        </p:nvSpPr>
        <p:spPr>
          <a:xfrm>
            <a:off x="3657600" y="1600201"/>
            <a:ext cx="5118101" cy="1371600"/>
          </a:xfrm>
        </p:spPr>
        <p:txBody>
          <a:bodyPr/>
          <a:lstStyle/>
          <a:p>
            <a:pPr marL="0" indent="0" eaLnBrk="1" hangingPunct="1">
              <a:spcBef>
                <a:spcPct val="0"/>
              </a:spcBef>
              <a:buFont typeface="Wingdings" pitchFamily="2" charset="2"/>
              <a:buNone/>
            </a:pPr>
            <a:r>
              <a:rPr lang="en-US" sz="3200" b="1" dirty="0">
                <a:solidFill>
                  <a:schemeClr val="tx2">
                    <a:lumMod val="40000"/>
                    <a:lumOff val="60000"/>
                  </a:schemeClr>
                </a:solidFill>
                <a:latin typeface="+mj-lt"/>
              </a:rPr>
              <a:t>Where teens </a:t>
            </a:r>
            <a:r>
              <a:rPr lang="en-US" b="1" dirty="0">
                <a:solidFill>
                  <a:schemeClr val="tx2">
                    <a:lumMod val="40000"/>
                    <a:lumOff val="60000"/>
                  </a:schemeClr>
                </a:solidFill>
                <a:latin typeface="+mj-lt"/>
              </a:rPr>
              <a:t>w</a:t>
            </a:r>
            <a:r>
              <a:rPr lang="en-US" sz="3200" b="1" dirty="0">
                <a:solidFill>
                  <a:schemeClr val="tx2">
                    <a:lumMod val="40000"/>
                    <a:lumOff val="60000"/>
                  </a:schemeClr>
                </a:solidFill>
                <a:latin typeface="+mj-lt"/>
              </a:rPr>
              <a:t>ork: </a:t>
            </a:r>
          </a:p>
          <a:p>
            <a:pPr marL="0" indent="0" eaLnBrk="1" hangingPunct="1">
              <a:spcBef>
                <a:spcPct val="0"/>
              </a:spcBef>
              <a:buFont typeface="Wingdings" pitchFamily="2" charset="2"/>
              <a:buNone/>
            </a:pPr>
            <a:r>
              <a:rPr lang="en-US" sz="1800" dirty="0">
                <a:solidFill>
                  <a:srgbClr val="1F396A"/>
                </a:solidFill>
              </a:rPr>
              <a:t>% of total workers, ages 15–17, per industry</a:t>
            </a:r>
          </a:p>
        </p:txBody>
      </p:sp>
      <p:sp>
        <p:nvSpPr>
          <p:cNvPr id="19461" name="Text Box 7"/>
          <p:cNvSpPr txBox="1">
            <a:spLocks noChangeArrowheads="1"/>
          </p:cNvSpPr>
          <p:nvPr/>
        </p:nvSpPr>
        <p:spPr bwMode="auto">
          <a:xfrm>
            <a:off x="608121" y="5681469"/>
            <a:ext cx="837406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Aft>
                <a:spcPts val="300"/>
              </a:spcAft>
            </a:pPr>
            <a:r>
              <a:rPr lang="en-US" sz="1000" dirty="0"/>
              <a:t>*Includes restaurants </a:t>
            </a:r>
          </a:p>
          <a:p>
            <a:pPr>
              <a:spcAft>
                <a:spcPts val="300"/>
              </a:spcAft>
            </a:pPr>
            <a:r>
              <a:rPr lang="en-US" sz="1000" dirty="0"/>
              <a:t>Based on national data and may vary by state. Working teens under age 14 not represented. Youth farm workers not represented.  </a:t>
            </a:r>
          </a:p>
          <a:p>
            <a:pPr>
              <a:spcAft>
                <a:spcPts val="300"/>
              </a:spcAft>
            </a:pPr>
            <a:r>
              <a:rPr lang="en-US" sz="1000" dirty="0"/>
              <a:t>Source: NIOSH / CDC 2009 (</a:t>
            </a:r>
            <a:r>
              <a:rPr lang="en-US" sz="1000" dirty="0">
                <a:hlinkClick r:id="rId5"/>
              </a:rPr>
              <a:t>www.cdc.gov/niosh/young-workers/charts/</a:t>
            </a:r>
            <a:r>
              <a:rPr lang="en-US" sz="1000" dirty="0"/>
              <a:t>)</a:t>
            </a:r>
          </a:p>
        </p:txBody>
      </p:sp>
      <p:sp>
        <p:nvSpPr>
          <p:cNvPr id="10" name="Freeform 9"/>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17</a:t>
            </a:fld>
            <a:endParaRPr lang="en-US" sz="2400" dirty="0">
              <a:latin typeface="+mn-lt"/>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839377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Chart 8"/>
          <p:cNvGraphicFramePr>
            <a:graphicFrameLocks/>
          </p:cNvGraphicFramePr>
          <p:nvPr/>
        </p:nvGraphicFramePr>
        <p:xfrm>
          <a:off x="639763" y="1189038"/>
          <a:ext cx="7883525" cy="4491037"/>
        </p:xfrm>
        <a:graphic>
          <a:graphicData uri="http://schemas.openxmlformats.org/presentationml/2006/ole">
            <mc:AlternateContent xmlns:mc="http://schemas.openxmlformats.org/markup-compatibility/2006">
              <mc:Choice xmlns:v="urn:schemas-microsoft-com:vml" Requires="v">
                <p:oleObj name="Worksheet" r:id="rId3" imgW="7886584" imgH="4495697" progId="Excel.Sheet.8">
                  <p:embed/>
                </p:oleObj>
              </mc:Choice>
              <mc:Fallback>
                <p:oleObj name="Worksheet" r:id="rId3" imgW="7886584" imgH="4495697" progId="Excel.Sheet.8">
                  <p:embed/>
                  <p:pic>
                    <p:nvPicPr>
                      <p:cNvPr id="20482" name="Chart 8"/>
                      <p:cNvPicPr>
                        <a:picLocks noChangeArrowheads="1"/>
                      </p:cNvPicPr>
                      <p:nvPr/>
                    </p:nvPicPr>
                    <p:blipFill>
                      <a:blip r:embed="rId4"/>
                      <a:srcRect/>
                      <a:stretch>
                        <a:fillRect/>
                      </a:stretch>
                    </p:blipFill>
                    <p:spPr bwMode="auto">
                      <a:xfrm>
                        <a:off x="639763" y="1189038"/>
                        <a:ext cx="7883525" cy="4491037"/>
                      </a:xfrm>
                      <a:prstGeom prst="rect">
                        <a:avLst/>
                      </a:prstGeom>
                      <a:noFill/>
                      <a:ln>
                        <a:noFill/>
                      </a:ln>
                    </p:spPr>
                  </p:pic>
                </p:oleObj>
              </mc:Fallback>
            </mc:AlternateContent>
          </a:graphicData>
        </a:graphic>
      </p:graphicFrame>
      <p:sp>
        <p:nvSpPr>
          <p:cNvPr id="20483" name="Rectangle 2"/>
          <p:cNvSpPr>
            <a:spLocks noGrp="1" noChangeArrowheads="1"/>
          </p:cNvSpPr>
          <p:nvPr>
            <p:ph type="title"/>
          </p:nvPr>
        </p:nvSpPr>
        <p:spPr>
          <a:xfrm>
            <a:off x="457200" y="274319"/>
            <a:ext cx="8153401" cy="782955"/>
          </a:xfrm>
        </p:spPr>
        <p:txBody>
          <a:bodyPr>
            <a:normAutofit/>
          </a:bodyPr>
          <a:lstStyle/>
          <a:p>
            <a:pPr algn="l"/>
            <a:r>
              <a:rPr lang="en-US" sz="3200" dirty="0">
                <a:solidFill>
                  <a:srgbClr val="F0502D"/>
                </a:solidFill>
                <a:latin typeface="+mj-lt"/>
              </a:rPr>
              <a:t>Teen Worker Injury Statistics</a:t>
            </a:r>
          </a:p>
        </p:txBody>
      </p:sp>
      <p:sp>
        <p:nvSpPr>
          <p:cNvPr id="20484" name="Rectangle 31"/>
          <p:cNvSpPr>
            <a:spLocks noGrp="1" noChangeArrowheads="1"/>
          </p:cNvSpPr>
          <p:nvPr>
            <p:ph type="body" sz="half" idx="1"/>
          </p:nvPr>
        </p:nvSpPr>
        <p:spPr>
          <a:xfrm>
            <a:off x="3657600" y="1600200"/>
            <a:ext cx="4953001" cy="2200275"/>
          </a:xfrm>
        </p:spPr>
        <p:txBody>
          <a:bodyPr>
            <a:normAutofit/>
          </a:bodyPr>
          <a:lstStyle/>
          <a:p>
            <a:pPr marL="0" indent="0" eaLnBrk="1" hangingPunct="1">
              <a:lnSpc>
                <a:spcPct val="80000"/>
              </a:lnSpc>
              <a:spcBef>
                <a:spcPct val="0"/>
              </a:spcBef>
              <a:buFont typeface="Wingdings" pitchFamily="2" charset="2"/>
              <a:buNone/>
            </a:pPr>
            <a:r>
              <a:rPr lang="en-US" sz="3200" b="1" dirty="0">
                <a:solidFill>
                  <a:schemeClr val="tx2">
                    <a:lumMod val="40000"/>
                    <a:lumOff val="60000"/>
                  </a:schemeClr>
                </a:solidFill>
                <a:latin typeface="+mj-lt"/>
              </a:rPr>
              <a:t>Where teens are injured on the job:</a:t>
            </a:r>
          </a:p>
          <a:p>
            <a:pPr marL="0" indent="0" eaLnBrk="1" hangingPunct="1">
              <a:spcBef>
                <a:spcPct val="0"/>
              </a:spcBef>
              <a:buFont typeface="Wingdings" pitchFamily="2" charset="2"/>
              <a:buNone/>
            </a:pPr>
            <a:r>
              <a:rPr lang="en-US" sz="1800" dirty="0">
                <a:solidFill>
                  <a:srgbClr val="1F396A"/>
                </a:solidFill>
              </a:rPr>
              <a:t>% of total workers, ages 15–17, per industry</a:t>
            </a:r>
          </a:p>
          <a:p>
            <a:pPr marL="0" indent="0" eaLnBrk="1" hangingPunct="1">
              <a:spcBef>
                <a:spcPct val="0"/>
              </a:spcBef>
              <a:buFont typeface="Wingdings" pitchFamily="2" charset="2"/>
              <a:buNone/>
            </a:pPr>
            <a:endParaRPr lang="en-US" b="1" dirty="0">
              <a:latin typeface="+mj-lt"/>
            </a:endParaRPr>
          </a:p>
        </p:txBody>
      </p:sp>
      <p:sp>
        <p:nvSpPr>
          <p:cNvPr id="20485" name="Text Box 7"/>
          <p:cNvSpPr txBox="1">
            <a:spLocks noChangeArrowheads="1"/>
          </p:cNvSpPr>
          <p:nvPr/>
        </p:nvSpPr>
        <p:spPr bwMode="auto">
          <a:xfrm>
            <a:off x="620711" y="5680075"/>
            <a:ext cx="8294689"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Aft>
                <a:spcPts val="300"/>
              </a:spcAft>
            </a:pPr>
            <a:r>
              <a:rPr lang="en-US" sz="1000" dirty="0"/>
              <a:t>*Includes restaurants. </a:t>
            </a:r>
          </a:p>
          <a:p>
            <a:pPr>
              <a:spcAft>
                <a:spcPts val="300"/>
              </a:spcAft>
            </a:pPr>
            <a:r>
              <a:rPr lang="en-US" sz="1000" dirty="0"/>
              <a:t>These data are for injuries that require at least one day away from work. They do not include youth who work on small farms, work for government agencies, or are self-employed. 		</a:t>
            </a:r>
          </a:p>
          <a:p>
            <a:pPr>
              <a:spcAft>
                <a:spcPts val="300"/>
              </a:spcAft>
            </a:pPr>
            <a:r>
              <a:rPr lang="en-US" sz="1000" dirty="0"/>
              <a:t>Source: NIOSH / CDC 2009 (</a:t>
            </a:r>
            <a:r>
              <a:rPr lang="en-US" sz="1000" dirty="0">
                <a:hlinkClick r:id="rId5"/>
              </a:rPr>
              <a:t>https://www.cdc.gov/niosh/young-workers/charts/</a:t>
            </a:r>
            <a:r>
              <a:rPr lang="en-US" sz="1000" dirty="0"/>
              <a:t>)</a:t>
            </a:r>
          </a:p>
        </p:txBody>
      </p:sp>
      <p:sp>
        <p:nvSpPr>
          <p:cNvPr id="10" name="Freeform 9"/>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18</a:t>
            </a:fld>
            <a:endParaRPr lang="en-US" sz="2400" dirty="0">
              <a:latin typeface="+mn-lt"/>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627807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782637"/>
          </a:xfrm>
        </p:spPr>
        <p:txBody>
          <a:bodyPr>
            <a:noAutofit/>
          </a:bodyPr>
          <a:lstStyle/>
          <a:p>
            <a:pPr algn="l"/>
            <a:r>
              <a:rPr lang="en-US" sz="3200" dirty="0">
                <a:solidFill>
                  <a:srgbClr val="F0502D"/>
                </a:solidFill>
                <a:latin typeface="+mj-lt"/>
              </a:rPr>
              <a:t>Key Points of the Curriculum </a:t>
            </a:r>
          </a:p>
        </p:txBody>
      </p:sp>
      <p:sp>
        <p:nvSpPr>
          <p:cNvPr id="21507" name="Rectangle 3"/>
          <p:cNvSpPr>
            <a:spLocks noGrp="1" noChangeArrowheads="1"/>
          </p:cNvSpPr>
          <p:nvPr>
            <p:ph type="body" idx="1"/>
          </p:nvPr>
        </p:nvSpPr>
        <p:spPr>
          <a:xfrm>
            <a:off x="457200" y="1295400"/>
            <a:ext cx="8229600" cy="4876800"/>
          </a:xfrm>
        </p:spPr>
        <p:txBody>
          <a:bodyPr>
            <a:normAutofit fontScale="85000" lnSpcReduction="10000"/>
          </a:bodyPr>
          <a:lstStyle/>
          <a:p>
            <a:pPr eaLnBrk="1" hangingPunct="1">
              <a:spcBef>
                <a:spcPts val="0"/>
              </a:spcBef>
              <a:spcAft>
                <a:spcPts val="1200"/>
              </a:spcAft>
              <a:buFont typeface="Wingdings" pitchFamily="2" charset="2"/>
              <a:buNone/>
            </a:pPr>
            <a:r>
              <a:rPr lang="en-US" sz="3000" dirty="0">
                <a:solidFill>
                  <a:schemeClr val="tx2">
                    <a:lumMod val="40000"/>
                    <a:lumOff val="60000"/>
                  </a:schemeClr>
                </a:solidFill>
                <a:latin typeface="+mj-lt"/>
              </a:rPr>
              <a:t>By the end of the course, you will be able to</a:t>
            </a:r>
          </a:p>
          <a:p>
            <a:pPr>
              <a:spcAft>
                <a:spcPct val="30000"/>
              </a:spcAft>
              <a:buClr>
                <a:schemeClr val="tx2">
                  <a:lumMod val="40000"/>
                  <a:lumOff val="60000"/>
                </a:schemeClr>
              </a:buClr>
              <a:buFont typeface="Wingdings" pitchFamily="2" charset="2"/>
              <a:buChar char="§"/>
            </a:pPr>
            <a:r>
              <a:rPr lang="en-US" sz="2600" b="0" dirty="0">
                <a:solidFill>
                  <a:srgbClr val="1F396A"/>
                </a:solidFill>
                <a:latin typeface="+mn-lt"/>
              </a:rPr>
              <a:t>Recognize and reduce hazards on the job</a:t>
            </a:r>
          </a:p>
          <a:p>
            <a:pPr>
              <a:spcAft>
                <a:spcPct val="30000"/>
              </a:spcAft>
              <a:buClr>
                <a:schemeClr val="tx2">
                  <a:lumMod val="40000"/>
                  <a:lumOff val="60000"/>
                </a:schemeClr>
              </a:buClr>
              <a:buFont typeface="Wingdings" pitchFamily="2" charset="2"/>
              <a:buChar char="§"/>
            </a:pPr>
            <a:r>
              <a:rPr lang="en-US" sz="2600" b="0" dirty="0">
                <a:solidFill>
                  <a:srgbClr val="1F396A"/>
                </a:solidFill>
                <a:latin typeface="+mn-lt"/>
              </a:rPr>
              <a:t>Identify the laws that protect teens from working too late or too long</a:t>
            </a:r>
          </a:p>
          <a:p>
            <a:pPr>
              <a:spcAft>
                <a:spcPct val="30000"/>
              </a:spcAft>
              <a:buClr>
                <a:schemeClr val="tx2">
                  <a:lumMod val="40000"/>
                  <a:lumOff val="60000"/>
                </a:schemeClr>
              </a:buClr>
              <a:buFont typeface="Wingdings" pitchFamily="2" charset="2"/>
              <a:buChar char="§"/>
            </a:pPr>
            <a:r>
              <a:rPr lang="en-US" sz="2600" b="0" dirty="0">
                <a:solidFill>
                  <a:srgbClr val="1F396A"/>
                </a:solidFill>
                <a:latin typeface="+mn-lt"/>
              </a:rPr>
              <a:t>Identify the laws that protect teens from doing dangerous work</a:t>
            </a:r>
          </a:p>
          <a:p>
            <a:pPr>
              <a:spcAft>
                <a:spcPct val="30000"/>
              </a:spcAft>
              <a:buClr>
                <a:schemeClr val="tx2">
                  <a:lumMod val="40000"/>
                  <a:lumOff val="60000"/>
                </a:schemeClr>
              </a:buClr>
              <a:buFont typeface="Wingdings" pitchFamily="2" charset="2"/>
              <a:buChar char="§"/>
            </a:pPr>
            <a:r>
              <a:rPr lang="en-US" sz="2600" b="0" dirty="0">
                <a:solidFill>
                  <a:srgbClr val="1F396A"/>
                </a:solidFill>
                <a:latin typeface="+mn-lt"/>
              </a:rPr>
              <a:t>Identify the laws that protect teens from discrimination (including harassment) at work</a:t>
            </a:r>
          </a:p>
          <a:p>
            <a:pPr>
              <a:spcAft>
                <a:spcPct val="30000"/>
              </a:spcAft>
              <a:buClr>
                <a:schemeClr val="tx2">
                  <a:lumMod val="40000"/>
                  <a:lumOff val="60000"/>
                </a:schemeClr>
              </a:buClr>
              <a:buFont typeface="Wingdings" pitchFamily="2" charset="2"/>
              <a:buChar char="§"/>
            </a:pPr>
            <a:r>
              <a:rPr lang="en-US" sz="2600" b="0" dirty="0">
                <a:solidFill>
                  <a:srgbClr val="1F396A"/>
                </a:solidFill>
                <a:latin typeface="+mn-lt"/>
              </a:rPr>
              <a:t>Assess ways to solve health and safety problems at work</a:t>
            </a:r>
          </a:p>
          <a:p>
            <a:pPr>
              <a:spcAft>
                <a:spcPct val="30000"/>
              </a:spcAft>
              <a:buClr>
                <a:schemeClr val="tx2">
                  <a:lumMod val="40000"/>
                  <a:lumOff val="60000"/>
                </a:schemeClr>
              </a:buClr>
              <a:buFont typeface="Wingdings" pitchFamily="2" charset="2"/>
              <a:buChar char="§"/>
            </a:pPr>
            <a:r>
              <a:rPr lang="en-US" sz="2600" b="0" dirty="0">
                <a:solidFill>
                  <a:srgbClr val="1F396A"/>
                </a:solidFill>
                <a:latin typeface="+mn-lt"/>
              </a:rPr>
              <a:t>Name some of the agencies that enforce health and safety laws and child labor laws</a:t>
            </a:r>
          </a:p>
          <a:p>
            <a:pPr>
              <a:spcAft>
                <a:spcPct val="30000"/>
              </a:spcAft>
              <a:buClr>
                <a:schemeClr val="tx2">
                  <a:lumMod val="40000"/>
                  <a:lumOff val="60000"/>
                </a:schemeClr>
              </a:buClr>
              <a:buFont typeface="Wingdings" pitchFamily="2" charset="2"/>
              <a:buChar char="§"/>
            </a:pPr>
            <a:r>
              <a:rPr lang="en-US" sz="2600" b="0" dirty="0">
                <a:solidFill>
                  <a:srgbClr val="1F396A"/>
                </a:solidFill>
                <a:latin typeface="+mn-lt"/>
              </a:rPr>
              <a:t>Determine what to do in an emergency</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19</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952512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1"/>
            <a:ext cx="8229600" cy="609600"/>
          </a:xfrm>
        </p:spPr>
        <p:txBody>
          <a:bodyPr lIns="45720" rIns="0">
            <a:normAutofit/>
          </a:bodyPr>
          <a:lstStyle/>
          <a:p>
            <a:pPr algn="l"/>
            <a:r>
              <a:rPr lang="en-US" sz="3200" dirty="0">
                <a:solidFill>
                  <a:srgbClr val="F0502D"/>
                </a:solidFill>
                <a:latin typeface="+mj-lt"/>
                <a:cs typeface="Arial" pitchFamily="34" charset="0"/>
              </a:rPr>
              <a:t>Finding Hazards</a:t>
            </a:r>
          </a:p>
        </p:txBody>
      </p:sp>
      <p:sp>
        <p:nvSpPr>
          <p:cNvPr id="3" name="Content Placeholder 2"/>
          <p:cNvSpPr>
            <a:spLocks noGrp="1"/>
          </p:cNvSpPr>
          <p:nvPr>
            <p:ph idx="1"/>
          </p:nvPr>
        </p:nvSpPr>
        <p:spPr>
          <a:xfrm>
            <a:off x="533400" y="304800"/>
            <a:ext cx="8229600" cy="838201"/>
          </a:xfrm>
        </p:spPr>
        <p:txBody>
          <a:bodyPr wrap="square" lIns="0" rIns="0">
            <a:normAutofit/>
          </a:bodyPr>
          <a:lstStyle/>
          <a:p>
            <a:pPr marL="0" indent="0">
              <a:buNone/>
            </a:pPr>
            <a:r>
              <a:rPr lang="en-US" sz="4800" b="0" dirty="0">
                <a:solidFill>
                  <a:srgbClr val="F0502D"/>
                </a:solidFill>
                <a:latin typeface="Myriad Pro" pitchFamily="34" charset="0"/>
                <a:cs typeface="Arial" pitchFamily="34" charset="0"/>
              </a:rPr>
              <a:t>Lesson 2 </a:t>
            </a:r>
            <a:r>
              <a:rPr lang="en-US" sz="3600" b="0" dirty="0">
                <a:solidFill>
                  <a:srgbClr val="F0502D"/>
                </a:solidFill>
                <a:latin typeface="Myriad Pro" pitchFamily="34" charset="0"/>
                <a:cs typeface="Arial" pitchFamily="34" charset="0"/>
              </a:rPr>
              <a:t>(and 2</a:t>
            </a:r>
            <a:r>
              <a:rPr lang="en-US" sz="3400" b="0" dirty="0">
                <a:solidFill>
                  <a:srgbClr val="F0502D"/>
                </a:solidFill>
                <a:latin typeface="Myriad Pro" pitchFamily="34" charset="0"/>
                <a:cs typeface="Arial" pitchFamily="34" charset="0"/>
              </a:rPr>
              <a:t>B</a:t>
            </a:r>
            <a:r>
              <a:rPr lang="en-US" sz="3600" b="0" dirty="0">
                <a:solidFill>
                  <a:srgbClr val="F0502D"/>
                </a:solidFill>
                <a:latin typeface="Myriad Pro" pitchFamily="34" charset="0"/>
                <a:cs typeface="Arial" pitchFamily="34"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5570038"/>
            <a:ext cx="2924175" cy="1037735"/>
          </a:xfrm>
          <a:prstGeom prst="rect">
            <a:avLst/>
          </a:prstGeom>
        </p:spPr>
      </p:pic>
      <p:sp>
        <p:nvSpPr>
          <p:cNvPr id="5" name="Freeform 4"/>
          <p:cNvSpPr/>
          <p:nvPr/>
        </p:nvSpPr>
        <p:spPr>
          <a:xfrm>
            <a:off x="5419725" y="1809750"/>
            <a:ext cx="3324225" cy="3514725"/>
          </a:xfrm>
          <a:custGeom>
            <a:avLst/>
            <a:gdLst>
              <a:gd name="connsiteX0" fmla="*/ 0 w 3324225"/>
              <a:gd name="connsiteY0" fmla="*/ 9525 h 3514725"/>
              <a:gd name="connsiteX1" fmla="*/ 3295650 w 3324225"/>
              <a:gd name="connsiteY1" fmla="*/ 0 h 3514725"/>
              <a:gd name="connsiteX2" fmla="*/ 3324225 w 3324225"/>
              <a:gd name="connsiteY2" fmla="*/ 3514725 h 3514725"/>
              <a:gd name="connsiteX3" fmla="*/ 9525 w 3324225"/>
              <a:gd name="connsiteY3" fmla="*/ 3457575 h 3514725"/>
              <a:gd name="connsiteX4" fmla="*/ 0 w 3324225"/>
              <a:gd name="connsiteY4" fmla="*/ 9525 h 351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25" h="3514725">
                <a:moveTo>
                  <a:pt x="0" y="9525"/>
                </a:moveTo>
                <a:lnTo>
                  <a:pt x="3295650" y="0"/>
                </a:lnTo>
                <a:lnTo>
                  <a:pt x="3324225" y="3514725"/>
                </a:lnTo>
                <a:lnTo>
                  <a:pt x="9525" y="3457575"/>
                </a:lnTo>
                <a:lnTo>
                  <a:pt x="0" y="9525"/>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609600" y="1819275"/>
            <a:ext cx="4695825" cy="4629150"/>
          </a:xfrm>
          <a:custGeom>
            <a:avLst/>
            <a:gdLst>
              <a:gd name="connsiteX0" fmla="*/ 0 w 4695825"/>
              <a:gd name="connsiteY0" fmla="*/ 0 h 4629150"/>
              <a:gd name="connsiteX1" fmla="*/ 4695825 w 4695825"/>
              <a:gd name="connsiteY1" fmla="*/ 19050 h 4629150"/>
              <a:gd name="connsiteX2" fmla="*/ 4648200 w 4695825"/>
              <a:gd name="connsiteY2" fmla="*/ 4629150 h 4629150"/>
              <a:gd name="connsiteX3" fmla="*/ 57150 w 4695825"/>
              <a:gd name="connsiteY3" fmla="*/ 4619625 h 4629150"/>
              <a:gd name="connsiteX4" fmla="*/ 0 w 4695825"/>
              <a:gd name="connsiteY4" fmla="*/ 0 h 462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825" h="4629150">
                <a:moveTo>
                  <a:pt x="0" y="0"/>
                </a:moveTo>
                <a:lnTo>
                  <a:pt x="4695825" y="19050"/>
                </a:lnTo>
                <a:lnTo>
                  <a:pt x="4648200" y="4629150"/>
                </a:lnTo>
                <a:lnTo>
                  <a:pt x="57150" y="4619625"/>
                </a:lnTo>
                <a:lnTo>
                  <a:pt x="0" y="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a:spLocks/>
          </p:cNvSpPr>
          <p:nvPr/>
        </p:nvSpPr>
        <p:spPr>
          <a:xfrm>
            <a:off x="666750" y="1876424"/>
            <a:ext cx="4581525" cy="4476750"/>
          </a:xfrm>
          <a:custGeom>
            <a:avLst/>
            <a:gdLst>
              <a:gd name="connsiteX0" fmla="*/ 0 w 4695825"/>
              <a:gd name="connsiteY0" fmla="*/ 171450 h 4419600"/>
              <a:gd name="connsiteX1" fmla="*/ 57150 w 4695825"/>
              <a:gd name="connsiteY1" fmla="*/ 4419600 h 4419600"/>
              <a:gd name="connsiteX2" fmla="*/ 4619625 w 4695825"/>
              <a:gd name="connsiteY2" fmla="*/ 4419600 h 4419600"/>
              <a:gd name="connsiteX3" fmla="*/ 4695825 w 4695825"/>
              <a:gd name="connsiteY3" fmla="*/ 0 h 4419600"/>
              <a:gd name="connsiteX4" fmla="*/ 0 w 4695825"/>
              <a:gd name="connsiteY4" fmla="*/ 171450 h 4419600"/>
              <a:gd name="connsiteX0" fmla="*/ 0 w 4705350"/>
              <a:gd name="connsiteY0" fmla="*/ 0 h 4467225"/>
              <a:gd name="connsiteX1" fmla="*/ 66675 w 4705350"/>
              <a:gd name="connsiteY1" fmla="*/ 4467225 h 4467225"/>
              <a:gd name="connsiteX2" fmla="*/ 4629150 w 4705350"/>
              <a:gd name="connsiteY2" fmla="*/ 4467225 h 4467225"/>
              <a:gd name="connsiteX3" fmla="*/ 4705350 w 4705350"/>
              <a:gd name="connsiteY3" fmla="*/ 47625 h 4467225"/>
              <a:gd name="connsiteX4" fmla="*/ 0 w 4705350"/>
              <a:gd name="connsiteY4" fmla="*/ 0 h 4467225"/>
              <a:gd name="connsiteX0" fmla="*/ 0 w 4715153"/>
              <a:gd name="connsiteY0" fmla="*/ 9525 h 4476750"/>
              <a:gd name="connsiteX1" fmla="*/ 66675 w 4715153"/>
              <a:gd name="connsiteY1" fmla="*/ 4476750 h 4476750"/>
              <a:gd name="connsiteX2" fmla="*/ 4629150 w 4715153"/>
              <a:gd name="connsiteY2" fmla="*/ 4476750 h 4476750"/>
              <a:gd name="connsiteX3" fmla="*/ 4715153 w 4715153"/>
              <a:gd name="connsiteY3" fmla="*/ 0 h 4476750"/>
              <a:gd name="connsiteX4" fmla="*/ 0 w 4715153"/>
              <a:gd name="connsiteY4" fmla="*/ 9525 h 447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153" h="4476750">
                <a:moveTo>
                  <a:pt x="0" y="9525"/>
                </a:moveTo>
                <a:lnTo>
                  <a:pt x="66675" y="4476750"/>
                </a:lnTo>
                <a:lnTo>
                  <a:pt x="4629150" y="4476750"/>
                </a:lnTo>
                <a:lnTo>
                  <a:pt x="4715153" y="0"/>
                </a:lnTo>
                <a:lnTo>
                  <a:pt x="0" y="9525"/>
                </a:lnTo>
                <a:close/>
              </a:path>
            </a:pathLst>
          </a:custGeom>
          <a:blipFill dpi="0" rotWithShape="1">
            <a:blip r:embed="rId3"/>
            <a:srcRect/>
            <a:tile tx="-50800" ty="-889000" sx="62000" sy="62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5467350" y="1847849"/>
            <a:ext cx="3228975" cy="3381375"/>
          </a:xfrm>
          <a:custGeom>
            <a:avLst/>
            <a:gdLst>
              <a:gd name="connsiteX0" fmla="*/ 0 w 3257550"/>
              <a:gd name="connsiteY0" fmla="*/ 85725 h 3600450"/>
              <a:gd name="connsiteX1" fmla="*/ 19050 w 3257550"/>
              <a:gd name="connsiteY1" fmla="*/ 3600450 h 3600450"/>
              <a:gd name="connsiteX2" fmla="*/ 3257550 w 3257550"/>
              <a:gd name="connsiteY2" fmla="*/ 3552825 h 3600450"/>
              <a:gd name="connsiteX3" fmla="*/ 3219450 w 3257550"/>
              <a:gd name="connsiteY3" fmla="*/ 0 h 3600450"/>
              <a:gd name="connsiteX4" fmla="*/ 0 w 3257550"/>
              <a:gd name="connsiteY4" fmla="*/ 85725 h 3600450"/>
              <a:gd name="connsiteX0" fmla="*/ 0 w 3248025"/>
              <a:gd name="connsiteY0" fmla="*/ 9525 h 3600450"/>
              <a:gd name="connsiteX1" fmla="*/ 9525 w 3248025"/>
              <a:gd name="connsiteY1" fmla="*/ 3600450 h 3600450"/>
              <a:gd name="connsiteX2" fmla="*/ 3248025 w 3248025"/>
              <a:gd name="connsiteY2" fmla="*/ 3552825 h 3600450"/>
              <a:gd name="connsiteX3" fmla="*/ 3209925 w 3248025"/>
              <a:gd name="connsiteY3" fmla="*/ 0 h 3600450"/>
              <a:gd name="connsiteX4" fmla="*/ 0 w 3248025"/>
              <a:gd name="connsiteY4" fmla="*/ 9525 h 3600450"/>
              <a:gd name="connsiteX0" fmla="*/ 0 w 3248025"/>
              <a:gd name="connsiteY0" fmla="*/ 9525 h 3552825"/>
              <a:gd name="connsiteX1" fmla="*/ 0 w 3248025"/>
              <a:gd name="connsiteY1" fmla="*/ 3352800 h 3552825"/>
              <a:gd name="connsiteX2" fmla="*/ 3248025 w 3248025"/>
              <a:gd name="connsiteY2" fmla="*/ 3552825 h 3552825"/>
              <a:gd name="connsiteX3" fmla="*/ 3209925 w 3248025"/>
              <a:gd name="connsiteY3" fmla="*/ 0 h 3552825"/>
              <a:gd name="connsiteX4" fmla="*/ 0 w 3248025"/>
              <a:gd name="connsiteY4" fmla="*/ 9525 h 3552825"/>
              <a:gd name="connsiteX0" fmla="*/ 0 w 3228975"/>
              <a:gd name="connsiteY0" fmla="*/ 9525 h 3381375"/>
              <a:gd name="connsiteX1" fmla="*/ 0 w 3228975"/>
              <a:gd name="connsiteY1" fmla="*/ 3352800 h 3381375"/>
              <a:gd name="connsiteX2" fmla="*/ 3228975 w 3228975"/>
              <a:gd name="connsiteY2" fmla="*/ 3381375 h 3381375"/>
              <a:gd name="connsiteX3" fmla="*/ 3209925 w 3228975"/>
              <a:gd name="connsiteY3" fmla="*/ 0 h 3381375"/>
              <a:gd name="connsiteX4" fmla="*/ 0 w 3228975"/>
              <a:gd name="connsiteY4" fmla="*/ 9525 h 338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975" h="3381375">
                <a:moveTo>
                  <a:pt x="0" y="9525"/>
                </a:moveTo>
                <a:lnTo>
                  <a:pt x="0" y="3352800"/>
                </a:lnTo>
                <a:lnTo>
                  <a:pt x="3228975" y="3381375"/>
                </a:lnTo>
                <a:lnTo>
                  <a:pt x="3209925" y="0"/>
                </a:lnTo>
                <a:lnTo>
                  <a:pt x="0" y="9525"/>
                </a:lnTo>
                <a:close/>
              </a:path>
            </a:pathLst>
          </a:custGeom>
          <a:blipFill dpi="0" rotWithShape="1">
            <a:blip r:embed="rId3"/>
            <a:srcRect/>
            <a:tile tx="-5842000" ty="-1397000" sx="80000" sy="8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20</a:t>
            </a:fld>
            <a:endParaRPr lang="en-US" sz="2400" dirty="0">
              <a:latin typeface="+mn-lt"/>
            </a:endParaRPr>
          </a:p>
        </p:txBody>
      </p:sp>
    </p:spTree>
    <p:extLst>
      <p:ext uri="{BB962C8B-B14F-4D97-AF65-F5344CB8AC3E}">
        <p14:creationId xmlns:p14="http://schemas.microsoft.com/office/powerpoint/2010/main" val="28659148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457200" y="1295400"/>
            <a:ext cx="8229600" cy="4876800"/>
          </a:xfrm>
        </p:spPr>
        <p:txBody>
          <a:bodyPr>
            <a:normAutofit lnSpcReduction="10000"/>
          </a:bodyPr>
          <a:lstStyle/>
          <a:p>
            <a:pPr marL="0" indent="0">
              <a:spcBef>
                <a:spcPts val="0"/>
              </a:spcBef>
              <a:spcAft>
                <a:spcPts val="1200"/>
              </a:spcAft>
              <a:buNone/>
            </a:pPr>
            <a:r>
              <a:rPr lang="en-US" sz="2800" dirty="0">
                <a:solidFill>
                  <a:schemeClr val="tx2">
                    <a:lumMod val="40000"/>
                    <a:lumOff val="60000"/>
                  </a:schemeClr>
                </a:solidFill>
                <a:latin typeface="+mj-lt"/>
              </a:rPr>
              <a:t>A job hazard is anything at work that can hurt you either physically or mentally.</a:t>
            </a:r>
          </a:p>
          <a:p>
            <a:pPr marL="0" indent="0">
              <a:spcAft>
                <a:spcPct val="30000"/>
              </a:spcAft>
              <a:buClr>
                <a:schemeClr val="tx2">
                  <a:lumMod val="40000"/>
                  <a:lumOff val="60000"/>
                </a:schemeClr>
              </a:buClr>
              <a:buNone/>
            </a:pPr>
            <a:r>
              <a:rPr lang="en-US" sz="2600" b="0" dirty="0">
                <a:solidFill>
                  <a:srgbClr val="1F396A"/>
                </a:solidFill>
                <a:latin typeface="+mn-lt"/>
              </a:rPr>
              <a:t>Some are obvious (easily seen), but others are not. Some hazards can hurt you now, while others may cause health problems in the future.</a:t>
            </a:r>
          </a:p>
          <a:p>
            <a:pPr>
              <a:spcAft>
                <a:spcPct val="30000"/>
              </a:spcAft>
              <a:buClr>
                <a:schemeClr val="tx2">
                  <a:lumMod val="40000"/>
                  <a:lumOff val="60000"/>
                </a:schemeClr>
              </a:buClr>
              <a:buFont typeface="Wingdings" pitchFamily="2" charset="2"/>
              <a:buChar char="§"/>
            </a:pPr>
            <a:r>
              <a:rPr lang="en-US" sz="2600" dirty="0">
                <a:solidFill>
                  <a:srgbClr val="1F396A"/>
                </a:solidFill>
                <a:latin typeface="+mn-lt"/>
              </a:rPr>
              <a:t>Safety hazards </a:t>
            </a:r>
            <a:r>
              <a:rPr lang="en-US" sz="2600" b="0" dirty="0">
                <a:solidFill>
                  <a:srgbClr val="1F396A"/>
                </a:solidFill>
                <a:latin typeface="+mn-lt"/>
              </a:rPr>
              <a:t>can cause immediate injuries</a:t>
            </a:r>
          </a:p>
          <a:p>
            <a:pPr lvl="1">
              <a:spcAft>
                <a:spcPct val="30000"/>
              </a:spcAft>
              <a:buClr>
                <a:schemeClr val="tx2">
                  <a:lumMod val="40000"/>
                  <a:lumOff val="60000"/>
                </a:schemeClr>
              </a:buClr>
              <a:buFont typeface="Arial" pitchFamily="34" charset="0"/>
              <a:buChar char="•"/>
            </a:pPr>
            <a:r>
              <a:rPr lang="en-US" sz="2800" dirty="0">
                <a:solidFill>
                  <a:srgbClr val="1F396A"/>
                </a:solidFill>
              </a:rPr>
              <a:t>Knives, hot grease</a:t>
            </a:r>
            <a:endParaRPr lang="en-US" sz="3000" dirty="0">
              <a:solidFill>
                <a:srgbClr val="1F396A"/>
              </a:solidFill>
              <a:latin typeface="+mn-lt"/>
            </a:endParaRPr>
          </a:p>
          <a:p>
            <a:pPr>
              <a:spcAft>
                <a:spcPct val="30000"/>
              </a:spcAft>
              <a:buClr>
                <a:schemeClr val="tx2">
                  <a:lumMod val="40000"/>
                  <a:lumOff val="60000"/>
                </a:schemeClr>
              </a:buClr>
              <a:buFont typeface="Wingdings" pitchFamily="2" charset="2"/>
              <a:buChar char="§"/>
            </a:pPr>
            <a:r>
              <a:rPr lang="en-US" sz="2600" dirty="0">
                <a:solidFill>
                  <a:srgbClr val="1F396A"/>
                </a:solidFill>
                <a:latin typeface="+mn-lt"/>
              </a:rPr>
              <a:t>Chemical hazards </a:t>
            </a:r>
            <a:r>
              <a:rPr lang="en-US" sz="2600" b="0" dirty="0">
                <a:solidFill>
                  <a:srgbClr val="1F396A"/>
                </a:solidFill>
                <a:latin typeface="+mn-lt"/>
              </a:rPr>
              <a:t>are gases, vapors, liquids, or dusts that can harm your body</a:t>
            </a:r>
          </a:p>
          <a:p>
            <a:pPr lvl="1">
              <a:spcAft>
                <a:spcPct val="30000"/>
              </a:spcAft>
              <a:buClr>
                <a:schemeClr val="tx2">
                  <a:lumMod val="40000"/>
                  <a:lumOff val="60000"/>
                </a:schemeClr>
              </a:buClr>
              <a:buFont typeface="Arial" pitchFamily="34" charset="0"/>
              <a:buChar char="•"/>
            </a:pPr>
            <a:r>
              <a:rPr lang="en-US" sz="2800" b="0" dirty="0">
                <a:solidFill>
                  <a:srgbClr val="1F396A"/>
                </a:solidFill>
                <a:latin typeface="+mn-lt"/>
              </a:rPr>
              <a:t>Cleaning products, pesticides</a:t>
            </a:r>
          </a:p>
        </p:txBody>
      </p:sp>
      <p:sp>
        <p:nvSpPr>
          <p:cNvPr id="21506" name="Rectangle 2"/>
          <p:cNvSpPr>
            <a:spLocks noGrp="1" noChangeArrowheads="1"/>
          </p:cNvSpPr>
          <p:nvPr>
            <p:ph type="title"/>
          </p:nvPr>
        </p:nvSpPr>
        <p:spPr>
          <a:xfrm>
            <a:off x="457200" y="274638"/>
            <a:ext cx="8229600" cy="782637"/>
          </a:xfrm>
        </p:spPr>
        <p:txBody>
          <a:bodyPr>
            <a:noAutofit/>
          </a:bodyPr>
          <a:lstStyle/>
          <a:p>
            <a:pPr algn="l"/>
            <a:r>
              <a:rPr lang="en-US" sz="3200" dirty="0">
                <a:solidFill>
                  <a:srgbClr val="F0502D"/>
                </a:solidFill>
                <a:latin typeface="+mj-lt"/>
              </a:rPr>
              <a:t>Job Hazards</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21</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879282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457200" y="1295400"/>
            <a:ext cx="8229600" cy="4876800"/>
          </a:xfrm>
        </p:spPr>
        <p:txBody>
          <a:bodyPr>
            <a:normAutofit/>
          </a:bodyPr>
          <a:lstStyle/>
          <a:p>
            <a:pPr>
              <a:spcAft>
                <a:spcPct val="30000"/>
              </a:spcAft>
              <a:buClr>
                <a:schemeClr val="tx2">
                  <a:lumMod val="40000"/>
                  <a:lumOff val="60000"/>
                </a:schemeClr>
              </a:buClr>
              <a:buFont typeface="Wingdings" pitchFamily="2" charset="2"/>
              <a:buChar char="§"/>
            </a:pPr>
            <a:r>
              <a:rPr lang="en-US" sz="2600" dirty="0">
                <a:solidFill>
                  <a:srgbClr val="1F396A"/>
                </a:solidFill>
                <a:latin typeface="+mn-lt"/>
              </a:rPr>
              <a:t>Biological hazards </a:t>
            </a:r>
            <a:r>
              <a:rPr lang="en-US" sz="2600" b="0" dirty="0">
                <a:solidFill>
                  <a:srgbClr val="1F396A"/>
                </a:solidFill>
                <a:latin typeface="+mn-lt"/>
              </a:rPr>
              <a:t>are living things that can cause sickness or disease, such as HIV/AIDS, hepatitis, tuberculosis.</a:t>
            </a:r>
          </a:p>
          <a:p>
            <a:pPr lvl="1">
              <a:spcAft>
                <a:spcPct val="30000"/>
              </a:spcAft>
              <a:buClr>
                <a:schemeClr val="tx2">
                  <a:lumMod val="40000"/>
                  <a:lumOff val="60000"/>
                </a:schemeClr>
              </a:buClr>
              <a:buFont typeface="Arial" pitchFamily="34" charset="0"/>
              <a:buChar char="•"/>
            </a:pPr>
            <a:r>
              <a:rPr lang="en-US" sz="2800" dirty="0">
                <a:solidFill>
                  <a:srgbClr val="1F396A"/>
                </a:solidFill>
                <a:latin typeface="+mn-lt"/>
              </a:rPr>
              <a:t>Bacteria, viruses</a:t>
            </a:r>
          </a:p>
          <a:p>
            <a:pPr>
              <a:spcAft>
                <a:spcPct val="30000"/>
              </a:spcAft>
              <a:buClr>
                <a:schemeClr val="tx2">
                  <a:lumMod val="40000"/>
                  <a:lumOff val="60000"/>
                </a:schemeClr>
              </a:buClr>
              <a:buFont typeface="Wingdings" pitchFamily="2" charset="2"/>
              <a:buChar char="§"/>
            </a:pPr>
            <a:r>
              <a:rPr lang="en-US" sz="2600" dirty="0">
                <a:solidFill>
                  <a:srgbClr val="1F396A"/>
                </a:solidFill>
                <a:latin typeface="+mn-lt"/>
              </a:rPr>
              <a:t>Other health hazards </a:t>
            </a:r>
            <a:r>
              <a:rPr lang="en-US" sz="2600" b="0" dirty="0">
                <a:solidFill>
                  <a:srgbClr val="1F396A"/>
                </a:solidFill>
                <a:latin typeface="+mn-lt"/>
              </a:rPr>
              <a:t>are other harmful things that can injure you or make you sick.</a:t>
            </a:r>
          </a:p>
          <a:p>
            <a:pPr lvl="1">
              <a:spcAft>
                <a:spcPct val="30000"/>
              </a:spcAft>
              <a:buClr>
                <a:schemeClr val="tx2">
                  <a:lumMod val="40000"/>
                  <a:lumOff val="60000"/>
                </a:schemeClr>
              </a:buClr>
              <a:buFont typeface="Arial" pitchFamily="34" charset="0"/>
              <a:buChar char="•"/>
            </a:pPr>
            <a:r>
              <a:rPr lang="en-US" sz="2800" dirty="0">
                <a:solidFill>
                  <a:srgbClr val="1F396A"/>
                </a:solidFill>
                <a:latin typeface="+mn-lt"/>
              </a:rPr>
              <a:t>Noise, radiation, repetitive movements, heat, cold, stress, harassment</a:t>
            </a:r>
            <a:endParaRPr lang="en-US" sz="2800" b="0" dirty="0">
              <a:solidFill>
                <a:srgbClr val="1F396A"/>
              </a:solidFill>
              <a:latin typeface="+mn-lt"/>
            </a:endParaRPr>
          </a:p>
        </p:txBody>
      </p:sp>
      <p:sp>
        <p:nvSpPr>
          <p:cNvPr id="21506" name="Rectangle 2"/>
          <p:cNvSpPr>
            <a:spLocks noGrp="1" noChangeArrowheads="1"/>
          </p:cNvSpPr>
          <p:nvPr>
            <p:ph type="title"/>
          </p:nvPr>
        </p:nvSpPr>
        <p:spPr>
          <a:xfrm>
            <a:off x="457200" y="274638"/>
            <a:ext cx="8229600" cy="782637"/>
          </a:xfrm>
        </p:spPr>
        <p:txBody>
          <a:bodyPr>
            <a:noAutofit/>
          </a:bodyPr>
          <a:lstStyle/>
          <a:p>
            <a:pPr algn="l"/>
            <a:r>
              <a:rPr lang="en-US" sz="3200" dirty="0">
                <a:solidFill>
                  <a:srgbClr val="F0502D"/>
                </a:solidFill>
                <a:latin typeface="+mj-lt"/>
              </a:rPr>
              <a:t>Job Hazards </a:t>
            </a:r>
            <a:r>
              <a:rPr lang="en-US" sz="2400" b="0" dirty="0">
                <a:solidFill>
                  <a:srgbClr val="F0502D"/>
                </a:solidFill>
                <a:latin typeface="+mj-lt"/>
              </a:rPr>
              <a:t>(continued)</a:t>
            </a:r>
            <a:endParaRPr lang="en-US" sz="2400" dirty="0">
              <a:solidFill>
                <a:srgbClr val="F0502D"/>
              </a:solidFill>
              <a:latin typeface="+mj-lt"/>
            </a:endParaRP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22</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088533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457200" y="1295400"/>
            <a:ext cx="4958178" cy="4876800"/>
          </a:xfrm>
        </p:spPr>
        <p:txBody>
          <a:bodyPr>
            <a:normAutofit/>
          </a:bodyPr>
          <a:lstStyle/>
          <a:p>
            <a:pPr>
              <a:spcAft>
                <a:spcPct val="30000"/>
              </a:spcAft>
              <a:buClr>
                <a:schemeClr val="tx2">
                  <a:lumMod val="40000"/>
                  <a:lumOff val="60000"/>
                </a:schemeClr>
              </a:buClr>
              <a:buFont typeface="Wingdings" pitchFamily="2" charset="2"/>
              <a:buChar char="§"/>
            </a:pPr>
            <a:r>
              <a:rPr lang="en-US" sz="2400" dirty="0">
                <a:solidFill>
                  <a:srgbClr val="1F396A"/>
                </a:solidFill>
                <a:latin typeface="+mn-lt"/>
              </a:rPr>
              <a:t>Safety Data Sheet (SDS)</a:t>
            </a:r>
          </a:p>
          <a:p>
            <a:pPr lvl="1">
              <a:spcAft>
                <a:spcPct val="30000"/>
              </a:spcAft>
              <a:buClr>
                <a:schemeClr val="tx2">
                  <a:lumMod val="40000"/>
                  <a:lumOff val="60000"/>
                </a:schemeClr>
              </a:buClr>
              <a:buFont typeface="Wingdings" pitchFamily="2" charset="2"/>
              <a:buChar char="§"/>
            </a:pPr>
            <a:r>
              <a:rPr lang="en-US" sz="2400" b="0" dirty="0">
                <a:solidFill>
                  <a:srgbClr val="1F396A"/>
                </a:solidFill>
                <a:latin typeface="+mn-lt"/>
              </a:rPr>
              <a:t>Information sheets that manufacturers must send to companies along with their chemical products</a:t>
            </a:r>
          </a:p>
          <a:p>
            <a:pPr lvl="1">
              <a:spcAft>
                <a:spcPct val="30000"/>
              </a:spcAft>
              <a:buClr>
                <a:schemeClr val="tx2">
                  <a:lumMod val="40000"/>
                  <a:lumOff val="60000"/>
                </a:schemeClr>
              </a:buClr>
              <a:buFont typeface="Wingdings" pitchFamily="2" charset="2"/>
              <a:buChar char="§"/>
            </a:pPr>
            <a:r>
              <a:rPr lang="en-US" sz="2400" dirty="0">
                <a:solidFill>
                  <a:srgbClr val="1F396A"/>
                </a:solidFill>
                <a:latin typeface="+mn-lt"/>
              </a:rPr>
              <a:t>An SDS tells you:</a:t>
            </a:r>
          </a:p>
          <a:p>
            <a:pPr lvl="2">
              <a:spcAft>
                <a:spcPct val="30000"/>
              </a:spcAft>
              <a:buClr>
                <a:schemeClr val="tx2">
                  <a:lumMod val="40000"/>
                  <a:lumOff val="60000"/>
                </a:schemeClr>
              </a:buClr>
              <a:buFont typeface="Wingdings" pitchFamily="2" charset="2"/>
              <a:buChar char="§"/>
            </a:pPr>
            <a:r>
              <a:rPr lang="en-US" sz="1800" b="0" dirty="0">
                <a:solidFill>
                  <a:srgbClr val="1F396A"/>
                </a:solidFill>
                <a:latin typeface="+mn-lt"/>
              </a:rPr>
              <a:t>What is in the product</a:t>
            </a:r>
          </a:p>
          <a:p>
            <a:pPr lvl="2">
              <a:spcAft>
                <a:spcPct val="30000"/>
              </a:spcAft>
              <a:buClr>
                <a:schemeClr val="tx2">
                  <a:lumMod val="40000"/>
                  <a:lumOff val="60000"/>
                </a:schemeClr>
              </a:buClr>
              <a:buFont typeface="Wingdings" pitchFamily="2" charset="2"/>
              <a:buChar char="§"/>
            </a:pPr>
            <a:r>
              <a:rPr lang="en-US" sz="1800" dirty="0">
                <a:solidFill>
                  <a:srgbClr val="1F396A"/>
                </a:solidFill>
                <a:latin typeface="+mn-lt"/>
              </a:rPr>
              <a:t>How it can harm you</a:t>
            </a:r>
          </a:p>
          <a:p>
            <a:pPr lvl="2">
              <a:spcAft>
                <a:spcPct val="30000"/>
              </a:spcAft>
              <a:buClr>
                <a:schemeClr val="tx2">
                  <a:lumMod val="40000"/>
                  <a:lumOff val="60000"/>
                </a:schemeClr>
              </a:buClr>
              <a:buFont typeface="Wingdings" pitchFamily="2" charset="2"/>
              <a:buChar char="§"/>
            </a:pPr>
            <a:r>
              <a:rPr lang="en-US" sz="1800" b="0" dirty="0">
                <a:solidFill>
                  <a:srgbClr val="1F396A"/>
                </a:solidFill>
                <a:latin typeface="+mn-lt"/>
              </a:rPr>
              <a:t>How to </a:t>
            </a:r>
            <a:r>
              <a:rPr lang="en-US" sz="1800" b="0">
                <a:solidFill>
                  <a:srgbClr val="1F396A"/>
                </a:solidFill>
                <a:latin typeface="+mn-lt"/>
              </a:rPr>
              <a:t>protect yourself</a:t>
            </a:r>
            <a:endParaRPr lang="en-US" sz="1800" b="0" dirty="0">
              <a:solidFill>
                <a:srgbClr val="1F396A"/>
              </a:solidFill>
              <a:latin typeface="+mn-lt"/>
            </a:endParaRPr>
          </a:p>
        </p:txBody>
      </p:sp>
      <p:sp>
        <p:nvSpPr>
          <p:cNvPr id="21506" name="Rectangle 2"/>
          <p:cNvSpPr>
            <a:spLocks noGrp="1" noChangeArrowheads="1"/>
          </p:cNvSpPr>
          <p:nvPr>
            <p:ph type="title"/>
          </p:nvPr>
        </p:nvSpPr>
        <p:spPr>
          <a:xfrm>
            <a:off x="457200" y="274638"/>
            <a:ext cx="8229600" cy="782637"/>
          </a:xfrm>
        </p:spPr>
        <p:txBody>
          <a:bodyPr>
            <a:noAutofit/>
          </a:bodyPr>
          <a:lstStyle/>
          <a:p>
            <a:pPr algn="l"/>
            <a:r>
              <a:rPr lang="en-US" sz="3200" dirty="0">
                <a:solidFill>
                  <a:srgbClr val="F0502D"/>
                </a:solidFill>
                <a:latin typeface="+mj-lt"/>
              </a:rPr>
              <a:t>What is an SDS?</a:t>
            </a:r>
            <a:endParaRPr lang="en-US" sz="2400" dirty="0">
              <a:solidFill>
                <a:srgbClr val="F0502D"/>
              </a:solidFill>
              <a:latin typeface="+mj-lt"/>
            </a:endParaRP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23</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4946" t="3333" r="4946" b="1983"/>
          <a:stretch/>
        </p:blipFill>
        <p:spPr>
          <a:xfrm>
            <a:off x="5264454" y="1169632"/>
            <a:ext cx="3342446" cy="4545367"/>
          </a:xfrm>
          <a:prstGeom prst="rect">
            <a:avLst/>
          </a:prstGeom>
          <a:ln w="12700">
            <a:solidFill>
              <a:schemeClr val="tx1"/>
            </a:solidFill>
          </a:ln>
        </p:spPr>
      </p:pic>
    </p:spTree>
    <p:extLst>
      <p:ext uri="{BB962C8B-B14F-4D97-AF65-F5344CB8AC3E}">
        <p14:creationId xmlns:p14="http://schemas.microsoft.com/office/powerpoint/2010/main" val="42312500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265683" y="1154906"/>
            <a:ext cx="6410324" cy="49720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 name="connsiteX0" fmla="*/ 0 w 7610475"/>
              <a:gd name="connsiteY0" fmla="*/ 4972050 h 5019675"/>
              <a:gd name="connsiteX1" fmla="*/ 0 w 7610475"/>
              <a:gd name="connsiteY1" fmla="*/ 0 h 5019675"/>
              <a:gd name="connsiteX2" fmla="*/ 7543800 w 7610475"/>
              <a:gd name="connsiteY2" fmla="*/ 9525 h 5019675"/>
              <a:gd name="connsiteX3" fmla="*/ 7553325 w 7610475"/>
              <a:gd name="connsiteY3" fmla="*/ 762000 h 5019675"/>
              <a:gd name="connsiteX4" fmla="*/ 7610475 w 7610475"/>
              <a:gd name="connsiteY4" fmla="*/ 5019675 h 5019675"/>
              <a:gd name="connsiteX5" fmla="*/ 3876675 w 7610475"/>
              <a:gd name="connsiteY5" fmla="*/ 5010150 h 5019675"/>
              <a:gd name="connsiteX6" fmla="*/ 0 w 7610475"/>
              <a:gd name="connsiteY6" fmla="*/ 4972050 h 5019675"/>
              <a:gd name="connsiteX0" fmla="*/ 0 w 7562850"/>
              <a:gd name="connsiteY0" fmla="*/ 4972050 h 5010150"/>
              <a:gd name="connsiteX1" fmla="*/ 0 w 7562850"/>
              <a:gd name="connsiteY1" fmla="*/ 0 h 5010150"/>
              <a:gd name="connsiteX2" fmla="*/ 7543800 w 7562850"/>
              <a:gd name="connsiteY2" fmla="*/ 9525 h 5010150"/>
              <a:gd name="connsiteX3" fmla="*/ 7553325 w 7562850"/>
              <a:gd name="connsiteY3" fmla="*/ 762000 h 5010150"/>
              <a:gd name="connsiteX4" fmla="*/ 7562850 w 7562850"/>
              <a:gd name="connsiteY4" fmla="*/ 4905375 h 5010150"/>
              <a:gd name="connsiteX5" fmla="*/ 3876675 w 7562850"/>
              <a:gd name="connsiteY5" fmla="*/ 5010150 h 5010150"/>
              <a:gd name="connsiteX6" fmla="*/ 0 w 7562850"/>
              <a:gd name="connsiteY6" fmla="*/ 4972050 h 5010150"/>
              <a:gd name="connsiteX0" fmla="*/ 0 w 7833442"/>
              <a:gd name="connsiteY0" fmla="*/ 4972050 h 5246862"/>
              <a:gd name="connsiteX1" fmla="*/ 0 w 7833442"/>
              <a:gd name="connsiteY1" fmla="*/ 0 h 5246862"/>
              <a:gd name="connsiteX2" fmla="*/ 7543800 w 7833442"/>
              <a:gd name="connsiteY2" fmla="*/ 9525 h 5246862"/>
              <a:gd name="connsiteX3" fmla="*/ 7553325 w 7833442"/>
              <a:gd name="connsiteY3" fmla="*/ 762000 h 5246862"/>
              <a:gd name="connsiteX4" fmla="*/ 7562850 w 7833442"/>
              <a:gd name="connsiteY4" fmla="*/ 4905375 h 5246862"/>
              <a:gd name="connsiteX5" fmla="*/ 3876675 w 7833442"/>
              <a:gd name="connsiteY5" fmla="*/ 5010150 h 5246862"/>
              <a:gd name="connsiteX6" fmla="*/ 0 w 7833442"/>
              <a:gd name="connsiteY6" fmla="*/ 4972050 h 5246862"/>
              <a:gd name="connsiteX0" fmla="*/ 0 w 7562850"/>
              <a:gd name="connsiteY0" fmla="*/ 4972050 h 5246862"/>
              <a:gd name="connsiteX1" fmla="*/ 0 w 7562850"/>
              <a:gd name="connsiteY1" fmla="*/ 0 h 5246862"/>
              <a:gd name="connsiteX2" fmla="*/ 7543800 w 7562850"/>
              <a:gd name="connsiteY2" fmla="*/ 9525 h 5246862"/>
              <a:gd name="connsiteX3" fmla="*/ 7553325 w 7562850"/>
              <a:gd name="connsiteY3" fmla="*/ 762000 h 5246862"/>
              <a:gd name="connsiteX4" fmla="*/ 7562850 w 7562850"/>
              <a:gd name="connsiteY4" fmla="*/ 4905375 h 5246862"/>
              <a:gd name="connsiteX5" fmla="*/ 3876675 w 7562850"/>
              <a:gd name="connsiteY5" fmla="*/ 5010150 h 5246862"/>
              <a:gd name="connsiteX6" fmla="*/ 0 w 7562850"/>
              <a:gd name="connsiteY6" fmla="*/ 4972050 h 5246862"/>
              <a:gd name="connsiteX0" fmla="*/ 0 w 7562850"/>
              <a:gd name="connsiteY0" fmla="*/ 4972050 h 5010150"/>
              <a:gd name="connsiteX1" fmla="*/ 0 w 7562850"/>
              <a:gd name="connsiteY1" fmla="*/ 0 h 5010150"/>
              <a:gd name="connsiteX2" fmla="*/ 7543800 w 7562850"/>
              <a:gd name="connsiteY2" fmla="*/ 9525 h 5010150"/>
              <a:gd name="connsiteX3" fmla="*/ 7553325 w 7562850"/>
              <a:gd name="connsiteY3" fmla="*/ 762000 h 5010150"/>
              <a:gd name="connsiteX4" fmla="*/ 7562850 w 7562850"/>
              <a:gd name="connsiteY4" fmla="*/ 4905375 h 5010150"/>
              <a:gd name="connsiteX5" fmla="*/ 3876675 w 7562850"/>
              <a:gd name="connsiteY5" fmla="*/ 5010150 h 5010150"/>
              <a:gd name="connsiteX6" fmla="*/ 0 w 7562850"/>
              <a:gd name="connsiteY6" fmla="*/ 4972050 h 5010150"/>
              <a:gd name="connsiteX0" fmla="*/ 0 w 7562850"/>
              <a:gd name="connsiteY0" fmla="*/ 4972050 h 5512227"/>
              <a:gd name="connsiteX1" fmla="*/ 0 w 7562850"/>
              <a:gd name="connsiteY1" fmla="*/ 0 h 5512227"/>
              <a:gd name="connsiteX2" fmla="*/ 7543800 w 7562850"/>
              <a:gd name="connsiteY2" fmla="*/ 9525 h 5512227"/>
              <a:gd name="connsiteX3" fmla="*/ 7553325 w 7562850"/>
              <a:gd name="connsiteY3" fmla="*/ 762000 h 5512227"/>
              <a:gd name="connsiteX4" fmla="*/ 7562850 w 7562850"/>
              <a:gd name="connsiteY4" fmla="*/ 4905375 h 5512227"/>
              <a:gd name="connsiteX5" fmla="*/ 0 w 7562850"/>
              <a:gd name="connsiteY5" fmla="*/ 4972050 h 5512227"/>
              <a:gd name="connsiteX0" fmla="*/ 0 w 7562850"/>
              <a:gd name="connsiteY0" fmla="*/ 4972050 h 5314384"/>
              <a:gd name="connsiteX1" fmla="*/ 0 w 7562850"/>
              <a:gd name="connsiteY1" fmla="*/ 0 h 5314384"/>
              <a:gd name="connsiteX2" fmla="*/ 7543800 w 7562850"/>
              <a:gd name="connsiteY2" fmla="*/ 9525 h 5314384"/>
              <a:gd name="connsiteX3" fmla="*/ 7553325 w 7562850"/>
              <a:gd name="connsiteY3" fmla="*/ 762000 h 5314384"/>
              <a:gd name="connsiteX4" fmla="*/ 7562850 w 7562850"/>
              <a:gd name="connsiteY4" fmla="*/ 4905375 h 5314384"/>
              <a:gd name="connsiteX5" fmla="*/ 0 w 7562850"/>
              <a:gd name="connsiteY5" fmla="*/ 4972050 h 5314384"/>
              <a:gd name="connsiteX0" fmla="*/ 0 w 7562850"/>
              <a:gd name="connsiteY0" fmla="*/ 4972050 h 4972050"/>
              <a:gd name="connsiteX1" fmla="*/ 0 w 7562850"/>
              <a:gd name="connsiteY1" fmla="*/ 0 h 4972050"/>
              <a:gd name="connsiteX2" fmla="*/ 7543800 w 7562850"/>
              <a:gd name="connsiteY2" fmla="*/ 9525 h 4972050"/>
              <a:gd name="connsiteX3" fmla="*/ 7553325 w 7562850"/>
              <a:gd name="connsiteY3" fmla="*/ 762000 h 4972050"/>
              <a:gd name="connsiteX4" fmla="*/ 7562850 w 7562850"/>
              <a:gd name="connsiteY4" fmla="*/ 4905375 h 4972050"/>
              <a:gd name="connsiteX5" fmla="*/ 0 w 7562850"/>
              <a:gd name="connsiteY5" fmla="*/ 4972050 h 4972050"/>
              <a:gd name="connsiteX0" fmla="*/ 0 w 7562850"/>
              <a:gd name="connsiteY0" fmla="*/ 4972050 h 4972050"/>
              <a:gd name="connsiteX1" fmla="*/ 0 w 7562850"/>
              <a:gd name="connsiteY1" fmla="*/ 0 h 4972050"/>
              <a:gd name="connsiteX2" fmla="*/ 7543800 w 7562850"/>
              <a:gd name="connsiteY2" fmla="*/ 9525 h 4972050"/>
              <a:gd name="connsiteX3" fmla="*/ 7562850 w 7562850"/>
              <a:gd name="connsiteY3" fmla="*/ 4905375 h 4972050"/>
              <a:gd name="connsiteX4" fmla="*/ 0 w 7562850"/>
              <a:gd name="connsiteY4" fmla="*/ 4972050 h 4972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0" h="4972050">
                <a:moveTo>
                  <a:pt x="0" y="4972050"/>
                </a:moveTo>
                <a:lnTo>
                  <a:pt x="0" y="0"/>
                </a:lnTo>
                <a:lnTo>
                  <a:pt x="7543800" y="9525"/>
                </a:lnTo>
                <a:lnTo>
                  <a:pt x="7562850" y="4905375"/>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Illustrated Workplaces</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Find The Hazards: 	</a:t>
            </a:r>
            <a:r>
              <a:rPr lang="en-US" sz="3200" dirty="0">
                <a:solidFill>
                  <a:srgbClr val="1F396A"/>
                </a:solidFill>
                <a:latin typeface="+mj-lt"/>
              </a:rPr>
              <a:t>Fast Food Restaurant</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1600" y="1206500"/>
            <a:ext cx="6199631" cy="4789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24</a:t>
            </a:fld>
            <a:endParaRPr lang="en-US" sz="2400" dirty="0">
              <a:latin typeface="+mn-lt"/>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1193513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265683" y="1154906"/>
            <a:ext cx="6410324" cy="49720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 name="connsiteX0" fmla="*/ 0 w 7610475"/>
              <a:gd name="connsiteY0" fmla="*/ 4972050 h 5019675"/>
              <a:gd name="connsiteX1" fmla="*/ 0 w 7610475"/>
              <a:gd name="connsiteY1" fmla="*/ 0 h 5019675"/>
              <a:gd name="connsiteX2" fmla="*/ 7543800 w 7610475"/>
              <a:gd name="connsiteY2" fmla="*/ 9525 h 5019675"/>
              <a:gd name="connsiteX3" fmla="*/ 7553325 w 7610475"/>
              <a:gd name="connsiteY3" fmla="*/ 762000 h 5019675"/>
              <a:gd name="connsiteX4" fmla="*/ 7610475 w 7610475"/>
              <a:gd name="connsiteY4" fmla="*/ 5019675 h 5019675"/>
              <a:gd name="connsiteX5" fmla="*/ 3876675 w 7610475"/>
              <a:gd name="connsiteY5" fmla="*/ 5010150 h 5019675"/>
              <a:gd name="connsiteX6" fmla="*/ 0 w 7610475"/>
              <a:gd name="connsiteY6" fmla="*/ 4972050 h 5019675"/>
              <a:gd name="connsiteX0" fmla="*/ 0 w 7562850"/>
              <a:gd name="connsiteY0" fmla="*/ 4972050 h 5010150"/>
              <a:gd name="connsiteX1" fmla="*/ 0 w 7562850"/>
              <a:gd name="connsiteY1" fmla="*/ 0 h 5010150"/>
              <a:gd name="connsiteX2" fmla="*/ 7543800 w 7562850"/>
              <a:gd name="connsiteY2" fmla="*/ 9525 h 5010150"/>
              <a:gd name="connsiteX3" fmla="*/ 7553325 w 7562850"/>
              <a:gd name="connsiteY3" fmla="*/ 762000 h 5010150"/>
              <a:gd name="connsiteX4" fmla="*/ 7562850 w 7562850"/>
              <a:gd name="connsiteY4" fmla="*/ 4905375 h 5010150"/>
              <a:gd name="connsiteX5" fmla="*/ 3876675 w 7562850"/>
              <a:gd name="connsiteY5" fmla="*/ 5010150 h 5010150"/>
              <a:gd name="connsiteX6" fmla="*/ 0 w 7562850"/>
              <a:gd name="connsiteY6" fmla="*/ 4972050 h 5010150"/>
              <a:gd name="connsiteX0" fmla="*/ 0 w 7833442"/>
              <a:gd name="connsiteY0" fmla="*/ 4972050 h 5246862"/>
              <a:gd name="connsiteX1" fmla="*/ 0 w 7833442"/>
              <a:gd name="connsiteY1" fmla="*/ 0 h 5246862"/>
              <a:gd name="connsiteX2" fmla="*/ 7543800 w 7833442"/>
              <a:gd name="connsiteY2" fmla="*/ 9525 h 5246862"/>
              <a:gd name="connsiteX3" fmla="*/ 7553325 w 7833442"/>
              <a:gd name="connsiteY3" fmla="*/ 762000 h 5246862"/>
              <a:gd name="connsiteX4" fmla="*/ 7562850 w 7833442"/>
              <a:gd name="connsiteY4" fmla="*/ 4905375 h 5246862"/>
              <a:gd name="connsiteX5" fmla="*/ 3876675 w 7833442"/>
              <a:gd name="connsiteY5" fmla="*/ 5010150 h 5246862"/>
              <a:gd name="connsiteX6" fmla="*/ 0 w 7833442"/>
              <a:gd name="connsiteY6" fmla="*/ 4972050 h 5246862"/>
              <a:gd name="connsiteX0" fmla="*/ 0 w 7562850"/>
              <a:gd name="connsiteY0" fmla="*/ 4972050 h 5246862"/>
              <a:gd name="connsiteX1" fmla="*/ 0 w 7562850"/>
              <a:gd name="connsiteY1" fmla="*/ 0 h 5246862"/>
              <a:gd name="connsiteX2" fmla="*/ 7543800 w 7562850"/>
              <a:gd name="connsiteY2" fmla="*/ 9525 h 5246862"/>
              <a:gd name="connsiteX3" fmla="*/ 7553325 w 7562850"/>
              <a:gd name="connsiteY3" fmla="*/ 762000 h 5246862"/>
              <a:gd name="connsiteX4" fmla="*/ 7562850 w 7562850"/>
              <a:gd name="connsiteY4" fmla="*/ 4905375 h 5246862"/>
              <a:gd name="connsiteX5" fmla="*/ 3876675 w 7562850"/>
              <a:gd name="connsiteY5" fmla="*/ 5010150 h 5246862"/>
              <a:gd name="connsiteX6" fmla="*/ 0 w 7562850"/>
              <a:gd name="connsiteY6" fmla="*/ 4972050 h 5246862"/>
              <a:gd name="connsiteX0" fmla="*/ 0 w 7562850"/>
              <a:gd name="connsiteY0" fmla="*/ 4972050 h 5010150"/>
              <a:gd name="connsiteX1" fmla="*/ 0 w 7562850"/>
              <a:gd name="connsiteY1" fmla="*/ 0 h 5010150"/>
              <a:gd name="connsiteX2" fmla="*/ 7543800 w 7562850"/>
              <a:gd name="connsiteY2" fmla="*/ 9525 h 5010150"/>
              <a:gd name="connsiteX3" fmla="*/ 7553325 w 7562850"/>
              <a:gd name="connsiteY3" fmla="*/ 762000 h 5010150"/>
              <a:gd name="connsiteX4" fmla="*/ 7562850 w 7562850"/>
              <a:gd name="connsiteY4" fmla="*/ 4905375 h 5010150"/>
              <a:gd name="connsiteX5" fmla="*/ 3876675 w 7562850"/>
              <a:gd name="connsiteY5" fmla="*/ 5010150 h 5010150"/>
              <a:gd name="connsiteX6" fmla="*/ 0 w 7562850"/>
              <a:gd name="connsiteY6" fmla="*/ 4972050 h 5010150"/>
              <a:gd name="connsiteX0" fmla="*/ 0 w 7562850"/>
              <a:gd name="connsiteY0" fmla="*/ 4972050 h 5512227"/>
              <a:gd name="connsiteX1" fmla="*/ 0 w 7562850"/>
              <a:gd name="connsiteY1" fmla="*/ 0 h 5512227"/>
              <a:gd name="connsiteX2" fmla="*/ 7543800 w 7562850"/>
              <a:gd name="connsiteY2" fmla="*/ 9525 h 5512227"/>
              <a:gd name="connsiteX3" fmla="*/ 7553325 w 7562850"/>
              <a:gd name="connsiteY3" fmla="*/ 762000 h 5512227"/>
              <a:gd name="connsiteX4" fmla="*/ 7562850 w 7562850"/>
              <a:gd name="connsiteY4" fmla="*/ 4905375 h 5512227"/>
              <a:gd name="connsiteX5" fmla="*/ 0 w 7562850"/>
              <a:gd name="connsiteY5" fmla="*/ 4972050 h 5512227"/>
              <a:gd name="connsiteX0" fmla="*/ 0 w 7562850"/>
              <a:gd name="connsiteY0" fmla="*/ 4972050 h 5314384"/>
              <a:gd name="connsiteX1" fmla="*/ 0 w 7562850"/>
              <a:gd name="connsiteY1" fmla="*/ 0 h 5314384"/>
              <a:gd name="connsiteX2" fmla="*/ 7543800 w 7562850"/>
              <a:gd name="connsiteY2" fmla="*/ 9525 h 5314384"/>
              <a:gd name="connsiteX3" fmla="*/ 7553325 w 7562850"/>
              <a:gd name="connsiteY3" fmla="*/ 762000 h 5314384"/>
              <a:gd name="connsiteX4" fmla="*/ 7562850 w 7562850"/>
              <a:gd name="connsiteY4" fmla="*/ 4905375 h 5314384"/>
              <a:gd name="connsiteX5" fmla="*/ 0 w 7562850"/>
              <a:gd name="connsiteY5" fmla="*/ 4972050 h 5314384"/>
              <a:gd name="connsiteX0" fmla="*/ 0 w 7562850"/>
              <a:gd name="connsiteY0" fmla="*/ 4972050 h 4972050"/>
              <a:gd name="connsiteX1" fmla="*/ 0 w 7562850"/>
              <a:gd name="connsiteY1" fmla="*/ 0 h 4972050"/>
              <a:gd name="connsiteX2" fmla="*/ 7543800 w 7562850"/>
              <a:gd name="connsiteY2" fmla="*/ 9525 h 4972050"/>
              <a:gd name="connsiteX3" fmla="*/ 7553325 w 7562850"/>
              <a:gd name="connsiteY3" fmla="*/ 762000 h 4972050"/>
              <a:gd name="connsiteX4" fmla="*/ 7562850 w 7562850"/>
              <a:gd name="connsiteY4" fmla="*/ 4905375 h 4972050"/>
              <a:gd name="connsiteX5" fmla="*/ 0 w 7562850"/>
              <a:gd name="connsiteY5" fmla="*/ 4972050 h 4972050"/>
              <a:gd name="connsiteX0" fmla="*/ 0 w 7562850"/>
              <a:gd name="connsiteY0" fmla="*/ 4972050 h 4972050"/>
              <a:gd name="connsiteX1" fmla="*/ 0 w 7562850"/>
              <a:gd name="connsiteY1" fmla="*/ 0 h 4972050"/>
              <a:gd name="connsiteX2" fmla="*/ 7543800 w 7562850"/>
              <a:gd name="connsiteY2" fmla="*/ 9525 h 4972050"/>
              <a:gd name="connsiteX3" fmla="*/ 7562850 w 7562850"/>
              <a:gd name="connsiteY3" fmla="*/ 4905375 h 4972050"/>
              <a:gd name="connsiteX4" fmla="*/ 0 w 7562850"/>
              <a:gd name="connsiteY4" fmla="*/ 4972050 h 4972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0" h="4972050">
                <a:moveTo>
                  <a:pt x="0" y="4972050"/>
                </a:moveTo>
                <a:lnTo>
                  <a:pt x="0" y="0"/>
                </a:lnTo>
                <a:lnTo>
                  <a:pt x="7543800" y="9525"/>
                </a:lnTo>
                <a:lnTo>
                  <a:pt x="7562850" y="4905375"/>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Illustrated Workplaces</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Find The Hazards: 	</a:t>
            </a:r>
            <a:r>
              <a:rPr lang="en-US" sz="3200" dirty="0">
                <a:solidFill>
                  <a:srgbClr val="1F396A"/>
                </a:solidFill>
                <a:latin typeface="+mj-lt"/>
              </a:rPr>
              <a:t>Grocery Store</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1600" y="1206500"/>
            <a:ext cx="6199631" cy="4789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25</a:t>
            </a:fld>
            <a:endParaRPr lang="en-US" sz="2400" dirty="0">
              <a:latin typeface="+mn-lt"/>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1123199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265683" y="1154906"/>
            <a:ext cx="6410324" cy="49720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 name="connsiteX0" fmla="*/ 0 w 7610475"/>
              <a:gd name="connsiteY0" fmla="*/ 4972050 h 5019675"/>
              <a:gd name="connsiteX1" fmla="*/ 0 w 7610475"/>
              <a:gd name="connsiteY1" fmla="*/ 0 h 5019675"/>
              <a:gd name="connsiteX2" fmla="*/ 7543800 w 7610475"/>
              <a:gd name="connsiteY2" fmla="*/ 9525 h 5019675"/>
              <a:gd name="connsiteX3" fmla="*/ 7553325 w 7610475"/>
              <a:gd name="connsiteY3" fmla="*/ 762000 h 5019675"/>
              <a:gd name="connsiteX4" fmla="*/ 7610475 w 7610475"/>
              <a:gd name="connsiteY4" fmla="*/ 5019675 h 5019675"/>
              <a:gd name="connsiteX5" fmla="*/ 3876675 w 7610475"/>
              <a:gd name="connsiteY5" fmla="*/ 5010150 h 5019675"/>
              <a:gd name="connsiteX6" fmla="*/ 0 w 7610475"/>
              <a:gd name="connsiteY6" fmla="*/ 4972050 h 5019675"/>
              <a:gd name="connsiteX0" fmla="*/ 0 w 7562850"/>
              <a:gd name="connsiteY0" fmla="*/ 4972050 h 5010150"/>
              <a:gd name="connsiteX1" fmla="*/ 0 w 7562850"/>
              <a:gd name="connsiteY1" fmla="*/ 0 h 5010150"/>
              <a:gd name="connsiteX2" fmla="*/ 7543800 w 7562850"/>
              <a:gd name="connsiteY2" fmla="*/ 9525 h 5010150"/>
              <a:gd name="connsiteX3" fmla="*/ 7553325 w 7562850"/>
              <a:gd name="connsiteY3" fmla="*/ 762000 h 5010150"/>
              <a:gd name="connsiteX4" fmla="*/ 7562850 w 7562850"/>
              <a:gd name="connsiteY4" fmla="*/ 4905375 h 5010150"/>
              <a:gd name="connsiteX5" fmla="*/ 3876675 w 7562850"/>
              <a:gd name="connsiteY5" fmla="*/ 5010150 h 5010150"/>
              <a:gd name="connsiteX6" fmla="*/ 0 w 7562850"/>
              <a:gd name="connsiteY6" fmla="*/ 4972050 h 5010150"/>
              <a:gd name="connsiteX0" fmla="*/ 0 w 7833442"/>
              <a:gd name="connsiteY0" fmla="*/ 4972050 h 5246862"/>
              <a:gd name="connsiteX1" fmla="*/ 0 w 7833442"/>
              <a:gd name="connsiteY1" fmla="*/ 0 h 5246862"/>
              <a:gd name="connsiteX2" fmla="*/ 7543800 w 7833442"/>
              <a:gd name="connsiteY2" fmla="*/ 9525 h 5246862"/>
              <a:gd name="connsiteX3" fmla="*/ 7553325 w 7833442"/>
              <a:gd name="connsiteY3" fmla="*/ 762000 h 5246862"/>
              <a:gd name="connsiteX4" fmla="*/ 7562850 w 7833442"/>
              <a:gd name="connsiteY4" fmla="*/ 4905375 h 5246862"/>
              <a:gd name="connsiteX5" fmla="*/ 3876675 w 7833442"/>
              <a:gd name="connsiteY5" fmla="*/ 5010150 h 5246862"/>
              <a:gd name="connsiteX6" fmla="*/ 0 w 7833442"/>
              <a:gd name="connsiteY6" fmla="*/ 4972050 h 5246862"/>
              <a:gd name="connsiteX0" fmla="*/ 0 w 7562850"/>
              <a:gd name="connsiteY0" fmla="*/ 4972050 h 5246862"/>
              <a:gd name="connsiteX1" fmla="*/ 0 w 7562850"/>
              <a:gd name="connsiteY1" fmla="*/ 0 h 5246862"/>
              <a:gd name="connsiteX2" fmla="*/ 7543800 w 7562850"/>
              <a:gd name="connsiteY2" fmla="*/ 9525 h 5246862"/>
              <a:gd name="connsiteX3" fmla="*/ 7553325 w 7562850"/>
              <a:gd name="connsiteY3" fmla="*/ 762000 h 5246862"/>
              <a:gd name="connsiteX4" fmla="*/ 7562850 w 7562850"/>
              <a:gd name="connsiteY4" fmla="*/ 4905375 h 5246862"/>
              <a:gd name="connsiteX5" fmla="*/ 3876675 w 7562850"/>
              <a:gd name="connsiteY5" fmla="*/ 5010150 h 5246862"/>
              <a:gd name="connsiteX6" fmla="*/ 0 w 7562850"/>
              <a:gd name="connsiteY6" fmla="*/ 4972050 h 5246862"/>
              <a:gd name="connsiteX0" fmla="*/ 0 w 7562850"/>
              <a:gd name="connsiteY0" fmla="*/ 4972050 h 5010150"/>
              <a:gd name="connsiteX1" fmla="*/ 0 w 7562850"/>
              <a:gd name="connsiteY1" fmla="*/ 0 h 5010150"/>
              <a:gd name="connsiteX2" fmla="*/ 7543800 w 7562850"/>
              <a:gd name="connsiteY2" fmla="*/ 9525 h 5010150"/>
              <a:gd name="connsiteX3" fmla="*/ 7553325 w 7562850"/>
              <a:gd name="connsiteY3" fmla="*/ 762000 h 5010150"/>
              <a:gd name="connsiteX4" fmla="*/ 7562850 w 7562850"/>
              <a:gd name="connsiteY4" fmla="*/ 4905375 h 5010150"/>
              <a:gd name="connsiteX5" fmla="*/ 3876675 w 7562850"/>
              <a:gd name="connsiteY5" fmla="*/ 5010150 h 5010150"/>
              <a:gd name="connsiteX6" fmla="*/ 0 w 7562850"/>
              <a:gd name="connsiteY6" fmla="*/ 4972050 h 5010150"/>
              <a:gd name="connsiteX0" fmla="*/ 0 w 7562850"/>
              <a:gd name="connsiteY0" fmla="*/ 4972050 h 5512227"/>
              <a:gd name="connsiteX1" fmla="*/ 0 w 7562850"/>
              <a:gd name="connsiteY1" fmla="*/ 0 h 5512227"/>
              <a:gd name="connsiteX2" fmla="*/ 7543800 w 7562850"/>
              <a:gd name="connsiteY2" fmla="*/ 9525 h 5512227"/>
              <a:gd name="connsiteX3" fmla="*/ 7553325 w 7562850"/>
              <a:gd name="connsiteY3" fmla="*/ 762000 h 5512227"/>
              <a:gd name="connsiteX4" fmla="*/ 7562850 w 7562850"/>
              <a:gd name="connsiteY4" fmla="*/ 4905375 h 5512227"/>
              <a:gd name="connsiteX5" fmla="*/ 0 w 7562850"/>
              <a:gd name="connsiteY5" fmla="*/ 4972050 h 5512227"/>
              <a:gd name="connsiteX0" fmla="*/ 0 w 7562850"/>
              <a:gd name="connsiteY0" fmla="*/ 4972050 h 5314384"/>
              <a:gd name="connsiteX1" fmla="*/ 0 w 7562850"/>
              <a:gd name="connsiteY1" fmla="*/ 0 h 5314384"/>
              <a:gd name="connsiteX2" fmla="*/ 7543800 w 7562850"/>
              <a:gd name="connsiteY2" fmla="*/ 9525 h 5314384"/>
              <a:gd name="connsiteX3" fmla="*/ 7553325 w 7562850"/>
              <a:gd name="connsiteY3" fmla="*/ 762000 h 5314384"/>
              <a:gd name="connsiteX4" fmla="*/ 7562850 w 7562850"/>
              <a:gd name="connsiteY4" fmla="*/ 4905375 h 5314384"/>
              <a:gd name="connsiteX5" fmla="*/ 0 w 7562850"/>
              <a:gd name="connsiteY5" fmla="*/ 4972050 h 5314384"/>
              <a:gd name="connsiteX0" fmla="*/ 0 w 7562850"/>
              <a:gd name="connsiteY0" fmla="*/ 4972050 h 4972050"/>
              <a:gd name="connsiteX1" fmla="*/ 0 w 7562850"/>
              <a:gd name="connsiteY1" fmla="*/ 0 h 4972050"/>
              <a:gd name="connsiteX2" fmla="*/ 7543800 w 7562850"/>
              <a:gd name="connsiteY2" fmla="*/ 9525 h 4972050"/>
              <a:gd name="connsiteX3" fmla="*/ 7553325 w 7562850"/>
              <a:gd name="connsiteY3" fmla="*/ 762000 h 4972050"/>
              <a:gd name="connsiteX4" fmla="*/ 7562850 w 7562850"/>
              <a:gd name="connsiteY4" fmla="*/ 4905375 h 4972050"/>
              <a:gd name="connsiteX5" fmla="*/ 0 w 7562850"/>
              <a:gd name="connsiteY5" fmla="*/ 4972050 h 4972050"/>
              <a:gd name="connsiteX0" fmla="*/ 0 w 7562850"/>
              <a:gd name="connsiteY0" fmla="*/ 4972050 h 4972050"/>
              <a:gd name="connsiteX1" fmla="*/ 0 w 7562850"/>
              <a:gd name="connsiteY1" fmla="*/ 0 h 4972050"/>
              <a:gd name="connsiteX2" fmla="*/ 7543800 w 7562850"/>
              <a:gd name="connsiteY2" fmla="*/ 9525 h 4972050"/>
              <a:gd name="connsiteX3" fmla="*/ 7562850 w 7562850"/>
              <a:gd name="connsiteY3" fmla="*/ 4905375 h 4972050"/>
              <a:gd name="connsiteX4" fmla="*/ 0 w 7562850"/>
              <a:gd name="connsiteY4" fmla="*/ 4972050 h 4972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0" h="4972050">
                <a:moveTo>
                  <a:pt x="0" y="4972050"/>
                </a:moveTo>
                <a:lnTo>
                  <a:pt x="0" y="0"/>
                </a:lnTo>
                <a:lnTo>
                  <a:pt x="7543800" y="9525"/>
                </a:lnTo>
                <a:lnTo>
                  <a:pt x="7562850" y="4905375"/>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Illustrated Workplaces</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Find The Hazards: 	</a:t>
            </a:r>
            <a:r>
              <a:rPr lang="en-US" sz="3200" dirty="0">
                <a:solidFill>
                  <a:srgbClr val="1F396A"/>
                </a:solidFill>
                <a:latin typeface="+mj-lt"/>
              </a:rPr>
              <a:t>Office</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1601" y="1206500"/>
            <a:ext cx="6199629" cy="4789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26</a:t>
            </a:fld>
            <a:endParaRPr lang="en-US" sz="2400" dirty="0">
              <a:latin typeface="+mn-lt"/>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4074279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265683" y="1154906"/>
            <a:ext cx="6410324" cy="49720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 name="connsiteX0" fmla="*/ 0 w 7610475"/>
              <a:gd name="connsiteY0" fmla="*/ 4972050 h 5019675"/>
              <a:gd name="connsiteX1" fmla="*/ 0 w 7610475"/>
              <a:gd name="connsiteY1" fmla="*/ 0 h 5019675"/>
              <a:gd name="connsiteX2" fmla="*/ 7543800 w 7610475"/>
              <a:gd name="connsiteY2" fmla="*/ 9525 h 5019675"/>
              <a:gd name="connsiteX3" fmla="*/ 7553325 w 7610475"/>
              <a:gd name="connsiteY3" fmla="*/ 762000 h 5019675"/>
              <a:gd name="connsiteX4" fmla="*/ 7610475 w 7610475"/>
              <a:gd name="connsiteY4" fmla="*/ 5019675 h 5019675"/>
              <a:gd name="connsiteX5" fmla="*/ 3876675 w 7610475"/>
              <a:gd name="connsiteY5" fmla="*/ 5010150 h 5019675"/>
              <a:gd name="connsiteX6" fmla="*/ 0 w 7610475"/>
              <a:gd name="connsiteY6" fmla="*/ 4972050 h 5019675"/>
              <a:gd name="connsiteX0" fmla="*/ 0 w 7562850"/>
              <a:gd name="connsiteY0" fmla="*/ 4972050 h 5010150"/>
              <a:gd name="connsiteX1" fmla="*/ 0 w 7562850"/>
              <a:gd name="connsiteY1" fmla="*/ 0 h 5010150"/>
              <a:gd name="connsiteX2" fmla="*/ 7543800 w 7562850"/>
              <a:gd name="connsiteY2" fmla="*/ 9525 h 5010150"/>
              <a:gd name="connsiteX3" fmla="*/ 7553325 w 7562850"/>
              <a:gd name="connsiteY3" fmla="*/ 762000 h 5010150"/>
              <a:gd name="connsiteX4" fmla="*/ 7562850 w 7562850"/>
              <a:gd name="connsiteY4" fmla="*/ 4905375 h 5010150"/>
              <a:gd name="connsiteX5" fmla="*/ 3876675 w 7562850"/>
              <a:gd name="connsiteY5" fmla="*/ 5010150 h 5010150"/>
              <a:gd name="connsiteX6" fmla="*/ 0 w 7562850"/>
              <a:gd name="connsiteY6" fmla="*/ 4972050 h 5010150"/>
              <a:gd name="connsiteX0" fmla="*/ 0 w 7833442"/>
              <a:gd name="connsiteY0" fmla="*/ 4972050 h 5246862"/>
              <a:gd name="connsiteX1" fmla="*/ 0 w 7833442"/>
              <a:gd name="connsiteY1" fmla="*/ 0 h 5246862"/>
              <a:gd name="connsiteX2" fmla="*/ 7543800 w 7833442"/>
              <a:gd name="connsiteY2" fmla="*/ 9525 h 5246862"/>
              <a:gd name="connsiteX3" fmla="*/ 7553325 w 7833442"/>
              <a:gd name="connsiteY3" fmla="*/ 762000 h 5246862"/>
              <a:gd name="connsiteX4" fmla="*/ 7562850 w 7833442"/>
              <a:gd name="connsiteY4" fmla="*/ 4905375 h 5246862"/>
              <a:gd name="connsiteX5" fmla="*/ 3876675 w 7833442"/>
              <a:gd name="connsiteY5" fmla="*/ 5010150 h 5246862"/>
              <a:gd name="connsiteX6" fmla="*/ 0 w 7833442"/>
              <a:gd name="connsiteY6" fmla="*/ 4972050 h 5246862"/>
              <a:gd name="connsiteX0" fmla="*/ 0 w 7562850"/>
              <a:gd name="connsiteY0" fmla="*/ 4972050 h 5246862"/>
              <a:gd name="connsiteX1" fmla="*/ 0 w 7562850"/>
              <a:gd name="connsiteY1" fmla="*/ 0 h 5246862"/>
              <a:gd name="connsiteX2" fmla="*/ 7543800 w 7562850"/>
              <a:gd name="connsiteY2" fmla="*/ 9525 h 5246862"/>
              <a:gd name="connsiteX3" fmla="*/ 7553325 w 7562850"/>
              <a:gd name="connsiteY3" fmla="*/ 762000 h 5246862"/>
              <a:gd name="connsiteX4" fmla="*/ 7562850 w 7562850"/>
              <a:gd name="connsiteY4" fmla="*/ 4905375 h 5246862"/>
              <a:gd name="connsiteX5" fmla="*/ 3876675 w 7562850"/>
              <a:gd name="connsiteY5" fmla="*/ 5010150 h 5246862"/>
              <a:gd name="connsiteX6" fmla="*/ 0 w 7562850"/>
              <a:gd name="connsiteY6" fmla="*/ 4972050 h 5246862"/>
              <a:gd name="connsiteX0" fmla="*/ 0 w 7562850"/>
              <a:gd name="connsiteY0" fmla="*/ 4972050 h 5010150"/>
              <a:gd name="connsiteX1" fmla="*/ 0 w 7562850"/>
              <a:gd name="connsiteY1" fmla="*/ 0 h 5010150"/>
              <a:gd name="connsiteX2" fmla="*/ 7543800 w 7562850"/>
              <a:gd name="connsiteY2" fmla="*/ 9525 h 5010150"/>
              <a:gd name="connsiteX3" fmla="*/ 7553325 w 7562850"/>
              <a:gd name="connsiteY3" fmla="*/ 762000 h 5010150"/>
              <a:gd name="connsiteX4" fmla="*/ 7562850 w 7562850"/>
              <a:gd name="connsiteY4" fmla="*/ 4905375 h 5010150"/>
              <a:gd name="connsiteX5" fmla="*/ 3876675 w 7562850"/>
              <a:gd name="connsiteY5" fmla="*/ 5010150 h 5010150"/>
              <a:gd name="connsiteX6" fmla="*/ 0 w 7562850"/>
              <a:gd name="connsiteY6" fmla="*/ 4972050 h 5010150"/>
              <a:gd name="connsiteX0" fmla="*/ 0 w 7562850"/>
              <a:gd name="connsiteY0" fmla="*/ 4972050 h 5512227"/>
              <a:gd name="connsiteX1" fmla="*/ 0 w 7562850"/>
              <a:gd name="connsiteY1" fmla="*/ 0 h 5512227"/>
              <a:gd name="connsiteX2" fmla="*/ 7543800 w 7562850"/>
              <a:gd name="connsiteY2" fmla="*/ 9525 h 5512227"/>
              <a:gd name="connsiteX3" fmla="*/ 7553325 w 7562850"/>
              <a:gd name="connsiteY3" fmla="*/ 762000 h 5512227"/>
              <a:gd name="connsiteX4" fmla="*/ 7562850 w 7562850"/>
              <a:gd name="connsiteY4" fmla="*/ 4905375 h 5512227"/>
              <a:gd name="connsiteX5" fmla="*/ 0 w 7562850"/>
              <a:gd name="connsiteY5" fmla="*/ 4972050 h 5512227"/>
              <a:gd name="connsiteX0" fmla="*/ 0 w 7562850"/>
              <a:gd name="connsiteY0" fmla="*/ 4972050 h 5314384"/>
              <a:gd name="connsiteX1" fmla="*/ 0 w 7562850"/>
              <a:gd name="connsiteY1" fmla="*/ 0 h 5314384"/>
              <a:gd name="connsiteX2" fmla="*/ 7543800 w 7562850"/>
              <a:gd name="connsiteY2" fmla="*/ 9525 h 5314384"/>
              <a:gd name="connsiteX3" fmla="*/ 7553325 w 7562850"/>
              <a:gd name="connsiteY3" fmla="*/ 762000 h 5314384"/>
              <a:gd name="connsiteX4" fmla="*/ 7562850 w 7562850"/>
              <a:gd name="connsiteY4" fmla="*/ 4905375 h 5314384"/>
              <a:gd name="connsiteX5" fmla="*/ 0 w 7562850"/>
              <a:gd name="connsiteY5" fmla="*/ 4972050 h 5314384"/>
              <a:gd name="connsiteX0" fmla="*/ 0 w 7562850"/>
              <a:gd name="connsiteY0" fmla="*/ 4972050 h 4972050"/>
              <a:gd name="connsiteX1" fmla="*/ 0 w 7562850"/>
              <a:gd name="connsiteY1" fmla="*/ 0 h 4972050"/>
              <a:gd name="connsiteX2" fmla="*/ 7543800 w 7562850"/>
              <a:gd name="connsiteY2" fmla="*/ 9525 h 4972050"/>
              <a:gd name="connsiteX3" fmla="*/ 7553325 w 7562850"/>
              <a:gd name="connsiteY3" fmla="*/ 762000 h 4972050"/>
              <a:gd name="connsiteX4" fmla="*/ 7562850 w 7562850"/>
              <a:gd name="connsiteY4" fmla="*/ 4905375 h 4972050"/>
              <a:gd name="connsiteX5" fmla="*/ 0 w 7562850"/>
              <a:gd name="connsiteY5" fmla="*/ 4972050 h 4972050"/>
              <a:gd name="connsiteX0" fmla="*/ 0 w 7562850"/>
              <a:gd name="connsiteY0" fmla="*/ 4972050 h 4972050"/>
              <a:gd name="connsiteX1" fmla="*/ 0 w 7562850"/>
              <a:gd name="connsiteY1" fmla="*/ 0 h 4972050"/>
              <a:gd name="connsiteX2" fmla="*/ 7543800 w 7562850"/>
              <a:gd name="connsiteY2" fmla="*/ 9525 h 4972050"/>
              <a:gd name="connsiteX3" fmla="*/ 7562850 w 7562850"/>
              <a:gd name="connsiteY3" fmla="*/ 4905375 h 4972050"/>
              <a:gd name="connsiteX4" fmla="*/ 0 w 7562850"/>
              <a:gd name="connsiteY4" fmla="*/ 4972050 h 4972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62850" h="4972050">
                <a:moveTo>
                  <a:pt x="0" y="4972050"/>
                </a:moveTo>
                <a:lnTo>
                  <a:pt x="0" y="0"/>
                </a:lnTo>
                <a:lnTo>
                  <a:pt x="7543800" y="9525"/>
                </a:lnTo>
                <a:lnTo>
                  <a:pt x="7562850" y="4905375"/>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latin typeface="Myriad Pro" pitchFamily="34" charset="0"/>
              </a:rPr>
              <a:t>Illustrated Workplaces</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Find The Hazards: 	</a:t>
            </a:r>
            <a:r>
              <a:rPr lang="en-US" sz="3200" dirty="0">
                <a:solidFill>
                  <a:srgbClr val="1F396A"/>
                </a:solidFill>
                <a:latin typeface="+mj-lt"/>
              </a:rPr>
              <a:t>Gas Station</a:t>
            </a: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1601" y="1206500"/>
            <a:ext cx="6199629" cy="47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27</a:t>
            </a:fld>
            <a:endParaRPr lang="en-US" sz="2400" dirty="0">
              <a:latin typeface="+mn-lt"/>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5009534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Hazard Mapping Activity</a:t>
            </a:r>
            <a:endParaRPr lang="en-US" sz="3200" dirty="0">
              <a:solidFill>
                <a:srgbClr val="1F396A"/>
              </a:solidFill>
              <a:latin typeface="+mj-lt"/>
            </a:endParaRP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28</a:t>
            </a:fld>
            <a:endParaRPr lang="en-US" sz="2400" dirty="0">
              <a:latin typeface="+mn-lt"/>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1138893"/>
            <a:ext cx="6466008" cy="5033307"/>
          </a:xfrm>
          <a:prstGeom prst="rect">
            <a:avLst/>
          </a:prstGeom>
        </p:spPr>
      </p:pic>
    </p:spTree>
    <p:extLst>
      <p:ext uri="{BB962C8B-B14F-4D97-AF65-F5344CB8AC3E}">
        <p14:creationId xmlns:p14="http://schemas.microsoft.com/office/powerpoint/2010/main" val="24970000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l"/>
            <a:r>
              <a:rPr lang="en-US" sz="3200" dirty="0">
                <a:solidFill>
                  <a:srgbClr val="F0502D"/>
                </a:solidFill>
                <a:latin typeface="+mj-lt"/>
              </a:rPr>
              <a:t>Finding Hazards: Main Points</a:t>
            </a:r>
          </a:p>
        </p:txBody>
      </p:sp>
      <p:sp>
        <p:nvSpPr>
          <p:cNvPr id="18435" name="Rectangle 3"/>
          <p:cNvSpPr>
            <a:spLocks noGrp="1" noChangeArrowheads="1"/>
          </p:cNvSpPr>
          <p:nvPr>
            <p:ph type="body" idx="1"/>
          </p:nvPr>
        </p:nvSpPr>
        <p:spPr>
          <a:xfrm>
            <a:off x="457200" y="1333499"/>
            <a:ext cx="8153401" cy="4838701"/>
          </a:xfrm>
        </p:spPr>
        <p:txBody>
          <a:bodyPr>
            <a:noAutofit/>
          </a:bodyPr>
          <a:lstStyle/>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All workplaces have hazards. A job hazard is anything at work that can hurt you, physically or mentally. </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Some job hazards are obvious (easily seen), but others are not. Some hazards can hurt you now, while others may cause health problems in the future. </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To be safe on the job, you must identify different types of hazards.</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People have a right to know about chemicals and other hazardous substances in their workplaces! When using a new chemical, read labels and check the SDS (Safety Data Sheet).</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An SDS tells you what is in a chemical product, how it can harm you, and how to protect yourself.</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29</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695151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1"/>
            <a:ext cx="8229600" cy="609600"/>
          </a:xfrm>
        </p:spPr>
        <p:txBody>
          <a:bodyPr lIns="45720" rIns="0">
            <a:normAutofit/>
          </a:bodyPr>
          <a:lstStyle/>
          <a:p>
            <a:pPr algn="l"/>
            <a:r>
              <a:rPr lang="en-US" sz="3200" dirty="0">
                <a:solidFill>
                  <a:srgbClr val="F0502D"/>
                </a:solidFill>
                <a:latin typeface="+mj-lt"/>
                <a:cs typeface="Arial" pitchFamily="34" charset="0"/>
              </a:rPr>
              <a:t>Making the Job Safer</a:t>
            </a:r>
          </a:p>
        </p:txBody>
      </p:sp>
      <p:sp>
        <p:nvSpPr>
          <p:cNvPr id="3" name="Content Placeholder 2"/>
          <p:cNvSpPr>
            <a:spLocks noGrp="1"/>
          </p:cNvSpPr>
          <p:nvPr>
            <p:ph idx="1"/>
          </p:nvPr>
        </p:nvSpPr>
        <p:spPr>
          <a:xfrm>
            <a:off x="533400" y="304800"/>
            <a:ext cx="8229600" cy="838201"/>
          </a:xfrm>
        </p:spPr>
        <p:txBody>
          <a:bodyPr wrap="square" lIns="0" rIns="0">
            <a:normAutofit/>
          </a:bodyPr>
          <a:lstStyle/>
          <a:p>
            <a:pPr marL="0" indent="0">
              <a:buNone/>
            </a:pPr>
            <a:r>
              <a:rPr lang="en-US" sz="4800" b="0" dirty="0">
                <a:solidFill>
                  <a:srgbClr val="F0502D"/>
                </a:solidFill>
                <a:latin typeface="Myriad Pro" pitchFamily="34" charset="0"/>
                <a:cs typeface="Arial" pitchFamily="34" charset="0"/>
              </a:rPr>
              <a:t>Lesson 3 </a:t>
            </a:r>
            <a:r>
              <a:rPr lang="en-US" sz="3600" b="0" dirty="0">
                <a:solidFill>
                  <a:srgbClr val="F0502D"/>
                </a:solidFill>
                <a:latin typeface="Myriad Pro" pitchFamily="34" charset="0"/>
                <a:cs typeface="Arial" pitchFamily="34" charset="0"/>
              </a:rPr>
              <a:t>(and 3</a:t>
            </a:r>
            <a:r>
              <a:rPr lang="en-US" sz="3400" b="0" dirty="0">
                <a:solidFill>
                  <a:srgbClr val="F0502D"/>
                </a:solidFill>
                <a:latin typeface="Myriad Pro" pitchFamily="34" charset="0"/>
                <a:cs typeface="Arial" pitchFamily="34" charset="0"/>
              </a:rPr>
              <a:t>B</a:t>
            </a:r>
            <a:r>
              <a:rPr lang="en-US" sz="3600" b="0" dirty="0">
                <a:solidFill>
                  <a:srgbClr val="F0502D"/>
                </a:solidFill>
                <a:latin typeface="Myriad Pro" pitchFamily="34" charset="0"/>
                <a:cs typeface="Arial" pitchFamily="34"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5570038"/>
            <a:ext cx="2924175" cy="1037735"/>
          </a:xfrm>
          <a:prstGeom prst="rect">
            <a:avLst/>
          </a:prstGeom>
        </p:spPr>
      </p:pic>
      <p:sp>
        <p:nvSpPr>
          <p:cNvPr id="5" name="Freeform 4"/>
          <p:cNvSpPr/>
          <p:nvPr/>
        </p:nvSpPr>
        <p:spPr>
          <a:xfrm>
            <a:off x="5419725" y="1809750"/>
            <a:ext cx="3324225" cy="3514725"/>
          </a:xfrm>
          <a:custGeom>
            <a:avLst/>
            <a:gdLst>
              <a:gd name="connsiteX0" fmla="*/ 0 w 3324225"/>
              <a:gd name="connsiteY0" fmla="*/ 9525 h 3514725"/>
              <a:gd name="connsiteX1" fmla="*/ 3295650 w 3324225"/>
              <a:gd name="connsiteY1" fmla="*/ 0 h 3514725"/>
              <a:gd name="connsiteX2" fmla="*/ 3324225 w 3324225"/>
              <a:gd name="connsiteY2" fmla="*/ 3514725 h 3514725"/>
              <a:gd name="connsiteX3" fmla="*/ 9525 w 3324225"/>
              <a:gd name="connsiteY3" fmla="*/ 3457575 h 3514725"/>
              <a:gd name="connsiteX4" fmla="*/ 0 w 3324225"/>
              <a:gd name="connsiteY4" fmla="*/ 9525 h 351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25" h="3514725">
                <a:moveTo>
                  <a:pt x="0" y="9525"/>
                </a:moveTo>
                <a:lnTo>
                  <a:pt x="3295650" y="0"/>
                </a:lnTo>
                <a:lnTo>
                  <a:pt x="3324225" y="3514725"/>
                </a:lnTo>
                <a:lnTo>
                  <a:pt x="9525" y="3457575"/>
                </a:lnTo>
                <a:lnTo>
                  <a:pt x="0" y="9525"/>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609600" y="1819275"/>
            <a:ext cx="4695825" cy="4629150"/>
          </a:xfrm>
          <a:custGeom>
            <a:avLst/>
            <a:gdLst>
              <a:gd name="connsiteX0" fmla="*/ 0 w 4695825"/>
              <a:gd name="connsiteY0" fmla="*/ 0 h 4629150"/>
              <a:gd name="connsiteX1" fmla="*/ 4695825 w 4695825"/>
              <a:gd name="connsiteY1" fmla="*/ 19050 h 4629150"/>
              <a:gd name="connsiteX2" fmla="*/ 4648200 w 4695825"/>
              <a:gd name="connsiteY2" fmla="*/ 4629150 h 4629150"/>
              <a:gd name="connsiteX3" fmla="*/ 57150 w 4695825"/>
              <a:gd name="connsiteY3" fmla="*/ 4619625 h 4629150"/>
              <a:gd name="connsiteX4" fmla="*/ 0 w 4695825"/>
              <a:gd name="connsiteY4" fmla="*/ 0 h 462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825" h="4629150">
                <a:moveTo>
                  <a:pt x="0" y="0"/>
                </a:moveTo>
                <a:lnTo>
                  <a:pt x="4695825" y="19050"/>
                </a:lnTo>
                <a:lnTo>
                  <a:pt x="4648200" y="4629150"/>
                </a:lnTo>
                <a:lnTo>
                  <a:pt x="57150" y="4619625"/>
                </a:lnTo>
                <a:lnTo>
                  <a:pt x="0" y="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a:spLocks/>
          </p:cNvSpPr>
          <p:nvPr/>
        </p:nvSpPr>
        <p:spPr>
          <a:xfrm>
            <a:off x="666750" y="1876424"/>
            <a:ext cx="4581525" cy="4476750"/>
          </a:xfrm>
          <a:custGeom>
            <a:avLst/>
            <a:gdLst>
              <a:gd name="connsiteX0" fmla="*/ 0 w 4695825"/>
              <a:gd name="connsiteY0" fmla="*/ 171450 h 4419600"/>
              <a:gd name="connsiteX1" fmla="*/ 57150 w 4695825"/>
              <a:gd name="connsiteY1" fmla="*/ 4419600 h 4419600"/>
              <a:gd name="connsiteX2" fmla="*/ 4619625 w 4695825"/>
              <a:gd name="connsiteY2" fmla="*/ 4419600 h 4419600"/>
              <a:gd name="connsiteX3" fmla="*/ 4695825 w 4695825"/>
              <a:gd name="connsiteY3" fmla="*/ 0 h 4419600"/>
              <a:gd name="connsiteX4" fmla="*/ 0 w 4695825"/>
              <a:gd name="connsiteY4" fmla="*/ 171450 h 4419600"/>
              <a:gd name="connsiteX0" fmla="*/ 0 w 4705350"/>
              <a:gd name="connsiteY0" fmla="*/ 0 h 4467225"/>
              <a:gd name="connsiteX1" fmla="*/ 66675 w 4705350"/>
              <a:gd name="connsiteY1" fmla="*/ 4467225 h 4467225"/>
              <a:gd name="connsiteX2" fmla="*/ 4629150 w 4705350"/>
              <a:gd name="connsiteY2" fmla="*/ 4467225 h 4467225"/>
              <a:gd name="connsiteX3" fmla="*/ 4705350 w 4705350"/>
              <a:gd name="connsiteY3" fmla="*/ 47625 h 4467225"/>
              <a:gd name="connsiteX4" fmla="*/ 0 w 4705350"/>
              <a:gd name="connsiteY4" fmla="*/ 0 h 4467225"/>
              <a:gd name="connsiteX0" fmla="*/ 0 w 4715153"/>
              <a:gd name="connsiteY0" fmla="*/ 9525 h 4476750"/>
              <a:gd name="connsiteX1" fmla="*/ 66675 w 4715153"/>
              <a:gd name="connsiteY1" fmla="*/ 4476750 h 4476750"/>
              <a:gd name="connsiteX2" fmla="*/ 4629150 w 4715153"/>
              <a:gd name="connsiteY2" fmla="*/ 4476750 h 4476750"/>
              <a:gd name="connsiteX3" fmla="*/ 4715153 w 4715153"/>
              <a:gd name="connsiteY3" fmla="*/ 0 h 4476750"/>
              <a:gd name="connsiteX4" fmla="*/ 0 w 4715153"/>
              <a:gd name="connsiteY4" fmla="*/ 9525 h 447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153" h="4476750">
                <a:moveTo>
                  <a:pt x="0" y="9525"/>
                </a:moveTo>
                <a:lnTo>
                  <a:pt x="66675" y="4476750"/>
                </a:lnTo>
                <a:lnTo>
                  <a:pt x="4629150" y="4476750"/>
                </a:lnTo>
                <a:lnTo>
                  <a:pt x="4715153" y="0"/>
                </a:lnTo>
                <a:lnTo>
                  <a:pt x="0" y="9525"/>
                </a:lnTo>
                <a:close/>
              </a:path>
            </a:pathLst>
          </a:custGeom>
          <a:blipFill dpi="0" rotWithShape="1">
            <a:blip r:embed="rId3"/>
            <a:srcRect/>
            <a:tile tx="127000" ty="-368300" sx="57000" sy="57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5467350" y="1847849"/>
            <a:ext cx="3228975" cy="3381375"/>
          </a:xfrm>
          <a:custGeom>
            <a:avLst/>
            <a:gdLst>
              <a:gd name="connsiteX0" fmla="*/ 0 w 3257550"/>
              <a:gd name="connsiteY0" fmla="*/ 85725 h 3600450"/>
              <a:gd name="connsiteX1" fmla="*/ 19050 w 3257550"/>
              <a:gd name="connsiteY1" fmla="*/ 3600450 h 3600450"/>
              <a:gd name="connsiteX2" fmla="*/ 3257550 w 3257550"/>
              <a:gd name="connsiteY2" fmla="*/ 3552825 h 3600450"/>
              <a:gd name="connsiteX3" fmla="*/ 3219450 w 3257550"/>
              <a:gd name="connsiteY3" fmla="*/ 0 h 3600450"/>
              <a:gd name="connsiteX4" fmla="*/ 0 w 3257550"/>
              <a:gd name="connsiteY4" fmla="*/ 85725 h 3600450"/>
              <a:gd name="connsiteX0" fmla="*/ 0 w 3248025"/>
              <a:gd name="connsiteY0" fmla="*/ 9525 h 3600450"/>
              <a:gd name="connsiteX1" fmla="*/ 9525 w 3248025"/>
              <a:gd name="connsiteY1" fmla="*/ 3600450 h 3600450"/>
              <a:gd name="connsiteX2" fmla="*/ 3248025 w 3248025"/>
              <a:gd name="connsiteY2" fmla="*/ 3552825 h 3600450"/>
              <a:gd name="connsiteX3" fmla="*/ 3209925 w 3248025"/>
              <a:gd name="connsiteY3" fmla="*/ 0 h 3600450"/>
              <a:gd name="connsiteX4" fmla="*/ 0 w 3248025"/>
              <a:gd name="connsiteY4" fmla="*/ 9525 h 3600450"/>
              <a:gd name="connsiteX0" fmla="*/ 0 w 3248025"/>
              <a:gd name="connsiteY0" fmla="*/ 9525 h 3552825"/>
              <a:gd name="connsiteX1" fmla="*/ 0 w 3248025"/>
              <a:gd name="connsiteY1" fmla="*/ 3352800 h 3552825"/>
              <a:gd name="connsiteX2" fmla="*/ 3248025 w 3248025"/>
              <a:gd name="connsiteY2" fmla="*/ 3552825 h 3552825"/>
              <a:gd name="connsiteX3" fmla="*/ 3209925 w 3248025"/>
              <a:gd name="connsiteY3" fmla="*/ 0 h 3552825"/>
              <a:gd name="connsiteX4" fmla="*/ 0 w 3248025"/>
              <a:gd name="connsiteY4" fmla="*/ 9525 h 3552825"/>
              <a:gd name="connsiteX0" fmla="*/ 0 w 3228975"/>
              <a:gd name="connsiteY0" fmla="*/ 9525 h 3381375"/>
              <a:gd name="connsiteX1" fmla="*/ 0 w 3228975"/>
              <a:gd name="connsiteY1" fmla="*/ 3352800 h 3381375"/>
              <a:gd name="connsiteX2" fmla="*/ 3228975 w 3228975"/>
              <a:gd name="connsiteY2" fmla="*/ 3381375 h 3381375"/>
              <a:gd name="connsiteX3" fmla="*/ 3209925 w 3228975"/>
              <a:gd name="connsiteY3" fmla="*/ 0 h 3381375"/>
              <a:gd name="connsiteX4" fmla="*/ 0 w 3228975"/>
              <a:gd name="connsiteY4" fmla="*/ 9525 h 338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975" h="3381375">
                <a:moveTo>
                  <a:pt x="0" y="9525"/>
                </a:moveTo>
                <a:lnTo>
                  <a:pt x="0" y="3352800"/>
                </a:lnTo>
                <a:lnTo>
                  <a:pt x="3228975" y="3381375"/>
                </a:lnTo>
                <a:lnTo>
                  <a:pt x="3209925" y="0"/>
                </a:lnTo>
                <a:lnTo>
                  <a:pt x="0" y="9525"/>
                </a:lnTo>
                <a:close/>
              </a:path>
            </a:pathLst>
          </a:custGeom>
          <a:blipFill dpi="0" rotWithShape="1">
            <a:blip r:embed="rId4"/>
            <a:srcRect/>
            <a:tile tx="0" ty="0" sx="70000" sy="75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30</a:t>
            </a:fld>
            <a:endParaRPr lang="en-US" sz="2400" dirty="0">
              <a:latin typeface="+mn-lt"/>
            </a:endParaRPr>
          </a:p>
        </p:txBody>
      </p:sp>
    </p:spTree>
    <p:extLst>
      <p:ext uri="{BB962C8B-B14F-4D97-AF65-F5344CB8AC3E}">
        <p14:creationId xmlns:p14="http://schemas.microsoft.com/office/powerpoint/2010/main" val="31058675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l"/>
            <a:r>
              <a:rPr lang="en-US" sz="3200" dirty="0">
                <a:solidFill>
                  <a:srgbClr val="F0502D"/>
                </a:solidFill>
                <a:latin typeface="+mj-lt"/>
              </a:rPr>
              <a:t>Controlling Hazards</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Isosceles Triangle 3"/>
          <p:cNvSpPr/>
          <p:nvPr/>
        </p:nvSpPr>
        <p:spPr>
          <a:xfrm>
            <a:off x="1388533" y="1532465"/>
            <a:ext cx="6126693" cy="4207933"/>
          </a:xfrm>
          <a:custGeom>
            <a:avLst/>
            <a:gdLst>
              <a:gd name="connsiteX0" fmla="*/ 0 w 5991226"/>
              <a:gd name="connsiteY0" fmla="*/ 4114800 h 4114800"/>
              <a:gd name="connsiteX1" fmla="*/ 2995613 w 5991226"/>
              <a:gd name="connsiteY1" fmla="*/ 0 h 4114800"/>
              <a:gd name="connsiteX2" fmla="*/ 5991226 w 5991226"/>
              <a:gd name="connsiteY2" fmla="*/ 4114800 h 4114800"/>
              <a:gd name="connsiteX3" fmla="*/ 0 w 5991226"/>
              <a:gd name="connsiteY3" fmla="*/ 4114800 h 4114800"/>
              <a:gd name="connsiteX0" fmla="*/ 0 w 5991226"/>
              <a:gd name="connsiteY0" fmla="*/ 4233333 h 4233333"/>
              <a:gd name="connsiteX1" fmla="*/ 3004080 w 5991226"/>
              <a:gd name="connsiteY1" fmla="*/ 0 h 4233333"/>
              <a:gd name="connsiteX2" fmla="*/ 5991226 w 5991226"/>
              <a:gd name="connsiteY2" fmla="*/ 4233333 h 4233333"/>
              <a:gd name="connsiteX3" fmla="*/ 0 w 5991226"/>
              <a:gd name="connsiteY3" fmla="*/ 4233333 h 4233333"/>
              <a:gd name="connsiteX0" fmla="*/ 0 w 6118226"/>
              <a:gd name="connsiteY0" fmla="*/ 4309533 h 4309533"/>
              <a:gd name="connsiteX1" fmla="*/ 3131080 w 6118226"/>
              <a:gd name="connsiteY1" fmla="*/ 0 h 4309533"/>
              <a:gd name="connsiteX2" fmla="*/ 6118226 w 6118226"/>
              <a:gd name="connsiteY2" fmla="*/ 4233333 h 4309533"/>
              <a:gd name="connsiteX3" fmla="*/ 0 w 6118226"/>
              <a:gd name="connsiteY3" fmla="*/ 4309533 h 4309533"/>
              <a:gd name="connsiteX0" fmla="*/ 0 w 6194426"/>
              <a:gd name="connsiteY0" fmla="*/ 4309533 h 4309533"/>
              <a:gd name="connsiteX1" fmla="*/ 3131080 w 6194426"/>
              <a:gd name="connsiteY1" fmla="*/ 0 h 4309533"/>
              <a:gd name="connsiteX2" fmla="*/ 6194426 w 6194426"/>
              <a:gd name="connsiteY2" fmla="*/ 4284133 h 4309533"/>
              <a:gd name="connsiteX3" fmla="*/ 0 w 6194426"/>
              <a:gd name="connsiteY3" fmla="*/ 4309533 h 4309533"/>
              <a:gd name="connsiteX0" fmla="*/ 0 w 6118226"/>
              <a:gd name="connsiteY0" fmla="*/ 4309533 h 4309533"/>
              <a:gd name="connsiteX1" fmla="*/ 3131080 w 6118226"/>
              <a:gd name="connsiteY1" fmla="*/ 0 h 4309533"/>
              <a:gd name="connsiteX2" fmla="*/ 6118226 w 6118226"/>
              <a:gd name="connsiteY2" fmla="*/ 4207933 h 4309533"/>
              <a:gd name="connsiteX3" fmla="*/ 0 w 6118226"/>
              <a:gd name="connsiteY3" fmla="*/ 4309533 h 4309533"/>
              <a:gd name="connsiteX0" fmla="*/ 0 w 6101293"/>
              <a:gd name="connsiteY0" fmla="*/ 4250266 h 4250266"/>
              <a:gd name="connsiteX1" fmla="*/ 3114147 w 6101293"/>
              <a:gd name="connsiteY1" fmla="*/ 0 h 4250266"/>
              <a:gd name="connsiteX2" fmla="*/ 6101293 w 6101293"/>
              <a:gd name="connsiteY2" fmla="*/ 4207933 h 4250266"/>
              <a:gd name="connsiteX3" fmla="*/ 0 w 6101293"/>
              <a:gd name="connsiteY3" fmla="*/ 4250266 h 4250266"/>
              <a:gd name="connsiteX0" fmla="*/ 0 w 6126693"/>
              <a:gd name="connsiteY0" fmla="*/ 4250266 h 4258733"/>
              <a:gd name="connsiteX1" fmla="*/ 3114147 w 6126693"/>
              <a:gd name="connsiteY1" fmla="*/ 0 h 4258733"/>
              <a:gd name="connsiteX2" fmla="*/ 6126693 w 6126693"/>
              <a:gd name="connsiteY2" fmla="*/ 4258733 h 4258733"/>
              <a:gd name="connsiteX3" fmla="*/ 0 w 6126693"/>
              <a:gd name="connsiteY3" fmla="*/ 4250266 h 4258733"/>
              <a:gd name="connsiteX0" fmla="*/ 0 w 6126693"/>
              <a:gd name="connsiteY0" fmla="*/ 4199466 h 4207933"/>
              <a:gd name="connsiteX1" fmla="*/ 3080280 w 6126693"/>
              <a:gd name="connsiteY1" fmla="*/ 0 h 4207933"/>
              <a:gd name="connsiteX2" fmla="*/ 6126693 w 6126693"/>
              <a:gd name="connsiteY2" fmla="*/ 4207933 h 4207933"/>
              <a:gd name="connsiteX3" fmla="*/ 0 w 6126693"/>
              <a:gd name="connsiteY3" fmla="*/ 4199466 h 4207933"/>
            </a:gdLst>
            <a:ahLst/>
            <a:cxnLst>
              <a:cxn ang="0">
                <a:pos x="connsiteX0" y="connsiteY0"/>
              </a:cxn>
              <a:cxn ang="0">
                <a:pos x="connsiteX1" y="connsiteY1"/>
              </a:cxn>
              <a:cxn ang="0">
                <a:pos x="connsiteX2" y="connsiteY2"/>
              </a:cxn>
              <a:cxn ang="0">
                <a:pos x="connsiteX3" y="connsiteY3"/>
              </a:cxn>
            </a:cxnLst>
            <a:rect l="l" t="t" r="r" b="b"/>
            <a:pathLst>
              <a:path w="6126693" h="4207933">
                <a:moveTo>
                  <a:pt x="0" y="4199466"/>
                </a:moveTo>
                <a:lnTo>
                  <a:pt x="3080280" y="0"/>
                </a:lnTo>
                <a:lnTo>
                  <a:pt x="6126693" y="4207933"/>
                </a:lnTo>
                <a:lnTo>
                  <a:pt x="0" y="4199466"/>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10" name="Isosceles Triangle 9"/>
          <p:cNvSpPr/>
          <p:nvPr/>
        </p:nvSpPr>
        <p:spPr>
          <a:xfrm>
            <a:off x="1464733" y="1579032"/>
            <a:ext cx="5991226" cy="4114800"/>
          </a:xfrm>
          <a:prstGeom prst="triangl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F396A"/>
              </a:solidFill>
            </a:endParaRPr>
          </a:p>
        </p:txBody>
      </p:sp>
      <p:sp>
        <p:nvSpPr>
          <p:cNvPr id="9" name="TextBox 8"/>
          <p:cNvSpPr txBox="1"/>
          <p:nvPr/>
        </p:nvSpPr>
        <p:spPr>
          <a:xfrm>
            <a:off x="1354666" y="2057400"/>
            <a:ext cx="6177493" cy="3908762"/>
          </a:xfrm>
          <a:prstGeom prst="rect">
            <a:avLst/>
          </a:prstGeom>
          <a:noFill/>
        </p:spPr>
        <p:txBody>
          <a:bodyPr wrap="square" rtlCol="0">
            <a:spAutoFit/>
          </a:bodyPr>
          <a:lstStyle/>
          <a:p>
            <a:pPr algn="ctr"/>
            <a:r>
              <a:rPr lang="en-US" b="1" dirty="0">
                <a:solidFill>
                  <a:srgbClr val="1F396A"/>
                </a:solidFill>
              </a:rPr>
              <a:t>Remove </a:t>
            </a:r>
          </a:p>
          <a:p>
            <a:pPr algn="ctr"/>
            <a:r>
              <a:rPr lang="en-US" b="1" dirty="0">
                <a:solidFill>
                  <a:srgbClr val="1F396A"/>
                </a:solidFill>
              </a:rPr>
              <a:t>the hazard</a:t>
            </a:r>
          </a:p>
          <a:p>
            <a:pPr algn="ctr"/>
            <a:r>
              <a:rPr lang="en-US" dirty="0">
                <a:solidFill>
                  <a:srgbClr val="1F396A"/>
                </a:solidFill>
              </a:rPr>
              <a:t>$2000</a:t>
            </a:r>
          </a:p>
          <a:p>
            <a:pPr algn="ctr"/>
            <a:r>
              <a:rPr lang="en-US" sz="1200" dirty="0">
                <a:solidFill>
                  <a:srgbClr val="1F396A"/>
                </a:solidFill>
              </a:rPr>
              <a:t>(for example, use safer</a:t>
            </a:r>
          </a:p>
          <a:p>
            <a:pPr algn="ctr"/>
            <a:r>
              <a:rPr lang="en-US" sz="1200" dirty="0">
                <a:solidFill>
                  <a:srgbClr val="1F396A"/>
                </a:solidFill>
              </a:rPr>
              <a:t>chemicals, use a machine guard)</a:t>
            </a:r>
          </a:p>
          <a:p>
            <a:pPr algn="ctr"/>
            <a:endParaRPr lang="en-US" sz="1200" dirty="0">
              <a:solidFill>
                <a:srgbClr val="1F396A"/>
              </a:solidFill>
            </a:endParaRPr>
          </a:p>
          <a:p>
            <a:pPr algn="ctr"/>
            <a:r>
              <a:rPr lang="en-US" b="1" dirty="0">
                <a:solidFill>
                  <a:srgbClr val="1F396A"/>
                </a:solidFill>
              </a:rPr>
              <a:t>Improve work </a:t>
            </a:r>
          </a:p>
          <a:p>
            <a:pPr algn="ctr"/>
            <a:r>
              <a:rPr lang="en-US" b="1" dirty="0">
                <a:solidFill>
                  <a:srgbClr val="1F396A"/>
                </a:solidFill>
              </a:rPr>
              <a:t>policies &amp; procedures</a:t>
            </a:r>
          </a:p>
          <a:p>
            <a:pPr algn="ctr"/>
            <a:r>
              <a:rPr lang="en-US" dirty="0">
                <a:solidFill>
                  <a:srgbClr val="1F396A"/>
                </a:solidFill>
              </a:rPr>
              <a:t>$1000</a:t>
            </a:r>
          </a:p>
          <a:p>
            <a:pPr algn="ctr"/>
            <a:r>
              <a:rPr lang="en-US" sz="1200" dirty="0">
                <a:solidFill>
                  <a:srgbClr val="1F396A"/>
                </a:solidFill>
              </a:rPr>
              <a:t>(for example, conduct training, </a:t>
            </a:r>
          </a:p>
          <a:p>
            <a:pPr algn="ctr"/>
            <a:r>
              <a:rPr lang="en-US" sz="1200" dirty="0">
                <a:solidFill>
                  <a:srgbClr val="1F396A"/>
                </a:solidFill>
              </a:rPr>
              <a:t>assign enough people to do the job)</a:t>
            </a:r>
          </a:p>
          <a:p>
            <a:pPr algn="ctr"/>
            <a:endParaRPr lang="en-US" sz="1400" dirty="0">
              <a:solidFill>
                <a:srgbClr val="1F396A"/>
              </a:solidFill>
            </a:endParaRPr>
          </a:p>
          <a:p>
            <a:pPr algn="ctr"/>
            <a:r>
              <a:rPr lang="en-US" b="1" dirty="0">
                <a:solidFill>
                  <a:srgbClr val="1F396A"/>
                </a:solidFill>
              </a:rPr>
              <a:t>Wear personal protective equipment (PPE)</a:t>
            </a:r>
          </a:p>
          <a:p>
            <a:pPr algn="ctr"/>
            <a:r>
              <a:rPr lang="en-US" dirty="0">
                <a:solidFill>
                  <a:srgbClr val="1F396A"/>
                </a:solidFill>
              </a:rPr>
              <a:t>$500</a:t>
            </a:r>
          </a:p>
          <a:p>
            <a:pPr algn="ctr"/>
            <a:r>
              <a:rPr lang="en-US" sz="1200" dirty="0">
                <a:solidFill>
                  <a:srgbClr val="1F396A"/>
                </a:solidFill>
              </a:rPr>
              <a:t>(for example, wear gloves, use a respirator)</a:t>
            </a:r>
          </a:p>
          <a:p>
            <a:endParaRPr lang="en-US" dirty="0"/>
          </a:p>
        </p:txBody>
      </p:sp>
      <p:sp>
        <p:nvSpPr>
          <p:cNvPr id="5" name="Rectangle 4"/>
          <p:cNvSpPr/>
          <p:nvPr/>
        </p:nvSpPr>
        <p:spPr>
          <a:xfrm>
            <a:off x="3055202" y="3435352"/>
            <a:ext cx="2810287" cy="36194"/>
          </a:xfrm>
          <a:custGeom>
            <a:avLst/>
            <a:gdLst>
              <a:gd name="connsiteX0" fmla="*/ 0 w 2286000"/>
              <a:gd name="connsiteY0" fmla="*/ 0 h 45719"/>
              <a:gd name="connsiteX1" fmla="*/ 2286000 w 2286000"/>
              <a:gd name="connsiteY1" fmla="*/ 0 h 45719"/>
              <a:gd name="connsiteX2" fmla="*/ 2286000 w 2286000"/>
              <a:gd name="connsiteY2" fmla="*/ 45719 h 45719"/>
              <a:gd name="connsiteX3" fmla="*/ 0 w 2286000"/>
              <a:gd name="connsiteY3" fmla="*/ 45719 h 45719"/>
              <a:gd name="connsiteX4" fmla="*/ 0 w 2286000"/>
              <a:gd name="connsiteY4" fmla="*/ 0 h 45719"/>
              <a:gd name="connsiteX0" fmla="*/ 0 w 2286000"/>
              <a:gd name="connsiteY0" fmla="*/ 0 h 54185"/>
              <a:gd name="connsiteX1" fmla="*/ 2286000 w 2286000"/>
              <a:gd name="connsiteY1" fmla="*/ 0 h 54185"/>
              <a:gd name="connsiteX2" fmla="*/ 2286000 w 2286000"/>
              <a:gd name="connsiteY2" fmla="*/ 45719 h 54185"/>
              <a:gd name="connsiteX3" fmla="*/ 8467 w 2286000"/>
              <a:gd name="connsiteY3" fmla="*/ 54185 h 54185"/>
              <a:gd name="connsiteX4" fmla="*/ 0 w 2286000"/>
              <a:gd name="connsiteY4" fmla="*/ 0 h 54185"/>
              <a:gd name="connsiteX0" fmla="*/ 0 w 2548467"/>
              <a:gd name="connsiteY0" fmla="*/ 0 h 71119"/>
              <a:gd name="connsiteX1" fmla="*/ 2286000 w 2548467"/>
              <a:gd name="connsiteY1" fmla="*/ 0 h 71119"/>
              <a:gd name="connsiteX2" fmla="*/ 2548467 w 2548467"/>
              <a:gd name="connsiteY2" fmla="*/ 71119 h 71119"/>
              <a:gd name="connsiteX3" fmla="*/ 8467 w 2548467"/>
              <a:gd name="connsiteY3" fmla="*/ 54185 h 71119"/>
              <a:gd name="connsiteX4" fmla="*/ 0 w 2548467"/>
              <a:gd name="connsiteY4" fmla="*/ 0 h 71119"/>
              <a:gd name="connsiteX0" fmla="*/ 0 w 2548467"/>
              <a:gd name="connsiteY0" fmla="*/ 0 h 71119"/>
              <a:gd name="connsiteX1" fmla="*/ 2531533 w 2548467"/>
              <a:gd name="connsiteY1" fmla="*/ 8467 h 71119"/>
              <a:gd name="connsiteX2" fmla="*/ 2548467 w 2548467"/>
              <a:gd name="connsiteY2" fmla="*/ 71119 h 71119"/>
              <a:gd name="connsiteX3" fmla="*/ 8467 w 2548467"/>
              <a:gd name="connsiteY3" fmla="*/ 54185 h 71119"/>
              <a:gd name="connsiteX4" fmla="*/ 0 w 2548467"/>
              <a:gd name="connsiteY4" fmla="*/ 0 h 71119"/>
              <a:gd name="connsiteX0" fmla="*/ 0 w 2610409"/>
              <a:gd name="connsiteY0" fmla="*/ 6350 h 62652"/>
              <a:gd name="connsiteX1" fmla="*/ 2593475 w 2610409"/>
              <a:gd name="connsiteY1" fmla="*/ 0 h 62652"/>
              <a:gd name="connsiteX2" fmla="*/ 2610409 w 2610409"/>
              <a:gd name="connsiteY2" fmla="*/ 62652 h 62652"/>
              <a:gd name="connsiteX3" fmla="*/ 70409 w 2610409"/>
              <a:gd name="connsiteY3" fmla="*/ 45718 h 62652"/>
              <a:gd name="connsiteX4" fmla="*/ 0 w 2610409"/>
              <a:gd name="connsiteY4" fmla="*/ 6350 h 62652"/>
              <a:gd name="connsiteX0" fmla="*/ 31352 w 2641761"/>
              <a:gd name="connsiteY0" fmla="*/ 6350 h 62652"/>
              <a:gd name="connsiteX1" fmla="*/ 2624827 w 2641761"/>
              <a:gd name="connsiteY1" fmla="*/ 0 h 62652"/>
              <a:gd name="connsiteX2" fmla="*/ 2641761 w 2641761"/>
              <a:gd name="connsiteY2" fmla="*/ 62652 h 62652"/>
              <a:gd name="connsiteX3" fmla="*/ 0 w 2641761"/>
              <a:gd name="connsiteY3" fmla="*/ 53126 h 62652"/>
              <a:gd name="connsiteX4" fmla="*/ 31352 w 2641761"/>
              <a:gd name="connsiteY4" fmla="*/ 6350 h 62652"/>
              <a:gd name="connsiteX0" fmla="*/ 31352 w 2641761"/>
              <a:gd name="connsiteY0" fmla="*/ 0 h 56302"/>
              <a:gd name="connsiteX1" fmla="*/ 2585008 w 2641761"/>
              <a:gd name="connsiteY1" fmla="*/ 1058 h 56302"/>
              <a:gd name="connsiteX2" fmla="*/ 2641761 w 2641761"/>
              <a:gd name="connsiteY2" fmla="*/ 56302 h 56302"/>
              <a:gd name="connsiteX3" fmla="*/ 0 w 2641761"/>
              <a:gd name="connsiteY3" fmla="*/ 46776 h 56302"/>
              <a:gd name="connsiteX4" fmla="*/ 31352 w 2641761"/>
              <a:gd name="connsiteY4" fmla="*/ 0 h 56302"/>
              <a:gd name="connsiteX0" fmla="*/ 31352 w 2610791"/>
              <a:gd name="connsiteY0" fmla="*/ 0 h 56302"/>
              <a:gd name="connsiteX1" fmla="*/ 2585008 w 2610791"/>
              <a:gd name="connsiteY1" fmla="*/ 1058 h 56302"/>
              <a:gd name="connsiteX2" fmla="*/ 2610791 w 2610791"/>
              <a:gd name="connsiteY2" fmla="*/ 56302 h 56302"/>
              <a:gd name="connsiteX3" fmla="*/ 0 w 2610791"/>
              <a:gd name="connsiteY3" fmla="*/ 46776 h 56302"/>
              <a:gd name="connsiteX4" fmla="*/ 31352 w 2610791"/>
              <a:gd name="connsiteY4" fmla="*/ 0 h 5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0791" h="56302">
                <a:moveTo>
                  <a:pt x="31352" y="0"/>
                </a:moveTo>
                <a:lnTo>
                  <a:pt x="2585008" y="1058"/>
                </a:lnTo>
                <a:lnTo>
                  <a:pt x="2610791" y="56302"/>
                </a:lnTo>
                <a:lnTo>
                  <a:pt x="0" y="46776"/>
                </a:lnTo>
                <a:lnTo>
                  <a:pt x="31352" y="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4"/>
          <p:cNvSpPr/>
          <p:nvPr/>
        </p:nvSpPr>
        <p:spPr>
          <a:xfrm>
            <a:off x="2079625" y="4762499"/>
            <a:ext cx="4778375" cy="45719"/>
          </a:xfrm>
          <a:custGeom>
            <a:avLst/>
            <a:gdLst>
              <a:gd name="connsiteX0" fmla="*/ 0 w 2286000"/>
              <a:gd name="connsiteY0" fmla="*/ 0 h 45719"/>
              <a:gd name="connsiteX1" fmla="*/ 2286000 w 2286000"/>
              <a:gd name="connsiteY1" fmla="*/ 0 h 45719"/>
              <a:gd name="connsiteX2" fmla="*/ 2286000 w 2286000"/>
              <a:gd name="connsiteY2" fmla="*/ 45719 h 45719"/>
              <a:gd name="connsiteX3" fmla="*/ 0 w 2286000"/>
              <a:gd name="connsiteY3" fmla="*/ 45719 h 45719"/>
              <a:gd name="connsiteX4" fmla="*/ 0 w 2286000"/>
              <a:gd name="connsiteY4" fmla="*/ 0 h 45719"/>
              <a:gd name="connsiteX0" fmla="*/ 0 w 2286000"/>
              <a:gd name="connsiteY0" fmla="*/ 0 h 54185"/>
              <a:gd name="connsiteX1" fmla="*/ 2286000 w 2286000"/>
              <a:gd name="connsiteY1" fmla="*/ 0 h 54185"/>
              <a:gd name="connsiteX2" fmla="*/ 2286000 w 2286000"/>
              <a:gd name="connsiteY2" fmla="*/ 45719 h 54185"/>
              <a:gd name="connsiteX3" fmla="*/ 8467 w 2286000"/>
              <a:gd name="connsiteY3" fmla="*/ 54185 h 54185"/>
              <a:gd name="connsiteX4" fmla="*/ 0 w 2286000"/>
              <a:gd name="connsiteY4" fmla="*/ 0 h 54185"/>
              <a:gd name="connsiteX0" fmla="*/ 0 w 2548467"/>
              <a:gd name="connsiteY0" fmla="*/ 0 h 71119"/>
              <a:gd name="connsiteX1" fmla="*/ 2286000 w 2548467"/>
              <a:gd name="connsiteY1" fmla="*/ 0 h 71119"/>
              <a:gd name="connsiteX2" fmla="*/ 2548467 w 2548467"/>
              <a:gd name="connsiteY2" fmla="*/ 71119 h 71119"/>
              <a:gd name="connsiteX3" fmla="*/ 8467 w 2548467"/>
              <a:gd name="connsiteY3" fmla="*/ 54185 h 71119"/>
              <a:gd name="connsiteX4" fmla="*/ 0 w 2548467"/>
              <a:gd name="connsiteY4" fmla="*/ 0 h 71119"/>
              <a:gd name="connsiteX0" fmla="*/ 0 w 2548467"/>
              <a:gd name="connsiteY0" fmla="*/ 0 h 71119"/>
              <a:gd name="connsiteX1" fmla="*/ 2531533 w 2548467"/>
              <a:gd name="connsiteY1" fmla="*/ 8467 h 71119"/>
              <a:gd name="connsiteX2" fmla="*/ 2548467 w 2548467"/>
              <a:gd name="connsiteY2" fmla="*/ 71119 h 71119"/>
              <a:gd name="connsiteX3" fmla="*/ 8467 w 2548467"/>
              <a:gd name="connsiteY3" fmla="*/ 54185 h 71119"/>
              <a:gd name="connsiteX4" fmla="*/ 0 w 2548467"/>
              <a:gd name="connsiteY4" fmla="*/ 0 h 71119"/>
              <a:gd name="connsiteX0" fmla="*/ 0 w 2610409"/>
              <a:gd name="connsiteY0" fmla="*/ 6350 h 62652"/>
              <a:gd name="connsiteX1" fmla="*/ 2593475 w 2610409"/>
              <a:gd name="connsiteY1" fmla="*/ 0 h 62652"/>
              <a:gd name="connsiteX2" fmla="*/ 2610409 w 2610409"/>
              <a:gd name="connsiteY2" fmla="*/ 62652 h 62652"/>
              <a:gd name="connsiteX3" fmla="*/ 70409 w 2610409"/>
              <a:gd name="connsiteY3" fmla="*/ 45718 h 62652"/>
              <a:gd name="connsiteX4" fmla="*/ 0 w 2610409"/>
              <a:gd name="connsiteY4" fmla="*/ 6350 h 62652"/>
              <a:gd name="connsiteX0" fmla="*/ 31352 w 2641761"/>
              <a:gd name="connsiteY0" fmla="*/ 6350 h 62652"/>
              <a:gd name="connsiteX1" fmla="*/ 2624827 w 2641761"/>
              <a:gd name="connsiteY1" fmla="*/ 0 h 62652"/>
              <a:gd name="connsiteX2" fmla="*/ 2641761 w 2641761"/>
              <a:gd name="connsiteY2" fmla="*/ 62652 h 62652"/>
              <a:gd name="connsiteX3" fmla="*/ 0 w 2641761"/>
              <a:gd name="connsiteY3" fmla="*/ 53126 h 62652"/>
              <a:gd name="connsiteX4" fmla="*/ 31352 w 2641761"/>
              <a:gd name="connsiteY4" fmla="*/ 6350 h 62652"/>
              <a:gd name="connsiteX0" fmla="*/ 31352 w 2641761"/>
              <a:gd name="connsiteY0" fmla="*/ 0 h 56302"/>
              <a:gd name="connsiteX1" fmla="*/ 2585008 w 2641761"/>
              <a:gd name="connsiteY1" fmla="*/ 1058 h 56302"/>
              <a:gd name="connsiteX2" fmla="*/ 2641761 w 2641761"/>
              <a:gd name="connsiteY2" fmla="*/ 56302 h 56302"/>
              <a:gd name="connsiteX3" fmla="*/ 0 w 2641761"/>
              <a:gd name="connsiteY3" fmla="*/ 46776 h 56302"/>
              <a:gd name="connsiteX4" fmla="*/ 31352 w 2641761"/>
              <a:gd name="connsiteY4" fmla="*/ 0 h 56302"/>
              <a:gd name="connsiteX0" fmla="*/ 31352 w 2610791"/>
              <a:gd name="connsiteY0" fmla="*/ 0 h 56302"/>
              <a:gd name="connsiteX1" fmla="*/ 2585008 w 2610791"/>
              <a:gd name="connsiteY1" fmla="*/ 1058 h 56302"/>
              <a:gd name="connsiteX2" fmla="*/ 2610791 w 2610791"/>
              <a:gd name="connsiteY2" fmla="*/ 56302 h 56302"/>
              <a:gd name="connsiteX3" fmla="*/ 0 w 2610791"/>
              <a:gd name="connsiteY3" fmla="*/ 46776 h 56302"/>
              <a:gd name="connsiteX4" fmla="*/ 31352 w 2610791"/>
              <a:gd name="connsiteY4" fmla="*/ 0 h 5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0791" h="56302">
                <a:moveTo>
                  <a:pt x="31352" y="0"/>
                </a:moveTo>
                <a:lnTo>
                  <a:pt x="2585008" y="1058"/>
                </a:lnTo>
                <a:lnTo>
                  <a:pt x="2610791" y="56302"/>
                </a:lnTo>
                <a:lnTo>
                  <a:pt x="0" y="46776"/>
                </a:lnTo>
                <a:lnTo>
                  <a:pt x="31352" y="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31</a:t>
            </a:fld>
            <a:endParaRPr lang="en-US" sz="2400" dirty="0">
              <a:latin typeface="+mn-lt"/>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cxnSp>
        <p:nvCxnSpPr>
          <p:cNvPr id="24" name="Straight Arrow Connector 2"/>
          <p:cNvCxnSpPr>
            <a:cxnSpLocks noChangeShapeType="1"/>
          </p:cNvCxnSpPr>
          <p:nvPr/>
        </p:nvCxnSpPr>
        <p:spPr bwMode="auto">
          <a:xfrm flipV="1">
            <a:off x="1464733" y="2148840"/>
            <a:ext cx="2252133" cy="3078480"/>
          </a:xfrm>
          <a:prstGeom prst="straightConnector1">
            <a:avLst/>
          </a:prstGeom>
          <a:noFill/>
          <a:ln w="12700" algn="ctr">
            <a:solidFill>
              <a:srgbClr val="1F396A"/>
            </a:solidFill>
            <a:round/>
            <a:headEn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99868">
            <a:off x="1717660" y="2554487"/>
            <a:ext cx="1636210" cy="1820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32685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Hospital dishwasher</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Chemical dishwashing solution</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Chemical burn to the eye</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err="1">
                <a:solidFill>
                  <a:prstClr val="white"/>
                </a:solidFill>
                <a:latin typeface="Felt Tip Roman" pitchFamily="2" charset="0"/>
              </a:rPr>
              <a:t>Jasmin’s</a:t>
            </a:r>
            <a:r>
              <a:rPr lang="en-US" sz="3600" b="1" dirty="0">
                <a:solidFill>
                  <a:prstClr val="white"/>
                </a:solidFill>
                <a:latin typeface="Felt Tip Roman" pitchFamily="2" charset="0"/>
              </a:rPr>
              <a:t>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9" cy="485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32</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0637025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Fast food worker</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Hot grill</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Burned hand</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prstClr val="white"/>
                </a:solidFill>
                <a:latin typeface="Felt Tip Roman" pitchFamily="2" charset="0"/>
              </a:rPr>
              <a:t>Will’s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8" cy="4854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33</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983750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Grocery store clerk</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Lifting heavy boxes</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Back strain</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prstClr val="white"/>
                </a:solidFill>
                <a:latin typeface="Felt Tip Roman" pitchFamily="2" charset="0"/>
              </a:rPr>
              <a:t>Andre’s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8" cy="485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34</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6150657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Grocery store deli clerk</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Meat slicer</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Cut finger</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prstClr val="white"/>
                </a:solidFill>
                <a:latin typeface="Felt Tip Roman" pitchFamily="2" charset="0"/>
              </a:rPr>
              <a:t>Molly’s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8" cy="485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35</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16724082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City public works employee</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Excessive heat</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Heat stroke</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prstClr val="white"/>
                </a:solidFill>
                <a:latin typeface="Felt Tip Roman" pitchFamily="2" charset="0"/>
              </a:rPr>
              <a:t>Chris’s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8" cy="485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36</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642297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Pizza shop employee</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Repetitive motion</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Hand, back injury</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prstClr val="white"/>
                </a:solidFill>
                <a:latin typeface="Felt Tip Roman" pitchFamily="2" charset="0"/>
              </a:rPr>
              <a:t>James’s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8" cy="485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37</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8331251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Farm worker</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Pesticide/chemical exposure</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Illness due to poisoning</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prstClr val="white"/>
                </a:solidFill>
                <a:latin typeface="Felt Tip Roman" pitchFamily="2" charset="0"/>
              </a:rPr>
              <a:t>Maria’s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8" cy="485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38</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195819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Nursing aide</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Heavy lifting</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Back, neck, and shoulder pain</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prstClr val="white"/>
                </a:solidFill>
                <a:latin typeface="Felt Tip Roman" pitchFamily="2" charset="0"/>
              </a:rPr>
              <a:t>Jada’s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8" cy="485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39</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8148735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066800" y="1352550"/>
            <a:ext cx="7553325" cy="5010150"/>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53325" h="5010150">
                <a:moveTo>
                  <a:pt x="0" y="4972050"/>
                </a:moveTo>
                <a:lnTo>
                  <a:pt x="0" y="0"/>
                </a:lnTo>
                <a:lnTo>
                  <a:pt x="7543800" y="9525"/>
                </a:lnTo>
                <a:lnTo>
                  <a:pt x="7553325" y="762000"/>
                </a:lnTo>
                <a:lnTo>
                  <a:pt x="3876675" y="714375"/>
                </a:lnTo>
                <a:lnTo>
                  <a:pt x="3876675" y="5010150"/>
                </a:lnTo>
                <a:lnTo>
                  <a:pt x="0" y="497205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242" name="Rectangle 3"/>
          <p:cNvSpPr>
            <a:spLocks noChangeArrowheads="1"/>
          </p:cNvSpPr>
          <p:nvPr/>
        </p:nvSpPr>
        <p:spPr bwMode="auto">
          <a:xfrm rot="-5400000">
            <a:off x="-1737519" y="3555207"/>
            <a:ext cx="47736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r>
              <a:rPr lang="en-US" sz="2400" dirty="0">
                <a:solidFill>
                  <a:srgbClr val="1F396A"/>
                </a:solidFill>
              </a:rPr>
              <a:t>$25,000 Safety Pyramid Game</a:t>
            </a:r>
          </a:p>
        </p:txBody>
      </p:sp>
      <p:sp>
        <p:nvSpPr>
          <p:cNvPr id="10243" name="Rectangle 4"/>
          <p:cNvSpPr>
            <a:spLocks noGrp="1" noChangeArrowheads="1"/>
          </p:cNvSpPr>
          <p:nvPr>
            <p:ph type="title"/>
          </p:nvPr>
        </p:nvSpPr>
        <p:spPr>
          <a:xfrm>
            <a:off x="457200" y="274638"/>
            <a:ext cx="8229600" cy="782637"/>
          </a:xfrm>
        </p:spPr>
        <p:txBody>
          <a:bodyPr>
            <a:normAutofit/>
          </a:bodyPr>
          <a:lstStyle/>
          <a:p>
            <a:pPr algn="l" eaLnBrk="1" hangingPunct="1"/>
            <a:r>
              <a:rPr lang="en-US" sz="3200" dirty="0">
                <a:solidFill>
                  <a:srgbClr val="F0502D"/>
                </a:solidFill>
                <a:latin typeface="+mj-lt"/>
              </a:rPr>
              <a:t>Eliminating or Reducing Hazards</a:t>
            </a:r>
            <a:endParaRPr lang="en-US" sz="3200" dirty="0">
              <a:solidFill>
                <a:schemeClr val="hlink"/>
              </a:solidFill>
              <a:latin typeface="+mj-lt"/>
            </a:endParaRPr>
          </a:p>
        </p:txBody>
      </p:sp>
      <p:sp>
        <p:nvSpPr>
          <p:cNvPr id="10244" name="Text Box 5"/>
          <p:cNvSpPr txBox="1">
            <a:spLocks noChangeArrowheads="1"/>
          </p:cNvSpPr>
          <p:nvPr/>
        </p:nvSpPr>
        <p:spPr bwMode="auto">
          <a:xfrm>
            <a:off x="2133600" y="5943600"/>
            <a:ext cx="51816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endParaRPr lang="en-US">
              <a:solidFill>
                <a:prstClr val="black"/>
              </a:solidFill>
            </a:endParaRPr>
          </a:p>
        </p:txBody>
      </p:sp>
      <p:sp>
        <p:nvSpPr>
          <p:cNvPr id="10246" name="Text Box 8"/>
          <p:cNvSpPr txBox="1">
            <a:spLocks noChangeArrowheads="1"/>
          </p:cNvSpPr>
          <p:nvPr/>
        </p:nvSpPr>
        <p:spPr bwMode="auto">
          <a:xfrm>
            <a:off x="5032375" y="2460368"/>
            <a:ext cx="365442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736600" eaLnBrk="0" hangingPunct="0">
              <a:defRPr>
                <a:solidFill>
                  <a:schemeClr val="tx1"/>
                </a:solidFill>
                <a:latin typeface="Arial" pitchFamily="34" charset="0"/>
              </a:defRPr>
            </a:lvl1pPr>
            <a:lvl2pPr marL="742950" indent="-285750" defTabSz="736600" eaLnBrk="0" hangingPunct="0">
              <a:defRPr>
                <a:solidFill>
                  <a:schemeClr val="tx1"/>
                </a:solidFill>
                <a:latin typeface="Arial" pitchFamily="34" charset="0"/>
              </a:defRPr>
            </a:lvl2pPr>
            <a:lvl3pPr marL="1143000" indent="-228600" defTabSz="736600" eaLnBrk="0" hangingPunct="0">
              <a:defRPr>
                <a:solidFill>
                  <a:schemeClr val="tx1"/>
                </a:solidFill>
                <a:latin typeface="Arial" pitchFamily="34" charset="0"/>
              </a:defRPr>
            </a:lvl3pPr>
            <a:lvl4pPr marL="1600200" indent="-228600" defTabSz="736600" eaLnBrk="0" hangingPunct="0">
              <a:defRPr>
                <a:solidFill>
                  <a:schemeClr val="tx1"/>
                </a:solidFill>
                <a:latin typeface="Arial" pitchFamily="34" charset="0"/>
              </a:defRPr>
            </a:lvl4pPr>
            <a:lvl5pPr marL="2057400" indent="-228600" defTabSz="736600" eaLnBrk="0" hangingPunct="0">
              <a:defRPr>
                <a:solidFill>
                  <a:schemeClr val="tx1"/>
                </a:solidFill>
                <a:latin typeface="Arial" pitchFamily="34" charset="0"/>
              </a:defRPr>
            </a:lvl5pPr>
            <a:lvl6pPr marL="2514600" indent="-228600" defTabSz="736600" eaLnBrk="0" fontAlgn="base" hangingPunct="0">
              <a:spcBef>
                <a:spcPct val="0"/>
              </a:spcBef>
              <a:spcAft>
                <a:spcPct val="0"/>
              </a:spcAft>
              <a:defRPr>
                <a:solidFill>
                  <a:schemeClr val="tx1"/>
                </a:solidFill>
                <a:latin typeface="Arial" pitchFamily="34" charset="0"/>
              </a:defRPr>
            </a:lvl6pPr>
            <a:lvl7pPr marL="2971800" indent="-228600" defTabSz="736600" eaLnBrk="0" fontAlgn="base" hangingPunct="0">
              <a:spcBef>
                <a:spcPct val="0"/>
              </a:spcBef>
              <a:spcAft>
                <a:spcPct val="0"/>
              </a:spcAft>
              <a:defRPr>
                <a:solidFill>
                  <a:schemeClr val="tx1"/>
                </a:solidFill>
                <a:latin typeface="Arial" pitchFamily="34" charset="0"/>
              </a:defRPr>
            </a:lvl7pPr>
            <a:lvl8pPr marL="3429000" indent="-228600" defTabSz="736600" eaLnBrk="0" fontAlgn="base" hangingPunct="0">
              <a:spcBef>
                <a:spcPct val="0"/>
              </a:spcBef>
              <a:spcAft>
                <a:spcPct val="0"/>
              </a:spcAft>
              <a:defRPr>
                <a:solidFill>
                  <a:schemeClr val="tx1"/>
                </a:solidFill>
                <a:latin typeface="Arial" pitchFamily="34" charset="0"/>
              </a:defRPr>
            </a:lvl8pPr>
            <a:lvl9pPr marL="3886200" indent="-228600" defTabSz="736600" eaLnBrk="0" fontAlgn="base" hangingPunct="0">
              <a:spcBef>
                <a:spcPct val="0"/>
              </a:spcBef>
              <a:spcAft>
                <a:spcPct val="0"/>
              </a:spcAft>
              <a:defRPr>
                <a:solidFill>
                  <a:schemeClr val="tx1"/>
                </a:solidFill>
                <a:latin typeface="Arial" pitchFamily="34" charset="0"/>
              </a:defRPr>
            </a:lvl9pPr>
          </a:lstStyle>
          <a:p>
            <a:pPr marL="914400" indent="-914400">
              <a:spcAft>
                <a:spcPts val="1800"/>
              </a:spcAft>
            </a:pPr>
            <a:r>
              <a:rPr lang="en-US" sz="1600" b="1" dirty="0">
                <a:solidFill>
                  <a:srgbClr val="F0502D"/>
                </a:solidFill>
                <a:latin typeface="Myriad Pro"/>
              </a:rPr>
              <a:t>Job:	</a:t>
            </a:r>
            <a:r>
              <a:rPr lang="en-US" sz="1600" dirty="0">
                <a:solidFill>
                  <a:srgbClr val="1F396A"/>
                </a:solidFill>
                <a:latin typeface="Myriad Pro" pitchFamily="34" charset="0"/>
              </a:rPr>
              <a:t>Barista</a:t>
            </a:r>
            <a:endParaRPr lang="en-US" sz="1600" dirty="0">
              <a:solidFill>
                <a:prstClr val="black"/>
              </a:solidFill>
              <a:latin typeface="Myriad Pro" pitchFamily="34" charset="0"/>
            </a:endParaRPr>
          </a:p>
          <a:p>
            <a:pPr marL="914400" indent="-914400">
              <a:spcAft>
                <a:spcPts val="1800"/>
              </a:spcAft>
            </a:pPr>
            <a:r>
              <a:rPr lang="en-US" sz="1600" b="1" dirty="0">
                <a:solidFill>
                  <a:srgbClr val="F0502D"/>
                </a:solidFill>
                <a:latin typeface="Myriad Pro"/>
              </a:rPr>
              <a:t>Hazard:	</a:t>
            </a:r>
            <a:r>
              <a:rPr lang="en-US" sz="1600" dirty="0">
                <a:solidFill>
                  <a:srgbClr val="1F396A"/>
                </a:solidFill>
                <a:latin typeface="Myriad Pro" pitchFamily="34" charset="0"/>
              </a:rPr>
              <a:t>Hot liquids</a:t>
            </a:r>
          </a:p>
          <a:p>
            <a:pPr marL="914400" indent="-914400">
              <a:spcAft>
                <a:spcPts val="1800"/>
              </a:spcAft>
            </a:pPr>
            <a:r>
              <a:rPr lang="en-US" sz="1600" b="1" dirty="0">
                <a:solidFill>
                  <a:srgbClr val="F0502D"/>
                </a:solidFill>
                <a:latin typeface="Myriad Pro"/>
              </a:rPr>
              <a:t>Injury:	</a:t>
            </a:r>
            <a:r>
              <a:rPr lang="en-US" sz="1600" dirty="0">
                <a:solidFill>
                  <a:srgbClr val="1F396A"/>
                </a:solidFill>
                <a:latin typeface="Myriad Pro" pitchFamily="34" charset="0"/>
              </a:rPr>
              <a:t>Burn</a:t>
            </a:r>
          </a:p>
        </p:txBody>
      </p:sp>
      <p:sp>
        <p:nvSpPr>
          <p:cNvPr id="15" name="Freeform 14"/>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5029200" y="1411069"/>
            <a:ext cx="3581401" cy="646331"/>
          </a:xfrm>
          <a:prstGeom prst="rect">
            <a:avLst/>
          </a:prstGeom>
          <a:noFill/>
        </p:spPr>
        <p:txBody>
          <a:bodyPr wrap="square" rtlCol="0" anchor="t">
            <a:spAutoFit/>
          </a:bodyPr>
          <a:lstStyle/>
          <a:p>
            <a:pPr algn="ctr"/>
            <a:r>
              <a:rPr lang="en-US" sz="3600" b="1" dirty="0">
                <a:solidFill>
                  <a:prstClr val="white"/>
                </a:solidFill>
                <a:latin typeface="Felt Tip Roman" pitchFamily="2" charset="0"/>
              </a:rPr>
              <a:t>Anita’s Story</a:t>
            </a:r>
          </a:p>
        </p:txBody>
      </p:sp>
      <p:pic>
        <p:nvPicPr>
          <p:cNvPr id="16" name="Picture 7"/>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15568" y="1422458"/>
            <a:ext cx="3752138" cy="485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40</a:t>
            </a:fld>
            <a:endParaRPr lang="en-US" sz="2400" dirty="0">
              <a:latin typeface="+mn-lt"/>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4639331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l"/>
            <a:r>
              <a:rPr lang="en-US" sz="3200" dirty="0">
                <a:solidFill>
                  <a:srgbClr val="F0502D"/>
                </a:solidFill>
                <a:latin typeface="+mj-lt"/>
              </a:rPr>
              <a:t>Making the Job Safer: Main Points</a:t>
            </a:r>
          </a:p>
        </p:txBody>
      </p:sp>
      <p:sp>
        <p:nvSpPr>
          <p:cNvPr id="18435" name="Rectangle 3"/>
          <p:cNvSpPr>
            <a:spLocks noGrp="1" noChangeArrowheads="1"/>
          </p:cNvSpPr>
          <p:nvPr>
            <p:ph type="body" idx="1"/>
          </p:nvPr>
        </p:nvSpPr>
        <p:spPr>
          <a:xfrm>
            <a:off x="457200" y="1333499"/>
            <a:ext cx="8153401" cy="4838701"/>
          </a:xfrm>
        </p:spPr>
        <p:txBody>
          <a:bodyPr>
            <a:noAutofit/>
          </a:bodyPr>
          <a:lstStyle/>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The best way to prevent a workplace injury or illness is to remove the hazard. If this can’t be done, then hazards can be controlled through work policies and procedures or the use of PPE (personal protective equipment), such as a respirator or hearing or eye protection. </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Personal protective equipment is not usually the best way to protect workers because the hazard is still there, and because the equipment has to fit right and be used every time.</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Most workplace injuries and illnesses are caused by unsafe environments—</a:t>
            </a:r>
            <a:r>
              <a:rPr lang="en-US" sz="2400" b="0" u="sng" dirty="0">
                <a:solidFill>
                  <a:srgbClr val="1F396A"/>
                </a:solidFill>
                <a:latin typeface="+mn-lt"/>
              </a:rPr>
              <a:t>not</a:t>
            </a:r>
            <a:r>
              <a:rPr lang="en-US" sz="2400" b="0" dirty="0">
                <a:solidFill>
                  <a:srgbClr val="1F396A"/>
                </a:solidFill>
                <a:latin typeface="+mn-lt"/>
              </a:rPr>
              <a:t> human error.</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A good way to think about addressing hazards in the workplace is, “Fix the workplace, not the worker.”</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41</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8827721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1"/>
            <a:ext cx="8229600" cy="609600"/>
          </a:xfrm>
        </p:spPr>
        <p:txBody>
          <a:bodyPr lIns="45720" rIns="0">
            <a:normAutofit/>
          </a:bodyPr>
          <a:lstStyle/>
          <a:p>
            <a:pPr algn="l"/>
            <a:r>
              <a:rPr lang="en-US" sz="3200" dirty="0">
                <a:solidFill>
                  <a:srgbClr val="F0502D"/>
                </a:solidFill>
                <a:latin typeface="+mj-lt"/>
                <a:cs typeface="Arial" pitchFamily="34" charset="0"/>
              </a:rPr>
              <a:t>Emergencies at Work</a:t>
            </a:r>
          </a:p>
        </p:txBody>
      </p:sp>
      <p:sp>
        <p:nvSpPr>
          <p:cNvPr id="3" name="Content Placeholder 2"/>
          <p:cNvSpPr>
            <a:spLocks noGrp="1"/>
          </p:cNvSpPr>
          <p:nvPr>
            <p:ph idx="1"/>
          </p:nvPr>
        </p:nvSpPr>
        <p:spPr>
          <a:xfrm>
            <a:off x="533400" y="304800"/>
            <a:ext cx="8229600" cy="838201"/>
          </a:xfrm>
        </p:spPr>
        <p:txBody>
          <a:bodyPr wrap="square" lIns="0" rIns="0">
            <a:normAutofit/>
          </a:bodyPr>
          <a:lstStyle/>
          <a:p>
            <a:pPr marL="0" indent="0">
              <a:buNone/>
            </a:pPr>
            <a:r>
              <a:rPr lang="en-US" sz="4800" b="0" dirty="0">
                <a:solidFill>
                  <a:srgbClr val="F0502D"/>
                </a:solidFill>
                <a:latin typeface="Myriad Pro" pitchFamily="34" charset="0"/>
                <a:cs typeface="Arial" pitchFamily="34" charset="0"/>
              </a:rPr>
              <a:t>Lesson 4 </a:t>
            </a:r>
            <a:r>
              <a:rPr lang="en-US" sz="3600" b="0" dirty="0">
                <a:solidFill>
                  <a:srgbClr val="F0502D"/>
                </a:solidFill>
                <a:latin typeface="Myriad Pro" pitchFamily="34" charset="0"/>
                <a:cs typeface="Arial" pitchFamily="34" charset="0"/>
              </a:rPr>
              <a:t>(and 4</a:t>
            </a:r>
            <a:r>
              <a:rPr lang="en-US" sz="3400" b="0" dirty="0">
                <a:solidFill>
                  <a:srgbClr val="F0502D"/>
                </a:solidFill>
                <a:latin typeface="Myriad Pro" pitchFamily="34" charset="0"/>
                <a:cs typeface="Arial" pitchFamily="34" charset="0"/>
              </a:rPr>
              <a:t>B</a:t>
            </a:r>
            <a:r>
              <a:rPr lang="en-US" sz="3600" b="0" dirty="0">
                <a:solidFill>
                  <a:srgbClr val="F0502D"/>
                </a:solidFill>
                <a:latin typeface="Myriad Pro" pitchFamily="34" charset="0"/>
                <a:cs typeface="Arial" pitchFamily="34"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5570038"/>
            <a:ext cx="2924175" cy="1037735"/>
          </a:xfrm>
          <a:prstGeom prst="rect">
            <a:avLst/>
          </a:prstGeom>
        </p:spPr>
      </p:pic>
      <p:sp>
        <p:nvSpPr>
          <p:cNvPr id="5" name="Freeform 4"/>
          <p:cNvSpPr/>
          <p:nvPr/>
        </p:nvSpPr>
        <p:spPr>
          <a:xfrm>
            <a:off x="5419725" y="1809750"/>
            <a:ext cx="3324225" cy="3514725"/>
          </a:xfrm>
          <a:custGeom>
            <a:avLst/>
            <a:gdLst>
              <a:gd name="connsiteX0" fmla="*/ 0 w 3324225"/>
              <a:gd name="connsiteY0" fmla="*/ 9525 h 3514725"/>
              <a:gd name="connsiteX1" fmla="*/ 3295650 w 3324225"/>
              <a:gd name="connsiteY1" fmla="*/ 0 h 3514725"/>
              <a:gd name="connsiteX2" fmla="*/ 3324225 w 3324225"/>
              <a:gd name="connsiteY2" fmla="*/ 3514725 h 3514725"/>
              <a:gd name="connsiteX3" fmla="*/ 9525 w 3324225"/>
              <a:gd name="connsiteY3" fmla="*/ 3457575 h 3514725"/>
              <a:gd name="connsiteX4" fmla="*/ 0 w 3324225"/>
              <a:gd name="connsiteY4" fmla="*/ 9525 h 351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25" h="3514725">
                <a:moveTo>
                  <a:pt x="0" y="9525"/>
                </a:moveTo>
                <a:lnTo>
                  <a:pt x="3295650" y="0"/>
                </a:lnTo>
                <a:lnTo>
                  <a:pt x="3324225" y="3514725"/>
                </a:lnTo>
                <a:lnTo>
                  <a:pt x="9525" y="3457575"/>
                </a:lnTo>
                <a:lnTo>
                  <a:pt x="0" y="9525"/>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609600" y="1819275"/>
            <a:ext cx="4695825" cy="4629150"/>
          </a:xfrm>
          <a:custGeom>
            <a:avLst/>
            <a:gdLst>
              <a:gd name="connsiteX0" fmla="*/ 0 w 4695825"/>
              <a:gd name="connsiteY0" fmla="*/ 0 h 4629150"/>
              <a:gd name="connsiteX1" fmla="*/ 4695825 w 4695825"/>
              <a:gd name="connsiteY1" fmla="*/ 19050 h 4629150"/>
              <a:gd name="connsiteX2" fmla="*/ 4648200 w 4695825"/>
              <a:gd name="connsiteY2" fmla="*/ 4629150 h 4629150"/>
              <a:gd name="connsiteX3" fmla="*/ 57150 w 4695825"/>
              <a:gd name="connsiteY3" fmla="*/ 4619625 h 4629150"/>
              <a:gd name="connsiteX4" fmla="*/ 0 w 4695825"/>
              <a:gd name="connsiteY4" fmla="*/ 0 h 462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825" h="4629150">
                <a:moveTo>
                  <a:pt x="0" y="0"/>
                </a:moveTo>
                <a:lnTo>
                  <a:pt x="4695825" y="19050"/>
                </a:lnTo>
                <a:lnTo>
                  <a:pt x="4648200" y="4629150"/>
                </a:lnTo>
                <a:lnTo>
                  <a:pt x="57150" y="4619625"/>
                </a:lnTo>
                <a:lnTo>
                  <a:pt x="0" y="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a:spLocks/>
          </p:cNvSpPr>
          <p:nvPr/>
        </p:nvSpPr>
        <p:spPr>
          <a:xfrm>
            <a:off x="666750" y="1876424"/>
            <a:ext cx="4581525" cy="4476750"/>
          </a:xfrm>
          <a:custGeom>
            <a:avLst/>
            <a:gdLst>
              <a:gd name="connsiteX0" fmla="*/ 0 w 4695825"/>
              <a:gd name="connsiteY0" fmla="*/ 171450 h 4419600"/>
              <a:gd name="connsiteX1" fmla="*/ 57150 w 4695825"/>
              <a:gd name="connsiteY1" fmla="*/ 4419600 h 4419600"/>
              <a:gd name="connsiteX2" fmla="*/ 4619625 w 4695825"/>
              <a:gd name="connsiteY2" fmla="*/ 4419600 h 4419600"/>
              <a:gd name="connsiteX3" fmla="*/ 4695825 w 4695825"/>
              <a:gd name="connsiteY3" fmla="*/ 0 h 4419600"/>
              <a:gd name="connsiteX4" fmla="*/ 0 w 4695825"/>
              <a:gd name="connsiteY4" fmla="*/ 171450 h 4419600"/>
              <a:gd name="connsiteX0" fmla="*/ 0 w 4705350"/>
              <a:gd name="connsiteY0" fmla="*/ 0 h 4467225"/>
              <a:gd name="connsiteX1" fmla="*/ 66675 w 4705350"/>
              <a:gd name="connsiteY1" fmla="*/ 4467225 h 4467225"/>
              <a:gd name="connsiteX2" fmla="*/ 4629150 w 4705350"/>
              <a:gd name="connsiteY2" fmla="*/ 4467225 h 4467225"/>
              <a:gd name="connsiteX3" fmla="*/ 4705350 w 4705350"/>
              <a:gd name="connsiteY3" fmla="*/ 47625 h 4467225"/>
              <a:gd name="connsiteX4" fmla="*/ 0 w 4705350"/>
              <a:gd name="connsiteY4" fmla="*/ 0 h 4467225"/>
              <a:gd name="connsiteX0" fmla="*/ 0 w 4715153"/>
              <a:gd name="connsiteY0" fmla="*/ 9525 h 4476750"/>
              <a:gd name="connsiteX1" fmla="*/ 66675 w 4715153"/>
              <a:gd name="connsiteY1" fmla="*/ 4476750 h 4476750"/>
              <a:gd name="connsiteX2" fmla="*/ 4629150 w 4715153"/>
              <a:gd name="connsiteY2" fmla="*/ 4476750 h 4476750"/>
              <a:gd name="connsiteX3" fmla="*/ 4715153 w 4715153"/>
              <a:gd name="connsiteY3" fmla="*/ 0 h 4476750"/>
              <a:gd name="connsiteX4" fmla="*/ 0 w 4715153"/>
              <a:gd name="connsiteY4" fmla="*/ 9525 h 447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153" h="4476750">
                <a:moveTo>
                  <a:pt x="0" y="9525"/>
                </a:moveTo>
                <a:lnTo>
                  <a:pt x="66675" y="4476750"/>
                </a:lnTo>
                <a:lnTo>
                  <a:pt x="4629150" y="4476750"/>
                </a:lnTo>
                <a:lnTo>
                  <a:pt x="4715153" y="0"/>
                </a:lnTo>
                <a:lnTo>
                  <a:pt x="0" y="9525"/>
                </a:lnTo>
                <a:close/>
              </a:path>
            </a:pathLst>
          </a:custGeom>
          <a:blipFill dpi="0" rotWithShape="1">
            <a:blip r:embed="rId3"/>
            <a:srcRect/>
            <a:tile tx="-133350" ty="-819150" sx="62000" sy="62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5467350" y="1847849"/>
            <a:ext cx="3228975" cy="3381375"/>
          </a:xfrm>
          <a:custGeom>
            <a:avLst/>
            <a:gdLst>
              <a:gd name="connsiteX0" fmla="*/ 0 w 3257550"/>
              <a:gd name="connsiteY0" fmla="*/ 85725 h 3600450"/>
              <a:gd name="connsiteX1" fmla="*/ 19050 w 3257550"/>
              <a:gd name="connsiteY1" fmla="*/ 3600450 h 3600450"/>
              <a:gd name="connsiteX2" fmla="*/ 3257550 w 3257550"/>
              <a:gd name="connsiteY2" fmla="*/ 3552825 h 3600450"/>
              <a:gd name="connsiteX3" fmla="*/ 3219450 w 3257550"/>
              <a:gd name="connsiteY3" fmla="*/ 0 h 3600450"/>
              <a:gd name="connsiteX4" fmla="*/ 0 w 3257550"/>
              <a:gd name="connsiteY4" fmla="*/ 85725 h 3600450"/>
              <a:gd name="connsiteX0" fmla="*/ 0 w 3248025"/>
              <a:gd name="connsiteY0" fmla="*/ 9525 h 3600450"/>
              <a:gd name="connsiteX1" fmla="*/ 9525 w 3248025"/>
              <a:gd name="connsiteY1" fmla="*/ 3600450 h 3600450"/>
              <a:gd name="connsiteX2" fmla="*/ 3248025 w 3248025"/>
              <a:gd name="connsiteY2" fmla="*/ 3552825 h 3600450"/>
              <a:gd name="connsiteX3" fmla="*/ 3209925 w 3248025"/>
              <a:gd name="connsiteY3" fmla="*/ 0 h 3600450"/>
              <a:gd name="connsiteX4" fmla="*/ 0 w 3248025"/>
              <a:gd name="connsiteY4" fmla="*/ 9525 h 3600450"/>
              <a:gd name="connsiteX0" fmla="*/ 0 w 3248025"/>
              <a:gd name="connsiteY0" fmla="*/ 9525 h 3552825"/>
              <a:gd name="connsiteX1" fmla="*/ 0 w 3248025"/>
              <a:gd name="connsiteY1" fmla="*/ 3352800 h 3552825"/>
              <a:gd name="connsiteX2" fmla="*/ 3248025 w 3248025"/>
              <a:gd name="connsiteY2" fmla="*/ 3552825 h 3552825"/>
              <a:gd name="connsiteX3" fmla="*/ 3209925 w 3248025"/>
              <a:gd name="connsiteY3" fmla="*/ 0 h 3552825"/>
              <a:gd name="connsiteX4" fmla="*/ 0 w 3248025"/>
              <a:gd name="connsiteY4" fmla="*/ 9525 h 3552825"/>
              <a:gd name="connsiteX0" fmla="*/ 0 w 3228975"/>
              <a:gd name="connsiteY0" fmla="*/ 9525 h 3381375"/>
              <a:gd name="connsiteX1" fmla="*/ 0 w 3228975"/>
              <a:gd name="connsiteY1" fmla="*/ 3352800 h 3381375"/>
              <a:gd name="connsiteX2" fmla="*/ 3228975 w 3228975"/>
              <a:gd name="connsiteY2" fmla="*/ 3381375 h 3381375"/>
              <a:gd name="connsiteX3" fmla="*/ 3209925 w 3228975"/>
              <a:gd name="connsiteY3" fmla="*/ 0 h 3381375"/>
              <a:gd name="connsiteX4" fmla="*/ 0 w 3228975"/>
              <a:gd name="connsiteY4" fmla="*/ 9525 h 338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975" h="3381375">
                <a:moveTo>
                  <a:pt x="0" y="9525"/>
                </a:moveTo>
                <a:lnTo>
                  <a:pt x="0" y="3352800"/>
                </a:lnTo>
                <a:lnTo>
                  <a:pt x="3228975" y="3381375"/>
                </a:lnTo>
                <a:lnTo>
                  <a:pt x="3209925" y="0"/>
                </a:lnTo>
                <a:lnTo>
                  <a:pt x="0" y="9525"/>
                </a:lnTo>
                <a:close/>
              </a:path>
            </a:pathLst>
          </a:custGeom>
          <a:blipFill dpi="0" rotWithShape="1">
            <a:blip r:embed="rId4"/>
            <a:srcRect/>
            <a:tile tx="-254000" ty="-114300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42</a:t>
            </a:fld>
            <a:endParaRPr lang="en-US" sz="2400" dirty="0">
              <a:latin typeface="+mn-lt"/>
            </a:endParaRPr>
          </a:p>
        </p:txBody>
      </p:sp>
    </p:spTree>
    <p:extLst>
      <p:ext uri="{BB962C8B-B14F-4D97-AF65-F5344CB8AC3E}">
        <p14:creationId xmlns:p14="http://schemas.microsoft.com/office/powerpoint/2010/main" val="38836132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p:cNvSpPr>
            <a:spLocks noGrp="1" noChangeArrowheads="1"/>
          </p:cNvSpPr>
          <p:nvPr>
            <p:ph type="body" idx="1"/>
          </p:nvPr>
        </p:nvSpPr>
        <p:spPr>
          <a:xfrm>
            <a:off x="457200" y="1295400"/>
            <a:ext cx="8229600" cy="4876800"/>
          </a:xfrm>
        </p:spPr>
        <p:txBody>
          <a:bodyPr>
            <a:normAutofit/>
          </a:bodyPr>
          <a:lstStyle/>
          <a:p>
            <a:pPr marL="0" indent="0">
              <a:spcBef>
                <a:spcPts val="0"/>
              </a:spcBef>
              <a:spcAft>
                <a:spcPts val="1200"/>
              </a:spcAft>
              <a:buNone/>
            </a:pPr>
            <a:r>
              <a:rPr lang="en-US" sz="2800" dirty="0">
                <a:solidFill>
                  <a:schemeClr val="tx2">
                    <a:lumMod val="40000"/>
                    <a:lumOff val="60000"/>
                  </a:schemeClr>
                </a:solidFill>
                <a:latin typeface="+mj-lt"/>
              </a:rPr>
              <a:t>What is an emergency at work?</a:t>
            </a:r>
          </a:p>
          <a:p>
            <a:pPr marL="0" indent="0">
              <a:spcAft>
                <a:spcPct val="30000"/>
              </a:spcAft>
              <a:buClr>
                <a:schemeClr val="tx2">
                  <a:lumMod val="40000"/>
                  <a:lumOff val="60000"/>
                </a:schemeClr>
              </a:buClr>
              <a:buNone/>
            </a:pPr>
            <a:r>
              <a:rPr lang="en-US" sz="2800" b="0" dirty="0">
                <a:solidFill>
                  <a:srgbClr val="1F396A"/>
                </a:solidFill>
                <a:latin typeface="+mn-lt"/>
              </a:rPr>
              <a:t>An unplanned event that harms or threatens employees, customers, or the public; that shuts down business operations; or that causes physical or environmental damage</a:t>
            </a:r>
          </a:p>
        </p:txBody>
      </p:sp>
      <p:sp>
        <p:nvSpPr>
          <p:cNvPr id="21506" name="Rectangle 2"/>
          <p:cNvSpPr>
            <a:spLocks noGrp="1" noChangeArrowheads="1"/>
          </p:cNvSpPr>
          <p:nvPr>
            <p:ph type="title"/>
          </p:nvPr>
        </p:nvSpPr>
        <p:spPr>
          <a:xfrm>
            <a:off x="457200" y="274638"/>
            <a:ext cx="8229600" cy="782637"/>
          </a:xfrm>
        </p:spPr>
        <p:txBody>
          <a:bodyPr>
            <a:noAutofit/>
          </a:bodyPr>
          <a:lstStyle/>
          <a:p>
            <a:pPr algn="l"/>
            <a:r>
              <a:rPr lang="en-US" sz="3200" dirty="0">
                <a:solidFill>
                  <a:srgbClr val="F0502D"/>
                </a:solidFill>
                <a:latin typeface="+mj-lt"/>
              </a:rPr>
              <a:t>Emergencies at Work</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43</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7123804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8"/>
          <p:cNvSpPr/>
          <p:nvPr/>
        </p:nvSpPr>
        <p:spPr>
          <a:xfrm rot="205039">
            <a:off x="4638820" y="1599565"/>
            <a:ext cx="3405716" cy="4393435"/>
          </a:xfrm>
          <a:custGeom>
            <a:avLst/>
            <a:gdLst>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57625 w 7553325"/>
              <a:gd name="connsiteY4" fmla="*/ 657225 h 5010150"/>
              <a:gd name="connsiteX5" fmla="*/ 3876675 w 7553325"/>
              <a:gd name="connsiteY5" fmla="*/ 5010150 h 5010150"/>
              <a:gd name="connsiteX6" fmla="*/ 0 w 7553325"/>
              <a:gd name="connsiteY6" fmla="*/ 4972050 h 5010150"/>
              <a:gd name="connsiteX0" fmla="*/ 0 w 7553325"/>
              <a:gd name="connsiteY0" fmla="*/ 4972050 h 5010150"/>
              <a:gd name="connsiteX1" fmla="*/ 0 w 7553325"/>
              <a:gd name="connsiteY1" fmla="*/ 0 h 5010150"/>
              <a:gd name="connsiteX2" fmla="*/ 7543800 w 7553325"/>
              <a:gd name="connsiteY2" fmla="*/ 9525 h 5010150"/>
              <a:gd name="connsiteX3" fmla="*/ 7553325 w 7553325"/>
              <a:gd name="connsiteY3" fmla="*/ 762000 h 5010150"/>
              <a:gd name="connsiteX4" fmla="*/ 3876675 w 7553325"/>
              <a:gd name="connsiteY4" fmla="*/ 714375 h 5010150"/>
              <a:gd name="connsiteX5" fmla="*/ 3876675 w 7553325"/>
              <a:gd name="connsiteY5" fmla="*/ 5010150 h 5010150"/>
              <a:gd name="connsiteX6" fmla="*/ 0 w 7553325"/>
              <a:gd name="connsiteY6" fmla="*/ 4972050 h 5010150"/>
              <a:gd name="connsiteX0" fmla="*/ 0 w 7543800"/>
              <a:gd name="connsiteY0" fmla="*/ 4972050 h 5010150"/>
              <a:gd name="connsiteX1" fmla="*/ 0 w 7543800"/>
              <a:gd name="connsiteY1" fmla="*/ 0 h 5010150"/>
              <a:gd name="connsiteX2" fmla="*/ 7543800 w 7543800"/>
              <a:gd name="connsiteY2" fmla="*/ 9525 h 5010150"/>
              <a:gd name="connsiteX3" fmla="*/ 3876675 w 7543800"/>
              <a:gd name="connsiteY3" fmla="*/ 714375 h 5010150"/>
              <a:gd name="connsiteX4" fmla="*/ 3876675 w 7543800"/>
              <a:gd name="connsiteY4" fmla="*/ 5010150 h 5010150"/>
              <a:gd name="connsiteX5" fmla="*/ 0 w 7543800"/>
              <a:gd name="connsiteY5" fmla="*/ 4972050 h 5010150"/>
              <a:gd name="connsiteX0" fmla="*/ 0 w 3876675"/>
              <a:gd name="connsiteY0" fmla="*/ 4972050 h 5010150"/>
              <a:gd name="connsiteX1" fmla="*/ 0 w 3876675"/>
              <a:gd name="connsiteY1" fmla="*/ 0 h 5010150"/>
              <a:gd name="connsiteX2" fmla="*/ 3876675 w 3876675"/>
              <a:gd name="connsiteY2" fmla="*/ 714375 h 5010150"/>
              <a:gd name="connsiteX3" fmla="*/ 3876675 w 3876675"/>
              <a:gd name="connsiteY3" fmla="*/ 5010150 h 5010150"/>
              <a:gd name="connsiteX4" fmla="*/ 0 w 3876675"/>
              <a:gd name="connsiteY4" fmla="*/ 4972050 h 5010150"/>
              <a:gd name="connsiteX0" fmla="*/ 0 w 3876675"/>
              <a:gd name="connsiteY0" fmla="*/ 4972050 h 5010150"/>
              <a:gd name="connsiteX1" fmla="*/ 0 w 3876675"/>
              <a:gd name="connsiteY1" fmla="*/ 0 h 5010150"/>
              <a:gd name="connsiteX2" fmla="*/ 3095625 w 3876675"/>
              <a:gd name="connsiteY2" fmla="*/ 102903 h 5010150"/>
              <a:gd name="connsiteX3" fmla="*/ 3876675 w 3876675"/>
              <a:gd name="connsiteY3" fmla="*/ 5010150 h 5010150"/>
              <a:gd name="connsiteX4" fmla="*/ 0 w 3876675"/>
              <a:gd name="connsiteY4" fmla="*/ 4972050 h 5010150"/>
              <a:gd name="connsiteX0" fmla="*/ 190500 w 4067175"/>
              <a:gd name="connsiteY0" fmla="*/ 4869147 h 4907247"/>
              <a:gd name="connsiteX1" fmla="*/ 0 w 4067175"/>
              <a:gd name="connsiteY1" fmla="*/ 11100 h 4907247"/>
              <a:gd name="connsiteX2" fmla="*/ 3286125 w 4067175"/>
              <a:gd name="connsiteY2" fmla="*/ 0 h 4907247"/>
              <a:gd name="connsiteX3" fmla="*/ 4067175 w 4067175"/>
              <a:gd name="connsiteY3" fmla="*/ 4907247 h 4907247"/>
              <a:gd name="connsiteX4" fmla="*/ 190500 w 4067175"/>
              <a:gd name="connsiteY4" fmla="*/ 4869147 h 4907247"/>
              <a:gd name="connsiteX0" fmla="*/ 0 w 4076700"/>
              <a:gd name="connsiteY0" fmla="*/ 4651504 h 4907247"/>
              <a:gd name="connsiteX1" fmla="*/ 9525 w 4076700"/>
              <a:gd name="connsiteY1" fmla="*/ 11100 h 4907247"/>
              <a:gd name="connsiteX2" fmla="*/ 3295650 w 4076700"/>
              <a:gd name="connsiteY2" fmla="*/ 0 h 4907247"/>
              <a:gd name="connsiteX3" fmla="*/ 4076700 w 4076700"/>
              <a:gd name="connsiteY3" fmla="*/ 4907247 h 4907247"/>
              <a:gd name="connsiteX4" fmla="*/ 0 w 4076700"/>
              <a:gd name="connsiteY4" fmla="*/ 4651504 h 4907247"/>
              <a:gd name="connsiteX0" fmla="*/ 0 w 3295650"/>
              <a:gd name="connsiteY0" fmla="*/ 4651504 h 4720696"/>
              <a:gd name="connsiteX1" fmla="*/ 9525 w 3295650"/>
              <a:gd name="connsiteY1" fmla="*/ 11100 h 4720696"/>
              <a:gd name="connsiteX2" fmla="*/ 3295650 w 3295650"/>
              <a:gd name="connsiteY2" fmla="*/ 0 h 4720696"/>
              <a:gd name="connsiteX3" fmla="*/ 2676525 w 3295650"/>
              <a:gd name="connsiteY3" fmla="*/ 4720696 h 4720696"/>
              <a:gd name="connsiteX4" fmla="*/ 0 w 3295650"/>
              <a:gd name="connsiteY4" fmla="*/ 4651504 h 4720696"/>
              <a:gd name="connsiteX0" fmla="*/ 0 w 3305175"/>
              <a:gd name="connsiteY0" fmla="*/ 4651504 h 4658512"/>
              <a:gd name="connsiteX1" fmla="*/ 9525 w 3305175"/>
              <a:gd name="connsiteY1" fmla="*/ 11100 h 4658512"/>
              <a:gd name="connsiteX2" fmla="*/ 3295650 w 3305175"/>
              <a:gd name="connsiteY2" fmla="*/ 0 h 4658512"/>
              <a:gd name="connsiteX3" fmla="*/ 3305175 w 3305175"/>
              <a:gd name="connsiteY3" fmla="*/ 4658512 h 4658512"/>
              <a:gd name="connsiteX4" fmla="*/ 0 w 3305175"/>
              <a:gd name="connsiteY4" fmla="*/ 4651504 h 4658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5175" h="4658512">
                <a:moveTo>
                  <a:pt x="0" y="4651504"/>
                </a:moveTo>
                <a:lnTo>
                  <a:pt x="9525" y="11100"/>
                </a:lnTo>
                <a:lnTo>
                  <a:pt x="3295650" y="0"/>
                </a:lnTo>
                <a:lnTo>
                  <a:pt x="3305175" y="4658512"/>
                </a:lnTo>
                <a:lnTo>
                  <a:pt x="0" y="4651504"/>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507" name="Rectangle 3"/>
          <p:cNvSpPr>
            <a:spLocks noGrp="1" noChangeArrowheads="1"/>
          </p:cNvSpPr>
          <p:nvPr>
            <p:ph type="body" idx="1"/>
          </p:nvPr>
        </p:nvSpPr>
        <p:spPr>
          <a:xfrm>
            <a:off x="457200" y="1295400"/>
            <a:ext cx="8229600" cy="762000"/>
          </a:xfrm>
        </p:spPr>
        <p:txBody>
          <a:bodyPr>
            <a:normAutofit/>
          </a:bodyPr>
          <a:lstStyle/>
          <a:p>
            <a:pPr marL="0" indent="0">
              <a:spcBef>
                <a:spcPts val="0"/>
              </a:spcBef>
              <a:spcAft>
                <a:spcPts val="1200"/>
              </a:spcAft>
              <a:buNone/>
            </a:pPr>
            <a:r>
              <a:rPr lang="en-US" sz="2800" i="1" dirty="0">
                <a:solidFill>
                  <a:schemeClr val="tx2">
                    <a:lumMod val="40000"/>
                    <a:lumOff val="60000"/>
                  </a:schemeClr>
                </a:solidFill>
                <a:latin typeface="+mj-lt"/>
              </a:rPr>
              <a:t>Disaster Blaster!</a:t>
            </a:r>
            <a:r>
              <a:rPr lang="en-US" sz="2800" dirty="0">
                <a:solidFill>
                  <a:schemeClr val="tx2">
                    <a:lumMod val="40000"/>
                    <a:lumOff val="60000"/>
                  </a:schemeClr>
                </a:solidFill>
                <a:latin typeface="+mj-lt"/>
              </a:rPr>
              <a:t> Game</a:t>
            </a:r>
          </a:p>
        </p:txBody>
      </p:sp>
      <p:sp>
        <p:nvSpPr>
          <p:cNvPr id="21506" name="Rectangle 2"/>
          <p:cNvSpPr>
            <a:spLocks noGrp="1" noChangeArrowheads="1"/>
          </p:cNvSpPr>
          <p:nvPr>
            <p:ph type="title"/>
          </p:nvPr>
        </p:nvSpPr>
        <p:spPr>
          <a:xfrm>
            <a:off x="457200" y="274638"/>
            <a:ext cx="8229600" cy="782637"/>
          </a:xfrm>
        </p:spPr>
        <p:txBody>
          <a:bodyPr>
            <a:noAutofit/>
          </a:bodyPr>
          <a:lstStyle/>
          <a:p>
            <a:pPr algn="l"/>
            <a:r>
              <a:rPr lang="en-US" sz="3200" dirty="0">
                <a:solidFill>
                  <a:srgbClr val="F0502D"/>
                </a:solidFill>
                <a:latin typeface="+mj-lt"/>
              </a:rPr>
              <a:t>Emergencies at Work</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42229">
            <a:off x="1174873" y="2912296"/>
            <a:ext cx="952500" cy="609600"/>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39351">
            <a:off x="1174874" y="2367866"/>
            <a:ext cx="952500" cy="609600"/>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01981">
            <a:off x="1841814" y="2614477"/>
            <a:ext cx="952500" cy="609600"/>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4705" y="3313852"/>
            <a:ext cx="952500" cy="609600"/>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11141">
            <a:off x="2121906" y="3667783"/>
            <a:ext cx="952500" cy="609600"/>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368302">
            <a:off x="1256543" y="3908490"/>
            <a:ext cx="952500" cy="6096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5039">
            <a:off x="4687038" y="1636212"/>
            <a:ext cx="3307643" cy="4280479"/>
          </a:xfrm>
          <a:prstGeom prst="rect">
            <a:avLst/>
          </a:prstGeom>
        </p:spPr>
      </p:pic>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537177">
            <a:off x="2325726" y="4139137"/>
            <a:ext cx="952500" cy="609600"/>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152754">
            <a:off x="1947709" y="2014221"/>
            <a:ext cx="952500" cy="609600"/>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596929">
            <a:off x="2429405" y="2510740"/>
            <a:ext cx="952500" cy="609600"/>
          </a:xfrm>
          <a:prstGeom prst="rect">
            <a:avLst/>
          </a:prstGeom>
        </p:spPr>
      </p:pic>
      <p:pic>
        <p:nvPicPr>
          <p:cNvPr id="19" name="Pictur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294948">
            <a:off x="2309636" y="3034714"/>
            <a:ext cx="952500" cy="609600"/>
          </a:xfrm>
          <a:prstGeom prst="rect">
            <a:avLst/>
          </a:prstGeom>
        </p:spPr>
      </p:pic>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06089">
            <a:off x="2766837" y="3388645"/>
            <a:ext cx="952500" cy="609600"/>
          </a:xfrm>
          <a:prstGeom prst="rect">
            <a:avLst/>
          </a:prstGeom>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63250">
            <a:off x="1560693" y="4423583"/>
            <a:ext cx="952500" cy="609600"/>
          </a:xfrm>
          <a:prstGeom prst="rect">
            <a:avLst/>
          </a:prstGeom>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99243">
            <a:off x="2962805" y="2729914"/>
            <a:ext cx="952500" cy="609600"/>
          </a:xfrm>
          <a:prstGeom prst="rect">
            <a:avLst/>
          </a:prstGeom>
        </p:spPr>
      </p:pic>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10384">
            <a:off x="3527725" y="3860351"/>
            <a:ext cx="952500" cy="609600"/>
          </a:xfrm>
          <a:prstGeom prst="rect">
            <a:avLst/>
          </a:prstGeom>
        </p:spPr>
      </p:pic>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636420">
            <a:off x="1978088" y="4924702"/>
            <a:ext cx="952500" cy="609600"/>
          </a:xfrm>
          <a:prstGeom prst="rect">
            <a:avLst/>
          </a:prstGeom>
        </p:spPr>
      </p:pic>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05332">
            <a:off x="2772638" y="4476280"/>
            <a:ext cx="952500" cy="609600"/>
          </a:xfrm>
          <a:prstGeom prst="rect">
            <a:avLst/>
          </a:prstGeom>
        </p:spPr>
      </p:pic>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7814" y="4904308"/>
            <a:ext cx="952500" cy="609600"/>
          </a:xfrm>
          <a:prstGeom prst="rect">
            <a:avLst/>
          </a:prstGeom>
        </p:spPr>
      </p:pic>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537177">
            <a:off x="1220512" y="4875306"/>
            <a:ext cx="952500" cy="609600"/>
          </a:xfrm>
          <a:prstGeom prst="rect">
            <a:avLst/>
          </a:prstGeom>
        </p:spPr>
      </p:pic>
      <p:pic>
        <p:nvPicPr>
          <p:cNvPr id="28" name="Picture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2881" y="5395791"/>
            <a:ext cx="952500" cy="609600"/>
          </a:xfrm>
          <a:prstGeom prst="rect">
            <a:avLst/>
          </a:prstGeom>
        </p:spPr>
      </p:pic>
      <p:sp>
        <p:nvSpPr>
          <p:cNvPr id="30"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44</a:t>
            </a:fld>
            <a:endParaRPr lang="en-US" sz="2400" dirty="0">
              <a:latin typeface="+mn-lt"/>
            </a:endParaRPr>
          </a:p>
        </p:txBody>
      </p:sp>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365282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l"/>
            <a:r>
              <a:rPr lang="en-US" sz="3200" dirty="0">
                <a:solidFill>
                  <a:srgbClr val="F0502D"/>
                </a:solidFill>
                <a:latin typeface="+mj-lt"/>
              </a:rPr>
              <a:t>Emergency Action Plans</a:t>
            </a:r>
          </a:p>
        </p:txBody>
      </p:sp>
      <p:sp>
        <p:nvSpPr>
          <p:cNvPr id="18435" name="Rectangle 3"/>
          <p:cNvSpPr>
            <a:spLocks noGrp="1" noChangeArrowheads="1"/>
          </p:cNvSpPr>
          <p:nvPr>
            <p:ph type="body" idx="1"/>
          </p:nvPr>
        </p:nvSpPr>
        <p:spPr>
          <a:xfrm>
            <a:off x="457200" y="1333499"/>
            <a:ext cx="8153401" cy="4838701"/>
          </a:xfrm>
        </p:spPr>
        <p:txBody>
          <a:bodyPr>
            <a:noAutofit/>
          </a:bodyPr>
          <a:lstStyle/>
          <a:p>
            <a:pPr marL="0" indent="0">
              <a:lnSpc>
                <a:spcPct val="90000"/>
              </a:lnSpc>
              <a:spcAft>
                <a:spcPct val="30000"/>
              </a:spcAft>
              <a:buClr>
                <a:schemeClr val="tx2">
                  <a:lumMod val="40000"/>
                  <a:lumOff val="60000"/>
                </a:schemeClr>
              </a:buClr>
              <a:buNone/>
            </a:pPr>
            <a:r>
              <a:rPr lang="en-US" sz="2400" dirty="0">
                <a:solidFill>
                  <a:schemeClr val="tx2">
                    <a:lumMod val="40000"/>
                    <a:lumOff val="60000"/>
                  </a:schemeClr>
                </a:solidFill>
                <a:latin typeface="+mn-lt"/>
              </a:rPr>
              <a:t>Many workplaces need an emergency action plan. Workers should receive training on the plan.</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The plan should include information about</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Different emergencies and how to respond</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Locations of meeting places</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Evacuation routes</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Emergency equipment and alert systems</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Key personnel (who’s in charge)</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Procedures to follow when someone is injured</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Individual worker responsibilities</a:t>
            </a:r>
          </a:p>
          <a:p>
            <a:pPr lvl="1">
              <a:lnSpc>
                <a:spcPct val="90000"/>
              </a:lnSpc>
              <a:spcAft>
                <a:spcPct val="30000"/>
              </a:spcAft>
              <a:buClr>
                <a:schemeClr val="tx2">
                  <a:lumMod val="40000"/>
                  <a:lumOff val="60000"/>
                </a:schemeClr>
              </a:buClr>
              <a:buFont typeface="Arial" pitchFamily="34" charset="0"/>
              <a:buChar char="•"/>
            </a:pPr>
            <a:r>
              <a:rPr lang="en-US" sz="2000" b="0" dirty="0">
                <a:solidFill>
                  <a:srgbClr val="1F396A"/>
                </a:solidFill>
                <a:latin typeface="+mn-lt"/>
              </a:rPr>
              <a:t>Practice drills</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45</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723648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1"/>
            <a:ext cx="8229600" cy="609600"/>
          </a:xfrm>
        </p:spPr>
        <p:txBody>
          <a:bodyPr lIns="45720" rIns="0">
            <a:normAutofit/>
          </a:bodyPr>
          <a:lstStyle/>
          <a:p>
            <a:pPr algn="l"/>
            <a:r>
              <a:rPr lang="en-US" sz="3200" dirty="0">
                <a:solidFill>
                  <a:srgbClr val="F0502D"/>
                </a:solidFill>
                <a:latin typeface="+mj-lt"/>
                <a:cs typeface="Arial" pitchFamily="34" charset="0"/>
              </a:rPr>
              <a:t>Know Your Rights and Responsibilities</a:t>
            </a:r>
          </a:p>
        </p:txBody>
      </p:sp>
      <p:sp>
        <p:nvSpPr>
          <p:cNvPr id="3" name="Content Placeholder 2"/>
          <p:cNvSpPr>
            <a:spLocks noGrp="1"/>
          </p:cNvSpPr>
          <p:nvPr>
            <p:ph idx="1"/>
          </p:nvPr>
        </p:nvSpPr>
        <p:spPr>
          <a:xfrm>
            <a:off x="533400" y="304800"/>
            <a:ext cx="8229600" cy="838201"/>
          </a:xfrm>
        </p:spPr>
        <p:txBody>
          <a:bodyPr wrap="square" lIns="0" rIns="0">
            <a:normAutofit/>
          </a:bodyPr>
          <a:lstStyle/>
          <a:p>
            <a:pPr marL="0" indent="0">
              <a:buNone/>
            </a:pPr>
            <a:r>
              <a:rPr lang="en-US" sz="4800" b="0" dirty="0">
                <a:solidFill>
                  <a:srgbClr val="F0502D"/>
                </a:solidFill>
                <a:latin typeface="+mn-lt"/>
                <a:cs typeface="Arial" pitchFamily="34" charset="0"/>
              </a:rPr>
              <a:t>Lesson 5 </a:t>
            </a:r>
            <a:r>
              <a:rPr lang="en-US" sz="3600" b="0" dirty="0">
                <a:solidFill>
                  <a:srgbClr val="F0502D"/>
                </a:solidFill>
                <a:latin typeface="Myriad Pro" pitchFamily="34" charset="0"/>
                <a:cs typeface="Arial" pitchFamily="34" charset="0"/>
              </a:rPr>
              <a:t>(and 5</a:t>
            </a:r>
            <a:r>
              <a:rPr lang="en-US" sz="3400" b="0" dirty="0">
                <a:solidFill>
                  <a:srgbClr val="F0502D"/>
                </a:solidFill>
                <a:latin typeface="Myriad Pro" pitchFamily="34" charset="0"/>
                <a:cs typeface="Arial" pitchFamily="34" charset="0"/>
              </a:rPr>
              <a:t>B</a:t>
            </a:r>
            <a:r>
              <a:rPr lang="en-US" sz="3600" b="0" dirty="0">
                <a:solidFill>
                  <a:srgbClr val="F0502D"/>
                </a:solidFill>
                <a:latin typeface="Myriad Pro" pitchFamily="34" charset="0"/>
                <a:cs typeface="Arial" pitchFamily="34"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5570038"/>
            <a:ext cx="2924175" cy="1037735"/>
          </a:xfrm>
          <a:prstGeom prst="rect">
            <a:avLst/>
          </a:prstGeom>
        </p:spPr>
      </p:pic>
      <p:sp>
        <p:nvSpPr>
          <p:cNvPr id="5" name="Freeform 4"/>
          <p:cNvSpPr/>
          <p:nvPr/>
        </p:nvSpPr>
        <p:spPr>
          <a:xfrm>
            <a:off x="5419725" y="1809750"/>
            <a:ext cx="3324225" cy="3514725"/>
          </a:xfrm>
          <a:custGeom>
            <a:avLst/>
            <a:gdLst>
              <a:gd name="connsiteX0" fmla="*/ 0 w 3324225"/>
              <a:gd name="connsiteY0" fmla="*/ 9525 h 3514725"/>
              <a:gd name="connsiteX1" fmla="*/ 3295650 w 3324225"/>
              <a:gd name="connsiteY1" fmla="*/ 0 h 3514725"/>
              <a:gd name="connsiteX2" fmla="*/ 3324225 w 3324225"/>
              <a:gd name="connsiteY2" fmla="*/ 3514725 h 3514725"/>
              <a:gd name="connsiteX3" fmla="*/ 9525 w 3324225"/>
              <a:gd name="connsiteY3" fmla="*/ 3457575 h 3514725"/>
              <a:gd name="connsiteX4" fmla="*/ 0 w 3324225"/>
              <a:gd name="connsiteY4" fmla="*/ 9525 h 351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25" h="3514725">
                <a:moveTo>
                  <a:pt x="0" y="9525"/>
                </a:moveTo>
                <a:lnTo>
                  <a:pt x="3295650" y="0"/>
                </a:lnTo>
                <a:lnTo>
                  <a:pt x="3324225" y="3514725"/>
                </a:lnTo>
                <a:lnTo>
                  <a:pt x="9525" y="3457575"/>
                </a:lnTo>
                <a:lnTo>
                  <a:pt x="0" y="9525"/>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609600" y="1819275"/>
            <a:ext cx="4695825" cy="4629150"/>
          </a:xfrm>
          <a:custGeom>
            <a:avLst/>
            <a:gdLst>
              <a:gd name="connsiteX0" fmla="*/ 0 w 4695825"/>
              <a:gd name="connsiteY0" fmla="*/ 0 h 4629150"/>
              <a:gd name="connsiteX1" fmla="*/ 4695825 w 4695825"/>
              <a:gd name="connsiteY1" fmla="*/ 19050 h 4629150"/>
              <a:gd name="connsiteX2" fmla="*/ 4648200 w 4695825"/>
              <a:gd name="connsiteY2" fmla="*/ 4629150 h 4629150"/>
              <a:gd name="connsiteX3" fmla="*/ 57150 w 4695825"/>
              <a:gd name="connsiteY3" fmla="*/ 4619625 h 4629150"/>
              <a:gd name="connsiteX4" fmla="*/ 0 w 4695825"/>
              <a:gd name="connsiteY4" fmla="*/ 0 h 462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825" h="4629150">
                <a:moveTo>
                  <a:pt x="0" y="0"/>
                </a:moveTo>
                <a:lnTo>
                  <a:pt x="4695825" y="19050"/>
                </a:lnTo>
                <a:lnTo>
                  <a:pt x="4648200" y="4629150"/>
                </a:lnTo>
                <a:lnTo>
                  <a:pt x="57150" y="4619625"/>
                </a:lnTo>
                <a:lnTo>
                  <a:pt x="0" y="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a:spLocks/>
          </p:cNvSpPr>
          <p:nvPr/>
        </p:nvSpPr>
        <p:spPr>
          <a:xfrm>
            <a:off x="666750" y="1876424"/>
            <a:ext cx="4581525" cy="4476750"/>
          </a:xfrm>
          <a:custGeom>
            <a:avLst/>
            <a:gdLst>
              <a:gd name="connsiteX0" fmla="*/ 0 w 4695825"/>
              <a:gd name="connsiteY0" fmla="*/ 171450 h 4419600"/>
              <a:gd name="connsiteX1" fmla="*/ 57150 w 4695825"/>
              <a:gd name="connsiteY1" fmla="*/ 4419600 h 4419600"/>
              <a:gd name="connsiteX2" fmla="*/ 4619625 w 4695825"/>
              <a:gd name="connsiteY2" fmla="*/ 4419600 h 4419600"/>
              <a:gd name="connsiteX3" fmla="*/ 4695825 w 4695825"/>
              <a:gd name="connsiteY3" fmla="*/ 0 h 4419600"/>
              <a:gd name="connsiteX4" fmla="*/ 0 w 4695825"/>
              <a:gd name="connsiteY4" fmla="*/ 171450 h 4419600"/>
              <a:gd name="connsiteX0" fmla="*/ 0 w 4705350"/>
              <a:gd name="connsiteY0" fmla="*/ 0 h 4467225"/>
              <a:gd name="connsiteX1" fmla="*/ 66675 w 4705350"/>
              <a:gd name="connsiteY1" fmla="*/ 4467225 h 4467225"/>
              <a:gd name="connsiteX2" fmla="*/ 4629150 w 4705350"/>
              <a:gd name="connsiteY2" fmla="*/ 4467225 h 4467225"/>
              <a:gd name="connsiteX3" fmla="*/ 4705350 w 4705350"/>
              <a:gd name="connsiteY3" fmla="*/ 47625 h 4467225"/>
              <a:gd name="connsiteX4" fmla="*/ 0 w 4705350"/>
              <a:gd name="connsiteY4" fmla="*/ 0 h 4467225"/>
              <a:gd name="connsiteX0" fmla="*/ 0 w 4715153"/>
              <a:gd name="connsiteY0" fmla="*/ 9525 h 4476750"/>
              <a:gd name="connsiteX1" fmla="*/ 66675 w 4715153"/>
              <a:gd name="connsiteY1" fmla="*/ 4476750 h 4476750"/>
              <a:gd name="connsiteX2" fmla="*/ 4629150 w 4715153"/>
              <a:gd name="connsiteY2" fmla="*/ 4476750 h 4476750"/>
              <a:gd name="connsiteX3" fmla="*/ 4715153 w 4715153"/>
              <a:gd name="connsiteY3" fmla="*/ 0 h 4476750"/>
              <a:gd name="connsiteX4" fmla="*/ 0 w 4715153"/>
              <a:gd name="connsiteY4" fmla="*/ 9525 h 447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153" h="4476750">
                <a:moveTo>
                  <a:pt x="0" y="9525"/>
                </a:moveTo>
                <a:lnTo>
                  <a:pt x="66675" y="4476750"/>
                </a:lnTo>
                <a:lnTo>
                  <a:pt x="4629150" y="4476750"/>
                </a:lnTo>
                <a:lnTo>
                  <a:pt x="4715153" y="0"/>
                </a:lnTo>
                <a:lnTo>
                  <a:pt x="0" y="9525"/>
                </a:lnTo>
                <a:close/>
              </a:path>
            </a:pathLst>
          </a:custGeom>
          <a:blipFill dpi="0" rotWithShape="1">
            <a:blip r:embed="rId3"/>
            <a:srcRect/>
            <a:tile tx="0" ty="0" sx="60000" sy="6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5467350" y="1847849"/>
            <a:ext cx="3228975" cy="3381375"/>
          </a:xfrm>
          <a:custGeom>
            <a:avLst/>
            <a:gdLst>
              <a:gd name="connsiteX0" fmla="*/ 0 w 3257550"/>
              <a:gd name="connsiteY0" fmla="*/ 85725 h 3600450"/>
              <a:gd name="connsiteX1" fmla="*/ 19050 w 3257550"/>
              <a:gd name="connsiteY1" fmla="*/ 3600450 h 3600450"/>
              <a:gd name="connsiteX2" fmla="*/ 3257550 w 3257550"/>
              <a:gd name="connsiteY2" fmla="*/ 3552825 h 3600450"/>
              <a:gd name="connsiteX3" fmla="*/ 3219450 w 3257550"/>
              <a:gd name="connsiteY3" fmla="*/ 0 h 3600450"/>
              <a:gd name="connsiteX4" fmla="*/ 0 w 3257550"/>
              <a:gd name="connsiteY4" fmla="*/ 85725 h 3600450"/>
              <a:gd name="connsiteX0" fmla="*/ 0 w 3248025"/>
              <a:gd name="connsiteY0" fmla="*/ 9525 h 3600450"/>
              <a:gd name="connsiteX1" fmla="*/ 9525 w 3248025"/>
              <a:gd name="connsiteY1" fmla="*/ 3600450 h 3600450"/>
              <a:gd name="connsiteX2" fmla="*/ 3248025 w 3248025"/>
              <a:gd name="connsiteY2" fmla="*/ 3552825 h 3600450"/>
              <a:gd name="connsiteX3" fmla="*/ 3209925 w 3248025"/>
              <a:gd name="connsiteY3" fmla="*/ 0 h 3600450"/>
              <a:gd name="connsiteX4" fmla="*/ 0 w 3248025"/>
              <a:gd name="connsiteY4" fmla="*/ 9525 h 3600450"/>
              <a:gd name="connsiteX0" fmla="*/ 0 w 3248025"/>
              <a:gd name="connsiteY0" fmla="*/ 9525 h 3552825"/>
              <a:gd name="connsiteX1" fmla="*/ 0 w 3248025"/>
              <a:gd name="connsiteY1" fmla="*/ 3352800 h 3552825"/>
              <a:gd name="connsiteX2" fmla="*/ 3248025 w 3248025"/>
              <a:gd name="connsiteY2" fmla="*/ 3552825 h 3552825"/>
              <a:gd name="connsiteX3" fmla="*/ 3209925 w 3248025"/>
              <a:gd name="connsiteY3" fmla="*/ 0 h 3552825"/>
              <a:gd name="connsiteX4" fmla="*/ 0 w 3248025"/>
              <a:gd name="connsiteY4" fmla="*/ 9525 h 3552825"/>
              <a:gd name="connsiteX0" fmla="*/ 0 w 3228975"/>
              <a:gd name="connsiteY0" fmla="*/ 9525 h 3381375"/>
              <a:gd name="connsiteX1" fmla="*/ 0 w 3228975"/>
              <a:gd name="connsiteY1" fmla="*/ 3352800 h 3381375"/>
              <a:gd name="connsiteX2" fmla="*/ 3228975 w 3228975"/>
              <a:gd name="connsiteY2" fmla="*/ 3381375 h 3381375"/>
              <a:gd name="connsiteX3" fmla="*/ 3209925 w 3228975"/>
              <a:gd name="connsiteY3" fmla="*/ 0 h 3381375"/>
              <a:gd name="connsiteX4" fmla="*/ 0 w 3228975"/>
              <a:gd name="connsiteY4" fmla="*/ 9525 h 338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975" h="3381375">
                <a:moveTo>
                  <a:pt x="0" y="9525"/>
                </a:moveTo>
                <a:lnTo>
                  <a:pt x="0" y="3352800"/>
                </a:lnTo>
                <a:lnTo>
                  <a:pt x="3228975" y="3381375"/>
                </a:lnTo>
                <a:lnTo>
                  <a:pt x="3209925" y="0"/>
                </a:lnTo>
                <a:lnTo>
                  <a:pt x="0" y="9525"/>
                </a:ln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46</a:t>
            </a:fld>
            <a:endParaRPr lang="en-US" sz="2400" dirty="0">
              <a:latin typeface="+mn-lt"/>
            </a:endParaRPr>
          </a:p>
        </p:txBody>
      </p:sp>
    </p:spTree>
    <p:extLst>
      <p:ext uri="{BB962C8B-B14F-4D97-AF65-F5344CB8AC3E}">
        <p14:creationId xmlns:p14="http://schemas.microsoft.com/office/powerpoint/2010/main" val="1360673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4638"/>
            <a:ext cx="8229600" cy="782637"/>
          </a:xfrm>
        </p:spPr>
        <p:txBody>
          <a:bodyPr>
            <a:noAutofit/>
          </a:bodyPr>
          <a:lstStyle/>
          <a:p>
            <a:pPr algn="l"/>
            <a:r>
              <a:rPr lang="en-US" sz="3200" dirty="0">
                <a:solidFill>
                  <a:srgbClr val="F0502D"/>
                </a:solidFill>
                <a:latin typeface="+mj-lt"/>
              </a:rPr>
              <a:t>Know Your Rights: </a:t>
            </a:r>
            <a:r>
              <a:rPr lang="en-US" sz="3200" dirty="0">
                <a:solidFill>
                  <a:srgbClr val="F0502D"/>
                </a:solidFill>
              </a:rPr>
              <a:t>Quiz Game</a:t>
            </a:r>
            <a:endParaRPr lang="en-US" sz="3200" dirty="0">
              <a:solidFill>
                <a:srgbClr val="F0502D"/>
              </a:solidFill>
              <a:latin typeface="+mj-lt"/>
            </a:endParaRP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47</a:t>
            </a:fld>
            <a:endParaRPr lang="en-US" sz="2400" dirty="0">
              <a:latin typeface="+mn-lt"/>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graphicFrame>
        <p:nvGraphicFramePr>
          <p:cNvPr id="7" name="Content Placeholder 3"/>
          <p:cNvGraphicFramePr>
            <a:graphicFrameLocks noGrp="1"/>
          </p:cNvGraphicFramePr>
          <p:nvPr>
            <p:ph idx="1"/>
            <p:extLst>
              <p:ext uri="{D42A27DB-BD31-4B8C-83A1-F6EECF244321}">
                <p14:modId xmlns:p14="http://schemas.microsoft.com/office/powerpoint/2010/main" val="2705459592"/>
              </p:ext>
            </p:extLst>
          </p:nvPr>
        </p:nvGraphicFramePr>
        <p:xfrm>
          <a:off x="1334780" y="1723584"/>
          <a:ext cx="6497270" cy="4115697"/>
        </p:xfrm>
        <a:graphic>
          <a:graphicData uri="http://schemas.openxmlformats.org/drawingml/2006/table">
            <a:tbl>
              <a:tblPr firstRow="1" bandRow="1">
                <a:tableStyleId>{912C8C85-51F0-491E-9774-3900AFEF0FD7}</a:tableStyleId>
              </a:tblPr>
              <a:tblGrid>
                <a:gridCol w="1602649">
                  <a:extLst>
                    <a:ext uri="{9D8B030D-6E8A-4147-A177-3AD203B41FA5}">
                      <a16:colId xmlns:a16="http://schemas.microsoft.com/office/drawing/2014/main" val="20000"/>
                    </a:ext>
                  </a:extLst>
                </a:gridCol>
                <a:gridCol w="1734013">
                  <a:extLst>
                    <a:ext uri="{9D8B030D-6E8A-4147-A177-3AD203B41FA5}">
                      <a16:colId xmlns:a16="http://schemas.microsoft.com/office/drawing/2014/main" val="20001"/>
                    </a:ext>
                  </a:extLst>
                </a:gridCol>
                <a:gridCol w="1655195">
                  <a:extLst>
                    <a:ext uri="{9D8B030D-6E8A-4147-A177-3AD203B41FA5}">
                      <a16:colId xmlns:a16="http://schemas.microsoft.com/office/drawing/2014/main" val="20002"/>
                    </a:ext>
                  </a:extLst>
                </a:gridCol>
                <a:gridCol w="1505413">
                  <a:extLst>
                    <a:ext uri="{9D8B030D-6E8A-4147-A177-3AD203B41FA5}">
                      <a16:colId xmlns:a16="http://schemas.microsoft.com/office/drawing/2014/main" val="20003"/>
                    </a:ext>
                  </a:extLst>
                </a:gridCol>
              </a:tblGrid>
              <a:tr h="686081">
                <a:tc>
                  <a:txBody>
                    <a:bodyPr/>
                    <a:lstStyle/>
                    <a:p>
                      <a:pPr algn="ctr"/>
                      <a:r>
                        <a:rPr lang="en-US" sz="1200" b="1" dirty="0"/>
                        <a:t>Rights on the Job </a:t>
                      </a:r>
                    </a:p>
                  </a:txBody>
                  <a:tcPr anchor="ct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en-US" sz="1200" b="1" dirty="0"/>
                        <a:t>Dangerous</a:t>
                      </a:r>
                      <a:r>
                        <a:rPr lang="en-US" sz="1200" b="1" baseline="0" dirty="0"/>
                        <a:t> Work and Work Permits </a:t>
                      </a:r>
                      <a:endParaRPr lang="en-US" sz="1200" b="1" dirty="0"/>
                    </a:p>
                  </a:txBody>
                  <a:tcPr anchor="ct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en-US" sz="1200" b="1" dirty="0"/>
                        <a:t>Child Labor Laws and Work Hours </a:t>
                      </a:r>
                    </a:p>
                  </a:txBody>
                  <a:tcPr anchor="ct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tc>
                  <a:txBody>
                    <a:bodyPr/>
                    <a:lstStyle/>
                    <a:p>
                      <a:pPr algn="ctr"/>
                      <a:r>
                        <a:rPr lang="en-US" sz="1200" b="1" dirty="0"/>
                        <a:t>Getting hurt, Getting help, Staying safe </a:t>
                      </a:r>
                    </a:p>
                  </a:txBody>
                  <a:tcPr anchor="ctr">
                    <a:lnL w="28575"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75000"/>
                      </a:schemeClr>
                    </a:solidFill>
                  </a:tcPr>
                </a:tc>
                <a:extLst>
                  <a:ext uri="{0D108BD9-81ED-4DB2-BD59-A6C34878D82A}">
                    <a16:rowId xmlns:a16="http://schemas.microsoft.com/office/drawing/2014/main" val="10000"/>
                  </a:ext>
                </a:extLst>
              </a:tr>
              <a:tr h="643642">
                <a:tc>
                  <a:txBody>
                    <a:bodyPr/>
                    <a:lstStyle/>
                    <a:p>
                      <a:pPr algn="ctr"/>
                      <a:endParaRPr lang="en-US" dirty="0">
                        <a:solidFill>
                          <a:srgbClr val="C00000"/>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28575"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extLst>
                  <a:ext uri="{0D108BD9-81ED-4DB2-BD59-A6C34878D82A}">
                    <a16:rowId xmlns:a16="http://schemas.microsoft.com/office/drawing/2014/main" val="10001"/>
                  </a:ext>
                </a:extLst>
              </a:tr>
              <a:tr h="686081">
                <a:tc>
                  <a:txBody>
                    <a:bodyPr/>
                    <a:lstStyle/>
                    <a:p>
                      <a:pPr algn="ctr"/>
                      <a:endParaRPr lang="en-US" dirty="0">
                        <a:solidFill>
                          <a:schemeClr val="bg1">
                            <a:lumMod val="85000"/>
                          </a:schemeClr>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extLst>
                  <a:ext uri="{0D108BD9-81ED-4DB2-BD59-A6C34878D82A}">
                    <a16:rowId xmlns:a16="http://schemas.microsoft.com/office/drawing/2014/main" val="10002"/>
                  </a:ext>
                </a:extLst>
              </a:tr>
              <a:tr h="68608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rgbClr val="C00000"/>
                        </a:solidFill>
                      </a:endParaRPr>
                    </a:p>
                    <a:p>
                      <a:pPr algn="ctr"/>
                      <a:endParaRPr lang="en-US" dirty="0">
                        <a:solidFill>
                          <a:schemeClr val="bg1">
                            <a:lumMod val="85000"/>
                          </a:schemeClr>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chemeClr val="bg1">
                            <a:lumMod val="85000"/>
                          </a:schemeClr>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dirty="0">
                        <a:solidFill>
                          <a:srgbClr val="C00000"/>
                        </a:solidFill>
                      </a:endParaRPr>
                    </a:p>
                    <a:p>
                      <a:pPr algn="ctr"/>
                      <a:endParaRPr lang="en-US" dirty="0">
                        <a:solidFill>
                          <a:schemeClr val="bg1">
                            <a:lumMod val="85000"/>
                          </a:schemeClr>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chemeClr val="bg1">
                            <a:lumMod val="85000"/>
                          </a:schemeClr>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extLst>
                  <a:ext uri="{0D108BD9-81ED-4DB2-BD59-A6C34878D82A}">
                    <a16:rowId xmlns:a16="http://schemas.microsoft.com/office/drawing/2014/main" val="10003"/>
                  </a:ext>
                </a:extLst>
              </a:tr>
              <a:tr h="696296">
                <a:tc>
                  <a:txBody>
                    <a:bodyPr/>
                    <a:lstStyle/>
                    <a:p>
                      <a:pPr algn="ctr"/>
                      <a:endParaRPr lang="en-US" dirty="0">
                        <a:solidFill>
                          <a:srgbClr val="C00000"/>
                        </a:solidFill>
                      </a:endParaRPr>
                    </a:p>
                    <a:p>
                      <a:pPr algn="ctr"/>
                      <a:endParaRPr lang="en-US" dirty="0">
                        <a:solidFill>
                          <a:srgbClr val="C00000"/>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12700"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extLst>
                  <a:ext uri="{0D108BD9-81ED-4DB2-BD59-A6C34878D82A}">
                    <a16:rowId xmlns:a16="http://schemas.microsoft.com/office/drawing/2014/main" val="10004"/>
                  </a:ext>
                </a:extLst>
              </a:tr>
              <a:tr h="717516">
                <a:tc>
                  <a:txBody>
                    <a:bodyPr/>
                    <a:lstStyle/>
                    <a:p>
                      <a:pPr algn="ctr"/>
                      <a:endParaRPr lang="en-US" dirty="0">
                        <a:solidFill>
                          <a:srgbClr val="C00000"/>
                        </a:solidFill>
                      </a:endParaRPr>
                    </a:p>
                  </a:txBody>
                  <a:tcPr>
                    <a:lnL w="28575"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12700"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tc>
                  <a:txBody>
                    <a:bodyPr/>
                    <a:lstStyle/>
                    <a:p>
                      <a:pPr algn="ctr"/>
                      <a:endParaRPr lang="en-US" dirty="0">
                        <a:solidFill>
                          <a:srgbClr val="C00000"/>
                        </a:solidFill>
                      </a:endParaRPr>
                    </a:p>
                  </a:txBody>
                  <a:tcPr>
                    <a:lnL w="12700" cap="flat" cmpd="sng" algn="ctr">
                      <a:solidFill>
                        <a:schemeClr val="accent6">
                          <a:lumMod val="75000"/>
                        </a:schemeClr>
                      </a:solidFill>
                      <a:prstDash val="solid"/>
                      <a:round/>
                      <a:headEnd type="none" w="med" len="med"/>
                      <a:tailEnd type="none" w="med" len="med"/>
                    </a:lnL>
                    <a:lnR w="28575" cap="flat" cmpd="sng" algn="ctr">
                      <a:solidFill>
                        <a:schemeClr val="accent6">
                          <a:lumMod val="75000"/>
                        </a:schemeClr>
                      </a:solidFill>
                      <a:prstDash val="solid"/>
                      <a:round/>
                      <a:headEnd type="none" w="med" len="med"/>
                      <a:tailEnd type="none" w="med" len="med"/>
                    </a:lnR>
                    <a:lnT w="12700" cap="flat" cmpd="sng" algn="ctr">
                      <a:solidFill>
                        <a:schemeClr val="accent6">
                          <a:lumMod val="75000"/>
                        </a:schemeClr>
                      </a:solidFill>
                      <a:prstDash val="solid"/>
                      <a:round/>
                      <a:headEnd type="none" w="med" len="med"/>
                      <a:tailEnd type="none" w="med" len="med"/>
                    </a:lnT>
                    <a:lnB w="28575" cap="flat" cmpd="sng" algn="ctr">
                      <a:solidFill>
                        <a:schemeClr val="accent6">
                          <a:lumMod val="75000"/>
                        </a:schemeClr>
                      </a:solidFill>
                      <a:prstDash val="solid"/>
                      <a:round/>
                      <a:headEnd type="none" w="med" len="med"/>
                      <a:tailEnd type="none" w="med" len="med"/>
                    </a:lnB>
                    <a:lnTlToBr w="12700" cmpd="sng">
                      <a:noFill/>
                      <a:prstDash val="solid"/>
                    </a:lnTlToBr>
                    <a:lnBlToTr w="12700" cmpd="sng">
                      <a:noFill/>
                      <a:prstDash val="solid"/>
                    </a:lnBlToTr>
                    <a:solidFill>
                      <a:srgbClr val="F6F5F0"/>
                    </a:solidFill>
                  </a:tcPr>
                </a:tc>
                <a:extLst>
                  <a:ext uri="{0D108BD9-81ED-4DB2-BD59-A6C34878D82A}">
                    <a16:rowId xmlns:a16="http://schemas.microsoft.com/office/drawing/2014/main" val="10005"/>
                  </a:ext>
                </a:extLst>
              </a:tr>
            </a:tbl>
          </a:graphicData>
        </a:graphic>
      </p:graphicFrame>
      <p:sp>
        <p:nvSpPr>
          <p:cNvPr id="9" name="TextBox 8"/>
          <p:cNvSpPr txBox="1"/>
          <p:nvPr/>
        </p:nvSpPr>
        <p:spPr>
          <a:xfrm>
            <a:off x="1338646" y="3036520"/>
            <a:ext cx="1596832" cy="712907"/>
          </a:xfrm>
          <a:prstGeom prst="rect">
            <a:avLst/>
          </a:prstGeom>
          <a:noFill/>
        </p:spPr>
        <p:txBody>
          <a:bodyPr wrap="square" lIns="0" tIns="0" rIns="0" bIns="0" rtlCol="0" anchor="ctr" anchorCtr="1">
            <a:noAutofit/>
          </a:bodyPr>
          <a:lstStyle/>
          <a:p>
            <a:r>
              <a:rPr lang="en-US" dirty="0"/>
              <a:t>$200</a:t>
            </a:r>
          </a:p>
        </p:txBody>
      </p:sp>
      <p:sp>
        <p:nvSpPr>
          <p:cNvPr id="10" name="TextBox 9"/>
          <p:cNvSpPr txBox="1"/>
          <p:nvPr/>
        </p:nvSpPr>
        <p:spPr>
          <a:xfrm>
            <a:off x="1334779" y="3678322"/>
            <a:ext cx="1581741" cy="729272"/>
          </a:xfrm>
          <a:prstGeom prst="rect">
            <a:avLst/>
          </a:prstGeom>
          <a:noFill/>
        </p:spPr>
        <p:txBody>
          <a:bodyPr wrap="none" lIns="0" tIns="0" rIns="0" bIns="0" rtlCol="0" anchor="ctr" anchorCtr="1">
            <a:noAutofit/>
          </a:bodyPr>
          <a:lstStyle/>
          <a:p>
            <a:r>
              <a:rPr lang="en-US" dirty="0"/>
              <a:t>$300</a:t>
            </a:r>
          </a:p>
        </p:txBody>
      </p:sp>
      <p:sp>
        <p:nvSpPr>
          <p:cNvPr id="13" name="TextBox 12"/>
          <p:cNvSpPr txBox="1"/>
          <p:nvPr/>
        </p:nvSpPr>
        <p:spPr>
          <a:xfrm>
            <a:off x="1319691" y="4407595"/>
            <a:ext cx="1596830" cy="709154"/>
          </a:xfrm>
          <a:prstGeom prst="rect">
            <a:avLst/>
          </a:prstGeom>
          <a:noFill/>
        </p:spPr>
        <p:txBody>
          <a:bodyPr wrap="none" lIns="0" tIns="0" rIns="0" bIns="0" rtlCol="0" anchor="ctr" anchorCtr="1">
            <a:noAutofit/>
          </a:bodyPr>
          <a:lstStyle/>
          <a:p>
            <a:r>
              <a:rPr lang="en-US" dirty="0"/>
              <a:t>$400</a:t>
            </a:r>
          </a:p>
        </p:txBody>
      </p:sp>
      <p:sp>
        <p:nvSpPr>
          <p:cNvPr id="14" name="TextBox 13"/>
          <p:cNvSpPr txBox="1"/>
          <p:nvPr/>
        </p:nvSpPr>
        <p:spPr>
          <a:xfrm>
            <a:off x="1334780" y="5116749"/>
            <a:ext cx="1581741" cy="747971"/>
          </a:xfrm>
          <a:prstGeom prst="rect">
            <a:avLst/>
          </a:prstGeom>
          <a:noFill/>
        </p:spPr>
        <p:txBody>
          <a:bodyPr wrap="square" lIns="0" tIns="0" rIns="0" bIns="0" rtlCol="0" anchor="ctr" anchorCtr="1">
            <a:noAutofit/>
          </a:bodyPr>
          <a:lstStyle/>
          <a:p>
            <a:r>
              <a:rPr lang="en-US" dirty="0"/>
              <a:t>$500</a:t>
            </a:r>
          </a:p>
        </p:txBody>
      </p:sp>
      <p:sp>
        <p:nvSpPr>
          <p:cNvPr id="15" name="TextBox 14"/>
          <p:cNvSpPr txBox="1"/>
          <p:nvPr/>
        </p:nvSpPr>
        <p:spPr>
          <a:xfrm>
            <a:off x="2935478" y="2441050"/>
            <a:ext cx="1745792" cy="615900"/>
          </a:xfrm>
          <a:prstGeom prst="rect">
            <a:avLst/>
          </a:prstGeom>
          <a:noFill/>
        </p:spPr>
        <p:txBody>
          <a:bodyPr wrap="none" lIns="0" tIns="0" rIns="0" bIns="0" rtlCol="0" anchor="ctr" anchorCtr="1">
            <a:noAutofit/>
          </a:bodyPr>
          <a:lstStyle/>
          <a:p>
            <a:r>
              <a:rPr lang="en-US" dirty="0"/>
              <a:t>$100</a:t>
            </a:r>
          </a:p>
        </p:txBody>
      </p:sp>
      <p:sp>
        <p:nvSpPr>
          <p:cNvPr id="16" name="TextBox 15"/>
          <p:cNvSpPr txBox="1"/>
          <p:nvPr/>
        </p:nvSpPr>
        <p:spPr>
          <a:xfrm>
            <a:off x="2916520" y="3043254"/>
            <a:ext cx="1764749" cy="689159"/>
          </a:xfrm>
          <a:prstGeom prst="rect">
            <a:avLst/>
          </a:prstGeom>
          <a:noFill/>
        </p:spPr>
        <p:txBody>
          <a:bodyPr wrap="none" lIns="0" tIns="0" rIns="0" bIns="0" rtlCol="0" anchor="ctr" anchorCtr="1">
            <a:noAutofit/>
          </a:bodyPr>
          <a:lstStyle/>
          <a:p>
            <a:r>
              <a:rPr lang="en-US" dirty="0"/>
              <a:t>$200</a:t>
            </a:r>
          </a:p>
        </p:txBody>
      </p:sp>
      <p:sp>
        <p:nvSpPr>
          <p:cNvPr id="17" name="TextBox 16"/>
          <p:cNvSpPr txBox="1"/>
          <p:nvPr/>
        </p:nvSpPr>
        <p:spPr>
          <a:xfrm>
            <a:off x="2916521" y="3749426"/>
            <a:ext cx="1764747" cy="658167"/>
          </a:xfrm>
          <a:prstGeom prst="rect">
            <a:avLst/>
          </a:prstGeom>
          <a:noFill/>
        </p:spPr>
        <p:txBody>
          <a:bodyPr wrap="none" lIns="0" tIns="0" rIns="0" bIns="0" rtlCol="0" anchor="ctr" anchorCtr="1">
            <a:noAutofit/>
          </a:bodyPr>
          <a:lstStyle/>
          <a:p>
            <a:r>
              <a:rPr lang="en-US" dirty="0"/>
              <a:t>$300</a:t>
            </a:r>
          </a:p>
        </p:txBody>
      </p:sp>
      <p:sp>
        <p:nvSpPr>
          <p:cNvPr id="18" name="TextBox 17"/>
          <p:cNvSpPr txBox="1"/>
          <p:nvPr/>
        </p:nvSpPr>
        <p:spPr>
          <a:xfrm>
            <a:off x="2916520" y="4407594"/>
            <a:ext cx="1764748" cy="709155"/>
          </a:xfrm>
          <a:prstGeom prst="rect">
            <a:avLst/>
          </a:prstGeom>
          <a:noFill/>
        </p:spPr>
        <p:txBody>
          <a:bodyPr wrap="square" lIns="0" tIns="0" rIns="0" bIns="0" rtlCol="0" anchor="ctr" anchorCtr="1">
            <a:noAutofit/>
          </a:bodyPr>
          <a:lstStyle/>
          <a:p>
            <a:r>
              <a:rPr lang="en-US" dirty="0"/>
              <a:t>$400</a:t>
            </a:r>
          </a:p>
        </p:txBody>
      </p:sp>
      <p:sp>
        <p:nvSpPr>
          <p:cNvPr id="19" name="TextBox 18"/>
          <p:cNvSpPr txBox="1"/>
          <p:nvPr/>
        </p:nvSpPr>
        <p:spPr>
          <a:xfrm>
            <a:off x="2916521" y="5116750"/>
            <a:ext cx="1764747" cy="747970"/>
          </a:xfrm>
          <a:prstGeom prst="rect">
            <a:avLst/>
          </a:prstGeom>
          <a:noFill/>
        </p:spPr>
        <p:txBody>
          <a:bodyPr wrap="none" lIns="0" tIns="0" rIns="0" bIns="0" rtlCol="0" anchor="ctr" anchorCtr="1">
            <a:noAutofit/>
          </a:bodyPr>
          <a:lstStyle/>
          <a:p>
            <a:r>
              <a:rPr lang="en-US" dirty="0"/>
              <a:t>$500</a:t>
            </a:r>
          </a:p>
        </p:txBody>
      </p:sp>
      <p:sp>
        <p:nvSpPr>
          <p:cNvPr id="20" name="TextBox 19"/>
          <p:cNvSpPr txBox="1"/>
          <p:nvPr/>
        </p:nvSpPr>
        <p:spPr>
          <a:xfrm>
            <a:off x="4681272" y="2441050"/>
            <a:ext cx="1627818" cy="615900"/>
          </a:xfrm>
          <a:prstGeom prst="rect">
            <a:avLst/>
          </a:prstGeom>
          <a:noFill/>
        </p:spPr>
        <p:txBody>
          <a:bodyPr wrap="square" lIns="0" tIns="0" rIns="0" bIns="0" rtlCol="0" anchor="ctr" anchorCtr="1">
            <a:noAutofit/>
          </a:bodyPr>
          <a:lstStyle/>
          <a:p>
            <a:r>
              <a:rPr lang="en-US" dirty="0"/>
              <a:t>$100</a:t>
            </a:r>
          </a:p>
        </p:txBody>
      </p:sp>
      <p:sp>
        <p:nvSpPr>
          <p:cNvPr id="21" name="TextBox 20"/>
          <p:cNvSpPr txBox="1"/>
          <p:nvPr/>
        </p:nvSpPr>
        <p:spPr>
          <a:xfrm>
            <a:off x="4681270" y="3056950"/>
            <a:ext cx="1638302" cy="700881"/>
          </a:xfrm>
          <a:prstGeom prst="rect">
            <a:avLst/>
          </a:prstGeom>
          <a:noFill/>
        </p:spPr>
        <p:txBody>
          <a:bodyPr wrap="square" lIns="0" tIns="0" rIns="0" bIns="0" rtlCol="0" anchor="ctr" anchorCtr="1">
            <a:noAutofit/>
          </a:bodyPr>
          <a:lstStyle/>
          <a:p>
            <a:r>
              <a:rPr lang="en-US" dirty="0"/>
              <a:t>$200</a:t>
            </a:r>
          </a:p>
        </p:txBody>
      </p:sp>
      <p:sp>
        <p:nvSpPr>
          <p:cNvPr id="22" name="TextBox 21"/>
          <p:cNvSpPr txBox="1"/>
          <p:nvPr/>
        </p:nvSpPr>
        <p:spPr>
          <a:xfrm>
            <a:off x="4681272" y="3732412"/>
            <a:ext cx="1638300" cy="675181"/>
          </a:xfrm>
          <a:prstGeom prst="rect">
            <a:avLst/>
          </a:prstGeom>
          <a:noFill/>
        </p:spPr>
        <p:txBody>
          <a:bodyPr wrap="square" lIns="0" tIns="0" rIns="0" bIns="0" rtlCol="0" anchor="ctr" anchorCtr="1">
            <a:noAutofit/>
          </a:bodyPr>
          <a:lstStyle/>
          <a:p>
            <a:r>
              <a:rPr lang="en-US" dirty="0"/>
              <a:t>$300</a:t>
            </a:r>
          </a:p>
        </p:txBody>
      </p:sp>
      <p:sp>
        <p:nvSpPr>
          <p:cNvPr id="23" name="TextBox 22"/>
          <p:cNvSpPr txBox="1"/>
          <p:nvPr/>
        </p:nvSpPr>
        <p:spPr>
          <a:xfrm>
            <a:off x="4681272" y="4408265"/>
            <a:ext cx="1638300" cy="709155"/>
          </a:xfrm>
          <a:prstGeom prst="rect">
            <a:avLst/>
          </a:prstGeom>
          <a:noFill/>
        </p:spPr>
        <p:txBody>
          <a:bodyPr wrap="square" lIns="0" tIns="0" rIns="0" bIns="0" rtlCol="0" anchor="ctr" anchorCtr="1">
            <a:noAutofit/>
          </a:bodyPr>
          <a:lstStyle/>
          <a:p>
            <a:r>
              <a:rPr lang="en-US" dirty="0"/>
              <a:t>$400</a:t>
            </a:r>
          </a:p>
        </p:txBody>
      </p:sp>
      <p:sp>
        <p:nvSpPr>
          <p:cNvPr id="24" name="TextBox 23"/>
          <p:cNvSpPr txBox="1"/>
          <p:nvPr/>
        </p:nvSpPr>
        <p:spPr>
          <a:xfrm>
            <a:off x="4681272" y="5117420"/>
            <a:ext cx="1638300" cy="747971"/>
          </a:xfrm>
          <a:prstGeom prst="rect">
            <a:avLst/>
          </a:prstGeom>
          <a:noFill/>
        </p:spPr>
        <p:txBody>
          <a:bodyPr wrap="square" lIns="0" tIns="0" rIns="0" bIns="0" rtlCol="0" anchor="ctr" anchorCtr="1">
            <a:noAutofit/>
          </a:bodyPr>
          <a:lstStyle/>
          <a:p>
            <a:r>
              <a:rPr lang="en-US" dirty="0"/>
              <a:t>$500</a:t>
            </a:r>
          </a:p>
        </p:txBody>
      </p:sp>
      <p:sp>
        <p:nvSpPr>
          <p:cNvPr id="25" name="TextBox 24"/>
          <p:cNvSpPr txBox="1"/>
          <p:nvPr/>
        </p:nvSpPr>
        <p:spPr>
          <a:xfrm>
            <a:off x="6319572" y="2438977"/>
            <a:ext cx="1493022" cy="597585"/>
          </a:xfrm>
          <a:prstGeom prst="rect">
            <a:avLst/>
          </a:prstGeom>
          <a:noFill/>
        </p:spPr>
        <p:txBody>
          <a:bodyPr wrap="square" lIns="0" tIns="0" rIns="0" bIns="0" rtlCol="0" anchor="ctr" anchorCtr="1">
            <a:noAutofit/>
          </a:bodyPr>
          <a:lstStyle/>
          <a:p>
            <a:r>
              <a:rPr lang="en-US" dirty="0"/>
              <a:t>$100</a:t>
            </a:r>
          </a:p>
        </p:txBody>
      </p:sp>
      <p:sp>
        <p:nvSpPr>
          <p:cNvPr id="26" name="TextBox 25"/>
          <p:cNvSpPr txBox="1"/>
          <p:nvPr/>
        </p:nvSpPr>
        <p:spPr>
          <a:xfrm>
            <a:off x="6309090" y="3044663"/>
            <a:ext cx="1503504" cy="704764"/>
          </a:xfrm>
          <a:prstGeom prst="rect">
            <a:avLst/>
          </a:prstGeom>
          <a:noFill/>
        </p:spPr>
        <p:txBody>
          <a:bodyPr wrap="square" lIns="0" tIns="0" rIns="0" bIns="0" rtlCol="0" anchor="ctr" anchorCtr="1">
            <a:noAutofit/>
          </a:bodyPr>
          <a:lstStyle/>
          <a:p>
            <a:r>
              <a:rPr lang="en-US" dirty="0"/>
              <a:t>$200</a:t>
            </a:r>
          </a:p>
        </p:txBody>
      </p:sp>
      <p:sp>
        <p:nvSpPr>
          <p:cNvPr id="27" name="TextBox 26"/>
          <p:cNvSpPr txBox="1"/>
          <p:nvPr/>
        </p:nvSpPr>
        <p:spPr>
          <a:xfrm>
            <a:off x="6319572" y="3732412"/>
            <a:ext cx="1493022" cy="675181"/>
          </a:xfrm>
          <a:prstGeom prst="rect">
            <a:avLst/>
          </a:prstGeom>
          <a:noFill/>
        </p:spPr>
        <p:txBody>
          <a:bodyPr wrap="square" lIns="0" tIns="0" rIns="0" bIns="0" rtlCol="0" anchor="ctr" anchorCtr="1">
            <a:noAutofit/>
          </a:bodyPr>
          <a:lstStyle/>
          <a:p>
            <a:r>
              <a:rPr lang="en-US" dirty="0"/>
              <a:t>$300</a:t>
            </a:r>
          </a:p>
        </p:txBody>
      </p:sp>
      <p:sp>
        <p:nvSpPr>
          <p:cNvPr id="28" name="TextBox 27"/>
          <p:cNvSpPr txBox="1"/>
          <p:nvPr/>
        </p:nvSpPr>
        <p:spPr>
          <a:xfrm>
            <a:off x="6309090" y="4407595"/>
            <a:ext cx="1503504" cy="709154"/>
          </a:xfrm>
          <a:prstGeom prst="rect">
            <a:avLst/>
          </a:prstGeom>
          <a:noFill/>
        </p:spPr>
        <p:txBody>
          <a:bodyPr wrap="square" lIns="0" tIns="0" rIns="0" bIns="0" rtlCol="0" anchor="ctr" anchorCtr="1">
            <a:noAutofit/>
          </a:bodyPr>
          <a:lstStyle/>
          <a:p>
            <a:r>
              <a:rPr lang="en-US" dirty="0"/>
              <a:t>$400</a:t>
            </a:r>
          </a:p>
        </p:txBody>
      </p:sp>
      <p:sp>
        <p:nvSpPr>
          <p:cNvPr id="29" name="TextBox 28"/>
          <p:cNvSpPr txBox="1"/>
          <p:nvPr/>
        </p:nvSpPr>
        <p:spPr>
          <a:xfrm>
            <a:off x="6319572" y="5116750"/>
            <a:ext cx="1493022" cy="747970"/>
          </a:xfrm>
          <a:prstGeom prst="rect">
            <a:avLst/>
          </a:prstGeom>
          <a:noFill/>
        </p:spPr>
        <p:txBody>
          <a:bodyPr wrap="square" lIns="0" tIns="0" rIns="0" bIns="0" rtlCol="0" anchor="ctr" anchorCtr="1">
            <a:noAutofit/>
          </a:bodyPr>
          <a:lstStyle/>
          <a:p>
            <a:r>
              <a:rPr lang="en-US" dirty="0"/>
              <a:t>$500</a:t>
            </a:r>
          </a:p>
        </p:txBody>
      </p:sp>
      <p:sp>
        <p:nvSpPr>
          <p:cNvPr id="30" name="TextBox 29"/>
          <p:cNvSpPr txBox="1"/>
          <p:nvPr/>
        </p:nvSpPr>
        <p:spPr>
          <a:xfrm>
            <a:off x="1334780" y="2441050"/>
            <a:ext cx="1581741" cy="615900"/>
          </a:xfrm>
          <a:prstGeom prst="rect">
            <a:avLst/>
          </a:prstGeom>
          <a:noFill/>
        </p:spPr>
        <p:txBody>
          <a:bodyPr wrap="square" lIns="0" tIns="0" rIns="0" bIns="0" rtlCol="0" anchor="ctr" anchorCtr="1">
            <a:noAutofit/>
          </a:bodyPr>
          <a:lstStyle/>
          <a:p>
            <a:r>
              <a:rPr lang="en-US" dirty="0"/>
              <a:t>$100</a:t>
            </a:r>
          </a:p>
        </p:txBody>
      </p:sp>
      <p:sp>
        <p:nvSpPr>
          <p:cNvPr id="31" name="TextBox 30"/>
          <p:cNvSpPr txBox="1"/>
          <p:nvPr/>
        </p:nvSpPr>
        <p:spPr>
          <a:xfrm>
            <a:off x="3256057" y="1143000"/>
            <a:ext cx="2286000" cy="430887"/>
          </a:xfrm>
          <a:prstGeom prst="rect">
            <a:avLst/>
          </a:prstGeom>
          <a:noFill/>
        </p:spPr>
        <p:txBody>
          <a:bodyPr wrap="square" rtlCol="0">
            <a:spAutoFit/>
          </a:bodyPr>
          <a:lstStyle/>
          <a:p>
            <a:pPr algn="ctr"/>
            <a:r>
              <a:rPr lang="en-US" sz="2200" dirty="0">
                <a:solidFill>
                  <a:srgbClr val="C00000"/>
                </a:solidFill>
              </a:rPr>
              <a:t>      Questions</a:t>
            </a:r>
            <a:r>
              <a:rPr lang="en-US" dirty="0">
                <a:solidFill>
                  <a:srgbClr val="C00000"/>
                </a:solidFill>
              </a:rPr>
              <a:t> </a:t>
            </a:r>
          </a:p>
        </p:txBody>
      </p:sp>
      <p:cxnSp>
        <p:nvCxnSpPr>
          <p:cNvPr id="32" name="Straight Connector 31"/>
          <p:cNvCxnSpPr/>
          <p:nvPr/>
        </p:nvCxnSpPr>
        <p:spPr>
          <a:xfrm flipV="1">
            <a:off x="1884192" y="2749192"/>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859424" y="4037097"/>
            <a:ext cx="537639"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1901018" y="3387834"/>
            <a:ext cx="521274" cy="1027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1877062" y="4755346"/>
            <a:ext cx="52000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875342" y="5472596"/>
            <a:ext cx="521721" cy="10012"/>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3535645" y="2745587"/>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5243173" y="2742856"/>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210624" y="5465211"/>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6795774" y="2730823"/>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6788396" y="3400404"/>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788395" y="4066589"/>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6795773" y="4768625"/>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3535645" y="3381008"/>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788397" y="5467910"/>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3530688" y="4078509"/>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5210623" y="4070002"/>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521208" y="5470777"/>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5243173" y="3387834"/>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3529062" y="4759429"/>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V="1">
            <a:off x="5264371" y="4758430"/>
            <a:ext cx="555371" cy="68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52" name="Rectangle 51"/>
          <p:cNvSpPr/>
          <p:nvPr/>
        </p:nvSpPr>
        <p:spPr>
          <a:xfrm>
            <a:off x="3071543" y="3089269"/>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a:endParaRPr lang="en-US" dirty="0">
              <a:solidFill>
                <a:srgbClr val="C00000"/>
              </a:solidFill>
            </a:endParaRPr>
          </a:p>
          <a:p>
            <a:pPr algn="ctr"/>
            <a:r>
              <a:rPr lang="en-US" dirty="0">
                <a:solidFill>
                  <a:srgbClr val="C00000"/>
                </a:solidFill>
              </a:rPr>
              <a:t>These laws protect teens from</a:t>
            </a:r>
          </a:p>
          <a:p>
            <a:pPr algn="ctr"/>
            <a:r>
              <a:rPr lang="en-US" dirty="0">
                <a:solidFill>
                  <a:srgbClr val="C00000"/>
                </a:solidFill>
              </a:rPr>
              <a:t>working too long, too late,</a:t>
            </a:r>
          </a:p>
          <a:p>
            <a:pPr algn="ctr"/>
            <a:r>
              <a:rPr lang="en-US" dirty="0">
                <a:solidFill>
                  <a:srgbClr val="C00000"/>
                </a:solidFill>
              </a:rPr>
              <a:t>or too early.</a:t>
            </a:r>
            <a:endParaRPr lang="en-US" sz="1000" dirty="0">
              <a:solidFill>
                <a:srgbClr val="C00000"/>
              </a:solidFill>
            </a:endParaRPr>
          </a:p>
          <a:p>
            <a:pPr algn="r"/>
            <a:endParaRPr lang="en-US" sz="1000" dirty="0">
              <a:solidFill>
                <a:srgbClr val="C00000"/>
              </a:solidFill>
            </a:endParaRPr>
          </a:p>
          <a:p>
            <a:pPr algn="r"/>
            <a:r>
              <a:rPr lang="en-US" sz="1000" dirty="0">
                <a:solidFill>
                  <a:srgbClr val="C00000"/>
                </a:solidFill>
              </a:rPr>
              <a:t>Click to close </a:t>
            </a:r>
          </a:p>
        </p:txBody>
      </p:sp>
      <p:sp>
        <p:nvSpPr>
          <p:cNvPr id="53" name="Rectangle 52"/>
          <p:cNvSpPr/>
          <p:nvPr/>
        </p:nvSpPr>
        <p:spPr>
          <a:xfrm>
            <a:off x="3052406" y="3073286"/>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a:endParaRPr lang="en-US" dirty="0">
              <a:solidFill>
                <a:srgbClr val="C00000"/>
              </a:solidFill>
            </a:endParaRPr>
          </a:p>
          <a:p>
            <a:pPr algn="ctr"/>
            <a:endParaRPr lang="en-US" dirty="0">
              <a:solidFill>
                <a:srgbClr val="C00000"/>
              </a:solidFill>
            </a:endParaRPr>
          </a:p>
          <a:p>
            <a:pPr algn="ctr"/>
            <a:r>
              <a:rPr lang="en-US" dirty="0">
                <a:solidFill>
                  <a:srgbClr val="C00000"/>
                </a:solidFill>
              </a:rPr>
              <a:t>You have to be this old to operate a forklift.</a:t>
            </a:r>
          </a:p>
          <a:p>
            <a:pPr algn="ctr"/>
            <a:r>
              <a:rPr lang="en-US" sz="1000" dirty="0">
                <a:solidFill>
                  <a:srgbClr val="C00000"/>
                </a:solidFill>
              </a:rPr>
              <a:t>    </a:t>
            </a:r>
          </a:p>
          <a:p>
            <a:pPr algn="r"/>
            <a:endParaRPr lang="en-US" sz="1000" dirty="0">
              <a:solidFill>
                <a:srgbClr val="C00000"/>
              </a:solidFill>
            </a:endParaRPr>
          </a:p>
          <a:p>
            <a:pPr algn="r"/>
            <a:r>
              <a:rPr lang="en-US" sz="1000" dirty="0">
                <a:solidFill>
                  <a:srgbClr val="C00000"/>
                </a:solidFill>
              </a:rPr>
              <a:t>                        Click to close </a:t>
            </a:r>
            <a:endParaRPr lang="en-US" dirty="0">
              <a:solidFill>
                <a:srgbClr val="C00000"/>
              </a:solidFill>
            </a:endParaRPr>
          </a:p>
          <a:p>
            <a:pPr algn="ctr"/>
            <a:endParaRPr lang="en-US" dirty="0">
              <a:solidFill>
                <a:srgbClr val="C00000"/>
              </a:solidFill>
            </a:endParaRPr>
          </a:p>
        </p:txBody>
      </p:sp>
      <p:sp>
        <p:nvSpPr>
          <p:cNvPr id="54" name="Rectangle 53"/>
          <p:cNvSpPr/>
          <p:nvPr/>
        </p:nvSpPr>
        <p:spPr>
          <a:xfrm>
            <a:off x="3071543" y="3115922"/>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a:endParaRPr lang="en-US" dirty="0">
              <a:solidFill>
                <a:srgbClr val="C00000"/>
              </a:solidFill>
            </a:endParaRPr>
          </a:p>
          <a:p>
            <a:pPr algn="ctr"/>
            <a:r>
              <a:rPr lang="en-US" dirty="0">
                <a:solidFill>
                  <a:srgbClr val="C00000"/>
                </a:solidFill>
              </a:rPr>
              <a:t>It’s illegal for your employer to punish you for doing this</a:t>
            </a:r>
          </a:p>
          <a:p>
            <a:pPr algn="ctr"/>
            <a:r>
              <a:rPr lang="en-US" dirty="0">
                <a:solidFill>
                  <a:srgbClr val="C00000"/>
                </a:solidFill>
              </a:rPr>
              <a:t>(name 1). </a:t>
            </a:r>
            <a:endParaRPr lang="en-US" sz="1000" dirty="0">
              <a:solidFill>
                <a:srgbClr val="C00000"/>
              </a:solidFill>
            </a:endParaRPr>
          </a:p>
          <a:p>
            <a:pPr algn="r"/>
            <a:endParaRPr lang="en-US" sz="1000" dirty="0">
              <a:solidFill>
                <a:srgbClr val="C00000"/>
              </a:solidFill>
            </a:endParaRPr>
          </a:p>
          <a:p>
            <a:pPr algn="r"/>
            <a:r>
              <a:rPr lang="en-US" sz="1000" dirty="0">
                <a:solidFill>
                  <a:srgbClr val="C00000"/>
                </a:solidFill>
              </a:rPr>
              <a:t>Click to close </a:t>
            </a:r>
            <a:endParaRPr lang="en-US" dirty="0">
              <a:solidFill>
                <a:srgbClr val="C00000"/>
              </a:solidFill>
            </a:endParaRPr>
          </a:p>
        </p:txBody>
      </p:sp>
      <p:sp>
        <p:nvSpPr>
          <p:cNvPr id="55" name="Rectangle 54"/>
          <p:cNvSpPr/>
          <p:nvPr/>
        </p:nvSpPr>
        <p:spPr>
          <a:xfrm>
            <a:off x="3052406" y="3060025"/>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a:endParaRPr lang="en-US" dirty="0">
              <a:solidFill>
                <a:srgbClr val="C00000"/>
              </a:solidFill>
            </a:endParaRPr>
          </a:p>
          <a:p>
            <a:pPr algn="ctr"/>
            <a:r>
              <a:rPr lang="en-US" dirty="0">
                <a:solidFill>
                  <a:srgbClr val="C00000"/>
                </a:solidFill>
              </a:rPr>
              <a:t>These federal agencies handle complaints about workplace health and safety.</a:t>
            </a:r>
          </a:p>
          <a:p>
            <a:pPr algn="r"/>
            <a:endParaRPr lang="en-US" sz="1000" dirty="0">
              <a:solidFill>
                <a:srgbClr val="C00000"/>
              </a:solidFill>
            </a:endParaRPr>
          </a:p>
          <a:p>
            <a:pPr algn="r"/>
            <a:r>
              <a:rPr lang="en-US" sz="1000" dirty="0">
                <a:solidFill>
                  <a:srgbClr val="C00000"/>
                </a:solidFill>
              </a:rPr>
              <a:t> Click to close </a:t>
            </a:r>
            <a:endParaRPr lang="en-US" dirty="0">
              <a:solidFill>
                <a:srgbClr val="C00000"/>
              </a:solidFill>
            </a:endParaRPr>
          </a:p>
        </p:txBody>
      </p:sp>
      <p:sp>
        <p:nvSpPr>
          <p:cNvPr id="56" name="Rectangle 55"/>
          <p:cNvSpPr/>
          <p:nvPr/>
        </p:nvSpPr>
        <p:spPr>
          <a:xfrm>
            <a:off x="3052406" y="3076143"/>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a:r>
              <a:rPr lang="en-US" dirty="0">
                <a:solidFill>
                  <a:srgbClr val="C00000"/>
                </a:solidFill>
              </a:rPr>
              <a:t>Your employer must give you these health and safety protections on the job</a:t>
            </a:r>
          </a:p>
          <a:p>
            <a:pPr algn="ctr"/>
            <a:r>
              <a:rPr lang="en-US" dirty="0">
                <a:solidFill>
                  <a:srgbClr val="C00000"/>
                </a:solidFill>
              </a:rPr>
              <a:t>(name 2). </a:t>
            </a:r>
          </a:p>
          <a:p>
            <a:pPr algn="r"/>
            <a:r>
              <a:rPr lang="en-US" sz="1000" dirty="0">
                <a:solidFill>
                  <a:srgbClr val="C00000"/>
                </a:solidFill>
              </a:rPr>
              <a:t>Click to close </a:t>
            </a:r>
          </a:p>
        </p:txBody>
      </p:sp>
      <p:sp>
        <p:nvSpPr>
          <p:cNvPr id="57" name="Rectangle 56"/>
          <p:cNvSpPr/>
          <p:nvPr/>
        </p:nvSpPr>
        <p:spPr>
          <a:xfrm>
            <a:off x="3004660" y="3069864"/>
            <a:ext cx="3276600" cy="1456158"/>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a:endParaRPr lang="en-US" dirty="0">
              <a:solidFill>
                <a:srgbClr val="C00000"/>
              </a:solidFill>
            </a:endParaRPr>
          </a:p>
          <a:p>
            <a:pPr algn="ctr"/>
            <a:r>
              <a:rPr lang="en-US" dirty="0">
                <a:solidFill>
                  <a:srgbClr val="C00000"/>
                </a:solidFill>
              </a:rPr>
              <a:t>You can stay safe at work by doing these things (name 2).</a:t>
            </a:r>
          </a:p>
          <a:p>
            <a:pPr algn="ctr"/>
            <a:endParaRPr lang="en-US" sz="1000" dirty="0">
              <a:solidFill>
                <a:srgbClr val="C00000"/>
              </a:solidFill>
            </a:endParaRPr>
          </a:p>
          <a:p>
            <a:pPr algn="r"/>
            <a:endParaRPr lang="en-US" sz="1000" dirty="0">
              <a:solidFill>
                <a:srgbClr val="C00000"/>
              </a:solidFill>
            </a:endParaRPr>
          </a:p>
          <a:p>
            <a:pPr algn="r"/>
            <a:r>
              <a:rPr lang="en-US" sz="1000" dirty="0">
                <a:solidFill>
                  <a:srgbClr val="C00000"/>
                </a:solidFill>
              </a:rPr>
              <a:t>Click to close </a:t>
            </a:r>
            <a:endParaRPr lang="en-US" dirty="0">
              <a:solidFill>
                <a:srgbClr val="C00000"/>
              </a:solidFill>
            </a:endParaRPr>
          </a:p>
        </p:txBody>
      </p:sp>
      <p:sp>
        <p:nvSpPr>
          <p:cNvPr id="58" name="Rectangle 57"/>
          <p:cNvSpPr/>
          <p:nvPr/>
        </p:nvSpPr>
        <p:spPr>
          <a:xfrm>
            <a:off x="2994224" y="3134351"/>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a:endParaRPr lang="en-US" dirty="0">
              <a:solidFill>
                <a:srgbClr val="C00000"/>
              </a:solidFill>
            </a:endParaRPr>
          </a:p>
          <a:p>
            <a:pPr algn="ctr"/>
            <a:r>
              <a:rPr lang="en-US" dirty="0">
                <a:solidFill>
                  <a:srgbClr val="C00000"/>
                </a:solidFill>
              </a:rPr>
              <a:t>If you are hurt at work, you should take these steps</a:t>
            </a:r>
          </a:p>
          <a:p>
            <a:pPr algn="ctr"/>
            <a:r>
              <a:rPr lang="en-US" dirty="0">
                <a:solidFill>
                  <a:srgbClr val="C00000"/>
                </a:solidFill>
              </a:rPr>
              <a:t>(name 2).</a:t>
            </a:r>
          </a:p>
          <a:p>
            <a:pPr algn="r"/>
            <a:endParaRPr lang="en-US" sz="1000" dirty="0">
              <a:solidFill>
                <a:srgbClr val="C00000"/>
              </a:solidFill>
            </a:endParaRPr>
          </a:p>
          <a:p>
            <a:pPr algn="r"/>
            <a:r>
              <a:rPr lang="en-US" sz="1000" dirty="0">
                <a:solidFill>
                  <a:srgbClr val="C00000"/>
                </a:solidFill>
              </a:rPr>
              <a:t>Click to close </a:t>
            </a:r>
          </a:p>
        </p:txBody>
      </p:sp>
      <p:sp>
        <p:nvSpPr>
          <p:cNvPr id="59" name="Rectangle 58"/>
          <p:cNvSpPr/>
          <p:nvPr/>
        </p:nvSpPr>
        <p:spPr>
          <a:xfrm>
            <a:off x="2994390" y="310324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b" anchorCtr="1">
            <a:noAutofit/>
          </a:bodyPr>
          <a:lstStyle/>
          <a:p>
            <a:pPr algn="ctr"/>
            <a:r>
              <a:rPr lang="en-US" dirty="0">
                <a:solidFill>
                  <a:srgbClr val="C00000"/>
                </a:solidFill>
              </a:rPr>
              <a:t>This federal agency handles complaints about wages and work hours.</a:t>
            </a:r>
          </a:p>
          <a:p>
            <a:pPr algn="ctr"/>
            <a:endParaRPr lang="en-US" dirty="0">
              <a:solidFill>
                <a:srgbClr val="C00000"/>
              </a:solidFill>
            </a:endParaRPr>
          </a:p>
          <a:p>
            <a:pPr algn="r"/>
            <a:r>
              <a:rPr lang="en-US" sz="1000" dirty="0">
                <a:solidFill>
                  <a:srgbClr val="C00000"/>
                </a:solidFill>
              </a:rPr>
              <a:t>Click to close </a:t>
            </a:r>
          </a:p>
        </p:txBody>
      </p:sp>
      <p:sp>
        <p:nvSpPr>
          <p:cNvPr id="60" name="Rectangle 59"/>
          <p:cNvSpPr/>
          <p:nvPr/>
        </p:nvSpPr>
        <p:spPr>
          <a:xfrm>
            <a:off x="3004781" y="306514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a:endParaRPr lang="en-US" dirty="0">
              <a:solidFill>
                <a:srgbClr val="C00000"/>
              </a:solidFill>
            </a:endParaRPr>
          </a:p>
          <a:p>
            <a:pPr algn="ctr"/>
            <a:r>
              <a:rPr lang="en-US" dirty="0">
                <a:solidFill>
                  <a:srgbClr val="C00000"/>
                </a:solidFill>
              </a:rPr>
              <a:t>Workers have rights on the job, including these (name 2).</a:t>
            </a:r>
          </a:p>
          <a:p>
            <a:pPr algn="r"/>
            <a:endParaRPr lang="en-US" sz="1000" dirty="0">
              <a:solidFill>
                <a:srgbClr val="C00000"/>
              </a:solidFill>
            </a:endParaRPr>
          </a:p>
          <a:p>
            <a:pPr algn="r"/>
            <a:r>
              <a:rPr lang="en-US" sz="1000" dirty="0">
                <a:solidFill>
                  <a:srgbClr val="C00000"/>
                </a:solidFill>
              </a:rPr>
              <a:t>Click to close </a:t>
            </a:r>
          </a:p>
        </p:txBody>
      </p:sp>
      <p:sp>
        <p:nvSpPr>
          <p:cNvPr id="61" name="Rectangle 60"/>
          <p:cNvSpPr/>
          <p:nvPr/>
        </p:nvSpPr>
        <p:spPr>
          <a:xfrm>
            <a:off x="3004781" y="304812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a:endParaRPr lang="en-US" dirty="0">
              <a:solidFill>
                <a:srgbClr val="C00000"/>
              </a:solidFill>
            </a:endParaRPr>
          </a:p>
          <a:p>
            <a:pPr algn="ctr"/>
            <a:r>
              <a:rPr lang="en-US" dirty="0">
                <a:solidFill>
                  <a:srgbClr val="C00000"/>
                </a:solidFill>
              </a:rPr>
              <a:t>Some states require teens under 18 and still in school to get this before starting a job.</a:t>
            </a:r>
          </a:p>
          <a:p>
            <a:pPr algn="r"/>
            <a:endParaRPr lang="en-US" sz="1000" dirty="0">
              <a:solidFill>
                <a:srgbClr val="C00000"/>
              </a:solidFill>
            </a:endParaRPr>
          </a:p>
          <a:p>
            <a:pPr algn="r"/>
            <a:r>
              <a:rPr lang="en-US" sz="1000" dirty="0">
                <a:solidFill>
                  <a:srgbClr val="C00000"/>
                </a:solidFill>
              </a:rPr>
              <a:t>Click to close </a:t>
            </a:r>
          </a:p>
          <a:p>
            <a:pPr algn="ctr"/>
            <a:endParaRPr lang="en-US" dirty="0">
              <a:solidFill>
                <a:srgbClr val="C00000"/>
              </a:solidFill>
            </a:endParaRPr>
          </a:p>
        </p:txBody>
      </p:sp>
      <p:sp>
        <p:nvSpPr>
          <p:cNvPr id="62" name="Rectangle 61"/>
          <p:cNvSpPr/>
          <p:nvPr/>
        </p:nvSpPr>
        <p:spPr>
          <a:xfrm>
            <a:off x="2994224" y="3115923"/>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a:endParaRPr lang="en-US" dirty="0">
              <a:solidFill>
                <a:srgbClr val="C00000"/>
              </a:solidFill>
            </a:endParaRPr>
          </a:p>
          <a:p>
            <a:pPr algn="ctr"/>
            <a:r>
              <a:rPr lang="en-US" dirty="0">
                <a:solidFill>
                  <a:srgbClr val="C00000"/>
                </a:solidFill>
              </a:rPr>
              <a:t>It’s illegal for 14-and 15-year olds to do some jobs, including these (name 2).</a:t>
            </a:r>
          </a:p>
          <a:p>
            <a:pPr algn="ctr"/>
            <a:r>
              <a:rPr lang="en-US" sz="1000" dirty="0">
                <a:solidFill>
                  <a:srgbClr val="C00000"/>
                </a:solidFill>
              </a:rPr>
              <a:t> </a:t>
            </a:r>
          </a:p>
          <a:p>
            <a:pPr algn="r"/>
            <a:r>
              <a:rPr lang="en-US" sz="1000" dirty="0">
                <a:solidFill>
                  <a:srgbClr val="C00000"/>
                </a:solidFill>
              </a:rPr>
              <a:t> Click to close </a:t>
            </a:r>
            <a:endParaRPr lang="en-US" dirty="0">
              <a:solidFill>
                <a:srgbClr val="C00000"/>
              </a:solidFill>
            </a:endParaRPr>
          </a:p>
        </p:txBody>
      </p:sp>
      <p:sp>
        <p:nvSpPr>
          <p:cNvPr id="63" name="Rectangle 62"/>
          <p:cNvSpPr/>
          <p:nvPr/>
        </p:nvSpPr>
        <p:spPr>
          <a:xfrm>
            <a:off x="3073369" y="306986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b" anchorCtr="1">
            <a:noAutofit/>
          </a:bodyPr>
          <a:lstStyle/>
          <a:p>
            <a:pPr algn="ctr"/>
            <a:r>
              <a:rPr lang="en-US" dirty="0">
                <a:solidFill>
                  <a:srgbClr val="C00000"/>
                </a:solidFill>
              </a:rPr>
              <a:t>It’s illegal for teens under 18 to do these types of construction work (name 2).</a:t>
            </a:r>
          </a:p>
          <a:p>
            <a:pPr algn="ctr"/>
            <a:endParaRPr lang="en-US" sz="1000" dirty="0">
              <a:solidFill>
                <a:srgbClr val="C00000"/>
              </a:solidFill>
            </a:endParaRPr>
          </a:p>
          <a:p>
            <a:pPr algn="ctr"/>
            <a:r>
              <a:rPr lang="en-US" sz="1000" dirty="0">
                <a:solidFill>
                  <a:srgbClr val="C00000"/>
                </a:solidFill>
              </a:rPr>
              <a:t>		             Click to close</a:t>
            </a:r>
          </a:p>
        </p:txBody>
      </p:sp>
      <p:sp>
        <p:nvSpPr>
          <p:cNvPr id="64" name="Rectangle 63"/>
          <p:cNvSpPr/>
          <p:nvPr/>
        </p:nvSpPr>
        <p:spPr>
          <a:xfrm>
            <a:off x="3004781" y="3124826"/>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a:r>
              <a:rPr lang="en-US" dirty="0">
                <a:solidFill>
                  <a:srgbClr val="C00000"/>
                </a:solidFill>
              </a:rPr>
              <a:t>The law says that</a:t>
            </a:r>
          </a:p>
          <a:p>
            <a:pPr algn="ctr"/>
            <a:r>
              <a:rPr lang="en-US" dirty="0">
                <a:solidFill>
                  <a:srgbClr val="C00000"/>
                </a:solidFill>
              </a:rPr>
              <a:t>your employer must pay you this amount per hour, your state’s minimum wage.</a:t>
            </a:r>
          </a:p>
          <a:p>
            <a:pPr algn="r"/>
            <a:endParaRPr lang="en-US" sz="500" dirty="0">
              <a:solidFill>
                <a:srgbClr val="C00000"/>
              </a:solidFill>
            </a:endParaRPr>
          </a:p>
          <a:p>
            <a:pPr algn="r"/>
            <a:r>
              <a:rPr lang="en-US" sz="1000" dirty="0">
                <a:solidFill>
                  <a:srgbClr val="C00000"/>
                </a:solidFill>
              </a:rPr>
              <a:t> Click to close </a:t>
            </a:r>
            <a:endParaRPr lang="en-US" dirty="0">
              <a:solidFill>
                <a:srgbClr val="C00000"/>
              </a:solidFill>
            </a:endParaRPr>
          </a:p>
        </p:txBody>
      </p:sp>
      <p:sp>
        <p:nvSpPr>
          <p:cNvPr id="65" name="Rectangle 64"/>
          <p:cNvSpPr/>
          <p:nvPr/>
        </p:nvSpPr>
        <p:spPr>
          <a:xfrm>
            <a:off x="2994390" y="3056950"/>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oAutofit/>
          </a:bodyPr>
          <a:lstStyle/>
          <a:p>
            <a:pPr algn="ctr"/>
            <a:endParaRPr lang="en-US" dirty="0">
              <a:solidFill>
                <a:srgbClr val="C00000"/>
              </a:solidFill>
            </a:endParaRPr>
          </a:p>
          <a:p>
            <a:pPr algn="ctr"/>
            <a:r>
              <a:rPr lang="en-US" dirty="0">
                <a:solidFill>
                  <a:srgbClr val="C00000"/>
                </a:solidFill>
              </a:rPr>
              <a:t>It’s illegal for teens under 18 </a:t>
            </a:r>
            <a:br>
              <a:rPr lang="en-US" dirty="0">
                <a:solidFill>
                  <a:srgbClr val="C00000"/>
                </a:solidFill>
              </a:rPr>
            </a:br>
            <a:r>
              <a:rPr lang="en-US" dirty="0">
                <a:solidFill>
                  <a:srgbClr val="C00000"/>
                </a:solidFill>
              </a:rPr>
              <a:t>to operate these machines</a:t>
            </a:r>
          </a:p>
          <a:p>
            <a:pPr algn="ctr"/>
            <a:r>
              <a:rPr lang="en-US" dirty="0">
                <a:solidFill>
                  <a:srgbClr val="C00000"/>
                </a:solidFill>
              </a:rPr>
              <a:t>(name 2). </a:t>
            </a:r>
          </a:p>
          <a:p>
            <a:pPr algn="r"/>
            <a:endParaRPr lang="en-US" sz="1000" dirty="0">
              <a:solidFill>
                <a:srgbClr val="C00000"/>
              </a:solidFill>
            </a:endParaRPr>
          </a:p>
          <a:p>
            <a:pPr algn="r"/>
            <a:r>
              <a:rPr lang="en-US" sz="1000" dirty="0">
                <a:solidFill>
                  <a:srgbClr val="C00000"/>
                </a:solidFill>
              </a:rPr>
              <a:t>Click to close </a:t>
            </a:r>
          </a:p>
          <a:p>
            <a:pPr algn="ctr"/>
            <a:endParaRPr lang="en-US" dirty="0">
              <a:solidFill>
                <a:srgbClr val="C00000"/>
              </a:solidFill>
            </a:endParaRPr>
          </a:p>
        </p:txBody>
      </p:sp>
      <p:sp>
        <p:nvSpPr>
          <p:cNvPr id="66" name="Rectangle 65"/>
          <p:cNvSpPr/>
          <p:nvPr/>
        </p:nvSpPr>
        <p:spPr>
          <a:xfrm>
            <a:off x="3004781" y="3075368"/>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ctr" anchorCtr="1">
            <a:noAutofit/>
          </a:bodyPr>
          <a:lstStyle/>
          <a:p>
            <a:pPr algn="ctr"/>
            <a:endParaRPr lang="en-US" dirty="0">
              <a:solidFill>
                <a:srgbClr val="C00000"/>
              </a:solidFill>
            </a:endParaRPr>
          </a:p>
          <a:p>
            <a:pPr algn="ctr"/>
            <a:r>
              <a:rPr lang="en-US" dirty="0">
                <a:solidFill>
                  <a:srgbClr val="C00000"/>
                </a:solidFill>
              </a:rPr>
              <a:t>When you turn</a:t>
            </a:r>
          </a:p>
          <a:p>
            <a:pPr algn="ctr"/>
            <a:r>
              <a:rPr lang="en-US" dirty="0">
                <a:solidFill>
                  <a:srgbClr val="C00000"/>
                </a:solidFill>
              </a:rPr>
              <a:t>this age, you aren’t protected anymore by child labor laws.</a:t>
            </a:r>
            <a:endParaRPr lang="en-US" sz="1000" dirty="0">
              <a:solidFill>
                <a:srgbClr val="C00000"/>
              </a:solidFill>
            </a:endParaRPr>
          </a:p>
          <a:p>
            <a:pPr algn="r"/>
            <a:endParaRPr lang="en-US" sz="1000" dirty="0">
              <a:solidFill>
                <a:srgbClr val="C00000"/>
              </a:solidFill>
            </a:endParaRPr>
          </a:p>
          <a:p>
            <a:pPr algn="r"/>
            <a:r>
              <a:rPr lang="en-US" sz="1000" dirty="0">
                <a:solidFill>
                  <a:srgbClr val="C00000"/>
                </a:solidFill>
              </a:rPr>
              <a:t> Click to close </a:t>
            </a:r>
            <a:endParaRPr lang="en-US" dirty="0">
              <a:solidFill>
                <a:srgbClr val="C00000"/>
              </a:solidFill>
            </a:endParaRPr>
          </a:p>
        </p:txBody>
      </p:sp>
      <p:sp>
        <p:nvSpPr>
          <p:cNvPr id="67" name="Rectangle 66"/>
          <p:cNvSpPr/>
          <p:nvPr/>
        </p:nvSpPr>
        <p:spPr>
          <a:xfrm>
            <a:off x="2783483" y="3069864"/>
            <a:ext cx="3856372" cy="1951686"/>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lIns="457200" rIns="457200" anchor="ctr">
            <a:noAutofit/>
          </a:bodyPr>
          <a:lstStyle/>
          <a:p>
            <a:r>
              <a:rPr lang="en-US" dirty="0">
                <a:solidFill>
                  <a:srgbClr val="C00000"/>
                </a:solidFill>
              </a:rPr>
              <a:t>This type of insurance pays wages and medical benefits for workers hurt on the job. In exchange, the worker gives up the right to sue the employer.</a:t>
            </a:r>
          </a:p>
          <a:p>
            <a:endParaRPr lang="en-US" sz="500" dirty="0">
              <a:solidFill>
                <a:srgbClr val="C00000"/>
              </a:solidFill>
            </a:endParaRPr>
          </a:p>
          <a:p>
            <a:pPr algn="r"/>
            <a:r>
              <a:rPr lang="en-US" sz="1000" dirty="0">
                <a:solidFill>
                  <a:srgbClr val="C00000"/>
                </a:solidFill>
              </a:rPr>
              <a:t>	                                  Click to close </a:t>
            </a:r>
          </a:p>
        </p:txBody>
      </p:sp>
      <p:sp>
        <p:nvSpPr>
          <p:cNvPr id="68" name="Rectangle 67"/>
          <p:cNvSpPr/>
          <p:nvPr/>
        </p:nvSpPr>
        <p:spPr>
          <a:xfrm>
            <a:off x="2994390" y="3096644"/>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lIns="0" rIns="0" anchor="ctr" anchorCtr="1">
            <a:noAutofit/>
          </a:bodyPr>
          <a:lstStyle/>
          <a:p>
            <a:pPr algn="ctr"/>
            <a:br>
              <a:rPr lang="en-US" dirty="0">
                <a:solidFill>
                  <a:srgbClr val="C00000"/>
                </a:solidFill>
              </a:rPr>
            </a:br>
            <a:r>
              <a:rPr lang="en-US" dirty="0">
                <a:solidFill>
                  <a:srgbClr val="C00000"/>
                </a:solidFill>
              </a:rPr>
              <a:t>These are two rights you </a:t>
            </a:r>
            <a:br>
              <a:rPr lang="en-US" dirty="0">
                <a:solidFill>
                  <a:srgbClr val="C00000"/>
                </a:solidFill>
              </a:rPr>
            </a:br>
            <a:r>
              <a:rPr lang="en-US" dirty="0">
                <a:solidFill>
                  <a:srgbClr val="C00000"/>
                </a:solidFill>
              </a:rPr>
              <a:t>have if you’re hurt on the job.</a:t>
            </a:r>
            <a:endParaRPr lang="en-US" sz="1000" dirty="0">
              <a:solidFill>
                <a:srgbClr val="C00000"/>
              </a:solidFill>
            </a:endParaRPr>
          </a:p>
          <a:p>
            <a:pPr algn="r"/>
            <a:endParaRPr lang="en-US" sz="1000" dirty="0">
              <a:solidFill>
                <a:srgbClr val="C00000"/>
              </a:solidFill>
            </a:endParaRPr>
          </a:p>
          <a:p>
            <a:pPr algn="r"/>
            <a:endParaRPr lang="en-US" sz="1000" dirty="0">
              <a:solidFill>
                <a:srgbClr val="C00000"/>
              </a:solidFill>
            </a:endParaRPr>
          </a:p>
          <a:p>
            <a:pPr algn="r"/>
            <a:r>
              <a:rPr lang="en-US" sz="1000" dirty="0">
                <a:solidFill>
                  <a:srgbClr val="C00000"/>
                </a:solidFill>
              </a:rPr>
              <a:t> Click to close </a:t>
            </a:r>
            <a:endParaRPr lang="en-US" dirty="0">
              <a:solidFill>
                <a:srgbClr val="C00000"/>
              </a:solidFill>
            </a:endParaRPr>
          </a:p>
        </p:txBody>
      </p:sp>
      <p:sp>
        <p:nvSpPr>
          <p:cNvPr id="69" name="Col3_$300"/>
          <p:cNvSpPr/>
          <p:nvPr/>
        </p:nvSpPr>
        <p:spPr>
          <a:xfrm>
            <a:off x="3047986" y="3088383"/>
            <a:ext cx="3276600"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lIns="91440" tIns="45720" rIns="91440" bIns="0" anchor="ctr" anchorCtr="1">
            <a:noAutofit/>
          </a:bodyPr>
          <a:lstStyle/>
          <a:p>
            <a:pPr algn="ctr"/>
            <a:r>
              <a:rPr lang="en-US" dirty="0">
                <a:solidFill>
                  <a:srgbClr val="C00000"/>
                </a:solidFill>
              </a:rPr>
              <a:t> </a:t>
            </a:r>
          </a:p>
          <a:p>
            <a:pPr algn="ctr"/>
            <a:r>
              <a:rPr lang="en-US" sz="1600" spc="-50" dirty="0">
                <a:solidFill>
                  <a:srgbClr val="C00000"/>
                </a:solidFill>
              </a:rPr>
              <a:t>Federal law says that 14- and 15-year olds cannot work more than this many hours on a school night.</a:t>
            </a:r>
            <a:br>
              <a:rPr lang="en-US" dirty="0">
                <a:solidFill>
                  <a:srgbClr val="C00000"/>
                </a:solidFill>
              </a:rPr>
            </a:br>
            <a:r>
              <a:rPr lang="en-US" sz="1050" dirty="0">
                <a:solidFill>
                  <a:srgbClr val="C00000"/>
                </a:solidFill>
              </a:rPr>
              <a:t>(Your state may have more protective laws.)</a:t>
            </a:r>
          </a:p>
          <a:p>
            <a:pPr algn="ctr"/>
            <a:endParaRPr lang="en-US" sz="1050" dirty="0">
              <a:solidFill>
                <a:srgbClr val="C00000"/>
              </a:solidFill>
            </a:endParaRPr>
          </a:p>
          <a:p>
            <a:pPr algn="ctr"/>
            <a:endParaRPr lang="en-US" sz="200" dirty="0">
              <a:solidFill>
                <a:srgbClr val="C00000"/>
              </a:solidFill>
            </a:endParaRPr>
          </a:p>
          <a:p>
            <a:pPr algn="r"/>
            <a:r>
              <a:rPr lang="en-US" sz="500" dirty="0">
                <a:solidFill>
                  <a:srgbClr val="C00000"/>
                </a:solidFill>
              </a:rPr>
              <a:t>                                                              </a:t>
            </a:r>
            <a:r>
              <a:rPr lang="en-US" sz="1000" dirty="0">
                <a:solidFill>
                  <a:srgbClr val="C00000"/>
                </a:solidFill>
              </a:rPr>
              <a:t>Click to close </a:t>
            </a:r>
          </a:p>
          <a:p>
            <a:pPr algn="r"/>
            <a:endParaRPr lang="en-US" dirty="0">
              <a:solidFill>
                <a:srgbClr val="C00000"/>
              </a:solidFill>
            </a:endParaRPr>
          </a:p>
        </p:txBody>
      </p:sp>
      <p:sp>
        <p:nvSpPr>
          <p:cNvPr id="70" name="Col3_$400"/>
          <p:cNvSpPr/>
          <p:nvPr/>
        </p:nvSpPr>
        <p:spPr>
          <a:xfrm>
            <a:off x="3004660" y="3050206"/>
            <a:ext cx="3318527"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anchor="b" anchorCtr="1">
            <a:noAutofit/>
          </a:bodyPr>
          <a:lstStyle/>
          <a:p>
            <a:pPr algn="ctr"/>
            <a:r>
              <a:rPr lang="en-US" sz="1600" dirty="0">
                <a:solidFill>
                  <a:srgbClr val="C00000"/>
                </a:solidFill>
              </a:rPr>
              <a:t>Federal law says that 16- and 17-year olds cannot work more than this many hours on school nights.</a:t>
            </a:r>
          </a:p>
          <a:p>
            <a:pPr algn="ctr"/>
            <a:r>
              <a:rPr lang="en-US" sz="1000" dirty="0">
                <a:solidFill>
                  <a:srgbClr val="C00000"/>
                </a:solidFill>
              </a:rPr>
              <a:t>(Your state may have more protective laws.)</a:t>
            </a:r>
            <a:endParaRPr lang="en-US" dirty="0">
              <a:solidFill>
                <a:srgbClr val="C00000"/>
              </a:solidFill>
            </a:endParaRPr>
          </a:p>
          <a:p>
            <a:pPr algn="r"/>
            <a:endParaRPr lang="en-US" sz="1000" dirty="0">
              <a:solidFill>
                <a:srgbClr val="C00000"/>
              </a:solidFill>
            </a:endParaRPr>
          </a:p>
          <a:p>
            <a:pPr algn="r"/>
            <a:r>
              <a:rPr lang="en-US" sz="1000" dirty="0">
                <a:solidFill>
                  <a:srgbClr val="C00000"/>
                </a:solidFill>
              </a:rPr>
              <a:t>Click to close </a:t>
            </a:r>
          </a:p>
        </p:txBody>
      </p:sp>
      <p:sp>
        <p:nvSpPr>
          <p:cNvPr id="71" name="Col3_$500"/>
          <p:cNvSpPr/>
          <p:nvPr/>
        </p:nvSpPr>
        <p:spPr>
          <a:xfrm>
            <a:off x="3027382" y="3057190"/>
            <a:ext cx="3495022" cy="1481987"/>
          </a:xfrm>
          <a:prstGeom prst="rect">
            <a:avLst/>
          </a:prstGeom>
          <a:solidFill>
            <a:schemeClr val="accent6">
              <a:lumMod val="40000"/>
              <a:lumOff val="60000"/>
            </a:schemeClr>
          </a:solidFill>
          <a:ln w="63500">
            <a:solidFill>
              <a:schemeClr val="bg1"/>
            </a:solidFill>
          </a:ln>
          <a:effectLst>
            <a:outerShdw blurRad="76200" dist="12700" dir="2700000" sy="-23000" kx="-800400" algn="bl" rotWithShape="0">
              <a:prstClr val="black">
                <a:alpha val="20000"/>
              </a:prstClr>
            </a:outerShdw>
          </a:effectLst>
        </p:spPr>
        <p:txBody>
          <a:bodyPr wrap="square" tIns="91440" anchor="ctr" anchorCtr="1">
            <a:noAutofit/>
          </a:bodyPr>
          <a:lstStyle/>
          <a:p>
            <a:pPr algn="ctr"/>
            <a:r>
              <a:rPr lang="en-US" sz="1600" spc="-50" dirty="0">
                <a:solidFill>
                  <a:srgbClr val="C00000"/>
                </a:solidFill>
              </a:rPr>
              <a:t>Federal law says that this is the maximum number of hours 14- and 15- year-olds can work in a school week.</a:t>
            </a:r>
          </a:p>
          <a:p>
            <a:pPr algn="ctr"/>
            <a:r>
              <a:rPr lang="en-US" sz="1000" dirty="0">
                <a:solidFill>
                  <a:srgbClr val="C00000"/>
                </a:solidFill>
              </a:rPr>
              <a:t>(Your state may have more protective laws.)</a:t>
            </a:r>
            <a:br>
              <a:rPr lang="en-US" dirty="0">
                <a:solidFill>
                  <a:srgbClr val="C00000"/>
                </a:solidFill>
              </a:rPr>
            </a:br>
            <a:endParaRPr lang="en-US" sz="500" dirty="0">
              <a:solidFill>
                <a:srgbClr val="C00000"/>
              </a:solidFill>
            </a:endParaRPr>
          </a:p>
          <a:p>
            <a:pPr algn="r"/>
            <a:r>
              <a:rPr lang="en-US" sz="1000" dirty="0">
                <a:solidFill>
                  <a:srgbClr val="C00000"/>
                </a:solidFill>
              </a:rPr>
              <a:t>Click to close </a:t>
            </a:r>
            <a:endParaRPr lang="en-US" dirty="0">
              <a:solidFill>
                <a:srgbClr val="C00000"/>
              </a:solidFill>
            </a:endParaRPr>
          </a:p>
        </p:txBody>
      </p:sp>
    </p:spTree>
    <p:extLst>
      <p:ext uri="{BB962C8B-B14F-4D97-AF65-F5344CB8AC3E}">
        <p14:creationId xmlns:p14="http://schemas.microsoft.com/office/powerpoint/2010/main" val="266507434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0"/>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9" restart="whenNotActive" fill="hold" evtFilter="cancelBubble" nodeType="interactiveSeq">
                <p:stCondLst>
                  <p:cond evt="onClick" delay="0">
                    <p:tgtEl>
                      <p:spTgt spid="9"/>
                    </p:tgtEl>
                  </p:cond>
                </p:stCondLst>
                <p:endSync evt="end" delay="0">
                  <p:rtn val="all"/>
                </p:endSync>
                <p:childTnLst>
                  <p:par>
                    <p:cTn id="10" fill="hold">
                      <p:stCondLst>
                        <p:cond delay="0"/>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4"/>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6" restart="whenNotActive" fill="hold" evtFilter="cancelBubble" nodeType="interactiveSeq">
                <p:stCondLst>
                  <p:cond evt="onClick" delay="0">
                    <p:tgtEl>
                      <p:spTgt spid="10"/>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23" restart="whenNotActive" fill="hold" evtFilter="cancelBubble" nodeType="interactiveSeq">
                <p:stCondLst>
                  <p:cond evt="onClick" delay="0">
                    <p:tgtEl>
                      <p:spTgt spid="13"/>
                    </p:tgtEl>
                  </p:cond>
                </p:stCondLst>
                <p:endSync evt="end" delay="0">
                  <p:rtn val="all"/>
                </p:endSync>
                <p:childTnLst>
                  <p:par>
                    <p:cTn id="24" fill="hold">
                      <p:stCondLst>
                        <p:cond delay="0"/>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6"/>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13"/>
                  </p:tgtEl>
                </p:cond>
              </p:nextCondLst>
            </p:seq>
            <p:seq concurrent="1" nextAc="seek">
              <p:cTn id="30" restart="whenNotActive" fill="hold" evtFilter="cancelBubble" nodeType="interactiveSeq">
                <p:stCondLst>
                  <p:cond evt="onClick" delay="0">
                    <p:tgtEl>
                      <p:spTgt spid="14"/>
                    </p:tgtEl>
                  </p:cond>
                </p:stCondLst>
                <p:endSync evt="end" delay="0">
                  <p:rtn val="all"/>
                </p:endSync>
                <p:childTnLst>
                  <p:par>
                    <p:cTn id="31" fill="hold">
                      <p:stCondLst>
                        <p:cond delay="0"/>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37" restart="whenNotActive" fill="hold" evtFilter="cancelBubble" nodeType="interactiveSeq">
                <p:stCondLst>
                  <p:cond evt="onClick" delay="0">
                    <p:tgtEl>
                      <p:spTgt spid="15"/>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7"/>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44" restart="whenNotActive" fill="hold" evtFilter="cancelBubble" nodeType="interactiveSeq">
                <p:stCondLst>
                  <p:cond evt="onClick" delay="0">
                    <p:tgtEl>
                      <p:spTgt spid="16"/>
                    </p:tgtEl>
                  </p:cond>
                </p:stCondLst>
                <p:endSync evt="end" delay="0">
                  <p:rtn val="all"/>
                </p:endSync>
                <p:childTnLst>
                  <p:par>
                    <p:cTn id="45" fill="hold">
                      <p:stCondLst>
                        <p:cond delay="0"/>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51" restart="whenNotActive" fill="hold" evtFilter="cancelBubble" nodeType="interactiveSeq">
                <p:stCondLst>
                  <p:cond evt="onClick" delay="0">
                    <p:tgtEl>
                      <p:spTgt spid="17"/>
                    </p:tgtEl>
                  </p:cond>
                </p:stCondLst>
                <p:endSync evt="end" delay="0">
                  <p:rtn val="all"/>
                </p:endSync>
                <p:childTnLst>
                  <p:par>
                    <p:cTn id="52" fill="hold">
                      <p:stCondLst>
                        <p:cond delay="0"/>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61"/>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58" restart="whenNotActive" fill="hold" evtFilter="cancelBubble" nodeType="interactiveSeq">
                <p:stCondLst>
                  <p:cond evt="onClick" delay="0">
                    <p:tgtEl>
                      <p:spTgt spid="18"/>
                    </p:tgtEl>
                  </p:cond>
                </p:stCondLst>
                <p:endSync evt="end" delay="0">
                  <p:rtn val="all"/>
                </p:endSync>
                <p:childTnLst>
                  <p:par>
                    <p:cTn id="59" fill="hold">
                      <p:stCondLst>
                        <p:cond delay="0"/>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6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65" restart="whenNotActive" fill="hold" evtFilter="cancelBubble" nodeType="interactiveSeq">
                <p:stCondLst>
                  <p:cond evt="onClick" delay="0">
                    <p:tgtEl>
                      <p:spTgt spid="19"/>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63"/>
                                        </p:tgtEl>
                                        <p:attrNameLst>
                                          <p:attrName>style.visibility</p:attrName>
                                        </p:attrNameLst>
                                      </p:cBhvr>
                                      <p:to>
                                        <p:strVal val="visible"/>
                                      </p:to>
                                    </p:set>
                                  </p:childTnLst>
                                </p:cTn>
                              </p:par>
                              <p:par>
                                <p:cTn id="70" presetID="1" presetClass="entr" presetSubtype="0" fill="hold" nodeType="withEffect">
                                  <p:stCondLst>
                                    <p:cond delay="0"/>
                                  </p:stCondLst>
                                  <p:childTnLst>
                                    <p:set>
                                      <p:cBhvr>
                                        <p:cTn id="71" dur="1" fill="hold">
                                          <p:stCondLst>
                                            <p:cond delay="0"/>
                                          </p:stCondLst>
                                        </p:cTn>
                                        <p:tgtEl>
                                          <p:spTgt spid="48"/>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72" restart="whenNotActive" fill="hold" evtFilter="cancelBubble" nodeType="interactiveSeq">
                <p:stCondLst>
                  <p:cond evt="onClick" delay="0">
                    <p:tgtEl>
                      <p:spTgt spid="20"/>
                    </p:tgtEl>
                  </p:cond>
                </p:stCondLst>
                <p:endSync evt="end" delay="0">
                  <p:rtn val="all"/>
                </p:endSync>
                <p:childTnLst>
                  <p:par>
                    <p:cTn id="73" fill="hold">
                      <p:stCondLst>
                        <p:cond delay="0"/>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52"/>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79" restart="whenNotActive" fill="hold" evtFilter="cancelBubble" nodeType="interactiveSeq">
                <p:stCondLst>
                  <p:cond evt="onClick" delay="0">
                    <p:tgtEl>
                      <p:spTgt spid="21"/>
                    </p:tgtEl>
                  </p:cond>
                </p:stCondLst>
                <p:endSync evt="end" delay="0">
                  <p:rtn val="all"/>
                </p:endSync>
                <p:childTnLst>
                  <p:par>
                    <p:cTn id="80" fill="hold">
                      <p:stCondLst>
                        <p:cond delay="0"/>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66"/>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49"/>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22"/>
                    </p:tgtEl>
                  </p:cond>
                </p:stCondLst>
                <p:endSync evt="end" delay="0">
                  <p:rtn val="all"/>
                </p:endSync>
                <p:childTnLst>
                  <p:par>
                    <p:cTn id="87" fill="hold">
                      <p:stCondLst>
                        <p:cond delay="0"/>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93" restart="whenNotActive" fill="hold" evtFilter="cancelBubble" nodeType="interactiveSeq">
                <p:stCondLst>
                  <p:cond evt="onClick" delay="0">
                    <p:tgtEl>
                      <p:spTgt spid="23"/>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70"/>
                                        </p:tgtEl>
                                        <p:attrNameLst>
                                          <p:attrName>style.visibility</p:attrName>
                                        </p:attrNameLst>
                                      </p:cBhvr>
                                      <p:to>
                                        <p:strVal val="visible"/>
                                      </p:to>
                                    </p:set>
                                  </p:childTnLst>
                                </p:cTn>
                              </p:par>
                              <p:par>
                                <p:cTn id="98" presetID="1" presetClass="entr" presetSubtype="0" fill="hold" nodeType="withEffect">
                                  <p:stCondLst>
                                    <p:cond delay="0"/>
                                  </p:stCondLst>
                                  <p:childTnLst>
                                    <p:set>
                                      <p:cBhvr>
                                        <p:cTn id="99" dur="1" fill="hold">
                                          <p:stCondLst>
                                            <p:cond delay="0"/>
                                          </p:stCondLst>
                                        </p:cTn>
                                        <p:tgtEl>
                                          <p:spTgt spid="5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00" restart="whenNotActive" fill="hold" evtFilter="cancelBubble" nodeType="interactiveSeq">
                <p:stCondLst>
                  <p:cond evt="onClick" delay="0">
                    <p:tgtEl>
                      <p:spTgt spid="24"/>
                    </p:tgtEl>
                  </p:cond>
                </p:stCondLst>
                <p:endSync evt="end" delay="0">
                  <p:rtn val="all"/>
                </p:endSync>
                <p:childTnLst>
                  <p:par>
                    <p:cTn id="101" fill="hold">
                      <p:stCondLst>
                        <p:cond delay="0"/>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7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39"/>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107" restart="whenNotActive" fill="hold" evtFilter="cancelBubble" nodeType="interactiveSeq">
                <p:stCondLst>
                  <p:cond evt="onClick" delay="0">
                    <p:tgtEl>
                      <p:spTgt spid="25"/>
                    </p:tgtEl>
                  </p:cond>
                </p:stCondLst>
                <p:endSync evt="end" delay="0">
                  <p:rtn val="all"/>
                </p:endSync>
                <p:childTnLst>
                  <p:par>
                    <p:cTn id="108" fill="hold">
                      <p:stCondLst>
                        <p:cond delay="0"/>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58"/>
                                        </p:tgtEl>
                                        <p:attrNameLst>
                                          <p:attrName>style.visibility</p:attrName>
                                        </p:attrNameLst>
                                      </p:cBhvr>
                                      <p:to>
                                        <p:strVal val="visible"/>
                                      </p:to>
                                    </p:set>
                                  </p:childTnLst>
                                </p:cTn>
                              </p:par>
                              <p:par>
                                <p:cTn id="112" presetID="1" presetClass="entr" presetSubtype="0" fill="hold" nodeType="withEffect">
                                  <p:stCondLst>
                                    <p:cond delay="0"/>
                                  </p:stCondLst>
                                  <p:childTnLst>
                                    <p:set>
                                      <p:cBhvr>
                                        <p:cTn id="113" dur="1" fill="hold">
                                          <p:stCondLst>
                                            <p:cond delay="0"/>
                                          </p:stCondLst>
                                        </p:cTn>
                                        <p:tgtEl>
                                          <p:spTgt spid="40"/>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114" restart="whenNotActive" fill="hold" evtFilter="cancelBubble" nodeType="interactiveSeq">
                <p:stCondLst>
                  <p:cond evt="onClick" delay="0">
                    <p:tgtEl>
                      <p:spTgt spid="26"/>
                    </p:tgtEl>
                  </p:cond>
                </p:stCondLst>
                <p:endSync evt="end" delay="0">
                  <p:rtn val="all"/>
                </p:endSync>
                <p:childTnLst>
                  <p:par>
                    <p:cTn id="115" fill="hold">
                      <p:stCondLst>
                        <p:cond delay="0"/>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67"/>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121" restart="whenNotActive" fill="hold" evtFilter="cancelBubble" nodeType="interactiveSeq">
                <p:stCondLst>
                  <p:cond evt="onClick" delay="0">
                    <p:tgtEl>
                      <p:spTgt spid="27"/>
                    </p:tgtEl>
                  </p:cond>
                </p:stCondLst>
                <p:endSync evt="end" delay="0">
                  <p:rtn val="all"/>
                </p:endSync>
                <p:childTnLst>
                  <p:par>
                    <p:cTn id="122" fill="hold">
                      <p:stCondLst>
                        <p:cond delay="0"/>
                      </p:stCondLst>
                      <p:childTnLst>
                        <p:par>
                          <p:cTn id="123" fill="hold">
                            <p:stCondLst>
                              <p:cond delay="0"/>
                            </p:stCondLst>
                            <p:childTnLst>
                              <p:par>
                                <p:cTn id="124" presetID="1" presetClass="entr" presetSubtype="0" fill="hold" grpId="0" nodeType="clickEffect">
                                  <p:stCondLst>
                                    <p:cond delay="0"/>
                                  </p:stCondLst>
                                  <p:childTnLst>
                                    <p:set>
                                      <p:cBhvr>
                                        <p:cTn id="125" dur="1" fill="hold">
                                          <p:stCondLst>
                                            <p:cond delay="0"/>
                                          </p:stCondLst>
                                        </p:cTn>
                                        <p:tgtEl>
                                          <p:spTgt spid="57"/>
                                        </p:tgtEl>
                                        <p:attrNameLst>
                                          <p:attrName>style.visibility</p:attrName>
                                        </p:attrNameLst>
                                      </p:cBhvr>
                                      <p:to>
                                        <p:strVal val="visible"/>
                                      </p:to>
                                    </p:set>
                                  </p:childTnLst>
                                </p:cTn>
                              </p:par>
                              <p:par>
                                <p:cTn id="126" presetID="1" presetClass="entr" presetSubtype="0" fill="hold" nodeType="withEffect">
                                  <p:stCondLst>
                                    <p:cond delay="0"/>
                                  </p:stCondLst>
                                  <p:childTnLst>
                                    <p:set>
                                      <p:cBhvr>
                                        <p:cTn id="127"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128" restart="whenNotActive" fill="hold" evtFilter="cancelBubble" nodeType="interactiveSeq">
                <p:stCondLst>
                  <p:cond evt="onClick" delay="0">
                    <p:tgtEl>
                      <p:spTgt spid="28"/>
                    </p:tgtEl>
                  </p:cond>
                </p:stCondLst>
                <p:endSync evt="end" delay="0">
                  <p:rtn val="all"/>
                </p:endSync>
                <p:childTnLst>
                  <p:par>
                    <p:cTn id="129" fill="hold">
                      <p:stCondLst>
                        <p:cond delay="0"/>
                      </p:stCondLst>
                      <p:childTnLst>
                        <p:par>
                          <p:cTn id="130" fill="hold">
                            <p:stCondLst>
                              <p:cond delay="0"/>
                            </p:stCondLst>
                            <p:childTnLst>
                              <p:par>
                                <p:cTn id="131" presetID="1" presetClass="entr" presetSubtype="0" fill="hold" grpId="0" nodeType="clickEffect">
                                  <p:stCondLst>
                                    <p:cond delay="0"/>
                                  </p:stCondLst>
                                  <p:childTnLst>
                                    <p:set>
                                      <p:cBhvr>
                                        <p:cTn id="132" dur="1" fill="hold">
                                          <p:stCondLst>
                                            <p:cond delay="0"/>
                                          </p:stCondLst>
                                        </p:cTn>
                                        <p:tgtEl>
                                          <p:spTgt spid="59"/>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43"/>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135" restart="whenNotActive" fill="hold" evtFilter="cancelBubble" nodeType="interactiveSeq">
                <p:stCondLst>
                  <p:cond evt="onClick" delay="0">
                    <p:tgtEl>
                      <p:spTgt spid="29"/>
                    </p:tgtEl>
                  </p:cond>
                </p:stCondLst>
                <p:endSync evt="end" delay="0">
                  <p:rtn val="all"/>
                </p:endSync>
                <p:childTnLst>
                  <p:par>
                    <p:cTn id="136" fill="hold">
                      <p:stCondLst>
                        <p:cond delay="0"/>
                      </p:stCondLst>
                      <p:childTnLst>
                        <p:par>
                          <p:cTn id="137" fill="hold">
                            <p:stCondLst>
                              <p:cond delay="0"/>
                            </p:stCondLst>
                            <p:childTnLst>
                              <p:par>
                                <p:cTn id="138" presetID="1" presetClass="entr" presetSubtype="0" fill="hold" grpId="0" nodeType="clickEffect">
                                  <p:stCondLst>
                                    <p:cond delay="0"/>
                                  </p:stCondLst>
                                  <p:childTnLst>
                                    <p:set>
                                      <p:cBhvr>
                                        <p:cTn id="139" dur="1" fill="hold">
                                          <p:stCondLst>
                                            <p:cond delay="0"/>
                                          </p:stCondLst>
                                        </p:cTn>
                                        <p:tgtEl>
                                          <p:spTgt spid="55"/>
                                        </p:tgtEl>
                                        <p:attrNameLst>
                                          <p:attrName>style.visibility</p:attrName>
                                        </p:attrNameLst>
                                      </p:cBhvr>
                                      <p:to>
                                        <p:strVal val="visible"/>
                                      </p:to>
                                    </p:set>
                                  </p:childTnLst>
                                </p:cTn>
                              </p:par>
                              <p:par>
                                <p:cTn id="140" presetID="1" presetClass="entr" presetSubtype="0" fill="hold" nodeType="withEffect">
                                  <p:stCondLst>
                                    <p:cond delay="0"/>
                                  </p:stCondLst>
                                  <p:childTnLst>
                                    <p:set>
                                      <p:cBhvr>
                                        <p:cTn id="141" dur="1" fill="hold">
                                          <p:stCondLst>
                                            <p:cond delay="0"/>
                                          </p:stCondLst>
                                        </p:cTn>
                                        <p:tgtEl>
                                          <p:spTgt spid="45"/>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42" restart="whenNotActive" fill="hold" evtFilter="cancelBubble" nodeType="interactiveSeq">
                <p:stCondLst>
                  <p:cond evt="onClick" delay="0">
                    <p:tgtEl>
                      <p:spTgt spid="54"/>
                    </p:tgtEl>
                  </p:cond>
                </p:stCondLst>
                <p:endSync evt="end" delay="0">
                  <p:rtn val="all"/>
                </p:endSync>
                <p:childTnLst>
                  <p:par>
                    <p:cTn id="143" fill="hold">
                      <p:stCondLst>
                        <p:cond delay="0"/>
                      </p:stCondLst>
                      <p:childTnLst>
                        <p:par>
                          <p:cTn id="144" fill="hold">
                            <p:stCondLst>
                              <p:cond delay="0"/>
                            </p:stCondLst>
                            <p:childTnLst>
                              <p:par>
                                <p:cTn id="145" presetID="10" presetClass="exit" presetSubtype="0" fill="hold" grpId="1" nodeType="clickEffect">
                                  <p:stCondLst>
                                    <p:cond delay="0"/>
                                  </p:stCondLst>
                                  <p:childTnLst>
                                    <p:animEffect transition="out" filter="fade">
                                      <p:cBhvr>
                                        <p:cTn id="146" dur="500"/>
                                        <p:tgtEl>
                                          <p:spTgt spid="54"/>
                                        </p:tgtEl>
                                      </p:cBhvr>
                                    </p:animEffect>
                                    <p:set>
                                      <p:cBhvr>
                                        <p:cTn id="147" dur="1" fill="hold">
                                          <p:stCondLst>
                                            <p:cond delay="499"/>
                                          </p:stCondLst>
                                        </p:cTn>
                                        <p:tgtEl>
                                          <p:spTgt spid="54"/>
                                        </p:tgtEl>
                                        <p:attrNameLst>
                                          <p:attrName>style.visibility</p:attrName>
                                        </p:attrNameLst>
                                      </p:cBhvr>
                                      <p:to>
                                        <p:strVal val="hidden"/>
                                      </p:to>
                                    </p:set>
                                  </p:childTnLst>
                                </p:cTn>
                              </p:par>
                            </p:childTnLst>
                          </p:cTn>
                        </p:par>
                      </p:childTnLst>
                    </p:cTn>
                  </p:par>
                </p:childTnLst>
              </p:cTn>
              <p:nextCondLst>
                <p:cond evt="onClick" delay="0">
                  <p:tgtEl>
                    <p:spTgt spid="54"/>
                  </p:tgtEl>
                </p:cond>
              </p:nextCondLst>
            </p:seq>
            <p:seq concurrent="1" nextAc="seek">
              <p:cTn id="148" restart="whenNotActive" fill="hold" evtFilter="cancelBubble" nodeType="interactiveSeq">
                <p:stCondLst>
                  <p:cond evt="onClick" delay="0">
                    <p:tgtEl>
                      <p:spTgt spid="64"/>
                    </p:tgtEl>
                  </p:cond>
                </p:stCondLst>
                <p:endSync evt="end" delay="0">
                  <p:rtn val="all"/>
                </p:endSync>
                <p:childTnLst>
                  <p:par>
                    <p:cTn id="149" fill="hold">
                      <p:stCondLst>
                        <p:cond delay="0"/>
                      </p:stCondLst>
                      <p:childTnLst>
                        <p:par>
                          <p:cTn id="150" fill="hold">
                            <p:stCondLst>
                              <p:cond delay="0"/>
                            </p:stCondLst>
                            <p:childTnLst>
                              <p:par>
                                <p:cTn id="151" presetID="10" presetClass="exit" presetSubtype="0" fill="hold" grpId="1" nodeType="clickEffect">
                                  <p:stCondLst>
                                    <p:cond delay="0"/>
                                  </p:stCondLst>
                                  <p:childTnLst>
                                    <p:animEffect transition="out" filter="fade">
                                      <p:cBhvr>
                                        <p:cTn id="152" dur="500"/>
                                        <p:tgtEl>
                                          <p:spTgt spid="64"/>
                                        </p:tgtEl>
                                      </p:cBhvr>
                                    </p:animEffect>
                                    <p:set>
                                      <p:cBhvr>
                                        <p:cTn id="153" dur="1" fill="hold">
                                          <p:stCondLst>
                                            <p:cond delay="499"/>
                                          </p:stCondLst>
                                        </p:cTn>
                                        <p:tgtEl>
                                          <p:spTgt spid="64"/>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154" restart="whenNotActive" fill="hold" evtFilter="cancelBubble" nodeType="interactiveSeq">
                <p:stCondLst>
                  <p:cond evt="onClick" delay="0">
                    <p:tgtEl>
                      <p:spTgt spid="68"/>
                    </p:tgtEl>
                  </p:cond>
                </p:stCondLst>
                <p:endSync evt="end" delay="0">
                  <p:rtn val="all"/>
                </p:endSync>
                <p:childTnLst>
                  <p:par>
                    <p:cTn id="155" fill="hold">
                      <p:stCondLst>
                        <p:cond delay="0"/>
                      </p:stCondLst>
                      <p:childTnLst>
                        <p:par>
                          <p:cTn id="156" fill="hold">
                            <p:stCondLst>
                              <p:cond delay="0"/>
                            </p:stCondLst>
                            <p:childTnLst>
                              <p:par>
                                <p:cTn id="157" presetID="10" presetClass="exit" presetSubtype="0" fill="hold" grpId="1" nodeType="clickEffect">
                                  <p:stCondLst>
                                    <p:cond delay="0"/>
                                  </p:stCondLst>
                                  <p:childTnLst>
                                    <p:animEffect transition="out" filter="fade">
                                      <p:cBhvr>
                                        <p:cTn id="158" dur="500"/>
                                        <p:tgtEl>
                                          <p:spTgt spid="68"/>
                                        </p:tgtEl>
                                      </p:cBhvr>
                                    </p:animEffect>
                                    <p:set>
                                      <p:cBhvr>
                                        <p:cTn id="159" dur="1" fill="hold">
                                          <p:stCondLst>
                                            <p:cond delay="499"/>
                                          </p:stCondLst>
                                        </p:cTn>
                                        <p:tgtEl>
                                          <p:spTgt spid="68"/>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160" restart="whenNotActive" fill="hold" evtFilter="cancelBubble" nodeType="interactiveSeq">
                <p:stCondLst>
                  <p:cond evt="onClick" delay="0">
                    <p:tgtEl>
                      <p:spTgt spid="56"/>
                    </p:tgtEl>
                  </p:cond>
                </p:stCondLst>
                <p:endSync evt="end" delay="0">
                  <p:rtn val="all"/>
                </p:endSync>
                <p:childTnLst>
                  <p:par>
                    <p:cTn id="161" fill="hold">
                      <p:stCondLst>
                        <p:cond delay="0"/>
                      </p:stCondLst>
                      <p:childTnLst>
                        <p:par>
                          <p:cTn id="162" fill="hold">
                            <p:stCondLst>
                              <p:cond delay="0"/>
                            </p:stCondLst>
                            <p:childTnLst>
                              <p:par>
                                <p:cTn id="163" presetID="10" presetClass="exit" presetSubtype="0" fill="hold" grpId="1" nodeType="clickEffect">
                                  <p:stCondLst>
                                    <p:cond delay="0"/>
                                  </p:stCondLst>
                                  <p:childTnLst>
                                    <p:animEffect transition="out" filter="fade">
                                      <p:cBhvr>
                                        <p:cTn id="164" dur="500"/>
                                        <p:tgtEl>
                                          <p:spTgt spid="56"/>
                                        </p:tgtEl>
                                      </p:cBhvr>
                                    </p:animEffect>
                                    <p:set>
                                      <p:cBhvr>
                                        <p:cTn id="165"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seq concurrent="1" nextAc="seek">
              <p:cTn id="166" restart="whenNotActive" fill="hold" evtFilter="cancelBubble" nodeType="interactiveSeq">
                <p:stCondLst>
                  <p:cond evt="onClick" delay="0">
                    <p:tgtEl>
                      <p:spTgt spid="60"/>
                    </p:tgtEl>
                  </p:cond>
                </p:stCondLst>
                <p:endSync evt="end" delay="0">
                  <p:rtn val="all"/>
                </p:endSync>
                <p:childTnLst>
                  <p:par>
                    <p:cTn id="167" fill="hold">
                      <p:stCondLst>
                        <p:cond delay="0"/>
                      </p:stCondLst>
                      <p:childTnLst>
                        <p:par>
                          <p:cTn id="168" fill="hold">
                            <p:stCondLst>
                              <p:cond delay="0"/>
                            </p:stCondLst>
                            <p:childTnLst>
                              <p:par>
                                <p:cTn id="169" presetID="10" presetClass="exit" presetSubtype="0" fill="hold" grpId="1" nodeType="clickEffect">
                                  <p:stCondLst>
                                    <p:cond delay="0"/>
                                  </p:stCondLst>
                                  <p:childTnLst>
                                    <p:animEffect transition="out" filter="fade">
                                      <p:cBhvr>
                                        <p:cTn id="170" dur="500"/>
                                        <p:tgtEl>
                                          <p:spTgt spid="60"/>
                                        </p:tgtEl>
                                      </p:cBhvr>
                                    </p:animEffect>
                                    <p:set>
                                      <p:cBhvr>
                                        <p:cTn id="171" dur="1" fill="hold">
                                          <p:stCondLst>
                                            <p:cond delay="499"/>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172" restart="whenNotActive" fill="hold" evtFilter="cancelBubble" nodeType="interactiveSeq">
                <p:stCondLst>
                  <p:cond evt="onClick" delay="0">
                    <p:tgtEl>
                      <p:spTgt spid="53"/>
                    </p:tgtEl>
                  </p:cond>
                </p:stCondLst>
                <p:endSync evt="end" delay="0">
                  <p:rtn val="all"/>
                </p:endSync>
                <p:childTnLst>
                  <p:par>
                    <p:cTn id="173" fill="hold">
                      <p:stCondLst>
                        <p:cond delay="0"/>
                      </p:stCondLst>
                      <p:childTnLst>
                        <p:par>
                          <p:cTn id="174" fill="hold">
                            <p:stCondLst>
                              <p:cond delay="0"/>
                            </p:stCondLst>
                            <p:childTnLst>
                              <p:par>
                                <p:cTn id="175" presetID="10" presetClass="exit" presetSubtype="0" fill="hold" grpId="1" nodeType="clickEffect">
                                  <p:stCondLst>
                                    <p:cond delay="0"/>
                                  </p:stCondLst>
                                  <p:childTnLst>
                                    <p:animEffect transition="out" filter="fade">
                                      <p:cBhvr>
                                        <p:cTn id="176" dur="500"/>
                                        <p:tgtEl>
                                          <p:spTgt spid="53"/>
                                        </p:tgtEl>
                                      </p:cBhvr>
                                    </p:animEffect>
                                    <p:set>
                                      <p:cBhvr>
                                        <p:cTn id="177" dur="1" fill="hold">
                                          <p:stCondLst>
                                            <p:cond delay="499"/>
                                          </p:stCondLst>
                                        </p:cTn>
                                        <p:tgtEl>
                                          <p:spTgt spid="53"/>
                                        </p:tgtEl>
                                        <p:attrNameLst>
                                          <p:attrName>style.visibility</p:attrName>
                                        </p:attrNameLst>
                                      </p:cBhvr>
                                      <p:to>
                                        <p:strVal val="hidden"/>
                                      </p:to>
                                    </p:set>
                                  </p:childTnLst>
                                </p:cTn>
                              </p:par>
                            </p:childTnLst>
                          </p:cTn>
                        </p:par>
                      </p:childTnLst>
                    </p:cTn>
                  </p:par>
                </p:childTnLst>
              </p:cTn>
              <p:nextCondLst>
                <p:cond evt="onClick" delay="0">
                  <p:tgtEl>
                    <p:spTgt spid="53"/>
                  </p:tgtEl>
                </p:cond>
              </p:nextCondLst>
            </p:seq>
            <p:seq concurrent="1" nextAc="seek">
              <p:cTn id="178" restart="whenNotActive" fill="hold" evtFilter="cancelBubble" nodeType="interactiveSeq">
                <p:stCondLst>
                  <p:cond evt="onClick" delay="0">
                    <p:tgtEl>
                      <p:spTgt spid="65"/>
                    </p:tgtEl>
                  </p:cond>
                </p:stCondLst>
                <p:endSync evt="end" delay="0">
                  <p:rtn val="all"/>
                </p:endSync>
                <p:childTnLst>
                  <p:par>
                    <p:cTn id="179" fill="hold">
                      <p:stCondLst>
                        <p:cond delay="0"/>
                      </p:stCondLst>
                      <p:childTnLst>
                        <p:par>
                          <p:cTn id="180" fill="hold">
                            <p:stCondLst>
                              <p:cond delay="0"/>
                            </p:stCondLst>
                            <p:childTnLst>
                              <p:par>
                                <p:cTn id="181" presetID="10" presetClass="exit" presetSubtype="0" fill="hold" grpId="1" nodeType="clickEffect">
                                  <p:stCondLst>
                                    <p:cond delay="0"/>
                                  </p:stCondLst>
                                  <p:childTnLst>
                                    <p:animEffect transition="out" filter="fade">
                                      <p:cBhvr>
                                        <p:cTn id="182" dur="500"/>
                                        <p:tgtEl>
                                          <p:spTgt spid="65"/>
                                        </p:tgtEl>
                                      </p:cBhvr>
                                    </p:animEffect>
                                    <p:set>
                                      <p:cBhvr>
                                        <p:cTn id="183" dur="1" fill="hold">
                                          <p:stCondLst>
                                            <p:cond delay="499"/>
                                          </p:stCondLst>
                                        </p:cTn>
                                        <p:tgtEl>
                                          <p:spTgt spid="65"/>
                                        </p:tgtEl>
                                        <p:attrNameLst>
                                          <p:attrName>style.visibility</p:attrName>
                                        </p:attrNameLst>
                                      </p:cBhvr>
                                      <p:to>
                                        <p:strVal val="hidden"/>
                                      </p:to>
                                    </p:set>
                                  </p:childTnLst>
                                </p:cTn>
                              </p:par>
                            </p:childTnLst>
                          </p:cTn>
                        </p:par>
                      </p:childTnLst>
                    </p:cTn>
                  </p:par>
                </p:childTnLst>
              </p:cTn>
              <p:nextCondLst>
                <p:cond evt="onClick" delay="0">
                  <p:tgtEl>
                    <p:spTgt spid="65"/>
                  </p:tgtEl>
                </p:cond>
              </p:nextCondLst>
            </p:seq>
            <p:seq concurrent="1" nextAc="seek">
              <p:cTn id="184" restart="whenNotActive" fill="hold" evtFilter="cancelBubble" nodeType="interactiveSeq">
                <p:stCondLst>
                  <p:cond evt="onClick" delay="0">
                    <p:tgtEl>
                      <p:spTgt spid="61"/>
                    </p:tgtEl>
                  </p:cond>
                </p:stCondLst>
                <p:endSync evt="end" delay="0">
                  <p:rtn val="all"/>
                </p:endSync>
                <p:childTnLst>
                  <p:par>
                    <p:cTn id="185" fill="hold">
                      <p:stCondLst>
                        <p:cond delay="0"/>
                      </p:stCondLst>
                      <p:childTnLst>
                        <p:par>
                          <p:cTn id="186" fill="hold">
                            <p:stCondLst>
                              <p:cond delay="0"/>
                            </p:stCondLst>
                            <p:childTnLst>
                              <p:par>
                                <p:cTn id="187" presetID="10" presetClass="exit" presetSubtype="0" fill="hold" grpId="1" nodeType="clickEffect">
                                  <p:stCondLst>
                                    <p:cond delay="0"/>
                                  </p:stCondLst>
                                  <p:childTnLst>
                                    <p:animEffect transition="out" filter="fade">
                                      <p:cBhvr>
                                        <p:cTn id="188" dur="500"/>
                                        <p:tgtEl>
                                          <p:spTgt spid="61"/>
                                        </p:tgtEl>
                                      </p:cBhvr>
                                    </p:animEffect>
                                    <p:set>
                                      <p:cBhvr>
                                        <p:cTn id="189" dur="1" fill="hold">
                                          <p:stCondLst>
                                            <p:cond delay="499"/>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190" restart="whenNotActive" fill="hold" evtFilter="cancelBubble" nodeType="interactiveSeq">
                <p:stCondLst>
                  <p:cond evt="onClick" delay="0">
                    <p:tgtEl>
                      <p:spTgt spid="62"/>
                    </p:tgtEl>
                  </p:cond>
                </p:stCondLst>
                <p:endSync evt="end" delay="0">
                  <p:rtn val="all"/>
                </p:endSync>
                <p:childTnLst>
                  <p:par>
                    <p:cTn id="191" fill="hold">
                      <p:stCondLst>
                        <p:cond delay="0"/>
                      </p:stCondLst>
                      <p:childTnLst>
                        <p:par>
                          <p:cTn id="192" fill="hold">
                            <p:stCondLst>
                              <p:cond delay="0"/>
                            </p:stCondLst>
                            <p:childTnLst>
                              <p:par>
                                <p:cTn id="193" presetID="10" presetClass="exit" presetSubtype="0" fill="hold" grpId="1" nodeType="clickEffect">
                                  <p:stCondLst>
                                    <p:cond delay="0"/>
                                  </p:stCondLst>
                                  <p:childTnLst>
                                    <p:animEffect transition="out" filter="fade">
                                      <p:cBhvr>
                                        <p:cTn id="194" dur="500"/>
                                        <p:tgtEl>
                                          <p:spTgt spid="62"/>
                                        </p:tgtEl>
                                      </p:cBhvr>
                                    </p:animEffect>
                                    <p:set>
                                      <p:cBhvr>
                                        <p:cTn id="195" dur="1" fill="hold">
                                          <p:stCondLst>
                                            <p:cond delay="499"/>
                                          </p:stCondLst>
                                        </p:cTn>
                                        <p:tgtEl>
                                          <p:spTgt spid="62"/>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196" restart="whenNotActive" fill="hold" evtFilter="cancelBubble" nodeType="interactiveSeq">
                <p:stCondLst>
                  <p:cond evt="onClick" delay="0">
                    <p:tgtEl>
                      <p:spTgt spid="63"/>
                    </p:tgtEl>
                  </p:cond>
                </p:stCondLst>
                <p:endSync evt="end" delay="0">
                  <p:rtn val="all"/>
                </p:endSync>
                <p:childTnLst>
                  <p:par>
                    <p:cTn id="197" fill="hold">
                      <p:stCondLst>
                        <p:cond delay="0"/>
                      </p:stCondLst>
                      <p:childTnLst>
                        <p:par>
                          <p:cTn id="198" fill="hold">
                            <p:stCondLst>
                              <p:cond delay="0"/>
                            </p:stCondLst>
                            <p:childTnLst>
                              <p:par>
                                <p:cTn id="199" presetID="10" presetClass="exit" presetSubtype="0" fill="hold" grpId="1" nodeType="clickEffect">
                                  <p:stCondLst>
                                    <p:cond delay="0"/>
                                  </p:stCondLst>
                                  <p:childTnLst>
                                    <p:animEffect transition="out" filter="fade">
                                      <p:cBhvr>
                                        <p:cTn id="200" dur="500"/>
                                        <p:tgtEl>
                                          <p:spTgt spid="63"/>
                                        </p:tgtEl>
                                      </p:cBhvr>
                                    </p:animEffect>
                                    <p:set>
                                      <p:cBhvr>
                                        <p:cTn id="201" dur="1" fill="hold">
                                          <p:stCondLst>
                                            <p:cond delay="499"/>
                                          </p:stCondLst>
                                        </p:cTn>
                                        <p:tgtEl>
                                          <p:spTgt spid="63"/>
                                        </p:tgtEl>
                                        <p:attrNameLst>
                                          <p:attrName>style.visibility</p:attrName>
                                        </p:attrNameLst>
                                      </p:cBhvr>
                                      <p:to>
                                        <p:strVal val="hidden"/>
                                      </p:to>
                                    </p:set>
                                  </p:childTnLst>
                                </p:cTn>
                              </p:par>
                            </p:childTnLst>
                          </p:cTn>
                        </p:par>
                      </p:childTnLst>
                    </p:cTn>
                  </p:par>
                </p:childTnLst>
              </p:cTn>
              <p:nextCondLst>
                <p:cond evt="onClick" delay="0">
                  <p:tgtEl>
                    <p:spTgt spid="63"/>
                  </p:tgtEl>
                </p:cond>
              </p:nextCondLst>
            </p:seq>
            <p:seq concurrent="1" nextAc="seek">
              <p:cTn id="202" restart="whenNotActive" fill="hold" evtFilter="cancelBubble" nodeType="interactiveSeq">
                <p:stCondLst>
                  <p:cond evt="onClick" delay="0">
                    <p:tgtEl>
                      <p:spTgt spid="52"/>
                    </p:tgtEl>
                  </p:cond>
                </p:stCondLst>
                <p:endSync evt="end" delay="0">
                  <p:rtn val="all"/>
                </p:endSync>
                <p:childTnLst>
                  <p:par>
                    <p:cTn id="203" fill="hold">
                      <p:stCondLst>
                        <p:cond delay="0"/>
                      </p:stCondLst>
                      <p:childTnLst>
                        <p:par>
                          <p:cTn id="204" fill="hold">
                            <p:stCondLst>
                              <p:cond delay="0"/>
                            </p:stCondLst>
                            <p:childTnLst>
                              <p:par>
                                <p:cTn id="205" presetID="10" presetClass="exit" presetSubtype="0" fill="hold" grpId="1" nodeType="clickEffect">
                                  <p:stCondLst>
                                    <p:cond delay="0"/>
                                  </p:stCondLst>
                                  <p:childTnLst>
                                    <p:animEffect transition="out" filter="fade">
                                      <p:cBhvr>
                                        <p:cTn id="206" dur="500"/>
                                        <p:tgtEl>
                                          <p:spTgt spid="52"/>
                                        </p:tgtEl>
                                      </p:cBhvr>
                                    </p:animEffect>
                                    <p:set>
                                      <p:cBhvr>
                                        <p:cTn id="207"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208" restart="whenNotActive" fill="hold" evtFilter="cancelBubble" nodeType="interactiveSeq">
                <p:stCondLst>
                  <p:cond evt="onClick" delay="0">
                    <p:tgtEl>
                      <p:spTgt spid="66"/>
                    </p:tgtEl>
                  </p:cond>
                </p:stCondLst>
                <p:endSync evt="end" delay="0">
                  <p:rtn val="all"/>
                </p:endSync>
                <p:childTnLst>
                  <p:par>
                    <p:cTn id="209" fill="hold">
                      <p:stCondLst>
                        <p:cond delay="0"/>
                      </p:stCondLst>
                      <p:childTnLst>
                        <p:par>
                          <p:cTn id="210" fill="hold">
                            <p:stCondLst>
                              <p:cond delay="0"/>
                            </p:stCondLst>
                            <p:childTnLst>
                              <p:par>
                                <p:cTn id="211" presetID="10" presetClass="exit" presetSubtype="0" fill="hold" grpId="1" nodeType="clickEffect">
                                  <p:stCondLst>
                                    <p:cond delay="0"/>
                                  </p:stCondLst>
                                  <p:childTnLst>
                                    <p:animEffect transition="out" filter="fade">
                                      <p:cBhvr>
                                        <p:cTn id="212" dur="500"/>
                                        <p:tgtEl>
                                          <p:spTgt spid="66"/>
                                        </p:tgtEl>
                                      </p:cBhvr>
                                    </p:animEffect>
                                    <p:set>
                                      <p:cBhvr>
                                        <p:cTn id="213" dur="1" fill="hold">
                                          <p:stCondLst>
                                            <p:cond delay="499"/>
                                          </p:stCondLst>
                                        </p:cTn>
                                        <p:tgtEl>
                                          <p:spTgt spid="6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seq concurrent="1" nextAc="seek">
              <p:cTn id="214" restart="whenNotActive" fill="hold" evtFilter="cancelBubble" nodeType="interactiveSeq">
                <p:stCondLst>
                  <p:cond evt="onClick" delay="0">
                    <p:tgtEl>
                      <p:spTgt spid="69"/>
                    </p:tgtEl>
                  </p:cond>
                </p:stCondLst>
                <p:endSync evt="end" delay="0">
                  <p:rtn val="all"/>
                </p:endSync>
                <p:childTnLst>
                  <p:par>
                    <p:cTn id="215" fill="hold">
                      <p:stCondLst>
                        <p:cond delay="0"/>
                      </p:stCondLst>
                      <p:childTnLst>
                        <p:par>
                          <p:cTn id="216" fill="hold">
                            <p:stCondLst>
                              <p:cond delay="0"/>
                            </p:stCondLst>
                            <p:childTnLst>
                              <p:par>
                                <p:cTn id="217" presetID="10" presetClass="exit" presetSubtype="0" fill="hold" grpId="1" nodeType="clickEffect">
                                  <p:stCondLst>
                                    <p:cond delay="0"/>
                                  </p:stCondLst>
                                  <p:childTnLst>
                                    <p:animEffect transition="out" filter="fade">
                                      <p:cBhvr>
                                        <p:cTn id="218" dur="500"/>
                                        <p:tgtEl>
                                          <p:spTgt spid="69"/>
                                        </p:tgtEl>
                                      </p:cBhvr>
                                    </p:animEffect>
                                    <p:set>
                                      <p:cBhvr>
                                        <p:cTn id="219" dur="1" fill="hold">
                                          <p:stCondLst>
                                            <p:cond delay="499"/>
                                          </p:stCondLst>
                                        </p:cTn>
                                        <p:tgtEl>
                                          <p:spTgt spid="69"/>
                                        </p:tgtEl>
                                        <p:attrNameLst>
                                          <p:attrName>style.visibility</p:attrName>
                                        </p:attrNameLst>
                                      </p:cBhvr>
                                      <p:to>
                                        <p:strVal val="hidden"/>
                                      </p:to>
                                    </p:set>
                                  </p:childTnLst>
                                </p:cTn>
                              </p:par>
                            </p:childTnLst>
                          </p:cTn>
                        </p:par>
                      </p:childTnLst>
                    </p:cTn>
                  </p:par>
                </p:childTnLst>
              </p:cTn>
              <p:nextCondLst>
                <p:cond evt="onClick" delay="0">
                  <p:tgtEl>
                    <p:spTgt spid="69"/>
                  </p:tgtEl>
                </p:cond>
              </p:nextCondLst>
            </p:seq>
            <p:seq concurrent="1" nextAc="seek">
              <p:cTn id="220" restart="whenNotActive" fill="hold" evtFilter="cancelBubble" nodeType="interactiveSeq">
                <p:stCondLst>
                  <p:cond evt="onClick" delay="0">
                    <p:tgtEl>
                      <p:spTgt spid="67"/>
                    </p:tgtEl>
                  </p:cond>
                </p:stCondLst>
                <p:endSync evt="end" delay="0">
                  <p:rtn val="all"/>
                </p:endSync>
                <p:childTnLst>
                  <p:par>
                    <p:cTn id="221" fill="hold">
                      <p:stCondLst>
                        <p:cond delay="0"/>
                      </p:stCondLst>
                      <p:childTnLst>
                        <p:par>
                          <p:cTn id="222" fill="hold">
                            <p:stCondLst>
                              <p:cond delay="0"/>
                            </p:stCondLst>
                            <p:childTnLst>
                              <p:par>
                                <p:cTn id="223" presetID="10" presetClass="exit" presetSubtype="0" fill="hold" grpId="1" nodeType="clickEffect">
                                  <p:stCondLst>
                                    <p:cond delay="0"/>
                                  </p:stCondLst>
                                  <p:childTnLst>
                                    <p:animEffect transition="out" filter="fade">
                                      <p:cBhvr>
                                        <p:cTn id="224" dur="500"/>
                                        <p:tgtEl>
                                          <p:spTgt spid="67"/>
                                        </p:tgtEl>
                                      </p:cBhvr>
                                    </p:animEffect>
                                    <p:set>
                                      <p:cBhvr>
                                        <p:cTn id="225" dur="1" fill="hold">
                                          <p:stCondLst>
                                            <p:cond delay="499"/>
                                          </p:stCondLst>
                                        </p:cTn>
                                        <p:tgtEl>
                                          <p:spTgt spid="67"/>
                                        </p:tgtEl>
                                        <p:attrNameLst>
                                          <p:attrName>style.visibility</p:attrName>
                                        </p:attrNameLst>
                                      </p:cBhvr>
                                      <p:to>
                                        <p:strVal val="hidden"/>
                                      </p:to>
                                    </p:set>
                                  </p:childTnLst>
                                </p:cTn>
                              </p:par>
                            </p:childTnLst>
                          </p:cTn>
                        </p:par>
                      </p:childTnLst>
                    </p:cTn>
                  </p:par>
                </p:childTnLst>
              </p:cTn>
              <p:nextCondLst>
                <p:cond evt="onClick" delay="0">
                  <p:tgtEl>
                    <p:spTgt spid="67"/>
                  </p:tgtEl>
                </p:cond>
              </p:nextCondLst>
            </p:seq>
            <p:seq concurrent="1" nextAc="seek">
              <p:cTn id="226" restart="whenNotActive" fill="hold" evtFilter="cancelBubble" nodeType="interactiveSeq">
                <p:stCondLst>
                  <p:cond evt="onClick" delay="0">
                    <p:tgtEl>
                      <p:spTgt spid="57"/>
                    </p:tgtEl>
                  </p:cond>
                </p:stCondLst>
                <p:endSync evt="end" delay="0">
                  <p:rtn val="all"/>
                </p:endSync>
                <p:childTnLst>
                  <p:par>
                    <p:cTn id="227" fill="hold">
                      <p:stCondLst>
                        <p:cond delay="0"/>
                      </p:stCondLst>
                      <p:childTnLst>
                        <p:par>
                          <p:cTn id="228" fill="hold">
                            <p:stCondLst>
                              <p:cond delay="0"/>
                            </p:stCondLst>
                            <p:childTnLst>
                              <p:par>
                                <p:cTn id="229" presetID="10" presetClass="exit" presetSubtype="0" fill="hold" grpId="1" nodeType="clickEffect">
                                  <p:stCondLst>
                                    <p:cond delay="0"/>
                                  </p:stCondLst>
                                  <p:childTnLst>
                                    <p:animEffect transition="out" filter="fade">
                                      <p:cBhvr>
                                        <p:cTn id="230" dur="500"/>
                                        <p:tgtEl>
                                          <p:spTgt spid="57"/>
                                        </p:tgtEl>
                                      </p:cBhvr>
                                    </p:animEffect>
                                    <p:set>
                                      <p:cBhvr>
                                        <p:cTn id="231" dur="1" fill="hold">
                                          <p:stCondLst>
                                            <p:cond delay="499"/>
                                          </p:stCondLst>
                                        </p:cTn>
                                        <p:tgtEl>
                                          <p:spTgt spid="57"/>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232" restart="whenNotActive" fill="hold" evtFilter="cancelBubble" nodeType="interactiveSeq">
                <p:stCondLst>
                  <p:cond evt="onClick" delay="0">
                    <p:tgtEl>
                      <p:spTgt spid="59"/>
                    </p:tgtEl>
                  </p:cond>
                </p:stCondLst>
                <p:endSync evt="end" delay="0">
                  <p:rtn val="all"/>
                </p:endSync>
                <p:childTnLst>
                  <p:par>
                    <p:cTn id="233" fill="hold">
                      <p:stCondLst>
                        <p:cond delay="0"/>
                      </p:stCondLst>
                      <p:childTnLst>
                        <p:par>
                          <p:cTn id="234" fill="hold">
                            <p:stCondLst>
                              <p:cond delay="0"/>
                            </p:stCondLst>
                            <p:childTnLst>
                              <p:par>
                                <p:cTn id="235" presetID="10" presetClass="exit" presetSubtype="0" fill="hold" grpId="1" nodeType="clickEffect">
                                  <p:stCondLst>
                                    <p:cond delay="0"/>
                                  </p:stCondLst>
                                  <p:childTnLst>
                                    <p:animEffect transition="out" filter="fade">
                                      <p:cBhvr>
                                        <p:cTn id="236" dur="500"/>
                                        <p:tgtEl>
                                          <p:spTgt spid="59"/>
                                        </p:tgtEl>
                                      </p:cBhvr>
                                    </p:animEffect>
                                    <p:set>
                                      <p:cBhvr>
                                        <p:cTn id="237" dur="1" fill="hold">
                                          <p:stCondLst>
                                            <p:cond delay="499"/>
                                          </p:stCondLst>
                                        </p:cTn>
                                        <p:tgtEl>
                                          <p:spTgt spid="59"/>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238" restart="whenNotActive" fill="hold" evtFilter="cancelBubble" nodeType="interactiveSeq">
                <p:stCondLst>
                  <p:cond evt="onClick" delay="0">
                    <p:tgtEl>
                      <p:spTgt spid="55"/>
                    </p:tgtEl>
                  </p:cond>
                </p:stCondLst>
                <p:endSync evt="end" delay="0">
                  <p:rtn val="all"/>
                </p:endSync>
                <p:childTnLst>
                  <p:par>
                    <p:cTn id="239" fill="hold">
                      <p:stCondLst>
                        <p:cond delay="0"/>
                      </p:stCondLst>
                      <p:childTnLst>
                        <p:par>
                          <p:cTn id="240" fill="hold">
                            <p:stCondLst>
                              <p:cond delay="0"/>
                            </p:stCondLst>
                            <p:childTnLst>
                              <p:par>
                                <p:cTn id="241" presetID="10" presetClass="exit" presetSubtype="0" fill="hold" grpId="1" nodeType="clickEffect">
                                  <p:stCondLst>
                                    <p:cond delay="0"/>
                                  </p:stCondLst>
                                  <p:childTnLst>
                                    <p:animEffect transition="out" filter="fade">
                                      <p:cBhvr>
                                        <p:cTn id="242" dur="500"/>
                                        <p:tgtEl>
                                          <p:spTgt spid="55"/>
                                        </p:tgtEl>
                                      </p:cBhvr>
                                    </p:animEffect>
                                    <p:set>
                                      <p:cBhvr>
                                        <p:cTn id="243"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244" restart="whenNotActive" fill="hold" evtFilter="cancelBubble" nodeType="interactiveSeq">
                <p:stCondLst>
                  <p:cond evt="onClick" delay="0">
                    <p:tgtEl>
                      <p:spTgt spid="58"/>
                    </p:tgtEl>
                  </p:cond>
                </p:stCondLst>
                <p:endSync evt="end" delay="0">
                  <p:rtn val="all"/>
                </p:endSync>
                <p:childTnLst>
                  <p:par>
                    <p:cTn id="245" fill="hold">
                      <p:stCondLst>
                        <p:cond delay="0"/>
                      </p:stCondLst>
                      <p:childTnLst>
                        <p:par>
                          <p:cTn id="246" fill="hold">
                            <p:stCondLst>
                              <p:cond delay="0"/>
                            </p:stCondLst>
                            <p:childTnLst>
                              <p:par>
                                <p:cTn id="247" presetID="10" presetClass="exit" presetSubtype="0" fill="hold" grpId="1" nodeType="clickEffect">
                                  <p:stCondLst>
                                    <p:cond delay="0"/>
                                  </p:stCondLst>
                                  <p:childTnLst>
                                    <p:animEffect transition="out" filter="fade">
                                      <p:cBhvr>
                                        <p:cTn id="248" dur="500"/>
                                        <p:tgtEl>
                                          <p:spTgt spid="58"/>
                                        </p:tgtEl>
                                      </p:cBhvr>
                                    </p:animEffect>
                                    <p:set>
                                      <p:cBhvr>
                                        <p:cTn id="249" dur="1" fill="hold">
                                          <p:stCondLst>
                                            <p:cond delay="499"/>
                                          </p:stCondLst>
                                        </p:cTn>
                                        <p:tgtEl>
                                          <p:spTgt spid="5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seq concurrent="1" nextAc="seek">
              <p:cTn id="250" restart="whenNotActive" fill="hold" evtFilter="cancelBubble" nodeType="interactiveSeq">
                <p:stCondLst>
                  <p:cond evt="onClick" delay="0">
                    <p:tgtEl>
                      <p:spTgt spid="71"/>
                    </p:tgtEl>
                  </p:cond>
                </p:stCondLst>
                <p:endSync evt="end" delay="0">
                  <p:rtn val="all"/>
                </p:endSync>
                <p:childTnLst>
                  <p:par>
                    <p:cTn id="251" fill="hold">
                      <p:stCondLst>
                        <p:cond delay="0"/>
                      </p:stCondLst>
                      <p:childTnLst>
                        <p:par>
                          <p:cTn id="252" fill="hold">
                            <p:stCondLst>
                              <p:cond delay="0"/>
                            </p:stCondLst>
                            <p:childTnLst>
                              <p:par>
                                <p:cTn id="253" presetID="10" presetClass="exit" presetSubtype="0" fill="hold" grpId="1" nodeType="clickEffect">
                                  <p:stCondLst>
                                    <p:cond delay="0"/>
                                  </p:stCondLst>
                                  <p:childTnLst>
                                    <p:animEffect transition="out" filter="fade">
                                      <p:cBhvr>
                                        <p:cTn id="254" dur="500"/>
                                        <p:tgtEl>
                                          <p:spTgt spid="71"/>
                                        </p:tgtEl>
                                      </p:cBhvr>
                                    </p:animEffect>
                                    <p:set>
                                      <p:cBhvr>
                                        <p:cTn id="255" dur="1" fill="hold">
                                          <p:stCondLst>
                                            <p:cond delay="499"/>
                                          </p:stCondLst>
                                        </p:cTn>
                                        <p:tgtEl>
                                          <p:spTgt spid="7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256" restart="whenNotActive" fill="hold" evtFilter="cancelBubble" nodeType="interactiveSeq">
                <p:stCondLst>
                  <p:cond evt="onClick" delay="0">
                    <p:tgtEl>
                      <p:spTgt spid="70"/>
                    </p:tgtEl>
                  </p:cond>
                </p:stCondLst>
                <p:endSync evt="end" delay="0">
                  <p:rtn val="all"/>
                </p:endSync>
                <p:childTnLst>
                  <p:par>
                    <p:cTn id="257" fill="hold">
                      <p:stCondLst>
                        <p:cond delay="0"/>
                      </p:stCondLst>
                      <p:childTnLst>
                        <p:par>
                          <p:cTn id="258" fill="hold">
                            <p:stCondLst>
                              <p:cond delay="0"/>
                            </p:stCondLst>
                            <p:childTnLst>
                              <p:par>
                                <p:cTn id="259" presetID="10" presetClass="exit" presetSubtype="0" fill="hold" grpId="1" nodeType="clickEffect">
                                  <p:stCondLst>
                                    <p:cond delay="0"/>
                                  </p:stCondLst>
                                  <p:childTnLst>
                                    <p:animEffect transition="out" filter="fade">
                                      <p:cBhvr>
                                        <p:cTn id="260" dur="500"/>
                                        <p:tgtEl>
                                          <p:spTgt spid="70"/>
                                        </p:tgtEl>
                                      </p:cBhvr>
                                    </p:animEffect>
                                    <p:set>
                                      <p:cBhvr>
                                        <p:cTn id="261" dur="1" fill="hold">
                                          <p:stCondLst>
                                            <p:cond delay="499"/>
                                          </p:stCondLst>
                                        </p:cTn>
                                        <p:tgtEl>
                                          <p:spTgt spid="70"/>
                                        </p:tgtEl>
                                        <p:attrNameLst>
                                          <p:attrName>style.visibility</p:attrName>
                                        </p:attrNameLst>
                                      </p:cBhvr>
                                      <p:to>
                                        <p:strVal val="hidden"/>
                                      </p:to>
                                    </p:set>
                                  </p:childTnLst>
                                </p:cTn>
                              </p:par>
                            </p:childTnLst>
                          </p:cTn>
                        </p:par>
                      </p:childTnLst>
                    </p:cTn>
                  </p:par>
                </p:childTnLst>
              </p:cTn>
              <p:nextCondLst>
                <p:cond evt="onClick" delay="0">
                  <p:tgtEl>
                    <p:spTgt spid="70"/>
                  </p:tgtEl>
                </p:cond>
              </p:nextCondLst>
            </p:seq>
          </p:childTnLst>
        </p:cTn>
      </p:par>
    </p:tnLst>
    <p:bldLst>
      <p:bldP spid="52" grpId="0" animBg="1"/>
      <p:bldP spid="52" grpId="1" animBg="1"/>
      <p:bldP spid="53" grpId="0" animBg="1"/>
      <p:bldP spid="53"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l"/>
            <a:r>
              <a:rPr lang="en-US" sz="3200" dirty="0">
                <a:solidFill>
                  <a:srgbClr val="F0502D"/>
                </a:solidFill>
                <a:latin typeface="+mj-lt"/>
              </a:rPr>
              <a:t>Know Your Rights: Main Points</a:t>
            </a:r>
          </a:p>
        </p:txBody>
      </p:sp>
      <p:sp>
        <p:nvSpPr>
          <p:cNvPr id="18435" name="Rectangle 3"/>
          <p:cNvSpPr>
            <a:spLocks noGrp="1" noChangeArrowheads="1"/>
          </p:cNvSpPr>
          <p:nvPr>
            <p:ph type="body" idx="1"/>
          </p:nvPr>
        </p:nvSpPr>
        <p:spPr>
          <a:xfrm>
            <a:off x="457200" y="1333499"/>
            <a:ext cx="8153401" cy="4838701"/>
          </a:xfrm>
        </p:spPr>
        <p:txBody>
          <a:bodyPr>
            <a:noAutofit/>
          </a:bodyPr>
          <a:lstStyle/>
          <a:p>
            <a:pPr lvl="0">
              <a:buClr>
                <a:schemeClr val="tx2">
                  <a:lumMod val="40000"/>
                  <a:lumOff val="60000"/>
                </a:schemeClr>
              </a:buClr>
              <a:buFont typeface="Wingdings" panose="05000000000000000000" pitchFamily="2" charset="2"/>
              <a:buChar char="§"/>
            </a:pPr>
            <a:r>
              <a:rPr lang="en-US" sz="2400" b="0" dirty="0">
                <a:solidFill>
                  <a:srgbClr val="1F396A"/>
                </a:solidFill>
                <a:latin typeface="+mn-lt"/>
              </a:rPr>
              <a:t>OSHA laws protect workers from job hazards. Employers  must provide a safe and healthy workplace, training, and safety equipment.</a:t>
            </a:r>
          </a:p>
          <a:p>
            <a:pPr lvl="0">
              <a:buClr>
                <a:schemeClr val="tx2">
                  <a:lumMod val="40000"/>
                  <a:lumOff val="60000"/>
                </a:schemeClr>
              </a:buClr>
              <a:buFont typeface="Wingdings" panose="05000000000000000000" pitchFamily="2" charset="2"/>
              <a:buChar char="§"/>
            </a:pPr>
            <a:r>
              <a:rPr lang="en-US" sz="2400" b="0" dirty="0">
                <a:solidFill>
                  <a:srgbClr val="1F396A"/>
                </a:solidFill>
                <a:latin typeface="+mn-lt"/>
              </a:rPr>
              <a:t>Tell your supervisor right away if you’re injured at work! You can’t be fired for reporting work hazards.</a:t>
            </a:r>
          </a:p>
          <a:p>
            <a:pPr lvl="0">
              <a:buClr>
                <a:schemeClr val="tx2">
                  <a:lumMod val="40000"/>
                  <a:lumOff val="60000"/>
                </a:schemeClr>
              </a:buClr>
              <a:buFont typeface="Wingdings" panose="05000000000000000000" pitchFamily="2" charset="2"/>
              <a:buChar char="§"/>
            </a:pPr>
            <a:r>
              <a:rPr lang="en-US" sz="2400" b="0" dirty="0">
                <a:solidFill>
                  <a:srgbClr val="1F396A"/>
                </a:solidFill>
                <a:latin typeface="+mn-lt"/>
              </a:rPr>
              <a:t>Departments of Labor enforce child labor laws. The Equal Employment Opportunity Commission (EEOC) protects workers from discrimination and harassment at work.</a:t>
            </a:r>
          </a:p>
          <a:p>
            <a:pPr lvl="0">
              <a:buClr>
                <a:schemeClr val="tx2">
                  <a:lumMod val="40000"/>
                  <a:lumOff val="60000"/>
                </a:schemeClr>
              </a:buClr>
              <a:buFont typeface="Wingdings" panose="05000000000000000000" pitchFamily="2" charset="2"/>
              <a:buChar char="§"/>
            </a:pPr>
            <a:r>
              <a:rPr lang="en-US" sz="2400" b="0" dirty="0">
                <a:solidFill>
                  <a:srgbClr val="1F396A"/>
                </a:solidFill>
                <a:latin typeface="+mn-lt"/>
              </a:rPr>
              <a:t>Child labor laws protect teens from working too long, too late, too early, or in certain dangerous jobs.</a:t>
            </a:r>
          </a:p>
          <a:p>
            <a:pPr>
              <a:buClr>
                <a:schemeClr val="tx2">
                  <a:lumMod val="40000"/>
                  <a:lumOff val="60000"/>
                </a:schemeClr>
              </a:buClr>
              <a:buFont typeface="Wingdings" panose="05000000000000000000" pitchFamily="2" charset="2"/>
              <a:buChar char="§"/>
            </a:pPr>
            <a:r>
              <a:rPr lang="en-US" sz="2400" b="0" dirty="0">
                <a:solidFill>
                  <a:srgbClr val="1F396A"/>
                </a:solidFill>
                <a:latin typeface="+mn-lt"/>
              </a:rPr>
              <a:t>Young people have rights and responsibilities at work.</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48</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26467580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990601"/>
            <a:ext cx="8229600" cy="609600"/>
          </a:xfrm>
        </p:spPr>
        <p:txBody>
          <a:bodyPr lIns="45720" rIns="0">
            <a:normAutofit/>
          </a:bodyPr>
          <a:lstStyle/>
          <a:p>
            <a:pPr algn="l"/>
            <a:r>
              <a:rPr lang="en-US" sz="3200" dirty="0">
                <a:solidFill>
                  <a:srgbClr val="F0502D"/>
                </a:solidFill>
                <a:latin typeface="+mj-lt"/>
                <a:cs typeface="Arial" pitchFamily="34" charset="0"/>
              </a:rPr>
              <a:t>Taking Action</a:t>
            </a:r>
          </a:p>
        </p:txBody>
      </p:sp>
      <p:sp>
        <p:nvSpPr>
          <p:cNvPr id="3" name="Content Placeholder 2"/>
          <p:cNvSpPr>
            <a:spLocks noGrp="1"/>
          </p:cNvSpPr>
          <p:nvPr>
            <p:ph idx="1"/>
          </p:nvPr>
        </p:nvSpPr>
        <p:spPr>
          <a:xfrm>
            <a:off x="533400" y="304800"/>
            <a:ext cx="8229600" cy="838201"/>
          </a:xfrm>
        </p:spPr>
        <p:txBody>
          <a:bodyPr wrap="square" lIns="0" rIns="0">
            <a:normAutofit/>
          </a:bodyPr>
          <a:lstStyle/>
          <a:p>
            <a:pPr marL="0" indent="0">
              <a:buNone/>
            </a:pPr>
            <a:r>
              <a:rPr lang="en-US" sz="4800" b="0" dirty="0">
                <a:solidFill>
                  <a:srgbClr val="F0502D"/>
                </a:solidFill>
                <a:latin typeface="Myriad Pro" pitchFamily="34" charset="0"/>
                <a:cs typeface="Arial" pitchFamily="34" charset="0"/>
              </a:rPr>
              <a:t>Lesson 6 </a:t>
            </a:r>
            <a:r>
              <a:rPr lang="en-US" sz="3600" b="0" dirty="0">
                <a:solidFill>
                  <a:srgbClr val="F0502D"/>
                </a:solidFill>
                <a:latin typeface="Myriad Pro" pitchFamily="34" charset="0"/>
                <a:cs typeface="Arial" pitchFamily="34" charset="0"/>
              </a:rPr>
              <a:t>(and 6</a:t>
            </a:r>
            <a:r>
              <a:rPr lang="en-US" sz="3400" b="0" dirty="0">
                <a:solidFill>
                  <a:srgbClr val="F0502D"/>
                </a:solidFill>
                <a:latin typeface="Myriad Pro" pitchFamily="34" charset="0"/>
                <a:cs typeface="Arial" pitchFamily="34" charset="0"/>
              </a:rPr>
              <a:t>B</a:t>
            </a:r>
            <a:r>
              <a:rPr lang="en-US" sz="3600" b="0" dirty="0">
                <a:solidFill>
                  <a:srgbClr val="F0502D"/>
                </a:solidFill>
                <a:latin typeface="Myriad Pro" pitchFamily="34" charset="0"/>
                <a:cs typeface="Arial" pitchFamily="34" charset="0"/>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1200" y="5570038"/>
            <a:ext cx="2924175" cy="1037735"/>
          </a:xfrm>
          <a:prstGeom prst="rect">
            <a:avLst/>
          </a:prstGeom>
        </p:spPr>
      </p:pic>
      <p:sp>
        <p:nvSpPr>
          <p:cNvPr id="5" name="Freeform 4"/>
          <p:cNvSpPr/>
          <p:nvPr/>
        </p:nvSpPr>
        <p:spPr>
          <a:xfrm>
            <a:off x="5419725" y="1809750"/>
            <a:ext cx="3324225" cy="3514725"/>
          </a:xfrm>
          <a:custGeom>
            <a:avLst/>
            <a:gdLst>
              <a:gd name="connsiteX0" fmla="*/ 0 w 3324225"/>
              <a:gd name="connsiteY0" fmla="*/ 9525 h 3514725"/>
              <a:gd name="connsiteX1" fmla="*/ 3295650 w 3324225"/>
              <a:gd name="connsiteY1" fmla="*/ 0 h 3514725"/>
              <a:gd name="connsiteX2" fmla="*/ 3324225 w 3324225"/>
              <a:gd name="connsiteY2" fmla="*/ 3514725 h 3514725"/>
              <a:gd name="connsiteX3" fmla="*/ 9525 w 3324225"/>
              <a:gd name="connsiteY3" fmla="*/ 3457575 h 3514725"/>
              <a:gd name="connsiteX4" fmla="*/ 0 w 3324225"/>
              <a:gd name="connsiteY4" fmla="*/ 9525 h 351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4225" h="3514725">
                <a:moveTo>
                  <a:pt x="0" y="9525"/>
                </a:moveTo>
                <a:lnTo>
                  <a:pt x="3295650" y="0"/>
                </a:lnTo>
                <a:lnTo>
                  <a:pt x="3324225" y="3514725"/>
                </a:lnTo>
                <a:lnTo>
                  <a:pt x="9525" y="3457575"/>
                </a:lnTo>
                <a:lnTo>
                  <a:pt x="0" y="9525"/>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p:nvPr/>
        </p:nvSpPr>
        <p:spPr>
          <a:xfrm>
            <a:off x="609600" y="1819275"/>
            <a:ext cx="4695825" cy="4629150"/>
          </a:xfrm>
          <a:custGeom>
            <a:avLst/>
            <a:gdLst>
              <a:gd name="connsiteX0" fmla="*/ 0 w 4695825"/>
              <a:gd name="connsiteY0" fmla="*/ 0 h 4629150"/>
              <a:gd name="connsiteX1" fmla="*/ 4695825 w 4695825"/>
              <a:gd name="connsiteY1" fmla="*/ 19050 h 4629150"/>
              <a:gd name="connsiteX2" fmla="*/ 4648200 w 4695825"/>
              <a:gd name="connsiteY2" fmla="*/ 4629150 h 4629150"/>
              <a:gd name="connsiteX3" fmla="*/ 57150 w 4695825"/>
              <a:gd name="connsiteY3" fmla="*/ 4619625 h 4629150"/>
              <a:gd name="connsiteX4" fmla="*/ 0 w 4695825"/>
              <a:gd name="connsiteY4" fmla="*/ 0 h 4629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5825" h="4629150">
                <a:moveTo>
                  <a:pt x="0" y="0"/>
                </a:moveTo>
                <a:lnTo>
                  <a:pt x="4695825" y="19050"/>
                </a:lnTo>
                <a:lnTo>
                  <a:pt x="4648200" y="4629150"/>
                </a:lnTo>
                <a:lnTo>
                  <a:pt x="57150" y="4619625"/>
                </a:lnTo>
                <a:lnTo>
                  <a:pt x="0" y="0"/>
                </a:lnTo>
                <a:close/>
              </a:path>
            </a:pathLst>
          </a:custGeom>
          <a:solidFill>
            <a:srgbClr val="1F39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a:spLocks/>
          </p:cNvSpPr>
          <p:nvPr/>
        </p:nvSpPr>
        <p:spPr>
          <a:xfrm>
            <a:off x="666750" y="1876424"/>
            <a:ext cx="4581525" cy="4476750"/>
          </a:xfrm>
          <a:custGeom>
            <a:avLst/>
            <a:gdLst>
              <a:gd name="connsiteX0" fmla="*/ 0 w 4695825"/>
              <a:gd name="connsiteY0" fmla="*/ 171450 h 4419600"/>
              <a:gd name="connsiteX1" fmla="*/ 57150 w 4695825"/>
              <a:gd name="connsiteY1" fmla="*/ 4419600 h 4419600"/>
              <a:gd name="connsiteX2" fmla="*/ 4619625 w 4695825"/>
              <a:gd name="connsiteY2" fmla="*/ 4419600 h 4419600"/>
              <a:gd name="connsiteX3" fmla="*/ 4695825 w 4695825"/>
              <a:gd name="connsiteY3" fmla="*/ 0 h 4419600"/>
              <a:gd name="connsiteX4" fmla="*/ 0 w 4695825"/>
              <a:gd name="connsiteY4" fmla="*/ 171450 h 4419600"/>
              <a:gd name="connsiteX0" fmla="*/ 0 w 4705350"/>
              <a:gd name="connsiteY0" fmla="*/ 0 h 4467225"/>
              <a:gd name="connsiteX1" fmla="*/ 66675 w 4705350"/>
              <a:gd name="connsiteY1" fmla="*/ 4467225 h 4467225"/>
              <a:gd name="connsiteX2" fmla="*/ 4629150 w 4705350"/>
              <a:gd name="connsiteY2" fmla="*/ 4467225 h 4467225"/>
              <a:gd name="connsiteX3" fmla="*/ 4705350 w 4705350"/>
              <a:gd name="connsiteY3" fmla="*/ 47625 h 4467225"/>
              <a:gd name="connsiteX4" fmla="*/ 0 w 4705350"/>
              <a:gd name="connsiteY4" fmla="*/ 0 h 4467225"/>
              <a:gd name="connsiteX0" fmla="*/ 0 w 4715153"/>
              <a:gd name="connsiteY0" fmla="*/ 9525 h 4476750"/>
              <a:gd name="connsiteX1" fmla="*/ 66675 w 4715153"/>
              <a:gd name="connsiteY1" fmla="*/ 4476750 h 4476750"/>
              <a:gd name="connsiteX2" fmla="*/ 4629150 w 4715153"/>
              <a:gd name="connsiteY2" fmla="*/ 4476750 h 4476750"/>
              <a:gd name="connsiteX3" fmla="*/ 4715153 w 4715153"/>
              <a:gd name="connsiteY3" fmla="*/ 0 h 4476750"/>
              <a:gd name="connsiteX4" fmla="*/ 0 w 4715153"/>
              <a:gd name="connsiteY4" fmla="*/ 9525 h 447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153" h="4476750">
                <a:moveTo>
                  <a:pt x="0" y="9525"/>
                </a:moveTo>
                <a:lnTo>
                  <a:pt x="66675" y="4476750"/>
                </a:lnTo>
                <a:lnTo>
                  <a:pt x="4629150" y="4476750"/>
                </a:lnTo>
                <a:lnTo>
                  <a:pt x="4715153" y="0"/>
                </a:lnTo>
                <a:lnTo>
                  <a:pt x="0" y="9525"/>
                </a:lnTo>
                <a:close/>
              </a:path>
            </a:pathLst>
          </a:custGeom>
          <a:blipFill dpi="0" rotWithShape="1">
            <a:blip r:embed="rId3"/>
            <a:srcRect/>
            <a:tile tx="-444500" ty="-762000" sx="78000" sy="78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5467350" y="1847849"/>
            <a:ext cx="3228975" cy="3381375"/>
          </a:xfrm>
          <a:custGeom>
            <a:avLst/>
            <a:gdLst>
              <a:gd name="connsiteX0" fmla="*/ 0 w 3257550"/>
              <a:gd name="connsiteY0" fmla="*/ 85725 h 3600450"/>
              <a:gd name="connsiteX1" fmla="*/ 19050 w 3257550"/>
              <a:gd name="connsiteY1" fmla="*/ 3600450 h 3600450"/>
              <a:gd name="connsiteX2" fmla="*/ 3257550 w 3257550"/>
              <a:gd name="connsiteY2" fmla="*/ 3552825 h 3600450"/>
              <a:gd name="connsiteX3" fmla="*/ 3219450 w 3257550"/>
              <a:gd name="connsiteY3" fmla="*/ 0 h 3600450"/>
              <a:gd name="connsiteX4" fmla="*/ 0 w 3257550"/>
              <a:gd name="connsiteY4" fmla="*/ 85725 h 3600450"/>
              <a:gd name="connsiteX0" fmla="*/ 0 w 3248025"/>
              <a:gd name="connsiteY0" fmla="*/ 9525 h 3600450"/>
              <a:gd name="connsiteX1" fmla="*/ 9525 w 3248025"/>
              <a:gd name="connsiteY1" fmla="*/ 3600450 h 3600450"/>
              <a:gd name="connsiteX2" fmla="*/ 3248025 w 3248025"/>
              <a:gd name="connsiteY2" fmla="*/ 3552825 h 3600450"/>
              <a:gd name="connsiteX3" fmla="*/ 3209925 w 3248025"/>
              <a:gd name="connsiteY3" fmla="*/ 0 h 3600450"/>
              <a:gd name="connsiteX4" fmla="*/ 0 w 3248025"/>
              <a:gd name="connsiteY4" fmla="*/ 9525 h 3600450"/>
              <a:gd name="connsiteX0" fmla="*/ 0 w 3248025"/>
              <a:gd name="connsiteY0" fmla="*/ 9525 h 3552825"/>
              <a:gd name="connsiteX1" fmla="*/ 0 w 3248025"/>
              <a:gd name="connsiteY1" fmla="*/ 3352800 h 3552825"/>
              <a:gd name="connsiteX2" fmla="*/ 3248025 w 3248025"/>
              <a:gd name="connsiteY2" fmla="*/ 3552825 h 3552825"/>
              <a:gd name="connsiteX3" fmla="*/ 3209925 w 3248025"/>
              <a:gd name="connsiteY3" fmla="*/ 0 h 3552825"/>
              <a:gd name="connsiteX4" fmla="*/ 0 w 3248025"/>
              <a:gd name="connsiteY4" fmla="*/ 9525 h 3552825"/>
              <a:gd name="connsiteX0" fmla="*/ 0 w 3228975"/>
              <a:gd name="connsiteY0" fmla="*/ 9525 h 3381375"/>
              <a:gd name="connsiteX1" fmla="*/ 0 w 3228975"/>
              <a:gd name="connsiteY1" fmla="*/ 3352800 h 3381375"/>
              <a:gd name="connsiteX2" fmla="*/ 3228975 w 3228975"/>
              <a:gd name="connsiteY2" fmla="*/ 3381375 h 3381375"/>
              <a:gd name="connsiteX3" fmla="*/ 3209925 w 3228975"/>
              <a:gd name="connsiteY3" fmla="*/ 0 h 3381375"/>
              <a:gd name="connsiteX4" fmla="*/ 0 w 3228975"/>
              <a:gd name="connsiteY4" fmla="*/ 9525 h 33813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8975" h="3381375">
                <a:moveTo>
                  <a:pt x="0" y="9525"/>
                </a:moveTo>
                <a:lnTo>
                  <a:pt x="0" y="3352800"/>
                </a:lnTo>
                <a:lnTo>
                  <a:pt x="3228975" y="3381375"/>
                </a:lnTo>
                <a:lnTo>
                  <a:pt x="3209925" y="0"/>
                </a:lnTo>
                <a:lnTo>
                  <a:pt x="0" y="9525"/>
                </a:lnTo>
                <a:close/>
              </a:path>
            </a:pathLst>
          </a:custGeom>
          <a:blipFill dpi="0" rotWithShape="1">
            <a:blip r:embed="rId4"/>
            <a:srcRect/>
            <a:tile tx="-95250" ty="-127000" sx="92000" sy="92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49</a:t>
            </a:fld>
            <a:endParaRPr lang="en-US" sz="2400" dirty="0">
              <a:latin typeface="+mn-lt"/>
            </a:endParaRPr>
          </a:p>
        </p:txBody>
      </p:sp>
    </p:spTree>
    <p:extLst>
      <p:ext uri="{BB962C8B-B14F-4D97-AF65-F5344CB8AC3E}">
        <p14:creationId xmlns:p14="http://schemas.microsoft.com/office/powerpoint/2010/main" val="2205767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l"/>
            <a:r>
              <a:rPr lang="en-US" sz="3200" dirty="0">
                <a:solidFill>
                  <a:srgbClr val="F0502D"/>
                </a:solidFill>
                <a:latin typeface="+mj-lt"/>
              </a:rPr>
              <a:t>How to Approach a Workplace Problem</a:t>
            </a:r>
          </a:p>
        </p:txBody>
      </p:sp>
      <p:sp>
        <p:nvSpPr>
          <p:cNvPr id="18435" name="Rectangle 3"/>
          <p:cNvSpPr>
            <a:spLocks noGrp="1" noChangeArrowheads="1"/>
          </p:cNvSpPr>
          <p:nvPr>
            <p:ph type="body" idx="1"/>
          </p:nvPr>
        </p:nvSpPr>
        <p:spPr>
          <a:xfrm>
            <a:off x="457200" y="1333499"/>
            <a:ext cx="8153401" cy="4838701"/>
          </a:xfrm>
        </p:spPr>
        <p:txBody>
          <a:bodyPr>
            <a:noAutofit/>
          </a:bodyPr>
          <a:lstStyle/>
          <a:p>
            <a:pPr marL="0" indent="0">
              <a:lnSpc>
                <a:spcPct val="90000"/>
              </a:lnSpc>
              <a:spcAft>
                <a:spcPct val="30000"/>
              </a:spcAft>
              <a:buClr>
                <a:schemeClr val="tx2">
                  <a:lumMod val="40000"/>
                  <a:lumOff val="60000"/>
                </a:schemeClr>
              </a:buClr>
              <a:buNone/>
            </a:pPr>
            <a:r>
              <a:rPr lang="en-US" sz="2800" dirty="0">
                <a:solidFill>
                  <a:schemeClr val="tx2">
                    <a:lumMod val="40000"/>
                    <a:lumOff val="60000"/>
                  </a:schemeClr>
                </a:solidFill>
                <a:latin typeface="+mn-lt"/>
              </a:rPr>
              <a:t>Steps in Problem Solving</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Define the problem.</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Get advice.</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Choose your goals.</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Know your rights.</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Decide the best way to talk to the supervisor.</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Contact a state or federal Wage &amp; Hour Division or OSHA for help, if necessary.</a:t>
            </a:r>
          </a:p>
          <a:p>
            <a:pPr>
              <a:lnSpc>
                <a:spcPct val="90000"/>
              </a:lnSpc>
              <a:spcAft>
                <a:spcPct val="30000"/>
              </a:spcAft>
              <a:buClr>
                <a:schemeClr val="tx2">
                  <a:lumMod val="40000"/>
                  <a:lumOff val="60000"/>
                </a:schemeClr>
              </a:buClr>
              <a:buFont typeface="Wingdings" pitchFamily="2" charset="2"/>
              <a:buChar char="§"/>
            </a:pPr>
            <a:r>
              <a:rPr lang="en-US" sz="2400" b="0" dirty="0">
                <a:solidFill>
                  <a:srgbClr val="1F396A"/>
                </a:solidFill>
                <a:latin typeface="+mn-lt"/>
              </a:rPr>
              <a:t>Talk to a teacher, parent, co-worker, or other trusted adult.</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50</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32821589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74638"/>
            <a:ext cx="8229600" cy="782637"/>
          </a:xfrm>
        </p:spPr>
        <p:txBody>
          <a:bodyPr>
            <a:normAutofit/>
          </a:bodyPr>
          <a:lstStyle/>
          <a:p>
            <a:pPr algn="l"/>
            <a:r>
              <a:rPr lang="en-US" sz="3200" dirty="0">
                <a:solidFill>
                  <a:srgbClr val="F0502D"/>
                </a:solidFill>
                <a:latin typeface="+mj-lt"/>
              </a:rPr>
              <a:t>Taking Action: Main Points</a:t>
            </a:r>
          </a:p>
        </p:txBody>
      </p:sp>
      <p:sp>
        <p:nvSpPr>
          <p:cNvPr id="18435" name="Rectangle 3"/>
          <p:cNvSpPr>
            <a:spLocks noGrp="1" noChangeArrowheads="1"/>
          </p:cNvSpPr>
          <p:nvPr>
            <p:ph type="body" idx="1"/>
          </p:nvPr>
        </p:nvSpPr>
        <p:spPr>
          <a:xfrm>
            <a:off x="457200" y="1333499"/>
            <a:ext cx="8153401" cy="4838701"/>
          </a:xfrm>
        </p:spPr>
        <p:txBody>
          <a:bodyPr>
            <a:noAutofit/>
          </a:bodyPr>
          <a:lstStyle/>
          <a:p>
            <a:pPr>
              <a:lnSpc>
                <a:spcPct val="90000"/>
              </a:lnSpc>
              <a:spcAft>
                <a:spcPct val="30000"/>
              </a:spcAft>
              <a:buClr>
                <a:schemeClr val="tx2">
                  <a:lumMod val="40000"/>
                  <a:lumOff val="60000"/>
                </a:schemeClr>
              </a:buClr>
              <a:buFont typeface="Wingdings" pitchFamily="2" charset="2"/>
              <a:buChar char="§"/>
            </a:pPr>
            <a:r>
              <a:rPr lang="en-US" sz="2800" b="0" dirty="0">
                <a:solidFill>
                  <a:srgbClr val="1F396A"/>
                </a:solidFill>
                <a:latin typeface="+mn-lt"/>
              </a:rPr>
              <a:t>Steps for approaching a workplace problem include: </a:t>
            </a:r>
          </a:p>
          <a:p>
            <a:pPr lvl="1">
              <a:lnSpc>
                <a:spcPct val="90000"/>
              </a:lnSpc>
              <a:spcAft>
                <a:spcPct val="30000"/>
              </a:spcAft>
              <a:buClr>
                <a:schemeClr val="tx2">
                  <a:lumMod val="40000"/>
                  <a:lumOff val="60000"/>
                </a:schemeClr>
              </a:buClr>
              <a:buFont typeface="Wingdings" pitchFamily="2" charset="2"/>
              <a:buChar char="§"/>
            </a:pPr>
            <a:r>
              <a:rPr lang="en-US" sz="2800" b="0" dirty="0">
                <a:solidFill>
                  <a:srgbClr val="1F396A"/>
                </a:solidFill>
                <a:latin typeface="+mn-lt"/>
              </a:rPr>
              <a:t>Define </a:t>
            </a:r>
            <a:r>
              <a:rPr lang="en-US" sz="2800" b="0">
                <a:solidFill>
                  <a:srgbClr val="1F396A"/>
                </a:solidFill>
                <a:latin typeface="+mn-lt"/>
              </a:rPr>
              <a:t>the problem, get advice, choose goals, </a:t>
            </a:r>
            <a:r>
              <a:rPr lang="en-US" sz="2800" b="0" dirty="0">
                <a:solidFill>
                  <a:srgbClr val="1F396A"/>
                </a:solidFill>
                <a:latin typeface="+mn-lt"/>
              </a:rPr>
              <a:t>know </a:t>
            </a:r>
            <a:r>
              <a:rPr lang="en-US" sz="2800" b="0">
                <a:solidFill>
                  <a:srgbClr val="1F396A"/>
                </a:solidFill>
                <a:latin typeface="+mn-lt"/>
              </a:rPr>
              <a:t>your rights, </a:t>
            </a:r>
            <a:r>
              <a:rPr lang="en-US" sz="2800" b="0" dirty="0">
                <a:solidFill>
                  <a:srgbClr val="1F396A"/>
                </a:solidFill>
                <a:latin typeface="+mn-lt"/>
              </a:rPr>
              <a:t>talk to your supervisor.</a:t>
            </a:r>
          </a:p>
          <a:p>
            <a:pPr>
              <a:lnSpc>
                <a:spcPct val="90000"/>
              </a:lnSpc>
              <a:spcAft>
                <a:spcPct val="30000"/>
              </a:spcAft>
              <a:buClr>
                <a:schemeClr val="tx2">
                  <a:lumMod val="40000"/>
                  <a:lumOff val="60000"/>
                </a:schemeClr>
              </a:buClr>
              <a:buFont typeface="Wingdings" pitchFamily="2" charset="2"/>
              <a:buChar char="§"/>
            </a:pPr>
            <a:r>
              <a:rPr lang="en-US" sz="2800" b="0" dirty="0">
                <a:solidFill>
                  <a:srgbClr val="1F396A"/>
                </a:solidFill>
                <a:latin typeface="+mn-lt"/>
              </a:rPr>
              <a:t>If you don’t feel comfortable talking with your boss, speak with a trusted adult, OSHA, or another agency.</a:t>
            </a:r>
          </a:p>
          <a:p>
            <a:pPr>
              <a:lnSpc>
                <a:spcPct val="90000"/>
              </a:lnSpc>
              <a:spcAft>
                <a:spcPct val="30000"/>
              </a:spcAft>
              <a:buClr>
                <a:schemeClr val="tx2">
                  <a:lumMod val="40000"/>
                  <a:lumOff val="60000"/>
                </a:schemeClr>
              </a:buClr>
              <a:buFont typeface="Wingdings" pitchFamily="2" charset="2"/>
              <a:buChar char="§"/>
            </a:pPr>
            <a:r>
              <a:rPr lang="en-US" sz="2800" b="0" dirty="0">
                <a:solidFill>
                  <a:srgbClr val="1F396A"/>
                </a:solidFill>
                <a:latin typeface="+mn-lt"/>
              </a:rPr>
              <a:t>Trust your instincts! Don’t be afraid to speak up if you have a problem at work!</a:t>
            </a:r>
          </a:p>
        </p:txBody>
      </p:sp>
      <p:sp>
        <p:nvSpPr>
          <p:cNvPr id="8" name="Freeform 7"/>
          <p:cNvSpPr/>
          <p:nvPr/>
        </p:nvSpPr>
        <p:spPr>
          <a:xfrm>
            <a:off x="628651" y="971550"/>
            <a:ext cx="7981950" cy="85725"/>
          </a:xfrm>
          <a:custGeom>
            <a:avLst/>
            <a:gdLst>
              <a:gd name="connsiteX0" fmla="*/ 0 w 8086725"/>
              <a:gd name="connsiteY0" fmla="*/ 9525 h 85725"/>
              <a:gd name="connsiteX1" fmla="*/ 8086725 w 8086725"/>
              <a:gd name="connsiteY1" fmla="*/ 0 h 85725"/>
              <a:gd name="connsiteX2" fmla="*/ 8086725 w 8086725"/>
              <a:gd name="connsiteY2" fmla="*/ 85725 h 85725"/>
              <a:gd name="connsiteX3" fmla="*/ 0 w 8086725"/>
              <a:gd name="connsiteY3" fmla="*/ 9525 h 85725"/>
            </a:gdLst>
            <a:ahLst/>
            <a:cxnLst>
              <a:cxn ang="0">
                <a:pos x="connsiteX0" y="connsiteY0"/>
              </a:cxn>
              <a:cxn ang="0">
                <a:pos x="connsiteX1" y="connsiteY1"/>
              </a:cxn>
              <a:cxn ang="0">
                <a:pos x="connsiteX2" y="connsiteY2"/>
              </a:cxn>
              <a:cxn ang="0">
                <a:pos x="connsiteX3" y="connsiteY3"/>
              </a:cxn>
            </a:cxnLst>
            <a:rect l="l" t="t" r="r" b="b"/>
            <a:pathLst>
              <a:path w="8086725" h="85725">
                <a:moveTo>
                  <a:pt x="0" y="9525"/>
                </a:moveTo>
                <a:lnTo>
                  <a:pt x="8086725" y="0"/>
                </a:lnTo>
                <a:lnTo>
                  <a:pt x="8086725" y="85725"/>
                </a:lnTo>
                <a:lnTo>
                  <a:pt x="0" y="9525"/>
                </a:lnTo>
                <a:close/>
              </a:path>
            </a:pathLst>
          </a:custGeom>
          <a:solidFill>
            <a:srgbClr val="1F396A"/>
          </a:solidFill>
          <a:ln>
            <a:solidFill>
              <a:srgbClr val="1F39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1"/>
          <p:cNvSpPr>
            <a:spLocks noGrp="1"/>
          </p:cNvSpPr>
          <p:nvPr>
            <p:ph type="sldNum" sz="quarter" idx="12"/>
          </p:nvPr>
        </p:nvSpPr>
        <p:spPr>
          <a:xfrm>
            <a:off x="8229600" y="6309360"/>
            <a:ext cx="685800" cy="42690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219884A-CF9A-409A-A059-20E8C3A611E9}" type="slidenum">
              <a:rPr lang="en-US" sz="2400" smtClean="0">
                <a:latin typeface="+mn-lt"/>
              </a:rPr>
              <a:pPr eaLnBrk="1" hangingPunct="1"/>
              <a:t>51</a:t>
            </a:fld>
            <a:endParaRPr lang="en-US" sz="2400" dirty="0">
              <a:latin typeface="+mn-lt"/>
            </a:endParaRP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2320" y="6309360"/>
            <a:ext cx="1202952" cy="426905"/>
          </a:xfrm>
          <a:prstGeom prst="rect">
            <a:avLst/>
          </a:prstGeom>
        </p:spPr>
      </p:pic>
    </p:spTree>
    <p:extLst>
      <p:ext uri="{BB962C8B-B14F-4D97-AF65-F5344CB8AC3E}">
        <p14:creationId xmlns:p14="http://schemas.microsoft.com/office/powerpoint/2010/main" val="40345873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F396A"/>
        </a:solidFill>
        <a:effectLst/>
      </p:bgPr>
    </p:bg>
    <p:spTree>
      <p:nvGrpSpPr>
        <p:cNvPr id="1" name="">
          <a:extLst>
            <a:ext uri="{FF2B5EF4-FFF2-40B4-BE49-F238E27FC236}">
              <a16:creationId xmlns:a16="http://schemas.microsoft.com/office/drawing/2014/main" id="{4D7045F3-8DC3-FA9B-7DEC-46C67A2A7CFC}"/>
            </a:ext>
          </a:extLst>
        </p:cNvPr>
        <p:cNvGrpSpPr/>
        <p:nvPr/>
      </p:nvGrpSpPr>
      <p:grpSpPr>
        <a:xfrm>
          <a:off x="0" y="0"/>
          <a:ext cx="0" cy="0"/>
          <a:chOff x="0" y="0"/>
          <a:chExt cx="0" cy="0"/>
        </a:xfrm>
      </p:grpSpPr>
      <p:sp>
        <p:nvSpPr>
          <p:cNvPr id="4" name="Freeform 3">
            <a:extLst>
              <a:ext uri="{FF2B5EF4-FFF2-40B4-BE49-F238E27FC236}">
                <a16:creationId xmlns:a16="http://schemas.microsoft.com/office/drawing/2014/main" id="{8823DF0E-47A3-1F4E-40B5-4AD0D8C1362D}"/>
              </a:ext>
            </a:extLst>
          </p:cNvPr>
          <p:cNvSpPr/>
          <p:nvPr/>
        </p:nvSpPr>
        <p:spPr>
          <a:xfrm>
            <a:off x="0" y="685800"/>
            <a:ext cx="9144000" cy="5029200"/>
          </a:xfrm>
          <a:custGeom>
            <a:avLst/>
            <a:gdLst>
              <a:gd name="connsiteX0" fmla="*/ 27296 w 9416955"/>
              <a:gd name="connsiteY0" fmla="*/ 163773 h 3220871"/>
              <a:gd name="connsiteX1" fmla="*/ 9416955 w 9416955"/>
              <a:gd name="connsiteY1" fmla="*/ 0 h 3220871"/>
              <a:gd name="connsiteX2" fmla="*/ 9416955 w 9416955"/>
              <a:gd name="connsiteY2" fmla="*/ 3220871 h 3220871"/>
              <a:gd name="connsiteX3" fmla="*/ 0 w 9416955"/>
              <a:gd name="connsiteY3" fmla="*/ 3002507 h 3220871"/>
              <a:gd name="connsiteX4" fmla="*/ 27296 w 9416955"/>
              <a:gd name="connsiteY4" fmla="*/ 163773 h 3220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16955" h="3220871">
                <a:moveTo>
                  <a:pt x="27296" y="163773"/>
                </a:moveTo>
                <a:lnTo>
                  <a:pt x="9416955" y="0"/>
                </a:lnTo>
                <a:lnTo>
                  <a:pt x="9416955" y="3220871"/>
                </a:lnTo>
                <a:lnTo>
                  <a:pt x="0" y="3002507"/>
                </a:lnTo>
                <a:lnTo>
                  <a:pt x="27296" y="163773"/>
                </a:lnTo>
                <a:close/>
              </a:path>
            </a:pathLst>
          </a:cu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3F792E6-B0BA-9C9E-B029-F521D9470022}"/>
              </a:ext>
            </a:extLst>
          </p:cNvPr>
          <p:cNvSpPr>
            <a:spLocks noGrp="1"/>
          </p:cNvSpPr>
          <p:nvPr>
            <p:ph type="subTitle" idx="1"/>
          </p:nvPr>
        </p:nvSpPr>
        <p:spPr>
          <a:xfrm>
            <a:off x="914400" y="1142999"/>
            <a:ext cx="7315200" cy="2011593"/>
          </a:xfrm>
        </p:spPr>
        <p:txBody>
          <a:bodyPr>
            <a:noAutofit/>
          </a:bodyPr>
          <a:lstStyle/>
          <a:p>
            <a:r>
              <a:rPr lang="en-US" sz="1400" b="1" dirty="0">
                <a:solidFill>
                  <a:srgbClr val="F0502D"/>
                </a:solidFill>
                <a:latin typeface="+mn-lt"/>
              </a:rPr>
              <a:t>This presentation was developed by the </a:t>
            </a:r>
            <a:br>
              <a:rPr lang="en-US" sz="1400" b="1" dirty="0">
                <a:solidFill>
                  <a:srgbClr val="F0502D"/>
                </a:solidFill>
                <a:latin typeface="+mn-lt"/>
              </a:rPr>
            </a:br>
            <a:r>
              <a:rPr lang="en-US" sz="1400" b="1" dirty="0">
                <a:solidFill>
                  <a:srgbClr val="F0502D"/>
                </a:solidFill>
                <a:latin typeface="+mn-lt"/>
              </a:rPr>
              <a:t>National Institute for Occupational Safety and Health (NIOSH)</a:t>
            </a:r>
          </a:p>
          <a:p>
            <a:r>
              <a:rPr lang="en-US" sz="1400" dirty="0">
                <a:solidFill>
                  <a:srgbClr val="1F396A"/>
                </a:solidFill>
                <a:latin typeface="+mn-lt"/>
              </a:rPr>
              <a:t> </a:t>
            </a:r>
          </a:p>
          <a:p>
            <a:r>
              <a:rPr lang="en-US" sz="1400" dirty="0">
                <a:solidFill>
                  <a:srgbClr val="1F396A"/>
                </a:solidFill>
                <a:latin typeface="+mn-lt"/>
              </a:rPr>
              <a:t>NIOSH and partners, who are dedicated to reducing occupational injuries and illnesses among youth, developed this science-based power point presentation and its associated curriculum. For more information, and for access to the curriculum and handouts, please visit: </a:t>
            </a:r>
          </a:p>
          <a:p>
            <a:r>
              <a:rPr lang="en-US" sz="1400" u="sng" dirty="0">
                <a:solidFill>
                  <a:srgbClr val="1F396A"/>
                </a:solidFill>
                <a:latin typeface="+mn-lt"/>
                <a:hlinkClick r:id="rId2">
                  <a:extLst>
                    <a:ext uri="{A12FA001-AC4F-418D-AE19-62706E023703}">
                      <ahyp:hlinkClr xmlns:ahyp="http://schemas.microsoft.com/office/drawing/2018/hyperlinkcolor" val="tx"/>
                    </a:ext>
                  </a:extLst>
                </a:hlinkClick>
              </a:rPr>
              <a:t>https://www.cdc.gov/niosh/young-workers/talking-safety/index.html</a:t>
            </a:r>
            <a:r>
              <a:rPr lang="en-US" sz="1400" dirty="0">
                <a:solidFill>
                  <a:srgbClr val="1F396A"/>
                </a:solidFill>
                <a:latin typeface="+mn-lt"/>
              </a:rPr>
              <a:t>) </a:t>
            </a:r>
          </a:p>
          <a:p>
            <a:endParaRPr lang="en-US" sz="1400" b="1" dirty="0">
              <a:solidFill>
                <a:srgbClr val="1F396A"/>
              </a:solidFill>
              <a:latin typeface="+mn-lt"/>
              <a:cs typeface="Arial" pitchFamily="34" charset="0"/>
            </a:endParaRPr>
          </a:p>
          <a:p>
            <a:endParaRPr lang="en-US" sz="1400" b="1" dirty="0">
              <a:solidFill>
                <a:srgbClr val="1F396A"/>
              </a:solidFill>
              <a:latin typeface="+mn-lt"/>
              <a:cs typeface="Arial" pitchFamily="34" charset="0"/>
            </a:endParaRPr>
          </a:p>
          <a:p>
            <a:endParaRPr lang="en-US" sz="1400" b="1" dirty="0">
              <a:solidFill>
                <a:srgbClr val="1F396A"/>
              </a:solidFill>
              <a:latin typeface="+mn-lt"/>
              <a:cs typeface="Arial" pitchFamily="34" charset="0"/>
            </a:endParaRPr>
          </a:p>
          <a:p>
            <a:endParaRPr lang="en-US" sz="1400" b="1" dirty="0">
              <a:solidFill>
                <a:srgbClr val="1F396A"/>
              </a:solidFill>
              <a:latin typeface="+mn-lt"/>
              <a:cs typeface="Arial" pitchFamily="34" charset="0"/>
            </a:endParaRPr>
          </a:p>
        </p:txBody>
      </p:sp>
      <p:pic>
        <p:nvPicPr>
          <p:cNvPr id="7" name="Picture 6" descr="Graphical user interface, text, application, chat or text message&#10;&#10;AI-generated content may be incorrect.">
            <a:extLst>
              <a:ext uri="{FF2B5EF4-FFF2-40B4-BE49-F238E27FC236}">
                <a16:creationId xmlns:a16="http://schemas.microsoft.com/office/drawing/2014/main" id="{DE56B238-FEC4-0CB5-49BA-21C8CD1DB4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441510"/>
            <a:ext cx="3998984" cy="1328931"/>
          </a:xfrm>
          <a:prstGeom prst="rect">
            <a:avLst/>
          </a:prstGeom>
        </p:spPr>
      </p:pic>
      <p:grpSp>
        <p:nvGrpSpPr>
          <p:cNvPr id="15" name="Group 14">
            <a:extLst>
              <a:ext uri="{FF2B5EF4-FFF2-40B4-BE49-F238E27FC236}">
                <a16:creationId xmlns:a16="http://schemas.microsoft.com/office/drawing/2014/main" id="{7CCDC689-56D4-1F2F-16BB-9B5B46946C93}"/>
              </a:ext>
            </a:extLst>
          </p:cNvPr>
          <p:cNvGrpSpPr/>
          <p:nvPr/>
        </p:nvGrpSpPr>
        <p:grpSpPr>
          <a:xfrm>
            <a:off x="1473130" y="3154592"/>
            <a:ext cx="6756470" cy="1876425"/>
            <a:chOff x="1828800" y="3154593"/>
            <a:chExt cx="6756470" cy="1876425"/>
          </a:xfrm>
        </p:grpSpPr>
        <p:pic>
          <p:nvPicPr>
            <p:cNvPr id="6" name="Picture 5" descr="Qr code&#10;&#10;AI-generated content may be incorrect.">
              <a:extLst>
                <a:ext uri="{FF2B5EF4-FFF2-40B4-BE49-F238E27FC236}">
                  <a16:creationId xmlns:a16="http://schemas.microsoft.com/office/drawing/2014/main" id="{FDBCA185-914F-5A43-6452-4A71B845A9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0" y="3154593"/>
              <a:ext cx="1876425" cy="1876425"/>
            </a:xfrm>
            <a:prstGeom prst="rect">
              <a:avLst/>
            </a:prstGeom>
          </p:spPr>
        </p:pic>
        <p:sp>
          <p:nvSpPr>
            <p:cNvPr id="14" name="TextBox 13">
              <a:extLst>
                <a:ext uri="{FF2B5EF4-FFF2-40B4-BE49-F238E27FC236}">
                  <a16:creationId xmlns:a16="http://schemas.microsoft.com/office/drawing/2014/main" id="{709CC050-ABF0-6675-DE15-23DC75BEB215}"/>
                </a:ext>
              </a:extLst>
            </p:cNvPr>
            <p:cNvSpPr txBox="1"/>
            <p:nvPr/>
          </p:nvSpPr>
          <p:spPr>
            <a:xfrm>
              <a:off x="3998984" y="3492640"/>
              <a:ext cx="4586286" cy="1200329"/>
            </a:xfrm>
            <a:prstGeom prst="rect">
              <a:avLst/>
            </a:prstGeom>
            <a:noFill/>
          </p:spPr>
          <p:txBody>
            <a:bodyPr wrap="square">
              <a:spAutoFit/>
            </a:bodyPr>
            <a:lstStyle/>
            <a:p>
              <a:r>
                <a:rPr lang="en-US" dirty="0">
                  <a:solidFill>
                    <a:srgbClr val="1F396A"/>
                  </a:solidFill>
                  <a:latin typeface="+mn-lt"/>
                </a:rPr>
                <a:t>Delivering  on the Nation’s Promise: </a:t>
              </a:r>
              <a:br>
                <a:rPr lang="en-US" dirty="0">
                  <a:solidFill>
                    <a:srgbClr val="1F396A"/>
                  </a:solidFill>
                  <a:latin typeface="+mn-lt"/>
                </a:rPr>
              </a:br>
              <a:r>
                <a:rPr lang="en-US" dirty="0">
                  <a:solidFill>
                    <a:srgbClr val="1F396A"/>
                  </a:solidFill>
                  <a:latin typeface="+mn-lt"/>
                </a:rPr>
                <a:t>Safety and health at work for all people </a:t>
              </a:r>
              <a:br>
                <a:rPr lang="en-US" dirty="0">
                  <a:solidFill>
                    <a:srgbClr val="1F396A"/>
                  </a:solidFill>
                  <a:latin typeface="+mn-lt"/>
                </a:rPr>
              </a:br>
              <a:r>
                <a:rPr lang="en-US" dirty="0">
                  <a:solidFill>
                    <a:srgbClr val="1F396A"/>
                  </a:solidFill>
                  <a:latin typeface="+mn-lt"/>
                </a:rPr>
                <a:t>through research and prevention.</a:t>
              </a:r>
            </a:p>
            <a:p>
              <a:r>
                <a:rPr lang="en-US" u="sng" dirty="0">
                  <a:solidFill>
                    <a:srgbClr val="1F396A"/>
                  </a:solidFill>
                  <a:latin typeface="+mn-lt"/>
                  <a:hlinkClick r:id="rId5">
                    <a:extLst>
                      <a:ext uri="{A12FA001-AC4F-418D-AE19-62706E023703}">
                        <ahyp:hlinkClr xmlns:ahyp="http://schemas.microsoft.com/office/drawing/2018/hyperlinkcolor" val="tx"/>
                      </a:ext>
                    </a:extLst>
                  </a:hlinkClick>
                </a:rPr>
                <a:t>www.cdc.gov/niosh</a:t>
              </a:r>
              <a:endParaRPr lang="en-US" dirty="0">
                <a:solidFill>
                  <a:srgbClr val="1F396A"/>
                </a:solidFill>
                <a:latin typeface="+mn-lt"/>
              </a:endParaRPr>
            </a:p>
          </p:txBody>
        </p:sp>
      </p:grpSp>
    </p:spTree>
    <p:extLst>
      <p:ext uri="{BB962C8B-B14F-4D97-AF65-F5344CB8AC3E}">
        <p14:creationId xmlns:p14="http://schemas.microsoft.com/office/powerpoint/2010/main" val="3888424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yriad">
      <a:majorFont>
        <a:latin typeface="Myriad Pro"/>
        <a:ea typeface=""/>
        <a:cs typeface=""/>
      </a:majorFont>
      <a:minorFont>
        <a:latin typeface="Myria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1544</TotalTime>
  <Words>2997</Words>
  <Application>Microsoft Office PowerPoint</Application>
  <PresentationFormat>On-screen Show (4:3)</PresentationFormat>
  <Paragraphs>481</Paragraphs>
  <Slides>52</Slides>
  <Notes>19</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0" baseType="lpstr">
      <vt:lpstr>Arial</vt:lpstr>
      <vt:lpstr>Wingdings</vt:lpstr>
      <vt:lpstr>Myriad Pro</vt:lpstr>
      <vt:lpstr>Felt Tip Roman</vt:lpstr>
      <vt:lpstr>Myriad Pro Light</vt:lpstr>
      <vt:lpstr>Calibri</vt:lpstr>
      <vt:lpstr>Office Theme</vt:lpstr>
      <vt:lpstr>Worksheet</vt:lpstr>
      <vt:lpstr>PowerPoint Presentation</vt:lpstr>
      <vt:lpstr>Young Worker Injuries</vt:lpstr>
      <vt:lpstr>You will learn about</vt:lpstr>
      <vt:lpstr>What is Your Experience With Work?</vt:lpstr>
      <vt:lpstr>Job Safety Quiz</vt:lpstr>
      <vt:lpstr>Job Safety Quiz (continued)</vt:lpstr>
      <vt:lpstr>Why are Young Workers More Likely to be Hurt on the Job?</vt:lpstr>
      <vt:lpstr>Examples of Teen Work Injuries</vt:lpstr>
      <vt:lpstr>Teen Work Injuries</vt:lpstr>
      <vt:lpstr>Teen Work Injuries</vt:lpstr>
      <vt:lpstr>Teen Work Injuries</vt:lpstr>
      <vt:lpstr>Teen Work Injuries</vt:lpstr>
      <vt:lpstr>Teen Work Injuries</vt:lpstr>
      <vt:lpstr>Teen Work Injuries</vt:lpstr>
      <vt:lpstr>Teen Work Injuries</vt:lpstr>
      <vt:lpstr>Teen Worker Injury Statistics</vt:lpstr>
      <vt:lpstr>Teen Worker Statistics</vt:lpstr>
      <vt:lpstr>Teen Worker Injury Statistics</vt:lpstr>
      <vt:lpstr>Key Points of the Curriculum </vt:lpstr>
      <vt:lpstr>Finding Hazards</vt:lpstr>
      <vt:lpstr>Job Hazards</vt:lpstr>
      <vt:lpstr>Job Hazards (continued)</vt:lpstr>
      <vt:lpstr>What is an SDS?</vt:lpstr>
      <vt:lpstr>Find The Hazards:  Fast Food Restaurant</vt:lpstr>
      <vt:lpstr>Find The Hazards:  Grocery Store</vt:lpstr>
      <vt:lpstr>Find The Hazards:  Office</vt:lpstr>
      <vt:lpstr>Find The Hazards:  Gas Station</vt:lpstr>
      <vt:lpstr>Hazard Mapping Activity</vt:lpstr>
      <vt:lpstr>Finding Hazards: Main Points</vt:lpstr>
      <vt:lpstr>Making the Job Safer</vt:lpstr>
      <vt:lpstr>Controlling Hazards</vt:lpstr>
      <vt:lpstr>Eliminating or Reducing Hazards</vt:lpstr>
      <vt:lpstr>Eliminating or Reducing Hazards</vt:lpstr>
      <vt:lpstr>Eliminating or Reducing Hazards</vt:lpstr>
      <vt:lpstr>Eliminating or Reducing Hazards</vt:lpstr>
      <vt:lpstr>Eliminating or Reducing Hazards</vt:lpstr>
      <vt:lpstr>Eliminating or Reducing Hazards</vt:lpstr>
      <vt:lpstr>Eliminating or Reducing Hazards</vt:lpstr>
      <vt:lpstr>Eliminating or Reducing Hazards</vt:lpstr>
      <vt:lpstr>Eliminating or Reducing Hazards</vt:lpstr>
      <vt:lpstr>Making the Job Safer: Main Points</vt:lpstr>
      <vt:lpstr>Emergencies at Work</vt:lpstr>
      <vt:lpstr>Emergencies at Work</vt:lpstr>
      <vt:lpstr>Emergencies at Work</vt:lpstr>
      <vt:lpstr>Emergency Action Plans</vt:lpstr>
      <vt:lpstr>Know Your Rights and Responsibilities</vt:lpstr>
      <vt:lpstr>Know Your Rights: Quiz Game</vt:lpstr>
      <vt:lpstr>Know Your Rights: Main Points</vt:lpstr>
      <vt:lpstr>Taking Action</vt:lpstr>
      <vt:lpstr>How to Approach a Workplace Problem</vt:lpstr>
      <vt:lpstr>Taking Action: Main Points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dc:creator>
  <cp:lastModifiedBy>Fazio, Gino (CDC/NIOSH/OD)</cp:lastModifiedBy>
  <cp:revision>166</cp:revision>
  <dcterms:created xsi:type="dcterms:W3CDTF">2012-07-25T23:11:02Z</dcterms:created>
  <dcterms:modified xsi:type="dcterms:W3CDTF">2026-01-29T03:55:24Z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2025-09-30T11:35:53Z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05cfef29-34c3-416a-af3e-ae3f8cebd29f</vt:lpwstr>
  </property>
  <property fmtid="{D5CDD505-2E9C-101B-9397-08002B2CF9AE}" pid="8" name="MSIP_Label_7b94a7b8-f06c-4dfe-bdcc-9b548fd58c31_ContentBits">
    <vt:lpwstr>0</vt:lpwstr>
  </property>
  <property fmtid="{D5CDD505-2E9C-101B-9397-08002B2CF9AE}" pid="9" name="MSIP_Label_7b94a7b8-f06c-4dfe-bdcc-9b548fd58c31_Tag">
    <vt:lpwstr>10, 0, 1, 1</vt:lpwstr>
  </property>
</Properties>
</file>