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0"/>
  </p:notesMasterIdLst>
  <p:sldIdLst>
    <p:sldId id="256" r:id="rId5"/>
    <p:sldId id="298" r:id="rId6"/>
    <p:sldId id="259" r:id="rId7"/>
    <p:sldId id="286" r:id="rId8"/>
    <p:sldId id="293" r:id="rId9"/>
    <p:sldId id="292" r:id="rId10"/>
    <p:sldId id="288" r:id="rId11"/>
    <p:sldId id="262" r:id="rId12"/>
    <p:sldId id="289" r:id="rId13"/>
    <p:sldId id="294" r:id="rId14"/>
    <p:sldId id="267" r:id="rId15"/>
    <p:sldId id="270" r:id="rId16"/>
    <p:sldId id="273" r:id="rId17"/>
    <p:sldId id="295" r:id="rId18"/>
    <p:sldId id="284" r:id="rId19"/>
  </p:sldIdLst>
  <p:sldSz cx="12192000" cy="6858000"/>
  <p:notesSz cx="6858000" cy="9144000"/>
  <p:custDataLst>
    <p:tags r:id="rId2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 Backwards Vocabulary Quiz" id="{0B9AB00E-49F4-9747-BEEA-B54B32EC870E}">
          <p14:sldIdLst>
            <p14:sldId id="298"/>
          </p14:sldIdLst>
        </p14:section>
        <p14:section name="Understanding E-cigarettes" id="{7A23A243-1719-0540-9E24-47B30A0AA9C6}">
          <p14:sldIdLst>
            <p14:sldId id="259"/>
            <p14:sldId id="286"/>
            <p14:sldId id="293"/>
            <p14:sldId id="292"/>
            <p14:sldId id="288"/>
          </p14:sldIdLst>
        </p14:section>
        <p14:section name="From the Expert" id="{CABA4EBC-FC3A-BB4E-A302-A63641358471}">
          <p14:sldIdLst>
            <p14:sldId id="262"/>
            <p14:sldId id="289"/>
          </p14:sldIdLst>
        </p14:section>
        <p14:section name="Call to Action" id="{35039F30-5847-254B-AC21-A2D9D0AF2451}">
          <p14:sldIdLst>
            <p14:sldId id="294"/>
          </p14:sldIdLst>
        </p14:section>
        <p14:section name="Activity" id="{758EAFB7-1EC7-8B4E-89F3-4D64B35E1390}">
          <p14:sldIdLst>
            <p14:sldId id="267"/>
            <p14:sldId id="270"/>
            <p14:sldId id="273"/>
            <p14:sldId id="295"/>
            <p14:sldId id="2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ntt, Judy M. (CDC/OD/OADC)" initials="GJM(" lastIdx="4" clrIdx="0">
    <p:extLst>
      <p:ext uri="{19B8F6BF-5375-455C-9EA6-DF929625EA0E}">
        <p15:presenceInfo xmlns:p15="http://schemas.microsoft.com/office/powerpoint/2012/main" userId="S::jmg1@cdc.gov::e6f947c2-6c61-4741-9545-4622360eb6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913"/>
    <a:srgbClr val="F15A27"/>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97" autoAdjust="0"/>
    <p:restoredTop sz="66379" autoAdjust="0"/>
  </p:normalViewPr>
  <p:slideViewPr>
    <p:cSldViewPr snapToGrid="0" snapToObjects="1">
      <p:cViewPr varScale="1">
        <p:scale>
          <a:sx n="41" d="100"/>
          <a:sy n="41" d="100"/>
        </p:scale>
        <p:origin x="1544" y="4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dirty="0"/>
            <a:t>Define</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dirty="0"/>
            <a:t>Define the problem</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dirty="0"/>
            <a:t>Research</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a:t>Do background research</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dirty="0"/>
            <a:t>Specify</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dirty="0"/>
            <a:t>Specify requirements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dirty="0"/>
            <a:t>Brainstorm</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dirty="0"/>
            <a:t>Choose and develop solutions</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FDD89500-165A-E746-98F1-3A3C75E8451D}">
      <dgm:prSet custT="1"/>
      <dgm:spPr/>
      <dgm:t>
        <a:bodyPr/>
        <a:lstStyle/>
        <a:p>
          <a:pPr>
            <a:lnSpc>
              <a:spcPct val="100000"/>
            </a:lnSpc>
          </a:pPr>
          <a:r>
            <a:rPr lang="en-US" sz="2600" dirty="0"/>
            <a:t>Build</a:t>
          </a:r>
        </a:p>
      </dgm:t>
    </dgm:pt>
    <dgm:pt modelId="{2C22F358-B631-FC47-9B28-D9F5D75625A3}" type="parTrans" cxnId="{CDA5C4AE-F45B-0F43-81D7-37CC109D59CD}">
      <dgm:prSet/>
      <dgm:spPr/>
      <dgm:t>
        <a:bodyPr/>
        <a:lstStyle/>
        <a:p>
          <a:endParaRPr lang="en-US" sz="1800"/>
        </a:p>
      </dgm:t>
    </dgm:pt>
    <dgm:pt modelId="{07039615-4BFE-A545-8FB9-7351B0EA0504}" type="sibTrans" cxnId="{CDA5C4AE-F45B-0F43-81D7-37CC109D59CD}">
      <dgm:prSet/>
      <dgm:spPr/>
      <dgm:t>
        <a:bodyPr/>
        <a:lstStyle/>
        <a:p>
          <a:endParaRPr lang="en-US"/>
        </a:p>
      </dgm:t>
    </dgm:pt>
    <dgm:pt modelId="{91649E66-08F1-5C45-B85F-A097B8B0F957}">
      <dgm:prSet custT="1"/>
      <dgm:spPr/>
      <dgm:t>
        <a:bodyPr/>
        <a:lstStyle/>
        <a:p>
          <a:pPr>
            <a:lnSpc>
              <a:spcPct val="100000"/>
            </a:lnSpc>
          </a:pPr>
          <a:r>
            <a:rPr lang="en-US" sz="2600" dirty="0"/>
            <a:t>Build a prototype</a:t>
          </a:r>
        </a:p>
      </dgm:t>
    </dgm:pt>
    <dgm:pt modelId="{34694B0D-77DB-1545-80E5-511969374051}" type="parTrans" cxnId="{6A9E7A0D-528D-0747-8521-88CCC6053111}">
      <dgm:prSet/>
      <dgm:spPr/>
      <dgm:t>
        <a:bodyPr/>
        <a:lstStyle/>
        <a:p>
          <a:endParaRPr lang="en-US" sz="1800"/>
        </a:p>
      </dgm:t>
    </dgm:pt>
    <dgm:pt modelId="{4C48B582-6C6E-004B-8075-DC5205F14949}" type="sibTrans" cxnId="{6A9E7A0D-528D-0747-8521-88CCC6053111}">
      <dgm:prSet/>
      <dgm:spPr/>
      <dgm:t>
        <a:bodyPr/>
        <a:lstStyle/>
        <a:p>
          <a:endParaRPr lang="en-US"/>
        </a:p>
      </dgm:t>
    </dgm:pt>
    <dgm:pt modelId="{15E323B4-E57D-6946-A732-BC25FFF1CC76}">
      <dgm:prSet custT="1"/>
      <dgm:spPr/>
      <dgm:t>
        <a:bodyPr/>
        <a:lstStyle/>
        <a:p>
          <a:pPr>
            <a:lnSpc>
              <a:spcPct val="100000"/>
            </a:lnSpc>
          </a:pPr>
          <a:r>
            <a:rPr lang="en-US" sz="2600" dirty="0"/>
            <a:t>Test and redesign</a:t>
          </a:r>
        </a:p>
      </dgm:t>
    </dgm:pt>
    <dgm:pt modelId="{D722D2BA-4779-4249-BE4B-EFAC7AEAFEB1}" type="parTrans" cxnId="{AF475A59-6320-C847-9A73-F52DACAFA25A}">
      <dgm:prSet/>
      <dgm:spPr/>
      <dgm:t>
        <a:bodyPr/>
        <a:lstStyle/>
        <a:p>
          <a:endParaRPr lang="en-US" sz="1800"/>
        </a:p>
      </dgm:t>
    </dgm:pt>
    <dgm:pt modelId="{209234D9-866B-2843-8D6C-654DF48AFB93}" type="sibTrans" cxnId="{AF475A59-6320-C847-9A73-F52DACAFA25A}">
      <dgm:prSet/>
      <dgm:spPr/>
      <dgm:t>
        <a:bodyPr/>
        <a:lstStyle/>
        <a:p>
          <a:endParaRPr lang="en-US"/>
        </a:p>
      </dgm:t>
    </dgm:pt>
    <dgm:pt modelId="{E72AE84E-956B-3947-B128-1F2F10B42E44}">
      <dgm:prSet custT="1"/>
      <dgm:spPr/>
      <dgm:t>
        <a:bodyPr/>
        <a:lstStyle/>
        <a:p>
          <a:pPr>
            <a:lnSpc>
              <a:spcPct val="100000"/>
            </a:lnSpc>
          </a:pPr>
          <a:r>
            <a:rPr lang="en-US" sz="2600" dirty="0"/>
            <a:t>Test</a:t>
          </a:r>
        </a:p>
      </dgm:t>
    </dgm:pt>
    <dgm:pt modelId="{7D69126A-67C9-FD41-A9DD-9F5D481DD83A}" type="parTrans" cxnId="{33B92A2B-563C-EB4D-92D1-9728AED26795}">
      <dgm:prSet/>
      <dgm:spPr/>
      <dgm:t>
        <a:bodyPr/>
        <a:lstStyle/>
        <a:p>
          <a:endParaRPr lang="en-US" sz="1800"/>
        </a:p>
      </dgm:t>
    </dgm:pt>
    <dgm:pt modelId="{F76C6663-481A-7043-BE31-25246D746E8F}" type="sibTrans" cxnId="{33B92A2B-563C-EB4D-92D1-9728AED26795}">
      <dgm:prSet/>
      <dgm:spPr/>
      <dgm:t>
        <a:bodyPr/>
        <a:lstStyle/>
        <a:p>
          <a:endParaRPr lang="en-US"/>
        </a:p>
      </dgm:t>
    </dgm:pt>
    <dgm:pt modelId="{F3B921DE-D418-C348-BAAE-D14448DB930D}">
      <dgm:prSet custT="1"/>
      <dgm:spPr/>
      <dgm:t>
        <a:bodyPr/>
        <a:lstStyle/>
        <a:p>
          <a:pPr>
            <a:lnSpc>
              <a:spcPct val="100000"/>
            </a:lnSpc>
          </a:pPr>
          <a:r>
            <a:rPr lang="en-US" sz="2600" dirty="0"/>
            <a:t>Share</a:t>
          </a:r>
        </a:p>
      </dgm:t>
    </dgm:pt>
    <dgm:pt modelId="{13BB33A0-96C6-224A-A084-D7205A48BCB9}" type="parTrans" cxnId="{E0AD0091-E6CF-7C42-9847-C19777835019}">
      <dgm:prSet/>
      <dgm:spPr/>
      <dgm:t>
        <a:bodyPr/>
        <a:lstStyle/>
        <a:p>
          <a:endParaRPr lang="en-US" sz="1800"/>
        </a:p>
      </dgm:t>
    </dgm:pt>
    <dgm:pt modelId="{ED99915B-5389-F64D-96AE-9A20F2ADF149}" type="sibTrans" cxnId="{E0AD0091-E6CF-7C42-9847-C19777835019}">
      <dgm:prSet/>
      <dgm:spPr/>
      <dgm:t>
        <a:bodyPr/>
        <a:lstStyle/>
        <a:p>
          <a:endParaRPr lang="en-US"/>
        </a:p>
      </dgm:t>
    </dgm:pt>
    <dgm:pt modelId="{C3DFBB5B-7A39-6C49-AD10-5A5762A36307}">
      <dgm:prSet custT="1"/>
      <dgm:spPr/>
      <dgm:t>
        <a:bodyPr/>
        <a:lstStyle/>
        <a:p>
          <a:pPr>
            <a:lnSpc>
              <a:spcPct val="100000"/>
            </a:lnSpc>
          </a:pPr>
          <a:r>
            <a:rPr lang="en-US" sz="2600" dirty="0"/>
            <a:t>Communicate results</a:t>
          </a:r>
        </a:p>
      </dgm:t>
    </dgm:pt>
    <dgm:pt modelId="{0843C7AA-D99F-9847-B34A-B7A385B12A1B}" type="parTrans" cxnId="{ECA7FBE3-215B-7E47-9E4E-C2F34AFC04AF}">
      <dgm:prSet/>
      <dgm:spPr/>
      <dgm:t>
        <a:bodyPr/>
        <a:lstStyle/>
        <a:p>
          <a:endParaRPr lang="en-US" sz="1800"/>
        </a:p>
      </dgm:t>
    </dgm:pt>
    <dgm:pt modelId="{790DDF27-464E-2449-AE9B-2BC42EE45EDB}" type="sibTrans" cxnId="{ECA7FBE3-215B-7E47-9E4E-C2F34AFC04AF}">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7"/>
      <dgm:spPr/>
    </dgm:pt>
    <dgm:pt modelId="{CAC72C6C-2F5A-4098-B8B3-7181FB515D2C}" type="pres">
      <dgm:prSet presAssocID="{DC0E9600-4E12-44D3-A657-6C8A65B2C15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14">
        <dgm:presLayoutVars>
          <dgm:chMax val="0"/>
          <dgm:chPref val="0"/>
        </dgm:presLayoutVars>
      </dgm:prSet>
      <dgm:spPr/>
    </dgm:pt>
    <dgm:pt modelId="{2D5436FF-CD8F-49B7-BC99-A908F42A00BB}" type="pres">
      <dgm:prSet presAssocID="{DC0E9600-4E12-44D3-A657-6C8A65B2C154}" presName="desTx" presStyleLbl="revTx" presStyleIdx="1" presStyleCnt="14">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7"/>
      <dgm:spPr/>
    </dgm:pt>
    <dgm:pt modelId="{5C76D625-0DBD-4D4D-9BAA-0FA7CFF1BF38}" type="pres">
      <dgm:prSet presAssocID="{001D4A60-7572-483C-BAD4-4C79F9A73E54}"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14">
        <dgm:presLayoutVars>
          <dgm:chMax val="0"/>
          <dgm:chPref val="0"/>
        </dgm:presLayoutVars>
      </dgm:prSet>
      <dgm:spPr/>
    </dgm:pt>
    <dgm:pt modelId="{9941A27D-4987-49A4-ACA0-D2393F0B8B57}" type="pres">
      <dgm:prSet presAssocID="{001D4A60-7572-483C-BAD4-4C79F9A73E54}" presName="desTx" presStyleLbl="revTx" presStyleIdx="3" presStyleCnt="14">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7"/>
      <dgm:spPr/>
    </dgm:pt>
    <dgm:pt modelId="{F20F48D9-1880-4EA7-A0F3-E23D37623576}" type="pres">
      <dgm:prSet presAssocID="{9A75CC11-4B15-4EC1-8A71-2EDC2999659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14">
        <dgm:presLayoutVars>
          <dgm:chMax val="0"/>
          <dgm:chPref val="0"/>
        </dgm:presLayoutVars>
      </dgm:prSet>
      <dgm:spPr/>
    </dgm:pt>
    <dgm:pt modelId="{1A1555AA-C025-4D90-838C-14BC6794E59D}" type="pres">
      <dgm:prSet presAssocID="{9A75CC11-4B15-4EC1-8A71-2EDC29996594}" presName="desTx" presStyleLbl="revTx" presStyleIdx="5" presStyleCnt="14">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7"/>
      <dgm:spPr/>
    </dgm:pt>
    <dgm:pt modelId="{7BFC27FD-3C7B-41FB-AC64-9BD50C71B81D}" type="pres">
      <dgm:prSet presAssocID="{257C0793-1D1A-4B22-BB8E-1017D4DEBB0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st tubes"/>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14">
        <dgm:presLayoutVars>
          <dgm:chMax val="0"/>
          <dgm:chPref val="0"/>
        </dgm:presLayoutVars>
      </dgm:prSet>
      <dgm:spPr/>
    </dgm:pt>
    <dgm:pt modelId="{F426248E-5F24-4359-8189-71B15B39B051}" type="pres">
      <dgm:prSet presAssocID="{257C0793-1D1A-4B22-BB8E-1017D4DEBB0A}" presName="desTx" presStyleLbl="revTx" presStyleIdx="7" presStyleCnt="14">
        <dgm:presLayoutVars/>
      </dgm:prSet>
      <dgm:spPr/>
    </dgm:pt>
    <dgm:pt modelId="{06B07963-4E7C-49A0-A8E1-396395C83A83}" type="pres">
      <dgm:prSet presAssocID="{F7957733-625E-4800-91CE-0B479DB69005}" presName="sibTrans" presStyleCnt="0"/>
      <dgm:spPr/>
    </dgm:pt>
    <dgm:pt modelId="{60A35A87-1899-4D4D-91F8-B9EA1B4C0CF9}" type="pres">
      <dgm:prSet presAssocID="{FDD89500-165A-E746-98F1-3A3C75E8451D}" presName="compNode" presStyleCnt="0"/>
      <dgm:spPr/>
    </dgm:pt>
    <dgm:pt modelId="{A4503FEF-0940-4282-84F3-1BDCB9741230}" type="pres">
      <dgm:prSet presAssocID="{FDD89500-165A-E746-98F1-3A3C75E8451D}" presName="bgRect" presStyleLbl="bgShp" presStyleIdx="4" presStyleCnt="7"/>
      <dgm:spPr/>
    </dgm:pt>
    <dgm:pt modelId="{C2DC2C0D-5FE9-427E-81E3-6D83F7685CB3}" type="pres">
      <dgm:prSet presAssocID="{FDD89500-165A-E746-98F1-3A3C75E8451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r chart"/>
        </a:ext>
      </dgm:extLst>
    </dgm:pt>
    <dgm:pt modelId="{FB5AC6DE-9958-46EA-A809-43E5C8A69444}" type="pres">
      <dgm:prSet presAssocID="{FDD89500-165A-E746-98F1-3A3C75E8451D}" presName="spaceRect" presStyleCnt="0"/>
      <dgm:spPr/>
    </dgm:pt>
    <dgm:pt modelId="{A68EAB19-E77B-4E46-9111-8A0214695A5E}" type="pres">
      <dgm:prSet presAssocID="{FDD89500-165A-E746-98F1-3A3C75E8451D}" presName="parTx" presStyleLbl="revTx" presStyleIdx="8" presStyleCnt="14">
        <dgm:presLayoutVars>
          <dgm:chMax val="0"/>
          <dgm:chPref val="0"/>
        </dgm:presLayoutVars>
      </dgm:prSet>
      <dgm:spPr/>
    </dgm:pt>
    <dgm:pt modelId="{D613B4BD-3B22-4440-BDD3-821865FE339E}" type="pres">
      <dgm:prSet presAssocID="{FDD89500-165A-E746-98F1-3A3C75E8451D}" presName="desTx" presStyleLbl="revTx" presStyleIdx="9" presStyleCnt="14">
        <dgm:presLayoutVars/>
      </dgm:prSet>
      <dgm:spPr/>
    </dgm:pt>
    <dgm:pt modelId="{7318654A-71E8-4511-9826-B4D2B381266D}" type="pres">
      <dgm:prSet presAssocID="{07039615-4BFE-A545-8FB9-7351B0EA0504}" presName="sibTrans" presStyleCnt="0"/>
      <dgm:spPr/>
    </dgm:pt>
    <dgm:pt modelId="{C572F32C-026D-48B9-BB03-468372DC5F7B}" type="pres">
      <dgm:prSet presAssocID="{E72AE84E-956B-3947-B128-1F2F10B42E44}" presName="compNode" presStyleCnt="0"/>
      <dgm:spPr/>
    </dgm:pt>
    <dgm:pt modelId="{7CBFD87E-5C7D-4BC5-A8EB-A83CEB76EB00}" type="pres">
      <dgm:prSet presAssocID="{E72AE84E-956B-3947-B128-1F2F10B42E44}" presName="bgRect" presStyleLbl="bgShp" presStyleIdx="5" presStyleCnt="7"/>
      <dgm:spPr/>
    </dgm:pt>
    <dgm:pt modelId="{AE798DA7-1800-4A2B-AE78-CD4C41210814}" type="pres">
      <dgm:prSet presAssocID="{E72AE84E-956B-3947-B128-1F2F10B42E44}"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ead with Gears"/>
        </a:ext>
      </dgm:extLst>
    </dgm:pt>
    <dgm:pt modelId="{2B018573-9F96-4EEA-9A26-5B802125418A}" type="pres">
      <dgm:prSet presAssocID="{E72AE84E-956B-3947-B128-1F2F10B42E44}" presName="spaceRect" presStyleCnt="0"/>
      <dgm:spPr/>
    </dgm:pt>
    <dgm:pt modelId="{E0472C28-481F-4139-8AA1-E10D0ADAEE39}" type="pres">
      <dgm:prSet presAssocID="{E72AE84E-956B-3947-B128-1F2F10B42E44}" presName="parTx" presStyleLbl="revTx" presStyleIdx="10" presStyleCnt="14">
        <dgm:presLayoutVars>
          <dgm:chMax val="0"/>
          <dgm:chPref val="0"/>
        </dgm:presLayoutVars>
      </dgm:prSet>
      <dgm:spPr/>
    </dgm:pt>
    <dgm:pt modelId="{EDE2BC57-6D59-4D50-99AE-924A50D4680A}" type="pres">
      <dgm:prSet presAssocID="{E72AE84E-956B-3947-B128-1F2F10B42E44}" presName="desTx" presStyleLbl="revTx" presStyleIdx="11" presStyleCnt="14">
        <dgm:presLayoutVars/>
      </dgm:prSet>
      <dgm:spPr/>
    </dgm:pt>
    <dgm:pt modelId="{DFC107D0-7163-41BE-8E4A-1E8929E52928}" type="pres">
      <dgm:prSet presAssocID="{F76C6663-481A-7043-BE31-25246D746E8F}" presName="sibTrans" presStyleCnt="0"/>
      <dgm:spPr/>
    </dgm:pt>
    <dgm:pt modelId="{B80C9059-8964-44EF-818C-EAA5B5523A38}" type="pres">
      <dgm:prSet presAssocID="{F3B921DE-D418-C348-BAAE-D14448DB930D}" presName="compNode" presStyleCnt="0"/>
      <dgm:spPr/>
    </dgm:pt>
    <dgm:pt modelId="{34833FC3-14AF-4AEA-B771-36827AFFD4BA}" type="pres">
      <dgm:prSet presAssocID="{F3B921DE-D418-C348-BAAE-D14448DB930D}" presName="bgRect" presStyleLbl="bgShp" presStyleIdx="6" presStyleCnt="7"/>
      <dgm:spPr/>
    </dgm:pt>
    <dgm:pt modelId="{2451F63D-9B76-4613-8CC1-7ABAD1038C98}" type="pres">
      <dgm:prSet presAssocID="{F3B921DE-D418-C348-BAAE-D14448DB930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hat"/>
        </a:ext>
      </dgm:extLst>
    </dgm:pt>
    <dgm:pt modelId="{ECEC8187-5616-4796-9FFA-40E81A6DCC04}" type="pres">
      <dgm:prSet presAssocID="{F3B921DE-D418-C348-BAAE-D14448DB930D}" presName="spaceRect" presStyleCnt="0"/>
      <dgm:spPr/>
    </dgm:pt>
    <dgm:pt modelId="{B11175EF-E494-4434-9158-9D905D8FF42C}" type="pres">
      <dgm:prSet presAssocID="{F3B921DE-D418-C348-BAAE-D14448DB930D}" presName="parTx" presStyleLbl="revTx" presStyleIdx="12" presStyleCnt="14">
        <dgm:presLayoutVars>
          <dgm:chMax val="0"/>
          <dgm:chPref val="0"/>
        </dgm:presLayoutVars>
      </dgm:prSet>
      <dgm:spPr/>
    </dgm:pt>
    <dgm:pt modelId="{7F99D5B4-DE33-4A4B-B5B1-69E7AC370D35}" type="pres">
      <dgm:prSet presAssocID="{F3B921DE-D418-C348-BAAE-D14448DB930D}" presName="desTx" presStyleLbl="revTx" presStyleIdx="13" presStyleCnt="14">
        <dgm:presLayoutVars/>
      </dgm:prSet>
      <dgm:spPr/>
    </dgm:pt>
  </dgm:ptLst>
  <dgm:cxnLst>
    <dgm:cxn modelId="{18A32A06-6265-7B41-8BF4-4BBCF7671795}" type="presOf" srcId="{F3B921DE-D418-C348-BAAE-D14448DB930D}" destId="{B11175EF-E494-4434-9158-9D905D8FF42C}" srcOrd="0" destOrd="0" presId="urn:microsoft.com/office/officeart/2018/2/layout/IconVerticalSolidList"/>
    <dgm:cxn modelId="{9D751208-406C-EA45-B0C9-62C4C5A695B8}" type="presOf" srcId="{9A75CC11-4B15-4EC1-8A71-2EDC29996594}" destId="{7A119AE3-52BB-405F-996D-5203810FF12B}" srcOrd="0" destOrd="0" presId="urn:microsoft.com/office/officeart/2018/2/layout/IconVerticalSolidList"/>
    <dgm:cxn modelId="{6A9E7A0D-528D-0747-8521-88CCC6053111}" srcId="{FDD89500-165A-E746-98F1-3A3C75E8451D}" destId="{91649E66-08F1-5C45-B85F-A097B8B0F957}" srcOrd="0" destOrd="0" parTransId="{34694B0D-77DB-1545-80E5-511969374051}" sibTransId="{4C48B582-6C6E-004B-8075-DC5205F14949}"/>
    <dgm:cxn modelId="{79D1EC12-584A-E143-B279-E827E562C484}" type="presOf" srcId="{C3DFBB5B-7A39-6C49-AD10-5A5762A36307}" destId="{7F99D5B4-DE33-4A4B-B5B1-69E7AC370D35}"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33B92A2B-563C-EB4D-92D1-9728AED26795}" srcId="{CD500D37-75E2-4D59-80ED-8C39D2D56BD2}" destId="{E72AE84E-956B-3947-B128-1F2F10B42E44}" srcOrd="5" destOrd="0" parTransId="{7D69126A-67C9-FD41-A9DD-9F5D481DD83A}" sibTransId="{F76C6663-481A-7043-BE31-25246D746E8F}"/>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92B51066-AAEE-DE45-A0C8-1452DEB52A1A}" type="presOf" srcId="{91649E66-08F1-5C45-B85F-A097B8B0F957}" destId="{D613B4BD-3B22-4440-BDD3-821865FE339E}"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9D06576B-6085-444C-87C0-3F8B2C0195C3}" type="presOf" srcId="{E72AE84E-956B-3947-B128-1F2F10B42E44}" destId="{E0472C28-481F-4139-8AA1-E10D0ADAEE39}" srcOrd="0" destOrd="0" presId="urn:microsoft.com/office/officeart/2018/2/layout/IconVerticalSolidList"/>
    <dgm:cxn modelId="{0E49D457-5A1D-4CB3-9514-7E17376D1AB9}" srcId="{DC0E9600-4E12-44D3-A657-6C8A65B2C154}" destId="{7EDFC5BA-AD46-4FD4-96FB-CB80351DBD65}" srcOrd="0" destOrd="0" parTransId="{BC8FD28D-F36E-4D3B-A333-462A79BA5210}" sibTransId="{65CD1601-E052-4800-A00F-66DE544A3031}"/>
    <dgm:cxn modelId="{AF475A59-6320-C847-9A73-F52DACAFA25A}" srcId="{E72AE84E-956B-3947-B128-1F2F10B42E44}" destId="{15E323B4-E57D-6946-A732-BC25FFF1CC76}" srcOrd="0" destOrd="0" parTransId="{D722D2BA-4779-4249-BE4B-EFAC7AEAFEB1}" sibTransId="{209234D9-866B-2843-8D6C-654DF48AFB93}"/>
    <dgm:cxn modelId="{E0AD0091-E6CF-7C42-9847-C19777835019}" srcId="{CD500D37-75E2-4D59-80ED-8C39D2D56BD2}" destId="{F3B921DE-D418-C348-BAAE-D14448DB930D}" srcOrd="6" destOrd="0" parTransId="{13BB33A0-96C6-224A-A084-D7205A48BCB9}" sibTransId="{ED99915B-5389-F64D-96AE-9A20F2ADF149}"/>
    <dgm:cxn modelId="{DE30A291-6AE5-445E-A416-D67B5B79C0BE}" srcId="{257C0793-1D1A-4B22-BB8E-1017D4DEBB0A}" destId="{212D58DF-7564-4FC9-960B-9587C4A83BD0}" srcOrd="0" destOrd="0" parTransId="{225391DE-F254-493C-90F8-C913F92DA6A2}" sibTransId="{F077947D-2B6C-4818-976A-549602AF36DD}"/>
    <dgm:cxn modelId="{2E3EF298-6664-B44A-A755-AB4B364D7449}" type="presOf" srcId="{FDD89500-165A-E746-98F1-3A3C75E8451D}" destId="{A68EAB19-E77B-4E46-9111-8A0214695A5E}" srcOrd="0" destOrd="0" presId="urn:microsoft.com/office/officeart/2018/2/layout/IconVerticalSolidList"/>
    <dgm:cxn modelId="{CDA5C4AE-F45B-0F43-81D7-37CC109D59CD}" srcId="{CD500D37-75E2-4D59-80ED-8C39D2D56BD2}" destId="{FDD89500-165A-E746-98F1-3A3C75E8451D}" srcOrd="4" destOrd="0" parTransId="{2C22F358-B631-FC47-9B28-D9F5D75625A3}" sibTransId="{07039615-4BFE-A545-8FB9-7351B0EA0504}"/>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804DD1D9-A194-EF4C-A3DA-0D294F9CE009}" type="presOf" srcId="{15E323B4-E57D-6946-A732-BC25FFF1CC76}" destId="{EDE2BC57-6D59-4D50-99AE-924A50D4680A}"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ECA7FBE3-215B-7E47-9E4E-C2F34AFC04AF}" srcId="{F3B921DE-D418-C348-BAAE-D14448DB930D}" destId="{C3DFBB5B-7A39-6C49-AD10-5A5762A36307}" srcOrd="0" destOrd="0" parTransId="{0843C7AA-D99F-9847-B34A-B7A385B12A1B}" sibTransId="{790DDF27-464E-2449-AE9B-2BC42EE45EDB}"/>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 modelId="{AACCF92E-07E5-F44D-A866-883A4A7E6FEF}" type="presParOf" srcId="{45CEBAE3-D0E1-4E6C-9FDA-CB6A8776559D}" destId="{06B07963-4E7C-49A0-A8E1-396395C83A83}" srcOrd="7" destOrd="0" presId="urn:microsoft.com/office/officeart/2018/2/layout/IconVerticalSolidList"/>
    <dgm:cxn modelId="{C10F7C20-634C-6C4B-8250-87DBF240C2F2}" type="presParOf" srcId="{45CEBAE3-D0E1-4E6C-9FDA-CB6A8776559D}" destId="{60A35A87-1899-4D4D-91F8-B9EA1B4C0CF9}" srcOrd="8" destOrd="0" presId="urn:microsoft.com/office/officeart/2018/2/layout/IconVerticalSolidList"/>
    <dgm:cxn modelId="{505E15EB-0A67-CC4E-8F96-C11CA148E526}" type="presParOf" srcId="{60A35A87-1899-4D4D-91F8-B9EA1B4C0CF9}" destId="{A4503FEF-0940-4282-84F3-1BDCB9741230}" srcOrd="0" destOrd="0" presId="urn:microsoft.com/office/officeart/2018/2/layout/IconVerticalSolidList"/>
    <dgm:cxn modelId="{205B2ADC-5E29-F94C-B3DF-756511B1B239}" type="presParOf" srcId="{60A35A87-1899-4D4D-91F8-B9EA1B4C0CF9}" destId="{C2DC2C0D-5FE9-427E-81E3-6D83F7685CB3}" srcOrd="1" destOrd="0" presId="urn:microsoft.com/office/officeart/2018/2/layout/IconVerticalSolidList"/>
    <dgm:cxn modelId="{FFDE7B64-D64C-DC48-AEBC-4DCCE4F37FFF}" type="presParOf" srcId="{60A35A87-1899-4D4D-91F8-B9EA1B4C0CF9}" destId="{FB5AC6DE-9958-46EA-A809-43E5C8A69444}" srcOrd="2" destOrd="0" presId="urn:microsoft.com/office/officeart/2018/2/layout/IconVerticalSolidList"/>
    <dgm:cxn modelId="{EF89C879-782D-2048-A717-A7227BE10034}" type="presParOf" srcId="{60A35A87-1899-4D4D-91F8-B9EA1B4C0CF9}" destId="{A68EAB19-E77B-4E46-9111-8A0214695A5E}" srcOrd="3" destOrd="0" presId="urn:microsoft.com/office/officeart/2018/2/layout/IconVerticalSolidList"/>
    <dgm:cxn modelId="{76BA4C4A-9FF4-D445-9E34-BFC1F78BB356}" type="presParOf" srcId="{60A35A87-1899-4D4D-91F8-B9EA1B4C0CF9}" destId="{D613B4BD-3B22-4440-BDD3-821865FE339E}" srcOrd="4" destOrd="0" presId="urn:microsoft.com/office/officeart/2018/2/layout/IconVerticalSolidList"/>
    <dgm:cxn modelId="{EFC57AEF-BFEF-064F-9311-8CAE288167FC}" type="presParOf" srcId="{45CEBAE3-D0E1-4E6C-9FDA-CB6A8776559D}" destId="{7318654A-71E8-4511-9826-B4D2B381266D}" srcOrd="9" destOrd="0" presId="urn:microsoft.com/office/officeart/2018/2/layout/IconVerticalSolidList"/>
    <dgm:cxn modelId="{710922F9-2BB6-EE4B-851A-11C3C87A6E17}" type="presParOf" srcId="{45CEBAE3-D0E1-4E6C-9FDA-CB6A8776559D}" destId="{C572F32C-026D-48B9-BB03-468372DC5F7B}" srcOrd="10" destOrd="0" presId="urn:microsoft.com/office/officeart/2018/2/layout/IconVerticalSolidList"/>
    <dgm:cxn modelId="{E193A01F-64FB-524D-84A4-250481BC5697}" type="presParOf" srcId="{C572F32C-026D-48B9-BB03-468372DC5F7B}" destId="{7CBFD87E-5C7D-4BC5-A8EB-A83CEB76EB00}" srcOrd="0" destOrd="0" presId="urn:microsoft.com/office/officeart/2018/2/layout/IconVerticalSolidList"/>
    <dgm:cxn modelId="{D139DB76-BF8A-044A-B726-6A782B0E4C01}" type="presParOf" srcId="{C572F32C-026D-48B9-BB03-468372DC5F7B}" destId="{AE798DA7-1800-4A2B-AE78-CD4C41210814}" srcOrd="1" destOrd="0" presId="urn:microsoft.com/office/officeart/2018/2/layout/IconVerticalSolidList"/>
    <dgm:cxn modelId="{209A8D03-5894-D84C-B06A-1FF3357A5C47}" type="presParOf" srcId="{C572F32C-026D-48B9-BB03-468372DC5F7B}" destId="{2B018573-9F96-4EEA-9A26-5B802125418A}" srcOrd="2" destOrd="0" presId="urn:microsoft.com/office/officeart/2018/2/layout/IconVerticalSolidList"/>
    <dgm:cxn modelId="{9FCA5706-D0B2-BB4E-B73A-46A475CC1FF7}" type="presParOf" srcId="{C572F32C-026D-48B9-BB03-468372DC5F7B}" destId="{E0472C28-481F-4139-8AA1-E10D0ADAEE39}" srcOrd="3" destOrd="0" presId="urn:microsoft.com/office/officeart/2018/2/layout/IconVerticalSolidList"/>
    <dgm:cxn modelId="{C7D152D4-F99C-794D-9028-41AB4E241AE4}" type="presParOf" srcId="{C572F32C-026D-48B9-BB03-468372DC5F7B}" destId="{EDE2BC57-6D59-4D50-99AE-924A50D4680A}" srcOrd="4" destOrd="0" presId="urn:microsoft.com/office/officeart/2018/2/layout/IconVerticalSolidList"/>
    <dgm:cxn modelId="{A95B322F-FE65-0D46-B176-89C50C2F434F}" type="presParOf" srcId="{45CEBAE3-D0E1-4E6C-9FDA-CB6A8776559D}" destId="{DFC107D0-7163-41BE-8E4A-1E8929E52928}" srcOrd="11" destOrd="0" presId="urn:microsoft.com/office/officeart/2018/2/layout/IconVerticalSolidList"/>
    <dgm:cxn modelId="{16BEAB73-6302-0149-A25E-CB9675088E45}" type="presParOf" srcId="{45CEBAE3-D0E1-4E6C-9FDA-CB6A8776559D}" destId="{B80C9059-8964-44EF-818C-EAA5B5523A38}" srcOrd="12" destOrd="0" presId="urn:microsoft.com/office/officeart/2018/2/layout/IconVerticalSolidList"/>
    <dgm:cxn modelId="{98F88F2F-AB9B-7740-BD6E-F54053F6667A}" type="presParOf" srcId="{B80C9059-8964-44EF-818C-EAA5B5523A38}" destId="{34833FC3-14AF-4AEA-B771-36827AFFD4BA}" srcOrd="0" destOrd="0" presId="urn:microsoft.com/office/officeart/2018/2/layout/IconVerticalSolidList"/>
    <dgm:cxn modelId="{6BB1B91C-6B2D-9848-9532-5351391815E9}" type="presParOf" srcId="{B80C9059-8964-44EF-818C-EAA5B5523A38}" destId="{2451F63D-9B76-4613-8CC1-7ABAD1038C98}" srcOrd="1" destOrd="0" presId="urn:microsoft.com/office/officeart/2018/2/layout/IconVerticalSolidList"/>
    <dgm:cxn modelId="{2F7876F8-F9FC-F14A-9A18-95808C315F97}" type="presParOf" srcId="{B80C9059-8964-44EF-818C-EAA5B5523A38}" destId="{ECEC8187-5616-4796-9FFA-40E81A6DCC04}" srcOrd="2" destOrd="0" presId="urn:microsoft.com/office/officeart/2018/2/layout/IconVerticalSolidList"/>
    <dgm:cxn modelId="{9D98E6C1-C8F0-1C47-9B84-393C208980C4}" type="presParOf" srcId="{B80C9059-8964-44EF-818C-EAA5B5523A38}" destId="{B11175EF-E494-4434-9158-9D905D8FF42C}" srcOrd="3" destOrd="0" presId="urn:microsoft.com/office/officeart/2018/2/layout/IconVerticalSolidList"/>
    <dgm:cxn modelId="{5BBEFC7E-E8C5-D94D-BDA6-C817C5097DE3}" type="presParOf" srcId="{B80C9059-8964-44EF-818C-EAA5B5523A38}" destId="{7F99D5B4-DE33-4A4B-B5B1-69E7AC370D3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0" y="2918"/>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180841" y="137428"/>
          <a:ext cx="328802" cy="3288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690484" y="2918"/>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Define</a:t>
          </a:r>
        </a:p>
      </dsp:txBody>
      <dsp:txXfrm>
        <a:off x="690484" y="2918"/>
        <a:ext cx="3477720" cy="597822"/>
      </dsp:txXfrm>
    </dsp:sp>
    <dsp:sp modelId="{2D5436FF-CD8F-49B7-BC99-A908F42A00BB}">
      <dsp:nvSpPr>
        <dsp:cNvPr id="0" name=""/>
        <dsp:cNvSpPr/>
      </dsp:nvSpPr>
      <dsp:spPr>
        <a:xfrm>
          <a:off x="4168204" y="2918"/>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Define the problem</a:t>
          </a:r>
        </a:p>
      </dsp:txBody>
      <dsp:txXfrm>
        <a:off x="4168204" y="2918"/>
        <a:ext cx="3559387" cy="597822"/>
      </dsp:txXfrm>
    </dsp:sp>
    <dsp:sp modelId="{5D03E8DB-3BEC-4487-8F14-230693C419EF}">
      <dsp:nvSpPr>
        <dsp:cNvPr id="0" name=""/>
        <dsp:cNvSpPr/>
      </dsp:nvSpPr>
      <dsp:spPr>
        <a:xfrm>
          <a:off x="0" y="750195"/>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180841" y="884705"/>
          <a:ext cx="328802" cy="3288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690484" y="750195"/>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Research</a:t>
          </a:r>
        </a:p>
      </dsp:txBody>
      <dsp:txXfrm>
        <a:off x="690484" y="750195"/>
        <a:ext cx="3477720" cy="597822"/>
      </dsp:txXfrm>
    </dsp:sp>
    <dsp:sp modelId="{9941A27D-4987-49A4-ACA0-D2393F0B8B57}">
      <dsp:nvSpPr>
        <dsp:cNvPr id="0" name=""/>
        <dsp:cNvSpPr/>
      </dsp:nvSpPr>
      <dsp:spPr>
        <a:xfrm>
          <a:off x="4168204" y="750195"/>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a:t>Do background research</a:t>
          </a:r>
        </a:p>
      </dsp:txBody>
      <dsp:txXfrm>
        <a:off x="4168204" y="750195"/>
        <a:ext cx="3559387" cy="597822"/>
      </dsp:txXfrm>
    </dsp:sp>
    <dsp:sp modelId="{C0F40A7D-A0FF-4DD0-AE70-AF5CC0C3944C}">
      <dsp:nvSpPr>
        <dsp:cNvPr id="0" name=""/>
        <dsp:cNvSpPr/>
      </dsp:nvSpPr>
      <dsp:spPr>
        <a:xfrm>
          <a:off x="0" y="1497473"/>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180841" y="1631983"/>
          <a:ext cx="328802" cy="3288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690484" y="1497473"/>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Specify</a:t>
          </a:r>
        </a:p>
      </dsp:txBody>
      <dsp:txXfrm>
        <a:off x="690484" y="1497473"/>
        <a:ext cx="3477720" cy="597822"/>
      </dsp:txXfrm>
    </dsp:sp>
    <dsp:sp modelId="{1A1555AA-C025-4D90-838C-14BC6794E59D}">
      <dsp:nvSpPr>
        <dsp:cNvPr id="0" name=""/>
        <dsp:cNvSpPr/>
      </dsp:nvSpPr>
      <dsp:spPr>
        <a:xfrm>
          <a:off x="4168204" y="1497473"/>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Specify requirements</a:t>
          </a:r>
        </a:p>
      </dsp:txBody>
      <dsp:txXfrm>
        <a:off x="4168204" y="1497473"/>
        <a:ext cx="3559387" cy="597822"/>
      </dsp:txXfrm>
    </dsp:sp>
    <dsp:sp modelId="{8C6DF571-7056-4786-B46B-161117869F8F}">
      <dsp:nvSpPr>
        <dsp:cNvPr id="0" name=""/>
        <dsp:cNvSpPr/>
      </dsp:nvSpPr>
      <dsp:spPr>
        <a:xfrm>
          <a:off x="0" y="2244750"/>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180841" y="2379260"/>
          <a:ext cx="328802" cy="3288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690484" y="2244750"/>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Brainstorm</a:t>
          </a:r>
        </a:p>
      </dsp:txBody>
      <dsp:txXfrm>
        <a:off x="690484" y="2244750"/>
        <a:ext cx="3477720" cy="597822"/>
      </dsp:txXfrm>
    </dsp:sp>
    <dsp:sp modelId="{F426248E-5F24-4359-8189-71B15B39B051}">
      <dsp:nvSpPr>
        <dsp:cNvPr id="0" name=""/>
        <dsp:cNvSpPr/>
      </dsp:nvSpPr>
      <dsp:spPr>
        <a:xfrm>
          <a:off x="4168204" y="2244750"/>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Choose and develop solutions</a:t>
          </a:r>
        </a:p>
      </dsp:txBody>
      <dsp:txXfrm>
        <a:off x="4168204" y="2244750"/>
        <a:ext cx="3559387" cy="597822"/>
      </dsp:txXfrm>
    </dsp:sp>
    <dsp:sp modelId="{A4503FEF-0940-4282-84F3-1BDCB9741230}">
      <dsp:nvSpPr>
        <dsp:cNvPr id="0" name=""/>
        <dsp:cNvSpPr/>
      </dsp:nvSpPr>
      <dsp:spPr>
        <a:xfrm>
          <a:off x="0" y="2992028"/>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C2C0D-5FE9-427E-81E3-6D83F7685CB3}">
      <dsp:nvSpPr>
        <dsp:cNvPr id="0" name=""/>
        <dsp:cNvSpPr/>
      </dsp:nvSpPr>
      <dsp:spPr>
        <a:xfrm>
          <a:off x="180841" y="3126538"/>
          <a:ext cx="328802" cy="3288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8EAB19-E77B-4E46-9111-8A0214695A5E}">
      <dsp:nvSpPr>
        <dsp:cNvPr id="0" name=""/>
        <dsp:cNvSpPr/>
      </dsp:nvSpPr>
      <dsp:spPr>
        <a:xfrm>
          <a:off x="690484" y="2992028"/>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Build</a:t>
          </a:r>
        </a:p>
      </dsp:txBody>
      <dsp:txXfrm>
        <a:off x="690484" y="2992028"/>
        <a:ext cx="3477720" cy="597822"/>
      </dsp:txXfrm>
    </dsp:sp>
    <dsp:sp modelId="{D613B4BD-3B22-4440-BDD3-821865FE339E}">
      <dsp:nvSpPr>
        <dsp:cNvPr id="0" name=""/>
        <dsp:cNvSpPr/>
      </dsp:nvSpPr>
      <dsp:spPr>
        <a:xfrm>
          <a:off x="4168204" y="2992028"/>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Build a prototype</a:t>
          </a:r>
        </a:p>
      </dsp:txBody>
      <dsp:txXfrm>
        <a:off x="4168204" y="2992028"/>
        <a:ext cx="3559387" cy="597822"/>
      </dsp:txXfrm>
    </dsp:sp>
    <dsp:sp modelId="{7CBFD87E-5C7D-4BC5-A8EB-A83CEB76EB00}">
      <dsp:nvSpPr>
        <dsp:cNvPr id="0" name=""/>
        <dsp:cNvSpPr/>
      </dsp:nvSpPr>
      <dsp:spPr>
        <a:xfrm>
          <a:off x="0" y="3739306"/>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798DA7-1800-4A2B-AE78-CD4C41210814}">
      <dsp:nvSpPr>
        <dsp:cNvPr id="0" name=""/>
        <dsp:cNvSpPr/>
      </dsp:nvSpPr>
      <dsp:spPr>
        <a:xfrm>
          <a:off x="180841" y="3873816"/>
          <a:ext cx="328802" cy="3288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472C28-481F-4139-8AA1-E10D0ADAEE39}">
      <dsp:nvSpPr>
        <dsp:cNvPr id="0" name=""/>
        <dsp:cNvSpPr/>
      </dsp:nvSpPr>
      <dsp:spPr>
        <a:xfrm>
          <a:off x="690484" y="3739306"/>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Test</a:t>
          </a:r>
        </a:p>
      </dsp:txBody>
      <dsp:txXfrm>
        <a:off x="690484" y="3739306"/>
        <a:ext cx="3477720" cy="597822"/>
      </dsp:txXfrm>
    </dsp:sp>
    <dsp:sp modelId="{EDE2BC57-6D59-4D50-99AE-924A50D4680A}">
      <dsp:nvSpPr>
        <dsp:cNvPr id="0" name=""/>
        <dsp:cNvSpPr/>
      </dsp:nvSpPr>
      <dsp:spPr>
        <a:xfrm>
          <a:off x="4168204" y="3739306"/>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Test and redesign</a:t>
          </a:r>
        </a:p>
      </dsp:txBody>
      <dsp:txXfrm>
        <a:off x="4168204" y="3739306"/>
        <a:ext cx="3559387" cy="597822"/>
      </dsp:txXfrm>
    </dsp:sp>
    <dsp:sp modelId="{34833FC3-14AF-4AEA-B771-36827AFFD4BA}">
      <dsp:nvSpPr>
        <dsp:cNvPr id="0" name=""/>
        <dsp:cNvSpPr/>
      </dsp:nvSpPr>
      <dsp:spPr>
        <a:xfrm>
          <a:off x="0" y="4486583"/>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1F63D-9B76-4613-8CC1-7ABAD1038C98}">
      <dsp:nvSpPr>
        <dsp:cNvPr id="0" name=""/>
        <dsp:cNvSpPr/>
      </dsp:nvSpPr>
      <dsp:spPr>
        <a:xfrm>
          <a:off x="180841" y="4621093"/>
          <a:ext cx="328802" cy="328802"/>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1175EF-E494-4434-9158-9D905D8FF42C}">
      <dsp:nvSpPr>
        <dsp:cNvPr id="0" name=""/>
        <dsp:cNvSpPr/>
      </dsp:nvSpPr>
      <dsp:spPr>
        <a:xfrm>
          <a:off x="690484" y="4486583"/>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Share</a:t>
          </a:r>
        </a:p>
      </dsp:txBody>
      <dsp:txXfrm>
        <a:off x="690484" y="4486583"/>
        <a:ext cx="3477720" cy="597822"/>
      </dsp:txXfrm>
    </dsp:sp>
    <dsp:sp modelId="{7F99D5B4-DE33-4A4B-B5B1-69E7AC370D35}">
      <dsp:nvSpPr>
        <dsp:cNvPr id="0" name=""/>
        <dsp:cNvSpPr/>
      </dsp:nvSpPr>
      <dsp:spPr>
        <a:xfrm>
          <a:off x="4168204" y="4486583"/>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Communicate results</a:t>
          </a:r>
        </a:p>
      </dsp:txBody>
      <dsp:txXfrm>
        <a:off x="4168204" y="4486583"/>
        <a:ext cx="3559387" cy="59782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DB490C-EE19-3543-9F7A-2657609D31CD}" type="datetimeFigureOut">
              <a:rPr lang="en-US" smtClean="0"/>
              <a:t>11/18/2024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tu.be/k1a3xoAfF5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Over the past decade, there has been a significant increase in the number of youths using </a:t>
            </a:r>
            <a:r>
              <a:rPr lang="en-US" sz="1200" b="1" kern="1200" dirty="0">
                <a:solidFill>
                  <a:schemeClr val="tx1"/>
                </a:solidFill>
                <a:effectLst/>
                <a:latin typeface="+mn-lt"/>
                <a:ea typeface="+mn-ea"/>
                <a:cs typeface="+mn-cs"/>
              </a:rPr>
              <a:t>Electronic Cigarette (e-cigarettes)</a:t>
            </a:r>
            <a:r>
              <a:rPr lang="en-US" sz="1200" kern="1200" dirty="0">
                <a:solidFill>
                  <a:schemeClr val="tx1"/>
                </a:solidFill>
                <a:effectLst/>
                <a:latin typeface="+mn-lt"/>
                <a:ea typeface="+mn-ea"/>
                <a:cs typeface="+mn-cs"/>
              </a:rPr>
              <a:t> to vape. While it was originally believed that these products were safer than their paper counterparts, new data suggest that these products have several harmful chemicals and side effects, including addiction, that could impact the respiratory health of those who use them.</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Note: These slides are made possible by the David J. </a:t>
            </a:r>
            <a:r>
              <a:rPr lang="en-US" sz="1200" dirty="0" err="1">
                <a:solidFill>
                  <a:schemeClr val="tx1"/>
                </a:solidFill>
              </a:rPr>
              <a:t>Sencer</a:t>
            </a:r>
            <a:r>
              <a:rPr lang="en-US" sz="1200" dirty="0">
                <a:solidFill>
                  <a:schemeClr val="tx1"/>
                </a:solidFill>
              </a:rPr>
              <a:t> CDC Museum Public Health Academy.  </a:t>
            </a:r>
            <a:r>
              <a:rPr lang="en-US" dirty="0">
                <a:hlinkClick r:id="rId3"/>
              </a:rPr>
              <a:t>https://www.cdc.gov/museum/education/lessons/</a:t>
            </a:r>
            <a:endParaRPr lang="en-US" dirty="0">
              <a:effectLst/>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Terms to know:</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Citizen scientists: </a:t>
            </a:r>
            <a:r>
              <a:rPr lang="en-US" sz="1200" b="0" cap="none" spc="0" dirty="0">
                <a:solidFill>
                  <a:schemeClr val="tx1"/>
                </a:solidFill>
                <a:effectLst/>
              </a:rPr>
              <a:t>people — young or old — who help collect data for research projects conducted by professional scientists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Bacteria:</a:t>
            </a:r>
            <a:r>
              <a:rPr lang="en-US" b="0" dirty="0"/>
              <a:t> </a:t>
            </a:r>
            <a:r>
              <a:rPr lang="en-US" sz="1200" kern="1200" dirty="0">
                <a:solidFill>
                  <a:schemeClr val="tx1"/>
                </a:solidFill>
                <a:effectLst/>
                <a:latin typeface="+mn-lt"/>
                <a:ea typeface="+mn-ea"/>
                <a:cs typeface="+mn-cs"/>
              </a:rPr>
              <a:t>microscopic living organisms that can be found everywhere; some </a:t>
            </a:r>
            <a:r>
              <a:rPr lang="en-US" sz="1200" b="1" kern="1200" dirty="0">
                <a:solidFill>
                  <a:schemeClr val="tx1"/>
                </a:solidFill>
                <a:effectLst/>
                <a:latin typeface="+mn-lt"/>
                <a:ea typeface="+mn-ea"/>
                <a:cs typeface="+mn-cs"/>
              </a:rPr>
              <a:t>bacteria </a:t>
            </a:r>
            <a:r>
              <a:rPr lang="en-US" sz="1200" kern="1200" dirty="0">
                <a:solidFill>
                  <a:schemeClr val="tx1"/>
                </a:solidFill>
                <a:effectLst/>
                <a:latin typeface="+mn-lt"/>
                <a:ea typeface="+mn-ea"/>
                <a:cs typeface="+mn-cs"/>
              </a:rPr>
              <a:t>are good for your body, while other types can be very harmful</a:t>
            </a:r>
            <a:r>
              <a:rPr lang="en-US" dirty="0">
                <a:effectLst/>
              </a:rPr>
              <a:t> </a:t>
            </a: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effectLst/>
              </a:rPr>
              <a:t>Food recall:</a:t>
            </a:r>
            <a:r>
              <a:rPr lang="en-US" b="0" dirty="0">
                <a:effectLst/>
              </a:rPr>
              <a:t> </a:t>
            </a:r>
            <a:r>
              <a:rPr lang="en-US" sz="1200" kern="1200" dirty="0">
                <a:solidFill>
                  <a:schemeClr val="tx1"/>
                </a:solidFill>
                <a:effectLst/>
                <a:latin typeface="+mn-lt"/>
                <a:ea typeface="+mn-ea"/>
                <a:cs typeface="+mn-cs"/>
              </a:rPr>
              <a:t>an action by a food manufacturer to protect us from food that might cause health problems due to </a:t>
            </a:r>
            <a:r>
              <a:rPr lang="en-US" sz="1200" b="1" kern="1200" dirty="0">
                <a:solidFill>
                  <a:schemeClr val="tx1"/>
                </a:solidFill>
                <a:effectLst/>
                <a:latin typeface="+mn-lt"/>
                <a:ea typeface="+mn-ea"/>
                <a:cs typeface="+mn-cs"/>
              </a:rPr>
              <a:t>contamination</a:t>
            </a:r>
            <a:r>
              <a:rPr lang="en-US" sz="1200" kern="1200" dirty="0">
                <a:solidFill>
                  <a:schemeClr val="tx1"/>
                </a:solidFill>
                <a:effectLst/>
                <a:latin typeface="+mn-lt"/>
                <a:ea typeface="+mn-ea"/>
                <a:cs typeface="+mn-cs"/>
              </a:rPr>
              <a:t>; when food is </a:t>
            </a:r>
            <a:r>
              <a:rPr lang="en-US" sz="1200" b="1" kern="1200" dirty="0">
                <a:solidFill>
                  <a:schemeClr val="tx1"/>
                </a:solidFill>
                <a:effectLst/>
                <a:latin typeface="+mn-lt"/>
                <a:ea typeface="+mn-ea"/>
                <a:cs typeface="+mn-cs"/>
              </a:rPr>
              <a:t>recalled</a:t>
            </a:r>
            <a:r>
              <a:rPr lang="en-US" sz="1200" kern="1200" dirty="0">
                <a:solidFill>
                  <a:schemeClr val="tx1"/>
                </a:solidFill>
                <a:effectLst/>
                <a:latin typeface="+mn-lt"/>
                <a:ea typeface="+mn-ea"/>
                <a:cs typeface="+mn-cs"/>
              </a:rPr>
              <a:t>, it is removed from the shelves</a:t>
            </a:r>
            <a:r>
              <a:rPr lang="en-US" dirty="0">
                <a:effectLst/>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Contamination:</a:t>
            </a:r>
            <a:r>
              <a:rPr lang="en-US" b="0" dirty="0"/>
              <a:t> </a:t>
            </a:r>
            <a:r>
              <a:rPr lang="en-US" sz="1200" kern="1200" dirty="0">
                <a:solidFill>
                  <a:schemeClr val="tx1"/>
                </a:solidFill>
                <a:effectLst/>
                <a:latin typeface="+mn-lt"/>
                <a:ea typeface="+mn-ea"/>
                <a:cs typeface="+mn-cs"/>
              </a:rPr>
              <a:t>when </a:t>
            </a:r>
            <a:r>
              <a:rPr lang="en-US" sz="1200" b="1" kern="1200" dirty="0">
                <a:solidFill>
                  <a:schemeClr val="tx1"/>
                </a:solidFill>
                <a:effectLst/>
                <a:latin typeface="+mn-lt"/>
                <a:ea typeface="+mn-ea"/>
                <a:cs typeface="+mn-cs"/>
              </a:rPr>
              <a:t>bacteria</a:t>
            </a:r>
            <a:r>
              <a:rPr lang="en-US" sz="1200" kern="1200" dirty="0">
                <a:solidFill>
                  <a:schemeClr val="tx1"/>
                </a:solidFill>
                <a:effectLst/>
                <a:latin typeface="+mn-lt"/>
                <a:ea typeface="+mn-ea"/>
                <a:cs typeface="+mn-cs"/>
              </a:rPr>
              <a:t> or other harmful microorganisms spoil food; it is a common cause of food poisoning</a:t>
            </a:r>
            <a:r>
              <a:rPr lang="en-US" dirty="0">
                <a:effectLst/>
              </a:rPr>
              <a:t> </a:t>
            </a:r>
            <a:endParaRPr lang="en-US" sz="1200" b="0" cap="none" spc="0" dirty="0">
              <a:solidFill>
                <a:schemeClr val="tx1"/>
              </a:solidFill>
              <a:effectLs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cap="none" spc="0" dirty="0">
                <a:solidFill>
                  <a:schemeClr val="tx1"/>
                </a:solidFill>
                <a:effectLst/>
              </a:rPr>
              <a:t>Salmonella:</a:t>
            </a:r>
            <a:r>
              <a:rPr lang="en-US" sz="1200" b="0" cap="none" spc="0" dirty="0">
                <a:solidFill>
                  <a:schemeClr val="tx1"/>
                </a:solidFill>
                <a:effectLst/>
              </a:rPr>
              <a:t> </a:t>
            </a:r>
            <a:r>
              <a:rPr lang="en-US" sz="1200" b="1" kern="1200" dirty="0">
                <a:solidFill>
                  <a:schemeClr val="tx1"/>
                </a:solidFill>
                <a:effectLst/>
                <a:latin typeface="+mn-lt"/>
                <a:ea typeface="+mn-ea"/>
                <a:cs typeface="+mn-cs"/>
              </a:rPr>
              <a:t>bacteria</a:t>
            </a:r>
            <a:r>
              <a:rPr lang="en-US" sz="1200" kern="1200" dirty="0">
                <a:solidFill>
                  <a:schemeClr val="tx1"/>
                </a:solidFill>
                <a:effectLst/>
                <a:latin typeface="+mn-lt"/>
                <a:ea typeface="+mn-ea"/>
                <a:cs typeface="+mn-cs"/>
              </a:rPr>
              <a:t> found in the intestines of people and animals; most types of Salmonella cause salmonellosis, which causes diarrhea, fever, and stomach cramps, and sometimes </a:t>
            </a:r>
            <a:r>
              <a:rPr lang="en-US" sz="1200" b="1" kern="1200" dirty="0">
                <a:solidFill>
                  <a:schemeClr val="tx1"/>
                </a:solidFill>
                <a:effectLst/>
                <a:latin typeface="+mn-lt"/>
                <a:ea typeface="+mn-ea"/>
                <a:cs typeface="+mn-cs"/>
              </a:rPr>
              <a:t>infection</a:t>
            </a:r>
            <a:r>
              <a:rPr lang="en-US" sz="1200" kern="1200" dirty="0">
                <a:solidFill>
                  <a:schemeClr val="tx1"/>
                </a:solidFill>
                <a:effectLst/>
                <a:latin typeface="+mn-lt"/>
                <a:ea typeface="+mn-ea"/>
                <a:cs typeface="+mn-cs"/>
              </a:rPr>
              <a:t> in the urine, blood, bones, joints, or the nervous system</a:t>
            </a:r>
            <a:r>
              <a:rPr lang="en-US" dirty="0">
                <a:effectLst/>
              </a:rPr>
              <a:t> </a:t>
            </a:r>
            <a:endParaRPr lang="en-US" sz="1200" b="0" cap="none" spc="0" dirty="0">
              <a:solidFill>
                <a:schemeClr val="tx1"/>
              </a:solidFill>
              <a:effectLs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cap="none" spc="0" dirty="0">
                <a:solidFill>
                  <a:schemeClr val="tx1"/>
                </a:solidFill>
                <a:effectLst/>
              </a:rPr>
              <a:t>Public health</a:t>
            </a:r>
            <a:r>
              <a:rPr lang="en-US" sz="1200" b="0" cap="none" spc="0" dirty="0">
                <a:solidFill>
                  <a:schemeClr val="tx1"/>
                </a:solidFill>
                <a:effectLst/>
              </a:rPr>
              <a:t>: the science of protecting and improving the health of people and their communities</a:t>
            </a: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effectLst/>
              </a:rPr>
              <a:t>Foodborne illness</a:t>
            </a:r>
            <a:r>
              <a:rPr lang="en-US" b="0" dirty="0">
                <a:effectLst/>
              </a:rPr>
              <a:t>: </a:t>
            </a:r>
            <a:r>
              <a:rPr lang="en-US" sz="1200" kern="1200" dirty="0">
                <a:solidFill>
                  <a:schemeClr val="tx1"/>
                </a:solidFill>
                <a:effectLst/>
                <a:latin typeface="+mn-lt"/>
                <a:ea typeface="+mn-ea"/>
                <a:cs typeface="+mn-cs"/>
              </a:rPr>
              <a:t>any illness resulting from the spoilage of </a:t>
            </a:r>
            <a:r>
              <a:rPr lang="en-US" sz="1200" b="1" kern="1200" dirty="0">
                <a:solidFill>
                  <a:schemeClr val="tx1"/>
                </a:solidFill>
                <a:effectLst/>
                <a:latin typeface="+mn-lt"/>
                <a:ea typeface="+mn-ea"/>
                <a:cs typeface="+mn-cs"/>
              </a:rPr>
              <a:t>contaminated</a:t>
            </a:r>
            <a:r>
              <a:rPr lang="en-US" sz="1200" kern="1200" dirty="0">
                <a:solidFill>
                  <a:schemeClr val="tx1"/>
                </a:solidFill>
                <a:effectLst/>
                <a:latin typeface="+mn-lt"/>
                <a:ea typeface="+mn-ea"/>
                <a:cs typeface="+mn-cs"/>
              </a:rPr>
              <a:t> food, pathogenic</a:t>
            </a:r>
            <a:r>
              <a:rPr lang="en-US" sz="1200" b="1" kern="1200" dirty="0">
                <a:solidFill>
                  <a:schemeClr val="tx1"/>
                </a:solidFill>
                <a:effectLst/>
                <a:latin typeface="+mn-lt"/>
                <a:ea typeface="+mn-ea"/>
                <a:cs typeface="+mn-cs"/>
              </a:rPr>
              <a:t> bacteria</a:t>
            </a:r>
            <a:r>
              <a:rPr lang="en-US" sz="1200" kern="1200" dirty="0">
                <a:solidFill>
                  <a:schemeClr val="tx1"/>
                </a:solidFill>
                <a:effectLst/>
                <a:latin typeface="+mn-lt"/>
                <a:ea typeface="+mn-ea"/>
                <a:cs typeface="+mn-cs"/>
              </a:rPr>
              <a:t>, viruses, or parasites that </a:t>
            </a:r>
            <a:r>
              <a:rPr lang="en-US" sz="1200" b="1" kern="1200" dirty="0">
                <a:solidFill>
                  <a:schemeClr val="tx1"/>
                </a:solidFill>
                <a:effectLst/>
                <a:latin typeface="+mn-lt"/>
                <a:ea typeface="+mn-ea"/>
                <a:cs typeface="+mn-cs"/>
              </a:rPr>
              <a:t>contaminate</a:t>
            </a:r>
            <a:r>
              <a:rPr lang="en-US" sz="1200" kern="1200" dirty="0">
                <a:solidFill>
                  <a:schemeClr val="tx1"/>
                </a:solidFill>
                <a:effectLst/>
                <a:latin typeface="+mn-lt"/>
                <a:ea typeface="+mn-ea"/>
                <a:cs typeface="+mn-cs"/>
              </a:rPr>
              <a:t> food</a:t>
            </a:r>
            <a:r>
              <a:rPr lang="en-US" dirty="0">
                <a:effectLst/>
              </a:rPr>
              <a:t> </a:t>
            </a:r>
            <a:endParaRPr lang="en-US" dirty="0"/>
          </a:p>
          <a:p>
            <a:pPr marL="171450" indent="-171450">
              <a:buFont typeface="Arial" panose="020B0604020202020204" pitchFamily="34" charset="0"/>
              <a:buChar char="•"/>
            </a:pPr>
            <a:r>
              <a:rPr lang="en-US" b="1" dirty="0">
                <a:effectLst/>
              </a:rPr>
              <a:t>Escherichia coli (E. coli)</a:t>
            </a:r>
            <a:r>
              <a:rPr lang="en-US" b="0" dirty="0">
                <a:effectLst/>
              </a:rPr>
              <a:t>: </a:t>
            </a:r>
            <a:r>
              <a:rPr lang="en-US" sz="1200" b="1" kern="1200" dirty="0">
                <a:solidFill>
                  <a:schemeClr val="tx1"/>
                </a:solidFill>
                <a:effectLst/>
                <a:latin typeface="+mn-lt"/>
                <a:ea typeface="+mn-ea"/>
                <a:cs typeface="+mn-cs"/>
              </a:rPr>
              <a:t>bacteria </a:t>
            </a:r>
            <a:r>
              <a:rPr lang="en-US" sz="1200" kern="1200" dirty="0">
                <a:solidFill>
                  <a:schemeClr val="tx1"/>
                </a:solidFill>
                <a:effectLst/>
                <a:latin typeface="+mn-lt"/>
                <a:ea typeface="+mn-ea"/>
                <a:cs typeface="+mn-cs"/>
              </a:rPr>
              <a:t>found in the environment, foods, and intestines of people and animals; most strains of </a:t>
            </a:r>
            <a:r>
              <a:rPr lang="en-US" sz="1200" b="1" kern="1200" dirty="0">
                <a:solidFill>
                  <a:schemeClr val="tx1"/>
                </a:solidFill>
                <a:effectLst/>
                <a:latin typeface="+mn-lt"/>
                <a:ea typeface="+mn-ea"/>
                <a:cs typeface="+mn-cs"/>
              </a:rPr>
              <a:t>E. coli</a:t>
            </a:r>
            <a:r>
              <a:rPr lang="en-US" sz="1200" kern="1200" dirty="0">
                <a:solidFill>
                  <a:schemeClr val="tx1"/>
                </a:solidFill>
                <a:effectLst/>
                <a:latin typeface="+mn-lt"/>
                <a:ea typeface="+mn-ea"/>
                <a:cs typeface="+mn-cs"/>
              </a:rPr>
              <a:t> are harmless, while others cause diarrhea, urinary tract infections, respiratory illness, pneumonia, and other illnesses</a:t>
            </a:r>
            <a:r>
              <a:rPr lang="en-US"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marR="139700">
              <a:spcBef>
                <a:spcPts val="0"/>
              </a:spcBef>
              <a:spcAft>
                <a:spcPts val="0"/>
              </a:spcAft>
            </a:pPr>
            <a:r>
              <a:rPr lang="en-US" sz="1800" dirty="0">
                <a:effectLst/>
                <a:latin typeface="Century Gothic" panose="020B0502020202020204" pitchFamily="34" charset="0"/>
                <a:ea typeface="Times New Roman" panose="02020603050405020304" pitchFamily="18" charset="0"/>
                <a:cs typeface="Arial" panose="020B0604020202020204" pitchFamily="34" charset="0"/>
              </a:rPr>
              <a:t>Most </a:t>
            </a:r>
            <a:r>
              <a:rPr lang="en-US" sz="1800" b="1" dirty="0">
                <a:solidFill>
                  <a:srgbClr val="0B3B8E"/>
                </a:solidFill>
                <a:effectLst/>
                <a:latin typeface="Century Gothic" panose="020B0502020202020204" pitchFamily="34" charset="0"/>
                <a:ea typeface="Times New Roman" panose="02020603050405020304" pitchFamily="18" charset="0"/>
                <a:cs typeface="Arial" panose="020B0604020202020204" pitchFamily="34" charset="0"/>
              </a:rPr>
              <a:t>e-cigarettes </a:t>
            </a:r>
            <a:r>
              <a:rPr lang="en-US" sz="1800" dirty="0">
                <a:effectLst/>
                <a:latin typeface="Century Gothic" panose="020B0502020202020204" pitchFamily="34" charset="0"/>
                <a:ea typeface="Times New Roman" panose="02020603050405020304" pitchFamily="18" charset="0"/>
                <a:cs typeface="Arial" panose="020B0604020202020204" pitchFamily="34" charset="0"/>
              </a:rPr>
              <a:t>have a battery, a heating element, and a place to hold a liquid. They produce an aerosol by heating a liquid that usually contains </a:t>
            </a:r>
            <a:r>
              <a:rPr lang="en-US" sz="1800" b="1" dirty="0">
                <a:solidFill>
                  <a:srgbClr val="0B3B8E"/>
                </a:solidFill>
                <a:effectLst/>
                <a:latin typeface="Century Gothic" panose="020B0502020202020204" pitchFamily="34" charset="0"/>
                <a:ea typeface="Times New Roman" panose="02020603050405020304" pitchFamily="18" charset="0"/>
                <a:cs typeface="Arial" panose="020B0604020202020204" pitchFamily="34" charset="0"/>
              </a:rPr>
              <a:t>nicotine</a:t>
            </a:r>
            <a:r>
              <a:rPr lang="en-US" sz="1800" dirty="0">
                <a:effectLst/>
                <a:latin typeface="Century Gothic" panose="020B0502020202020204" pitchFamily="34" charset="0"/>
                <a:ea typeface="Times New Roman" panose="02020603050405020304" pitchFamily="18" charset="0"/>
                <a:cs typeface="Arial" panose="020B0604020202020204" pitchFamily="34" charset="0"/>
              </a:rPr>
              <a:t>, which can harm brain development, and other harmful chemicals that help to make the aerosol. </a:t>
            </a:r>
            <a:r>
              <a:rPr lang="en-US" sz="1800" b="1" dirty="0">
                <a:solidFill>
                  <a:srgbClr val="0B3B8E"/>
                </a:solidFill>
                <a:effectLst/>
                <a:latin typeface="Century Gothic" panose="020B0502020202020204" pitchFamily="34" charset="0"/>
                <a:ea typeface="Times New Roman" panose="02020603050405020304" pitchFamily="18" charset="0"/>
                <a:cs typeface="Arial" panose="020B0604020202020204" pitchFamily="34" charset="0"/>
              </a:rPr>
              <a:t>E-cigarettes</a:t>
            </a:r>
            <a:r>
              <a:rPr lang="en-US" sz="1800" dirty="0">
                <a:effectLst/>
                <a:latin typeface="Century Gothic" panose="020B0502020202020204" pitchFamily="34" charset="0"/>
                <a:ea typeface="Times New Roman" panose="02020603050405020304" pitchFamily="18" charset="0"/>
                <a:cs typeface="Arial" panose="020B0604020202020204" pitchFamily="34" charset="0"/>
              </a:rPr>
              <a:t> are sometimes called other names and come in a variety of designs. Some </a:t>
            </a:r>
            <a:r>
              <a:rPr lang="en-US" sz="1800" b="1" dirty="0">
                <a:solidFill>
                  <a:srgbClr val="0B3B8E"/>
                </a:solidFill>
                <a:effectLst/>
                <a:latin typeface="Century Gothic" panose="020B0502020202020204" pitchFamily="34" charset="0"/>
                <a:ea typeface="Times New Roman" panose="02020603050405020304" pitchFamily="18" charset="0"/>
                <a:cs typeface="Arial" panose="020B0604020202020204" pitchFamily="34" charset="0"/>
              </a:rPr>
              <a:t>e-cigarettes</a:t>
            </a:r>
            <a:r>
              <a:rPr lang="en-US" sz="1800" dirty="0">
                <a:solidFill>
                  <a:srgbClr val="0B3B8E"/>
                </a:solidFill>
                <a:effectLst/>
                <a:latin typeface="Century Gothic" panose="020B0502020202020204" pitchFamily="34" charset="0"/>
                <a:ea typeface="Times New Roman" panose="02020603050405020304" pitchFamily="18" charset="0"/>
                <a:cs typeface="Arial" panose="020B0604020202020204" pitchFamily="34" charset="0"/>
              </a:rPr>
              <a:t> </a:t>
            </a:r>
            <a:r>
              <a:rPr lang="en-US" sz="1800" dirty="0">
                <a:effectLst/>
                <a:latin typeface="Century Gothic" panose="020B0502020202020204" pitchFamily="34" charset="0"/>
                <a:ea typeface="Times New Roman" panose="02020603050405020304" pitchFamily="18" charset="0"/>
                <a:cs typeface="Arial" panose="020B0604020202020204" pitchFamily="34" charset="0"/>
              </a:rPr>
              <a:t>look like regular smoking objects like cigarettes, cigars, or pipes, while others look like everyday items. Using an </a:t>
            </a:r>
            <a:r>
              <a:rPr lang="en-US" sz="1800" b="1" dirty="0">
                <a:solidFill>
                  <a:srgbClr val="0B3B8E"/>
                </a:solidFill>
                <a:effectLst/>
                <a:latin typeface="Century Gothic" panose="020B0502020202020204" pitchFamily="34" charset="0"/>
                <a:ea typeface="Times New Roman" panose="02020603050405020304" pitchFamily="18" charset="0"/>
                <a:cs typeface="Arial" panose="020B0604020202020204" pitchFamily="34" charset="0"/>
              </a:rPr>
              <a:t>e-cigarette</a:t>
            </a:r>
            <a:r>
              <a:rPr lang="en-US" sz="1800" dirty="0">
                <a:solidFill>
                  <a:srgbClr val="0B3B8E"/>
                </a:solidFill>
                <a:effectLst/>
                <a:latin typeface="Century Gothic" panose="020B0502020202020204" pitchFamily="34" charset="0"/>
                <a:ea typeface="Times New Roman" panose="02020603050405020304" pitchFamily="18" charset="0"/>
                <a:cs typeface="Arial" panose="020B0604020202020204" pitchFamily="34" charset="0"/>
              </a:rPr>
              <a:t> </a:t>
            </a:r>
            <a:r>
              <a:rPr lang="en-US" sz="1800" dirty="0">
                <a:effectLst/>
                <a:latin typeface="Century Gothic" panose="020B0502020202020204" pitchFamily="34" charset="0"/>
                <a:ea typeface="Times New Roman" panose="02020603050405020304" pitchFamily="18" charset="0"/>
                <a:cs typeface="Arial" panose="020B0604020202020204" pitchFamily="34" charset="0"/>
              </a:rPr>
              <a:t>is sometimes called “</a:t>
            </a:r>
            <a:r>
              <a:rPr lang="en-US" sz="1800" b="1" dirty="0">
                <a:solidFill>
                  <a:srgbClr val="0B3B8E"/>
                </a:solidFill>
                <a:effectLst/>
                <a:latin typeface="Century Gothic" panose="020B0502020202020204" pitchFamily="34" charset="0"/>
                <a:ea typeface="Times New Roman" panose="02020603050405020304" pitchFamily="18" charset="0"/>
                <a:cs typeface="Arial" panose="020B0604020202020204" pitchFamily="34" charset="0"/>
              </a:rPr>
              <a:t>vaping</a:t>
            </a:r>
            <a:r>
              <a:rPr lang="en-US" sz="1800" dirty="0">
                <a:effectLst/>
                <a:latin typeface="Century Gothic" panose="020B0502020202020204" pitchFamily="34" charset="0"/>
                <a:ea typeface="Times New Roman" panose="02020603050405020304" pitchFamily="18" charset="0"/>
                <a:cs typeface="Arial" panose="020B0604020202020204" pitchFamily="34" charset="0"/>
              </a:rPr>
              <a:t>.”</a:t>
            </a:r>
            <a:r>
              <a:rPr lang="en-US" sz="1800" dirty="0">
                <a:effectLst/>
                <a:latin typeface="Calibri" panose="020F0502020204030204" pitchFamily="34" charset="0"/>
                <a:ea typeface="Calibri" panose="020F050202020403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3</a:t>
            </a:fld>
            <a:endParaRPr lang="en-US"/>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8745" marR="118745">
              <a:spcBef>
                <a:spcPts val="1000"/>
              </a:spcBef>
              <a:spcAft>
                <a:spcPts val="0"/>
              </a:spcAft>
            </a:pPr>
            <a:r>
              <a:rPr lang="en-US" sz="1800" dirty="0">
                <a:effectLst/>
                <a:latin typeface="Century Gothic" panose="020B0502020202020204" pitchFamily="34" charset="0"/>
                <a:ea typeface="Century Gothic" panose="020B0502020202020204" pitchFamily="34" charset="0"/>
                <a:cs typeface="Arial" panose="020B0604020202020204" pitchFamily="34" charset="0"/>
              </a:rPr>
              <a:t>While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is a relatively new practice,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e-cigarettes</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have been in existence since the 1960s. In 1963, Herbert A. Gilbert received the first patent for what would be the basis of the current model. It wasn’t until the 21</a:t>
            </a:r>
            <a:r>
              <a:rPr lang="en-US" sz="1800" baseline="30000" dirty="0">
                <a:effectLst/>
                <a:latin typeface="Century Gothic" panose="020B0502020202020204" pitchFamily="34" charset="0"/>
                <a:ea typeface="Century Gothic" panose="020B0502020202020204" pitchFamily="34" charset="0"/>
                <a:cs typeface="Arial" panose="020B0604020202020204" pitchFamily="34" charset="0"/>
              </a:rPr>
              <a:t>st</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century that the devices took off. In 2003, Hon </a:t>
            </a:r>
            <a:r>
              <a:rPr lang="en-US" sz="1800" dirty="0" err="1">
                <a:effectLst/>
                <a:latin typeface="Century Gothic" panose="020B0502020202020204" pitchFamily="34" charset="0"/>
                <a:ea typeface="Century Gothic" panose="020B0502020202020204" pitchFamily="34" charset="0"/>
                <a:cs typeface="Arial" panose="020B0604020202020204" pitchFamily="34" charset="0"/>
              </a:rPr>
              <a:t>Lik</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a pharmacist, developed an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 </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with the hope that it would help chronic smokers quit. The devices began to spread, and</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by 2010, multiple types of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e-cigarettes</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were on the market. Initially, most advertisers touted them as a safe alternative to smoking.</a:t>
            </a:r>
            <a:endParaRPr lang="en-US" sz="1800" dirty="0">
              <a:solidFill>
                <a:srgbClr val="000000"/>
              </a:solidFill>
              <a:effectLst/>
              <a:latin typeface="Calibri" panose="020F0502020204030204" pitchFamily="34" charset="0"/>
              <a:ea typeface="Century Gothic" panose="020B0502020202020204" pitchFamily="34" charset="0"/>
              <a:cs typeface="Arial" panose="020B0604020202020204" pitchFamily="34" charset="0"/>
            </a:endParaRPr>
          </a:p>
          <a:p>
            <a:pPr marL="118745" marR="118745">
              <a:spcBef>
                <a:spcPts val="1000"/>
              </a:spcBef>
              <a:spcAft>
                <a:spcPts val="0"/>
              </a:spcAft>
            </a:pPr>
            <a:endParaRPr lang="en-US" sz="1800" dirty="0">
              <a:solidFill>
                <a:srgbClr val="000000"/>
              </a:solidFill>
              <a:effectLst/>
              <a:latin typeface="Calibri" panose="020F0502020204030204" pitchFamily="34" charset="0"/>
              <a:ea typeface="Century Gothic" panose="020B0502020202020204" pitchFamily="34" charset="0"/>
              <a:cs typeface="Arial" panose="020B0604020202020204" pitchFamily="34" charset="0"/>
            </a:endParaRPr>
          </a:p>
          <a:p>
            <a:pPr marL="118745" marR="118745">
              <a:spcBef>
                <a:spcPts val="1000"/>
              </a:spcBef>
              <a:spcAft>
                <a:spcPts val="0"/>
              </a:spcAft>
            </a:pPr>
            <a:r>
              <a:rPr lang="en-US" sz="1800" dirty="0">
                <a:effectLst/>
                <a:latin typeface="Century Gothic" panose="020B0502020202020204" pitchFamily="34" charset="0"/>
                <a:ea typeface="Century Gothic" panose="020B0502020202020204" pitchFamily="34" charset="0"/>
                <a:cs typeface="Arial" panose="020B0604020202020204" pitchFamily="34" charset="0"/>
              </a:rPr>
              <a:t>Due in part to the flavorings many manufacturers created for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e-cigarettes, </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the number of youths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significantly increased. CDC, along with other health organizations, began tracking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statistics among youth and determined that 1 in 4 high schoolers and 1 in 10 middle schoolers were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on a regular basis. More worrisome was the lack of evidence to support the idea that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was a safe way to prevent people from using traditional smoking methods. CDC, along with other health organizations tracks vaping statistics among youth.</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 </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is not only dangerous to users; it also can harm those around the user with secondhand</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exposure. Users breathe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 aerosol</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into their lungs. Bystanders can also breathe in this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 aerosol</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when the user exhales it into the air. Many people are unaware of the dangers of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In a study of young users of JUUL, a popular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researchers found that approximately two-thirds of JUUL users aged 15 – 24 did not know that JUUL always contains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nicotine</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All JUUL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e-cigarettes</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have a high level of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nicotine</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According to the manufacturer, a single JUUL pod contains as much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nicotine</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as a pack of 20 regular cigarettes.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Arial" panose="020B0604020202020204" pitchFamily="34" charset="0"/>
              </a:rPr>
              <a:t>Lawmakers in countries across the world have expressed concern at the idea of youths not understanding the possible harm that could come from using the devices. CDC has teamed up with other agencies, including the United States Food and Drug Administration (FDA), to support research into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raise awareness about the potential dangers of</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vaping</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and inform policymakers on how to create laws</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to protect young people from misinformation about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Currently, CDC, FDA, state and local health</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departments, and other clinical and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public health</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partners are investigating a national outbreak of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or</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vaping</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 product use- associated lung injury</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(EVALI).</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4040832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1600" marR="127000">
              <a:lnSpc>
                <a:spcPct val="107000"/>
              </a:lnSpc>
              <a:spcBef>
                <a:spcPts val="0"/>
              </a:spcBef>
              <a:spcAft>
                <a:spcPts val="0"/>
              </a:spcAft>
            </a:pPr>
            <a:r>
              <a:rPr lang="en-US" sz="1800" dirty="0">
                <a:effectLst/>
                <a:latin typeface="Century Gothic" panose="020B0502020202020204" pitchFamily="34" charset="0"/>
                <a:ea typeface="Century Gothic" panose="020B0502020202020204" pitchFamily="34" charset="0"/>
                <a:cs typeface="Arial" panose="020B0604020202020204" pitchFamily="34" charset="0"/>
              </a:rPr>
              <a:t>Watch this clip to hear from Dr. Brian King, who works in CDC's Office on Smoking and Health. He discusses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e-cigarettes</a:t>
            </a:r>
            <a:r>
              <a:rPr lang="en-US" sz="1800"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as an emerging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public health</a:t>
            </a:r>
            <a:r>
              <a:rPr lang="en-US" sz="1800"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challenge. Find out what is known about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e-cigarettes</a:t>
            </a:r>
            <a:r>
              <a:rPr lang="en-US" sz="1800"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and the potential long-term health effects of their use among young people and across the broader population.</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hlinkClick r:id="rId3"/>
              </a:rPr>
              <a:t>https://youtu.be/k1a3xoAfF5g</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Why Participate? A Message from CDC</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CDC’s Office on Smoking and Health (OSH) is the lead federal agency for comprehensive tobacco prevention and control. Tobacco use is the leading cause of preventable disease, disability, and death in the United States. OSH believes that by implementing programs like its National and State Tobacco Control Program, they can reduce tobacco-related diseases and deaths by: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Preventing young people from starting to smoke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Promoting quitting among adults and young people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Reducing exposure to secondhand smoke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Identifying and eliminating tobacco-related disparities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can support these efforts by raising awareness about vaping within your community. More information can be found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https://www.cdc.gov/nccdphp/divisions-offices/about-the-office-on-smoking-and-health.html?CDC_AAref_Val=https://www.cdc.gov/chronicdisease/resources/publications/aag/tobacco-use.htm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42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entury Gothic" panose="020B0502020202020204" pitchFamily="34" charset="0"/>
                <a:ea typeface="Century Gothic" panose="020B0502020202020204" pitchFamily="34" charset="0"/>
                <a:cs typeface="Arial" panose="020B0604020202020204" pitchFamily="34" charset="0"/>
              </a:rPr>
              <a:t>The engineering design process allows engineers to develop and test solutions to problems. You can use the process to help determine the best way to demonstrate how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can affect the lungs. You will first build the lung model, then you will design a demonstration to show your peers the effects of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vaping</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using your lung model.</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11</a:t>
            </a:fld>
            <a:endParaRPr lang="en-US"/>
          </a:p>
        </p:txBody>
      </p:sp>
    </p:spTree>
    <p:extLst>
      <p:ext uri="{BB962C8B-B14F-4D97-AF65-F5344CB8AC3E}">
        <p14:creationId xmlns:p14="http://schemas.microsoft.com/office/powerpoint/2010/main" val="3950386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Tools of the Trade</a:t>
            </a:r>
          </a:p>
          <a:p>
            <a:r>
              <a:rPr lang="en-US" sz="1200" kern="1200" dirty="0">
                <a:solidFill>
                  <a:schemeClr val="tx1"/>
                </a:solidFill>
                <a:effectLst/>
                <a:latin typeface="+mn-lt"/>
                <a:ea typeface="+mn-ea"/>
                <a:cs typeface="+mn-cs"/>
              </a:rPr>
              <a:t>Your model will give viewers an idea of how the respiratory system works. When you breathe, your diaphragm, a muscle at the bottom of the chest cavity, moves down to create space. Air travels through the nose or mouth down the windpipe and into your lungs. Your lungs remove oxygen from the air and send it into your bloodstream. Your model will need several components: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Windpipe- 2 bendable plastic straws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Lungs- 2 small balloons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Chest cavity- 1 plastic bottle, 16oz or 20oz</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Diaphragm- 1 large balloon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will also need the following:</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Scissors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Tape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Clay</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Prepare the Windpipe and Lungs</a:t>
            </a:r>
          </a:p>
          <a:p>
            <a:r>
              <a:rPr lang="en-US" sz="1200" b="0" kern="1200" dirty="0">
                <a:solidFill>
                  <a:schemeClr val="tx1"/>
                </a:solidFill>
                <a:effectLst/>
                <a:latin typeface="+mn-lt"/>
                <a:ea typeface="+mn-ea"/>
                <a:cs typeface="+mn-cs"/>
              </a:rPr>
              <a:t>1. Cut one of the straws at the bend. Discard the longer piece.</a:t>
            </a:r>
          </a:p>
          <a:p>
            <a:r>
              <a:rPr lang="en-US" sz="1200" b="0" kern="1200" dirty="0">
                <a:solidFill>
                  <a:schemeClr val="tx1"/>
                </a:solidFill>
                <a:effectLst/>
                <a:latin typeface="+mn-lt"/>
                <a:ea typeface="+mn-ea"/>
                <a:cs typeface="+mn-cs"/>
              </a:rPr>
              <a:t>2. Cut a small slit at the bend of the second straw. Insert the short piece of the first straw into the slit of the second straw. The two straws together should form the shape of a Y.</a:t>
            </a:r>
          </a:p>
          <a:p>
            <a:r>
              <a:rPr lang="en-US" sz="1200" b="0" kern="1200" dirty="0">
                <a:solidFill>
                  <a:schemeClr val="tx1"/>
                </a:solidFill>
                <a:effectLst/>
                <a:latin typeface="+mn-lt"/>
                <a:ea typeface="+mn-ea"/>
                <a:cs typeface="+mn-cs"/>
              </a:rPr>
              <a:t>3. Use glue, tape, or clay to seal the space where the straws connect so that no air can escape.</a:t>
            </a:r>
          </a:p>
          <a:p>
            <a:r>
              <a:rPr lang="en-US" sz="1200" b="0" kern="1200" dirty="0">
                <a:solidFill>
                  <a:schemeClr val="tx1"/>
                </a:solidFill>
                <a:effectLst/>
                <a:latin typeface="+mn-lt"/>
                <a:ea typeface="+mn-ea"/>
                <a:cs typeface="+mn-cs"/>
              </a:rPr>
              <a:t>4. Attach one small balloon to each straw.</a:t>
            </a:r>
          </a:p>
          <a:p>
            <a:endParaRPr lang="en-US" sz="1200" b="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Prepare the Chest Cavity and Diaphragm </a:t>
            </a:r>
          </a:p>
          <a:p>
            <a:r>
              <a:rPr lang="en-US" sz="1200" b="0" kern="1200" dirty="0">
                <a:solidFill>
                  <a:schemeClr val="tx1"/>
                </a:solidFill>
                <a:effectLst/>
                <a:latin typeface="+mn-lt"/>
                <a:ea typeface="+mn-ea"/>
                <a:cs typeface="+mn-cs"/>
              </a:rPr>
              <a:t>5. Cut the plastic bottle in half. Discard the bottom half.</a:t>
            </a:r>
          </a:p>
          <a:p>
            <a:r>
              <a:rPr lang="en-US" sz="1200" b="0" kern="1200" dirty="0">
                <a:solidFill>
                  <a:schemeClr val="tx1"/>
                </a:solidFill>
                <a:effectLst/>
                <a:latin typeface="+mn-lt"/>
                <a:ea typeface="+mn-ea"/>
                <a:cs typeface="+mn-cs"/>
              </a:rPr>
              <a:t>6. Place the windpipe and lungs inside the chest cavity (top half of the bottle). The windpipe should stick out of the top of the bottle.</a:t>
            </a:r>
          </a:p>
          <a:p>
            <a:r>
              <a:rPr lang="en-US" sz="1200" b="0" kern="1200" dirty="0">
                <a:solidFill>
                  <a:schemeClr val="tx1"/>
                </a:solidFill>
                <a:effectLst/>
                <a:latin typeface="+mn-lt"/>
                <a:ea typeface="+mn-ea"/>
                <a:cs typeface="+mn-cs"/>
              </a:rPr>
              <a:t>7. Secure the windpipe by molding the clay around the top of the bottle so that the space around the straw is closed. Make sure you do not crush the straw.</a:t>
            </a:r>
          </a:p>
          <a:p>
            <a:r>
              <a:rPr lang="en-US" sz="1200" b="0" kern="1200" dirty="0">
                <a:solidFill>
                  <a:schemeClr val="tx1"/>
                </a:solidFill>
                <a:effectLst/>
                <a:latin typeface="+mn-lt"/>
                <a:ea typeface="+mn-ea"/>
                <a:cs typeface="+mn-cs"/>
              </a:rPr>
              <a:t>8. Cut the top of the large balloon and tie a knot in the neck.</a:t>
            </a:r>
          </a:p>
          <a:p>
            <a:r>
              <a:rPr lang="en-US" sz="1200" b="0" kern="1200" dirty="0">
                <a:solidFill>
                  <a:schemeClr val="tx1"/>
                </a:solidFill>
                <a:effectLst/>
                <a:latin typeface="+mn-lt"/>
                <a:ea typeface="+mn-ea"/>
                <a:cs typeface="+mn-cs"/>
              </a:rPr>
              <a:t>9. Stretch the large balloon around the end of the bottle.</a:t>
            </a:r>
          </a:p>
          <a:p>
            <a:endParaRPr lang="en-US" sz="1200" b="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Complete and Test the Model Lung</a:t>
            </a:r>
          </a:p>
          <a:p>
            <a:r>
              <a:rPr lang="en-US" sz="1200" b="0" kern="1200" dirty="0">
                <a:solidFill>
                  <a:schemeClr val="tx1"/>
                </a:solidFill>
                <a:effectLst/>
                <a:latin typeface="+mn-lt"/>
                <a:ea typeface="+mn-ea"/>
                <a:cs typeface="+mn-cs"/>
              </a:rPr>
              <a:t>10. Pull down on the diaphragm (the knotted end of the large balloon). The lungs should inflate.</a:t>
            </a:r>
          </a:p>
          <a:p>
            <a:r>
              <a:rPr lang="en-US" sz="1200" b="0" kern="1200" dirty="0">
                <a:solidFill>
                  <a:schemeClr val="tx1"/>
                </a:solidFill>
                <a:effectLst/>
                <a:latin typeface="+mn-lt"/>
                <a:ea typeface="+mn-ea"/>
                <a:cs typeface="+mn-cs"/>
              </a:rPr>
              <a:t>11. If the lungs do not inflate, check your clay to make sure the top is completely sealed and try again.</a:t>
            </a:r>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655423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your demonstration, you will show how e-cigarette aerosols enter the lungs. Using an eyedropper, place 3-4 drops of cooking oil into the top of the straw. Then pull down on the diaphragm to spread the oil into the lungs. The oil will build up in the lungs and will not come out. This shows how vitamin E acetate is found in the lung fluid of people with e-cigarette, or vaping, product use-associated lung injury (EVALI).</a:t>
            </a:r>
          </a:p>
          <a:p>
            <a:endParaRPr lang="en-US" b="0" dirty="0"/>
          </a:p>
          <a:p>
            <a:r>
              <a:rPr lang="en-US" b="0" dirty="0"/>
              <a:t>For your demonstration, you will need the following:</a:t>
            </a:r>
          </a:p>
          <a:p>
            <a:pPr marL="171450" indent="-171450">
              <a:buFont typeface="Arial" panose="020B0604020202020204" pitchFamily="34" charset="0"/>
              <a:buChar char="•"/>
            </a:pPr>
            <a:r>
              <a:rPr lang="en-US" b="0" dirty="0"/>
              <a:t>Your Lung Model</a:t>
            </a:r>
          </a:p>
          <a:p>
            <a:pPr marL="171450" indent="-171450">
              <a:buFont typeface="Arial" panose="020B0604020202020204" pitchFamily="34" charset="0"/>
              <a:buChar char="•"/>
            </a:pPr>
            <a:r>
              <a:rPr lang="en-US" b="0" dirty="0"/>
              <a:t>Cooking Oil- the oil serves as vitamin E acetate, which is a harmful substance found in e-cigarette aerosol</a:t>
            </a:r>
          </a:p>
          <a:p>
            <a:pPr marL="171450" indent="-171450">
              <a:buFont typeface="Arial" panose="020B0604020202020204" pitchFamily="34" charset="0"/>
              <a:buChar char="•"/>
            </a:pPr>
            <a:r>
              <a:rPr lang="en-US" b="0" dirty="0"/>
              <a:t>Eye Dropper- the eye dropper serves as the e-cigarette</a:t>
            </a:r>
          </a:p>
          <a:p>
            <a:pPr marL="171450" indent="-171450">
              <a:buFont typeface="Arial" panose="020B0604020202020204" pitchFamily="34" charset="0"/>
              <a:buChar char="•"/>
            </a:pPr>
            <a:r>
              <a:rPr lang="en-US" b="0" dirty="0"/>
              <a:t>Recording Device- this can be a web camera or a cell phone </a:t>
            </a:r>
          </a:p>
          <a:p>
            <a:pPr marL="171450" indent="-171450">
              <a:buFont typeface="Arial" panose="020B0604020202020204" pitchFamily="34" charset="0"/>
              <a:buChar char="•"/>
            </a:pPr>
            <a:r>
              <a:rPr lang="en-US" b="0" dirty="0"/>
              <a:t>Pen and Paper</a:t>
            </a:r>
          </a:p>
          <a:p>
            <a:endParaRPr lang="en-US" b="0" dirty="0"/>
          </a:p>
          <a:p>
            <a:r>
              <a:rPr lang="en-US" b="1" dirty="0"/>
              <a:t>Write Your Script</a:t>
            </a:r>
          </a:p>
          <a:p>
            <a:r>
              <a:rPr lang="en-US" b="0" dirty="0"/>
              <a:t>Before you record your demonstration, write a script to make sure you include all the important information about the dangers of vaping. Your script should include several parts:</a:t>
            </a:r>
          </a:p>
          <a:p>
            <a:pPr marL="171450" indent="-171450">
              <a:buFont typeface="Arial" panose="020B0604020202020204" pitchFamily="34" charset="0"/>
              <a:buChar char="•"/>
            </a:pPr>
            <a:r>
              <a:rPr lang="en-US" b="0" dirty="0"/>
              <a:t>A short explanation about your lung model and explanation of each part of your model</a:t>
            </a:r>
          </a:p>
          <a:p>
            <a:pPr marL="171450" indent="-171450">
              <a:buFont typeface="Arial" panose="020B0604020202020204" pitchFamily="34" charset="0"/>
              <a:buChar char="•"/>
            </a:pPr>
            <a:r>
              <a:rPr lang="en-US" b="0" dirty="0"/>
              <a:t>Talking points for your demonstration of the working lung model</a:t>
            </a:r>
          </a:p>
          <a:p>
            <a:pPr marL="171450" indent="-171450">
              <a:buFont typeface="Arial" panose="020B0604020202020204" pitchFamily="34" charset="0"/>
              <a:buChar char="•"/>
            </a:pPr>
            <a:r>
              <a:rPr lang="en-US" b="0" dirty="0"/>
              <a:t>A short explanation about what the cooking oil and eye dropper represent</a:t>
            </a:r>
          </a:p>
          <a:p>
            <a:pPr marL="171450" indent="-171450">
              <a:buFont typeface="Arial" panose="020B0604020202020204" pitchFamily="34" charset="0"/>
              <a:buChar char="•"/>
            </a:pPr>
            <a:r>
              <a:rPr lang="en-US" b="0" dirty="0"/>
              <a:t>Talking points for your demonstration of vaping using the cooking oil, eye dropper and lung model</a:t>
            </a:r>
          </a:p>
          <a:p>
            <a:pPr marL="171450" indent="-171450">
              <a:buFont typeface="Arial" panose="020B0604020202020204" pitchFamily="34" charset="0"/>
              <a:buChar char="•"/>
            </a:pPr>
            <a:endParaRPr lang="en-US" b="0" dirty="0"/>
          </a:p>
          <a:p>
            <a:pPr marL="0" indent="0">
              <a:buFont typeface="Arial" panose="020B0604020202020204" pitchFamily="34" charset="0"/>
              <a:buNone/>
            </a:pPr>
            <a:r>
              <a:rPr lang="en-US" b="1" dirty="0"/>
              <a:t>Sketch Your Storyboard</a:t>
            </a:r>
          </a:p>
          <a:p>
            <a:pPr marL="0" indent="0">
              <a:buFont typeface="Arial" panose="020B0604020202020204" pitchFamily="34" charset="0"/>
              <a:buNone/>
            </a:pPr>
            <a:r>
              <a:rPr lang="en-US" b="0" dirty="0"/>
              <a:t>A storyboard is a set of sketches that show how a story will be filmed. Think about each part of your script. What will it look like to the viewer?</a:t>
            </a:r>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David J. </a:t>
            </a:r>
            <a:r>
              <a:rPr lang="en-US" sz="1200" kern="1200" dirty="0" err="1">
                <a:solidFill>
                  <a:schemeClr val="tx1"/>
                </a:solidFill>
                <a:effectLst/>
                <a:latin typeface="+mn-lt"/>
                <a:ea typeface="+mn-ea"/>
                <a:cs typeface="+mn-cs"/>
              </a:rPr>
              <a:t>Sencer</a:t>
            </a:r>
            <a:r>
              <a:rPr lang="en-US" sz="1200" kern="1200" dirty="0">
                <a:solidFill>
                  <a:schemeClr val="tx1"/>
                </a:solidFill>
                <a:effectLst/>
                <a:latin typeface="+mn-lt"/>
                <a:ea typeface="+mn-ea"/>
                <a:cs typeface="+mn-cs"/>
              </a:rPr>
              <a:t> CDC Museum uses award-winning exhibits and innovative programing to educate visitors about the value of public health and presents the rich heritage and vast accomplishments of CDC. Your demonstration could be a valuable contribution! Share your demonstration with the CDC Museum on Instagram using </a:t>
            </a:r>
            <a:r>
              <a:rPr lang="en-US" sz="1200" b="1" kern="1200" dirty="0">
                <a:solidFill>
                  <a:schemeClr val="tx1"/>
                </a:solidFill>
                <a:effectLst/>
                <a:latin typeface="+mn-lt"/>
                <a:ea typeface="+mn-ea"/>
                <a:cs typeface="+mn-cs"/>
              </a:rPr>
              <a:t>@CDCmuseum</a:t>
            </a:r>
            <a:r>
              <a:rPr lang="en-US" sz="1200" b="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the lead federal agency for comprehensive tobacco prevention and control, CDC uses their Tobacco Free Twitter and Facebook pages to protect the public's health from the harmful effects of tobacco use. You can contribute to their efforts by posting your demonstration to Twitter or Facebook using </a:t>
            </a:r>
            <a:r>
              <a:rPr lang="en-US" sz="1200" b="1" kern="1200" dirty="0">
                <a:solidFill>
                  <a:schemeClr val="tx1"/>
                </a:solidFill>
                <a:effectLst/>
                <a:latin typeface="+mn-lt"/>
                <a:ea typeface="+mn-ea"/>
                <a:cs typeface="+mn-cs"/>
              </a:rPr>
              <a:t>@CDCTobaccoFree</a:t>
            </a:r>
            <a:r>
              <a:rPr lang="en-US" sz="1200" kern="1200" dirty="0">
                <a:solidFill>
                  <a:schemeClr val="tx1"/>
                </a:solidFill>
                <a:effectLst/>
                <a:latin typeface="+mn-lt"/>
                <a:ea typeface="+mn-ea"/>
                <a:cs typeface="+mn-cs"/>
              </a:rPr>
              <a:t>.</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85518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15</a:t>
            </a:fld>
            <a:endParaRPr lang="en-US"/>
          </a:p>
        </p:txBody>
      </p:sp>
    </p:spTree>
    <p:extLst>
      <p:ext uri="{BB962C8B-B14F-4D97-AF65-F5344CB8AC3E}">
        <p14:creationId xmlns:p14="http://schemas.microsoft.com/office/powerpoint/2010/main" val="3286664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11/18/2024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jpeg"/><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8.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k1a3xoAfF5g?feature=oembed" TargetMode="External"/><Relationship Id="rId6" Type="http://schemas.openxmlformats.org/officeDocument/2006/relationships/image" Target="../media/image9.jpeg"/><Relationship Id="rId5" Type="http://schemas.openxmlformats.org/officeDocument/2006/relationships/image" Target="../media/image2.png"/><Relationship Id="rId4" Type="http://schemas.openxmlformats.org/officeDocument/2006/relationships/hyperlink" Target="https://youtu.be/k1a3xoAfF5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4.jpeg"/><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1069848" y="1298448"/>
            <a:ext cx="6584565" cy="2837939"/>
          </a:xfrm>
        </p:spPr>
        <p:txBody>
          <a:bodyPr/>
          <a:lstStyle/>
          <a:p>
            <a:r>
              <a:rPr lang="en-US" dirty="0">
                <a:solidFill>
                  <a:srgbClr val="FDB913"/>
                </a:solidFill>
              </a:rPr>
              <a:t>Protecting Our Lungs</a:t>
            </a:r>
          </a:p>
        </p:txBody>
      </p:sp>
      <p:pic>
        <p:nvPicPr>
          <p:cNvPr id="11" name="Picture 10" descr="David J. Sencer CDC Museum Public Health Academy">
            <a:hlinkClick r:id="rId3"/>
            <a:extLst>
              <a:ext uri="{FF2B5EF4-FFF2-40B4-BE49-F238E27FC236}">
                <a16:creationId xmlns:a16="http://schemas.microsoft.com/office/drawing/2014/main" id="{57E49BB8-929D-2340-9D25-455EFF56D866}"/>
              </a:ext>
            </a:extLst>
          </p:cNvPr>
          <p:cNvPicPr>
            <a:picLocks noChangeAspect="1"/>
          </p:cNvPicPr>
          <p:nvPr/>
        </p:nvPicPr>
        <p:blipFill>
          <a:blip r:embed="rId4"/>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8" name="Picture 7">
            <a:extLst>
              <a:ext uri="{FF2B5EF4-FFF2-40B4-BE49-F238E27FC236}">
                <a16:creationId xmlns:a16="http://schemas.microsoft.com/office/drawing/2014/main" id="{2ACCF73E-1178-484C-81EF-BCFEF89A62B5}"/>
              </a:ext>
              <a:ext uri="{C183D7F6-B498-43B3-948B-1728B52AA6E4}">
                <adec:decorative xmlns:adec="http://schemas.microsoft.com/office/drawing/2017/decorative" val="1"/>
              </a:ext>
            </a:extLst>
          </p:cNvPr>
          <p:cNvPicPr/>
          <p:nvPr/>
        </p:nvPicPr>
        <p:blipFill rotWithShape="1">
          <a:blip r:embed="rId8" cstate="print">
            <a:duotone>
              <a:prstClr val="black"/>
              <a:schemeClr val="tx1">
                <a:tint val="45000"/>
                <a:satMod val="400000"/>
              </a:schemeClr>
            </a:duotone>
            <a:extLst>
              <a:ext uri="{BEBA8EAE-BF5A-486C-A8C5-ECC9F3942E4B}">
                <a14:imgProps xmlns:a14="http://schemas.microsoft.com/office/drawing/2010/main">
                  <a14:imgLayer r:embed="rId9">
                    <a14:imgEffect>
                      <a14:backgroundRemoval t="38617" b="55210" l="10511" r="20822">
                        <a14:foregroundMark x1="12760" y1="41667" x2="12760" y2="41667"/>
                        <a14:foregroundMark x1="12760" y1="46389" x2="12760" y2="46389"/>
                        <a14:foregroundMark x1="12656" y1="52963" x2="12656" y2="52963"/>
                        <a14:foregroundMark x1="18542" y1="47407" x2="18542" y2="47407"/>
                      </a14:backgroundRemoval>
                    </a14:imgEffect>
                    <a14:imgEffect>
                      <a14:brightnessContrast bright="-100000"/>
                    </a14:imgEffect>
                  </a14:imgLayer>
                </a14:imgProps>
              </a:ext>
              <a:ext uri="{28A0092B-C50C-407E-A947-70E740481C1C}">
                <a14:useLocalDpi xmlns:a14="http://schemas.microsoft.com/office/drawing/2010/main" val="0"/>
              </a:ext>
            </a:extLst>
          </a:blip>
          <a:srcRect l="9222" t="36543" r="77889" b="42716"/>
          <a:stretch/>
        </p:blipFill>
        <p:spPr bwMode="auto">
          <a:xfrm>
            <a:off x="7502102" y="3039262"/>
            <a:ext cx="1150580" cy="1015482"/>
          </a:xfrm>
          <a:prstGeom prst="rect">
            <a:avLst/>
          </a:prstGeom>
          <a:ln>
            <a:noFill/>
          </a:ln>
          <a:extLst>
            <a:ext uri="{53640926-AAD7-44D8-BBD7-CCE9431645EC}">
              <a14:shadowObscured xmlns:a14="http://schemas.microsoft.com/office/drawing/2010/main"/>
            </a:ext>
          </a:extLst>
        </p:spPr>
      </p:pic>
      <p:sp>
        <p:nvSpPr>
          <p:cNvPr id="9" name="Content Placeholder 2">
            <a:extLst>
              <a:ext uri="{FF2B5EF4-FFF2-40B4-BE49-F238E27FC236}">
                <a16:creationId xmlns:a16="http://schemas.microsoft.com/office/drawing/2014/main" id="{0B67F3B6-57B6-4EE0-9B15-46FEF51E23BD}"/>
              </a:ext>
              <a:ext uri="{C183D7F6-B498-43B3-948B-1728B52AA6E4}">
                <adec:decorative xmlns:adec="http://schemas.microsoft.com/office/drawing/2017/decorative" val="1"/>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26" name="Picture 25">
            <a:extLst>
              <a:ext uri="{FF2B5EF4-FFF2-40B4-BE49-F238E27FC236}">
                <a16:creationId xmlns:a16="http://schemas.microsoft.com/office/drawing/2014/main" id="{C84AD757-F4C7-4DE5-BBA2-52247BED846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sp>
        <p:nvSpPr>
          <p:cNvPr id="2" name="Title 1">
            <a:extLst>
              <a:ext uri="{FF2B5EF4-FFF2-40B4-BE49-F238E27FC236}">
                <a16:creationId xmlns:a16="http://schemas.microsoft.com/office/drawing/2014/main" id="{B7A759BC-ECD7-404F-A082-4DCD7F563C08}"/>
              </a:ext>
            </a:extLst>
          </p:cNvPr>
          <p:cNvSpPr>
            <a:spLocks noGrp="1"/>
          </p:cNvSpPr>
          <p:nvPr>
            <p:ph type="title"/>
          </p:nvPr>
        </p:nvSpPr>
        <p:spPr>
          <a:xfrm>
            <a:off x="252919" y="-541867"/>
            <a:ext cx="2947482" cy="541867"/>
          </a:xfrm>
        </p:spPr>
        <p:txBody>
          <a:bodyPr vert="horz" lIns="91440" tIns="45720" rIns="91440" bIns="45720" rtlCol="0" anchor="b">
            <a:normAutofit/>
          </a:bodyPr>
          <a:lstStyle/>
          <a:p>
            <a:r>
              <a:rPr lang="en-US" sz="800" dirty="0"/>
              <a:t>Terms to Know</a:t>
            </a: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2568732393"/>
              </p:ext>
            </p:extLst>
          </p:nvPr>
        </p:nvGraphicFramePr>
        <p:xfrm>
          <a:off x="3581401" y="371644"/>
          <a:ext cx="8422542" cy="6078142"/>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868306">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rPr>
                        <a:t>people who help collect data for research projects conducted by professional scientists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86830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a highly addictive chemical found in tobacco</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86830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a device that heats a liquid to the point where it becomes a vapor; it is then inhaled</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86830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a substance designed to be used in an e-cigarette; it can contain harmful additives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86830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an urge to do something that is hard to control or stop</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86830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the science of protecting and improving the health of people and their communities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86830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the inhaling of a vapor created by an </a:t>
                      </a:r>
                      <a:r>
                        <a:rPr lang="en-US" sz="2000" b="1" cap="none" spc="0" dirty="0">
                          <a:solidFill>
                            <a:schemeClr val="tx1"/>
                          </a:solidFill>
                          <a:effectLst/>
                        </a:rPr>
                        <a:t>electronic cigarette</a:t>
                      </a:r>
                      <a:r>
                        <a:rPr lang="en-US" sz="2000" b="0" cap="none" spc="0" dirty="0">
                          <a:solidFill>
                            <a:schemeClr val="tx1"/>
                          </a:solidFill>
                          <a:effectLst/>
                        </a:rPr>
                        <a:t> or other </a:t>
                      </a:r>
                      <a:r>
                        <a:rPr lang="en-US" sz="2000" b="1" cap="none" spc="0" dirty="0">
                          <a:solidFill>
                            <a:schemeClr val="tx1"/>
                          </a:solidFill>
                          <a:effectLst/>
                        </a:rPr>
                        <a:t>vaping </a:t>
                      </a:r>
                      <a:r>
                        <a:rPr lang="en-US" sz="2000" b="0" cap="none" spc="0" dirty="0">
                          <a:solidFill>
                            <a:schemeClr val="tx1"/>
                          </a:solidFill>
                          <a:effectLst/>
                        </a:rPr>
                        <a:t>devices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bl>
          </a:graphicData>
        </a:graphic>
      </p:graphicFrame>
      <p:sp>
        <p:nvSpPr>
          <p:cNvPr id="15" name="Title 1">
            <a:extLst>
              <a:ext uri="{FF2B5EF4-FFF2-40B4-BE49-F238E27FC236}">
                <a16:creationId xmlns:a16="http://schemas.microsoft.com/office/drawing/2014/main" id="{4FC1C55B-9BF7-4938-8F41-44D17CF9B184}"/>
              </a:ext>
            </a:extLst>
          </p:cNvPr>
          <p:cNvSpPr txBox="1">
            <a:spLocks/>
          </p:cNvSpPr>
          <p:nvPr/>
        </p:nvSpPr>
        <p:spPr>
          <a:xfrm>
            <a:off x="583238" y="794212"/>
            <a:ext cx="2272052"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60" normalizeH="0" baseline="0" noProof="0" dirty="0">
                <a:ln>
                  <a:noFill/>
                </a:ln>
                <a:solidFill>
                  <a:srgbClr val="FFFFFF"/>
                </a:solidFill>
                <a:effectLst/>
                <a:uLnTx/>
                <a:uFillTx/>
                <a:latin typeface="Corbel" panose="020B0503020204020204"/>
                <a:ea typeface="+mj-ea"/>
                <a:cs typeface="+mj-cs"/>
              </a:rPr>
              <a:t>Word Bank</a:t>
            </a:r>
            <a:endParaRPr kumimoji="0" lang="en-US" sz="3600" b="0" i="0" u="none" strike="noStrike" kern="1200" cap="none" spc="-100" normalizeH="0" baseline="0" noProof="0" dirty="0">
              <a:ln>
                <a:noFill/>
              </a:ln>
              <a:solidFill>
                <a:srgbClr val="FFFFFF"/>
              </a:solidFill>
              <a:effectLst/>
              <a:uLnTx/>
              <a:uFillTx/>
              <a:latin typeface="Corbel" panose="020B0503020204020204"/>
              <a:ea typeface="+mj-ea"/>
              <a:cs typeface="+mj-cs"/>
            </a:endParaRPr>
          </a:p>
        </p:txBody>
      </p:sp>
      <p:sp>
        <p:nvSpPr>
          <p:cNvPr id="23" name="TextBox 22">
            <a:extLst>
              <a:ext uri="{FF2B5EF4-FFF2-40B4-BE49-F238E27FC236}">
                <a16:creationId xmlns:a16="http://schemas.microsoft.com/office/drawing/2014/main" id="{05B8F8A8-BC47-4646-998B-13ED7BFDEBFB}"/>
              </a:ext>
            </a:extLst>
          </p:cNvPr>
          <p:cNvSpPr txBox="1"/>
          <p:nvPr/>
        </p:nvSpPr>
        <p:spPr>
          <a:xfrm>
            <a:off x="-1" y="1605232"/>
            <a:ext cx="346165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srgbClr val="000000"/>
                </a:solidFill>
                <a:latin typeface="Corbel" panose="020B0503020204020204"/>
              </a:rPr>
              <a:t>e</a:t>
            </a: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-cigarette aerosol</a:t>
            </a:r>
          </a:p>
        </p:txBody>
      </p:sp>
      <p:sp>
        <p:nvSpPr>
          <p:cNvPr id="19" name="TextBox 18">
            <a:extLst>
              <a:ext uri="{FF2B5EF4-FFF2-40B4-BE49-F238E27FC236}">
                <a16:creationId xmlns:a16="http://schemas.microsoft.com/office/drawing/2014/main" id="{3835F77E-0DEA-4300-BD58-C385128996E1}"/>
              </a:ext>
            </a:extLst>
          </p:cNvPr>
          <p:cNvSpPr txBox="1"/>
          <p:nvPr/>
        </p:nvSpPr>
        <p:spPr>
          <a:xfrm>
            <a:off x="108456" y="2192392"/>
            <a:ext cx="319621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nicotine</a:t>
            </a:r>
          </a:p>
        </p:txBody>
      </p:sp>
      <p:sp>
        <p:nvSpPr>
          <p:cNvPr id="24" name="TextBox 23">
            <a:extLst>
              <a:ext uri="{FF2B5EF4-FFF2-40B4-BE49-F238E27FC236}">
                <a16:creationId xmlns:a16="http://schemas.microsoft.com/office/drawing/2014/main" id="{A3CFAB8F-15ED-4FD5-98C7-75EA0847AEF7}"/>
              </a:ext>
            </a:extLst>
          </p:cNvPr>
          <p:cNvSpPr txBox="1"/>
          <p:nvPr/>
        </p:nvSpPr>
        <p:spPr>
          <a:xfrm>
            <a:off x="630535" y="2779552"/>
            <a:ext cx="2152058" cy="5212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rgbClr val="000000"/>
                </a:solidFill>
                <a:effectLst/>
                <a:uLnTx/>
                <a:uFillTx/>
                <a:latin typeface="Corbel" panose="020B0503020204020204"/>
                <a:ea typeface="+mn-ea"/>
                <a:cs typeface="+mn-cs"/>
              </a:rPr>
              <a:t>addiction</a:t>
            </a:r>
          </a:p>
        </p:txBody>
      </p:sp>
      <p:sp>
        <p:nvSpPr>
          <p:cNvPr id="20" name="TextBox 19">
            <a:extLst>
              <a:ext uri="{FF2B5EF4-FFF2-40B4-BE49-F238E27FC236}">
                <a16:creationId xmlns:a16="http://schemas.microsoft.com/office/drawing/2014/main" id="{16E36717-B1A4-49E1-81AD-39E17E573C23}"/>
              </a:ext>
            </a:extLst>
          </p:cNvPr>
          <p:cNvSpPr txBox="1"/>
          <p:nvPr/>
        </p:nvSpPr>
        <p:spPr>
          <a:xfrm>
            <a:off x="583238" y="3364699"/>
            <a:ext cx="2272051"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srgbClr val="000000"/>
                </a:solidFill>
                <a:latin typeface="Corbel" panose="020B0503020204020204"/>
              </a:rPr>
              <a:t>e</a:t>
            </a: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-cigarette</a:t>
            </a:r>
          </a:p>
        </p:txBody>
      </p:sp>
      <p:sp>
        <p:nvSpPr>
          <p:cNvPr id="21" name="TextBox 20">
            <a:extLst>
              <a:ext uri="{FF2B5EF4-FFF2-40B4-BE49-F238E27FC236}">
                <a16:creationId xmlns:a16="http://schemas.microsoft.com/office/drawing/2014/main" id="{FA16F00F-EBC6-4BA5-B862-E57BC279AB6D}"/>
              </a:ext>
            </a:extLst>
          </p:cNvPr>
          <p:cNvSpPr txBox="1"/>
          <p:nvPr/>
        </p:nvSpPr>
        <p:spPr>
          <a:xfrm>
            <a:off x="232057" y="3951859"/>
            <a:ext cx="294901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public health</a:t>
            </a:r>
          </a:p>
        </p:txBody>
      </p:sp>
      <p:sp>
        <p:nvSpPr>
          <p:cNvPr id="22" name="TextBox 21">
            <a:extLst>
              <a:ext uri="{FF2B5EF4-FFF2-40B4-BE49-F238E27FC236}">
                <a16:creationId xmlns:a16="http://schemas.microsoft.com/office/drawing/2014/main" id="{7563359F-5C54-43D3-9BDB-B4901B2D8E75}"/>
              </a:ext>
            </a:extLst>
          </p:cNvPr>
          <p:cNvSpPr txBox="1"/>
          <p:nvPr/>
        </p:nvSpPr>
        <p:spPr>
          <a:xfrm>
            <a:off x="798192" y="4539019"/>
            <a:ext cx="181674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vaping</a:t>
            </a:r>
          </a:p>
        </p:txBody>
      </p:sp>
      <p:sp>
        <p:nvSpPr>
          <p:cNvPr id="25" name="TextBox 24">
            <a:extLst>
              <a:ext uri="{FF2B5EF4-FFF2-40B4-BE49-F238E27FC236}">
                <a16:creationId xmlns:a16="http://schemas.microsoft.com/office/drawing/2014/main" id="{CBB6684D-E9BA-454C-9D73-0BE9AAB0946F}"/>
              </a:ext>
            </a:extLst>
          </p:cNvPr>
          <p:cNvSpPr txBox="1"/>
          <p:nvPr/>
        </p:nvSpPr>
        <p:spPr>
          <a:xfrm>
            <a:off x="81466" y="5126179"/>
            <a:ext cx="3250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srgbClr val="000000"/>
                </a:solidFill>
                <a:latin typeface="Corbel" panose="020B0503020204020204"/>
              </a:rPr>
              <a:t>citizen</a:t>
            </a: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 scientist</a:t>
            </a:r>
          </a:p>
        </p:txBody>
      </p:sp>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95833E-6 1.85185E-6 L 0.29362 -0.66991 " pathEditMode="relative" rAng="0" ptsTypes="AA">
                                      <p:cBhvr>
                                        <p:cTn id="6" dur="2000" fill="hold"/>
                                        <p:tgtEl>
                                          <p:spTgt spid="25"/>
                                        </p:tgtEl>
                                        <p:attrNameLst>
                                          <p:attrName>ppt_x</p:attrName>
                                          <p:attrName>ppt_y</p:attrName>
                                        </p:attrNameLst>
                                      </p:cBhvr>
                                      <p:rCtr x="14674" y="-33495"/>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3.7037E-7 L 0.29571 -0.11273 " pathEditMode="relative" rAng="0" ptsTypes="AA">
                                      <p:cBhvr>
                                        <p:cTn id="10" dur="2000" fill="hold"/>
                                        <p:tgtEl>
                                          <p:spTgt spid="19"/>
                                        </p:tgtEl>
                                        <p:attrNameLst>
                                          <p:attrName>ppt_x</p:attrName>
                                          <p:attrName>ppt_y</p:attrName>
                                        </p:attrNameLst>
                                      </p:cBhvr>
                                      <p:rCtr x="14779" y="-5648"/>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4.375E-6 -3.7037E-6 L 0.29257 -0.15787 " pathEditMode="relative" rAng="0" ptsTypes="AA">
                                      <p:cBhvr>
                                        <p:cTn id="14" dur="2000" fill="hold"/>
                                        <p:tgtEl>
                                          <p:spTgt spid="20"/>
                                        </p:tgtEl>
                                        <p:attrNameLst>
                                          <p:attrName>ppt_x</p:attrName>
                                          <p:attrName>ppt_y</p:attrName>
                                        </p:attrNameLst>
                                      </p:cBhvr>
                                      <p:rCtr x="14622" y="-7894"/>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2.91667E-6 -2.22222E-6 L 0.29166 0.22801 " pathEditMode="relative" rAng="0" ptsTypes="AA">
                                      <p:cBhvr>
                                        <p:cTn id="18" dur="2000" fill="hold"/>
                                        <p:tgtEl>
                                          <p:spTgt spid="23"/>
                                        </p:tgtEl>
                                        <p:attrNameLst>
                                          <p:attrName>ppt_x</p:attrName>
                                          <p:attrName>ppt_y</p:attrName>
                                        </p:attrNameLst>
                                      </p:cBhvr>
                                      <p:rCtr x="14583" y="11389"/>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3.95833E-6 2.96296E-6 L 0.29506 0.18402 " pathEditMode="relative" rAng="0" ptsTypes="AA">
                                      <p:cBhvr>
                                        <p:cTn id="22" dur="2000" fill="hold"/>
                                        <p:tgtEl>
                                          <p:spTgt spid="24"/>
                                        </p:tgtEl>
                                        <p:attrNameLst>
                                          <p:attrName>ppt_x</p:attrName>
                                          <p:attrName>ppt_y</p:attrName>
                                        </p:attrNameLst>
                                      </p:cBhvr>
                                      <p:rCtr x="14753" y="9190"/>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0717 -0.00509 L 0.29506 0.1331 " pathEditMode="relative" rAng="0" ptsTypes="AA">
                                      <p:cBhvr>
                                        <p:cTn id="26" dur="2000" fill="hold"/>
                                        <p:tgtEl>
                                          <p:spTgt spid="21"/>
                                        </p:tgtEl>
                                        <p:attrNameLst>
                                          <p:attrName>ppt_x</p:attrName>
                                          <p:attrName>ppt_y</p:attrName>
                                        </p:attrNameLst>
                                      </p:cBhvr>
                                      <p:rCtr x="14388" y="6898"/>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3.95833E-6 0 L 0.29714 0.17245 " pathEditMode="relative" rAng="0" ptsTypes="AA">
                                      <p:cBhvr>
                                        <p:cTn id="30" dur="2000" fill="hold"/>
                                        <p:tgtEl>
                                          <p:spTgt spid="22"/>
                                        </p:tgtEl>
                                        <p:attrNameLst>
                                          <p:attrName>ppt_x</p:attrName>
                                          <p:attrName>ppt_y</p:attrName>
                                        </p:attrNameLst>
                                      </p:cBhvr>
                                      <p:rCtr x="14857" y="861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4" grpId="0"/>
      <p:bldP spid="20" grpId="0"/>
      <p:bldP spid="21" grpId="0"/>
      <p:bldP spid="22"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E-cigarettes</a:t>
            </a:r>
          </a:p>
        </p:txBody>
      </p:sp>
      <p:sp>
        <p:nvSpPr>
          <p:cNvPr id="3" name="Content Placeholder 2">
            <a:extLst>
              <a:ext uri="{FF2B5EF4-FFF2-40B4-BE49-F238E27FC236}">
                <a16:creationId xmlns:a16="http://schemas.microsoft.com/office/drawing/2014/main" id="{A265044F-184D-9446-9AB8-6F52D76FA076}"/>
              </a:ext>
            </a:extLst>
          </p:cNvPr>
          <p:cNvSpPr>
            <a:spLocks noGrp="1"/>
          </p:cNvSpPr>
          <p:nvPr>
            <p:ph sz="half" idx="1"/>
          </p:nvPr>
        </p:nvSpPr>
        <p:spPr>
          <a:xfrm>
            <a:off x="3696509" y="758953"/>
            <a:ext cx="7284148" cy="3766156"/>
          </a:xfrm>
        </p:spPr>
        <p:txBody>
          <a:bodyPr vert="horz" lIns="91440" tIns="45720" rIns="91440" bIns="45720" rtlCol="0" anchor="ctr">
            <a:normAutofit fontScale="92500" lnSpcReduction="10000"/>
          </a:bodyPr>
          <a:lstStyle/>
          <a:p>
            <a:r>
              <a:rPr lang="en-US" sz="2800" dirty="0"/>
              <a:t>Most </a:t>
            </a:r>
            <a:r>
              <a:rPr lang="en-US" sz="2800" b="1" dirty="0"/>
              <a:t>e-cigarettes </a:t>
            </a:r>
            <a:r>
              <a:rPr lang="en-US" sz="2800" dirty="0"/>
              <a:t>have:</a:t>
            </a:r>
            <a:endParaRPr lang="en-US" sz="2800" b="1" dirty="0"/>
          </a:p>
          <a:p>
            <a:pPr lvl="1"/>
            <a:r>
              <a:rPr lang="en-US" sz="2600" dirty="0"/>
              <a:t>battery</a:t>
            </a:r>
          </a:p>
          <a:p>
            <a:pPr lvl="1"/>
            <a:r>
              <a:rPr lang="en-US" sz="2600" dirty="0"/>
              <a:t>heating element</a:t>
            </a:r>
          </a:p>
          <a:p>
            <a:pPr lvl="1"/>
            <a:r>
              <a:rPr lang="en-US" sz="2600" dirty="0"/>
              <a:t>place to hold a liquid</a:t>
            </a:r>
          </a:p>
          <a:p>
            <a:r>
              <a:rPr lang="en-US" sz="2800" b="1" dirty="0"/>
              <a:t>E-cigarettes </a:t>
            </a:r>
            <a:r>
              <a:rPr lang="en-US" sz="2800" dirty="0"/>
              <a:t>produce an aerosol:</a:t>
            </a:r>
          </a:p>
          <a:p>
            <a:pPr lvl="1"/>
            <a:r>
              <a:rPr lang="en-US" sz="2600" dirty="0"/>
              <a:t>heat up a liquid containing </a:t>
            </a:r>
            <a:r>
              <a:rPr lang="en-US" sz="2600" b="1" dirty="0"/>
              <a:t>nicotine</a:t>
            </a:r>
            <a:r>
              <a:rPr lang="en-US" sz="2600" dirty="0"/>
              <a:t> (can harm brain development) and other harmful chemicals</a:t>
            </a:r>
          </a:p>
          <a:p>
            <a:r>
              <a:rPr lang="en-US" sz="2800" dirty="0"/>
              <a:t>Vary in name, design</a:t>
            </a:r>
          </a:p>
          <a:p>
            <a:r>
              <a:rPr lang="en-US" sz="2800" dirty="0"/>
              <a:t>Using an </a:t>
            </a:r>
            <a:r>
              <a:rPr lang="en-US" sz="2800" b="1" dirty="0"/>
              <a:t>e-cigarette </a:t>
            </a:r>
            <a:r>
              <a:rPr lang="en-US" sz="2800" dirty="0"/>
              <a:t>= vaping</a:t>
            </a:r>
            <a:endParaRPr lang="en-US" sz="2600" dirty="0"/>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4" name="Picture 3">
            <a:extLst>
              <a:ext uri="{FF2B5EF4-FFF2-40B4-BE49-F238E27FC236}">
                <a16:creationId xmlns:a16="http://schemas.microsoft.com/office/drawing/2014/main" id="{08E0C99B-3B0E-47D7-BA1A-A81D11392F15}"/>
              </a:ext>
              <a:ext uri="{C183D7F6-B498-43B3-948B-1728B52AA6E4}">
                <adec:decorative xmlns:adec="http://schemas.microsoft.com/office/drawing/2017/decorative" val="1"/>
              </a:ext>
            </a:extLst>
          </p:cNvPr>
          <p:cNvPicPr>
            <a:picLocks noChangeAspect="1"/>
          </p:cNvPicPr>
          <p:nvPr/>
        </p:nvPicPr>
        <p:blipFill rotWithShape="1">
          <a:blip r:embed="rId6"/>
          <a:srcRect l="26250" t="54727" r="25000" b="15850"/>
          <a:stretch/>
        </p:blipFill>
        <p:spPr>
          <a:xfrm>
            <a:off x="4366783" y="4566053"/>
            <a:ext cx="5943600" cy="20178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592866" cy="5120640"/>
          </a:xfrm>
        </p:spPr>
        <p:txBody>
          <a:bodyPr>
            <a:normAutofit/>
          </a:bodyPr>
          <a:lstStyle/>
          <a:p>
            <a:pPr marL="514350" lvl="0" indent="-514350">
              <a:buFont typeface="+mj-lt"/>
              <a:buAutoNum type="arabicPeriod"/>
            </a:pPr>
            <a:r>
              <a:rPr lang="en-US" sz="2800" dirty="0"/>
              <a:t>How do </a:t>
            </a:r>
            <a:r>
              <a:rPr lang="en-US" sz="2800" b="1" dirty="0"/>
              <a:t>e-cigarettes</a:t>
            </a:r>
            <a:r>
              <a:rPr lang="en-US" sz="2800" dirty="0"/>
              <a:t> work?</a:t>
            </a:r>
          </a:p>
          <a:p>
            <a:pPr marL="514350" lvl="0" indent="-514350">
              <a:buFont typeface="+mj-lt"/>
              <a:buAutoNum type="arabicPeriod"/>
            </a:pPr>
            <a:r>
              <a:rPr lang="en-US" sz="2800" dirty="0"/>
              <a:t>What types of devices can </a:t>
            </a:r>
            <a:r>
              <a:rPr lang="en-US" sz="2800" b="1" dirty="0"/>
              <a:t>e-cigarettes</a:t>
            </a:r>
            <a:r>
              <a:rPr lang="en-US" sz="2800" dirty="0"/>
              <a:t> resemble?</a:t>
            </a:r>
          </a:p>
          <a:p>
            <a:pPr marL="514350" lvl="0" indent="-514350">
              <a:buFont typeface="+mj-lt"/>
              <a:buAutoNum type="arabicPeriod"/>
            </a:pPr>
            <a:r>
              <a:rPr lang="en-US" sz="2800" dirty="0"/>
              <a:t>Why is </a:t>
            </a:r>
            <a:r>
              <a:rPr lang="en-US" sz="2800" b="1" dirty="0"/>
              <a:t>nicotine</a:t>
            </a:r>
            <a:r>
              <a:rPr lang="en-US" sz="2800" dirty="0"/>
              <a:t> dangerous?</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Vaping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557312"/>
            <a:ext cx="7283792" cy="4355869"/>
          </a:xfrm>
        </p:spPr>
        <p:txBody>
          <a:bodyPr>
            <a:normAutofit/>
          </a:bodyPr>
          <a:lstStyle/>
          <a:p>
            <a:r>
              <a:rPr lang="en-US" sz="2800" dirty="0"/>
              <a:t>1963: first patent for basis of </a:t>
            </a:r>
            <a:r>
              <a:rPr lang="en-US" sz="2800" b="1" dirty="0"/>
              <a:t>e-cigarettes</a:t>
            </a:r>
          </a:p>
          <a:p>
            <a:r>
              <a:rPr lang="en-US" sz="2800" dirty="0"/>
              <a:t>2010: multiple </a:t>
            </a:r>
            <a:r>
              <a:rPr lang="en-US" sz="2800" b="1" dirty="0"/>
              <a:t>e-cigarettes</a:t>
            </a:r>
            <a:r>
              <a:rPr lang="en-US" sz="2800" dirty="0"/>
              <a:t> on market</a:t>
            </a:r>
          </a:p>
          <a:p>
            <a:r>
              <a:rPr lang="en-US" sz="2800" dirty="0"/>
              <a:t>CDC begins tracking vaping statistics:</a:t>
            </a:r>
          </a:p>
          <a:p>
            <a:pPr lvl="1"/>
            <a:r>
              <a:rPr lang="en-US" sz="2600" dirty="0"/>
              <a:t>1 in 4 high schoolers </a:t>
            </a:r>
          </a:p>
          <a:p>
            <a:pPr lvl="1"/>
            <a:r>
              <a:rPr lang="en-US" sz="2600" dirty="0"/>
              <a:t>1 in 10 middle schoolers</a:t>
            </a:r>
            <a:endParaRPr lang="en-US" dirty="0"/>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4" name="Picture 3" descr="Graphic: In 2019, more than 5 million U.S. middle and high school students used e-cigarettes in the past 30 days, including 10.5% of middle school students and 27.5% of high school students.">
            <a:extLst>
              <a:ext uri="{FF2B5EF4-FFF2-40B4-BE49-F238E27FC236}">
                <a16:creationId xmlns:a16="http://schemas.microsoft.com/office/drawing/2014/main" id="{033F4B3B-B5FA-4D7E-9A15-AF0892875D95}"/>
              </a:ext>
            </a:extLst>
          </p:cNvPr>
          <p:cNvPicPr>
            <a:picLocks noChangeAspect="1"/>
          </p:cNvPicPr>
          <p:nvPr/>
        </p:nvPicPr>
        <p:blipFill>
          <a:blip r:embed="rId6"/>
          <a:stretch>
            <a:fillRect/>
          </a:stretch>
        </p:blipFill>
        <p:spPr>
          <a:xfrm>
            <a:off x="7900638" y="3163248"/>
            <a:ext cx="4038443" cy="27792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2804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Vaping and CDC</a:t>
            </a:r>
          </a:p>
        </p:txBody>
      </p:sp>
      <p:sp>
        <p:nvSpPr>
          <p:cNvPr id="4" name="Content Placeholder 3">
            <a:extLst>
              <a:ext uri="{FF2B5EF4-FFF2-40B4-BE49-F238E27FC236}">
                <a16:creationId xmlns:a16="http://schemas.microsoft.com/office/drawing/2014/main" id="{95046178-3CE3-D54B-9C35-B558C75CFE2C}"/>
              </a:ext>
            </a:extLst>
          </p:cNvPr>
          <p:cNvSpPr>
            <a:spLocks noGrp="1"/>
          </p:cNvSpPr>
          <p:nvPr>
            <p:ph sz="half" idx="2"/>
          </p:nvPr>
        </p:nvSpPr>
        <p:spPr>
          <a:xfrm>
            <a:off x="3837859" y="2186608"/>
            <a:ext cx="8101222" cy="3949241"/>
          </a:xfrm>
        </p:spPr>
        <p:txBody>
          <a:bodyPr>
            <a:normAutofit/>
          </a:bodyPr>
          <a:lstStyle/>
          <a:p>
            <a:r>
              <a:rPr lang="en-US" sz="2800" dirty="0"/>
              <a:t>Vaping:</a:t>
            </a:r>
          </a:p>
          <a:p>
            <a:pPr lvl="1"/>
            <a:r>
              <a:rPr lang="en-US" sz="2600" dirty="0"/>
              <a:t>dangerous to users</a:t>
            </a:r>
          </a:p>
          <a:p>
            <a:pPr lvl="1"/>
            <a:r>
              <a:rPr lang="en-US" sz="2600" dirty="0"/>
              <a:t>harms others with secondhand exposure</a:t>
            </a:r>
          </a:p>
          <a:p>
            <a:r>
              <a:rPr lang="en-US" sz="2800" dirty="0"/>
              <a:t>Ex: JUUL</a:t>
            </a:r>
          </a:p>
          <a:p>
            <a:pPr lvl="1"/>
            <a:r>
              <a:rPr lang="en-US" sz="2600" dirty="0"/>
              <a:t>always contains high levels </a:t>
            </a:r>
            <a:r>
              <a:rPr lang="en-US" sz="2600" b="1" dirty="0"/>
              <a:t>nicotine</a:t>
            </a:r>
            <a:endParaRPr lang="en-US" sz="2600" dirty="0"/>
          </a:p>
          <a:p>
            <a:pPr lvl="1"/>
            <a:r>
              <a:rPr lang="en-US" sz="2600" dirty="0"/>
              <a:t>one JUUL pod = nicotine of 20 cigarettes</a:t>
            </a:r>
          </a:p>
          <a:p>
            <a:r>
              <a:rPr lang="en-US" sz="2800" dirty="0"/>
              <a:t>CDC + US Food and Drug Administration (FDA)</a:t>
            </a:r>
          </a:p>
          <a:p>
            <a:pPr lvl="1"/>
            <a:r>
              <a:rPr lang="en-US" sz="2600" b="1" dirty="0"/>
              <a:t>vaping </a:t>
            </a:r>
            <a:r>
              <a:rPr lang="en-US" sz="2600" dirty="0"/>
              <a:t>research, raising awareness, lawmaking</a:t>
            </a:r>
            <a:endParaRPr lang="en-US" sz="2800" dirty="0"/>
          </a:p>
          <a:p>
            <a:endParaRPr lang="en-US" dirty="0"/>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C6431F50-F89B-E840-987D-4FB996B63412}"/>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026" name="Picture 2" descr="Work with e-cigarettes and vaping pens">
            <a:extLst>
              <a:ext uri="{FF2B5EF4-FFF2-40B4-BE49-F238E27FC236}">
                <a16:creationId xmlns:a16="http://schemas.microsoft.com/office/drawing/2014/main" id="{0C5503F0-E0E4-457F-B92B-72C96EA69A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42831" y="312692"/>
            <a:ext cx="3623524" cy="24168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58291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79" y="864108"/>
            <a:ext cx="7359147" cy="5120640"/>
          </a:xfrm>
        </p:spPr>
        <p:txBody>
          <a:bodyPr>
            <a:normAutofit/>
          </a:bodyPr>
          <a:lstStyle/>
          <a:p>
            <a:pPr marL="514350" lvl="0" indent="-514350">
              <a:buFont typeface="+mj-lt"/>
              <a:buAutoNum type="arabicPeriod"/>
            </a:pPr>
            <a:r>
              <a:rPr lang="en-US" sz="2800" dirty="0"/>
              <a:t>Why are </a:t>
            </a:r>
            <a:r>
              <a:rPr lang="en-US" sz="2800" b="1" dirty="0"/>
              <a:t>e-cigarettes</a:t>
            </a:r>
            <a:r>
              <a:rPr lang="en-US" sz="2800" dirty="0"/>
              <a:t> more appealing to young people than regular cigarettes?</a:t>
            </a:r>
          </a:p>
          <a:p>
            <a:pPr marL="514350" lvl="0" indent="-514350">
              <a:buFont typeface="+mj-lt"/>
              <a:buAutoNum type="arabicPeriod"/>
            </a:pPr>
            <a:r>
              <a:rPr lang="en-US" sz="2800" dirty="0"/>
              <a:t>Why is </a:t>
            </a:r>
            <a:r>
              <a:rPr lang="en-US" sz="2800" b="1" dirty="0"/>
              <a:t>vaping</a:t>
            </a:r>
            <a:r>
              <a:rPr lang="en-US" sz="2800" dirty="0"/>
              <a:t> a </a:t>
            </a:r>
            <a:r>
              <a:rPr lang="en-US" sz="2800" b="1" dirty="0"/>
              <a:t>public health</a:t>
            </a:r>
            <a:r>
              <a:rPr lang="en-US" sz="2800" dirty="0"/>
              <a:t> issue?</a:t>
            </a:r>
          </a:p>
          <a:p>
            <a:pPr marL="514350" lvl="0" indent="-514350">
              <a:buFont typeface="+mj-lt"/>
              <a:buAutoNum type="arabicPeriod"/>
            </a:pPr>
            <a:r>
              <a:rPr lang="en-US" sz="2800" dirty="0"/>
              <a:t>What are some organizations the CDC works with to address the dangers of vaping?</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7848940" y="4888599"/>
            <a:ext cx="3448326" cy="468368"/>
          </a:xfrm>
        </p:spPr>
        <p:txBody>
          <a:bodyPr>
            <a:noAutofit/>
          </a:bodyPr>
          <a:lstStyle/>
          <a:p>
            <a:pPr marL="0" indent="0">
              <a:buNone/>
            </a:pPr>
            <a:r>
              <a:rPr lang="en-US" dirty="0"/>
              <a:t> </a:t>
            </a:r>
            <a:r>
              <a:rPr lang="en-US" dirty="0">
                <a:hlinkClick r:id="rId4"/>
              </a:rPr>
              <a:t>https://youtu.be/k1a3xoAfF5g</a:t>
            </a:r>
            <a:r>
              <a:rPr lang="en-US" dirty="0"/>
              <a:t>  </a:t>
            </a:r>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Online Media 5" descr="Beyond the Data -- E-cigarettes: An Emerging Public Health Challenge">
            <a:hlinkClick r:id="" action="ppaction://media"/>
            <a:extLst>
              <a:ext uri="{FF2B5EF4-FFF2-40B4-BE49-F238E27FC236}">
                <a16:creationId xmlns:a16="http://schemas.microsoft.com/office/drawing/2014/main" id="{A42F04FA-F0AB-AD4D-9EEC-7F5FD9937262}"/>
              </a:ext>
            </a:extLst>
          </p:cNvPr>
          <p:cNvPicPr>
            <a:picLocks noRot="1" noChangeAspect="1"/>
          </p:cNvPicPr>
          <p:nvPr>
            <a:videoFile r:link="rId1"/>
          </p:nvPr>
        </p:nvPicPr>
        <p:blipFill>
          <a:blip r:embed="rId6"/>
          <a:stretch>
            <a:fillRect/>
          </a:stretch>
        </p:blipFill>
        <p:spPr>
          <a:xfrm>
            <a:off x="5737122" y="1501033"/>
            <a:ext cx="5487440" cy="3100404"/>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7">
            <a:alphaModFix/>
            <a:extLst>
              <a:ext uri="{BEBA8EAE-BF5A-486C-A8C5-ECC9F3942E4B}">
                <a14:imgProps xmlns:a14="http://schemas.microsoft.com/office/drawing/2010/main">
                  <a14:imgLayer r:embed="rId8">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144367" cy="5120640"/>
          </a:xfrm>
        </p:spPr>
        <p:txBody>
          <a:bodyPr>
            <a:normAutofit/>
          </a:bodyPr>
          <a:lstStyle/>
          <a:p>
            <a:pPr marL="514350" lvl="0" indent="-514350">
              <a:buFont typeface="+mj-lt"/>
              <a:buAutoNum type="arabicPeriod"/>
            </a:pPr>
            <a:r>
              <a:rPr lang="en-US" sz="2800" dirty="0"/>
              <a:t>What issues with </a:t>
            </a:r>
            <a:r>
              <a:rPr lang="en-US" sz="2800" b="1" dirty="0"/>
              <a:t>vaping</a:t>
            </a:r>
            <a:r>
              <a:rPr lang="en-US" sz="2800" dirty="0"/>
              <a:t> did Dr. King present?</a:t>
            </a:r>
          </a:p>
          <a:p>
            <a:pPr marL="514350" lvl="0" indent="-514350">
              <a:buFont typeface="+mj-lt"/>
              <a:buAutoNum type="arabicPeriod"/>
            </a:pPr>
            <a:r>
              <a:rPr lang="en-US" sz="2800" dirty="0"/>
              <a:t>Why is it important to find out the long-term effects of vaping?</a:t>
            </a:r>
          </a:p>
          <a:p>
            <a:pPr marL="514350" lvl="0" indent="-514350">
              <a:buFont typeface="+mj-lt"/>
              <a:buAutoNum type="arabicPeriod"/>
            </a:pPr>
            <a:r>
              <a:rPr lang="en-US" sz="2800" dirty="0"/>
              <a:t>What role do </a:t>
            </a:r>
            <a:r>
              <a:rPr lang="en-US" sz="2800" b="1" dirty="0"/>
              <a:t>citizen scientists</a:t>
            </a:r>
            <a:r>
              <a:rPr lang="en-US" sz="2800" dirty="0"/>
              <a:t> play in tobacco prevention and control?</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1865740"/>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2417085"/>
            <a:ext cx="6831635" cy="2980104"/>
          </a:xfrm>
        </p:spPr>
        <p:txBody>
          <a:bodyPr anchor="t">
            <a:normAutofit/>
          </a:bodyPr>
          <a:lstStyle/>
          <a:p>
            <a:pPr marL="514350" indent="-514350">
              <a:buFont typeface="+mj-lt"/>
              <a:buAutoNum type="arabicPeriod"/>
            </a:pPr>
            <a:r>
              <a:rPr lang="en-US" sz="2800" dirty="0"/>
              <a:t>Create model lungs</a:t>
            </a:r>
          </a:p>
          <a:p>
            <a:pPr marL="514350" indent="-514350">
              <a:buFont typeface="+mj-lt"/>
              <a:buAutoNum type="arabicPeriod"/>
            </a:pPr>
            <a:r>
              <a:rPr lang="en-US" sz="2800" dirty="0"/>
              <a:t>Conduct a vaping demonstration</a:t>
            </a:r>
          </a:p>
          <a:p>
            <a:pPr marL="514350" indent="-514350">
              <a:buFont typeface="+mj-lt"/>
              <a:buAutoNum type="arabicPeriod"/>
            </a:pPr>
            <a:r>
              <a:rPr lang="en-US" sz="2800" dirty="0"/>
              <a:t>Share your findings</a:t>
            </a:r>
          </a:p>
          <a:p>
            <a:pPr marL="514350" indent="-514350">
              <a:buFont typeface="+mj-lt"/>
              <a:buAutoNum type="arabicPeriod"/>
            </a:pPr>
            <a:endParaRPr lang="en-US" sz="2800" dirty="0"/>
          </a:p>
          <a:p>
            <a:pPr marL="0" indent="0">
              <a:buNone/>
            </a:pPr>
            <a:r>
              <a:rPr lang="en-US" sz="2800" dirty="0"/>
              <a:t>Why do you think participation is important?</a:t>
            </a:r>
          </a:p>
        </p:txBody>
      </p:sp>
    </p:spTree>
    <p:extLst>
      <p:ext uri="{BB962C8B-B14F-4D97-AF65-F5344CB8AC3E}">
        <p14:creationId xmlns:p14="http://schemas.microsoft.com/office/powerpoint/2010/main" val="155371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115057" y="1123837"/>
            <a:ext cx="3169752" cy="4601183"/>
          </a:xfrm>
        </p:spPr>
        <p:txBody>
          <a:bodyPr>
            <a:normAutofit/>
          </a:bodyPr>
          <a:lstStyle/>
          <a:p>
            <a:r>
              <a:rPr lang="en-US" dirty="0"/>
              <a:t>Design a Lung Model Vaping Demonstration</a:t>
            </a:r>
          </a:p>
        </p:txBody>
      </p:sp>
      <p:graphicFrame>
        <p:nvGraphicFramePr>
          <p:cNvPr id="16" name="Content Placeholder 2">
            <a:extLst>
              <a:ext uri="{FF2B5EF4-FFF2-40B4-BE49-F238E27FC236}">
                <a16:creationId xmlns:a16="http://schemas.microsoft.com/office/drawing/2014/main" id="{C5045D39-6E3E-490D-8076-6F4F48E236B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518636530"/>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D9D4B711-3A30-CA45-BBA5-87D540C7FADC}"/>
              </a:ext>
              <a:ext uri="{C183D7F6-B498-43B3-948B-1728B52AA6E4}">
                <adec:decorative xmlns:adec="http://schemas.microsoft.com/office/drawing/2017/decorative" val="1"/>
              </a:ext>
            </a:extLst>
          </p:cNvPr>
          <p:cNvPicPr>
            <a:picLocks noChangeAspect="1"/>
          </p:cNvPicPr>
          <p:nvPr/>
        </p:nvPicPr>
        <p:blipFill>
          <a:blip r:embed="rId9">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117150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3" name="Picture 12">
            <a:extLst>
              <a:ext uri="{FF2B5EF4-FFF2-40B4-BE49-F238E27FC236}">
                <a16:creationId xmlns:a16="http://schemas.microsoft.com/office/drawing/2014/main" id="{A6360A8B-3F17-B043-8B01-1A32933B146E}"/>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r="35347" b="84622"/>
          <a:stretch/>
        </p:blipFill>
        <p:spPr bwMode="auto">
          <a:xfrm>
            <a:off x="1530398" y="2756561"/>
            <a:ext cx="2404871" cy="1335534"/>
          </a:xfrm>
          <a:prstGeom prst="rect">
            <a:avLst/>
          </a:prstGeom>
          <a:noFill/>
        </p:spPr>
      </p:pic>
      <p:pic>
        <p:nvPicPr>
          <p:cNvPr id="14" name="Picture 13">
            <a:extLst>
              <a:ext uri="{FF2B5EF4-FFF2-40B4-BE49-F238E27FC236}">
                <a16:creationId xmlns:a16="http://schemas.microsoft.com/office/drawing/2014/main" id="{3B25DA5C-7FE3-6747-B54C-29D3EFAC7739}"/>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l="-1" t="42806" r="710" b="31854"/>
          <a:stretch/>
        </p:blipFill>
        <p:spPr bwMode="auto">
          <a:xfrm>
            <a:off x="1571604" y="4343549"/>
            <a:ext cx="3478122" cy="2072485"/>
          </a:xfrm>
          <a:prstGeom prst="rect">
            <a:avLst/>
          </a:prstGeom>
          <a:noFill/>
        </p:spPr>
      </p:pic>
      <p:pic>
        <p:nvPicPr>
          <p:cNvPr id="15" name="Picture 14">
            <a:extLst>
              <a:ext uri="{FF2B5EF4-FFF2-40B4-BE49-F238E27FC236}">
                <a16:creationId xmlns:a16="http://schemas.microsoft.com/office/drawing/2014/main" id="{E9F7E39D-C7B0-7B43-B72A-CA2C620FB8AF}"/>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l="-1" t="68525" r="710"/>
          <a:stretch/>
        </p:blipFill>
        <p:spPr bwMode="auto">
          <a:xfrm>
            <a:off x="4726210" y="4343549"/>
            <a:ext cx="2999171" cy="2219806"/>
          </a:xfrm>
          <a:prstGeom prst="rect">
            <a:avLst/>
          </a:prstGeom>
          <a:noFill/>
        </p:spPr>
      </p:pic>
      <p:pic>
        <p:nvPicPr>
          <p:cNvPr id="16" name="Picture 15">
            <a:extLst>
              <a:ext uri="{FF2B5EF4-FFF2-40B4-BE49-F238E27FC236}">
                <a16:creationId xmlns:a16="http://schemas.microsoft.com/office/drawing/2014/main" id="{B7666403-44F9-5142-AC88-5BA39646247E}"/>
              </a:ext>
              <a:ext uri="{C183D7F6-B498-43B3-948B-1728B52AA6E4}">
                <adec:decorative xmlns:adec="http://schemas.microsoft.com/office/drawing/2017/decorative" val="1"/>
              </a:ext>
            </a:extLst>
          </p:cNvPr>
          <p:cNvPicPr>
            <a:picLocks noChangeAspect="1"/>
          </p:cNvPicPr>
          <p:nvPr/>
        </p:nvPicPr>
        <p:blipFill rotWithShape="1">
          <a:blip r:embed="rId6">
            <a:extLst>
              <a:ext uri="{28A0092B-C50C-407E-A947-70E740481C1C}">
                <a14:useLocalDpi xmlns:a14="http://schemas.microsoft.com/office/drawing/2010/main" val="0"/>
              </a:ext>
            </a:extLst>
          </a:blip>
          <a:srcRect l="-1" t="16705" r="28406" b="62160"/>
          <a:stretch/>
        </p:blipFill>
        <p:spPr bwMode="auto">
          <a:xfrm>
            <a:off x="4732002" y="2499908"/>
            <a:ext cx="2248123" cy="1549578"/>
          </a:xfrm>
          <a:prstGeom prst="rect">
            <a:avLst/>
          </a:prstGeom>
          <a:noFill/>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44877"/>
            <a:ext cx="6461231" cy="552032"/>
          </a:xfrm>
        </p:spPr>
        <p:txBody>
          <a:bodyPr anchor="t">
            <a:normAutofit/>
          </a:bodyPr>
          <a:lstStyle/>
          <a:p>
            <a:pPr marL="0" indent="0">
              <a:buNone/>
            </a:pPr>
            <a:r>
              <a:rPr lang="en-US" sz="2800" b="1" dirty="0">
                <a:solidFill>
                  <a:srgbClr val="F15A27"/>
                </a:solidFill>
              </a:rPr>
              <a:t>1. Create a Lung Model</a:t>
            </a:r>
          </a:p>
        </p:txBody>
      </p:sp>
      <p:sp>
        <p:nvSpPr>
          <p:cNvPr id="17" name="TextBox 16">
            <a:extLst>
              <a:ext uri="{FF2B5EF4-FFF2-40B4-BE49-F238E27FC236}">
                <a16:creationId xmlns:a16="http://schemas.microsoft.com/office/drawing/2014/main" id="{0079F375-E86C-F34A-8667-DEBDFA91DB3C}"/>
              </a:ext>
            </a:extLst>
          </p:cNvPr>
          <p:cNvSpPr txBox="1"/>
          <p:nvPr/>
        </p:nvSpPr>
        <p:spPr>
          <a:xfrm>
            <a:off x="1530399" y="1185685"/>
            <a:ext cx="6461231" cy="1384995"/>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Prepare the windpipe and lungs</a:t>
            </a:r>
          </a:p>
          <a:p>
            <a:pPr marL="457200" indent="-457200">
              <a:buFontTx/>
              <a:buChar char="-"/>
            </a:pPr>
            <a:r>
              <a:rPr lang="en-US" sz="2800" dirty="0">
                <a:solidFill>
                  <a:schemeClr val="tx1">
                    <a:lumMod val="65000"/>
                    <a:lumOff val="35000"/>
                  </a:schemeClr>
                </a:solidFill>
              </a:rPr>
              <a:t>Prepare the chest cavity and diaphragm</a:t>
            </a:r>
          </a:p>
          <a:p>
            <a:pPr marL="457200" indent="-457200">
              <a:buFontTx/>
              <a:buChar char="-"/>
            </a:pPr>
            <a:r>
              <a:rPr lang="en-US" sz="2800" dirty="0">
                <a:solidFill>
                  <a:schemeClr val="tx1">
                    <a:lumMod val="65000"/>
                    <a:lumOff val="35000"/>
                  </a:schemeClr>
                </a:solidFill>
              </a:rPr>
              <a:t>Complete and test the lung model</a:t>
            </a:r>
          </a:p>
        </p:txBody>
      </p:sp>
    </p:spTree>
    <p:extLst>
      <p:ext uri="{BB962C8B-B14F-4D97-AF65-F5344CB8AC3E}">
        <p14:creationId xmlns:p14="http://schemas.microsoft.com/office/powerpoint/2010/main" val="132836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61999"/>
            <a:ext cx="6461231" cy="465116"/>
          </a:xfrm>
        </p:spPr>
        <p:txBody>
          <a:bodyPr anchor="t">
            <a:normAutofit lnSpcReduction="10000"/>
          </a:bodyPr>
          <a:lstStyle/>
          <a:p>
            <a:pPr marL="0" indent="0">
              <a:buNone/>
            </a:pPr>
            <a:r>
              <a:rPr lang="en-US" sz="2800" b="1" dirty="0">
                <a:solidFill>
                  <a:srgbClr val="F15A27"/>
                </a:solidFill>
              </a:rPr>
              <a:t>2. Conduct a Vaping Demonstration</a:t>
            </a:r>
          </a:p>
        </p:txBody>
      </p:sp>
      <p:sp>
        <p:nvSpPr>
          <p:cNvPr id="14" name="TextBox 13">
            <a:extLst>
              <a:ext uri="{FF2B5EF4-FFF2-40B4-BE49-F238E27FC236}">
                <a16:creationId xmlns:a16="http://schemas.microsoft.com/office/drawing/2014/main" id="{A53EECA4-9A2D-A84F-A930-24E357B0E2F4}"/>
              </a:ext>
            </a:extLst>
          </p:cNvPr>
          <p:cNvSpPr txBox="1"/>
          <p:nvPr/>
        </p:nvSpPr>
        <p:spPr>
          <a:xfrm>
            <a:off x="1525863" y="1182230"/>
            <a:ext cx="6461231" cy="2246769"/>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Write your script</a:t>
            </a:r>
          </a:p>
          <a:p>
            <a:pPr marL="457200" indent="-457200">
              <a:buFontTx/>
              <a:buChar char="-"/>
            </a:pPr>
            <a:r>
              <a:rPr lang="en-US" sz="2800" dirty="0">
                <a:solidFill>
                  <a:schemeClr val="tx1">
                    <a:lumMod val="65000"/>
                    <a:lumOff val="35000"/>
                  </a:schemeClr>
                </a:solidFill>
              </a:rPr>
              <a:t>Sketch your storyboard</a:t>
            </a:r>
          </a:p>
          <a:p>
            <a:pPr marL="457200" indent="-457200">
              <a:buFontTx/>
              <a:buChar char="-"/>
            </a:pPr>
            <a:r>
              <a:rPr lang="en-US" sz="2800" dirty="0">
                <a:solidFill>
                  <a:schemeClr val="tx1">
                    <a:lumMod val="65000"/>
                    <a:lumOff val="35000"/>
                  </a:schemeClr>
                </a:solidFill>
              </a:rPr>
              <a:t>Record your demonstration</a:t>
            </a:r>
          </a:p>
          <a:p>
            <a:pPr marL="457200" indent="-457200">
              <a:buFontTx/>
              <a:buChar char="-"/>
            </a:pPr>
            <a:endParaRPr lang="en-US" sz="2800" dirty="0"/>
          </a:p>
          <a:p>
            <a:pPr marL="457200" indent="-457200">
              <a:buFontTx/>
              <a:buChar char="-"/>
            </a:pPr>
            <a:endParaRPr lang="en-US" sz="2800" dirty="0"/>
          </a:p>
        </p:txBody>
      </p:sp>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3" name="Picture 12">
            <a:extLst>
              <a:ext uri="{FF2B5EF4-FFF2-40B4-BE49-F238E27FC236}">
                <a16:creationId xmlns:a16="http://schemas.microsoft.com/office/drawing/2014/main" id="{14DDDE7E-797B-42E7-8857-FE0789CFBBD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853653" y="2214693"/>
            <a:ext cx="4956400" cy="3057103"/>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52749"/>
            <a:ext cx="6461231" cy="618852"/>
          </a:xfrm>
        </p:spPr>
        <p:txBody>
          <a:bodyPr>
            <a:normAutofit/>
          </a:bodyPr>
          <a:lstStyle/>
          <a:p>
            <a:pPr marL="0" indent="0">
              <a:buNone/>
            </a:pPr>
            <a:r>
              <a:rPr lang="en-US" sz="2800" b="1" dirty="0">
                <a:solidFill>
                  <a:schemeClr val="accent4"/>
                </a:solidFill>
              </a:rPr>
              <a:t>3. Share Your Findings</a:t>
            </a:r>
            <a:endParaRPr lang="en-US" sz="2800" dirty="0"/>
          </a:p>
        </p:txBody>
      </p:sp>
      <p:sp>
        <p:nvSpPr>
          <p:cNvPr id="11" name="TextBox 10">
            <a:extLst>
              <a:ext uri="{FF2B5EF4-FFF2-40B4-BE49-F238E27FC236}">
                <a16:creationId xmlns:a16="http://schemas.microsoft.com/office/drawing/2014/main" id="{7AA9C311-6BF4-47D5-88AF-D91A6A4E6E02}"/>
              </a:ext>
            </a:extLst>
          </p:cNvPr>
          <p:cNvSpPr txBox="1"/>
          <p:nvPr/>
        </p:nvSpPr>
        <p:spPr>
          <a:xfrm>
            <a:off x="1395006" y="1260586"/>
            <a:ext cx="6461231" cy="954107"/>
          </a:xfrm>
          <a:prstGeom prst="rect">
            <a:avLst/>
          </a:prstGeom>
          <a:noFill/>
        </p:spPr>
        <p:txBody>
          <a:bodyPr wrap="square" rtlCol="0">
            <a:spAutoFit/>
          </a:bodyPr>
          <a:lstStyle/>
          <a:p>
            <a:pPr marL="457200" marR="0" lvl="0" indent="-457200" algn="l" defTabSz="457200" rtl="0" eaLnBrk="1" fontAlgn="auto" latinLnBrk="0" hangingPunct="1">
              <a:lnSpc>
                <a:spcPct val="100000"/>
              </a:lnSpc>
              <a:spcBef>
                <a:spcPts val="0"/>
              </a:spcBef>
              <a:spcAft>
                <a:spcPts val="0"/>
              </a:spcAft>
              <a:buClrTx/>
              <a:buSzTx/>
              <a:buFontTx/>
              <a:buChar char="-"/>
              <a:tabLst/>
              <a:defRPr/>
            </a:pPr>
            <a:r>
              <a:rPr kumimoji="0" lang="en-US" sz="2800" b="0" i="0" u="none" strike="noStrike" kern="1200" cap="none" spc="0" normalizeH="0" baseline="0" noProof="0" dirty="0">
                <a:ln>
                  <a:noFill/>
                </a:ln>
                <a:solidFill>
                  <a:srgbClr val="000000">
                    <a:lumMod val="65000"/>
                    <a:lumOff val="35000"/>
                  </a:srgbClr>
                </a:solidFill>
                <a:effectLst/>
                <a:uLnTx/>
                <a:uFillTx/>
                <a:latin typeface="Corbel" panose="020B0503020204020204"/>
                <a:ea typeface="+mn-ea"/>
                <a:cs typeface="+mn-cs"/>
              </a:rPr>
              <a:t>Instagram @cdcmuseum</a:t>
            </a:r>
            <a:endPar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457200" marR="0" lvl="0" indent="-457200" algn="l" defTabSz="457200" rtl="0" eaLnBrk="1" fontAlgn="auto" latinLnBrk="0" hangingPunct="1">
              <a:lnSpc>
                <a:spcPct val="100000"/>
              </a:lnSpc>
              <a:spcBef>
                <a:spcPts val="0"/>
              </a:spcBef>
              <a:spcAft>
                <a:spcPts val="0"/>
              </a:spcAft>
              <a:buClrTx/>
              <a:buSzTx/>
              <a:buFontTx/>
              <a:buChar char="-"/>
              <a:tabLst/>
              <a:defRPr/>
            </a:pPr>
            <a:endPar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spTree>
    <p:extLst>
      <p:ext uri="{BB962C8B-B14F-4D97-AF65-F5344CB8AC3E}">
        <p14:creationId xmlns:p14="http://schemas.microsoft.com/office/powerpoint/2010/main" val="273509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7" name="Picture 16">
            <a:extLst>
              <a:ext uri="{FF2B5EF4-FFF2-40B4-BE49-F238E27FC236}">
                <a16:creationId xmlns:a16="http://schemas.microsoft.com/office/drawing/2014/main" id="{E42E4D73-46D2-4B0F-A2F8-3718B6849B41}"/>
              </a:ext>
              <a:ext uri="{C183D7F6-B498-43B3-948B-1728B52AA6E4}">
                <adec:decorative xmlns:adec="http://schemas.microsoft.com/office/drawing/2017/decorative" val="1"/>
              </a:ext>
            </a:extLst>
          </p:cNvPr>
          <p:cNvPicPr/>
          <p:nvPr/>
        </p:nvPicPr>
        <p:blipFill rotWithShape="1">
          <a:blip r:embed="rId6" cstate="print">
            <a:duotone>
              <a:prstClr val="black"/>
              <a:schemeClr val="bg1">
                <a:lumMod val="95000"/>
                <a:tint val="45000"/>
                <a:satMod val="400000"/>
              </a:schemeClr>
            </a:duotone>
            <a:extLst>
              <a:ext uri="{BEBA8EAE-BF5A-486C-A8C5-ECC9F3942E4B}">
                <a14:imgProps xmlns:a14="http://schemas.microsoft.com/office/drawing/2010/main">
                  <a14:imgLayer r:embed="rId7">
                    <a14:imgEffect>
                      <a14:backgroundRemoval t="38617" b="55210" l="10511" r="20822">
                        <a14:foregroundMark x1="12760" y1="41667" x2="12760" y2="41667"/>
                        <a14:foregroundMark x1="12760" y1="46389" x2="12760" y2="46389"/>
                        <a14:foregroundMark x1="12656" y1="52963" x2="12656" y2="52963"/>
                        <a14:foregroundMark x1="18542" y1="47407" x2="18542" y2="47407"/>
                      </a14:backgroundRemoval>
                    </a14:imgEffect>
                    <a14:imgEffect>
                      <a14:brightnessContrast bright="100000"/>
                    </a14:imgEffect>
                  </a14:imgLayer>
                </a14:imgProps>
              </a:ext>
              <a:ext uri="{28A0092B-C50C-407E-A947-70E740481C1C}">
                <a14:useLocalDpi xmlns:a14="http://schemas.microsoft.com/office/drawing/2010/main" val="0"/>
              </a:ext>
            </a:extLst>
          </a:blip>
          <a:srcRect l="9222" t="36543" r="77889" b="42716"/>
          <a:stretch/>
        </p:blipFill>
        <p:spPr bwMode="auto">
          <a:xfrm>
            <a:off x="3154461" y="3613685"/>
            <a:ext cx="1150580" cy="101548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0baacd8b-222d-4a30-80a4-5e2555ccbf44"/>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0" ma:contentTypeDescription="Create a new document." ma:contentTypeScope="" ma:versionID="d064af3eb44c9593d0e44dc58eca7ded">
  <xsd:schema xmlns:xsd="http://www.w3.org/2001/XMLSchema" xmlns:xs="http://www.w3.org/2001/XMLSchema" xmlns:p="http://schemas.microsoft.com/office/2006/metadata/properties" targetNamespace="http://schemas.microsoft.com/office/2006/metadata/properties" ma:root="true" ma:fieldsID="ad6e1a2991667c9c11358f7247916d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7F99A80-6378-41BF-8DA8-7AC8510065C6}">
  <ds:schemaRefs>
    <ds:schemaRef ds:uri="http://schemas.microsoft.com/sharepoint/v3/contenttype/forms"/>
  </ds:schemaRefs>
</ds:datastoreItem>
</file>

<file path=customXml/itemProps2.xml><?xml version="1.0" encoding="utf-8"?>
<ds:datastoreItem xmlns:ds="http://schemas.openxmlformats.org/officeDocument/2006/customXml" ds:itemID="{DF6AF589-C81A-49AE-8D1C-A8F05F194FCD}">
  <ds:schemaRefs>
    <ds:schemaRef ds:uri="http://schemas.microsoft.com/office/infopath/2007/PartnerControls"/>
    <ds:schemaRef ds:uri="http://schemas.microsoft.com/office/2006/documentManagement/types"/>
    <ds:schemaRef ds:uri="http://purl.org/dc/dcmitype/"/>
    <ds:schemaRef ds:uri="http://purl.org/dc/terms/"/>
    <ds:schemaRef ds:uri="http://www.w3.org/XML/1998/namespace"/>
    <ds:schemaRef ds:uri="http://schemas.openxmlformats.org/package/2006/metadata/core-propertie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96C21250-B665-4189-89CC-00CDCCA508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1038</TotalTime>
  <Words>2366</Words>
  <Application>Microsoft Office PowerPoint</Application>
  <PresentationFormat>Widescreen</PresentationFormat>
  <Paragraphs>186</Paragraphs>
  <Slides>15</Slides>
  <Notes>15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Century Gothic</vt:lpstr>
      <vt:lpstr>Corbel</vt:lpstr>
      <vt:lpstr>Wingdings 2</vt:lpstr>
      <vt:lpstr>Frame</vt:lpstr>
      <vt:lpstr>Protecting Our Lungs</vt:lpstr>
      <vt:lpstr>Terms to Know</vt:lpstr>
      <vt:lpstr>Understanding E-cigarettes</vt:lpstr>
      <vt:lpstr>Think About It</vt:lpstr>
      <vt:lpstr>Vaping and  CDC</vt:lpstr>
      <vt:lpstr>Vaping and CDC</vt:lpstr>
      <vt:lpstr>Think About It</vt:lpstr>
      <vt:lpstr>From the Expert</vt:lpstr>
      <vt:lpstr>Think About It</vt:lpstr>
      <vt:lpstr>Give it a Try</vt:lpstr>
      <vt:lpstr>Design a Lung Model Vaping Demonstration</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Protecting Our Lungs</dc:title>
  <cp:lastModifiedBy>Domby, Emma (CDC/IOD/OC) (CTR)</cp:lastModifiedBy>
  <cp:revision>1</cp:revision>
  <dcterms:created xsi:type="dcterms:W3CDTF">2021-01-13T22:46:39Z</dcterms:created>
  <dcterms:modified xsi:type="dcterms:W3CDTF">2024-11-18T19:31:16Z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2021-01-14T18:20:54Z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5720770f-20ef-4d94-a471-475db7037ae0</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