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301" r:id="rId7"/>
    <p:sldId id="286" r:id="rId8"/>
    <p:sldId id="293" r:id="rId9"/>
    <p:sldId id="299" r:id="rId10"/>
    <p:sldId id="288" r:id="rId11"/>
    <p:sldId id="262" r:id="rId12"/>
    <p:sldId id="289" r:id="rId13"/>
    <p:sldId id="270" r:id="rId14"/>
    <p:sldId id="300" r:id="rId15"/>
    <p:sldId id="295" r:id="rId16"/>
    <p:sldId id="273" r:id="rId17"/>
    <p:sldId id="283" r:id="rId18"/>
    <p:sldId id="284" r:id="rId19"/>
  </p:sldIdLst>
  <p:sldSz cx="12192000"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301"/>
            <p14:sldId id="286"/>
            <p14:sldId id="293"/>
            <p14:sldId id="299"/>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0"/>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10" clrIdx="0">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76" autoAdjust="0"/>
    <p:restoredTop sz="48918" autoAdjust="0"/>
  </p:normalViewPr>
  <p:slideViewPr>
    <p:cSldViewPr snapToGrid="0" snapToObjects="1">
      <p:cViewPr varScale="1">
        <p:scale>
          <a:sx n="30" d="100"/>
          <a:sy n="30" d="100"/>
        </p:scale>
        <p:origin x="1884"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a:t>Requirements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custScaleX="105268">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ools"/>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custScaleX="105268">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Clipboard Mixed with solid fill"/>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custScaleX="105268">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descr="Share with solid fill"/>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custScaleX="105268">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46212" y="7878"/>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34276" y="142125"/>
          <a:ext cx="328160" cy="3281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42924" y="7878"/>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a:t>
          </a:r>
        </a:p>
      </dsp:txBody>
      <dsp:txXfrm>
        <a:off x="642924" y="7878"/>
        <a:ext cx="3477720" cy="596654"/>
      </dsp:txXfrm>
    </dsp:sp>
    <dsp:sp modelId="{2D5436FF-CD8F-49B7-BC99-A908F42A00BB}">
      <dsp:nvSpPr>
        <dsp:cNvPr id="0" name=""/>
        <dsp:cNvSpPr/>
      </dsp:nvSpPr>
      <dsp:spPr>
        <a:xfrm>
          <a:off x="4026872" y="7878"/>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 the problem</a:t>
          </a:r>
        </a:p>
      </dsp:txBody>
      <dsp:txXfrm>
        <a:off x="4026872" y="7878"/>
        <a:ext cx="3747606" cy="596654"/>
      </dsp:txXfrm>
    </dsp:sp>
    <dsp:sp modelId="{5D03E8DB-3BEC-4487-8F14-230693C419EF}">
      <dsp:nvSpPr>
        <dsp:cNvPr id="0" name=""/>
        <dsp:cNvSpPr/>
      </dsp:nvSpPr>
      <dsp:spPr>
        <a:xfrm>
          <a:off x="-46212" y="753697"/>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34276" y="887944"/>
          <a:ext cx="328160" cy="3281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42924" y="753697"/>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Research</a:t>
          </a:r>
        </a:p>
      </dsp:txBody>
      <dsp:txXfrm>
        <a:off x="642924" y="753697"/>
        <a:ext cx="3477720" cy="596654"/>
      </dsp:txXfrm>
    </dsp:sp>
    <dsp:sp modelId="{9941A27D-4987-49A4-ACA0-D2393F0B8B57}">
      <dsp:nvSpPr>
        <dsp:cNvPr id="0" name=""/>
        <dsp:cNvSpPr/>
      </dsp:nvSpPr>
      <dsp:spPr>
        <a:xfrm>
          <a:off x="4026872" y="753697"/>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026872" y="753697"/>
        <a:ext cx="3747606" cy="596654"/>
      </dsp:txXfrm>
    </dsp:sp>
    <dsp:sp modelId="{C0F40A7D-A0FF-4DD0-AE70-AF5CC0C3944C}">
      <dsp:nvSpPr>
        <dsp:cNvPr id="0" name=""/>
        <dsp:cNvSpPr/>
      </dsp:nvSpPr>
      <dsp:spPr>
        <a:xfrm>
          <a:off x="-46212" y="1499515"/>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34276" y="1633763"/>
          <a:ext cx="328160" cy="3281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42924" y="1499515"/>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Requirements</a:t>
          </a:r>
        </a:p>
      </dsp:txBody>
      <dsp:txXfrm>
        <a:off x="642924" y="1499515"/>
        <a:ext cx="3477720" cy="596654"/>
      </dsp:txXfrm>
    </dsp:sp>
    <dsp:sp modelId="{1A1555AA-C025-4D90-838C-14BC6794E59D}">
      <dsp:nvSpPr>
        <dsp:cNvPr id="0" name=""/>
        <dsp:cNvSpPr/>
      </dsp:nvSpPr>
      <dsp:spPr>
        <a:xfrm>
          <a:off x="4026872" y="1499515"/>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Specify requirements</a:t>
          </a:r>
        </a:p>
      </dsp:txBody>
      <dsp:txXfrm>
        <a:off x="4026872" y="1499515"/>
        <a:ext cx="3747606" cy="596654"/>
      </dsp:txXfrm>
    </dsp:sp>
    <dsp:sp modelId="{8C6DF571-7056-4786-B46B-161117869F8F}">
      <dsp:nvSpPr>
        <dsp:cNvPr id="0" name=""/>
        <dsp:cNvSpPr/>
      </dsp:nvSpPr>
      <dsp:spPr>
        <a:xfrm>
          <a:off x="-46212" y="2245334"/>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34276" y="2379581"/>
          <a:ext cx="328160" cy="3281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42924" y="2245334"/>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Brainstorm</a:t>
          </a:r>
        </a:p>
      </dsp:txBody>
      <dsp:txXfrm>
        <a:off x="642924" y="2245334"/>
        <a:ext cx="3477720" cy="596654"/>
      </dsp:txXfrm>
    </dsp:sp>
    <dsp:sp modelId="{F426248E-5F24-4359-8189-71B15B39B051}">
      <dsp:nvSpPr>
        <dsp:cNvPr id="0" name=""/>
        <dsp:cNvSpPr/>
      </dsp:nvSpPr>
      <dsp:spPr>
        <a:xfrm>
          <a:off x="4026872" y="2245334"/>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Develop solutions</a:t>
          </a:r>
        </a:p>
      </dsp:txBody>
      <dsp:txXfrm>
        <a:off x="4026872" y="2245334"/>
        <a:ext cx="3747606" cy="596654"/>
      </dsp:txXfrm>
    </dsp:sp>
    <dsp:sp modelId="{A4503FEF-0940-4282-84F3-1BDCB9741230}">
      <dsp:nvSpPr>
        <dsp:cNvPr id="0" name=""/>
        <dsp:cNvSpPr/>
      </dsp:nvSpPr>
      <dsp:spPr>
        <a:xfrm>
          <a:off x="-46212" y="2991153"/>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34276" y="3125400"/>
          <a:ext cx="328160" cy="3281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42924" y="2991153"/>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a:t>
          </a:r>
        </a:p>
      </dsp:txBody>
      <dsp:txXfrm>
        <a:off x="642924" y="2991153"/>
        <a:ext cx="3477720" cy="596654"/>
      </dsp:txXfrm>
    </dsp:sp>
    <dsp:sp modelId="{D613B4BD-3B22-4440-BDD3-821865FE339E}">
      <dsp:nvSpPr>
        <dsp:cNvPr id="0" name=""/>
        <dsp:cNvSpPr/>
      </dsp:nvSpPr>
      <dsp:spPr>
        <a:xfrm>
          <a:off x="4026872" y="2991153"/>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 a prototype</a:t>
          </a:r>
        </a:p>
      </dsp:txBody>
      <dsp:txXfrm>
        <a:off x="4026872" y="2991153"/>
        <a:ext cx="3747606" cy="596654"/>
      </dsp:txXfrm>
    </dsp:sp>
    <dsp:sp modelId="{7CBFD87E-5C7D-4BC5-A8EB-A83CEB76EB00}">
      <dsp:nvSpPr>
        <dsp:cNvPr id="0" name=""/>
        <dsp:cNvSpPr/>
      </dsp:nvSpPr>
      <dsp:spPr>
        <a:xfrm>
          <a:off x="-46212" y="3736971"/>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34276" y="3871219"/>
          <a:ext cx="328160" cy="328160"/>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42924" y="3736971"/>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a:t>
          </a:r>
        </a:p>
      </dsp:txBody>
      <dsp:txXfrm>
        <a:off x="642924" y="3736971"/>
        <a:ext cx="3477720" cy="596654"/>
      </dsp:txXfrm>
    </dsp:sp>
    <dsp:sp modelId="{EDE2BC57-6D59-4D50-99AE-924A50D4680A}">
      <dsp:nvSpPr>
        <dsp:cNvPr id="0" name=""/>
        <dsp:cNvSpPr/>
      </dsp:nvSpPr>
      <dsp:spPr>
        <a:xfrm>
          <a:off x="4026872" y="3736971"/>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 and redesign</a:t>
          </a:r>
        </a:p>
      </dsp:txBody>
      <dsp:txXfrm>
        <a:off x="4026872" y="3736971"/>
        <a:ext cx="3747606" cy="596654"/>
      </dsp:txXfrm>
    </dsp:sp>
    <dsp:sp modelId="{34833FC3-14AF-4AEA-B771-36827AFFD4BA}">
      <dsp:nvSpPr>
        <dsp:cNvPr id="0" name=""/>
        <dsp:cNvSpPr/>
      </dsp:nvSpPr>
      <dsp:spPr>
        <a:xfrm>
          <a:off x="-46212" y="4482790"/>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34276" y="4617038"/>
          <a:ext cx="328160" cy="328160"/>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42924" y="4482790"/>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Share</a:t>
          </a:r>
        </a:p>
      </dsp:txBody>
      <dsp:txXfrm>
        <a:off x="642924" y="4482790"/>
        <a:ext cx="3477720" cy="596654"/>
      </dsp:txXfrm>
    </dsp:sp>
    <dsp:sp modelId="{7F99D5B4-DE33-4A4B-B5B1-69E7AC370D35}">
      <dsp:nvSpPr>
        <dsp:cNvPr id="0" name=""/>
        <dsp:cNvSpPr/>
      </dsp:nvSpPr>
      <dsp:spPr>
        <a:xfrm>
          <a:off x="4026872" y="4482790"/>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Communicate results</a:t>
          </a:r>
        </a:p>
      </dsp:txBody>
      <dsp:txXfrm>
        <a:off x="4026872" y="4482790"/>
        <a:ext cx="3747606" cy="59665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B490C-EE19-3543-9F7A-2657609D31CD}" type="datetimeFigureOut">
              <a:rPr lang="en-US" smtClean="0"/>
              <a:t>12/16/2024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tu.be/e-pNWEEG6uA"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cdcfoundation.org/what/stephen-b-thacker-bio"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olioeradication.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dc.gov/polio"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polioeradication.org/" TargetMode="External"/><Relationship Id="rId4" Type="http://schemas.openxmlformats.org/officeDocument/2006/relationships/hyperlink" Target="http://www.cdc.gov/phpr/eoc.ht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vaccines/vpd/polio/index.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accent6"/>
                </a:solidFill>
                <a:effectLst/>
                <a:latin typeface="+mn-lt"/>
                <a:ea typeface="+mn-ea"/>
                <a:cs typeface="+mn-cs"/>
              </a:rPr>
              <a:t>Hook Sentences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Note: These slides are made possible by the David J. </a:t>
            </a:r>
            <a:r>
              <a:rPr lang="en-US" sz="1200" dirty="0" err="1">
                <a:solidFill>
                  <a:schemeClr val="tx1"/>
                </a:solidFill>
              </a:rPr>
              <a:t>Sencer</a:t>
            </a:r>
            <a:r>
              <a:rPr lang="en-US" sz="1200" dirty="0">
                <a:solidFill>
                  <a:schemeClr val="tx1"/>
                </a:solidFill>
              </a:rPr>
              <a:t> CDC Museum Public Health Academy.  </a:t>
            </a:r>
            <a:r>
              <a:rPr lang="en-US" dirty="0">
                <a:hlinkClick r:id="rId3"/>
              </a:rPr>
              <a:t>https://www.cdc.gov/museum/education/lessons/</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p>
          <a:p>
            <a:pPr marL="0" marR="0" algn="l">
              <a:lnSpc>
                <a:spcPct val="107000"/>
              </a:lnSpc>
              <a:spcBef>
                <a:spcPts val="0"/>
              </a:spcBef>
              <a:spcAft>
                <a:spcPts val="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6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Vaccine/ Vaccination: </a:t>
            </a:r>
            <a:r>
              <a:rPr lang="en-US" sz="1800" dirty="0">
                <a:solidFill>
                  <a:srgbClr val="222222"/>
                </a:solidFill>
                <a:effectLst/>
                <a:latin typeface="Century Gothic" panose="020B0502020202020204" pitchFamily="34" charset="0"/>
                <a:ea typeface="Times New Roman" panose="02020603050405020304" pitchFamily="18" charset="0"/>
                <a:cs typeface="Arial" panose="020B0604020202020204" pitchFamily="34" charset="0"/>
              </a:rPr>
              <a:t>a substance used to stimulate the production of antibodies and provide immunity against disease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6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Virus: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type of microbe (organisms too small to be visible to the naked eye) that causes infectious diseases; has a core of genetic material but no way to reproduce on  its own; uses infected cells’ reproductive machinery</a:t>
            </a:r>
          </a:p>
          <a:p>
            <a:pPr marL="0" marR="0" algn="l">
              <a:lnSpc>
                <a:spcPct val="107000"/>
              </a:lnSpc>
              <a:spcBef>
                <a:spcPts val="0"/>
              </a:spcBef>
              <a:spcAft>
                <a:spcPts val="6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Paralysis/Paralyzed: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loss of the ability to move (and sometimes to feel anything) part or most of the body; caused by illness, poison, or injury</a:t>
            </a:r>
          </a:p>
          <a:p>
            <a:pPr marL="0" marR="0" algn="l">
              <a:lnSpc>
                <a:spcPct val="107000"/>
              </a:lnSpc>
              <a:spcBef>
                <a:spcPts val="0"/>
              </a:spcBef>
              <a:spcAft>
                <a:spcPts val="6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Endemic: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regular presence of a disease or infectious agent in a population</a:t>
            </a:r>
          </a:p>
          <a:p>
            <a:pPr marL="0" marR="0" algn="l">
              <a:lnSpc>
                <a:spcPct val="107000"/>
              </a:lnSpc>
              <a:spcBef>
                <a:spcPts val="0"/>
              </a:spcBef>
              <a:spcAft>
                <a:spcPts val="6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Eradicate/Eradication: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reduction to zero of an infectious disease's presence in the global host population</a:t>
            </a: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94056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Polio is a crippling and potentially fatal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infectious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disease caused by 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1" dirty="0">
                <a:solidFill>
                  <a:srgbClr val="0A3A8E"/>
                </a:solidFill>
                <a:effectLst/>
                <a:latin typeface="Century Gothic" panose="020B0502020202020204" pitchFamily="34" charset="0"/>
                <a:ea typeface="Times New Roman" panose="02020603050405020304" pitchFamily="18" charset="0"/>
                <a:cs typeface="Segoe UI" panose="020B0502040204020203" pitchFamily="34" charset="0"/>
              </a:rPr>
              <a:t>Poliovirus</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 is very contagious and spreads through person-to-person contact.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enters the human body through the mouth and exits via the digestive system. For most, this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passes through undetected, but for others, 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can cause nerve damage, resulting in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paralysis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It enters the body through the mouth and spreads through </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contact with the feces (poop) of an infected person or droplets from a sneeze or cough of an infected person. Polio can contaminate food and water in unsanitary conditions where access to proper </a:t>
            </a:r>
            <a:r>
              <a:rPr lang="en-US" sz="1800" b="1" dirty="0">
                <a:solidFill>
                  <a:srgbClr val="0A3A8E"/>
                </a:solidFill>
                <a:effectLst/>
                <a:latin typeface="Century Gothic" panose="020B0502020202020204" pitchFamily="34" charset="0"/>
                <a:ea typeface="Times New Roman" panose="02020603050405020304" pitchFamily="18" charset="0"/>
                <a:cs typeface="Segoe UI" panose="020B0502040204020203" pitchFamily="34" charset="0"/>
              </a:rPr>
              <a:t>sanitation</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 is unavailable.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94056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 and the Centers for Disease Control and Prevention (CDC)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r>
              <a:rPr lang="en-US" u="none" dirty="0">
                <a:solidFill>
                  <a:schemeClr val="tx1"/>
                </a:solidFill>
                <a:effectLst/>
                <a:cs typeface="Century Gothic" panose="020B0502020202020204" pitchFamily="34" charset="0"/>
              </a:rPr>
              <a:t>Dr. Jonas Salk created the first polio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in the early 1950s. Children who participated in the first polio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trials in 1954 received Polio Pioneer pins from the </a:t>
            </a:r>
            <a:r>
              <a:rPr lang="en-US" sz="1800" u="sng"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hlinkClick r:id="rId3"/>
              </a:rPr>
              <a:t>National Foundation for Infantile Paralysis</a:t>
            </a:r>
            <a:r>
              <a:rPr lang="en-US" sz="1800" u="sng"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   https://youtu.be/e-pNWEEG6uA</a:t>
            </a:r>
            <a:r>
              <a:rPr lang="en-US" u="none" dirty="0">
                <a:solidFill>
                  <a:schemeClr val="tx1"/>
                </a:solidFill>
                <a:effectLst/>
                <a:cs typeface="Century Gothic" panose="020B0502020202020204" pitchFamily="34" charset="0"/>
              </a:rPr>
              <a:t>. The highly successful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trial led to the </a:t>
            </a:r>
            <a:r>
              <a:rPr lang="en-US" b="1" u="none" dirty="0">
                <a:solidFill>
                  <a:schemeClr val="tx1"/>
                </a:solidFill>
                <a:effectLst/>
                <a:cs typeface="Century Gothic" panose="020B0502020202020204" pitchFamily="34" charset="0"/>
              </a:rPr>
              <a:t>vaccine’s</a:t>
            </a:r>
            <a:r>
              <a:rPr lang="en-US" u="none" dirty="0">
                <a:solidFill>
                  <a:schemeClr val="tx1"/>
                </a:solidFill>
                <a:effectLst/>
                <a:cs typeface="Century Gothic" panose="020B0502020202020204" pitchFamily="34" charset="0"/>
              </a:rPr>
              <a:t> implementation the following year.</a:t>
            </a:r>
            <a:r>
              <a:rPr lang="en-US" u="none" dirty="0">
                <a:solidFill>
                  <a:schemeClr val="tx1"/>
                </a:solidFill>
                <a:effectLst/>
              </a:rPr>
              <a:t> O</a:t>
            </a:r>
            <a:r>
              <a:rPr lang="en-US" u="none" dirty="0">
                <a:solidFill>
                  <a:schemeClr val="tx1"/>
                </a:solidFill>
                <a:effectLst/>
                <a:cs typeface="Century Gothic" panose="020B0502020202020204" pitchFamily="34" charset="0"/>
              </a:rPr>
              <a:t>ne of CDC’s greatest disease detectives, the late </a:t>
            </a:r>
            <a:r>
              <a:rPr lang="en-US" sz="1800" u="sng"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hlinkClick r:id="rId4"/>
              </a:rPr>
              <a:t>Dr. Steve Thacker</a:t>
            </a:r>
            <a:r>
              <a:rPr lang="en-US" sz="1800" u="sng"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rPr>
              <a:t> (https://www.cdcfoundation.org/what/stephen-b-thacker-bio)</a:t>
            </a:r>
            <a:r>
              <a:rPr lang="en-US" u="none" dirty="0">
                <a:solidFill>
                  <a:schemeClr val="tx1"/>
                </a:solidFill>
                <a:effectLst/>
                <a:cs typeface="Century Gothic" panose="020B0502020202020204" pitchFamily="34" charset="0"/>
              </a:rPr>
              <a:t>, was part of the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trial and remembered receiving his Polio Pioneer pin. </a:t>
            </a:r>
          </a:p>
          <a:p>
            <a:endParaRPr lang="en-US" u="none" dirty="0">
              <a:solidFill>
                <a:schemeClr val="tx1"/>
              </a:solidFill>
              <a:effectLst/>
              <a:cs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Today, the U.S. Food and Drug Administration (FDA) oversees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licensing, a process that requires significant funding and years to complete. In 1955, no such agency existed. A small federal agency, the Laboratory of Biologics Control, had the power to approve production of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Eager to meet public demand, the polio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was licensed in just two hours, and state and local health departments began campaigns to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vaccinate</a:t>
            </a:r>
            <a:r>
              <a:rPr lang="en-US" sz="1800"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millions. Shortly after the program was implemented in the U.S., 40,000 cases of polio in children who were recently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vaccinated</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were detected by health departments and reported to CDC. In the subsequent weeks, 260 children were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paralyzed</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and 10 children died. Epidemic Intelligence Service Officers (EIS) at CDC used epidemiology to trace the outbreak to a few batches of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vaccines</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from California’s Cutter Laboratories that used poliovirus which was not properly killed. The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therefore caused polio instead of protecting against it. The investigation resulted in the establishment of rigid production controls to ensure the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vaccine’s</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safety and the public’s confidence in the </a:t>
            </a:r>
            <a:r>
              <a:rPr lang="en-US" sz="1800" b="1" dirty="0">
                <a:solidFill>
                  <a:srgbClr val="0A3A83"/>
                </a:solidFill>
                <a:effectLst/>
                <a:latin typeface="Century Gothic" panose="020B0502020202020204" pitchFamily="34" charset="0"/>
                <a:ea typeface="Century Gothic" panose="020B0502020202020204" pitchFamily="34" charset="0"/>
                <a:cs typeface="Century Gothic" panose="020B0502020202020204" pitchFamily="34" charset="0"/>
              </a:rPr>
              <a:t>vaccine</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was restored in a matter of weeks. The Cutter Incident, as it came to be called, also put CDC and the EIS disease detectives in the national spotlight as a valuable disease-investigating program.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endParaRPr lang="en-US" u="none" dirty="0">
              <a:solidFill>
                <a:schemeClr val="tx1"/>
              </a:solidFill>
              <a:effectLst/>
              <a:cs typeface="Century Gothic" panose="020B0502020202020204" pitchFamily="34" charset="0"/>
            </a:endParaRPr>
          </a:p>
          <a:p>
            <a:r>
              <a:rPr lang="en-US" u="none" dirty="0">
                <a:solidFill>
                  <a:schemeClr val="tx1"/>
                </a:solidFill>
                <a:effectLst/>
                <a:cs typeface="Century Gothic" panose="020B0502020202020204" pitchFamily="34" charset="0"/>
              </a:rPr>
              <a:t>There is no cure for polio. Infection prevention through the polio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is the only protection available. Two main types exist. The oral polio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(OPV) contains weakened live </a:t>
            </a:r>
            <a:r>
              <a:rPr lang="en-US" b="1" u="none" dirty="0">
                <a:solidFill>
                  <a:schemeClr val="tx1"/>
                </a:solidFill>
                <a:effectLst/>
                <a:cs typeface="Century Gothic" panose="020B0502020202020204" pitchFamily="34" charset="0"/>
              </a:rPr>
              <a:t>virus</a:t>
            </a:r>
            <a:r>
              <a:rPr lang="en-US" u="none" dirty="0">
                <a:solidFill>
                  <a:schemeClr val="tx1"/>
                </a:solidFill>
                <a:effectLst/>
                <a:cs typeface="Century Gothic" panose="020B0502020202020204" pitchFamily="34" charset="0"/>
              </a:rPr>
              <a:t> and is administered by mouth. The inactivated polio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(IPV) is given by injection and needs to be administered by a trained health worker. While OPV is much easier to administer, particularly in remote locations, it does carry a very small risk of developing </a:t>
            </a:r>
            <a:r>
              <a:rPr lang="en-US" b="1" u="none" dirty="0">
                <a:solidFill>
                  <a:schemeClr val="tx1"/>
                </a:solidFill>
                <a:effectLst/>
                <a:cs typeface="Century Gothic" panose="020B0502020202020204" pitchFamily="34" charset="0"/>
              </a:rPr>
              <a:t>vaccine</a:t>
            </a:r>
            <a:r>
              <a:rPr lang="en-US" u="none" dirty="0">
                <a:solidFill>
                  <a:schemeClr val="tx1"/>
                </a:solidFill>
                <a:effectLst/>
                <a:cs typeface="Century Gothic" panose="020B0502020202020204" pitchFamily="34" charset="0"/>
              </a:rPr>
              <a:t> derived poliovirus if the weakened virus is reactivated by the digestive system. These cases are closely tracked by CDC and other global health organizations.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The last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endemic</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case of polio in the United States occurred in 1979. Today, CDC is partnering with other agencies through the </a:t>
            </a:r>
            <a:r>
              <a:rPr lang="en-US" sz="1800" u="sng" dirty="0">
                <a:solidFill>
                  <a:srgbClr val="0B3B8E"/>
                </a:solidFill>
                <a:effectLst/>
                <a:latin typeface="Century Gothic" panose="020B0502020202020204" pitchFamily="34" charset="0"/>
                <a:ea typeface="Century Gothic" panose="020B0502020202020204" pitchFamily="34" charset="0"/>
                <a:cs typeface="Century Gothic" panose="020B0502020202020204" pitchFamily="34" charset="0"/>
                <a:hlinkClick r:id="rId3"/>
              </a:rPr>
              <a:t>Global Polio Eradication Initiative </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(GPEI) (https://polioeradication.org/) across the world to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eradicate</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polio globally. Organizations like GPEI carry out disease surveillance activities in countries around the world by going door-to-door to identify polio cases and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vaccinate</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children. Polio has three main strands: poliovirus type 1, type 2, and type 3. Globally, wild types 2 and 3 were declared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eradicated</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in 2015 and 2019. As of 2021, wild type 1 poliovirus remains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endemic</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in only two countries: Pakistan and Afghanistan. Though cases of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vaccine</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derived polioviruses still occur in many countries, the world is close to fully </a:t>
            </a:r>
            <a:r>
              <a:rPr lang="en-US" sz="1800" b="1"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eradicating</a:t>
            </a:r>
            <a:r>
              <a:rPr lang="en-US" sz="1800" dirty="0">
                <a:solidFill>
                  <a:schemeClr val="tx1"/>
                </a:solidFill>
                <a:effectLst/>
                <a:latin typeface="Century Gothic" panose="020B0502020202020204" pitchFamily="34" charset="0"/>
                <a:ea typeface="Century Gothic" panose="020B0502020202020204" pitchFamily="34" charset="0"/>
                <a:cs typeface="Century Gothic" panose="020B0502020202020204" pitchFamily="34" charset="0"/>
              </a:rPr>
              <a:t> polio through the concentrated efforts of public health officials.</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Listen to Dr. Stephen L.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Cochi</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part of the Global Immunization Division of CDC, speak about the strategy to eliminate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endemic</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polio in India through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vaccination</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surveillance.  Find out how this strategy has been applied globally to reduce polio cases. </a:t>
            </a:r>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Call to Action</a:t>
            </a:r>
          </a:p>
          <a:p>
            <a:pPr lvl="0"/>
            <a:endParaRPr lang="en-US" sz="1200" kern="1200" dirty="0">
              <a:solidFill>
                <a:schemeClr val="tx1"/>
              </a:solidFill>
              <a:effectLst/>
              <a:latin typeface="+mn-lt"/>
              <a:ea typeface="+mn-ea"/>
              <a:cs typeface="+mn-cs"/>
            </a:endParaRPr>
          </a:p>
          <a:p>
            <a:pPr marL="0" marR="0">
              <a:lnSpc>
                <a:spcPct val="107000"/>
              </a:lnSpc>
              <a:spcBef>
                <a:spcPts val="0"/>
              </a:spcBef>
              <a:spcAft>
                <a:spcPts val="0"/>
              </a:spcAft>
            </a:pP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In order to fully </a:t>
            </a: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eradicate</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polio, it is essential that children get fully </a:t>
            </a: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vaccinated</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even in remote areas of the world. You can help the </a:t>
            </a: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eradication</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efforts by following these three steps:  </a:t>
            </a:r>
          </a:p>
          <a:p>
            <a:pPr marL="0" marR="0">
              <a:lnSpc>
                <a:spcPct val="107000"/>
              </a:lnSpc>
              <a:spcBef>
                <a:spcPts val="0"/>
              </a:spcBef>
              <a:spcAft>
                <a:spcPts val="0"/>
              </a:spcAft>
            </a:pPr>
            <a:endPar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0"/>
              </a:spcBef>
              <a:spcAft>
                <a:spcPts val="0"/>
              </a:spcAft>
              <a:buAutoNum type="arabicPeriod"/>
            </a:pP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Design and build a polio vaccine carrier. </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One of the big challenges with the polio </a:t>
            </a: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is that it must be kept between 35-46°F (2-8°C) to remain effective. This can be difficult to do in remote areas. Design a cost-effective portable carrier that will allow healthcare workers to preserve the </a:t>
            </a: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vaccine’s</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safety in the field.</a:t>
            </a:r>
          </a:p>
          <a:p>
            <a:pPr marL="342900" marR="0" indent="-342900">
              <a:lnSpc>
                <a:spcPct val="107000"/>
              </a:lnSpc>
              <a:spcBef>
                <a:spcPts val="0"/>
              </a:spcBef>
              <a:spcAft>
                <a:spcPts val="0"/>
              </a:spcAft>
              <a:buAutoNum type="arabicPeriod"/>
            </a:pP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Test your prototype. </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Use the design you developed to build a prototype. Conduct field tests to see how effective your device is at maintaining a consistent temperature.</a:t>
            </a:r>
          </a:p>
          <a:p>
            <a:pPr marL="342900" marR="0" indent="-342900">
              <a:lnSpc>
                <a:spcPct val="107000"/>
              </a:lnSpc>
              <a:spcBef>
                <a:spcPts val="0"/>
              </a:spcBef>
              <a:spcAft>
                <a:spcPts val="0"/>
              </a:spcAft>
              <a:buAutoNum type="arabicPeriod"/>
            </a:pP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Share your designs.</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One of the ways CDC communicates information is through social media. Your designs can help CDC communicate the work they have done and are doing to improve access to polio </a:t>
            </a:r>
            <a:r>
              <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vaccinations</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across the globe.</a:t>
            </a:r>
          </a:p>
          <a:p>
            <a:pPr marL="0" marR="0" indent="0">
              <a:lnSpc>
                <a:spcPct val="107000"/>
              </a:lnSpc>
              <a:spcBef>
                <a:spcPts val="0"/>
              </a:spcBef>
              <a:spcAft>
                <a:spcPts val="0"/>
              </a:spcAft>
              <a:buNone/>
            </a:pP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indent="0">
              <a:lnSpc>
                <a:spcPct val="107000"/>
              </a:lnSpc>
              <a:spcBef>
                <a:spcPts val="0"/>
              </a:spcBef>
              <a:spcAft>
                <a:spcPts val="0"/>
              </a:spcAft>
              <a:buNone/>
            </a:pPr>
            <a:r>
              <a:rPr lang="en-US" sz="1800" b="1" dirty="0">
                <a:solidFill>
                  <a:srgbClr val="0B3B8E"/>
                </a:solidFill>
                <a:effectLst/>
                <a:latin typeface="Century Gothic" panose="020B0502020202020204" pitchFamily="34" charset="0"/>
                <a:cs typeface="Segoe UI" panose="020B0502040204020203" pitchFamily="34" charset="0"/>
              </a:rPr>
              <a:t>Why Participate? A Message from CDC</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600"/>
              </a:spcAft>
            </a:pPr>
            <a:r>
              <a:rPr lang="en-US" sz="1800" b="0" dirty="0">
                <a:solidFill>
                  <a:schemeClr val="tx1"/>
                </a:solidFill>
                <a:effectLst/>
                <a:latin typeface="Century Gothic" panose="020B0502020202020204" pitchFamily="34" charset="0"/>
                <a:cs typeface="Segoe UI" panose="020B0502040204020203" pitchFamily="34" charset="0"/>
              </a:rPr>
              <a:t>The </a:t>
            </a:r>
            <a:r>
              <a:rPr lang="en-US" sz="1800" b="1" dirty="0">
                <a:solidFill>
                  <a:schemeClr val="tx1"/>
                </a:solidFill>
                <a:effectLst/>
                <a:latin typeface="Century Gothic" panose="020B0502020202020204" pitchFamily="34" charset="0"/>
                <a:cs typeface="Segoe UI" panose="020B0502040204020203" pitchFamily="34" charset="0"/>
              </a:rPr>
              <a:t>eradication</a:t>
            </a:r>
            <a:r>
              <a:rPr lang="en-US" sz="1800" b="0" dirty="0">
                <a:solidFill>
                  <a:schemeClr val="tx1"/>
                </a:solidFill>
                <a:effectLst/>
                <a:latin typeface="Century Gothic" panose="020B0502020202020204" pitchFamily="34" charset="0"/>
                <a:cs typeface="Segoe UI" panose="020B0502040204020203" pitchFamily="34" charset="0"/>
              </a:rPr>
              <a:t> of </a:t>
            </a:r>
            <a:r>
              <a:rPr lang="en-US" sz="1800" b="0" u="sng" dirty="0">
                <a:solidFill>
                  <a:schemeClr val="tx1"/>
                </a:solidFill>
                <a:effectLst/>
                <a:latin typeface="Century Gothic" panose="020B050202020202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polio</a:t>
            </a:r>
            <a:r>
              <a:rPr lang="en-US" sz="1800" b="0" dirty="0">
                <a:solidFill>
                  <a:schemeClr val="tx1"/>
                </a:solidFill>
                <a:effectLst/>
                <a:latin typeface="Century Gothic" panose="020B0502020202020204" pitchFamily="34" charset="0"/>
                <a:cs typeface="Segoe UI" panose="020B0502040204020203" pitchFamily="34" charset="0"/>
              </a:rPr>
              <a:t> (https://www.cdc.gov/polio/) is an important priority for CDC. On December 2, 2011, CDC activated its</a:t>
            </a:r>
            <a:r>
              <a:rPr lang="en-US" sz="1800" b="0" u="sng" dirty="0">
                <a:solidFill>
                  <a:schemeClr val="tx1"/>
                </a:solidFill>
                <a:effectLst/>
                <a:latin typeface="Century Gothic" panose="020B0502020202020204" pitchFamily="34" charset="0"/>
                <a:cs typeface="Segoe UI" panose="020B0502040204020203" pitchFamily="34" charset="0"/>
                <a:hlinkClick r:id="rId4">
                  <a:extLst>
                    <a:ext uri="{A12FA001-AC4F-418D-AE19-62706E023703}">
                      <ahyp:hlinkClr xmlns:ahyp="http://schemas.microsoft.com/office/drawing/2018/hyperlinkcolor" val="tx"/>
                    </a:ext>
                  </a:extLst>
                </a:hlinkClick>
              </a:rPr>
              <a:t> Emergency Operations Center (EOC)</a:t>
            </a:r>
            <a:r>
              <a:rPr lang="en-US" sz="1800" b="0" dirty="0">
                <a:solidFill>
                  <a:schemeClr val="tx1"/>
                </a:solidFill>
                <a:effectLst/>
                <a:latin typeface="Century Gothic" panose="020B0502020202020204" pitchFamily="34" charset="0"/>
                <a:cs typeface="Segoe UI" panose="020B0502040204020203" pitchFamily="34" charset="0"/>
              </a:rPr>
              <a:t>  (https://www.cdc.gov/orr/deo/index.html) to strengthen the agency’s partnership engagement through the </a:t>
            </a:r>
            <a:r>
              <a:rPr lang="en-US" sz="1800" b="0" u="sng" dirty="0">
                <a:solidFill>
                  <a:schemeClr val="tx1"/>
                </a:solidFill>
                <a:effectLst/>
                <a:latin typeface="Century Gothic" panose="020B0502020202020204" pitchFamily="34" charset="0"/>
                <a:cs typeface="Segoe UI" panose="020B0502040204020203" pitchFamily="34" charset="0"/>
                <a:hlinkClick r:id="rId5">
                  <a:extLst>
                    <a:ext uri="{A12FA001-AC4F-418D-AE19-62706E023703}">
                      <ahyp:hlinkClr xmlns:ahyp="http://schemas.microsoft.com/office/drawing/2018/hyperlinkcolor" val="tx"/>
                    </a:ext>
                  </a:extLst>
                </a:hlinkClick>
              </a:rPr>
              <a:t>Global Polio Eradication Initiative (GPEI),</a:t>
            </a:r>
            <a:r>
              <a:rPr lang="en-US" sz="1800" b="0" u="sng" dirty="0">
                <a:solidFill>
                  <a:schemeClr val="tx1"/>
                </a:solidFill>
                <a:effectLst/>
                <a:latin typeface="Century Gothic" panose="020B0502020202020204" pitchFamily="34" charset="0"/>
                <a:cs typeface="Segoe UI" panose="020B0502040204020203" pitchFamily="34" charset="0"/>
              </a:rPr>
              <a:t> (https://polioeradication.org/)</a:t>
            </a:r>
            <a:r>
              <a:rPr lang="en-US" sz="1800" b="0" dirty="0">
                <a:solidFill>
                  <a:schemeClr val="tx1"/>
                </a:solidFill>
                <a:effectLst/>
                <a:latin typeface="Century Gothic" panose="020B0502020202020204" pitchFamily="34" charset="0"/>
                <a:cs typeface="Segoe UI" panose="020B0502040204020203" pitchFamily="34" charset="0"/>
              </a:rPr>
              <a:t> which is committed to completing the </a:t>
            </a:r>
            <a:r>
              <a:rPr lang="en-US" sz="1800" b="1" dirty="0">
                <a:solidFill>
                  <a:schemeClr val="tx1"/>
                </a:solidFill>
                <a:effectLst/>
                <a:latin typeface="Century Gothic" panose="020B0502020202020204" pitchFamily="34" charset="0"/>
                <a:cs typeface="Segoe UI" panose="020B0502040204020203" pitchFamily="34" charset="0"/>
              </a:rPr>
              <a:t>eradication</a:t>
            </a:r>
            <a:r>
              <a:rPr lang="en-US" sz="1800" b="0" dirty="0">
                <a:solidFill>
                  <a:schemeClr val="tx1"/>
                </a:solidFill>
                <a:effectLst/>
                <a:latin typeface="Century Gothic" panose="020B0502020202020204" pitchFamily="34" charset="0"/>
                <a:cs typeface="Segoe UI" panose="020B0502040204020203" pitchFamily="34" charset="0"/>
              </a:rPr>
              <a:t> of polio. On December 14, 2011, the support of the entire CDC community was enlisted to become active participants in an intensified effort to </a:t>
            </a:r>
            <a:r>
              <a:rPr lang="en-US" sz="1800" b="1" dirty="0">
                <a:solidFill>
                  <a:schemeClr val="tx1"/>
                </a:solidFill>
                <a:effectLst/>
                <a:latin typeface="Century Gothic" panose="020B0502020202020204" pitchFamily="34" charset="0"/>
                <a:cs typeface="Segoe UI" panose="020B0502040204020203" pitchFamily="34" charset="0"/>
              </a:rPr>
              <a:t>eradicate</a:t>
            </a:r>
            <a:r>
              <a:rPr lang="en-US" sz="1800" b="0" dirty="0">
                <a:solidFill>
                  <a:schemeClr val="tx1"/>
                </a:solidFill>
                <a:effectLst/>
                <a:latin typeface="Century Gothic" panose="020B0502020202020204" pitchFamily="34" charset="0"/>
                <a:cs typeface="Segoe UI" panose="020B0502040204020203" pitchFamily="34" charset="0"/>
              </a:rPr>
              <a:t> polio worldwide. Efforts to </a:t>
            </a:r>
            <a:r>
              <a:rPr lang="en-US" sz="1800" b="1" dirty="0">
                <a:solidFill>
                  <a:schemeClr val="tx1"/>
                </a:solidFill>
                <a:effectLst/>
                <a:latin typeface="Century Gothic" panose="020B0502020202020204" pitchFamily="34" charset="0"/>
                <a:cs typeface="Segoe UI" panose="020B0502040204020203" pitchFamily="34" charset="0"/>
              </a:rPr>
              <a:t>eradicate</a:t>
            </a:r>
            <a:r>
              <a:rPr lang="en-US" sz="1800" b="0" dirty="0">
                <a:solidFill>
                  <a:schemeClr val="tx1"/>
                </a:solidFill>
                <a:effectLst/>
                <a:latin typeface="Century Gothic" panose="020B0502020202020204" pitchFamily="34" charset="0"/>
                <a:cs typeface="Segoe UI" panose="020B0502040204020203" pitchFamily="34" charset="0"/>
              </a:rPr>
              <a:t> polio over the last few decades means that over 18 million cases of </a:t>
            </a:r>
            <a:r>
              <a:rPr lang="en-US" sz="1800" b="1" dirty="0">
                <a:solidFill>
                  <a:schemeClr val="tx1"/>
                </a:solidFill>
                <a:effectLst/>
                <a:latin typeface="Century Gothic" panose="020B0502020202020204" pitchFamily="34" charset="0"/>
                <a:cs typeface="Segoe UI" panose="020B0502040204020203" pitchFamily="34" charset="0"/>
              </a:rPr>
              <a:t>paralysis </a:t>
            </a:r>
            <a:r>
              <a:rPr lang="en-US" sz="1800" b="0" dirty="0">
                <a:solidFill>
                  <a:schemeClr val="tx1"/>
                </a:solidFill>
                <a:effectLst/>
                <a:latin typeface="Century Gothic" panose="020B0502020202020204" pitchFamily="34" charset="0"/>
                <a:cs typeface="Segoe UI" panose="020B0502040204020203" pitchFamily="34" charset="0"/>
              </a:rPr>
              <a:t>have been averted.</a:t>
            </a:r>
            <a:endParaRPr lang="en-US" sz="1800" b="1" dirty="0">
              <a:solidFill>
                <a:schemeClr val="tx1"/>
              </a:solidFill>
              <a:effectLst/>
              <a:latin typeface="Century Gothic" panose="020B0502020202020204" pitchFamily="34" charset="0"/>
              <a:cs typeface="Segoe UI" panose="020B0502040204020203" pitchFamily="34" charset="0"/>
            </a:endParaRPr>
          </a:p>
          <a:p>
            <a:pPr marL="0" marR="0" algn="l">
              <a:lnSpc>
                <a:spcPct val="107000"/>
              </a:lnSpc>
              <a:spcBef>
                <a:spcPts val="0"/>
              </a:spcBef>
              <a:spcAft>
                <a:spcPts val="600"/>
              </a:spcAft>
            </a:pPr>
            <a:r>
              <a:rPr lang="en-US" sz="1800" b="0" dirty="0">
                <a:solidFill>
                  <a:schemeClr val="tx1"/>
                </a:solidFill>
                <a:effectLst/>
                <a:latin typeface="Century Gothic" panose="020B0502020202020204" pitchFamily="34" charset="0"/>
                <a:cs typeface="Segoe UI" panose="020B0502040204020203" pitchFamily="34" charset="0"/>
              </a:rPr>
              <a:t>Success in </a:t>
            </a:r>
            <a:r>
              <a:rPr lang="en-US" sz="1800" b="1" dirty="0">
                <a:solidFill>
                  <a:schemeClr val="tx1"/>
                </a:solidFill>
                <a:effectLst/>
                <a:latin typeface="Century Gothic" panose="020B0502020202020204" pitchFamily="34" charset="0"/>
                <a:cs typeface="Segoe UI" panose="020B0502040204020203" pitchFamily="34" charset="0"/>
              </a:rPr>
              <a:t>eradicating</a:t>
            </a:r>
            <a:r>
              <a:rPr lang="en-US" sz="1800" b="0" dirty="0">
                <a:solidFill>
                  <a:schemeClr val="tx1"/>
                </a:solidFill>
                <a:effectLst/>
                <a:latin typeface="Century Gothic" panose="020B0502020202020204" pitchFamily="34" charset="0"/>
                <a:cs typeface="Segoe UI" panose="020B0502040204020203" pitchFamily="34" charset="0"/>
              </a:rPr>
              <a:t> polio will mean that no child will have to experience the devastating effects of the disease again. Failure to </a:t>
            </a:r>
            <a:r>
              <a:rPr lang="en-US" sz="1800" b="1" dirty="0">
                <a:solidFill>
                  <a:schemeClr val="tx1"/>
                </a:solidFill>
                <a:effectLst/>
                <a:latin typeface="Century Gothic" panose="020B0502020202020204" pitchFamily="34" charset="0"/>
                <a:cs typeface="Segoe UI" panose="020B0502040204020203" pitchFamily="34" charset="0"/>
              </a:rPr>
              <a:t>eradicate</a:t>
            </a:r>
            <a:r>
              <a:rPr lang="en-US" sz="1800" b="0" dirty="0">
                <a:solidFill>
                  <a:schemeClr val="tx1"/>
                </a:solidFill>
                <a:effectLst/>
                <a:latin typeface="Century Gothic" panose="020B0502020202020204" pitchFamily="34" charset="0"/>
                <a:cs typeface="Segoe UI" panose="020B0502040204020203" pitchFamily="34" charset="0"/>
              </a:rPr>
              <a:t> polio could cause poliovirus to reappear around the world with up to 200,000 new cases expected every year within 10 years. We are so close to </a:t>
            </a:r>
            <a:r>
              <a:rPr lang="en-US" sz="1800" b="1" dirty="0">
                <a:solidFill>
                  <a:schemeClr val="tx1"/>
                </a:solidFill>
                <a:effectLst/>
                <a:latin typeface="Century Gothic" panose="020B0502020202020204" pitchFamily="34" charset="0"/>
                <a:cs typeface="Segoe UI" panose="020B0502040204020203" pitchFamily="34" charset="0"/>
              </a:rPr>
              <a:t>eradicating</a:t>
            </a:r>
            <a:r>
              <a:rPr lang="en-US" sz="1800" b="0" dirty="0">
                <a:solidFill>
                  <a:schemeClr val="tx1"/>
                </a:solidFill>
                <a:effectLst/>
                <a:latin typeface="Century Gothic" panose="020B0502020202020204" pitchFamily="34" charset="0"/>
                <a:cs typeface="Segoe UI" panose="020B0502040204020203" pitchFamily="34" charset="0"/>
              </a:rPr>
              <a:t> the </a:t>
            </a:r>
            <a:r>
              <a:rPr lang="en-US" sz="1800" b="1" dirty="0">
                <a:solidFill>
                  <a:schemeClr val="tx1"/>
                </a:solidFill>
                <a:effectLst/>
                <a:latin typeface="Century Gothic" panose="020B0502020202020204" pitchFamily="34" charset="0"/>
                <a:cs typeface="Segoe UI" panose="020B0502040204020203" pitchFamily="34" charset="0"/>
              </a:rPr>
              <a:t>virus</a:t>
            </a:r>
            <a:r>
              <a:rPr lang="en-US" sz="1800" b="0" dirty="0">
                <a:solidFill>
                  <a:schemeClr val="tx1"/>
                </a:solidFill>
                <a:effectLst/>
                <a:latin typeface="Century Gothic" panose="020B0502020202020204" pitchFamily="34" charset="0"/>
                <a:cs typeface="Segoe UI" panose="020B0502040204020203" pitchFamily="34" charset="0"/>
              </a:rPr>
              <a:t>, but we need to finish the job now, once and for all.</a:t>
            </a:r>
            <a:endParaRPr lang="en-US" sz="1800" b="1" dirty="0">
              <a:solidFill>
                <a:schemeClr val="tx1"/>
              </a:solidFill>
              <a:effectLst/>
              <a:latin typeface="Century Gothic" panose="020B0502020202020204" pitchFamily="34" charset="0"/>
              <a:cs typeface="Segoe UI" panose="020B0502040204020203" pitchFamily="34" charset="0"/>
            </a:endParaRPr>
          </a:p>
          <a:p>
            <a:pPr marL="0" marR="0" indent="0">
              <a:lnSpc>
                <a:spcPct val="107000"/>
              </a:lnSpc>
              <a:spcBef>
                <a:spcPts val="0"/>
              </a:spcBef>
              <a:spcAft>
                <a:spcPts val="0"/>
              </a:spcAft>
              <a:buNone/>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engineering design process allows engineers to develop and test solutions to problems. You can use the process to help determine the best way to make a portable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carrier that is capable of maintaining low temperatures for long time periods.</a:t>
            </a:r>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2551506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Design and Build the Vaccine Carrier</a:t>
            </a:r>
          </a:p>
          <a:p>
            <a:r>
              <a:rPr lang="en-US" dirty="0">
                <a:effectLst/>
              </a:rPr>
              <a:t>One of the big challenges with the polio </a:t>
            </a:r>
            <a:r>
              <a:rPr lang="en-US" b="1" dirty="0">
                <a:solidFill>
                  <a:srgbClr val="0A3A83"/>
                </a:solidFill>
                <a:effectLst/>
              </a:rPr>
              <a:t>vaccine</a:t>
            </a:r>
            <a:r>
              <a:rPr lang="en-US" dirty="0">
                <a:solidFill>
                  <a:srgbClr val="0A3A83"/>
                </a:solidFill>
                <a:effectLst/>
              </a:rPr>
              <a:t> </a:t>
            </a:r>
            <a:r>
              <a:rPr lang="en-US" dirty="0">
                <a:effectLst/>
              </a:rPr>
              <a:t>is that it must be kept between 35-46°F (2-8°C) to remain effective. This can be particularly difficult to do in remote areas. Design a cost-effective portable carrier that will allow healthcare workers to maintain the polio </a:t>
            </a:r>
            <a:r>
              <a:rPr lang="en-US" b="1" dirty="0">
                <a:solidFill>
                  <a:srgbClr val="0A3A83"/>
                </a:solidFill>
                <a:effectLst/>
              </a:rPr>
              <a:t>vaccine’s</a:t>
            </a:r>
            <a:r>
              <a:rPr lang="en-US" dirty="0">
                <a:effectLst/>
              </a:rPr>
              <a:t> safety in the field. Start by researching the storage and handling concerns of the </a:t>
            </a:r>
            <a:r>
              <a:rPr lang="en-US" u="sng" dirty="0">
                <a:solidFill>
                  <a:srgbClr val="0B3B8E"/>
                </a:solidFill>
                <a:effectLst/>
                <a:hlinkClick r:id="rId3"/>
              </a:rPr>
              <a:t>polio</a:t>
            </a:r>
            <a:r>
              <a:rPr lang="en-US" b="1" u="sng" dirty="0">
                <a:solidFill>
                  <a:srgbClr val="0B3B8E"/>
                </a:solidFill>
                <a:effectLst/>
                <a:hlinkClick r:id="rId3"/>
              </a:rPr>
              <a:t> </a:t>
            </a:r>
            <a:r>
              <a:rPr lang="en-US" u="sng" dirty="0">
                <a:solidFill>
                  <a:srgbClr val="0B3B8E"/>
                </a:solidFill>
                <a:effectLst/>
                <a:hlinkClick r:id="rId3"/>
              </a:rPr>
              <a:t>vaccine</a:t>
            </a:r>
            <a:r>
              <a:rPr lang="en-US" u="sng" dirty="0">
                <a:solidFill>
                  <a:srgbClr val="0B3B8E"/>
                </a:solidFill>
                <a:effectLst/>
              </a:rPr>
              <a:t> (https://www.cdc.gov/vaccines/hcp/storage-handling/resources.html)</a:t>
            </a:r>
            <a:r>
              <a:rPr lang="en-US" dirty="0">
                <a:effectLst/>
              </a:rPr>
              <a:t>. </a:t>
            </a:r>
          </a:p>
          <a:p>
            <a:pPr marL="85725" marR="0">
              <a:lnSpc>
                <a:spcPct val="107000"/>
              </a:lnSpc>
              <a:spcBef>
                <a:spcPts val="300"/>
              </a:spcBef>
              <a:spcAft>
                <a:spcPts val="800"/>
              </a:spcAft>
            </a:pPr>
            <a:endParaRPr lang="en-US" sz="1200" b="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85725" marR="0">
              <a:lnSpc>
                <a:spcPct val="107000"/>
              </a:lnSpc>
              <a:spcBef>
                <a:spcPts val="300"/>
              </a:spcBef>
              <a:spcAft>
                <a:spcPts val="800"/>
              </a:spcAft>
            </a:pPr>
            <a:r>
              <a:rPr lang="en-US" sz="12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Suggested Materials</a:t>
            </a:r>
            <a:endParaRPr lang="en-US" sz="12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85725" marR="99695">
              <a:lnSpc>
                <a:spcPct val="107000"/>
              </a:lnSpc>
              <a:spcBef>
                <a:spcPts val="0"/>
              </a:spcBef>
              <a:spcAft>
                <a:spcPts val="0"/>
              </a:spcAft>
            </a:pP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You may use any materials to build your cooler. Here are some suggestions:</a:t>
            </a:r>
          </a:p>
          <a:p>
            <a:pPr marL="171450" marR="0" lvl="0" indent="-171450">
              <a:lnSpc>
                <a:spcPct val="130000"/>
              </a:lnSpc>
              <a:spcBef>
                <a:spcPts val="300"/>
              </a:spcBef>
              <a:spcAft>
                <a:spcPts val="1800"/>
              </a:spcAft>
              <a:buSzPts val="900"/>
              <a:buFont typeface="Arial" panose="020B0604020202020204" pitchFamily="34" charset="0"/>
              <a:buChar char="•"/>
              <a:tabLst>
                <a:tab pos="228600" algn="l"/>
                <a:tab pos="457200" algn="l"/>
              </a:tabLst>
            </a:pPr>
            <a:r>
              <a:rPr lang="en-US" sz="1200" b="0" dirty="0">
                <a:effectLst/>
                <a:latin typeface="Century Gothic" panose="020B0502020202020204" pitchFamily="34" charset="0"/>
                <a:ea typeface="Century Gothic" panose="020B0502020202020204" pitchFamily="34" charset="0"/>
                <a:cs typeface="Segoe UI" panose="020B0502040204020203" pitchFamily="34" charset="0"/>
              </a:rPr>
              <a:t>Container: box, bag, storage container</a:t>
            </a:r>
          </a:p>
          <a:p>
            <a:pPr marL="171450" marR="0" lvl="0" indent="-171450">
              <a:lnSpc>
                <a:spcPct val="130000"/>
              </a:lnSpc>
              <a:spcBef>
                <a:spcPts val="300"/>
              </a:spcBef>
              <a:spcAft>
                <a:spcPts val="1800"/>
              </a:spcAft>
              <a:buSzPts val="900"/>
              <a:buFont typeface="Arial" panose="020B0604020202020204" pitchFamily="34" charset="0"/>
              <a:buChar char="•"/>
              <a:tabLst>
                <a:tab pos="228600" algn="l"/>
                <a:tab pos="457200" algn="l"/>
              </a:tabLst>
            </a:pPr>
            <a:r>
              <a:rPr lang="en-US" sz="1200" b="0" dirty="0">
                <a:effectLst/>
                <a:latin typeface="Century Gothic" panose="020B0502020202020204" pitchFamily="34" charset="0"/>
                <a:ea typeface="Century Gothic" panose="020B0502020202020204" pitchFamily="34" charset="0"/>
                <a:cs typeface="Segoe UI" panose="020B0502040204020203" pitchFamily="34" charset="0"/>
              </a:rPr>
              <a:t>Insulation: towels, cardboard, bubble wrap, cotton, foam insulation</a:t>
            </a:r>
          </a:p>
          <a:p>
            <a:pPr marL="171450" marR="0" lvl="0" indent="-171450">
              <a:lnSpc>
                <a:spcPct val="130000"/>
              </a:lnSpc>
              <a:spcBef>
                <a:spcPts val="300"/>
              </a:spcBef>
              <a:spcAft>
                <a:spcPts val="1800"/>
              </a:spcAft>
              <a:buSzPts val="900"/>
              <a:buFont typeface="Arial" panose="020B0604020202020204" pitchFamily="34" charset="0"/>
              <a:buChar char="•"/>
              <a:tabLst>
                <a:tab pos="228600" algn="l"/>
                <a:tab pos="457200" algn="l"/>
              </a:tabLst>
            </a:pPr>
            <a:r>
              <a:rPr lang="en-US" sz="1200" b="0" dirty="0">
                <a:effectLst/>
                <a:latin typeface="Century Gothic" panose="020B0502020202020204" pitchFamily="34" charset="0"/>
                <a:ea typeface="Century Gothic" panose="020B0502020202020204" pitchFamily="34" charset="0"/>
                <a:cs typeface="Segoe UI" panose="020B0502040204020203" pitchFamily="34" charset="0"/>
              </a:rPr>
              <a:t>Cooling: ice, dry ice, gel packs</a:t>
            </a:r>
          </a:p>
          <a:p>
            <a:pPr marL="171450" marR="0" lvl="0" indent="-171450">
              <a:lnSpc>
                <a:spcPct val="130000"/>
              </a:lnSpc>
              <a:spcBef>
                <a:spcPts val="300"/>
              </a:spcBef>
              <a:spcAft>
                <a:spcPts val="1800"/>
              </a:spcAft>
              <a:buSzPts val="900"/>
              <a:buFont typeface="Arial" panose="020B0604020202020204" pitchFamily="34" charset="0"/>
              <a:buChar char="•"/>
              <a:tabLst>
                <a:tab pos="228600" algn="l"/>
                <a:tab pos="457200" algn="l"/>
              </a:tabLst>
            </a:pPr>
            <a:r>
              <a:rPr lang="en-US" sz="1200" b="0" dirty="0">
                <a:effectLst/>
                <a:latin typeface="Century Gothic" panose="020B0502020202020204" pitchFamily="34" charset="0"/>
                <a:ea typeface="Century Gothic" panose="020B0502020202020204" pitchFamily="34" charset="0"/>
                <a:cs typeface="Segoe UI" panose="020B0502040204020203" pitchFamily="34" charset="0"/>
              </a:rPr>
              <a:t>Temperature monitoring: thermometer or digital temperature probe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1200"/>
              </a:spcBef>
              <a:spcAft>
                <a:spcPts val="120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Test the Vaccine Carrier</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1200"/>
              </a:spcBef>
              <a:spcAft>
                <a:spcPts val="12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Use the design you developed to build a prototype. Conduct field tests to see how effective your device is at maintaining a consistent temperature. </a:t>
            </a:r>
          </a:p>
          <a:p>
            <a:pPr marL="0" marR="0">
              <a:lnSpc>
                <a:spcPct val="107000"/>
              </a:lnSpc>
              <a:spcBef>
                <a:spcPts val="0"/>
              </a:spcBef>
              <a:spcAft>
                <a:spcPts val="2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As you prepare to test your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carrier, consider the following:</a:t>
            </a:r>
          </a:p>
          <a:p>
            <a:pPr marL="342900" marR="0" lvl="0" indent="-342900">
              <a:lnSpc>
                <a:spcPct val="130000"/>
              </a:lnSpc>
              <a:spcBef>
                <a:spcPts val="0"/>
              </a:spcBef>
              <a:spcAft>
                <a:spcPts val="200"/>
              </a:spcAft>
              <a:buSzPts val="900"/>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When you open your carrier, heat will enter. Can you measure temperature without opening it?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How often will you collect temperature data?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(Every minute? Every 15 minutes? Every hour?)</a:t>
            </a:r>
            <a:r>
              <a:rPr lang="en-US" sz="1800" dirty="0">
                <a:effectLst/>
                <a:latin typeface="Century Gothic" panose="020B0502020202020204" pitchFamily="34" charset="0"/>
                <a:ea typeface="Century Gothic" panose="020B0502020202020204" pitchFamily="34" charset="0"/>
                <a:cs typeface="Segoe UI" panose="020B0502040204020203" pitchFamily="34" charset="0"/>
              </a:rPr>
              <a:t> </a:t>
            </a:r>
          </a:p>
          <a:p>
            <a:pPr marL="342900" marR="0" lvl="0" indent="-342900">
              <a:lnSpc>
                <a:spcPct val="130000"/>
              </a:lnSpc>
              <a:spcBef>
                <a:spcPts val="0"/>
              </a:spcBef>
              <a:spcAft>
                <a:spcPts val="200"/>
              </a:spcAft>
              <a:buSzPts val="900"/>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How does the temperature of the environment surrounding your cooler affect your data</a:t>
            </a:r>
            <a:r>
              <a:rPr lang="en-US" sz="1800" dirty="0">
                <a:effectLst/>
                <a:latin typeface="Century Gothic" panose="020B0502020202020204" pitchFamily="34" charset="0"/>
                <a:ea typeface="Century Gothic" panose="020B0502020202020204" pitchFamily="34" charset="0"/>
                <a:cs typeface="Segoe UI" panose="020B0502040204020203" pitchFamily="34" charset="0"/>
              </a:rPr>
              <a:t>?</a:t>
            </a: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30000"/>
              </a:lnSpc>
              <a:spcBef>
                <a:spcPts val="0"/>
              </a:spcBef>
              <a:spcAft>
                <a:spcPts val="800"/>
              </a:spcAft>
              <a:buClrTx/>
              <a:buSzTx/>
              <a:buFontTx/>
              <a:buNone/>
              <a:tabLst>
                <a:tab pos="228600" algn="l"/>
                <a:tab pos="457200" algn="l"/>
              </a:tabLst>
              <a:defRPr/>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Share Your Findings</a:t>
            </a:r>
          </a:p>
          <a:p>
            <a:pPr marL="0" marR="0" lvl="0" indent="0" algn="l" defTabSz="914400" rtl="0" eaLnBrk="1" fontAlgn="auto" latinLnBrk="0" hangingPunct="1">
              <a:lnSpc>
                <a:spcPct val="130000"/>
              </a:lnSpc>
              <a:spcBef>
                <a:spcPts val="0"/>
              </a:spcBef>
              <a:spcAft>
                <a:spcPts val="800"/>
              </a:spcAft>
              <a:buClrTx/>
              <a:buSzTx/>
              <a:buFontTx/>
              <a:buNone/>
              <a:tabLst>
                <a:tab pos="228600" algn="l"/>
                <a:tab pos="457200" algn="l"/>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David J. Sencer CDC Museum uses award-winning exhibits and innovative programming to educate visitors about the value of public health and presents the rich heritage and vast accomplishments of CDC. Your design could be a valuable contribution! Share your demonstration with the CDC Museum on Instagram using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@CDCMuseum</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p>
          <a:p>
            <a:pPr marL="0" marR="0" indent="0">
              <a:lnSpc>
                <a:spcPct val="130000"/>
              </a:lnSpc>
              <a:spcBef>
                <a:spcPts val="0"/>
              </a:spcBef>
              <a:spcAft>
                <a:spcPts val="800"/>
              </a:spcAft>
              <a:tabLst>
                <a:tab pos="228600" algn="l"/>
                <a:tab pos="457200" algn="l"/>
              </a:tabLst>
            </a:pP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indent="0">
              <a:lnSpc>
                <a:spcPct val="130000"/>
              </a:lnSpc>
              <a:spcBef>
                <a:spcPts val="0"/>
              </a:spcBef>
              <a:spcAft>
                <a:spcPts val="800"/>
              </a:spcAft>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CDC plays a critical role in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eradicating</a:t>
            </a: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 </a:t>
            </a:r>
            <a:r>
              <a:rPr lang="en-US" sz="1800" dirty="0">
                <a:effectLst/>
                <a:latin typeface="Century Gothic" panose="020B0502020202020204" pitchFamily="34" charset="0"/>
                <a:ea typeface="Century Gothic" panose="020B0502020202020204" pitchFamily="34" charset="0"/>
                <a:cs typeface="Segoe UI" panose="020B0502040204020203" pitchFamily="34" charset="0"/>
              </a:rPr>
              <a:t>polio by providing scientific leadership and guidance at the global, regional, and country level to implement evidence-based strategies. Since 1988, CDC, ministries of health, and Global Polio Eradication Initiative (GPEI) partners have worked together across these areas to reach every community and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vaccinate</a:t>
            </a:r>
            <a:r>
              <a:rPr lang="en-US" sz="1800" dirty="0">
                <a:effectLst/>
                <a:latin typeface="Century Gothic" panose="020B0502020202020204" pitchFamily="34" charset="0"/>
                <a:ea typeface="Century Gothic" panose="020B0502020202020204" pitchFamily="34" charset="0"/>
                <a:cs typeface="Segoe UI" panose="020B0502040204020203" pitchFamily="34" charset="0"/>
              </a:rPr>
              <a:t> every last child. </a:t>
            </a:r>
          </a:p>
          <a:p>
            <a:pPr marL="0" marR="0" indent="0">
              <a:lnSpc>
                <a:spcPct val="130000"/>
              </a:lnSpc>
              <a:spcBef>
                <a:spcPts val="0"/>
              </a:spcBef>
              <a:spcAft>
                <a:spcPts val="800"/>
              </a:spcAft>
              <a:tabLst>
                <a:tab pos="228600" algn="l"/>
                <a:tab pos="457200" algn="l"/>
              </a:tabLst>
            </a:pP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CDC’s Center for Global Health (CGH) works 24/7 around the globe to stop health threats at their source. As a citizen scientist, you can help CDC’s CGH by sharing your design on their Twitter or Facebook pages to show the importance of polio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vaccination</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using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@CDCGlobal</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Share Your Findings</a:t>
            </a:r>
          </a:p>
          <a:p>
            <a:r>
              <a:rPr lang="en-US" dirty="0"/>
              <a:t>The David J. </a:t>
            </a:r>
            <a:r>
              <a:rPr lang="en-US" dirty="0" err="1"/>
              <a:t>Sencer</a:t>
            </a:r>
            <a:r>
              <a:rPr lang="en-US" dirty="0"/>
              <a:t>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a:t>
            </a:r>
            <a:r>
              <a:rPr lang="en-US" b="0" dirty="0"/>
              <a:t>using</a:t>
            </a:r>
            <a:r>
              <a:rPr lang="en-US" b="1" dirty="0"/>
              <a:t> @CDCmuseum</a:t>
            </a:r>
            <a:r>
              <a:rPr lang="en-US" dirty="0"/>
              <a:t>.</a:t>
            </a: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12/16/2024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jp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tif"/><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uPGhmLzUGec?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uPGhmLzUGe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768764" y="1298448"/>
            <a:ext cx="6885649" cy="2837939"/>
          </a:xfrm>
        </p:spPr>
        <p:txBody>
          <a:bodyPr/>
          <a:lstStyle/>
          <a:p>
            <a:pPr algn="r"/>
            <a:r>
              <a:rPr lang="en-US" dirty="0">
                <a:solidFill>
                  <a:srgbClr val="FDB913"/>
                </a:solidFill>
              </a:rPr>
              <a:t>Polio Eradication</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11">
            <a:extLst>
              <a:ext uri="{FF2B5EF4-FFF2-40B4-BE49-F238E27FC236}">
                <a16:creationId xmlns:a16="http://schemas.microsoft.com/office/drawing/2014/main" id="{AC7EF16A-82AE-47DA-A04C-9130D9CFC639}"/>
              </a:ext>
              <a:ext uri="{C183D7F6-B498-43B3-948B-1728B52AA6E4}">
                <adec:decorative xmlns:adec="http://schemas.microsoft.com/office/drawing/2017/decorative" val="1"/>
              </a:ext>
            </a:extLst>
          </p:cNvPr>
          <p:cNvPicPr/>
          <p:nvPr/>
        </p:nvPicPr>
        <p:blipFill>
          <a:blip r:embed="rId8">
            <a:extLst>
              <a:ext uri="{96DAC541-7B7A-43D3-8B79-37D633B846F1}">
                <asvg:svgBlip xmlns:asvg="http://schemas.microsoft.com/office/drawing/2016/SVG/main" r:embed="rId9"/>
              </a:ext>
            </a:extLst>
          </a:blip>
          <a:stretch>
            <a:fillRect/>
          </a:stretch>
        </p:blipFill>
        <p:spPr>
          <a:xfrm>
            <a:off x="7654413" y="3140344"/>
            <a:ext cx="914400" cy="914400"/>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C376-0C86-4039-A15C-C4B573F50E54}"/>
              </a:ext>
            </a:extLst>
          </p:cNvPr>
          <p:cNvSpPr>
            <a:spLocks noGrp="1"/>
          </p:cNvSpPr>
          <p:nvPr>
            <p:ph type="title"/>
          </p:nvPr>
        </p:nvSpPr>
        <p:spPr>
          <a:xfrm>
            <a:off x="252919" y="-457200"/>
            <a:ext cx="2947482" cy="457200"/>
          </a:xfrm>
        </p:spPr>
        <p:txBody>
          <a:bodyPr vert="horz" lIns="91440" tIns="45720" rIns="91440" bIns="45720" rtlCol="0" anchor="b">
            <a:normAutofit/>
          </a:bodyPr>
          <a:lstStyle/>
          <a:p>
            <a:r>
              <a:rPr lang="en-US" sz="6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3574716382"/>
              </p:ext>
            </p:extLst>
          </p:nvPr>
        </p:nvGraphicFramePr>
        <p:xfrm>
          <a:off x="3581401" y="371645"/>
          <a:ext cx="8422542" cy="6064325"/>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1212865">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n-lt"/>
                        </a:rPr>
                        <a:t>a substance used to stimulate the production of antibodies and provide immunity against disease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1212865">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n-lt"/>
                          <a:ea typeface="Century Gothic" panose="020B0502020202020204" pitchFamily="34" charset="0"/>
                          <a:cs typeface="Times New Roman" panose="02020603050405020304" pitchFamily="18" charset="0"/>
                        </a:rPr>
                        <a:t>the reduction to zero of an infectious disease's presence in the global host population</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1212865">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type of microbe that causes infectious diseases; has a core of genetic material but no way to reproduce on its own</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121286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the regular presence of a disease or infectious agent in a population</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121286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the loss of the ability to move (and sometimes to feel anything) part or most of the body; caused by illness, poison, or injury</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565153"/>
            <a:ext cx="3108960" cy="523220"/>
          </a:xfrm>
          <a:prstGeom prst="rect">
            <a:avLst/>
          </a:prstGeom>
          <a:noFill/>
        </p:spPr>
        <p:txBody>
          <a:bodyPr wrap="square" rtlCol="0">
            <a:spAutoFit/>
          </a:bodyPr>
          <a:lstStyle/>
          <a:p>
            <a:pPr algn="ctr"/>
            <a:r>
              <a:rPr lang="en-US" sz="2800" b="1" dirty="0"/>
              <a:t>endemic</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59862" y="2299103"/>
            <a:ext cx="3108960" cy="523220"/>
          </a:xfrm>
          <a:prstGeom prst="rect">
            <a:avLst/>
          </a:prstGeom>
          <a:noFill/>
        </p:spPr>
        <p:txBody>
          <a:bodyPr wrap="square" rtlCol="0">
            <a:spAutoFit/>
          </a:bodyPr>
          <a:lstStyle/>
          <a:p>
            <a:pPr algn="ctr"/>
            <a:r>
              <a:rPr lang="en-US" sz="2800" b="1" dirty="0"/>
              <a:t>vaccine</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3033053"/>
            <a:ext cx="3108960" cy="521207"/>
          </a:xfrm>
          <a:prstGeom prst="rect">
            <a:avLst/>
          </a:prstGeom>
          <a:noFill/>
        </p:spPr>
        <p:txBody>
          <a:bodyPr wrap="square" rtlCol="0">
            <a:spAutoFit/>
          </a:bodyPr>
          <a:lstStyle/>
          <a:p>
            <a:pPr algn="ctr"/>
            <a:r>
              <a:rPr lang="en-US" sz="2800" b="1" dirty="0"/>
              <a:t>paralysis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764990"/>
            <a:ext cx="3108960" cy="523220"/>
          </a:xfrm>
          <a:prstGeom prst="rect">
            <a:avLst/>
          </a:prstGeom>
          <a:noFill/>
        </p:spPr>
        <p:txBody>
          <a:bodyPr wrap="square" rtlCol="0">
            <a:spAutoFit/>
          </a:bodyPr>
          <a:lstStyle/>
          <a:p>
            <a:pPr algn="ctr"/>
            <a:r>
              <a:rPr lang="en-US" sz="2800" b="1" dirty="0"/>
              <a:t>eradication</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498940"/>
            <a:ext cx="3108960" cy="523220"/>
          </a:xfrm>
          <a:prstGeom prst="rect">
            <a:avLst/>
          </a:prstGeom>
          <a:noFill/>
        </p:spPr>
        <p:txBody>
          <a:bodyPr wrap="square" rtlCol="0">
            <a:spAutoFit/>
          </a:bodyPr>
          <a:lstStyle/>
          <a:p>
            <a:pPr algn="ctr"/>
            <a:r>
              <a:rPr lang="en-US" sz="2800" b="1" dirty="0"/>
              <a:t>virus</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3.7037E-7 L 0.29323 -0.22801 " pathEditMode="relative" rAng="0" ptsTypes="AA">
                                      <p:cBhvr>
                                        <p:cTn id="6" dur="2000" fill="hold"/>
                                        <p:tgtEl>
                                          <p:spTgt spid="19"/>
                                        </p:tgtEl>
                                        <p:attrNameLst>
                                          <p:attrName>ppt_x</p:attrName>
                                          <p:attrName>ppt_y</p:attrName>
                                        </p:attrNameLst>
                                      </p:cBhvr>
                                      <p:rCtr x="14661" y="-1141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4.81481E-6 L 0.29128 -0.26203 " pathEditMode="relative" rAng="0" ptsTypes="AA">
                                      <p:cBhvr>
                                        <p:cTn id="10" dur="2000" fill="hold"/>
                                        <p:tgtEl>
                                          <p:spTgt spid="20"/>
                                        </p:tgtEl>
                                        <p:attrNameLst>
                                          <p:attrName>ppt_x</p:attrName>
                                          <p:attrName>ppt_y</p:attrName>
                                        </p:attrNameLst>
                                      </p:cBhvr>
                                      <p:rCtr x="14557" y="-1310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5E-6 -2.96296E-6 L 0.29323 -0.20185 " pathEditMode="relative" rAng="0" ptsTypes="AA">
                                      <p:cBhvr>
                                        <p:cTn id="14" dur="2000" fill="hold"/>
                                        <p:tgtEl>
                                          <p:spTgt spid="22"/>
                                        </p:tgtEl>
                                        <p:attrNameLst>
                                          <p:attrName>ppt_x</p:attrName>
                                          <p:attrName>ppt_y</p:attrName>
                                        </p:attrNameLst>
                                      </p:cBhvr>
                                      <p:rCtr x="14661" y="-1009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E-6 4.81481E-6 L 0.29323 0.40625 " pathEditMode="relative" rAng="0" ptsTypes="AA">
                                      <p:cBhvr>
                                        <p:cTn id="18" dur="2000" fill="hold"/>
                                        <p:tgtEl>
                                          <p:spTgt spid="23"/>
                                        </p:tgtEl>
                                        <p:attrNameLst>
                                          <p:attrName>ppt_x</p:attrName>
                                          <p:attrName>ppt_y</p:attrName>
                                        </p:attrNameLst>
                                      </p:cBhvr>
                                      <p:rCtr x="14661" y="20301"/>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5E-6 -4.07407E-6 L 0.29232 0.36806 " pathEditMode="relative" rAng="0" ptsTypes="AA">
                                      <p:cBhvr>
                                        <p:cTn id="22" dur="2000" fill="hold"/>
                                        <p:tgtEl>
                                          <p:spTgt spid="24"/>
                                        </p:tgtEl>
                                        <p:attrNameLst>
                                          <p:attrName>ppt_x</p:attrName>
                                          <p:attrName>ppt_y</p:attrName>
                                        </p:attrNameLst>
                                      </p:cBhvr>
                                      <p:rCtr x="14609" y="184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Polio</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812669" y="758952"/>
            <a:ext cx="7685063" cy="5330952"/>
          </a:xfrm>
        </p:spPr>
        <p:txBody>
          <a:bodyPr vert="horz" lIns="91440" tIns="45720" rIns="91440" bIns="45720" rtlCol="0" anchor="ctr">
            <a:normAutofit lnSpcReduction="10000"/>
          </a:bodyPr>
          <a:lstStyle/>
          <a:p>
            <a:r>
              <a:rPr lang="en-US" sz="2600" dirty="0"/>
              <a:t>Polio (aka poliomyelitis) is:</a:t>
            </a:r>
          </a:p>
          <a:p>
            <a:pPr lvl="1"/>
            <a:r>
              <a:rPr lang="en-US" sz="2400" dirty="0"/>
              <a:t>a disabling and life-threatening disease</a:t>
            </a:r>
          </a:p>
          <a:p>
            <a:pPr lvl="1"/>
            <a:r>
              <a:rPr lang="en-US" sz="2400" dirty="0"/>
              <a:t>caused by the poliovirus</a:t>
            </a:r>
          </a:p>
          <a:p>
            <a:pPr marL="502920" lvl="1" indent="0">
              <a:buNone/>
            </a:pPr>
            <a:endParaRPr lang="en-US" sz="2400" dirty="0"/>
          </a:p>
          <a:p>
            <a:r>
              <a:rPr lang="en-US" sz="2600" dirty="0"/>
              <a:t>Polio can be spread through:</a:t>
            </a:r>
          </a:p>
          <a:p>
            <a:pPr lvl="1"/>
            <a:r>
              <a:rPr lang="en-US" sz="2400" dirty="0"/>
              <a:t>Contact with the feces (poop) of an infected person</a:t>
            </a:r>
          </a:p>
          <a:p>
            <a:pPr lvl="1"/>
            <a:r>
              <a:rPr lang="en-US" sz="2400" dirty="0"/>
              <a:t>Droplets from a sneeze or cough of an infected person</a:t>
            </a:r>
          </a:p>
          <a:p>
            <a:pPr lvl="1"/>
            <a:r>
              <a:rPr lang="en-US" sz="2400" dirty="0"/>
              <a:t>People who are infected even without symptoms </a:t>
            </a:r>
          </a:p>
          <a:p>
            <a:pPr lvl="1"/>
            <a:endParaRPr lang="en-US" sz="2400" dirty="0"/>
          </a:p>
          <a:p>
            <a:r>
              <a:rPr lang="en-US" sz="2600" dirty="0"/>
              <a:t>Symptoms of Infection:</a:t>
            </a:r>
          </a:p>
          <a:p>
            <a:pPr lvl="1"/>
            <a:r>
              <a:rPr lang="en-US" sz="2400" dirty="0"/>
              <a:t>1 out of 4: flu-like symptoms (sore throat, fever)</a:t>
            </a:r>
          </a:p>
          <a:p>
            <a:pPr lvl="1"/>
            <a:r>
              <a:rPr lang="en-US" sz="2400" dirty="0"/>
              <a:t>1 out of 25: meningitis infection of brain or spinal cord</a:t>
            </a:r>
          </a:p>
          <a:p>
            <a:pPr lvl="1"/>
            <a:r>
              <a:rPr lang="en-US" sz="2400" dirty="0"/>
              <a:t>1 out of 200: paralysis/weakness in arms, legs, or both</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8" name="Picture 7" descr="This transmission electron microscopic (TEM), negative stain image, reveals some of the ultrastructural features exhibited by a grouping of icosahedral-shaped polio virus particle. CDC/ J. J. Esposito; F. A. Murphy, 1971">
            <a:extLst>
              <a:ext uri="{FF2B5EF4-FFF2-40B4-BE49-F238E27FC236}">
                <a16:creationId xmlns:a16="http://schemas.microsoft.com/office/drawing/2014/main" id="{2F77D0D4-B961-4D05-8A66-8B5EEF6DED67}"/>
              </a:ext>
            </a:extLst>
          </p:cNvPr>
          <p:cNvPicPr/>
          <p:nvPr/>
        </p:nvPicPr>
        <p:blipFill>
          <a:blip r:embed="rId6"/>
          <a:stretch>
            <a:fillRect/>
          </a:stretch>
        </p:blipFill>
        <p:spPr>
          <a:xfrm>
            <a:off x="9707667" y="508211"/>
            <a:ext cx="1790065" cy="174371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89485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376389" cy="5120640"/>
          </a:xfrm>
        </p:spPr>
        <p:txBody>
          <a:bodyPr>
            <a:normAutofit/>
          </a:bodyPr>
          <a:lstStyle/>
          <a:p>
            <a:pPr marL="342900" marR="0" lvl="0" indent="-342900">
              <a:lnSpc>
                <a:spcPct val="130000"/>
              </a:lnSpc>
              <a:spcBef>
                <a:spcPts val="200"/>
              </a:spcBef>
              <a:spcAft>
                <a:spcPts val="0"/>
              </a:spcAft>
              <a:buFont typeface="+mj-lt"/>
              <a:buAutoNum type="arabicPeriod"/>
              <a:tabLst>
                <a:tab pos="228600" algn="l"/>
                <a:tab pos="228600" algn="l"/>
                <a:tab pos="28575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How does the poliovirus’s choice of host make it an easy target for </a:t>
            </a:r>
            <a:r>
              <a:rPr lang="en-US" sz="2400" b="1" dirty="0">
                <a:solidFill>
                  <a:schemeClr val="tx1"/>
                </a:solidFill>
                <a:effectLst/>
                <a:latin typeface="Corbel" panose="020B0503020204020204" pitchFamily="34" charset="0"/>
                <a:ea typeface="Century Gothic" panose="020B0502020202020204" pitchFamily="34" charset="0"/>
                <a:cs typeface="Segoe UI" panose="020B0502040204020203" pitchFamily="34" charset="0"/>
              </a:rPr>
              <a:t>eradication</a:t>
            </a:r>
            <a:r>
              <a:rPr lang="en-US" sz="2400" dirty="0">
                <a:effectLst/>
                <a:latin typeface="Corbel" panose="020B0503020204020204" pitchFamily="34" charset="0"/>
                <a:ea typeface="Century Gothic" panose="020B0502020202020204" pitchFamily="34" charset="0"/>
                <a:cs typeface="Segoe UI" panose="020B0502040204020203" pitchFamily="34" charset="0"/>
              </a:rPr>
              <a:t>? </a:t>
            </a:r>
          </a:p>
          <a:p>
            <a:pPr marL="342900" marR="0" lvl="0" indent="-342900">
              <a:lnSpc>
                <a:spcPct val="130000"/>
              </a:lnSpc>
              <a:spcBef>
                <a:spcPts val="0"/>
              </a:spcBef>
              <a:spcAft>
                <a:spcPts val="0"/>
              </a:spcAft>
              <a:buFont typeface="+mj-lt"/>
              <a:buAutoNum type="arabicPeriod"/>
              <a:tabLst>
                <a:tab pos="228600" algn="l"/>
                <a:tab pos="228600" algn="l"/>
                <a:tab pos="28575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What jobs and skills would be needed to stop a disease from spreading?</a:t>
            </a:r>
          </a:p>
          <a:p>
            <a:pPr marL="342900" marR="0" lvl="0" indent="-342900">
              <a:lnSpc>
                <a:spcPct val="130000"/>
              </a:lnSpc>
              <a:spcBef>
                <a:spcPts val="0"/>
              </a:spcBef>
              <a:spcAft>
                <a:spcPts val="1800"/>
              </a:spcAft>
              <a:buFont typeface="+mj-lt"/>
              <a:buAutoNum type="arabicPeriod"/>
              <a:tabLst>
                <a:tab pos="228600" algn="l"/>
                <a:tab pos="228600" algn="l"/>
                <a:tab pos="28575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Polio mainly affects children. How does that affect the public’s interest in stopping the spread of the poliovirus?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Polio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5406872" cy="5272349"/>
          </a:xfrm>
        </p:spPr>
        <p:txBody>
          <a:bodyPr anchor="t">
            <a:normAutofit/>
          </a:bodyPr>
          <a:lstStyle/>
          <a:p>
            <a:r>
              <a:rPr lang="en-US" sz="2600" dirty="0"/>
              <a:t>Inactivated polio vaccine (IPV)</a:t>
            </a:r>
          </a:p>
          <a:p>
            <a:pPr lvl="1"/>
            <a:r>
              <a:rPr lang="en-US" sz="2400" dirty="0"/>
              <a:t>Developed by Jonas Salk in 1950s</a:t>
            </a:r>
          </a:p>
          <a:p>
            <a:pPr lvl="1"/>
            <a:r>
              <a:rPr lang="en-US" sz="2400" dirty="0"/>
              <a:t>Uses killed poliovirus</a:t>
            </a:r>
          </a:p>
          <a:p>
            <a:pPr lvl="1"/>
            <a:r>
              <a:rPr lang="en-US" sz="2400" dirty="0"/>
              <a:t>Given through injection</a:t>
            </a:r>
          </a:p>
          <a:p>
            <a:pPr lvl="1"/>
            <a:r>
              <a:rPr lang="en-US" sz="2400" dirty="0"/>
              <a:t>U.S. only uses IPV for safety reasons</a:t>
            </a:r>
          </a:p>
          <a:p>
            <a:pPr lvl="1"/>
            <a:endParaRPr lang="en-US" sz="2400" dirty="0"/>
          </a:p>
          <a:p>
            <a:r>
              <a:rPr lang="en-US" sz="2600" dirty="0"/>
              <a:t>Oral polio vaccine (OPV)</a:t>
            </a:r>
          </a:p>
          <a:p>
            <a:pPr lvl="1"/>
            <a:r>
              <a:rPr lang="en-US" sz="2400" dirty="0"/>
              <a:t>Developed by Albert Sabin in 1960</a:t>
            </a:r>
          </a:p>
          <a:p>
            <a:pPr lvl="1"/>
            <a:r>
              <a:rPr lang="en-US" sz="2400" dirty="0"/>
              <a:t>Uses weakened live virus</a:t>
            </a:r>
          </a:p>
          <a:p>
            <a:pPr lvl="1"/>
            <a:r>
              <a:rPr lang="en-US" sz="2400" dirty="0"/>
              <a:t>Given as drops in the mouth</a:t>
            </a:r>
          </a:p>
          <a:p>
            <a:pPr lvl="1"/>
            <a:r>
              <a:rPr lang="en-US" sz="2400" dirty="0"/>
              <a:t>OPV preferred in places where administration is difficult, particularly remote places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6" name="Picture 5" descr="This photograph depicted Pakistani Field Epidemiology Training Program (FETP) 2nd cohort resident, Dr. Muhammad Dawood Kasi, as he was in the process of administering oral polio vaccine (OPV) to unvaccinated school children, in the district of Quetta, in Baluchistan, Pakistan, during the July, 2011, polio campaign. Here, you see Dr. Kasi supporting a Pakistani girls head, as he dropped the OPV into her open mouth, while the rest of the group looked on. The FETP trains workers on the ground to help countries build sustainable capacity for detecting and responding to health threats. The program develops in-country expertise so that disease outbreaks can be detected locally and prevented from spreading. 2011, CDC/Tamkeen Ghafoor, Pakistan">
            <a:extLst>
              <a:ext uri="{FF2B5EF4-FFF2-40B4-BE49-F238E27FC236}">
                <a16:creationId xmlns:a16="http://schemas.microsoft.com/office/drawing/2014/main" id="{E19F8962-09DB-4E8A-B203-E25E842C51B3}"/>
              </a:ext>
            </a:extLst>
          </p:cNvPr>
          <p:cNvPicPr>
            <a:picLocks noChangeAspect="1"/>
          </p:cNvPicPr>
          <p:nvPr/>
        </p:nvPicPr>
        <p:blipFill rotWithShape="1">
          <a:blip r:embed="rId6"/>
          <a:srcRect l="15790" t="11646" r="21957" b="7974"/>
          <a:stretch/>
        </p:blipFill>
        <p:spPr bwMode="auto">
          <a:xfrm>
            <a:off x="9109526" y="3367312"/>
            <a:ext cx="2560320" cy="2641601"/>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1026" name="Picture 2" descr="A member of the 46th Medical Company inoculates a child with a polio and  tuberculosis vaccine during the AHUAS TARA II (BIG PINE) operation - U.S.  National Archives &amp;amp; DVIDS Public Domain">
            <a:extLst>
              <a:ext uri="{FF2B5EF4-FFF2-40B4-BE49-F238E27FC236}">
                <a16:creationId xmlns:a16="http://schemas.microsoft.com/office/drawing/2014/main" id="{4C35D222-AC7C-4FDB-B04E-02C1682ADAE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194" r="11027"/>
          <a:stretch/>
        </p:blipFill>
        <p:spPr bwMode="auto">
          <a:xfrm>
            <a:off x="9109526" y="635861"/>
            <a:ext cx="2560320" cy="245137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050" name="Picture 2">
            <a:extLst>
              <a:ext uri="{FF2B5EF4-FFF2-40B4-BE49-F238E27FC236}">
                <a16:creationId xmlns:a16="http://schemas.microsoft.com/office/drawing/2014/main" id="{79721859-73F6-45A1-AE8B-EABFD56F770C}"/>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4666" y="5826620"/>
            <a:ext cx="4613447" cy="85595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Polio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3" y="566056"/>
            <a:ext cx="8184547" cy="5540175"/>
          </a:xfrm>
        </p:spPr>
        <p:txBody>
          <a:bodyPr anchor="t">
            <a:normAutofit/>
          </a:bodyPr>
          <a:lstStyle/>
          <a:p>
            <a:r>
              <a:rPr lang="en-US" sz="2600" dirty="0"/>
              <a:t>In 1955, CDC Epidemic Intelligence Service</a:t>
            </a:r>
            <a:br>
              <a:rPr lang="en-US" sz="2600" dirty="0"/>
            </a:br>
            <a:r>
              <a:rPr lang="en-US" sz="2600" dirty="0"/>
              <a:t>(EIS) Officers responded to an incident at </a:t>
            </a:r>
            <a:br>
              <a:rPr lang="en-US" sz="2600" dirty="0"/>
            </a:br>
            <a:r>
              <a:rPr lang="en-US" sz="2600" dirty="0"/>
              <a:t>Cutter Laboratories where 40,000 children</a:t>
            </a:r>
            <a:br>
              <a:rPr lang="en-US" sz="2600" dirty="0"/>
            </a:br>
            <a:r>
              <a:rPr lang="en-US" sz="2600" dirty="0"/>
              <a:t>being accidentally injected with live poliovirus</a:t>
            </a:r>
          </a:p>
          <a:p>
            <a:pPr lvl="1"/>
            <a:r>
              <a:rPr lang="en-US" sz="2400" dirty="0"/>
              <a:t>260 children were paralyzed</a:t>
            </a:r>
          </a:p>
          <a:p>
            <a:pPr lvl="1"/>
            <a:r>
              <a:rPr lang="en-US" sz="2400" dirty="0"/>
              <a:t>10 children were killed</a:t>
            </a:r>
          </a:p>
          <a:p>
            <a:pPr lvl="1"/>
            <a:r>
              <a:rPr lang="en-US" sz="2400" dirty="0"/>
              <a:t>Led to increased vaccine safety regulations</a:t>
            </a:r>
          </a:p>
          <a:p>
            <a:pPr lvl="1"/>
            <a:endParaRPr lang="en-US" sz="2400" dirty="0"/>
          </a:p>
          <a:p>
            <a:r>
              <a:rPr lang="en-US" sz="2600" dirty="0"/>
              <a:t>CDC partnering with other agencies through Global Polio Eradication Initiative (GPEI) to eradicate polio globally</a:t>
            </a:r>
          </a:p>
          <a:p>
            <a:pPr lvl="1"/>
            <a:r>
              <a:rPr lang="en-US" sz="2400" dirty="0"/>
              <a:t>Cases of polio down over 99% globally</a:t>
            </a:r>
          </a:p>
          <a:p>
            <a:pPr lvl="1"/>
            <a:r>
              <a:rPr lang="en-US" sz="2400" dirty="0"/>
              <a:t>Last endemic case in U.S. was in 1979</a:t>
            </a:r>
          </a:p>
          <a:p>
            <a:pPr lvl="1"/>
            <a:r>
              <a:rPr lang="en-US" sz="2400" dirty="0"/>
              <a:t>Polio only endemic in Pakistan and Afghanistan</a:t>
            </a:r>
          </a:p>
        </p:txBody>
      </p:sp>
      <p:pic>
        <p:nvPicPr>
          <p:cNvPr id="2052" name="Picture 4" descr="A History of Protecting America: The Epidemic Intelligence Service | CDC  Foundation">
            <a:extLst>
              <a:ext uri="{FF2B5EF4-FFF2-40B4-BE49-F238E27FC236}">
                <a16:creationId xmlns:a16="http://schemas.microsoft.com/office/drawing/2014/main" id="{9C0AB270-B1DE-4A8C-A683-330D66DE91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85829" y="167507"/>
            <a:ext cx="1456004" cy="1912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212266" cy="5120640"/>
          </a:xfrm>
        </p:spPr>
        <p:txBody>
          <a:bodyPr>
            <a:normAutofit/>
          </a:bodyPr>
          <a:lstStyle/>
          <a:p>
            <a:pPr marL="342900" marR="0" lvl="0" indent="-342900">
              <a:lnSpc>
                <a:spcPct val="130000"/>
              </a:lnSpc>
              <a:spcBef>
                <a:spcPts val="200"/>
              </a:spcBef>
              <a:spcAft>
                <a:spcPts val="0"/>
              </a:spcAft>
              <a:buFont typeface="+mj-lt"/>
              <a:buAutoNum type="arabicPeriod"/>
              <a:tabLst>
                <a:tab pos="228600" algn="l"/>
                <a:tab pos="45720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Why might people be reluctant to be </a:t>
            </a:r>
            <a:r>
              <a:rPr lang="en-US" sz="2400" b="1" dirty="0">
                <a:solidFill>
                  <a:schemeClr val="tx1"/>
                </a:solidFill>
                <a:effectLst/>
                <a:latin typeface="Corbel" panose="020B0503020204020204" pitchFamily="34" charset="0"/>
                <a:ea typeface="Century Gothic" panose="020B0502020202020204" pitchFamily="34" charset="0"/>
                <a:cs typeface="Segoe UI" panose="020B0502040204020203" pitchFamily="34" charset="0"/>
              </a:rPr>
              <a:t>vaccinated</a:t>
            </a:r>
            <a:r>
              <a:rPr lang="en-US" sz="2400" dirty="0">
                <a:effectLst/>
                <a:latin typeface="Corbel" panose="020B0503020204020204" pitchFamily="34" charset="0"/>
                <a:ea typeface="Century Gothic" panose="020B0502020202020204" pitchFamily="34" charset="0"/>
                <a:cs typeface="Segoe UI" panose="020B0502040204020203" pitchFamily="34" charset="0"/>
              </a:rPr>
              <a:t>?</a:t>
            </a:r>
          </a:p>
          <a:p>
            <a:pPr marL="342900" marR="0" lvl="0" indent="-342900">
              <a:lnSpc>
                <a:spcPct val="130000"/>
              </a:lnSpc>
              <a:spcBef>
                <a:spcPts val="0"/>
              </a:spcBef>
              <a:spcAft>
                <a:spcPts val="0"/>
              </a:spcAft>
              <a:buFont typeface="+mj-lt"/>
              <a:buAutoNum type="arabicPeriod"/>
              <a:tabLst>
                <a:tab pos="228600" algn="l"/>
                <a:tab pos="45720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How many years have passed since the disease was </a:t>
            </a:r>
            <a:r>
              <a:rPr lang="en-US" sz="2400" b="1" dirty="0">
                <a:solidFill>
                  <a:schemeClr val="tx1"/>
                </a:solidFill>
                <a:effectLst/>
                <a:latin typeface="Corbel" panose="020B0503020204020204" pitchFamily="34" charset="0"/>
                <a:ea typeface="Century Gothic" panose="020B0502020202020204" pitchFamily="34" charset="0"/>
                <a:cs typeface="Segoe UI" panose="020B0502040204020203" pitchFamily="34" charset="0"/>
              </a:rPr>
              <a:t>endemic</a:t>
            </a:r>
            <a:r>
              <a:rPr lang="en-US" sz="2400" dirty="0">
                <a:solidFill>
                  <a:srgbClr val="0A3A83"/>
                </a:solidFill>
                <a:effectLst/>
                <a:latin typeface="Corbel" panose="020B0503020204020204" pitchFamily="34" charset="0"/>
                <a:ea typeface="Century Gothic" panose="020B0502020202020204" pitchFamily="34" charset="0"/>
                <a:cs typeface="Segoe UI" panose="020B0502040204020203" pitchFamily="34" charset="0"/>
              </a:rPr>
              <a:t> </a:t>
            </a:r>
            <a:r>
              <a:rPr lang="en-US" sz="2400" dirty="0">
                <a:effectLst/>
                <a:latin typeface="Corbel" panose="020B0503020204020204" pitchFamily="34" charset="0"/>
                <a:ea typeface="Century Gothic" panose="020B0502020202020204" pitchFamily="34" charset="0"/>
                <a:cs typeface="Segoe UI" panose="020B0502040204020203" pitchFamily="34" charset="0"/>
              </a:rPr>
              <a:t>in the U.S.?</a:t>
            </a:r>
          </a:p>
          <a:p>
            <a:pPr marL="342900" marR="0" lvl="0" indent="-342900">
              <a:lnSpc>
                <a:spcPct val="130000"/>
              </a:lnSpc>
              <a:spcBef>
                <a:spcPts val="0"/>
              </a:spcBef>
              <a:spcAft>
                <a:spcPts val="1800"/>
              </a:spcAft>
              <a:buFont typeface="+mj-lt"/>
              <a:buAutoNum type="arabicPeriod"/>
              <a:tabLst>
                <a:tab pos="228600" algn="l"/>
                <a:tab pos="45720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How does </a:t>
            </a:r>
            <a:r>
              <a:rPr lang="en-US" sz="2400" b="1" dirty="0">
                <a:solidFill>
                  <a:schemeClr val="tx1"/>
                </a:solidFill>
                <a:effectLst/>
                <a:latin typeface="Corbel" panose="020B0503020204020204" pitchFamily="34" charset="0"/>
                <a:ea typeface="Century Gothic" panose="020B0502020202020204" pitchFamily="34" charset="0"/>
                <a:cs typeface="Segoe UI" panose="020B0502040204020203" pitchFamily="34" charset="0"/>
              </a:rPr>
              <a:t>vaccination</a:t>
            </a:r>
            <a:r>
              <a:rPr lang="en-US" sz="2400" dirty="0">
                <a:effectLst/>
                <a:latin typeface="Corbel" panose="020B0503020204020204" pitchFamily="34" charset="0"/>
                <a:ea typeface="Century Gothic" panose="020B0502020202020204" pitchFamily="34" charset="0"/>
                <a:cs typeface="Segoe UI" panose="020B0502040204020203" pitchFamily="34" charset="0"/>
              </a:rPr>
              <a:t> help limit the spread of polio?</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854462" y="5067275"/>
            <a:ext cx="3766922" cy="468368"/>
          </a:xfrm>
        </p:spPr>
        <p:txBody>
          <a:bodyPr>
            <a:noAutofit/>
          </a:bodyPr>
          <a:lstStyle/>
          <a:p>
            <a:pPr marL="0" indent="0">
              <a:buNone/>
            </a:pPr>
            <a:r>
              <a:rPr lang="en-US" dirty="0">
                <a:solidFill>
                  <a:schemeClr val="tx1"/>
                </a:solidFill>
                <a:hlinkClick r:id="rId4"/>
              </a:rPr>
              <a:t>https://youtu.be/uPGhmLzUGec</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Online Media 4" title="Global Immunization: Polio in India">
            <a:hlinkClick r:id="" action="ppaction://media"/>
            <a:extLst>
              <a:ext uri="{FF2B5EF4-FFF2-40B4-BE49-F238E27FC236}">
                <a16:creationId xmlns:a16="http://schemas.microsoft.com/office/drawing/2014/main" id="{E5C7E6FA-C76F-4B23-A4C4-39FC9C6460AF}"/>
              </a:ext>
            </a:extLst>
          </p:cNvPr>
          <p:cNvPicPr>
            <a:picLocks noRot="1" noChangeAspect="1"/>
          </p:cNvPicPr>
          <p:nvPr>
            <a:videoFile r:link="rId1"/>
          </p:nvPr>
        </p:nvPicPr>
        <p:blipFill>
          <a:blip r:embed="rId8"/>
          <a:stretch>
            <a:fillRect/>
          </a:stretch>
        </p:blipFill>
        <p:spPr>
          <a:xfrm>
            <a:off x="5602515" y="1632927"/>
            <a:ext cx="5748215" cy="3247741"/>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282605" cy="5120640"/>
          </a:xfrm>
        </p:spPr>
        <p:txBody>
          <a:bodyPr>
            <a:normAutofit/>
          </a:bodyPr>
          <a:lstStyle/>
          <a:p>
            <a:pPr marL="342900" marR="0" lvl="0" indent="-342900">
              <a:lnSpc>
                <a:spcPct val="130000"/>
              </a:lnSpc>
              <a:spcBef>
                <a:spcPts val="200"/>
              </a:spcBef>
              <a:spcAft>
                <a:spcPts val="0"/>
              </a:spcAft>
              <a:buFont typeface="+mj-lt"/>
              <a:buAutoNum type="arabicPeriod"/>
              <a:tabLst>
                <a:tab pos="228600" algn="l"/>
                <a:tab pos="228600" algn="l"/>
                <a:tab pos="28575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What role does global politics play in public health? </a:t>
            </a:r>
          </a:p>
          <a:p>
            <a:pPr marL="342900" marR="0" lvl="0" indent="-342900">
              <a:lnSpc>
                <a:spcPct val="130000"/>
              </a:lnSpc>
              <a:spcBef>
                <a:spcPts val="0"/>
              </a:spcBef>
              <a:spcAft>
                <a:spcPts val="0"/>
              </a:spcAft>
              <a:buFont typeface="+mj-lt"/>
              <a:buAutoNum type="arabicPeriod"/>
              <a:tabLst>
                <a:tab pos="228600" algn="l"/>
                <a:tab pos="228600" algn="l"/>
                <a:tab pos="28575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Explain the important role communication plays in </a:t>
            </a:r>
            <a:r>
              <a:rPr lang="en-US" sz="2400" b="1" dirty="0">
                <a:solidFill>
                  <a:schemeClr val="tx1"/>
                </a:solidFill>
                <a:effectLst/>
                <a:latin typeface="Corbel" panose="020B0503020204020204" pitchFamily="34" charset="0"/>
                <a:ea typeface="Century Gothic" panose="020B0502020202020204" pitchFamily="34" charset="0"/>
                <a:cs typeface="Segoe UI" panose="020B0502040204020203" pitchFamily="34" charset="0"/>
              </a:rPr>
              <a:t>vaccination</a:t>
            </a:r>
            <a:r>
              <a:rPr lang="en-US" sz="2400" dirty="0">
                <a:effectLst/>
                <a:latin typeface="Corbel" panose="020B0503020204020204" pitchFamily="34" charset="0"/>
                <a:ea typeface="Century Gothic" panose="020B0502020202020204" pitchFamily="34" charset="0"/>
                <a:cs typeface="Segoe UI" panose="020B0502040204020203" pitchFamily="34" charset="0"/>
              </a:rPr>
              <a:t> initiatives.</a:t>
            </a:r>
          </a:p>
          <a:p>
            <a:pPr marL="342900" marR="0" lvl="0" indent="-342900">
              <a:lnSpc>
                <a:spcPct val="130000"/>
              </a:lnSpc>
              <a:spcBef>
                <a:spcPts val="0"/>
              </a:spcBef>
              <a:spcAft>
                <a:spcPts val="1800"/>
              </a:spcAft>
              <a:buFont typeface="+mj-lt"/>
              <a:buAutoNum type="arabicPeriod"/>
              <a:tabLst>
                <a:tab pos="228600" algn="l"/>
                <a:tab pos="228600" algn="l"/>
                <a:tab pos="285750" algn="l"/>
              </a:tabLst>
            </a:pPr>
            <a:r>
              <a:rPr lang="en-US" sz="2400" dirty="0">
                <a:effectLst/>
                <a:latin typeface="Corbel" panose="020B0503020204020204" pitchFamily="34" charset="0"/>
                <a:ea typeface="Century Gothic" panose="020B0502020202020204" pitchFamily="34" charset="0"/>
                <a:cs typeface="Segoe UI" panose="020B0502040204020203" pitchFamily="34" charset="0"/>
              </a:rPr>
              <a:t>How can your efforts support the efforts of CDC and GPEI?</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Design and build a polio vaccine carrier.</a:t>
            </a:r>
          </a:p>
          <a:p>
            <a:pPr marL="514350" indent="-514350">
              <a:buFont typeface="+mj-lt"/>
              <a:buAutoNum type="arabicPeriod"/>
            </a:pPr>
            <a:r>
              <a:rPr lang="en-US" sz="2800" dirty="0"/>
              <a:t>Test your prototype. </a:t>
            </a:r>
          </a:p>
          <a:p>
            <a:pPr marL="514350" indent="-514350">
              <a:buFont typeface="+mj-lt"/>
              <a:buAutoNum type="arabicPeriod"/>
            </a:pPr>
            <a:r>
              <a:rPr lang="en-US" sz="2800" dirty="0"/>
              <a:t>Share your designs. </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Engineering Design Process</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3741112365"/>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1919843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Design and Build the Vaccine Carrier </a:t>
            </a:r>
            <a:endParaRPr lang="en-US" sz="2800" dirty="0">
              <a:solidFill>
                <a:schemeClr val="bg1"/>
              </a:solidFill>
            </a:endParaRP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85650"/>
            <a:ext cx="7195229" cy="1384995"/>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Design a vaccine cooler that can maintain temperature between 35-46</a:t>
            </a:r>
            <a:r>
              <a:rPr lang="en-US" sz="2800" dirty="0">
                <a:solidFill>
                  <a:schemeClr val="tx1">
                    <a:lumMod val="65000"/>
                    <a:lumOff val="35000"/>
                  </a:schemeClr>
                </a:solidFill>
                <a:latin typeface="Corbel" panose="020B0503020204020204" pitchFamily="34" charset="0"/>
              </a:rPr>
              <a:t>°</a:t>
            </a:r>
            <a:r>
              <a:rPr lang="en-US" sz="2800" dirty="0">
                <a:solidFill>
                  <a:schemeClr val="tx1">
                    <a:lumMod val="65000"/>
                    <a:lumOff val="35000"/>
                  </a:schemeClr>
                </a:solidFill>
              </a:rPr>
              <a:t>F (2-8°C)</a:t>
            </a:r>
          </a:p>
          <a:p>
            <a:pPr marL="457200" indent="-457200">
              <a:buFontTx/>
              <a:buChar char="-"/>
            </a:pPr>
            <a:r>
              <a:rPr lang="en-US" sz="2800" dirty="0">
                <a:solidFill>
                  <a:schemeClr val="tx1">
                    <a:lumMod val="65000"/>
                    <a:lumOff val="35000"/>
                  </a:schemeClr>
                </a:solidFill>
              </a:rPr>
              <a:t>Build a prototype of your design </a:t>
            </a:r>
          </a:p>
        </p:txBody>
      </p:sp>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Test the Vaccine Carrier</a:t>
            </a:r>
            <a:endParaRPr lang="en-US" sz="2800" dirty="0"/>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6461231"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Add a frozen substance to your vaccine carrier and monitor temperature over time</a:t>
            </a:r>
          </a:p>
          <a:p>
            <a:pPr marL="457200" indent="-457200">
              <a:buFontTx/>
              <a:buChar char="-"/>
            </a:pPr>
            <a:r>
              <a:rPr lang="en-US" sz="2800" dirty="0">
                <a:solidFill>
                  <a:schemeClr val="tx1">
                    <a:lumMod val="65000"/>
                    <a:lumOff val="35000"/>
                  </a:schemeClr>
                </a:solidFill>
              </a:rPr>
              <a:t>Graph your results </a:t>
            </a:r>
          </a:p>
          <a:p>
            <a:pPr marL="457200" indent="-457200">
              <a:buFontTx/>
              <a:buChar char="-"/>
            </a:pPr>
            <a:r>
              <a:rPr lang="en-US" sz="2800" dirty="0">
                <a:solidFill>
                  <a:schemeClr val="tx1">
                    <a:lumMod val="65000"/>
                    <a:lumOff val="35000"/>
                  </a:schemeClr>
                </a:solidFill>
              </a:rPr>
              <a:t>Suggest improvements for design</a:t>
            </a:r>
            <a:endParaRPr lang="en-US" sz="2800" dirty="0"/>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rmAutofit fontScale="92500" lnSpcReduction="10000"/>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11">
            <a:extLst>
              <a:ext uri="{FF2B5EF4-FFF2-40B4-BE49-F238E27FC236}">
                <a16:creationId xmlns:a16="http://schemas.microsoft.com/office/drawing/2014/main" id="{5EBA69BA-B0E0-43E2-B19C-C656EBD29914}"/>
              </a:ext>
              <a:ext uri="{C183D7F6-B498-43B3-948B-1728B52AA6E4}">
                <adec:decorative xmlns:adec="http://schemas.microsoft.com/office/drawing/2017/decorative" val="1"/>
              </a:ext>
            </a:extLst>
          </p:cNvPr>
          <p:cNvPicPr/>
          <p:nvPr/>
        </p:nvPicPr>
        <p:blipFill>
          <a:blip r:embed="rId6">
            <a:extLst>
              <a:ext uri="{96DAC541-7B7A-43D3-8B79-37D633B846F1}">
                <asvg:svgBlip xmlns:asvg="http://schemas.microsoft.com/office/drawing/2016/SVG/main" r:embed="rId7"/>
              </a:ext>
            </a:extLst>
          </a:blip>
          <a:stretch>
            <a:fillRect/>
          </a:stretch>
        </p:blipFill>
        <p:spPr>
          <a:xfrm>
            <a:off x="3227556" y="3834475"/>
            <a:ext cx="731520" cy="731520"/>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9DDCBDF-21DA-465A-B361-B8DF177941CC}">
  <ds:schemaRefs>
    <ds:schemaRef ds:uri="http://schemas.microsoft.com/sharepoint/v3/contenttype/forms"/>
  </ds:schemaRefs>
</ds:datastoreItem>
</file>

<file path=customXml/itemProps2.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531BD6-B922-454C-A433-0744AFF32838}">
  <ds:schemaRef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purl.org/dc/terms/"/>
    <ds:schemaRef ds:uri="http://schemas.microsoft.com/office/2006/metadata/properties"/>
    <ds:schemaRef ds:uri="http://schemas.openxmlformats.org/package/2006/metadata/core-properties"/>
    <ds:schemaRef ds:uri="5209fd75-7a81-4168-b980-79f8c369b5ef"/>
  </ds:schemaRefs>
</ds:datastoreItem>
</file>

<file path=docProps/app.xml><?xml version="1.0" encoding="utf-8"?>
<Properties xmlns="http://schemas.openxmlformats.org/officeDocument/2006/extended-properties" xmlns:vt="http://schemas.openxmlformats.org/officeDocument/2006/docPropsVTypes">
  <TotalTime>1992</TotalTime>
  <Words>2479</Words>
  <Application>Microsoft Office PowerPoint</Application>
  <PresentationFormat>Widescreen</PresentationFormat>
  <Paragraphs>167</Paragraphs>
  <Slides>15</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Corbel</vt:lpstr>
      <vt:lpstr>Symbol</vt:lpstr>
      <vt:lpstr>Wingdings 2</vt:lpstr>
      <vt:lpstr>Frame</vt:lpstr>
      <vt:lpstr>Polio Eradication</vt:lpstr>
      <vt:lpstr>Terms to Know</vt:lpstr>
      <vt:lpstr>Understanding Polio</vt:lpstr>
      <vt:lpstr>Think About It</vt:lpstr>
      <vt:lpstr>Polio and CDC</vt:lpstr>
      <vt:lpstr>Polio and CDC</vt:lpstr>
      <vt:lpstr>Think About It</vt:lpstr>
      <vt:lpstr>From the Expert</vt:lpstr>
      <vt:lpstr>Think About It</vt:lpstr>
      <vt:lpstr>Give it a Try</vt:lpstr>
      <vt:lpstr>Use the Engineering Design Process</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Polio Eradication</dc:title>
  <dc:creator>CDC Museum Public Health Academy</dc:creator>
  <cp:lastModifiedBy>Domby, Emma (CDC/IOD/OC) (CTR)</cp:lastModifiedBy>
  <cp:revision>2</cp:revision>
  <dcterms:created xsi:type="dcterms:W3CDTF">2021-01-13T22:46:39Z</dcterms:created>
  <dcterms:modified xsi:type="dcterms:W3CDTF">2024-12-16T19:53:13Z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