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4"/>
  </p:sldMasterIdLst>
  <p:notesMasterIdLst>
    <p:notesMasterId r:id="rId21"/>
  </p:notesMasterIdLst>
  <p:sldIdLst>
    <p:sldId id="256" r:id="rId5"/>
    <p:sldId id="298" r:id="rId6"/>
    <p:sldId id="259" r:id="rId7"/>
    <p:sldId id="286" r:id="rId8"/>
    <p:sldId id="299" r:id="rId9"/>
    <p:sldId id="302" r:id="rId10"/>
    <p:sldId id="293" r:id="rId11"/>
    <p:sldId id="288" r:id="rId12"/>
    <p:sldId id="262" r:id="rId13"/>
    <p:sldId id="289" r:id="rId14"/>
    <p:sldId id="270" r:id="rId15"/>
    <p:sldId id="294" r:id="rId16"/>
    <p:sldId id="295" r:id="rId17"/>
    <p:sldId id="273" r:id="rId18"/>
    <p:sldId id="283" r:id="rId19"/>
    <p:sldId id="284" r:id="rId20"/>
  </p:sldIdLst>
  <p:sldSz cx="12192000" cy="6858000"/>
  <p:notesSz cx="9290050" cy="7004050"/>
  <p:custDataLst>
    <p:tags r:id="rId2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C383BFF4-7097-FE4F-9B61-A7C6D8A614A4}">
          <p14:sldIdLst>
            <p14:sldId id="256"/>
          </p14:sldIdLst>
        </p14:section>
        <p14:section name="Terms to Know" id="{0B9AB00E-49F4-9747-BEEA-B54B32EC870E}">
          <p14:sldIdLst>
            <p14:sldId id="298"/>
          </p14:sldIdLst>
        </p14:section>
        <p14:section name="Understanding the Topic" id="{7A23A243-1719-0540-9E24-47B30A0AA9C6}">
          <p14:sldIdLst>
            <p14:sldId id="259"/>
            <p14:sldId id="286"/>
            <p14:sldId id="299"/>
            <p14:sldId id="302"/>
            <p14:sldId id="293"/>
            <p14:sldId id="288"/>
          </p14:sldIdLst>
        </p14:section>
        <p14:section name="From the Expert" id="{CABA4EBC-FC3A-BB4E-A302-A63641358471}">
          <p14:sldIdLst>
            <p14:sldId id="262"/>
            <p14:sldId id="289"/>
          </p14:sldIdLst>
        </p14:section>
        <p14:section name="Call to Action" id="{35039F30-5847-254B-AC21-A2D9D0AF2451}">
          <p14:sldIdLst>
            <p14:sldId id="270"/>
          </p14:sldIdLst>
        </p14:section>
        <p14:section name="Activity" id="{758EAFB7-1EC7-8B4E-89F3-4D64B35E1390}">
          <p14:sldIdLst>
            <p14:sldId id="294"/>
            <p14:sldId id="295"/>
            <p14:sldId id="273"/>
            <p14:sldId id="283"/>
            <p14:sldId id="284"/>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ntt, Judy M. (CDC/OD/OADC)" initials="GJM(" lastIdx="9" clrIdx="0">
    <p:extLst>
      <p:ext uri="{19B8F6BF-5375-455C-9EA6-DF929625EA0E}">
        <p15:presenceInfo xmlns:p15="http://schemas.microsoft.com/office/powerpoint/2012/main" userId="S::jmg1@cdc.gov::e6f947c2-6c61-4741-9545-4622360eb6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7"/>
    <a:srgbClr val="FDB913"/>
    <a:srgbClr val="FFDC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584" autoAdjust="0"/>
    <p:restoredTop sz="44253" autoAdjust="0"/>
  </p:normalViewPr>
  <p:slideViewPr>
    <p:cSldViewPr snapToGrid="0" snapToObjects="1">
      <p:cViewPr varScale="1">
        <p:scale>
          <a:sx n="27" d="100"/>
          <a:sy n="27" d="100"/>
        </p:scale>
        <p:origin x="2244"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gs" Target="tags/tag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 Id="rId14" Type="http://schemas.openxmlformats.org/officeDocument/2006/relationships/image" Target="../media/image23.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 Id="rId1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500D37-75E2-4D59-80ED-8C39D2D56BD2}"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DC0E9600-4E12-44D3-A657-6C8A65B2C154}">
      <dgm:prSet custT="1"/>
      <dgm:spPr/>
      <dgm:t>
        <a:bodyPr/>
        <a:lstStyle/>
        <a:p>
          <a:pPr>
            <a:lnSpc>
              <a:spcPct val="100000"/>
            </a:lnSpc>
          </a:pPr>
          <a:r>
            <a:rPr lang="en-US" sz="2600" dirty="0"/>
            <a:t>Ask</a:t>
          </a:r>
        </a:p>
      </dgm:t>
    </dgm:pt>
    <dgm:pt modelId="{90C088D2-29E6-43F6-AB0B-DAC26FB081F3}" type="parTrans" cxnId="{F122ADDC-310B-4E71-B7E9-50E71677911F}">
      <dgm:prSet/>
      <dgm:spPr/>
      <dgm:t>
        <a:bodyPr/>
        <a:lstStyle/>
        <a:p>
          <a:endParaRPr lang="en-US" sz="1800"/>
        </a:p>
      </dgm:t>
    </dgm:pt>
    <dgm:pt modelId="{4E314CF0-30BB-47FB-B8EA-3E5AFEEB9A8E}" type="sibTrans" cxnId="{F122ADDC-310B-4E71-B7E9-50E71677911F}">
      <dgm:prSet/>
      <dgm:spPr/>
      <dgm:t>
        <a:bodyPr/>
        <a:lstStyle/>
        <a:p>
          <a:endParaRPr lang="en-US"/>
        </a:p>
      </dgm:t>
    </dgm:pt>
    <dgm:pt modelId="{7EDFC5BA-AD46-4FD4-96FB-CB80351DBD65}">
      <dgm:prSet custT="1"/>
      <dgm:spPr/>
      <dgm:t>
        <a:bodyPr/>
        <a:lstStyle/>
        <a:p>
          <a:pPr>
            <a:lnSpc>
              <a:spcPct val="100000"/>
            </a:lnSpc>
          </a:pPr>
          <a:r>
            <a:rPr lang="en-US" sz="2600" dirty="0"/>
            <a:t>Ask a question</a:t>
          </a:r>
        </a:p>
      </dgm:t>
    </dgm:pt>
    <dgm:pt modelId="{BC8FD28D-F36E-4D3B-A333-462A79BA5210}" type="parTrans" cxnId="{0E49D457-5A1D-4CB3-9514-7E17376D1AB9}">
      <dgm:prSet/>
      <dgm:spPr/>
      <dgm:t>
        <a:bodyPr/>
        <a:lstStyle/>
        <a:p>
          <a:endParaRPr lang="en-US" sz="1800"/>
        </a:p>
      </dgm:t>
    </dgm:pt>
    <dgm:pt modelId="{65CD1601-E052-4800-A00F-66DE544A3031}" type="sibTrans" cxnId="{0E49D457-5A1D-4CB3-9514-7E17376D1AB9}">
      <dgm:prSet/>
      <dgm:spPr/>
      <dgm:t>
        <a:bodyPr/>
        <a:lstStyle/>
        <a:p>
          <a:endParaRPr lang="en-US"/>
        </a:p>
      </dgm:t>
    </dgm:pt>
    <dgm:pt modelId="{001D4A60-7572-483C-BAD4-4C79F9A73E54}">
      <dgm:prSet custT="1"/>
      <dgm:spPr/>
      <dgm:t>
        <a:bodyPr/>
        <a:lstStyle/>
        <a:p>
          <a:pPr>
            <a:lnSpc>
              <a:spcPct val="100000"/>
            </a:lnSpc>
          </a:pPr>
          <a:r>
            <a:rPr lang="en-US" sz="2600" dirty="0"/>
            <a:t>Research</a:t>
          </a:r>
        </a:p>
      </dgm:t>
    </dgm:pt>
    <dgm:pt modelId="{1E9C2206-7666-40D3-91E1-9C3B03106950}" type="parTrans" cxnId="{7C79A6B7-3D58-4088-98E7-F208D3F7F141}">
      <dgm:prSet/>
      <dgm:spPr/>
      <dgm:t>
        <a:bodyPr/>
        <a:lstStyle/>
        <a:p>
          <a:endParaRPr lang="en-US" sz="1800"/>
        </a:p>
      </dgm:t>
    </dgm:pt>
    <dgm:pt modelId="{5A5C80F1-953C-405C-B7CB-355509E0A1CE}" type="sibTrans" cxnId="{7C79A6B7-3D58-4088-98E7-F208D3F7F141}">
      <dgm:prSet/>
      <dgm:spPr/>
      <dgm:t>
        <a:bodyPr/>
        <a:lstStyle/>
        <a:p>
          <a:endParaRPr lang="en-US"/>
        </a:p>
      </dgm:t>
    </dgm:pt>
    <dgm:pt modelId="{A83B1882-0353-4934-A6E0-38E436960910}">
      <dgm:prSet custT="1"/>
      <dgm:spPr/>
      <dgm:t>
        <a:bodyPr/>
        <a:lstStyle/>
        <a:p>
          <a:pPr>
            <a:lnSpc>
              <a:spcPct val="100000"/>
            </a:lnSpc>
          </a:pPr>
          <a:r>
            <a:rPr lang="en-US" sz="2600"/>
            <a:t>Do background research</a:t>
          </a:r>
        </a:p>
      </dgm:t>
    </dgm:pt>
    <dgm:pt modelId="{2556867B-3CCF-4AEB-8947-97C3438546FD}" type="parTrans" cxnId="{01324B31-694F-4794-B968-3BFCF96B9142}">
      <dgm:prSet/>
      <dgm:spPr/>
      <dgm:t>
        <a:bodyPr/>
        <a:lstStyle/>
        <a:p>
          <a:endParaRPr lang="en-US" sz="1800"/>
        </a:p>
      </dgm:t>
    </dgm:pt>
    <dgm:pt modelId="{55511E19-3B32-4630-BD58-7239C392A683}" type="sibTrans" cxnId="{01324B31-694F-4794-B968-3BFCF96B9142}">
      <dgm:prSet/>
      <dgm:spPr/>
      <dgm:t>
        <a:bodyPr/>
        <a:lstStyle/>
        <a:p>
          <a:endParaRPr lang="en-US"/>
        </a:p>
      </dgm:t>
    </dgm:pt>
    <dgm:pt modelId="{9A75CC11-4B15-4EC1-8A71-2EDC29996594}">
      <dgm:prSet custT="1"/>
      <dgm:spPr/>
      <dgm:t>
        <a:bodyPr/>
        <a:lstStyle/>
        <a:p>
          <a:pPr>
            <a:lnSpc>
              <a:spcPct val="100000"/>
            </a:lnSpc>
          </a:pPr>
          <a:r>
            <a:rPr lang="en-US" sz="2600" dirty="0"/>
            <a:t>Hypothesis</a:t>
          </a:r>
        </a:p>
      </dgm:t>
    </dgm:pt>
    <dgm:pt modelId="{3CFD7D7C-F18B-4AB0-BBDB-48103F29E0DA}" type="parTrans" cxnId="{74620268-DC42-4026-8939-F4E95EDE75A8}">
      <dgm:prSet/>
      <dgm:spPr/>
      <dgm:t>
        <a:bodyPr/>
        <a:lstStyle/>
        <a:p>
          <a:endParaRPr lang="en-US" sz="1800"/>
        </a:p>
      </dgm:t>
    </dgm:pt>
    <dgm:pt modelId="{BD70619A-4BCA-4BC9-BED5-8861A2415235}" type="sibTrans" cxnId="{74620268-DC42-4026-8939-F4E95EDE75A8}">
      <dgm:prSet/>
      <dgm:spPr/>
      <dgm:t>
        <a:bodyPr/>
        <a:lstStyle/>
        <a:p>
          <a:endParaRPr lang="en-US"/>
        </a:p>
      </dgm:t>
    </dgm:pt>
    <dgm:pt modelId="{F63ACA74-D91A-45E3-A745-D1671579F51B}">
      <dgm:prSet custT="1"/>
      <dgm:spPr/>
      <dgm:t>
        <a:bodyPr/>
        <a:lstStyle/>
        <a:p>
          <a:pPr>
            <a:lnSpc>
              <a:spcPct val="100000"/>
            </a:lnSpc>
          </a:pPr>
          <a:r>
            <a:rPr lang="en-US" sz="2600" dirty="0"/>
            <a:t>Construct hypothesis</a:t>
          </a:r>
        </a:p>
      </dgm:t>
    </dgm:pt>
    <dgm:pt modelId="{27836C8D-E979-45EE-B4B5-694F062DC5E9}" type="parTrans" cxnId="{9CEE2723-994C-4613-8C43-2FED645E3487}">
      <dgm:prSet/>
      <dgm:spPr/>
      <dgm:t>
        <a:bodyPr/>
        <a:lstStyle/>
        <a:p>
          <a:endParaRPr lang="en-US" sz="1800"/>
        </a:p>
      </dgm:t>
    </dgm:pt>
    <dgm:pt modelId="{BFF64342-7720-4EA9-BB30-6BEFB9AF65DD}" type="sibTrans" cxnId="{9CEE2723-994C-4613-8C43-2FED645E3487}">
      <dgm:prSet/>
      <dgm:spPr/>
      <dgm:t>
        <a:bodyPr/>
        <a:lstStyle/>
        <a:p>
          <a:endParaRPr lang="en-US"/>
        </a:p>
      </dgm:t>
    </dgm:pt>
    <dgm:pt modelId="{257C0793-1D1A-4B22-BB8E-1017D4DEBB0A}">
      <dgm:prSet custT="1"/>
      <dgm:spPr/>
      <dgm:t>
        <a:bodyPr/>
        <a:lstStyle/>
        <a:p>
          <a:pPr>
            <a:lnSpc>
              <a:spcPct val="100000"/>
            </a:lnSpc>
          </a:pPr>
          <a:r>
            <a:rPr lang="en-US" sz="2600" dirty="0"/>
            <a:t>Test</a:t>
          </a:r>
        </a:p>
      </dgm:t>
    </dgm:pt>
    <dgm:pt modelId="{FFADCCFF-534E-4405-86F3-C13ECC41FAE1}" type="parTrans" cxnId="{327FA0CD-4C0E-4AAB-AAAA-F759A2E1BBB3}">
      <dgm:prSet/>
      <dgm:spPr/>
      <dgm:t>
        <a:bodyPr/>
        <a:lstStyle/>
        <a:p>
          <a:endParaRPr lang="en-US" sz="1800"/>
        </a:p>
      </dgm:t>
    </dgm:pt>
    <dgm:pt modelId="{F7957733-625E-4800-91CE-0B479DB69005}" type="sibTrans" cxnId="{327FA0CD-4C0E-4AAB-AAAA-F759A2E1BBB3}">
      <dgm:prSet/>
      <dgm:spPr/>
      <dgm:t>
        <a:bodyPr/>
        <a:lstStyle/>
        <a:p>
          <a:endParaRPr lang="en-US"/>
        </a:p>
      </dgm:t>
    </dgm:pt>
    <dgm:pt modelId="{212D58DF-7564-4FC9-960B-9587C4A83BD0}">
      <dgm:prSet custT="1"/>
      <dgm:spPr/>
      <dgm:t>
        <a:bodyPr/>
        <a:lstStyle/>
        <a:p>
          <a:pPr>
            <a:lnSpc>
              <a:spcPct val="100000"/>
            </a:lnSpc>
          </a:pPr>
          <a:r>
            <a:rPr lang="en-US" sz="2600"/>
            <a:t>Test with an experiment</a:t>
          </a:r>
        </a:p>
      </dgm:t>
    </dgm:pt>
    <dgm:pt modelId="{225391DE-F254-493C-90F8-C913F92DA6A2}" type="parTrans" cxnId="{DE30A291-6AE5-445E-A416-D67B5B79C0BE}">
      <dgm:prSet/>
      <dgm:spPr/>
      <dgm:t>
        <a:bodyPr/>
        <a:lstStyle/>
        <a:p>
          <a:endParaRPr lang="en-US" sz="1800"/>
        </a:p>
      </dgm:t>
    </dgm:pt>
    <dgm:pt modelId="{F077947D-2B6C-4818-976A-549602AF36DD}" type="sibTrans" cxnId="{DE30A291-6AE5-445E-A416-D67B5B79C0BE}">
      <dgm:prSet/>
      <dgm:spPr/>
      <dgm:t>
        <a:bodyPr/>
        <a:lstStyle/>
        <a:p>
          <a:endParaRPr lang="en-US"/>
        </a:p>
      </dgm:t>
    </dgm:pt>
    <dgm:pt modelId="{FDD89500-165A-E746-98F1-3A3C75E8451D}">
      <dgm:prSet custT="1"/>
      <dgm:spPr/>
      <dgm:t>
        <a:bodyPr/>
        <a:lstStyle/>
        <a:p>
          <a:pPr>
            <a:lnSpc>
              <a:spcPct val="100000"/>
            </a:lnSpc>
          </a:pPr>
          <a:r>
            <a:rPr lang="en-US" sz="2600" dirty="0"/>
            <a:t>Analyze</a:t>
          </a:r>
        </a:p>
      </dgm:t>
    </dgm:pt>
    <dgm:pt modelId="{2C22F358-B631-FC47-9B28-D9F5D75625A3}" type="parTrans" cxnId="{CDA5C4AE-F45B-0F43-81D7-37CC109D59CD}">
      <dgm:prSet/>
      <dgm:spPr/>
      <dgm:t>
        <a:bodyPr/>
        <a:lstStyle/>
        <a:p>
          <a:endParaRPr lang="en-US" sz="1800"/>
        </a:p>
      </dgm:t>
    </dgm:pt>
    <dgm:pt modelId="{07039615-4BFE-A545-8FB9-7351B0EA0504}" type="sibTrans" cxnId="{CDA5C4AE-F45B-0F43-81D7-37CC109D59CD}">
      <dgm:prSet/>
      <dgm:spPr/>
      <dgm:t>
        <a:bodyPr/>
        <a:lstStyle/>
        <a:p>
          <a:endParaRPr lang="en-US"/>
        </a:p>
      </dgm:t>
    </dgm:pt>
    <dgm:pt modelId="{91649E66-08F1-5C45-B85F-A097B8B0F957}">
      <dgm:prSet custT="1"/>
      <dgm:spPr/>
      <dgm:t>
        <a:bodyPr/>
        <a:lstStyle/>
        <a:p>
          <a:pPr>
            <a:lnSpc>
              <a:spcPct val="100000"/>
            </a:lnSpc>
          </a:pPr>
          <a:r>
            <a:rPr lang="en-US" sz="2600"/>
            <a:t>Analyze data</a:t>
          </a:r>
        </a:p>
      </dgm:t>
    </dgm:pt>
    <dgm:pt modelId="{34694B0D-77DB-1545-80E5-511969374051}" type="parTrans" cxnId="{6A9E7A0D-528D-0747-8521-88CCC6053111}">
      <dgm:prSet/>
      <dgm:spPr/>
      <dgm:t>
        <a:bodyPr/>
        <a:lstStyle/>
        <a:p>
          <a:endParaRPr lang="en-US" sz="1800"/>
        </a:p>
      </dgm:t>
    </dgm:pt>
    <dgm:pt modelId="{4C48B582-6C6E-004B-8075-DC5205F14949}" type="sibTrans" cxnId="{6A9E7A0D-528D-0747-8521-88CCC6053111}">
      <dgm:prSet/>
      <dgm:spPr/>
      <dgm:t>
        <a:bodyPr/>
        <a:lstStyle/>
        <a:p>
          <a:endParaRPr lang="en-US"/>
        </a:p>
      </dgm:t>
    </dgm:pt>
    <dgm:pt modelId="{15E323B4-E57D-6946-A732-BC25FFF1CC76}">
      <dgm:prSet custT="1"/>
      <dgm:spPr/>
      <dgm:t>
        <a:bodyPr/>
        <a:lstStyle/>
        <a:p>
          <a:pPr>
            <a:lnSpc>
              <a:spcPct val="100000"/>
            </a:lnSpc>
          </a:pPr>
          <a:r>
            <a:rPr lang="en-US" sz="2600" dirty="0"/>
            <a:t>Draw conclusions</a:t>
          </a:r>
        </a:p>
      </dgm:t>
    </dgm:pt>
    <dgm:pt modelId="{D722D2BA-4779-4249-BE4B-EFAC7AEAFEB1}" type="parTrans" cxnId="{AF475A59-6320-C847-9A73-F52DACAFA25A}">
      <dgm:prSet/>
      <dgm:spPr/>
      <dgm:t>
        <a:bodyPr/>
        <a:lstStyle/>
        <a:p>
          <a:endParaRPr lang="en-US" sz="1800"/>
        </a:p>
      </dgm:t>
    </dgm:pt>
    <dgm:pt modelId="{209234D9-866B-2843-8D6C-654DF48AFB93}" type="sibTrans" cxnId="{AF475A59-6320-C847-9A73-F52DACAFA25A}">
      <dgm:prSet/>
      <dgm:spPr/>
      <dgm:t>
        <a:bodyPr/>
        <a:lstStyle/>
        <a:p>
          <a:endParaRPr lang="en-US"/>
        </a:p>
      </dgm:t>
    </dgm:pt>
    <dgm:pt modelId="{E72AE84E-956B-3947-B128-1F2F10B42E44}">
      <dgm:prSet custT="1"/>
      <dgm:spPr/>
      <dgm:t>
        <a:bodyPr/>
        <a:lstStyle/>
        <a:p>
          <a:pPr>
            <a:lnSpc>
              <a:spcPct val="100000"/>
            </a:lnSpc>
          </a:pPr>
          <a:r>
            <a:rPr lang="en-US" sz="2600" dirty="0"/>
            <a:t>Conclusions</a:t>
          </a:r>
        </a:p>
      </dgm:t>
    </dgm:pt>
    <dgm:pt modelId="{7D69126A-67C9-FD41-A9DD-9F5D481DD83A}" type="parTrans" cxnId="{33B92A2B-563C-EB4D-92D1-9728AED26795}">
      <dgm:prSet/>
      <dgm:spPr/>
      <dgm:t>
        <a:bodyPr/>
        <a:lstStyle/>
        <a:p>
          <a:endParaRPr lang="en-US" sz="1800"/>
        </a:p>
      </dgm:t>
    </dgm:pt>
    <dgm:pt modelId="{F76C6663-481A-7043-BE31-25246D746E8F}" type="sibTrans" cxnId="{33B92A2B-563C-EB4D-92D1-9728AED26795}">
      <dgm:prSet/>
      <dgm:spPr/>
      <dgm:t>
        <a:bodyPr/>
        <a:lstStyle/>
        <a:p>
          <a:endParaRPr lang="en-US"/>
        </a:p>
      </dgm:t>
    </dgm:pt>
    <dgm:pt modelId="{F3B921DE-D418-C348-BAAE-D14448DB930D}">
      <dgm:prSet custT="1"/>
      <dgm:spPr/>
      <dgm:t>
        <a:bodyPr/>
        <a:lstStyle/>
        <a:p>
          <a:pPr>
            <a:lnSpc>
              <a:spcPct val="100000"/>
            </a:lnSpc>
          </a:pPr>
          <a:r>
            <a:rPr lang="en-US" sz="2600" dirty="0"/>
            <a:t>Share</a:t>
          </a:r>
        </a:p>
      </dgm:t>
    </dgm:pt>
    <dgm:pt modelId="{13BB33A0-96C6-224A-A084-D7205A48BCB9}" type="parTrans" cxnId="{E0AD0091-E6CF-7C42-9847-C19777835019}">
      <dgm:prSet/>
      <dgm:spPr/>
      <dgm:t>
        <a:bodyPr/>
        <a:lstStyle/>
        <a:p>
          <a:endParaRPr lang="en-US" sz="1800"/>
        </a:p>
      </dgm:t>
    </dgm:pt>
    <dgm:pt modelId="{ED99915B-5389-F64D-96AE-9A20F2ADF149}" type="sibTrans" cxnId="{E0AD0091-E6CF-7C42-9847-C19777835019}">
      <dgm:prSet/>
      <dgm:spPr/>
      <dgm:t>
        <a:bodyPr/>
        <a:lstStyle/>
        <a:p>
          <a:endParaRPr lang="en-US"/>
        </a:p>
      </dgm:t>
    </dgm:pt>
    <dgm:pt modelId="{C3DFBB5B-7A39-6C49-AD10-5A5762A36307}">
      <dgm:prSet custT="1"/>
      <dgm:spPr/>
      <dgm:t>
        <a:bodyPr/>
        <a:lstStyle/>
        <a:p>
          <a:pPr>
            <a:lnSpc>
              <a:spcPct val="100000"/>
            </a:lnSpc>
          </a:pPr>
          <a:r>
            <a:rPr lang="en-US" sz="2600" dirty="0"/>
            <a:t>Communicate results</a:t>
          </a:r>
        </a:p>
      </dgm:t>
    </dgm:pt>
    <dgm:pt modelId="{0843C7AA-D99F-9847-B34A-B7A385B12A1B}" type="parTrans" cxnId="{ECA7FBE3-215B-7E47-9E4E-C2F34AFC04AF}">
      <dgm:prSet/>
      <dgm:spPr/>
      <dgm:t>
        <a:bodyPr/>
        <a:lstStyle/>
        <a:p>
          <a:endParaRPr lang="en-US" sz="1800"/>
        </a:p>
      </dgm:t>
    </dgm:pt>
    <dgm:pt modelId="{790DDF27-464E-2449-AE9B-2BC42EE45EDB}" type="sibTrans" cxnId="{ECA7FBE3-215B-7E47-9E4E-C2F34AFC04AF}">
      <dgm:prSet/>
      <dgm:spPr/>
      <dgm:t>
        <a:bodyPr/>
        <a:lstStyle/>
        <a:p>
          <a:endParaRPr lang="en-US"/>
        </a:p>
      </dgm:t>
    </dgm:pt>
    <dgm:pt modelId="{45CEBAE3-D0E1-4E6C-9FDA-CB6A8776559D}" type="pres">
      <dgm:prSet presAssocID="{CD500D37-75E2-4D59-80ED-8C39D2D56BD2}" presName="root" presStyleCnt="0">
        <dgm:presLayoutVars>
          <dgm:dir/>
          <dgm:resizeHandles val="exact"/>
        </dgm:presLayoutVars>
      </dgm:prSet>
      <dgm:spPr/>
    </dgm:pt>
    <dgm:pt modelId="{6E7987FB-F540-431D-A41C-50F526D92B60}" type="pres">
      <dgm:prSet presAssocID="{DC0E9600-4E12-44D3-A657-6C8A65B2C154}" presName="compNode" presStyleCnt="0"/>
      <dgm:spPr/>
    </dgm:pt>
    <dgm:pt modelId="{E5E149BA-DFCA-4D8C-9150-F489BDCC30C8}" type="pres">
      <dgm:prSet presAssocID="{DC0E9600-4E12-44D3-A657-6C8A65B2C154}" presName="bgRect" presStyleLbl="bgShp" presStyleIdx="0" presStyleCnt="7"/>
      <dgm:spPr/>
    </dgm:pt>
    <dgm:pt modelId="{CAC72C6C-2F5A-4098-B8B3-7181FB515D2C}" type="pres">
      <dgm:prSet presAssocID="{DC0E9600-4E12-44D3-A657-6C8A65B2C154}"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435BBFC2-5166-4F3D-A663-3E143DE428A6}" type="pres">
      <dgm:prSet presAssocID="{DC0E9600-4E12-44D3-A657-6C8A65B2C154}" presName="spaceRect" presStyleCnt="0"/>
      <dgm:spPr/>
    </dgm:pt>
    <dgm:pt modelId="{F3E6AD21-320F-4558-8CB6-893BF2D20ACE}" type="pres">
      <dgm:prSet presAssocID="{DC0E9600-4E12-44D3-A657-6C8A65B2C154}" presName="parTx" presStyleLbl="revTx" presStyleIdx="0" presStyleCnt="14">
        <dgm:presLayoutVars>
          <dgm:chMax val="0"/>
          <dgm:chPref val="0"/>
        </dgm:presLayoutVars>
      </dgm:prSet>
      <dgm:spPr/>
    </dgm:pt>
    <dgm:pt modelId="{2D5436FF-CD8F-49B7-BC99-A908F42A00BB}" type="pres">
      <dgm:prSet presAssocID="{DC0E9600-4E12-44D3-A657-6C8A65B2C154}" presName="desTx" presStyleLbl="revTx" presStyleIdx="1" presStyleCnt="14">
        <dgm:presLayoutVars/>
      </dgm:prSet>
      <dgm:spPr/>
    </dgm:pt>
    <dgm:pt modelId="{2ABA5CE8-6AA7-4B1A-BFFA-01ED1F19C0D5}" type="pres">
      <dgm:prSet presAssocID="{4E314CF0-30BB-47FB-B8EA-3E5AFEEB9A8E}" presName="sibTrans" presStyleCnt="0"/>
      <dgm:spPr/>
    </dgm:pt>
    <dgm:pt modelId="{442D4E97-8481-442A-95F0-4E5564093E65}" type="pres">
      <dgm:prSet presAssocID="{001D4A60-7572-483C-BAD4-4C79F9A73E54}" presName="compNode" presStyleCnt="0"/>
      <dgm:spPr/>
    </dgm:pt>
    <dgm:pt modelId="{5D03E8DB-3BEC-4487-8F14-230693C419EF}" type="pres">
      <dgm:prSet presAssocID="{001D4A60-7572-483C-BAD4-4C79F9A73E54}" presName="bgRect" presStyleLbl="bgShp" presStyleIdx="1" presStyleCnt="7"/>
      <dgm:spPr/>
    </dgm:pt>
    <dgm:pt modelId="{5C76D625-0DBD-4D4D-9BAA-0FA7CFF1BF38}" type="pres">
      <dgm:prSet presAssocID="{001D4A60-7572-483C-BAD4-4C79F9A73E54}"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gnifying glass"/>
        </a:ext>
      </dgm:extLst>
    </dgm:pt>
    <dgm:pt modelId="{46B916D1-548B-4689-9E44-F4D17CE65E03}" type="pres">
      <dgm:prSet presAssocID="{001D4A60-7572-483C-BAD4-4C79F9A73E54}" presName="spaceRect" presStyleCnt="0"/>
      <dgm:spPr/>
    </dgm:pt>
    <dgm:pt modelId="{DD0E8C49-EBEC-42A2-B1AF-E1DC5253DAA3}" type="pres">
      <dgm:prSet presAssocID="{001D4A60-7572-483C-BAD4-4C79F9A73E54}" presName="parTx" presStyleLbl="revTx" presStyleIdx="2" presStyleCnt="14">
        <dgm:presLayoutVars>
          <dgm:chMax val="0"/>
          <dgm:chPref val="0"/>
        </dgm:presLayoutVars>
      </dgm:prSet>
      <dgm:spPr/>
    </dgm:pt>
    <dgm:pt modelId="{9941A27D-4987-49A4-ACA0-D2393F0B8B57}" type="pres">
      <dgm:prSet presAssocID="{001D4A60-7572-483C-BAD4-4C79F9A73E54}" presName="desTx" presStyleLbl="revTx" presStyleIdx="3" presStyleCnt="14">
        <dgm:presLayoutVars/>
      </dgm:prSet>
      <dgm:spPr/>
    </dgm:pt>
    <dgm:pt modelId="{309F6898-3B75-44B1-A047-6722FE4ABE68}" type="pres">
      <dgm:prSet presAssocID="{5A5C80F1-953C-405C-B7CB-355509E0A1CE}" presName="sibTrans" presStyleCnt="0"/>
      <dgm:spPr/>
    </dgm:pt>
    <dgm:pt modelId="{C6F4DEEC-9538-4B3D-8483-87E9B3A5BEB4}" type="pres">
      <dgm:prSet presAssocID="{9A75CC11-4B15-4EC1-8A71-2EDC29996594}" presName="compNode" presStyleCnt="0"/>
      <dgm:spPr/>
    </dgm:pt>
    <dgm:pt modelId="{C0F40A7D-A0FF-4DD0-AE70-AF5CC0C3944C}" type="pres">
      <dgm:prSet presAssocID="{9A75CC11-4B15-4EC1-8A71-2EDC29996594}" presName="bgRect" presStyleLbl="bgShp" presStyleIdx="2" presStyleCnt="7"/>
      <dgm:spPr/>
    </dgm:pt>
    <dgm:pt modelId="{F20F48D9-1880-4EA7-A0F3-E23D37623576}" type="pres">
      <dgm:prSet presAssocID="{9A75CC11-4B15-4EC1-8A71-2EDC29996594}"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09BA8A54-BE22-4842-823D-A702D9555204}" type="pres">
      <dgm:prSet presAssocID="{9A75CC11-4B15-4EC1-8A71-2EDC29996594}" presName="spaceRect" presStyleCnt="0"/>
      <dgm:spPr/>
    </dgm:pt>
    <dgm:pt modelId="{7A119AE3-52BB-405F-996D-5203810FF12B}" type="pres">
      <dgm:prSet presAssocID="{9A75CC11-4B15-4EC1-8A71-2EDC29996594}" presName="parTx" presStyleLbl="revTx" presStyleIdx="4" presStyleCnt="14">
        <dgm:presLayoutVars>
          <dgm:chMax val="0"/>
          <dgm:chPref val="0"/>
        </dgm:presLayoutVars>
      </dgm:prSet>
      <dgm:spPr/>
    </dgm:pt>
    <dgm:pt modelId="{1A1555AA-C025-4D90-838C-14BC6794E59D}" type="pres">
      <dgm:prSet presAssocID="{9A75CC11-4B15-4EC1-8A71-2EDC29996594}" presName="desTx" presStyleLbl="revTx" presStyleIdx="5" presStyleCnt="14">
        <dgm:presLayoutVars/>
      </dgm:prSet>
      <dgm:spPr/>
    </dgm:pt>
    <dgm:pt modelId="{69CF3261-C1FD-4468-8FA2-BB6E63E1FFEA}" type="pres">
      <dgm:prSet presAssocID="{BD70619A-4BCA-4BC9-BED5-8861A2415235}" presName="sibTrans" presStyleCnt="0"/>
      <dgm:spPr/>
    </dgm:pt>
    <dgm:pt modelId="{8B138846-2A4F-4670-A944-77C6BD79D420}" type="pres">
      <dgm:prSet presAssocID="{257C0793-1D1A-4B22-BB8E-1017D4DEBB0A}" presName="compNode" presStyleCnt="0"/>
      <dgm:spPr/>
    </dgm:pt>
    <dgm:pt modelId="{8C6DF571-7056-4786-B46B-161117869F8F}" type="pres">
      <dgm:prSet presAssocID="{257C0793-1D1A-4B22-BB8E-1017D4DEBB0A}" presName="bgRect" presStyleLbl="bgShp" presStyleIdx="3" presStyleCnt="7"/>
      <dgm:spPr/>
    </dgm:pt>
    <dgm:pt modelId="{7BFC27FD-3C7B-41FB-AC64-9BD50C71B81D}" type="pres">
      <dgm:prSet presAssocID="{257C0793-1D1A-4B22-BB8E-1017D4DEBB0A}"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est tubes"/>
        </a:ext>
      </dgm:extLst>
    </dgm:pt>
    <dgm:pt modelId="{E7EAD2E2-7465-41D5-9CD7-18BD1A19619A}" type="pres">
      <dgm:prSet presAssocID="{257C0793-1D1A-4B22-BB8E-1017D4DEBB0A}" presName="spaceRect" presStyleCnt="0"/>
      <dgm:spPr/>
    </dgm:pt>
    <dgm:pt modelId="{DA317507-91E9-43DF-9F18-A641BE7827BC}" type="pres">
      <dgm:prSet presAssocID="{257C0793-1D1A-4B22-BB8E-1017D4DEBB0A}" presName="parTx" presStyleLbl="revTx" presStyleIdx="6" presStyleCnt="14">
        <dgm:presLayoutVars>
          <dgm:chMax val="0"/>
          <dgm:chPref val="0"/>
        </dgm:presLayoutVars>
      </dgm:prSet>
      <dgm:spPr/>
    </dgm:pt>
    <dgm:pt modelId="{F426248E-5F24-4359-8189-71B15B39B051}" type="pres">
      <dgm:prSet presAssocID="{257C0793-1D1A-4B22-BB8E-1017D4DEBB0A}" presName="desTx" presStyleLbl="revTx" presStyleIdx="7" presStyleCnt="14">
        <dgm:presLayoutVars/>
      </dgm:prSet>
      <dgm:spPr/>
    </dgm:pt>
    <dgm:pt modelId="{06B07963-4E7C-49A0-A8E1-396395C83A83}" type="pres">
      <dgm:prSet presAssocID="{F7957733-625E-4800-91CE-0B479DB69005}" presName="sibTrans" presStyleCnt="0"/>
      <dgm:spPr/>
    </dgm:pt>
    <dgm:pt modelId="{60A35A87-1899-4D4D-91F8-B9EA1B4C0CF9}" type="pres">
      <dgm:prSet presAssocID="{FDD89500-165A-E746-98F1-3A3C75E8451D}" presName="compNode" presStyleCnt="0"/>
      <dgm:spPr/>
    </dgm:pt>
    <dgm:pt modelId="{A4503FEF-0940-4282-84F3-1BDCB9741230}" type="pres">
      <dgm:prSet presAssocID="{FDD89500-165A-E746-98F1-3A3C75E8451D}" presName="bgRect" presStyleLbl="bgShp" presStyleIdx="4" presStyleCnt="7"/>
      <dgm:spPr/>
    </dgm:pt>
    <dgm:pt modelId="{C2DC2C0D-5FE9-427E-81E3-6D83F7685CB3}" type="pres">
      <dgm:prSet presAssocID="{FDD89500-165A-E746-98F1-3A3C75E8451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ar chart"/>
        </a:ext>
      </dgm:extLst>
    </dgm:pt>
    <dgm:pt modelId="{FB5AC6DE-9958-46EA-A809-43E5C8A69444}" type="pres">
      <dgm:prSet presAssocID="{FDD89500-165A-E746-98F1-3A3C75E8451D}" presName="spaceRect" presStyleCnt="0"/>
      <dgm:spPr/>
    </dgm:pt>
    <dgm:pt modelId="{A68EAB19-E77B-4E46-9111-8A0214695A5E}" type="pres">
      <dgm:prSet presAssocID="{FDD89500-165A-E746-98F1-3A3C75E8451D}" presName="parTx" presStyleLbl="revTx" presStyleIdx="8" presStyleCnt="14">
        <dgm:presLayoutVars>
          <dgm:chMax val="0"/>
          <dgm:chPref val="0"/>
        </dgm:presLayoutVars>
      </dgm:prSet>
      <dgm:spPr/>
    </dgm:pt>
    <dgm:pt modelId="{D613B4BD-3B22-4440-BDD3-821865FE339E}" type="pres">
      <dgm:prSet presAssocID="{FDD89500-165A-E746-98F1-3A3C75E8451D}" presName="desTx" presStyleLbl="revTx" presStyleIdx="9" presStyleCnt="14">
        <dgm:presLayoutVars/>
      </dgm:prSet>
      <dgm:spPr/>
    </dgm:pt>
    <dgm:pt modelId="{7318654A-71E8-4511-9826-B4D2B381266D}" type="pres">
      <dgm:prSet presAssocID="{07039615-4BFE-A545-8FB9-7351B0EA0504}" presName="sibTrans" presStyleCnt="0"/>
      <dgm:spPr/>
    </dgm:pt>
    <dgm:pt modelId="{C572F32C-026D-48B9-BB03-468372DC5F7B}" type="pres">
      <dgm:prSet presAssocID="{E72AE84E-956B-3947-B128-1F2F10B42E44}" presName="compNode" presStyleCnt="0"/>
      <dgm:spPr/>
    </dgm:pt>
    <dgm:pt modelId="{7CBFD87E-5C7D-4BC5-A8EB-A83CEB76EB00}" type="pres">
      <dgm:prSet presAssocID="{E72AE84E-956B-3947-B128-1F2F10B42E44}" presName="bgRect" presStyleLbl="bgShp" presStyleIdx="5" presStyleCnt="7"/>
      <dgm:spPr/>
    </dgm:pt>
    <dgm:pt modelId="{AE798DA7-1800-4A2B-AE78-CD4C41210814}" type="pres">
      <dgm:prSet presAssocID="{E72AE84E-956B-3947-B128-1F2F10B42E44}"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Head with Gears"/>
        </a:ext>
      </dgm:extLst>
    </dgm:pt>
    <dgm:pt modelId="{2B018573-9F96-4EEA-9A26-5B802125418A}" type="pres">
      <dgm:prSet presAssocID="{E72AE84E-956B-3947-B128-1F2F10B42E44}" presName="spaceRect" presStyleCnt="0"/>
      <dgm:spPr/>
    </dgm:pt>
    <dgm:pt modelId="{E0472C28-481F-4139-8AA1-E10D0ADAEE39}" type="pres">
      <dgm:prSet presAssocID="{E72AE84E-956B-3947-B128-1F2F10B42E44}" presName="parTx" presStyleLbl="revTx" presStyleIdx="10" presStyleCnt="14">
        <dgm:presLayoutVars>
          <dgm:chMax val="0"/>
          <dgm:chPref val="0"/>
        </dgm:presLayoutVars>
      </dgm:prSet>
      <dgm:spPr/>
    </dgm:pt>
    <dgm:pt modelId="{EDE2BC57-6D59-4D50-99AE-924A50D4680A}" type="pres">
      <dgm:prSet presAssocID="{E72AE84E-956B-3947-B128-1F2F10B42E44}" presName="desTx" presStyleLbl="revTx" presStyleIdx="11" presStyleCnt="14">
        <dgm:presLayoutVars/>
      </dgm:prSet>
      <dgm:spPr/>
    </dgm:pt>
    <dgm:pt modelId="{DFC107D0-7163-41BE-8E4A-1E8929E52928}" type="pres">
      <dgm:prSet presAssocID="{F76C6663-481A-7043-BE31-25246D746E8F}" presName="sibTrans" presStyleCnt="0"/>
      <dgm:spPr/>
    </dgm:pt>
    <dgm:pt modelId="{B80C9059-8964-44EF-818C-EAA5B5523A38}" type="pres">
      <dgm:prSet presAssocID="{F3B921DE-D418-C348-BAAE-D14448DB930D}" presName="compNode" presStyleCnt="0"/>
      <dgm:spPr/>
    </dgm:pt>
    <dgm:pt modelId="{34833FC3-14AF-4AEA-B771-36827AFFD4BA}" type="pres">
      <dgm:prSet presAssocID="{F3B921DE-D418-C348-BAAE-D14448DB930D}" presName="bgRect" presStyleLbl="bgShp" presStyleIdx="6" presStyleCnt="7"/>
      <dgm:spPr/>
    </dgm:pt>
    <dgm:pt modelId="{2451F63D-9B76-4613-8CC1-7ABAD1038C98}" type="pres">
      <dgm:prSet presAssocID="{F3B921DE-D418-C348-BAAE-D14448DB930D}" presName="iconRect" presStyleLbl="node1" presStyleIdx="6" presStyleCnt="7"/>
      <dgm:spPr>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a:noFill/>
        </a:ln>
      </dgm:spPr>
      <dgm:extLst>
        <a:ext uri="{E40237B7-FDA0-4F09-8148-C483321AD2D9}">
          <dgm14:cNvPr xmlns:dgm14="http://schemas.microsoft.com/office/drawing/2010/diagram" id="0" name="" descr="Share with solid fill"/>
        </a:ext>
      </dgm:extLst>
    </dgm:pt>
    <dgm:pt modelId="{ECEC8187-5616-4796-9FFA-40E81A6DCC04}" type="pres">
      <dgm:prSet presAssocID="{F3B921DE-D418-C348-BAAE-D14448DB930D}" presName="spaceRect" presStyleCnt="0"/>
      <dgm:spPr/>
    </dgm:pt>
    <dgm:pt modelId="{B11175EF-E494-4434-9158-9D905D8FF42C}" type="pres">
      <dgm:prSet presAssocID="{F3B921DE-D418-C348-BAAE-D14448DB930D}" presName="parTx" presStyleLbl="revTx" presStyleIdx="12" presStyleCnt="14">
        <dgm:presLayoutVars>
          <dgm:chMax val="0"/>
          <dgm:chPref val="0"/>
        </dgm:presLayoutVars>
      </dgm:prSet>
      <dgm:spPr/>
    </dgm:pt>
    <dgm:pt modelId="{7F99D5B4-DE33-4A4B-B5B1-69E7AC370D35}" type="pres">
      <dgm:prSet presAssocID="{F3B921DE-D418-C348-BAAE-D14448DB930D}" presName="desTx" presStyleLbl="revTx" presStyleIdx="13" presStyleCnt="14">
        <dgm:presLayoutVars/>
      </dgm:prSet>
      <dgm:spPr/>
    </dgm:pt>
  </dgm:ptLst>
  <dgm:cxnLst>
    <dgm:cxn modelId="{18A32A06-6265-7B41-8BF4-4BBCF7671795}" type="presOf" srcId="{F3B921DE-D418-C348-BAAE-D14448DB930D}" destId="{B11175EF-E494-4434-9158-9D905D8FF42C}" srcOrd="0" destOrd="0" presId="urn:microsoft.com/office/officeart/2018/2/layout/IconVerticalSolidList"/>
    <dgm:cxn modelId="{9D751208-406C-EA45-B0C9-62C4C5A695B8}" type="presOf" srcId="{9A75CC11-4B15-4EC1-8A71-2EDC29996594}" destId="{7A119AE3-52BB-405F-996D-5203810FF12B}" srcOrd="0" destOrd="0" presId="urn:microsoft.com/office/officeart/2018/2/layout/IconVerticalSolidList"/>
    <dgm:cxn modelId="{6A9E7A0D-528D-0747-8521-88CCC6053111}" srcId="{FDD89500-165A-E746-98F1-3A3C75E8451D}" destId="{91649E66-08F1-5C45-B85F-A097B8B0F957}" srcOrd="0" destOrd="0" parTransId="{34694B0D-77DB-1545-80E5-511969374051}" sibTransId="{4C48B582-6C6E-004B-8075-DC5205F14949}"/>
    <dgm:cxn modelId="{79D1EC12-584A-E143-B279-E827E562C484}" type="presOf" srcId="{C3DFBB5B-7A39-6C49-AD10-5A5762A36307}" destId="{7F99D5B4-DE33-4A4B-B5B1-69E7AC370D35}" srcOrd="0" destOrd="0" presId="urn:microsoft.com/office/officeart/2018/2/layout/IconVerticalSolidList"/>
    <dgm:cxn modelId="{91269C13-55CD-AB47-8501-B3094C1DE445}" type="presOf" srcId="{DC0E9600-4E12-44D3-A657-6C8A65B2C154}" destId="{F3E6AD21-320F-4558-8CB6-893BF2D20ACE}" srcOrd="0" destOrd="0" presId="urn:microsoft.com/office/officeart/2018/2/layout/IconVerticalSolidList"/>
    <dgm:cxn modelId="{9CEE2723-994C-4613-8C43-2FED645E3487}" srcId="{9A75CC11-4B15-4EC1-8A71-2EDC29996594}" destId="{F63ACA74-D91A-45E3-A745-D1671579F51B}" srcOrd="0" destOrd="0" parTransId="{27836C8D-E979-45EE-B4B5-694F062DC5E9}" sibTransId="{BFF64342-7720-4EA9-BB30-6BEFB9AF65DD}"/>
    <dgm:cxn modelId="{9B15F428-A9C1-8840-B83C-0F3A18353AC6}" type="presOf" srcId="{212D58DF-7564-4FC9-960B-9587C4A83BD0}" destId="{F426248E-5F24-4359-8189-71B15B39B051}" srcOrd="0" destOrd="0" presId="urn:microsoft.com/office/officeart/2018/2/layout/IconVerticalSolidList"/>
    <dgm:cxn modelId="{33B92A2B-563C-EB4D-92D1-9728AED26795}" srcId="{CD500D37-75E2-4D59-80ED-8C39D2D56BD2}" destId="{E72AE84E-956B-3947-B128-1F2F10B42E44}" srcOrd="5" destOrd="0" parTransId="{7D69126A-67C9-FD41-A9DD-9F5D481DD83A}" sibTransId="{F76C6663-481A-7043-BE31-25246D746E8F}"/>
    <dgm:cxn modelId="{01324B31-694F-4794-B968-3BFCF96B9142}" srcId="{001D4A60-7572-483C-BAD4-4C79F9A73E54}" destId="{A83B1882-0353-4934-A6E0-38E436960910}" srcOrd="0" destOrd="0" parTransId="{2556867B-3CCF-4AEB-8947-97C3438546FD}" sibTransId="{55511E19-3B32-4630-BD58-7239C392A683}"/>
    <dgm:cxn modelId="{B5199D5C-D22B-4A4F-B103-0CC7E9D1E569}" type="presOf" srcId="{CD500D37-75E2-4D59-80ED-8C39D2D56BD2}" destId="{45CEBAE3-D0E1-4E6C-9FDA-CB6A8776559D}" srcOrd="0" destOrd="0" presId="urn:microsoft.com/office/officeart/2018/2/layout/IconVerticalSolidList"/>
    <dgm:cxn modelId="{92B51066-AAEE-DE45-A0C8-1452DEB52A1A}" type="presOf" srcId="{91649E66-08F1-5C45-B85F-A097B8B0F957}" destId="{D613B4BD-3B22-4440-BDD3-821865FE339E}" srcOrd="0" destOrd="0" presId="urn:microsoft.com/office/officeart/2018/2/layout/IconVerticalSolidList"/>
    <dgm:cxn modelId="{74620268-DC42-4026-8939-F4E95EDE75A8}" srcId="{CD500D37-75E2-4D59-80ED-8C39D2D56BD2}" destId="{9A75CC11-4B15-4EC1-8A71-2EDC29996594}" srcOrd="2" destOrd="0" parTransId="{3CFD7D7C-F18B-4AB0-BBDB-48103F29E0DA}" sibTransId="{BD70619A-4BCA-4BC9-BED5-8861A2415235}"/>
    <dgm:cxn modelId="{9D06576B-6085-444C-87C0-3F8B2C0195C3}" type="presOf" srcId="{E72AE84E-956B-3947-B128-1F2F10B42E44}" destId="{E0472C28-481F-4139-8AA1-E10D0ADAEE39}" srcOrd="0" destOrd="0" presId="urn:microsoft.com/office/officeart/2018/2/layout/IconVerticalSolidList"/>
    <dgm:cxn modelId="{0E49D457-5A1D-4CB3-9514-7E17376D1AB9}" srcId="{DC0E9600-4E12-44D3-A657-6C8A65B2C154}" destId="{7EDFC5BA-AD46-4FD4-96FB-CB80351DBD65}" srcOrd="0" destOrd="0" parTransId="{BC8FD28D-F36E-4D3B-A333-462A79BA5210}" sibTransId="{65CD1601-E052-4800-A00F-66DE544A3031}"/>
    <dgm:cxn modelId="{AF475A59-6320-C847-9A73-F52DACAFA25A}" srcId="{E72AE84E-956B-3947-B128-1F2F10B42E44}" destId="{15E323B4-E57D-6946-A732-BC25FFF1CC76}" srcOrd="0" destOrd="0" parTransId="{D722D2BA-4779-4249-BE4B-EFAC7AEAFEB1}" sibTransId="{209234D9-866B-2843-8D6C-654DF48AFB93}"/>
    <dgm:cxn modelId="{E0AD0091-E6CF-7C42-9847-C19777835019}" srcId="{CD500D37-75E2-4D59-80ED-8C39D2D56BD2}" destId="{F3B921DE-D418-C348-BAAE-D14448DB930D}" srcOrd="6" destOrd="0" parTransId="{13BB33A0-96C6-224A-A084-D7205A48BCB9}" sibTransId="{ED99915B-5389-F64D-96AE-9A20F2ADF149}"/>
    <dgm:cxn modelId="{DE30A291-6AE5-445E-A416-D67B5B79C0BE}" srcId="{257C0793-1D1A-4B22-BB8E-1017D4DEBB0A}" destId="{212D58DF-7564-4FC9-960B-9587C4A83BD0}" srcOrd="0" destOrd="0" parTransId="{225391DE-F254-493C-90F8-C913F92DA6A2}" sibTransId="{F077947D-2B6C-4818-976A-549602AF36DD}"/>
    <dgm:cxn modelId="{2E3EF298-6664-B44A-A755-AB4B364D7449}" type="presOf" srcId="{FDD89500-165A-E746-98F1-3A3C75E8451D}" destId="{A68EAB19-E77B-4E46-9111-8A0214695A5E}" srcOrd="0" destOrd="0" presId="urn:microsoft.com/office/officeart/2018/2/layout/IconVerticalSolidList"/>
    <dgm:cxn modelId="{CDA5C4AE-F45B-0F43-81D7-37CC109D59CD}" srcId="{CD500D37-75E2-4D59-80ED-8C39D2D56BD2}" destId="{FDD89500-165A-E746-98F1-3A3C75E8451D}" srcOrd="4" destOrd="0" parTransId="{2C22F358-B631-FC47-9B28-D9F5D75625A3}" sibTransId="{07039615-4BFE-A545-8FB9-7351B0EA0504}"/>
    <dgm:cxn modelId="{FE36B8B0-AE5E-6443-A2DF-1ACFB23FB3CE}" type="presOf" srcId="{A83B1882-0353-4934-A6E0-38E436960910}" destId="{9941A27D-4987-49A4-ACA0-D2393F0B8B57}" srcOrd="0" destOrd="0" presId="urn:microsoft.com/office/officeart/2018/2/layout/IconVerticalSolidList"/>
    <dgm:cxn modelId="{E0AEC8B1-9B93-1149-AF27-77DF0FF3990C}" type="presOf" srcId="{257C0793-1D1A-4B22-BB8E-1017D4DEBB0A}" destId="{DA317507-91E9-43DF-9F18-A641BE7827BC}" srcOrd="0" destOrd="0" presId="urn:microsoft.com/office/officeart/2018/2/layout/IconVerticalSolidList"/>
    <dgm:cxn modelId="{7C79A6B7-3D58-4088-98E7-F208D3F7F141}" srcId="{CD500D37-75E2-4D59-80ED-8C39D2D56BD2}" destId="{001D4A60-7572-483C-BAD4-4C79F9A73E54}" srcOrd="1" destOrd="0" parTransId="{1E9C2206-7666-40D3-91E1-9C3B03106950}" sibTransId="{5A5C80F1-953C-405C-B7CB-355509E0A1CE}"/>
    <dgm:cxn modelId="{327FA0CD-4C0E-4AAB-AAAA-F759A2E1BBB3}" srcId="{CD500D37-75E2-4D59-80ED-8C39D2D56BD2}" destId="{257C0793-1D1A-4B22-BB8E-1017D4DEBB0A}" srcOrd="3" destOrd="0" parTransId="{FFADCCFF-534E-4405-86F3-C13ECC41FAE1}" sibTransId="{F7957733-625E-4800-91CE-0B479DB69005}"/>
    <dgm:cxn modelId="{108FD7D5-8A23-9D45-9F30-764020EF87C4}" type="presOf" srcId="{001D4A60-7572-483C-BAD4-4C79F9A73E54}" destId="{DD0E8C49-EBEC-42A2-B1AF-E1DC5253DAA3}" srcOrd="0" destOrd="0" presId="urn:microsoft.com/office/officeart/2018/2/layout/IconVerticalSolidList"/>
    <dgm:cxn modelId="{804DD1D9-A194-EF4C-A3DA-0D294F9CE009}" type="presOf" srcId="{15E323B4-E57D-6946-A732-BC25FFF1CC76}" destId="{EDE2BC57-6D59-4D50-99AE-924A50D4680A}" srcOrd="0" destOrd="0" presId="urn:microsoft.com/office/officeart/2018/2/layout/IconVerticalSolidList"/>
    <dgm:cxn modelId="{F122ADDC-310B-4E71-B7E9-50E71677911F}" srcId="{CD500D37-75E2-4D59-80ED-8C39D2D56BD2}" destId="{DC0E9600-4E12-44D3-A657-6C8A65B2C154}" srcOrd="0" destOrd="0" parTransId="{90C088D2-29E6-43F6-AB0B-DAC26FB081F3}" sibTransId="{4E314CF0-30BB-47FB-B8EA-3E5AFEEB9A8E}"/>
    <dgm:cxn modelId="{ECA7FBE3-215B-7E47-9E4E-C2F34AFC04AF}" srcId="{F3B921DE-D418-C348-BAAE-D14448DB930D}" destId="{C3DFBB5B-7A39-6C49-AD10-5A5762A36307}" srcOrd="0" destOrd="0" parTransId="{0843C7AA-D99F-9847-B34A-B7A385B12A1B}" sibTransId="{790DDF27-464E-2449-AE9B-2BC42EE45EDB}"/>
    <dgm:cxn modelId="{8BF65BEA-D1EE-484C-BF60-C49C3ED8D35D}" type="presOf" srcId="{F63ACA74-D91A-45E3-A745-D1671579F51B}" destId="{1A1555AA-C025-4D90-838C-14BC6794E59D}" srcOrd="0" destOrd="0" presId="urn:microsoft.com/office/officeart/2018/2/layout/IconVerticalSolidList"/>
    <dgm:cxn modelId="{38902FF5-2813-684A-B38F-D33D220058CC}" type="presOf" srcId="{7EDFC5BA-AD46-4FD4-96FB-CB80351DBD65}" destId="{2D5436FF-CD8F-49B7-BC99-A908F42A00BB}" srcOrd="0" destOrd="0" presId="urn:microsoft.com/office/officeart/2018/2/layout/IconVerticalSolidList"/>
    <dgm:cxn modelId="{14679C32-F0C7-AC47-8CED-198449E62BB0}" type="presParOf" srcId="{45CEBAE3-D0E1-4E6C-9FDA-CB6A8776559D}" destId="{6E7987FB-F540-431D-A41C-50F526D92B60}" srcOrd="0" destOrd="0" presId="urn:microsoft.com/office/officeart/2018/2/layout/IconVerticalSolidList"/>
    <dgm:cxn modelId="{105CC4A6-E8D7-BC4F-BFE7-2BD25E22D5C9}" type="presParOf" srcId="{6E7987FB-F540-431D-A41C-50F526D92B60}" destId="{E5E149BA-DFCA-4D8C-9150-F489BDCC30C8}" srcOrd="0" destOrd="0" presId="urn:microsoft.com/office/officeart/2018/2/layout/IconVerticalSolidList"/>
    <dgm:cxn modelId="{5A3EE4D9-AA6D-D54C-831D-048C6441E1EE}" type="presParOf" srcId="{6E7987FB-F540-431D-A41C-50F526D92B60}" destId="{CAC72C6C-2F5A-4098-B8B3-7181FB515D2C}" srcOrd="1" destOrd="0" presId="urn:microsoft.com/office/officeart/2018/2/layout/IconVerticalSolidList"/>
    <dgm:cxn modelId="{FF7E61D1-F9FE-DB4F-82FF-A8C9FB72AA17}" type="presParOf" srcId="{6E7987FB-F540-431D-A41C-50F526D92B60}" destId="{435BBFC2-5166-4F3D-A663-3E143DE428A6}" srcOrd="2" destOrd="0" presId="urn:microsoft.com/office/officeart/2018/2/layout/IconVerticalSolidList"/>
    <dgm:cxn modelId="{6C328851-5F0E-124A-8261-9288F9EB03A8}" type="presParOf" srcId="{6E7987FB-F540-431D-A41C-50F526D92B60}" destId="{F3E6AD21-320F-4558-8CB6-893BF2D20ACE}" srcOrd="3" destOrd="0" presId="urn:microsoft.com/office/officeart/2018/2/layout/IconVerticalSolidList"/>
    <dgm:cxn modelId="{169112BD-E3A5-7444-92F7-8AB1BF1D1FB2}" type="presParOf" srcId="{6E7987FB-F540-431D-A41C-50F526D92B60}" destId="{2D5436FF-CD8F-49B7-BC99-A908F42A00BB}" srcOrd="4" destOrd="0" presId="urn:microsoft.com/office/officeart/2018/2/layout/IconVerticalSolidList"/>
    <dgm:cxn modelId="{D0C3D0E4-CC60-774D-A18B-3C40B48F0C94}" type="presParOf" srcId="{45CEBAE3-D0E1-4E6C-9FDA-CB6A8776559D}" destId="{2ABA5CE8-6AA7-4B1A-BFFA-01ED1F19C0D5}" srcOrd="1" destOrd="0" presId="urn:microsoft.com/office/officeart/2018/2/layout/IconVerticalSolidList"/>
    <dgm:cxn modelId="{F4113185-2B3C-1547-8D70-F327169CBDA6}" type="presParOf" srcId="{45CEBAE3-D0E1-4E6C-9FDA-CB6A8776559D}" destId="{442D4E97-8481-442A-95F0-4E5564093E65}" srcOrd="2" destOrd="0" presId="urn:microsoft.com/office/officeart/2018/2/layout/IconVerticalSolidList"/>
    <dgm:cxn modelId="{76007121-D410-2C4C-A721-2B4BF2FD3BC1}" type="presParOf" srcId="{442D4E97-8481-442A-95F0-4E5564093E65}" destId="{5D03E8DB-3BEC-4487-8F14-230693C419EF}" srcOrd="0" destOrd="0" presId="urn:microsoft.com/office/officeart/2018/2/layout/IconVerticalSolidList"/>
    <dgm:cxn modelId="{5027CB57-87E7-5243-87D5-23A7FE13D7C8}" type="presParOf" srcId="{442D4E97-8481-442A-95F0-4E5564093E65}" destId="{5C76D625-0DBD-4D4D-9BAA-0FA7CFF1BF38}" srcOrd="1" destOrd="0" presId="urn:microsoft.com/office/officeart/2018/2/layout/IconVerticalSolidList"/>
    <dgm:cxn modelId="{52F0BA28-1DC9-4544-BA77-600F68E6D6E5}" type="presParOf" srcId="{442D4E97-8481-442A-95F0-4E5564093E65}" destId="{46B916D1-548B-4689-9E44-F4D17CE65E03}" srcOrd="2" destOrd="0" presId="urn:microsoft.com/office/officeart/2018/2/layout/IconVerticalSolidList"/>
    <dgm:cxn modelId="{623EE2A3-05E8-4242-B8AA-BE27152B8A7D}" type="presParOf" srcId="{442D4E97-8481-442A-95F0-4E5564093E65}" destId="{DD0E8C49-EBEC-42A2-B1AF-E1DC5253DAA3}" srcOrd="3" destOrd="0" presId="urn:microsoft.com/office/officeart/2018/2/layout/IconVerticalSolidList"/>
    <dgm:cxn modelId="{B6FAE562-08EE-B24C-B345-C12410D22CD6}" type="presParOf" srcId="{442D4E97-8481-442A-95F0-4E5564093E65}" destId="{9941A27D-4987-49A4-ACA0-D2393F0B8B57}" srcOrd="4" destOrd="0" presId="urn:microsoft.com/office/officeart/2018/2/layout/IconVerticalSolidList"/>
    <dgm:cxn modelId="{CDEA9961-75FA-894C-9377-313AF7D6CF4D}" type="presParOf" srcId="{45CEBAE3-D0E1-4E6C-9FDA-CB6A8776559D}" destId="{309F6898-3B75-44B1-A047-6722FE4ABE68}" srcOrd="3" destOrd="0" presId="urn:microsoft.com/office/officeart/2018/2/layout/IconVerticalSolidList"/>
    <dgm:cxn modelId="{5B29F6FF-7A11-AB41-9C93-8CBEB1CB5F38}" type="presParOf" srcId="{45CEBAE3-D0E1-4E6C-9FDA-CB6A8776559D}" destId="{C6F4DEEC-9538-4B3D-8483-87E9B3A5BEB4}" srcOrd="4" destOrd="0" presId="urn:microsoft.com/office/officeart/2018/2/layout/IconVerticalSolidList"/>
    <dgm:cxn modelId="{6096A9C0-F75B-8C42-ADBE-DA6EE942B367}" type="presParOf" srcId="{C6F4DEEC-9538-4B3D-8483-87E9B3A5BEB4}" destId="{C0F40A7D-A0FF-4DD0-AE70-AF5CC0C3944C}" srcOrd="0" destOrd="0" presId="urn:microsoft.com/office/officeart/2018/2/layout/IconVerticalSolidList"/>
    <dgm:cxn modelId="{EA6B756B-AA4B-334D-B785-671117BB73EC}" type="presParOf" srcId="{C6F4DEEC-9538-4B3D-8483-87E9B3A5BEB4}" destId="{F20F48D9-1880-4EA7-A0F3-E23D37623576}" srcOrd="1" destOrd="0" presId="urn:microsoft.com/office/officeart/2018/2/layout/IconVerticalSolidList"/>
    <dgm:cxn modelId="{B103A621-89EF-D94A-9452-DA6DCC4917D8}" type="presParOf" srcId="{C6F4DEEC-9538-4B3D-8483-87E9B3A5BEB4}" destId="{09BA8A54-BE22-4842-823D-A702D9555204}" srcOrd="2" destOrd="0" presId="urn:microsoft.com/office/officeart/2018/2/layout/IconVerticalSolidList"/>
    <dgm:cxn modelId="{F8897D5F-5D63-CD4F-A403-7FA055153862}" type="presParOf" srcId="{C6F4DEEC-9538-4B3D-8483-87E9B3A5BEB4}" destId="{7A119AE3-52BB-405F-996D-5203810FF12B}" srcOrd="3" destOrd="0" presId="urn:microsoft.com/office/officeart/2018/2/layout/IconVerticalSolidList"/>
    <dgm:cxn modelId="{B38D81A4-FD7E-D446-8E04-FDE9F422F4F5}" type="presParOf" srcId="{C6F4DEEC-9538-4B3D-8483-87E9B3A5BEB4}" destId="{1A1555AA-C025-4D90-838C-14BC6794E59D}" srcOrd="4" destOrd="0" presId="urn:microsoft.com/office/officeart/2018/2/layout/IconVerticalSolidList"/>
    <dgm:cxn modelId="{6210FBC7-F4FF-C146-A641-964DEF2C0001}" type="presParOf" srcId="{45CEBAE3-D0E1-4E6C-9FDA-CB6A8776559D}" destId="{69CF3261-C1FD-4468-8FA2-BB6E63E1FFEA}" srcOrd="5" destOrd="0" presId="urn:microsoft.com/office/officeart/2018/2/layout/IconVerticalSolidList"/>
    <dgm:cxn modelId="{AC874E90-4D0F-8146-B69E-2EE78D35BBA1}" type="presParOf" srcId="{45CEBAE3-D0E1-4E6C-9FDA-CB6A8776559D}" destId="{8B138846-2A4F-4670-A944-77C6BD79D420}" srcOrd="6" destOrd="0" presId="urn:microsoft.com/office/officeart/2018/2/layout/IconVerticalSolidList"/>
    <dgm:cxn modelId="{63F1E96C-7C5F-0848-869E-89C2B7C3A91B}" type="presParOf" srcId="{8B138846-2A4F-4670-A944-77C6BD79D420}" destId="{8C6DF571-7056-4786-B46B-161117869F8F}" srcOrd="0" destOrd="0" presId="urn:microsoft.com/office/officeart/2018/2/layout/IconVerticalSolidList"/>
    <dgm:cxn modelId="{EC8DAE49-8BE3-AB4F-A5DD-322F9942410D}" type="presParOf" srcId="{8B138846-2A4F-4670-A944-77C6BD79D420}" destId="{7BFC27FD-3C7B-41FB-AC64-9BD50C71B81D}" srcOrd="1" destOrd="0" presId="urn:microsoft.com/office/officeart/2018/2/layout/IconVerticalSolidList"/>
    <dgm:cxn modelId="{E841A680-3150-1441-A543-59E6190CE6E4}" type="presParOf" srcId="{8B138846-2A4F-4670-A944-77C6BD79D420}" destId="{E7EAD2E2-7465-41D5-9CD7-18BD1A19619A}" srcOrd="2" destOrd="0" presId="urn:microsoft.com/office/officeart/2018/2/layout/IconVerticalSolidList"/>
    <dgm:cxn modelId="{009DD230-2962-9B4E-AEBC-EE7801C320F5}" type="presParOf" srcId="{8B138846-2A4F-4670-A944-77C6BD79D420}" destId="{DA317507-91E9-43DF-9F18-A641BE7827BC}" srcOrd="3" destOrd="0" presId="urn:microsoft.com/office/officeart/2018/2/layout/IconVerticalSolidList"/>
    <dgm:cxn modelId="{75CB9C57-321C-4145-B00A-B39EBA8A4BE4}" type="presParOf" srcId="{8B138846-2A4F-4670-A944-77C6BD79D420}" destId="{F426248E-5F24-4359-8189-71B15B39B051}" srcOrd="4" destOrd="0" presId="urn:microsoft.com/office/officeart/2018/2/layout/IconVerticalSolidList"/>
    <dgm:cxn modelId="{AACCF92E-07E5-F44D-A866-883A4A7E6FEF}" type="presParOf" srcId="{45CEBAE3-D0E1-4E6C-9FDA-CB6A8776559D}" destId="{06B07963-4E7C-49A0-A8E1-396395C83A83}" srcOrd="7" destOrd="0" presId="urn:microsoft.com/office/officeart/2018/2/layout/IconVerticalSolidList"/>
    <dgm:cxn modelId="{C10F7C20-634C-6C4B-8250-87DBF240C2F2}" type="presParOf" srcId="{45CEBAE3-D0E1-4E6C-9FDA-CB6A8776559D}" destId="{60A35A87-1899-4D4D-91F8-B9EA1B4C0CF9}" srcOrd="8" destOrd="0" presId="urn:microsoft.com/office/officeart/2018/2/layout/IconVerticalSolidList"/>
    <dgm:cxn modelId="{505E15EB-0A67-CC4E-8F96-C11CA148E526}" type="presParOf" srcId="{60A35A87-1899-4D4D-91F8-B9EA1B4C0CF9}" destId="{A4503FEF-0940-4282-84F3-1BDCB9741230}" srcOrd="0" destOrd="0" presId="urn:microsoft.com/office/officeart/2018/2/layout/IconVerticalSolidList"/>
    <dgm:cxn modelId="{205B2ADC-5E29-F94C-B3DF-756511B1B239}" type="presParOf" srcId="{60A35A87-1899-4D4D-91F8-B9EA1B4C0CF9}" destId="{C2DC2C0D-5FE9-427E-81E3-6D83F7685CB3}" srcOrd="1" destOrd="0" presId="urn:microsoft.com/office/officeart/2018/2/layout/IconVerticalSolidList"/>
    <dgm:cxn modelId="{FFDE7B64-D64C-DC48-AEBC-4DCCE4F37FFF}" type="presParOf" srcId="{60A35A87-1899-4D4D-91F8-B9EA1B4C0CF9}" destId="{FB5AC6DE-9958-46EA-A809-43E5C8A69444}" srcOrd="2" destOrd="0" presId="urn:microsoft.com/office/officeart/2018/2/layout/IconVerticalSolidList"/>
    <dgm:cxn modelId="{EF89C879-782D-2048-A717-A7227BE10034}" type="presParOf" srcId="{60A35A87-1899-4D4D-91F8-B9EA1B4C0CF9}" destId="{A68EAB19-E77B-4E46-9111-8A0214695A5E}" srcOrd="3" destOrd="0" presId="urn:microsoft.com/office/officeart/2018/2/layout/IconVerticalSolidList"/>
    <dgm:cxn modelId="{76BA4C4A-9FF4-D445-9E34-BFC1F78BB356}" type="presParOf" srcId="{60A35A87-1899-4D4D-91F8-B9EA1B4C0CF9}" destId="{D613B4BD-3B22-4440-BDD3-821865FE339E}" srcOrd="4" destOrd="0" presId="urn:microsoft.com/office/officeart/2018/2/layout/IconVerticalSolidList"/>
    <dgm:cxn modelId="{EFC57AEF-BFEF-064F-9311-8CAE288167FC}" type="presParOf" srcId="{45CEBAE3-D0E1-4E6C-9FDA-CB6A8776559D}" destId="{7318654A-71E8-4511-9826-B4D2B381266D}" srcOrd="9" destOrd="0" presId="urn:microsoft.com/office/officeart/2018/2/layout/IconVerticalSolidList"/>
    <dgm:cxn modelId="{710922F9-2BB6-EE4B-851A-11C3C87A6E17}" type="presParOf" srcId="{45CEBAE3-D0E1-4E6C-9FDA-CB6A8776559D}" destId="{C572F32C-026D-48B9-BB03-468372DC5F7B}" srcOrd="10" destOrd="0" presId="urn:microsoft.com/office/officeart/2018/2/layout/IconVerticalSolidList"/>
    <dgm:cxn modelId="{E193A01F-64FB-524D-84A4-250481BC5697}" type="presParOf" srcId="{C572F32C-026D-48B9-BB03-468372DC5F7B}" destId="{7CBFD87E-5C7D-4BC5-A8EB-A83CEB76EB00}" srcOrd="0" destOrd="0" presId="urn:microsoft.com/office/officeart/2018/2/layout/IconVerticalSolidList"/>
    <dgm:cxn modelId="{D139DB76-BF8A-044A-B726-6A782B0E4C01}" type="presParOf" srcId="{C572F32C-026D-48B9-BB03-468372DC5F7B}" destId="{AE798DA7-1800-4A2B-AE78-CD4C41210814}" srcOrd="1" destOrd="0" presId="urn:microsoft.com/office/officeart/2018/2/layout/IconVerticalSolidList"/>
    <dgm:cxn modelId="{209A8D03-5894-D84C-B06A-1FF3357A5C47}" type="presParOf" srcId="{C572F32C-026D-48B9-BB03-468372DC5F7B}" destId="{2B018573-9F96-4EEA-9A26-5B802125418A}" srcOrd="2" destOrd="0" presId="urn:microsoft.com/office/officeart/2018/2/layout/IconVerticalSolidList"/>
    <dgm:cxn modelId="{9FCA5706-D0B2-BB4E-B73A-46A475CC1FF7}" type="presParOf" srcId="{C572F32C-026D-48B9-BB03-468372DC5F7B}" destId="{E0472C28-481F-4139-8AA1-E10D0ADAEE39}" srcOrd="3" destOrd="0" presId="urn:microsoft.com/office/officeart/2018/2/layout/IconVerticalSolidList"/>
    <dgm:cxn modelId="{C7D152D4-F99C-794D-9028-41AB4E241AE4}" type="presParOf" srcId="{C572F32C-026D-48B9-BB03-468372DC5F7B}" destId="{EDE2BC57-6D59-4D50-99AE-924A50D4680A}" srcOrd="4" destOrd="0" presId="urn:microsoft.com/office/officeart/2018/2/layout/IconVerticalSolidList"/>
    <dgm:cxn modelId="{A95B322F-FE65-0D46-B176-89C50C2F434F}" type="presParOf" srcId="{45CEBAE3-D0E1-4E6C-9FDA-CB6A8776559D}" destId="{DFC107D0-7163-41BE-8E4A-1E8929E52928}" srcOrd="11" destOrd="0" presId="urn:microsoft.com/office/officeart/2018/2/layout/IconVerticalSolidList"/>
    <dgm:cxn modelId="{16BEAB73-6302-0149-A25E-CB9675088E45}" type="presParOf" srcId="{45CEBAE3-D0E1-4E6C-9FDA-CB6A8776559D}" destId="{B80C9059-8964-44EF-818C-EAA5B5523A38}" srcOrd="12" destOrd="0" presId="urn:microsoft.com/office/officeart/2018/2/layout/IconVerticalSolidList"/>
    <dgm:cxn modelId="{98F88F2F-AB9B-7740-BD6E-F54053F6667A}" type="presParOf" srcId="{B80C9059-8964-44EF-818C-EAA5B5523A38}" destId="{34833FC3-14AF-4AEA-B771-36827AFFD4BA}" srcOrd="0" destOrd="0" presId="urn:microsoft.com/office/officeart/2018/2/layout/IconVerticalSolidList"/>
    <dgm:cxn modelId="{6BB1B91C-6B2D-9848-9532-5351391815E9}" type="presParOf" srcId="{B80C9059-8964-44EF-818C-EAA5B5523A38}" destId="{2451F63D-9B76-4613-8CC1-7ABAD1038C98}" srcOrd="1" destOrd="0" presId="urn:microsoft.com/office/officeart/2018/2/layout/IconVerticalSolidList"/>
    <dgm:cxn modelId="{2F7876F8-F9FC-F14A-9A18-95808C315F97}" type="presParOf" srcId="{B80C9059-8964-44EF-818C-EAA5B5523A38}" destId="{ECEC8187-5616-4796-9FFA-40E81A6DCC04}" srcOrd="2" destOrd="0" presId="urn:microsoft.com/office/officeart/2018/2/layout/IconVerticalSolidList"/>
    <dgm:cxn modelId="{9D98E6C1-C8F0-1C47-9B84-393C208980C4}" type="presParOf" srcId="{B80C9059-8964-44EF-818C-EAA5B5523A38}" destId="{B11175EF-E494-4434-9158-9D905D8FF42C}" srcOrd="3" destOrd="0" presId="urn:microsoft.com/office/officeart/2018/2/layout/IconVerticalSolidList"/>
    <dgm:cxn modelId="{5BBEFC7E-E8C5-D94D-BDA6-C817C5097DE3}" type="presParOf" srcId="{B80C9059-8964-44EF-818C-EAA5B5523A38}" destId="{7F99D5B4-DE33-4A4B-B5B1-69E7AC370D35}"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149BA-DFCA-4D8C-9150-F489BDCC30C8}">
      <dsp:nvSpPr>
        <dsp:cNvPr id="0" name=""/>
        <dsp:cNvSpPr/>
      </dsp:nvSpPr>
      <dsp:spPr>
        <a:xfrm>
          <a:off x="0" y="434"/>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72C6C-2F5A-4098-B8B3-7181FB515D2C}">
      <dsp:nvSpPr>
        <dsp:cNvPr id="0" name=""/>
        <dsp:cNvSpPr/>
      </dsp:nvSpPr>
      <dsp:spPr>
        <a:xfrm>
          <a:off x="181017" y="135076"/>
          <a:ext cx="329123" cy="3291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3E6AD21-320F-4558-8CB6-893BF2D20ACE}">
      <dsp:nvSpPr>
        <dsp:cNvPr id="0" name=""/>
        <dsp:cNvSpPr/>
      </dsp:nvSpPr>
      <dsp:spPr>
        <a:xfrm>
          <a:off x="691159" y="434"/>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Ask</a:t>
          </a:r>
        </a:p>
      </dsp:txBody>
      <dsp:txXfrm>
        <a:off x="691159" y="434"/>
        <a:ext cx="3477720" cy="598406"/>
      </dsp:txXfrm>
    </dsp:sp>
    <dsp:sp modelId="{2D5436FF-CD8F-49B7-BC99-A908F42A00BB}">
      <dsp:nvSpPr>
        <dsp:cNvPr id="0" name=""/>
        <dsp:cNvSpPr/>
      </dsp:nvSpPr>
      <dsp:spPr>
        <a:xfrm>
          <a:off x="4168879" y="434"/>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Ask a question</a:t>
          </a:r>
        </a:p>
      </dsp:txBody>
      <dsp:txXfrm>
        <a:off x="4168879" y="434"/>
        <a:ext cx="3559387" cy="598406"/>
      </dsp:txXfrm>
    </dsp:sp>
    <dsp:sp modelId="{5D03E8DB-3BEC-4487-8F14-230693C419EF}">
      <dsp:nvSpPr>
        <dsp:cNvPr id="0" name=""/>
        <dsp:cNvSpPr/>
      </dsp:nvSpPr>
      <dsp:spPr>
        <a:xfrm>
          <a:off x="0" y="748442"/>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C76D625-0DBD-4D4D-9BAA-0FA7CFF1BF38}">
      <dsp:nvSpPr>
        <dsp:cNvPr id="0" name=""/>
        <dsp:cNvSpPr/>
      </dsp:nvSpPr>
      <dsp:spPr>
        <a:xfrm>
          <a:off x="181017" y="883084"/>
          <a:ext cx="329123" cy="3291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D0E8C49-EBEC-42A2-B1AF-E1DC5253DAA3}">
      <dsp:nvSpPr>
        <dsp:cNvPr id="0" name=""/>
        <dsp:cNvSpPr/>
      </dsp:nvSpPr>
      <dsp:spPr>
        <a:xfrm>
          <a:off x="691159" y="748442"/>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Research</a:t>
          </a:r>
        </a:p>
      </dsp:txBody>
      <dsp:txXfrm>
        <a:off x="691159" y="748442"/>
        <a:ext cx="3477720" cy="598406"/>
      </dsp:txXfrm>
    </dsp:sp>
    <dsp:sp modelId="{9941A27D-4987-49A4-ACA0-D2393F0B8B57}">
      <dsp:nvSpPr>
        <dsp:cNvPr id="0" name=""/>
        <dsp:cNvSpPr/>
      </dsp:nvSpPr>
      <dsp:spPr>
        <a:xfrm>
          <a:off x="4168879" y="748442"/>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a:t>Do background research</a:t>
          </a:r>
        </a:p>
      </dsp:txBody>
      <dsp:txXfrm>
        <a:off x="4168879" y="748442"/>
        <a:ext cx="3559387" cy="598406"/>
      </dsp:txXfrm>
    </dsp:sp>
    <dsp:sp modelId="{C0F40A7D-A0FF-4DD0-AE70-AF5CC0C3944C}">
      <dsp:nvSpPr>
        <dsp:cNvPr id="0" name=""/>
        <dsp:cNvSpPr/>
      </dsp:nvSpPr>
      <dsp:spPr>
        <a:xfrm>
          <a:off x="0" y="1496450"/>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20F48D9-1880-4EA7-A0F3-E23D37623576}">
      <dsp:nvSpPr>
        <dsp:cNvPr id="0" name=""/>
        <dsp:cNvSpPr/>
      </dsp:nvSpPr>
      <dsp:spPr>
        <a:xfrm>
          <a:off x="181017" y="1631092"/>
          <a:ext cx="329123" cy="3291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A119AE3-52BB-405F-996D-5203810FF12B}">
      <dsp:nvSpPr>
        <dsp:cNvPr id="0" name=""/>
        <dsp:cNvSpPr/>
      </dsp:nvSpPr>
      <dsp:spPr>
        <a:xfrm>
          <a:off x="691159" y="1496450"/>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Hypothesis</a:t>
          </a:r>
        </a:p>
      </dsp:txBody>
      <dsp:txXfrm>
        <a:off x="691159" y="1496450"/>
        <a:ext cx="3477720" cy="598406"/>
      </dsp:txXfrm>
    </dsp:sp>
    <dsp:sp modelId="{1A1555AA-C025-4D90-838C-14BC6794E59D}">
      <dsp:nvSpPr>
        <dsp:cNvPr id="0" name=""/>
        <dsp:cNvSpPr/>
      </dsp:nvSpPr>
      <dsp:spPr>
        <a:xfrm>
          <a:off x="4168879" y="1496450"/>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Construct hypothesis</a:t>
          </a:r>
        </a:p>
      </dsp:txBody>
      <dsp:txXfrm>
        <a:off x="4168879" y="1496450"/>
        <a:ext cx="3559387" cy="598406"/>
      </dsp:txXfrm>
    </dsp:sp>
    <dsp:sp modelId="{8C6DF571-7056-4786-B46B-161117869F8F}">
      <dsp:nvSpPr>
        <dsp:cNvPr id="0" name=""/>
        <dsp:cNvSpPr/>
      </dsp:nvSpPr>
      <dsp:spPr>
        <a:xfrm>
          <a:off x="0" y="2244458"/>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FC27FD-3C7B-41FB-AC64-9BD50C71B81D}">
      <dsp:nvSpPr>
        <dsp:cNvPr id="0" name=""/>
        <dsp:cNvSpPr/>
      </dsp:nvSpPr>
      <dsp:spPr>
        <a:xfrm>
          <a:off x="181017" y="2379100"/>
          <a:ext cx="329123" cy="3291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A317507-91E9-43DF-9F18-A641BE7827BC}">
      <dsp:nvSpPr>
        <dsp:cNvPr id="0" name=""/>
        <dsp:cNvSpPr/>
      </dsp:nvSpPr>
      <dsp:spPr>
        <a:xfrm>
          <a:off x="691159" y="2244458"/>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Test</a:t>
          </a:r>
        </a:p>
      </dsp:txBody>
      <dsp:txXfrm>
        <a:off x="691159" y="2244458"/>
        <a:ext cx="3477720" cy="598406"/>
      </dsp:txXfrm>
    </dsp:sp>
    <dsp:sp modelId="{F426248E-5F24-4359-8189-71B15B39B051}">
      <dsp:nvSpPr>
        <dsp:cNvPr id="0" name=""/>
        <dsp:cNvSpPr/>
      </dsp:nvSpPr>
      <dsp:spPr>
        <a:xfrm>
          <a:off x="4168879" y="2244458"/>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a:t>Test with an experiment</a:t>
          </a:r>
        </a:p>
      </dsp:txBody>
      <dsp:txXfrm>
        <a:off x="4168879" y="2244458"/>
        <a:ext cx="3559387" cy="598406"/>
      </dsp:txXfrm>
    </dsp:sp>
    <dsp:sp modelId="{A4503FEF-0940-4282-84F3-1BDCB9741230}">
      <dsp:nvSpPr>
        <dsp:cNvPr id="0" name=""/>
        <dsp:cNvSpPr/>
      </dsp:nvSpPr>
      <dsp:spPr>
        <a:xfrm>
          <a:off x="0" y="2992466"/>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DC2C0D-5FE9-427E-81E3-6D83F7685CB3}">
      <dsp:nvSpPr>
        <dsp:cNvPr id="0" name=""/>
        <dsp:cNvSpPr/>
      </dsp:nvSpPr>
      <dsp:spPr>
        <a:xfrm>
          <a:off x="181017" y="3127108"/>
          <a:ext cx="329123" cy="32912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8EAB19-E77B-4E46-9111-8A0214695A5E}">
      <dsp:nvSpPr>
        <dsp:cNvPr id="0" name=""/>
        <dsp:cNvSpPr/>
      </dsp:nvSpPr>
      <dsp:spPr>
        <a:xfrm>
          <a:off x="691159" y="2992466"/>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Analyze</a:t>
          </a:r>
        </a:p>
      </dsp:txBody>
      <dsp:txXfrm>
        <a:off x="691159" y="2992466"/>
        <a:ext cx="3477720" cy="598406"/>
      </dsp:txXfrm>
    </dsp:sp>
    <dsp:sp modelId="{D613B4BD-3B22-4440-BDD3-821865FE339E}">
      <dsp:nvSpPr>
        <dsp:cNvPr id="0" name=""/>
        <dsp:cNvSpPr/>
      </dsp:nvSpPr>
      <dsp:spPr>
        <a:xfrm>
          <a:off x="4168879" y="2992466"/>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a:t>Analyze data</a:t>
          </a:r>
        </a:p>
      </dsp:txBody>
      <dsp:txXfrm>
        <a:off x="4168879" y="2992466"/>
        <a:ext cx="3559387" cy="598406"/>
      </dsp:txXfrm>
    </dsp:sp>
    <dsp:sp modelId="{7CBFD87E-5C7D-4BC5-A8EB-A83CEB76EB00}">
      <dsp:nvSpPr>
        <dsp:cNvPr id="0" name=""/>
        <dsp:cNvSpPr/>
      </dsp:nvSpPr>
      <dsp:spPr>
        <a:xfrm>
          <a:off x="0" y="3740474"/>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E798DA7-1800-4A2B-AE78-CD4C41210814}">
      <dsp:nvSpPr>
        <dsp:cNvPr id="0" name=""/>
        <dsp:cNvSpPr/>
      </dsp:nvSpPr>
      <dsp:spPr>
        <a:xfrm>
          <a:off x="181017" y="3875116"/>
          <a:ext cx="329123" cy="329123"/>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0472C28-481F-4139-8AA1-E10D0ADAEE39}">
      <dsp:nvSpPr>
        <dsp:cNvPr id="0" name=""/>
        <dsp:cNvSpPr/>
      </dsp:nvSpPr>
      <dsp:spPr>
        <a:xfrm>
          <a:off x="691159" y="3740474"/>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Conclusions</a:t>
          </a:r>
        </a:p>
      </dsp:txBody>
      <dsp:txXfrm>
        <a:off x="691159" y="3740474"/>
        <a:ext cx="3477720" cy="598406"/>
      </dsp:txXfrm>
    </dsp:sp>
    <dsp:sp modelId="{EDE2BC57-6D59-4D50-99AE-924A50D4680A}">
      <dsp:nvSpPr>
        <dsp:cNvPr id="0" name=""/>
        <dsp:cNvSpPr/>
      </dsp:nvSpPr>
      <dsp:spPr>
        <a:xfrm>
          <a:off x="4168879" y="3740474"/>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Draw conclusions</a:t>
          </a:r>
        </a:p>
      </dsp:txBody>
      <dsp:txXfrm>
        <a:off x="4168879" y="3740474"/>
        <a:ext cx="3559387" cy="598406"/>
      </dsp:txXfrm>
    </dsp:sp>
    <dsp:sp modelId="{34833FC3-14AF-4AEA-B771-36827AFFD4BA}">
      <dsp:nvSpPr>
        <dsp:cNvPr id="0" name=""/>
        <dsp:cNvSpPr/>
      </dsp:nvSpPr>
      <dsp:spPr>
        <a:xfrm>
          <a:off x="0" y="4488482"/>
          <a:ext cx="7728267" cy="59840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51F63D-9B76-4613-8CC1-7ABAD1038C98}">
      <dsp:nvSpPr>
        <dsp:cNvPr id="0" name=""/>
        <dsp:cNvSpPr/>
      </dsp:nvSpPr>
      <dsp:spPr>
        <a:xfrm>
          <a:off x="181017" y="4623124"/>
          <a:ext cx="329123" cy="329123"/>
        </a:xfrm>
        <a:prstGeom prst="rect">
          <a:avLst/>
        </a:prstGeom>
        <a:blipFill>
          <a:blip xmlns:r="http://schemas.openxmlformats.org/officeDocument/2006/relationships" r:embed="rId13">
            <a:extLst>
              <a:ext uri="{96DAC541-7B7A-43D3-8B79-37D633B846F1}">
                <asvg:svgBlip xmlns:asvg="http://schemas.microsoft.com/office/drawing/2016/SVG/main" r:embed="rId14"/>
              </a:ext>
            </a:extLst>
          </a:blip>
          <a:srcRect/>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11175EF-E494-4434-9158-9D905D8FF42C}">
      <dsp:nvSpPr>
        <dsp:cNvPr id="0" name=""/>
        <dsp:cNvSpPr/>
      </dsp:nvSpPr>
      <dsp:spPr>
        <a:xfrm>
          <a:off x="691159" y="4488482"/>
          <a:ext cx="3477720"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Share</a:t>
          </a:r>
        </a:p>
      </dsp:txBody>
      <dsp:txXfrm>
        <a:off x="691159" y="4488482"/>
        <a:ext cx="3477720" cy="598406"/>
      </dsp:txXfrm>
    </dsp:sp>
    <dsp:sp modelId="{7F99D5B4-DE33-4A4B-B5B1-69E7AC370D35}">
      <dsp:nvSpPr>
        <dsp:cNvPr id="0" name=""/>
        <dsp:cNvSpPr/>
      </dsp:nvSpPr>
      <dsp:spPr>
        <a:xfrm>
          <a:off x="4168879" y="4488482"/>
          <a:ext cx="3559387" cy="598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3331" tIns="63331" rIns="63331" bIns="63331" numCol="1" spcCol="1270" anchor="ctr" anchorCtr="0">
          <a:noAutofit/>
        </a:bodyPr>
        <a:lstStyle/>
        <a:p>
          <a:pPr marL="0" lvl="0" indent="0" algn="l" defTabSz="1155700">
            <a:lnSpc>
              <a:spcPct val="100000"/>
            </a:lnSpc>
            <a:spcBef>
              <a:spcPct val="0"/>
            </a:spcBef>
            <a:spcAft>
              <a:spcPct val="35000"/>
            </a:spcAft>
            <a:buNone/>
          </a:pPr>
          <a:r>
            <a:rPr lang="en-US" sz="2600" kern="1200" dirty="0"/>
            <a:t>Communicate results</a:t>
          </a:r>
        </a:p>
      </dsp:txBody>
      <dsp:txXfrm>
        <a:off x="4168879" y="4488482"/>
        <a:ext cx="3559387" cy="5984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5688" cy="351419"/>
          </a:xfrm>
          <a:prstGeom prst="rect">
            <a:avLst/>
          </a:prstGeom>
        </p:spPr>
        <p:txBody>
          <a:bodyPr vert="horz" lIns="93104" tIns="46552" rIns="93104" bIns="46552" rtlCol="0"/>
          <a:lstStyle>
            <a:lvl1pPr algn="l">
              <a:defRPr sz="1200"/>
            </a:lvl1pPr>
          </a:lstStyle>
          <a:p>
            <a:endParaRPr lang="en-US"/>
          </a:p>
        </p:txBody>
      </p:sp>
      <p:sp>
        <p:nvSpPr>
          <p:cNvPr id="3" name="Date Placeholder 2"/>
          <p:cNvSpPr>
            <a:spLocks noGrp="1"/>
          </p:cNvSpPr>
          <p:nvPr>
            <p:ph type="dt" idx="1"/>
          </p:nvPr>
        </p:nvSpPr>
        <p:spPr>
          <a:xfrm>
            <a:off x="5262212" y="0"/>
            <a:ext cx="4025688" cy="351419"/>
          </a:xfrm>
          <a:prstGeom prst="rect">
            <a:avLst/>
          </a:prstGeom>
        </p:spPr>
        <p:txBody>
          <a:bodyPr vert="horz" lIns="93104" tIns="46552" rIns="93104" bIns="46552" rtlCol="0"/>
          <a:lstStyle>
            <a:lvl1pPr algn="r">
              <a:defRPr sz="1200"/>
            </a:lvl1pPr>
          </a:lstStyle>
          <a:p>
            <a:fld id="{0FDB490C-EE19-3543-9F7A-2657609D31CD}" type="datetimeFigureOut">
              <a:rPr lang="en-US" smtClean="0"/>
              <a:t>12/27/2024</a:t>
            </a:fld>
            <a:endParaRPr lang="en-US"/>
          </a:p>
        </p:txBody>
      </p:sp>
      <p:sp>
        <p:nvSpPr>
          <p:cNvPr id="4" name="Slide Image Placeholder 3"/>
          <p:cNvSpPr>
            <a:spLocks noGrp="1" noRot="1" noChangeAspect="1"/>
          </p:cNvSpPr>
          <p:nvPr>
            <p:ph type="sldImg" idx="2"/>
          </p:nvPr>
        </p:nvSpPr>
        <p:spPr>
          <a:xfrm>
            <a:off x="2544763" y="876300"/>
            <a:ext cx="4200525" cy="2363788"/>
          </a:xfrm>
          <a:prstGeom prst="rect">
            <a:avLst/>
          </a:prstGeom>
          <a:noFill/>
          <a:ln w="12700">
            <a:solidFill>
              <a:prstClr val="black"/>
            </a:solidFill>
          </a:ln>
        </p:spPr>
        <p:txBody>
          <a:bodyPr vert="horz" lIns="93104" tIns="46552" rIns="93104" bIns="46552" rtlCol="0" anchor="ctr"/>
          <a:lstStyle/>
          <a:p>
            <a:endParaRPr lang="en-US"/>
          </a:p>
        </p:txBody>
      </p:sp>
      <p:sp>
        <p:nvSpPr>
          <p:cNvPr id="5" name="Notes Placeholder 4"/>
          <p:cNvSpPr>
            <a:spLocks noGrp="1"/>
          </p:cNvSpPr>
          <p:nvPr>
            <p:ph type="body" sz="quarter" idx="3"/>
          </p:nvPr>
        </p:nvSpPr>
        <p:spPr>
          <a:xfrm>
            <a:off x="929005" y="3370699"/>
            <a:ext cx="7432040" cy="2757845"/>
          </a:xfrm>
          <a:prstGeom prst="rect">
            <a:avLst/>
          </a:prstGeom>
        </p:spPr>
        <p:txBody>
          <a:bodyPr vert="horz" lIns="93104" tIns="46552" rIns="93104" bIns="465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2632"/>
            <a:ext cx="4025688" cy="351418"/>
          </a:xfrm>
          <a:prstGeom prst="rect">
            <a:avLst/>
          </a:prstGeom>
        </p:spPr>
        <p:txBody>
          <a:bodyPr vert="horz" lIns="93104" tIns="46552" rIns="93104" bIns="46552" rtlCol="0" anchor="b"/>
          <a:lstStyle>
            <a:lvl1pPr algn="l">
              <a:defRPr sz="1200"/>
            </a:lvl1pPr>
          </a:lstStyle>
          <a:p>
            <a:endParaRPr lang="en-US"/>
          </a:p>
        </p:txBody>
      </p:sp>
      <p:sp>
        <p:nvSpPr>
          <p:cNvPr id="7" name="Slide Number Placeholder 6"/>
          <p:cNvSpPr>
            <a:spLocks noGrp="1"/>
          </p:cNvSpPr>
          <p:nvPr>
            <p:ph type="sldNum" sz="quarter" idx="5"/>
          </p:nvPr>
        </p:nvSpPr>
        <p:spPr>
          <a:xfrm>
            <a:off x="5262212" y="6652632"/>
            <a:ext cx="4025688" cy="351418"/>
          </a:xfrm>
          <a:prstGeom prst="rect">
            <a:avLst/>
          </a:prstGeom>
        </p:spPr>
        <p:txBody>
          <a:bodyPr vert="horz" lIns="93104" tIns="46552" rIns="93104" bIns="46552" rtlCol="0" anchor="b"/>
          <a:lstStyle>
            <a:lvl1pPr algn="r">
              <a:defRPr sz="1200"/>
            </a:lvl1pPr>
          </a:lstStyle>
          <a:p>
            <a:fld id="{0DF3CA22-E8E8-4840-A74B-7C5B22B8ED21}" type="slidenum">
              <a:rPr lang="en-US" smtClean="0"/>
              <a:t>‹#›</a:t>
            </a:fld>
            <a:endParaRPr lang="en-US"/>
          </a:p>
        </p:txBody>
      </p:sp>
    </p:spTree>
    <p:extLst>
      <p:ext uri="{BB962C8B-B14F-4D97-AF65-F5344CB8AC3E}">
        <p14:creationId xmlns:p14="http://schemas.microsoft.com/office/powerpoint/2010/main" val="24145924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useum/education/less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dc.gov/"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We are living in a time period that is the warmest in the history of modern civilization. It is extremely likely that human activities, especially emission of </a:t>
            </a:r>
            <a:r>
              <a:rPr lang="en-US" sz="1800" b="1"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greenhouse gases</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are the dominant cause of the observed warming since the mid-20</a:t>
            </a:r>
            <a:r>
              <a:rPr lang="en-US" sz="1800" baseline="300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th</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century. Thousands of studies conducted by researchers around the world have documented changes in temperatures, melting glaciers, shrinking sea ice, rising sea levels, and ocean acidification. These changes bring potentially disastrous effects to human health.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defTabSz="931042">
              <a:defRPr/>
            </a:pPr>
            <a:endParaRPr lang="en-US" dirty="0"/>
          </a:p>
          <a:p>
            <a:pPr defTabSz="931042">
              <a:defRPr/>
            </a:pPr>
            <a:r>
              <a:rPr lang="en-US" dirty="0"/>
              <a:t>Note: These slides are made possible by the David J. </a:t>
            </a:r>
            <a:r>
              <a:rPr lang="en-US" dirty="0" err="1"/>
              <a:t>Sencer</a:t>
            </a:r>
            <a:r>
              <a:rPr lang="en-US" dirty="0"/>
              <a:t> CDC Museum Public Health Academy.  </a:t>
            </a:r>
            <a:r>
              <a:rPr lang="en-US" dirty="0">
                <a:hlinkClick r:id="rId3"/>
              </a:rPr>
              <a:t>https://www.cdc.gov/museum/education/lessons/</a:t>
            </a:r>
            <a:endParaRPr lang="en-US" dirty="0">
              <a:effectLst/>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a:t>
            </a:fld>
            <a:endParaRPr lang="en-US"/>
          </a:p>
        </p:txBody>
      </p:sp>
    </p:spTree>
    <p:extLst>
      <p:ext uri="{BB962C8B-B14F-4D97-AF65-F5344CB8AC3E}">
        <p14:creationId xmlns:p14="http://schemas.microsoft.com/office/powerpoint/2010/main" val="2541169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lnSpc>
                <a:spcPct val="107000"/>
              </a:lnSpc>
              <a:spcBef>
                <a:spcPts val="0"/>
              </a:spcBef>
              <a:spcAft>
                <a:spcPts val="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Terms to Know</a:t>
            </a:r>
          </a:p>
          <a:p>
            <a:pPr marL="0" marR="0" algn="l">
              <a:lnSpc>
                <a:spcPct val="107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gn="l">
              <a:lnSpc>
                <a:spcPct val="107000"/>
              </a:lnSpc>
              <a:spcBef>
                <a:spcPts val="0"/>
              </a:spcBef>
              <a:spcAft>
                <a:spcPts val="0"/>
              </a:spcAft>
              <a:buFont typeface="Arial" panose="020B0604020202020204" pitchFamily="34" charset="0"/>
              <a:buChar char="•"/>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Carbon dioxide (CO</a:t>
            </a:r>
            <a:r>
              <a:rPr lang="en-US" sz="1800" b="1" baseline="-250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2</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colorless, odorless gas that is produced by cellular respiration and the burning of fossil fuels like oil and gas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gn="l">
              <a:lnSpc>
                <a:spcPct val="107000"/>
              </a:lnSpc>
              <a:spcBef>
                <a:spcPts val="0"/>
              </a:spcBef>
              <a:spcAft>
                <a:spcPts val="0"/>
              </a:spcAft>
              <a:buFont typeface="Arial" panose="020B0604020202020204" pitchFamily="34" charset="0"/>
              <a:buChar char="•"/>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 change in the climate patterns of a place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gn="l">
              <a:lnSpc>
                <a:spcPct val="107000"/>
              </a:lnSpc>
              <a:spcBef>
                <a:spcPts val="0"/>
              </a:spcBef>
              <a:spcAft>
                <a:spcPts val="0"/>
              </a:spcAft>
              <a:buFont typeface="Arial" panose="020B0604020202020204" pitchFamily="34" charset="0"/>
              <a:buChar char="•"/>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Greenhouse gas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gases such as carbon dioxide and methane that trap heat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gn="l">
              <a:lnSpc>
                <a:spcPct val="107000"/>
              </a:lnSpc>
              <a:spcBef>
                <a:spcPts val="0"/>
              </a:spcBef>
              <a:spcAft>
                <a:spcPts val="0"/>
              </a:spcAft>
              <a:buFont typeface="Arial" panose="020B0604020202020204" pitchFamily="34" charset="0"/>
              <a:buChar char="•"/>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Health equity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when everyone has the opportunity to be as healthy as possible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gn="l">
              <a:lnSpc>
                <a:spcPct val="107000"/>
              </a:lnSpc>
              <a:spcBef>
                <a:spcPts val="0"/>
              </a:spcBef>
              <a:spcAft>
                <a:spcPts val="0"/>
              </a:spcAft>
              <a:buFont typeface="Arial" panose="020B0604020202020204" pitchFamily="34" charset="0"/>
              <a:buChar char="•"/>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Ozone (O</a:t>
            </a:r>
            <a:r>
              <a:rPr lang="en-US" sz="1800" b="1" baseline="-250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3</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 colorless unstable gas that is toxic at ground level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gn="l">
              <a:lnSpc>
                <a:spcPct val="107000"/>
              </a:lnSpc>
              <a:spcBef>
                <a:spcPts val="0"/>
              </a:spcBef>
              <a:spcAft>
                <a:spcPts val="0"/>
              </a:spcAft>
              <a:buFont typeface="Arial" panose="020B0604020202020204" pitchFamily="34" charset="0"/>
              <a:buChar char="•"/>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Particulate matter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small particles that are in the air; PM 2.5 refers to particles ~30 times smaller than the width of a human hair that are dangerous when inhaled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gn="l">
              <a:lnSpc>
                <a:spcPct val="107000"/>
              </a:lnSpc>
              <a:spcBef>
                <a:spcPts val="0"/>
              </a:spcBef>
              <a:spcAft>
                <a:spcPts val="0"/>
              </a:spcAft>
              <a:buFont typeface="Arial" panose="020B0604020202020204" pitchFamily="34" charset="0"/>
              <a:buChar char="•"/>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Vectors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organisms such as fleas, ticks, and mosquitoes that can transmit disease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indent="-285750" algn="l">
              <a:lnSpc>
                <a:spcPct val="107000"/>
              </a:lnSpc>
              <a:spcBef>
                <a:spcPts val="0"/>
              </a:spcBef>
              <a:spcAft>
                <a:spcPts val="0"/>
              </a:spcAft>
              <a:buFont typeface="Arial" panose="020B0604020202020204" pitchFamily="34" charset="0"/>
              <a:buChar char="•"/>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Waterborne disease -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diseases transmitted by water that contains germs, chemicals, or toxins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2</a:t>
            </a:fld>
            <a:endParaRPr lang="en-US"/>
          </a:p>
        </p:txBody>
      </p:sp>
    </p:spTree>
    <p:extLst>
      <p:ext uri="{BB962C8B-B14F-4D97-AF65-F5344CB8AC3E}">
        <p14:creationId xmlns:p14="http://schemas.microsoft.com/office/powerpoint/2010/main" val="620582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042">
              <a:defRPr/>
            </a:pPr>
            <a:r>
              <a:rPr lang="en-US" b="1" dirty="0"/>
              <a:t>Background on Climate Change</a:t>
            </a:r>
          </a:p>
          <a:p>
            <a:pPr defTabSz="931042">
              <a:defRPr/>
            </a:pPr>
            <a:endParaRPr lang="en-US" sz="1800" b="1" dirty="0">
              <a:effectLst/>
              <a:latin typeface="Century Gothic" panose="020B0502020202020204" pitchFamily="34" charset="0"/>
              <a:ea typeface="Calibri" panose="020F0502020204030204" pitchFamily="34" charset="0"/>
              <a:cs typeface="Times New Roman" panose="02020603050405020304" pitchFamily="18" charset="0"/>
            </a:endParaRPr>
          </a:p>
          <a:p>
            <a:pPr defTabSz="931042">
              <a:defRPr/>
            </a:pPr>
            <a:r>
              <a:rPr lang="en-US" sz="1800" dirty="0">
                <a:effectLst/>
                <a:latin typeface="Century Gothic" panose="020B0502020202020204" pitchFamily="34" charset="0"/>
                <a:ea typeface="Calibri" panose="020F0502020204030204" pitchFamily="34" charset="0"/>
                <a:cs typeface="Times New Roman" panose="02020603050405020304" pitchFamily="18" charset="0"/>
              </a:rPr>
              <a:t>Global annually averaged surface air temperature has increased by about 1.8°F (1.0°C) over the last century. Much of the blame lies with the emission of </a:t>
            </a:r>
            <a:r>
              <a:rPr lang="en-US" sz="1800" b="1" dirty="0">
                <a:solidFill>
                  <a:srgbClr val="0A3A83"/>
                </a:solidFill>
                <a:effectLst/>
                <a:latin typeface="Century Gothic" panose="020B0502020202020204" pitchFamily="34" charset="0"/>
                <a:ea typeface="Calibri" panose="020F0502020204030204" pitchFamily="34" charset="0"/>
                <a:cs typeface="Times New Roman" panose="02020603050405020304" pitchFamily="18" charset="0"/>
              </a:rPr>
              <a:t>greenhouse gases</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 including </a:t>
            </a:r>
            <a:r>
              <a:rPr lang="en-US" sz="1800" b="1" dirty="0">
                <a:solidFill>
                  <a:srgbClr val="0A3A83"/>
                </a:solidFill>
                <a:effectLst/>
                <a:latin typeface="Century Gothic" panose="020B0502020202020204" pitchFamily="34" charset="0"/>
                <a:ea typeface="Calibri" panose="020F0502020204030204" pitchFamily="34" charset="0"/>
                <a:cs typeface="Times New Roman" panose="02020603050405020304" pitchFamily="18" charset="0"/>
              </a:rPr>
              <a:t>carbon dioxide</a:t>
            </a:r>
            <a:r>
              <a:rPr lang="en-US" sz="1800" dirty="0">
                <a:solidFill>
                  <a:srgbClr val="0A3A83"/>
                </a:solidFill>
                <a:effectLst/>
                <a:latin typeface="Century Gothic" panose="020B0502020202020204" pitchFamily="34" charset="0"/>
                <a:ea typeface="Calibri" panose="020F0502020204030204" pitchFamily="34" charset="0"/>
                <a:cs typeface="Times New Roman" panose="02020603050405020304" pitchFamily="18" charset="0"/>
              </a:rPr>
              <a:t> </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(CO</a:t>
            </a:r>
            <a:r>
              <a:rPr lang="en-US" sz="1800" baseline="-25000" dirty="0">
                <a:effectLst/>
                <a:latin typeface="Century Gothic" panose="020B0502020202020204" pitchFamily="34" charset="0"/>
                <a:ea typeface="Calibri" panose="020F0502020204030204" pitchFamily="34" charset="0"/>
                <a:cs typeface="Times New Roman" panose="02020603050405020304" pitchFamily="18" charset="0"/>
              </a:rPr>
              <a:t>2</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 The gas concentration of CO</a:t>
            </a:r>
            <a:r>
              <a:rPr lang="en-US" sz="1800" baseline="-25000" dirty="0">
                <a:effectLst/>
                <a:latin typeface="Century Gothic" panose="020B0502020202020204" pitchFamily="34" charset="0"/>
                <a:ea typeface="Calibri" panose="020F0502020204030204" pitchFamily="34" charset="0"/>
                <a:cs typeface="Times New Roman" panose="02020603050405020304" pitchFamily="18" charset="0"/>
              </a:rPr>
              <a:t>2</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 in the atmosphere has increased beyond 400 parts per million, a level that was last reached 3 million years ago. The magnitude of </a:t>
            </a:r>
            <a:r>
              <a:rPr lang="en-US" sz="1800" b="1" dirty="0">
                <a:solidFill>
                  <a:srgbClr val="0A3A83"/>
                </a:solidFill>
                <a:effectLst/>
                <a:latin typeface="Century Gothic" panose="020B0502020202020204" pitchFamily="34" charset="0"/>
                <a:ea typeface="Calibri" panose="020F0502020204030204" pitchFamily="34" charset="0"/>
                <a:cs typeface="Times New Roman" panose="02020603050405020304" pitchFamily="18" charset="0"/>
              </a:rPr>
              <a:t>climate change</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 beyond the next few decades will depend primarily on the amount of </a:t>
            </a:r>
            <a:r>
              <a:rPr lang="en-US" sz="1800" b="1" dirty="0">
                <a:solidFill>
                  <a:srgbClr val="0A3A83"/>
                </a:solidFill>
                <a:effectLst/>
                <a:latin typeface="Century Gothic" panose="020B0502020202020204" pitchFamily="34" charset="0"/>
                <a:ea typeface="Calibri" panose="020F0502020204030204" pitchFamily="34" charset="0"/>
                <a:cs typeface="Times New Roman" panose="02020603050405020304" pitchFamily="18" charset="0"/>
              </a:rPr>
              <a:t>greenhouse gases</a:t>
            </a:r>
            <a:r>
              <a:rPr lang="en-US" sz="1800" dirty="0">
                <a:solidFill>
                  <a:srgbClr val="0A3A83"/>
                </a:solidFill>
                <a:effectLst/>
                <a:latin typeface="Century Gothic" panose="020B0502020202020204" pitchFamily="34" charset="0"/>
                <a:ea typeface="Calibri" panose="020F0502020204030204" pitchFamily="34" charset="0"/>
                <a:cs typeface="Times New Roman" panose="02020603050405020304" pitchFamily="18" charset="0"/>
              </a:rPr>
              <a:t> </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emitted globally. The effects of </a:t>
            </a:r>
            <a:r>
              <a:rPr lang="en-US" sz="1800" b="1" dirty="0">
                <a:solidFill>
                  <a:srgbClr val="0A3A83"/>
                </a:solidFill>
                <a:effectLst/>
                <a:latin typeface="Century Gothic" panose="020B0502020202020204" pitchFamily="34" charset="0"/>
                <a:ea typeface="Calibri" panose="020F0502020204030204" pitchFamily="34" charset="0"/>
                <a:cs typeface="Times New Roman" panose="02020603050405020304" pitchFamily="18" charset="0"/>
              </a:rPr>
              <a:t>climate change</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 on human health are significant.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3</a:t>
            </a:fld>
            <a:endParaRPr lang="en-US"/>
          </a:p>
        </p:txBody>
      </p:sp>
    </p:spTree>
    <p:extLst>
      <p:ext uri="{BB962C8B-B14F-4D97-AF65-F5344CB8AC3E}">
        <p14:creationId xmlns:p14="http://schemas.microsoft.com/office/powerpoint/2010/main" val="4011328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4</a:t>
            </a:fld>
            <a:endParaRPr lang="en-US"/>
          </a:p>
        </p:txBody>
      </p:sp>
    </p:spTree>
    <p:extLst>
      <p:ext uri="{BB962C8B-B14F-4D97-AF65-F5344CB8AC3E}">
        <p14:creationId xmlns:p14="http://schemas.microsoft.com/office/powerpoint/2010/main" val="7322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marR="114300" lvl="0" indent="0" algn="l" defTabSz="914400" rtl="0" eaLnBrk="1" fontAlgn="auto" latinLnBrk="0" hangingPunct="1">
              <a:lnSpc>
                <a:spcPct val="107000"/>
              </a:lnSpc>
              <a:spcBef>
                <a:spcPts val="0"/>
              </a:spcBef>
              <a:spcAft>
                <a:spcPts val="925"/>
              </a:spcAft>
              <a:buClrTx/>
              <a:buSzTx/>
              <a:buFontTx/>
              <a:buNone/>
              <a:tabLst/>
              <a:defRPr/>
            </a:pPr>
            <a:r>
              <a:rPr lang="en-US" sz="1800" b="1" dirty="0">
                <a:solidFill>
                  <a:srgbClr val="0B3B8E"/>
                </a:solidFill>
                <a:effectLst/>
                <a:latin typeface="Century Gothic" panose="020B0502020202020204" pitchFamily="34" charset="0"/>
                <a:ea typeface="Calibri" panose="020F0502020204030204" pitchFamily="34" charset="0"/>
                <a:cs typeface="Times New Roman" panose="02020603050405020304" pitchFamily="18" charset="0"/>
              </a:rPr>
              <a:t>Climate, Health, and the Centers for Disease Control and Prevention (CDC)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 marR="114300">
              <a:lnSpc>
                <a:spcPct val="107000"/>
              </a:lnSpc>
              <a:spcBef>
                <a:spcPts val="0"/>
              </a:spcBef>
              <a:spcAft>
                <a:spcPts val="925"/>
              </a:spcAft>
            </a:pPr>
            <a:endPar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4300">
              <a:lnSpc>
                <a:spcPct val="107000"/>
              </a:lnSpc>
              <a:spcBef>
                <a:spcPts val="0"/>
              </a:spcBef>
              <a:spcAft>
                <a:spcPts val="925"/>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influences human health and disease in numerous ways. Because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some existing health threats will intensify, and other new health threats will emerge.</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Public health officials must look beyond just rising global temperatures to see the far-reaching effects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on a community and its overall health.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 marR="118745">
              <a:lnSpc>
                <a:spcPct val="107000"/>
              </a:lnSpc>
              <a:spcBef>
                <a:spcPts val="0"/>
              </a:spcBef>
              <a:spcAft>
                <a:spcPts val="0"/>
              </a:spcAft>
            </a:pPr>
            <a:endPar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Temperature Extremes: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Extreme summer heat is increasing in the United States, and climate projections indicate that extreme heat events will be more frequent and intense in coming decades. Heat waves are associated with increased hospital admissions and deaths due to cardiovascular, kidney, and respiratory disorders. Urban heat islands, combined with an aging population and increased urbanization, are projected to increase the vulnerability of urban populations to heat-related health impacts in the future. The effects of milder winters will help to reduce harms associated with cold and snow, but that impact does not cancel out the effect of heat-related illnesses and deaths.</a:t>
            </a:r>
            <a:endParaRPr lang="en-US" sz="1800" i="1"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118745" marR="118745" algn="l">
              <a:lnSpc>
                <a:spcPct val="107000"/>
              </a:lnSpc>
              <a:spcBef>
                <a:spcPts val="600"/>
              </a:spcBef>
              <a:spcAft>
                <a:spcPts val="600"/>
              </a:spcAft>
            </a:pPr>
            <a:endParaRPr lang="en-US" sz="1800" i="1"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118745" marR="118745" algn="l">
              <a:lnSpc>
                <a:spcPct val="107000"/>
              </a:lnSpc>
              <a:spcBef>
                <a:spcPts val="600"/>
              </a:spcBef>
              <a:spcAft>
                <a:spcPts val="600"/>
              </a:spcAft>
            </a:pPr>
            <a:r>
              <a:rPr lang="en-US" sz="1800" i="1" dirty="0">
                <a:effectLst/>
                <a:latin typeface="Century Gothic" panose="020B0502020202020204" pitchFamily="34" charset="0"/>
                <a:ea typeface="Century Gothic" panose="020B0502020202020204" pitchFamily="34" charset="0"/>
                <a:cs typeface="Times New Roman" panose="02020603050405020304" pitchFamily="18" charset="0"/>
              </a:rPr>
              <a:t>Related:</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CDC’s Heat and Health Tracker: https://ephtracking.cdc.gov/Applications/heatTracker</a:t>
            </a:r>
          </a:p>
          <a:p>
            <a:pPr marL="118745" marR="118745" algn="l">
              <a:lnSpc>
                <a:spcPct val="107000"/>
              </a:lnSpc>
              <a:spcBef>
                <a:spcPts val="600"/>
              </a:spcBef>
              <a:spcAft>
                <a:spcPts val="600"/>
              </a:spcAft>
            </a:pPr>
            <a:endPar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925"/>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Floods: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Increases in both extreme precipitation and total precipitation have contributed to increases in severe flooding events. Floods are the second deadliest of all weather-related hazards in the United States, accounting for approximately 98 deaths per year, mostly due to drowning. After extreme precipitation events, hazards like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waterborne disease</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outbreaks and mold growth increase. Populations living in damp indoor environments experience higher rates of respiratory symptoms, asthma, and respiratory tract infections.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 marR="118745">
              <a:lnSpc>
                <a:spcPct val="107000"/>
              </a:lnSpc>
              <a:spcBef>
                <a:spcPts val="0"/>
              </a:spcBef>
              <a:spcAft>
                <a:spcPts val="925"/>
              </a:spcAft>
            </a:pPr>
            <a:endPar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925"/>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Wildfires: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Long periods of record high temperatures are associated with droughts that contribute to dry conditions and drive wildfires in some areas. Wildfire smoke contains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particulate matter</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carbon monoxide, nitrogen oxides, and various volatile organic compounds and can significantly reduce air quality, both locally and in areas downwind of fires. Smoke exposure increases respiratory and cardiovascular hospitalizations and emergency room visits for asthma, bronchitis, chest pain, chronic obstructive pulmonary disease (COPD), and respiratory infections.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 marR="118745">
              <a:lnSpc>
                <a:spcPct val="107000"/>
              </a:lnSpc>
              <a:spcBef>
                <a:spcPts val="1200"/>
              </a:spcBef>
              <a:spcAft>
                <a:spcPts val="925"/>
              </a:spcAft>
            </a:pPr>
            <a:b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Air Pollution:</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is projected to harm human health by increasing ground-level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ozone</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and/or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particulate matter</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air pollution in some locations. Ground-level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ozone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is associated with many health problems, such as diminished lung function, increased hospital admissions and emergency room visits for asthma, and increases in premature deaths.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Particulate matter</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concentrations are affected by wildfire emissions and episodes of air stagnation (caused by nonmoving air).</a:t>
            </a:r>
            <a:endParaRPr lang="en-US" sz="1800" b="0" dirty="0">
              <a:solidFill>
                <a:schemeClr val="tx1"/>
              </a:solidFill>
              <a:effectLst/>
              <a:latin typeface="Calibri" panose="020F0502020204030204" pitchFamily="34" charset="0"/>
              <a:ea typeface="Century Gothic" panose="020B0502020202020204" pitchFamily="34" charset="0"/>
              <a:cs typeface="Times New Roman" panose="02020603050405020304" pitchFamily="18" charset="0"/>
            </a:endParaRPr>
          </a:p>
          <a:p>
            <a:pPr marL="114300" marR="118745">
              <a:lnSpc>
                <a:spcPct val="107000"/>
              </a:lnSpc>
              <a:spcBef>
                <a:spcPts val="1200"/>
              </a:spcBef>
              <a:spcAft>
                <a:spcPts val="925"/>
              </a:spcAft>
            </a:pPr>
            <a:endParaRPr lang="en-US" sz="1800" b="0" dirty="0">
              <a:solidFill>
                <a:schemeClr val="tx1"/>
              </a:solidFill>
              <a:effectLst/>
              <a:latin typeface="Calibri" panose="020F0502020204030204" pitchFamily="34" charset="0"/>
              <a:ea typeface="Century Gothic" panose="020B0502020202020204" pitchFamily="34" charset="0"/>
              <a:cs typeface="Times New Roman" panose="02020603050405020304" pitchFamily="18" charset="0"/>
            </a:endParaRPr>
          </a:p>
          <a:p>
            <a:pPr marL="114300" marR="118745">
              <a:lnSpc>
                <a:spcPct val="107000"/>
              </a:lnSpc>
              <a:spcBef>
                <a:spcPts val="1200"/>
              </a:spcBef>
              <a:spcAft>
                <a:spcPts val="925"/>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Allergens and Pollen:</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will potentially lead to both higher pollen concentrations and </a:t>
            </a:r>
            <a:r>
              <a:rPr lang="en-US" sz="1800" dirty="0" err="1">
                <a:effectLst/>
                <a:latin typeface="Century Gothic" panose="020B0502020202020204" pitchFamily="34" charset="0"/>
                <a:ea typeface="Century Gothic" panose="020B0502020202020204" pitchFamily="34" charset="0"/>
                <a:cs typeface="Times New Roman" panose="02020603050405020304" pitchFamily="18" charset="0"/>
              </a:rPr>
              <a:t>lon</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ger pollen seasons, causing more people to suffer more health effects from pollen and other allergens. Pollen exposure can trigger various allergic reactions, with symptoms like itchy eyes, runny nose, sneezing, cough, and congestion. Exposure to pollen has been linked to asthma attacks and increases in hospital admissions for respiratory illness.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4300" marR="118745">
              <a:lnSpc>
                <a:spcPct val="107000"/>
              </a:lnSpc>
              <a:spcBef>
                <a:spcPts val="0"/>
              </a:spcBef>
              <a:spcAft>
                <a:spcPts val="925"/>
              </a:spcAft>
            </a:pPr>
            <a:endPar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1200"/>
              </a:spcBef>
              <a:spcAft>
                <a:spcPts val="925"/>
              </a:spcAft>
            </a:pPr>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5</a:t>
            </a:fld>
            <a:endParaRPr lang="en-US"/>
          </a:p>
        </p:txBody>
      </p:sp>
    </p:spTree>
    <p:extLst>
      <p:ext uri="{BB962C8B-B14F-4D97-AF65-F5344CB8AC3E}">
        <p14:creationId xmlns:p14="http://schemas.microsoft.com/office/powerpoint/2010/main" val="3179458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marR="118745">
              <a:lnSpc>
                <a:spcPct val="107000"/>
              </a:lnSpc>
              <a:spcBef>
                <a:spcPts val="0"/>
              </a:spcBef>
              <a:spcAft>
                <a:spcPts val="925"/>
              </a:spcAft>
            </a:pPr>
            <a:r>
              <a:rPr lang="en-US" sz="12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Food Security:</a:t>
            </a:r>
            <a:r>
              <a:rPr lang="en-US" sz="12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200" dirty="0">
                <a:effectLst/>
                <a:latin typeface="Century Gothic" panose="020B0502020202020204" pitchFamily="34" charset="0"/>
                <a:ea typeface="Century Gothic" panose="020B0502020202020204" pitchFamily="34" charset="0"/>
                <a:cs typeface="Times New Roman" panose="02020603050405020304" pitchFamily="18" charset="0"/>
              </a:rPr>
              <a:t>Many crop yields are predicted to decline because of the combined effects of changes in rainfall, severe weather events, and increasing competition from weeds and pests on crop plants. Livestock and fish production are also projected to decline. Prices are expected to rise in response to declining food production and trends such as increasingly expensive petroleum. Food insecurity increases with rising food prices, resulting in hunger, malnutrition, or obesity as people turn to nutrient-poor processed foods.</a:t>
            </a:r>
          </a:p>
          <a:p>
            <a:pPr marL="114300" marR="118745">
              <a:lnSpc>
                <a:spcPct val="107000"/>
              </a:lnSpc>
              <a:spcBef>
                <a:spcPts val="0"/>
              </a:spcBef>
              <a:spcAft>
                <a:spcPts val="925"/>
              </a:spcAft>
            </a:pPr>
            <a:endParaRPr lang="en-US" sz="12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925"/>
              </a:spcAft>
            </a:pPr>
            <a:r>
              <a:rPr lang="en-US" sz="12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Diseases Carried by Vectors:</a:t>
            </a:r>
            <a:r>
              <a:rPr lang="en-US" sz="12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200" dirty="0">
                <a:effectLst/>
                <a:latin typeface="Century Gothic" panose="020B0502020202020204" pitchFamily="34" charset="0"/>
                <a:ea typeface="Century Gothic" panose="020B0502020202020204" pitchFamily="34" charset="0"/>
                <a:cs typeface="Times New Roman" panose="02020603050405020304" pitchFamily="18" charset="0"/>
              </a:rPr>
              <a:t>Climate is one of the factors that influences the distribution of diseases borne by </a:t>
            </a:r>
            <a:r>
              <a:rPr lang="en-US" sz="12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vectors</a:t>
            </a:r>
            <a:r>
              <a:rPr lang="en-US" sz="1200" dirty="0">
                <a:effectLst/>
                <a:latin typeface="Century Gothic" panose="020B0502020202020204" pitchFamily="34" charset="0"/>
                <a:ea typeface="Century Gothic" panose="020B0502020202020204" pitchFamily="34" charset="0"/>
                <a:cs typeface="Times New Roman" panose="02020603050405020304" pitchFamily="18" charset="0"/>
              </a:rPr>
              <a:t> (such as fleas, ticks, and mosquitoes, which spread pathogens that cause illness). North Americans are currently at risk from numerous </a:t>
            </a:r>
            <a:r>
              <a:rPr lang="en-US" sz="12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vector</a:t>
            </a:r>
            <a:r>
              <a:rPr lang="en-US" sz="1200" dirty="0">
                <a:effectLst/>
                <a:latin typeface="Century Gothic" panose="020B0502020202020204" pitchFamily="34" charset="0"/>
                <a:ea typeface="Century Gothic" panose="020B0502020202020204" pitchFamily="34" charset="0"/>
                <a:cs typeface="Times New Roman" panose="02020603050405020304" pitchFamily="18" charset="0"/>
              </a:rPr>
              <a:t>-borne diseases, including Lyme disease, dengue fever, West Nile virus disease, Rocky Mountain spotted fever, plague, and tularemia. Infectious disease transmission is sensitive to local, small-scale differences in weather, human modification of the landscape, the diversity of animal hosts, and human behavior that affects </a:t>
            </a:r>
            <a:r>
              <a:rPr lang="en-US" sz="12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vector</a:t>
            </a:r>
            <a:r>
              <a:rPr lang="en-US" sz="1200" dirty="0">
                <a:effectLst/>
                <a:latin typeface="Century Gothic" panose="020B0502020202020204" pitchFamily="34" charset="0"/>
                <a:ea typeface="Century Gothic" panose="020B0502020202020204" pitchFamily="34" charset="0"/>
                <a:cs typeface="Times New Roman" panose="02020603050405020304" pitchFamily="18" charset="0"/>
              </a:rPr>
              <a:t>-human contact, among other factors. </a:t>
            </a:r>
          </a:p>
          <a:p>
            <a:pPr marL="114300" marR="118745">
              <a:lnSpc>
                <a:spcPct val="107000"/>
              </a:lnSpc>
              <a:spcBef>
                <a:spcPts val="0"/>
              </a:spcBef>
              <a:spcAft>
                <a:spcPts val="925"/>
              </a:spcAft>
            </a:pPr>
            <a:endParaRPr lang="en-US" sz="12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114300" marR="118745">
              <a:lnSpc>
                <a:spcPct val="107000"/>
              </a:lnSpc>
              <a:spcBef>
                <a:spcPts val="0"/>
              </a:spcBef>
              <a:spcAft>
                <a:spcPts val="925"/>
              </a:spcAft>
            </a:pPr>
            <a:r>
              <a:rPr lang="en-US" sz="12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Mental Health and Stress-Related Disorders:</a:t>
            </a:r>
            <a:r>
              <a:rPr lang="en-US" sz="12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200" dirty="0">
                <a:effectLst/>
                <a:latin typeface="Century Gothic" panose="020B0502020202020204" pitchFamily="34" charset="0"/>
                <a:ea typeface="Century Gothic" panose="020B0502020202020204" pitchFamily="34" charset="0"/>
                <a:cs typeface="Times New Roman" panose="02020603050405020304" pitchFamily="18" charset="0"/>
              </a:rPr>
              <a:t>Following disasters, mental health problems increase, both among people with no history of mental illness, and those at risk. For example, research demonstrated high levels of anxiety and post-traumatic stress disorder among people affected by Hurricane Katrina, and similar observations have followed floods, heat waves, and possibly wildfires. Other health consequences of intensely stressful exposures are also a concern, including pre-term birth, low birth weight, and maternal complications. </a:t>
            </a:r>
          </a:p>
          <a:p>
            <a:pPr marL="114300" marR="118745">
              <a:lnSpc>
                <a:spcPct val="107000"/>
              </a:lnSpc>
              <a:spcBef>
                <a:spcPts val="0"/>
              </a:spcBef>
              <a:spcAft>
                <a:spcPts val="925"/>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114300" marR="118745">
              <a:lnSpc>
                <a:spcPct val="107000"/>
              </a:lnSpc>
              <a:spcBef>
                <a:spcPts val="0"/>
              </a:spcBef>
              <a:spcAft>
                <a:spcPts val="925"/>
              </a:spcAft>
            </a:pPr>
            <a:r>
              <a:rPr lang="en-US" sz="12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Food and Waterborne Diarrheal Diseases:</a:t>
            </a:r>
            <a:r>
              <a:rPr lang="en-US" sz="12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200" dirty="0">
                <a:effectLst/>
                <a:latin typeface="Century Gothic" panose="020B0502020202020204" pitchFamily="34" charset="0"/>
                <a:ea typeface="Century Gothic" panose="020B0502020202020204" pitchFamily="34" charset="0"/>
                <a:cs typeface="Times New Roman" panose="02020603050405020304" pitchFamily="18" charset="0"/>
              </a:rPr>
              <a:t>Exposure to a variety of pathogens in water and food causes diarrheal disease. Air and water temperatures, precipitation patterns, extreme rainfall events, and seasonal variations are all known to affect disease transmission. In general, diarrheal diseases, including salmonellosis and campylobacteriosis, are more common when temperatures are higher, though patterns differ by place and pathogen. Diarrheal diseases have also been found to occur more frequently in conjunction with both unusually high and low precipitation.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6</a:t>
            </a:fld>
            <a:endParaRPr lang="en-US"/>
          </a:p>
        </p:txBody>
      </p:sp>
    </p:spTree>
    <p:extLst>
      <p:ext uri="{BB962C8B-B14F-4D97-AF65-F5344CB8AC3E}">
        <p14:creationId xmlns:p14="http://schemas.microsoft.com/office/powerpoint/2010/main" val="30836422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CDC is using its expertise to help state, tribal, local, and territorial health departments prepare for and respond to the health effects that a changing climate may bring to their communities. Likely impacts include increased extreme weather events, wildfires, decreased air quality, and illnesses transmitted by food, water, and disease carriers such as mosquitoes and ticks.</a:t>
            </a:r>
            <a:r>
              <a:rPr lang="en-US" sz="2800" dirty="0">
                <a:effectLst/>
              </a:rPr>
              <a:t> </a:t>
            </a:r>
            <a:r>
              <a:rPr lang="en-US" sz="2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CDC’s Climate-Ready States and Cities Initiative is helping grant recipients use the Building Resilience Against Climate Effects (</a:t>
            </a:r>
            <a:r>
              <a:rPr lang="en-US" sz="2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BRACE https://www.cdc.gov/climate-health/php/brace/?CDC_AAref_Val=https://www.cdc.gov/climateandhealth/BRACE.htm</a:t>
            </a:r>
            <a:r>
              <a:rPr lang="en-US" sz="2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framework to develop and implement health adaptation plans and address gaps in public health functions and services. Using this framework, officials will:</a:t>
            </a:r>
            <a:r>
              <a:rPr lang="en-US" sz="2800" dirty="0">
                <a:effectLst/>
              </a:rPr>
              <a:t> </a:t>
            </a:r>
            <a:endPar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endParaRPr>
          </a:p>
          <a:p>
            <a:pPr marL="0" marR="114300" lvl="0" indent="0">
              <a:lnSpc>
                <a:spcPct val="107000"/>
              </a:lnSpc>
              <a:spcBef>
                <a:spcPts val="0"/>
              </a:spcBef>
              <a:spcAft>
                <a:spcPts val="0"/>
              </a:spcAft>
              <a:buFont typeface="+mj-lt"/>
              <a:buNone/>
            </a:pPr>
            <a:endPar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endParaRPr>
          </a:p>
          <a:p>
            <a:pPr marL="342900" marR="114300" lvl="0" indent="-342900">
              <a:lnSpc>
                <a:spcPct val="107000"/>
              </a:lnSpc>
              <a:spcBef>
                <a:spcPts val="0"/>
              </a:spcBef>
              <a:spcAft>
                <a:spcPts val="0"/>
              </a:spcAft>
              <a:buFont typeface="+mj-lt"/>
              <a:buAutoNum type="arabicPeriod"/>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Identify the severity of climate impacts, health outcomes, and the populations and locations vulnerable to health impacts.</a:t>
            </a:r>
            <a:r>
              <a:rPr lang="en-US" sz="1800" b="1"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 </a:t>
            </a:r>
          </a:p>
          <a:p>
            <a:pPr marL="342900" marR="114300" lvl="0" indent="-342900">
              <a:lnSpc>
                <a:spcPct val="107000"/>
              </a:lnSpc>
              <a:spcBef>
                <a:spcPts val="0"/>
              </a:spcBef>
              <a:spcAft>
                <a:spcPts val="0"/>
              </a:spcAft>
              <a:buFont typeface="+mj-lt"/>
              <a:buAutoNum type="arabicPeriod"/>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Determine the effects of </a:t>
            </a:r>
            <a:r>
              <a:rPr lang="en-US" sz="1800" b="1"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climate change</a:t>
            </a:r>
            <a:r>
              <a:rPr lang="en-US" sz="1800"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 </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on local health and the impact on health systems.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14300" lvl="0" indent="-342900">
              <a:lnSpc>
                <a:spcPct val="107000"/>
              </a:lnSpc>
              <a:spcBef>
                <a:spcPts val="0"/>
              </a:spcBef>
              <a:spcAft>
                <a:spcPts val="0"/>
              </a:spcAft>
              <a:buFont typeface="+mj-lt"/>
              <a:buAutoNum type="arabicPeriod"/>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Design interventions for the health impacts of greatest concern.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14300" lvl="0" indent="-342900">
              <a:lnSpc>
                <a:spcPct val="107000"/>
              </a:lnSpc>
              <a:spcBef>
                <a:spcPts val="0"/>
              </a:spcBef>
              <a:spcAft>
                <a:spcPts val="0"/>
              </a:spcAft>
              <a:buFont typeface="+mj-lt"/>
              <a:buAutoNum type="arabicPeriod"/>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Develop and distribute a written plan for implementation.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118745" lvl="0" indent="-342900">
              <a:lnSpc>
                <a:spcPct val="107000"/>
              </a:lnSpc>
              <a:spcBef>
                <a:spcPts val="200"/>
              </a:spcBef>
              <a:spcAft>
                <a:spcPts val="925"/>
              </a:spcAft>
              <a:buFont typeface="+mj-lt"/>
              <a:buAutoNum type="arabicPeriod"/>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Evaluate the effectiveness of the interventions and edit plan.</a:t>
            </a:r>
            <a:endParaRPr lang="en-US" sz="1800" i="0" dirty="0">
              <a:solidFill>
                <a:schemeClr val="tx1"/>
              </a:solidFill>
              <a:effectLst/>
              <a:latin typeface="Calibri" panose="020F0502020204030204" pitchFamily="34" charset="0"/>
              <a:ea typeface="Century Gothic" panose="020B0502020202020204" pitchFamily="34" charset="0"/>
              <a:cs typeface="Times New Roman" panose="02020603050405020304" pitchFamily="18" charset="0"/>
            </a:endParaRPr>
          </a:p>
          <a:p>
            <a:pPr marL="0" marR="118745" lvl="0" indent="0">
              <a:lnSpc>
                <a:spcPct val="107000"/>
              </a:lnSpc>
              <a:spcBef>
                <a:spcPts val="200"/>
              </a:spcBef>
              <a:spcAft>
                <a:spcPts val="925"/>
              </a:spcAft>
              <a:buFont typeface="+mj-lt"/>
              <a:buNone/>
            </a:pPr>
            <a:endParaRPr lang="en-US" sz="1800" i="0" dirty="0">
              <a:solidFill>
                <a:schemeClr val="tx1"/>
              </a:solidFill>
              <a:effectLst/>
              <a:latin typeface="Calibri" panose="020F0502020204030204" pitchFamily="34" charset="0"/>
              <a:ea typeface="Century Gothic" panose="020B0502020202020204" pitchFamily="34" charset="0"/>
              <a:cs typeface="Times New Roman" panose="02020603050405020304" pitchFamily="18" charset="0"/>
            </a:endParaRPr>
          </a:p>
          <a:p>
            <a:pPr marL="0" marR="118745" lvl="0" indent="0" algn="l">
              <a:lnSpc>
                <a:spcPct val="107000"/>
              </a:lnSpc>
              <a:spcBef>
                <a:spcPts val="200"/>
              </a:spcBef>
              <a:spcAft>
                <a:spcPts val="925"/>
              </a:spcAft>
              <a:buFont typeface="+mj-lt"/>
              <a:buNone/>
            </a:pPr>
            <a:r>
              <a:rPr lang="en-US" sz="1800" i="1"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Related:</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Climate and BRACE Videos: </a:t>
            </a:r>
            <a:r>
              <a:rPr lang="en-US" sz="1800" dirty="0">
                <a:solidFill>
                  <a:srgbClr val="0B3B8E"/>
                </a:solidFill>
                <a:effectLst/>
                <a:latin typeface="Century Gothic" panose="020B0502020202020204" pitchFamily="34" charset="0"/>
                <a:ea typeface="Century Gothic" panose="020B0502020202020204" pitchFamily="34" charset="0"/>
                <a:cs typeface="Segoe UI" panose="020B0502040204020203" pitchFamily="34" charset="0"/>
              </a:rPr>
              <a:t>https://www.cdc.gov/climate-health/php/resources/videos.html?CDC_AAref_Val=https://www.cdc.gov/climateandhealth/videos.html</a:t>
            </a:r>
          </a:p>
          <a:p>
            <a:pPr marL="0" marR="118745" lvl="0" indent="0" algn="l">
              <a:lnSpc>
                <a:spcPct val="107000"/>
              </a:lnSpc>
              <a:spcBef>
                <a:spcPts val="200"/>
              </a:spcBef>
              <a:spcAft>
                <a:spcPts val="925"/>
              </a:spcAft>
              <a:buFont typeface="+mj-lt"/>
              <a:buNone/>
            </a:pPr>
            <a:endParaRPr lang="en-US" sz="1800" dirty="0">
              <a:solidFill>
                <a:schemeClr val="tx1"/>
              </a:solidFill>
              <a:effectLst/>
              <a:latin typeface="Calibri" panose="020F0502020204030204" pitchFamily="34" charset="0"/>
              <a:ea typeface="Century Gothic" panose="020B0502020202020204" pitchFamily="34" charset="0"/>
              <a:cs typeface="Times New Roman" panose="02020603050405020304" pitchFamily="18" charset="0"/>
            </a:endParaRPr>
          </a:p>
          <a:p>
            <a:pPr marL="0" marR="118745" lvl="0" indent="0">
              <a:lnSpc>
                <a:spcPct val="107000"/>
              </a:lnSpc>
              <a:spcBef>
                <a:spcPts val="200"/>
              </a:spcBef>
              <a:spcAft>
                <a:spcPts val="925"/>
              </a:spcAft>
              <a:buFont typeface="+mj-lt"/>
              <a:buNone/>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Health equity is an important factor when designing interventions for the effects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Vulnerable groups include those with low income, some communities of color, immigrant groups, indigenous peoples, children, pregnant women, older adults, and persons with disabilities. Any interventions should consider the needs of these communities, as they are more likely to face harm because of the changing climate.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7</a:t>
            </a:fld>
            <a:endParaRPr lang="en-US"/>
          </a:p>
        </p:txBody>
      </p:sp>
    </p:spTree>
    <p:extLst>
      <p:ext uri="{BB962C8B-B14F-4D97-AF65-F5344CB8AC3E}">
        <p14:creationId xmlns:p14="http://schemas.microsoft.com/office/powerpoint/2010/main" val="1304398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8</a:t>
            </a:fld>
            <a:endParaRPr lang="en-US"/>
          </a:p>
        </p:txBody>
      </p:sp>
    </p:spTree>
    <p:extLst>
      <p:ext uri="{BB962C8B-B14F-4D97-AF65-F5344CB8AC3E}">
        <p14:creationId xmlns:p14="http://schemas.microsoft.com/office/powerpoint/2010/main" val="3805181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0B3B8E"/>
                </a:solidFill>
                <a:effectLst/>
                <a:latin typeface="Century Gothic" panose="020B0502020202020204" pitchFamily="34" charset="0"/>
                <a:ea typeface="Calibri" panose="020F0502020204030204" pitchFamily="34" charset="0"/>
                <a:cs typeface="Times New Roman" panose="02020603050405020304" pitchFamily="18" charset="0"/>
              </a:rPr>
              <a:t>From the Expert: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entury Gothic" panose="020B0502020202020204" pitchFamily="34" charset="0"/>
                <a:ea typeface="Calibri" panose="020F0502020204030204" pitchFamily="34" charset="0"/>
                <a:cs typeface="Times New Roman" panose="02020603050405020304" pitchFamily="18" charset="0"/>
              </a:rPr>
              <a:t>CDC’s Climate and Health Program is celebrating its support of state, tribal, local, and territorial public health agencies as they prepare for the continuing health impacts of a changing climate. Take a tour of the </a:t>
            </a:r>
            <a:r>
              <a:rPr lang="en-US" sz="1800" i="1" dirty="0">
                <a:effectLst/>
                <a:latin typeface="Century Gothic" panose="020B0502020202020204" pitchFamily="34" charset="0"/>
                <a:ea typeface="Calibri" panose="020F0502020204030204" pitchFamily="34" charset="0"/>
                <a:cs typeface="Times New Roman" panose="02020603050405020304" pitchFamily="18" charset="0"/>
              </a:rPr>
              <a:t>Climate &amp; Health: A Decade of Preparing Communities</a:t>
            </a:r>
            <a:r>
              <a:rPr lang="en-US" sz="1800" dirty="0">
                <a:effectLst/>
                <a:latin typeface="Century Gothic" panose="020B0502020202020204" pitchFamily="34" charset="0"/>
                <a:ea typeface="Calibri" panose="020F0502020204030204" pitchFamily="34" charset="0"/>
                <a:cs typeface="Times New Roman" panose="02020603050405020304" pitchFamily="18" charset="0"/>
              </a:rPr>
              <a:t> exhibition at the David J. Sencer CDC Museum. The exhibition includes photographs and dramatic maps to tell representative stories about the intersections of climate and health: ongoing heatwaves, California forest fires, and flooding in the Midwest. https://youtu.be/yUmwA-GjE1Q</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9</a:t>
            </a:fld>
            <a:endParaRPr lang="en-US"/>
          </a:p>
        </p:txBody>
      </p:sp>
    </p:spTree>
    <p:extLst>
      <p:ext uri="{BB962C8B-B14F-4D97-AF65-F5344CB8AC3E}">
        <p14:creationId xmlns:p14="http://schemas.microsoft.com/office/powerpoint/2010/main" val="24413547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10</a:t>
            </a:fld>
            <a:endParaRPr lang="en-US"/>
          </a:p>
        </p:txBody>
      </p:sp>
    </p:spTree>
    <p:extLst>
      <p:ext uri="{BB962C8B-B14F-4D97-AF65-F5344CB8AC3E}">
        <p14:creationId xmlns:p14="http://schemas.microsoft.com/office/powerpoint/2010/main" val="221277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Call to Action </a:t>
            </a:r>
          </a:p>
          <a:p>
            <a:pPr lvl="0"/>
            <a:b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In order to understand how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affects health it is essential that people understand how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occurs and what we can do to protect vulnerable groups from its effects. You can help people by following these three steps:  </a:t>
            </a:r>
            <a:endParaRPr lang="en-US" sz="1800" b="0" dirty="0">
              <a:effectLst/>
              <a:latin typeface="Calibri" panose="020F0502020204030204" pitchFamily="34" charset="0"/>
              <a:ea typeface="Century Gothic" panose="020B0502020202020204" pitchFamily="34" charset="0"/>
              <a:cs typeface="Times New Roman" panose="02020603050405020304" pitchFamily="18" charset="0"/>
            </a:endParaRPr>
          </a:p>
          <a:p>
            <a:pPr marL="342900" lvl="0" indent="-342900">
              <a:buAutoNum type="arabicPeriod"/>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Measure the effects of a greenhouse gas.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You will start by asking, “How does the presence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carbon dioxide</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affect atmospheric temperature?” by using bottles filled with air or CO</a:t>
            </a:r>
            <a:r>
              <a:rPr lang="en-US" sz="1800" baseline="-25000" dirty="0">
                <a:effectLst/>
                <a:latin typeface="Century Gothic" panose="020B0502020202020204" pitchFamily="34" charset="0"/>
                <a:ea typeface="Century Gothic" panose="020B0502020202020204" pitchFamily="34" charset="0"/>
                <a:cs typeface="Times New Roman" panose="02020603050405020304" pitchFamily="18" charset="0"/>
              </a:rPr>
              <a:t>2</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to see how temperature varies when the bottles are exposed to bright light.</a:t>
            </a:r>
          </a:p>
          <a:p>
            <a:pPr marL="342900" lvl="0" indent="-342900">
              <a:buAutoNum type="arabicPeriod"/>
            </a:pPr>
            <a:endParaRPr lang="en-US" sz="1800" b="0" dirty="0">
              <a:effectLst/>
              <a:latin typeface="Calibri" panose="020F0502020204030204" pitchFamily="34" charset="0"/>
              <a:ea typeface="Century Gothic" panose="020B0502020202020204" pitchFamily="34" charset="0"/>
              <a:cs typeface="Times New Roman" panose="02020603050405020304" pitchFamily="18" charset="0"/>
            </a:endParaRPr>
          </a:p>
          <a:p>
            <a:pPr marL="342900" lvl="0" indent="-342900">
              <a:buAutoNum type="arabicPeriod"/>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Research a health effect of climate change.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This lesson gives brief background information on some of the public health effects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Choose one to research and present your findings in an infographic.</a:t>
            </a:r>
          </a:p>
          <a:p>
            <a:pPr marL="342900" lvl="0" indent="-342900">
              <a:buAutoNum type="arabicPeriod"/>
            </a:pPr>
            <a:endParaRPr lang="en-US" sz="1800" dirty="0">
              <a:effectLst/>
              <a:latin typeface="Century Gothic" panose="020B0502020202020204" pitchFamily="34" charset="0"/>
              <a:ea typeface="Century Gothic" panose="020B0502020202020204" pitchFamily="34" charset="0"/>
              <a:cs typeface="Times New Roman" panose="02020603050405020304" pitchFamily="18" charset="0"/>
            </a:endParaRPr>
          </a:p>
          <a:p>
            <a:pPr marL="342900" lvl="0" indent="-342900">
              <a:buAutoNum type="arabicPeriod"/>
            </a:pP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Share your findings. </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One of the ways CDC communicates information is through social media. Your demonstrations can help CDC communicate the work they have done and are doing to reduce the effects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on public health.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lvl="0"/>
            <a:endParaRPr lang="en-US" dirty="0"/>
          </a:p>
        </p:txBody>
      </p:sp>
      <p:sp>
        <p:nvSpPr>
          <p:cNvPr id="4" name="Slide Number Placeholder 3"/>
          <p:cNvSpPr>
            <a:spLocks noGrp="1"/>
          </p:cNvSpPr>
          <p:nvPr>
            <p:ph type="sldNum" sz="quarter" idx="5"/>
          </p:nvPr>
        </p:nvSpPr>
        <p:spPr/>
        <p:txBody>
          <a:bodyPr/>
          <a:lstStyle/>
          <a:p>
            <a:pPr defTabSz="465521">
              <a:defRPr/>
            </a:pPr>
            <a:fld id="{0DF3CA22-E8E8-4840-A74B-7C5B22B8ED21}" type="slidenum">
              <a:rPr lang="en-US">
                <a:solidFill>
                  <a:prstClr val="black"/>
                </a:solidFill>
                <a:latin typeface="Calibri" panose="020F0502020204030204"/>
              </a:rPr>
              <a:pPr defTabSz="465521">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655423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5"/>
          </p:nvPr>
        </p:nvSpPr>
        <p:spPr/>
        <p:txBody>
          <a:bodyPr/>
          <a:lstStyle/>
          <a:p>
            <a:fld id="{0DF3CA22-E8E8-4840-A74B-7C5B22B8ED21}" type="slidenum">
              <a:rPr lang="en-US" smtClean="0"/>
              <a:t>12</a:t>
            </a:fld>
            <a:endParaRPr lang="en-US"/>
          </a:p>
        </p:txBody>
      </p:sp>
    </p:spTree>
    <p:extLst>
      <p:ext uri="{BB962C8B-B14F-4D97-AF65-F5344CB8AC3E}">
        <p14:creationId xmlns:p14="http://schemas.microsoft.com/office/powerpoint/2010/main" val="4161951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The production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greenhouse gases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like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carbon dioxide</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is the main driver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For this experiment, you will be testing to see how different gases affect the temperature inside a bottle that is exposed to bright light. You will be testing two atmospheres: one made of the normal air we breathe and another with a higher percentage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carbon dioxide</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solidFill>
                <a:schemeClr val="tx1"/>
              </a:solidFill>
              <a:effectLst/>
              <a:latin typeface="Calibri" panose="020F050202020403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Materials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200"/>
              </a:spcBef>
              <a:spcAft>
                <a:spcPts val="200"/>
              </a:spcAft>
              <a:buFont typeface="Symbol" panose="05050102010706020507" pitchFamily="18" charset="2"/>
              <a:buChar cha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2 large identical clear juice, soda, or water bottles (64 oz juice, 2 L soda, or 1 gal water work)</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200"/>
              </a:spcBef>
              <a:spcAft>
                <a:spcPts val="200"/>
              </a:spcAft>
              <a:buFont typeface="Symbol" panose="05050102010706020507" pitchFamily="18" charset="2"/>
              <a:buChar cha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2 thermometers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200"/>
              </a:spcBef>
              <a:spcAft>
                <a:spcPts val="200"/>
              </a:spcAft>
              <a:buFont typeface="Symbol" panose="05050102010706020507" pitchFamily="18" charset="2"/>
              <a:buChar cha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4 teaspoons baking soda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200"/>
              </a:spcBef>
              <a:spcAft>
                <a:spcPts val="200"/>
              </a:spcAft>
              <a:buFont typeface="Symbol" panose="05050102010706020507" pitchFamily="18" charset="2"/>
              <a:buChar cha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1 cup vinegar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200"/>
              </a:spcBef>
              <a:spcAft>
                <a:spcPts val="200"/>
              </a:spcAft>
              <a:buFont typeface="Symbol" panose="05050102010706020507" pitchFamily="18" charset="2"/>
              <a:buChar cha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Bright sunshine or a 100W or brighter incandescent light bulb and lamp </a:t>
            </a:r>
            <a:b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b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(Fluorescent and LED light bulbs are great for the planet, but not for this experiment.)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200"/>
              </a:spcBef>
              <a:spcAft>
                <a:spcPts val="200"/>
              </a:spcAft>
              <a:buFont typeface="Symbol" panose="05050102010706020507" pitchFamily="18" charset="2"/>
              <a:buChar cha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Timer/stopwatch</a:t>
            </a:r>
            <a:b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b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12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First, decide how you are going to measure the temperature of your bottle. A digital thermometer designed for science or food use works best. The thermometer must have a wide enough range to measure air temperatures. Drop the thermometer in or poke a hole in the bottle or cap in which to stick your thermometer probe. If you only have one thermometer or bottle, you can test the two different setups back-to-back instead of simultaneously. Using this latter approach may impact the consistency of the experiment and the results.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Bottle 1: Normal atmosphere</a:t>
            </a:r>
            <a:b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Add 1 cup of water to the bottle and put on the bottle cap. This is a control to help keep the conditions similar in both bottles. Both bottles will have 1 cup of liquid in the bottom.</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Bottle 2: High carbon dioxide</a:t>
            </a:r>
            <a:b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Filling the second bottle with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carbon dioxide</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by reacting baking soda and vinegar.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b="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CAUTION: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Carbon dioxide</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is denser than air is, so it tends to sink and can be tricky to get out. If you put CO</a:t>
            </a:r>
            <a:r>
              <a:rPr lang="en-US" sz="1800" baseline="-250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2</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in your bottle and want to do a normal air trial later using the same bottle, fill the bottle to the top with water and then dump it out to ensure that all the CO</a:t>
            </a:r>
            <a:r>
              <a:rPr lang="en-US" sz="1800" baseline="-250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2</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is gone.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This next step can be messy, so consider completing this outside or in a sink should it overflow. Add 4 teaspoons (~12 g) of baking soda to your bottle. Pour in 1 cup of vinegar (~250 ml). This will react to produce vigorous bubbling. Swirl gently to mix. Once the bubbling has slowed down (after ~30 seconds), place the cap on the bottle. Too much pressure in the bottle may cause it to burst, so let the vigorous bubbling stop before capping. Fun fact: this reaction is endothermic, so if you feel the bottom, it should be cool to the touch.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Record Temperature Data</a:t>
            </a:r>
            <a:b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Insert your thermometers. Record your bottles’ initial temperatures. Expose them to your chosen light source – either bright, direct sunlight or a 100W or brighter incandescent light bulb – and immediately start a timer. Record the temperature of both bottles every 20 seconds until they no longer change. The data table goes to 10 minutes, but once you’ve gotten three consistent temperatures in a row for both bottles, you can stop the experiment early. </a:t>
            </a:r>
            <a:r>
              <a:rPr lang="en-US" sz="1800" i="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Optional:</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Consider repeating this experiment more than once. Multiple trials can add reliability to your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Make a Scientific Research Poster</a:t>
            </a:r>
            <a:b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Once you are done with your experiment, you need to present your findings to others. One way that scientists communicate information is through posters, usually at conferences or poster sessions designed for people to share their current research findings. These posters are large - usually around 4 ft x 5 ft. The poster template on the next page is a simplified version of what you might put on a poster after conducting original research.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If you prefer to make a digital poster, most are made as presentation slides using programs like Microsoft PowerPoint or Google Slides.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Title/Author:</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Include a descriptive title that draws the reader in. Also include your name and school or program along with any supervisors who helped you.</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Introduction:</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Explain any background information that the reader needs to be able to understand your findings. You might need to do a little more research on the topic to be able to explain what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greenhouse gases</a:t>
            </a:r>
            <a:r>
              <a:rPr lang="en-US" sz="1800"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are and how they are produced.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Methods:</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Describe the procedure you are performing, including your experimental setup and how you are collecting your data. Make sure to explain what equipment you are using. Be as specific as possible so that someone reading your poster could perform this experiment on their own.</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Results:</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What happened in your experiment? Include a summary of your data. This is section where you focus on WHAT patterns your data show, not WHY your data shows patterns. You collected numerical data, so make sure your results section includes your specific numbers rather than general phrases like “went up” or “decreased” when describing observed patterns. Your graph is also part of this section. Make sure it has a title, labels for both axes that include the units of measurement used, and a key to distinguish your two data sets.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Conclusions:</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What does your data mean? How do your results answer your research question? This is where you move from the WHAT happened into the WHY it happened. You can start to draw conclusions here about explanations for the patterns you see in the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13</a:t>
            </a:fld>
            <a:endParaRPr lang="en-US"/>
          </a:p>
        </p:txBody>
      </p:sp>
    </p:spTree>
    <p:extLst>
      <p:ext uri="{BB962C8B-B14F-4D97-AF65-F5344CB8AC3E}">
        <p14:creationId xmlns:p14="http://schemas.microsoft.com/office/powerpoint/2010/main" val="11972041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rPr>
              <a:t>Research a Health Effect of Climate Change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Now that you have explored the causes of </a:t>
            </a:r>
            <a:r>
              <a:rPr lang="en-US"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let’s shift to talking about its effects on public health. In the introduction, we briefly discussed nine different categories of public health issues that are connected to </a:t>
            </a:r>
            <a:r>
              <a:rPr lang="en-US"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a:t>
            </a:r>
          </a:p>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Air pollution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Allergens and pollen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Diseases carried by </a:t>
            </a:r>
            <a:r>
              <a:rPr lang="en-US" sz="1200" b="1" dirty="0">
                <a:solidFill>
                  <a:srgbClr val="0A3A83"/>
                </a:solidFill>
                <a:effectLst/>
                <a:latin typeface="Century Gothic" panose="020B0502020202020204" pitchFamily="34" charset="0"/>
                <a:ea typeface="Calibri" panose="020F0502020204030204" pitchFamily="34" charset="0"/>
                <a:cs typeface="Times New Roman" panose="02020603050405020304" pitchFamily="18" charset="0"/>
              </a:rPr>
              <a:t>vectors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Food and </a:t>
            </a:r>
            <a:r>
              <a:rPr lang="en-US" sz="1200" b="1" dirty="0">
                <a:solidFill>
                  <a:srgbClr val="0A3A83"/>
                </a:solidFill>
                <a:effectLst/>
                <a:latin typeface="Century Gothic" panose="020B0502020202020204" pitchFamily="34" charset="0"/>
                <a:ea typeface="Calibri" panose="020F0502020204030204" pitchFamily="34" charset="0"/>
                <a:cs typeface="Times New Roman" panose="02020603050405020304" pitchFamily="18" charset="0"/>
              </a:rPr>
              <a:t>waterborne diseases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Food security</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Mental health and stress-related disorders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Floods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Temperature extremes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entury Gothic" panose="020B0502020202020204" pitchFamily="34" charset="0"/>
                <a:ea typeface="Calibri" panose="020F0502020204030204" pitchFamily="34" charset="0"/>
                <a:cs typeface="Times New Roman" panose="02020603050405020304" pitchFamily="18" charset="0"/>
              </a:rPr>
              <a:t>Wildfires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endParaRPr>
          </a:p>
          <a:p>
            <a:pPr marL="0" marR="0">
              <a:lnSpc>
                <a:spcPct val="107000"/>
              </a:lnSpc>
              <a:spcBef>
                <a:spcPts val="0"/>
              </a:spcBef>
              <a:spcAft>
                <a:spcPts val="800"/>
              </a:spcAft>
            </a:pPr>
            <a:r>
              <a:rPr lang="en-US"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For this second activity, you will choose one of them to explore further.</a:t>
            </a:r>
            <a:r>
              <a:rPr lang="en-US" dirty="0">
                <a:effectLst/>
              </a:rPr>
              <a:t> </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Choose one of the nine topics listed and research using CDC’s website (</a:t>
            </a:r>
            <a:r>
              <a:rPr lang="en-US" sz="1800" dirty="0">
                <a:solidFill>
                  <a:srgbClr val="0B3B8E"/>
                </a:solidFill>
                <a:effectLst/>
                <a:latin typeface="Century Gothic" panose="020B0502020202020204" pitchFamily="34" charset="0"/>
                <a:ea typeface="Century Gothic" panose="020B0502020202020204" pitchFamily="34" charset="0"/>
                <a:cs typeface="Times New Roman" panose="02020603050405020304" pitchFamily="18" charset="0"/>
                <a:hlinkClick r:id="rId3"/>
              </a:rPr>
              <a:t>https://www.cdc.gov</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or other credible sites such as those ending in .gov, ones connected to universities, or trustworthy nonprofits. You will likely find a lot of information, but you must remember to focus specifically on the effects of </a:t>
            </a: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climate change</a:t>
            </a: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 not just the general topic. As you are researching, consider the following questions: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What are some effects that </a:t>
            </a:r>
            <a:r>
              <a:rPr lang="en-US" sz="1800" b="1"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climate change</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affects your chosen health topic?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What populations are most likely to face harms related to this topic due to </a:t>
            </a:r>
            <a:r>
              <a:rPr lang="en-US" sz="1800" b="1"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climate change</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How can we protect people, particularly those most vulnerable, from the health effects of </a:t>
            </a:r>
            <a:r>
              <a:rPr lang="en-US" sz="1800" b="1" dirty="0">
                <a:solidFill>
                  <a:srgbClr val="0A3A83"/>
                </a:solidFill>
                <a:effectLst/>
                <a:latin typeface="Century Gothic" panose="020B0502020202020204" pitchFamily="34" charset="0"/>
                <a:ea typeface="Century Gothic" panose="020B0502020202020204" pitchFamily="34" charset="0"/>
                <a:cs typeface="Segoe UI" panose="020B0502040204020203" pitchFamily="34" charset="0"/>
              </a:rPr>
              <a:t>climate change</a:t>
            </a: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related to this topic?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228600" marR="0">
              <a:lnSpc>
                <a:spcPct val="107000"/>
              </a:lnSpc>
              <a:spcBef>
                <a:spcPts val="0"/>
              </a:spcBef>
              <a:spcAft>
                <a:spcPts val="0"/>
              </a:spcAft>
            </a:pPr>
            <a:r>
              <a:rPr lang="en-US" sz="1800" dirty="0">
                <a:solidFill>
                  <a:srgbClr val="000000"/>
                </a:solidFill>
                <a:effectLst/>
                <a:latin typeface="Century Gothic" panose="020B0502020202020204" pitchFamily="34" charset="0"/>
                <a:ea typeface="Century Gothic" panose="020B0502020202020204" pitchFamily="34" charset="0"/>
                <a:cs typeface="Segoe UI" panose="020B0502040204020203"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solidFill>
                  <a:srgbClr val="0A3A83"/>
                </a:solidFill>
                <a:effectLst/>
                <a:latin typeface="Century Gothic" panose="020B0502020202020204" pitchFamily="34" charset="0"/>
                <a:ea typeface="Century Gothic" panose="020B0502020202020204" pitchFamily="34" charset="0"/>
                <a:cs typeface="Times New Roman" panose="02020603050405020304" pitchFamily="18" charset="0"/>
              </a:rPr>
              <a:t>Build an Infographic</a:t>
            </a:r>
            <a:br>
              <a:rPr lang="en-US" sz="1800" b="1"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b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Put your findings together by creating an infographic like the one in the main lesson document or student instruction sheet.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There are several great digital tools that can help you make excellent images. Try looking up “free infographic maker” online and explore a new tool!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14</a:t>
            </a:fld>
            <a:endParaRPr lang="en-US"/>
          </a:p>
        </p:txBody>
      </p:sp>
    </p:spTree>
    <p:extLst>
      <p:ext uri="{BB962C8B-B14F-4D97-AF65-F5344CB8AC3E}">
        <p14:creationId xmlns:p14="http://schemas.microsoft.com/office/powerpoint/2010/main" val="1912586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t>Share Your Findings</a:t>
            </a:r>
          </a:p>
          <a:p>
            <a:pPr marL="0" marR="0">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For the full scientific research experience, conduct your very own poster session by explaining your poster and your infographic to family or friends. By explaining your findings to others, you deepen your own understanding and develop better communication skills.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solidFill>
                  <a:srgbClr val="000000"/>
                </a:solidFill>
                <a:effectLst/>
                <a:latin typeface="Century Gothic" panose="020B0502020202020204" pitchFamily="34" charset="0"/>
                <a:ea typeface="Century Gothic" panose="020B0502020202020204" pitchFamily="34" charset="0"/>
                <a:cs typeface="Times New Roman" panose="02020603050405020304" pitchFamily="18" charset="0"/>
              </a:rPr>
              <a:t>Post your infographic on social media or share through email with others in your community. You can even ask your science teacher if you can display a copy in their classroom. You can s</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hare your research poster and infographic with the CDC Museum on Instagram using </a:t>
            </a:r>
            <a:r>
              <a:rPr lang="en-US" sz="1800" b="1" dirty="0">
                <a:effectLst/>
                <a:latin typeface="Century Gothic" panose="020B0502020202020204" pitchFamily="34" charset="0"/>
                <a:ea typeface="Century Gothic" panose="020B0502020202020204" pitchFamily="34" charset="0"/>
                <a:cs typeface="Times New Roman" panose="02020603050405020304" pitchFamily="18" charset="0"/>
              </a:rPr>
              <a:t>@CDCmuseum</a:t>
            </a:r>
            <a:r>
              <a:rPr lang="en-US" sz="1800" dirty="0">
                <a:effectLst/>
                <a:latin typeface="Century Gothic" panose="020B0502020202020204" pitchFamily="34" charset="0"/>
                <a:ea typeface="Century Gothic" panose="020B0502020202020204" pitchFamily="34" charset="0"/>
                <a:cs typeface="Times New Roman" panose="02020603050405020304" pitchFamily="18" charset="0"/>
              </a:rPr>
              <a:t>. The David J. Sencer CDC Museum uses award-winning exhibits and innovative programming to educate visitors about the value of public health and presents the rich heritage and vast accomplishments of CDC. Your experiments and infographic could be a valuable contribution!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0DF3CA22-E8E8-4840-A74B-7C5B22B8ED21}" type="slidenum">
              <a:rPr lang="en-US" smtClean="0"/>
              <a:t>15</a:t>
            </a:fld>
            <a:endParaRPr lang="en-US"/>
          </a:p>
        </p:txBody>
      </p:sp>
    </p:spTree>
    <p:extLst>
      <p:ext uri="{BB962C8B-B14F-4D97-AF65-F5344CB8AC3E}">
        <p14:creationId xmlns:p14="http://schemas.microsoft.com/office/powerpoint/2010/main" val="12385518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DF3CA22-E8E8-4840-A74B-7C5B22B8ED21}" type="slidenum">
              <a:rPr lang="en-US" smtClean="0"/>
              <a:t>16</a:t>
            </a:fld>
            <a:endParaRPr lang="en-US"/>
          </a:p>
        </p:txBody>
      </p:sp>
    </p:spTree>
    <p:extLst>
      <p:ext uri="{BB962C8B-B14F-4D97-AF65-F5344CB8AC3E}">
        <p14:creationId xmlns:p14="http://schemas.microsoft.com/office/powerpoint/2010/main" val="4138639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12/27/2024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12/27/2024</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cdc.gov/museum/education/lessons/" TargetMode="External"/><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2.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8.png"/><Relationship Id="rId5" Type="http://schemas.microsoft.com/office/2007/relationships/hdphoto" Target="../media/hdphoto1.wdp"/><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notesSlide" Target="../notesSlides/notesSlide9.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video" Target="https://www.youtube.com/embed/yUmwA-GjE1Q?feature=oembed"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youtu.be/yUmwA-GjE1Q"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microsoft.com/office/2007/relationships/hdphoto" Target="../media/hdphoto1.wdp"/><Relationship Id="rId4" Type="http://schemas.openxmlformats.org/officeDocument/2006/relationships/diagramLayout" Target="../diagrams/layout1.xml"/><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8.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7.png"/><Relationship Id="rId5" Type="http://schemas.microsoft.com/office/2007/relationships/hdphoto" Target="../media/hdphoto1.wdp"/><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A9382-BE15-3E4C-85B6-9549BE945773}"/>
              </a:ext>
            </a:extLst>
          </p:cNvPr>
          <p:cNvSpPr>
            <a:spLocks noGrp="1"/>
          </p:cNvSpPr>
          <p:nvPr>
            <p:ph type="ctrTitle"/>
          </p:nvPr>
        </p:nvSpPr>
        <p:spPr>
          <a:xfrm>
            <a:off x="30650" y="1298448"/>
            <a:ext cx="7623764" cy="2837939"/>
          </a:xfrm>
        </p:spPr>
        <p:txBody>
          <a:bodyPr>
            <a:normAutofit/>
          </a:bodyPr>
          <a:lstStyle/>
          <a:p>
            <a:pPr algn="ctr"/>
            <a:r>
              <a:rPr lang="en-US" sz="5400" dirty="0">
                <a:solidFill>
                  <a:srgbClr val="FDB913"/>
                </a:solidFill>
              </a:rPr>
              <a:t>Climate Change &amp; Health</a:t>
            </a:r>
          </a:p>
        </p:txBody>
      </p:sp>
      <p:pic>
        <p:nvPicPr>
          <p:cNvPr id="11" name="Picture 10" descr="David J. Sencer CDC Museum Public Health Academy">
            <a:hlinkClick r:id="rId3"/>
            <a:extLst>
              <a:ext uri="{FF2B5EF4-FFF2-40B4-BE49-F238E27FC236}">
                <a16:creationId xmlns:a16="http://schemas.microsoft.com/office/drawing/2014/main" id="{57E49BB8-929D-2340-9D25-455EFF56D866}"/>
              </a:ext>
            </a:extLst>
          </p:cNvPr>
          <p:cNvPicPr>
            <a:picLocks noChangeAspect="1"/>
          </p:cNvPicPr>
          <p:nvPr/>
        </p:nvPicPr>
        <p:blipFill>
          <a:blip r:embed="rId4"/>
          <a:stretch>
            <a:fillRect/>
          </a:stretch>
        </p:blipFill>
        <p:spPr>
          <a:xfrm>
            <a:off x="2568642" y="4054744"/>
            <a:ext cx="4974402" cy="1719209"/>
          </a:xfrm>
          <a:prstGeom prst="rect">
            <a:avLst/>
          </a:prstGeom>
        </p:spPr>
      </p:pic>
      <p:pic>
        <p:nvPicPr>
          <p:cNvPr id="7" name="Picture 6">
            <a:extLst>
              <a:ext uri="{FF2B5EF4-FFF2-40B4-BE49-F238E27FC236}">
                <a16:creationId xmlns:a16="http://schemas.microsoft.com/office/drawing/2014/main" id="{BEC550AF-0652-B14D-A41F-AC056501AF3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6" name="Picture 5">
            <a:extLst>
              <a:ext uri="{FF2B5EF4-FFF2-40B4-BE49-F238E27FC236}">
                <a16:creationId xmlns:a16="http://schemas.microsoft.com/office/drawing/2014/main" id="{83B477C5-E0CD-F042-9909-7E096F150D8C}"/>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9" name="Content Placeholder 2">
            <a:extLst>
              <a:ext uri="{FF2B5EF4-FFF2-40B4-BE49-F238E27FC236}">
                <a16:creationId xmlns:a16="http://schemas.microsoft.com/office/drawing/2014/main" id="{1D1390E8-BAFE-4E74-8F39-4D44C3826157}"/>
              </a:ext>
              <a:ext uri="{C183D7F6-B498-43B3-948B-1728B52AA6E4}">
                <adec:decorative xmlns:adec="http://schemas.microsoft.com/office/drawing/2017/decorative" val="1"/>
              </a:ext>
            </a:extLst>
          </p:cNvPr>
          <p:cNvSpPr txBox="1">
            <a:spLocks/>
          </p:cNvSpPr>
          <p:nvPr/>
        </p:nvSpPr>
        <p:spPr>
          <a:xfrm>
            <a:off x="-1" y="6101054"/>
            <a:ext cx="12161351" cy="772911"/>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endParaRPr lang="en-US" sz="1200" dirty="0">
              <a:solidFill>
                <a:schemeClr val="tx1"/>
              </a:solidFill>
            </a:endParaRPr>
          </a:p>
        </p:txBody>
      </p:sp>
      <p:pic>
        <p:nvPicPr>
          <p:cNvPr id="8" name="Graphic 17">
            <a:extLst>
              <a:ext uri="{FF2B5EF4-FFF2-40B4-BE49-F238E27FC236}">
                <a16:creationId xmlns:a16="http://schemas.microsoft.com/office/drawing/2014/main" id="{4ED2CE17-5218-4FE0-92E4-5CD859263090}"/>
              </a:ext>
              <a:ext uri="{C183D7F6-B498-43B3-948B-1728B52AA6E4}">
                <adec:decorative xmlns:adec="http://schemas.microsoft.com/office/drawing/2017/decorative" val="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396799" y="3058157"/>
            <a:ext cx="1078230" cy="1078230"/>
          </a:xfrm>
          <a:prstGeom prst="rect">
            <a:avLst/>
          </a:prstGeom>
        </p:spPr>
      </p:pic>
    </p:spTree>
    <p:extLst>
      <p:ext uri="{BB962C8B-B14F-4D97-AF65-F5344CB8AC3E}">
        <p14:creationId xmlns:p14="http://schemas.microsoft.com/office/powerpoint/2010/main" val="555697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31EE8-57CB-463A-8F00-5563E22A578C}"/>
              </a:ext>
            </a:extLst>
          </p:cNvPr>
          <p:cNvSpPr>
            <a:spLocks noGrp="1"/>
          </p:cNvSpPr>
          <p:nvPr>
            <p:ph type="title"/>
          </p:nvPr>
        </p:nvSpPr>
        <p:spPr>
          <a:xfrm>
            <a:off x="252919" y="-388307"/>
            <a:ext cx="2947482" cy="388307"/>
          </a:xfrm>
        </p:spPr>
        <p:txBody>
          <a:bodyPr vert="horz" lIns="91440" tIns="45720" rIns="91440" bIns="45720" rtlCol="0" anchor="b">
            <a:normAutofit/>
          </a:bodyPr>
          <a:lstStyle/>
          <a:p>
            <a:r>
              <a:rPr lang="en-US" sz="600" dirty="0"/>
              <a:t>Terms to Know</a:t>
            </a:r>
          </a:p>
        </p:txBody>
      </p:sp>
      <p:graphicFrame>
        <p:nvGraphicFramePr>
          <p:cNvPr id="18" name="Table 17">
            <a:extLst>
              <a:ext uri="{FF2B5EF4-FFF2-40B4-BE49-F238E27FC236}">
                <a16:creationId xmlns:a16="http://schemas.microsoft.com/office/drawing/2014/main" id="{4BA91AB8-7EEC-4D47-A2E0-D265BAEC3CF5}"/>
              </a:ext>
            </a:extLst>
          </p:cNvPr>
          <p:cNvGraphicFramePr>
            <a:graphicFrameLocks noGrp="1"/>
          </p:cNvGraphicFramePr>
          <p:nvPr>
            <p:extLst>
              <p:ext uri="{D42A27DB-BD31-4B8C-83A1-F6EECF244321}">
                <p14:modId xmlns:p14="http://schemas.microsoft.com/office/powerpoint/2010/main" val="2654971564"/>
              </p:ext>
            </p:extLst>
          </p:nvPr>
        </p:nvGraphicFramePr>
        <p:xfrm>
          <a:off x="3581401" y="371645"/>
          <a:ext cx="8422542" cy="6103648"/>
        </p:xfrm>
        <a:graphic>
          <a:graphicData uri="http://schemas.openxmlformats.org/drawingml/2006/table">
            <a:tbl>
              <a:tblPr firstRow="1" firstCol="1">
                <a:solidFill>
                  <a:schemeClr val="tx2">
                    <a:lumMod val="20000"/>
                    <a:lumOff val="80000"/>
                  </a:schemeClr>
                </a:solidFill>
                <a:tableStyleId>{5C22544A-7EE6-4342-B048-85BDC9FD1C3A}</a:tableStyleId>
              </a:tblPr>
              <a:tblGrid>
                <a:gridCol w="3454399">
                  <a:extLst>
                    <a:ext uri="{9D8B030D-6E8A-4147-A177-3AD203B41FA5}">
                      <a16:colId xmlns:a16="http://schemas.microsoft.com/office/drawing/2014/main" val="2498219549"/>
                    </a:ext>
                  </a:extLst>
                </a:gridCol>
                <a:gridCol w="4968143">
                  <a:extLst>
                    <a:ext uri="{9D8B030D-6E8A-4147-A177-3AD203B41FA5}">
                      <a16:colId xmlns:a16="http://schemas.microsoft.com/office/drawing/2014/main" val="3751652212"/>
                    </a:ext>
                  </a:extLst>
                </a:gridCol>
              </a:tblGrid>
              <a:tr h="762956">
                <a:tc>
                  <a:txBody>
                    <a:bodyPr/>
                    <a:lstStyle/>
                    <a:p>
                      <a:pPr marL="0" marR="0">
                        <a:lnSpc>
                          <a:spcPct val="107000"/>
                        </a:lnSpc>
                        <a:spcBef>
                          <a:spcPts val="0"/>
                        </a:spcBef>
                        <a:spcAft>
                          <a:spcPts val="600"/>
                        </a:spcAft>
                      </a:pPr>
                      <a:endParaRPr lang="en-US" sz="1600" b="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b="0" cap="none" spc="0" dirty="0">
                          <a:solidFill>
                            <a:schemeClr val="tx1"/>
                          </a:solidFill>
                          <a:effectLst/>
                          <a:latin typeface="+mj-lt"/>
                        </a:rPr>
                        <a:t>a change in the climate patterns of a place</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879543097"/>
                  </a:ext>
                </a:extLst>
              </a:tr>
              <a:tr h="76295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b="0" cap="none" spc="0" dirty="0">
                          <a:solidFill>
                            <a:schemeClr val="tx1"/>
                          </a:solidFill>
                          <a:effectLst/>
                          <a:latin typeface="+mj-lt"/>
                          <a:ea typeface="Century Gothic" panose="020B0502020202020204" pitchFamily="34" charset="0"/>
                          <a:cs typeface="Times New Roman" panose="02020603050405020304" pitchFamily="18" charset="0"/>
                        </a:rPr>
                        <a:t>when everyone has the opportunity to be as healthy as possible</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881573052"/>
                  </a:ext>
                </a:extLst>
              </a:tr>
              <a:tr h="762956">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j-lt"/>
                          <a:ea typeface="Century Gothic" panose="020B0502020202020204" pitchFamily="34" charset="0"/>
                          <a:cs typeface="Times New Roman" panose="02020603050405020304" pitchFamily="18" charset="0"/>
                        </a:rPr>
                        <a:t>small particles that are suspended in the air</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447771644"/>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j-lt"/>
                          <a:ea typeface="Century Gothic" panose="020B0502020202020204" pitchFamily="34" charset="0"/>
                          <a:cs typeface="Times New Roman" panose="02020603050405020304" pitchFamily="18" charset="0"/>
                        </a:rPr>
                        <a:t>colorless, odorless gas that is produced by burning fossil fuels like oil and gas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3389983624"/>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j-lt"/>
                          <a:ea typeface="Century Gothic" panose="020B0502020202020204" pitchFamily="34" charset="0"/>
                          <a:cs typeface="Times New Roman" panose="02020603050405020304" pitchFamily="18" charset="0"/>
                        </a:rPr>
                        <a:t>gases such as carbon dioxide and methane that trap heat</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332048025"/>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a:lnSpc>
                          <a:spcPct val="107000"/>
                        </a:lnSpc>
                        <a:spcBef>
                          <a:spcPts val="0"/>
                        </a:spcBef>
                        <a:spcAft>
                          <a:spcPts val="600"/>
                        </a:spcAft>
                      </a:pPr>
                      <a:r>
                        <a:rPr lang="en-US" sz="2000" cap="none" spc="0" dirty="0">
                          <a:solidFill>
                            <a:schemeClr val="tx1"/>
                          </a:solidFill>
                          <a:effectLst/>
                          <a:latin typeface="+mj-lt"/>
                          <a:ea typeface="Century Gothic" panose="020B0502020202020204" pitchFamily="34" charset="0"/>
                          <a:cs typeface="Times New Roman" panose="02020603050405020304" pitchFamily="18" charset="0"/>
                        </a:rPr>
                        <a:t>a colorless unstable gas that is toxic at ground level </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614549445"/>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j-lt"/>
                          <a:ea typeface="Century Gothic" panose="020B0502020202020204" pitchFamily="34" charset="0"/>
                          <a:cs typeface="Times New Roman" panose="02020603050405020304" pitchFamily="18" charset="0"/>
                        </a:rPr>
                        <a:t>organisms such as fleas, ticks, and mosquitoes that can transmit disease </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alpha val="30000"/>
                      </a:schemeClr>
                    </a:solidFill>
                  </a:tcPr>
                </a:tc>
                <a:extLst>
                  <a:ext uri="{0D108BD9-81ED-4DB2-BD59-A6C34878D82A}">
                    <a16:rowId xmlns:a16="http://schemas.microsoft.com/office/drawing/2014/main" val="1228353671"/>
                  </a:ext>
                </a:extLst>
              </a:tr>
              <a:tr h="762956">
                <a:tc>
                  <a:txBody>
                    <a:bodyPr/>
                    <a:lstStyle/>
                    <a:p>
                      <a:pPr marL="0" marR="0">
                        <a:lnSpc>
                          <a:spcPct val="107000"/>
                        </a:lnSpc>
                        <a:spcBef>
                          <a:spcPts val="0"/>
                        </a:spcBef>
                        <a:spcAft>
                          <a:spcPts val="600"/>
                        </a:spcAft>
                      </a:pPr>
                      <a:endParaRPr lang="en-US" sz="1600" cap="none" spc="0" dirty="0">
                        <a:solidFill>
                          <a:schemeClr val="tx1"/>
                        </a:solidFill>
                        <a:effectLst/>
                        <a:latin typeface="Century Gothic" panose="020B0502020202020204" pitchFamily="34" charset="0"/>
                        <a:ea typeface="Century Gothic" panose="020B0502020202020204" pitchFamily="34" charset="0"/>
                        <a:cs typeface="Times New Roman" panose="02020603050405020304" pitchFamily="18" charset="0"/>
                      </a:endParaRP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tc>
                  <a:txBody>
                    <a:bodyPr/>
                    <a:lstStyle/>
                    <a:p>
                      <a:pPr marL="0" marR="0" lvl="0" indent="0" algn="l" defTabSz="914400" rtl="0" eaLnBrk="1" fontAlgn="auto" latinLnBrk="0" hangingPunct="1">
                        <a:lnSpc>
                          <a:spcPct val="107000"/>
                        </a:lnSpc>
                        <a:spcBef>
                          <a:spcPts val="0"/>
                        </a:spcBef>
                        <a:spcAft>
                          <a:spcPts val="600"/>
                        </a:spcAft>
                        <a:buClrTx/>
                        <a:buSzTx/>
                        <a:buFontTx/>
                        <a:buNone/>
                        <a:tabLst/>
                        <a:defRPr/>
                      </a:pPr>
                      <a:r>
                        <a:rPr lang="en-US" sz="2000" cap="none" spc="0" dirty="0">
                          <a:solidFill>
                            <a:schemeClr val="tx1"/>
                          </a:solidFill>
                          <a:effectLst/>
                          <a:latin typeface="+mj-lt"/>
                          <a:ea typeface="Century Gothic" panose="020B0502020202020204" pitchFamily="34" charset="0"/>
                          <a:cs typeface="Times New Roman" panose="02020603050405020304" pitchFamily="18" charset="0"/>
                        </a:rPr>
                        <a:t>diseases transmitted by water that contains germs, chemicals, or toxins</a:t>
                      </a:r>
                    </a:p>
                  </a:txBody>
                  <a:tcPr marL="65130" marR="37575" marT="50100" marB="501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20000"/>
                        <a:lumOff val="80000"/>
                      </a:schemeClr>
                    </a:solidFill>
                  </a:tcPr>
                </a:tc>
                <a:extLst>
                  <a:ext uri="{0D108BD9-81ED-4DB2-BD59-A6C34878D82A}">
                    <a16:rowId xmlns:a16="http://schemas.microsoft.com/office/drawing/2014/main" val="2604056289"/>
                  </a:ext>
                </a:extLst>
              </a:tr>
            </a:tbl>
          </a:graphicData>
        </a:graphic>
      </p:graphicFrame>
      <p:sp>
        <p:nvSpPr>
          <p:cNvPr id="15" name="Title 1">
            <a:extLst>
              <a:ext uri="{FF2B5EF4-FFF2-40B4-BE49-F238E27FC236}">
                <a16:creationId xmlns:a16="http://schemas.microsoft.com/office/drawing/2014/main" id="{4FC1C55B-9BF7-4938-8F41-44D17CF9B184}"/>
              </a:ext>
            </a:extLst>
          </p:cNvPr>
          <p:cNvSpPr txBox="1">
            <a:spLocks/>
          </p:cNvSpPr>
          <p:nvPr/>
        </p:nvSpPr>
        <p:spPr>
          <a:xfrm>
            <a:off x="159862" y="794212"/>
            <a:ext cx="3108960" cy="564642"/>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a:lstStyle>
          <a:p>
            <a:pPr algn="ctr"/>
            <a:r>
              <a:rPr lang="en-US" dirty="0">
                <a:solidFill>
                  <a:schemeClr val="bg1"/>
                </a:solidFill>
              </a:rPr>
              <a:t>Word Bank</a:t>
            </a:r>
            <a:endParaRPr lang="en-US" spc="-100" dirty="0">
              <a:solidFill>
                <a:schemeClr val="bg1"/>
              </a:solidFill>
            </a:endParaRPr>
          </a:p>
        </p:txBody>
      </p:sp>
      <p:sp>
        <p:nvSpPr>
          <p:cNvPr id="23" name="TextBox 22">
            <a:extLst>
              <a:ext uri="{FF2B5EF4-FFF2-40B4-BE49-F238E27FC236}">
                <a16:creationId xmlns:a16="http://schemas.microsoft.com/office/drawing/2014/main" id="{05B8F8A8-BC47-4646-998B-13ED7BFDEBFB}"/>
              </a:ext>
            </a:extLst>
          </p:cNvPr>
          <p:cNvSpPr txBox="1"/>
          <p:nvPr/>
        </p:nvSpPr>
        <p:spPr>
          <a:xfrm>
            <a:off x="159862" y="1294987"/>
            <a:ext cx="3108960" cy="523220"/>
          </a:xfrm>
          <a:prstGeom prst="rect">
            <a:avLst/>
          </a:prstGeom>
          <a:noFill/>
        </p:spPr>
        <p:txBody>
          <a:bodyPr wrap="square" rtlCol="0">
            <a:spAutoFit/>
          </a:bodyPr>
          <a:lstStyle/>
          <a:p>
            <a:pPr algn="ctr"/>
            <a:r>
              <a:rPr lang="en-US" sz="2800" b="1" dirty="0"/>
              <a:t>carbon dioxide</a:t>
            </a:r>
          </a:p>
        </p:txBody>
      </p:sp>
      <p:sp>
        <p:nvSpPr>
          <p:cNvPr id="19" name="TextBox 18">
            <a:extLst>
              <a:ext uri="{FF2B5EF4-FFF2-40B4-BE49-F238E27FC236}">
                <a16:creationId xmlns:a16="http://schemas.microsoft.com/office/drawing/2014/main" id="{3835F77E-0DEA-4300-BD58-C385128996E1}"/>
              </a:ext>
            </a:extLst>
          </p:cNvPr>
          <p:cNvSpPr txBox="1"/>
          <p:nvPr/>
        </p:nvSpPr>
        <p:spPr>
          <a:xfrm>
            <a:off x="159862" y="1882147"/>
            <a:ext cx="3108960" cy="523220"/>
          </a:xfrm>
          <a:prstGeom prst="rect">
            <a:avLst/>
          </a:prstGeom>
          <a:noFill/>
        </p:spPr>
        <p:txBody>
          <a:bodyPr wrap="square" rtlCol="0">
            <a:spAutoFit/>
          </a:bodyPr>
          <a:lstStyle/>
          <a:p>
            <a:pPr algn="ctr"/>
            <a:r>
              <a:rPr lang="en-US" sz="2800" b="1" dirty="0"/>
              <a:t>climate change</a:t>
            </a:r>
          </a:p>
        </p:txBody>
      </p:sp>
      <p:sp>
        <p:nvSpPr>
          <p:cNvPr id="24" name="TextBox 23">
            <a:extLst>
              <a:ext uri="{FF2B5EF4-FFF2-40B4-BE49-F238E27FC236}">
                <a16:creationId xmlns:a16="http://schemas.microsoft.com/office/drawing/2014/main" id="{A3CFAB8F-15ED-4FD5-98C7-75EA0847AEF7}"/>
              </a:ext>
            </a:extLst>
          </p:cNvPr>
          <p:cNvSpPr txBox="1"/>
          <p:nvPr/>
        </p:nvSpPr>
        <p:spPr>
          <a:xfrm>
            <a:off x="159862" y="2469307"/>
            <a:ext cx="3108960" cy="521207"/>
          </a:xfrm>
          <a:prstGeom prst="rect">
            <a:avLst/>
          </a:prstGeom>
          <a:noFill/>
        </p:spPr>
        <p:txBody>
          <a:bodyPr wrap="square" rtlCol="0">
            <a:spAutoFit/>
          </a:bodyPr>
          <a:lstStyle/>
          <a:p>
            <a:pPr algn="ctr"/>
            <a:r>
              <a:rPr lang="en-US" sz="2800" b="1" dirty="0"/>
              <a:t>greenhouse gas</a:t>
            </a:r>
          </a:p>
        </p:txBody>
      </p:sp>
      <p:sp>
        <p:nvSpPr>
          <p:cNvPr id="20" name="TextBox 19">
            <a:extLst>
              <a:ext uri="{FF2B5EF4-FFF2-40B4-BE49-F238E27FC236}">
                <a16:creationId xmlns:a16="http://schemas.microsoft.com/office/drawing/2014/main" id="{16E36717-B1A4-49E1-81AD-39E17E573C23}"/>
              </a:ext>
            </a:extLst>
          </p:cNvPr>
          <p:cNvSpPr txBox="1"/>
          <p:nvPr/>
        </p:nvSpPr>
        <p:spPr>
          <a:xfrm>
            <a:off x="159862" y="3054454"/>
            <a:ext cx="3108960" cy="523220"/>
          </a:xfrm>
          <a:prstGeom prst="rect">
            <a:avLst/>
          </a:prstGeom>
          <a:noFill/>
        </p:spPr>
        <p:txBody>
          <a:bodyPr wrap="square" rtlCol="0">
            <a:spAutoFit/>
          </a:bodyPr>
          <a:lstStyle/>
          <a:p>
            <a:pPr algn="ctr"/>
            <a:r>
              <a:rPr lang="en-US" sz="2800" b="1" dirty="0"/>
              <a:t>health equity</a:t>
            </a:r>
          </a:p>
        </p:txBody>
      </p:sp>
      <p:sp>
        <p:nvSpPr>
          <p:cNvPr id="21" name="TextBox 20">
            <a:extLst>
              <a:ext uri="{FF2B5EF4-FFF2-40B4-BE49-F238E27FC236}">
                <a16:creationId xmlns:a16="http://schemas.microsoft.com/office/drawing/2014/main" id="{FA16F00F-EBC6-4BA5-B862-E57BC279AB6D}"/>
              </a:ext>
            </a:extLst>
          </p:cNvPr>
          <p:cNvSpPr txBox="1"/>
          <p:nvPr/>
        </p:nvSpPr>
        <p:spPr>
          <a:xfrm>
            <a:off x="159862" y="3641614"/>
            <a:ext cx="3108960" cy="523220"/>
          </a:xfrm>
          <a:prstGeom prst="rect">
            <a:avLst/>
          </a:prstGeom>
          <a:noFill/>
        </p:spPr>
        <p:txBody>
          <a:bodyPr wrap="square" rtlCol="0">
            <a:spAutoFit/>
          </a:bodyPr>
          <a:lstStyle/>
          <a:p>
            <a:pPr algn="ctr"/>
            <a:r>
              <a:rPr lang="en-US" sz="2800" b="1" dirty="0"/>
              <a:t>ozone</a:t>
            </a:r>
          </a:p>
        </p:txBody>
      </p:sp>
      <p:sp>
        <p:nvSpPr>
          <p:cNvPr id="22" name="TextBox 21">
            <a:extLst>
              <a:ext uri="{FF2B5EF4-FFF2-40B4-BE49-F238E27FC236}">
                <a16:creationId xmlns:a16="http://schemas.microsoft.com/office/drawing/2014/main" id="{7563359F-5C54-43D3-9BDB-B4901B2D8E75}"/>
              </a:ext>
            </a:extLst>
          </p:cNvPr>
          <p:cNvSpPr txBox="1"/>
          <p:nvPr/>
        </p:nvSpPr>
        <p:spPr>
          <a:xfrm>
            <a:off x="159862" y="4228774"/>
            <a:ext cx="3108960" cy="523220"/>
          </a:xfrm>
          <a:prstGeom prst="rect">
            <a:avLst/>
          </a:prstGeom>
          <a:noFill/>
        </p:spPr>
        <p:txBody>
          <a:bodyPr wrap="square" rtlCol="0">
            <a:spAutoFit/>
          </a:bodyPr>
          <a:lstStyle/>
          <a:p>
            <a:pPr algn="ctr"/>
            <a:r>
              <a:rPr lang="en-US" sz="2800" b="1" dirty="0"/>
              <a:t>particulate matter</a:t>
            </a:r>
          </a:p>
        </p:txBody>
      </p:sp>
      <p:sp>
        <p:nvSpPr>
          <p:cNvPr id="25" name="TextBox 24">
            <a:extLst>
              <a:ext uri="{FF2B5EF4-FFF2-40B4-BE49-F238E27FC236}">
                <a16:creationId xmlns:a16="http://schemas.microsoft.com/office/drawing/2014/main" id="{CBB6684D-E9BA-454C-9D73-0BE9AAB0946F}"/>
              </a:ext>
            </a:extLst>
          </p:cNvPr>
          <p:cNvSpPr txBox="1"/>
          <p:nvPr/>
        </p:nvSpPr>
        <p:spPr>
          <a:xfrm>
            <a:off x="159862" y="4815934"/>
            <a:ext cx="3108960" cy="523220"/>
          </a:xfrm>
          <a:prstGeom prst="rect">
            <a:avLst/>
          </a:prstGeom>
          <a:noFill/>
        </p:spPr>
        <p:txBody>
          <a:bodyPr wrap="square" rtlCol="0">
            <a:spAutoFit/>
          </a:bodyPr>
          <a:lstStyle/>
          <a:p>
            <a:pPr algn="ctr"/>
            <a:r>
              <a:rPr lang="en-US" sz="2800" b="1" dirty="0"/>
              <a:t>vectors</a:t>
            </a:r>
          </a:p>
        </p:txBody>
      </p:sp>
      <p:sp>
        <p:nvSpPr>
          <p:cNvPr id="27" name="TextBox 26">
            <a:extLst>
              <a:ext uri="{FF2B5EF4-FFF2-40B4-BE49-F238E27FC236}">
                <a16:creationId xmlns:a16="http://schemas.microsoft.com/office/drawing/2014/main" id="{55A18B20-A44F-4D9C-A413-CFEC15837E81}"/>
              </a:ext>
            </a:extLst>
          </p:cNvPr>
          <p:cNvSpPr txBox="1"/>
          <p:nvPr/>
        </p:nvSpPr>
        <p:spPr>
          <a:xfrm>
            <a:off x="0" y="5403094"/>
            <a:ext cx="3429000" cy="523220"/>
          </a:xfrm>
          <a:prstGeom prst="rect">
            <a:avLst/>
          </a:prstGeom>
          <a:noFill/>
        </p:spPr>
        <p:txBody>
          <a:bodyPr wrap="square" rtlCol="0">
            <a:spAutoFit/>
          </a:bodyPr>
          <a:lstStyle/>
          <a:p>
            <a:pPr algn="ctr"/>
            <a:r>
              <a:rPr lang="en-US" sz="2800" b="1" dirty="0"/>
              <a:t>waterborne disease</a:t>
            </a:r>
          </a:p>
        </p:txBody>
      </p:sp>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3">
            <a:alphaModFix/>
            <a:extLst>
              <a:ext uri="{BEBA8EAE-BF5A-486C-A8C5-ECC9F3942E4B}">
                <a14:imgProps xmlns:a14="http://schemas.microsoft.com/office/drawing/2010/main">
                  <a14:imgLayer r:embed="rId4">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959178" y="6116412"/>
            <a:ext cx="1269876" cy="738115"/>
          </a:xfrm>
          <a:prstGeom prst="rect">
            <a:avLst/>
          </a:prstGeom>
        </p:spPr>
      </p:pic>
    </p:spTree>
    <p:extLst>
      <p:ext uri="{BB962C8B-B14F-4D97-AF65-F5344CB8AC3E}">
        <p14:creationId xmlns:p14="http://schemas.microsoft.com/office/powerpoint/2010/main" val="299028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95833E-6 5.55112E-17 L 0.29857 -0.19676 " pathEditMode="relative" rAng="0" ptsTypes="AA">
                                      <p:cBhvr>
                                        <p:cTn id="6" dur="2000" fill="hold"/>
                                        <p:tgtEl>
                                          <p:spTgt spid="19"/>
                                        </p:tgtEl>
                                        <p:attrNameLst>
                                          <p:attrName>ppt_x</p:attrName>
                                          <p:attrName>ppt_y</p:attrName>
                                        </p:attrNameLst>
                                      </p:cBhvr>
                                      <p:rCtr x="14922" y="-9838"/>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3.95833E-6 -4.81481E-6 L 0.29128 -0.26203 " pathEditMode="relative" rAng="0" ptsTypes="AA">
                                      <p:cBhvr>
                                        <p:cTn id="10" dur="2000" fill="hold"/>
                                        <p:tgtEl>
                                          <p:spTgt spid="20"/>
                                        </p:tgtEl>
                                        <p:attrNameLst>
                                          <p:attrName>ppt_x</p:attrName>
                                          <p:attrName>ppt_y</p:attrName>
                                        </p:attrNameLst>
                                      </p:cBhvr>
                                      <p:rCtr x="14557" y="-13102"/>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0" nodeType="clickEffect">
                                  <p:stCondLst>
                                    <p:cond delay="0"/>
                                  </p:stCondLst>
                                  <p:childTnLst>
                                    <p:animMotion origin="layout" path="M -3.95833E-6 3.7037E-7 L 0.29427 -0.31644 " pathEditMode="relative" rAng="0" ptsTypes="AA">
                                      <p:cBhvr>
                                        <p:cTn id="14" dur="2000" fill="hold"/>
                                        <p:tgtEl>
                                          <p:spTgt spid="22"/>
                                        </p:tgtEl>
                                        <p:attrNameLst>
                                          <p:attrName>ppt_x</p:attrName>
                                          <p:attrName>ppt_y</p:attrName>
                                        </p:attrNameLst>
                                      </p:cBhvr>
                                      <p:rCtr x="14714" y="-15833"/>
                                    </p:animMotion>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grpId="0" nodeType="clickEffect">
                                  <p:stCondLst>
                                    <p:cond delay="0"/>
                                  </p:stCondLst>
                                  <p:childTnLst>
                                    <p:animMotion origin="layout" path="M -3.95833E-6 -1.85185E-6 L 0.29427 0.21852 " pathEditMode="relative" rAng="0" ptsTypes="AA">
                                      <p:cBhvr>
                                        <p:cTn id="18" dur="2000" fill="hold"/>
                                        <p:tgtEl>
                                          <p:spTgt spid="23"/>
                                        </p:tgtEl>
                                        <p:attrNameLst>
                                          <p:attrName>ppt_x</p:attrName>
                                          <p:attrName>ppt_y</p:attrName>
                                        </p:attrNameLst>
                                      </p:cBhvr>
                                      <p:rCtr x="14714" y="10926"/>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3.95833E-6 3.33333E-6 L 0.29427 0.15139 " pathEditMode="relative" rAng="0" ptsTypes="AA">
                                      <p:cBhvr>
                                        <p:cTn id="22" dur="2000" fill="hold"/>
                                        <p:tgtEl>
                                          <p:spTgt spid="24"/>
                                        </p:tgtEl>
                                        <p:attrNameLst>
                                          <p:attrName>ppt_x</p:attrName>
                                          <p:attrName>ppt_y</p:attrName>
                                        </p:attrNameLst>
                                      </p:cBhvr>
                                      <p:rCtr x="14714" y="7569"/>
                                    </p:animMotion>
                                  </p:childTnLst>
                                </p:cTn>
                              </p:par>
                            </p:childTnLst>
                          </p:cTn>
                        </p:par>
                      </p:childTnLst>
                    </p:cTn>
                  </p:par>
                  <p:par>
                    <p:cTn id="23" fill="hold">
                      <p:stCondLst>
                        <p:cond delay="indefinite"/>
                      </p:stCondLst>
                      <p:childTnLst>
                        <p:par>
                          <p:cTn id="24" fill="hold">
                            <p:stCondLst>
                              <p:cond delay="0"/>
                            </p:stCondLst>
                            <p:childTnLst>
                              <p:par>
                                <p:cTn id="25" presetID="42" presetClass="path" presetSubtype="0" accel="50000" decel="50000" fill="hold" grpId="0" nodeType="clickEffect">
                                  <p:stCondLst>
                                    <p:cond delay="0"/>
                                  </p:stCondLst>
                                  <p:childTnLst>
                                    <p:animMotion origin="layout" path="M 0.00717 -0.00509 L 0.29545 0.09931 " pathEditMode="relative" rAng="0" ptsTypes="AA">
                                      <p:cBhvr>
                                        <p:cTn id="26" dur="2000" fill="hold"/>
                                        <p:tgtEl>
                                          <p:spTgt spid="21"/>
                                        </p:tgtEl>
                                        <p:attrNameLst>
                                          <p:attrName>ppt_x</p:attrName>
                                          <p:attrName>ppt_y</p:attrName>
                                        </p:attrNameLst>
                                      </p:cBhvr>
                                      <p:rCtr x="14414" y="5208"/>
                                    </p:animMotion>
                                  </p:childTnLst>
                                </p:cTn>
                              </p:par>
                            </p:childTnLst>
                          </p:cTn>
                        </p:par>
                      </p:childTnLst>
                    </p:cTn>
                  </p:par>
                  <p:par>
                    <p:cTn id="27" fill="hold">
                      <p:stCondLst>
                        <p:cond delay="indefinite"/>
                      </p:stCondLst>
                      <p:childTnLst>
                        <p:par>
                          <p:cTn id="28" fill="hold">
                            <p:stCondLst>
                              <p:cond delay="0"/>
                            </p:stCondLst>
                            <p:childTnLst>
                              <p:par>
                                <p:cTn id="29" presetID="42" presetClass="path" presetSubtype="0" accel="50000" decel="50000" fill="hold" grpId="0" nodeType="clickEffect">
                                  <p:stCondLst>
                                    <p:cond delay="0"/>
                                  </p:stCondLst>
                                  <p:childTnLst>
                                    <p:animMotion origin="layout" path="M -3.95833E-6 2.22222E-6 L 0.29336 0.03819 " pathEditMode="relative" rAng="0" ptsTypes="AA">
                                      <p:cBhvr>
                                        <p:cTn id="30" dur="2000" fill="hold"/>
                                        <p:tgtEl>
                                          <p:spTgt spid="25"/>
                                        </p:tgtEl>
                                        <p:attrNameLst>
                                          <p:attrName>ppt_x</p:attrName>
                                          <p:attrName>ppt_y</p:attrName>
                                        </p:attrNameLst>
                                      </p:cBhvr>
                                      <p:rCtr x="14661" y="1898"/>
                                    </p:animMotion>
                                  </p:childTnLst>
                                </p:cTn>
                              </p:par>
                            </p:childTnLst>
                          </p:cTn>
                        </p:par>
                      </p:childTnLst>
                    </p:cTn>
                  </p:par>
                  <p:par>
                    <p:cTn id="31" fill="hold">
                      <p:stCondLst>
                        <p:cond delay="indefinite"/>
                      </p:stCondLst>
                      <p:childTnLst>
                        <p:par>
                          <p:cTn id="32" fill="hold">
                            <p:stCondLst>
                              <p:cond delay="0"/>
                            </p:stCondLst>
                            <p:childTnLst>
                              <p:par>
                                <p:cTn id="33" presetID="42" presetClass="path" presetSubtype="0" accel="50000" decel="50000" fill="hold" grpId="0" nodeType="clickEffect">
                                  <p:stCondLst>
                                    <p:cond delay="0"/>
                                  </p:stCondLst>
                                  <p:childTnLst>
                                    <p:animMotion origin="layout" path="M -3.95833E-6 4.07407E-6 L 0.29336 0.06435 " pathEditMode="relative" rAng="0" ptsTypes="AA">
                                      <p:cBhvr>
                                        <p:cTn id="34" dur="2000" fill="hold"/>
                                        <p:tgtEl>
                                          <p:spTgt spid="27"/>
                                        </p:tgtEl>
                                        <p:attrNameLst>
                                          <p:attrName>ppt_x</p:attrName>
                                          <p:attrName>ppt_y</p:attrName>
                                        </p:attrNameLst>
                                      </p:cBhvr>
                                      <p:rCtr x="14661" y="32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9" grpId="0"/>
      <p:bldP spid="24" grpId="0"/>
      <p:bldP spid="20" grpId="0"/>
      <p:bldP spid="21" grpId="0"/>
      <p:bldP spid="22" grpId="0"/>
      <p:bldP spid="25" grpId="0"/>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DCEEEA-6FE7-4541-9EB2-EF754066EE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03A72D00-0CA4-4A88-86CE-B1FB393C5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6" name="Picture 15">
            <a:extLst>
              <a:ext uri="{FF2B5EF4-FFF2-40B4-BE49-F238E27FC236}">
                <a16:creationId xmlns:a16="http://schemas.microsoft.com/office/drawing/2014/main" id="{79545CF3-DE89-A24E-9744-DA4A9F2D6E9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7" name="Picture 16">
            <a:extLst>
              <a:ext uri="{FF2B5EF4-FFF2-40B4-BE49-F238E27FC236}">
                <a16:creationId xmlns:a16="http://schemas.microsoft.com/office/drawing/2014/main" id="{1C5132D5-1B36-9546-A9B1-CB0BA430C4A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9DE0EE2E-C8DF-4E4F-B8BA-E46EFA47BC2B}"/>
              </a:ext>
            </a:extLst>
          </p:cNvPr>
          <p:cNvSpPr>
            <a:spLocks noGrp="1"/>
          </p:cNvSpPr>
          <p:nvPr>
            <p:ph type="title"/>
          </p:nvPr>
        </p:nvSpPr>
        <p:spPr>
          <a:xfrm>
            <a:off x="334107" y="1123837"/>
            <a:ext cx="3109483" cy="4601183"/>
          </a:xfrm>
        </p:spPr>
        <p:txBody>
          <a:bodyPr vert="horz" lIns="91440" tIns="45720" rIns="91440" bIns="45720" rtlCol="0" anchor="ctr">
            <a:normAutofit/>
          </a:bodyPr>
          <a:lstStyle/>
          <a:p>
            <a:r>
              <a:rPr lang="en-US" dirty="0"/>
              <a:t>Understanding Climate Change</a:t>
            </a:r>
          </a:p>
        </p:txBody>
      </p:sp>
      <p:sp>
        <p:nvSpPr>
          <p:cNvPr id="7" name="Content Placeholder 6">
            <a:extLst>
              <a:ext uri="{FF2B5EF4-FFF2-40B4-BE49-F238E27FC236}">
                <a16:creationId xmlns:a16="http://schemas.microsoft.com/office/drawing/2014/main" id="{43EB1F6B-B38E-4115-8E34-F2B1C64A9A2B}"/>
              </a:ext>
            </a:extLst>
          </p:cNvPr>
          <p:cNvSpPr>
            <a:spLocks noGrp="1"/>
          </p:cNvSpPr>
          <p:nvPr>
            <p:ph sz="half" idx="1"/>
          </p:nvPr>
        </p:nvSpPr>
        <p:spPr>
          <a:xfrm>
            <a:off x="3675407" y="473335"/>
            <a:ext cx="3519477" cy="6078071"/>
          </a:xfrm>
        </p:spPr>
        <p:txBody>
          <a:bodyPr anchor="ctr">
            <a:noAutofit/>
          </a:bodyPr>
          <a:lstStyle/>
          <a:p>
            <a:r>
              <a:rPr lang="en-US" sz="2400" dirty="0"/>
              <a:t>Average surface air temperature has increased 1.8</a:t>
            </a:r>
            <a:r>
              <a:rPr lang="en-US" sz="2400" dirty="0">
                <a:latin typeface="Corbel" panose="020B0503020204020204" pitchFamily="34" charset="0"/>
              </a:rPr>
              <a:t>°</a:t>
            </a:r>
            <a:r>
              <a:rPr lang="en-US" sz="2400" dirty="0"/>
              <a:t>F over the last century.</a:t>
            </a:r>
          </a:p>
          <a:p>
            <a:r>
              <a:rPr lang="en-US" sz="2400" dirty="0"/>
              <a:t>Greenhouse gases like carbon dioxide trap heat.</a:t>
            </a:r>
          </a:p>
          <a:p>
            <a:r>
              <a:rPr lang="en-US" sz="2400" dirty="0"/>
              <a:t>Carbon dioxide is produced when oil or gas is burned.</a:t>
            </a:r>
          </a:p>
          <a:p>
            <a:r>
              <a:rPr lang="en-US" sz="2400" dirty="0"/>
              <a:t>Carbon dioxide levels are higher than they have been in more than 3 million years.</a:t>
            </a:r>
          </a:p>
          <a:p>
            <a:r>
              <a:rPr lang="en-US" sz="2400" dirty="0"/>
              <a:t>Climate change will have dramatic effects on human health.</a:t>
            </a:r>
          </a:p>
        </p:txBody>
      </p:sp>
      <p:pic>
        <p:nvPicPr>
          <p:cNvPr id="13" name="Content Placeholder 4" descr="Diagram of the immediate effects of climate change surrounded by resulting changes that will affect public health&#10;&#10;Immediate Effects of Climate Change:&#10;Rising Temperatures&#10;More Extreme Weather&#10;Sea Levels Rising&#10;Increasing CO2 Levels&#10;&#10;Changes That Will Affect Public Health:&#10;Extreme Heat&#10;Severe Weather&#10;Air Pollution&#10;Changes in Vector Ecology&#10;Increasing Allergens&#10;Water Quality Impacts&#10;Water and Food Supply Impacts&#10;Environmental Degradation&#10;">
            <a:extLst>
              <a:ext uri="{FF2B5EF4-FFF2-40B4-BE49-F238E27FC236}">
                <a16:creationId xmlns:a16="http://schemas.microsoft.com/office/drawing/2014/main" id="{FC9B6447-020B-4F62-9B79-58B572C7307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158" b="96961" l="867" r="97977">
                        <a14:foregroundMark x1="2811" y1="44048" x2="7948" y2="29667"/>
                        <a14:foregroundMark x1="7948" y1="29667" x2="19509" y2="15774"/>
                        <a14:foregroundMark x1="19509" y1="15774" x2="40029" y2="2894"/>
                        <a14:foregroundMark x1="40029" y1="2894" x2="49422" y2="1302"/>
                        <a14:foregroundMark x1="49422" y1="1302" x2="50289" y2="1302"/>
                        <a14:foregroundMark x1="14162" y1="19392" x2="2008" y2="40202"/>
                        <a14:foregroundMark x1="2611" y1="57274" x2="3902" y2="67438"/>
                        <a14:foregroundMark x1="3902" y1="67438" x2="24855" y2="88423"/>
                        <a14:foregroundMark x1="24855" y1="88423" x2="56214" y2="97974"/>
                        <a14:foregroundMark x1="56214" y1="97974" x2="67630" y2="95369"/>
                        <a14:foregroundMark x1="67630" y1="95369" x2="78613" y2="89291"/>
                        <a14:foregroundMark x1="78613" y1="89291" x2="89306" y2="71056"/>
                        <a14:foregroundMark x1="89306" y1="71056" x2="96243" y2="46020"/>
                        <a14:foregroundMark x1="96243" y1="46020" x2="83526" y2="24023"/>
                        <a14:foregroundMark x1="83526" y1="24023" x2="80636" y2="20695"/>
                        <a14:foregroundMark x1="95809" y1="51085" x2="80636" y2="82055"/>
                        <a14:foregroundMark x1="80636" y1="83357" x2="94942" y2="65991"/>
                        <a14:foregroundMark x1="94942" y1="65991" x2="98121" y2="49783"/>
                        <a14:foregroundMark x1="91185" y1="56006" x2="79913" y2="55716"/>
                        <a14:foregroundMark x1="79913" y1="55716" x2="73121" y2="59045"/>
                        <a14:foregroundMark x1="90173" y1="66281" x2="72399" y2="64978"/>
                        <a14:foregroundMark x1="72399" y1="64978" x2="64595" y2="56006"/>
                        <a14:foregroundMark x1="64595" y1="56006" x2="84393" y2="65847"/>
                        <a14:foregroundMark x1="84393" y1="65847" x2="82225" y2="56440"/>
                        <a14:foregroundMark x1="82225" y1="56440" x2="82370" y2="71925"/>
                        <a14:foregroundMark x1="82370" y1="71925" x2="74277" y2="59045"/>
                        <a14:foregroundMark x1="74277" y1="59045" x2="84538" y2="54703"/>
                        <a14:foregroundMark x1="94220" y1="51375" x2="73844" y2="49059"/>
                        <a14:foregroundMark x1="73844" y1="49059" x2="66618" y2="62084"/>
                        <a14:foregroundMark x1="66618" y1="62084" x2="90751" y2="60492"/>
                        <a14:foregroundMark x1="90751" y1="60492" x2="93786" y2="50217"/>
                        <a14:foregroundMark x1="93786" y1="50217" x2="93786" y2="50796"/>
                        <a14:foregroundMark x1="71098" y1="34588" x2="48844" y2="26628"/>
                        <a14:foregroundMark x1="48844" y1="26628" x2="25867" y2="29667"/>
                        <a14:foregroundMark x1="25867" y1="29667" x2="23121" y2="64834"/>
                        <a14:foregroundMark x1="23121" y1="64834" x2="71676" y2="77135"/>
                        <a14:foregroundMark x1="71676" y1="77135" x2="81792" y2="52677"/>
                        <a14:foregroundMark x1="81792" y1="52677" x2="81358" y2="39508"/>
                        <a14:foregroundMark x1="72399" y1="22431" x2="52168" y2="19103"/>
                        <a14:foregroundMark x1="52168" y1="19103" x2="36705" y2="42402"/>
                        <a14:foregroundMark x1="36705" y1="42402" x2="71098" y2="56585"/>
                        <a14:foregroundMark x1="71098" y1="56585" x2="84538" y2="43994"/>
                        <a14:foregroundMark x1="84538" y1="43994" x2="72832" y2="27786"/>
                        <a14:foregroundMark x1="72832" y1="27786" x2="61272" y2="22721"/>
                        <a14:foregroundMark x1="15751" y1="40810" x2="24422" y2="58466"/>
                        <a14:foregroundMark x1="24422" y1="58466" x2="60116" y2="69320"/>
                        <a14:foregroundMark x1="60116" y1="69320" x2="70665" y2="46020"/>
                        <a14:foregroundMark x1="70665" y1="46020" x2="69798" y2="26918"/>
                        <a14:foregroundMark x1="69798" y1="26918" x2="41040" y2="21997"/>
                        <a14:foregroundMark x1="41040" y1="21997" x2="11994" y2="37627"/>
                        <a14:foregroundMark x1="11994" y1="37627" x2="14740" y2="53546"/>
                        <a14:foregroundMark x1="14740" y1="53546" x2="15751" y2="53980"/>
                        <a14:foregroundMark x1="40173" y1="29667" x2="53757" y2="48191"/>
                        <a14:foregroundMark x1="53757" y1="48191" x2="58092" y2="39797"/>
                        <a14:foregroundMark x1="58092" y1="39797" x2="62572" y2="61360"/>
                        <a14:foregroundMark x1="62572" y1="61360" x2="52312" y2="55282"/>
                        <a14:foregroundMark x1="52312" y1="55282" x2="63150" y2="70478"/>
                        <a14:foregroundMark x1="63150" y1="70478" x2="64884" y2="70478"/>
                        <a14:foregroundMark x1="45376" y1="58321" x2="25289" y2="40810"/>
                        <a14:foregroundMark x1="59971" y1="43849" x2="56936" y2="28365"/>
                        <a14:foregroundMark x1="56936" y1="28365" x2="56936" y2="28365"/>
                        <a14:foregroundMark x1="81647" y1="67583" x2="81647" y2="81476"/>
                        <a14:foregroundMark x1="81647" y1="81476" x2="81358" y2="81476"/>
                        <a14:foregroundMark x1="91908" y1="69609" x2="83382" y2="80318"/>
                        <a14:foregroundMark x1="83382" y1="80318" x2="81647" y2="80753"/>
                        <a14:foregroundMark x1="43064" y1="80753" x2="31503" y2="72793"/>
                        <a14:foregroundMark x1="31503" y1="72793" x2="31503" y2="72793"/>
                        <a14:foregroundMark x1="26590" y1="68596" x2="60838" y2="73227"/>
                        <a14:foregroundMark x1="35838" y1="94645" x2="53757" y2="95224"/>
                        <a14:foregroundMark x1="53757" y1="95224" x2="66474" y2="93343"/>
                        <a14:foregroundMark x1="66474" y1="93343" x2="66474" y2="93343"/>
                        <a14:foregroundMark x1="59538" y1="95658" x2="43064" y2="96961"/>
                        <a14:foregroundMark x1="45087" y1="42113" x2="43064" y2="63242"/>
                        <a14:foregroundMark x1="43064" y1="63242" x2="47977" y2="51809"/>
                        <a14:foregroundMark x1="48988" y1="42836" x2="29913" y2="57019"/>
                        <a14:foregroundMark x1="56214" y1="42547" x2="40751" y2="64544"/>
                        <a14:foregroundMark x1="54913" y1="41245" x2="54913" y2="67873"/>
                        <a14:foregroundMark x1="47399" y1="46744" x2="49711" y2="67873"/>
                        <a14:foregroundMark x1="52312" y1="32996" x2="56214" y2="50796"/>
                        <a14:foregroundMark x1="58237" y1="40232" x2="30636" y2="44863"/>
                        <a14:foregroundMark x1="46387" y1="35890" x2="36127" y2="43560"/>
                        <a14:foregroundMark x1="36127" y1="43560" x2="33382" y2="59913"/>
                        <a14:foregroundMark x1="33382" y1="59913" x2="40751" y2="66860"/>
                        <a14:foregroundMark x1="35260" y1="50796" x2="48988" y2="67873"/>
                        <a14:foregroundMark x1="48988" y1="67873" x2="50000" y2="68596"/>
                        <a14:foregroundMark x1="34249" y1="71491" x2="62139" y2="77135"/>
                        <a14:foregroundMark x1="43786" y1="68162" x2="38150" y2="75543"/>
                        <a14:foregroundMark x1="42775" y1="74240" x2="59971" y2="78148"/>
                        <a14:foregroundMark x1="70809" y1="41245" x2="68786" y2="50941"/>
                        <a14:foregroundMark x1="68786" y1="50941" x2="69509" y2="60926"/>
                        <a14:foregroundMark x1="69509" y1="60926" x2="69509" y2="60926"/>
                        <a14:foregroundMark x1="59971" y1="45441" x2="67775" y2="62229"/>
                        <a14:foregroundMark x1="63873" y1="30246" x2="81936" y2="50796"/>
                        <a14:foregroundMark x1="81936" y1="50796" x2="81936" y2="50796"/>
                        <a14:foregroundMark x1="56214" y1="26339" x2="71821" y2="31259"/>
                        <a14:foregroundMark x1="71821" y1="31259" x2="69798" y2="27641"/>
                        <a14:foregroundMark x1="52312" y1="32272" x2="26590" y2="44139"/>
                        <a14:foregroundMark x1="26590" y1="44139" x2="26301" y2="44139"/>
                        <a14:foregroundMark x1="30925" y1="31983" x2="17630" y2="49059"/>
                        <a14:foregroundMark x1="17630" y1="49059" x2="19364" y2="53690"/>
                        <a14:foregroundMark x1="6214" y1="30970" x2="2754" y2="40637"/>
                        <a14:foregroundMark x1="3012" y1="55883" x2="5636" y2="66860"/>
                        <a14:foregroundMark x1="5636" y1="66860" x2="11127" y2="74530"/>
                        <a14:foregroundMark x1="4624" y1="41534" x2="2876" y2="47863"/>
                        <a14:foregroundMark x1="1816" y1="57288" x2="3613" y2="61360"/>
                        <a14:foregroundMark x1="33526" y1="40232" x2="36127" y2="28365"/>
                        <a14:foregroundMark x1="61850" y1="41534" x2="51012" y2="33140"/>
                        <a14:foregroundMark x1="51012" y1="33140" x2="33382" y2="29088"/>
                        <a14:foregroundMark x1="33382" y1="29088" x2="28324" y2="29378"/>
                        <a14:foregroundMark x1="34827" y1="29667" x2="58526" y2="44428"/>
                        <a14:foregroundMark x1="61561" y1="29957" x2="70087" y2="46454"/>
                        <a14:backgroundMark x1="26012" y1="1592" x2="8237" y2="6223"/>
                        <a14:backgroundMark x1="1590" y1="30680" x2="5491" y2="19392"/>
                        <a14:backgroundMark x1="5491" y1="19392" x2="17052" y2="4631"/>
                        <a14:backgroundMark x1="17052" y1="4631" x2="30636" y2="289"/>
                        <a14:backgroundMark x1="289" y1="40232" x2="578" y2="57308"/>
                      </a14:backgroundRemoval>
                    </a14:imgEffect>
                  </a14:imgLayer>
                </a14:imgProps>
              </a:ext>
            </a:extLst>
          </a:blip>
          <a:stretch>
            <a:fillRect/>
          </a:stretch>
        </p:blipFill>
        <p:spPr>
          <a:xfrm>
            <a:off x="7206629" y="1010653"/>
            <a:ext cx="4877088" cy="4870040"/>
          </a:xfrm>
          <a:prstGeom prst="rect">
            <a:avLst/>
          </a:prstGeom>
        </p:spPr>
      </p:pic>
    </p:spTree>
    <p:extLst>
      <p:ext uri="{BB962C8B-B14F-4D97-AF65-F5344CB8AC3E}">
        <p14:creationId xmlns:p14="http://schemas.microsoft.com/office/powerpoint/2010/main" val="2238371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6742506" cy="5120640"/>
          </a:xfrm>
        </p:spPr>
        <p:txBody>
          <a:bodyPr>
            <a:normAutofit/>
          </a:bodyPr>
          <a:lstStyle/>
          <a:p>
            <a:pPr marL="514350" lvl="0" indent="-514350">
              <a:buFont typeface="+mj-lt"/>
              <a:buAutoNum type="arabicPeriod"/>
            </a:pPr>
            <a:r>
              <a:rPr lang="en-US" sz="2800" dirty="0"/>
              <a:t>Before you start this lesson, what are your initial thoughts on climate change?</a:t>
            </a:r>
          </a:p>
          <a:p>
            <a:pPr marL="514350" lvl="0" indent="-514350">
              <a:buFont typeface="+mj-lt"/>
              <a:buAutoNum type="arabicPeriod"/>
            </a:pPr>
            <a:r>
              <a:rPr lang="en-US" sz="2800" dirty="0"/>
              <a:t>What is the difference between weather and climate?</a:t>
            </a:r>
          </a:p>
          <a:p>
            <a:pPr marL="514350" lvl="0" indent="-514350">
              <a:buFont typeface="+mj-lt"/>
              <a:buAutoNum type="arabicPeriod"/>
            </a:pPr>
            <a:r>
              <a:rPr lang="en-US" sz="2800" dirty="0"/>
              <a:t>What has happened in the last 150 years to cause the climate to have higher average temperatures?</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17" name="Picture 16">
            <a:extLst>
              <a:ext uri="{FF2B5EF4-FFF2-40B4-BE49-F238E27FC236}">
                <a16:creationId xmlns:a16="http://schemas.microsoft.com/office/drawing/2014/main" id="{5CDE985F-A56D-4C43-A844-54477E63E58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21" name="Picture 20">
            <a:extLst>
              <a:ext uri="{FF2B5EF4-FFF2-40B4-BE49-F238E27FC236}">
                <a16:creationId xmlns:a16="http://schemas.microsoft.com/office/drawing/2014/main" id="{E80AEC62-D141-5940-A5FF-47AD51B515C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6280788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Climate, Health, </a:t>
            </a:r>
            <a:br>
              <a:rPr lang="en-US" dirty="0"/>
            </a:br>
            <a:r>
              <a:rPr lang="en-US" dirty="0"/>
              <a:t>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833882"/>
            <a:ext cx="7283792" cy="5582960"/>
          </a:xfrm>
        </p:spPr>
        <p:txBody>
          <a:bodyPr anchor="t">
            <a:normAutofit/>
          </a:bodyPr>
          <a:lstStyle/>
          <a:p>
            <a:pPr marL="0" indent="0">
              <a:buNone/>
            </a:pPr>
            <a:r>
              <a:rPr lang="en-US" sz="2600" b="1" dirty="0"/>
              <a:t>Effects of Climate Change on Health</a:t>
            </a:r>
          </a:p>
          <a:p>
            <a:r>
              <a:rPr lang="en-US" sz="2600" dirty="0">
                <a:solidFill>
                  <a:schemeClr val="accent1"/>
                </a:solidFill>
              </a:rPr>
              <a:t>Temperature Extremes: </a:t>
            </a:r>
            <a:r>
              <a:rPr lang="en-US" sz="2600" dirty="0"/>
              <a:t>more heat-related deaths and medical visits for cardiovascular, kidney, &amp; respiratory disorders</a:t>
            </a:r>
          </a:p>
          <a:p>
            <a:r>
              <a:rPr lang="en-US" sz="2600" dirty="0">
                <a:solidFill>
                  <a:schemeClr val="accent1"/>
                </a:solidFill>
              </a:rPr>
              <a:t>Floods: </a:t>
            </a:r>
            <a:r>
              <a:rPr lang="en-US" sz="2600" dirty="0"/>
              <a:t>increased drowning deaths and higher exposures to mold and waterborne diseases</a:t>
            </a:r>
          </a:p>
          <a:p>
            <a:r>
              <a:rPr lang="en-US" sz="2600" dirty="0">
                <a:solidFill>
                  <a:schemeClr val="accent1"/>
                </a:solidFill>
              </a:rPr>
              <a:t>Wildfires: </a:t>
            </a:r>
            <a:r>
              <a:rPr lang="en-US" sz="2600" dirty="0"/>
              <a:t>poor air quality increases respiratory and cardiovascular issues like asthma and COPD</a:t>
            </a:r>
          </a:p>
          <a:p>
            <a:r>
              <a:rPr lang="en-US" sz="2600" dirty="0">
                <a:solidFill>
                  <a:schemeClr val="accent1"/>
                </a:solidFill>
              </a:rPr>
              <a:t>Air Pollution: </a:t>
            </a:r>
            <a:r>
              <a:rPr lang="en-US" sz="2600" dirty="0"/>
              <a:t>exposure to particulate matter and ozone increases hospitalizations and deaths for respiratory diseases like asthma</a:t>
            </a:r>
          </a:p>
          <a:p>
            <a:r>
              <a:rPr lang="en-US" sz="2600" dirty="0">
                <a:solidFill>
                  <a:schemeClr val="accent1"/>
                </a:solidFill>
              </a:rPr>
              <a:t>Allergens and Pollen: </a:t>
            </a:r>
            <a:r>
              <a:rPr lang="en-US" sz="2600" dirty="0"/>
              <a:t>longer growing seasons mean more pollen and increased allergy rates</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81100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Climate, Health, </a:t>
            </a:r>
            <a:br>
              <a:rPr lang="en-US" dirty="0"/>
            </a:br>
            <a:r>
              <a:rPr lang="en-US" dirty="0"/>
              <a:t>and CDC</a:t>
            </a:r>
          </a:p>
        </p:txBody>
      </p:sp>
      <p:sp>
        <p:nvSpPr>
          <p:cNvPr id="3" name="Content Placeholder 2">
            <a:extLst>
              <a:ext uri="{FF2B5EF4-FFF2-40B4-BE49-F238E27FC236}">
                <a16:creationId xmlns:a16="http://schemas.microsoft.com/office/drawing/2014/main" id="{91DBCE83-BE42-3041-A0C2-BCD0E09E772E}"/>
              </a:ext>
            </a:extLst>
          </p:cNvPr>
          <p:cNvSpPr>
            <a:spLocks noGrp="1"/>
          </p:cNvSpPr>
          <p:nvPr>
            <p:ph sz="half" idx="1"/>
          </p:nvPr>
        </p:nvSpPr>
        <p:spPr>
          <a:xfrm>
            <a:off x="3702654" y="833882"/>
            <a:ext cx="7590988" cy="5272349"/>
          </a:xfrm>
        </p:spPr>
        <p:txBody>
          <a:bodyPr anchor="t">
            <a:normAutofit/>
          </a:bodyPr>
          <a:lstStyle/>
          <a:p>
            <a:pPr marL="0" indent="0">
              <a:buNone/>
            </a:pPr>
            <a:r>
              <a:rPr lang="en-US" sz="2600" b="1" dirty="0"/>
              <a:t>Effects of Climate Change on Health</a:t>
            </a:r>
          </a:p>
          <a:p>
            <a:r>
              <a:rPr lang="en-US" sz="2600" dirty="0">
                <a:solidFill>
                  <a:schemeClr val="accent1"/>
                </a:solidFill>
              </a:rPr>
              <a:t>Food Security: </a:t>
            </a:r>
            <a:r>
              <a:rPr lang="en-US" sz="2600" dirty="0"/>
              <a:t>changing climate and more severe weather leads to declining crop yields and less food produced; prices rise and more people go hungry</a:t>
            </a:r>
          </a:p>
          <a:p>
            <a:r>
              <a:rPr lang="en-US" sz="2600" dirty="0">
                <a:solidFill>
                  <a:schemeClr val="accent1"/>
                </a:solidFill>
              </a:rPr>
              <a:t>Disease Carried by Vectors: </a:t>
            </a:r>
            <a:r>
              <a:rPr lang="en-US" sz="2600" dirty="0"/>
              <a:t>disease-carrying organisms like mosquitoes can move into new areas </a:t>
            </a:r>
          </a:p>
          <a:p>
            <a:r>
              <a:rPr lang="en-US" sz="2600" dirty="0">
                <a:solidFill>
                  <a:schemeClr val="accent1"/>
                </a:solidFill>
              </a:rPr>
              <a:t>Mental Heath and Stress-Related Disorders: </a:t>
            </a:r>
            <a:r>
              <a:rPr lang="en-US" sz="2600" dirty="0"/>
              <a:t>higher rates of poor mental health following climate-related disaster events like floods, hurricanes, and wildfires</a:t>
            </a:r>
          </a:p>
          <a:p>
            <a:r>
              <a:rPr lang="en-US" sz="2600" dirty="0">
                <a:solidFill>
                  <a:schemeClr val="accent1"/>
                </a:solidFill>
              </a:rPr>
              <a:t>Food and Waterborne Diarrheal Diseases: </a:t>
            </a:r>
            <a:r>
              <a:rPr lang="en-US" sz="2600" dirty="0"/>
              <a:t>higher rates of foodborne and waterborne illnesses due to higher temperatures and extreme rainfall events</a:t>
            </a:r>
          </a:p>
        </p:txBody>
      </p:sp>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9945807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B64900D-A9A5-0742-9D7D-9A9BA9AA528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83B3023B-8D68-CB4F-8CB6-ECD1FD32B6C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87B13D26-BA49-CA41-A0C6-DF7E267EAE3D}"/>
              </a:ext>
            </a:extLst>
          </p:cNvPr>
          <p:cNvSpPr>
            <a:spLocks noGrp="1"/>
          </p:cNvSpPr>
          <p:nvPr>
            <p:ph type="title"/>
          </p:nvPr>
        </p:nvSpPr>
        <p:spPr/>
        <p:txBody>
          <a:bodyPr/>
          <a:lstStyle/>
          <a:p>
            <a:r>
              <a:rPr lang="en-US" dirty="0"/>
              <a:t>Climate, Health, </a:t>
            </a:r>
            <a:br>
              <a:rPr lang="en-US" dirty="0"/>
            </a:br>
            <a:r>
              <a:rPr lang="en-US" dirty="0"/>
              <a:t>and CDC</a:t>
            </a:r>
          </a:p>
        </p:txBody>
      </p:sp>
      <p:sp>
        <p:nvSpPr>
          <p:cNvPr id="7" name="Content Placeholder 6">
            <a:extLst>
              <a:ext uri="{FF2B5EF4-FFF2-40B4-BE49-F238E27FC236}">
                <a16:creationId xmlns:a16="http://schemas.microsoft.com/office/drawing/2014/main" id="{85A822C5-3DC9-4FE7-AE2B-5BC3DBEB45B7}"/>
              </a:ext>
            </a:extLst>
          </p:cNvPr>
          <p:cNvSpPr>
            <a:spLocks noGrp="1"/>
          </p:cNvSpPr>
          <p:nvPr>
            <p:ph sz="half" idx="1"/>
          </p:nvPr>
        </p:nvSpPr>
        <p:spPr>
          <a:xfrm>
            <a:off x="3739575" y="385011"/>
            <a:ext cx="3992719" cy="6272463"/>
          </a:xfrm>
        </p:spPr>
        <p:txBody>
          <a:bodyPr>
            <a:normAutofit/>
          </a:bodyPr>
          <a:lstStyle/>
          <a:p>
            <a:pPr marL="0" indent="0">
              <a:buNone/>
            </a:pPr>
            <a:r>
              <a:rPr lang="en-US" sz="2400" b="1" dirty="0"/>
              <a:t>Building Resistance Against Climate Effects (BRACE)</a:t>
            </a:r>
          </a:p>
          <a:p>
            <a:pPr marL="223838" indent="-223838">
              <a:buFont typeface="+mj-lt"/>
              <a:buAutoNum type="arabicPeriod"/>
            </a:pPr>
            <a:r>
              <a:rPr lang="en-US" sz="2400" dirty="0"/>
              <a:t>Identify the severity of climate impacts and vulnerable populations.</a:t>
            </a:r>
          </a:p>
          <a:p>
            <a:pPr marL="223838" indent="-223838">
              <a:buFont typeface="+mj-lt"/>
              <a:buAutoNum type="arabicPeriod"/>
            </a:pPr>
            <a:r>
              <a:rPr lang="en-US" sz="2400" dirty="0"/>
              <a:t>Determine the effects of </a:t>
            </a:r>
            <a:br>
              <a:rPr lang="en-US" sz="2400" dirty="0"/>
            </a:br>
            <a:r>
              <a:rPr lang="en-US" sz="2400" dirty="0"/>
              <a:t>climate change. </a:t>
            </a:r>
          </a:p>
          <a:p>
            <a:pPr marL="223838" indent="-223838">
              <a:buFont typeface="+mj-lt"/>
              <a:buAutoNum type="arabicPeriod"/>
            </a:pPr>
            <a:r>
              <a:rPr lang="en-US" sz="2400" dirty="0"/>
              <a:t>Design interventions for</a:t>
            </a:r>
            <a:br>
              <a:rPr lang="en-US" sz="2400" dirty="0"/>
            </a:br>
            <a:r>
              <a:rPr lang="en-US" sz="2400" dirty="0"/>
              <a:t>the health impacts of greatest concern.</a:t>
            </a:r>
          </a:p>
          <a:p>
            <a:pPr marL="223838" indent="-223838">
              <a:buFont typeface="+mj-lt"/>
              <a:buAutoNum type="arabicPeriod"/>
            </a:pPr>
            <a:r>
              <a:rPr lang="en-US" sz="2400" dirty="0"/>
              <a:t>Distribute a written plan</a:t>
            </a:r>
            <a:br>
              <a:rPr lang="en-US" sz="2400" dirty="0"/>
            </a:br>
            <a:r>
              <a:rPr lang="en-US" sz="2400" dirty="0"/>
              <a:t>for implementation.</a:t>
            </a:r>
          </a:p>
          <a:p>
            <a:pPr marL="223838" indent="-223838">
              <a:buFont typeface="+mj-lt"/>
              <a:buAutoNum type="arabicPeriod"/>
            </a:pPr>
            <a:r>
              <a:rPr lang="en-US" sz="2400" dirty="0"/>
              <a:t>Evaluate the effectiveness and edit plan.</a:t>
            </a:r>
          </a:p>
        </p:txBody>
      </p:sp>
      <p:pic>
        <p:nvPicPr>
          <p:cNvPr id="10" name="Content Placeholder 4" descr="BRACE: Building Resilience Against Climate Effects&#10;&#10;Steps of the BRACE Cycle:&#10;1) Forecasting Climate Impacts and Assessing Vulnerabilities&#10;2) Projecting the Disease Burden&#10;3) Assessing Public Health Interventions&#10;4) Developing and Implementing a Climate and Health Adaptation Plan&#10;5) Evaluating Impact and Improving Quality of Activities">
            <a:extLst>
              <a:ext uri="{FF2B5EF4-FFF2-40B4-BE49-F238E27FC236}">
                <a16:creationId xmlns:a16="http://schemas.microsoft.com/office/drawing/2014/main" id="{2BC9E2ED-6EDF-4B13-B81B-A83B07B0F44F}"/>
              </a:ext>
            </a:extLst>
          </p:cNvPr>
          <p:cNvPicPr>
            <a:picLocks noChangeAspect="1"/>
          </p:cNvPicPr>
          <p:nvPr/>
        </p:nvPicPr>
        <p:blipFill>
          <a:blip r:embed="rId6">
            <a:clrChange>
              <a:clrFrom>
                <a:srgbClr val="FFFFFF"/>
              </a:clrFrom>
              <a:clrTo>
                <a:srgbClr val="FFFFFF">
                  <a:alpha val="0"/>
                </a:srgbClr>
              </a:clrTo>
            </a:clrChange>
          </a:blip>
          <a:stretch>
            <a:fillRect/>
          </a:stretch>
        </p:blipFill>
        <p:spPr>
          <a:xfrm>
            <a:off x="7176322" y="868680"/>
            <a:ext cx="5080000" cy="5080000"/>
          </a:xfrm>
          <a:prstGeom prst="rect">
            <a:avLst/>
          </a:prstGeom>
        </p:spPr>
      </p:pic>
    </p:spTree>
    <p:extLst>
      <p:ext uri="{BB962C8B-B14F-4D97-AF65-F5344CB8AC3E}">
        <p14:creationId xmlns:p14="http://schemas.microsoft.com/office/powerpoint/2010/main" val="4028045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804528" cy="5120640"/>
          </a:xfrm>
        </p:spPr>
        <p:txBody>
          <a:bodyPr>
            <a:normAutofit/>
          </a:bodyPr>
          <a:lstStyle/>
          <a:p>
            <a:pPr marL="514350" lvl="0" indent="-514350">
              <a:buFont typeface="+mj-lt"/>
              <a:buAutoNum type="arabicPeriod"/>
            </a:pPr>
            <a:r>
              <a:rPr lang="en-US" sz="2800" dirty="0"/>
              <a:t>Which people around the world will be most vulnerable to the health effects of climate change? Why?</a:t>
            </a:r>
          </a:p>
          <a:p>
            <a:pPr marL="514350" lvl="0" indent="-514350">
              <a:buFont typeface="+mj-lt"/>
              <a:buAutoNum type="arabicPeriod"/>
            </a:pPr>
            <a:r>
              <a:rPr lang="en-US" sz="2800" dirty="0"/>
              <a:t>In your community, which of the nine health effects of climate change presented do you think will have the greatest impact?</a:t>
            </a:r>
          </a:p>
          <a:p>
            <a:pPr marL="514350" lvl="0" indent="-514350">
              <a:buFont typeface="+mj-lt"/>
              <a:buAutoNum type="arabicPeriod"/>
            </a:pPr>
            <a:r>
              <a:rPr lang="en-US" sz="2800" dirty="0"/>
              <a:t>CDC’s BRACE framework is designed to help cities prepare for climate change instead of just reacting to it. What are some barriers or challenges that might make this process difficult?</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561EE841-FD01-044A-91AD-DD45425D0D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6897CE92-5DDB-764C-A2ED-AE98E24779AE}"/>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1790243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4D852-06A4-F74E-90C9-31B2FF1B11AE}"/>
              </a:ext>
            </a:extLst>
          </p:cNvPr>
          <p:cNvSpPr>
            <a:spLocks noGrp="1"/>
          </p:cNvSpPr>
          <p:nvPr>
            <p:ph type="title"/>
          </p:nvPr>
        </p:nvSpPr>
        <p:spPr/>
        <p:txBody>
          <a:bodyPr/>
          <a:lstStyle/>
          <a:p>
            <a:r>
              <a:rPr lang="en-US" dirty="0"/>
              <a:t>From the Expert</a:t>
            </a:r>
          </a:p>
        </p:txBody>
      </p:sp>
      <p:sp>
        <p:nvSpPr>
          <p:cNvPr id="3" name="Content Placeholder 2">
            <a:extLst>
              <a:ext uri="{FF2B5EF4-FFF2-40B4-BE49-F238E27FC236}">
                <a16:creationId xmlns:a16="http://schemas.microsoft.com/office/drawing/2014/main" id="{43D02A1D-A84C-854C-84AF-BD3D44625E11}"/>
              </a:ext>
            </a:extLst>
          </p:cNvPr>
          <p:cNvSpPr>
            <a:spLocks noGrp="1"/>
          </p:cNvSpPr>
          <p:nvPr>
            <p:ph idx="1"/>
          </p:nvPr>
        </p:nvSpPr>
        <p:spPr>
          <a:xfrm>
            <a:off x="8063718" y="5067275"/>
            <a:ext cx="3557666" cy="468368"/>
          </a:xfrm>
        </p:spPr>
        <p:txBody>
          <a:bodyPr>
            <a:noAutofit/>
          </a:bodyPr>
          <a:lstStyle/>
          <a:p>
            <a:pPr marL="0" indent="0">
              <a:buNone/>
            </a:pPr>
            <a:r>
              <a:rPr lang="en-US" dirty="0">
                <a:solidFill>
                  <a:schemeClr val="tx1"/>
                </a:solidFill>
                <a:hlinkClick r:id="rId4"/>
              </a:rPr>
              <a:t>https://youtu.be/yUmwA-GjE1Q</a:t>
            </a:r>
            <a:endParaRPr lang="en-US" dirty="0">
              <a:solidFill>
                <a:schemeClr val="tx1"/>
              </a:solidFill>
            </a:endParaRPr>
          </a:p>
        </p:txBody>
      </p:sp>
      <p:pic>
        <p:nvPicPr>
          <p:cNvPr id="7" name="Picture 6">
            <a:extLst>
              <a:ext uri="{FF2B5EF4-FFF2-40B4-BE49-F238E27FC236}">
                <a16:creationId xmlns:a16="http://schemas.microsoft.com/office/drawing/2014/main" id="{C9CF23AF-1930-AC4B-9709-7305AF4D866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0986446" y="6135850"/>
            <a:ext cx="1269876" cy="738115"/>
          </a:xfrm>
          <a:prstGeom prst="rect">
            <a:avLst/>
          </a:prstGeom>
        </p:spPr>
      </p:pic>
      <p:pic>
        <p:nvPicPr>
          <p:cNvPr id="8" name="Picture 7">
            <a:extLst>
              <a:ext uri="{FF2B5EF4-FFF2-40B4-BE49-F238E27FC236}">
                <a16:creationId xmlns:a16="http://schemas.microsoft.com/office/drawing/2014/main" id="{B1630A0B-8058-4747-B596-808E62C67BAB}"/>
              </a:ext>
              <a:ext uri="{C183D7F6-B498-43B3-948B-1728B52AA6E4}">
                <adec:decorative xmlns:adec="http://schemas.microsoft.com/office/drawing/2017/decorative" val="1"/>
              </a:ext>
            </a:extLst>
          </p:cNvPr>
          <p:cNvPicPr>
            <a:picLocks noChangeAspect="1"/>
          </p:cNvPicPr>
          <p:nvPr/>
        </p:nvPicPr>
        <p:blipFill>
          <a:blip r:embed="rId6">
            <a:alphaModFix/>
            <a:extLst>
              <a:ext uri="{BEBA8EAE-BF5A-486C-A8C5-ECC9F3942E4B}">
                <a14:imgProps xmlns:a14="http://schemas.microsoft.com/office/drawing/2010/main">
                  <a14:imgLayer r:embed="rId7">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5" name="Online Media 4" title="Climate Change and Your Health">
            <a:hlinkClick r:id="" action="ppaction://media"/>
            <a:extLst>
              <a:ext uri="{FF2B5EF4-FFF2-40B4-BE49-F238E27FC236}">
                <a16:creationId xmlns:a16="http://schemas.microsoft.com/office/drawing/2014/main" id="{7F646C34-2CF6-40EF-92DA-DB95B1A346A7}"/>
              </a:ext>
            </a:extLst>
          </p:cNvPr>
          <p:cNvPicPr>
            <a:picLocks noRot="1" noChangeAspect="1"/>
          </p:cNvPicPr>
          <p:nvPr>
            <a:videoFile r:link="rId1"/>
          </p:nvPr>
        </p:nvPicPr>
        <p:blipFill>
          <a:blip r:embed="rId8"/>
          <a:stretch>
            <a:fillRect/>
          </a:stretch>
        </p:blipFill>
        <p:spPr>
          <a:xfrm>
            <a:off x="4100805" y="818148"/>
            <a:ext cx="7520579" cy="4249127"/>
          </a:xfrm>
          <a:prstGeom prst="rect">
            <a:avLst/>
          </a:prstGeom>
        </p:spPr>
      </p:pic>
    </p:spTree>
    <p:extLst>
      <p:ext uri="{BB962C8B-B14F-4D97-AF65-F5344CB8AC3E}">
        <p14:creationId xmlns:p14="http://schemas.microsoft.com/office/powerpoint/2010/main" val="1947047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7">
            <a:extLst>
              <a:ext uri="{FF2B5EF4-FFF2-40B4-BE49-F238E27FC236}">
                <a16:creationId xmlns:a16="http://schemas.microsoft.com/office/drawing/2014/main" id="{FF1D7602-6D2D-46C2-A7B2-434F3678DC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9" name="Rectangle 9">
            <a:extLst>
              <a:ext uri="{FF2B5EF4-FFF2-40B4-BE49-F238E27FC236}">
                <a16:creationId xmlns:a16="http://schemas.microsoft.com/office/drawing/2014/main" id="{35539253-EA7C-41D9-9930-0923683AA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58952"/>
            <a:ext cx="1219810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D7F03E9-86E2-A047-BD95-1FA30DC5CAAA}"/>
              </a:ext>
            </a:extLst>
          </p:cNvPr>
          <p:cNvSpPr>
            <a:spLocks noGrp="1"/>
          </p:cNvSpPr>
          <p:nvPr>
            <p:ph type="title"/>
          </p:nvPr>
        </p:nvSpPr>
        <p:spPr>
          <a:xfrm>
            <a:off x="643467" y="1123837"/>
            <a:ext cx="3073914" cy="4601183"/>
          </a:xfrm>
        </p:spPr>
        <p:txBody>
          <a:bodyPr>
            <a:normAutofit/>
          </a:bodyPr>
          <a:lstStyle/>
          <a:p>
            <a:pPr algn="r"/>
            <a:r>
              <a:rPr lang="en-US" dirty="0">
                <a:solidFill>
                  <a:schemeClr val="tx1">
                    <a:lumMod val="85000"/>
                    <a:lumOff val="15000"/>
                  </a:schemeClr>
                </a:solidFill>
              </a:rPr>
              <a:t>Think About It</a:t>
            </a:r>
          </a:p>
        </p:txBody>
      </p:sp>
      <p:cxnSp>
        <p:nvCxnSpPr>
          <p:cNvPr id="20" name="Straight Connector 11">
            <a:extLst>
              <a:ext uri="{FF2B5EF4-FFF2-40B4-BE49-F238E27FC236}">
                <a16:creationId xmlns:a16="http://schemas.microsoft.com/office/drawing/2014/main" id="{8D89589C-2C90-4407-A995-05EC3DD7AB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55480" y="2085681"/>
            <a:ext cx="0" cy="2686639"/>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1584135-AA69-524A-AB1E-779B69A0B203}"/>
              </a:ext>
            </a:extLst>
          </p:cNvPr>
          <p:cNvSpPr>
            <a:spLocks noGrp="1"/>
          </p:cNvSpPr>
          <p:nvPr>
            <p:ph idx="1"/>
          </p:nvPr>
        </p:nvSpPr>
        <p:spPr>
          <a:xfrm>
            <a:off x="4393580" y="864108"/>
            <a:ext cx="7541746" cy="5120640"/>
          </a:xfrm>
        </p:spPr>
        <p:txBody>
          <a:bodyPr>
            <a:normAutofit/>
          </a:bodyPr>
          <a:lstStyle/>
          <a:p>
            <a:pPr marL="514350" lvl="0" indent="-514350">
              <a:buFont typeface="+mj-lt"/>
              <a:buAutoNum type="arabicPeriod"/>
            </a:pPr>
            <a:r>
              <a:rPr lang="en-US" sz="2800" dirty="0"/>
              <a:t>The exhibition at the CDC Museum focuses on extreme heat, wildfires, and floods. Why do you think these three topics were chosen?</a:t>
            </a:r>
          </a:p>
          <a:p>
            <a:pPr marL="514350" lvl="0" indent="-514350">
              <a:buFont typeface="+mj-lt"/>
              <a:buAutoNum type="arabicPeriod"/>
            </a:pPr>
            <a:r>
              <a:rPr lang="en-US" sz="2800" dirty="0"/>
              <a:t>Which health effect of climate change are you most interested in learning more about? Why does that topic interest you?</a:t>
            </a:r>
          </a:p>
          <a:p>
            <a:pPr marL="514350" lvl="0" indent="-514350">
              <a:buFont typeface="+mj-lt"/>
              <a:buAutoNum type="arabicPeriod"/>
            </a:pPr>
            <a:r>
              <a:rPr lang="en-US" sz="2800" dirty="0"/>
              <a:t>Do you think that environmental justice can be achieved in the United States? Explain your answer.</a:t>
            </a:r>
          </a:p>
        </p:txBody>
      </p:sp>
      <p:pic>
        <p:nvPicPr>
          <p:cNvPr id="13" name="Picture 12">
            <a:extLst>
              <a:ext uri="{FF2B5EF4-FFF2-40B4-BE49-F238E27FC236}">
                <a16:creationId xmlns:a16="http://schemas.microsoft.com/office/drawing/2014/main" id="{E5658229-5B7F-C348-BF55-532D86DA4295}"/>
              </a:ext>
              <a:ext uri="{C183D7F6-B498-43B3-948B-1728B52AA6E4}">
                <adec:decorative xmlns:adec="http://schemas.microsoft.com/office/drawing/2017/decorative" val="1"/>
              </a:ext>
            </a:extLst>
          </p:cNvPr>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208420" y="3059458"/>
            <a:ext cx="766437" cy="729940"/>
          </a:xfrm>
          <a:prstGeom prst="rect">
            <a:avLst/>
          </a:prstGeom>
        </p:spPr>
      </p:pic>
      <p:pic>
        <p:nvPicPr>
          <p:cNvPr id="9" name="Picture 8">
            <a:extLst>
              <a:ext uri="{FF2B5EF4-FFF2-40B4-BE49-F238E27FC236}">
                <a16:creationId xmlns:a16="http://schemas.microsoft.com/office/drawing/2014/main" id="{D6008319-3C76-7643-B8F2-37DBD2CBDE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0" name="Picture 9">
            <a:extLst>
              <a:ext uri="{FF2B5EF4-FFF2-40B4-BE49-F238E27FC236}">
                <a16:creationId xmlns:a16="http://schemas.microsoft.com/office/drawing/2014/main" id="{172C4605-7FC4-064F-BF42-0079AC32D2DD}"/>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Tree>
    <p:extLst>
      <p:ext uri="{BB962C8B-B14F-4D97-AF65-F5344CB8AC3E}">
        <p14:creationId xmlns:p14="http://schemas.microsoft.com/office/powerpoint/2010/main" val="23831669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9" name="Content Placeholder 2">
            <a:extLst>
              <a:ext uri="{FF2B5EF4-FFF2-40B4-BE49-F238E27FC236}">
                <a16:creationId xmlns:a16="http://schemas.microsoft.com/office/drawing/2014/main" id="{013B6703-5C46-40EB-B380-6A5A0CAF72FE}"/>
              </a:ext>
            </a:extLst>
          </p:cNvPr>
          <p:cNvSpPr txBox="1">
            <a:spLocks/>
          </p:cNvSpPr>
          <p:nvPr/>
        </p:nvSpPr>
        <p:spPr>
          <a:xfrm>
            <a:off x="1225030" y="761999"/>
            <a:ext cx="7004570" cy="551345"/>
          </a:xfrm>
          <a:prstGeom prst="rect">
            <a:avLst/>
          </a:prstGeom>
        </p:spPr>
        <p:txBody>
          <a:bodyPr vert="horz" lIns="91440" tIns="45720" rIns="91440" bIns="45720" rtlCol="0" anchor="t">
            <a:normAutofit/>
          </a:bodyPr>
          <a:lst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0"/>
              </a:spcAft>
              <a:buClr>
                <a:srgbClr val="00957C"/>
              </a:buClr>
              <a:buSzTx/>
              <a:buFont typeface="Wingdings 2" pitchFamily="18" charset="2"/>
              <a:buNone/>
              <a:tabLst/>
              <a:defRPr/>
            </a:pPr>
            <a:r>
              <a:rPr kumimoji="0" lang="en-US" sz="2800" b="1" i="0" u="none" strike="noStrike" kern="1200" cap="none" spc="0" normalizeH="0" baseline="0" noProof="0" dirty="0">
                <a:ln>
                  <a:noFill/>
                </a:ln>
                <a:solidFill>
                  <a:srgbClr val="F15A27"/>
                </a:solidFill>
                <a:effectLst/>
                <a:uLnTx/>
                <a:uFillTx/>
                <a:latin typeface="Corbel" panose="020B0503020204020204"/>
                <a:ea typeface="+mn-ea"/>
                <a:cs typeface="+mn-cs"/>
              </a:rPr>
              <a:t>Call to Action!</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1313343"/>
            <a:ext cx="7120118" cy="3329775"/>
          </a:xfrm>
        </p:spPr>
        <p:txBody>
          <a:bodyPr anchor="t">
            <a:normAutofit/>
          </a:bodyPr>
          <a:lstStyle/>
          <a:p>
            <a:pPr marL="514350" indent="-514350">
              <a:buFont typeface="+mj-lt"/>
              <a:buAutoNum type="arabicPeriod"/>
            </a:pPr>
            <a:r>
              <a:rPr lang="en-US" sz="2800" dirty="0"/>
              <a:t>Measure the effects of a greenhouse gas.</a:t>
            </a:r>
          </a:p>
          <a:p>
            <a:pPr marL="514350" indent="-514350">
              <a:buFont typeface="+mj-lt"/>
              <a:buAutoNum type="arabicPeriod"/>
            </a:pPr>
            <a:r>
              <a:rPr lang="en-US" sz="2800" dirty="0"/>
              <a:t>Research a health effect of climate change.</a:t>
            </a:r>
          </a:p>
          <a:p>
            <a:pPr marL="514350" indent="-514350">
              <a:buFont typeface="+mj-lt"/>
              <a:buAutoNum type="arabicPeriod"/>
            </a:pPr>
            <a:r>
              <a:rPr lang="en-US" sz="2800" dirty="0"/>
              <a:t>Share your findings.</a:t>
            </a:r>
          </a:p>
          <a:p>
            <a:pPr marL="457200" indent="-457200" defTabSz="457200">
              <a:buFontTx/>
              <a:buChar char="-"/>
            </a:pPr>
            <a:endParaRPr lang="en-US" sz="2800" dirty="0"/>
          </a:p>
          <a:p>
            <a:pPr marL="0" indent="0" defTabSz="457200">
              <a:buNone/>
            </a:pPr>
            <a:r>
              <a:rPr lang="en-US" sz="2800" dirty="0"/>
              <a:t>Why do you think participation is important?</a:t>
            </a:r>
          </a:p>
          <a:p>
            <a:pPr marL="457200" indent="-457200" defTabSz="457200">
              <a:buFontTx/>
              <a:buChar char="-"/>
            </a:pPr>
            <a:endParaRPr lang="en-US" sz="2800" dirty="0"/>
          </a:p>
        </p:txBody>
      </p:sp>
    </p:spTree>
    <p:extLst>
      <p:ext uri="{BB962C8B-B14F-4D97-AF65-F5344CB8AC3E}">
        <p14:creationId xmlns:p14="http://schemas.microsoft.com/office/powerpoint/2010/main" val="1328369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31202-A8E8-7B4F-ACC3-6C963F45BD32}"/>
              </a:ext>
            </a:extLst>
          </p:cNvPr>
          <p:cNvSpPr>
            <a:spLocks noGrp="1"/>
          </p:cNvSpPr>
          <p:nvPr>
            <p:ph type="title"/>
          </p:nvPr>
        </p:nvSpPr>
        <p:spPr>
          <a:xfrm>
            <a:off x="252919" y="1123837"/>
            <a:ext cx="2947482" cy="4601183"/>
          </a:xfrm>
        </p:spPr>
        <p:txBody>
          <a:bodyPr>
            <a:normAutofit/>
          </a:bodyPr>
          <a:lstStyle/>
          <a:p>
            <a:r>
              <a:rPr lang="en-US" dirty="0"/>
              <a:t>Use the Scientific Method</a:t>
            </a:r>
          </a:p>
        </p:txBody>
      </p:sp>
      <p:graphicFrame>
        <p:nvGraphicFramePr>
          <p:cNvPr id="16" name="Content Placeholder 2">
            <a:extLst>
              <a:ext uri="{FF2B5EF4-FFF2-40B4-BE49-F238E27FC236}">
                <a16:creationId xmlns:a16="http://schemas.microsoft.com/office/drawing/2014/main" id="{C5045D39-6E3E-490D-8076-6F4F48E236BE}"/>
              </a:ext>
            </a:extLst>
          </p:cNvPr>
          <p:cNvGraphicFramePr/>
          <p:nvPr>
            <p:extLst>
              <p:ext uri="{D42A27DB-BD31-4B8C-83A1-F6EECF244321}">
                <p14:modId xmlns:p14="http://schemas.microsoft.com/office/powerpoint/2010/main" val="963132941"/>
              </p:ext>
            </p:extLst>
          </p:nvPr>
        </p:nvGraphicFramePr>
        <p:xfrm>
          <a:off x="3759896" y="885459"/>
          <a:ext cx="7728267" cy="50873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6521688C-DA78-EB47-9FE5-73CD085E53D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986446" y="6135850"/>
            <a:ext cx="1269876" cy="738115"/>
          </a:xfrm>
          <a:prstGeom prst="rect">
            <a:avLst/>
          </a:prstGeom>
        </p:spPr>
      </p:pic>
      <p:pic>
        <p:nvPicPr>
          <p:cNvPr id="7" name="Picture 6">
            <a:extLst>
              <a:ext uri="{FF2B5EF4-FFF2-40B4-BE49-F238E27FC236}">
                <a16:creationId xmlns:a16="http://schemas.microsoft.com/office/drawing/2014/main" id="{FD9B23BA-F04E-3E4A-9520-41E815F79620}"/>
              </a:ext>
              <a:ext uri="{C183D7F6-B498-43B3-948B-1728B52AA6E4}">
                <adec:decorative xmlns:adec="http://schemas.microsoft.com/office/drawing/2017/decorative" val="1"/>
              </a:ext>
            </a:extLst>
          </p:cNvPr>
          <p:cNvPicPr>
            <a:picLocks noChangeAspect="1"/>
          </p:cNvPicPr>
          <p:nvPr/>
        </p:nvPicPr>
        <p:blipFill>
          <a:blip r:embed="rId9">
            <a:alphaModFix/>
            <a:extLst>
              <a:ext uri="{BEBA8EAE-BF5A-486C-A8C5-ECC9F3942E4B}">
                <a14:imgProps xmlns:a14="http://schemas.microsoft.com/office/drawing/2010/main">
                  <a14:imgLayer r:embed="rId10">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12763"/>
            <a:ext cx="738115" cy="738115"/>
          </a:xfrm>
          <a:prstGeom prst="rect">
            <a:avLst/>
          </a:prstGeom>
        </p:spPr>
      </p:pic>
    </p:spTree>
    <p:extLst>
      <p:ext uri="{BB962C8B-B14F-4D97-AF65-F5344CB8AC3E}">
        <p14:creationId xmlns:p14="http://schemas.microsoft.com/office/powerpoint/2010/main" val="1781715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hoto of a digital thermometer inserted through the cap of a 2 L plastic bottle">
            <a:extLst>
              <a:ext uri="{FF2B5EF4-FFF2-40B4-BE49-F238E27FC236}">
                <a16:creationId xmlns:a16="http://schemas.microsoft.com/office/drawing/2014/main" id="{5A43535A-C1BE-431D-873E-F3753ECC9EBE}"/>
              </a:ext>
            </a:extLst>
          </p:cNvPr>
          <p:cNvPicPr>
            <a:picLocks noChangeAspect="1"/>
          </p:cNvPicPr>
          <p:nvPr/>
        </p:nvPicPr>
        <p:blipFill>
          <a:blip r:embed="rId3"/>
          <a:stretch>
            <a:fillRect/>
          </a:stretch>
        </p:blipFill>
        <p:spPr>
          <a:xfrm>
            <a:off x="556113" y="3534349"/>
            <a:ext cx="2948350" cy="3309998"/>
          </a:xfrm>
          <a:prstGeom prst="rect">
            <a:avLst/>
          </a:prstGeom>
        </p:spPr>
      </p:pic>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1" name="Picture 20">
            <a:extLst>
              <a:ext uri="{FF2B5EF4-FFF2-40B4-BE49-F238E27FC236}">
                <a16:creationId xmlns:a16="http://schemas.microsoft.com/office/drawing/2014/main" id="{332FFCB4-579A-1243-B5BD-5E296CD6B7B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4C7A54CF-2509-7C44-99DB-B30145B2435D}"/>
              </a:ext>
              <a:ext uri="{C183D7F6-B498-43B3-948B-1728B52AA6E4}">
                <adec:decorative xmlns:adec="http://schemas.microsoft.com/office/drawing/2017/decorative" val="1"/>
              </a:ext>
            </a:extLst>
          </p:cNvPr>
          <p:cNvPicPr>
            <a:picLocks noChangeAspect="1"/>
          </p:cNvPicPr>
          <p:nvPr/>
        </p:nvPicPr>
        <p:blipFill>
          <a:blip r:embed="rId5">
            <a:alphaModFix/>
            <a:extLst>
              <a:ext uri="{BEBA8EAE-BF5A-486C-A8C5-ECC9F3942E4B}">
                <a14:imgProps xmlns:a14="http://schemas.microsoft.com/office/drawing/2010/main">
                  <a14:imgLayer r:embed="rId6">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52748"/>
            <a:ext cx="8377417" cy="593091"/>
          </a:xfrm>
        </p:spPr>
        <p:txBody>
          <a:bodyPr>
            <a:normAutofit/>
          </a:bodyPr>
          <a:lstStyle/>
          <a:p>
            <a:pPr marL="0" indent="0">
              <a:buNone/>
            </a:pPr>
            <a:r>
              <a:rPr lang="en-US" sz="2800" b="1" dirty="0">
                <a:solidFill>
                  <a:srgbClr val="F15A27"/>
                </a:solidFill>
              </a:rPr>
              <a:t>1.  Measure the Effects of a Greenhouse Gas</a:t>
            </a:r>
            <a:endParaRPr lang="en-US" sz="2800" dirty="0">
              <a:solidFill>
                <a:schemeClr val="bg1"/>
              </a:solidFill>
            </a:endParaRPr>
          </a:p>
        </p:txBody>
      </p:sp>
      <p:sp>
        <p:nvSpPr>
          <p:cNvPr id="17" name="TextBox 16">
            <a:extLst>
              <a:ext uri="{FF2B5EF4-FFF2-40B4-BE49-F238E27FC236}">
                <a16:creationId xmlns:a16="http://schemas.microsoft.com/office/drawing/2014/main" id="{0079F375-E86C-F34A-8667-DEBDFA91DB3C}"/>
              </a:ext>
            </a:extLst>
          </p:cNvPr>
          <p:cNvSpPr txBox="1"/>
          <p:nvPr/>
        </p:nvSpPr>
        <p:spPr>
          <a:xfrm>
            <a:off x="1525863" y="1185650"/>
            <a:ext cx="7108183" cy="2246769"/>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Set up two plastic bottles with different atmospheres: one with normal air and the other with more carbon dioxide</a:t>
            </a:r>
          </a:p>
          <a:p>
            <a:pPr marL="457200" indent="-457200">
              <a:buFontTx/>
              <a:buChar char="-"/>
            </a:pPr>
            <a:r>
              <a:rPr lang="en-US" sz="2800" dirty="0">
                <a:solidFill>
                  <a:schemeClr val="tx1">
                    <a:lumMod val="65000"/>
                    <a:lumOff val="35000"/>
                  </a:schemeClr>
                </a:solidFill>
              </a:rPr>
              <a:t>Expose both bottles to bright light and measure the temperature every 20 seconds</a:t>
            </a:r>
          </a:p>
        </p:txBody>
      </p:sp>
      <p:sp>
        <p:nvSpPr>
          <p:cNvPr id="16" name="TextBox 15">
            <a:extLst>
              <a:ext uri="{FF2B5EF4-FFF2-40B4-BE49-F238E27FC236}">
                <a16:creationId xmlns:a16="http://schemas.microsoft.com/office/drawing/2014/main" id="{4383CFA0-934E-4572-8670-46B4F8C95A66}"/>
              </a:ext>
            </a:extLst>
          </p:cNvPr>
          <p:cNvSpPr txBox="1"/>
          <p:nvPr/>
        </p:nvSpPr>
        <p:spPr>
          <a:xfrm>
            <a:off x="3504463" y="3391536"/>
            <a:ext cx="4021728" cy="1815882"/>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Share your findings by creating a scientific research poster to share with others</a:t>
            </a:r>
          </a:p>
        </p:txBody>
      </p:sp>
      <p:pic>
        <p:nvPicPr>
          <p:cNvPr id="14" name="Picture 13" descr="A template for a scientific research poster">
            <a:extLst>
              <a:ext uri="{FF2B5EF4-FFF2-40B4-BE49-F238E27FC236}">
                <a16:creationId xmlns:a16="http://schemas.microsoft.com/office/drawing/2014/main" id="{1ED3DED9-CF88-4020-B2EC-FB0AEC833F53}"/>
              </a:ext>
            </a:extLst>
          </p:cNvPr>
          <p:cNvPicPr>
            <a:picLocks noChangeAspect="1"/>
          </p:cNvPicPr>
          <p:nvPr/>
        </p:nvPicPr>
        <p:blipFill>
          <a:blip r:embed="rId7"/>
          <a:stretch>
            <a:fillRect/>
          </a:stretch>
        </p:blipFill>
        <p:spPr>
          <a:xfrm rot="5400000">
            <a:off x="7542336" y="3653370"/>
            <a:ext cx="2587106" cy="3465747"/>
          </a:xfrm>
          <a:prstGeom prst="rect">
            <a:avLst/>
          </a:prstGeom>
        </p:spPr>
      </p:pic>
    </p:spTree>
    <p:extLst>
      <p:ext uri="{BB962C8B-B14F-4D97-AF65-F5344CB8AC3E}">
        <p14:creationId xmlns:p14="http://schemas.microsoft.com/office/powerpoint/2010/main" val="143268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22" name="Picture 21">
            <a:extLst>
              <a:ext uri="{FF2B5EF4-FFF2-40B4-BE49-F238E27FC236}">
                <a16:creationId xmlns:a16="http://schemas.microsoft.com/office/drawing/2014/main" id="{9C5AF7B6-81E0-2140-B297-930E3B9E469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5" name="Picture 14">
            <a:extLst>
              <a:ext uri="{FF2B5EF4-FFF2-40B4-BE49-F238E27FC236}">
                <a16:creationId xmlns:a16="http://schemas.microsoft.com/office/drawing/2014/main" id="{85C606AC-7DAE-D342-9A1E-79A17085CFA7}"/>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44300"/>
            <a:ext cx="7586843" cy="560626"/>
          </a:xfrm>
        </p:spPr>
        <p:txBody>
          <a:bodyPr>
            <a:normAutofit/>
          </a:bodyPr>
          <a:lstStyle/>
          <a:p>
            <a:pPr marL="0" indent="0">
              <a:buNone/>
            </a:pPr>
            <a:r>
              <a:rPr lang="en-US" sz="2800" b="1" dirty="0">
                <a:solidFill>
                  <a:srgbClr val="F15A27"/>
                </a:solidFill>
              </a:rPr>
              <a:t>2. Research a Health Effect of Climate Change </a:t>
            </a:r>
            <a:endParaRPr lang="en-US" sz="2800" dirty="0"/>
          </a:p>
        </p:txBody>
      </p:sp>
      <p:sp>
        <p:nvSpPr>
          <p:cNvPr id="14" name="TextBox 13">
            <a:extLst>
              <a:ext uri="{FF2B5EF4-FFF2-40B4-BE49-F238E27FC236}">
                <a16:creationId xmlns:a16="http://schemas.microsoft.com/office/drawing/2014/main" id="{A53EECA4-9A2D-A84F-A930-24E357B0E2F4}"/>
              </a:ext>
            </a:extLst>
          </p:cNvPr>
          <p:cNvSpPr txBox="1"/>
          <p:nvPr/>
        </p:nvSpPr>
        <p:spPr>
          <a:xfrm>
            <a:off x="1525863" y="1187631"/>
            <a:ext cx="6461231" cy="5570756"/>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Choose one  of the health effects of climate change to research</a:t>
            </a:r>
          </a:p>
          <a:p>
            <a:pPr marL="914400" lvl="1" indent="-457200">
              <a:buFontTx/>
              <a:buChar char="-"/>
            </a:pPr>
            <a:r>
              <a:rPr lang="en-US" sz="2400" dirty="0">
                <a:solidFill>
                  <a:schemeClr val="accent1"/>
                </a:solidFill>
              </a:rPr>
              <a:t>Air pollution</a:t>
            </a:r>
          </a:p>
          <a:p>
            <a:pPr marL="914400" lvl="1" indent="-457200">
              <a:buFontTx/>
              <a:buChar char="-"/>
            </a:pPr>
            <a:r>
              <a:rPr lang="en-US" sz="2400" dirty="0">
                <a:solidFill>
                  <a:schemeClr val="accent1"/>
                </a:solidFill>
              </a:rPr>
              <a:t>Allergens and pollen</a:t>
            </a:r>
          </a:p>
          <a:p>
            <a:pPr marL="914400" lvl="1" indent="-457200">
              <a:buFontTx/>
              <a:buChar char="-"/>
            </a:pPr>
            <a:r>
              <a:rPr lang="en-US" sz="2400" dirty="0">
                <a:solidFill>
                  <a:schemeClr val="accent1"/>
                </a:solidFill>
              </a:rPr>
              <a:t>Diseases carried by vectors</a:t>
            </a:r>
          </a:p>
          <a:p>
            <a:pPr marL="914400" lvl="1" indent="-457200">
              <a:buFontTx/>
              <a:buChar char="-"/>
            </a:pPr>
            <a:r>
              <a:rPr lang="en-US" sz="2400" dirty="0">
                <a:solidFill>
                  <a:schemeClr val="accent1"/>
                </a:solidFill>
              </a:rPr>
              <a:t>Food and waterborne diseases</a:t>
            </a:r>
          </a:p>
          <a:p>
            <a:pPr marL="914400" lvl="1" indent="-457200">
              <a:buFontTx/>
              <a:buChar char="-"/>
            </a:pPr>
            <a:r>
              <a:rPr lang="en-US" sz="2400" dirty="0">
                <a:solidFill>
                  <a:schemeClr val="accent1"/>
                </a:solidFill>
              </a:rPr>
              <a:t>Food security</a:t>
            </a:r>
          </a:p>
          <a:p>
            <a:pPr marL="914400" lvl="1" indent="-457200">
              <a:buFontTx/>
              <a:buChar char="-"/>
            </a:pPr>
            <a:r>
              <a:rPr lang="en-US" sz="2400" dirty="0">
                <a:solidFill>
                  <a:schemeClr val="accent1"/>
                </a:solidFill>
              </a:rPr>
              <a:t>Mental health and stress-related disorders</a:t>
            </a:r>
          </a:p>
          <a:p>
            <a:pPr marL="914400" lvl="1" indent="-457200">
              <a:buFontTx/>
              <a:buChar char="-"/>
            </a:pPr>
            <a:r>
              <a:rPr lang="en-US" sz="2400" dirty="0">
                <a:solidFill>
                  <a:schemeClr val="accent1"/>
                </a:solidFill>
              </a:rPr>
              <a:t>Floods</a:t>
            </a:r>
          </a:p>
          <a:p>
            <a:pPr marL="914400" lvl="1" indent="-457200">
              <a:buFontTx/>
              <a:buChar char="-"/>
            </a:pPr>
            <a:r>
              <a:rPr lang="en-US" sz="2400" dirty="0">
                <a:solidFill>
                  <a:schemeClr val="accent1"/>
                </a:solidFill>
              </a:rPr>
              <a:t>Temperature extremes</a:t>
            </a:r>
          </a:p>
          <a:p>
            <a:pPr marL="914400" lvl="1" indent="-457200">
              <a:buFontTx/>
              <a:buChar char="-"/>
            </a:pPr>
            <a:r>
              <a:rPr lang="en-US" sz="2400" dirty="0">
                <a:solidFill>
                  <a:schemeClr val="accent1"/>
                </a:solidFill>
              </a:rPr>
              <a:t>Wildfires</a:t>
            </a:r>
          </a:p>
          <a:p>
            <a:pPr marL="457200" indent="-457200">
              <a:buFontTx/>
              <a:buChar char="-"/>
            </a:pPr>
            <a:r>
              <a:rPr lang="en-US" sz="2800" dirty="0">
                <a:solidFill>
                  <a:schemeClr val="tx1">
                    <a:lumMod val="65000"/>
                    <a:lumOff val="35000"/>
                  </a:schemeClr>
                </a:solidFill>
              </a:rPr>
              <a:t>Build an infographic to present your research</a:t>
            </a:r>
          </a:p>
          <a:p>
            <a:pPr marL="457200" indent="-457200">
              <a:buFontTx/>
              <a:buChar char="-"/>
            </a:pPr>
            <a:endParaRPr lang="en-US" sz="2800" dirty="0"/>
          </a:p>
        </p:txBody>
      </p:sp>
    </p:spTree>
    <p:extLst>
      <p:ext uri="{BB962C8B-B14F-4D97-AF65-F5344CB8AC3E}">
        <p14:creationId xmlns:p14="http://schemas.microsoft.com/office/powerpoint/2010/main" val="188200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1000"/>
                                  </p:stCondLst>
                                  <p:childTnLst>
                                    <p:set>
                                      <p:cBhvr>
                                        <p:cTn id="9" dur="1" fill="hold">
                                          <p:stCondLst>
                                            <p:cond delay="0"/>
                                          </p:stCondLst>
                                        </p:cTn>
                                        <p:tgtEl>
                                          <p:spTgt spid="14">
                                            <p:txEl>
                                              <p:pRg st="1" end="1"/>
                                            </p:txEl>
                                          </p:spTgt>
                                        </p:tgtEl>
                                        <p:attrNameLst>
                                          <p:attrName>style.visibility</p:attrName>
                                        </p:attrNameLst>
                                      </p:cBhvr>
                                      <p:to>
                                        <p:strVal val="visible"/>
                                      </p:to>
                                    </p:set>
                                  </p:childTnLst>
                                </p:cTn>
                              </p:par>
                              <p:par>
                                <p:cTn id="10" presetID="1" presetClass="entr" presetSubtype="0" fill="hold" nodeType="withEffect">
                                  <p:stCondLst>
                                    <p:cond delay="1000"/>
                                  </p:stCondLst>
                                  <p:childTnLst>
                                    <p:set>
                                      <p:cBhvr>
                                        <p:cTn id="11" dur="1" fill="hold">
                                          <p:stCondLst>
                                            <p:cond delay="0"/>
                                          </p:stCondLst>
                                        </p:cTn>
                                        <p:tgtEl>
                                          <p:spTgt spid="14">
                                            <p:txEl>
                                              <p:pRg st="2" end="2"/>
                                            </p:txEl>
                                          </p:spTgt>
                                        </p:tgtEl>
                                        <p:attrNameLst>
                                          <p:attrName>style.visibility</p:attrName>
                                        </p:attrNameLst>
                                      </p:cBhvr>
                                      <p:to>
                                        <p:strVal val="visible"/>
                                      </p:to>
                                    </p:set>
                                  </p:childTnLst>
                                </p:cTn>
                              </p:par>
                              <p:par>
                                <p:cTn id="12" presetID="1" presetClass="entr" presetSubtype="0" fill="hold" nodeType="withEffect">
                                  <p:stCondLst>
                                    <p:cond delay="1000"/>
                                  </p:stCondLst>
                                  <p:childTnLst>
                                    <p:set>
                                      <p:cBhvr>
                                        <p:cTn id="13" dur="1" fill="hold">
                                          <p:stCondLst>
                                            <p:cond delay="0"/>
                                          </p:stCondLst>
                                        </p:cTn>
                                        <p:tgtEl>
                                          <p:spTgt spid="14">
                                            <p:txEl>
                                              <p:pRg st="3" end="3"/>
                                            </p:txEl>
                                          </p:spTgt>
                                        </p:tgtEl>
                                        <p:attrNameLst>
                                          <p:attrName>style.visibility</p:attrName>
                                        </p:attrNameLst>
                                      </p:cBhvr>
                                      <p:to>
                                        <p:strVal val="visible"/>
                                      </p:to>
                                    </p:set>
                                  </p:childTnLst>
                                </p:cTn>
                              </p:par>
                              <p:par>
                                <p:cTn id="14" presetID="1" presetClass="entr" presetSubtype="0" fill="hold" nodeType="withEffect">
                                  <p:stCondLst>
                                    <p:cond delay="1000"/>
                                  </p:stCondLst>
                                  <p:childTnLst>
                                    <p:set>
                                      <p:cBhvr>
                                        <p:cTn id="15" dur="1" fill="hold">
                                          <p:stCondLst>
                                            <p:cond delay="0"/>
                                          </p:stCondLst>
                                        </p:cTn>
                                        <p:tgtEl>
                                          <p:spTgt spid="14">
                                            <p:txEl>
                                              <p:pRg st="4" end="4"/>
                                            </p:txEl>
                                          </p:spTgt>
                                        </p:tgtEl>
                                        <p:attrNameLst>
                                          <p:attrName>style.visibility</p:attrName>
                                        </p:attrNameLst>
                                      </p:cBhvr>
                                      <p:to>
                                        <p:strVal val="visible"/>
                                      </p:to>
                                    </p:set>
                                  </p:childTnLst>
                                </p:cTn>
                              </p:par>
                              <p:par>
                                <p:cTn id="16" presetID="1" presetClass="entr" presetSubtype="0" fill="hold" nodeType="withEffect">
                                  <p:stCondLst>
                                    <p:cond delay="1000"/>
                                  </p:stCondLst>
                                  <p:childTnLst>
                                    <p:set>
                                      <p:cBhvr>
                                        <p:cTn id="17" dur="1" fill="hold">
                                          <p:stCondLst>
                                            <p:cond delay="0"/>
                                          </p:stCondLst>
                                        </p:cTn>
                                        <p:tgtEl>
                                          <p:spTgt spid="14">
                                            <p:txEl>
                                              <p:pRg st="5" end="5"/>
                                            </p:txEl>
                                          </p:spTgt>
                                        </p:tgtEl>
                                        <p:attrNameLst>
                                          <p:attrName>style.visibility</p:attrName>
                                        </p:attrNameLst>
                                      </p:cBhvr>
                                      <p:to>
                                        <p:strVal val="visible"/>
                                      </p:to>
                                    </p:set>
                                  </p:childTnLst>
                                </p:cTn>
                              </p:par>
                              <p:par>
                                <p:cTn id="18" presetID="1" presetClass="entr" presetSubtype="0" fill="hold" nodeType="withEffect">
                                  <p:stCondLst>
                                    <p:cond delay="1000"/>
                                  </p:stCondLst>
                                  <p:childTnLst>
                                    <p:set>
                                      <p:cBhvr>
                                        <p:cTn id="19" dur="1" fill="hold">
                                          <p:stCondLst>
                                            <p:cond delay="0"/>
                                          </p:stCondLst>
                                        </p:cTn>
                                        <p:tgtEl>
                                          <p:spTgt spid="14">
                                            <p:txEl>
                                              <p:pRg st="6" end="6"/>
                                            </p:txEl>
                                          </p:spTgt>
                                        </p:tgtEl>
                                        <p:attrNameLst>
                                          <p:attrName>style.visibility</p:attrName>
                                        </p:attrNameLst>
                                      </p:cBhvr>
                                      <p:to>
                                        <p:strVal val="visible"/>
                                      </p:to>
                                    </p:set>
                                  </p:childTnLst>
                                </p:cTn>
                              </p:par>
                              <p:par>
                                <p:cTn id="20" presetID="1" presetClass="entr" presetSubtype="0" fill="hold" nodeType="withEffect">
                                  <p:stCondLst>
                                    <p:cond delay="1000"/>
                                  </p:stCondLst>
                                  <p:childTnLst>
                                    <p:set>
                                      <p:cBhvr>
                                        <p:cTn id="21" dur="1" fill="hold">
                                          <p:stCondLst>
                                            <p:cond delay="0"/>
                                          </p:stCondLst>
                                        </p:cTn>
                                        <p:tgtEl>
                                          <p:spTgt spid="14">
                                            <p:txEl>
                                              <p:pRg st="7" end="7"/>
                                            </p:txEl>
                                          </p:spTgt>
                                        </p:tgtEl>
                                        <p:attrNameLst>
                                          <p:attrName>style.visibility</p:attrName>
                                        </p:attrNameLst>
                                      </p:cBhvr>
                                      <p:to>
                                        <p:strVal val="visible"/>
                                      </p:to>
                                    </p:set>
                                  </p:childTnLst>
                                </p:cTn>
                              </p:par>
                              <p:par>
                                <p:cTn id="22" presetID="1" presetClass="entr" presetSubtype="0" fill="hold" nodeType="withEffect">
                                  <p:stCondLst>
                                    <p:cond delay="1000"/>
                                  </p:stCondLst>
                                  <p:childTnLst>
                                    <p:set>
                                      <p:cBhvr>
                                        <p:cTn id="23" dur="1" fill="hold">
                                          <p:stCondLst>
                                            <p:cond delay="0"/>
                                          </p:stCondLst>
                                        </p:cTn>
                                        <p:tgtEl>
                                          <p:spTgt spid="14">
                                            <p:txEl>
                                              <p:pRg st="8" end="8"/>
                                            </p:txEl>
                                          </p:spTgt>
                                        </p:tgtEl>
                                        <p:attrNameLst>
                                          <p:attrName>style.visibility</p:attrName>
                                        </p:attrNameLst>
                                      </p:cBhvr>
                                      <p:to>
                                        <p:strVal val="visible"/>
                                      </p:to>
                                    </p:set>
                                  </p:childTnLst>
                                </p:cTn>
                              </p:par>
                              <p:par>
                                <p:cTn id="24" presetID="1" presetClass="entr" presetSubtype="0" fill="hold" nodeType="withEffect">
                                  <p:stCondLst>
                                    <p:cond delay="1000"/>
                                  </p:stCondLst>
                                  <p:childTnLst>
                                    <p:set>
                                      <p:cBhvr>
                                        <p:cTn id="25" dur="1" fill="hold">
                                          <p:stCondLst>
                                            <p:cond delay="0"/>
                                          </p:stCondLst>
                                        </p:cTn>
                                        <p:tgtEl>
                                          <p:spTgt spid="14">
                                            <p:txEl>
                                              <p:pRg st="9" end="9"/>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5DB23C2B-2054-4D8B-9E98-9190F8E05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665C2FCD-09A4-4B4B-AA73-F330DFE91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82" y="752748"/>
            <a:ext cx="1001483" cy="4744251"/>
          </a:xfrm>
          <a:custGeom>
            <a:avLst/>
            <a:gdLst>
              <a:gd name="connsiteX0" fmla="*/ 0 w 1001483"/>
              <a:gd name="connsiteY0" fmla="*/ 0 h 4744251"/>
              <a:gd name="connsiteX1" fmla="*/ 1001483 w 1001483"/>
              <a:gd name="connsiteY1" fmla="*/ 0 h 4744251"/>
              <a:gd name="connsiteX2" fmla="*/ 0 w 1001483"/>
              <a:gd name="connsiteY2" fmla="*/ 4744251 h 4744251"/>
            </a:gdLst>
            <a:ahLst/>
            <a:cxnLst>
              <a:cxn ang="0">
                <a:pos x="connsiteX0" y="connsiteY0"/>
              </a:cxn>
              <a:cxn ang="0">
                <a:pos x="connsiteX1" y="connsiteY1"/>
              </a:cxn>
              <a:cxn ang="0">
                <a:pos x="connsiteX2" y="connsiteY2"/>
              </a:cxn>
            </a:cxnLst>
            <a:rect l="l" t="t" r="r" b="b"/>
            <a:pathLst>
              <a:path w="1001483" h="4744251">
                <a:moveTo>
                  <a:pt x="0" y="0"/>
                </a:moveTo>
                <a:lnTo>
                  <a:pt x="1001483" y="0"/>
                </a:lnTo>
                <a:lnTo>
                  <a:pt x="0" y="474425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Freeform: Shape 11">
            <a:extLst>
              <a:ext uri="{FF2B5EF4-FFF2-40B4-BE49-F238E27FC236}">
                <a16:creationId xmlns:a16="http://schemas.microsoft.com/office/drawing/2014/main" id="{8797B5BC-9873-45F9-97D6-298FB5AF08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7094" y="761999"/>
            <a:ext cx="4208489" cy="5334001"/>
          </a:xfrm>
          <a:custGeom>
            <a:avLst/>
            <a:gdLst>
              <a:gd name="connsiteX0" fmla="*/ 1015642 w 4208489"/>
              <a:gd name="connsiteY0" fmla="*/ 0 h 5334001"/>
              <a:gd name="connsiteX1" fmla="*/ 4208489 w 4208489"/>
              <a:gd name="connsiteY1" fmla="*/ 0 h 5334001"/>
              <a:gd name="connsiteX2" fmla="*/ 4208489 w 4208489"/>
              <a:gd name="connsiteY2" fmla="*/ 5334001 h 5334001"/>
              <a:gd name="connsiteX3" fmla="*/ 0 w 4208489"/>
              <a:gd name="connsiteY3" fmla="*/ 5334001 h 5334001"/>
            </a:gdLst>
            <a:ahLst/>
            <a:cxnLst>
              <a:cxn ang="0">
                <a:pos x="connsiteX0" y="connsiteY0"/>
              </a:cxn>
              <a:cxn ang="0">
                <a:pos x="connsiteX1" y="connsiteY1"/>
              </a:cxn>
              <a:cxn ang="0">
                <a:pos x="connsiteX2" y="connsiteY2"/>
              </a:cxn>
              <a:cxn ang="0">
                <a:pos x="connsiteX3" y="connsiteY3"/>
              </a:cxn>
            </a:cxnLst>
            <a:rect l="l" t="t" r="r" b="b"/>
            <a:pathLst>
              <a:path w="4208489" h="5334001">
                <a:moveTo>
                  <a:pt x="1015642" y="0"/>
                </a:moveTo>
                <a:lnTo>
                  <a:pt x="4208489" y="0"/>
                </a:lnTo>
                <a:lnTo>
                  <a:pt x="4208489" y="5334001"/>
                </a:lnTo>
                <a:lnTo>
                  <a:pt x="0" y="533400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886F2DF1-07DE-CA43-9B20-47326F9B544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4" name="Picture 13">
            <a:extLst>
              <a:ext uri="{FF2B5EF4-FFF2-40B4-BE49-F238E27FC236}">
                <a16:creationId xmlns:a16="http://schemas.microsoft.com/office/drawing/2014/main" id="{F8A328F0-5AFD-9648-9943-60D856EA4691}"/>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7" name="Picture 16">
            <a:extLst>
              <a:ext uri="{FF2B5EF4-FFF2-40B4-BE49-F238E27FC236}">
                <a16:creationId xmlns:a16="http://schemas.microsoft.com/office/drawing/2014/main" id="{684D8E4B-6D34-4F62-8D65-CB2743778C0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993612" y="2318245"/>
            <a:ext cx="5108081" cy="3151356"/>
          </a:xfrm>
          <a:prstGeom prst="rect">
            <a:avLst/>
          </a:prstGeom>
          <a:ln w="12700">
            <a:solidFill>
              <a:schemeClr val="tx1"/>
            </a:solidFill>
          </a:ln>
          <a:effectLst>
            <a:outerShdw blurRad="50800" dist="38100" dir="2700000" algn="tl" rotWithShape="0">
              <a:prstClr val="black">
                <a:alpha val="40000"/>
              </a:prstClr>
            </a:outerShdw>
          </a:effectLst>
        </p:spPr>
      </p:pic>
      <p:sp>
        <p:nvSpPr>
          <p:cNvPr id="2" name="Title 1">
            <a:extLst>
              <a:ext uri="{FF2B5EF4-FFF2-40B4-BE49-F238E27FC236}">
                <a16:creationId xmlns:a16="http://schemas.microsoft.com/office/drawing/2014/main" id="{09A6D056-3213-484D-9449-40AD61B99B61}"/>
              </a:ext>
            </a:extLst>
          </p:cNvPr>
          <p:cNvSpPr>
            <a:spLocks noGrp="1"/>
          </p:cNvSpPr>
          <p:nvPr>
            <p:ph type="title"/>
          </p:nvPr>
        </p:nvSpPr>
        <p:spPr>
          <a:xfrm>
            <a:off x="8982805" y="1865740"/>
            <a:ext cx="2947482" cy="3126520"/>
          </a:xfrm>
        </p:spPr>
        <p:txBody>
          <a:bodyPr>
            <a:normAutofit/>
          </a:bodyPr>
          <a:lstStyle/>
          <a:p>
            <a:pPr algn="r"/>
            <a:r>
              <a:rPr lang="en-US" sz="6000" dirty="0"/>
              <a:t>Give it a Try</a:t>
            </a:r>
          </a:p>
        </p:txBody>
      </p:sp>
      <p:sp>
        <p:nvSpPr>
          <p:cNvPr id="3" name="Content Placeholder 2">
            <a:extLst>
              <a:ext uri="{FF2B5EF4-FFF2-40B4-BE49-F238E27FC236}">
                <a16:creationId xmlns:a16="http://schemas.microsoft.com/office/drawing/2014/main" id="{286DDCB7-64A0-784B-AA52-6D143200902F}"/>
              </a:ext>
            </a:extLst>
          </p:cNvPr>
          <p:cNvSpPr>
            <a:spLocks noGrp="1"/>
          </p:cNvSpPr>
          <p:nvPr>
            <p:ph idx="1"/>
          </p:nvPr>
        </p:nvSpPr>
        <p:spPr>
          <a:xfrm>
            <a:off x="1261882" y="761999"/>
            <a:ext cx="6461231" cy="438151"/>
          </a:xfrm>
        </p:spPr>
        <p:txBody>
          <a:bodyPr>
            <a:normAutofit fontScale="92500" lnSpcReduction="10000"/>
          </a:bodyPr>
          <a:lstStyle/>
          <a:p>
            <a:pPr marL="0" indent="0">
              <a:buNone/>
            </a:pPr>
            <a:r>
              <a:rPr lang="en-US" sz="2800" b="1" dirty="0">
                <a:solidFill>
                  <a:schemeClr val="accent4"/>
                </a:solidFill>
              </a:rPr>
              <a:t>3. Share Your Findings</a:t>
            </a:r>
            <a:endParaRPr lang="en-US" sz="2800" b="1" dirty="0">
              <a:solidFill>
                <a:schemeClr val="tx1"/>
              </a:solidFill>
            </a:endParaRPr>
          </a:p>
        </p:txBody>
      </p:sp>
      <p:sp>
        <p:nvSpPr>
          <p:cNvPr id="11" name="TextBox 10">
            <a:extLst>
              <a:ext uri="{FF2B5EF4-FFF2-40B4-BE49-F238E27FC236}">
                <a16:creationId xmlns:a16="http://schemas.microsoft.com/office/drawing/2014/main" id="{7F4F3ABB-F3D5-4F03-A9DA-EB83F92F03C7}"/>
              </a:ext>
            </a:extLst>
          </p:cNvPr>
          <p:cNvSpPr txBox="1"/>
          <p:nvPr/>
        </p:nvSpPr>
        <p:spPr>
          <a:xfrm>
            <a:off x="1461541" y="1388399"/>
            <a:ext cx="6461231" cy="523220"/>
          </a:xfrm>
          <a:prstGeom prst="rect">
            <a:avLst/>
          </a:prstGeom>
          <a:noFill/>
        </p:spPr>
        <p:txBody>
          <a:bodyPr wrap="square" rtlCol="0">
            <a:spAutoFit/>
          </a:bodyPr>
          <a:lstStyle/>
          <a:p>
            <a:pPr marL="457200" indent="-457200">
              <a:buFontTx/>
              <a:buChar char="-"/>
            </a:pPr>
            <a:r>
              <a:rPr lang="en-US" sz="2800" dirty="0">
                <a:solidFill>
                  <a:schemeClr val="tx1">
                    <a:lumMod val="65000"/>
                    <a:lumOff val="35000"/>
                  </a:schemeClr>
                </a:solidFill>
              </a:rPr>
              <a:t>Instagram @CDCmuseum</a:t>
            </a:r>
          </a:p>
        </p:txBody>
      </p:sp>
    </p:spTree>
    <p:extLst>
      <p:ext uri="{BB962C8B-B14F-4D97-AF65-F5344CB8AC3E}">
        <p14:creationId xmlns:p14="http://schemas.microsoft.com/office/powerpoint/2010/main" val="1211825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B8424AB-D56B-4256-866A-5B54DE93C2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FC999C28-AD33-4EB7-A5F1-C06D10A5F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useBgFill="1">
        <p:nvSpPr>
          <p:cNvPr id="14" name="Rectangle 13">
            <a:extLst>
              <a:ext uri="{FF2B5EF4-FFF2-40B4-BE49-F238E27FC236}">
                <a16:creationId xmlns:a16="http://schemas.microsoft.com/office/drawing/2014/main" id="{0864E5C9-52C9-4572-AC75-548B9B9C2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5CC6500-4DBD-4C34-BC14-2387FB483B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61999"/>
            <a:ext cx="4642228"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1F738E12-E714-724C-BC3C-96963CA88A26}"/>
              </a:ext>
            </a:extLst>
          </p:cNvPr>
          <p:cNvSpPr>
            <a:spLocks noGrp="1"/>
          </p:cNvSpPr>
          <p:nvPr>
            <p:ph type="title"/>
          </p:nvPr>
        </p:nvSpPr>
        <p:spPr>
          <a:xfrm>
            <a:off x="235532" y="1368787"/>
            <a:ext cx="3258688" cy="3255264"/>
          </a:xfrm>
        </p:spPr>
        <p:txBody>
          <a:bodyPr vert="horz" lIns="91440" tIns="45720" rIns="91440" bIns="45720" rtlCol="0" anchor="b">
            <a:normAutofit/>
          </a:bodyPr>
          <a:lstStyle/>
          <a:p>
            <a:r>
              <a:rPr lang="en-US" sz="5000" spc="-100" dirty="0"/>
              <a:t>Questions?</a:t>
            </a:r>
          </a:p>
        </p:txBody>
      </p:sp>
      <p:sp>
        <p:nvSpPr>
          <p:cNvPr id="18" name="Rectangle 17">
            <a:extLst>
              <a:ext uri="{FF2B5EF4-FFF2-40B4-BE49-F238E27FC236}">
                <a16:creationId xmlns:a16="http://schemas.microsoft.com/office/drawing/2014/main" id="{4E34A3B6-BAD2-4156-BDC6-4736248BF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3" name="Picture 12">
            <a:extLst>
              <a:ext uri="{FF2B5EF4-FFF2-40B4-BE49-F238E27FC236}">
                <a16:creationId xmlns:a16="http://schemas.microsoft.com/office/drawing/2014/main" id="{6BBC8C82-7DE3-4A4A-9CC0-7B96481C3F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0986446" y="6135850"/>
            <a:ext cx="1269876" cy="738115"/>
          </a:xfrm>
          <a:prstGeom prst="rect">
            <a:avLst/>
          </a:prstGeom>
        </p:spPr>
      </p:pic>
      <p:pic>
        <p:nvPicPr>
          <p:cNvPr id="11" name="Picture 10">
            <a:extLst>
              <a:ext uri="{FF2B5EF4-FFF2-40B4-BE49-F238E27FC236}">
                <a16:creationId xmlns:a16="http://schemas.microsoft.com/office/drawing/2014/main" id="{3AB9B9B4-83F3-F642-98D8-7F873BD5C160}"/>
              </a:ext>
              <a:ext uri="{C183D7F6-B498-43B3-948B-1728B52AA6E4}">
                <adec:decorative xmlns:adec="http://schemas.microsoft.com/office/drawing/2017/decorative" val="1"/>
              </a:ext>
            </a:extLst>
          </p:cNvPr>
          <p:cNvPicPr>
            <a:picLocks noChangeAspect="1"/>
          </p:cNvPicPr>
          <p:nvPr/>
        </p:nvPicPr>
        <p:blipFill>
          <a:blip r:embed="rId4">
            <a:alphaModFix/>
            <a:extLst>
              <a:ext uri="{BEBA8EAE-BF5A-486C-A8C5-ECC9F3942E4B}">
                <a14:imgProps xmlns:a14="http://schemas.microsoft.com/office/drawing/2010/main">
                  <a14:imgLayer r:embed="rId5">
                    <a14:imgEffect>
                      <a14:backgroundRemoval t="3318" b="97840" l="2855" r="98457">
                        <a14:foregroundMark x1="28704" y1="14120" x2="19367" y2="18056"/>
                        <a14:foregroundMark x1="13426" y1="22068" x2="16049" y2="31019"/>
                        <a14:foregroundMark x1="26389" y1="22762" x2="77623" y2="49691"/>
                        <a14:foregroundMark x1="77623" y1="49691" x2="39043" y2="17052"/>
                        <a14:foregroundMark x1="39043" y1="17052" x2="50617" y2="12114"/>
                        <a14:foregroundMark x1="64892" y1="15741" x2="17361" y2="31790"/>
                        <a14:foregroundMark x1="17361" y1="31790" x2="37963" y2="43364"/>
                        <a14:foregroundMark x1="27392" y1="87191" x2="78086" y2="75154"/>
                        <a14:foregroundMark x1="78086" y1="75154" x2="87809" y2="53935"/>
                        <a14:foregroundMark x1="61883" y1="92515" x2="84722" y2="41975"/>
                        <a14:foregroundMark x1="84722" y1="41975" x2="67593" y2="19753"/>
                        <a14:foregroundMark x1="92824" y1="36034" x2="75000" y2="83565"/>
                        <a14:foregroundMark x1="75000" y1="83565" x2="62269" y2="89815"/>
                        <a14:foregroundMark x1="91821" y1="53935" x2="73843" y2="83873"/>
                        <a14:foregroundMark x1="15046" y1="30710" x2="32716" y2="79861"/>
                        <a14:foregroundMark x1="32716" y1="79861" x2="37963" y2="80556"/>
                        <a14:foregroundMark x1="21682" y1="31713" x2="34105" y2="83333"/>
                        <a14:foregroundMark x1="34105" y1="83333" x2="36651" y2="84568"/>
                        <a14:foregroundMark x1="12731" y1="23380" x2="20139" y2="74846"/>
                        <a14:foregroundMark x1="20139" y1="74846" x2="31327" y2="80247"/>
                        <a14:foregroundMark x1="40972" y1="97840" x2="87269" y2="75617"/>
                        <a14:foregroundMark x1="87269" y1="75617" x2="91127" y2="35031"/>
                        <a14:foregroundMark x1="5401" y1="66590" x2="26698" y2="87886"/>
                        <a14:foregroundMark x1="12731" y1="21759" x2="8102" y2="67593"/>
                        <a14:foregroundMark x1="10725" y1="24691" x2="3086" y2="47299"/>
                        <a14:foregroundMark x1="20062" y1="12731" x2="70988" y2="15201"/>
                        <a14:foregroundMark x1="70988" y1="15201" x2="36034" y2="5787"/>
                        <a14:foregroundMark x1="65201" y1="6481" x2="42284" y2="3472"/>
                        <a14:foregroundMark x1="4090" y1="45988" x2="7793" y2="65586"/>
                        <a14:foregroundMark x1="90509" y1="32716" x2="92824" y2="69599"/>
                        <a14:foregroundMark x1="91512" y1="29707" x2="98457" y2="47685"/>
                      </a14:backgroundRemoval>
                    </a14:imgEffect>
                  </a14:imgLayer>
                </a14:imgProps>
              </a:ext>
            </a:extLst>
          </a:blip>
          <a:stretch>
            <a:fillRect/>
          </a:stretch>
        </p:blipFill>
        <p:spPr>
          <a:xfrm>
            <a:off x="30649" y="6106232"/>
            <a:ext cx="738115" cy="738115"/>
          </a:xfrm>
          <a:prstGeom prst="rect">
            <a:avLst/>
          </a:prstGeom>
        </p:spPr>
      </p:pic>
      <p:pic>
        <p:nvPicPr>
          <p:cNvPr id="15" name="Graphic 17">
            <a:extLst>
              <a:ext uri="{FF2B5EF4-FFF2-40B4-BE49-F238E27FC236}">
                <a16:creationId xmlns:a16="http://schemas.microsoft.com/office/drawing/2014/main" id="{A8F519D7-81CA-4B75-8372-77043D3C5566}"/>
              </a:ext>
              <a:ext uri="{C183D7F6-B498-43B3-948B-1728B52AA6E4}">
                <adec:decorative xmlns:adec="http://schemas.microsoft.com/office/drawing/2017/decorative" val="1"/>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281999" y="3597272"/>
            <a:ext cx="1078230" cy="1078230"/>
          </a:xfrm>
          <a:prstGeom prst="rect">
            <a:avLst/>
          </a:prstGeom>
        </p:spPr>
      </p:pic>
    </p:spTree>
    <p:extLst>
      <p:ext uri="{BB962C8B-B14F-4D97-AF65-F5344CB8AC3E}">
        <p14:creationId xmlns:p14="http://schemas.microsoft.com/office/powerpoint/2010/main" val="36705418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5c1fcb88-6598-47af-8e79-705c90a48c47"/>
  <p:tag name="TPVERSION" val="8"/>
  <p:tag name="TPFULLVERSION" val="8.9.2.12"/>
  <p:tag name="PPTVERSION" val="16"/>
  <p:tag name="TPOS" val="2"/>
  <p:tag name="TPLASTSAVEVERSION" val="6.4 PC"/>
</p:tagLst>
</file>

<file path=ppt/theme/theme1.xml><?xml version="1.0" encoding="utf-8"?>
<a:theme xmlns:a="http://schemas.openxmlformats.org/drawingml/2006/main" name="Frame">
  <a:themeElements>
    <a:clrScheme name="CDC Museum colors">
      <a:dk1>
        <a:srgbClr val="000000"/>
      </a:dk1>
      <a:lt1>
        <a:srgbClr val="FFFFFF"/>
      </a:lt1>
      <a:dk2>
        <a:srgbClr val="545454"/>
      </a:dk2>
      <a:lt2>
        <a:srgbClr val="BFBFBF"/>
      </a:lt2>
      <a:accent1>
        <a:srgbClr val="00957C"/>
      </a:accent1>
      <a:accent2>
        <a:srgbClr val="FDB913"/>
      </a:accent2>
      <a:accent3>
        <a:srgbClr val="FFDC11"/>
      </a:accent3>
      <a:accent4>
        <a:srgbClr val="F15927"/>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55EAC6ABEDA34FAE9CF6A34DAC2F14" ma:contentTypeVersion="2" ma:contentTypeDescription="Create a new document." ma:contentTypeScope="" ma:versionID="b5ea7a3ff8b2de2c57ec7bc5ee36f267">
  <xsd:schema xmlns:xsd="http://www.w3.org/2001/XMLSchema" xmlns:xs="http://www.w3.org/2001/XMLSchema" xmlns:p="http://schemas.microsoft.com/office/2006/metadata/properties" xmlns:ns3="5209fd75-7a81-4168-b980-79f8c369b5ef" targetNamespace="http://schemas.microsoft.com/office/2006/metadata/properties" ma:root="true" ma:fieldsID="03fec3d55c1cf020c36dcc482f56f43b" ns3:_="">
    <xsd:import namespace="5209fd75-7a81-4168-b980-79f8c369b5ef"/>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9fd75-7a81-4168-b980-79f8c369b5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600CEF0-DBFE-44FD-88A6-8111455294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209fd75-7a81-4168-b980-79f8c369b5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0531BD6-B922-454C-A433-0744AFF32838}">
  <ds:schemaRefs>
    <ds:schemaRef ds:uri="http://purl.org/dc/elements/1.1/"/>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http://purl.org/dc/dcmitype/"/>
    <ds:schemaRef ds:uri="http://schemas.microsoft.com/office/2006/documentManagement/types"/>
    <ds:schemaRef ds:uri="5209fd75-7a81-4168-b980-79f8c369b5ef"/>
    <ds:schemaRef ds:uri="http://purl.org/dc/terms/"/>
  </ds:schemaRefs>
</ds:datastoreItem>
</file>

<file path=customXml/itemProps3.xml><?xml version="1.0" encoding="utf-8"?>
<ds:datastoreItem xmlns:ds="http://schemas.openxmlformats.org/officeDocument/2006/customXml" ds:itemID="{09DDCBDF-21DA-465A-B361-B8DF177941C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1778</TotalTime>
  <Words>4095</Words>
  <Application>Microsoft Office PowerPoint</Application>
  <PresentationFormat>Widescreen</PresentationFormat>
  <Paragraphs>233</Paragraphs>
  <Slides>16</Slides>
  <Notes>16</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Century Gothic</vt:lpstr>
      <vt:lpstr>Corbel</vt:lpstr>
      <vt:lpstr>Symbol</vt:lpstr>
      <vt:lpstr>Wingdings 2</vt:lpstr>
      <vt:lpstr>Frame</vt:lpstr>
      <vt:lpstr>Climate Change &amp; Health</vt:lpstr>
      <vt:lpstr>Terms to Know</vt:lpstr>
      <vt:lpstr>Understanding Climate Change</vt:lpstr>
      <vt:lpstr>Think About It</vt:lpstr>
      <vt:lpstr>Climate, Health,  and CDC</vt:lpstr>
      <vt:lpstr>Climate, Health,  and CDC</vt:lpstr>
      <vt:lpstr>Climate, Health,  and CDC</vt:lpstr>
      <vt:lpstr>Think About It</vt:lpstr>
      <vt:lpstr>From the Expert</vt:lpstr>
      <vt:lpstr>Think About It</vt:lpstr>
      <vt:lpstr>Give it a Try</vt:lpstr>
      <vt:lpstr>Use the Scientific Method</vt:lpstr>
      <vt:lpstr>Give it a Try</vt:lpstr>
      <vt:lpstr>Give it a Try</vt:lpstr>
      <vt:lpstr>Give it a Try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 &amp; Health - Slides</dc:title>
  <dc:creator>CDC Museum Public Health Academy</dc:creator>
  <cp:lastModifiedBy>Domby, Emma (CDC/OD/OC) (CTR)</cp:lastModifiedBy>
  <cp:revision>1</cp:revision>
  <cp:lastPrinted>2021-09-03T14:53:05Z</cp:lastPrinted>
  <dcterms:created xsi:type="dcterms:W3CDTF">2021-01-13T22:46:39Z</dcterms:created>
  <dcterms:modified xsi:type="dcterms:W3CDTF">2024-12-27T20:13:05Z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af03ff0-41c5-4c41-b55e-fabb8fae94be_Enabled">
    <vt:lpwstr>true</vt:lpwstr>
  </property>
  <property fmtid="{D5CDD505-2E9C-101B-9397-08002B2CF9AE}" pid="3" name="MSIP_Label_8af03ff0-41c5-4c41-b55e-fabb8fae94be_SetDate">
    <vt:lpwstr>2021-01-15T14:28:02Z</vt:lpwstr>
  </property>
  <property fmtid="{D5CDD505-2E9C-101B-9397-08002B2CF9AE}" pid="4" name="MSIP_Label_8af03ff0-41c5-4c41-b55e-fabb8fae94be_Method">
    <vt:lpwstr>Privileged</vt:lpwstr>
  </property>
  <property fmtid="{D5CDD505-2E9C-101B-9397-08002B2CF9AE}" pid="5" name="MSIP_Label_8af03ff0-41c5-4c41-b55e-fabb8fae94be_Name">
    <vt:lpwstr>8af03ff0-41c5-4c41-b55e-fabb8fae94be</vt:lpwstr>
  </property>
  <property fmtid="{D5CDD505-2E9C-101B-9397-08002B2CF9AE}" pid="6" name="MSIP_Label_8af03ff0-41c5-4c41-b55e-fabb8fae94be_SiteId">
    <vt:lpwstr>9ce70869-60db-44fd-abe8-d2767077fc8f</vt:lpwstr>
  </property>
  <property fmtid="{D5CDD505-2E9C-101B-9397-08002B2CF9AE}" pid="7" name="MSIP_Label_8af03ff0-41c5-4c41-b55e-fabb8fae94be_ActionId">
    <vt:lpwstr>89cd389e-e232-47cc-9642-6b817dfcbe1a</vt:lpwstr>
  </property>
  <property fmtid="{D5CDD505-2E9C-101B-9397-08002B2CF9AE}" pid="8" name="MSIP_Label_8af03ff0-41c5-4c41-b55e-fabb8fae94be_ContentBits">
    <vt:lpwstr>0</vt:lpwstr>
  </property>
  <property fmtid="{D5CDD505-2E9C-101B-9397-08002B2CF9AE}" pid="9" name="ContentTypeId">
    <vt:lpwstr>0x010100C355EAC6ABEDA34FAE9CF6A34DAC2F14</vt:lpwstr>
  </property>
</Properties>
</file>