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17"/>
  </p:notesMasterIdLst>
  <p:sldIdLst>
    <p:sldId id="301" r:id="rId2"/>
    <p:sldId id="322" r:id="rId3"/>
    <p:sldId id="555" r:id="rId4"/>
    <p:sldId id="609" r:id="rId5"/>
    <p:sldId id="261" r:id="rId6"/>
    <p:sldId id="605" r:id="rId7"/>
    <p:sldId id="612" r:id="rId8"/>
    <p:sldId id="582" r:id="rId9"/>
    <p:sldId id="514" r:id="rId10"/>
    <p:sldId id="578" r:id="rId11"/>
    <p:sldId id="260" r:id="rId12"/>
    <p:sldId id="611" r:id="rId13"/>
    <p:sldId id="610" r:id="rId14"/>
    <p:sldId id="324" r:id="rId15"/>
    <p:sldId id="321" r:id="rId1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AF34703-1C00-A41D-4A90-D64CE15FED86}" name="Bailey, Claire (CDC/NCEZID/DHQP/IICB)" initials="BC" userId="S::rtx6@cdc.gov::33d6ebeb-4f87-43f9-9114-d895840b5f25" providerId="AD"/>
  <p188:author id="{74873CA3-183E-6DA5-8DD9-6D3F260CF572}" name="Wilson, Katie (CDC/DDID/NCEZID/DHQP)" initials="W(" userId="S::vvd6@cdc.gov::b37c5cec-f22a-4653-a2f2-bcde195e618a" providerId="AD"/>
  <p188:author id="{95D7EAF3-B58E-CADA-DB08-73B7407BEBF9}" name="Marilyn Ponder" initials="MP" userId="S::qvl8@cdc.gov::3999cd6a-e61a-4ada-a4ca-391c3b117a9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DAB"/>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65" autoAdjust="0"/>
    <p:restoredTop sz="89167" autoAdjust="0"/>
  </p:normalViewPr>
  <p:slideViewPr>
    <p:cSldViewPr snapToGrid="0">
      <p:cViewPr varScale="1">
        <p:scale>
          <a:sx n="79" d="100"/>
          <a:sy n="79" d="100"/>
        </p:scale>
        <p:origin x="96" y="547"/>
      </p:cViewPr>
      <p:guideLst/>
    </p:cSldViewPr>
  </p:slideViewPr>
  <p:outlineViewPr>
    <p:cViewPr>
      <p:scale>
        <a:sx n="33" d="100"/>
        <a:sy n="33" d="100"/>
      </p:scale>
      <p:origin x="0" y="-201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38B311-536F-4FFA-84F5-90236787C32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29AEC2-E2B1-4B06-9359-EA37D4D9CA20}" type="slidenum">
              <a:rPr lang="en-US" smtClean="0"/>
              <a:t>‹#›</a:t>
            </a:fld>
            <a:endParaRPr lang="en-US"/>
          </a:p>
        </p:txBody>
      </p:sp>
    </p:spTree>
    <p:extLst>
      <p:ext uri="{BB962C8B-B14F-4D97-AF65-F5344CB8AC3E}">
        <p14:creationId xmlns:p14="http://schemas.microsoft.com/office/powerpoint/2010/main" val="14676500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phil.cdc.gov/Details.aspx?pid=18427"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Audiencia destinataria: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Esta presentación se enfoca en lo que el </a:t>
            </a:r>
            <a:r>
              <a:rPr lang="es-ES" sz="1200" b="1" i="1" dirty="0">
                <a:solidFill>
                  <a:schemeClr val="tx1"/>
                </a:solidFill>
                <a:effectLst/>
                <a:latin typeface="+mn-lt"/>
                <a:ea typeface="+mn-lt"/>
                <a:cs typeface="+mn-cs"/>
              </a:rPr>
              <a:t>personal administrativo de los centros médicos </a:t>
            </a:r>
            <a:r>
              <a:rPr lang="es-ES" sz="1200" i="1" dirty="0">
                <a:solidFill>
                  <a:schemeClr val="tx1"/>
                </a:solidFill>
                <a:effectLst/>
                <a:latin typeface="+mn-lt"/>
                <a:ea typeface="+mn-lt"/>
                <a:cs typeface="+mn-cs"/>
              </a:rPr>
              <a:t>debe saber acerca de preparar estaciones de higiene de las manos en sus centros en el contexto de la enfermedad del Ébola (ébola) o la enfermedad por el virus de Marburgo (enfermedad de Marburgo). Para obtener información acerca de cómo realizar la higiene de las manos, consulte la presentación relacionada para los trabajadores de la salud que se encuentra en la página web de prevención y control de infecciones (PCI) para el ébola y la enfermedad de Marburgo en cdc.gov.</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effectLst/>
                <a:latin typeface="+mn-lt"/>
                <a:ea typeface="+mn-lt"/>
                <a:cs typeface="+mn-cs"/>
              </a:rPr>
              <a:t>Tenga en cuenta que los temas de la capacitación sobre la prevención y el control de infecciones para el ébola o la enfermedad de Marburgo se publican en orden, y se espera que los participantes avancen a lo largo de la serie. Sin embargo, puede combinar el contenido para satisfacer las necesidades de los participantes, y podría necesitar ajustar el ejemplo del guion según corresponda.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effectLst/>
                <a:latin typeface="+mn-lt"/>
                <a:ea typeface="+mn-lt"/>
                <a:cs typeface="+mn-cs"/>
              </a:rPr>
              <a:t>Cantidad de tiempo estimado con participación de la audiencia</a:t>
            </a:r>
            <a:r>
              <a:rPr lang="es-ES" sz="1200" i="1">
                <a:solidFill>
                  <a:schemeClr val="tx1"/>
                </a:solidFill>
                <a:effectLst/>
                <a:latin typeface="+mn-lt"/>
                <a:ea typeface="+mn-lt"/>
                <a:cs typeface="+mn-cs"/>
              </a:rPr>
              <a:t>: aproximadamente </a:t>
            </a:r>
            <a:r>
              <a:rPr lang="es-ES" sz="1200" i="1" dirty="0">
                <a:solidFill>
                  <a:schemeClr val="tx1"/>
                </a:solidFill>
                <a:effectLst/>
                <a:latin typeface="+mn-lt"/>
                <a:ea typeface="+mn-lt"/>
                <a:cs typeface="+mn-cs"/>
              </a:rPr>
              <a:t>15 a 20 minutos</a:t>
            </a:r>
          </a:p>
          <a:p>
            <a:endParaRPr lang="en-US" sz="1200" kern="1200" dirty="0">
              <a:solidFill>
                <a:schemeClr val="tx1"/>
              </a:solidFill>
              <a:effectLst/>
              <a:latin typeface="+mn-lt"/>
              <a:ea typeface="+mn-ea"/>
              <a:cs typeface="+mn-cs"/>
            </a:endParaRPr>
          </a:p>
          <a:p>
            <a:r>
              <a:rPr lang="es-ES" sz="1200" i="1" dirty="0">
                <a:solidFill>
                  <a:schemeClr val="tx1"/>
                </a:solidFill>
                <a:effectLst/>
                <a:latin typeface="+mn-lt"/>
                <a:ea typeface="+mn-lt"/>
                <a:cs typeface="+mn-cs"/>
              </a:rPr>
              <a:t>Guion:</a:t>
            </a:r>
          </a:p>
          <a:p>
            <a:r>
              <a:rPr lang="es-ES" sz="1200" dirty="0">
                <a:solidFill>
                  <a:schemeClr val="tx1"/>
                </a:solidFill>
                <a:effectLst/>
                <a:latin typeface="+mn-lt"/>
                <a:ea typeface="+mn-lt"/>
                <a:cs typeface="+mn-cs"/>
              </a:rPr>
              <a:t>¡Bienvenidos! Hoy nos enfocaremos en facilitar la higiene de las manos en los centros de atención médica donde trabajan, en el contexto de la enfermedad del Ébola (o ébola) y de la enfermedad por el virus de Marburgo (o enfermedad de Marburgo), a través de la preparación de estaciones de higiene de las manos.</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42950" indent="-285750">
              <a:defRPr>
                <a:solidFill>
                  <a:schemeClr val="tx1"/>
                </a:solidFill>
                <a:latin typeface="Myriad Web Pro" panose="020B0503030403020204" pitchFamily="34" charset="0"/>
              </a:defRPr>
            </a:lvl2pPr>
            <a:lvl3pPr marL="1143000" indent="-228600">
              <a:defRPr>
                <a:solidFill>
                  <a:schemeClr val="tx1"/>
                </a:solidFill>
                <a:latin typeface="Myriad Web Pro" panose="020B0503030403020204" pitchFamily="34" charset="0"/>
              </a:defRPr>
            </a:lvl3pPr>
            <a:lvl4pPr marL="1600200" indent="-228600">
              <a:defRPr>
                <a:solidFill>
                  <a:schemeClr val="tx1"/>
                </a:solidFill>
                <a:latin typeface="Myriad Web Pro" panose="020B0503030403020204" pitchFamily="34" charset="0"/>
              </a:defRPr>
            </a:lvl4pPr>
            <a:lvl5pPr marL="2057400" indent="-228600">
              <a:defRPr>
                <a:solidFill>
                  <a:schemeClr val="tx1"/>
                </a:solidFill>
                <a:latin typeface="Myriad Web Pro" panose="020B0503030403020204" pitchFamily="34" charset="0"/>
              </a:defRPr>
            </a:lvl5pPr>
            <a:lvl6pPr marL="2514600" indent="-228600" fontAlgn="base">
              <a:spcBef>
                <a:spcPct val="0"/>
              </a:spcBef>
              <a:spcAft>
                <a:spcPct val="0"/>
              </a:spcAft>
              <a:defRPr>
                <a:solidFill>
                  <a:schemeClr val="tx1"/>
                </a:solidFill>
                <a:latin typeface="Myriad Web Pro" panose="020B0503030403020204" pitchFamily="34" charset="0"/>
              </a:defRPr>
            </a:lvl6pPr>
            <a:lvl7pPr marL="2971800" indent="-228600" fontAlgn="base">
              <a:spcBef>
                <a:spcPct val="0"/>
              </a:spcBef>
              <a:spcAft>
                <a:spcPct val="0"/>
              </a:spcAft>
              <a:defRPr>
                <a:solidFill>
                  <a:schemeClr val="tx1"/>
                </a:solidFill>
                <a:latin typeface="Myriad Web Pro" panose="020B0503030403020204" pitchFamily="34" charset="0"/>
              </a:defRPr>
            </a:lvl7pPr>
            <a:lvl8pPr marL="3429000" indent="-228600" fontAlgn="base">
              <a:spcBef>
                <a:spcPct val="0"/>
              </a:spcBef>
              <a:spcAft>
                <a:spcPct val="0"/>
              </a:spcAft>
              <a:defRPr>
                <a:solidFill>
                  <a:schemeClr val="tx1"/>
                </a:solidFill>
                <a:latin typeface="Myriad Web Pro" panose="020B0503030403020204" pitchFamily="34" charset="0"/>
              </a:defRPr>
            </a:lvl8pPr>
            <a:lvl9pPr marL="3886200" indent="-228600" fontAlgn="base">
              <a:spcBef>
                <a:spcPct val="0"/>
              </a:spcBef>
              <a:spcAft>
                <a:spcPct val="0"/>
              </a:spcAft>
              <a:defRPr>
                <a:solidFill>
                  <a:schemeClr val="tx1"/>
                </a:solidFill>
                <a:latin typeface="Myriad Web Pro" panose="020B0503030403020204" pitchFamily="34" charset="0"/>
              </a:defRPr>
            </a:lvl9pPr>
          </a:lstStyle>
          <a:p>
            <a:pPr fontAlgn="base">
              <a:spcBef>
                <a:spcPct val="0"/>
              </a:spcBef>
              <a:spcAft>
                <a:spcPct val="0"/>
              </a:spcAft>
            </a:pPr>
            <a:fld id="{6F084AA2-EDF3-41B6-9BD5-4D1331E35CE7}" type="slidenum">
              <a:rPr lang="en-US" altLang="en-US">
                <a:latin typeface="Calibri" panose="020F0502020204030204" pitchFamily="34" charset="0"/>
              </a:rPr>
              <a:pPr fontAlgn="base">
                <a:spcBef>
                  <a:spcPct val="0"/>
                </a:spcBef>
                <a:spcAft>
                  <a:spcPct val="0"/>
                </a:spcAft>
              </a:pPr>
              <a:t>1</a:t>
            </a:fld>
            <a:endParaRPr lang="en-US" altLang="en-US">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txBody>
          <a:bodyPr/>
          <a:lstStyle/>
          <a:p>
            <a:endParaRPr lang="en-US"/>
          </a:p>
        </p:txBody>
      </p:sp>
      <p:sp>
        <p:nvSpPr>
          <p:cNvPr id="3" name="Notes Placeholder 2"/>
          <p:cNvSpPr>
            <a:spLocks noGrp="1"/>
          </p:cNvSpPr>
          <p:nvPr>
            <p:ph type="body" idx="1"/>
          </p:nvPr>
        </p:nvSpPr>
        <p:spPr/>
        <p:txBody>
          <a:bodyPr/>
          <a:lstStyle/>
          <a:p>
            <a:pPr lvl="0"/>
            <a:r>
              <a:rPr lang="es-ES" i="1" dirty="0"/>
              <a:t>Guion</a:t>
            </a:r>
            <a:r>
              <a:rPr lang="es-ES" dirty="0"/>
              <a:t>:</a:t>
            </a:r>
          </a:p>
          <a:p>
            <a:pPr lvl="0"/>
            <a:r>
              <a:rPr lang="es-ES" dirty="0"/>
              <a:t>Tenemos dos objetivos de aprendizaje en el día de hoy.</a:t>
            </a:r>
            <a:r>
              <a:rPr lang="es-ES" baseline="0" dirty="0"/>
              <a:t> Para el final de nuestro encuentro de hoy, ustedes deberían poder explicar por qué es importante facilitar la higiene de las manos en los centros de atención médica en el contexto del ébola o de la enfermedad de Marburgo, y mencionar por lo menos tres consideraciones para facilitar la higiene adecuada de las manos con agua y jabón.</a:t>
            </a:r>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solidFill>
                  <a:srgbClr val="000000"/>
                </a:solidFill>
              </a:rPr>
              <a:t>Guion</a:t>
            </a:r>
            <a:r>
              <a:rPr lang="es-ES" dirty="0">
                <a:solidFill>
                  <a:srgbClr val="000000"/>
                </a:solidFill>
              </a:rPr>
              <a:t>:</a:t>
            </a:r>
          </a:p>
          <a:p>
            <a:r>
              <a:rPr lang="es-ES" dirty="0">
                <a:solidFill>
                  <a:srgbClr val="000000"/>
                </a:solidFill>
              </a:rPr>
              <a:t>Para empezar, hablemos sobre algunas definiciones de frases que usaré en la presentación de hoy. Primero, la higiene de las manos es el término general que se usa para la limpieza de las manos, ya sea usando agua y jabón, un desinfectante de manos a base de alcohol o el restregado de manos quirúrgico. En los documentos técnicos, podrían ver referencias al lavado de manos, que implica el uso de agua y jabón, y a la desinfección de manos, que implica el uso de un desinfectante a base de alcohol.</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2222167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solidFill>
                  <a:srgbClr val="000000"/>
                </a:solidFill>
              </a:rPr>
              <a:t>Guion</a:t>
            </a:r>
            <a:r>
              <a:rPr lang="es-ES" dirty="0">
                <a:solidFill>
                  <a:srgbClr val="000000"/>
                </a:solidFill>
              </a:rPr>
              <a:t>:</a:t>
            </a:r>
          </a:p>
          <a:p>
            <a:r>
              <a:rPr lang="es-ES" dirty="0">
                <a:solidFill>
                  <a:srgbClr val="000000"/>
                </a:solidFill>
              </a:rPr>
              <a:t>Otra frase que deben conocer es estación de higiene de las manos. Las estaciones de higiene de las manos son áreas designadas para que las personas tengan acceso a productos, como desinfectante a base de alcohol o agua y jabón, para limpiarse las manos. </a:t>
            </a:r>
          </a:p>
          <a:p>
            <a:endParaRPr lang="en-US" dirty="0">
              <a:solidFill>
                <a:srgbClr val="000000"/>
              </a:solidFill>
              <a:ea typeface="Calibri"/>
              <a:cs typeface="Calibri"/>
            </a:endParaRPr>
          </a:p>
          <a:p>
            <a:r>
              <a:rPr lang="es-ES" dirty="0">
                <a:solidFill>
                  <a:srgbClr val="000000"/>
                </a:solidFill>
              </a:rPr>
              <a:t>Estas fotos muestran algunos ejemplos de estaciones de higiene de las manos que podrían estar acostumbrados a ver en su centro médico.</a:t>
            </a:r>
            <a:r>
              <a:rPr lang="es-ES" baseline="0" dirty="0">
                <a:solidFill>
                  <a:srgbClr val="000000"/>
                </a:solidFill>
              </a:rPr>
              <a:t> Generalmente, estas estaciones incluyen un balde con una vasija. Es común ver baldes de agua con un jabón colgando, o podría haber agua con cloro en los baldes, de lo cual hablaremos más adelante. </a:t>
            </a:r>
            <a:r>
              <a:rPr lang="es-ES" dirty="0">
                <a:solidFill>
                  <a:srgbClr val="000000"/>
                </a:solidFill>
              </a:rPr>
              <a:t>Las estaciones de higiene de las manos podrían también incluir dispensadores de desinfectante de manos a base de alcohol o un lavamanos con jabón disponible.</a:t>
            </a: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176443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participantes a conectar el aprendizaje nuevo con lo que ya saben y podría ayudarlos a entender mejor la información nueva. También lo ayuda a usted, el instructor, a identificar vacíos de conocimiento donde podría necesitar dedicar más tiempo o agregar énfasis cuando enseñe. Use esta diapositiva como una oportunidad para que los participantes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r>
              <a:rPr lang="es-ES" i="0" baseline="0" dirty="0"/>
              <a:t>Antes de comenzar, me gustaría que tomaran unos minutos para pensar en las estaciones de higiene de las manos en su centro médico actualmente. ¿Ofrece su centro desinfectante de manos a base de alcohol, agua y jabón o cloro en las estaciones de higiene de las manos? ¿Aproximadamente cuántas estaciones de higiene de las manos hay disponibles en su centro o en las partes de su centro en las que ustedes trabajan y con las que están familiarizados? ¿Dónde están ubicadas las estaciones de higiene de las manos?</a:t>
            </a:r>
          </a:p>
          <a:p>
            <a:endParaRPr lang="en-US" i="0" baseline="0" dirty="0"/>
          </a:p>
          <a:p>
            <a:r>
              <a:rPr lang="es-ES" i="0" baseline="0" dirty="0"/>
              <a:t>[</a:t>
            </a:r>
            <a:r>
              <a:rPr lang="es-ES" i="1" baseline="0" dirty="0"/>
              <a:t>Deles a los participantes uno o dos minutos para pensar o escribir sus respuestas].</a:t>
            </a:r>
          </a:p>
          <a:p>
            <a:endParaRPr lang="en-US" i="1" baseline="0" dirty="0"/>
          </a:p>
          <a:p>
            <a:r>
              <a:rPr lang="es-ES" i="0" baseline="0" dirty="0"/>
              <a:t>Ahora que han tenido algún tiempo para pensar en esto, hablaremos sobre por qué es importante la higiene de las manos en el contexto del ébola o de la enfermedad de Marburgo, y algunas de las mejores prácticas para la higiene de las manos. Al final de la presentación, volveremos a pensar en la higiene de las manos en el contexto de sus centros médicos.</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5</a:t>
            </a:fld>
            <a:endParaRPr lang="en-US"/>
          </a:p>
        </p:txBody>
      </p:sp>
    </p:spTree>
    <p:extLst>
      <p:ext uri="{BB962C8B-B14F-4D97-AF65-F5344CB8AC3E}">
        <p14:creationId xmlns:p14="http://schemas.microsoft.com/office/powerpoint/2010/main" val="3167474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Esta imagen muestra algunos ejemplos de muchas de las cosas que ustedes y otras personas en su centro médico podrían tocar durante un día de trabajo típico. Como indican las flechas en esta imagen, tocar a personas, objetos y superficies permite la transferencia de patógenos de ustedes a ellos y de ellos a ustedes.</a:t>
            </a:r>
          </a:p>
          <a:p>
            <a:endParaRPr lang="en-US" baseline="0" dirty="0"/>
          </a:p>
          <a:p>
            <a:r>
              <a:rPr lang="es-ES" baseline="0" dirty="0"/>
              <a:t>Al tocar una superficie contaminada, como la manija de una puerta, equipo médico o sus teléfonos, y luego tocarse los ojos, la nariz o la boca, pueden transferirse patógenos, incluidos los que causan el ébola o la enfermedad de Marburgo. Los patógenos también pueden transferirse de las manos a otras personas, incluidos los pacientes, si tocan una superficie sin limpiar y luego tocan a otra persona o tocan un dispositivo médico.</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Una revisión sistémica reciente realizada por Selvaraj et al. reveló que la higiene inadecuada de las manos era un factor frecuente que llevaba a la exposición al ébola o la enfermedad de Marburgo mientras se recibía atención médica.</a:t>
            </a:r>
          </a:p>
          <a:p>
            <a:r>
              <a:rPr lang="es-ES" baseline="0" dirty="0"/>
              <a:t>La higiene de las manos es una medida simple que puede hacer una gran diferencia en mantenerlos a ustedes, a sus compañeros de trabajo y pacientes protegidos contra el ébola o la enfermedad de Marburgo. Al protegerse ustedes para no enfermarse, ayudan a proteger a su familia, amigos y otras personas en su comunidad.</a:t>
            </a:r>
          </a:p>
          <a:p>
            <a:endParaRPr lang="en-US" baseline="0" dirty="0"/>
          </a:p>
          <a:p>
            <a:r>
              <a:rPr lang="es-ES" baseline="0" dirty="0"/>
              <a:t>Al preparar y dar mantenimiento correctamente a las estaciones de higiene de las manos, ayudan a asegurar que tanto ustedes como los demás puedan limpiarse las manos regularmente.</a:t>
            </a:r>
          </a:p>
          <a:p>
            <a:endParaRPr lang="en-US" baseline="0" dirty="0"/>
          </a:p>
          <a:p>
            <a:pPr rtl="0" fontAlgn="base"/>
            <a:r>
              <a:rPr lang="es-ES" sz="1200" b="0" i="1" u="none" strike="noStrike" dirty="0">
                <a:solidFill>
                  <a:schemeClr val="tx1"/>
                </a:solidFill>
                <a:effectLst/>
                <a:latin typeface="+mn-lt"/>
                <a:ea typeface="+mn-lt"/>
                <a:cs typeface="+mn-cs"/>
              </a:rPr>
              <a:t>Referencia:</a:t>
            </a:r>
          </a:p>
          <a:p>
            <a:pPr rtl="0" fontAlgn="base"/>
            <a:r>
              <a:rPr lang="es-ES" sz="1200" b="0" i="1" u="none" strike="noStrike" dirty="0">
                <a:solidFill>
                  <a:schemeClr val="tx1"/>
                </a:solidFill>
                <a:effectLst/>
                <a:latin typeface="+mn-lt"/>
                <a:ea typeface="+mn-lt"/>
                <a:cs typeface="+mn-cs"/>
              </a:rPr>
              <a:t>J </a:t>
            </a:r>
            <a:r>
              <a:rPr lang="es-ES" sz="1200" b="0" i="1" u="none" strike="noStrike" dirty="0" err="1">
                <a:solidFill>
                  <a:schemeClr val="tx1"/>
                </a:solidFill>
                <a:effectLst/>
                <a:latin typeface="+mn-lt"/>
                <a:ea typeface="+mn-lt"/>
                <a:cs typeface="+mn-cs"/>
              </a:rPr>
              <a:t>Infect</a:t>
            </a:r>
            <a:r>
              <a:rPr lang="es-ES" sz="1200" b="0" i="1" u="none" strike="noStrike" dirty="0">
                <a:solidFill>
                  <a:schemeClr val="tx1"/>
                </a:solidFill>
                <a:effectLst/>
                <a:latin typeface="+mn-lt"/>
                <a:ea typeface="+mn-lt"/>
                <a:cs typeface="+mn-cs"/>
              </a:rPr>
              <a:t> </a:t>
            </a:r>
            <a:r>
              <a:rPr lang="es-ES" sz="1200" b="0" i="1" u="none" strike="noStrike" dirty="0" err="1">
                <a:solidFill>
                  <a:schemeClr val="tx1"/>
                </a:solidFill>
                <a:effectLst/>
                <a:latin typeface="+mn-lt"/>
                <a:ea typeface="+mn-lt"/>
                <a:cs typeface="+mn-cs"/>
              </a:rPr>
              <a:t>Dis</a:t>
            </a:r>
            <a:r>
              <a:rPr lang="es-ES" sz="1200" b="0" i="1" u="none" strike="noStrike" dirty="0">
                <a:solidFill>
                  <a:schemeClr val="tx1"/>
                </a:solidFill>
                <a:effectLst/>
                <a:latin typeface="+mn-lt"/>
                <a:ea typeface="+mn-lt"/>
                <a:cs typeface="+mn-cs"/>
              </a:rPr>
              <a:t>. 2018 Nov 22;218(suppl_5):S679-S689. </a:t>
            </a:r>
            <a:r>
              <a:rPr lang="es-ES" sz="1200" b="0" i="1" dirty="0">
                <a:solidFill>
                  <a:schemeClr val="tx1"/>
                </a:solidFill>
                <a:effectLst/>
                <a:latin typeface="+mn-lt"/>
                <a:ea typeface="+mn-lt"/>
                <a:cs typeface="+mn-cs"/>
              </a:rPr>
              <a:t>​</a:t>
            </a:r>
          </a:p>
          <a:p>
            <a:pPr rtl="0" fontAlgn="base"/>
            <a:r>
              <a:rPr lang="es-ES" sz="1200" b="0" i="1" u="none" strike="noStrike" dirty="0" err="1">
                <a:solidFill>
                  <a:schemeClr val="tx1"/>
                </a:solidFill>
                <a:effectLst/>
                <a:latin typeface="+mn-lt"/>
                <a:ea typeface="+mn-lt"/>
                <a:cs typeface="+mn-cs"/>
              </a:rPr>
              <a:t>Infection</a:t>
            </a:r>
            <a:r>
              <a:rPr lang="es-ES" sz="1200" b="0" i="1" u="none" strike="noStrike" dirty="0">
                <a:solidFill>
                  <a:schemeClr val="tx1"/>
                </a:solidFill>
                <a:effectLst/>
                <a:latin typeface="+mn-lt"/>
                <a:ea typeface="+mn-lt"/>
                <a:cs typeface="+mn-cs"/>
              </a:rPr>
              <a:t> Rates and Risk </a:t>
            </a:r>
            <a:r>
              <a:rPr lang="es-ES" sz="1200" b="0" i="1" u="none" strike="noStrike" dirty="0" err="1">
                <a:solidFill>
                  <a:schemeClr val="tx1"/>
                </a:solidFill>
                <a:effectLst/>
                <a:latin typeface="+mn-lt"/>
                <a:ea typeface="+mn-lt"/>
                <a:cs typeface="+mn-cs"/>
              </a:rPr>
              <a:t>Factors</a:t>
            </a:r>
            <a:r>
              <a:rPr lang="es-ES" sz="1200" b="0" i="1" u="none" strike="noStrike" dirty="0">
                <a:solidFill>
                  <a:schemeClr val="tx1"/>
                </a:solidFill>
                <a:effectLst/>
                <a:latin typeface="+mn-lt"/>
                <a:ea typeface="+mn-lt"/>
                <a:cs typeface="+mn-cs"/>
              </a:rPr>
              <a:t> </a:t>
            </a:r>
            <a:r>
              <a:rPr lang="es-ES" sz="1200" b="0" i="1" u="none" strike="noStrike" dirty="0" err="1">
                <a:solidFill>
                  <a:schemeClr val="tx1"/>
                </a:solidFill>
                <a:effectLst/>
                <a:latin typeface="+mn-lt"/>
                <a:ea typeface="+mn-lt"/>
                <a:cs typeface="+mn-cs"/>
              </a:rPr>
              <a:t>for</a:t>
            </a:r>
            <a:r>
              <a:rPr lang="es-ES" sz="1200" b="0" i="1" u="none" strike="noStrike" dirty="0">
                <a:solidFill>
                  <a:schemeClr val="tx1"/>
                </a:solidFill>
                <a:effectLst/>
                <a:latin typeface="+mn-lt"/>
                <a:ea typeface="+mn-lt"/>
                <a:cs typeface="+mn-cs"/>
              </a:rPr>
              <a:t> </a:t>
            </a:r>
            <a:r>
              <a:rPr lang="es-ES" sz="1200" b="0" i="1" u="none" strike="noStrike" dirty="0" err="1">
                <a:solidFill>
                  <a:schemeClr val="tx1"/>
                </a:solidFill>
                <a:effectLst/>
                <a:latin typeface="+mn-lt"/>
                <a:ea typeface="+mn-lt"/>
                <a:cs typeface="+mn-cs"/>
              </a:rPr>
              <a:t>Infection</a:t>
            </a:r>
            <a:r>
              <a:rPr lang="es-ES" sz="1200" b="0" i="1" u="none" strike="noStrike" dirty="0">
                <a:solidFill>
                  <a:schemeClr val="tx1"/>
                </a:solidFill>
                <a:effectLst/>
                <a:latin typeface="+mn-lt"/>
                <a:ea typeface="+mn-lt"/>
                <a:cs typeface="+mn-cs"/>
              </a:rPr>
              <a:t> </a:t>
            </a:r>
            <a:r>
              <a:rPr lang="es-ES" sz="1200" b="0" i="1" u="none" strike="noStrike" dirty="0" err="1">
                <a:solidFill>
                  <a:schemeClr val="tx1"/>
                </a:solidFill>
                <a:effectLst/>
                <a:latin typeface="+mn-lt"/>
                <a:ea typeface="+mn-lt"/>
                <a:cs typeface="+mn-cs"/>
              </a:rPr>
              <a:t>Among</a:t>
            </a:r>
            <a:r>
              <a:rPr lang="es-ES" sz="1200" b="0" i="1" u="none" strike="noStrike" dirty="0">
                <a:solidFill>
                  <a:schemeClr val="tx1"/>
                </a:solidFill>
                <a:effectLst/>
                <a:latin typeface="+mn-lt"/>
                <a:ea typeface="+mn-lt"/>
                <a:cs typeface="+mn-cs"/>
              </a:rPr>
              <a:t> Health </a:t>
            </a:r>
            <a:r>
              <a:rPr lang="es-ES" sz="1200" b="0" i="1" u="none" strike="noStrike" dirty="0" err="1">
                <a:solidFill>
                  <a:schemeClr val="tx1"/>
                </a:solidFill>
                <a:effectLst/>
                <a:latin typeface="+mn-lt"/>
                <a:ea typeface="+mn-lt"/>
                <a:cs typeface="+mn-cs"/>
              </a:rPr>
              <a:t>Workers</a:t>
            </a:r>
            <a:r>
              <a:rPr lang="es-ES" sz="1200" b="0" i="1" u="none" strike="noStrike" dirty="0">
                <a:solidFill>
                  <a:schemeClr val="tx1"/>
                </a:solidFill>
                <a:effectLst/>
                <a:latin typeface="+mn-lt"/>
                <a:ea typeface="+mn-lt"/>
                <a:cs typeface="+mn-cs"/>
              </a:rPr>
              <a:t> During </a:t>
            </a:r>
            <a:r>
              <a:rPr lang="es-ES" sz="1200" b="0" i="1" u="none" strike="noStrike" dirty="0" err="1">
                <a:solidFill>
                  <a:schemeClr val="tx1"/>
                </a:solidFill>
                <a:effectLst/>
                <a:latin typeface="+mn-lt"/>
                <a:ea typeface="+mn-lt"/>
                <a:cs typeface="+mn-cs"/>
              </a:rPr>
              <a:t>Ebola</a:t>
            </a:r>
            <a:r>
              <a:rPr lang="es-ES" sz="1200" b="0" i="1" u="none" strike="noStrike" dirty="0">
                <a:solidFill>
                  <a:schemeClr val="tx1"/>
                </a:solidFill>
                <a:effectLst/>
                <a:latin typeface="+mn-lt"/>
                <a:ea typeface="+mn-lt"/>
                <a:cs typeface="+mn-cs"/>
              </a:rPr>
              <a:t> and Marburg Virus </a:t>
            </a:r>
            <a:r>
              <a:rPr lang="es-ES" sz="1200" b="0" i="1" u="none" strike="noStrike" dirty="0" err="1">
                <a:solidFill>
                  <a:schemeClr val="tx1"/>
                </a:solidFill>
                <a:effectLst/>
                <a:latin typeface="+mn-lt"/>
                <a:ea typeface="+mn-lt"/>
                <a:cs typeface="+mn-cs"/>
              </a:rPr>
              <a:t>Outbreaks</a:t>
            </a:r>
            <a:r>
              <a:rPr lang="es-ES" sz="1200" b="0" i="1" u="none" strike="noStrike" dirty="0">
                <a:solidFill>
                  <a:schemeClr val="tx1"/>
                </a:solidFill>
                <a:effectLst/>
                <a:latin typeface="+mn-lt"/>
                <a:ea typeface="+mn-lt"/>
                <a:cs typeface="+mn-cs"/>
              </a:rPr>
              <a:t>: A </a:t>
            </a:r>
            <a:r>
              <a:rPr lang="es-ES" sz="1200" b="0" i="1" u="none" strike="noStrike" dirty="0" err="1">
                <a:solidFill>
                  <a:schemeClr val="tx1"/>
                </a:solidFill>
                <a:effectLst/>
                <a:latin typeface="+mn-lt"/>
                <a:ea typeface="+mn-lt"/>
                <a:cs typeface="+mn-cs"/>
              </a:rPr>
              <a:t>Systematic</a:t>
            </a:r>
            <a:r>
              <a:rPr lang="es-ES" sz="1200" b="0" i="1" u="none" strike="noStrike" dirty="0">
                <a:solidFill>
                  <a:schemeClr val="tx1"/>
                </a:solidFill>
                <a:effectLst/>
                <a:latin typeface="+mn-lt"/>
                <a:ea typeface="+mn-lt"/>
                <a:cs typeface="+mn-cs"/>
              </a:rPr>
              <a:t> </a:t>
            </a:r>
            <a:r>
              <a:rPr lang="es-ES" sz="1200" b="0" i="1" u="none" strike="noStrike" dirty="0" err="1">
                <a:solidFill>
                  <a:schemeClr val="tx1"/>
                </a:solidFill>
                <a:effectLst/>
                <a:latin typeface="+mn-lt"/>
                <a:ea typeface="+mn-lt"/>
                <a:cs typeface="+mn-cs"/>
              </a:rPr>
              <a:t>Review</a:t>
            </a:r>
            <a:r>
              <a:rPr lang="es-ES" sz="1200" b="0" i="1" u="none" strike="noStrike" dirty="0">
                <a:solidFill>
                  <a:schemeClr val="tx1"/>
                </a:solidFill>
                <a:effectLst/>
                <a:latin typeface="+mn-lt"/>
                <a:ea typeface="+mn-lt"/>
                <a:cs typeface="+mn-cs"/>
              </a:rPr>
              <a:t>.</a:t>
            </a:r>
            <a:r>
              <a:rPr lang="es-ES" sz="1200" b="0" i="1" dirty="0">
                <a:solidFill>
                  <a:schemeClr val="tx1"/>
                </a:solidFill>
                <a:effectLst/>
                <a:latin typeface="+mn-lt"/>
                <a:ea typeface="+mn-lt"/>
                <a:cs typeface="+mn-cs"/>
              </a:rPr>
              <a:t>​</a:t>
            </a:r>
          </a:p>
          <a:p>
            <a:pPr rtl="0" fontAlgn="base"/>
            <a:r>
              <a:rPr lang="es-ES" sz="1200" b="0" i="1" u="none" strike="noStrike" dirty="0">
                <a:solidFill>
                  <a:schemeClr val="tx1"/>
                </a:solidFill>
                <a:effectLst/>
                <a:latin typeface="+mn-lt"/>
                <a:ea typeface="+mn-lt"/>
                <a:cs typeface="+mn-cs"/>
              </a:rPr>
              <a:t>Selvaraj SA, et al. [PMID: 30202878]</a:t>
            </a:r>
          </a:p>
          <a:p>
            <a:endParaRPr lang="en-US" dirty="0"/>
          </a:p>
        </p:txBody>
      </p:sp>
      <p:sp>
        <p:nvSpPr>
          <p:cNvPr id="4" name="Slide Number Placeholder 3"/>
          <p:cNvSpPr>
            <a:spLocks noGrp="1"/>
          </p:cNvSpPr>
          <p:nvPr>
            <p:ph type="sldNum" sz="quarter" idx="5"/>
          </p:nvPr>
        </p:nvSpPr>
        <p:spPr/>
        <p:txBody>
          <a:bodyPr/>
          <a:lstStyle/>
          <a:p>
            <a:fld id="{B3D9D0E0-5217-4E2E-9AEB-1185C3F29D6F}" type="slidenum">
              <a:rPr lang="en-US" smtClean="0"/>
              <a:t>6</a:t>
            </a:fld>
            <a:endParaRPr lang="en-US"/>
          </a:p>
        </p:txBody>
      </p:sp>
    </p:spTree>
    <p:extLst>
      <p:ext uri="{BB962C8B-B14F-4D97-AF65-F5344CB8AC3E}">
        <p14:creationId xmlns:p14="http://schemas.microsoft.com/office/powerpoint/2010/main" val="95418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Hay varias opciones distintas de higiene de las manos que su centro médico podría ofrecer, como desinfectante de manos a base de alcohol, agua y jabón, y cloro. Hoy hablaremos sobre las consideraciones específicas para cada una de estas opciones, incluso por qué no se recomienda el uso de cloro.</a:t>
            </a:r>
          </a:p>
          <a:p>
            <a:endParaRPr lang="en-US" dirty="0"/>
          </a:p>
          <a:p>
            <a:r>
              <a:rPr lang="es-ES" i="1" dirty="0"/>
              <a:t>Imagen de </a:t>
            </a:r>
            <a:r>
              <a:rPr lang="es-ES" i="1" dirty="0" err="1">
                <a:hlinkClick r:id="rId3"/>
              </a:rPr>
              <a:t>Details</a:t>
            </a:r>
            <a:r>
              <a:rPr lang="es-ES" i="1" dirty="0">
                <a:hlinkClick r:id="rId3"/>
              </a:rPr>
              <a:t> - Public Health </a:t>
            </a:r>
            <a:r>
              <a:rPr lang="es-ES" i="1" dirty="0" err="1">
                <a:hlinkClick r:id="rId3"/>
              </a:rPr>
              <a:t>Image</a:t>
            </a:r>
            <a:r>
              <a:rPr lang="es-ES" i="1" dirty="0">
                <a:hlinkClick r:id="rId3"/>
              </a:rPr>
              <a:t> Library(PHIL) (cdc.gov)</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7</a:t>
            </a:fld>
            <a:endParaRPr lang="en-US"/>
          </a:p>
        </p:txBody>
      </p:sp>
    </p:spTree>
    <p:extLst>
      <p:ext uri="{BB962C8B-B14F-4D97-AF65-F5344CB8AC3E}">
        <p14:creationId xmlns:p14="http://schemas.microsoft.com/office/powerpoint/2010/main" val="1641229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a:t>Comencemos con el desinfectante de manos a base de alcohol. La Organización Mundial de la Salud prefiere el uso de un desinfectante para manos a base de alcohol para la higiene de las manos debido a que el acceso al agua limpia varía en todo el mundo.</a:t>
            </a:r>
          </a:p>
          <a:p>
            <a:pPr marL="0" marR="0" lvl="0" indent="0" algn="l" defTabSz="914400" rtl="0" eaLnBrk="1" fontAlgn="auto" latinLnBrk="0" hangingPunct="1">
              <a:lnSpc>
                <a:spcPct val="100000"/>
              </a:lnSpc>
              <a:spcBef>
                <a:spcPts val="0"/>
              </a:spcBef>
              <a:spcAft>
                <a:spcPts val="0"/>
              </a:spcAft>
              <a:buClrTx/>
              <a:buSzTx/>
              <a:buFontTx/>
              <a:buNone/>
              <a:tabLst/>
              <a:defRPr/>
            </a:pPr>
            <a:r>
              <a:rPr lang="es-ES">
                <a:solidFill>
                  <a:srgbClr val="000000"/>
                </a:solidFill>
                <a:latin typeface="Calibri"/>
                <a:cs typeface="Calibri"/>
              </a:rPr>
              <a:t>Mantener los dispensadores llenos de la manera correcta debe ser una tarea formal apoyada por el centro médico.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8</a:t>
            </a:fld>
            <a:endParaRPr lang="en-US"/>
          </a:p>
        </p:txBody>
      </p:sp>
    </p:spTree>
    <p:extLst>
      <p:ext uri="{BB962C8B-B14F-4D97-AF65-F5344CB8AC3E}">
        <p14:creationId xmlns:p14="http://schemas.microsoft.com/office/powerpoint/2010/main" val="3589643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r>
              <a:rPr lang="es-ES" dirty="0"/>
              <a:t>:</a:t>
            </a:r>
          </a:p>
          <a:p>
            <a:r>
              <a:rPr lang="es-ES" dirty="0"/>
              <a:t>Si su centro médico ofrece agua y jabón para la higiene de las manos, deben tener varias cosas en mente.</a:t>
            </a:r>
          </a:p>
          <a:p>
            <a:r>
              <a:rPr lang="es-ES" dirty="0"/>
              <a:t>Primero, si colocan un balde con agua jabonosa para lavarse las manos, debe haber otro balde con agua limpia para que las personas se puedan enjuagar las manos después de lavárselas. Esto es lo que se ve en la foto de la izquierda.</a:t>
            </a:r>
          </a:p>
          <a:p>
            <a:endParaRPr lang="en-US" dirty="0"/>
          </a:p>
          <a:p>
            <a:r>
              <a:rPr lang="es-ES" dirty="0"/>
              <a:t>Algunos centros podrían usar una barra de jabón. En estos casos, deben pensar cómo guardar el jabón. </a:t>
            </a:r>
            <a:r>
              <a:rPr lang="es-ES" baseline="0" dirty="0"/>
              <a:t>Por ejemplo, no quieren que se acumule el agua debajo de las barras de jabón, ya que se puede crear una biopelícula. Pueden ver en la foto de la derecha que el centro decidió colgar el jabón del balde de agua. </a:t>
            </a:r>
          </a:p>
          <a:p>
            <a:endParaRPr lang="es-ES" baseline="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2475147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400" i="1" dirty="0"/>
              <a:t>Guion</a:t>
            </a:r>
            <a:r>
              <a:rPr lang="es-ES" sz="2400" dirty="0"/>
              <a:t>:</a:t>
            </a:r>
          </a:p>
          <a:p>
            <a:r>
              <a:rPr lang="es-ES" sz="2400" b="0" dirty="0">
                <a:solidFill>
                  <a:schemeClr val="tx1"/>
                </a:solidFill>
              </a:rPr>
              <a:t>Ahora, hablemos sobre el uso de cloro para la higiene de las manos. No se recomienda usar cloro para la higiene de las manos. Sin embargo, si no hay otros productos para la higiene de las manos disponibles, se puede usar como una opción provisional. </a:t>
            </a:r>
            <a:r>
              <a:rPr lang="es-ES" sz="2400" dirty="0"/>
              <a:t>Si se usa cloro, debe ser 500 ppm de hipoclorito de sodio, esto es, debe tener una concentración de 0.05 % porque eso es lo que se requiere para matar ciertos tipos de virus, como los que causan el ébola o la enfermedad de Marburgo, en las manos.</a:t>
            </a:r>
          </a:p>
          <a:p>
            <a:endParaRPr lang="en-US" sz="2400" baseline="0" dirty="0"/>
          </a:p>
          <a:p>
            <a:r>
              <a:rPr lang="es-ES" sz="2400" dirty="0"/>
              <a:t>No todo el cloro es igual. Hay concentraciones y formulaciones diferentes, y es importante cómo se diluye. Las personas encargadas de diluirlo deben estar seguras de que se hace correctamente, de manera que no sea demasiado fuerte, lo que potencialmente podría lesionar las manos, o que no sea demasiado suave, lo que no sería útil.</a:t>
            </a:r>
          </a:p>
          <a:p>
            <a:endParaRPr lang="en-US" sz="2400" baseline="0" dirty="0"/>
          </a:p>
          <a:p>
            <a:r>
              <a:rPr lang="es-ES" sz="2400" baseline="0" dirty="0"/>
              <a:t>El cloro tampoco es ideal porque hay que prepararlo a diario, ya que pierde potencia con el tiempo, y hay que protegerlo de la luz, razón por la cual a menudo lo ven en baldes tapados.</a:t>
            </a:r>
          </a:p>
          <a:p>
            <a:endParaRPr lang="en-US" sz="2400" baseline="0" dirty="0"/>
          </a:p>
          <a:p>
            <a:r>
              <a:rPr lang="es-ES" sz="2400" baseline="0" dirty="0"/>
              <a:t>De nuevo, el cloro es únicamente una opción provisional hasta que los centros médicos puedan trabajar con las cadenas de suministro y obtener agua y jabón o desinfectante de manos a base de alcohol si es posible.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10</a:t>
            </a:fld>
            <a:endParaRPr lang="en-US"/>
          </a:p>
        </p:txBody>
      </p:sp>
    </p:spTree>
    <p:extLst>
      <p:ext uri="{BB962C8B-B14F-4D97-AF65-F5344CB8AC3E}">
        <p14:creationId xmlns:p14="http://schemas.microsoft.com/office/powerpoint/2010/main" val="23147229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r>
              <a:rPr lang="es-ES" dirty="0"/>
              <a:t>Al usar agua y jabón o cloro para la higiene de las manos, deben tener en mente algunas cosas:</a:t>
            </a:r>
          </a:p>
          <a:p>
            <a:endParaRPr lang="en-US" dirty="0"/>
          </a:p>
          <a:p>
            <a:r>
              <a:rPr lang="es-ES" dirty="0"/>
              <a:t>Primero, que los dispensadores deben permitir que las personas cierren la llave sin contaminarse las manos.</a:t>
            </a:r>
          </a:p>
          <a:p>
            <a:endParaRPr lang="en-US" dirty="0"/>
          </a:p>
          <a:p>
            <a:r>
              <a:rPr lang="es-ES" dirty="0"/>
              <a:t>Si es posible, deben proporcionarse toallas de un solo uso porque las toallas compartidas pueden contaminarse.</a:t>
            </a:r>
          </a:p>
          <a:p>
            <a:endParaRPr lang="en-US" dirty="0"/>
          </a:p>
          <a:p>
            <a:r>
              <a:rPr lang="es-ES" dirty="0"/>
              <a:t>Por último, los baldes tienen que permanecer llenos correctamente. Esto debe ser una tarea formal apoyada por su centro médico.</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11</a:t>
            </a:fld>
            <a:endParaRPr lang="en-US"/>
          </a:p>
        </p:txBody>
      </p:sp>
    </p:spTree>
    <p:extLst>
      <p:ext uri="{BB962C8B-B14F-4D97-AF65-F5344CB8AC3E}">
        <p14:creationId xmlns:p14="http://schemas.microsoft.com/office/powerpoint/2010/main" val="2307098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r>
              <a:rPr lang="es-ES" dirty="0"/>
              <a:t>Las estaciones de higiene de las manos, sin importar de qué tipo sean, se necesitarán para que las personas las usen en las entradas al centro médico, en las áreas para ponerse y quitarse el equipo de protección personal (a menudo llamado EPP), en las áreas de aislamiento y en otras áreas para el cuidado de pacientes. Tener estaciones de higiene disponibles en muchas áreas puede fomentar su uso frecuente.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12</a:t>
            </a:fld>
            <a:endParaRPr lang="en-US"/>
          </a:p>
        </p:txBody>
      </p:sp>
    </p:spTree>
    <p:extLst>
      <p:ext uri="{BB962C8B-B14F-4D97-AF65-F5344CB8AC3E}">
        <p14:creationId xmlns:p14="http://schemas.microsoft.com/office/powerpoint/2010/main" val="32269214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b="1" i="1" dirty="0"/>
              <a:t>Reflexión</a:t>
            </a:r>
            <a:r>
              <a:rPr lang="es-ES" i="1" dirty="0"/>
              <a:t>: </a:t>
            </a:r>
          </a:p>
          <a:p>
            <a:pPr marL="171450" indent="-171450">
              <a:buFont typeface="Arial" panose="020B0604020202020204" pitchFamily="34" charset="0"/>
              <a:buChar char="•"/>
            </a:pPr>
            <a:r>
              <a:rPr lang="es-ES" i="1" dirty="0"/>
              <a:t>Anima a los participantes a aplicar, analizar y evaluar lo que han aprendido, lo que los ayuda a profundizar su comprensión del tema. </a:t>
            </a:r>
          </a:p>
          <a:p>
            <a:pPr marL="171450" indent="-171450">
              <a:buFont typeface="Arial" panose="020B0604020202020204" pitchFamily="34" charset="0"/>
              <a:buChar char="•"/>
            </a:pPr>
            <a:r>
              <a:rPr lang="es-ES" i="1" dirty="0"/>
              <a:t>Les permite a los participantes pensar sobre cómo lo nuevo que están aprendiendo aplica a sus conocimientos y experiencias anteriores, lo que les ayuda a entender y recordar mejor las ideas que se enseñaron.</a:t>
            </a:r>
          </a:p>
          <a:p>
            <a:pPr marL="171450" indent="-171450">
              <a:buFont typeface="Arial" panose="020B0604020202020204" pitchFamily="34" charset="0"/>
              <a:buChar char="•"/>
            </a:pPr>
            <a:r>
              <a:rPr lang="es-ES" i="1" dirty="0"/>
              <a:t>Le permite a usted verificar la comprensión que tienen los participantes de lo que se ha conversado, para ver si es necesario repasar algunos temas.</a:t>
            </a:r>
          </a:p>
          <a:p>
            <a:endParaRPr lang="en-US" i="1" dirty="0"/>
          </a:p>
          <a:p>
            <a:r>
              <a:rPr lang="es-ES" i="1" dirty="0"/>
              <a:t>Guion</a:t>
            </a:r>
            <a:r>
              <a:rPr lang="es-ES" dirty="0"/>
              <a:t>:</a:t>
            </a:r>
          </a:p>
          <a:p>
            <a:r>
              <a:rPr lang="es-ES" dirty="0"/>
              <a:t>Ahora que hemos hablado sobre facilitar la higiene de las manos durante un brote de ébola o de enfermedad de Marburgo, quiero que piensen otra vez en los centros médicos donde trabajan. Con base en lo que han aprendido hoy, ¿cuáles son algunas de las cosas que su centro médico hace bien para facilitar la higiene de las manos? Digan dos cosas que su centro podría hacer de manera diferente para facilitar la higiene de las manos. Les daré unos minutos para que conversen o escriban sus respuestas.</a:t>
            </a:r>
          </a:p>
          <a:p>
            <a:endParaRPr lang="en-US" i="1" dirty="0"/>
          </a:p>
          <a:p>
            <a:r>
              <a:rPr lang="es-ES" i="1" dirty="0"/>
              <a:t>[Deles a los participantes algunos minutos para conversar en grupos pequeños o para escribir de manera individual. Si el tiempo lo permite, puede pedir voluntarios que quieran compartir sus ideas después que hayan tenido tiempo de conversar en grupos pequeños o de pensar individualmente].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13</a:t>
            </a:fld>
            <a:endParaRPr lang="en-US"/>
          </a:p>
        </p:txBody>
      </p:sp>
    </p:spTree>
    <p:extLst>
      <p:ext uri="{BB962C8B-B14F-4D97-AF65-F5344CB8AC3E}">
        <p14:creationId xmlns:p14="http://schemas.microsoft.com/office/powerpoint/2010/main" val="3560983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s-ES" i="1" dirty="0"/>
              <a:t>Guion:</a:t>
            </a:r>
          </a:p>
          <a:p>
            <a:r>
              <a:rPr lang="es-ES" dirty="0"/>
              <a:t>Para resumir, hay varias cosas clave que espero hayan aprendido en la sesión de hoy.</a:t>
            </a:r>
          </a:p>
          <a:p>
            <a:pPr>
              <a:spcBef>
                <a:spcPts val="1800"/>
              </a:spcBef>
            </a:pPr>
            <a:endParaRPr lang="en-US" dirty="0"/>
          </a:p>
          <a:p>
            <a:pPr>
              <a:spcBef>
                <a:spcPts val="1800"/>
              </a:spcBef>
            </a:pPr>
            <a:r>
              <a:rPr lang="es-ES" dirty="0"/>
              <a:t>Primero, es importante mantener las manos limpias para ayudar a que ustedes, sus compañeros de trabajo y pacientes, y otras personas en su comunidad, incluidos amigos y familiares, se mantengan seguros durante un brote de ébola o de enfermedad de Marburgo.</a:t>
            </a:r>
          </a:p>
          <a:p>
            <a:pPr>
              <a:spcBef>
                <a:spcPts val="1800"/>
              </a:spcBef>
            </a:pPr>
            <a:endParaRPr lang="en-US" dirty="0"/>
          </a:p>
          <a:p>
            <a:pPr>
              <a:spcBef>
                <a:spcPts val="1800"/>
              </a:spcBef>
            </a:pPr>
            <a:r>
              <a:rPr lang="es-ES" dirty="0"/>
              <a:t>Se prefiere el uso de un desinfectante de manos a base de alcohol para la higiene de las manos. No se recomienda el uso de cloro.</a:t>
            </a:r>
          </a:p>
          <a:p>
            <a:pPr>
              <a:spcBef>
                <a:spcPts val="1800"/>
              </a:spcBef>
            </a:pPr>
            <a:endParaRPr lang="en-US" dirty="0"/>
          </a:p>
          <a:p>
            <a:pPr>
              <a:spcBef>
                <a:spcPts val="1800"/>
              </a:spcBef>
            </a:pPr>
            <a:r>
              <a:rPr lang="es-ES" dirty="0"/>
              <a:t>Por último, las estaciones de higiene deben estar disponibles en muchas áreas para fomentar su uso frecuente.</a:t>
            </a:r>
          </a:p>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14</a:t>
            </a:fld>
            <a:endParaRPr lang="en-US"/>
          </a:p>
        </p:txBody>
      </p:sp>
    </p:spTree>
    <p:extLst>
      <p:ext uri="{BB962C8B-B14F-4D97-AF65-F5344CB8AC3E}">
        <p14:creationId xmlns:p14="http://schemas.microsoft.com/office/powerpoint/2010/main" val="1925673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829AEC2-E2B1-4B06-9359-EA37D4D9CA20}" type="slidenum">
              <a:rPr lang="en-US" smtClean="0"/>
              <a:t>15</a:t>
            </a:fld>
            <a:endParaRPr lang="en-US"/>
          </a:p>
        </p:txBody>
      </p:sp>
    </p:spTree>
    <p:extLst>
      <p:ext uri="{BB962C8B-B14F-4D97-AF65-F5344CB8AC3E}">
        <p14:creationId xmlns:p14="http://schemas.microsoft.com/office/powerpoint/2010/main" val="2684905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hyperlink" Target="http://www.cdc.gov/" TargetMode="Externa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3829856281"/>
      </p:ext>
    </p:extLst>
  </p:cSld>
  <p:clrMapOvr>
    <a:masterClrMapping/>
  </p:clrMapOvr>
  <p:transition>
    <p:fad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508NCEZID">
    <p:bg>
      <p:bgPr>
        <a:solidFill>
          <a:schemeClr val="bg2"/>
        </a:solidFill>
        <a:effectLst/>
      </p:bgPr>
    </p:bg>
    <p:spTree>
      <p:nvGrpSpPr>
        <p:cNvPr id="1" name=""/>
        <p:cNvGrpSpPr/>
        <p:nvPr/>
      </p:nvGrpSpPr>
      <p:grpSpPr>
        <a:xfrm>
          <a:off x="0" y="0"/>
          <a:ext cx="0" cy="0"/>
          <a:chOff x="0" y="0"/>
          <a:chExt cx="0" cy="0"/>
        </a:xfrm>
      </p:grpSpPr>
      <p:pic>
        <p:nvPicPr>
          <p:cNvPr id="3" name="Picture 2" descr="Logos: U.S. Department of Health and Human Services (USDHHS) and the U.S. Centers for Disease control and Prevention (CDC)."/>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1881618" y="2955057"/>
            <a:ext cx="8021486" cy="612475"/>
          </a:xfrm>
          <a:prstGeom prst="rect">
            <a:avLst/>
          </a:prstGeom>
        </p:spPr>
        <p:txBody>
          <a:bodyPr anchor="b" anchorCtr="0">
            <a:spAutoFit/>
          </a:bodyPr>
          <a:lstStyle>
            <a:lvl1pPr algn="l">
              <a:lnSpc>
                <a:spcPts val="4000"/>
              </a:lnSpc>
              <a:defRPr lang="en-US" sz="4000" b="1" kern="1200" baseline="0" dirty="0">
                <a:solidFill>
                  <a:srgbClr val="005DAB"/>
                </a:solidFill>
                <a:effectLst/>
                <a:latin typeface="Calibri"/>
                <a:ea typeface="+mj-ea"/>
                <a:cs typeface="Calibri"/>
              </a:defRPr>
            </a:lvl1pPr>
          </a:lstStyle>
          <a:p>
            <a:r>
              <a:rPr lang="en-US" dirty="0"/>
              <a:t>Click to edit Master title style</a:t>
            </a:r>
          </a:p>
        </p:txBody>
      </p:sp>
      <p:sp>
        <p:nvSpPr>
          <p:cNvPr id="8" name="Subtitle 2"/>
          <p:cNvSpPr>
            <a:spLocks noGrp="1"/>
          </p:cNvSpPr>
          <p:nvPr>
            <p:ph type="subTitle" idx="1"/>
          </p:nvPr>
        </p:nvSpPr>
        <p:spPr>
          <a:xfrm>
            <a:off x="1881618" y="3898128"/>
            <a:ext cx="8036491" cy="584775"/>
          </a:xfrm>
          <a:prstGeom prst="rect">
            <a:avLst/>
          </a:prstGeom>
        </p:spPr>
        <p:txBody>
          <a:bodyPr>
            <a:spAutoFit/>
          </a:bodyPr>
          <a:lstStyle>
            <a:lvl1pPr marL="0" indent="0" algn="l">
              <a:buNone/>
              <a:defRPr lang="en-US" sz="3200" b="0" kern="1200" baseline="0" dirty="0">
                <a:solidFill>
                  <a:srgbClr val="005DAB"/>
                </a:solidFill>
                <a:effectLst/>
                <a:latin typeface="Calibri"/>
                <a:ea typeface="+mn-ea"/>
                <a:cs typeface="Calibri"/>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10" name="Text Placeholder 8"/>
          <p:cNvSpPr>
            <a:spLocks noGrp="1"/>
          </p:cNvSpPr>
          <p:nvPr>
            <p:ph type="body" sz="quarter" idx="10"/>
          </p:nvPr>
        </p:nvSpPr>
        <p:spPr>
          <a:xfrm>
            <a:off x="1881618" y="5292747"/>
            <a:ext cx="7939424" cy="438582"/>
          </a:xfrm>
          <a:prstGeom prst="rect">
            <a:avLst/>
          </a:prstGeom>
        </p:spPr>
        <p:txBody>
          <a:bodyPr>
            <a:spAutoFit/>
          </a:bodyPr>
          <a:lstStyle>
            <a:lvl1pPr marL="0" indent="0" algn="l">
              <a:lnSpc>
                <a:spcPts val="2667"/>
              </a:lnSpc>
              <a:buNone/>
              <a:defRPr lang="en-US" sz="2400" b="1" kern="1200" baseline="0" dirty="0">
                <a:solidFill>
                  <a:srgbClr val="005DAB"/>
                </a:solidFill>
                <a:latin typeface="Calibri"/>
                <a:ea typeface="+mn-ea"/>
                <a:cs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14" name="Picture 13" descr="Logos: U.S. Department of Health and Human Services (USDHHS) and U.S. Centers for Disease Control and Prevention (CDC).">
            <a:extLst>
              <a:ext uri="{FF2B5EF4-FFF2-40B4-BE49-F238E27FC236}">
                <a16:creationId xmlns:a16="http://schemas.microsoft.com/office/drawing/2014/main" id="{66F10A3B-F6D9-8F42-26BA-3828F7663A6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cxnSp>
        <p:nvCxnSpPr>
          <p:cNvPr id="2" name="Straight Connector 1">
            <a:extLst>
              <a:ext uri="{FF2B5EF4-FFF2-40B4-BE49-F238E27FC236}">
                <a16:creationId xmlns:a16="http://schemas.microsoft.com/office/drawing/2014/main" id="{A32171F8-67F3-BB15-E709-3EAB3F511DC3}"/>
              </a:ext>
              <a:ext uri="{C183D7F6-B498-43B3-948B-1728B52AA6E4}">
                <adec:decorative xmlns:adec="http://schemas.microsoft.com/office/drawing/2017/decorative" val="1"/>
              </a:ext>
            </a:extLst>
          </p:cNvPr>
          <p:cNvCxnSpPr/>
          <p:nvPr userDrawn="1"/>
        </p:nvCxnSpPr>
        <p:spPr>
          <a:xfrm flipV="1">
            <a:off x="1951956" y="5099720"/>
            <a:ext cx="7887855" cy="923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8844460"/>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endParaRPr lang="en-US" dirty="0"/>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26259365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244885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1098138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003020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715138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dirty="0"/>
              <a:t>Object</a:t>
            </a:r>
          </a:p>
        </p:txBody>
      </p:sp>
    </p:spTree>
    <p:extLst>
      <p:ext uri="{BB962C8B-B14F-4D97-AF65-F5344CB8AC3E}">
        <p14:creationId xmlns:p14="http://schemas.microsoft.com/office/powerpoint/2010/main" val="78066961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_508OD">
    <p:spTree>
      <p:nvGrpSpPr>
        <p:cNvPr id="1" name=""/>
        <p:cNvGrpSpPr/>
        <p:nvPr/>
      </p:nvGrpSpPr>
      <p:grpSpPr>
        <a:xfrm>
          <a:off x="0" y="0"/>
          <a:ext cx="0" cy="0"/>
          <a:chOff x="0" y="0"/>
          <a:chExt cx="0" cy="0"/>
        </a:xfrm>
      </p:grpSpPr>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pic>
        <p:nvPicPr>
          <p:cNvPr id="8" name="Picture 7" descr="Logos: U.S. Department of Health and Human Services (USDHHS) and U.S. Centers for Disease Control and Prevention (CDC).">
            <a:extLst>
              <a:ext uri="{FF2B5EF4-FFF2-40B4-BE49-F238E27FC236}">
                <a16:creationId xmlns:a16="http://schemas.microsoft.com/office/drawing/2014/main" id="{71BB80B8-164C-C079-FAA1-A72E3E056A9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19489" y="5542566"/>
            <a:ext cx="2259946" cy="1390378"/>
          </a:xfrm>
          <a:prstGeom prst="rect">
            <a:avLst/>
          </a:prstGeom>
        </p:spPr>
      </p:pic>
      <p:sp>
        <p:nvSpPr>
          <p:cNvPr id="3" name="Text Placeholder 9">
            <a:extLst>
              <a:ext uri="{FF2B5EF4-FFF2-40B4-BE49-F238E27FC236}">
                <a16:creationId xmlns:a16="http://schemas.microsoft.com/office/drawing/2014/main" id="{F957966C-9417-0AE3-523A-D1B3A95DAF2C}"/>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4"/>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
        <p:nvSpPr>
          <p:cNvPr id="4" name="Title 1">
            <a:extLst>
              <a:ext uri="{FF2B5EF4-FFF2-40B4-BE49-F238E27FC236}">
                <a16:creationId xmlns:a16="http://schemas.microsoft.com/office/drawing/2014/main" id="{8D519EFD-5B9D-B23B-C709-0F75919E2E94}"/>
              </a:ext>
            </a:extLst>
          </p:cNvPr>
          <p:cNvSpPr txBox="1">
            <a:spLocks noGrp="1"/>
          </p:cNvSpPr>
          <p:nvPr>
            <p:ph type="title" idx="4294967295"/>
          </p:nvPr>
        </p:nvSpPr>
        <p:spPr>
          <a:xfrm>
            <a:off x="811776" y="985838"/>
            <a:ext cx="6847911" cy="7080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dirty="0">
                <a:ln>
                  <a:noFill/>
                </a:ln>
                <a:solidFill>
                  <a:srgbClr val="005DAB"/>
                </a:solidFill>
                <a:effectLst/>
                <a:uLnTx/>
                <a:uFillTx/>
                <a:latin typeface="Calibri Light" panose="020F0302020204030204" pitchFamily="34" charset="0"/>
                <a:ea typeface="Calibri Light"/>
                <a:cs typeface="Calibri Light" panose="020F0302020204030204" pitchFamily="34" charset="0"/>
              </a:rPr>
              <a:t>¡Gracias!</a:t>
            </a:r>
          </a:p>
        </p:txBody>
      </p:sp>
    </p:spTree>
    <p:extLst>
      <p:ext uri="{BB962C8B-B14F-4D97-AF65-F5344CB8AC3E}">
        <p14:creationId xmlns:p14="http://schemas.microsoft.com/office/powerpoint/2010/main" val="381538399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69625" y="3662433"/>
            <a:ext cx="8852455" cy="1815882"/>
          </a:xfrm>
          <a:prstGeom prst="rect">
            <a:avLst/>
          </a:prstGeom>
          <a:noFill/>
        </p:spPr>
        <p:txBody>
          <a:bodyPr wrap="square" rtlCol="0">
            <a:spAutoFit/>
          </a:bodyPr>
          <a:lstStyle/>
          <a:p>
            <a:r>
              <a:rPr lang="en-US" sz="1600" dirty="0">
                <a:solidFill>
                  <a:srgbClr val="005DAB"/>
                </a:solidFill>
                <a:latin typeface="Calibri" panose="020F0502020204030204" pitchFamily="34" charset="0"/>
              </a:rPr>
              <a:t>For more information, contact CDC</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1-800-CDC-INFO (232-4636)</a:t>
            </a: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TTY:  1-888-232-6348    www.cdc.gov</a:t>
            </a: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br>
              <a:rPr lang="en-US" sz="1600" dirty="0">
                <a:solidFill>
                  <a:srgbClr val="005DAB"/>
                </a:solidFill>
                <a:latin typeface="Calibri" panose="020F0502020204030204" pitchFamily="34" charset="0"/>
              </a:rPr>
            </a:br>
            <a:r>
              <a:rPr lang="en-US" sz="1600" dirty="0">
                <a:solidFill>
                  <a:srgbClr val="005DAB"/>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333079869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63399870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09832245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490814309"/>
      </p:ext>
    </p:extLst>
  </p:cSld>
  <p:clrMap bg1="lt1" tx1="dk1" bg2="lt2" tx2="dk2" accent1="accent1" accent2="accent2" accent3="accent3" accent4="accent4" accent5="accent5" accent6="accent6" hlink="hlink" folHlink="folHlink"/>
  <p:sldLayoutIdLst>
    <p:sldLayoutId id="2147483663" r:id="rId1"/>
    <p:sldLayoutId id="2147483672" r:id="rId2"/>
    <p:sldLayoutId id="2147483664" r:id="rId3"/>
    <p:sldLayoutId id="2147483665" r:id="rId4"/>
    <p:sldLayoutId id="2147483666" r:id="rId5"/>
    <p:sldLayoutId id="2147483667" r:id="rId6"/>
    <p:sldLayoutId id="2147483668" r:id="rId7"/>
    <p:sldLayoutId id="2147483669" r:id="rId8"/>
    <p:sldLayoutId id="2147483673" r:id="rId9"/>
    <p:sldLayoutId id="2147483670" r:id="rId10"/>
    <p:sldLayoutId id="2147483671" r:id="rId11"/>
    <p:sldLayoutId id="2147483661" r:id="rId12"/>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apps.who.int/iris/handle/10665/144578?search-result=true&amp;query=Hand+hygiene+in+health+care+in+the+context+of+Filovirus+disease+outbreak+response&amp;scope=&amp;rpp=10&amp;sort_by=score&amp;order=desc" TargetMode="External"/><Relationship Id="rId4" Type="http://schemas.openxmlformats.org/officeDocument/2006/relationships/hyperlink" Target="http://cdcmuseum.org/exhibits/show/ebola/public-health/ipc/handwashin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www.cdc.gov/"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511E7A-2FA1-1AB1-CF2B-F7F676FDC814}"/>
              </a:ext>
            </a:extLst>
          </p:cNvPr>
          <p:cNvSpPr>
            <a:spLocks noGrp="1"/>
          </p:cNvSpPr>
          <p:nvPr>
            <p:ph type="title"/>
          </p:nvPr>
        </p:nvSpPr>
        <p:spPr/>
        <p:txBody>
          <a:bodyPr vert="horz" lIns="91440" tIns="45720" rIns="91440" bIns="45720" rtlCol="0" anchor="b" anchorCtr="0">
            <a:normAutofit fontScale="90000"/>
          </a:bodyPr>
          <a:lstStyle/>
          <a:p>
            <a:pPr>
              <a:lnSpc>
                <a:spcPct val="100000"/>
              </a:lnSpc>
            </a:pPr>
            <a:r>
              <a:rPr lang="es-ES" sz="4400" dirty="0">
                <a:latin typeface="Calibri"/>
                <a:cs typeface="Calibri"/>
              </a:rPr>
              <a:t>Prevención y control de infecciones (PCI) para el ébola o la enfermedad de Marburgo:</a:t>
            </a:r>
            <a:endParaRPr lang="es-ES" sz="4000" b="0" dirty="0">
              <a:latin typeface="Calibri Light"/>
              <a:cs typeface="Calibri Light"/>
            </a:endParaRPr>
          </a:p>
        </p:txBody>
      </p:sp>
      <p:sp>
        <p:nvSpPr>
          <p:cNvPr id="3" name="TextBox 2">
            <a:extLst>
              <a:ext uri="{FF2B5EF4-FFF2-40B4-BE49-F238E27FC236}">
                <a16:creationId xmlns:a16="http://schemas.microsoft.com/office/drawing/2014/main" id="{B29FDB87-9296-57AE-F3C7-0D04C4631B30}"/>
              </a:ext>
            </a:extLst>
          </p:cNvPr>
          <p:cNvSpPr txBox="1"/>
          <p:nvPr/>
        </p:nvSpPr>
        <p:spPr>
          <a:xfrm>
            <a:off x="609600" y="204583"/>
            <a:ext cx="9204101" cy="830997"/>
          </a:xfrm>
          <a:prstGeom prst="rect">
            <a:avLst/>
          </a:prstGeom>
          <a:noFill/>
        </p:spPr>
        <p:txBody>
          <a:bodyPr wrap="square" rtlCol="0">
            <a:spAutoFit/>
          </a:bodyPr>
          <a:lstStyle/>
          <a:p>
            <a:r>
              <a:rPr lang="en-US" sz="2400" b="1" dirty="0">
                <a:solidFill>
                  <a:schemeClr val="bg2"/>
                </a:solidFill>
                <a:latin typeface="Calibri" panose="020F0502020204030204" pitchFamily="34" charset="0"/>
              </a:rPr>
              <a:t>Centers for Disease Control and Prevention</a:t>
            </a:r>
          </a:p>
          <a:p>
            <a:r>
              <a:rPr lang="en-US" sz="2400" b="0" dirty="0">
                <a:solidFill>
                  <a:schemeClr val="bg2"/>
                </a:solidFill>
                <a:latin typeface="Calibri" panose="020F0502020204030204" pitchFamily="34" charset="0"/>
              </a:rPr>
              <a:t>National Center for Emerging and Zoonotic Infectious Diseases</a:t>
            </a:r>
          </a:p>
        </p:txBody>
      </p:sp>
      <p:pic>
        <p:nvPicPr>
          <p:cNvPr id="5" name="Picture 4" descr="Logos: U.S. Department of Health and Human Services (USDHHS) and U.S. Centers for Disease Control and Prevention (CDC).">
            <a:extLst>
              <a:ext uri="{FF2B5EF4-FFF2-40B4-BE49-F238E27FC236}">
                <a16:creationId xmlns:a16="http://schemas.microsoft.com/office/drawing/2014/main" id="{E94AEF07-40F7-CCD5-03CA-B938A1670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2857" y="-117788"/>
            <a:ext cx="2221864" cy="1366949"/>
          </a:xfrm>
          <a:prstGeom prst="rect">
            <a:avLst/>
          </a:prstGeom>
        </p:spPr>
      </p:pic>
      <p:sp>
        <p:nvSpPr>
          <p:cNvPr id="6" name="Subtitle 5">
            <a:extLst>
              <a:ext uri="{FF2B5EF4-FFF2-40B4-BE49-F238E27FC236}">
                <a16:creationId xmlns:a16="http://schemas.microsoft.com/office/drawing/2014/main" id="{0D4AFB7A-BE11-26CE-2E10-0BAC262E6B9F}"/>
              </a:ext>
            </a:extLst>
          </p:cNvPr>
          <p:cNvSpPr>
            <a:spLocks noGrp="1"/>
          </p:cNvSpPr>
          <p:nvPr>
            <p:ph type="subTitle" idx="1"/>
          </p:nvPr>
        </p:nvSpPr>
        <p:spPr>
          <a:xfrm>
            <a:off x="1881618" y="3898128"/>
            <a:ext cx="8036491" cy="584775"/>
          </a:xfrm>
        </p:spPr>
        <p:txBody>
          <a:bodyPr/>
          <a:lstStyle/>
          <a:p>
            <a:r>
              <a:rPr lang="es-ES" b="1" dirty="0">
                <a:latin typeface="Calibri Light"/>
                <a:cs typeface="Calibri Light"/>
              </a:rPr>
              <a:t>Facilitar la higiene de las manos</a:t>
            </a:r>
            <a:endParaRPr lang="en-US" b="1" dirty="0"/>
          </a:p>
        </p:txBody>
      </p:sp>
      <p:sp>
        <p:nvSpPr>
          <p:cNvPr id="7" name="Text Placeholder 6">
            <a:extLst>
              <a:ext uri="{FF2B5EF4-FFF2-40B4-BE49-F238E27FC236}">
                <a16:creationId xmlns:a16="http://schemas.microsoft.com/office/drawing/2014/main" id="{9E303621-8CCC-C812-8BF2-2F9D222A244F}"/>
              </a:ext>
            </a:extLst>
          </p:cNvPr>
          <p:cNvSpPr>
            <a:spLocks noGrp="1"/>
          </p:cNvSpPr>
          <p:nvPr>
            <p:ph type="body" sz="quarter" idx="10"/>
          </p:nvPr>
        </p:nvSpPr>
        <p:spPr>
          <a:xfrm>
            <a:off x="1881618" y="5292747"/>
            <a:ext cx="7597662" cy="784830"/>
          </a:xfrm>
        </p:spPr>
        <p:txBody>
          <a:bodyPr/>
          <a:lstStyle/>
          <a:p>
            <a:r>
              <a:rPr lang="es-ES" dirty="0"/>
              <a:t>Entornos de atención médica con recursos entre limitados e intermedios</a:t>
            </a:r>
          </a:p>
        </p:txBody>
      </p:sp>
      <p:sp>
        <p:nvSpPr>
          <p:cNvPr id="12" name="TextBox 11">
            <a:extLst>
              <a:ext uri="{FF2B5EF4-FFF2-40B4-BE49-F238E27FC236}">
                <a16:creationId xmlns:a16="http://schemas.microsoft.com/office/drawing/2014/main" id="{785E9878-4D47-3233-876F-744DF83675D5}"/>
              </a:ext>
            </a:extLst>
          </p:cNvPr>
          <p:cNvSpPr txBox="1"/>
          <p:nvPr/>
        </p:nvSpPr>
        <p:spPr>
          <a:xfrm>
            <a:off x="8574374" y="6268880"/>
            <a:ext cx="316042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0" dirty="0">
                <a:solidFill>
                  <a:srgbClr val="005DAB"/>
                </a:solidFill>
                <a:latin typeface="Calibri"/>
                <a:cs typeface="Calibri"/>
              </a:rPr>
              <a:t>Actualización: junio del 2026</a:t>
            </a:r>
          </a:p>
        </p:txBody>
      </p:sp>
    </p:spTree>
    <p:extLst>
      <p:ext uri="{BB962C8B-B14F-4D97-AF65-F5344CB8AC3E}">
        <p14:creationId xmlns:p14="http://schemas.microsoft.com/office/powerpoint/2010/main" val="2017858724"/>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solidFill>
                  <a:schemeClr val="accent5">
                    <a:lumMod val="75000"/>
                  </a:schemeClr>
                </a:solidFill>
                <a:latin typeface="Calibri Light" panose="020F0302020204030204" pitchFamily="34" charset="0"/>
                <a:cs typeface="Calibri Light" panose="020F0302020204030204" pitchFamily="34" charset="0"/>
              </a:rPr>
              <a:t>Objetivos de aprendizaje</a:t>
            </a:r>
          </a:p>
        </p:txBody>
      </p:sp>
      <p:sp>
        <p:nvSpPr>
          <p:cNvPr id="3" name="Text Placeholder 2"/>
          <p:cNvSpPr>
            <a:spLocks noGrp="1"/>
          </p:cNvSpPr>
          <p:nvPr>
            <p:ph type="body" sz="quarter" idx="10"/>
          </p:nvPr>
        </p:nvSpPr>
        <p:spPr/>
        <p:txBody>
          <a:bodyPr/>
          <a:lstStyle/>
          <a:p>
            <a:pPr marL="0" indent="0">
              <a:buClrTx/>
              <a:buNone/>
            </a:pPr>
            <a:r>
              <a:rPr lang="es-ES" sz="320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Explicar por qué es importante facilitar la higiene de las manos en los centros de atención médica en el contexto del ébola o de la enfermedad de Marburgo.</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Mencionar por lo menos tres consideraciones para facilitar la higiene adecuada de las manos con agua y jabón.</a:t>
            </a:r>
          </a:p>
          <a:p>
            <a:pPr marL="805180" lvl="1" indent="-457200">
              <a:spcBef>
                <a:spcPts val="1800"/>
              </a:spcBef>
              <a:buClr>
                <a:srgbClr val="005DAA"/>
              </a:buClr>
            </a:pPr>
            <a:endParaRPr lang="en-US" sz="3200" dirty="0">
              <a:solidFill>
                <a:srgbClr val="000000"/>
              </a:solidFill>
              <a:latin typeface="Calibri"/>
              <a:cs typeface="Calibri"/>
            </a:endParaRPr>
          </a:p>
          <a:p>
            <a:pPr marL="347980" lvl="1" indent="0">
              <a:buClr>
                <a:srgbClr val="005DAA"/>
              </a:buClr>
              <a:buNone/>
            </a:pPr>
            <a:endParaRPr lang="en-US" sz="2400" dirty="0">
              <a:solidFill>
                <a:schemeClr val="accent4">
                  <a:lumMod val="50000"/>
                </a:schemeClr>
              </a:solidFill>
              <a:cs typeface="Calibri" panose="020F0502020204030204" pitchFamily="34" charset="0"/>
            </a:endParaRPr>
          </a:p>
          <a:p>
            <a:pPr marL="347345" lvl="1" indent="0">
              <a:buClr>
                <a:srgbClr val="005DAA"/>
              </a:buClr>
              <a:buNone/>
            </a:pPr>
            <a:endParaRPr lang="en-US" sz="2400" dirty="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dirty="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s-ES">
                <a:solidFill>
                  <a:schemeClr val="accent5">
                    <a:lumMod val="75000"/>
                  </a:schemeClr>
                </a:solidFill>
                <a:latin typeface="Calibri Light" panose="020F0302020204030204" pitchFamily="34" charset="0"/>
                <a:cs typeface="Calibri Light" panose="020F0302020204030204" pitchFamily="34" charset="0"/>
              </a:rPr>
              <a:t>Definición: Higiene de las manos</a:t>
            </a:r>
          </a:p>
        </p:txBody>
      </p:sp>
      <p:pic>
        <p:nvPicPr>
          <p:cNvPr id="9" name="Picture 8" descr="Hombre lavándose las manos en una estación de higiene de las manos al aire libre con un balde para dispensar agua y un recipiente para atrapar el exceso de agua.">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207" y="1545167"/>
            <a:ext cx="2536701" cy="3382268"/>
          </a:xfrm>
          <a:prstGeom prst="rect">
            <a:avLst/>
          </a:prstGeom>
          <a:ln>
            <a:solidFill>
              <a:srgbClr val="000000"/>
            </a:solidFill>
          </a:ln>
        </p:spPr>
      </p:pic>
      <p:pic>
        <p:nvPicPr>
          <p:cNvPr id="7" name="Picture 6" descr="Foto de una estación de higiene de las manos con un balde elevado, con una llave y jabón colgando de una cuerda alrededor del balde.">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285045" y="3263359"/>
            <a:ext cx="3794289" cy="2845717"/>
          </a:xfrm>
          <a:prstGeom prst="rect">
            <a:avLst/>
          </a:prstGeom>
          <a:ln>
            <a:solidFill>
              <a:srgbClr val="000000"/>
            </a:solidFill>
          </a:ln>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6989726" y="1380067"/>
            <a:ext cx="4859374" cy="4176467"/>
          </a:xfrm>
        </p:spPr>
        <p:txBody>
          <a:bodyPr/>
          <a:lstStyle/>
          <a:p>
            <a:pPr marL="0" indent="0">
              <a:spcBef>
                <a:spcPts val="1800"/>
              </a:spcBef>
              <a:buNone/>
            </a:pPr>
            <a:r>
              <a:rPr lang="es-ES" sz="2800" b="1" dirty="0">
                <a:solidFill>
                  <a:schemeClr val="accent5">
                    <a:lumMod val="75000"/>
                  </a:schemeClr>
                </a:solidFill>
                <a:latin typeface="Calibri"/>
                <a:cs typeface="Calibri"/>
              </a:rPr>
              <a:t>Higiene de las manos </a:t>
            </a:r>
            <a:r>
              <a:rPr lang="es-ES" sz="2800" dirty="0">
                <a:solidFill>
                  <a:srgbClr val="000000"/>
                </a:solidFill>
                <a:latin typeface="Calibri"/>
                <a:cs typeface="Calibri"/>
              </a:rPr>
              <a:t>es el término general que se usa para la limpieza de las manos, ya sea usando agua y jabón, un desinfectante de manos a base de alcohol o el restregado de manos quirúrgico.</a:t>
            </a:r>
          </a:p>
          <a:p>
            <a:pPr marL="0" indent="0">
              <a:spcBef>
                <a:spcPts val="1800"/>
              </a:spcBef>
              <a:buNone/>
            </a:pPr>
            <a:r>
              <a:rPr lang="es-ES" sz="2800" b="1" dirty="0">
                <a:solidFill>
                  <a:schemeClr val="accent5">
                    <a:lumMod val="75000"/>
                  </a:schemeClr>
                </a:solidFill>
                <a:latin typeface="Calibri" panose="020F0502020204030204"/>
                <a:cs typeface="Arial"/>
              </a:rPr>
              <a:t>Lavado de manos</a:t>
            </a:r>
            <a:r>
              <a:rPr lang="es-ES" sz="2800" dirty="0">
                <a:latin typeface="Calibri" panose="020F0502020204030204"/>
                <a:cs typeface="Arial"/>
              </a:rPr>
              <a:t> </a:t>
            </a:r>
            <a:r>
              <a:rPr lang="es-ES" sz="2800" dirty="0">
                <a:solidFill>
                  <a:srgbClr val="000000"/>
                </a:solidFill>
                <a:latin typeface="Calibri" panose="020F0502020204030204"/>
                <a:cs typeface="Arial"/>
              </a:rPr>
              <a:t>= agua + jabón </a:t>
            </a:r>
          </a:p>
          <a:p>
            <a:pPr marL="0" indent="0">
              <a:spcBef>
                <a:spcPts val="1800"/>
              </a:spcBef>
              <a:buNone/>
            </a:pPr>
            <a:r>
              <a:rPr lang="es-ES" sz="2800" b="1" dirty="0">
                <a:solidFill>
                  <a:schemeClr val="accent5">
                    <a:lumMod val="75000"/>
                  </a:schemeClr>
                </a:solidFill>
                <a:latin typeface="Calibri" panose="020F0502020204030204"/>
                <a:cs typeface="Arial"/>
              </a:rPr>
              <a:t>Uso de desinfectante</a:t>
            </a:r>
            <a:r>
              <a:rPr lang="es-ES" sz="2800" dirty="0">
                <a:solidFill>
                  <a:srgbClr val="000000"/>
                </a:solidFill>
                <a:latin typeface="Calibri" panose="020F0502020204030204"/>
                <a:cs typeface="Arial"/>
              </a:rPr>
              <a:t> = desinfectante a base de alcohol</a:t>
            </a:r>
          </a:p>
          <a:p>
            <a:pPr marL="456565" lvl="1" indent="0">
              <a:buNone/>
            </a:pPr>
            <a:endParaRPr lang="en-US" dirty="0">
              <a:solidFill>
                <a:schemeClr val="accent4">
                  <a:lumMod val="50000"/>
                </a:schemeClr>
              </a:solidFill>
              <a:cs typeface="Calibri" panose="020F0502020204030204" pitchFamily="34" charset="0"/>
            </a:endParaRPr>
          </a:p>
          <a:p>
            <a:pPr marL="0" indent="0">
              <a:buNone/>
            </a:pPr>
            <a:endParaRPr lang="en-US" dirty="0">
              <a:solidFill>
                <a:schemeClr val="accent4">
                  <a:lumMod val="50000"/>
                </a:schemeClr>
              </a:solidFill>
              <a:cs typeface="Calibri"/>
            </a:endParaRPr>
          </a:p>
        </p:txBody>
      </p:sp>
    </p:spTree>
    <p:extLst>
      <p:ext uri="{BB962C8B-B14F-4D97-AF65-F5344CB8AC3E}">
        <p14:creationId xmlns:p14="http://schemas.microsoft.com/office/powerpoint/2010/main" val="125304335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p:txBody>
          <a:bodyPr/>
          <a:lstStyle/>
          <a:p>
            <a:r>
              <a:rPr lang="es-ES">
                <a:solidFill>
                  <a:schemeClr val="accent5">
                    <a:lumMod val="75000"/>
                  </a:schemeClr>
                </a:solidFill>
                <a:latin typeface="Calibri Light" panose="020F0302020204030204" pitchFamily="34" charset="0"/>
                <a:cs typeface="Calibri Light" panose="020F0302020204030204" pitchFamily="34" charset="0"/>
              </a:rPr>
              <a:t>Definición: Estación de higiene de las manos</a:t>
            </a:r>
          </a:p>
        </p:txBody>
      </p:sp>
      <p:pic>
        <p:nvPicPr>
          <p:cNvPr id="9" name="Picture 8" descr="Hombre lavándose las manos en una estación de higiene de las manos al aire libre con un balde para dispensar agua y un recipiente para atrapar el exceso de agua.">
            <a:extLst>
              <a:ext uri="{FF2B5EF4-FFF2-40B4-BE49-F238E27FC236}">
                <a16:creationId xmlns:a16="http://schemas.microsoft.com/office/drawing/2014/main" id="{F4D97301-8C38-480D-9AA9-E78FF3BA24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8207" y="1545167"/>
            <a:ext cx="2536701" cy="3382268"/>
          </a:xfrm>
          <a:prstGeom prst="rect">
            <a:avLst/>
          </a:prstGeom>
          <a:ln>
            <a:solidFill>
              <a:srgbClr val="000000"/>
            </a:solidFill>
          </a:ln>
        </p:spPr>
      </p:pic>
      <p:pic>
        <p:nvPicPr>
          <p:cNvPr id="7" name="Picture 6" descr="Foto de una estación de higiene de las manos con un balde elevado, con una llave y jabón colgando de una cuerda alrededor del balde.">
            <a:extLst>
              <a:ext uri="{FF2B5EF4-FFF2-40B4-BE49-F238E27FC236}">
                <a16:creationId xmlns:a16="http://schemas.microsoft.com/office/drawing/2014/main" id="{87E8212E-E8C7-448D-8487-5564572248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285045" y="3263359"/>
            <a:ext cx="3794289" cy="2845717"/>
          </a:xfrm>
          <a:prstGeom prst="rect">
            <a:avLst/>
          </a:prstGeom>
          <a:ln>
            <a:solidFill>
              <a:srgbClr val="000000"/>
            </a:solidFill>
          </a:ln>
        </p:spPr>
      </p:pic>
      <p:sp>
        <p:nvSpPr>
          <p:cNvPr id="3" name="Text Placeholder 2">
            <a:extLst>
              <a:ext uri="{FF2B5EF4-FFF2-40B4-BE49-F238E27FC236}">
                <a16:creationId xmlns:a16="http://schemas.microsoft.com/office/drawing/2014/main" id="{29E7FD5B-4AD7-44CA-8751-678596DBC110}"/>
              </a:ext>
            </a:extLst>
          </p:cNvPr>
          <p:cNvSpPr>
            <a:spLocks noGrp="1"/>
          </p:cNvSpPr>
          <p:nvPr>
            <p:ph type="body" sz="quarter" idx="10"/>
          </p:nvPr>
        </p:nvSpPr>
        <p:spPr>
          <a:xfrm>
            <a:off x="7315200" y="1824284"/>
            <a:ext cx="4267200" cy="4176467"/>
          </a:xfrm>
        </p:spPr>
        <p:txBody>
          <a:bodyPr>
            <a:normAutofit/>
          </a:bodyPr>
          <a:lstStyle/>
          <a:p>
            <a:pPr marL="0" indent="0">
              <a:buNone/>
            </a:pPr>
            <a:r>
              <a:rPr lang="es-ES" sz="3000">
                <a:latin typeface="Calibri"/>
                <a:cs typeface="Calibri"/>
              </a:rPr>
              <a:t>Las </a:t>
            </a:r>
            <a:r>
              <a:rPr lang="es-ES" sz="3000" b="1">
                <a:solidFill>
                  <a:schemeClr val="accent5">
                    <a:lumMod val="75000"/>
                  </a:schemeClr>
                </a:solidFill>
                <a:latin typeface="Calibri"/>
                <a:cs typeface="Calibri"/>
              </a:rPr>
              <a:t>estaciones de higiene de las manos </a:t>
            </a:r>
            <a:r>
              <a:rPr lang="es-ES" sz="3000">
                <a:solidFill>
                  <a:srgbClr val="000000"/>
                </a:solidFill>
                <a:latin typeface="Calibri"/>
                <a:cs typeface="Calibri"/>
              </a:rPr>
              <a:t>son áreas designadas para que las personas tengan acceso a productos, como desinfectante a base de alcohol o agua y jabón, para limpiarse las manos. </a:t>
            </a:r>
          </a:p>
          <a:p>
            <a:pPr marL="0" indent="0">
              <a:buNone/>
            </a:pPr>
            <a:endParaRPr lang="en-US" dirty="0">
              <a:solidFill>
                <a:schemeClr val="accent4">
                  <a:lumMod val="50000"/>
                </a:schemeClr>
              </a:solidFill>
              <a:cs typeface="Calibri"/>
            </a:endParaRPr>
          </a:p>
        </p:txBody>
      </p:sp>
    </p:spTree>
    <p:extLst>
      <p:ext uri="{BB962C8B-B14F-4D97-AF65-F5344CB8AC3E}">
        <p14:creationId xmlns:p14="http://schemas.microsoft.com/office/powerpoint/2010/main" val="5959546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0A8C49D-B090-BAFC-30C1-02B6FC53DA55}"/>
              </a:ext>
            </a:extLst>
          </p:cNvPr>
          <p:cNvSpPr txBox="1">
            <a:spLocks noGrp="1"/>
          </p:cNvSpPr>
          <p:nvPr>
            <p:ph type="title" idx="4294967295"/>
          </p:nvPr>
        </p:nvSpPr>
        <p:spPr>
          <a:xfrm>
            <a:off x="566058" y="644399"/>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000" b="1" i="0" u="none" strike="noStrike" cap="none" normalizeH="0" baseline="0" noProof="0">
                <a:ln>
                  <a:noFill/>
                </a:ln>
                <a:solidFill>
                  <a:schemeClr val="bg2"/>
                </a:solidFill>
                <a:effectLst/>
                <a:uLnTx/>
                <a:uFillTx/>
                <a:latin typeface="Calibri Light" panose="020F0302020204030204" pitchFamily="34" charset="0"/>
                <a:ea typeface="Calibri Light"/>
                <a:cs typeface="Calibri Light" panose="020F0302020204030204" pitchFamily="34" charset="0"/>
              </a:rPr>
              <a:t>La higiene de las manos en su centro médico</a:t>
            </a:r>
          </a:p>
        </p:txBody>
      </p:sp>
      <p:sp>
        <p:nvSpPr>
          <p:cNvPr id="7" name="TextBox 6">
            <a:extLst>
              <a:ext uri="{FF2B5EF4-FFF2-40B4-BE49-F238E27FC236}">
                <a16:creationId xmlns:a16="http://schemas.microsoft.com/office/drawing/2014/main" id="{40A9EB22-6F8F-F9E8-F82C-22C1A4B0ED41}"/>
              </a:ext>
            </a:extLst>
          </p:cNvPr>
          <p:cNvSpPr txBox="1"/>
          <p:nvPr/>
        </p:nvSpPr>
        <p:spPr>
          <a:xfrm>
            <a:off x="566058" y="1930564"/>
            <a:ext cx="10571842" cy="3323987"/>
          </a:xfrm>
          <a:prstGeom prst="rect">
            <a:avLst/>
          </a:prstGeom>
          <a:noFill/>
        </p:spPr>
        <p:txBody>
          <a:bodyPr wrap="square" rtlCol="0">
            <a:spAutoFit/>
          </a:bodyPr>
          <a:lstStyle/>
          <a:p>
            <a:pPr marL="457200" indent="-457200">
              <a:spcBef>
                <a:spcPts val="1800"/>
              </a:spcBef>
              <a:buClr>
                <a:schemeClr val="bg2"/>
              </a:buClr>
              <a:buFont typeface="Arial" panose="020B0604020202020204" pitchFamily="34" charset="0"/>
              <a:buChar char="•"/>
            </a:pPr>
            <a:r>
              <a:rPr lang="es-ES" sz="3600">
                <a:solidFill>
                  <a:schemeClr val="bg2"/>
                </a:solidFill>
              </a:rPr>
              <a:t>¿Desinfectante de manos a base de alcohol, agua y jabón o cloro?</a:t>
            </a:r>
          </a:p>
          <a:p>
            <a:pPr marL="457200" indent="-457200">
              <a:spcBef>
                <a:spcPts val="1800"/>
              </a:spcBef>
              <a:buClr>
                <a:schemeClr val="bg2"/>
              </a:buClr>
              <a:buFont typeface="Arial" panose="020B0604020202020204" pitchFamily="34" charset="0"/>
              <a:buChar char="•"/>
            </a:pPr>
            <a:r>
              <a:rPr lang="es-ES" sz="3600">
                <a:solidFill>
                  <a:schemeClr val="bg2"/>
                </a:solidFill>
              </a:rPr>
              <a:t>¿Aproximadamente cuántas estaciones de higiene de las manos hay disponibles?</a:t>
            </a:r>
          </a:p>
          <a:p>
            <a:pPr marL="457200" indent="-457200">
              <a:spcBef>
                <a:spcPts val="1800"/>
              </a:spcBef>
              <a:buClr>
                <a:schemeClr val="bg2"/>
              </a:buClr>
              <a:buFont typeface="Arial" panose="020B0604020202020204" pitchFamily="34" charset="0"/>
              <a:buChar char="•"/>
            </a:pPr>
            <a:r>
              <a:rPr lang="es-ES" sz="3600">
                <a:solidFill>
                  <a:schemeClr val="bg2"/>
                </a:solidFill>
              </a:rPr>
              <a:t>¿Dónde están ubicadas las estaciones de higiene de las manos?</a:t>
            </a:r>
          </a:p>
        </p:txBody>
      </p:sp>
    </p:spTree>
    <p:extLst>
      <p:ext uri="{BB962C8B-B14F-4D97-AF65-F5344CB8AC3E}">
        <p14:creationId xmlns:p14="http://schemas.microsoft.com/office/powerpoint/2010/main" val="16477492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190F-EBA4-463A-B51D-94FAC3A5D124}"/>
              </a:ext>
            </a:extLst>
          </p:cNvPr>
          <p:cNvSpPr>
            <a:spLocks noGrp="1"/>
          </p:cNvSpPr>
          <p:nvPr>
            <p:ph type="title"/>
          </p:nvPr>
        </p:nvSpPr>
        <p:spPr>
          <a:xfrm>
            <a:off x="469900" y="339876"/>
            <a:ext cx="10972800" cy="646332"/>
          </a:xfrm>
        </p:spPr>
        <p:txBody>
          <a:bodyPr/>
          <a:lstStyle/>
          <a:p>
            <a:pPr algn="ctr"/>
            <a:r>
              <a:rPr lang="es-ES" sz="4000">
                <a:solidFill>
                  <a:schemeClr val="accent5">
                    <a:lumMod val="75000"/>
                  </a:schemeClr>
                </a:solidFill>
                <a:latin typeface="Calibri Light" panose="020F0302020204030204" pitchFamily="34" charset="0"/>
                <a:cs typeface="Calibri Light" panose="020F0302020204030204" pitchFamily="34" charset="0"/>
              </a:rPr>
              <a:t>¿Por qué la higiene de las manos?</a:t>
            </a:r>
          </a:p>
        </p:txBody>
      </p:sp>
      <p:pic>
        <p:nvPicPr>
          <p:cNvPr id="20" name="Picture 19" descr="Esta imagen muestra algunos ejemplos de muchas de las cosas que ustedes y otras personas en su centro médico podrían tocar durante un día de trabajo típico. Como indican las flechas en esta imagen, tocar a personas, objetos y superficies permite la transferencia de patógenos de ustedes a ellos y de ellos a ustedes.&#10;&#10;Al tocar una superficie contaminada, como la manija de una puerta, equipo médico o sus teléfonos, y luego tocarse los ojos, la nariz o la boca, pueden transferirse patógenos, incluidos los que causan el ébola o la enfermedad de Marburgo. Los patógenos también pueden transferirse de las manos a otras personas, incluidos los pacientes, si tocan una superficie sin limpiar y luego tocan a otra persona o tocan un dispositivo médico.&#10;&#10;Una revisión sistémica reciente realizada por Selvaraj et al. reveló que la higiene inadecuada de las manos era un factor frecuente que llevaba a la exposición al ébola o la enfermedad de Marburgo mientras se recibía atención médica.&#10;La higiene de las manos es una medida simple que puede hacer una gran diferencia en mantenerlos a ustedes, a sus compañeros de trabajo y pacientes protegidos contra el ébola o la enfermedad de Marburgo. Al protegerse ustedes para no enfermarse, ayudan a proteger a su familia, amigos y otras personas en su comunidad.&#10;&#10;Al preparar y dar mantenimiento correctamente a las estaciones de higiene de las manos, ayudan a asegurar que tanto ustedes como los demás puedan limpiarse las manos regularmente.">
            <a:extLst>
              <a:ext uri="{FF2B5EF4-FFF2-40B4-BE49-F238E27FC236}">
                <a16:creationId xmlns:a16="http://schemas.microsoft.com/office/drawing/2014/main" id="{CD55CBB0-5A25-4233-411D-4AAE113B2D45}"/>
              </a:ext>
            </a:extLst>
          </p:cNvPr>
          <p:cNvPicPr>
            <a:picLocks noChangeAspect="1"/>
          </p:cNvPicPr>
          <p:nvPr/>
        </p:nvPicPr>
        <p:blipFill>
          <a:blip r:embed="rId3"/>
          <a:stretch>
            <a:fillRect/>
          </a:stretch>
        </p:blipFill>
        <p:spPr>
          <a:xfrm>
            <a:off x="1282791" y="1097563"/>
            <a:ext cx="9626418" cy="5608806"/>
          </a:xfrm>
          <a:prstGeom prst="rect">
            <a:avLst/>
          </a:prstGeom>
        </p:spPr>
      </p:pic>
    </p:spTree>
    <p:extLst>
      <p:ext uri="{BB962C8B-B14F-4D97-AF65-F5344CB8AC3E}">
        <p14:creationId xmlns:p14="http://schemas.microsoft.com/office/powerpoint/2010/main" val="159437893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66E4D5-94A4-3FB3-5D6B-A069933C2B75}"/>
              </a:ext>
            </a:extLst>
          </p:cNvPr>
          <p:cNvSpPr txBox="1">
            <a:spLocks noGrp="1"/>
          </p:cNvSpPr>
          <p:nvPr>
            <p:ph type="title" idx="4294967295"/>
          </p:nvPr>
        </p:nvSpPr>
        <p:spPr>
          <a:xfrm>
            <a:off x="122581" y="724671"/>
            <a:ext cx="3687419" cy="1938992"/>
          </a:xfrm>
          <a:prstGeom prst="rect">
            <a:avLst/>
          </a:prstGeom>
          <a:solidFill>
            <a:schemeClr val="bg2">
              <a:alpha val="77000"/>
            </a:schemeClr>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s-ES" sz="4000" b="1" i="0" u="none" strike="noStrike" cap="none" normalizeH="0" baseline="0" noProof="0">
                <a:ln>
                  <a:noFill/>
                </a:ln>
                <a:solidFill>
                  <a:srgbClr val="000000"/>
                </a:solidFill>
                <a:effectLst/>
                <a:uLnTx/>
                <a:uFillTx/>
                <a:latin typeface="Calibri Light" panose="020F0302020204030204" pitchFamily="34" charset="0"/>
                <a:ea typeface="Calibri Light"/>
                <a:cs typeface="Calibri Light" panose="020F0302020204030204" pitchFamily="34" charset="0"/>
              </a:rPr>
              <a:t>Opciones de higiene de las manos</a:t>
            </a:r>
          </a:p>
        </p:txBody>
      </p:sp>
      <p:sp>
        <p:nvSpPr>
          <p:cNvPr id="2" name="TextBox 1">
            <a:extLst>
              <a:ext uri="{FF2B5EF4-FFF2-40B4-BE49-F238E27FC236}">
                <a16:creationId xmlns:a16="http://schemas.microsoft.com/office/drawing/2014/main" id="{85E179D8-8B52-111F-00EC-9C3289037162}"/>
              </a:ext>
            </a:extLst>
          </p:cNvPr>
          <p:cNvSpPr txBox="1"/>
          <p:nvPr/>
        </p:nvSpPr>
        <p:spPr>
          <a:xfrm>
            <a:off x="122581" y="3131552"/>
            <a:ext cx="3687419" cy="3142247"/>
          </a:xfrm>
          <a:prstGeom prst="rect">
            <a:avLst/>
          </a:prstGeom>
          <a:solidFill>
            <a:schemeClr val="accent2">
              <a:lumMod val="20000"/>
              <a:lumOff val="80000"/>
            </a:schemeClr>
          </a:solidFill>
        </p:spPr>
        <p:txBody>
          <a:bodyPr wrap="square" rtlCol="0">
            <a:spAutoFit/>
          </a:bodyPr>
          <a:lstStyle/>
          <a:p>
            <a:pPr marL="285750" indent="-285750">
              <a:spcBef>
                <a:spcPts val="1200"/>
              </a:spcBef>
              <a:buFont typeface="Arial" panose="020B0604020202020204" pitchFamily="34" charset="0"/>
              <a:buChar char="•"/>
            </a:pPr>
            <a:r>
              <a:rPr lang="es-ES" sz="3000">
                <a:solidFill>
                  <a:srgbClr val="000000"/>
                </a:solidFill>
                <a:latin typeface="Calibri" panose="020F0502020204030204" pitchFamily="34" charset="0"/>
              </a:rPr>
              <a:t>Desinfectante de manos a base de alcohol</a:t>
            </a:r>
          </a:p>
          <a:p>
            <a:pPr marL="285750" indent="-285750">
              <a:spcBef>
                <a:spcPts val="1200"/>
              </a:spcBef>
              <a:buFont typeface="Arial" panose="020B0604020202020204" pitchFamily="34" charset="0"/>
              <a:buChar char="•"/>
            </a:pPr>
            <a:r>
              <a:rPr lang="es-ES" sz="3000">
                <a:solidFill>
                  <a:srgbClr val="000000"/>
                </a:solidFill>
                <a:latin typeface="Calibri" panose="020F0502020204030204" pitchFamily="34" charset="0"/>
              </a:rPr>
              <a:t>Agua y jabón</a:t>
            </a:r>
          </a:p>
          <a:p>
            <a:pPr marL="285750" indent="-285750">
              <a:spcBef>
                <a:spcPts val="1200"/>
              </a:spcBef>
              <a:buFont typeface="Arial" panose="020B0604020202020204" pitchFamily="34" charset="0"/>
              <a:buChar char="•"/>
            </a:pPr>
            <a:r>
              <a:rPr lang="es-ES" sz="3000">
                <a:solidFill>
                  <a:srgbClr val="000000"/>
                </a:solidFill>
                <a:latin typeface="Calibri" panose="020F0502020204030204" pitchFamily="34" charset="0"/>
              </a:rPr>
              <a:t>Cloro (no se recomienda)</a:t>
            </a:r>
          </a:p>
        </p:txBody>
      </p:sp>
      <p:pic>
        <p:nvPicPr>
          <p:cNvPr id="4" name="Picture 3" descr="Una persona con una protección para la cabeza , mascarilla, protector facial, bata y guantes se lava las manos en una estación de higiene de las manos.">
            <a:extLst>
              <a:ext uri="{FF2B5EF4-FFF2-40B4-BE49-F238E27FC236}">
                <a16:creationId xmlns:a16="http://schemas.microsoft.com/office/drawing/2014/main" id="{75D38690-3D39-67DA-961C-1C2E537C86E6}"/>
              </a:ext>
            </a:extLst>
          </p:cNvPr>
          <p:cNvPicPr>
            <a:picLocks noChangeAspect="1"/>
          </p:cNvPicPr>
          <p:nvPr/>
        </p:nvPicPr>
        <p:blipFill rotWithShape="1">
          <a:blip r:embed="rId3"/>
          <a:srcRect t="17443" r="2" b="11989"/>
          <a:stretch/>
        </p:blipFill>
        <p:spPr>
          <a:xfrm>
            <a:off x="4055165" y="10"/>
            <a:ext cx="8136832" cy="6857990"/>
          </a:xfrm>
          <a:prstGeom prst="rect">
            <a:avLst/>
          </a:prstGeom>
        </p:spPr>
      </p:pic>
    </p:spTree>
    <p:extLst>
      <p:ext uri="{BB962C8B-B14F-4D97-AF65-F5344CB8AC3E}">
        <p14:creationId xmlns:p14="http://schemas.microsoft.com/office/powerpoint/2010/main" val="128428467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42AD-D0D1-E682-3E9A-0D086C76CF94}"/>
              </a:ext>
            </a:extLst>
          </p:cNvPr>
          <p:cNvSpPr>
            <a:spLocks noGrp="1"/>
          </p:cNvSpPr>
          <p:nvPr>
            <p:ph type="title"/>
          </p:nvPr>
        </p:nvSpPr>
        <p:spPr>
          <a:xfrm>
            <a:off x="609600" y="531384"/>
            <a:ext cx="6345836" cy="1143000"/>
          </a:xfrm>
        </p:spPr>
        <p:txBody>
          <a:bodyPr>
            <a:normAutofit/>
          </a:bodyPr>
          <a:lstStyle/>
          <a:p>
            <a:pPr algn="l"/>
            <a:r>
              <a:rPr lang="es-ES" sz="4000">
                <a:solidFill>
                  <a:schemeClr val="accent5">
                    <a:lumMod val="75000"/>
                  </a:schemeClr>
                </a:solidFill>
                <a:latin typeface="Calibri Light" panose="020F0302020204030204" pitchFamily="34" charset="0"/>
                <a:cs typeface="Calibri Light" panose="020F0302020204030204" pitchFamily="34" charset="0"/>
              </a:rPr>
              <a:t>Uso de desinfectante de manos a base de alcohol</a:t>
            </a:r>
          </a:p>
        </p:txBody>
      </p:sp>
      <p:sp>
        <p:nvSpPr>
          <p:cNvPr id="3" name="Content Placeholder 2">
            <a:extLst>
              <a:ext uri="{FF2B5EF4-FFF2-40B4-BE49-F238E27FC236}">
                <a16:creationId xmlns:a16="http://schemas.microsoft.com/office/drawing/2014/main" id="{BF240DC7-59AD-1E5D-492C-2E22E1F91B9F}"/>
              </a:ext>
            </a:extLst>
          </p:cNvPr>
          <p:cNvSpPr>
            <a:spLocks noGrp="1"/>
          </p:cNvSpPr>
          <p:nvPr>
            <p:ph type="body" sz="quarter" idx="10"/>
          </p:nvPr>
        </p:nvSpPr>
        <p:spPr>
          <a:xfrm>
            <a:off x="609600" y="1824284"/>
            <a:ext cx="5867400" cy="4176467"/>
          </a:xfrm>
        </p:spPr>
        <p:txBody>
          <a:bodyPr>
            <a:normAutofit lnSpcReduction="10000"/>
          </a:bodyPr>
          <a:lstStyle/>
          <a:p>
            <a:pPr>
              <a:lnSpc>
                <a:spcPct val="100000"/>
              </a:lnSpc>
              <a:spcBef>
                <a:spcPts val="1800"/>
              </a:spcBef>
            </a:pPr>
            <a:r>
              <a:rPr lang="es-ES" sz="3400">
                <a:latin typeface="Calibri"/>
                <a:cs typeface="Calibri"/>
              </a:rPr>
              <a:t>Método preferido por la Organización Mundial de la Salud para la higiene de las manos</a:t>
            </a:r>
          </a:p>
          <a:p>
            <a:pPr>
              <a:lnSpc>
                <a:spcPct val="100000"/>
              </a:lnSpc>
              <a:spcBef>
                <a:spcPts val="1800"/>
              </a:spcBef>
            </a:pPr>
            <a:r>
              <a:rPr lang="es-ES" sz="3400">
                <a:latin typeface="Calibri"/>
                <a:cs typeface="Calibri"/>
              </a:rPr>
              <a:t>Mantener los dispensadores llenos de la manera correcta debe ser una tarea formal apoyada por el centro médico</a:t>
            </a:r>
          </a:p>
          <a:p>
            <a:endParaRPr lang="en-US" sz="2000" dirty="0"/>
          </a:p>
        </p:txBody>
      </p:sp>
      <p:pic>
        <p:nvPicPr>
          <p:cNvPr id="5" name="Picture 4" descr="Foto de una persona parada con las manos debajo de un dispensador de desinfectante de manos a base de alcohol">
            <a:extLst>
              <a:ext uri="{FF2B5EF4-FFF2-40B4-BE49-F238E27FC236}">
                <a16:creationId xmlns:a16="http://schemas.microsoft.com/office/drawing/2014/main" id="{FAD0B01D-1647-0D27-22F4-D27D90A54A41}"/>
              </a:ext>
            </a:extLst>
          </p:cNvPr>
          <p:cNvPicPr>
            <a:picLocks noChangeAspect="1"/>
          </p:cNvPicPr>
          <p:nvPr/>
        </p:nvPicPr>
        <p:blipFill rotWithShape="1">
          <a:blip r:embed="rId3">
            <a:extLst>
              <a:ext uri="{28A0092B-C50C-407E-A947-70E740481C1C}">
                <a14:useLocalDpi xmlns:a14="http://schemas.microsoft.com/office/drawing/2010/main" val="0"/>
              </a:ext>
            </a:extLst>
          </a:blip>
          <a:srcRect t="6405" b="1562"/>
          <a:stretch/>
        </p:blipFill>
        <p:spPr>
          <a:xfrm>
            <a:off x="7286018" y="9"/>
            <a:ext cx="4905982" cy="6741259"/>
          </a:xfrm>
          <a:prstGeom prst="rect">
            <a:avLst/>
          </a:prstGeom>
          <a:ln>
            <a:solidFill>
              <a:srgbClr val="000000"/>
            </a:solidFill>
          </a:ln>
          <a:effectLst/>
        </p:spPr>
      </p:pic>
    </p:spTree>
    <p:extLst>
      <p:ext uri="{BB962C8B-B14F-4D97-AF65-F5344CB8AC3E}">
        <p14:creationId xmlns:p14="http://schemas.microsoft.com/office/powerpoint/2010/main" val="34835209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8BB00DF-7B04-E779-314D-EDD96845D309}"/>
              </a:ext>
              <a:ext uri="{C183D7F6-B498-43B3-948B-1728B52AA6E4}">
                <adec:decorative xmlns:adec="http://schemas.microsoft.com/office/drawing/2017/decorative" val="1"/>
              </a:ext>
            </a:extLst>
          </p:cNvPr>
          <p:cNvSpPr/>
          <p:nvPr/>
        </p:nvSpPr>
        <p:spPr>
          <a:xfrm>
            <a:off x="-1" y="0"/>
            <a:ext cx="3680223" cy="674370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B857CF-7DEE-43E5-9EF9-6AA293C2311A}"/>
              </a:ext>
            </a:extLst>
          </p:cNvPr>
          <p:cNvSpPr>
            <a:spLocks noGrp="1"/>
          </p:cNvSpPr>
          <p:nvPr>
            <p:ph type="title"/>
          </p:nvPr>
        </p:nvSpPr>
        <p:spPr>
          <a:xfrm>
            <a:off x="304799" y="2800350"/>
            <a:ext cx="3070622" cy="1143000"/>
          </a:xfrm>
        </p:spPr>
        <p:txBody>
          <a:bodyPr vert="horz" lIns="91440" tIns="45720" rIns="91440" bIns="45720" rtlCol="0" anchor="b" anchorCtr="0">
            <a:normAutofit fontScale="90000"/>
          </a:bodyPr>
          <a:lstStyle/>
          <a:p>
            <a:pPr>
              <a:lnSpc>
                <a:spcPct val="100000"/>
              </a:lnSpc>
              <a:spcBef>
                <a:spcPts val="1200"/>
              </a:spcBef>
              <a:spcAft>
                <a:spcPts val="1200"/>
              </a:spcAft>
            </a:pPr>
            <a:r>
              <a:rPr lang="es-ES">
                <a:solidFill>
                  <a:schemeClr val="bg2"/>
                </a:solidFill>
                <a:latin typeface="+mj-lt"/>
                <a:cs typeface="Calibri"/>
              </a:rPr>
              <a:t>Uso de agua y jabón para la higiene de las manos</a:t>
            </a:r>
          </a:p>
        </p:txBody>
      </p:sp>
      <p:pic>
        <p:nvPicPr>
          <p:cNvPr id="3" name="Image 4" descr="Foto de dos baldes de agua sobre una mesa. Cada uno tiene un dispensador. Uno está marcado como &quot;agua jabonosa&quot;. El otro está marcado como &quot;agua limpia&quot;. En el piso, debajo de cada balde, hay un balde vacío sin marcar.">
            <a:extLst>
              <a:ext uri="{FF2B5EF4-FFF2-40B4-BE49-F238E27FC236}">
                <a16:creationId xmlns:a16="http://schemas.microsoft.com/office/drawing/2014/main" id="{996710E5-6426-B996-DF70-303D980333DA}"/>
              </a:ext>
            </a:extLst>
          </p:cNvPr>
          <p:cNvPicPr>
            <a:picLocks noChangeAspect="1"/>
          </p:cNvPicPr>
          <p:nvPr/>
        </p:nvPicPr>
        <p:blipFill>
          <a:blip r:embed="rId3" cstate="print">
            <a:extLst>
              <a:ext uri="{28A0092B-C50C-407E-A947-70E740481C1C}">
                <a14:useLocalDpi xmlns:a14="http://schemas.microsoft.com/office/drawing/2010/main" val="0"/>
              </a:ext>
            </a:extLst>
          </a:blip>
          <a:srcRect l="-2" r="12962"/>
          <a:stretch>
            <a:fillRect/>
          </a:stretch>
        </p:blipFill>
        <p:spPr bwMode="auto">
          <a:xfrm>
            <a:off x="4291925" y="170633"/>
            <a:ext cx="3608149" cy="4344507"/>
          </a:xfrm>
          <a:prstGeom prst="rect">
            <a:avLst/>
          </a:prstGeom>
          <a:ln>
            <a:solidFill>
              <a:srgbClr val="000000"/>
            </a:solid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46BAC830-81D8-87D7-2962-7251C5AEEAC6}"/>
              </a:ext>
            </a:extLst>
          </p:cNvPr>
          <p:cNvSpPr txBox="1"/>
          <p:nvPr/>
        </p:nvSpPr>
        <p:spPr>
          <a:xfrm>
            <a:off x="4291925" y="4644363"/>
            <a:ext cx="3608150" cy="2092881"/>
          </a:xfrm>
          <a:prstGeom prst="rect">
            <a:avLst/>
          </a:prstGeom>
          <a:noFill/>
        </p:spPr>
        <p:txBody>
          <a:bodyPr wrap="square">
            <a:spAutoFit/>
          </a:bodyPr>
          <a:lstStyle/>
          <a:p>
            <a:r>
              <a:rPr lang="es-ES" sz="2500">
                <a:solidFill>
                  <a:srgbClr val="000000"/>
                </a:solidFill>
                <a:latin typeface="Calibri" panose="020F0502020204030204" pitchFamily="34" charset="0"/>
                <a:cs typeface="Calibri" panose="020F0502020204030204" pitchFamily="34" charset="0"/>
              </a:rPr>
              <a:t>Si se usa un balde con agua jabonosa, se necesita otro balde con agua limpia para enjuagarse las manos</a:t>
            </a:r>
          </a:p>
        </p:txBody>
      </p:sp>
      <p:pic>
        <p:nvPicPr>
          <p:cNvPr id="9" name="Picture 8" descr="Foto de una estación de higiene de las manos con un balde elevado, con una llave y jabón colgando de una cuerda alrededor del balde.">
            <a:extLst>
              <a:ext uri="{FF2B5EF4-FFF2-40B4-BE49-F238E27FC236}">
                <a16:creationId xmlns:a16="http://schemas.microsoft.com/office/drawing/2014/main" id="{4759DE8B-5101-EC29-E2BF-7ADC27EB65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850573" y="651232"/>
            <a:ext cx="4415894" cy="3311921"/>
          </a:xfrm>
          <a:prstGeom prst="rect">
            <a:avLst/>
          </a:prstGeom>
          <a:ln>
            <a:solidFill>
              <a:srgbClr val="000000"/>
            </a:solidFill>
          </a:ln>
          <a:effectLst/>
        </p:spPr>
      </p:pic>
      <p:sp>
        <p:nvSpPr>
          <p:cNvPr id="10" name="TextBox 9">
            <a:extLst>
              <a:ext uri="{FF2B5EF4-FFF2-40B4-BE49-F238E27FC236}">
                <a16:creationId xmlns:a16="http://schemas.microsoft.com/office/drawing/2014/main" id="{EA95B070-E7FD-3F98-8EA3-D285624FA7A6}"/>
              </a:ext>
            </a:extLst>
          </p:cNvPr>
          <p:cNvSpPr txBox="1"/>
          <p:nvPr/>
        </p:nvSpPr>
        <p:spPr>
          <a:xfrm>
            <a:off x="8511778" y="4644363"/>
            <a:ext cx="3311921" cy="1692771"/>
          </a:xfrm>
          <a:prstGeom prst="rect">
            <a:avLst/>
          </a:prstGeom>
          <a:noFill/>
        </p:spPr>
        <p:txBody>
          <a:bodyPr wrap="square">
            <a:spAutoFit/>
          </a:bodyPr>
          <a:lstStyle/>
          <a:p>
            <a:r>
              <a:rPr lang="es-ES" sz="2500">
                <a:solidFill>
                  <a:srgbClr val="000000"/>
                </a:solidFill>
                <a:latin typeface="Calibri"/>
                <a:cs typeface="Calibri"/>
              </a:rPr>
              <a:t>Si se usan barras de jabón, hay que colocarlas de manera que no se acumule el agua debajo de estas</a:t>
            </a:r>
          </a:p>
        </p:txBody>
      </p:sp>
    </p:spTree>
    <p:extLst>
      <p:ext uri="{BB962C8B-B14F-4D97-AF65-F5344CB8AC3E}">
        <p14:creationId xmlns:p14="http://schemas.microsoft.com/office/powerpoint/2010/main" val="208841967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C5F7B-6AA6-4DB5-8891-9B13D0A44DD3}"/>
              </a:ext>
            </a:extLst>
          </p:cNvPr>
          <p:cNvSpPr>
            <a:spLocks noGrp="1"/>
          </p:cNvSpPr>
          <p:nvPr>
            <p:ph type="title"/>
          </p:nvPr>
        </p:nvSpPr>
        <p:spPr/>
        <p:txBody>
          <a:bodyPr/>
          <a:lstStyle/>
          <a:p>
            <a:r>
              <a:rPr lang="es-ES">
                <a:solidFill>
                  <a:schemeClr val="accent5">
                    <a:lumMod val="75000"/>
                  </a:schemeClr>
                </a:solidFill>
                <a:latin typeface="Calibri Light" panose="020F0302020204030204" pitchFamily="34" charset="0"/>
                <a:cs typeface="Calibri Light" panose="020F0302020204030204" pitchFamily="34" charset="0"/>
              </a:rPr>
              <a:t>Uso de cloro para la higiene de las manos</a:t>
            </a:r>
          </a:p>
        </p:txBody>
      </p:sp>
      <p:sp>
        <p:nvSpPr>
          <p:cNvPr id="3" name="Text Placeholder 2">
            <a:extLst>
              <a:ext uri="{FF2B5EF4-FFF2-40B4-BE49-F238E27FC236}">
                <a16:creationId xmlns:a16="http://schemas.microsoft.com/office/drawing/2014/main" id="{12A138F7-44CA-423B-ACC5-3DDA1B563B7C}"/>
              </a:ext>
            </a:extLst>
          </p:cNvPr>
          <p:cNvSpPr>
            <a:spLocks noGrp="1"/>
          </p:cNvSpPr>
          <p:nvPr>
            <p:ph type="body" sz="quarter" idx="10"/>
          </p:nvPr>
        </p:nvSpPr>
        <p:spPr>
          <a:xfrm>
            <a:off x="609600" y="1496796"/>
            <a:ext cx="5854700" cy="4176467"/>
          </a:xfrm>
        </p:spPr>
        <p:txBody>
          <a:bodyPr vert="horz" lIns="91440" tIns="45720" rIns="91440" bIns="45720" rtlCol="0" anchor="t">
            <a:noAutofit/>
          </a:bodyPr>
          <a:lstStyle/>
          <a:p>
            <a:pPr>
              <a:spcBef>
                <a:spcPts val="1800"/>
              </a:spcBef>
              <a:buClr>
                <a:schemeClr val="accent2">
                  <a:lumMod val="60000"/>
                  <a:lumOff val="40000"/>
                </a:schemeClr>
              </a:buClr>
              <a:buFont typeface="Arial" panose="020B0604020202020204" pitchFamily="34" charset="0"/>
              <a:buChar char="•"/>
            </a:pPr>
            <a:r>
              <a:rPr lang="es-ES" sz="2400" b="1">
                <a:solidFill>
                  <a:srgbClr val="000000"/>
                </a:solidFill>
              </a:rPr>
              <a:t>NO </a:t>
            </a:r>
            <a:r>
              <a:rPr lang="es-ES" sz="2400">
                <a:solidFill>
                  <a:srgbClr val="000000"/>
                </a:solidFill>
              </a:rPr>
              <a:t>se recomienda el uso rutinario</a:t>
            </a:r>
            <a:r>
              <a:rPr lang="es-ES" sz="2400" baseline="30000">
                <a:solidFill>
                  <a:srgbClr val="000000"/>
                </a:solidFill>
              </a:rPr>
              <a:t>1</a:t>
            </a:r>
          </a:p>
          <a:p>
            <a:pPr>
              <a:spcBef>
                <a:spcPts val="1800"/>
              </a:spcBef>
              <a:buClr>
                <a:schemeClr val="accent2">
                  <a:lumMod val="60000"/>
                  <a:lumOff val="40000"/>
                </a:schemeClr>
              </a:buClr>
              <a:buFont typeface="Arial" panose="020B0604020202020204" pitchFamily="34" charset="0"/>
              <a:buChar char="•"/>
            </a:pPr>
            <a:r>
              <a:rPr lang="es-ES" sz="2400">
                <a:solidFill>
                  <a:srgbClr val="000000"/>
                </a:solidFill>
              </a:rPr>
              <a:t>Opción </a:t>
            </a:r>
            <a:r>
              <a:rPr lang="es-ES" sz="2400" b="1">
                <a:solidFill>
                  <a:srgbClr val="000000"/>
                </a:solidFill>
              </a:rPr>
              <a:t>provisional</a:t>
            </a:r>
            <a:r>
              <a:rPr lang="es-ES" sz="2400">
                <a:solidFill>
                  <a:srgbClr val="000000"/>
                </a:solidFill>
              </a:rPr>
              <a:t> cuando no hay otros productos disponibles para la higiene de las manos</a:t>
            </a:r>
          </a:p>
          <a:p>
            <a:pPr lvl="1">
              <a:spcBef>
                <a:spcPts val="600"/>
              </a:spcBef>
              <a:buClr>
                <a:schemeClr val="accent2">
                  <a:lumMod val="60000"/>
                  <a:lumOff val="40000"/>
                </a:schemeClr>
              </a:buClr>
            </a:pPr>
            <a:r>
              <a:rPr lang="es-ES" sz="2400">
                <a:solidFill>
                  <a:srgbClr val="000000"/>
                </a:solidFill>
              </a:rPr>
              <a:t>500 ppm de hipoclorito de sodio (</a:t>
            </a:r>
            <a:r>
              <a:rPr lang="es-ES" sz="2400" u="sng">
                <a:solidFill>
                  <a:srgbClr val="000000"/>
                </a:solidFill>
              </a:rPr>
              <a:t>0.05 %)</a:t>
            </a:r>
          </a:p>
          <a:p>
            <a:pPr>
              <a:spcBef>
                <a:spcPts val="1800"/>
              </a:spcBef>
              <a:buClr>
                <a:schemeClr val="accent2">
                  <a:lumMod val="60000"/>
                  <a:lumOff val="40000"/>
                </a:schemeClr>
              </a:buClr>
              <a:buFont typeface="Arial" panose="020B0604020202020204" pitchFamily="34" charset="0"/>
              <a:buChar char="•"/>
            </a:pPr>
            <a:r>
              <a:rPr lang="es-ES" sz="2400">
                <a:solidFill>
                  <a:srgbClr val="000000"/>
                </a:solidFill>
              </a:rPr>
              <a:t>Consideraciones:</a:t>
            </a:r>
          </a:p>
          <a:p>
            <a:pPr lvl="1">
              <a:buClr>
                <a:schemeClr val="accent2">
                  <a:lumMod val="60000"/>
                  <a:lumOff val="40000"/>
                </a:schemeClr>
              </a:buClr>
            </a:pPr>
            <a:r>
              <a:rPr lang="es-ES" sz="2400">
                <a:solidFill>
                  <a:srgbClr val="000000"/>
                </a:solidFill>
              </a:rPr>
              <a:t>Producto/concentración inicial</a:t>
            </a:r>
          </a:p>
          <a:p>
            <a:pPr lvl="1">
              <a:buClr>
                <a:schemeClr val="accent2">
                  <a:lumMod val="60000"/>
                  <a:lumOff val="40000"/>
                </a:schemeClr>
              </a:buClr>
            </a:pPr>
            <a:r>
              <a:rPr lang="es-ES" sz="2400">
                <a:solidFill>
                  <a:srgbClr val="000000"/>
                </a:solidFill>
              </a:rPr>
              <a:t>Dilución (cálculo correcto)</a:t>
            </a:r>
          </a:p>
          <a:p>
            <a:pPr lvl="1">
              <a:buClr>
                <a:schemeClr val="accent2">
                  <a:lumMod val="60000"/>
                  <a:lumOff val="40000"/>
                </a:schemeClr>
              </a:buClr>
            </a:pPr>
            <a:r>
              <a:rPr lang="es-ES" sz="2400">
                <a:solidFill>
                  <a:srgbClr val="000000"/>
                </a:solidFill>
              </a:rPr>
              <a:t>Preparación diaria</a:t>
            </a:r>
          </a:p>
          <a:p>
            <a:pPr lvl="1">
              <a:buClr>
                <a:schemeClr val="accent2">
                  <a:lumMod val="60000"/>
                  <a:lumOff val="40000"/>
                </a:schemeClr>
              </a:buClr>
            </a:pPr>
            <a:r>
              <a:rPr lang="es-ES" sz="2400">
                <a:solidFill>
                  <a:srgbClr val="000000"/>
                </a:solidFill>
              </a:rPr>
              <a:t>Almacenamiento (proteger de la luz)</a:t>
            </a:r>
          </a:p>
        </p:txBody>
      </p:sp>
      <p:pic>
        <p:nvPicPr>
          <p:cNvPr id="3076" name="Picture 4" descr="Mujer lavándose las manos, Guinea, 2014">
            <a:extLst>
              <a:ext uri="{FF2B5EF4-FFF2-40B4-BE49-F238E27FC236}">
                <a16:creationId xmlns:a16="http://schemas.microsoft.com/office/drawing/2014/main" id="{F2E2AA2F-603D-49FB-B44A-E6E1FA553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9904" y="1842330"/>
            <a:ext cx="3810000" cy="3810000"/>
          </a:xfrm>
          <a:prstGeom prst="rect">
            <a:avLst/>
          </a:prstGeom>
          <a:ln>
            <a:solidFill>
              <a:srgbClr val="000000"/>
            </a:solidFill>
          </a:ln>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BE158D5-4D1E-480D-B085-5C88006503D5}"/>
              </a:ext>
            </a:extLst>
          </p:cNvPr>
          <p:cNvSpPr txBox="1"/>
          <p:nvPr/>
        </p:nvSpPr>
        <p:spPr>
          <a:xfrm>
            <a:off x="6760817" y="5673263"/>
            <a:ext cx="4572000" cy="253916"/>
          </a:xfrm>
          <a:prstGeom prst="rect">
            <a:avLst/>
          </a:prstGeom>
          <a:noFill/>
        </p:spPr>
        <p:txBody>
          <a:bodyPr wrap="square">
            <a:spAutoFit/>
          </a:bodyPr>
          <a:lstStyle/>
          <a:p>
            <a:r>
              <a:rPr lang="es-ES" sz="1050" dirty="0">
                <a:solidFill>
                  <a:srgbClr val="000000"/>
                </a:solidFill>
                <a:latin typeface="Calibri" panose="020F0502020204030204" pitchFamily="34" charset="0"/>
                <a:cs typeface="Calibri" panose="020F0502020204030204" pitchFamily="34" charset="0"/>
                <a:hlinkClick r:id="rId4"/>
              </a:rPr>
              <a:t>http://cdcmuseum.org/exhibits/show/ebola/public-health/ipc/handwashing</a:t>
            </a:r>
            <a:endParaRPr lang="es-ES" sz="1050" dirty="0">
              <a:solidFill>
                <a:srgbClr val="000000"/>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C6D42136-00AB-4B40-8597-6885EC9A3AA1}"/>
              </a:ext>
            </a:extLst>
          </p:cNvPr>
          <p:cNvSpPr txBox="1"/>
          <p:nvPr/>
        </p:nvSpPr>
        <p:spPr>
          <a:xfrm>
            <a:off x="1209152" y="6383306"/>
            <a:ext cx="10373248" cy="400110"/>
          </a:xfrm>
          <a:prstGeom prst="rect">
            <a:avLst/>
          </a:prstGeom>
          <a:noFill/>
        </p:spPr>
        <p:txBody>
          <a:bodyPr wrap="square" lIns="91440" tIns="45720" rIns="91440" bIns="45720" anchor="t">
            <a:spAutoFit/>
          </a:bodyPr>
          <a:lstStyle/>
          <a:p>
            <a:r>
              <a:rPr lang="es-ES" sz="2000" baseline="30000" dirty="0">
                <a:solidFill>
                  <a:srgbClr val="333333"/>
                </a:solidFill>
                <a:latin typeface="Calibri"/>
                <a:cs typeface="Calibri"/>
                <a:hlinkClick r:id="rId5"/>
              </a:rPr>
              <a:t>WHO Guideline on hand hygiene in health care in the context of filovirus disease outbreak response : rapid advice guideline, November 2014</a:t>
            </a:r>
          </a:p>
        </p:txBody>
      </p:sp>
    </p:spTree>
    <p:extLst>
      <p:ext uri="{BB962C8B-B14F-4D97-AF65-F5344CB8AC3E}">
        <p14:creationId xmlns:p14="http://schemas.microsoft.com/office/powerpoint/2010/main" val="127034270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6296E-1142-FA49-9F9E-0B0D44C10638}"/>
              </a:ext>
            </a:extLst>
          </p:cNvPr>
          <p:cNvSpPr txBox="1">
            <a:spLocks noGrp="1"/>
          </p:cNvSpPr>
          <p:nvPr>
            <p:ph type="title" idx="4294967295"/>
          </p:nvPr>
        </p:nvSpPr>
        <p:spPr>
          <a:xfrm>
            <a:off x="649193" y="261452"/>
            <a:ext cx="77851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1" fontAlgn="base" hangingPunct="1">
              <a:lnSpc>
                <a:spcPts val="4000"/>
              </a:lnSpc>
              <a:spcBef>
                <a:spcPct val="0"/>
              </a:spcBef>
              <a:spcAft>
                <a:spcPct val="0"/>
              </a:spcAft>
              <a:defRPr sz="3733" b="1" kern="1200" baseline="0">
                <a:solidFill>
                  <a:srgbClr val="005DAB"/>
                </a:solidFill>
                <a:effectLst/>
                <a:latin typeface="Calibri" pitchFamily="34" charset="0"/>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ts val="4000"/>
              </a:lnSpc>
              <a:spcBef>
                <a:spcPct val="0"/>
              </a:spcBef>
              <a:spcAft>
                <a:spcPct val="0"/>
              </a:spcAft>
              <a:buClrTx/>
              <a:buSzTx/>
              <a:buFontTx/>
              <a:buNone/>
              <a:tabLst/>
              <a:defRPr/>
            </a:pPr>
            <a:r>
              <a:rPr kumimoji="0" lang="es-ES" sz="4000" b="1" i="0" u="none" strike="noStrike" cap="none" normalizeH="0" baseline="0" noProof="0">
                <a:ln>
                  <a:noFill/>
                </a:ln>
                <a:solidFill>
                  <a:schemeClr val="accent5">
                    <a:lumMod val="75000"/>
                  </a:schemeClr>
                </a:solidFill>
                <a:effectLst/>
                <a:uLnTx/>
                <a:uFillTx/>
                <a:latin typeface="Calibri Light" panose="020F0302020204030204" pitchFamily="34" charset="0"/>
                <a:ea typeface="Calibri Light"/>
                <a:cs typeface="Calibri Light" panose="020F0302020204030204" pitchFamily="34" charset="0"/>
              </a:rPr>
              <a:t>Consideraciones sobre el agua y jabón y el cloro</a:t>
            </a:r>
          </a:p>
        </p:txBody>
      </p:sp>
      <p:sp>
        <p:nvSpPr>
          <p:cNvPr id="2" name="Text Placeholder 1">
            <a:extLst>
              <a:ext uri="{FF2B5EF4-FFF2-40B4-BE49-F238E27FC236}">
                <a16:creationId xmlns:a16="http://schemas.microsoft.com/office/drawing/2014/main" id="{A0B78A3A-6707-4582-BB87-A67D8E22F2BB}"/>
              </a:ext>
            </a:extLst>
          </p:cNvPr>
          <p:cNvSpPr>
            <a:spLocks noGrp="1"/>
          </p:cNvSpPr>
          <p:nvPr>
            <p:ph type="body" sz="quarter" idx="10"/>
          </p:nvPr>
        </p:nvSpPr>
        <p:spPr>
          <a:xfrm>
            <a:off x="609601" y="1811867"/>
            <a:ext cx="6330845" cy="4421717"/>
          </a:xfrm>
        </p:spPr>
        <p:txBody>
          <a:bodyPr/>
          <a:lstStyle/>
          <a:p>
            <a:pPr>
              <a:spcBef>
                <a:spcPts val="1800"/>
              </a:spcBef>
            </a:pPr>
            <a:r>
              <a:rPr lang="es-ES" sz="2800" b="0">
                <a:solidFill>
                  <a:srgbClr val="000000"/>
                </a:solidFill>
                <a:latin typeface="Calibri"/>
                <a:cs typeface="Calibri"/>
              </a:rPr>
              <a:t>Cerrar la llave sin contaminarse las manos</a:t>
            </a:r>
          </a:p>
          <a:p>
            <a:pPr>
              <a:spcBef>
                <a:spcPts val="1800"/>
              </a:spcBef>
            </a:pPr>
            <a:r>
              <a:rPr lang="es-ES" sz="2800" b="0">
                <a:solidFill>
                  <a:srgbClr val="000000"/>
                </a:solidFill>
                <a:latin typeface="Calibri"/>
                <a:cs typeface="Calibri"/>
              </a:rPr>
              <a:t>Se prefieren toallas de un solo uso para secarse; las toallas compartidas pueden contaminarse</a:t>
            </a:r>
          </a:p>
          <a:p>
            <a:pPr>
              <a:spcBef>
                <a:spcPts val="1800"/>
              </a:spcBef>
            </a:pPr>
            <a:r>
              <a:rPr lang="es-ES" sz="2800" b="0">
                <a:solidFill>
                  <a:srgbClr val="000000"/>
                </a:solidFill>
                <a:latin typeface="Calibri"/>
                <a:cs typeface="Calibri"/>
              </a:rPr>
              <a:t>Mantener los baldes llenos correctamente debe ser una tarea formal apoyada por el centro médico</a:t>
            </a:r>
          </a:p>
          <a:p>
            <a:pPr marL="0" indent="0">
              <a:buNone/>
            </a:pPr>
            <a:endParaRPr lang="en-US" dirty="0"/>
          </a:p>
        </p:txBody>
      </p:sp>
      <p:pic>
        <p:nvPicPr>
          <p:cNvPr id="7" name="Picture 6" descr="Hombre lavándose las manos en una estación de higiene de las manos al aire libre con un balde para dispensar agua y un recipiente para atrapar el exceso de agua.">
            <a:extLst>
              <a:ext uri="{FF2B5EF4-FFF2-40B4-BE49-F238E27FC236}">
                <a16:creationId xmlns:a16="http://schemas.microsoft.com/office/drawing/2014/main" id="{5C18D24A-2797-7ACC-52DC-E65DDCD0BD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2219" y="980010"/>
            <a:ext cx="3940180" cy="5253574"/>
          </a:xfrm>
          <a:prstGeom prst="rect">
            <a:avLst/>
          </a:prstGeom>
          <a:ln>
            <a:solidFill>
              <a:srgbClr val="000000"/>
            </a:solidFill>
          </a:ln>
          <a:effectLst/>
        </p:spPr>
      </p:pic>
    </p:spTree>
    <p:extLst>
      <p:ext uri="{BB962C8B-B14F-4D97-AF65-F5344CB8AC3E}">
        <p14:creationId xmlns:p14="http://schemas.microsoft.com/office/powerpoint/2010/main" val="92904571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F61A4-5602-CEC6-9B11-8BC2F24CF3ED}"/>
              </a:ext>
            </a:extLst>
          </p:cNvPr>
          <p:cNvSpPr>
            <a:spLocks noGrp="1"/>
          </p:cNvSpPr>
          <p:nvPr>
            <p:ph type="title"/>
          </p:nvPr>
        </p:nvSpPr>
        <p:spPr>
          <a:xfrm>
            <a:off x="838200" y="282793"/>
            <a:ext cx="10515600" cy="1044575"/>
          </a:xfrm>
        </p:spPr>
        <p:txBody>
          <a:bodyPr vert="horz" lIns="91440" tIns="45720" rIns="91440" bIns="45720" rtlCol="0" anchor="b" anchorCtr="0">
            <a:normAutofit fontScale="90000"/>
          </a:bodyPr>
          <a:lstStyle/>
          <a:p>
            <a:pPr>
              <a:lnSpc>
                <a:spcPts val="4000"/>
              </a:lnSpc>
            </a:pPr>
            <a:r>
              <a:rPr lang="es-ES" sz="4000">
                <a:solidFill>
                  <a:schemeClr val="accent5">
                    <a:lumMod val="75000"/>
                  </a:schemeClr>
                </a:solidFill>
                <a:latin typeface="Calibri Light" panose="020F0302020204030204" pitchFamily="34" charset="0"/>
                <a:cs typeface="Calibri Light" panose="020F0302020204030204" pitchFamily="34" charset="0"/>
              </a:rPr>
              <a:t>Ubicación de las estaciones de higiene de las manos</a:t>
            </a:r>
          </a:p>
        </p:txBody>
      </p:sp>
      <p:sp>
        <p:nvSpPr>
          <p:cNvPr id="3" name="Content Placeholder 2">
            <a:extLst>
              <a:ext uri="{FF2B5EF4-FFF2-40B4-BE49-F238E27FC236}">
                <a16:creationId xmlns:a16="http://schemas.microsoft.com/office/drawing/2014/main" id="{46461E51-3CE1-D85C-448C-A3EEEFC3F590}"/>
              </a:ext>
            </a:extLst>
          </p:cNvPr>
          <p:cNvSpPr txBox="1">
            <a:spLocks/>
          </p:cNvSpPr>
          <p:nvPr/>
        </p:nvSpPr>
        <p:spPr>
          <a:xfrm>
            <a:off x="838200" y="1526881"/>
            <a:ext cx="10515600" cy="4349749"/>
          </a:xfrm>
          <a:prstGeom prst="rect">
            <a:avLst/>
          </a:prstGeom>
        </p:spPr>
        <p:txBody>
          <a:bodyPr/>
          <a:lst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es-ES" sz="3200"/>
              <a:t>Entradas</a:t>
            </a:r>
          </a:p>
          <a:p>
            <a:r>
              <a:rPr lang="es-ES" sz="3200"/>
              <a:t>Áreas de evaluación</a:t>
            </a:r>
          </a:p>
          <a:p>
            <a:r>
              <a:rPr lang="es-ES" sz="3200"/>
              <a:t>Áreas para ponerse el EPP</a:t>
            </a:r>
          </a:p>
          <a:p>
            <a:r>
              <a:rPr lang="es-ES" sz="3200"/>
              <a:t>Áreas para quitarse el EPP</a:t>
            </a:r>
          </a:p>
          <a:p>
            <a:r>
              <a:rPr lang="es-ES" sz="3200"/>
              <a:t>Áreas de aislamiento</a:t>
            </a:r>
          </a:p>
          <a:p>
            <a:r>
              <a:rPr lang="es-ES" sz="3200"/>
              <a:t>Otras áreas para el cuidado de pacientes</a:t>
            </a:r>
          </a:p>
        </p:txBody>
      </p:sp>
      <p:pic>
        <p:nvPicPr>
          <p:cNvPr id="6" name="Image 1" descr="Foto de un balde con una llave sobre una banqueta. Hay otro balde en el piso debajo de la llave.">
            <a:extLst>
              <a:ext uri="{FF2B5EF4-FFF2-40B4-BE49-F238E27FC236}">
                <a16:creationId xmlns:a16="http://schemas.microsoft.com/office/drawing/2014/main" id="{0CAF3246-C333-4FB4-FD80-217ED571D16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60335" y="1420186"/>
            <a:ext cx="3472865" cy="4017628"/>
          </a:xfrm>
          <a:prstGeom prst="rect">
            <a:avLst/>
          </a:prstGeom>
          <a:ln>
            <a:solidFill>
              <a:srgbClr val="000000"/>
            </a:solid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58274AC-7B28-6D7B-EF34-50D8558713EE}"/>
              </a:ext>
            </a:extLst>
          </p:cNvPr>
          <p:cNvSpPr txBox="1"/>
          <p:nvPr/>
        </p:nvSpPr>
        <p:spPr>
          <a:xfrm>
            <a:off x="6451600" y="5561126"/>
            <a:ext cx="5515267" cy="1107996"/>
          </a:xfrm>
          <a:prstGeom prst="rect">
            <a:avLst/>
          </a:prstGeom>
          <a:noFill/>
        </p:spPr>
        <p:txBody>
          <a:bodyPr wrap="square">
            <a:spAutoFit/>
          </a:bodyPr>
          <a:lstStyle/>
          <a:p>
            <a:pPr algn="ctr" eaLnBrk="1" hangingPunct="1">
              <a:spcBef>
                <a:spcPct val="0"/>
              </a:spcBef>
              <a:buFont typeface="Arial" pitchFamily="34" charset="0"/>
              <a:buNone/>
            </a:pPr>
            <a:r>
              <a:rPr lang="es-ES" sz="2200" dirty="0">
                <a:solidFill>
                  <a:schemeClr val="accent5">
                    <a:lumMod val="75000"/>
                  </a:schemeClr>
                </a:solidFill>
                <a:latin typeface="Calibri" panose="020F0502020204030204" pitchFamily="34" charset="0"/>
                <a:cs typeface="Calibri" panose="020F0502020204030204" pitchFamily="34" charset="0"/>
              </a:rPr>
              <a:t>Las estaciones deben colocarse en las entradas y en las áreas para el cuidado de pacientes a fin de fomentar su uso frecuente</a:t>
            </a:r>
          </a:p>
        </p:txBody>
      </p:sp>
    </p:spTree>
    <p:extLst>
      <p:ext uri="{BB962C8B-B14F-4D97-AF65-F5344CB8AC3E}">
        <p14:creationId xmlns:p14="http://schemas.microsoft.com/office/powerpoint/2010/main" val="264757039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BCE441B-0976-51C8-8B06-0AB32FFC1FF2}"/>
              </a:ext>
            </a:extLst>
          </p:cNvPr>
          <p:cNvSpPr txBox="1">
            <a:spLocks noGrp="1"/>
          </p:cNvSpPr>
          <p:nvPr>
            <p:ph type="title" idx="4294967295"/>
          </p:nvPr>
        </p:nvSpPr>
        <p:spPr>
          <a:xfrm>
            <a:off x="566058" y="405860"/>
            <a:ext cx="11059884" cy="88867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s-ES" sz="4400" b="1" i="0" u="none" strike="noStrike" cap="none" normalizeH="0" baseline="0" noProof="0">
                <a:ln>
                  <a:noFill/>
                </a:ln>
                <a:solidFill>
                  <a:schemeClr val="bg2"/>
                </a:solidFill>
                <a:effectLst/>
                <a:uLnTx/>
                <a:uFillTx/>
                <a:latin typeface="Calibri Light" panose="020F0302020204030204" pitchFamily="34" charset="0"/>
                <a:ea typeface="Calibri Light"/>
                <a:cs typeface="Calibri Light" panose="020F0302020204030204" pitchFamily="34" charset="0"/>
              </a:rPr>
              <a:t>Reflexión</a:t>
            </a:r>
          </a:p>
        </p:txBody>
      </p:sp>
      <p:sp>
        <p:nvSpPr>
          <p:cNvPr id="7" name="TextBox 6">
            <a:extLst>
              <a:ext uri="{FF2B5EF4-FFF2-40B4-BE49-F238E27FC236}">
                <a16:creationId xmlns:a16="http://schemas.microsoft.com/office/drawing/2014/main" id="{D71E20FF-319E-FB83-44A2-C94C95B890AC}"/>
              </a:ext>
            </a:extLst>
          </p:cNvPr>
          <p:cNvSpPr txBox="1"/>
          <p:nvPr/>
        </p:nvSpPr>
        <p:spPr>
          <a:xfrm>
            <a:off x="566058" y="1740064"/>
            <a:ext cx="10571842" cy="3570208"/>
          </a:xfrm>
          <a:prstGeom prst="rect">
            <a:avLst/>
          </a:prstGeom>
          <a:noFill/>
        </p:spPr>
        <p:txBody>
          <a:bodyPr wrap="square" rtlCol="0">
            <a:spAutoFit/>
          </a:bodyPr>
          <a:lstStyle/>
          <a:p>
            <a:pPr marL="0" indent="0">
              <a:spcBef>
                <a:spcPts val="1200"/>
              </a:spcBef>
              <a:buNone/>
            </a:pPr>
            <a:r>
              <a:rPr lang="es-ES" sz="3600">
                <a:solidFill>
                  <a:schemeClr val="bg2"/>
                </a:solidFill>
              </a:rPr>
              <a:t>Con base en lo que hemos hablado hoy...</a:t>
            </a:r>
          </a:p>
          <a:p>
            <a:pPr marL="571500" indent="-571500">
              <a:spcBef>
                <a:spcPts val="1200"/>
              </a:spcBef>
              <a:buClr>
                <a:schemeClr val="bg2"/>
              </a:buClr>
              <a:buFont typeface="Arial" panose="020B0604020202020204" pitchFamily="34" charset="0"/>
              <a:buChar char="•"/>
            </a:pPr>
            <a:r>
              <a:rPr lang="es-ES" sz="3600">
                <a:solidFill>
                  <a:schemeClr val="bg2"/>
                </a:solidFill>
              </a:rPr>
              <a:t>¿Cuáles son algunas de las cosas que su centro médico hace bien para facilitar la higiene de las manos?</a:t>
            </a:r>
          </a:p>
          <a:p>
            <a:pPr marL="571500" indent="-571500">
              <a:buClr>
                <a:schemeClr val="bg2"/>
              </a:buClr>
              <a:buFont typeface="Arial" panose="020B0604020202020204" pitchFamily="34" charset="0"/>
              <a:buChar char="•"/>
            </a:pPr>
            <a:endParaRPr lang="en-US" sz="3600" dirty="0">
              <a:solidFill>
                <a:schemeClr val="bg2"/>
              </a:solidFill>
            </a:endParaRPr>
          </a:p>
          <a:p>
            <a:pPr marL="571500" indent="-571500">
              <a:buClr>
                <a:schemeClr val="bg2"/>
              </a:buClr>
              <a:buFont typeface="Arial" panose="020B0604020202020204" pitchFamily="34" charset="0"/>
              <a:buChar char="•"/>
            </a:pPr>
            <a:r>
              <a:rPr lang="es-ES" sz="3600">
                <a:solidFill>
                  <a:schemeClr val="bg2"/>
                </a:solidFill>
              </a:rPr>
              <a:t>Digan dos cosas que su centro podría hacer de manera diferente para facilitar la higiene de las manos.</a:t>
            </a:r>
          </a:p>
        </p:txBody>
      </p:sp>
    </p:spTree>
    <p:extLst>
      <p:ext uri="{BB962C8B-B14F-4D97-AF65-F5344CB8AC3E}">
        <p14:creationId xmlns:p14="http://schemas.microsoft.com/office/powerpoint/2010/main" val="29612274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E98E0E-BA0E-4607-A525-5321F2750F79}"/>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2" name="Content Placeholder 2">
            <a:extLst>
              <a:ext uri="{FF2B5EF4-FFF2-40B4-BE49-F238E27FC236}">
                <a16:creationId xmlns:a16="http://schemas.microsoft.com/office/drawing/2014/main" id="{9B8CD31D-E6AE-E274-5476-D14B0F150AE1}"/>
              </a:ext>
            </a:extLst>
          </p:cNvPr>
          <p:cNvSpPr>
            <a:spLocks noGrp="1"/>
          </p:cNvSpPr>
          <p:nvPr>
            <p:ph sz="quarter" idx="11"/>
          </p:nvPr>
        </p:nvSpPr>
        <p:spPr>
          <a:xfrm>
            <a:off x="609600" y="1551083"/>
            <a:ext cx="10972800" cy="4176712"/>
          </a:xfrm>
        </p:spPr>
        <p:txBody>
          <a:bodyPr/>
          <a:lstStyle/>
          <a:p>
            <a:pPr>
              <a:spcBef>
                <a:spcPts val="1800"/>
              </a:spcBef>
            </a:pPr>
            <a:r>
              <a:rPr lang="es-ES" sz="3000"/>
              <a:t>Es importante mantener las manos limpias para ayudar a que ustedes, sus compañeros de trabajo y pacientes, y su comunidad se mantengan seguros durante un brote de ébola o de enfermedad de Marburgo.</a:t>
            </a:r>
          </a:p>
          <a:p>
            <a:pPr>
              <a:spcBef>
                <a:spcPts val="1800"/>
              </a:spcBef>
            </a:pPr>
            <a:r>
              <a:rPr lang="es-ES" sz="3000" b="1">
                <a:solidFill>
                  <a:schemeClr val="tx1">
                    <a:lumMod val="75000"/>
                  </a:schemeClr>
                </a:solidFill>
              </a:rPr>
              <a:t>Se prefiere el uso de un desinfectante de manos a base de alcohol </a:t>
            </a:r>
            <a:r>
              <a:rPr lang="es-ES" sz="3000"/>
              <a:t>para la higiene de las manos. No se recomienda el uso de cloro.</a:t>
            </a:r>
          </a:p>
          <a:p>
            <a:pPr>
              <a:spcBef>
                <a:spcPts val="1800"/>
              </a:spcBef>
            </a:pPr>
            <a:r>
              <a:rPr lang="es-ES" sz="3000"/>
              <a:t>Las estaciones de higiene de las manos deben estar disponibles en muchas áreas para fomentar su uso frecuente.</a:t>
            </a:r>
          </a:p>
        </p:txBody>
      </p:sp>
    </p:spTree>
    <p:extLst>
      <p:ext uri="{BB962C8B-B14F-4D97-AF65-F5344CB8AC3E}">
        <p14:creationId xmlns:p14="http://schemas.microsoft.com/office/powerpoint/2010/main" val="33083190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4843C-15B6-B491-E8FA-7702DFBD1B42}"/>
              </a:ext>
            </a:extLst>
          </p:cNvPr>
          <p:cNvSpPr>
            <a:spLocks noGrp="1"/>
          </p:cNvSpPr>
          <p:nvPr>
            <p:ph type="title" idx="4294967295"/>
          </p:nvPr>
        </p:nvSpPr>
        <p:spPr>
          <a:xfrm>
            <a:off x="811776" y="985838"/>
            <a:ext cx="6847911" cy="708025"/>
          </a:xfrm>
          <a:prstGeom prst="rect">
            <a:avLst/>
          </a:prstGeom>
        </p:spPr>
        <p:txBody>
          <a:bodyPr/>
          <a:lstStyle/>
          <a:p>
            <a:pPr algn="l"/>
            <a:r>
              <a:rPr lang="es-ES" sz="4000" b="1" dirty="0">
                <a:solidFill>
                  <a:srgbClr val="005DAB"/>
                </a:solidFill>
                <a:latin typeface="Calibri Light" panose="020F0302020204030204" pitchFamily="34" charset="0"/>
                <a:cs typeface="Calibri Light" panose="020F0302020204030204" pitchFamily="34" charset="0"/>
              </a:rPr>
              <a:t>¡Gracias!</a:t>
            </a:r>
          </a:p>
        </p:txBody>
      </p:sp>
      <p:sp>
        <p:nvSpPr>
          <p:cNvPr id="4" name="Text Placeholder 9">
            <a:extLst>
              <a:ext uri="{FF2B5EF4-FFF2-40B4-BE49-F238E27FC236}">
                <a16:creationId xmlns:a16="http://schemas.microsoft.com/office/drawing/2014/main" id="{22DEB06C-D200-4F00-49BF-6EEF26580BA5}"/>
              </a:ext>
            </a:extLst>
          </p:cNvPr>
          <p:cNvSpPr>
            <a:spLocks noGrp="1"/>
          </p:cNvSpPr>
          <p:nvPr>
            <p:ph type="body" sz="quarter" idx="10" hasCustomPrompt="1"/>
          </p:nvPr>
        </p:nvSpPr>
        <p:spPr>
          <a:xfrm>
            <a:off x="811777" y="3429000"/>
            <a:ext cx="9120277" cy="2042652"/>
          </a:xfrm>
          <a:noFill/>
          <a:ln>
            <a:noFill/>
          </a:ln>
        </p:spPr>
        <p:txBody>
          <a:bodyPr/>
          <a:lstStyle>
            <a:lvl1pPr marL="0" marR="0" indent="-457189" algn="l" defTabSz="914400" rtl="0" eaLnBrk="1" fontAlgn="base" latinLnBrk="0" hangingPunct="1">
              <a:lnSpc>
                <a:spcPct val="100000"/>
              </a:lnSpc>
              <a:spcBef>
                <a:spcPct val="20000"/>
              </a:spcBef>
              <a:spcAft>
                <a:spcPct val="0"/>
              </a:spcAft>
              <a:buClr>
                <a:srgbClr val="E25423"/>
              </a:buClr>
              <a:buSzTx/>
              <a:buFontTx/>
              <a:buNone/>
              <a:tabLst/>
              <a:defRPr sz="1600">
                <a:solidFill>
                  <a:srgbClr val="005DAB"/>
                </a:solidFill>
              </a:defRPr>
            </a:lvl1pPr>
          </a:lstStyle>
          <a:p>
            <a:pPr lvl="0"/>
            <a:r>
              <a:rPr lang="en-US" dirty="0"/>
              <a:t>For more information, contact CDC</a:t>
            </a:r>
          </a:p>
          <a:p>
            <a:pPr lvl="0"/>
            <a:r>
              <a:rPr lang="en-US" dirty="0"/>
              <a:t>1-800-CDC-INFO (232-4636)</a:t>
            </a:r>
          </a:p>
          <a:p>
            <a:pPr marL="457189" marR="0" lvl="0" indent="-457189" algn="l" defTabSz="914400" rtl="0" eaLnBrk="1" fontAlgn="base" latinLnBrk="0" hangingPunct="1">
              <a:lnSpc>
                <a:spcPct val="100000"/>
              </a:lnSpc>
              <a:spcBef>
                <a:spcPct val="20000"/>
              </a:spcBef>
              <a:spcAft>
                <a:spcPct val="0"/>
              </a:spcAft>
              <a:buClr>
                <a:srgbClr val="E25423"/>
              </a:buClr>
              <a:buSzTx/>
              <a:buFontTx/>
              <a:buNone/>
              <a:tabLst/>
              <a:defRPr/>
            </a:pPr>
            <a:r>
              <a:rPr lang="en-US" dirty="0"/>
              <a:t>TTY: 1-888-232-6348     </a:t>
            </a:r>
            <a:r>
              <a:rPr lang="en-US" sz="1600" dirty="0">
                <a:solidFill>
                  <a:srgbClr val="0070C0"/>
                </a:solidFill>
                <a:latin typeface="Calibri" panose="020F0502020204030204" pitchFamily="34" charset="0"/>
                <a:hlinkClick r:id="rId3"/>
              </a:rPr>
              <a:t>www.cdc.gov</a:t>
            </a:r>
            <a:endParaRPr lang="en-US" sz="1600" dirty="0">
              <a:solidFill>
                <a:srgbClr val="0070C0"/>
              </a:solidFill>
              <a:latin typeface="Calibri" panose="020F0502020204030204" pitchFamily="34" charset="0"/>
            </a:endParaRPr>
          </a:p>
          <a:p>
            <a:pPr lvl="0"/>
            <a:endParaRPr lang="en-US" dirty="0"/>
          </a:p>
          <a:p>
            <a:pPr lvl="0"/>
            <a:r>
              <a:rPr lang="en-US" dirty="0"/>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3711193582"/>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DHQP_ATSDR Combined</Template>
  <TotalTime>809</TotalTime>
  <Words>3008</Words>
  <Application>Microsoft Office PowerPoint</Application>
  <PresentationFormat>Widescreen</PresentationFormat>
  <Paragraphs>173</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Myriad Web Pro</vt:lpstr>
      <vt:lpstr>Wingdings</vt:lpstr>
      <vt:lpstr>DHQP_ATSDR Combined</vt:lpstr>
      <vt:lpstr>Prevención y control de infecciones (PCI) para el ébola o la enfermedad de Marburgo:</vt:lpstr>
      <vt:lpstr>Objetivos de aprendizaje</vt:lpstr>
      <vt:lpstr>Definición: Higiene de las manos</vt:lpstr>
      <vt:lpstr>Definición: Estación de higiene de las manos</vt:lpstr>
      <vt:lpstr>La higiene de las manos en su centro médico</vt:lpstr>
      <vt:lpstr>¿Por qué la higiene de las manos?</vt:lpstr>
      <vt:lpstr>Opciones de higiene de las manos</vt:lpstr>
      <vt:lpstr>Uso de desinfectante de manos a base de alcohol</vt:lpstr>
      <vt:lpstr>Uso de agua y jabón para la higiene de las manos</vt:lpstr>
      <vt:lpstr>Uso de cloro para la higiene de las manos</vt:lpstr>
      <vt:lpstr>Consideraciones sobre el agua y jabón y el cloro</vt:lpstr>
      <vt:lpstr>Ubicación de las estaciones de higiene de las manos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Prevención y control de infecciones (PCI) para el ébola o la enfermedad de Marburgo:Facilitar la higiene de las manos</dc:title>
  <dc:subject>Prevención y control de infecciones (PCI) para el ébola o la enfermedad de Marburgo:Facilitar la higiene de las manos, Actualización: junio del 2026</dc:subject>
  <dc:creator>Centros para el Control y la Prevención de Enfermedades de los EE. UU. (CDC)</dc:creator>
  <cp:keywords>Prevención y control de infecciones (PCI) para el ébola o la enfermedad de Marburgo:Facilitar la higiene de las manos, Centros para el Control y la Prevención de Enfermedades de los EE. UU. (CDC)</cp:keywords>
  <cp:lastModifiedBy>LaPete, Mally (CDC/OD/OC) (CTR)</cp:lastModifiedBy>
  <cp:revision>27</cp:revision>
  <dcterms:created xsi:type="dcterms:W3CDTF">2023-02-08T17:40:45Z</dcterms:created>
  <dcterms:modified xsi:type="dcterms:W3CDTF">2026-09-24T20:54:54Z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2023-02-08T20:59:15Z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97246d50-e50d-4b8b-bd61-aee067ad382e</vt:lpwstr>
  </property>
  <property fmtid="{D5CDD505-2E9C-101B-9397-08002B2CF9AE}" pid="8" name="MSIP_Label_7b94a7b8-f06c-4dfe-bdcc-9b548fd58c31_ContentBits">
    <vt:lpwstr>0</vt:lpwstr>
  </property>
  <property fmtid="{D5CDD505-2E9C-101B-9397-08002B2CF9AE}" pid="9" name="ContentTypeId">
    <vt:lpwstr>0x010100447E862BBB03184794E4A05F6BF154BE</vt:lpwstr>
  </property>
  <property fmtid="{D5CDD505-2E9C-101B-9397-08002B2CF9AE}" pid="10" name="MediaServiceImageTags">
    <vt:lpwstr/>
  </property>
  <property fmtid="{D5CDD505-2E9C-101B-9397-08002B2CF9AE}" pid="11" name="Language">
    <vt:lpwstr>Spanish</vt:lpwstr>
  </property>
</Properties>
</file>