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2"/>
  </p:notesMasterIdLst>
  <p:sldIdLst>
    <p:sldId id="605" r:id="rId2"/>
    <p:sldId id="322" r:id="rId3"/>
    <p:sldId id="593" r:id="rId4"/>
    <p:sldId id="598" r:id="rId5"/>
    <p:sldId id="430" r:id="rId6"/>
    <p:sldId id="556" r:id="rId7"/>
    <p:sldId id="592" r:id="rId8"/>
    <p:sldId id="535" r:id="rId9"/>
    <p:sldId id="595" r:id="rId10"/>
    <p:sldId id="577" r:id="rId11"/>
    <p:sldId id="600" r:id="rId12"/>
    <p:sldId id="538" r:id="rId13"/>
    <p:sldId id="596" r:id="rId14"/>
    <p:sldId id="590" r:id="rId15"/>
    <p:sldId id="601" r:id="rId16"/>
    <p:sldId id="603" r:id="rId17"/>
    <p:sldId id="602" r:id="rId18"/>
    <p:sldId id="574" r:id="rId19"/>
    <p:sldId id="573" r:id="rId20"/>
    <p:sldId id="604" r:id="rId2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46493A44-E4F9-9A55-A7A7-2BC1E5310015}" name="Brinsley-Rainisch, Kristin (CDC/DDID/NCEZID/DHQP)" initials="B(" userId="S::aof4@cdc.gov::5c23f4cd-6ac8-4e98-bcf1-e79ff5be2e29" providerId="AD"/>
  <p188:author id="{74873CA3-183E-6DA5-8DD9-6D3F260CF572}" name="Wilson, Katie (CDC/DDID/NCEZID/DHQP)" initials="W(" userId="S::vvd6@cdc.gov::b37c5cec-f22a-4653-a2f2-bcde195e618a"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11" autoAdjust="0"/>
    <p:restoredTop sz="91944" autoAdjust="0"/>
  </p:normalViewPr>
  <p:slideViewPr>
    <p:cSldViewPr snapToGrid="0">
      <p:cViewPr varScale="1">
        <p:scale>
          <a:sx n="82" d="100"/>
          <a:sy n="82" d="100"/>
        </p:scale>
        <p:origin x="48" y="754"/>
      </p:cViewPr>
      <p:guideLst/>
    </p:cSldViewPr>
  </p:slideViewPr>
  <p:outlineViewPr>
    <p:cViewPr>
      <p:scale>
        <a:sx n="33" d="100"/>
        <a:sy n="33" d="100"/>
      </p:scale>
      <p:origin x="0" y="-7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modSld">
      <pc:chgData name="LaPete, Mally (CDC/OD/OC) (CTR)" userId="424f09be-1d5c-42fe-a97f-d39366b36539" providerId="ADAL" clId="{2A1D0AC2-BF74-4631-AE57-9FBB9E8889A6}" dt="2026-09-24T20:02:18.416" v="0" actId="14100"/>
      <pc:docMkLst>
        <pc:docMk/>
      </pc:docMkLst>
      <pc:sldChg chg="modSp">
        <pc:chgData name="LaPete, Mally (CDC/OD/OC) (CTR)" userId="424f09be-1d5c-42fe-a97f-d39366b36539" providerId="ADAL" clId="{2A1D0AC2-BF74-4631-AE57-9FBB9E8889A6}" dt="2026-09-24T20:02:18.416" v="0" actId="14100"/>
        <pc:sldMkLst>
          <pc:docMk/>
          <pc:sldMk cId="3711892805" sldId="605"/>
        </pc:sldMkLst>
        <pc:spChg chg="mod">
          <ac:chgData name="LaPete, Mally (CDC/OD/OC) (CTR)" userId="424f09be-1d5c-42fe-a97f-d39366b36539" providerId="ADAL" clId="{2A1D0AC2-BF74-4631-AE57-9FBB9E8889A6}" dt="2026-09-24T20:02:18.416" v="0" actId="14100"/>
          <ac:spMkLst>
            <pc:docMk/>
            <pc:sldMk cId="3711892805" sldId="605"/>
            <ac:spMk id="13" creationId="{99262A2C-1C0B-386B-712D-3FC96E1AD0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61EA2-A884-4A9D-801D-FC9AA1452D46}"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D63B1-F1C8-482F-A128-3E44990E723D}" type="slidenum">
              <a:rPr lang="en-US" smtClean="0"/>
              <a:t>‹#›</a:t>
            </a:fld>
            <a:endParaRPr lang="en-US"/>
          </a:p>
        </p:txBody>
      </p:sp>
    </p:spTree>
    <p:extLst>
      <p:ext uri="{BB962C8B-B14F-4D97-AF65-F5344CB8AC3E}">
        <p14:creationId xmlns:p14="http://schemas.microsoft.com/office/powerpoint/2010/main" val="13207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el </a:t>
            </a:r>
            <a:r>
              <a:rPr lang="es-ES" sz="1200" b="1" i="1" dirty="0">
                <a:solidFill>
                  <a:schemeClr val="tx1"/>
                </a:solidFill>
                <a:effectLst/>
                <a:latin typeface="+mn-lt"/>
                <a:ea typeface="+mn-lt"/>
                <a:cs typeface="+mn-cs"/>
              </a:rPr>
              <a:t>personal administrativo de los centros médicos </a:t>
            </a:r>
            <a:r>
              <a:rPr lang="es-ES" sz="1200" i="1" dirty="0">
                <a:solidFill>
                  <a:schemeClr val="tx1"/>
                </a:solidFill>
                <a:effectLst/>
                <a:latin typeface="+mn-lt"/>
                <a:ea typeface="+mn-lt"/>
                <a:cs typeface="+mn-cs"/>
              </a:rPr>
              <a:t>debe saber acerca del proceso de limpieza y desinfección ambiental en el contexto del ébola y la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de la capacitación sobre la prevención y el control de infecciones para el ébola o la enfermedad de Marburgo se presentan en orden, y se espera que los participantes avancen a lo largo de la serie.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a:solidFill>
                  <a:schemeClr val="tx1"/>
                </a:solidFill>
                <a:effectLst/>
                <a:latin typeface="+mn-lt"/>
                <a:ea typeface="+mn-lt"/>
                <a:cs typeface="+mn-cs"/>
              </a:rPr>
              <a:t>: aproximadamente </a:t>
            </a:r>
            <a:r>
              <a:rPr lang="es-ES" sz="1200" i="1" dirty="0">
                <a:solidFill>
                  <a:schemeClr val="tx1"/>
                </a:solidFill>
                <a:effectLst/>
                <a:latin typeface="+mn-lt"/>
                <a:ea typeface="+mn-lt"/>
                <a:cs typeface="+mn-cs"/>
              </a:rPr>
              <a:t>15 a 20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el papel del personal administrativo en la limpieza y desinfección ambiental en el contexto de la enfermedad del Ébola (o ébola) y de la enfermedad por el virus de Marburgo (o enfermedad de Marburgo).</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a:t>
            </a:fld>
            <a:endParaRPr lang="en-US"/>
          </a:p>
        </p:txBody>
      </p:sp>
    </p:spTree>
    <p:extLst>
      <p:ext uri="{BB962C8B-B14F-4D97-AF65-F5344CB8AC3E}">
        <p14:creationId xmlns:p14="http://schemas.microsoft.com/office/powerpoint/2010/main" val="1530678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pPr lvl="0"/>
            <a:r>
              <a:rPr lang="es-ES"/>
              <a:t>Tenemos dos objetivos de aprendizaje en el día de hoy.</a:t>
            </a:r>
            <a:r>
              <a:rPr lang="es-ES" baseline="0"/>
              <a:t> Para el final de nuestro encuentro de hoy, ustedes deberían poder explicar por qué la limpieza ambiental es importante en el contexto del ébola o la enfermedad de Marburgo y describir al menos tres de sus principios generales.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baseline="0" dirty="0"/>
              <a:t>Para comenzar hoy, tengo una pregunta con múltiples opciones para ustedes. </a:t>
            </a:r>
            <a:r>
              <a:rPr lang="es-ES" dirty="0"/>
              <a:t>¿Sobre qué cosas pueden sobrevivir los virus que causan el ébola o la enfermedad de Marburgo?</a:t>
            </a:r>
            <a:r>
              <a:rPr lang="es-ES" baseline="0" dirty="0"/>
              <a:t> Sus opciones son: superficies como las de mesas y sillas, equipo médico como termómetros y estetoscopios, y equipo de protección personal como mascarillas, botas y delantales. Más de una de estas opciones podría ser correcta. Les daré un minuto para pensar antes de darles la respuesta.</a:t>
            </a:r>
          </a:p>
          <a:p>
            <a:endParaRPr lang="en-US" baseline="0" dirty="0"/>
          </a:p>
          <a:p>
            <a:r>
              <a:rPr lang="es-ES" i="1" baseline="0" dirty="0"/>
              <a:t>[Deles a los participantes 1-2 minutos para pensar en silencio antes de revelar la respuesta en la próxima diapositiva].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baseline="0" dirty="0"/>
              <a:t>Guion:</a:t>
            </a:r>
          </a:p>
          <a:p>
            <a:pPr>
              <a:lnSpc>
                <a:spcPct val="90000"/>
              </a:lnSpc>
              <a:spcBef>
                <a:spcPts val="600"/>
              </a:spcBef>
              <a:spcAft>
                <a:spcPts val="200"/>
              </a:spcAft>
            </a:pPr>
            <a:r>
              <a:rPr lang="es-ES" i="0" baseline="0" dirty="0"/>
              <a:t>Y la respuesta es: todas estas opciones. </a:t>
            </a:r>
            <a:r>
              <a:rPr lang="es-ES" dirty="0"/>
              <a:t>Los virus que causan el ébola y la enfermedad de Marburgo pueden sobrevivir en superficies, equipo médico y equipo de protección personal. Si ustedes llegaran a tocar una de estas superficies que tiene el virus del ébola o de la enfermedad de Marburgo y luego se tocaran una membrana mucosa como las de los ojos, la nariz o la boca, podrían infectarse con el virus que causa el ébola o la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927644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baseline="0"/>
              <a:t>Guion:</a:t>
            </a:r>
          </a:p>
          <a:p>
            <a:r>
              <a:rPr lang="es-ES"/>
              <a:t>Por eso es que la limpieza y desinfección ambiental es tan importante para detener la propagación del ébola o de la enfermedad de Marburgo en los centros de atención médica.</a:t>
            </a:r>
            <a:r>
              <a:rPr lang="es-ES" i="0" baseline="0"/>
              <a:t> Comencemos nuestra conversación con información general de lo que es la limpieza ambiental.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accent4">
                    <a:lumMod val="50000"/>
                  </a:schemeClr>
                </a:solidFill>
                <a:latin typeface="Calibri"/>
                <a:cs typeface="Calibri"/>
              </a:rPr>
              <a:t>Guion</a:t>
            </a:r>
            <a:r>
              <a:rPr lang="es-ES" dirty="0">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Limpieza ambiental es el término general usado para referirse a la limpieza y desinfección del ambiente de cuidado del paciente.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4">
                  <a:lumMod val="50000"/>
                </a:schemeClr>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La limpieza elimina la tierra y algunos microbios y se lleva a cabo con agua y jabón. La desinfección mata los microbios usando productos químicos, como una solución de cloro al 0.5 %.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p>
          <a:p>
            <a:r>
              <a:rPr lang="es-ES"/>
              <a:t>Entonces, ¿por qué es tan importante la limpieza ambiental? Los virus que causan el ébola o la enfermedad de Marburgo pueden sobrevivir en superficies como mesas, sillas y equipo médico. Si tocan superficies contaminadas o usan equipo contaminado, pueden propagar el ébola o la enfermedad de Marburgo a ustedes mismos y a sus pacientes. La limpieza y desinfección adecuadas ayudan a prevenir la propagación del ébola o de la enfermedad de Marburgo en los centros médicos. Esto los protege a ustedes, sus compañeros de trabajo y sus pacientes. Al mantenerse seguros, también protegen a sus amigos, familiares y otras personas con las que entren en contacto en su comunidad.</a:t>
            </a:r>
          </a:p>
        </p:txBody>
      </p:sp>
      <p:sp>
        <p:nvSpPr>
          <p:cNvPr id="4" name="Slide Number Placeholder 3"/>
          <p:cNvSpPr>
            <a:spLocks noGrp="1"/>
          </p:cNvSpPr>
          <p:nvPr>
            <p:ph type="sldNum" sz="quarter" idx="5"/>
          </p:nvPr>
        </p:nvSpPr>
        <p:spPr/>
        <p:txBody>
          <a:bodyPr/>
          <a:lstStyle/>
          <a:p>
            <a:fld id="{AF8D63B1-F1C8-482F-A128-3E44990E723D}" type="slidenum">
              <a:rPr lang="en-US" smtClean="0"/>
              <a:t>7</a:t>
            </a:fld>
            <a:endParaRPr lang="en-US"/>
          </a:p>
        </p:txBody>
      </p:sp>
    </p:spTree>
    <p:extLst>
      <p:ext uri="{BB962C8B-B14F-4D97-AF65-F5344CB8AC3E}">
        <p14:creationId xmlns:p14="http://schemas.microsoft.com/office/powerpoint/2010/main" val="1746181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noProof="0" dirty="0"/>
              <a:t>Guion</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Estos son algunos principios generales de la limpieza ambiental. </a:t>
            </a:r>
            <a:r>
              <a:rPr lang="es-ES" dirty="0"/>
              <a:t>Algunos podrían sonarles conocidos porque estos principios no son solo para limpiar cuando podrían estar presentes los virus que causan el ébola o la enfermedad de Marburgo.</a:t>
            </a:r>
            <a:r>
              <a:rPr lang="es-ES" noProof="0" dirty="0"/>
              <a:t> Son principios que ayudan, en general, a prevenir las infecciones de distintos tipos asociadas a la atención médica.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limpiar antes de desinfectar. Al limpiar, se debe eliminar el material orgánico que haya en las superficies. Si no se elimina, puede disminuir la eficacia de los desinfectantes. </a:t>
            </a:r>
            <a:r>
              <a:rPr lang="es-ES" dirty="0"/>
              <a:t>Se debe usar agua y jabón para limpiar y cloro para desinfectar.</a:t>
            </a:r>
            <a:r>
              <a:rPr lang="es-ES" noProof="0" dirty="0"/>
              <a:t> Esto significa que deben usar agua y jabón primero para que el cloro funcione.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La limpieza debe comenzar en el área más limpia e ir pasando hacia el área más sucia. Las áreas de aislamiento siempre deben limpiarse al final y, preferiblemente, deberían tener su propio personal de limpieza y protocolos.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se debe limpiar de forma sistemática (p. ej., en la dirección de las agujas del reloj) para evitar saltarse áreas.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El equipo para atender a los pacientes, como los estetoscopios o los monitores de la presión arterial, deben limpiarse y desinfectarse entre un paciente y otro.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Y por último, cuando sea posible, destinen suministros de limpieza a las áreas de mayor riesgo, como la sala de parto o el quirófano, para que no se usen en otro lugar. </a:t>
            </a:r>
            <a:r>
              <a:rPr lang="es-ES" dirty="0"/>
              <a:t>En el caso del ébola o de la enfermedad de Marburgo, </a:t>
            </a:r>
            <a:r>
              <a:rPr lang="es-ES" b="1" dirty="0"/>
              <a:t>siempre</a:t>
            </a:r>
            <a:r>
              <a:rPr lang="es-ES" dirty="0"/>
              <a:t> destinen suministros de limpieza a las áreas de aislamiento por estas enfermedades para que no se usen en otras áreas de cuidado del paciente.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Ahora hablemos sobre los suministros y el equipo necesarios para la limpieza ambiental.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404946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Cuando hagan limpieza ambiental en el contexto del ébola o la enfermedad de Marburgo, necesitan usar el equipo de protección personal adecuado, también llamado EPP, para protegerse de la exposición a agentes infecciosos.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El personal que haga limpieza ambiental siempre debe usar guantes dobles; un par exterior de guantes gruesos de goma para protegerse de los productos químicos usados para limpiar y desinfectar, y un par interior para ayudar a quitarse el EPP. Para protegerse el cuerpo, deben usar una bata o un overol y un delantal. Para proteger los ojos, la nariz y la boca deben usar una mascarilla y un protector facial o una mascarilla con gafas protectoras. Si el personal nota que la mascarilla se arruga y se cae al quedar empapada con sudor, pueden usar un respirador en lugar de una mascarilla. La estructura del respirador prevendrá este problema y también brindará la protección adecuada. </a:t>
            </a:r>
            <a:r>
              <a:rPr lang="es-ES" b="0" i="0" dirty="0"/>
              <a:t>También deben usarse botas de goma o protectores para los zapatos y un protector para la cabeza.</a:t>
            </a:r>
          </a:p>
          <a:p>
            <a:endParaRPr lang="en-US" dirty="0"/>
          </a:p>
          <a:p>
            <a:r>
              <a:rPr lang="es-ES" dirty="0"/>
              <a:t>Pueden obtener más información sobre el EPP en las sesiones enfocadas en este tema en la página web de prevención y control de infecciones (PCI) para el ébola y la enfermedad de Marburgo en cdc.gov.</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02834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Entre los materiales que necesitarán en su centro médico para hacer la limpieza y desinfección ambiental están agua y jabón, y desinfectantes como </a:t>
            </a:r>
            <a:r>
              <a:rPr lang="es-ES" dirty="0" err="1"/>
              <a:t>Jik</a:t>
            </a:r>
            <a:r>
              <a:rPr lang="es-ES" dirty="0"/>
              <a:t> o HTH. Necesitarán solución de cloro al 0.5 %. También necesitarán: </a:t>
            </a:r>
          </a:p>
          <a:p>
            <a:pPr marL="171450" indent="-171450">
              <a:buFont typeface="Arial" panose="020B0604020202020204" pitchFamily="34" charset="0"/>
              <a:buChar char="•"/>
            </a:pPr>
            <a:r>
              <a:rPr lang="es-ES" dirty="0"/>
              <a:t>cubos, baldes o recipientes pequeños para las superficies, y cubos o baldes con ruedas para los pisos,</a:t>
            </a:r>
          </a:p>
          <a:p>
            <a:pPr marL="171450" indent="-171450">
              <a:buFont typeface="Arial" panose="020B0604020202020204" pitchFamily="34" charset="0"/>
              <a:buChar char="•"/>
            </a:pPr>
            <a:r>
              <a:rPr lang="es-ES" dirty="0"/>
              <a:t>trapos para limpiar </a:t>
            </a:r>
          </a:p>
          <a:p>
            <a:pPr marL="171450" indent="-171450">
              <a:buFont typeface="Arial" panose="020B0604020202020204" pitchFamily="34" charset="0"/>
              <a:buChar char="•"/>
            </a:pPr>
            <a:r>
              <a:rPr lang="es-ES" dirty="0"/>
              <a:t>y esponjas con mango o trapeadores.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8096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effectLst/>
                <a:latin typeface="Calibri" panose="020F0502020204030204" pitchFamily="34" charset="0"/>
                <a:cs typeface="Times New Roman" panose="02020603050405020304" pitchFamily="18" charset="0"/>
              </a:rPr>
              <a:t>Guion</a:t>
            </a:r>
            <a:r>
              <a:rPr lang="es-ES" sz="1200" dirty="0">
                <a:effectLst/>
                <a:latin typeface="Calibri" panose="020F0502020204030204" pitchFamily="34" charset="0"/>
                <a:cs typeface="Times New Roman" panose="02020603050405020304" pitchFamily="18" charset="0"/>
              </a:rPr>
              <a:t>:</a:t>
            </a:r>
          </a:p>
          <a:p>
            <a:r>
              <a:rPr lang="es-ES" dirty="0"/>
              <a:t>Cuando usen soluciones de cloro para la limpieza ambiental en áreas de aislamiento para casos de ébola o enfermedad de Marburgo, se necesita una concentración del 0.5 %, a veces llamada “cloro fuerte”, para las superficies duras como pisos, mesones y barandas de cama. El tiempo de contacto del cloro es 10 minutos. Esta es la cantidad de tiempo que el cloro necesita en una superficie para matar los microorganismos. La superficie debería estar lo suficientemente mojada por 10 minutos para garantizar que sea suficiente tiempo para desinfectar. </a:t>
            </a:r>
          </a:p>
          <a:p>
            <a:endParaRPr lang="en-US" dirty="0"/>
          </a:p>
          <a:p>
            <a:r>
              <a:rPr lang="es-ES" dirty="0"/>
              <a:t>Tengan en cuenta que la OMS recomienda que la ropa de cama sucia se elimine de forma segura como desechos infecciosos mediante la incineración (en lugar de la desinfección o la descontaminación).</a:t>
            </a:r>
          </a:p>
          <a:p>
            <a:endParaRPr lang="en-US" dirty="0"/>
          </a:p>
          <a:p>
            <a:r>
              <a:rPr lang="es-ES" dirty="0"/>
              <a:t>El cloro nunca se debe rociar, especialmente sobre las personas. Esto incluye rociado directo, túneles de desinfección u otras soluciones “creativas”, debido a los potenciales efectos adversos en la salud, de los cuales conversaremos en otra diapositiva. Cuando limpien superficies con cloro, es preferible limpiar con un paño en vez de rociar.</a:t>
            </a:r>
          </a:p>
          <a:p>
            <a:endParaRPr lang="en-US" dirty="0"/>
          </a:p>
          <a:p>
            <a:r>
              <a:rPr lang="es-ES" i="1" dirty="0"/>
              <a:t>Más información para leer:</a:t>
            </a:r>
          </a:p>
          <a:p>
            <a:r>
              <a:rPr lang="es-ES" i="1" dirty="0" err="1">
                <a:hlinkClick r:id="rId3"/>
              </a:rPr>
              <a:t>Deliberate</a:t>
            </a:r>
            <a:r>
              <a:rPr lang="es-ES" i="1" dirty="0">
                <a:hlinkClick r:id="rId3"/>
              </a:rPr>
              <a:t> </a:t>
            </a:r>
            <a:r>
              <a:rPr lang="es-ES" i="1" dirty="0" err="1">
                <a:hlinkClick r:id="rId3"/>
              </a:rPr>
              <a:t>exposure</a:t>
            </a:r>
            <a:r>
              <a:rPr lang="es-ES" i="1" dirty="0">
                <a:hlinkClick r:id="rId3"/>
              </a:rPr>
              <a:t> </a:t>
            </a:r>
            <a:r>
              <a:rPr lang="es-ES" i="1" dirty="0" err="1">
                <a:hlinkClick r:id="rId3"/>
              </a:rPr>
              <a:t>of</a:t>
            </a:r>
            <a:r>
              <a:rPr lang="es-ES" i="1" dirty="0">
                <a:hlinkClick r:id="rId3"/>
              </a:rPr>
              <a:t> </a:t>
            </a:r>
            <a:r>
              <a:rPr lang="es-ES" i="1" dirty="0" err="1">
                <a:hlinkClick r:id="rId3"/>
              </a:rPr>
              <a:t>humans</a:t>
            </a:r>
            <a:r>
              <a:rPr lang="es-ES" i="1" dirty="0">
                <a:hlinkClick r:id="rId3"/>
              </a:rPr>
              <a:t> </a:t>
            </a:r>
            <a:r>
              <a:rPr lang="es-ES" i="1" dirty="0" err="1">
                <a:hlinkClick r:id="rId3"/>
              </a:rPr>
              <a:t>to</a:t>
            </a:r>
            <a:r>
              <a:rPr lang="es-ES" i="1" dirty="0">
                <a:hlinkClick r:id="rId3"/>
              </a:rPr>
              <a:t> </a:t>
            </a:r>
            <a:r>
              <a:rPr lang="es-ES" i="1" dirty="0" err="1">
                <a:hlinkClick r:id="rId3"/>
              </a:rPr>
              <a:t>chlorine-the</a:t>
            </a:r>
            <a:r>
              <a:rPr lang="es-ES" i="1" dirty="0">
                <a:hlinkClick r:id="rId3"/>
              </a:rPr>
              <a:t> </a:t>
            </a:r>
            <a:r>
              <a:rPr lang="es-ES" i="1" dirty="0" err="1">
                <a:hlinkClick r:id="rId3"/>
              </a:rPr>
              <a:t>aftermath</a:t>
            </a:r>
            <a:r>
              <a:rPr lang="es-ES" i="1" dirty="0">
                <a:hlinkClick r:id="rId3"/>
              </a:rPr>
              <a:t> </a:t>
            </a:r>
            <a:r>
              <a:rPr lang="es-ES" i="1" dirty="0" err="1">
                <a:hlinkClick r:id="rId3"/>
              </a:rPr>
              <a:t>of</a:t>
            </a:r>
            <a:r>
              <a:rPr lang="es-ES" i="1" dirty="0">
                <a:hlinkClick r:id="rId3"/>
              </a:rPr>
              <a:t> </a:t>
            </a:r>
            <a:r>
              <a:rPr lang="es-ES" i="1" dirty="0" err="1">
                <a:hlinkClick r:id="rId3"/>
              </a:rPr>
              <a:t>Ebola</a:t>
            </a:r>
            <a:r>
              <a:rPr lang="es-ES" i="1" dirty="0">
                <a:hlinkClick r:id="rId3"/>
              </a:rPr>
              <a:t> in West </a:t>
            </a:r>
            <a:r>
              <a:rPr lang="es-ES" i="1" dirty="0" err="1">
                <a:hlinkClick r:id="rId3"/>
              </a:rPr>
              <a:t>Africa</a:t>
            </a:r>
            <a:r>
              <a:rPr lang="es-ES" i="1" dirty="0">
                <a:hlinkClick r:id="rId3"/>
              </a:rPr>
              <a:t> - PubMed (nih.gov)</a:t>
            </a:r>
          </a:p>
          <a:p>
            <a:endParaRPr lang="es-ES" i="1" dirty="0">
              <a:hlinkClick r:id="rId3"/>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35388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effectLst/>
                <a:latin typeface="Calibri" panose="020F0502020204030204" pitchFamily="34" charset="0"/>
                <a:cs typeface="Times New Roman" panose="02020603050405020304" pitchFamily="18" charset="0"/>
              </a:rPr>
              <a:t>Guion</a:t>
            </a:r>
            <a:r>
              <a:rPr lang="es-ES" sz="1200">
                <a:effectLst/>
                <a:latin typeface="Calibri" panose="020F0502020204030204" pitchFamily="34" charset="0"/>
                <a:cs typeface="Times New Roman" panose="02020603050405020304" pitchFamily="18" charset="0"/>
              </a:rPr>
              <a:t>:</a:t>
            </a:r>
          </a:p>
          <a:p>
            <a:r>
              <a:rPr lang="es-ES"/>
              <a:t>La potencia del cloro para desinfectar se reduce con el pasar del tiempo, al estar expuesto a la luz del sol o cuando se lo mezcla con materia orgánica; por eso se debe hacer una nueva solución cada día y se la debe guardar en cubos o baldes cerrados, lejos de la luz del sol. Recuerden que antes de desinfectar con cloro, deben limpiar los artículos con agua y jabón para eliminar la materia orgánica de las superficies. No se deben mojar los trapos sucios en los cubos o baldes con cloro.</a:t>
            </a:r>
          </a:p>
          <a:p>
            <a:endParaRPr lang="en-US"/>
          </a:p>
        </p:txBody>
      </p:sp>
      <p:sp>
        <p:nvSpPr>
          <p:cNvPr id="4" name="Slide Number Placeholder 3"/>
          <p:cNvSpPr>
            <a:spLocks noGrp="1"/>
          </p:cNvSpPr>
          <p:nvPr>
            <p:ph type="sldNum" sz="quarter" idx="5"/>
          </p:nvPr>
        </p:nvSpPr>
        <p:spPr/>
        <p:txBody>
          <a:bodyPr/>
          <a:lstStyle/>
          <a:p>
            <a:fld id="{AF8D63B1-F1C8-482F-A128-3E44990E723D}" type="slidenum">
              <a:rPr lang="en-US" smtClean="0"/>
              <a:t>13</a:t>
            </a:fld>
            <a:endParaRPr lang="en-US"/>
          </a:p>
        </p:txBody>
      </p:sp>
    </p:spTree>
    <p:extLst>
      <p:ext uri="{BB962C8B-B14F-4D97-AF65-F5344CB8AC3E}">
        <p14:creationId xmlns:p14="http://schemas.microsoft.com/office/powerpoint/2010/main" val="3948532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r>
              <a:rPr lang="es-ES" sz="1800" i="1" dirty="0">
                <a:effectLst/>
                <a:latin typeface="Calibri"/>
                <a:cs typeface="Calibri"/>
              </a:rPr>
              <a:t>Guion</a:t>
            </a:r>
            <a:r>
              <a:rPr lang="es-ES" sz="1800" dirty="0">
                <a:effectLst/>
                <a:latin typeface="Calibri"/>
                <a:cs typeface="Calibri"/>
              </a:rPr>
              <a:t>:</a:t>
            </a:r>
          </a:p>
          <a:p>
            <a:r>
              <a:rPr lang="es-ES" dirty="0"/>
              <a:t>El cloro puede causar efectos adversos en la salud, como problemas respiratorios y quemaduras </a:t>
            </a:r>
            <a:r>
              <a:rPr lang="es-ES" b="0" dirty="0"/>
              <a:t>cuando se manipula sin usar el EPP adecuado</a:t>
            </a:r>
            <a:r>
              <a:rPr lang="es-ES" dirty="0"/>
              <a:t>. Esta imagen muestra una quemadura de cloro por sumergir las manos en un cubo o balde con cloro. No se conocía la concentración, y para el momento en el que esta persona pudo quitarse el resto de su EPP de forma segura, aproximadamente 10 minutos, tenía quemaduras de cloro en los brazos.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Calibri"/>
                <a:ea typeface="Calibri"/>
                <a:cs typeface="Calibri"/>
              </a:rPr>
              <a:t>El cloro también es potencialmente explosivo. El hipoclorito de calcio podría ser combustible cuando se mezcla con otros tipos de cloro en polvo. </a:t>
            </a:r>
            <a:r>
              <a:rPr lang="es-ES" dirty="0"/>
              <a:t>En una unidad de tratamiento contra el ébola, durante un brote en África Occidental, ocurrió una explosión en un área de mezcla de cloro donde había </a:t>
            </a:r>
            <a:r>
              <a:rPr lang="es-ES" sz="1200" dirty="0">
                <a:effectLst/>
                <a:latin typeface="Calibri"/>
                <a:ea typeface="Calibri"/>
                <a:cs typeface="Calibri"/>
              </a:rPr>
              <a:t>dos tipos de cloro distintos: HTH granulado (hipoclorito de calcio) y SDIC en polvo (dicloroisocianurato de sodio). La explosión fue lo suficientemente fuerte para escucharse a cientos de metros de distancia, dispersar polvo de cloro en un área grande y hacer volar una pared de lona cercana.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s-ES" dirty="0"/>
              <a:t>Por último, </a:t>
            </a:r>
            <a:r>
              <a:rPr lang="es-ES" b="0" dirty="0">
                <a:cs typeface="Calibri"/>
              </a:rPr>
              <a:t>si </a:t>
            </a:r>
            <a:r>
              <a:rPr lang="es-ES" dirty="0"/>
              <a:t>el cloro se mezcla con otros desinfectantes o productos de limpieza, en particular productos a base de ácidos y amoníaco, existe la posibilidad de que se creen gases tóxicos, los cuales pueden causar irritación de los ojos, la nariz y la garganta, y otras reacciones graves.</a:t>
            </a:r>
          </a:p>
          <a:p>
            <a:endParaRPr lang="en-US" dirty="0"/>
          </a:p>
          <a:p>
            <a:r>
              <a:rPr lang="es-ES" dirty="0"/>
              <a:t>En resumen, siempre tengan precaución cuando usen cloro.</a:t>
            </a: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12474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Ahora hablemos de la gestión de actividades de limpieza ambiental.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037319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Los materiales de ayuda para el trabajo pueden ayudar a dirigir el flujo de trabajo diario para el personal de limpieza y, a la larga, convertirse en registros. Deben especificar el lugar que se limpió, como la habitación o el pabellón; la sesión de limpieza, por ejemplo, limpieza terminal; la fecha, y el nombre y la firma del miembro del personal.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2091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a:t>Se debe capacitar al personal antes de que trabaje de forma independiente y se deben ofrecer cursos de actualización según sea necesario (por ejemplo, cada 6 meses). La capacitación debe ser participativa; práctica, con aprendizaje de experiencia directa, demostraciones y ensayos; a un nivel adecuado de alfabetización para la audiencia; y encabezada por capacitadores experimentados.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3488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p>
          <a:p>
            <a:r>
              <a:rPr lang="es-ES" dirty="0">
                <a:solidFill>
                  <a:srgbClr val="000000"/>
                </a:solidFill>
              </a:rPr>
              <a:t>Ahora que hemos hablado de la limpieza ambiental en el contexto del ébola o la enfermedad de Marburgo en general, me gustaría darles unos momentos para que piensen sobre cómo esto se aplica específicamente a su centro médico.</a:t>
            </a:r>
            <a:r>
              <a:rPr lang="es-ES" sz="1200" dirty="0">
                <a:solidFill>
                  <a:srgbClr val="000000"/>
                </a:solidFill>
              </a:rPr>
              <a:t> </a:t>
            </a:r>
            <a:r>
              <a:rPr lang="es-ES" dirty="0">
                <a:solidFill>
                  <a:srgbClr val="000000"/>
                </a:solidFill>
              </a:rPr>
              <a:t>Con base en lo que hemos hablado hoy, ¿cuáles tres cosas se podrían cambiar en su centro médico, en relación con la limpieza ambiental, que ayudarían a proteger mejor al personal de limpieza y a otras personas en ese lugar contra el ébola o la enfermedad de Marburgo? Consideren cosas como los principios de limpieza ambiental, el EPP necesario, el uso adecuado del cloro y la capacitación del personal.</a:t>
            </a:r>
          </a:p>
          <a:p>
            <a:r>
              <a:rPr lang="es-ES" dirty="0"/>
              <a:t>Tómense un minuto para escribir o pensar en las tres cosas (¡o más!) que podrían hacer de otra forma con base en lo que aprendieron hoy.</a:t>
            </a:r>
          </a:p>
          <a:p>
            <a:endParaRPr lang="en-US" dirty="0"/>
          </a:p>
          <a:p>
            <a:r>
              <a:rPr lang="es-ES" i="1" dirty="0"/>
              <a:t>[Deles a los participantes entre 1 y 2 minutos para escribir sus ideas. Después de que los participantes terminen, puede pedir que, quienes lo deseen hacer, compartan sus respuestas, pero como esta es una pregunta personal, y a algunas personas podría darles vergüenza lo que sienten que no estaban haciendo de forma adecuada, no le exija a nadie que responda en frente del grupo].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dirty="0"/>
              <a:t>Para concluir, hay varios conceptos clave que espero que hayan aprendido en esta sesión:</a:t>
            </a:r>
          </a:p>
          <a:p>
            <a:r>
              <a:rPr lang="es-ES" dirty="0"/>
              <a:t>Primero, recuerden que la limpieza ambiental es esencial para prevenir la propagación del ébola y la enfermedad de Marburgo. Esto los protege a ustedes y a sus compañeros de trabajo y pacientes. Al protegerse ustedes, también protegen a sus amigos, sus familiares y otras personas en su comunidad.</a:t>
            </a:r>
          </a:p>
          <a:p>
            <a:endParaRPr lang="en-US" dirty="0"/>
          </a:p>
          <a:p>
            <a:pPr>
              <a:lnSpc>
                <a:spcPct val="100000"/>
              </a:lnSpc>
              <a:spcBef>
                <a:spcPts val="1800"/>
              </a:spcBef>
            </a:pPr>
            <a:r>
              <a:rPr lang="es-ES" sz="1200" dirty="0"/>
              <a:t>Recuerden que la limpieza ambiental incluye limpieza y desinfección. Siempre se debe limpiar con agua y jabón antes de desinfectar con cloro.</a:t>
            </a:r>
          </a:p>
          <a:p>
            <a:pPr>
              <a:lnSpc>
                <a:spcPct val="100000"/>
              </a:lnSpc>
              <a:spcBef>
                <a:spcPts val="1800"/>
              </a:spcBef>
            </a:pPr>
            <a:endParaRPr lang="en-US" sz="1200" dirty="0"/>
          </a:p>
          <a:p>
            <a:pPr>
              <a:lnSpc>
                <a:spcPct val="100000"/>
              </a:lnSpc>
              <a:spcBef>
                <a:spcPts val="1800"/>
              </a:spcBef>
            </a:pPr>
            <a:r>
              <a:rPr lang="es-ES" sz="1200" dirty="0"/>
              <a:t>Nunca se debe rociar a las personas con cloro.</a:t>
            </a:r>
          </a:p>
          <a:p>
            <a:pPr>
              <a:lnSpc>
                <a:spcPct val="100000"/>
              </a:lnSpc>
              <a:spcBef>
                <a:spcPts val="1800"/>
              </a:spcBef>
            </a:pPr>
            <a:endParaRPr lang="en-US" sz="1200" dirty="0"/>
          </a:p>
          <a:p>
            <a:pPr>
              <a:lnSpc>
                <a:spcPct val="100000"/>
              </a:lnSpc>
              <a:spcBef>
                <a:spcPts val="1800"/>
              </a:spcBef>
            </a:pPr>
            <a:r>
              <a:rPr lang="es-ES" sz="1200" dirty="0"/>
              <a:t>Y, por último, la capacitación del personal y los registros de limpieza pueden ayudar en la gestión de las actividades de limpieza ambiental.</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19</a:t>
            </a:fld>
            <a:endParaRPr lang="en-US"/>
          </a:p>
        </p:txBody>
      </p:sp>
    </p:spTree>
    <p:extLst>
      <p:ext uri="{BB962C8B-B14F-4D97-AF65-F5344CB8AC3E}">
        <p14:creationId xmlns:p14="http://schemas.microsoft.com/office/powerpoint/2010/main" val="5770709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BDDCF5-A8E0-628E-527E-FCC74627F3CC}"/>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19516563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35757059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414117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318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41429754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246463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697725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1854616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318290067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00118524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9/24/2026</a:t>
            </a:fld>
            <a:endParaRPr lang="en-US"/>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a:p>
        </p:txBody>
      </p:sp>
    </p:spTree>
    <p:extLst>
      <p:ext uri="{BB962C8B-B14F-4D97-AF65-F5344CB8AC3E}">
        <p14:creationId xmlns:p14="http://schemas.microsoft.com/office/powerpoint/2010/main" val="254266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33379207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33551951"/>
      </p:ext>
    </p:extLst>
  </p:cSld>
  <p:clrMap bg1="lt1" tx1="dk1" bg2="lt2" tx2="dk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6" r:id="rId9"/>
    <p:sldLayoutId id="2147483671" r:id="rId10"/>
    <p:sldLayoutId id="2147483673" r:id="rId11"/>
    <p:sldLayoutId id="2147483674" r:id="rId12"/>
    <p:sldLayoutId id="2147483660"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www.mercycorps.org/blog/Marburg-outbreaks-africa-guide/chapter-3"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A8512F-8536-48C0-66FF-1F1EA420FFF4}"/>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endParaRPr lang="es-ES" sz="4000" dirty="0">
              <a:latin typeface="Calibri Light"/>
              <a:cs typeface="Calibri Light"/>
            </a:endParaRPr>
          </a:p>
        </p:txBody>
      </p:sp>
      <p:sp>
        <p:nvSpPr>
          <p:cNvPr id="12" name="Subtitle 11">
            <a:extLst>
              <a:ext uri="{FF2B5EF4-FFF2-40B4-BE49-F238E27FC236}">
                <a16:creationId xmlns:a16="http://schemas.microsoft.com/office/drawing/2014/main" id="{87529991-29DB-ECD8-2ED1-9205788E5A03}"/>
              </a:ext>
            </a:extLst>
          </p:cNvPr>
          <p:cNvSpPr>
            <a:spLocks noGrp="1"/>
          </p:cNvSpPr>
          <p:nvPr>
            <p:ph type="subTitle" idx="1"/>
          </p:nvPr>
        </p:nvSpPr>
        <p:spPr>
          <a:xfrm>
            <a:off x="1881618" y="3898128"/>
            <a:ext cx="8036491" cy="1077218"/>
          </a:xfrm>
        </p:spPr>
        <p:txBody>
          <a:bodyPr/>
          <a:lstStyle/>
          <a:p>
            <a:r>
              <a:rPr lang="es-ES" b="1" dirty="0">
                <a:latin typeface="Calibri Light"/>
                <a:cs typeface="Calibri Light"/>
              </a:rPr>
              <a:t>Limpieza y desinfección ambiental para el personal administrativo de centros médicos</a:t>
            </a:r>
            <a:endParaRPr lang="en-US" b="1" dirty="0"/>
          </a:p>
        </p:txBody>
      </p:sp>
      <p:sp>
        <p:nvSpPr>
          <p:cNvPr id="13" name="Text Placeholder 12">
            <a:extLst>
              <a:ext uri="{FF2B5EF4-FFF2-40B4-BE49-F238E27FC236}">
                <a16:creationId xmlns:a16="http://schemas.microsoft.com/office/drawing/2014/main" id="{99262A2C-1C0B-386B-712D-3FC96E1AD0F3}"/>
              </a:ext>
            </a:extLst>
          </p:cNvPr>
          <p:cNvSpPr>
            <a:spLocks noGrp="1"/>
          </p:cNvSpPr>
          <p:nvPr>
            <p:ph type="body" sz="quarter" idx="10"/>
          </p:nvPr>
        </p:nvSpPr>
        <p:spPr>
          <a:xfrm>
            <a:off x="1881618" y="5292747"/>
            <a:ext cx="7691590" cy="438582"/>
          </a:xfrm>
        </p:spPr>
        <p:txBody>
          <a:bodyPr/>
          <a:lstStyle/>
          <a:p>
            <a:r>
              <a:rPr lang="es-ES" dirty="0"/>
              <a:t>Entornos de atención médica con recursos entre limitados e intermedios</a:t>
            </a:r>
          </a:p>
        </p:txBody>
      </p:sp>
      <p:sp>
        <p:nvSpPr>
          <p:cNvPr id="3" name="TextBox 2">
            <a:extLst>
              <a:ext uri="{FF2B5EF4-FFF2-40B4-BE49-F238E27FC236}">
                <a16:creationId xmlns:a16="http://schemas.microsoft.com/office/drawing/2014/main" id="{4879A12A-F654-7899-EF32-F0C43489C95E}"/>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9" name="Picture 8" descr="Logos: U.S. Department of Health and Human Services (USDHHS) and U.S. Centers for Disease Control and Prevention (CDC).">
            <a:extLst>
              <a:ext uri="{FF2B5EF4-FFF2-40B4-BE49-F238E27FC236}">
                <a16:creationId xmlns:a16="http://schemas.microsoft.com/office/drawing/2014/main" id="{BDD3CD1E-5F61-DB92-6F34-DC4649A6F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11" name="TextBox 10">
            <a:extLst>
              <a:ext uri="{FF2B5EF4-FFF2-40B4-BE49-F238E27FC236}">
                <a16:creationId xmlns:a16="http://schemas.microsoft.com/office/drawing/2014/main" id="{964F9BB7-C37D-347F-39A2-5EDAEFE2A438}"/>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71189280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vert="horz" lIns="91440" tIns="45720" rIns="91440" bIns="45720" rtlCol="0" anchor="t">
            <a:normAutofit/>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la limpieza ambiental es importante en el contexto del ébola o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al menos tres principios generales de la limpieza ambiental.</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38843" y="581301"/>
            <a:ext cx="11625942" cy="2501066"/>
          </a:xfrm>
          <a:prstGeom prst="rect">
            <a:avLst/>
          </a:prstGeom>
        </p:spPr>
        <p:txBody>
          <a:bodyPr vert="horz" lIns="91440" tIns="45720" rIns="91440" bIns="45720" rtlCol="0" anchor="b">
            <a:noAutofit/>
          </a:bodyPr>
          <a:lstStyle/>
          <a:p>
            <a:pPr algn="l"/>
            <a:r>
              <a:rPr lang="es-ES" sz="4000" b="1">
                <a:latin typeface="Calibri Light" panose="020F0302020204030204" pitchFamily="34" charset="0"/>
                <a:cs typeface="Calibri Light" panose="020F0302020204030204" pitchFamily="34" charset="0"/>
              </a:rPr>
              <a:t>¿Sobre qué cosas pueden sobrevivir los virus que causan el ébola o la enfermedad de Marburgo?</a:t>
            </a:r>
            <a:r>
              <a:rPr lang="es-ES" sz="4000" b="1">
                <a:solidFill>
                  <a:schemeClr val="bg2"/>
                </a:solidFill>
                <a:latin typeface="Calibri Light" panose="020F0302020204030204" pitchFamily="34" charset="0"/>
                <a:cs typeface="Calibri Light" panose="020F0302020204030204" pitchFamily="34" charset="0"/>
              </a:rPr>
              <a:t> </a:t>
            </a:r>
            <a:br>
              <a:rPr lang="es-ES" sz="4000" b="1">
                <a:solidFill>
                  <a:schemeClr val="bg2"/>
                </a:solidFill>
                <a:latin typeface="Calibri Light" panose="020F0302020204030204" pitchFamily="34" charset="0"/>
                <a:cs typeface="Calibri Light" panose="020F0302020204030204" pitchFamily="34" charset="0"/>
              </a:rPr>
            </a:br>
            <a:r>
              <a:rPr lang="es-ES" sz="4000" b="1">
                <a:solidFill>
                  <a:schemeClr val="bg2"/>
                </a:solidFill>
                <a:latin typeface="Calibri Light" panose="020F0302020204030204" pitchFamily="34" charset="0"/>
                <a:cs typeface="Calibri Light" panose="020F0302020204030204" pitchFamily="34" charset="0"/>
              </a:rPr>
              <a:t>(Puede haber más de una respuesta). </a:t>
            </a:r>
            <a:br>
              <a:rPr lang="es-ES" sz="4000">
                <a:solidFill>
                  <a:schemeClr val="bg2"/>
                </a:solidFill>
                <a:latin typeface="Calibri Light" panose="020F0302020204030204" pitchFamily="34" charset="0"/>
                <a:cs typeface="Calibri Light" panose="020F0302020204030204" pitchFamily="34" charset="0"/>
              </a:rPr>
            </a:br>
            <a:endParaRPr lang="es-ES" sz="400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566058" y="3078545"/>
            <a:ext cx="8447313" cy="278537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Superficies (mesas, sillas, etc.)  </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Equipo médico (termómetro, estetoscopio, etc.)</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Equipo de protección personal (mascarillas, botas, delantales, etc.)</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164405"/>
            <a:ext cx="11059884" cy="2949782"/>
          </a:xfrm>
          <a:prstGeom prst="rect">
            <a:avLst/>
          </a:prstGeom>
        </p:spPr>
        <p:txBody>
          <a:bodyPr vert="horz" lIns="91440" tIns="45720" rIns="91440" bIns="45720" rtlCol="0" anchor="b">
            <a:noAutofit/>
          </a:bodyPr>
          <a:lstStyle/>
          <a:p>
            <a:pPr algn="l"/>
            <a:r>
              <a:rPr lang="es-ES" sz="4000" b="1" dirty="0">
                <a:latin typeface="Calibri Light" panose="020F0302020204030204" pitchFamily="34" charset="0"/>
                <a:cs typeface="Calibri Light" panose="020F0302020204030204" pitchFamily="34" charset="0"/>
              </a:rPr>
              <a:t>¿Sobre qué cosas pueden sobrevivir los virus que causan el ébola o la enfermedad de Marburgo?</a:t>
            </a:r>
            <a:r>
              <a:rPr lang="es-ES" sz="4000" b="1" dirty="0">
                <a:solidFill>
                  <a:schemeClr val="bg2"/>
                </a:solidFill>
                <a:latin typeface="Calibri Light" panose="020F0302020204030204" pitchFamily="34" charset="0"/>
                <a:cs typeface="Calibri Light" panose="020F0302020204030204" pitchFamily="34" charset="0"/>
              </a:rPr>
              <a:t> </a:t>
            </a:r>
            <a:br>
              <a:rPr lang="es-ES" sz="4000" b="1" dirty="0">
                <a:solidFill>
                  <a:schemeClr val="bg2"/>
                </a:solidFill>
                <a:latin typeface="Calibri Light" panose="020F0302020204030204" pitchFamily="34" charset="0"/>
                <a:cs typeface="Calibri Light" panose="020F0302020204030204" pitchFamily="34" charset="0"/>
              </a:rPr>
            </a:br>
            <a:br>
              <a:rPr lang="es-ES" sz="4000" b="1" dirty="0">
                <a:solidFill>
                  <a:schemeClr val="bg2"/>
                </a:solidFill>
                <a:latin typeface="Calibri Light" panose="020F0302020204030204" pitchFamily="34" charset="0"/>
                <a:cs typeface="Calibri Light" panose="020F0302020204030204" pitchFamily="34" charset="0"/>
              </a:rPr>
            </a:br>
            <a:endParaRPr lang="es-ES" sz="4000" b="1" dirty="0">
              <a:solidFill>
                <a:schemeClr val="bg2"/>
              </a:solidFill>
              <a:latin typeface="Calibri Light" panose="020F0302020204030204" pitchFamily="34" charset="0"/>
              <a:cs typeface="Calibri Light" panose="020F0302020204030204" pitchFamily="34" charset="0"/>
            </a:endParaRPr>
          </a:p>
        </p:txBody>
      </p:sp>
      <p:pic>
        <p:nvPicPr>
          <p:cNvPr id="6" name="Picture 5" descr="Marca de verificación con fondo de color sólido: Superficies (mesas, sillas, etc.), Equipo médico (termómetro, estetoscopio, etc., Equipo de protección personal (mascarillas, botas, delantales, etc.)">
            <a:extLst>
              <a:ext uri="{FF2B5EF4-FFF2-40B4-BE49-F238E27FC236}">
                <a16:creationId xmlns:a16="http://schemas.microsoft.com/office/drawing/2014/main" id="{E58F3B83-F702-9826-8103-6342F5631109}"/>
              </a:ext>
            </a:extLst>
          </p:cNvPr>
          <p:cNvPicPr>
            <a:picLocks noChangeAspect="1"/>
          </p:cNvPicPr>
          <p:nvPr/>
        </p:nvPicPr>
        <p:blipFill>
          <a:blip r:embed="rId3"/>
          <a:stretch>
            <a:fillRect/>
          </a:stretch>
        </p:blipFill>
        <p:spPr>
          <a:xfrm>
            <a:off x="566058" y="2429949"/>
            <a:ext cx="8724132" cy="2865368"/>
          </a:xfrm>
          <a:prstGeom prst="rect">
            <a:avLst/>
          </a:prstGeom>
        </p:spPr>
      </p:pic>
    </p:spTree>
    <p:extLst>
      <p:ext uri="{BB962C8B-B14F-4D97-AF65-F5344CB8AC3E}">
        <p14:creationId xmlns:p14="http://schemas.microsoft.com/office/powerpoint/2010/main" val="334865910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38959" y="4755407"/>
            <a:ext cx="11059884" cy="888672"/>
          </a:xfrm>
        </p:spPr>
        <p:txBody>
          <a:bodyPr vert="horz" lIns="91440" tIns="45720" rIns="91440" bIns="45720" rtlCol="0" anchor="b">
            <a:normAutofit fontScale="90000"/>
          </a:bodyPr>
          <a:lstStyle/>
          <a:p>
            <a:r>
              <a:rPr lang="es-ES">
                <a:latin typeface="Calibri Light" panose="020F0302020204030204" pitchFamily="34" charset="0"/>
                <a:cs typeface="Calibri Light" panose="020F0302020204030204" pitchFamily="34" charset="0"/>
              </a:rPr>
              <a:t>Información general sobre la limpieza ambiental</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609600" y="274639"/>
            <a:ext cx="10972800" cy="946779"/>
          </a:xfrm>
        </p:spPr>
        <p:txBody>
          <a:bodyPr lIns="91440" tIns="45720" rIns="91440" bIns="45720" anchor="b" anchorCtr="0"/>
          <a:lstStyle/>
          <a:p>
            <a:r>
              <a:rPr lang="es-ES" sz="4000">
                <a:solidFill>
                  <a:schemeClr val="accent5">
                    <a:lumMod val="75000"/>
                  </a:schemeClr>
                </a:solidFill>
                <a:latin typeface="Calibri Light"/>
                <a:cs typeface="Calibri Light"/>
              </a:rPr>
              <a:t>Definición: Limpieza ambiental</a:t>
            </a:r>
          </a:p>
        </p:txBody>
      </p:sp>
      <p:sp>
        <p:nvSpPr>
          <p:cNvPr id="6" name="TextBox 5">
            <a:extLst>
              <a:ext uri="{FF2B5EF4-FFF2-40B4-BE49-F238E27FC236}">
                <a16:creationId xmlns:a16="http://schemas.microsoft.com/office/drawing/2014/main" id="{61970BE3-A117-3627-9863-DF7FC5AA7B6F}"/>
              </a:ext>
            </a:extLst>
          </p:cNvPr>
          <p:cNvSpPr txBox="1"/>
          <p:nvPr/>
        </p:nvSpPr>
        <p:spPr>
          <a:xfrm>
            <a:off x="767219" y="1566965"/>
            <a:ext cx="9884391" cy="954107"/>
          </a:xfrm>
          <a:prstGeom prst="rect">
            <a:avLst/>
          </a:prstGeom>
          <a:noFill/>
        </p:spPr>
        <p:txBody>
          <a:bodyPr wrap="square">
            <a:spAutoFit/>
          </a:bodyPr>
          <a:lstStyle/>
          <a:p>
            <a:pPr marL="0" indent="0">
              <a:buClr>
                <a:schemeClr val="accent2">
                  <a:lumMod val="60000"/>
                  <a:lumOff val="40000"/>
                </a:schemeClr>
              </a:buClr>
              <a:buNone/>
            </a:pPr>
            <a:r>
              <a:rPr lang="es-ES" sz="2800">
                <a:solidFill>
                  <a:srgbClr val="000000"/>
                </a:solidFill>
                <a:latin typeface="Calibri"/>
                <a:cs typeface="Calibri"/>
              </a:rPr>
              <a:t>Limpieza ambiental es el término general para </a:t>
            </a:r>
            <a:r>
              <a:rPr lang="es-ES" sz="2800" b="1">
                <a:solidFill>
                  <a:srgbClr val="000000"/>
                </a:solidFill>
                <a:latin typeface="Calibri"/>
                <a:cs typeface="Calibri"/>
              </a:rPr>
              <a:t>la limpieza y desinfección del ambiente de cuidado del paciente.</a:t>
            </a:r>
          </a:p>
        </p:txBody>
      </p:sp>
      <p:sp>
        <p:nvSpPr>
          <p:cNvPr id="3" name="TextBox 2">
            <a:extLst>
              <a:ext uri="{FF2B5EF4-FFF2-40B4-BE49-F238E27FC236}">
                <a16:creationId xmlns:a16="http://schemas.microsoft.com/office/drawing/2014/main" id="{D25D89A6-3A1B-DDE7-4D8E-62579D0153BC}"/>
              </a:ext>
            </a:extLst>
          </p:cNvPr>
          <p:cNvSpPr txBox="1"/>
          <p:nvPr/>
        </p:nvSpPr>
        <p:spPr>
          <a:xfrm>
            <a:off x="632041" y="2866619"/>
            <a:ext cx="10154745" cy="2046714"/>
          </a:xfrm>
          <a:prstGeom prst="rect">
            <a:avLst/>
          </a:prstGeom>
          <a:noFill/>
        </p:spPr>
        <p:txBody>
          <a:bodyPr wrap="square" lIns="91440" tIns="45720" rIns="91440" bIns="45720" rtlCol="0" anchor="t">
            <a:spAutoFit/>
          </a:bodyPr>
          <a:lstStyle/>
          <a:p>
            <a:pPr marL="342265" indent="-342265">
              <a:spcBef>
                <a:spcPts val="1800"/>
              </a:spcBef>
              <a:buClr>
                <a:schemeClr val="accent2">
                  <a:lumMod val="60000"/>
                  <a:lumOff val="40000"/>
                </a:schemeClr>
              </a:buClr>
              <a:buFont typeface="Arial" panose="020B0604020202020204" pitchFamily="34" charset="0"/>
              <a:buChar char="•"/>
            </a:pPr>
            <a:r>
              <a:rPr lang="es-ES" sz="2800" b="1" dirty="0">
                <a:solidFill>
                  <a:schemeClr val="accent5">
                    <a:lumMod val="75000"/>
                  </a:schemeClr>
                </a:solidFill>
                <a:latin typeface="Calibri"/>
                <a:cs typeface="Calibri"/>
              </a:rPr>
              <a:t>Limpieza</a:t>
            </a:r>
            <a:r>
              <a:rPr lang="es-ES" sz="2800" b="1" dirty="0">
                <a:latin typeface="Calibri"/>
                <a:cs typeface="Calibri"/>
              </a:rPr>
              <a:t>: </a:t>
            </a:r>
            <a:r>
              <a:rPr lang="es-ES" sz="2800" dirty="0">
                <a:solidFill>
                  <a:srgbClr val="000000"/>
                </a:solidFill>
                <a:latin typeface="Calibri"/>
                <a:cs typeface="Calibri"/>
              </a:rPr>
              <a:t>elimina la tierra y algunos microbios y se lleva a cabo con agua y jabón</a:t>
            </a:r>
          </a:p>
          <a:p>
            <a:pPr marL="342265" indent="-342265">
              <a:spcBef>
                <a:spcPts val="1800"/>
              </a:spcBef>
              <a:buClr>
                <a:schemeClr val="accent2">
                  <a:lumMod val="60000"/>
                  <a:lumOff val="40000"/>
                </a:schemeClr>
              </a:buClr>
              <a:buFont typeface="Arial" panose="020B0604020202020204" pitchFamily="34" charset="0"/>
              <a:buChar char="•"/>
            </a:pPr>
            <a:r>
              <a:rPr lang="es-ES" sz="2800" b="1" dirty="0">
                <a:solidFill>
                  <a:schemeClr val="accent5">
                    <a:lumMod val="75000"/>
                  </a:schemeClr>
                </a:solidFill>
                <a:latin typeface="Calibri"/>
                <a:cs typeface="Calibri"/>
              </a:rPr>
              <a:t>Desinfección</a:t>
            </a:r>
            <a:r>
              <a:rPr lang="es-ES" sz="2800" b="1" dirty="0">
                <a:latin typeface="Calibri"/>
                <a:cs typeface="Calibri"/>
              </a:rPr>
              <a:t>: </a:t>
            </a:r>
            <a:r>
              <a:rPr lang="es-ES" sz="2800" dirty="0">
                <a:solidFill>
                  <a:srgbClr val="000000"/>
                </a:solidFill>
                <a:latin typeface="Calibri"/>
                <a:cs typeface="Calibri"/>
              </a:rPr>
              <a:t>mata los microbios usando productos químicos, como una solución de cloro al 0.5 %.</a:t>
            </a: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p:txBody>
          <a:bodyPr lIns="91440" tIns="45720" rIns="91440" bIns="45720" anchor="b" anchorCtr="0"/>
          <a:lstStyle/>
          <a:p>
            <a:r>
              <a:rPr lang="es-ES" sz="4000">
                <a:solidFill>
                  <a:schemeClr val="accent5">
                    <a:lumMod val="75000"/>
                  </a:schemeClr>
                </a:solidFill>
                <a:latin typeface="Calibri Light"/>
                <a:cs typeface="Calibri Light"/>
              </a:rPr>
              <a:t>¿Por qué es importante la limpieza ambiental?</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688011"/>
            <a:ext cx="10972800" cy="4724400"/>
          </a:xfrm>
        </p:spPr>
        <p:txBody>
          <a:bodyPr vert="horz" lIns="91440" tIns="45720" rIns="91440" bIns="45720" rtlCol="0" anchor="t">
            <a:normAutofit fontScale="92500" lnSpcReduction="10000"/>
          </a:bodyPr>
          <a:lstStyle/>
          <a:p>
            <a:pPr marL="342265" indent="-342265">
              <a:lnSpc>
                <a:spcPct val="100000"/>
              </a:lnSpc>
            </a:pPr>
            <a:r>
              <a:rPr lang="es-ES" sz="2800" b="1" dirty="0">
                <a:solidFill>
                  <a:srgbClr val="000000"/>
                </a:solidFill>
                <a:latin typeface="Calibri"/>
                <a:ea typeface="Calibri"/>
                <a:cs typeface="Calibri"/>
              </a:rPr>
              <a:t>Los virus que causan el ébola o la enfermedad de Marburgo pueden sobrevivir o persistir en superficies </a:t>
            </a:r>
            <a:r>
              <a:rPr lang="es-ES" sz="2800" dirty="0">
                <a:solidFill>
                  <a:srgbClr val="000000"/>
                </a:solidFill>
                <a:latin typeface="Calibri"/>
                <a:ea typeface="Calibri"/>
                <a:cs typeface="Calibri"/>
              </a:rPr>
              <a:t>(mesas, sillas, etc.) </a:t>
            </a:r>
          </a:p>
          <a:p>
            <a:pPr marL="342265" indent="-342265">
              <a:lnSpc>
                <a:spcPct val="100000"/>
              </a:lnSpc>
            </a:pPr>
            <a:r>
              <a:rPr lang="es-ES" sz="2800" dirty="0">
                <a:solidFill>
                  <a:srgbClr val="000000"/>
                </a:solidFill>
                <a:latin typeface="Calibri"/>
                <a:ea typeface="Calibri"/>
                <a:cs typeface="Calibri"/>
              </a:rPr>
              <a:t>Tocar superficies contaminadas o usar equipo contaminado puede propagarles el ébola o la enfermedad de Marburgo a ustedes y a sus pacientes.</a:t>
            </a:r>
          </a:p>
          <a:p>
            <a:pPr marL="342265" indent="-342265">
              <a:lnSpc>
                <a:spcPct val="100000"/>
              </a:lnSpc>
            </a:pPr>
            <a:r>
              <a:rPr lang="es-ES" sz="2800" dirty="0">
                <a:solidFill>
                  <a:srgbClr val="000000"/>
                </a:solidFill>
                <a:latin typeface="Calibri"/>
                <a:ea typeface="Calibri"/>
                <a:cs typeface="Calibri"/>
              </a:rPr>
              <a:t>La limpieza y desinfección adecuadas ayudan a prevenir la propagación del ébola o de la enfermedad de Marburgo en los centros médicos. Esto los protege a</a:t>
            </a:r>
          </a:p>
          <a:p>
            <a:pPr marL="0" indent="0" algn="ctr">
              <a:buNone/>
            </a:pPr>
            <a:r>
              <a:rPr lang="es-ES" sz="3200" dirty="0">
                <a:solidFill>
                  <a:schemeClr val="accent5">
                    <a:lumMod val="75000"/>
                  </a:schemeClr>
                </a:solidFill>
              </a:rPr>
              <a:t>USTEDES</a:t>
            </a:r>
          </a:p>
          <a:p>
            <a:pPr marL="0" indent="0" algn="ctr">
              <a:buNone/>
            </a:pPr>
            <a:r>
              <a:rPr lang="es-ES" sz="3200" dirty="0">
                <a:solidFill>
                  <a:schemeClr val="accent5">
                    <a:lumMod val="75000"/>
                  </a:schemeClr>
                </a:solidFill>
              </a:rPr>
              <a:t>Sus compañeros de trabajo y pacientes</a:t>
            </a:r>
          </a:p>
          <a:p>
            <a:pPr marL="0" indent="0" algn="ctr">
              <a:buNone/>
            </a:pPr>
            <a:r>
              <a:rPr lang="es-ES" sz="3200" dirty="0">
                <a:solidFill>
                  <a:schemeClr val="accent5">
                    <a:lumMod val="75000"/>
                  </a:schemeClr>
                </a:solidFill>
              </a:rPr>
              <a:t>Su comunidad</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504669" y="274639"/>
            <a:ext cx="10972800" cy="939564"/>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Principios de la limpieza ambiental</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574800"/>
            <a:ext cx="10972800" cy="5008561"/>
          </a:xfrm>
        </p:spPr>
        <p:txBody>
          <a:bodyPr vert="horz" lIns="91440" tIns="45720" rIns="91440" bIns="45720" rtlCol="0" anchor="t">
            <a:normAutofit fontScale="85000" lnSpcReduction="20000"/>
          </a:bodyPr>
          <a:lstStyle/>
          <a:p>
            <a:pPr marL="342265" indent="-342265">
              <a:lnSpc>
                <a:spcPct val="100000"/>
              </a:lnSpc>
              <a:spcBef>
                <a:spcPts val="1200"/>
              </a:spcBef>
            </a:pPr>
            <a:r>
              <a:rPr lang="es-ES" sz="2800">
                <a:solidFill>
                  <a:srgbClr val="000000"/>
                </a:solidFill>
                <a:latin typeface="Calibri"/>
                <a:cs typeface="Calibri"/>
              </a:rPr>
              <a:t>Siempre </a:t>
            </a:r>
            <a:r>
              <a:rPr lang="es-ES" sz="2800" b="1">
                <a:solidFill>
                  <a:srgbClr val="000000"/>
                </a:solidFill>
                <a:latin typeface="Calibri"/>
                <a:cs typeface="Calibri"/>
              </a:rPr>
              <a:t>limpiar </a:t>
            </a:r>
            <a:r>
              <a:rPr lang="es-ES" sz="2800" b="1" i="1">
                <a:solidFill>
                  <a:srgbClr val="000000"/>
                </a:solidFill>
                <a:latin typeface="Calibri"/>
                <a:cs typeface="Calibri"/>
              </a:rPr>
              <a:t>antes</a:t>
            </a:r>
            <a:r>
              <a:rPr lang="es-ES" sz="2800" b="1">
                <a:solidFill>
                  <a:srgbClr val="000000"/>
                </a:solidFill>
                <a:latin typeface="Calibri"/>
                <a:cs typeface="Calibri"/>
              </a:rPr>
              <a:t> de desinfectar</a:t>
            </a:r>
            <a:r>
              <a:rPr lang="es-ES" sz="2800">
                <a:solidFill>
                  <a:srgbClr val="000000"/>
                </a:solidFill>
                <a:latin typeface="Calibri"/>
                <a:cs typeface="Calibri"/>
              </a:rPr>
              <a:t>.</a:t>
            </a:r>
          </a:p>
          <a:p>
            <a:pPr lvl="1">
              <a:lnSpc>
                <a:spcPct val="100000"/>
              </a:lnSpc>
              <a:spcBef>
                <a:spcPts val="1200"/>
              </a:spcBef>
              <a:buFont typeface="Arial" panose="05000000000000000000" pitchFamily="2" charset="2"/>
            </a:pPr>
            <a:r>
              <a:rPr lang="es-ES" sz="2800">
                <a:solidFill>
                  <a:srgbClr val="000000"/>
                </a:solidFill>
                <a:latin typeface="Calibri"/>
                <a:cs typeface="Calibri"/>
              </a:rPr>
              <a:t>El material orgánico que haya en las superficies disminuye la eficacia de los desinfectantes.</a:t>
            </a:r>
          </a:p>
          <a:p>
            <a:pPr marL="342265" indent="-342265">
              <a:lnSpc>
                <a:spcPct val="100000"/>
              </a:lnSpc>
              <a:spcBef>
                <a:spcPts val="1200"/>
              </a:spcBef>
            </a:pPr>
            <a:r>
              <a:rPr lang="es-ES" sz="2800">
                <a:solidFill>
                  <a:srgbClr val="000000"/>
                </a:solidFill>
                <a:latin typeface="Calibri"/>
                <a:cs typeface="Calibri"/>
              </a:rPr>
              <a:t>Siempre moverse del </a:t>
            </a:r>
            <a:r>
              <a:rPr lang="es-ES" sz="2800" b="1">
                <a:solidFill>
                  <a:srgbClr val="000000"/>
                </a:solidFill>
                <a:latin typeface="Calibri"/>
                <a:cs typeface="Calibri"/>
              </a:rPr>
              <a:t>área más limpia a la más sucia.</a:t>
            </a:r>
          </a:p>
          <a:p>
            <a:pPr lvl="1">
              <a:lnSpc>
                <a:spcPct val="100000"/>
              </a:lnSpc>
              <a:spcBef>
                <a:spcPts val="1200"/>
              </a:spcBef>
              <a:buFont typeface="Arial" panose="05000000000000000000" pitchFamily="2" charset="2"/>
            </a:pPr>
            <a:r>
              <a:rPr lang="es-ES" sz="2800">
                <a:solidFill>
                  <a:srgbClr val="000000"/>
                </a:solidFill>
                <a:latin typeface="Calibri"/>
                <a:cs typeface="Calibri"/>
              </a:rPr>
              <a:t>El área de aislamiento siempre debe limpiarse al final.</a:t>
            </a:r>
          </a:p>
          <a:p>
            <a:pPr marL="342265" indent="-342265">
              <a:lnSpc>
                <a:spcPct val="100000"/>
              </a:lnSpc>
              <a:spcBef>
                <a:spcPts val="1200"/>
              </a:spcBef>
            </a:pPr>
            <a:r>
              <a:rPr lang="es-ES" sz="2800">
                <a:solidFill>
                  <a:srgbClr val="000000"/>
                </a:solidFill>
                <a:latin typeface="Calibri"/>
                <a:cs typeface="Calibri"/>
              </a:rPr>
              <a:t>Siempre limpiar </a:t>
            </a:r>
            <a:r>
              <a:rPr lang="es-ES" sz="2800" b="1">
                <a:solidFill>
                  <a:srgbClr val="000000"/>
                </a:solidFill>
                <a:latin typeface="Calibri"/>
                <a:cs typeface="Calibri"/>
              </a:rPr>
              <a:t>de forma sistemática (p. ej., en el sentido de las agujas del reloj)</a:t>
            </a:r>
            <a:r>
              <a:rPr lang="es-ES" sz="2800">
                <a:solidFill>
                  <a:srgbClr val="000000"/>
                </a:solidFill>
                <a:latin typeface="Calibri"/>
                <a:cs typeface="Calibri"/>
              </a:rPr>
              <a:t> para evitar saltarse áreas. </a:t>
            </a:r>
          </a:p>
          <a:p>
            <a:pPr marL="342265" indent="-342265">
              <a:lnSpc>
                <a:spcPct val="100000"/>
              </a:lnSpc>
              <a:spcBef>
                <a:spcPts val="1200"/>
              </a:spcBef>
            </a:pPr>
            <a:r>
              <a:rPr lang="es-ES" sz="2800">
                <a:solidFill>
                  <a:srgbClr val="000000"/>
                </a:solidFill>
                <a:latin typeface="Calibri"/>
                <a:cs typeface="Calibri"/>
              </a:rPr>
              <a:t>Siempre asegurarse de </a:t>
            </a:r>
            <a:r>
              <a:rPr lang="es-ES" sz="2800" b="1">
                <a:solidFill>
                  <a:srgbClr val="000000"/>
                </a:solidFill>
                <a:latin typeface="Calibri"/>
                <a:cs typeface="Calibri"/>
              </a:rPr>
              <a:t>limpiar y desinfectar el equipo de cuidado del paciente entre un paciente y otro.</a:t>
            </a:r>
          </a:p>
          <a:p>
            <a:pPr marL="342265" indent="-342265">
              <a:lnSpc>
                <a:spcPct val="100000"/>
              </a:lnSpc>
              <a:spcBef>
                <a:spcPts val="1200"/>
              </a:spcBef>
            </a:pPr>
            <a:r>
              <a:rPr lang="es-ES" sz="2800">
                <a:solidFill>
                  <a:srgbClr val="000000"/>
                </a:solidFill>
                <a:latin typeface="Calibri"/>
                <a:cs typeface="Calibri"/>
              </a:rPr>
              <a:t>Cuando sea posible, </a:t>
            </a:r>
            <a:r>
              <a:rPr lang="es-ES" sz="2800" b="1">
                <a:solidFill>
                  <a:srgbClr val="000000"/>
                </a:solidFill>
                <a:latin typeface="Calibri"/>
                <a:cs typeface="Calibri"/>
              </a:rPr>
              <a:t>destinar suministros de limpieza </a:t>
            </a:r>
            <a:r>
              <a:rPr lang="es-ES" sz="2800">
                <a:solidFill>
                  <a:srgbClr val="000000"/>
                </a:solidFill>
                <a:latin typeface="Calibri"/>
                <a:cs typeface="Calibri"/>
              </a:rPr>
              <a:t>a las áreas de mayor riesgo (p. ej., sala de partos, quirófano).</a:t>
            </a:r>
          </a:p>
          <a:p>
            <a:pPr lvl="1">
              <a:lnSpc>
                <a:spcPct val="100000"/>
              </a:lnSpc>
              <a:spcBef>
                <a:spcPts val="1200"/>
              </a:spcBef>
              <a:buFont typeface="Arial" panose="05000000000000000000" pitchFamily="2" charset="2"/>
            </a:pPr>
            <a:r>
              <a:rPr lang="es-ES" sz="2800" b="1">
                <a:solidFill>
                  <a:srgbClr val="000000"/>
                </a:solidFill>
                <a:latin typeface="Calibri"/>
                <a:cs typeface="Calibri"/>
              </a:rPr>
              <a:t>Siempre destinar suministros de limpieza a las áreas de aislamiento para casos de ébola o de enfermedad de Marburgo.</a:t>
            </a: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37903" y="4827980"/>
            <a:ext cx="11059884" cy="888672"/>
          </a:xfrm>
        </p:spPr>
        <p:txBody>
          <a:bodyPr vert="horz" lIns="91440" tIns="45720" rIns="91440" bIns="45720" rtlCol="0" anchor="b">
            <a:normAutofit/>
          </a:bodyPr>
          <a:lstStyle/>
          <a:p>
            <a:r>
              <a:rPr lang="es-ES" sz="4400">
                <a:latin typeface="Calibri Light"/>
                <a:cs typeface="Calibri Light"/>
              </a:rPr>
              <a:t>Suministros y equipo para la limpieza ambiental</a:t>
            </a:r>
          </a:p>
        </p:txBody>
      </p:sp>
    </p:spTree>
    <p:extLst>
      <p:ext uri="{BB962C8B-B14F-4D97-AF65-F5344CB8AC3E}">
        <p14:creationId xmlns:p14="http://schemas.microsoft.com/office/powerpoint/2010/main" val="2269998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a:xfrm>
            <a:off x="609600" y="405269"/>
            <a:ext cx="10972800" cy="959075"/>
          </a:xfrm>
        </p:spPr>
        <p:txBody>
          <a:bodyPr/>
          <a:lstStyle/>
          <a:p>
            <a:r>
              <a:rPr lang="es-ES" sz="4000" dirty="0">
                <a:solidFill>
                  <a:schemeClr val="accent5">
                    <a:lumMod val="75000"/>
                  </a:schemeClr>
                </a:solidFill>
                <a:latin typeface="Calibri Light"/>
                <a:cs typeface="Calibri Light"/>
              </a:rPr>
              <a:t>EPP para la limpieza ambiental con respecto al ébola o la enfermedad de Marburgo </a:t>
            </a:r>
          </a:p>
        </p:txBody>
      </p:sp>
      <p:pic>
        <p:nvPicPr>
          <p:cNvPr id="5" name="Picture 4" descr="Imagen de una persona usando EPP completo para la limpieza ambiental en el contexto de la enfermedad por el virus de Marburgo; incluye una cobertura para la cabeza, gafas protectoras, mascarilla, bata, delantal, guantes de goma y botas de goma.">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1354513" y="1530601"/>
            <a:ext cx="1961805" cy="4301835"/>
          </a:xfrm>
          <a:prstGeom prst="rect">
            <a:avLst/>
          </a:prstGeom>
          <a:noFill/>
          <a:ln w="25400">
            <a:solidFill>
              <a:srgbClr val="000000"/>
            </a:solid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3892731" y="1502421"/>
            <a:ext cx="7702930" cy="4378709"/>
          </a:xfrm>
        </p:spPr>
        <p:txBody>
          <a:bodyPr/>
          <a:lstStyle/>
          <a:p>
            <a:pPr>
              <a:spcBef>
                <a:spcPts val="0"/>
              </a:spcBef>
            </a:pPr>
            <a:r>
              <a:rPr lang="es-ES" dirty="0">
                <a:solidFill>
                  <a:srgbClr val="000000"/>
                </a:solidFill>
              </a:rPr>
              <a:t>Guantes interiores (para ayudar a quitarse el EPP)</a:t>
            </a:r>
          </a:p>
          <a:p>
            <a:pPr>
              <a:spcBef>
                <a:spcPts val="0"/>
              </a:spcBef>
            </a:pPr>
            <a:r>
              <a:rPr lang="es-ES" dirty="0">
                <a:solidFill>
                  <a:srgbClr val="000000"/>
                </a:solidFill>
              </a:rPr>
              <a:t>Guantes exteriores (guantes gruesos de goma, ya que se usan productos químicos al limpiar y desinfectar)</a:t>
            </a:r>
          </a:p>
          <a:p>
            <a:pPr>
              <a:spcBef>
                <a:spcPts val="0"/>
              </a:spcBef>
            </a:pPr>
            <a:r>
              <a:rPr lang="es-ES" dirty="0">
                <a:solidFill>
                  <a:srgbClr val="000000"/>
                </a:solidFill>
              </a:rPr>
              <a:t>Bata u overol</a:t>
            </a:r>
          </a:p>
          <a:p>
            <a:pPr>
              <a:spcBef>
                <a:spcPts val="0"/>
              </a:spcBef>
            </a:pPr>
            <a:r>
              <a:rPr lang="es-ES" dirty="0">
                <a:solidFill>
                  <a:srgbClr val="000000"/>
                </a:solidFill>
              </a:rPr>
              <a:t>Delantal</a:t>
            </a:r>
          </a:p>
          <a:p>
            <a:pPr>
              <a:spcBef>
                <a:spcPts val="0"/>
              </a:spcBef>
            </a:pPr>
            <a:r>
              <a:rPr lang="es-ES" dirty="0">
                <a:solidFill>
                  <a:srgbClr val="000000"/>
                </a:solidFill>
              </a:rPr>
              <a:t>Protección para las membranas mucosas (*mascarilla + protector facial) O (*mascarilla + gafas protectoras)</a:t>
            </a:r>
          </a:p>
          <a:p>
            <a:pPr>
              <a:spcBef>
                <a:spcPts val="0"/>
              </a:spcBef>
            </a:pPr>
            <a:r>
              <a:rPr lang="es-ES" dirty="0">
                <a:solidFill>
                  <a:srgbClr val="000000"/>
                </a:solidFill>
              </a:rPr>
              <a:t>Botas de goma (o protectores para los zapatos)</a:t>
            </a:r>
          </a:p>
          <a:p>
            <a:pPr>
              <a:spcBef>
                <a:spcPts val="0"/>
              </a:spcBef>
            </a:pPr>
            <a:r>
              <a:rPr lang="es-ES" dirty="0">
                <a:solidFill>
                  <a:srgbClr val="000000"/>
                </a:solidFill>
              </a:rPr>
              <a:t>Protector para la cabeza</a:t>
            </a:r>
          </a:p>
        </p:txBody>
      </p:sp>
      <p:sp>
        <p:nvSpPr>
          <p:cNvPr id="3" name="TextBox 2">
            <a:extLst>
              <a:ext uri="{FF2B5EF4-FFF2-40B4-BE49-F238E27FC236}">
                <a16:creationId xmlns:a16="http://schemas.microsoft.com/office/drawing/2014/main" id="{FBA05143-2492-CB91-B268-C2495120221D}"/>
              </a:ext>
            </a:extLst>
          </p:cNvPr>
          <p:cNvSpPr txBox="1"/>
          <p:nvPr/>
        </p:nvSpPr>
        <p:spPr>
          <a:xfrm>
            <a:off x="803489" y="5930171"/>
            <a:ext cx="9751301" cy="646331"/>
          </a:xfrm>
          <a:prstGeom prst="rect">
            <a:avLst/>
          </a:prstGeom>
          <a:noFill/>
          <a:ln>
            <a:solidFill>
              <a:schemeClr val="accent5">
                <a:lumMod val="75000"/>
              </a:schemeClr>
            </a:solidFill>
          </a:ln>
        </p:spPr>
        <p:txBody>
          <a:bodyPr wrap="square" rtlCol="0">
            <a:spAutoFit/>
          </a:bodyPr>
          <a:lstStyle/>
          <a:p>
            <a:r>
              <a:rPr lang="es-ES" dirty="0">
                <a:solidFill>
                  <a:schemeClr val="accent5">
                    <a:lumMod val="75000"/>
                  </a:schemeClr>
                </a:solidFill>
                <a:latin typeface="Calibri" panose="020F0502020204030204" pitchFamily="34" charset="0"/>
              </a:rPr>
              <a:t>*Se puede usar un respirador en lugar de una mascarilla (la estructura del respirador evita que se corra y se caiga al estar empapado con sudor; podría ser preferible usarlo en climas calurosos y húmedos)</a:t>
            </a:r>
          </a:p>
        </p:txBody>
      </p:sp>
    </p:spTree>
    <p:extLst>
      <p:ext uri="{BB962C8B-B14F-4D97-AF65-F5344CB8AC3E}">
        <p14:creationId xmlns:p14="http://schemas.microsoft.com/office/powerpoint/2010/main" val="14844675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F3117-6BC9-486F-9356-CFA2694C6BFB}"/>
              </a:ext>
            </a:extLst>
          </p:cNvPr>
          <p:cNvSpPr>
            <a:spLocks noGrp="1"/>
          </p:cNvSpPr>
          <p:nvPr>
            <p:ph type="title"/>
          </p:nvPr>
        </p:nvSpPr>
        <p:spPr>
          <a:xfrm>
            <a:off x="609600" y="274639"/>
            <a:ext cx="10972800" cy="907815"/>
          </a:xfrm>
        </p:spPr>
        <p:txBody>
          <a:bodyPr lIns="91440" tIns="45720" rIns="91440" bIns="45720" anchor="b" anchorCtr="0">
            <a:normAutofit/>
          </a:bodyPr>
          <a:lstStyle/>
          <a:p>
            <a:r>
              <a:rPr lang="es-ES" sz="4000">
                <a:solidFill>
                  <a:schemeClr val="accent5">
                    <a:lumMod val="75000"/>
                  </a:schemeClr>
                </a:solidFill>
                <a:latin typeface="Calibri Light"/>
                <a:cs typeface="Calibri Light"/>
              </a:rPr>
              <a:t>Materiales para limpieza y desinfección ambiental</a:t>
            </a:r>
          </a:p>
        </p:txBody>
      </p:sp>
      <p:sp>
        <p:nvSpPr>
          <p:cNvPr id="4" name="Text Placeholder 3">
            <a:extLst>
              <a:ext uri="{FF2B5EF4-FFF2-40B4-BE49-F238E27FC236}">
                <a16:creationId xmlns:a16="http://schemas.microsoft.com/office/drawing/2014/main" id="{996182B2-E7D1-4AAE-AA26-A0495822455F}"/>
              </a:ext>
            </a:extLst>
          </p:cNvPr>
          <p:cNvSpPr>
            <a:spLocks noGrp="1"/>
          </p:cNvSpPr>
          <p:nvPr>
            <p:ph type="body" sz="quarter" idx="10"/>
          </p:nvPr>
        </p:nvSpPr>
        <p:spPr>
          <a:xfrm>
            <a:off x="609600" y="1599250"/>
            <a:ext cx="5751632" cy="4411662"/>
          </a:xfrm>
        </p:spPr>
        <p:txBody>
          <a:bodyPr>
            <a:normAutofit/>
          </a:bodyPr>
          <a:lstStyle/>
          <a:p>
            <a:r>
              <a:rPr lang="es-ES" dirty="0"/>
              <a:t>Agua limpia</a:t>
            </a:r>
          </a:p>
          <a:p>
            <a:r>
              <a:rPr lang="es-ES" dirty="0"/>
              <a:t>Jabón</a:t>
            </a:r>
          </a:p>
          <a:p>
            <a:r>
              <a:rPr lang="es-ES" dirty="0"/>
              <a:t>Desinfectante (p. ej., </a:t>
            </a:r>
            <a:r>
              <a:rPr lang="es-ES" dirty="0" err="1"/>
              <a:t>Jik</a:t>
            </a:r>
            <a:r>
              <a:rPr lang="es-ES" dirty="0"/>
              <a:t>, HTH)</a:t>
            </a:r>
          </a:p>
          <a:p>
            <a:pPr lvl="1"/>
            <a:r>
              <a:rPr lang="es-ES" sz="2400" dirty="0"/>
              <a:t>Solución de cloro al 0.5 % </a:t>
            </a:r>
          </a:p>
          <a:p>
            <a:r>
              <a:rPr lang="es-ES" dirty="0"/>
              <a:t>Cubos/baldes/recipientes pequeños (para superficies)</a:t>
            </a:r>
          </a:p>
          <a:p>
            <a:r>
              <a:rPr lang="es-ES" dirty="0"/>
              <a:t>Cubos/baldes con ruedas (para pisos)</a:t>
            </a:r>
          </a:p>
          <a:p>
            <a:r>
              <a:rPr lang="es-ES" dirty="0"/>
              <a:t>Trapos para limpiar</a:t>
            </a:r>
          </a:p>
          <a:p>
            <a:r>
              <a:rPr lang="es-ES" dirty="0"/>
              <a:t>Esponjas con mango o trapeadores</a:t>
            </a:r>
          </a:p>
          <a:p>
            <a:endParaRPr lang="en-US" dirty="0"/>
          </a:p>
        </p:txBody>
      </p:sp>
      <p:pic>
        <p:nvPicPr>
          <p:cNvPr id="5" name="Picture 4" descr="Foto de trapos para limpiar">
            <a:extLst>
              <a:ext uri="{FF2B5EF4-FFF2-40B4-BE49-F238E27FC236}">
                <a16:creationId xmlns:a16="http://schemas.microsoft.com/office/drawing/2014/main" id="{EB966CDD-F3D7-41E2-A4DF-ACF6B2811995}"/>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448097" y="2092937"/>
            <a:ext cx="2270018" cy="1998892"/>
          </a:xfrm>
          <a:prstGeom prst="rect">
            <a:avLst/>
          </a:prstGeom>
          <a:noFill/>
          <a:ln w="25400">
            <a:solidFill>
              <a:srgbClr val="000000"/>
            </a:solidFill>
          </a:ln>
        </p:spPr>
      </p:pic>
      <p:pic>
        <p:nvPicPr>
          <p:cNvPr id="8" name="Picture 7" descr="Foto de un trapeador en uso">
            <a:extLst>
              <a:ext uri="{FF2B5EF4-FFF2-40B4-BE49-F238E27FC236}">
                <a16:creationId xmlns:a16="http://schemas.microsoft.com/office/drawing/2014/main" id="{2DE0A7CC-D52E-49AA-A344-AFA71B8735A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766634" y="4298769"/>
            <a:ext cx="1951481" cy="1712143"/>
          </a:xfrm>
          <a:prstGeom prst="rect">
            <a:avLst/>
          </a:prstGeom>
          <a:noFill/>
          <a:ln w="25400">
            <a:solidFill>
              <a:srgbClr val="000000"/>
            </a:solidFill>
          </a:ln>
        </p:spPr>
      </p:pic>
      <p:pic>
        <p:nvPicPr>
          <p:cNvPr id="7" name="Picture 6" descr="Foto de un trapeador apoyado en una pared">
            <a:extLst>
              <a:ext uri="{FF2B5EF4-FFF2-40B4-BE49-F238E27FC236}">
                <a16:creationId xmlns:a16="http://schemas.microsoft.com/office/drawing/2014/main" id="{04C23861-4D5C-4204-88F1-5A6AE9B73861}"/>
              </a:ext>
            </a:extLst>
          </p:cNvPr>
          <p:cNvPicPr/>
          <p:nvPr/>
        </p:nvPicPr>
        <p:blipFill>
          <a:blip r:embed="rId5">
            <a:extLst>
              <a:ext uri="{28A0092B-C50C-407E-A947-70E740481C1C}">
                <a14:useLocalDpi xmlns:a14="http://schemas.microsoft.com/office/drawing/2010/main" val="0"/>
              </a:ext>
            </a:extLst>
          </a:blip>
          <a:srcRect r="6299" b="5348"/>
          <a:stretch>
            <a:fillRect/>
          </a:stretch>
        </p:blipFill>
        <p:spPr bwMode="auto">
          <a:xfrm>
            <a:off x="9206885" y="1555443"/>
            <a:ext cx="1793907" cy="2400737"/>
          </a:xfrm>
          <a:prstGeom prst="rect">
            <a:avLst/>
          </a:prstGeom>
          <a:noFill/>
          <a:ln w="25400">
            <a:solidFill>
              <a:srgbClr val="000000"/>
            </a:solidFill>
          </a:ln>
        </p:spPr>
      </p:pic>
      <p:pic>
        <p:nvPicPr>
          <p:cNvPr id="6" name="Picture 5" descr="Foto de un carrito con recipientes o baldes vacíos">
            <a:extLst>
              <a:ext uri="{FF2B5EF4-FFF2-40B4-BE49-F238E27FC236}">
                <a16:creationId xmlns:a16="http://schemas.microsoft.com/office/drawing/2014/main" id="{2AD9D571-EF5B-453E-B480-C269A4BDFAF0}"/>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9312382" y="4385011"/>
            <a:ext cx="2270018" cy="1835091"/>
          </a:xfrm>
          <a:prstGeom prst="rect">
            <a:avLst/>
          </a:prstGeom>
          <a:noFill/>
          <a:ln w="25400">
            <a:solidFill>
              <a:srgbClr val="000000"/>
            </a:solidFill>
          </a:ln>
        </p:spPr>
      </p:pic>
    </p:spTree>
    <p:extLst>
      <p:ext uri="{BB962C8B-B14F-4D97-AF65-F5344CB8AC3E}">
        <p14:creationId xmlns:p14="http://schemas.microsoft.com/office/powerpoint/2010/main" val="354102864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274639"/>
            <a:ext cx="10972800" cy="76465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Uso de soluciones cloradas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24665" y="1144800"/>
            <a:ext cx="6753524" cy="554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Usen solución de cloro para la limpieza ambiental en áreas de aislamiento para casos de ébola o enfermedad de Marburgo.</a:t>
            </a:r>
          </a:p>
          <a:p>
            <a:pPr lvl="1">
              <a:buClr>
                <a:schemeClr val="accent2">
                  <a:lumMod val="60000"/>
                  <a:lumOff val="40000"/>
                </a:schemeClr>
              </a:buClr>
              <a:buFont typeface="Calibri" panose="020F0502020204030204" pitchFamily="34" charset="0"/>
              <a:buChar char="—"/>
            </a:pPr>
            <a:r>
              <a:rPr lang="es-ES" sz="2400" b="1" dirty="0">
                <a:solidFill>
                  <a:srgbClr val="000000"/>
                </a:solidFill>
              </a:rPr>
              <a:t>0.5 %* </a:t>
            </a:r>
            <a:r>
              <a:rPr lang="es-ES" sz="2400" dirty="0">
                <a:solidFill>
                  <a:srgbClr val="000000"/>
                </a:solidFill>
              </a:rPr>
              <a:t>para superficies duras no porosas (pisos, mesones, barandas de cama).</a:t>
            </a:r>
          </a:p>
          <a:p>
            <a:pPr marL="742326" lvl="1" indent="-227965"/>
            <a:r>
              <a:rPr lang="es-ES" sz="2400" dirty="0">
                <a:solidFill>
                  <a:srgbClr val="000000"/>
                </a:solidFill>
                <a:latin typeface="Calibri"/>
                <a:cs typeface="Calibri"/>
              </a:rPr>
              <a:t>Asegurarse de que la superficie se mantenga mojada por 10 minutos.</a:t>
            </a:r>
          </a:p>
          <a:p>
            <a:pPr>
              <a:buClr>
                <a:schemeClr val="accent2">
                  <a:lumMod val="60000"/>
                  <a:lumOff val="40000"/>
                </a:schemeClr>
              </a:buClr>
              <a:buFont typeface="Arial" panose="020B0604020202020204" pitchFamily="34" charset="0"/>
              <a:buChar char="•"/>
            </a:pPr>
            <a:r>
              <a:rPr lang="es-ES" sz="2800" dirty="0">
                <a:solidFill>
                  <a:srgbClr val="000000"/>
                </a:solidFill>
              </a:rPr>
              <a:t>NO rociar cloro.</a:t>
            </a:r>
          </a:p>
          <a:p>
            <a:pPr lvl="1">
              <a:buClr>
                <a:schemeClr val="accent2">
                  <a:lumMod val="60000"/>
                  <a:lumOff val="40000"/>
                </a:schemeClr>
              </a:buClr>
              <a:buFont typeface="Calibri" panose="020F0502020204030204" pitchFamily="34" charset="0"/>
              <a:buChar char="—"/>
            </a:pPr>
            <a:r>
              <a:rPr lang="es-ES" sz="2400" b="1" dirty="0">
                <a:solidFill>
                  <a:schemeClr val="accent5">
                    <a:lumMod val="75000"/>
                  </a:schemeClr>
                </a:solidFill>
              </a:rPr>
              <a:t>Nunca rociar a las personas.</a:t>
            </a:r>
          </a:p>
          <a:p>
            <a:pPr lvl="1">
              <a:buClr>
                <a:schemeClr val="accent2">
                  <a:lumMod val="60000"/>
                  <a:lumOff val="40000"/>
                </a:schemeClr>
              </a:buClr>
              <a:buFont typeface="Calibri" panose="020F0502020204030204" pitchFamily="34" charset="0"/>
              <a:buChar char="—"/>
            </a:pPr>
            <a:r>
              <a:rPr lang="es-ES" sz="2400" dirty="0">
                <a:solidFill>
                  <a:srgbClr val="000000"/>
                </a:solidFill>
              </a:rPr>
              <a:t>Para las superficies, es preferible pasar un paño.</a:t>
            </a:r>
          </a:p>
          <a:p>
            <a:endParaRPr lang="en-US" dirty="0">
              <a:solidFill>
                <a:schemeClr val="tx1"/>
              </a:solidFill>
            </a:endParaRPr>
          </a:p>
        </p:txBody>
      </p:sp>
      <p:pic>
        <p:nvPicPr>
          <p:cNvPr id="11" name="Picture 10" descr="Imagen con signo de prohibido.">
            <a:extLst>
              <a:ext uri="{FF2B5EF4-FFF2-40B4-BE49-F238E27FC236}">
                <a16:creationId xmlns:a16="http://schemas.microsoft.com/office/drawing/2014/main" id="{CE87B012-3D3A-6113-8C12-209A8B3D7A8B}"/>
              </a:ext>
            </a:extLst>
          </p:cNvPr>
          <p:cNvPicPr>
            <a:picLocks noChangeAspect="1"/>
          </p:cNvPicPr>
          <p:nvPr/>
        </p:nvPicPr>
        <p:blipFill>
          <a:blip r:embed="rId3"/>
          <a:stretch>
            <a:fillRect/>
          </a:stretch>
        </p:blipFill>
        <p:spPr>
          <a:xfrm>
            <a:off x="7319201" y="1209788"/>
            <a:ext cx="4084674" cy="2743438"/>
          </a:xfrm>
          <a:prstGeom prst="rect">
            <a:avLst/>
          </a:prstGeom>
        </p:spPr>
      </p:pic>
      <p:sp>
        <p:nvSpPr>
          <p:cNvPr id="8" name="TextBox 7" descr="https://www.mercycorps.org/blog/ebola-outbreaks-africa-guide/chapter-3 ">
            <a:extLst>
              <a:ext uri="{FF2B5EF4-FFF2-40B4-BE49-F238E27FC236}">
                <a16:creationId xmlns:a16="http://schemas.microsoft.com/office/drawing/2014/main" id="{0394B140-6EB5-4955-B42E-2C18DC70CEE8}"/>
              </a:ext>
            </a:extLst>
          </p:cNvPr>
          <p:cNvSpPr txBox="1"/>
          <p:nvPr/>
        </p:nvSpPr>
        <p:spPr>
          <a:xfrm>
            <a:off x="7278189" y="4018214"/>
            <a:ext cx="4718779" cy="261610"/>
          </a:xfrm>
          <a:prstGeom prst="rect">
            <a:avLst/>
          </a:prstGeom>
          <a:noFill/>
        </p:spPr>
        <p:txBody>
          <a:bodyPr wrap="square" lIns="91440" tIns="45720" rIns="91440" bIns="45720" anchor="t">
            <a:spAutoFit/>
          </a:bodyPr>
          <a:lstStyle/>
          <a:p>
            <a:r>
              <a:rPr lang="es-ES" sz="1100" dirty="0">
                <a:solidFill>
                  <a:srgbClr val="000000"/>
                </a:solidFill>
                <a:latin typeface="Calibri"/>
                <a:cs typeface="Calibri"/>
                <a:hlinkClick r:id="rId4"/>
              </a:rPr>
              <a:t>https://www.mercycorps.org/blog/Marburg-outbreaks-africa-guide/chapter-3</a:t>
            </a:r>
            <a:endParaRPr lang="es-ES" sz="1100" dirty="0">
              <a:solidFill>
                <a:srgbClr val="000000"/>
              </a:solidFill>
              <a:latin typeface="Calibri"/>
              <a:cs typeface="Calibri"/>
            </a:endParaRPr>
          </a:p>
        </p:txBody>
      </p:sp>
      <p:sp>
        <p:nvSpPr>
          <p:cNvPr id="3" name="TextBox 2">
            <a:extLst>
              <a:ext uri="{FF2B5EF4-FFF2-40B4-BE49-F238E27FC236}">
                <a16:creationId xmlns:a16="http://schemas.microsoft.com/office/drawing/2014/main" id="{6C8DD9D0-A5C5-5729-8C8B-D49BF5C537B8}"/>
              </a:ext>
            </a:extLst>
          </p:cNvPr>
          <p:cNvSpPr txBox="1"/>
          <p:nvPr/>
        </p:nvSpPr>
        <p:spPr>
          <a:xfrm>
            <a:off x="1981587" y="6214029"/>
            <a:ext cx="9422288" cy="369332"/>
          </a:xfrm>
          <a:prstGeom prst="rect">
            <a:avLst/>
          </a:prstGeom>
          <a:noFill/>
        </p:spPr>
        <p:txBody>
          <a:bodyPr wrap="square" lIns="91440" tIns="45720" rIns="91440" bIns="45720" rtlCol="0" anchor="t">
            <a:spAutoFit/>
          </a:bodyPr>
          <a:lstStyle/>
          <a:p>
            <a:r>
              <a:rPr lang="es-ES" dirty="0">
                <a:solidFill>
                  <a:srgbClr val="000000"/>
                </a:solidFill>
                <a:latin typeface="Calibri"/>
                <a:cs typeface="Calibri"/>
              </a:rPr>
              <a:t>* Alternativas: alcohol al 70-90 % (etílico, isopropílico), peróxido de hidrógeno mejorado ≥ 0.5 %. </a:t>
            </a:r>
          </a:p>
        </p:txBody>
      </p:sp>
    </p:spTree>
    <p:extLst>
      <p:ext uri="{BB962C8B-B14F-4D97-AF65-F5344CB8AC3E}">
        <p14:creationId xmlns:p14="http://schemas.microsoft.com/office/powerpoint/2010/main" val="7174013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BF69-7006-4B62-A918-D0052042BC2C}"/>
              </a:ext>
            </a:extLst>
          </p:cNvPr>
          <p:cNvSpPr>
            <a:spLocks noGrp="1"/>
          </p:cNvSpPr>
          <p:nvPr>
            <p:ph type="title"/>
          </p:nvPr>
        </p:nvSpPr>
        <p:spPr>
          <a:xfrm>
            <a:off x="609600" y="274639"/>
            <a:ext cx="10972800" cy="1029228"/>
          </a:xfrm>
        </p:spPr>
        <p:txBody>
          <a:bodyPr lIns="91440" tIns="45720" rIns="91440" bIns="45720" anchor="b" anchorCtr="0"/>
          <a:lstStyle/>
          <a:p>
            <a:r>
              <a:rPr lang="es-ES" sz="4000">
                <a:solidFill>
                  <a:schemeClr val="accent5">
                    <a:lumMod val="75000"/>
                  </a:schemeClr>
                </a:solidFill>
                <a:latin typeface="Calibri Light"/>
                <a:cs typeface="Calibri Light"/>
              </a:rPr>
              <a:t>Cómo garantizar la potencia del cloro</a:t>
            </a:r>
          </a:p>
        </p:txBody>
      </p:sp>
      <p:sp>
        <p:nvSpPr>
          <p:cNvPr id="3" name="Content Placeholder 2">
            <a:extLst>
              <a:ext uri="{FF2B5EF4-FFF2-40B4-BE49-F238E27FC236}">
                <a16:creationId xmlns:a16="http://schemas.microsoft.com/office/drawing/2014/main" id="{A5CD59F1-5CE0-4FFB-8352-F02D546D01EA}"/>
              </a:ext>
            </a:extLst>
          </p:cNvPr>
          <p:cNvSpPr>
            <a:spLocks noGrp="1"/>
          </p:cNvSpPr>
          <p:nvPr>
            <p:ph type="body" sz="quarter" idx="10"/>
          </p:nvPr>
        </p:nvSpPr>
        <p:spPr>
          <a:xfrm>
            <a:off x="609600" y="1456268"/>
            <a:ext cx="10972800" cy="4544484"/>
          </a:xfrm>
        </p:spPr>
        <p:txBody>
          <a:bodyPr>
            <a:normAutofit/>
          </a:bodyPr>
          <a:lstStyle/>
          <a:p>
            <a:r>
              <a:rPr lang="es-ES" sz="3000" b="1">
                <a:solidFill>
                  <a:schemeClr val="accent5">
                    <a:lumMod val="75000"/>
                  </a:schemeClr>
                </a:solidFill>
              </a:rPr>
              <a:t>El cloro pierde potencia: </a:t>
            </a:r>
          </a:p>
          <a:p>
            <a:pPr lvl="1"/>
            <a:r>
              <a:rPr lang="es-ES" sz="3000">
                <a:solidFill>
                  <a:srgbClr val="000000"/>
                </a:solidFill>
              </a:rPr>
              <a:t>Con el pasar del tiempo.</a:t>
            </a:r>
          </a:p>
          <a:p>
            <a:pPr lvl="1"/>
            <a:r>
              <a:rPr lang="es-ES" sz="3000">
                <a:solidFill>
                  <a:srgbClr val="000000"/>
                </a:solidFill>
              </a:rPr>
              <a:t>Al estar expuesto a la luz del sol.</a:t>
            </a:r>
          </a:p>
          <a:p>
            <a:pPr lvl="1"/>
            <a:r>
              <a:rPr lang="es-ES" sz="3000">
                <a:solidFill>
                  <a:srgbClr val="000000"/>
                </a:solidFill>
              </a:rPr>
              <a:t>Cuando se mezcla con materia orgánica.</a:t>
            </a:r>
          </a:p>
          <a:p>
            <a:pPr lvl="1"/>
            <a:endParaRPr lang="en-US" sz="3000"/>
          </a:p>
          <a:p>
            <a:r>
              <a:rPr lang="es-ES" sz="3000" b="1">
                <a:solidFill>
                  <a:schemeClr val="accent5">
                    <a:lumMod val="75000"/>
                  </a:schemeClr>
                </a:solidFill>
              </a:rPr>
              <a:t>Para garantizar la potencia:</a:t>
            </a:r>
          </a:p>
          <a:p>
            <a:pPr lvl="1"/>
            <a:r>
              <a:rPr lang="es-ES" sz="3000">
                <a:solidFill>
                  <a:srgbClr val="000000"/>
                </a:solidFill>
              </a:rPr>
              <a:t>Hacer una nueva solución cada día.</a:t>
            </a:r>
          </a:p>
          <a:p>
            <a:pPr lvl="1"/>
            <a:r>
              <a:rPr lang="es-ES" sz="3000">
                <a:solidFill>
                  <a:srgbClr val="000000"/>
                </a:solidFill>
              </a:rPr>
              <a:t>Mantener en cubos o baldes cerrados, lejos de la luz del sol. </a:t>
            </a:r>
          </a:p>
          <a:p>
            <a:pPr lvl="1"/>
            <a:r>
              <a:rPr lang="es-ES" sz="3000">
                <a:solidFill>
                  <a:srgbClr val="000000"/>
                </a:solidFill>
              </a:rPr>
              <a:t>Usar solo después de limpiar con agua y jabón. </a:t>
            </a:r>
          </a:p>
          <a:p>
            <a:pPr lvl="1"/>
            <a:r>
              <a:rPr lang="es-ES" sz="3000">
                <a:solidFill>
                  <a:srgbClr val="000000"/>
                </a:solidFill>
              </a:rPr>
              <a:t>Evitar mojar trapos sucios en un cubo o balde con cloro.</a:t>
            </a:r>
          </a:p>
          <a:p>
            <a:pPr lvl="1"/>
            <a:endParaRPr lang="en-US">
              <a:solidFill>
                <a:schemeClr val="tx1"/>
              </a:solidFill>
            </a:endParaRPr>
          </a:p>
          <a:p>
            <a:endParaRPr lang="en-US"/>
          </a:p>
        </p:txBody>
      </p:sp>
    </p:spTree>
    <p:extLst>
      <p:ext uri="{BB962C8B-B14F-4D97-AF65-F5344CB8AC3E}">
        <p14:creationId xmlns:p14="http://schemas.microsoft.com/office/powerpoint/2010/main" val="136404072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607085" y="663375"/>
            <a:ext cx="6859058" cy="4176467"/>
          </a:xfrm>
        </p:spPr>
        <p:txBody>
          <a:bodyPr/>
          <a:lstStyle/>
          <a:p>
            <a:pPr lvl="1"/>
            <a:endParaRPr lang="en-US" dirty="0">
              <a:solidFill>
                <a:schemeClr val="tx1"/>
              </a:solidFill>
              <a:sym typeface="Wingdings" panose="05000000000000000000" pitchFamily="2" charset="2"/>
            </a:endParaRPr>
          </a:p>
          <a:p>
            <a:pPr marL="456565" indent="-456565"/>
            <a:r>
              <a:rPr lang="es-ES" sz="3200" dirty="0">
                <a:solidFill>
                  <a:srgbClr val="000000"/>
                </a:solidFill>
                <a:latin typeface="Calibri"/>
                <a:cs typeface="Calibri"/>
                <a:sym typeface="Wingdings" panose="05000000000000000000" pitchFamily="2" charset="2"/>
              </a:rPr>
              <a:t>Efectos adversos en la salud</a:t>
            </a:r>
          </a:p>
          <a:p>
            <a:pPr marL="989965" lvl="1" indent="-380365"/>
            <a:r>
              <a:rPr lang="es-ES" sz="2800" dirty="0">
                <a:solidFill>
                  <a:srgbClr val="000000"/>
                </a:solidFill>
                <a:latin typeface="Calibri"/>
                <a:cs typeface="Calibri"/>
                <a:sym typeface="Wingdings" panose="05000000000000000000" pitchFamily="2" charset="2"/>
              </a:rPr>
              <a:t>Problemas respiratorios</a:t>
            </a:r>
          </a:p>
          <a:p>
            <a:pPr marL="989965" lvl="1" indent="-380365"/>
            <a:r>
              <a:rPr lang="es-ES" sz="2800" dirty="0">
                <a:solidFill>
                  <a:srgbClr val="000000"/>
                </a:solidFill>
                <a:latin typeface="Calibri"/>
                <a:cs typeface="Calibri"/>
                <a:sym typeface="Wingdings" panose="05000000000000000000" pitchFamily="2" charset="2"/>
              </a:rPr>
              <a:t>Quemaduras</a:t>
            </a:r>
          </a:p>
          <a:p>
            <a:pPr marL="456565" indent="-456565">
              <a:spcBef>
                <a:spcPts val="1200"/>
              </a:spcBef>
            </a:pPr>
            <a:r>
              <a:rPr lang="es-ES" sz="3200" dirty="0">
                <a:solidFill>
                  <a:srgbClr val="000000"/>
                </a:solidFill>
                <a:latin typeface="Calibri"/>
                <a:cs typeface="Calibri"/>
                <a:sym typeface="Wingdings" panose="05000000000000000000" pitchFamily="2" charset="2"/>
              </a:rPr>
              <a:t>Potencialmente explosivo cuando se mezcla</a:t>
            </a:r>
          </a:p>
          <a:p>
            <a:pPr marL="989965" lvl="1" indent="-380365"/>
            <a:r>
              <a:rPr lang="es-ES" sz="2600" dirty="0">
                <a:solidFill>
                  <a:srgbClr val="000000"/>
                </a:solidFill>
                <a:latin typeface="Calibri"/>
                <a:cs typeface="Calibri"/>
                <a:sym typeface="Wingdings" panose="05000000000000000000" pitchFamily="2" charset="2"/>
              </a:rPr>
              <a:t>Hipoclorito de calcio + dicloroisocianurato de sodio = posibilidad de explosión</a:t>
            </a:r>
          </a:p>
          <a:p>
            <a:pPr marL="456565" indent="-456565">
              <a:spcBef>
                <a:spcPts val="1200"/>
              </a:spcBef>
            </a:pPr>
            <a:r>
              <a:rPr lang="es-ES" sz="3200" dirty="0">
                <a:solidFill>
                  <a:srgbClr val="000000"/>
                </a:solidFill>
                <a:latin typeface="Calibri"/>
                <a:cs typeface="Calibri"/>
              </a:rPr>
              <a:t>Posibilidad de crear gases tóxicos cuando se mezcla con amoníaco u otros productos de limpieza</a:t>
            </a:r>
          </a:p>
          <a:p>
            <a:pPr marL="989965" lvl="1" indent="-380365"/>
            <a:r>
              <a:rPr lang="es-ES" sz="2600" dirty="0">
                <a:solidFill>
                  <a:srgbClr val="000000"/>
                </a:solidFill>
                <a:latin typeface="Calibri"/>
                <a:cs typeface="Calibri"/>
              </a:rPr>
              <a:t>Irritación de los ojos, la nariz y la garganta, y otras reacciones graves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609600" y="274639"/>
            <a:ext cx="10972800" cy="791302"/>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Cloro: una advertencia</a:t>
            </a:r>
          </a:p>
        </p:txBody>
      </p:sp>
      <p:pic>
        <p:nvPicPr>
          <p:cNvPr id="5" name="Picture 4" descr="Una imagen enfocada en los brazos de una persona que tienen quemaduras.">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a:ln>
            <a:solidFill>
              <a:srgbClr val="000000"/>
            </a:solidFill>
          </a:ln>
        </p:spPr>
      </p:pic>
      <p:sp>
        <p:nvSpPr>
          <p:cNvPr id="8" name="TextBox 7">
            <a:extLst>
              <a:ext uri="{FF2B5EF4-FFF2-40B4-BE49-F238E27FC236}">
                <a16:creationId xmlns:a16="http://schemas.microsoft.com/office/drawing/2014/main" id="{E3770C0D-E959-4B17-A024-E9F11C22E30B}"/>
              </a:ext>
            </a:extLst>
          </p:cNvPr>
          <p:cNvSpPr txBox="1"/>
          <p:nvPr/>
        </p:nvSpPr>
        <p:spPr>
          <a:xfrm>
            <a:off x="7647477" y="5067190"/>
            <a:ext cx="3934923" cy="1516171"/>
          </a:xfrm>
          <a:prstGeom prst="rect">
            <a:avLst/>
          </a:prstGeom>
          <a:noFill/>
          <a:ln>
            <a:solidFill>
              <a:schemeClr val="accent1"/>
            </a:solidFill>
          </a:ln>
        </p:spPr>
        <p:txBody>
          <a:bodyPr wrap="square">
            <a:spAutoFit/>
          </a:bodyPr>
          <a:lstStyle/>
          <a:p>
            <a:r>
              <a:rPr lang="es-ES">
                <a:solidFill>
                  <a:srgbClr val="000000"/>
                </a:solidFill>
                <a:latin typeface="Calibri" panose="020F0502020204030204" pitchFamily="34" charset="0"/>
                <a:cs typeface="Calibri" panose="020F0502020204030204" pitchFamily="34" charset="0"/>
              </a:rPr>
              <a:t>Quemadura de cloro por sumergir las manos con los guantes puestos en un balde; concentración desconocida en el balde (Sierra Leona, 2014, brote de la enfermedad por el virus del Ébola)</a:t>
            </a:r>
          </a:p>
        </p:txBody>
      </p:sp>
    </p:spTree>
    <p:extLst>
      <p:ext uri="{BB962C8B-B14F-4D97-AF65-F5344CB8AC3E}">
        <p14:creationId xmlns:p14="http://schemas.microsoft.com/office/powerpoint/2010/main" val="364794699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08579" y="4659085"/>
            <a:ext cx="11059884" cy="888672"/>
          </a:xfrm>
        </p:spPr>
        <p:txBody>
          <a:bodyPr vert="horz" lIns="91440" tIns="45720" rIns="91440" bIns="45720" rtlCol="0" anchor="b">
            <a:normAutofit/>
          </a:bodyPr>
          <a:lstStyle/>
          <a:p>
            <a:r>
              <a:rPr lang="es-ES" sz="4400">
                <a:latin typeface="Calibri Light"/>
                <a:cs typeface="Calibri Light"/>
              </a:rPr>
              <a:t>Gestión de actividades de limpieza ambiental</a:t>
            </a:r>
          </a:p>
        </p:txBody>
      </p:sp>
    </p:spTree>
    <p:extLst>
      <p:ext uri="{BB962C8B-B14F-4D97-AF65-F5344CB8AC3E}">
        <p14:creationId xmlns:p14="http://schemas.microsoft.com/office/powerpoint/2010/main" val="10551863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FDAE-58F4-46EF-AAAF-77A9AAB325E7}"/>
              </a:ext>
            </a:extLst>
          </p:cNvPr>
          <p:cNvSpPr>
            <a:spLocks noGrp="1"/>
          </p:cNvSpPr>
          <p:nvPr>
            <p:ph type="title"/>
          </p:nvPr>
        </p:nvSpPr>
        <p:spPr>
          <a:xfrm>
            <a:off x="609600" y="274639"/>
            <a:ext cx="10972800" cy="826028"/>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Calendarios o registros de limpieza</a:t>
            </a:r>
          </a:p>
        </p:txBody>
      </p:sp>
      <p:sp>
        <p:nvSpPr>
          <p:cNvPr id="4" name="Text Placeholder 3">
            <a:extLst>
              <a:ext uri="{FF2B5EF4-FFF2-40B4-BE49-F238E27FC236}">
                <a16:creationId xmlns:a16="http://schemas.microsoft.com/office/drawing/2014/main" id="{00AD39AA-987E-4318-8812-51BFED7076DB}"/>
              </a:ext>
            </a:extLst>
          </p:cNvPr>
          <p:cNvSpPr>
            <a:spLocks noGrp="1"/>
          </p:cNvSpPr>
          <p:nvPr>
            <p:ph sz="quarter" idx="11"/>
          </p:nvPr>
        </p:nvSpPr>
        <p:spPr>
          <a:xfrm>
            <a:off x="570411" y="1199363"/>
            <a:ext cx="5001126" cy="4825999"/>
          </a:xfrm>
        </p:spPr>
        <p:txBody>
          <a:bodyPr>
            <a:noAutofit/>
          </a:bodyPr>
          <a:lstStyle/>
          <a:p>
            <a:r>
              <a:rPr lang="es-ES" sz="2600" dirty="0"/>
              <a:t>Los materiales de ayuda para el trabajo pueden ayudar a dirigir el flujo de trabajo diario para el personal de limpieza y, a la larga, convertirse en registros.</a:t>
            </a:r>
          </a:p>
          <a:p>
            <a:pPr>
              <a:spcBef>
                <a:spcPts val="0"/>
              </a:spcBef>
              <a:spcAft>
                <a:spcPts val="600"/>
              </a:spcAft>
            </a:pPr>
            <a:r>
              <a:rPr lang="es-ES" sz="2600" dirty="0"/>
              <a:t>Especifican lo siguiente:</a:t>
            </a:r>
          </a:p>
          <a:p>
            <a:pPr lvl="1">
              <a:spcAft>
                <a:spcPts val="0"/>
              </a:spcAft>
            </a:pPr>
            <a:r>
              <a:rPr lang="es-ES" sz="2600" dirty="0"/>
              <a:t>Ubicación (p. ej., habitación, pabellón)</a:t>
            </a:r>
          </a:p>
          <a:p>
            <a:pPr lvl="1">
              <a:spcAft>
                <a:spcPts val="0"/>
              </a:spcAft>
            </a:pPr>
            <a:r>
              <a:rPr lang="es-ES" sz="2600" dirty="0"/>
              <a:t>Sesión de limpieza (p. ej., limpieza terminal)</a:t>
            </a:r>
          </a:p>
          <a:p>
            <a:pPr lvl="1">
              <a:spcAft>
                <a:spcPts val="0"/>
              </a:spcAft>
            </a:pPr>
            <a:r>
              <a:rPr lang="es-ES" sz="2600" dirty="0"/>
              <a:t>Fecha</a:t>
            </a:r>
          </a:p>
          <a:p>
            <a:pPr lvl="1">
              <a:spcAft>
                <a:spcPts val="0"/>
              </a:spcAft>
            </a:pPr>
            <a:r>
              <a:rPr lang="es-ES" sz="2600" dirty="0"/>
              <a:t>Nombre/firma del miembro del personal de limpieza </a:t>
            </a:r>
          </a:p>
        </p:txBody>
      </p:sp>
      <p:graphicFrame>
        <p:nvGraphicFramePr>
          <p:cNvPr id="5" name="Table 5">
            <a:extLst>
              <a:ext uri="{FF2B5EF4-FFF2-40B4-BE49-F238E27FC236}">
                <a16:creationId xmlns:a16="http://schemas.microsoft.com/office/drawing/2014/main" id="{F934482F-4E37-48CD-9FCE-E89089E7F867}"/>
              </a:ext>
            </a:extLst>
          </p:cNvPr>
          <p:cNvGraphicFramePr>
            <a:graphicFrameLocks noGrp="1"/>
          </p:cNvGraphicFramePr>
          <p:nvPr>
            <p:extLst>
              <p:ext uri="{D42A27DB-BD31-4B8C-83A1-F6EECF244321}">
                <p14:modId xmlns:p14="http://schemas.microsoft.com/office/powerpoint/2010/main" val="1970620214"/>
              </p:ext>
            </p:extLst>
          </p:nvPr>
        </p:nvGraphicFramePr>
        <p:xfrm>
          <a:off x="5649914" y="1473683"/>
          <a:ext cx="6282372" cy="4846320"/>
        </p:xfrm>
        <a:graphic>
          <a:graphicData uri="http://schemas.openxmlformats.org/drawingml/2006/table">
            <a:tbl>
              <a:tblPr firstRow="1" bandRow="1"/>
              <a:tblGrid>
                <a:gridCol w="1759337">
                  <a:extLst>
                    <a:ext uri="{9D8B030D-6E8A-4147-A177-3AD203B41FA5}">
                      <a16:colId xmlns:a16="http://schemas.microsoft.com/office/drawing/2014/main" val="3954818556"/>
                    </a:ext>
                  </a:extLst>
                </a:gridCol>
                <a:gridCol w="1672337">
                  <a:extLst>
                    <a:ext uri="{9D8B030D-6E8A-4147-A177-3AD203B41FA5}">
                      <a16:colId xmlns:a16="http://schemas.microsoft.com/office/drawing/2014/main" val="3944346415"/>
                    </a:ext>
                  </a:extLst>
                </a:gridCol>
                <a:gridCol w="1117600">
                  <a:extLst>
                    <a:ext uri="{9D8B030D-6E8A-4147-A177-3AD203B41FA5}">
                      <a16:colId xmlns:a16="http://schemas.microsoft.com/office/drawing/2014/main" val="2846468761"/>
                    </a:ext>
                  </a:extLst>
                </a:gridCol>
                <a:gridCol w="1733098">
                  <a:extLst>
                    <a:ext uri="{9D8B030D-6E8A-4147-A177-3AD203B41FA5}">
                      <a16:colId xmlns:a16="http://schemas.microsoft.com/office/drawing/2014/main" val="331408674"/>
                    </a:ext>
                  </a:extLst>
                </a:gridCol>
              </a:tblGrid>
              <a:tr h="370840">
                <a:tc>
                  <a:txBody>
                    <a:bodyPr/>
                    <a:lstStyle/>
                    <a:p>
                      <a:r>
                        <a:rPr lang="es-ES" dirty="0">
                          <a:solidFill>
                            <a:schemeClr val="accent5">
                              <a:lumMod val="75000"/>
                            </a:schemeClr>
                          </a:solidFill>
                        </a:rPr>
                        <a:t>Medicina general</a:t>
                      </a:r>
                    </a:p>
                  </a:txBody>
                  <a:tcPr/>
                </a:tc>
                <a:tc>
                  <a:txBody>
                    <a:bodyPr/>
                    <a:lstStyle/>
                    <a:p>
                      <a:r>
                        <a:rPr lang="es-ES" dirty="0">
                          <a:solidFill>
                            <a:schemeClr val="accent5">
                              <a:lumMod val="75000"/>
                            </a:schemeClr>
                          </a:solidFill>
                        </a:rPr>
                        <a:t>Limpieza diaria</a:t>
                      </a:r>
                    </a:p>
                  </a:txBody>
                  <a:tcPr/>
                </a:tc>
                <a:tc>
                  <a:txBody>
                    <a:bodyPr/>
                    <a:lstStyle/>
                    <a:p>
                      <a:r>
                        <a:rPr lang="es-ES" dirty="0">
                          <a:solidFill>
                            <a:schemeClr val="accent5">
                              <a:lumMod val="75000"/>
                            </a:schemeClr>
                          </a:solidFill>
                        </a:rPr>
                        <a:t>Fecha</a:t>
                      </a:r>
                    </a:p>
                  </a:txBody>
                  <a:tcPr/>
                </a:tc>
                <a:tc>
                  <a:txBody>
                    <a:bodyPr/>
                    <a:lstStyle/>
                    <a:p>
                      <a:r>
                        <a:rPr lang="es-ES" dirty="0">
                          <a:solidFill>
                            <a:schemeClr val="accent5">
                              <a:lumMod val="75000"/>
                            </a:schemeClr>
                          </a:solidFill>
                        </a:rPr>
                        <a:t>Nombre/ firma del miembro del personal</a:t>
                      </a:r>
                    </a:p>
                  </a:txBody>
                  <a:tcPr/>
                </a:tc>
                <a:extLst>
                  <a:ext uri="{0D108BD9-81ED-4DB2-BD59-A6C34878D82A}">
                    <a16:rowId xmlns:a16="http://schemas.microsoft.com/office/drawing/2014/main" val="239018575"/>
                  </a:ext>
                </a:extLst>
              </a:tr>
              <a:tr h="370840">
                <a:tc>
                  <a:txBody>
                    <a:bodyPr/>
                    <a:lstStyle/>
                    <a:p>
                      <a:r>
                        <a:rPr lang="es-ES" dirty="0">
                          <a:solidFill>
                            <a:schemeClr val="accent5">
                              <a:lumMod val="75000"/>
                            </a:schemeClr>
                          </a:solidFill>
                        </a:rPr>
                        <a:t>Hab. de pacientes 1</a:t>
                      </a:r>
                    </a:p>
                  </a:txBody>
                  <a:tcPr/>
                </a:tc>
                <a:tc>
                  <a:txBody>
                    <a:bodyPr/>
                    <a:lstStyle/>
                    <a:p>
                      <a:endParaRPr lang="en-US" dirty="0">
                        <a:solidFill>
                          <a:schemeClr val="accent5">
                            <a:lumMod val="75000"/>
                          </a:schemeClr>
                        </a:solidFill>
                      </a:endParaRPr>
                    </a:p>
                  </a:txBody>
                  <a:tcPr/>
                </a:tc>
                <a:tc>
                  <a:txBody>
                    <a:bodyPr/>
                    <a:lstStyle/>
                    <a:p>
                      <a:r>
                        <a:rPr lang="es-ES" sz="1600" dirty="0">
                          <a:solidFill>
                            <a:schemeClr val="accent5">
                              <a:lumMod val="75000"/>
                            </a:schemeClr>
                          </a:solidFill>
                        </a:rPr>
                        <a:t>17/11/22</a:t>
                      </a:r>
                    </a:p>
                  </a:txBody>
                  <a:tcPr/>
                </a:tc>
                <a:tc>
                  <a:txBody>
                    <a:bodyPr/>
                    <a:lstStyle/>
                    <a:p>
                      <a:r>
                        <a:rPr lang="es-ES" dirty="0">
                          <a:solidFill>
                            <a:schemeClr val="accent5">
                              <a:lumMod val="75000"/>
                            </a:schemeClr>
                          </a:solidFill>
                          <a:latin typeface="Brush Script MT"/>
                        </a:rPr>
                        <a:t>Escribir el nombre aquí </a:t>
                      </a:r>
                    </a:p>
                  </a:txBody>
                  <a:tcPr/>
                </a:tc>
                <a:extLst>
                  <a:ext uri="{0D108BD9-81ED-4DB2-BD59-A6C34878D82A}">
                    <a16:rowId xmlns:a16="http://schemas.microsoft.com/office/drawing/2014/main" val="1000009681"/>
                  </a:ext>
                </a:extLst>
              </a:tr>
              <a:tr h="370840">
                <a:tc>
                  <a:txBody>
                    <a:bodyPr/>
                    <a:lstStyle/>
                    <a:p>
                      <a:r>
                        <a:rPr lang="es-ES" dirty="0">
                          <a:solidFill>
                            <a:schemeClr val="accent5">
                              <a:lumMod val="75000"/>
                            </a:schemeClr>
                          </a:solidFill>
                        </a:rPr>
                        <a:t>Hab. de pacientes 2</a:t>
                      </a:r>
                    </a:p>
                  </a:txBody>
                  <a:tcPr/>
                </a:tc>
                <a:tc>
                  <a:txBody>
                    <a:bodyPr/>
                    <a:lstStyle/>
                    <a:p>
                      <a:endParaRPr lang="en-US" dirty="0">
                        <a:solidFill>
                          <a:schemeClr val="accent5">
                            <a:lumMod val="75000"/>
                          </a:schemeClr>
                        </a:solidFill>
                      </a:endParaRPr>
                    </a:p>
                  </a:txBody>
                  <a:tcPr/>
                </a:tc>
                <a:tc>
                  <a:txBody>
                    <a:bodyPr/>
                    <a:lstStyle/>
                    <a:p>
                      <a:endParaRPr lang="en-US">
                        <a:solidFill>
                          <a:schemeClr val="accent5">
                            <a:lumMod val="75000"/>
                          </a:schemeClr>
                        </a:solidFill>
                      </a:endParaRPr>
                    </a:p>
                  </a:txBody>
                  <a:tcPr/>
                </a:tc>
                <a:tc>
                  <a:txBody>
                    <a:bodyPr/>
                    <a:lstStyle/>
                    <a:p>
                      <a:endParaRPr lang="en-US" dirty="0">
                        <a:solidFill>
                          <a:schemeClr val="accent5">
                            <a:lumMod val="75000"/>
                          </a:schemeClr>
                        </a:solidFill>
                      </a:endParaRPr>
                    </a:p>
                  </a:txBody>
                  <a:tcPr/>
                </a:tc>
                <a:extLst>
                  <a:ext uri="{0D108BD9-81ED-4DB2-BD59-A6C34878D82A}">
                    <a16:rowId xmlns:a16="http://schemas.microsoft.com/office/drawing/2014/main" val="125703194"/>
                  </a:ext>
                </a:extLst>
              </a:tr>
              <a:tr h="370840">
                <a:tc>
                  <a:txBody>
                    <a:bodyPr/>
                    <a:lstStyle/>
                    <a:p>
                      <a:r>
                        <a:rPr lang="es-ES" dirty="0">
                          <a:solidFill>
                            <a:schemeClr val="accent5">
                              <a:lumMod val="75000"/>
                            </a:schemeClr>
                          </a:solidFill>
                        </a:rPr>
                        <a:t>Hab. de pacientes 3</a:t>
                      </a:r>
                    </a:p>
                  </a:txBody>
                  <a:tcPr/>
                </a:tc>
                <a:tc>
                  <a:txBody>
                    <a:bodyPr/>
                    <a:lstStyle/>
                    <a:p>
                      <a:endParaRPr lang="en-US">
                        <a:solidFill>
                          <a:schemeClr val="accent5">
                            <a:lumMod val="75000"/>
                          </a:schemeClr>
                        </a:solidFill>
                      </a:endParaRPr>
                    </a:p>
                  </a:txBody>
                  <a:tcPr/>
                </a:tc>
                <a:tc>
                  <a:txBody>
                    <a:bodyPr/>
                    <a:lstStyle/>
                    <a:p>
                      <a:endParaRPr lang="en-US" dirty="0">
                        <a:solidFill>
                          <a:schemeClr val="accent5">
                            <a:lumMod val="75000"/>
                          </a:schemeClr>
                        </a:solidFill>
                      </a:endParaRPr>
                    </a:p>
                  </a:txBody>
                  <a:tcPr/>
                </a:tc>
                <a:tc>
                  <a:txBody>
                    <a:bodyPr/>
                    <a:lstStyle/>
                    <a:p>
                      <a:endParaRPr lang="en-US" dirty="0">
                        <a:solidFill>
                          <a:schemeClr val="accent5">
                            <a:lumMod val="75000"/>
                          </a:schemeClr>
                        </a:solidFill>
                      </a:endParaRPr>
                    </a:p>
                  </a:txBody>
                  <a:tcPr/>
                </a:tc>
                <a:extLst>
                  <a:ext uri="{0D108BD9-81ED-4DB2-BD59-A6C34878D82A}">
                    <a16:rowId xmlns:a16="http://schemas.microsoft.com/office/drawing/2014/main" val="344023761"/>
                  </a:ext>
                </a:extLst>
              </a:tr>
              <a:tr h="370840">
                <a:tc>
                  <a:txBody>
                    <a:bodyPr/>
                    <a:lstStyle/>
                    <a:p>
                      <a:r>
                        <a:rPr lang="es-ES" dirty="0">
                          <a:solidFill>
                            <a:schemeClr val="accent5">
                              <a:lumMod val="75000"/>
                            </a:schemeClr>
                          </a:solidFill>
                        </a:rPr>
                        <a:t>Baño de pacientes </a:t>
                      </a:r>
                    </a:p>
                  </a:txBody>
                  <a:tcPr/>
                </a:tc>
                <a:tc>
                  <a:txBody>
                    <a:bodyPr/>
                    <a:lstStyle/>
                    <a:p>
                      <a:r>
                        <a:rPr lang="es-ES" dirty="0">
                          <a:solidFill>
                            <a:schemeClr val="accent5">
                              <a:lumMod val="75000"/>
                            </a:schemeClr>
                          </a:solidFill>
                        </a:rPr>
                        <a:t>Turno 1:</a:t>
                      </a:r>
                    </a:p>
                    <a:p>
                      <a:r>
                        <a:rPr lang="es-ES" dirty="0">
                          <a:solidFill>
                            <a:schemeClr val="accent5">
                              <a:lumMod val="75000"/>
                            </a:schemeClr>
                          </a:solidFill>
                        </a:rPr>
                        <a:t>Turno 2:</a:t>
                      </a:r>
                    </a:p>
                  </a:txBody>
                  <a:tcPr/>
                </a:tc>
                <a:tc>
                  <a:txBody>
                    <a:bodyPr/>
                    <a:lstStyle/>
                    <a:p>
                      <a:endParaRPr lang="en-US">
                        <a:solidFill>
                          <a:schemeClr val="accent5">
                            <a:lumMod val="75000"/>
                          </a:schemeClr>
                        </a:solidFill>
                      </a:endParaRPr>
                    </a:p>
                  </a:txBody>
                  <a:tcPr/>
                </a:tc>
                <a:tc>
                  <a:txBody>
                    <a:bodyPr/>
                    <a:lstStyle/>
                    <a:p>
                      <a:endParaRPr lang="en-US" dirty="0">
                        <a:solidFill>
                          <a:schemeClr val="accent5">
                            <a:lumMod val="75000"/>
                          </a:schemeClr>
                        </a:solidFill>
                      </a:endParaRPr>
                    </a:p>
                  </a:txBody>
                  <a:tcPr/>
                </a:tc>
                <a:extLst>
                  <a:ext uri="{0D108BD9-81ED-4DB2-BD59-A6C34878D82A}">
                    <a16:rowId xmlns:a16="http://schemas.microsoft.com/office/drawing/2014/main" val="1137131034"/>
                  </a:ext>
                </a:extLst>
              </a:tr>
            </a:tbl>
          </a:graphicData>
        </a:graphic>
      </p:graphicFrame>
      <p:pic>
        <p:nvPicPr>
          <p:cNvPr id="7" name="Graphic 6">
            <a:extLst>
              <a:ext uri="{FF2B5EF4-FFF2-40B4-BE49-F238E27FC236}">
                <a16:creationId xmlns:a16="http://schemas.microsoft.com/office/drawing/2014/main" id="{B1F59F2D-FE9F-4BE7-B2C3-454DA8A4B5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92350" y="3236428"/>
            <a:ext cx="596650" cy="596650"/>
          </a:xfrm>
          <a:prstGeom prst="rect">
            <a:avLst/>
          </a:prstGeom>
        </p:spPr>
      </p:pic>
      <p:pic>
        <p:nvPicPr>
          <p:cNvPr id="10" name="Graphic 9">
            <a:extLst>
              <a:ext uri="{FF2B5EF4-FFF2-40B4-BE49-F238E27FC236}">
                <a16:creationId xmlns:a16="http://schemas.microsoft.com/office/drawing/2014/main" id="{4C4D3AFD-861A-4DC6-8334-B640AC2FBF6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16486" y="4032017"/>
            <a:ext cx="596650" cy="596650"/>
          </a:xfrm>
          <a:prstGeom prst="rect">
            <a:avLst/>
          </a:prstGeom>
        </p:spPr>
      </p:pic>
      <p:pic>
        <p:nvPicPr>
          <p:cNvPr id="11" name="Graphic 10">
            <a:extLst>
              <a:ext uri="{FF2B5EF4-FFF2-40B4-BE49-F238E27FC236}">
                <a16:creationId xmlns:a16="http://schemas.microsoft.com/office/drawing/2014/main" id="{1040C3B4-ECA0-4838-A846-4682A7360AB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09696" y="4863385"/>
            <a:ext cx="596650" cy="596650"/>
          </a:xfrm>
          <a:prstGeom prst="rect">
            <a:avLst/>
          </a:prstGeom>
        </p:spPr>
      </p:pic>
    </p:spTree>
    <p:extLst>
      <p:ext uri="{BB962C8B-B14F-4D97-AF65-F5344CB8AC3E}">
        <p14:creationId xmlns:p14="http://schemas.microsoft.com/office/powerpoint/2010/main" val="4587894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5E263F-A077-C0E9-6D0B-E8164F93C90F}"/>
              </a:ext>
            </a:extLst>
          </p:cNvPr>
          <p:cNvSpPr txBox="1">
            <a:spLocks noGrp="1"/>
          </p:cNvSpPr>
          <p:nvPr>
            <p:ph type="title" idx="4294967295"/>
          </p:nvPr>
        </p:nvSpPr>
        <p:spPr>
          <a:xfrm>
            <a:off x="594110" y="541867"/>
            <a:ext cx="10707874" cy="707886"/>
          </a:xfrm>
          <a:prstGeom prst="rect">
            <a:avLst/>
          </a:prstGeom>
          <a:solidFill>
            <a:schemeClr val="bg2">
              <a:alpha val="79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chemeClr val="accent5">
                    <a:lumMod val="75000"/>
                  </a:schemeClr>
                </a:solidFill>
                <a:effectLst/>
                <a:uLnTx/>
                <a:uFillTx/>
                <a:latin typeface="Calibri Light" panose="020F0302020204030204" pitchFamily="34" charset="0"/>
                <a:ea typeface="Calibri Light"/>
                <a:cs typeface="Calibri Light" panose="020F0302020204030204" pitchFamily="34" charset="0"/>
              </a:rPr>
              <a:t>Capacitación para el personal de limpieza ambiental</a:t>
            </a:r>
          </a:p>
        </p:txBody>
      </p:sp>
      <p:sp>
        <p:nvSpPr>
          <p:cNvPr id="4" name="Text Placeholder 3">
            <a:extLst>
              <a:ext uri="{FF2B5EF4-FFF2-40B4-BE49-F238E27FC236}">
                <a16:creationId xmlns:a16="http://schemas.microsoft.com/office/drawing/2014/main" id="{39140815-84FD-435C-98F5-85DA20275BDE}"/>
              </a:ext>
            </a:extLst>
          </p:cNvPr>
          <p:cNvSpPr>
            <a:spLocks noGrp="1"/>
          </p:cNvSpPr>
          <p:nvPr>
            <p:ph type="body" idx="1"/>
          </p:nvPr>
        </p:nvSpPr>
        <p:spPr>
          <a:xfrm>
            <a:off x="516992" y="1424632"/>
            <a:ext cx="5839741" cy="5031252"/>
          </a:xfrm>
          <a:solidFill>
            <a:schemeClr val="bg2">
              <a:alpha val="81000"/>
            </a:schemeClr>
          </a:solidFill>
        </p:spPr>
        <p:txBody>
          <a:bodyPr vert="horz" lIns="91440" tIns="45720" rIns="91440" bIns="45720" rtlCol="0">
            <a:normAutofit fontScale="92500"/>
          </a:bodyPr>
          <a:lstStyle/>
          <a:p>
            <a:pPr indent="-228600">
              <a:lnSpc>
                <a:spcPct val="100000"/>
              </a:lnSpc>
              <a:spcBef>
                <a:spcPts val="1200"/>
              </a:spcBef>
              <a:buClr>
                <a:schemeClr val="accent2">
                  <a:lumMod val="60000"/>
                  <a:lumOff val="40000"/>
                </a:schemeClr>
              </a:buClr>
            </a:pPr>
            <a:r>
              <a:rPr lang="es-ES" sz="2600"/>
              <a:t>Se debe capacitar al personal antes de que trabaje de forma independiente y se deben ofrecer cursos de actualización según sea necesario (p. ej., cada 6 meses)</a:t>
            </a:r>
          </a:p>
          <a:p>
            <a:pPr indent="-228600">
              <a:lnSpc>
                <a:spcPct val="100000"/>
              </a:lnSpc>
              <a:spcBef>
                <a:spcPts val="1200"/>
              </a:spcBef>
              <a:buClr>
                <a:schemeClr val="accent2">
                  <a:lumMod val="60000"/>
                  <a:lumOff val="40000"/>
                </a:schemeClr>
              </a:buClr>
            </a:pPr>
            <a:r>
              <a:rPr lang="es-ES" sz="2600"/>
              <a:t>La capacitación debe ser:</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a:t>Participativa</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a:t>Práctica (con demostraciones y ensayos reales)</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a:t>A un nivel adecuado de alfabetización</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a:t>Encabezada por capacitadores experimentados</a:t>
            </a:r>
          </a:p>
          <a:p>
            <a:pPr lvl="1" indent="-228600"/>
            <a:endParaRPr lang="en-US" sz="2200"/>
          </a:p>
          <a:p>
            <a:pPr indent="-228600"/>
            <a:endParaRPr lang="en-US" sz="2200"/>
          </a:p>
        </p:txBody>
      </p:sp>
      <p:pic>
        <p:nvPicPr>
          <p:cNvPr id="5" name="Picture 4" descr="Foto de una persona con cobertura para el pelo, un delantal y guantes de goma al frente de una sala con un paño para limpiar y un balde con agua. Un grupo de personas con mascarillas está sentado y mirando.">
            <a:extLst>
              <a:ext uri="{FF2B5EF4-FFF2-40B4-BE49-F238E27FC236}">
                <a16:creationId xmlns:a16="http://schemas.microsoft.com/office/drawing/2014/main" id="{21FEB83C-BBE3-05B6-6A53-DF3E14BFB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843" y="1785937"/>
            <a:ext cx="3791141" cy="4024442"/>
          </a:xfrm>
          <a:prstGeom prst="rect">
            <a:avLst/>
          </a:prstGeom>
          <a:ln>
            <a:solidFill>
              <a:srgbClr val="000000"/>
            </a:solidFill>
          </a:ln>
        </p:spPr>
      </p:pic>
    </p:spTree>
    <p:extLst>
      <p:ext uri="{BB962C8B-B14F-4D97-AF65-F5344CB8AC3E}">
        <p14:creationId xmlns:p14="http://schemas.microsoft.com/office/powerpoint/2010/main" val="247329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90419"/>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3" name="TextBox 2">
            <a:extLst>
              <a:ext uri="{FF2B5EF4-FFF2-40B4-BE49-F238E27FC236}">
                <a16:creationId xmlns:a16="http://schemas.microsoft.com/office/drawing/2014/main" id="{EEE1728F-435E-2386-1871-1F1166A295C2}"/>
              </a:ext>
            </a:extLst>
          </p:cNvPr>
          <p:cNvSpPr txBox="1"/>
          <p:nvPr/>
        </p:nvSpPr>
        <p:spPr>
          <a:xfrm>
            <a:off x="566058" y="1748135"/>
            <a:ext cx="10830075" cy="3539430"/>
          </a:xfrm>
          <a:prstGeom prst="rect">
            <a:avLst/>
          </a:prstGeom>
          <a:noFill/>
        </p:spPr>
        <p:txBody>
          <a:bodyPr wrap="square" lIns="91440" tIns="45720" rIns="91440" bIns="45720" anchor="t">
            <a:spAutoFit/>
          </a:bodyPr>
          <a:lstStyle/>
          <a:p>
            <a:r>
              <a:rPr lang="es-ES" sz="3200">
                <a:solidFill>
                  <a:schemeClr val="bg2"/>
                </a:solidFill>
              </a:rPr>
              <a:t>Con base en lo que hemos hablado hoy, ¿cuáles tres cosas se podrían cambiar en su centro médico, en relación con la limpieza ambiental, que ayudarían a proteger mejor al personal de limpieza y a otras personas en ese lugar contra el ébola o la enfermedad de Marburgo? </a:t>
            </a:r>
          </a:p>
          <a:p>
            <a:pPr marL="0" indent="0">
              <a:buNone/>
            </a:pPr>
            <a:endParaRPr lang="en-US" sz="3200" dirty="0">
              <a:solidFill>
                <a:schemeClr val="bg2"/>
              </a:solidFill>
            </a:endParaRPr>
          </a:p>
          <a:p>
            <a:pPr marL="0" indent="0">
              <a:buNone/>
            </a:pPr>
            <a:r>
              <a:rPr lang="es-ES" sz="3200">
                <a:solidFill>
                  <a:schemeClr val="bg2"/>
                </a:solidFill>
              </a:rPr>
              <a:t>Consideren cosas como los principios de limpieza ambiental, el EPP necesario, el uso adecuado del cloro y la capacitación del personal.</a:t>
            </a:r>
          </a:p>
        </p:txBody>
      </p:sp>
    </p:spTree>
    <p:extLst>
      <p:ext uri="{BB962C8B-B14F-4D97-AF65-F5344CB8AC3E}">
        <p14:creationId xmlns:p14="http://schemas.microsoft.com/office/powerpoint/2010/main" val="419104698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sz="quarter" idx="11"/>
          </p:nvPr>
        </p:nvSpPr>
        <p:spPr>
          <a:xfrm>
            <a:off x="609600" y="1734343"/>
            <a:ext cx="10972800" cy="4176467"/>
          </a:xfrm>
        </p:spPr>
        <p:txBody>
          <a:bodyPr vert="horz" lIns="91440" tIns="45720" rIns="91440" bIns="45720" rtlCol="0" anchor="t">
            <a:normAutofit fontScale="92500" lnSpcReduction="20000"/>
          </a:bodyPr>
          <a:lstStyle/>
          <a:p>
            <a:pPr>
              <a:lnSpc>
                <a:spcPct val="100000"/>
              </a:lnSpc>
              <a:spcBef>
                <a:spcPts val="1800"/>
              </a:spcBef>
            </a:pPr>
            <a:r>
              <a:rPr lang="es-ES" sz="3200"/>
              <a:t>La limpieza ambiental ayuda a prevenir la propagación del ébola y la enfermedad de Marburgo y ayuda a protegerlos a ustedes, sus compañeros de trabajo y pacientes, y su comunidad.</a:t>
            </a:r>
          </a:p>
          <a:p>
            <a:pPr>
              <a:lnSpc>
                <a:spcPct val="100000"/>
              </a:lnSpc>
              <a:spcBef>
                <a:spcPts val="1800"/>
              </a:spcBef>
            </a:pPr>
            <a:r>
              <a:rPr lang="es-ES" sz="3200"/>
              <a:t>Siempre se debe limpiar con agua y jabón antes de desinfectar con cloro.</a:t>
            </a:r>
          </a:p>
          <a:p>
            <a:pPr>
              <a:lnSpc>
                <a:spcPct val="100000"/>
              </a:lnSpc>
              <a:spcBef>
                <a:spcPts val="1800"/>
              </a:spcBef>
            </a:pPr>
            <a:r>
              <a:rPr lang="es-ES" sz="3200"/>
              <a:t>Nunca se debe rociar a las personas con cloro.</a:t>
            </a:r>
          </a:p>
          <a:p>
            <a:pPr>
              <a:lnSpc>
                <a:spcPct val="100000"/>
              </a:lnSpc>
              <a:spcBef>
                <a:spcPts val="1800"/>
              </a:spcBef>
            </a:pPr>
            <a:r>
              <a:rPr lang="es-ES" sz="3200"/>
              <a:t>La capacitación del personal y los registros de limpieza pueden ayudar en la gestión de las actividades de limpieza ambiental.</a:t>
            </a:r>
          </a:p>
          <a:p>
            <a:endParaRPr lang="en-US" sz="3200" dirty="0"/>
          </a:p>
          <a:p>
            <a:endParaRPr lang="en-US" sz="3200" dirty="0"/>
          </a:p>
          <a:p>
            <a:pPr marL="0" indent="0">
              <a:buNone/>
            </a:pPr>
            <a:endParaRPr lang="en-US" sz="3600" dirty="0">
              <a:solidFill>
                <a:schemeClr val="accent1">
                  <a:lumMod val="75000"/>
                </a:schemeClr>
              </a:solidFill>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6591-9F4B-11DD-1C14-5F21EBB5A793}"/>
              </a:ext>
            </a:extLst>
          </p:cNvPr>
          <p:cNvSpPr>
            <a:spLocks noGrp="1"/>
          </p:cNvSpPr>
          <p:nvPr>
            <p:ph type="title" idx="4294967295"/>
          </p:nvPr>
        </p:nvSpPr>
        <p:spPr>
          <a:xfrm>
            <a:off x="811776" y="985838"/>
            <a:ext cx="6847911" cy="708025"/>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55BBE2D9-E53C-D155-15DD-25C8E9DEE4C8}"/>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982333987"/>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283</TotalTime>
  <Words>3854</Words>
  <Application>Microsoft Office PowerPoint</Application>
  <PresentationFormat>Widescreen</PresentationFormat>
  <Paragraphs>246</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Brush Script MT</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¿Sobre qué cosas pueden sobrevivir los virus que causan el ébola o la enfermedad de Marburgo?  (Puede haber más de una respuesta).  </vt:lpstr>
      <vt:lpstr>¿Sobre qué cosas pueden sobrevivir los virus que causan el ébola o la enfermedad de Marburgo?   </vt:lpstr>
      <vt:lpstr>Información general sobre la limpieza ambiental</vt:lpstr>
      <vt:lpstr>Definición: Limpieza ambiental</vt:lpstr>
      <vt:lpstr>¿Por qué es importante la limpieza ambiental?</vt:lpstr>
      <vt:lpstr>Principios de la limpieza ambiental</vt:lpstr>
      <vt:lpstr>Suministros y equipo para la limpieza ambiental</vt:lpstr>
      <vt:lpstr>EPP para la limpieza ambiental con respecto al ébola o la enfermedad de Marburgo </vt:lpstr>
      <vt:lpstr>Materiales para limpieza y desinfección ambiental</vt:lpstr>
      <vt:lpstr>Uso de soluciones cloradas</vt:lpstr>
      <vt:lpstr>Cómo garantizar la potencia del cloro</vt:lpstr>
      <vt:lpstr>Cloro: una advertencia</vt:lpstr>
      <vt:lpstr>Gestión de actividades de limpieza ambiental</vt:lpstr>
      <vt:lpstr>Calendarios o registros de limpieza</vt:lpstr>
      <vt:lpstr>Capacitación para el personal de limpieza ambiental</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Marburgo:Limpieza y desinfección ambiental para el personal administrativo de centros médicos</dc:title>
  <dc:subject>Prevención y control de infecciones (PCI) para el ébola o la enfermedad de Marburgo:Limpieza y desinfección ambiental para el personal administrativo de centros médicos, Actualización: junio del 2026</dc:subject>
  <dc:creator>Centros para el Control y la Prevención de Enfermedades de los EE. UU. (CDC)</dc:creator>
  <cp:keywords>Prevención y control de infecciones (PCI) para el ébola o la enfermedad de Marburgo:Limpieza y desinfección ambiental para el personal administrativo de centros médicos, Centros para el Control y la Prevención de Enfermedades de los EE. UU. (CDC)</cp:keywords>
  <cp:lastModifiedBy>LaPete, Mally (CDC/OD/OC) (CTR)</cp:lastModifiedBy>
  <cp:revision>32</cp:revision>
  <dcterms:created xsi:type="dcterms:W3CDTF">2022-11-21T17:54:40Z</dcterms:created>
  <dcterms:modified xsi:type="dcterms:W3CDTF">2026-09-24T20:02:25Z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2022-11-21T17:55:32Z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6830d91d-e159-4046-bd85-0ba3088202fe</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185900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Language">
    <vt:lpwstr>Spanish</vt:lpwstr>
  </property>
</Properties>
</file>