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21"/>
  </p:notesMasterIdLst>
  <p:sldIdLst>
    <p:sldId id="606" r:id="rId5"/>
    <p:sldId id="322" r:id="rId6"/>
    <p:sldId id="601" r:id="rId7"/>
    <p:sldId id="597" r:id="rId8"/>
    <p:sldId id="602" r:id="rId9"/>
    <p:sldId id="605" r:id="rId10"/>
    <p:sldId id="593" r:id="rId11"/>
    <p:sldId id="598" r:id="rId12"/>
    <p:sldId id="592" r:id="rId13"/>
    <p:sldId id="599" r:id="rId14"/>
    <p:sldId id="604" r:id="rId15"/>
    <p:sldId id="530" r:id="rId16"/>
    <p:sldId id="570" r:id="rId17"/>
    <p:sldId id="600" r:id="rId18"/>
    <p:sldId id="573" r:id="rId19"/>
    <p:sldId id="60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E335D73E-2C5E-3271-C759-5BA4CBC68051}" name="Andujar, Ashley (CDC/DDPHSIS/CGH/OD)" initials="AA(" userId="S::whj4@cdc.gov::42aa5eaa-3514-4f9e-b5d6-a03001e55113" providerId="AD"/>
  <p188:author id="{2D2F7EBA-87AE-DA47-8462-44E4F9182E62}" name="Patrick, Molly (CDC/DDID/NCEZID/DHQP)" initials="P(" userId="S::vej7@cdc.gov::44e90c9f-1524-4539-a038-c110ccf46cc6"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DA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71" autoAdjust="0"/>
    <p:restoredTop sz="96481" autoAdjust="0"/>
  </p:normalViewPr>
  <p:slideViewPr>
    <p:cSldViewPr snapToGrid="0">
      <p:cViewPr varScale="1">
        <p:scale>
          <a:sx n="83" d="100"/>
          <a:sy n="83" d="100"/>
        </p:scale>
        <p:origin x="96" y="7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Pete, Mally (CDC/OD/OC) (CTR)" userId="424f09be-1d5c-42fe-a97f-d39366b36539" providerId="ADAL" clId="{2A1D0AC2-BF74-4631-AE57-9FBB9E8889A6}"/>
    <pc:docChg chg="undo custSel modSld modMainMaster">
      <pc:chgData name="LaPete, Mally (CDC/OD/OC) (CTR)" userId="424f09be-1d5c-42fe-a97f-d39366b36539" providerId="ADAL" clId="{2A1D0AC2-BF74-4631-AE57-9FBB9E8889A6}" dt="2026-09-24T19:14:35.733" v="20" actId="207"/>
      <pc:docMkLst>
        <pc:docMk/>
      </pc:docMkLst>
      <pc:sldChg chg="modSp mod">
        <pc:chgData name="LaPete, Mally (CDC/OD/OC) (CTR)" userId="424f09be-1d5c-42fe-a97f-d39366b36539" providerId="ADAL" clId="{2A1D0AC2-BF74-4631-AE57-9FBB9E8889A6}" dt="2026-09-24T19:13:45.326" v="14" actId="208"/>
        <pc:sldMkLst>
          <pc:docMk/>
          <pc:sldMk cId="2926559733" sldId="530"/>
        </pc:sldMkLst>
        <pc:picChg chg="mod">
          <ac:chgData name="LaPete, Mally (CDC/OD/OC) (CTR)" userId="424f09be-1d5c-42fe-a97f-d39366b36539" providerId="ADAL" clId="{2A1D0AC2-BF74-4631-AE57-9FBB9E8889A6}" dt="2026-09-24T19:13:45.326" v="14" actId="208"/>
          <ac:picMkLst>
            <pc:docMk/>
            <pc:sldMk cId="2926559733" sldId="530"/>
            <ac:picMk id="9" creationId="{EC4DA94E-6E4A-47AA-BCF2-23FAD8A3DD43}"/>
          </ac:picMkLst>
        </pc:picChg>
      </pc:sldChg>
      <pc:sldChg chg="modSp mod">
        <pc:chgData name="LaPete, Mally (CDC/OD/OC) (CTR)" userId="424f09be-1d5c-42fe-a97f-d39366b36539" providerId="ADAL" clId="{2A1D0AC2-BF74-4631-AE57-9FBB9E8889A6}" dt="2026-09-24T19:13:57.346" v="15" actId="208"/>
        <pc:sldMkLst>
          <pc:docMk/>
          <pc:sldMk cId="1777712655" sldId="570"/>
        </pc:sldMkLst>
        <pc:picChg chg="mod">
          <ac:chgData name="LaPete, Mally (CDC/OD/OC) (CTR)" userId="424f09be-1d5c-42fe-a97f-d39366b36539" providerId="ADAL" clId="{2A1D0AC2-BF74-4631-AE57-9FBB9E8889A6}" dt="2026-09-24T19:13:57.346" v="15" actId="208"/>
          <ac:picMkLst>
            <pc:docMk/>
            <pc:sldMk cId="1777712655" sldId="570"/>
            <ac:picMk id="5" creationId="{2367BBE7-18D9-46A3-8358-6954A759F864}"/>
          </ac:picMkLst>
        </pc:picChg>
      </pc:sldChg>
      <pc:sldChg chg="addSp delSp modSp mod">
        <pc:chgData name="LaPete, Mally (CDC/OD/OC) (CTR)" userId="424f09be-1d5c-42fe-a97f-d39366b36539" providerId="ADAL" clId="{2A1D0AC2-BF74-4631-AE57-9FBB9E8889A6}" dt="2026-09-24T19:11:54.955" v="10" actId="478"/>
        <pc:sldMkLst>
          <pc:docMk/>
          <pc:sldMk cId="243111446" sldId="593"/>
        </pc:sldMkLst>
        <pc:picChg chg="mod">
          <ac:chgData name="LaPete, Mally (CDC/OD/OC) (CTR)" userId="424f09be-1d5c-42fe-a97f-d39366b36539" providerId="ADAL" clId="{2A1D0AC2-BF74-4631-AE57-9FBB9E8889A6}" dt="2026-09-24T19:11:40.398" v="7" actId="208"/>
          <ac:picMkLst>
            <pc:docMk/>
            <pc:sldMk cId="243111446" sldId="593"/>
            <ac:picMk id="1026" creationId="{A0D6F85F-B128-4A36-AB81-EACFEF7E41E1}"/>
          </ac:picMkLst>
        </pc:picChg>
        <pc:cxnChg chg="add del">
          <ac:chgData name="LaPete, Mally (CDC/OD/OC) (CTR)" userId="424f09be-1d5c-42fe-a97f-d39366b36539" providerId="ADAL" clId="{2A1D0AC2-BF74-4631-AE57-9FBB9E8889A6}" dt="2026-09-24T19:11:54.955" v="10" actId="478"/>
          <ac:cxnSpMkLst>
            <pc:docMk/>
            <pc:sldMk cId="243111446" sldId="593"/>
            <ac:cxnSpMk id="6" creationId="{110CCAB0-191D-4FD7-BF28-8ADE669AB4DF}"/>
          </ac:cxnSpMkLst>
        </pc:cxnChg>
      </pc:sldChg>
      <pc:sldChg chg="modSp mod">
        <pc:chgData name="LaPete, Mally (CDC/OD/OC) (CTR)" userId="424f09be-1d5c-42fe-a97f-d39366b36539" providerId="ADAL" clId="{2A1D0AC2-BF74-4631-AE57-9FBB9E8889A6}" dt="2026-09-24T19:12:02.255" v="11" actId="208"/>
        <pc:sldMkLst>
          <pc:docMk/>
          <pc:sldMk cId="1922712911" sldId="598"/>
        </pc:sldMkLst>
        <pc:picChg chg="mod">
          <ac:chgData name="LaPete, Mally (CDC/OD/OC) (CTR)" userId="424f09be-1d5c-42fe-a97f-d39366b36539" providerId="ADAL" clId="{2A1D0AC2-BF74-4631-AE57-9FBB9E8889A6}" dt="2026-09-24T19:12:02.255" v="11" actId="208"/>
          <ac:picMkLst>
            <pc:docMk/>
            <pc:sldMk cId="1922712911" sldId="598"/>
            <ac:picMk id="5" creationId="{B74606F9-F893-20D3-3DB5-6F1119832AE7}"/>
          </ac:picMkLst>
        </pc:picChg>
      </pc:sldChg>
      <pc:sldChg chg="modSp mod">
        <pc:chgData name="LaPete, Mally (CDC/OD/OC) (CTR)" userId="424f09be-1d5c-42fe-a97f-d39366b36539" providerId="ADAL" clId="{2A1D0AC2-BF74-4631-AE57-9FBB9E8889A6}" dt="2026-09-24T19:13:17.961" v="12" actId="208"/>
        <pc:sldMkLst>
          <pc:docMk/>
          <pc:sldMk cId="2796364899" sldId="599"/>
        </pc:sldMkLst>
        <pc:picChg chg="mod">
          <ac:chgData name="LaPete, Mally (CDC/OD/OC) (CTR)" userId="424f09be-1d5c-42fe-a97f-d39366b36539" providerId="ADAL" clId="{2A1D0AC2-BF74-4631-AE57-9FBB9E8889A6}" dt="2026-09-24T19:13:17.961" v="12" actId="208"/>
          <ac:picMkLst>
            <pc:docMk/>
            <pc:sldMk cId="2796364899" sldId="599"/>
            <ac:picMk id="7" creationId="{F5FD0C4E-ABE9-4091-A4A2-89C23771CAD0}"/>
          </ac:picMkLst>
        </pc:picChg>
        <pc:picChg chg="mod">
          <ac:chgData name="LaPete, Mally (CDC/OD/OC) (CTR)" userId="424f09be-1d5c-42fe-a97f-d39366b36539" providerId="ADAL" clId="{2A1D0AC2-BF74-4631-AE57-9FBB9E8889A6}" dt="2026-09-24T19:13:17.961" v="12" actId="208"/>
          <ac:picMkLst>
            <pc:docMk/>
            <pc:sldMk cId="2796364899" sldId="599"/>
            <ac:picMk id="9" creationId="{F2E11C2F-401C-4299-B362-BC4FDC9BA5B1}"/>
          </ac:picMkLst>
        </pc:picChg>
      </pc:sldChg>
      <pc:sldChg chg="modSp mod">
        <pc:chgData name="LaPete, Mally (CDC/OD/OC) (CTR)" userId="424f09be-1d5c-42fe-a97f-d39366b36539" providerId="ADAL" clId="{2A1D0AC2-BF74-4631-AE57-9FBB9E8889A6}" dt="2026-09-24T19:13:36.448" v="13" actId="208"/>
        <pc:sldMkLst>
          <pc:docMk/>
          <pc:sldMk cId="2785492943" sldId="604"/>
        </pc:sldMkLst>
        <pc:picChg chg="mod">
          <ac:chgData name="LaPete, Mally (CDC/OD/OC) (CTR)" userId="424f09be-1d5c-42fe-a97f-d39366b36539" providerId="ADAL" clId="{2A1D0AC2-BF74-4631-AE57-9FBB9E8889A6}" dt="2026-09-24T19:13:36.448" v="13" actId="208"/>
          <ac:picMkLst>
            <pc:docMk/>
            <pc:sldMk cId="2785492943" sldId="604"/>
            <ac:picMk id="5" creationId="{804823A7-BA7E-4486-91A8-292E31569005}"/>
          </ac:picMkLst>
        </pc:picChg>
      </pc:sldChg>
      <pc:sldChg chg="modSp mod">
        <pc:chgData name="LaPete, Mally (CDC/OD/OC) (CTR)" userId="424f09be-1d5c-42fe-a97f-d39366b36539" providerId="ADAL" clId="{2A1D0AC2-BF74-4631-AE57-9FBB9E8889A6}" dt="2026-09-24T19:11:29.480" v="6" actId="27636"/>
        <pc:sldMkLst>
          <pc:docMk/>
          <pc:sldMk cId="3485179548" sldId="605"/>
        </pc:sldMkLst>
        <pc:spChg chg="mod">
          <ac:chgData name="LaPete, Mally (CDC/OD/OC) (CTR)" userId="424f09be-1d5c-42fe-a97f-d39366b36539" providerId="ADAL" clId="{2A1D0AC2-BF74-4631-AE57-9FBB9E8889A6}" dt="2026-09-24T19:11:29.480" v="6" actId="27636"/>
          <ac:spMkLst>
            <pc:docMk/>
            <pc:sldMk cId="3485179548" sldId="605"/>
            <ac:spMk id="3" creationId="{14399667-DAAA-45EC-BC6A-3DFC7C2AD312}"/>
          </ac:spMkLst>
        </pc:spChg>
      </pc:sldChg>
      <pc:sldChg chg="modSp mod">
        <pc:chgData name="LaPete, Mally (CDC/OD/OC) (CTR)" userId="424f09be-1d5c-42fe-a97f-d39366b36539" providerId="ADAL" clId="{2A1D0AC2-BF74-4631-AE57-9FBB9E8889A6}" dt="2026-09-24T19:10:50.992" v="0" actId="113"/>
        <pc:sldMkLst>
          <pc:docMk/>
          <pc:sldMk cId="3804993163" sldId="606"/>
        </pc:sldMkLst>
        <pc:spChg chg="mod">
          <ac:chgData name="LaPete, Mally (CDC/OD/OC) (CTR)" userId="424f09be-1d5c-42fe-a97f-d39366b36539" providerId="ADAL" clId="{2A1D0AC2-BF74-4631-AE57-9FBB9E8889A6}" dt="2026-09-24T19:10:50.992" v="0" actId="113"/>
          <ac:spMkLst>
            <pc:docMk/>
            <pc:sldMk cId="3804993163" sldId="606"/>
            <ac:spMk id="2" creationId="{8D555DD1-69BF-567B-DEE7-574726CC1193}"/>
          </ac:spMkLst>
        </pc:spChg>
      </pc:sldChg>
      <pc:sldChg chg="addSp delSp modSp mod modClrScheme chgLayout">
        <pc:chgData name="LaPete, Mally (CDC/OD/OC) (CTR)" userId="424f09be-1d5c-42fe-a97f-d39366b36539" providerId="ADAL" clId="{2A1D0AC2-BF74-4631-AE57-9FBB9E8889A6}" dt="2026-09-24T19:14:35.733" v="20" actId="207"/>
        <pc:sldMkLst>
          <pc:docMk/>
          <pc:sldMk cId="3316464575" sldId="608"/>
        </pc:sldMkLst>
        <pc:spChg chg="mod ord">
          <ac:chgData name="LaPete, Mally (CDC/OD/OC) (CTR)" userId="424f09be-1d5c-42fe-a97f-d39366b36539" providerId="ADAL" clId="{2A1D0AC2-BF74-4631-AE57-9FBB9E8889A6}" dt="2026-09-24T19:14:35.733" v="20" actId="207"/>
          <ac:spMkLst>
            <pc:docMk/>
            <pc:sldMk cId="3316464575" sldId="608"/>
            <ac:spMk id="2" creationId="{DC008B1C-CA87-B193-BBB6-6011B6112235}"/>
          </ac:spMkLst>
        </pc:spChg>
        <pc:spChg chg="add del mod ord">
          <ac:chgData name="LaPete, Mally (CDC/OD/OC) (CTR)" userId="424f09be-1d5c-42fe-a97f-d39366b36539" providerId="ADAL" clId="{2A1D0AC2-BF74-4631-AE57-9FBB9E8889A6}" dt="2026-09-24T19:14:26.547" v="18" actId="478"/>
          <ac:spMkLst>
            <pc:docMk/>
            <pc:sldMk cId="3316464575" sldId="608"/>
            <ac:spMk id="3" creationId="{F5619E85-54F0-59A6-02FE-9A4A230A8D59}"/>
          </ac:spMkLst>
        </pc:spChg>
        <pc:spChg chg="add mod">
          <ac:chgData name="LaPete, Mally (CDC/OD/OC) (CTR)" userId="424f09be-1d5c-42fe-a97f-d39366b36539" providerId="ADAL" clId="{2A1D0AC2-BF74-4631-AE57-9FBB9E8889A6}" dt="2026-09-24T19:14:26.917" v="19"/>
          <ac:spMkLst>
            <pc:docMk/>
            <pc:sldMk cId="3316464575" sldId="608"/>
            <ac:spMk id="4" creationId="{84BC270E-783B-333D-50E6-17EF9BA9216C}"/>
          </ac:spMkLst>
        </pc:spChg>
      </pc:sldChg>
      <pc:sldMasterChg chg="modSldLayout">
        <pc:chgData name="LaPete, Mally (CDC/OD/OC) (CTR)" userId="424f09be-1d5c-42fe-a97f-d39366b36539" providerId="ADAL" clId="{2A1D0AC2-BF74-4631-AE57-9FBB9E8889A6}" dt="2026-09-24T19:14:09.227" v="16" actId="735"/>
        <pc:sldMasterMkLst>
          <pc:docMk/>
          <pc:sldMasterMk cId="1293244164" sldId="2147483677"/>
        </pc:sldMasterMkLst>
        <pc:sldLayoutChg chg="modSp">
          <pc:chgData name="LaPete, Mally (CDC/OD/OC) (CTR)" userId="424f09be-1d5c-42fe-a97f-d39366b36539" providerId="ADAL" clId="{2A1D0AC2-BF74-4631-AE57-9FBB9E8889A6}" dt="2026-09-24T19:14:09.227" v="16" actId="735"/>
          <pc:sldLayoutMkLst>
            <pc:docMk/>
            <pc:sldMasterMk cId="1293244164" sldId="2147483677"/>
            <pc:sldLayoutMk cId="1943221052" sldId="214748368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108C38-129D-48A2-9620-92DB58666D9A}"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170B6A-86DD-4EA3-A8F1-B5065349C064}" type="slidenum">
              <a:rPr lang="en-US" smtClean="0"/>
              <a:t>‹#›</a:t>
            </a:fld>
            <a:endParaRPr lang="en-US"/>
          </a:p>
        </p:txBody>
      </p:sp>
    </p:spTree>
    <p:extLst>
      <p:ext uri="{BB962C8B-B14F-4D97-AF65-F5344CB8AC3E}">
        <p14:creationId xmlns:p14="http://schemas.microsoft.com/office/powerpoint/2010/main" val="2340206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Audiencia destinataria: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Esta presentación se enfoca en lo que el </a:t>
            </a:r>
            <a:r>
              <a:rPr lang="es-ES" b="1" i="1" dirty="0"/>
              <a:t>personal administrativo de los centros médicos</a:t>
            </a:r>
            <a:r>
              <a:rPr lang="es-ES" i="1" dirty="0"/>
              <a:t> debe saber sobre la eliminación adecuada de los desechos en los centros médicos durante un brote de ébola o de enfermedad de Marburgo.</a:t>
            </a:r>
            <a:r>
              <a:rPr lang="es-ES" sz="1200" i="1" baseline="0" dirty="0">
                <a:solidFill>
                  <a:schemeClr val="tx1"/>
                </a:solidFill>
                <a:effectLst/>
                <a:latin typeface="+mn-lt"/>
                <a:ea typeface="+mn-lt"/>
                <a:cs typeface="+mn-cs"/>
              </a:rPr>
              <a:t> Esta es la segunda de dos partes de una serie sobre el manejo de desechos. La parte 1 de las presentaciones sobre el manejo de desechos se enfoca en todos los pasos del proceso de manejo de desechos, mientras que la parte 2 analiza a fondo el paso final: la eliminación de desechos. Puede encontrar la parte 1 en la página web de prevención y control de infecciones (PCI) para el ébola y la enfermedad de Marburgo en cdc.gov.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Tenga en cuenta que los temas de la capacitación sobre la prevención y el control de infecciones para el ébola o la enfermedad de Marburgo se publican en orden, y se espera que los participantes avancen a lo largo de la serie.</a:t>
            </a:r>
            <a:r>
              <a:rPr lang="es-ES" sz="1200" i="1" dirty="0">
                <a:solidFill>
                  <a:schemeClr val="tx1"/>
                </a:solidFill>
                <a:effectLst/>
                <a:latin typeface="+mn-lt"/>
                <a:ea typeface="+mn-lt"/>
                <a:cs typeface="+mn-cs"/>
              </a:rPr>
              <a:t> Sin embargo, puede combinar el contenido para satisfacer las necesidades de los participantes, y podría necesitar ajustar el ejemplo del guion según corresponda.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effectLst/>
                <a:latin typeface="+mn-lt"/>
                <a:ea typeface="+mn-lt"/>
                <a:cs typeface="+mn-cs"/>
              </a:rPr>
              <a:t>Cantidad de tiempo estimado con participación de la audiencia</a:t>
            </a:r>
            <a:r>
              <a:rPr lang="es-ES" sz="1200" i="1" dirty="0">
                <a:solidFill>
                  <a:schemeClr val="tx1"/>
                </a:solidFill>
                <a:effectLst/>
                <a:latin typeface="+mn-lt"/>
                <a:ea typeface="+mn-lt"/>
                <a:cs typeface="+mn-cs"/>
              </a:rPr>
              <a:t>: aproximadamente 20 a 25 minutos</a:t>
            </a:r>
          </a:p>
          <a:p>
            <a:endParaRPr lang="en-US" sz="1200" kern="1200" dirty="0">
              <a:solidFill>
                <a:schemeClr val="tx1"/>
              </a:solidFill>
              <a:effectLst/>
              <a:latin typeface="+mn-lt"/>
              <a:ea typeface="+mn-ea"/>
              <a:cs typeface="+mn-cs"/>
            </a:endParaRPr>
          </a:p>
          <a:p>
            <a:r>
              <a:rPr lang="es-ES" sz="1200" i="1" dirty="0">
                <a:solidFill>
                  <a:schemeClr val="tx1"/>
                </a:solidFill>
                <a:effectLst/>
                <a:latin typeface="+mn-lt"/>
                <a:ea typeface="+mn-lt"/>
                <a:cs typeface="+mn-cs"/>
              </a:rPr>
              <a:t>Guion:</a:t>
            </a:r>
          </a:p>
          <a:p>
            <a:r>
              <a:rPr lang="es-ES" sz="1200" dirty="0">
                <a:solidFill>
                  <a:schemeClr val="tx1"/>
                </a:solidFill>
                <a:effectLst/>
                <a:latin typeface="+mn-lt"/>
                <a:ea typeface="+mn-lt"/>
                <a:cs typeface="+mn-cs"/>
              </a:rPr>
              <a:t>¡Bienvenidos! En la última sesión, nos enfocamos en una descripción general del proceso de manejo de desechos. </a:t>
            </a:r>
            <a:r>
              <a:rPr lang="es-ES" dirty="0"/>
              <a:t>Hoy analizaremos en profundidad el último paso de ese proceso: la eliminación final de desechos en los centros médicos durante un brote de la enfermedad del Ébola (o ébola) o la enfermedad por el virus de Marburgo (o enfermedad de Marburgo) y cómo la eliminación adecuada de los desechos puede mantenerlos a usted y a su comunidad seguros.</a:t>
            </a:r>
          </a:p>
          <a:p>
            <a:r>
              <a:rPr lang="es-ES" sz="1200" baseline="0" dirty="0">
                <a:solidFill>
                  <a:schemeClr val="tx1"/>
                </a:solidFill>
                <a:effectLst/>
                <a:latin typeface="+mn-lt"/>
                <a:ea typeface="+mn-lt"/>
                <a:cs typeface="+mn-cs"/>
              </a:rPr>
              <a:t> </a:t>
            </a:r>
          </a:p>
        </p:txBody>
      </p:sp>
      <p:sp>
        <p:nvSpPr>
          <p:cNvPr id="4" name="Slide Number Placeholder 3"/>
          <p:cNvSpPr>
            <a:spLocks noGrp="1"/>
          </p:cNvSpPr>
          <p:nvPr>
            <p:ph type="sldNum" sz="quarter" idx="5"/>
          </p:nvPr>
        </p:nvSpPr>
        <p:spPr/>
        <p:txBody>
          <a:bodyPr/>
          <a:lstStyle/>
          <a:p>
            <a:fld id="{A2170B6A-86DD-4EA3-A8F1-B5065349C064}" type="slidenum">
              <a:rPr lang="en-US" smtClean="0"/>
              <a:t>1</a:t>
            </a:fld>
            <a:endParaRPr lang="en-US"/>
          </a:p>
        </p:txBody>
      </p:sp>
    </p:spTree>
    <p:extLst>
      <p:ext uri="{BB962C8B-B14F-4D97-AF65-F5344CB8AC3E}">
        <p14:creationId xmlns:p14="http://schemas.microsoft.com/office/powerpoint/2010/main" val="1633315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a:t>Guion</a:t>
            </a:r>
            <a:r>
              <a:rPr lang="es-ES"/>
              <a:t>:</a:t>
            </a:r>
          </a:p>
          <a:p>
            <a:pPr lvl="0"/>
            <a:r>
              <a:rPr lang="es-ES"/>
              <a:t>Tenemos dos objetivos de aprendizaje en el día de hoy.</a:t>
            </a:r>
            <a:r>
              <a:rPr lang="es-ES" baseline="0"/>
              <a:t> </a:t>
            </a:r>
            <a:r>
              <a:rPr lang="es-ES"/>
              <a:t>Al final de la sesión de hoy, ustedes deberían poder explicar por qué la eliminación adecuada de desechos durante un brote de ébola o de enfermedad de Marburgo es importante, e identificar las formas de mejorar la eliminación final de desechos en sus propios centros médicos.</a:t>
            </a:r>
          </a:p>
          <a:p>
            <a:pPr lvl="0"/>
            <a:endParaRPr lang="en-US" baseline="0" dirty="0"/>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1" dirty="0"/>
              <a:t>Activación</a:t>
            </a:r>
            <a:r>
              <a:rPr lang="es-ES" b="0"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participantes a conectar el aprendizaje nuevo con lo que ya saben, y podría ayudarlos a entender y recordar mejor la información nueva. También lo ayuda a usted, el instructor, a identificar vacíos de conocimiento donde podría necesitar dedicar más tiempo o agregar énfasis cuando enseñe. Use esta diapositiva como una oportunidad para que los participantes compartan lo que ya saben. </a:t>
            </a:r>
          </a:p>
          <a:p>
            <a:endParaRPr lang="en-US" i="1" dirty="0"/>
          </a:p>
          <a:p>
            <a:r>
              <a:rPr lang="es-ES" i="1" dirty="0"/>
              <a:t>Guion</a:t>
            </a:r>
            <a:r>
              <a:rPr lang="es-ES" dirty="0"/>
              <a:t>:</a:t>
            </a:r>
          </a:p>
          <a:p>
            <a:pPr marL="0" indent="0">
              <a:buNone/>
            </a:pPr>
            <a:r>
              <a:rPr lang="es-ES" dirty="0"/>
              <a:t>Comencemos con una pregunta. </a:t>
            </a:r>
            <a:r>
              <a:rPr lang="es-ES" sz="1200" dirty="0">
                <a:solidFill>
                  <a:schemeClr val="tx1"/>
                </a:solidFill>
              </a:rPr>
              <a:t>Una vez que se han recolectado los desechos de los recipientes para desechos en su centro médico, ¿cómo se eliminan?</a:t>
            </a:r>
          </a:p>
          <a:p>
            <a:pPr marL="0" indent="0">
              <a:buNone/>
            </a:pPr>
            <a:endParaRPr lang="en-US" sz="1200" dirty="0">
              <a:solidFill>
                <a:schemeClr val="tx1"/>
              </a:solidFill>
            </a:endParaRPr>
          </a:p>
          <a:p>
            <a:pPr marL="0" indent="0">
              <a:buNone/>
            </a:pPr>
            <a:r>
              <a:rPr lang="es-ES" sz="1200" dirty="0">
                <a:solidFill>
                  <a:schemeClr val="tx1"/>
                </a:solidFill>
              </a:rPr>
              <a:t>La eliminación de los desechos generales, ¿difiere de la de los desechos infecciosos o de otros tipos de desechos recolectados? Si es así, ¿de qué manera?</a:t>
            </a:r>
          </a:p>
          <a:p>
            <a:pPr marL="0" indent="0">
              <a:buNone/>
            </a:pPr>
            <a:endParaRPr lang="en-US" sz="1200" dirty="0">
              <a:solidFill>
                <a:schemeClr val="tx1"/>
              </a:solidFill>
            </a:endParaRPr>
          </a:p>
          <a:p>
            <a:pPr marL="0" indent="0">
              <a:buNone/>
            </a:pPr>
            <a:r>
              <a:rPr lang="es-ES" sz="1200" i="1" dirty="0">
                <a:solidFill>
                  <a:schemeClr val="tx1"/>
                </a:solidFill>
              </a:rPr>
              <a:t>[Deles a los participantes dos o tres minutos para compartir sus respuestas].</a:t>
            </a:r>
          </a:p>
        </p:txBody>
      </p:sp>
      <p:sp>
        <p:nvSpPr>
          <p:cNvPr id="4" name="Slide Number Placeholder 3"/>
          <p:cNvSpPr>
            <a:spLocks noGrp="1"/>
          </p:cNvSpPr>
          <p:nvPr>
            <p:ph type="sldNum" sz="quarter" idx="5"/>
          </p:nvPr>
        </p:nvSpPr>
        <p:spPr/>
        <p:txBody>
          <a:bodyPr/>
          <a:lstStyle/>
          <a:p>
            <a:fld id="{A2170B6A-86DD-4EA3-A8F1-B5065349C064}" type="slidenum">
              <a:rPr lang="en-US" smtClean="0"/>
              <a:t>3</a:t>
            </a:fld>
            <a:endParaRPr lang="en-US"/>
          </a:p>
        </p:txBody>
      </p:sp>
    </p:spTree>
    <p:extLst>
      <p:ext uri="{BB962C8B-B14F-4D97-AF65-F5344CB8AC3E}">
        <p14:creationId xmlns:p14="http://schemas.microsoft.com/office/powerpoint/2010/main" val="3092048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a:t>Hoy vamos a hablar en detalle sobre las formas adecuadas de eliminar los desechos y, mientras escuchan, quiero que piensen en cómo se comparan estas consideraciones con las prácticas actuales de sus centros médicos. </a:t>
            </a:r>
          </a:p>
          <a:p>
            <a:endParaRPr lang="en-US" dirty="0"/>
          </a:p>
          <a:p>
            <a:r>
              <a:rPr lang="es-ES"/>
              <a:t>Pero antes de hablar de </a:t>
            </a:r>
            <a:r>
              <a:rPr lang="es-ES" b="1"/>
              <a:t>cómo</a:t>
            </a:r>
            <a:r>
              <a:rPr lang="es-ES"/>
              <a:t> eliminar los desechos, hablemos de </a:t>
            </a:r>
            <a:r>
              <a:rPr lang="es-ES" b="1"/>
              <a:t>por qué</a:t>
            </a:r>
            <a:r>
              <a:rPr lang="es-ES"/>
              <a:t> la eliminación adecuada de los desechos es tan importante durante un brote de ébola o de enfermedad de Marburgo.</a:t>
            </a:r>
          </a:p>
        </p:txBody>
      </p:sp>
      <p:sp>
        <p:nvSpPr>
          <p:cNvPr id="4" name="Slide Number Placeholder 3"/>
          <p:cNvSpPr>
            <a:spLocks noGrp="1"/>
          </p:cNvSpPr>
          <p:nvPr>
            <p:ph type="sldNum" sz="quarter" idx="5"/>
          </p:nvPr>
        </p:nvSpPr>
        <p:spPr/>
        <p:txBody>
          <a:bodyPr/>
          <a:lstStyle/>
          <a:p>
            <a:fld id="{A2170B6A-86DD-4EA3-A8F1-B5065349C064}" type="slidenum">
              <a:rPr lang="en-US" smtClean="0"/>
              <a:t>4</a:t>
            </a:fld>
            <a:endParaRPr lang="en-US"/>
          </a:p>
        </p:txBody>
      </p:sp>
    </p:spTree>
    <p:extLst>
      <p:ext uri="{BB962C8B-B14F-4D97-AF65-F5344CB8AC3E}">
        <p14:creationId xmlns:p14="http://schemas.microsoft.com/office/powerpoint/2010/main" val="3815744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p>
          <a:p>
            <a:r>
              <a:rPr lang="es-ES"/>
              <a:t>Recuerden de la primera sesión sobre el manejo de desechos que el manejo inadecuado presenta posibles riesgos de salud para ustedes, sus pacientes y otros miembros del personal de sus centros médicos, así como para sus comunidades. Los riesgos posibles podrían incluir la exposición a objetos contaminados con los virus que causan el ébola o la enfermedad de Marburgo, como los guantes contaminados, o la exposición a objetos cortopunzantes, como las agujas usadas, que presentan un riesgo de lesiones físicas, así como de exposición a los virus.</a:t>
            </a:r>
          </a:p>
          <a:p>
            <a:endParaRPr lang="en-US" dirty="0"/>
          </a:p>
          <a:p>
            <a:r>
              <a:rPr lang="es-ES"/>
              <a:t>Sabiendo por qué la eliminación de desechos es tan importante en los centros médicos durante un brote de ébola o de enfermedad de Marburgo, entremos en los detalles de cómo eliminar los desechos de manera segura.</a:t>
            </a:r>
          </a:p>
        </p:txBody>
      </p:sp>
      <p:sp>
        <p:nvSpPr>
          <p:cNvPr id="4" name="Slide Number Placeholder 3"/>
          <p:cNvSpPr>
            <a:spLocks noGrp="1"/>
          </p:cNvSpPr>
          <p:nvPr>
            <p:ph type="sldNum" sz="quarter" idx="5"/>
          </p:nvPr>
        </p:nvSpPr>
        <p:spPr/>
        <p:txBody>
          <a:bodyPr/>
          <a:lstStyle/>
          <a:p>
            <a:fld id="{A2170B6A-86DD-4EA3-A8F1-B5065349C064}" type="slidenum">
              <a:rPr lang="en-US" smtClean="0"/>
              <a:t>5</a:t>
            </a:fld>
            <a:endParaRPr lang="en-US"/>
          </a:p>
        </p:txBody>
      </p:sp>
    </p:spTree>
    <p:extLst>
      <p:ext uri="{BB962C8B-B14F-4D97-AF65-F5344CB8AC3E}">
        <p14:creationId xmlns:p14="http://schemas.microsoft.com/office/powerpoint/2010/main" val="2599933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i="1" dirty="0"/>
              <a:t>Guion</a:t>
            </a:r>
            <a:r>
              <a:rPr lang="es-ES" dirty="0"/>
              <a:t>:</a:t>
            </a:r>
          </a:p>
          <a:p>
            <a:r>
              <a:rPr lang="es-ES" dirty="0"/>
              <a:t>Para repasar según lo que vimos en la última capacitación: cada centro debe tener un dispositivo funcional para la eliminación final de los desechos, incluido un incinerador con un hoyo para cenizas o un sistema que no incluya quemarlos, como un proceso de autoclave o de trituración para desechos infecciosos. Si los desechos infecciosos se colocan en autoclave o se trituran, entonces se pueden agregar al flujo de desechos regular para su eliminación en un vertedero.</a:t>
            </a:r>
          </a:p>
          <a:p>
            <a:pPr marL="0" indent="0">
              <a:buFont typeface="Arial" panose="020B0604020202020204" pitchFamily="34" charset="0"/>
              <a:buNone/>
            </a:pPr>
            <a:endParaRPr lang="en-US" dirty="0"/>
          </a:p>
          <a:p>
            <a:pPr marL="0" indent="0">
              <a:buFont typeface="Arial" panose="020B0604020202020204" pitchFamily="34" charset="0"/>
              <a:buNone/>
            </a:pPr>
            <a:r>
              <a:rPr lang="es-ES" dirty="0"/>
              <a:t>En algunos entornos de recursos muy bajos un pozo de quema provisorio también podría ser una opción para tratar y luego enterrar los desechos infecciosos en el sitio mientras se estén haciendo mejoras de largo plazo. También es común tener un hoyo para placentas o desechos orgánicos en el sitio, debido a que otros métodos de tratamiento para estos desechos podrían no ser culturalmente aceptables.</a:t>
            </a:r>
          </a:p>
          <a:p>
            <a:pPr>
              <a:defRPr/>
            </a:pPr>
            <a:endParaRPr lang="en-US"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lvl="1">
              <a:spcBef>
                <a:spcPts val="200"/>
              </a:spcBef>
              <a:spcAft>
                <a:spcPts val="400"/>
              </a:spcAft>
              <a:buFont typeface="Arial"/>
            </a:pP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421633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i="1"/>
              <a:t>Guion</a:t>
            </a:r>
            <a:r>
              <a:rPr lang="es-ES"/>
              <a:t>:</a:t>
            </a:r>
          </a:p>
          <a:p>
            <a:r>
              <a:rPr lang="es-ES"/>
              <a:t>Ahora, hablemos de la incineración de desechos. Los incineradores deben estar ubicados en la propiedad del centro médico, lejos del flujo de pacientes y en un área donde no molesten a las personas. Esto significa que deben estar en un lugar lo más alejado posible de los pacientes, visitantes y miembros de la comunidad.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4150836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s-ES" i="1" dirty="0"/>
              <a:t>Guion</a:t>
            </a:r>
            <a:r>
              <a:rPr lang="es-ES" dirty="0"/>
              <a:t>:</a:t>
            </a:r>
          </a:p>
          <a:p>
            <a:r>
              <a:rPr lang="es-ES" dirty="0"/>
              <a:t>Podría haber distintos tipos de incineradores disponibles en sus centros médicos. Los mejores incineradores para la eliminación de desechos durante un brote de ébola o de enfermedad de Marburgo son los incineradores de alta temperatura. El uso de temperaturas más altas permite incinerar los desechos más eficazmente con reducidas emisiones tóxicas.</a:t>
            </a:r>
          </a:p>
          <a:p>
            <a:endParaRPr lang="en-US" dirty="0"/>
          </a:p>
          <a:p>
            <a:r>
              <a:rPr lang="es-ES" dirty="0"/>
              <a:t>Si no hay un incinerador de alta temperatura, la mejor opción siguiente es usar un incinerador de ladrillo De Montfort de doble cámara (en la foto).</a:t>
            </a:r>
            <a:r>
              <a:rPr lang="es-ES" b="0" dirty="0"/>
              <a:t> </a:t>
            </a:r>
            <a:r>
              <a:rPr lang="es-ES" dirty="0"/>
              <a:t>En comparación con los incineradores de cámara única, los incineradores de ladrillo De Montfort permiten usar temperaturas más altas. </a:t>
            </a:r>
          </a:p>
          <a:p>
            <a:endParaRPr lang="en-US" dirty="0"/>
          </a:p>
          <a:p>
            <a:r>
              <a:rPr lang="es-ES" dirty="0"/>
              <a:t>No se recomiendan los incineradores de tambor para la eliminación de desechos durante un brote de ébola o de enfermedad de Marburgo, pero si son lo único que tienen disponible, son una mejor opción que la quema en pozos a cielo abierto.</a:t>
            </a:r>
          </a:p>
          <a:p>
            <a:endParaRPr lang="en-US" dirty="0"/>
          </a:p>
          <a:p>
            <a:r>
              <a:rPr lang="es-ES" dirty="0"/>
              <a:t>En los centros médicos a veces hay incineradores, pero no están funcionando porque necesitan mantenimiento. Esto causa la acumulación de desechos, que es algo que queremos evitar. Por lo tanto, es muy importante no solo tener un incinerador, sino tener uno que sea </a:t>
            </a:r>
            <a:r>
              <a:rPr lang="es-ES" i="1" dirty="0"/>
              <a:t>funcional</a:t>
            </a:r>
            <a:r>
              <a:rPr lang="es-ES" dirty="0"/>
              <a:t>.</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1932160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Por lo general, es mejor evitar la quema a cielo abierto de desechos médicos porque puede emitir gases tóxicos y no alcanza una temperatura lo suficientemente alta como para destruir por completo los desechos infecciosos. Sin embargo, en casos de emergencia, se pueden utilizar pozos de quema hasta que haya disponibles incineradores u otros métodos de tratamiento, como autoclaves.</a:t>
            </a:r>
          </a:p>
          <a:p>
            <a:endParaRPr lang="en-US" dirty="0"/>
          </a:p>
        </p:txBody>
      </p:sp>
      <p:sp>
        <p:nvSpPr>
          <p:cNvPr id="4" name="Slide Number Placeholder 3"/>
          <p:cNvSpPr>
            <a:spLocks noGrp="1"/>
          </p:cNvSpPr>
          <p:nvPr>
            <p:ph type="sldNum" sz="quarter" idx="5"/>
          </p:nvPr>
        </p:nvSpPr>
        <p:spPr/>
        <p:txBody>
          <a:bodyPr/>
          <a:lstStyle/>
          <a:p>
            <a:fld id="{A2170B6A-86DD-4EA3-A8F1-B5065349C064}" type="slidenum">
              <a:rPr lang="en-US" smtClean="0"/>
              <a:t>9</a:t>
            </a:fld>
            <a:endParaRPr lang="en-US"/>
          </a:p>
        </p:txBody>
      </p:sp>
    </p:spTree>
    <p:extLst>
      <p:ext uri="{BB962C8B-B14F-4D97-AF65-F5344CB8AC3E}">
        <p14:creationId xmlns:p14="http://schemas.microsoft.com/office/powerpoint/2010/main" val="3095463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r>
              <a:rPr lang="es-ES" dirty="0"/>
              <a:t>:</a:t>
            </a:r>
          </a:p>
          <a:p>
            <a:r>
              <a:rPr lang="es-ES" dirty="0"/>
              <a:t>Si sus centros médicos deben usar un pozo de quema para eliminar los desechos médicos, el pozo debe cumplir ciertos requisitos. Al igual que con los incineradores, los pozos de quema deben ubicarse:</a:t>
            </a:r>
          </a:p>
          <a:p>
            <a:pPr marL="171450" indent="-171450">
              <a:buFontTx/>
              <a:buChar char="-"/>
            </a:pPr>
            <a:r>
              <a:rPr lang="es-ES" dirty="0"/>
              <a:t>dentro de la propiedad del centro médico,</a:t>
            </a:r>
          </a:p>
          <a:p>
            <a:pPr marL="171450" indent="-171450">
              <a:buFontTx/>
              <a:buChar char="-"/>
            </a:pPr>
            <a:r>
              <a:rPr lang="es-ES" dirty="0"/>
              <a:t>alejados del flujo de pacientes,</a:t>
            </a:r>
          </a:p>
          <a:p>
            <a:pPr marL="171450" indent="-171450">
              <a:buFontTx/>
              <a:buChar char="-"/>
            </a:pPr>
            <a:r>
              <a:rPr lang="es-ES" dirty="0"/>
              <a:t>y en un área donde NO atraerán a las personas.</a:t>
            </a:r>
          </a:p>
          <a:p>
            <a:r>
              <a:rPr lang="es-ES" dirty="0"/>
              <a:t> </a:t>
            </a:r>
          </a:p>
          <a:p>
            <a:r>
              <a:rPr lang="es-ES" dirty="0"/>
              <a:t>Deben ser profundos y estar demarcados. Particularmente en el contexto del ébola o de la enfermedad de Marburgo, no queremos que los pozos de quema estén en un lugar en el que las personas puedan meterse para ver si encuentran algo útil.</a:t>
            </a:r>
          </a:p>
          <a:p>
            <a:endParaRPr lang="en-US" dirty="0"/>
          </a:p>
          <a:p>
            <a:r>
              <a:rPr lang="es-ES" dirty="0"/>
              <a:t>Estas fotos son buenos ejemplos de cómo podría verse un pozo de quema seguro.</a:t>
            </a:r>
          </a:p>
        </p:txBody>
      </p:sp>
      <p:sp>
        <p:nvSpPr>
          <p:cNvPr id="4" name="Slide Number Placeholder 3"/>
          <p:cNvSpPr>
            <a:spLocks noGrp="1"/>
          </p:cNvSpPr>
          <p:nvPr>
            <p:ph type="sldNum" sz="quarter" idx="5"/>
          </p:nvPr>
        </p:nvSpPr>
        <p:spPr/>
        <p:txBody>
          <a:bodyPr/>
          <a:lstStyle/>
          <a:p>
            <a:fld id="{A2170B6A-86DD-4EA3-A8F1-B5065349C064}" type="slidenum">
              <a:rPr lang="en-US" smtClean="0"/>
              <a:t>10</a:t>
            </a:fld>
            <a:endParaRPr lang="en-US"/>
          </a:p>
        </p:txBody>
      </p:sp>
    </p:spTree>
    <p:extLst>
      <p:ext uri="{BB962C8B-B14F-4D97-AF65-F5344CB8AC3E}">
        <p14:creationId xmlns:p14="http://schemas.microsoft.com/office/powerpoint/2010/main" val="1541864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a:t>Queremos evitar las situaciones como la que ven aquí, donde los desechos no están separados o se desbordan porque la opción de eliminación final necesita mantenimiento. </a:t>
            </a:r>
          </a:p>
          <a:p>
            <a:endParaRPr lang="en-US" dirty="0"/>
          </a:p>
        </p:txBody>
      </p:sp>
      <p:sp>
        <p:nvSpPr>
          <p:cNvPr id="4" name="Slide Number Placeholder 3"/>
          <p:cNvSpPr>
            <a:spLocks noGrp="1"/>
          </p:cNvSpPr>
          <p:nvPr>
            <p:ph type="sldNum" sz="quarter" idx="5"/>
          </p:nvPr>
        </p:nvSpPr>
        <p:spPr/>
        <p:txBody>
          <a:bodyPr/>
          <a:lstStyle/>
          <a:p>
            <a:fld id="{A2170B6A-86DD-4EA3-A8F1-B5065349C064}" type="slidenum">
              <a:rPr lang="en-US" smtClean="0"/>
              <a:t>11</a:t>
            </a:fld>
            <a:endParaRPr lang="en-US"/>
          </a:p>
        </p:txBody>
      </p:sp>
    </p:spTree>
    <p:extLst>
      <p:ext uri="{BB962C8B-B14F-4D97-AF65-F5344CB8AC3E}">
        <p14:creationId xmlns:p14="http://schemas.microsoft.com/office/powerpoint/2010/main" val="3006993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i="1"/>
              <a:t>Guion</a:t>
            </a:r>
            <a:r>
              <a:rPr lang="es-ES"/>
              <a:t>:</a:t>
            </a:r>
          </a:p>
          <a:p>
            <a:r>
              <a:rPr lang="es-ES"/>
              <a:t>Ahora que hemos hablado sobre el manejo adecuado de los desechos, pongamos esos conocimientos en práctica. Imagínense que visitan un centro médico, y ven este ejemplo de eliminación de desechos. ¿Qué sugerencia podrían hacer para ayudar a que la eliminación de desechos sea más segura en este centro?</a:t>
            </a:r>
          </a:p>
          <a:p>
            <a:endParaRPr lang="en-US" dirty="0"/>
          </a:p>
          <a:p>
            <a:r>
              <a:rPr lang="es-ES" i="1"/>
              <a:t>[Permita unos minutos para la conversación. Las respuestas posibles están en la próxima diapositiva].</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914930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i="1" dirty="0"/>
              <a:t>[Puede que desee adaptar este guion según lo que hayan dicho los participantes sobre la diapositiva anterior].</a:t>
            </a:r>
          </a:p>
          <a:p>
            <a:endParaRPr lang="en-US" i="1" dirty="0"/>
          </a:p>
          <a:p>
            <a:r>
              <a:rPr lang="es-ES" i="1" dirty="0"/>
              <a:t>Guion</a:t>
            </a:r>
            <a:r>
              <a:rPr lang="es-ES" dirty="0"/>
              <a:t>:</a:t>
            </a:r>
          </a:p>
          <a:p>
            <a:r>
              <a:rPr lang="es-ES" dirty="0"/>
              <a:t>Este centro médico necesita ayuda para identificar soluciones de cómo abordar la cantidad actual de desechos. Deberían usar un incinerador si hay uno disponible. Si no tienen un incinerador, su pozo de quema debe ser lo suficientemente ancho y profundo, y debe estar demarcado para que las personas no entren ni intencionalmente ni sin querer.</a:t>
            </a:r>
          </a:p>
          <a:p>
            <a:endParaRPr lang="en-US" dirty="0"/>
          </a:p>
          <a:p>
            <a:r>
              <a:rPr lang="es-ES" dirty="0"/>
              <a:t>Después de que hayan cavado un pozo de quema lo suficientemente grande, deberán mover los desechos al pozo. Para hacerlo de manera segura y cuidadosamente, necesitarían usar una pala para esta tarea y usar el EPP adecuado, que incluye guantes reforzados, bata u overoles, mascarilla, protección para los ojos y cubiertas para los pies o botas. Deberían transferir los desechos por secciones y quemar cada sección.</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4286622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i="1" dirty="0"/>
              <a:t>Reflexión</a:t>
            </a:r>
            <a:r>
              <a:rPr lang="es-ES" i="1" dirty="0"/>
              <a:t>: </a:t>
            </a:r>
          </a:p>
          <a:p>
            <a:pPr marL="171450" indent="-171450">
              <a:buFont typeface="Arial" panose="020B0604020202020204" pitchFamily="34" charset="0"/>
              <a:buChar char="•"/>
            </a:pPr>
            <a:r>
              <a:rPr lang="es-ES" i="1" dirty="0"/>
              <a:t>Anima a los participantes a aplicar, analizar y evaluar lo que han aprendido, lo que los ayuda a profundizar su comprensión del tema. </a:t>
            </a:r>
          </a:p>
          <a:p>
            <a:pPr marL="171450" indent="-171450">
              <a:buFont typeface="Arial" panose="020B0604020202020204" pitchFamily="34" charset="0"/>
              <a:buChar char="•"/>
            </a:pPr>
            <a:r>
              <a:rPr lang="es-ES" i="1" dirty="0"/>
              <a:t>Les permite a los participantes pensar sobre cómo lo nuevo que están aprendiendo aplica a sus conocimientos y experiencias anteriores, lo que les ayuda a entender y recordar mejor las ideas que se enseñaron.</a:t>
            </a:r>
          </a:p>
          <a:p>
            <a:pPr marL="171450" indent="-171450">
              <a:buFont typeface="Arial" panose="020B0604020202020204" pitchFamily="34" charset="0"/>
              <a:buChar char="•"/>
            </a:pPr>
            <a:r>
              <a:rPr lang="es-ES" i="1" dirty="0"/>
              <a:t>Le permite a usted verificar la comprensión que tienen los participantes de lo que se ha conversado, para ver si es necesario repasar algunos temas.</a:t>
            </a:r>
          </a:p>
          <a:p>
            <a:endParaRPr lang="en-US" i="1" dirty="0"/>
          </a:p>
          <a:p>
            <a:r>
              <a:rPr lang="es-ES" i="1" dirty="0"/>
              <a:t>Este ejercicio podría hacerse de distinta manera según quién sea su audiencia. Si solo asiste una persona por centro médico, esta conversación podría hacerse en grupos pequeños con tiempo para compartir después con todo el grupo o como una conversación de grupo entero (según el tamaño del grupo y el tiempo disponible). Si la audiencia consiste en varios participantes de diferentes centros médicos, puede darles tiempo para conversar con los otros participantes de su mismo centro médico y luego compartir con todo el grupo. Permita 10 minutos para la discusión si es posible.</a:t>
            </a:r>
          </a:p>
          <a:p>
            <a:endParaRPr lang="en-US" i="1" dirty="0"/>
          </a:p>
          <a:p>
            <a:r>
              <a:rPr lang="es-ES" i="1" dirty="0"/>
              <a:t>Guion</a:t>
            </a:r>
            <a:r>
              <a:rPr lang="es-ES" dirty="0"/>
              <a:t>:</a:t>
            </a:r>
          </a:p>
          <a:p>
            <a:r>
              <a:rPr lang="es-ES" dirty="0"/>
              <a:t>Pensemos ahora en cómo se hace la eliminación de desechos en sus centros médicos y cómo se podría mejorar ese proceso para que funcione de manera más segura durante un brote de ébola o de enfermedad de Marburgo.</a:t>
            </a:r>
          </a:p>
          <a:p>
            <a:endParaRPr lang="en-US" dirty="0"/>
          </a:p>
          <a:p>
            <a:r>
              <a:rPr lang="es-ES" dirty="0"/>
              <a:t>Primero, ¿dónde se hace la eliminación final de desechos en sus centros médicos? ¿Es en el sitio o en un sitio externo? </a:t>
            </a:r>
          </a:p>
          <a:p>
            <a:endParaRPr lang="en-US" dirty="0"/>
          </a:p>
          <a:p>
            <a:r>
              <a:rPr lang="es-ES" dirty="0"/>
              <a:t>Si es en el sitio:</a:t>
            </a:r>
          </a:p>
          <a:p>
            <a:pPr marL="171450" indent="-171450">
              <a:buFont typeface="Arial" panose="020B0604020202020204" pitchFamily="34" charset="0"/>
              <a:buChar char="•"/>
            </a:pPr>
            <a:r>
              <a:rPr lang="es-ES" dirty="0"/>
              <a:t>¿Cumple con los requisitos de estar lejos del flujo de pacientes y en un área donde no molestará a las personas? </a:t>
            </a:r>
          </a:p>
          <a:p>
            <a:pPr marL="628650" lvl="1" indent="-171450">
              <a:buFont typeface="Arial" panose="020B0604020202020204" pitchFamily="34" charset="0"/>
              <a:buChar char="•"/>
            </a:pPr>
            <a:r>
              <a:rPr lang="es-ES" i="0" dirty="0"/>
              <a:t>De no ser así, ¿qué se podría cambiar para ayudar a que cumpla con estos requisitos?</a:t>
            </a:r>
          </a:p>
          <a:p>
            <a:pPr marL="171450" indent="-171450">
              <a:buFont typeface="Arial" panose="020B0604020202020204" pitchFamily="34" charset="0"/>
              <a:buChar char="•"/>
            </a:pPr>
            <a:r>
              <a:rPr lang="es-ES" i="0" dirty="0"/>
              <a:t>¿Necesita mantenimiento? De ser así, ¿qué tipos de mantenimiento? ¿Qué recursos se necesitarían para hacerlo?</a:t>
            </a:r>
          </a:p>
          <a:p>
            <a:pPr marL="171450" indent="-171450">
              <a:buFont typeface="Arial" panose="020B0604020202020204" pitchFamily="34" charset="0"/>
              <a:buChar char="•"/>
            </a:pPr>
            <a:r>
              <a:rPr lang="es-ES" i="0" dirty="0"/>
              <a:t>¿Tiene capacidad para aceptar desechos adicionales, por ejemplo, si se instala una unidad de aislamiento?</a:t>
            </a:r>
          </a:p>
          <a:p>
            <a:pPr marL="171450" indent="-171450">
              <a:buFont typeface="Arial" panose="020B0604020202020204" pitchFamily="34" charset="0"/>
              <a:buChar char="•"/>
            </a:pPr>
            <a:r>
              <a:rPr lang="es-ES" dirty="0"/>
              <a:t>¿Qué recursos, como combustible para quemar los desechos y equipo de transporte, como una carretilla, podrían necesitarse para el proceso de manejo de desechos en sus centros médicos?</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s-ES" dirty="0"/>
              <a:t>Si la eliminación final de desechos está en un sitio externo, ¿qué recursos podrían necesitarse para ayudar a facilitar el proceso de eliminación de desechos?</a:t>
            </a:r>
          </a:p>
          <a:p>
            <a:pPr marL="0" indent="0">
              <a:buFont typeface="Arial" panose="020B0604020202020204" pitchFamily="34" charset="0"/>
              <a:buNone/>
            </a:pPr>
            <a:endParaRPr lang="es-ES" dirty="0"/>
          </a:p>
        </p:txBody>
      </p:sp>
      <p:sp>
        <p:nvSpPr>
          <p:cNvPr id="4" name="Slide Number Placeholder 3"/>
          <p:cNvSpPr>
            <a:spLocks noGrp="1"/>
          </p:cNvSpPr>
          <p:nvPr>
            <p:ph type="sldNum" sz="quarter" idx="5"/>
          </p:nvPr>
        </p:nvSpPr>
        <p:spPr/>
        <p:txBody>
          <a:bodyPr/>
          <a:lstStyle/>
          <a:p>
            <a:fld id="{A2170B6A-86DD-4EA3-A8F1-B5065349C064}" type="slidenum">
              <a:rPr lang="en-US" smtClean="0"/>
              <a:t>14</a:t>
            </a:fld>
            <a:endParaRPr lang="en-US"/>
          </a:p>
        </p:txBody>
      </p:sp>
    </p:spTree>
    <p:extLst>
      <p:ext uri="{BB962C8B-B14F-4D97-AF65-F5344CB8AC3E}">
        <p14:creationId xmlns:p14="http://schemas.microsoft.com/office/powerpoint/2010/main" val="875682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Guion</a:t>
            </a:r>
            <a:r>
              <a:rPr lang="es-ES"/>
              <a:t>:</a:t>
            </a:r>
          </a:p>
          <a:p>
            <a:r>
              <a:rPr lang="es-ES"/>
              <a:t>Al terminar la sesión de hoy, estas son algunas de las cosas clave que espero que recuerden:</a:t>
            </a:r>
          </a:p>
          <a:p>
            <a:r>
              <a:rPr lang="es-ES"/>
              <a:t>Primero, el manejo adecuado de los desechos médicos durante un brote de ébola o de enfermedad de Marburgo es esencial para que ustedes y sus comunidades se mantengan seguros.</a:t>
            </a:r>
          </a:p>
          <a:p>
            <a:r>
              <a:rPr lang="es-ES"/>
              <a:t>Cuando se trata de la eliminación de desechos en el contexto del ébola y la enfermedad de Marburgo, un incinerador de alta temperatura es la mejor opción para la incineración de los desechos médicos, pero si es necesario usar un pozo de quema como opción provisional, debe estar alejado del flujo de pacientes, ser profundo y estar demarcado.</a:t>
            </a:r>
          </a:p>
        </p:txBody>
      </p:sp>
      <p:sp>
        <p:nvSpPr>
          <p:cNvPr id="4" name="Slide Number Placeholder 3"/>
          <p:cNvSpPr>
            <a:spLocks noGrp="1"/>
          </p:cNvSpPr>
          <p:nvPr>
            <p:ph type="sldNum" sz="quarter" idx="5"/>
          </p:nvPr>
        </p:nvSpPr>
        <p:spPr/>
        <p:txBody>
          <a:bodyPr/>
          <a:lstStyle/>
          <a:p>
            <a:fld id="{A2170B6A-86DD-4EA3-A8F1-B5065349C064}" type="slidenum">
              <a:rPr lang="en-US" smtClean="0"/>
              <a:t>15</a:t>
            </a:fld>
            <a:endParaRPr lang="en-US"/>
          </a:p>
        </p:txBody>
      </p:sp>
    </p:spTree>
    <p:extLst>
      <p:ext uri="{BB962C8B-B14F-4D97-AF65-F5344CB8AC3E}">
        <p14:creationId xmlns:p14="http://schemas.microsoft.com/office/powerpoint/2010/main" val="2568968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170B6A-86DD-4EA3-A8F1-B5065349C064}" type="slidenum">
              <a:rPr lang="en-US" smtClean="0"/>
              <a:t>16</a:t>
            </a:fld>
            <a:endParaRPr lang="en-US"/>
          </a:p>
        </p:txBody>
      </p:sp>
    </p:spTree>
    <p:extLst>
      <p:ext uri="{BB962C8B-B14F-4D97-AF65-F5344CB8AC3E}">
        <p14:creationId xmlns:p14="http://schemas.microsoft.com/office/powerpoint/2010/main" val="1039464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hyperlink" Target="http://www.cdc.gov/" TargetMode="Externa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_508NCEZID">
    <p:bg>
      <p:bgPr>
        <a:solidFill>
          <a:schemeClr val="bg2"/>
        </a:solidFill>
        <a:effectLst/>
      </p:bgPr>
    </p:bg>
    <p:spTree>
      <p:nvGrpSpPr>
        <p:cNvPr id="1" name=""/>
        <p:cNvGrpSpPr/>
        <p:nvPr/>
      </p:nvGrpSpPr>
      <p:grpSpPr>
        <a:xfrm>
          <a:off x="0" y="0"/>
          <a:ext cx="0" cy="0"/>
          <a:chOff x="0" y="0"/>
          <a:chExt cx="0" cy="0"/>
        </a:xfrm>
      </p:grpSpPr>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1881618" y="2955057"/>
            <a:ext cx="8021486" cy="612475"/>
          </a:xfrm>
          <a:prstGeom prst="rect">
            <a:avLst/>
          </a:prstGeom>
        </p:spPr>
        <p:txBody>
          <a:bodyPr anchor="b" anchorCtr="0">
            <a:spAutoFit/>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881618" y="3898128"/>
            <a:ext cx="8036491" cy="584775"/>
          </a:xfrm>
          <a:prstGeom prst="rect">
            <a:avLst/>
          </a:prstGeom>
        </p:spPr>
        <p:txBody>
          <a:bodyPr>
            <a:spAutoFit/>
          </a:bodyPr>
          <a:lstStyle>
            <a:lvl1pPr marL="0" indent="0" algn="l">
              <a:buNone/>
              <a:defRPr lang="en-US" sz="3200" b="0" kern="1200" baseline="0" dirty="0">
                <a:solidFill>
                  <a:srgbClr val="005DAB"/>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438582"/>
          </a:xfrm>
          <a:prstGeom prst="rect">
            <a:avLst/>
          </a:prstGeom>
        </p:spPr>
        <p:txBody>
          <a:bodyPr>
            <a:spAutoFit/>
          </a:bodyPr>
          <a:lstStyle>
            <a:lvl1pPr marL="0" indent="0" algn="l">
              <a:lnSpc>
                <a:spcPts val="2667"/>
              </a:lnSpc>
              <a:buNone/>
              <a:defRPr lang="en-US" sz="2400" b="1" kern="1200" baseline="0" dirty="0">
                <a:solidFill>
                  <a:srgbClr val="005DAB"/>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112504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653459571"/>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5988579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071503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6314102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318838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316024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4125827765"/>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_508OD">
    <p:spTree>
      <p:nvGrpSpPr>
        <p:cNvPr id="1" name=""/>
        <p:cNvGrpSpPr/>
        <p:nvPr/>
      </p:nvGrpSpPr>
      <p:grpSpPr>
        <a:xfrm>
          <a:off x="0" y="0"/>
          <a:ext cx="0" cy="0"/>
          <a:chOff x="0" y="0"/>
          <a:chExt cx="0" cy="0"/>
        </a:xfrm>
      </p:grpSpPr>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8" name="Picture 7" descr="Logos: U.S. Department of Health and Human Services (USDHHS) and U.S. Centers for Disease Control and Prevention (CDC).">
            <a:extLst>
              <a:ext uri="{FF2B5EF4-FFF2-40B4-BE49-F238E27FC236}">
                <a16:creationId xmlns:a16="http://schemas.microsoft.com/office/drawing/2014/main" id="{71BB80B8-164C-C079-FAA1-A72E3E056A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
        <p:nvSpPr>
          <p:cNvPr id="3" name="Text Placeholder 9">
            <a:extLst>
              <a:ext uri="{FF2B5EF4-FFF2-40B4-BE49-F238E27FC236}">
                <a16:creationId xmlns:a16="http://schemas.microsoft.com/office/drawing/2014/main" id="{F957966C-9417-0AE3-523A-D1B3A95DAF2C}"/>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4"/>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
        <p:nvSpPr>
          <p:cNvPr id="4" name="Title 1">
            <a:extLst>
              <a:ext uri="{FF2B5EF4-FFF2-40B4-BE49-F238E27FC236}">
                <a16:creationId xmlns:a16="http://schemas.microsoft.com/office/drawing/2014/main" id="{8D519EFD-5B9D-B23B-C709-0F75919E2E94}"/>
              </a:ext>
            </a:extLst>
          </p:cNvPr>
          <p:cNvSpPr txBox="1">
            <a:spLocks noGrp="1"/>
          </p:cNvSpPr>
          <p:nvPr>
            <p:ph type="title" idx="4294967295"/>
          </p:nvPr>
        </p:nvSpPr>
        <p:spPr>
          <a:xfrm>
            <a:off x="811776" y="985838"/>
            <a:ext cx="6847911" cy="7080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cap="none" normalizeH="0" baseline="0" noProof="0" dirty="0">
                <a:ln>
                  <a:noFill/>
                </a:ln>
                <a:solidFill>
                  <a:srgbClr val="005DAB"/>
                </a:solidFill>
                <a:effectLst/>
                <a:uLnTx/>
                <a:uFillTx/>
                <a:latin typeface="Calibri Light" panose="020F0302020204030204" pitchFamily="34" charset="0"/>
                <a:ea typeface="Calibri Light"/>
                <a:cs typeface="Calibri Light" panose="020F0302020204030204" pitchFamily="34" charset="0"/>
              </a:rPr>
              <a:t>¡Gracias!</a:t>
            </a:r>
          </a:p>
        </p:txBody>
      </p:sp>
    </p:spTree>
    <p:extLst>
      <p:ext uri="{BB962C8B-B14F-4D97-AF65-F5344CB8AC3E}">
        <p14:creationId xmlns:p14="http://schemas.microsoft.com/office/powerpoint/2010/main" val="582828588"/>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943221052"/>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284447353"/>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BB5FC-5D73-4ED1-9BD1-C31C76BA08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AEDDED-CFF4-4416-8F95-790D4B37A5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5EE1FD-ED58-4179-AAD2-31BD8A361670}"/>
              </a:ext>
            </a:extLst>
          </p:cNvPr>
          <p:cNvSpPr>
            <a:spLocks noGrp="1"/>
          </p:cNvSpPr>
          <p:nvPr>
            <p:ph type="dt" sz="half" idx="10"/>
          </p:nvPr>
        </p:nvSpPr>
        <p:spPr/>
        <p:txBody>
          <a:bodyPr/>
          <a:lstStyle/>
          <a:p>
            <a:fld id="{13D443C9-0010-41DC-90D8-B84A5A9DB439}" type="datetimeFigureOut">
              <a:rPr lang="en-US" smtClean="0"/>
              <a:t>9/24/2026</a:t>
            </a:fld>
            <a:endParaRPr lang="en-US"/>
          </a:p>
        </p:txBody>
      </p:sp>
      <p:sp>
        <p:nvSpPr>
          <p:cNvPr id="5" name="Footer Placeholder 4">
            <a:extLst>
              <a:ext uri="{FF2B5EF4-FFF2-40B4-BE49-F238E27FC236}">
                <a16:creationId xmlns:a16="http://schemas.microsoft.com/office/drawing/2014/main" id="{BAE31D2C-CF48-41F6-92A8-D35FFDC33E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F00E5F-97C3-4ED8-AB79-91DBA1A6395B}"/>
              </a:ext>
            </a:extLst>
          </p:cNvPr>
          <p:cNvSpPr>
            <a:spLocks noGrp="1"/>
          </p:cNvSpPr>
          <p:nvPr>
            <p:ph type="sldNum" sz="quarter" idx="12"/>
          </p:nvPr>
        </p:nvSpPr>
        <p:spPr/>
        <p:txBody>
          <a:bodyPr/>
          <a:lstStyle/>
          <a:p>
            <a:fld id="{6C2FBB4D-4D35-40F7-8696-6C75D87DF786}" type="slidenum">
              <a:rPr lang="en-US" smtClean="0"/>
              <a:t>‹#›</a:t>
            </a:fld>
            <a:endParaRPr lang="en-US"/>
          </a:p>
        </p:txBody>
      </p:sp>
    </p:spTree>
    <p:extLst>
      <p:ext uri="{BB962C8B-B14F-4D97-AF65-F5344CB8AC3E}">
        <p14:creationId xmlns:p14="http://schemas.microsoft.com/office/powerpoint/2010/main" val="3809951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59635711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293244164"/>
      </p:ext>
    </p:extLst>
  </p:cSld>
  <p:clrMap bg1="lt1" tx1="dk1" bg2="lt2" tx2="dk2" accent1="accent1" accent2="accent2" accent3="accent3" accent4="accent4" accent5="accent5" accent6="accent6" hlink="hlink" folHlink="folHlink"/>
  <p:sldLayoutIdLst>
    <p:sldLayoutId id="2147483688" r:id="rId1"/>
    <p:sldLayoutId id="2147483678" r:id="rId2"/>
    <p:sldLayoutId id="2147483679" r:id="rId3"/>
    <p:sldLayoutId id="2147483680" r:id="rId4"/>
    <p:sldLayoutId id="2147483681" r:id="rId5"/>
    <p:sldLayoutId id="2147483682" r:id="rId6"/>
    <p:sldLayoutId id="2147483683" r:id="rId7"/>
    <p:sldLayoutId id="2147483684" r:id="rId8"/>
    <p:sldLayoutId id="2147483689" r:id="rId9"/>
    <p:sldLayoutId id="2147483685" r:id="rId10"/>
    <p:sldLayoutId id="2147483686" r:id="rId11"/>
    <p:sldLayoutId id="2147483687" r:id="rId12"/>
    <p:sldLayoutId id="2147483675" r:id="rId13"/>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279D65D-17CF-5E4C-157C-AB45B2D54DAC}"/>
              </a:ext>
            </a:extLst>
          </p:cNvPr>
          <p:cNvSpPr>
            <a:spLocks noGrp="1"/>
          </p:cNvSpPr>
          <p:nvPr>
            <p:ph type="title"/>
          </p:nvPr>
        </p:nvSpPr>
        <p:spPr/>
        <p:txBody>
          <a:bodyPr vert="horz" lIns="91440" tIns="45720" rIns="91440" bIns="45720" rtlCol="0" anchor="b" anchorCtr="0">
            <a:normAutofit fontScale="90000"/>
          </a:bodyPr>
          <a:lstStyle/>
          <a:p>
            <a:pPr>
              <a:lnSpc>
                <a:spcPct val="100000"/>
              </a:lnSpc>
            </a:pPr>
            <a:r>
              <a:rPr lang="es-ES" sz="4400" dirty="0">
                <a:latin typeface="Calibri"/>
                <a:cs typeface="Calibri"/>
              </a:rPr>
              <a:t>Prevención y control de infecciones (PCI) para el ébola o la enfermedad de Marburgo:</a:t>
            </a:r>
            <a:endParaRPr lang="es-ES" sz="4000" b="0" dirty="0">
              <a:latin typeface="Calibri Light"/>
              <a:cs typeface="Calibri Light"/>
            </a:endParaRPr>
          </a:p>
        </p:txBody>
      </p:sp>
      <p:sp>
        <p:nvSpPr>
          <p:cNvPr id="2" name="Subtitle 1">
            <a:extLst>
              <a:ext uri="{FF2B5EF4-FFF2-40B4-BE49-F238E27FC236}">
                <a16:creationId xmlns:a16="http://schemas.microsoft.com/office/drawing/2014/main" id="{8D555DD1-69BF-567B-DEE7-574726CC1193}"/>
              </a:ext>
            </a:extLst>
          </p:cNvPr>
          <p:cNvSpPr>
            <a:spLocks noGrp="1"/>
          </p:cNvSpPr>
          <p:nvPr>
            <p:ph type="subTitle" idx="1"/>
          </p:nvPr>
        </p:nvSpPr>
        <p:spPr>
          <a:xfrm>
            <a:off x="1881618" y="3898128"/>
            <a:ext cx="8036491" cy="1077218"/>
          </a:xfrm>
        </p:spPr>
        <p:txBody>
          <a:bodyPr/>
          <a:lstStyle/>
          <a:p>
            <a:r>
              <a:rPr lang="es-ES" b="1" dirty="0">
                <a:latin typeface="Calibri Light"/>
                <a:cs typeface="Calibri Light"/>
              </a:rPr>
              <a:t>Manejo de desechos, parte 2: Eliminación final de desechos</a:t>
            </a:r>
            <a:endParaRPr lang="en-US" b="1" dirty="0"/>
          </a:p>
        </p:txBody>
      </p:sp>
      <p:sp>
        <p:nvSpPr>
          <p:cNvPr id="3" name="Text Placeholder 2">
            <a:extLst>
              <a:ext uri="{FF2B5EF4-FFF2-40B4-BE49-F238E27FC236}">
                <a16:creationId xmlns:a16="http://schemas.microsoft.com/office/drawing/2014/main" id="{9A7675A3-2826-C338-BA7D-713C4F412E88}"/>
              </a:ext>
            </a:extLst>
          </p:cNvPr>
          <p:cNvSpPr>
            <a:spLocks noGrp="1"/>
          </p:cNvSpPr>
          <p:nvPr>
            <p:ph type="body" sz="quarter" idx="10"/>
          </p:nvPr>
        </p:nvSpPr>
        <p:spPr>
          <a:xfrm>
            <a:off x="1881618" y="5292747"/>
            <a:ext cx="7656392" cy="784830"/>
          </a:xfrm>
        </p:spPr>
        <p:txBody>
          <a:bodyPr/>
          <a:lstStyle/>
          <a:p>
            <a:r>
              <a:rPr lang="es-ES" dirty="0"/>
              <a:t>Entornos de atención médica con recursos entre limitados e intermedios</a:t>
            </a:r>
          </a:p>
        </p:txBody>
      </p:sp>
      <p:sp>
        <p:nvSpPr>
          <p:cNvPr id="9" name="TextBox 8">
            <a:extLst>
              <a:ext uri="{FF2B5EF4-FFF2-40B4-BE49-F238E27FC236}">
                <a16:creationId xmlns:a16="http://schemas.microsoft.com/office/drawing/2014/main" id="{58F22A3D-C40A-1F69-C59C-743C1767F55C}"/>
              </a:ext>
            </a:extLst>
          </p:cNvPr>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1" name="Picture 10" descr="Logos: U.S. Department of Health and Human Services (USDHHS) and U.S. Centers for Disease Control and Prevention (CDC).">
            <a:extLst>
              <a:ext uri="{FF2B5EF4-FFF2-40B4-BE49-F238E27FC236}">
                <a16:creationId xmlns:a16="http://schemas.microsoft.com/office/drawing/2014/main" id="{3D28BBA1-8A35-5C29-F5CE-53C99940AE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sp>
        <p:nvSpPr>
          <p:cNvPr id="13" name="TextBox 12">
            <a:extLst>
              <a:ext uri="{FF2B5EF4-FFF2-40B4-BE49-F238E27FC236}">
                <a16:creationId xmlns:a16="http://schemas.microsoft.com/office/drawing/2014/main" id="{553923A7-4088-E555-E704-14FCC8F108B5}"/>
              </a:ext>
            </a:extLst>
          </p:cNvPr>
          <p:cNvSpPr txBox="1"/>
          <p:nvPr/>
        </p:nvSpPr>
        <p:spPr>
          <a:xfrm>
            <a:off x="8574374" y="6268880"/>
            <a:ext cx="31604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0" dirty="0">
                <a:solidFill>
                  <a:srgbClr val="005DAB"/>
                </a:solidFill>
                <a:latin typeface="Calibri"/>
                <a:cs typeface="Calibri"/>
              </a:rPr>
              <a:t>Actualización: junio del 2026</a:t>
            </a:r>
          </a:p>
        </p:txBody>
      </p:sp>
    </p:spTree>
    <p:extLst>
      <p:ext uri="{BB962C8B-B14F-4D97-AF65-F5344CB8AC3E}">
        <p14:creationId xmlns:p14="http://schemas.microsoft.com/office/powerpoint/2010/main" val="380499316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66739"/>
            <a:ext cx="10972800" cy="114300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sz="quarter" idx="11"/>
          </p:nvPr>
        </p:nvSpPr>
        <p:spPr>
          <a:xfrm>
            <a:off x="609600" y="1938584"/>
            <a:ext cx="10972800" cy="4176467"/>
          </a:xfrm>
        </p:spPr>
        <p:txBody>
          <a:bodyPr/>
          <a:lstStyle/>
          <a:p>
            <a:pPr marL="0" indent="0">
              <a:buClrTx/>
              <a:buNone/>
            </a:pPr>
            <a:r>
              <a:rPr lang="es-ES" sz="3200" dirty="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pPr>
            <a:r>
              <a:rPr lang="es-ES" sz="3000" dirty="0">
                <a:solidFill>
                  <a:srgbClr val="000000"/>
                </a:solidFill>
                <a:latin typeface="Calibri"/>
                <a:cs typeface="Calibri"/>
              </a:rPr>
              <a:t>Explicar por qué la eliminación adecuada de desechos durante un brote de ébola o de enfermedad de Marburgo es importante</a:t>
            </a:r>
          </a:p>
          <a:p>
            <a:pPr marL="805180" lvl="1" indent="-457200">
              <a:spcBef>
                <a:spcPts val="1800"/>
              </a:spcBef>
              <a:buClr>
                <a:schemeClr val="accent2">
                  <a:lumMod val="60000"/>
                  <a:lumOff val="40000"/>
                </a:schemeClr>
              </a:buClr>
            </a:pPr>
            <a:r>
              <a:rPr lang="es-ES" sz="3000" dirty="0">
                <a:solidFill>
                  <a:srgbClr val="000000"/>
                </a:solidFill>
                <a:latin typeface="Calibri"/>
                <a:cs typeface="Calibri"/>
              </a:rPr>
              <a:t>Identificar formas de mejorar la eliminación final de desechos en sus propios centros médicos</a:t>
            </a:r>
          </a:p>
          <a:p>
            <a:pPr marL="805180" lvl="1" indent="-457200">
              <a:spcBef>
                <a:spcPts val="1800"/>
              </a:spcBef>
              <a:buClr>
                <a:srgbClr val="005DAA"/>
              </a:buClr>
            </a:pPr>
            <a:endParaRPr lang="en-US" sz="3000" dirty="0">
              <a:solidFill>
                <a:srgbClr val="000000"/>
              </a:solidFill>
              <a:latin typeface="Calibri"/>
              <a:cs typeface="Calibri"/>
            </a:endParaRPr>
          </a:p>
          <a:p>
            <a:pPr marL="805180" lvl="1" indent="-457200">
              <a:spcBef>
                <a:spcPts val="1800"/>
              </a:spcBef>
              <a:buClr>
                <a:srgbClr val="005DAA"/>
              </a:buClr>
            </a:pPr>
            <a:endParaRPr lang="en-US" sz="3000" dirty="0">
              <a:solidFill>
                <a:srgbClr val="000000"/>
              </a:solidFill>
              <a:latin typeface="Calibri"/>
              <a:cs typeface="Calibri"/>
            </a:endParaRPr>
          </a:p>
          <a:p>
            <a:pPr marL="805180" lvl="1" indent="-457200">
              <a:spcBef>
                <a:spcPts val="1800"/>
              </a:spcBef>
              <a:buClr>
                <a:srgbClr val="005DAA"/>
              </a:buClr>
            </a:pPr>
            <a:endParaRPr lang="en-US" sz="3200" dirty="0">
              <a:solidFill>
                <a:srgbClr val="000000"/>
              </a:solidFill>
              <a:latin typeface="Calibri"/>
              <a:cs typeface="Calibri"/>
            </a:endParaRPr>
          </a:p>
          <a:p>
            <a:pPr marL="805180" lvl="1" indent="-457200">
              <a:spcBef>
                <a:spcPts val="1800"/>
              </a:spcBef>
              <a:buClr>
                <a:srgbClr val="005DAA"/>
              </a:buClr>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5F067-BBF0-4D6A-AF81-8E7C53A788E0}"/>
              </a:ext>
            </a:extLst>
          </p:cNvPr>
          <p:cNvSpPr>
            <a:spLocks noGrp="1"/>
          </p:cNvSpPr>
          <p:nvPr>
            <p:ph type="title"/>
          </p:nvPr>
        </p:nvSpPr>
        <p:spPr>
          <a:xfrm>
            <a:off x="566058" y="617347"/>
            <a:ext cx="11059884" cy="1162051"/>
          </a:xfrm>
          <a:prstGeom prst="rect">
            <a:avLst/>
          </a:prstGeom>
        </p:spPr>
        <p:txBody>
          <a:bodyPr/>
          <a:lstStyle/>
          <a:p>
            <a:r>
              <a:rPr lang="es-ES" sz="4000" b="1" dirty="0">
                <a:solidFill>
                  <a:schemeClr val="bg2"/>
                </a:solidFill>
                <a:latin typeface="Calibri Light" panose="020F0302020204030204" pitchFamily="34" charset="0"/>
                <a:cs typeface="Calibri Light" panose="020F0302020204030204" pitchFamily="34" charset="0"/>
              </a:rPr>
              <a:t>Hablar sobre lo siguiente:</a:t>
            </a:r>
          </a:p>
        </p:txBody>
      </p:sp>
      <p:sp>
        <p:nvSpPr>
          <p:cNvPr id="3" name="Text Placeholder 2">
            <a:extLst>
              <a:ext uri="{FF2B5EF4-FFF2-40B4-BE49-F238E27FC236}">
                <a16:creationId xmlns:a16="http://schemas.microsoft.com/office/drawing/2014/main" id="{A5AD7ED4-79FD-4616-B029-EA71E4B918BF}"/>
              </a:ext>
            </a:extLst>
          </p:cNvPr>
          <p:cNvSpPr>
            <a:spLocks noGrp="1"/>
          </p:cNvSpPr>
          <p:nvPr>
            <p:ph type="body" idx="1"/>
          </p:nvPr>
        </p:nvSpPr>
        <p:spPr>
          <a:xfrm>
            <a:off x="914400" y="2184401"/>
            <a:ext cx="10363200" cy="3997370"/>
          </a:xfrm>
        </p:spPr>
        <p:txBody>
          <a:bodyPr>
            <a:noAutofit/>
          </a:bodyPr>
          <a:lstStyle/>
          <a:p>
            <a:pPr>
              <a:lnSpc>
                <a:spcPct val="100000"/>
              </a:lnSpc>
            </a:pPr>
            <a:r>
              <a:rPr lang="es-ES" sz="3600" dirty="0"/>
              <a:t>Una vez que se han recolectado los desechos de los recipientes para desechos en su centro médico, ¿cómo se eliminan?</a:t>
            </a:r>
          </a:p>
          <a:p>
            <a:pPr marL="0" indent="0">
              <a:lnSpc>
                <a:spcPct val="100000"/>
              </a:lnSpc>
              <a:buNone/>
            </a:pPr>
            <a:endParaRPr lang="en-US" sz="3600" dirty="0"/>
          </a:p>
          <a:p>
            <a:pPr marL="0" indent="0">
              <a:lnSpc>
                <a:spcPct val="100000"/>
              </a:lnSpc>
              <a:buNone/>
            </a:pPr>
            <a:r>
              <a:rPr lang="es-ES" sz="3600" dirty="0"/>
              <a:t>La eliminación de los desechos generales, ¿difiere de la de los desechos infecciosos o de otros tipos de desechos recolectados? Si es así, ¿de qué manera?</a:t>
            </a:r>
          </a:p>
        </p:txBody>
      </p:sp>
    </p:spTree>
    <p:extLst>
      <p:ext uri="{BB962C8B-B14F-4D97-AF65-F5344CB8AC3E}">
        <p14:creationId xmlns:p14="http://schemas.microsoft.com/office/powerpoint/2010/main" val="27392428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673650" y="4661320"/>
            <a:ext cx="5971308" cy="1162051"/>
          </a:xfrm>
        </p:spPr>
        <p:txBody>
          <a:bodyPr/>
          <a:lstStyle/>
          <a:p>
            <a:r>
              <a:rPr lang="es-ES" sz="4000">
                <a:latin typeface="Calibri Light" panose="020F0302020204030204" pitchFamily="34" charset="0"/>
                <a:cs typeface="Calibri Light" panose="020F0302020204030204" pitchFamily="34" charset="0"/>
              </a:rPr>
              <a:t>Eliminación de desechos</a:t>
            </a:r>
          </a:p>
        </p:txBody>
      </p:sp>
    </p:spTree>
    <p:extLst>
      <p:ext uri="{BB962C8B-B14F-4D97-AF65-F5344CB8AC3E}">
        <p14:creationId xmlns:p14="http://schemas.microsoft.com/office/powerpoint/2010/main" val="98284128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n de viales rotos y enteros, agujas y un bisturí.">
            <a:extLst>
              <a:ext uri="{FF2B5EF4-FFF2-40B4-BE49-F238E27FC236}">
                <a16:creationId xmlns:a16="http://schemas.microsoft.com/office/drawing/2014/main" id="{AC7C757C-7BA0-F0EB-180E-DCA89E7A3C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0606" y="4772446"/>
            <a:ext cx="4102443" cy="190165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A4FA870-C2AC-4FDD-ACC2-04A745C9D03F}"/>
              </a:ext>
            </a:extLst>
          </p:cNvPr>
          <p:cNvSpPr>
            <a:spLocks noGrp="1"/>
          </p:cNvSpPr>
          <p:nvPr>
            <p:ph type="title"/>
          </p:nvPr>
        </p:nvSpPr>
        <p:spPr>
          <a:xfrm>
            <a:off x="609600" y="312739"/>
            <a:ext cx="10972800" cy="1143000"/>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¿Por qué es importante la eliminación de los desechos?</a:t>
            </a:r>
          </a:p>
        </p:txBody>
      </p:sp>
      <p:sp>
        <p:nvSpPr>
          <p:cNvPr id="3" name="Content Placeholder 2">
            <a:extLst>
              <a:ext uri="{FF2B5EF4-FFF2-40B4-BE49-F238E27FC236}">
                <a16:creationId xmlns:a16="http://schemas.microsoft.com/office/drawing/2014/main" id="{A29204ED-9337-48D8-AEAA-243560A45A80}"/>
              </a:ext>
            </a:extLst>
          </p:cNvPr>
          <p:cNvSpPr>
            <a:spLocks noGrp="1"/>
          </p:cNvSpPr>
          <p:nvPr>
            <p:ph type="body" sz="quarter" idx="10"/>
          </p:nvPr>
        </p:nvSpPr>
        <p:spPr>
          <a:xfrm>
            <a:off x="609600" y="1447203"/>
            <a:ext cx="10972800" cy="4176467"/>
          </a:xfrm>
        </p:spPr>
        <p:txBody>
          <a:bodyPr vert="horz" lIns="91440" tIns="45720" rIns="91440" bIns="45720" rtlCol="0" anchor="t">
            <a:normAutofit/>
          </a:bodyPr>
          <a:lstStyle/>
          <a:p>
            <a:pPr marL="456565" indent="-456565"/>
            <a:r>
              <a:rPr lang="es-ES" sz="2800" dirty="0">
                <a:solidFill>
                  <a:srgbClr val="000000"/>
                </a:solidFill>
                <a:latin typeface="Calibri"/>
                <a:cs typeface="Calibri"/>
              </a:rPr>
              <a:t>El manejo inadecuado de desechos </a:t>
            </a:r>
            <a:r>
              <a:rPr lang="es-ES" sz="2800" b="1" dirty="0">
                <a:solidFill>
                  <a:srgbClr val="0039A6"/>
                </a:solidFill>
                <a:latin typeface="Calibri"/>
                <a:cs typeface="Calibri"/>
              </a:rPr>
              <a:t>presenta posibles riesgos para su salud</a:t>
            </a:r>
            <a:r>
              <a:rPr lang="es-ES" sz="2800" dirty="0">
                <a:latin typeface="Calibri"/>
                <a:cs typeface="Calibri"/>
              </a:rPr>
              <a:t>, la de </a:t>
            </a:r>
            <a:r>
              <a:rPr lang="es-ES" sz="2800" dirty="0">
                <a:solidFill>
                  <a:srgbClr val="000000"/>
                </a:solidFill>
                <a:latin typeface="Calibri"/>
                <a:cs typeface="Calibri"/>
              </a:rPr>
              <a:t>sus pacientes y otros miembros del personal en su centro, así como la de su comunidad.</a:t>
            </a:r>
          </a:p>
          <a:p>
            <a:pPr marL="456565" indent="-456565"/>
            <a:r>
              <a:rPr lang="es-ES" sz="2650" dirty="0">
                <a:latin typeface="Calibri"/>
                <a:cs typeface="Calibri"/>
              </a:rPr>
              <a:t>Riesgos posibles:</a:t>
            </a:r>
          </a:p>
          <a:p>
            <a:pPr marL="989965" lvl="1" indent="-380365"/>
            <a:r>
              <a:rPr lang="es-ES" sz="2650" dirty="0"/>
              <a:t>Exposición a artículos contaminados con los virus que causan el ébola o la enfermedad de Marburgo (p. ej., guantes contaminados)</a:t>
            </a:r>
          </a:p>
          <a:p>
            <a:pPr marL="989965" lvl="1" indent="-380365"/>
            <a:r>
              <a:rPr lang="es-ES" sz="2650" dirty="0">
                <a:latin typeface="Calibri"/>
                <a:cs typeface="Calibri" panose="020F0502020204030204"/>
              </a:rPr>
              <a:t>Exposición a artículos cortopunzantes que presentan un riesgo de lesión física, así como de exposición a los virus que causan el ébola o la enfermedad de Marburgo (p. ej., agujas usadas)</a:t>
            </a:r>
          </a:p>
          <a:p>
            <a:endParaRPr lang="en-US" dirty="0">
              <a:cs typeface="Calibri" panose="020F0502020204030204"/>
            </a:endParaRPr>
          </a:p>
        </p:txBody>
      </p:sp>
    </p:spTree>
    <p:extLst>
      <p:ext uri="{BB962C8B-B14F-4D97-AF65-F5344CB8AC3E}">
        <p14:creationId xmlns:p14="http://schemas.microsoft.com/office/powerpoint/2010/main" val="358177456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FEB7-F811-49A4-9F63-A7F5AD842CE8}"/>
              </a:ext>
            </a:extLst>
          </p:cNvPr>
          <p:cNvSpPr>
            <a:spLocks noGrp="1"/>
          </p:cNvSpPr>
          <p:nvPr>
            <p:ph type="title"/>
          </p:nvPr>
        </p:nvSpPr>
        <p:spPr>
          <a:xfrm>
            <a:off x="609600" y="325439"/>
            <a:ext cx="10972800" cy="969545"/>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Eliminación de desechos </a:t>
            </a:r>
          </a:p>
        </p:txBody>
      </p:sp>
      <p:sp>
        <p:nvSpPr>
          <p:cNvPr id="3" name="Text Placeholder 2">
            <a:extLst>
              <a:ext uri="{FF2B5EF4-FFF2-40B4-BE49-F238E27FC236}">
                <a16:creationId xmlns:a16="http://schemas.microsoft.com/office/drawing/2014/main" id="{14399667-DAAA-45EC-BC6A-3DFC7C2AD312}"/>
              </a:ext>
            </a:extLst>
          </p:cNvPr>
          <p:cNvSpPr>
            <a:spLocks noGrp="1"/>
          </p:cNvSpPr>
          <p:nvPr>
            <p:ph type="body" sz="quarter" idx="10"/>
          </p:nvPr>
        </p:nvSpPr>
        <p:spPr>
          <a:xfrm>
            <a:off x="609600" y="1443636"/>
            <a:ext cx="10972800" cy="4916774"/>
          </a:xfrm>
        </p:spPr>
        <p:txBody>
          <a:bodyPr vert="horz" lIns="91440" tIns="45720" rIns="91440" bIns="45720" rtlCol="0" anchor="t">
            <a:normAutofit/>
          </a:bodyPr>
          <a:lstStyle/>
          <a:p>
            <a:pPr>
              <a:lnSpc>
                <a:spcPct val="100000"/>
              </a:lnSpc>
            </a:pPr>
            <a:r>
              <a:rPr lang="es-ES" sz="3000" dirty="0">
                <a:solidFill>
                  <a:srgbClr val="000000"/>
                </a:solidFill>
              </a:rPr>
              <a:t>Los centros de atención médica deben tener un </a:t>
            </a:r>
            <a:r>
              <a:rPr lang="es-ES" sz="3000" b="1" dirty="0">
                <a:solidFill>
                  <a:schemeClr val="accent5">
                    <a:lumMod val="75000"/>
                  </a:schemeClr>
                </a:solidFill>
              </a:rPr>
              <a:t>sistema funcional</a:t>
            </a:r>
            <a:r>
              <a:rPr lang="es-ES" sz="3000" dirty="0"/>
              <a:t> </a:t>
            </a:r>
            <a:r>
              <a:rPr lang="es-ES" sz="3000" dirty="0">
                <a:solidFill>
                  <a:srgbClr val="000000"/>
                </a:solidFill>
              </a:rPr>
              <a:t>para la eliminación final de desechos</a:t>
            </a:r>
          </a:p>
          <a:p>
            <a:pPr>
              <a:lnSpc>
                <a:spcPct val="100000"/>
              </a:lnSpc>
            </a:pPr>
            <a:endParaRPr lang="en-GB" sz="3000" dirty="0">
              <a:solidFill>
                <a:schemeClr val="tx1"/>
              </a:solidFill>
            </a:endParaRPr>
          </a:p>
          <a:p>
            <a:pPr>
              <a:lnSpc>
                <a:spcPct val="100000"/>
              </a:lnSpc>
              <a:spcBef>
                <a:spcPts val="0"/>
              </a:spcBef>
            </a:pPr>
            <a:r>
              <a:rPr lang="es-ES" sz="3000" b="1" dirty="0">
                <a:solidFill>
                  <a:schemeClr val="accent5">
                    <a:lumMod val="75000"/>
                  </a:schemeClr>
                </a:solidFill>
              </a:rPr>
              <a:t>Los desechos infecciosos y potencialmente infecciosos </a:t>
            </a:r>
            <a:r>
              <a:rPr lang="es-ES" sz="3000" dirty="0">
                <a:solidFill>
                  <a:srgbClr val="000000"/>
                </a:solidFill>
              </a:rPr>
              <a:t>deben ser: </a:t>
            </a:r>
          </a:p>
          <a:p>
            <a:pPr lvl="1">
              <a:lnSpc>
                <a:spcPct val="100000"/>
              </a:lnSpc>
            </a:pPr>
            <a:r>
              <a:rPr lang="es-ES" sz="3000" dirty="0">
                <a:solidFill>
                  <a:srgbClr val="000000"/>
                </a:solidFill>
              </a:rPr>
              <a:t>Incinerados </a:t>
            </a:r>
          </a:p>
          <a:p>
            <a:pPr lvl="1">
              <a:lnSpc>
                <a:spcPct val="100000"/>
              </a:lnSpc>
            </a:pPr>
            <a:r>
              <a:rPr lang="es-ES" sz="3000" dirty="0">
                <a:solidFill>
                  <a:srgbClr val="000000"/>
                </a:solidFill>
                <a:ea typeface=""/>
                <a:cs typeface="+mn-lt"/>
              </a:rPr>
              <a:t>Tratados sin quemarlos (autoclave/trituración u otro tratamiento alternativo) antes de colocarlos en el flujo de desechos regular </a:t>
            </a:r>
          </a:p>
          <a:p>
            <a:pPr lvl="1">
              <a:lnSpc>
                <a:spcPct val="100000"/>
              </a:lnSpc>
            </a:pPr>
            <a:r>
              <a:rPr lang="es-ES" sz="3000" dirty="0">
                <a:solidFill>
                  <a:srgbClr val="000000"/>
                </a:solidFill>
              </a:rPr>
              <a:t>Enterrados </a:t>
            </a:r>
          </a:p>
          <a:p>
            <a:pPr lvl="1"/>
            <a:endParaRPr lang="en-US" sz="2800" dirty="0">
              <a:solidFill>
                <a:schemeClr val="tx1"/>
              </a:solidFill>
              <a:cs typeface="Calibri"/>
            </a:endParaRPr>
          </a:p>
        </p:txBody>
      </p:sp>
    </p:spTree>
    <p:extLst>
      <p:ext uri="{BB962C8B-B14F-4D97-AF65-F5344CB8AC3E}">
        <p14:creationId xmlns:p14="http://schemas.microsoft.com/office/powerpoint/2010/main" val="3485179548"/>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FEB7-F811-49A4-9F63-A7F5AD842CE8}"/>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Ubicación del incinerador</a:t>
            </a:r>
          </a:p>
        </p:txBody>
      </p:sp>
      <p:sp>
        <p:nvSpPr>
          <p:cNvPr id="3" name="Text Placeholder 2">
            <a:extLst>
              <a:ext uri="{FF2B5EF4-FFF2-40B4-BE49-F238E27FC236}">
                <a16:creationId xmlns:a16="http://schemas.microsoft.com/office/drawing/2014/main" id="{14399667-DAAA-45EC-BC6A-3DFC7C2AD312}"/>
              </a:ext>
            </a:extLst>
          </p:cNvPr>
          <p:cNvSpPr>
            <a:spLocks noGrp="1"/>
          </p:cNvSpPr>
          <p:nvPr>
            <p:ph type="body" sz="quarter" idx="10"/>
          </p:nvPr>
        </p:nvSpPr>
        <p:spPr>
          <a:xfrm>
            <a:off x="609600" y="1554158"/>
            <a:ext cx="6330846" cy="4176467"/>
          </a:xfrm>
        </p:spPr>
        <p:txBody>
          <a:bodyPr vert="horz" lIns="91440" tIns="45720" rIns="91440" bIns="45720" rtlCol="0" anchor="t">
            <a:normAutofit/>
          </a:bodyPr>
          <a:lstStyle/>
          <a:p>
            <a:pPr marL="457200" lvl="1" indent="0">
              <a:buNone/>
            </a:pPr>
            <a:endParaRPr lang="en-GB" sz="1800">
              <a:solidFill>
                <a:srgbClr val="000000"/>
              </a:solidFill>
            </a:endParaRPr>
          </a:p>
          <a:p>
            <a:pPr marL="456565" indent="-456565">
              <a:spcBef>
                <a:spcPts val="1800"/>
              </a:spcBef>
            </a:pPr>
            <a:r>
              <a:rPr lang="es-ES" sz="3000">
                <a:solidFill>
                  <a:srgbClr val="000000"/>
                </a:solidFill>
              </a:rPr>
              <a:t>Dentro de la propiedad del centro médico</a:t>
            </a:r>
          </a:p>
          <a:p>
            <a:pPr marL="456565" indent="-456565">
              <a:spcBef>
                <a:spcPts val="1800"/>
              </a:spcBef>
            </a:pPr>
            <a:r>
              <a:rPr lang="es-ES" sz="3000">
                <a:solidFill>
                  <a:srgbClr val="000000"/>
                </a:solidFill>
                <a:latin typeface="Calibri"/>
                <a:ea typeface="Calibri"/>
                <a:cs typeface="Calibri"/>
              </a:rPr>
              <a:t>Alejado del flujo de pacientes </a:t>
            </a:r>
          </a:p>
          <a:p>
            <a:pPr marL="456565" indent="-456565">
              <a:spcBef>
                <a:spcPts val="1800"/>
              </a:spcBef>
            </a:pPr>
            <a:r>
              <a:rPr lang="es-ES" sz="3000">
                <a:solidFill>
                  <a:srgbClr val="000000"/>
                </a:solidFill>
                <a:latin typeface="Calibri"/>
                <a:ea typeface="Calibri"/>
                <a:cs typeface="Calibri"/>
              </a:rPr>
              <a:t>En un área donde NO molestará a las personas </a:t>
            </a:r>
          </a:p>
          <a:p>
            <a:pPr marL="457188" lvl="1" indent="0">
              <a:buNone/>
            </a:pPr>
            <a:endParaRPr lang="en-US" sz="1800"/>
          </a:p>
          <a:p>
            <a:endParaRPr lang="en-US" sz="2400" b="1">
              <a:solidFill>
                <a:schemeClr val="accent4">
                  <a:lumMod val="50000"/>
                </a:schemeClr>
              </a:solidFill>
            </a:endParaRPr>
          </a:p>
          <a:p>
            <a:endParaRPr lang="en-US" sz="2400">
              <a:solidFill>
                <a:schemeClr val="accent4">
                  <a:lumMod val="50000"/>
                </a:schemeClr>
              </a:solidFill>
            </a:endParaRPr>
          </a:p>
        </p:txBody>
      </p:sp>
      <p:pic>
        <p:nvPicPr>
          <p:cNvPr id="1026" name="Picture 2" descr="Imagen de un incinerador en el exterior encerrado por 4 paredes y un techo. ">
            <a:extLst>
              <a:ext uri="{FF2B5EF4-FFF2-40B4-BE49-F238E27FC236}">
                <a16:creationId xmlns:a16="http://schemas.microsoft.com/office/drawing/2014/main" id="{A0D6F85F-B128-4A36-AB81-EACFEF7E41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1705" y="1225847"/>
            <a:ext cx="3653470" cy="4406306"/>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1144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FEB7-F811-49A4-9F63-A7F5AD842CE8}"/>
              </a:ext>
            </a:extLst>
          </p:cNvPr>
          <p:cNvSpPr>
            <a:spLocks noGrp="1"/>
          </p:cNvSpPr>
          <p:nvPr>
            <p:ph type="title"/>
          </p:nvPr>
        </p:nvSpPr>
        <p:spPr>
          <a:xfrm>
            <a:off x="609600" y="274639"/>
            <a:ext cx="10972800" cy="871427"/>
          </a:xfrm>
        </p:spPr>
        <p:txBody>
          <a:bodyPr/>
          <a:lstStyle/>
          <a:p>
            <a:pPr algn="ctr"/>
            <a:r>
              <a:rPr lang="es-ES" sz="4000">
                <a:solidFill>
                  <a:schemeClr val="accent5">
                    <a:lumMod val="75000"/>
                  </a:schemeClr>
                </a:solidFill>
                <a:latin typeface="Calibri Light" panose="020F0302020204030204" pitchFamily="34" charset="0"/>
                <a:cs typeface="Calibri Light" panose="020F0302020204030204" pitchFamily="34" charset="0"/>
              </a:rPr>
              <a:t>Opciones de incineradores</a:t>
            </a:r>
          </a:p>
        </p:txBody>
      </p:sp>
      <p:sp>
        <p:nvSpPr>
          <p:cNvPr id="12" name="TextBox 11">
            <a:extLst>
              <a:ext uri="{FF2B5EF4-FFF2-40B4-BE49-F238E27FC236}">
                <a16:creationId xmlns:a16="http://schemas.microsoft.com/office/drawing/2014/main" id="{97480FEE-AC2C-4736-BDF4-90934925227B}"/>
              </a:ext>
            </a:extLst>
          </p:cNvPr>
          <p:cNvSpPr txBox="1"/>
          <p:nvPr/>
        </p:nvSpPr>
        <p:spPr>
          <a:xfrm>
            <a:off x="347662" y="1146066"/>
            <a:ext cx="1009650" cy="646331"/>
          </a:xfrm>
          <a:prstGeom prst="rect">
            <a:avLst/>
          </a:prstGeom>
          <a:noFill/>
        </p:spPr>
        <p:txBody>
          <a:bodyPr wrap="square" rtlCol="0">
            <a:spAutoFit/>
          </a:bodyPr>
          <a:lstStyle/>
          <a:p>
            <a:pPr algn="ctr"/>
            <a:r>
              <a:rPr lang="es-ES" b="1" dirty="0">
                <a:solidFill>
                  <a:schemeClr val="tx1">
                    <a:lumMod val="75000"/>
                  </a:schemeClr>
                </a:solidFill>
              </a:rPr>
              <a:t>Mejor opción</a:t>
            </a:r>
          </a:p>
        </p:txBody>
      </p:sp>
      <p:cxnSp>
        <p:nvCxnSpPr>
          <p:cNvPr id="7" name="Straight Arrow Connector 6" descr="Arrow connecting the text &quot;Best Option&quot; at the top and the text &quot;Not Recommended&quot; at the bottom">
            <a:extLst>
              <a:ext uri="{FF2B5EF4-FFF2-40B4-BE49-F238E27FC236}">
                <a16:creationId xmlns:a16="http://schemas.microsoft.com/office/drawing/2014/main" id="{7B77BFFB-98FA-4AEB-97D0-988321BB31EC}"/>
              </a:ext>
            </a:extLst>
          </p:cNvPr>
          <p:cNvCxnSpPr>
            <a:cxnSpLocks/>
          </p:cNvCxnSpPr>
          <p:nvPr/>
        </p:nvCxnSpPr>
        <p:spPr>
          <a:xfrm>
            <a:off x="852487" y="1814513"/>
            <a:ext cx="0" cy="3748087"/>
          </a:xfrm>
          <a:prstGeom prst="straightConnector1">
            <a:avLst/>
          </a:prstGeom>
          <a:ln w="22225">
            <a:solidFill>
              <a:schemeClr val="tx1">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B9E29B3-72CB-4FF4-9C0A-179575B1526C}"/>
              </a:ext>
            </a:extLst>
          </p:cNvPr>
          <p:cNvSpPr txBox="1"/>
          <p:nvPr/>
        </p:nvSpPr>
        <p:spPr>
          <a:xfrm>
            <a:off x="-90643" y="5629686"/>
            <a:ext cx="1934433" cy="646331"/>
          </a:xfrm>
          <a:prstGeom prst="rect">
            <a:avLst/>
          </a:prstGeom>
          <a:noFill/>
        </p:spPr>
        <p:txBody>
          <a:bodyPr wrap="square" rtlCol="0">
            <a:spAutoFit/>
          </a:bodyPr>
          <a:lstStyle/>
          <a:p>
            <a:pPr algn="ctr"/>
            <a:r>
              <a:rPr lang="es-ES" b="1" dirty="0">
                <a:solidFill>
                  <a:schemeClr val="tx1">
                    <a:lumMod val="75000"/>
                  </a:schemeClr>
                </a:solidFill>
              </a:rPr>
              <a:t>No recomendada</a:t>
            </a:r>
          </a:p>
        </p:txBody>
      </p:sp>
      <p:sp>
        <p:nvSpPr>
          <p:cNvPr id="3" name="Text Placeholder 2">
            <a:extLst>
              <a:ext uri="{FF2B5EF4-FFF2-40B4-BE49-F238E27FC236}">
                <a16:creationId xmlns:a16="http://schemas.microsoft.com/office/drawing/2014/main" id="{14399667-DAAA-45EC-BC6A-3DFC7C2AD312}"/>
              </a:ext>
            </a:extLst>
          </p:cNvPr>
          <p:cNvSpPr>
            <a:spLocks noGrp="1"/>
          </p:cNvSpPr>
          <p:nvPr>
            <p:ph type="body" sz="quarter" idx="10"/>
          </p:nvPr>
        </p:nvSpPr>
        <p:spPr>
          <a:xfrm>
            <a:off x="1073670" y="1409076"/>
            <a:ext cx="6190935" cy="5174286"/>
          </a:xfrm>
        </p:spPr>
        <p:txBody>
          <a:bodyPr vert="horz" lIns="91440" tIns="45720" rIns="91440" bIns="45720" rtlCol="0" anchor="t">
            <a:normAutofit/>
          </a:bodyPr>
          <a:lstStyle/>
          <a:p>
            <a:endParaRPr lang="en-GB" sz="2800" dirty="0">
              <a:solidFill>
                <a:schemeClr val="tx1"/>
              </a:solidFill>
            </a:endParaRPr>
          </a:p>
          <a:p>
            <a:pPr>
              <a:buFont typeface="Wingdings" panose="05000000000000000000" pitchFamily="2" charset="2"/>
              <a:buChar char="Ø"/>
            </a:pPr>
            <a:r>
              <a:rPr lang="es-ES" sz="2800" dirty="0">
                <a:solidFill>
                  <a:srgbClr val="000000"/>
                </a:solidFill>
              </a:rPr>
              <a:t>Incineradores de alta temperatura</a:t>
            </a:r>
          </a:p>
          <a:p>
            <a:pPr>
              <a:spcBef>
                <a:spcPts val="600"/>
              </a:spcBef>
              <a:buFont typeface="Wingdings" panose="05000000000000000000" pitchFamily="2" charset="2"/>
              <a:buChar char="Ø"/>
            </a:pPr>
            <a:r>
              <a:rPr lang="es-ES" sz="2800" dirty="0">
                <a:solidFill>
                  <a:srgbClr val="000000"/>
                </a:solidFill>
              </a:rPr>
              <a:t>Incineradores De Montfort de ladrillo (de dos cámaras)</a:t>
            </a:r>
          </a:p>
          <a:p>
            <a:pPr lvl="1"/>
            <a:r>
              <a:rPr lang="es-ES" sz="2600" dirty="0">
                <a:solidFill>
                  <a:srgbClr val="000000"/>
                </a:solidFill>
              </a:rPr>
              <a:t>Permite temperaturas más altas = incineración de desechos más eficaz y emisiones tóxicas reducidas</a:t>
            </a:r>
          </a:p>
          <a:p>
            <a:pPr marL="342265" indent="-342265">
              <a:spcBef>
                <a:spcPts val="600"/>
              </a:spcBef>
              <a:buFont typeface="Wingdings" panose="05000000000000000000" pitchFamily="2" charset="2"/>
              <a:buChar char="Ø"/>
            </a:pPr>
            <a:r>
              <a:rPr lang="es-ES" sz="2800" dirty="0">
                <a:solidFill>
                  <a:srgbClr val="000000"/>
                </a:solidFill>
              </a:rPr>
              <a:t>Incineradores de tambor (no recomendado)</a:t>
            </a:r>
          </a:p>
          <a:p>
            <a:pPr lvl="1"/>
            <a:r>
              <a:rPr lang="es-ES" sz="2600" dirty="0">
                <a:solidFill>
                  <a:srgbClr val="000000"/>
                </a:solidFill>
              </a:rPr>
              <a:t>Mejor opción que la quema a cielo abierto</a:t>
            </a:r>
          </a:p>
          <a:p>
            <a:pPr lvl="1"/>
            <a:endParaRPr lang="en-GB" sz="2600" dirty="0">
              <a:solidFill>
                <a:schemeClr val="tx1"/>
              </a:solidFill>
            </a:endParaRPr>
          </a:p>
          <a:p>
            <a:pPr lvl="1"/>
            <a:endParaRPr lang="en-GB" sz="1800" dirty="0">
              <a:solidFill>
                <a:schemeClr val="tx1"/>
              </a:solidFill>
            </a:endParaRPr>
          </a:p>
          <a:p>
            <a:pPr marL="457188" lvl="1" indent="0">
              <a:buNone/>
            </a:pPr>
            <a:endParaRPr lang="en-US" sz="1800" dirty="0"/>
          </a:p>
          <a:p>
            <a:endParaRPr lang="en-US" sz="2400" b="1" dirty="0">
              <a:solidFill>
                <a:schemeClr val="accent4">
                  <a:lumMod val="50000"/>
                </a:schemeClr>
              </a:solidFill>
            </a:endParaRPr>
          </a:p>
          <a:p>
            <a:endParaRPr lang="en-US" sz="2400" dirty="0">
              <a:solidFill>
                <a:schemeClr val="accent4">
                  <a:lumMod val="50000"/>
                </a:schemeClr>
              </a:solidFill>
            </a:endParaRPr>
          </a:p>
        </p:txBody>
      </p:sp>
      <p:pic>
        <p:nvPicPr>
          <p:cNvPr id="5" name="Picture 6" descr="Imagen de una persona con mascarilla y overol abriendo la tapa superior de un incinerador de ladrillo.">
            <a:extLst>
              <a:ext uri="{FF2B5EF4-FFF2-40B4-BE49-F238E27FC236}">
                <a16:creationId xmlns:a16="http://schemas.microsoft.com/office/drawing/2014/main" id="{B74606F9-F893-20D3-3DB5-6F1119832AE7}"/>
              </a:ext>
            </a:extLst>
          </p:cNvPr>
          <p:cNvPicPr>
            <a:picLocks noChangeAspect="1"/>
          </p:cNvPicPr>
          <p:nvPr/>
        </p:nvPicPr>
        <p:blipFill>
          <a:blip r:embed="rId3"/>
          <a:stretch>
            <a:fillRect/>
          </a:stretch>
        </p:blipFill>
        <p:spPr>
          <a:xfrm>
            <a:off x="7458075" y="2143125"/>
            <a:ext cx="3965601" cy="2990850"/>
          </a:xfrm>
          <a:prstGeom prst="rect">
            <a:avLst/>
          </a:prstGeom>
          <a:ln>
            <a:solidFill>
              <a:srgbClr val="000000"/>
            </a:solidFill>
          </a:ln>
        </p:spPr>
      </p:pic>
    </p:spTree>
    <p:extLst>
      <p:ext uri="{BB962C8B-B14F-4D97-AF65-F5344CB8AC3E}">
        <p14:creationId xmlns:p14="http://schemas.microsoft.com/office/powerpoint/2010/main" val="192271291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D5AF1-28DA-4DD0-B571-E613BD692FAE}"/>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Opción provisional: Pozos de quema</a:t>
            </a:r>
          </a:p>
        </p:txBody>
      </p:sp>
      <p:sp>
        <p:nvSpPr>
          <p:cNvPr id="3" name="Text Placeholder 2">
            <a:extLst>
              <a:ext uri="{FF2B5EF4-FFF2-40B4-BE49-F238E27FC236}">
                <a16:creationId xmlns:a16="http://schemas.microsoft.com/office/drawing/2014/main" id="{D9F5521D-B6FB-471F-B66C-8C7906E9D567}"/>
              </a:ext>
            </a:extLst>
          </p:cNvPr>
          <p:cNvSpPr>
            <a:spLocks noGrp="1"/>
          </p:cNvSpPr>
          <p:nvPr>
            <p:ph type="body" sz="quarter" idx="10"/>
          </p:nvPr>
        </p:nvSpPr>
        <p:spPr>
          <a:xfrm>
            <a:off x="609600" y="1824284"/>
            <a:ext cx="10972800" cy="4546536"/>
          </a:xfrm>
        </p:spPr>
        <p:txBody>
          <a:bodyPr/>
          <a:lstStyle/>
          <a:p>
            <a:r>
              <a:rPr lang="es-ES" sz="3000"/>
              <a:t>Por lo general, es mejor </a:t>
            </a:r>
            <a:r>
              <a:rPr lang="es-ES" sz="3000" b="1">
                <a:solidFill>
                  <a:schemeClr val="accent5">
                    <a:lumMod val="75000"/>
                  </a:schemeClr>
                </a:solidFill>
              </a:rPr>
              <a:t>evitar la quema a cielo abierto de los desechos médicos  </a:t>
            </a:r>
          </a:p>
          <a:p>
            <a:pPr lvl="1"/>
            <a:r>
              <a:rPr lang="es-ES" sz="2800">
                <a:solidFill>
                  <a:srgbClr val="000000"/>
                </a:solidFill>
              </a:rPr>
              <a:t>Emite gases tóxicos </a:t>
            </a:r>
          </a:p>
          <a:p>
            <a:pPr lvl="1"/>
            <a:r>
              <a:rPr lang="es-ES" sz="2800">
                <a:solidFill>
                  <a:srgbClr val="000000"/>
                </a:solidFill>
              </a:rPr>
              <a:t>No alcanza temperaturas lo suficientemente altas para destruir completamente los desechos infecciosos</a:t>
            </a:r>
          </a:p>
          <a:p>
            <a:pPr lvl="1"/>
            <a:endParaRPr lang="en-GB" sz="3000" dirty="0">
              <a:solidFill>
                <a:schemeClr val="tx1"/>
              </a:solidFill>
            </a:endParaRPr>
          </a:p>
          <a:p>
            <a:r>
              <a:rPr lang="es-ES" sz="3000" b="1">
                <a:solidFill>
                  <a:schemeClr val="accent5">
                    <a:lumMod val="75000"/>
                  </a:schemeClr>
                </a:solidFill>
              </a:rPr>
              <a:t>En emergencias, se pueden usar pozos de quema</a:t>
            </a:r>
            <a:r>
              <a:rPr lang="es-ES" sz="3000">
                <a:solidFill>
                  <a:srgbClr val="000000"/>
                </a:solidFill>
              </a:rPr>
              <a:t> hasta que haya incineradores u otros métodos de tratamiento (como autoclaves) disponibles. </a:t>
            </a:r>
          </a:p>
          <a:p>
            <a:endParaRPr lang="en-US" dirty="0"/>
          </a:p>
        </p:txBody>
      </p:sp>
    </p:spTree>
    <p:extLst>
      <p:ext uri="{BB962C8B-B14F-4D97-AF65-F5344CB8AC3E}">
        <p14:creationId xmlns:p14="http://schemas.microsoft.com/office/powerpoint/2010/main" val="84470991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D5AF1-28DA-4DD0-B571-E613BD692FAE}"/>
              </a:ext>
            </a:extLst>
          </p:cNvPr>
          <p:cNvSpPr>
            <a:spLocks noGrp="1"/>
          </p:cNvSpPr>
          <p:nvPr>
            <p:ph type="title"/>
          </p:nvPr>
        </p:nvSpPr>
        <p:spPr>
          <a:xfrm>
            <a:off x="609600" y="274639"/>
            <a:ext cx="10972800" cy="819643"/>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Opción provisional: Pozos de quema </a:t>
            </a:r>
            <a:r>
              <a:rPr lang="es-ES" sz="4000">
                <a:solidFill>
                  <a:schemeClr val="bg2"/>
                </a:solidFill>
                <a:latin typeface="Calibri Light" panose="020F0302020204030204" pitchFamily="34" charset="0"/>
                <a:cs typeface="Calibri Light" panose="020F0302020204030204" pitchFamily="34" charset="0"/>
              </a:rPr>
              <a:t>(continuación)</a:t>
            </a:r>
            <a:r>
              <a:rPr lang="es-ES" sz="4000">
                <a:solidFill>
                  <a:schemeClr val="accent5">
                    <a:lumMod val="75000"/>
                  </a:schemeClr>
                </a:solidFill>
                <a:latin typeface="Calibri Light" panose="020F0302020204030204" pitchFamily="34" charset="0"/>
                <a:cs typeface="Calibri Light" panose="020F0302020204030204" pitchFamily="34" charset="0"/>
              </a:rPr>
              <a:t> </a:t>
            </a:r>
          </a:p>
        </p:txBody>
      </p:sp>
      <p:sp>
        <p:nvSpPr>
          <p:cNvPr id="3" name="Text Placeholder 2">
            <a:extLst>
              <a:ext uri="{FF2B5EF4-FFF2-40B4-BE49-F238E27FC236}">
                <a16:creationId xmlns:a16="http://schemas.microsoft.com/office/drawing/2014/main" id="{D9F5521D-B6FB-471F-B66C-8C7906E9D567}"/>
              </a:ext>
            </a:extLst>
          </p:cNvPr>
          <p:cNvSpPr>
            <a:spLocks noGrp="1"/>
          </p:cNvSpPr>
          <p:nvPr>
            <p:ph type="body" sz="quarter" idx="10"/>
          </p:nvPr>
        </p:nvSpPr>
        <p:spPr>
          <a:xfrm>
            <a:off x="609600" y="1278364"/>
            <a:ext cx="5836170" cy="2088234"/>
          </a:xfrm>
        </p:spPr>
        <p:txBody>
          <a:bodyPr/>
          <a:lstStyle/>
          <a:p>
            <a:r>
              <a:rPr lang="es-ES" sz="2800">
                <a:solidFill>
                  <a:schemeClr val="accent5">
                    <a:lumMod val="75000"/>
                  </a:schemeClr>
                </a:solidFill>
              </a:rPr>
              <a:t>Los pozos de quema deben: </a:t>
            </a:r>
          </a:p>
          <a:p>
            <a:pPr lvl="1"/>
            <a:r>
              <a:rPr lang="es-ES" sz="2600">
                <a:solidFill>
                  <a:srgbClr val="000000"/>
                </a:solidFill>
                <a:latin typeface="Calibri" panose="020F0502020204030204" pitchFamily="34" charset="0"/>
              </a:rPr>
              <a:t>estar alejados del flujo de pacientes</a:t>
            </a:r>
          </a:p>
          <a:p>
            <a:pPr lvl="1"/>
            <a:r>
              <a:rPr lang="es-ES" sz="2600">
                <a:solidFill>
                  <a:srgbClr val="000000"/>
                </a:solidFill>
                <a:latin typeface="Calibri" panose="020F0502020204030204" pitchFamily="34" charset="0"/>
              </a:rPr>
              <a:t>ser profundos</a:t>
            </a:r>
          </a:p>
          <a:p>
            <a:pPr lvl="1"/>
            <a:r>
              <a:rPr lang="es-ES" sz="2600">
                <a:solidFill>
                  <a:srgbClr val="000000"/>
                </a:solidFill>
                <a:latin typeface="Calibri" panose="020F0502020204030204" pitchFamily="34" charset="0"/>
              </a:rPr>
              <a:t>estar demarcados</a:t>
            </a:r>
          </a:p>
          <a:p>
            <a:endParaRPr lang="en-US"/>
          </a:p>
        </p:txBody>
      </p:sp>
      <p:pic>
        <p:nvPicPr>
          <p:cNvPr id="7" name="Picture 6" descr="Un área separada por un cerco con un pozo adentro.">
            <a:extLst>
              <a:ext uri="{FF2B5EF4-FFF2-40B4-BE49-F238E27FC236}">
                <a16:creationId xmlns:a16="http://schemas.microsoft.com/office/drawing/2014/main" id="{F5FD0C4E-ABE9-4091-A4A2-89C23771CA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4302" y="3366598"/>
            <a:ext cx="4064000" cy="3048000"/>
          </a:xfrm>
          <a:prstGeom prst="rect">
            <a:avLst/>
          </a:prstGeom>
          <a:ln>
            <a:solidFill>
              <a:srgbClr val="000000"/>
            </a:solidFill>
          </a:ln>
        </p:spPr>
      </p:pic>
      <p:pic>
        <p:nvPicPr>
          <p:cNvPr id="9" name="Content Placeholder 3" descr="Foto de un pozo cavado en la tierra con cenizas adentro y un cerco de madera alrededor.">
            <a:extLst>
              <a:ext uri="{FF2B5EF4-FFF2-40B4-BE49-F238E27FC236}">
                <a16:creationId xmlns:a16="http://schemas.microsoft.com/office/drawing/2014/main" id="{F2E11C2F-401C-4299-B362-BC4FDC9BA5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425186" y="1810290"/>
            <a:ext cx="5242561" cy="3931920"/>
          </a:xfrm>
          <a:prstGeom prst="rect">
            <a:avLst/>
          </a:prstGeom>
          <a:ln>
            <a:solidFill>
              <a:srgbClr val="000000"/>
            </a:solidFill>
          </a:ln>
        </p:spPr>
      </p:pic>
    </p:spTree>
    <p:extLst>
      <p:ext uri="{BB962C8B-B14F-4D97-AF65-F5344CB8AC3E}">
        <p14:creationId xmlns:p14="http://schemas.microsoft.com/office/powerpoint/2010/main" val="279636489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73FB7-15B8-4DA6-857B-BB2A6BDEBF02}"/>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Otras consideraciones</a:t>
            </a:r>
          </a:p>
        </p:txBody>
      </p:sp>
      <p:sp>
        <p:nvSpPr>
          <p:cNvPr id="3" name="Content Placeholder 2">
            <a:extLst>
              <a:ext uri="{FF2B5EF4-FFF2-40B4-BE49-F238E27FC236}">
                <a16:creationId xmlns:a16="http://schemas.microsoft.com/office/drawing/2014/main" id="{BEC8B721-D2CF-462A-9714-CF2B12C7552B}"/>
              </a:ext>
            </a:extLst>
          </p:cNvPr>
          <p:cNvSpPr>
            <a:spLocks noGrp="1"/>
          </p:cNvSpPr>
          <p:nvPr>
            <p:ph type="body" sz="quarter" idx="10"/>
          </p:nvPr>
        </p:nvSpPr>
        <p:spPr>
          <a:xfrm>
            <a:off x="609600" y="1824284"/>
            <a:ext cx="5486400" cy="4176467"/>
          </a:xfrm>
        </p:spPr>
        <p:txBody>
          <a:bodyPr/>
          <a:lstStyle/>
          <a:p>
            <a:pPr>
              <a:spcBef>
                <a:spcPts val="1200"/>
              </a:spcBef>
            </a:pPr>
            <a:r>
              <a:rPr lang="es-ES" sz="3200"/>
              <a:t>Evitar situaciones en las que:</a:t>
            </a:r>
          </a:p>
          <a:p>
            <a:pPr lvl="1">
              <a:spcBef>
                <a:spcPts val="1200"/>
              </a:spcBef>
            </a:pPr>
            <a:r>
              <a:rPr lang="es-ES" sz="2800"/>
              <a:t>Los desechos no estén separados </a:t>
            </a:r>
          </a:p>
          <a:p>
            <a:pPr lvl="1">
              <a:spcBef>
                <a:spcPts val="1200"/>
              </a:spcBef>
            </a:pPr>
            <a:r>
              <a:rPr lang="es-ES" sz="2800"/>
              <a:t>Los desechos se desborden porque la opción de eliminación final necesita mantenimiento</a:t>
            </a:r>
          </a:p>
        </p:txBody>
      </p:sp>
      <p:pic>
        <p:nvPicPr>
          <p:cNvPr id="5" name="Picture 4" descr="Foto de un recipiente de basura al aire libre lleno de basura que se está saliendo por los costados.">
            <a:extLst>
              <a:ext uri="{FF2B5EF4-FFF2-40B4-BE49-F238E27FC236}">
                <a16:creationId xmlns:a16="http://schemas.microsoft.com/office/drawing/2014/main" id="{804823A7-BA7E-4486-91A8-292E315690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3873" y="1825625"/>
            <a:ext cx="5172646" cy="3879485"/>
          </a:xfrm>
          <a:prstGeom prst="rect">
            <a:avLst/>
          </a:prstGeom>
          <a:ln>
            <a:solidFill>
              <a:srgbClr val="000000"/>
            </a:solidFill>
          </a:ln>
        </p:spPr>
      </p:pic>
    </p:spTree>
    <p:extLst>
      <p:ext uri="{BB962C8B-B14F-4D97-AF65-F5344CB8AC3E}">
        <p14:creationId xmlns:p14="http://schemas.microsoft.com/office/powerpoint/2010/main" val="278549294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A113B-FE34-4A6D-8463-A41C89381A96}"/>
              </a:ext>
            </a:extLst>
          </p:cNvPr>
          <p:cNvSpPr>
            <a:spLocks noGrp="1"/>
          </p:cNvSpPr>
          <p:nvPr>
            <p:ph type="title"/>
          </p:nvPr>
        </p:nvSpPr>
        <p:spPr>
          <a:xfrm>
            <a:off x="560930" y="6910"/>
            <a:ext cx="11440569" cy="1143000"/>
          </a:xfrm>
        </p:spPr>
        <p:txBody>
          <a:bodyPr/>
          <a:lstStyle/>
          <a:p>
            <a:r>
              <a:rPr lang="es-ES" dirty="0">
                <a:latin typeface="Calibri Light" panose="020F0302020204030204" pitchFamily="34" charset="0"/>
                <a:ea typeface="Calibri Light"/>
                <a:cs typeface="Calibri Light" panose="020F0302020204030204" pitchFamily="34" charset="0"/>
              </a:rPr>
              <a:t>Verificación de conocimientos: Eliminación de desechos</a:t>
            </a:r>
          </a:p>
        </p:txBody>
      </p:sp>
      <p:sp>
        <p:nvSpPr>
          <p:cNvPr id="3" name="Text Placeholder 2">
            <a:extLst>
              <a:ext uri="{FF2B5EF4-FFF2-40B4-BE49-F238E27FC236}">
                <a16:creationId xmlns:a16="http://schemas.microsoft.com/office/drawing/2014/main" id="{E19652DA-FEE0-4D36-8615-25924D94BFF4}"/>
              </a:ext>
            </a:extLst>
          </p:cNvPr>
          <p:cNvSpPr>
            <a:spLocks noGrp="1"/>
          </p:cNvSpPr>
          <p:nvPr>
            <p:ph type="body" sz="quarter" idx="10"/>
          </p:nvPr>
        </p:nvSpPr>
        <p:spPr>
          <a:xfrm>
            <a:off x="560931" y="1989484"/>
            <a:ext cx="6317669" cy="1758601"/>
          </a:xfrm>
        </p:spPr>
        <p:txBody>
          <a:bodyPr>
            <a:normAutofit/>
          </a:bodyPr>
          <a:lstStyle/>
          <a:p>
            <a:pPr marL="0" indent="0">
              <a:spcAft>
                <a:spcPts val="600"/>
              </a:spcAft>
              <a:buNone/>
            </a:pPr>
            <a:r>
              <a:rPr lang="es-ES" sz="2800">
                <a:solidFill>
                  <a:srgbClr val="000000"/>
                </a:solidFill>
                <a:ea typeface=""/>
                <a:cs typeface="Calibri" panose="020F0502020204030204"/>
              </a:rPr>
              <a:t>Cuando visitan un centro médico, ven este ejemplo de eliminación de desechos. </a:t>
            </a:r>
          </a:p>
          <a:p>
            <a:pPr marL="0" indent="0">
              <a:spcAft>
                <a:spcPts val="600"/>
              </a:spcAft>
              <a:buNone/>
            </a:pPr>
            <a:r>
              <a:rPr lang="es-ES" sz="2800">
                <a:solidFill>
                  <a:srgbClr val="000000"/>
                </a:solidFill>
                <a:latin typeface="Calibri" panose="020F0502020204030204" pitchFamily="34" charset="0"/>
              </a:rPr>
              <a:t>¿Qué sugerencias podrían hacer?</a:t>
            </a:r>
          </a:p>
          <a:p>
            <a:pPr marL="0" indent="0">
              <a:buNone/>
            </a:pPr>
            <a:endParaRPr lang="ja-JP" altLang="en-US">
              <a:solidFill>
                <a:schemeClr val="accent4">
                  <a:lumMod val="50000"/>
                </a:schemeClr>
              </a:solidFill>
              <a:ea typeface="ＭＳ Ｐゴシック"/>
              <a:cs typeface="Calibri" panose="020F0502020204030204"/>
            </a:endParaRPr>
          </a:p>
        </p:txBody>
      </p:sp>
      <p:pic>
        <p:nvPicPr>
          <p:cNvPr id="9" name="Picture 8" descr="Foto de una pila de basura quemándose en la tierra.">
            <a:extLst>
              <a:ext uri="{FF2B5EF4-FFF2-40B4-BE49-F238E27FC236}">
                <a16:creationId xmlns:a16="http://schemas.microsoft.com/office/drawing/2014/main" id="{EC4DA94E-6E4A-47AA-BCF2-23FAD8A3DD4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652" t="8576" r="9940" b="8532"/>
          <a:stretch/>
        </p:blipFill>
        <p:spPr>
          <a:xfrm rot="5400000">
            <a:off x="7078360" y="2132393"/>
            <a:ext cx="5040220" cy="3668767"/>
          </a:xfrm>
          <a:prstGeom prst="rect">
            <a:avLst/>
          </a:prstGeom>
          <a:ln>
            <a:solidFill>
              <a:srgbClr val="000000"/>
            </a:solidFill>
          </a:ln>
        </p:spPr>
      </p:pic>
    </p:spTree>
    <p:extLst>
      <p:ext uri="{BB962C8B-B14F-4D97-AF65-F5344CB8AC3E}">
        <p14:creationId xmlns:p14="http://schemas.microsoft.com/office/powerpoint/2010/main" val="292655973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A113B-FE34-4A6D-8463-A41C89381A96}"/>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ea typeface="Calibri Light"/>
                <a:cs typeface="Calibri Light" panose="020F0302020204030204" pitchFamily="34" charset="0"/>
              </a:rPr>
              <a:t>Verificación de conocimientos: Retroalimentación</a:t>
            </a:r>
          </a:p>
        </p:txBody>
      </p:sp>
      <p:sp>
        <p:nvSpPr>
          <p:cNvPr id="6" name="Text Placeholder 5">
            <a:extLst>
              <a:ext uri="{FF2B5EF4-FFF2-40B4-BE49-F238E27FC236}">
                <a16:creationId xmlns:a16="http://schemas.microsoft.com/office/drawing/2014/main" id="{11BF29C1-D834-414C-BD02-CCC4896DBA50}"/>
              </a:ext>
            </a:extLst>
          </p:cNvPr>
          <p:cNvSpPr>
            <a:spLocks noGrp="1"/>
          </p:cNvSpPr>
          <p:nvPr>
            <p:ph type="body" sz="quarter" idx="10"/>
          </p:nvPr>
        </p:nvSpPr>
        <p:spPr>
          <a:xfrm>
            <a:off x="575961" y="1201739"/>
            <a:ext cx="7859843" cy="4833259"/>
          </a:xfrm>
        </p:spPr>
        <p:txBody>
          <a:bodyPr vert="horz" lIns="91440" tIns="45720" rIns="91440" bIns="45720" rtlCol="0" anchor="t">
            <a:normAutofit/>
          </a:bodyPr>
          <a:lstStyle/>
          <a:p>
            <a:pPr lvl="1"/>
            <a:endParaRPr lang="en-US" dirty="0">
              <a:solidFill>
                <a:schemeClr val="tx1"/>
              </a:solidFill>
            </a:endParaRPr>
          </a:p>
          <a:p>
            <a:r>
              <a:rPr lang="es-ES" sz="2800" dirty="0">
                <a:solidFill>
                  <a:srgbClr val="000000"/>
                </a:solidFill>
              </a:rPr>
              <a:t>Ayudar al centro médico a identificar soluciones para abordar la cantidad de desechos actual</a:t>
            </a:r>
          </a:p>
          <a:p>
            <a:pPr lvl="1">
              <a:spcBef>
                <a:spcPts val="1200"/>
              </a:spcBef>
            </a:pPr>
            <a:r>
              <a:rPr lang="es-ES" sz="2800" dirty="0">
                <a:solidFill>
                  <a:srgbClr val="000000"/>
                </a:solidFill>
              </a:rPr>
              <a:t>Usar un incinerador, si hay uno</a:t>
            </a:r>
          </a:p>
          <a:p>
            <a:pPr lvl="1">
              <a:spcBef>
                <a:spcPts val="1200"/>
              </a:spcBef>
            </a:pPr>
            <a:r>
              <a:rPr lang="es-ES" sz="2800" dirty="0">
                <a:solidFill>
                  <a:srgbClr val="000000"/>
                </a:solidFill>
              </a:rPr>
              <a:t>Si no hay un incinerador, cavar un pozo de quema lo suficientemente ancho y profundo</a:t>
            </a:r>
          </a:p>
          <a:p>
            <a:pPr lvl="1">
              <a:spcBef>
                <a:spcPts val="1200"/>
              </a:spcBef>
            </a:pPr>
            <a:r>
              <a:rPr lang="es-ES" sz="2800" dirty="0">
                <a:solidFill>
                  <a:srgbClr val="000000"/>
                </a:solidFill>
              </a:rPr>
              <a:t>De manera cuidadosa y segura (con el EPP adecuado y usando una pala) transferir los desechos al pozo de quema, y quemar por secciones</a:t>
            </a:r>
          </a:p>
          <a:p>
            <a:pPr lvl="1"/>
            <a:endParaRPr lang="en-US" dirty="0">
              <a:solidFill>
                <a:schemeClr val="tx1"/>
              </a:solidFill>
            </a:endParaRPr>
          </a:p>
        </p:txBody>
      </p:sp>
      <p:pic>
        <p:nvPicPr>
          <p:cNvPr id="5" name="Picture 4" descr="Foto de una pila de basura quemándose en la tierra.">
            <a:extLst>
              <a:ext uri="{FF2B5EF4-FFF2-40B4-BE49-F238E27FC236}">
                <a16:creationId xmlns:a16="http://schemas.microsoft.com/office/drawing/2014/main" id="{2367BBE7-18D9-46A3-8358-6954A759F86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652" t="8576" r="9940" b="8532"/>
          <a:stretch/>
        </p:blipFill>
        <p:spPr>
          <a:xfrm rot="5400000">
            <a:off x="8501068" y="2197862"/>
            <a:ext cx="3605503" cy="2624439"/>
          </a:xfrm>
          <a:prstGeom prst="rect">
            <a:avLst/>
          </a:prstGeom>
          <a:ln>
            <a:solidFill>
              <a:srgbClr val="000000"/>
            </a:solidFill>
          </a:ln>
        </p:spPr>
      </p:pic>
    </p:spTree>
    <p:extLst>
      <p:ext uri="{BB962C8B-B14F-4D97-AF65-F5344CB8AC3E}">
        <p14:creationId xmlns:p14="http://schemas.microsoft.com/office/powerpoint/2010/main" val="177771265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643777" y="295956"/>
            <a:ext cx="11059884" cy="1162051"/>
          </a:xfrm>
          <a:prstGeom prst="rect">
            <a:avLst/>
          </a:prstGeom>
        </p:spPr>
        <p:txBody>
          <a:bodyPr vert="horz" lIns="91440" tIns="45720" rIns="91440" bIns="45720" rtlCol="0" anchor="b">
            <a:normAutofit/>
          </a:bodyPr>
          <a:lstStyle/>
          <a:p>
            <a:r>
              <a:rPr lang="es-ES" sz="5000" b="1">
                <a:solidFill>
                  <a:schemeClr val="bg2"/>
                </a:solidFill>
                <a:latin typeface="Calibri Light" panose="020F0302020204030204" pitchFamily="34" charset="0"/>
                <a:cs typeface="Calibri Light" panose="020F0302020204030204" pitchFamily="34" charset="0"/>
              </a:rPr>
              <a:t>Reflexión</a:t>
            </a:r>
          </a:p>
        </p:txBody>
      </p:sp>
      <p:sp>
        <p:nvSpPr>
          <p:cNvPr id="7" name="TextBox 6">
            <a:extLst>
              <a:ext uri="{FF2B5EF4-FFF2-40B4-BE49-F238E27FC236}">
                <a16:creationId xmlns:a16="http://schemas.microsoft.com/office/drawing/2014/main" id="{90A67BFD-0DAD-482A-BAA4-6AAEFA0E4941}"/>
              </a:ext>
            </a:extLst>
          </p:cNvPr>
          <p:cNvSpPr txBox="1"/>
          <p:nvPr/>
        </p:nvSpPr>
        <p:spPr>
          <a:xfrm>
            <a:off x="640896" y="1564197"/>
            <a:ext cx="10910207" cy="4925503"/>
          </a:xfrm>
          <a:prstGeom prst="rect">
            <a:avLst/>
          </a:prstGeom>
        </p:spPr>
        <p:txBody>
          <a:bodyPr vert="horz" lIns="91440" tIns="45720" rIns="91440" bIns="45720" rtlCol="0" anchor="t">
            <a:normAutofit/>
          </a:bodyPr>
          <a:lstStyle/>
          <a:p>
            <a:pPr marL="399415" indent="-228600">
              <a:lnSpc>
                <a:spcPct val="90000"/>
              </a:lnSpc>
              <a:spcBef>
                <a:spcPts val="600"/>
              </a:spcBef>
              <a:spcAft>
                <a:spcPts val="600"/>
              </a:spcAft>
              <a:buClr>
                <a:schemeClr val="bg2"/>
              </a:buClr>
              <a:buFont typeface="Arial" panose="020B0604020202020204" pitchFamily="34" charset="0"/>
              <a:buChar char="•"/>
            </a:pPr>
            <a:r>
              <a:rPr lang="es-ES" sz="3200" dirty="0">
                <a:solidFill>
                  <a:schemeClr val="bg2"/>
                </a:solidFill>
                <a:latin typeface="Calibri"/>
                <a:cs typeface="Calibri"/>
              </a:rPr>
              <a:t>En sus centros médicos, ¿dónde se hace la eliminación final de los desechos?</a:t>
            </a:r>
          </a:p>
          <a:p>
            <a:pPr marL="399415" indent="-228600">
              <a:lnSpc>
                <a:spcPct val="90000"/>
              </a:lnSpc>
              <a:spcBef>
                <a:spcPts val="600"/>
              </a:spcBef>
              <a:spcAft>
                <a:spcPts val="600"/>
              </a:spcAft>
              <a:buClr>
                <a:schemeClr val="bg2"/>
              </a:buClr>
              <a:buFont typeface="Arial" panose="020B0604020202020204" pitchFamily="34" charset="0"/>
              <a:buChar char="•"/>
            </a:pPr>
            <a:r>
              <a:rPr lang="es-ES" sz="3200" dirty="0">
                <a:solidFill>
                  <a:schemeClr val="bg2"/>
                </a:solidFill>
                <a:latin typeface="Calibri"/>
                <a:cs typeface="Calibri"/>
              </a:rPr>
              <a:t>¿Qué mantenimiento podría necesitar? </a:t>
            </a:r>
          </a:p>
          <a:p>
            <a:pPr marL="399415" indent="-228600">
              <a:lnSpc>
                <a:spcPct val="90000"/>
              </a:lnSpc>
              <a:spcBef>
                <a:spcPts val="600"/>
              </a:spcBef>
              <a:spcAft>
                <a:spcPts val="600"/>
              </a:spcAft>
              <a:buClr>
                <a:schemeClr val="bg2"/>
              </a:buClr>
              <a:buFont typeface="Arial" panose="020B0604020202020204" pitchFamily="34" charset="0"/>
              <a:buChar char="•"/>
            </a:pPr>
            <a:r>
              <a:rPr lang="es-ES" sz="3200" dirty="0">
                <a:solidFill>
                  <a:schemeClr val="bg2"/>
                </a:solidFill>
                <a:latin typeface="Calibri"/>
                <a:cs typeface="Calibri"/>
              </a:rPr>
              <a:t>¿Tiene capacidad para aceptar desechos adicionales (p. ej., de unidades de aislamiento, desechos adicionales de EPP)?</a:t>
            </a:r>
          </a:p>
          <a:p>
            <a:pPr marL="399415" indent="-228600">
              <a:lnSpc>
                <a:spcPct val="90000"/>
              </a:lnSpc>
              <a:spcBef>
                <a:spcPts val="600"/>
              </a:spcBef>
              <a:spcAft>
                <a:spcPts val="600"/>
              </a:spcAft>
              <a:buClr>
                <a:schemeClr val="bg2"/>
              </a:buClr>
              <a:buFont typeface="Arial" panose="020B0604020202020204" pitchFamily="34" charset="0"/>
              <a:buChar char="•"/>
            </a:pPr>
            <a:r>
              <a:rPr lang="es-ES" sz="3200" dirty="0">
                <a:solidFill>
                  <a:schemeClr val="bg2"/>
                </a:solidFill>
                <a:latin typeface="Calibri"/>
                <a:cs typeface="Calibri"/>
              </a:rPr>
              <a:t>¿Qué recursos, como combustible para quemar los desechos y equipos de transporte, se podrían necesitar?</a:t>
            </a:r>
          </a:p>
        </p:txBody>
      </p:sp>
    </p:spTree>
    <p:extLst>
      <p:ext uri="{BB962C8B-B14F-4D97-AF65-F5344CB8AC3E}">
        <p14:creationId xmlns:p14="http://schemas.microsoft.com/office/powerpoint/2010/main" val="169173151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lIns="91440" tIns="45720" rIns="91440" bIns="45720" anchor="b" anchorCtr="0"/>
          <a:lstStyle/>
          <a:p>
            <a:r>
              <a:rPr lang="es-ES" sz="4000">
                <a:solidFill>
                  <a:schemeClr val="accent5">
                    <a:lumMod val="75000"/>
                  </a:schemeClr>
                </a:solidFill>
                <a:latin typeface="Calibri Light"/>
                <a:cs typeface="Calibri Light"/>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p:txBody>
          <a:bodyPr>
            <a:normAutofit/>
          </a:bodyPr>
          <a:lstStyle/>
          <a:p>
            <a:pPr marL="456565" indent="-456565">
              <a:spcBef>
                <a:spcPts val="1800"/>
              </a:spcBef>
            </a:pPr>
            <a:r>
              <a:rPr lang="es-ES" sz="3200">
                <a:latin typeface="Calibri"/>
                <a:cs typeface="Calibri"/>
              </a:rPr>
              <a:t>La eliminación adecuada de los desechos médicos durante un brote de ébola o de enfermedad de Marburgo es fundamental para que ustedes, las otras personas en sus centros médicos y sus comunidades se mantengan seguros.</a:t>
            </a:r>
          </a:p>
          <a:p>
            <a:pPr>
              <a:spcBef>
                <a:spcPts val="1800"/>
              </a:spcBef>
            </a:pPr>
            <a:r>
              <a:rPr lang="es-ES" sz="3200">
                <a:latin typeface="Calibri" panose="020F0502020204030204" pitchFamily="34" charset="0"/>
              </a:rPr>
              <a:t>Un incinerador de alta temperatura es la mejor opción para incinerar los desechos médicos.</a:t>
            </a:r>
          </a:p>
          <a:p>
            <a:pPr>
              <a:spcBef>
                <a:spcPts val="1800"/>
              </a:spcBef>
            </a:pPr>
            <a:r>
              <a:rPr lang="es-ES" sz="3200">
                <a:latin typeface="Calibri" panose="020F0502020204030204" pitchFamily="34" charset="0"/>
              </a:rPr>
              <a:t>Si se debe usar un pozo de quema como opción provisional, debe estar alejado del flujo de pacientes, ser profundo y estar demarcado.</a:t>
            </a:r>
          </a:p>
          <a:p>
            <a:endParaRPr lang="en-US" sz="3200" b="1" dirty="0">
              <a:solidFill>
                <a:schemeClr val="accent1">
                  <a:lumMod val="75000"/>
                </a:schemeClr>
              </a:solidFill>
              <a:latin typeface="Calibri" panose="020F0502020204030204" pitchFamily="34" charset="0"/>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08B1C-CA87-B193-BBB6-6011B6112235}"/>
              </a:ext>
            </a:extLst>
          </p:cNvPr>
          <p:cNvSpPr>
            <a:spLocks noGrp="1"/>
          </p:cNvSpPr>
          <p:nvPr>
            <p:ph type="title" idx="4294967295"/>
          </p:nvPr>
        </p:nvSpPr>
        <p:spPr>
          <a:xfrm>
            <a:off x="811776" y="985838"/>
            <a:ext cx="6847911" cy="708025"/>
          </a:xfrm>
          <a:prstGeom prst="rect">
            <a:avLst/>
          </a:prstGeom>
        </p:spPr>
        <p:txBody>
          <a:bodyPr/>
          <a:lstStyle/>
          <a:p>
            <a:pPr algn="l"/>
            <a:r>
              <a:rPr lang="es-ES" sz="4000" b="1" dirty="0">
                <a:solidFill>
                  <a:srgbClr val="005DAB"/>
                </a:solidFill>
                <a:latin typeface="Calibri Light" panose="020F0302020204030204" pitchFamily="34" charset="0"/>
                <a:cs typeface="Calibri Light" panose="020F0302020204030204" pitchFamily="34" charset="0"/>
              </a:rPr>
              <a:t>¡Gracias!</a:t>
            </a:r>
          </a:p>
        </p:txBody>
      </p:sp>
      <p:sp>
        <p:nvSpPr>
          <p:cNvPr id="4" name="Text Placeholder 9">
            <a:extLst>
              <a:ext uri="{FF2B5EF4-FFF2-40B4-BE49-F238E27FC236}">
                <a16:creationId xmlns:a16="http://schemas.microsoft.com/office/drawing/2014/main" id="{84BC270E-783B-333D-50E6-17EF9BA9216C}"/>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3"/>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316464575"/>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SharedWithUsers xmlns="92755842-7d90-42cb-908a-60c9d0f80263">
      <UserInfo>
        <DisplayName/>
        <AccountId xsi:nil="true"/>
        <AccountType/>
      </UserInfo>
    </SharedWithUsers>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Props1.xml><?xml version="1.0" encoding="utf-8"?>
<ds:datastoreItem xmlns:ds="http://schemas.openxmlformats.org/officeDocument/2006/customXml" ds:itemID="{881F272E-9FF4-49BC-8DCC-B357C74C26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97f4f8-33a2-45a6-8266-9e0275b06b25"/>
    <ds:schemaRef ds:uri="92755842-7d90-42cb-908a-60c9d0f80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1A61E77-9D8F-459A-AD84-4DEECDA743A0}">
  <ds:schemaRefs>
    <ds:schemaRef ds:uri="http://schemas.microsoft.com/sharepoint/v3/contenttype/forms"/>
  </ds:schemaRefs>
</ds:datastoreItem>
</file>

<file path=customXml/itemProps3.xml><?xml version="1.0" encoding="utf-8"?>
<ds:datastoreItem xmlns:ds="http://schemas.openxmlformats.org/officeDocument/2006/customXml" ds:itemID="{A06C9215-CFD6-4E84-BF41-9368700A0B39}">
  <ds:schemaRefs>
    <ds:schemaRef ds:uri="http://purl.org/dc/dcmitype/"/>
    <ds:schemaRef ds:uri="92755842-7d90-42cb-908a-60c9d0f80263"/>
    <ds:schemaRef ds:uri="http://schemas.microsoft.com/office/2006/documentManagement/types"/>
    <ds:schemaRef ds:uri="http://purl.org/dc/elements/1.1/"/>
    <ds:schemaRef ds:uri="http://schemas.microsoft.com/office/infopath/2007/PartnerControls"/>
    <ds:schemaRef ds:uri="http://www.w3.org/XML/1998/namespace"/>
    <ds:schemaRef ds:uri="http://schemas.openxmlformats.org/package/2006/metadata/core-properties"/>
    <ds:schemaRef ds:uri="1797f4f8-33a2-45a6-8266-9e0275b06b25"/>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212</TotalTime>
  <Words>2960</Words>
  <Application>Microsoft Office PowerPoint</Application>
  <PresentationFormat>Widescreen</PresentationFormat>
  <Paragraphs>197</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ＭＳ Ｐゴシック</vt:lpstr>
      <vt:lpstr>Arial</vt:lpstr>
      <vt:lpstr>Calibri</vt:lpstr>
      <vt:lpstr>Calibri Light</vt:lpstr>
      <vt:lpstr>Myriad Web Pro</vt:lpstr>
      <vt:lpstr>Wingdings</vt:lpstr>
      <vt:lpstr>DHQP_ATSDR Combined</vt:lpstr>
      <vt:lpstr>Prevención y control de infecciones (PCI) para el ébola o la enfermedad de Marburgo:</vt:lpstr>
      <vt:lpstr>Objetivos de aprendizaje</vt:lpstr>
      <vt:lpstr>Hablar sobre lo siguiente:</vt:lpstr>
      <vt:lpstr>Eliminación de desechos</vt:lpstr>
      <vt:lpstr>¿Por qué es importante la eliminación de los desechos?</vt:lpstr>
      <vt:lpstr>Eliminación de desechos </vt:lpstr>
      <vt:lpstr>Ubicación del incinerador</vt:lpstr>
      <vt:lpstr>Opciones de incineradores</vt:lpstr>
      <vt:lpstr>Opción provisional: Pozos de quema</vt:lpstr>
      <vt:lpstr>Opción provisional: Pozos de quema (continuación) </vt:lpstr>
      <vt:lpstr>Otras consideraciones</vt:lpstr>
      <vt:lpstr>Verificación de conocimientos: Eliminación de desechos</vt:lpstr>
      <vt:lpstr>Verificación de conocimientos: Retroalimentación</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Prevención y control de infecciones (PCI) para el ébola o la enfermedad de Marburgo: </dc:title>
  <dc:subject>Manejo de desechos, parte 2: Eliminación final de desechos</dc:subject>
  <dc:creator>Centros para el Control y la Prevención de Enfermedades de los EE. UU. (CDC)</dc:creator>
  <cp:keywords>Prevención y control de infecciones (PCI) para el ébola o la enfermedad de Marburgo: Manejo de desechos, parte 2: Eliminación final de desechos, Centros para el Control y la Prevención de Enfermedades de los EE. UU. (CDC), Actualización: junio del 2026</cp:keywords>
  <dc:description/>
  <cp:lastModifiedBy>LaPete, Mally (CDC/OD/OC) (CTR)</cp:lastModifiedBy>
  <cp:revision>17</cp:revision>
  <dcterms:created xsi:type="dcterms:W3CDTF">2022-12-22T16:46:48Z</dcterms:created>
  <dcterms:modified xsi:type="dcterms:W3CDTF">2026-09-24T19:14:40Z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2022-12-22T16:52:06Z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a8346753-7560-414d-bdc3-1f8f7c3040ba</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Order">
    <vt:r8>185600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y fmtid="{D5CDD505-2E9C-101B-9397-08002B2CF9AE}" pid="18" name="Language">
    <vt:lpwstr>Spanish</vt:lpwstr>
  </property>
</Properties>
</file>