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5"/>
  </p:notesMasterIdLst>
  <p:sldIdLst>
    <p:sldId id="1832" r:id="rId2"/>
    <p:sldId id="322" r:id="rId3"/>
    <p:sldId id="430" r:id="rId4"/>
    <p:sldId id="604" r:id="rId5"/>
    <p:sldId id="556" r:id="rId6"/>
    <p:sldId id="524" r:id="rId7"/>
    <p:sldId id="594" r:id="rId8"/>
    <p:sldId id="525" r:id="rId9"/>
    <p:sldId id="528" r:id="rId10"/>
    <p:sldId id="599" r:id="rId11"/>
    <p:sldId id="600" r:id="rId12"/>
    <p:sldId id="601" r:id="rId13"/>
    <p:sldId id="1828" r:id="rId14"/>
    <p:sldId id="602" r:id="rId15"/>
    <p:sldId id="1829" r:id="rId16"/>
    <p:sldId id="529" r:id="rId17"/>
    <p:sldId id="1830" r:id="rId18"/>
    <p:sldId id="531" r:id="rId19"/>
    <p:sldId id="530" r:id="rId20"/>
    <p:sldId id="570" r:id="rId21"/>
    <p:sldId id="597" r:id="rId22"/>
    <p:sldId id="573" r:id="rId23"/>
    <p:sldId id="183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32" userDrawn="1">
          <p15:clr>
            <a:srgbClr val="A4A3A4"/>
          </p15:clr>
        </p15:guide>
        <p15:guide id="3" orient="horz" pos="672" userDrawn="1">
          <p15:clr>
            <a:srgbClr val="A4A3A4"/>
          </p15:clr>
        </p15:guide>
        <p15:guide id="4" orient="horz" pos="576" userDrawn="1">
          <p15:clr>
            <a:srgbClr val="A4A3A4"/>
          </p15:clr>
        </p15:guide>
        <p15:guide id="5" pos="4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46493A44-E4F9-9A55-A7A7-2BC1E5310015}" name="Brinsley-Rainisch, Kristin (CDC/DDID/NCEZID/DHQP)" initials="B(" userId="S::aof4@cdc.gov::5c23f4cd-6ac8-4e98-bcf1-e79ff5be2e29"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8" autoAdjust="0"/>
    <p:restoredTop sz="90185" autoAdjust="0"/>
  </p:normalViewPr>
  <p:slideViewPr>
    <p:cSldViewPr snapToGrid="0">
      <p:cViewPr varScale="1">
        <p:scale>
          <a:sx n="82" d="100"/>
          <a:sy n="82" d="100"/>
        </p:scale>
        <p:origin x="53" y="754"/>
      </p:cViewPr>
      <p:guideLst>
        <p:guide orient="horz" pos="2160"/>
        <p:guide pos="2832"/>
        <p:guide orient="horz" pos="672"/>
        <p:guide orient="horz" pos="576"/>
        <p:guide pos="4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02083-102C-410A-8CFE-808274EA560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1D410A-C8FF-4455-A3E9-37BCBE58984A}" type="slidenum">
              <a:rPr lang="en-US" smtClean="0"/>
              <a:t>‹#›</a:t>
            </a:fld>
            <a:endParaRPr lang="en-US"/>
          </a:p>
        </p:txBody>
      </p:sp>
    </p:spTree>
    <p:extLst>
      <p:ext uri="{BB962C8B-B14F-4D97-AF65-F5344CB8AC3E}">
        <p14:creationId xmlns:p14="http://schemas.microsoft.com/office/powerpoint/2010/main" val="1443233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Esta presentación se enfoca en lo que el </a:t>
            </a:r>
            <a:r>
              <a:rPr lang="es-ES" b="1" i="1" dirty="0"/>
              <a:t>personal administrativo de los centros médicos </a:t>
            </a:r>
            <a:r>
              <a:rPr lang="es-ES" i="1" dirty="0"/>
              <a:t>debe saber acerca del proceso de manejo de desechos en el contexto de la enfermedad del Ébola (ébola) o de la enfermedad por el virus de Marburgo</a:t>
            </a:r>
            <a:r>
              <a:rPr lang="es-ES" sz="1200" i="1" dirty="0">
                <a:solidFill>
                  <a:schemeClr val="tx1"/>
                </a:solidFill>
                <a:effectLst/>
                <a:latin typeface="+mn-lt"/>
                <a:ea typeface="+mn-lt"/>
                <a:cs typeface="+mn-cs"/>
              </a:rPr>
              <a:t> (enfermedad de Marburgo). Esta presentación da una descripción general del proceso de manejo de desechos. Hay otra presentación que detalla el último paso del proceso de manejo de desechos, la eliminación de desechos, disponible en la página web de prevención y control de infecciones (PCI) para el ébola y la enfermedad de Marburgo en cdc.gov.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Tenga en cuenta que los temas de la capacitación sobre la prevención y el control de infecciones por el ébola o la enfermedad de Marburgo se publican en orden, y se espera que los participantes avancen a lo largo de la serie.</a:t>
            </a:r>
            <a:r>
              <a:rPr lang="es-ES" sz="1200" i="1" dirty="0">
                <a:solidFill>
                  <a:schemeClr val="tx1"/>
                </a:solidFill>
                <a:effectLst/>
                <a:latin typeface="+mn-lt"/>
                <a:ea typeface="+mn-lt"/>
                <a:cs typeface="+mn-cs"/>
              </a:rPr>
              <a:t>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dirty="0">
                <a:solidFill>
                  <a:schemeClr val="tx1"/>
                </a:solidFill>
                <a:effectLst/>
                <a:latin typeface="+mn-lt"/>
                <a:ea typeface="+mn-lt"/>
                <a:cs typeface="+mn-cs"/>
              </a:rPr>
              <a:t>: aproximadamente 20 a 25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a:t>
            </a:r>
            <a:r>
              <a:rPr lang="es-ES" dirty="0"/>
              <a:t>Hoy nos enfocaremos en el proceso de manejo de desechos durante un brote de la enfermedad del Ébola (o ébola) y la enfermedad por el virus de Marburgo (o enfermedad de Marburgo).</a:t>
            </a:r>
            <a:r>
              <a:rPr lang="es-ES" sz="1200" baseline="0" dirty="0">
                <a:solidFill>
                  <a:schemeClr val="tx1"/>
                </a:solidFill>
                <a:effectLst/>
                <a:latin typeface="+mn-lt"/>
                <a:ea typeface="+mn-lt"/>
                <a:cs typeface="+mn-cs"/>
              </a:rPr>
              <a:t> Esta es la primera parte de una serie de dos partes que se enfoca en el manejo de desechos. En esta sesión tendremos una descripción general de todo el proceso. Luego, la próxima sesión será un análisis a fondo de la eliminación de desechos.</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a:t>
            </a:fld>
            <a:endParaRPr lang="en-US"/>
          </a:p>
        </p:txBody>
      </p:sp>
    </p:spTree>
    <p:extLst>
      <p:ext uri="{BB962C8B-B14F-4D97-AF65-F5344CB8AC3E}">
        <p14:creationId xmlns:p14="http://schemas.microsoft.com/office/powerpoint/2010/main" val="41513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tres objetivos de aprendizaje en el día de hoy.</a:t>
            </a:r>
            <a:r>
              <a:rPr lang="es-ES" baseline="0"/>
              <a:t> </a:t>
            </a:r>
            <a:r>
              <a:rPr lang="es-ES"/>
              <a:t>Para el final de nuestro encuentro de hoy, ustedes deberían poder explicar por qué el manejo de desechos es importante para los centros de atención médica durante un brote de ébola o de la enfermedad de Marburgo, nombrar al menos 3 pasos del proceso de manejo de desechos e identificar cosas para agregar o cambiar en este proceso en sus propios centros.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baseline="0" dirty="0"/>
              <a:t>Comencemos con una pregunta. Imaginen que visitaron un centro de atención médica y vieron esto. ¿Qué comentarios le harían al centro para ayudar a que el manejo de desechos sea más seguro? </a:t>
            </a:r>
            <a:r>
              <a:rPr lang="es-ES" i="1" baseline="0" dirty="0"/>
              <a:t>[Deles a los participantes 2 minutos para conversar entre todos o en grupos pequeños. Escriba las respuestas en un sitio donde las puedan ver (pizarrón, pizarra blanca o tableta grande para escribir) para volver a esto al final de la sesión].</a:t>
            </a:r>
          </a:p>
          <a:p>
            <a:endParaRPr lang="en-US" i="1" baseline="0" dirty="0"/>
          </a:p>
          <a:p>
            <a:r>
              <a:rPr lang="es-ES" i="0" baseline="0" dirty="0"/>
              <a:t>Como lo indicaron sus ideas, este centro tiene mucho que hacer para mejorar su proceso de manejo de desechos. Así que hablemos de este proceso.</a:t>
            </a:r>
          </a:p>
          <a:p>
            <a:endParaRPr lang="en-US" i="1" baseline="0" dirty="0"/>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1D410A-C8FF-4455-A3E9-37BCBE58984A}" type="slidenum">
              <a:rPr lang="en-US" smtClean="0"/>
              <a:t>4</a:t>
            </a:fld>
            <a:endParaRPr lang="en-US"/>
          </a:p>
        </p:txBody>
      </p:sp>
    </p:spTree>
    <p:extLst>
      <p:ext uri="{BB962C8B-B14F-4D97-AF65-F5344CB8AC3E}">
        <p14:creationId xmlns:p14="http://schemas.microsoft.com/office/powerpoint/2010/main" val="73258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rgbClr val="000000"/>
                </a:solidFill>
                <a:latin typeface="Calibri"/>
                <a:cs typeface="Calibri"/>
              </a:rPr>
              <a:t>Guion</a:t>
            </a:r>
            <a:r>
              <a:rPr lang="es-ES" dirty="0">
                <a:solidFill>
                  <a:srgbClr val="000000"/>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El proceso de manejo de desechos en los centros de atención médica incluye varios pasos: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clasificar o separar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recolectar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transportar desechos después de recolectarlos,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posiblemente almacenar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cualquier tratamiento de desechos que se necesite,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y eliminación final de desechos.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solidFill>
                  <a:srgbClr val="000000"/>
                </a:solidFill>
                <a:latin typeface="Calibri"/>
                <a:cs typeface="Calibri"/>
              </a:rPr>
              <a:t>El manejo seguro de los desechos producidos durante la atención de pacientes es responsabilidad de todo el personal.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aseline="0"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Los centros de atención médica son responsables del manejo de desechos, ya sea que se haga en el sitio o exista una empresa contratada.</a:t>
            </a:r>
            <a:r>
              <a:rPr lang="es-ES" baseline="0" dirty="0"/>
              <a:t> </a:t>
            </a:r>
            <a:r>
              <a:rPr lang="es-ES" sz="1200" baseline="0" dirty="0">
                <a:solidFill>
                  <a:schemeClr val="tx1"/>
                </a:solidFill>
                <a:latin typeface="+mn-lt"/>
                <a:cs typeface="Calibri"/>
              </a:rPr>
              <a:t>E</a:t>
            </a:r>
            <a:r>
              <a:rPr lang="es-ES" sz="1200" dirty="0">
                <a:solidFill>
                  <a:schemeClr val="tx1"/>
                </a:solidFill>
                <a:latin typeface="+mn-lt"/>
                <a:cs typeface="Calibri"/>
              </a:rPr>
              <a:t>l manejo inadecuado de desechos </a:t>
            </a:r>
            <a:r>
              <a:rPr lang="es-ES" sz="1200" b="1" dirty="0">
                <a:solidFill>
                  <a:srgbClr val="0039A6"/>
                </a:solidFill>
                <a:latin typeface="+mn-lt"/>
                <a:cs typeface="Calibri"/>
              </a:rPr>
              <a:t>presenta posibles riesgos para su salud, </a:t>
            </a:r>
            <a:r>
              <a:rPr lang="es-ES" sz="1200" dirty="0">
                <a:solidFill>
                  <a:schemeClr val="tx1"/>
                </a:solidFill>
                <a:latin typeface="+mn-lt"/>
                <a:cs typeface="Calibri"/>
              </a:rPr>
              <a:t>la</a:t>
            </a:r>
            <a:r>
              <a:rPr lang="es-ES" sz="1200" b="1" dirty="0">
                <a:solidFill>
                  <a:srgbClr val="0039A6"/>
                </a:solidFill>
                <a:latin typeface="+mn-lt"/>
                <a:cs typeface="Calibri"/>
              </a:rPr>
              <a:t> </a:t>
            </a:r>
            <a:r>
              <a:rPr lang="es-ES" sz="1200" dirty="0">
                <a:solidFill>
                  <a:schemeClr val="tx1"/>
                </a:solidFill>
                <a:latin typeface="+mn-lt"/>
                <a:cs typeface="Calibri"/>
              </a:rPr>
              <a:t>de sus pacientes y otros miembros del personal en su centro, así como para su comunidad.</a:t>
            </a:r>
          </a:p>
          <a:p>
            <a:endParaRPr lang="en-US" dirty="0"/>
          </a:p>
          <a:p>
            <a:r>
              <a:rPr lang="es-ES" dirty="0"/>
              <a:t>Los riesgos posibles podrían incluir la exposición a objetos contaminados con los virus que causan el ébola o la enfermedad de Marburgo, como los guantes contaminados, o la exposición a objetos cortopunzantes, como las agujas usadas, que presentan un riesgo de lesiones físicas, así como de exposición a los virus.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643699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Ahora hablemos de los detalles del proceso de manejo de desechos.</a:t>
            </a:r>
          </a:p>
        </p:txBody>
      </p:sp>
      <p:sp>
        <p:nvSpPr>
          <p:cNvPr id="4" name="Slide Number Placeholder 3"/>
          <p:cNvSpPr>
            <a:spLocks noGrp="1"/>
          </p:cNvSpPr>
          <p:nvPr>
            <p:ph type="sldNum" sz="quarter" idx="5"/>
          </p:nvPr>
        </p:nvSpPr>
        <p:spPr/>
        <p:txBody>
          <a:bodyPr/>
          <a:lstStyle/>
          <a:p>
            <a:fld id="{501D410A-C8FF-4455-A3E9-37BCBE58984A}" type="slidenum">
              <a:rPr lang="en-US" smtClean="0"/>
              <a:t>7</a:t>
            </a:fld>
            <a:endParaRPr lang="en-US"/>
          </a:p>
        </p:txBody>
      </p:sp>
    </p:spTree>
    <p:extLst>
      <p:ext uri="{BB962C8B-B14F-4D97-AF65-F5344CB8AC3E}">
        <p14:creationId xmlns:p14="http://schemas.microsoft.com/office/powerpoint/2010/main" val="1515819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a:t>Guion</a:t>
            </a:r>
            <a:r>
              <a:rPr lang="es-ES"/>
              <a:t>:</a:t>
            </a:r>
          </a:p>
          <a:p>
            <a:r>
              <a:rPr lang="es-ES"/>
              <a:t>Como ya se mencionó, estos son los pasos en el proceso de manejo de desechos: clasificar, recolectar, transportar, almacenar, tratar y eliminación final.</a:t>
            </a:r>
            <a:r>
              <a:rPr lang="es-ES" baseline="0"/>
              <a:t> En un rato vamos a hablar un poco más en detalle acerca de algunos de estos pasos.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949012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Vamos a empezar por el primer paso: la separación de desechos, también llamada clasificación de desechos. La separación de desechos es responsabilidad de todo el personal.</a:t>
            </a:r>
            <a:r>
              <a:rPr lang="es-ES" b="0" baseline="0" dirty="0"/>
              <a:t> En los establecimientos de atención médica con frecuencia hay un sistema de 3 recipientes que incluyen desechos no infecciosos, desechos infecciosos y desechos de objetos cortopunzantes; entonces en primer lugar hablaremos de estos tres tipos de desechos. Al hacer su trabajo, el personal de los centros debe eliminar los desechos en los recipientes de desechos adecuados.</a:t>
            </a:r>
          </a:p>
          <a:p>
            <a:endParaRPr lang="en-US" dirty="0"/>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002731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Se debe proporcionar un recipiente para desechos del hogar y generales. </a:t>
            </a:r>
            <a:r>
              <a:rPr lang="es-ES" dirty="0"/>
              <a:t>Este tipo de desechos no es infeccioso e incluye envases, sobras, periódicos, recipientes de plástico y botellas. Estos recipientes deben ser negros y tener una bolsa de basura adentro, preferiblemente que sea negra.</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10</a:t>
            </a:fld>
            <a:endParaRPr lang="en-US"/>
          </a:p>
        </p:txBody>
      </p:sp>
    </p:spTree>
    <p:extLst>
      <p:ext uri="{BB962C8B-B14F-4D97-AF65-F5344CB8AC3E}">
        <p14:creationId xmlns:p14="http://schemas.microsoft.com/office/powerpoint/2010/main" val="2695652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p>
          <a:p>
            <a:r>
              <a:rPr lang="es-ES" b="1" dirty="0"/>
              <a:t>Se debería proporcionar otro recipiente para desechos infecciosos que NO incluyan objetos cortopunzantes como agujas y cuchillas. </a:t>
            </a:r>
            <a:r>
              <a:rPr lang="es-ES" dirty="0"/>
              <a:t>Se sabe o se presume que los desechos infecciosos contienen patógenos y presentan un riesgo de transmisión de enfermedades. Los ejemplos incluyen: </a:t>
            </a:r>
          </a:p>
          <a:p>
            <a:pPr marL="171450" indent="-171450">
              <a:buFont typeface="Arial" panose="020B0604020202020204" pitchFamily="34" charset="0"/>
              <a:buChar char="•"/>
            </a:pPr>
            <a:r>
              <a:rPr lang="es-ES" dirty="0"/>
              <a:t>guantes,</a:t>
            </a:r>
          </a:p>
          <a:p>
            <a:pPr marL="171450" indent="-171450">
              <a:buFont typeface="Arial" panose="020B0604020202020204" pitchFamily="34" charset="0"/>
              <a:buChar char="•"/>
            </a:pPr>
            <a:r>
              <a:rPr lang="es-ES" dirty="0"/>
              <a:t>cultivos de laboratorio y concentrados microbiológicos,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residuos y aguas residuales contaminados con sangre y otros líquidos o excreciones corporales,</a:t>
            </a:r>
          </a:p>
          <a:p>
            <a:pPr marL="171450" indent="-171450">
              <a:buFont typeface="Arial" panose="020B0604020202020204" pitchFamily="34" charset="0"/>
              <a:buChar char="•"/>
            </a:pPr>
            <a:r>
              <a:rPr lang="es-ES" dirty="0"/>
              <a:t>y otros materiales que hayan estado en contacto con pacientes que hayan tenido enfermedades altamente infecciosas en habitaciones aisladas.  </a:t>
            </a:r>
          </a:p>
          <a:p>
            <a:r>
              <a:rPr lang="es-ES" dirty="0"/>
              <a:t>Estos recipientes deben ser amarillos. Deben tener una bolsa adentro que los cubra y que sea impermeable, preferiblemente una bolsa amarilla.</a:t>
            </a:r>
            <a:r>
              <a:rPr lang="es-ES" baseline="0" dirty="0"/>
              <a:t> </a:t>
            </a:r>
            <a:r>
              <a:rPr lang="es-ES" dirty="0"/>
              <a:t>También se debe proporcionar un balde para líquidos y fluidos infectados.  </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11</a:t>
            </a:fld>
            <a:endParaRPr lang="en-US"/>
          </a:p>
        </p:txBody>
      </p:sp>
    </p:spTree>
    <p:extLst>
      <p:ext uri="{BB962C8B-B14F-4D97-AF65-F5344CB8AC3E}">
        <p14:creationId xmlns:p14="http://schemas.microsoft.com/office/powerpoint/2010/main" val="1784700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b="1" dirty="0"/>
              <a:t>Por último, se debe proporcionar un recipiente resistente para desechar objetos cortopunzantes.</a:t>
            </a:r>
            <a:r>
              <a:rPr lang="es-ES" dirty="0"/>
              <a:t> Los desechos de objetos cortopunzantes usados o sin usar incluyen:</a:t>
            </a:r>
          </a:p>
          <a:p>
            <a:pPr marL="171450" indent="-171450">
              <a:buFontTx/>
              <a:buChar char="-"/>
            </a:pPr>
            <a:r>
              <a:rPr lang="es-ES" sz="1200" dirty="0"/>
              <a:t>agujas y jeringas,</a:t>
            </a:r>
          </a:p>
          <a:p>
            <a:pPr marL="171450" indent="-171450">
              <a:buFontTx/>
              <a:buChar char="-"/>
            </a:pPr>
            <a:r>
              <a:rPr lang="es-ES" sz="1200" dirty="0"/>
              <a:t>kits de infusión,</a:t>
            </a:r>
          </a:p>
          <a:p>
            <a:pPr marL="171450" indent="-171450">
              <a:buFontTx/>
              <a:buChar char="-"/>
            </a:pPr>
            <a:r>
              <a:rPr lang="es-ES" sz="1200" dirty="0"/>
              <a:t>bisturíes,</a:t>
            </a:r>
          </a:p>
          <a:p>
            <a:pPr marL="171450" indent="-171450">
              <a:buFontTx/>
              <a:buChar char="-"/>
            </a:pPr>
            <a:r>
              <a:rPr lang="es-ES" sz="1200" dirty="0"/>
              <a:t>pipetas,</a:t>
            </a:r>
          </a:p>
          <a:p>
            <a:pPr marL="171450" indent="-171450">
              <a:buFontTx/>
              <a:buChar char="-"/>
            </a:pPr>
            <a:r>
              <a:rPr lang="es-ES" sz="1200" dirty="0"/>
              <a:t>cuchillos,</a:t>
            </a:r>
          </a:p>
          <a:p>
            <a:pPr marL="171450" indent="-171450">
              <a:buFontTx/>
              <a:buChar char="-"/>
            </a:pPr>
            <a:r>
              <a:rPr lang="es-ES" sz="1200" dirty="0"/>
              <a:t>cuchillas</a:t>
            </a:r>
          </a:p>
          <a:p>
            <a:pPr marL="171450" indent="-171450">
              <a:buFontTx/>
              <a:buChar char="-"/>
            </a:pPr>
            <a:r>
              <a:rPr lang="es-ES" sz="1200" dirty="0"/>
              <a:t>y vidrio roto. </a:t>
            </a:r>
          </a:p>
          <a:p>
            <a:endParaRPr lang="en-US" b="1" dirty="0"/>
          </a:p>
        </p:txBody>
      </p:sp>
      <p:sp>
        <p:nvSpPr>
          <p:cNvPr id="4" name="Slide Number Placeholder 3"/>
          <p:cNvSpPr>
            <a:spLocks noGrp="1"/>
          </p:cNvSpPr>
          <p:nvPr>
            <p:ph type="sldNum" sz="quarter" idx="5"/>
          </p:nvPr>
        </p:nvSpPr>
        <p:spPr/>
        <p:txBody>
          <a:bodyPr/>
          <a:lstStyle/>
          <a:p>
            <a:fld id="{501D410A-C8FF-4455-A3E9-37BCBE58984A}" type="slidenum">
              <a:rPr lang="en-US" smtClean="0"/>
              <a:t>12</a:t>
            </a:fld>
            <a:endParaRPr lang="en-US"/>
          </a:p>
        </p:txBody>
      </p:sp>
    </p:spTree>
    <p:extLst>
      <p:ext uri="{BB962C8B-B14F-4D97-AF65-F5344CB8AC3E}">
        <p14:creationId xmlns:p14="http://schemas.microsoft.com/office/powerpoint/2010/main" val="3623902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i="0" dirty="0"/>
              <a:t>Los recipientes para objetos cortopunzantes podrían verse diferentes en distintos centros. Pero todos deben ser a prueba de pérdidas y de punciones. Deben cerrarse sin riesgo de lesiones y, una vez cerrados, no se debe poder volver a abrirlos. Cualquier recipiente que se use para los objetos cortopunzantes debe ser etiquetado claramente como tal, y es importante evitar que estos recipientes se llenen de más, lo cual aumenta el riesgo de lesiones accidentales.</a:t>
            </a:r>
            <a:r>
              <a:rPr lang="es-ES" dirty="0"/>
              <a:t> No se deben llenar más allá de la "línea de llenado" que se indica en el costado del recipiente. </a:t>
            </a:r>
          </a:p>
          <a:p>
            <a:endParaRPr lang="en-US" i="0" dirty="0"/>
          </a:p>
          <a:p>
            <a:r>
              <a:rPr lang="es-ES" dirty="0"/>
              <a:t>Los recipientes para objetos cortopunzantes deben estar ubicados en cada área de atención del paciente al alcance de la mano de donde el personal médico administraría inyecciones. Sobre todo, los recipientes para objetos cortopunzantes no deben colocarse en el piso, donde los niños podrían posiblemente alcanzarlos, o donde la exposición repetida a la humedad en el piso podría causar que ciertos tipos de recipientes se rompan. En su lugar, los recipientes para objetos cortopunzantes podrían ubicarse en un carrito con medicamentos, en una pared o en una superficie cercana, como una mesa.</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13</a:t>
            </a:fld>
            <a:endParaRPr lang="en-US"/>
          </a:p>
        </p:txBody>
      </p:sp>
    </p:spTree>
    <p:extLst>
      <p:ext uri="{BB962C8B-B14F-4D97-AF65-F5344CB8AC3E}">
        <p14:creationId xmlns:p14="http://schemas.microsoft.com/office/powerpoint/2010/main" val="555264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b="1" dirty="0"/>
              <a:t>Puede que algunos centros necesiten otro tipo de recipientes de recolección de desechos, como recipientes para desechos de patología (orgánicos o anatómicos), desechos químicos y farmacéuticos, y desechos radiactivos. </a:t>
            </a:r>
            <a:r>
              <a:rPr lang="es-ES" dirty="0"/>
              <a:t>Estos tipos de desechos se eliminan en un recipiente o balde para la basura, que más comúnmente es rojo o amarillo, pero que también puede ser marrón. </a:t>
            </a:r>
          </a:p>
          <a:p>
            <a:endParaRPr lang="en-US" dirty="0"/>
          </a:p>
          <a:p>
            <a:r>
              <a:rPr lang="es-ES" dirty="0"/>
              <a:t>Estos recipientes se deben etiquetar claramente con el tipo de desecho que contengan. Generalmente, los desechos de patología se pueden eliminar en el sitio en un hoyo específico (como, por ejemplo, un hoyo para la placenta). Los desechos químicos o radiactivos menos comunes, si se producen, deben manejarse en coordinación cercana con el Ministerio de Salud para determinar los procedimientos de eliminación adecuados; estos podrían incluir la recolección centralizada. </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14</a:t>
            </a:fld>
            <a:endParaRPr lang="en-US"/>
          </a:p>
        </p:txBody>
      </p:sp>
    </p:spTree>
    <p:extLst>
      <p:ext uri="{BB962C8B-B14F-4D97-AF65-F5344CB8AC3E}">
        <p14:creationId xmlns:p14="http://schemas.microsoft.com/office/powerpoint/2010/main" val="117519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En el contexto del ébola o la enfermedad de Marburgo, cualquier miembro del personal que recolecte, transporte, trate o elimine desechos debe ponerse EPP adecuado durante el proceso para mantenerse seguro.</a:t>
            </a:r>
            <a:r>
              <a:rPr lang="es-ES" dirty="0"/>
              <a:t> El EPP adecuado incluye guantes reforzados, batas u overoles, mascarilla, protección para los ojos y zapatos o botas de suela gruesa.</a:t>
            </a:r>
          </a:p>
          <a:p>
            <a:endParaRPr lang="en-US" dirty="0">
              <a:cs typeface="Calibri"/>
            </a:endParaRPr>
          </a:p>
          <a:p>
            <a:r>
              <a:rPr lang="es-ES" dirty="0"/>
              <a:t>Si se incinera o quema para tratar desechos, también se necesitarán guantes resistentes al calor.</a:t>
            </a:r>
          </a:p>
        </p:txBody>
      </p:sp>
      <p:sp>
        <p:nvSpPr>
          <p:cNvPr id="4" name="Slide Number Placeholder 3"/>
          <p:cNvSpPr>
            <a:spLocks noGrp="1"/>
          </p:cNvSpPr>
          <p:nvPr>
            <p:ph type="sldNum" sz="quarter" idx="5"/>
          </p:nvPr>
        </p:nvSpPr>
        <p:spPr/>
        <p:txBody>
          <a:bodyPr/>
          <a:lstStyle/>
          <a:p>
            <a:fld id="{501D410A-C8FF-4455-A3E9-37BCBE58984A}" type="slidenum">
              <a:rPr lang="en-US" smtClean="0"/>
              <a:t>15</a:t>
            </a:fld>
            <a:endParaRPr lang="en-US"/>
          </a:p>
        </p:txBody>
      </p:sp>
    </p:spTree>
    <p:extLst>
      <p:ext uri="{BB962C8B-B14F-4D97-AF65-F5344CB8AC3E}">
        <p14:creationId xmlns:p14="http://schemas.microsoft.com/office/powerpoint/2010/main" val="31355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dirty="0"/>
              <a:t>Se deberá recolectar cada bolsa de desechos por separado.</a:t>
            </a:r>
            <a:r>
              <a:rPr lang="es-ES" baseline="0" dirty="0"/>
              <a:t> Las bolsas de desechos deben recolectarse de manera regular o cuando dos terceras partes del recipiente estén llenas, lo que ocurra primero, de modo que los desechos no se desborden fuera del recipiente. Los desechos entonces tendrán que ser transportados a las áreas de almacenamiento y eliminación.</a:t>
            </a:r>
            <a:endParaRPr lang="es-ES" dirty="0"/>
          </a:p>
          <a:p>
            <a:endParaRPr lang="en-US" baseline="0" dirty="0"/>
          </a:p>
          <a:p>
            <a:r>
              <a:rPr lang="es-ES" b="1" dirty="0"/>
              <a:t>En el contexto del ébola o la enfermedad de Marburgo, cualquier miembro del personal que recolecte, transporte o trate/elimine </a:t>
            </a:r>
            <a:r>
              <a:rPr lang="es-ES" b="1" baseline="0" dirty="0"/>
              <a:t>desechos</a:t>
            </a:r>
            <a:r>
              <a:rPr lang="es-ES" b="1" dirty="0"/>
              <a:t> debe ponerse </a:t>
            </a:r>
            <a:r>
              <a:rPr lang="es-ES" b="1" baseline="0" dirty="0"/>
              <a:t>EPP adecuado durante el proceso</a:t>
            </a:r>
            <a:r>
              <a:rPr lang="es-ES" b="1" dirty="0"/>
              <a:t> para mantenerse seguro</a:t>
            </a:r>
            <a:r>
              <a:rPr lang="es-ES" b="1" baseline="0" dirty="0"/>
              <a:t>.</a:t>
            </a:r>
            <a:r>
              <a:rPr lang="es-ES" dirty="0"/>
              <a:t> </a:t>
            </a:r>
            <a:r>
              <a:rPr lang="es-ES" i="1" baseline="0" dirty="0"/>
              <a:t>Si desean obtener más información sobre qué EPP necesitan y cómo ponérselo, consulten la presentación sobre cómo ponerse y quitarse el EPP, que está en la página web de prevención y control de infecciones (PCI) para el ébola y la enfermedad de Marburgo en cdc.gov.</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Los desechos se deben transportar en un carrito o carretilla del sitio de separación, es decir, los recipientes, baldes y cajas de desechos, al sitio de almacenamiento y eliminación. Al transportarlos en un carrito o carretilla, si hay objetos cortopunzantes en algunas de esas bolsas, estas no estarán en contacto con el cuerpo, lo que podría provocar lesiones por los objetos cortopunzantes. Tomen nota de que en esta imagen la persona no está llevando la bolsa de desechos, sino que la está transportando en una carretilla.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También se recomienda tener una ruta de transporte planeada que se siga al recolectar desechos, para evitar cualquier exposición al personal, los pacientes y el público.</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3556001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Cuando se trata de almacenar desechos, el almacenamiento de desechos infecciosos debe hacerse separadamente de los desechos generales. El área de almacenamiento de desechos infecciosos debe tener un piso que se pueda limpiar y estar cubierta para protegerla de la lluvia. Debe tener un acceso controlado para evitar que entren animales, niños o personas no autorizadas.</a:t>
            </a:r>
          </a:p>
          <a:p>
            <a:endParaRPr lang="en-US"/>
          </a:p>
          <a:p>
            <a:r>
              <a:rPr lang="es-ES"/>
              <a:t>No se deben almacenar los desechos infecciosos por más de 24 horas antes de su eliminación final.</a:t>
            </a:r>
          </a:p>
        </p:txBody>
      </p:sp>
      <p:sp>
        <p:nvSpPr>
          <p:cNvPr id="4" name="Slide Number Placeholder 3"/>
          <p:cNvSpPr>
            <a:spLocks noGrp="1"/>
          </p:cNvSpPr>
          <p:nvPr>
            <p:ph type="sldNum" sz="quarter" idx="5"/>
          </p:nvPr>
        </p:nvSpPr>
        <p:spPr/>
        <p:txBody>
          <a:bodyPr/>
          <a:lstStyle/>
          <a:p>
            <a:fld id="{501D410A-C8FF-4455-A3E9-37BCBE58984A}" type="slidenum">
              <a:rPr lang="en-US" smtClean="0"/>
              <a:t>17</a:t>
            </a:fld>
            <a:endParaRPr lang="en-US"/>
          </a:p>
        </p:txBody>
      </p:sp>
    </p:spTree>
    <p:extLst>
      <p:ext uri="{BB962C8B-B14F-4D97-AF65-F5344CB8AC3E}">
        <p14:creationId xmlns:p14="http://schemas.microsoft.com/office/powerpoint/2010/main" val="2758547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Guion</a:t>
            </a:r>
            <a:r>
              <a:rPr lang="es-ES" dirty="0"/>
              <a:t>:</a:t>
            </a:r>
          </a:p>
          <a:p>
            <a:r>
              <a:rPr lang="es-ES" dirty="0"/>
              <a:t>El paso final en el proceso de manejo de desechos es la eliminación final. Cada centro debe tener un dispositivo funcional para la eliminación final de los desechos, incluido un incinerador con un hoyo para cenizas o un sistema que no incluya quemarlos, como un proceso de autoclave o de trituración para desechos infecciosos. Si los desechos infecciosos se colocan en autoclave o se trituran, entonces se pueden agregar al flujo de desechos regular para su eliminación en un vertedero.</a:t>
            </a:r>
          </a:p>
          <a:p>
            <a:endParaRPr lang="en-US" dirty="0">
              <a:cs typeface="Calibri"/>
            </a:endParaRPr>
          </a:p>
          <a:p>
            <a:pPr marL="0" indent="0">
              <a:buFont typeface="Arial" panose="020B0604020202020204" pitchFamily="34" charset="0"/>
              <a:buNone/>
            </a:pPr>
            <a:r>
              <a:rPr lang="es-ES" dirty="0"/>
              <a:t>En algunos entornos de recursos muy bajos un pozo de quema provisorio también podría ser una opción para tratar y luego enterrar los desechos infecciosos en el sitio mientras se estén haciendo mejoras de largo plazo. También es común tener un hoyo para placentas o desechos orgánicos en el sitio, debido a que otros métodos de tratamiento para estos desechos podrían no ser culturalmente aceptables.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Ahora que hemos hablado sobre el manejo adecuado de desechos, vamos a mirar esta imagen otra vez.</a:t>
            </a:r>
            <a:r>
              <a:rPr lang="es-ES" baseline="0"/>
              <a:t> Al considerar lo que acaban de aprender, ¿hay algún otro comentario que quieran hacerle a este centro más allá del que hicieron al principio de esta sesión? De ser así, ¿qué?</a:t>
            </a:r>
          </a:p>
          <a:p>
            <a:endParaRPr lang="en-US"/>
          </a:p>
          <a:p>
            <a:r>
              <a:rPr lang="es-ES" i="1"/>
              <a:t>[Permita unos minutos para la conversación. Puede que los participantes tengan mucho o solo un poco que agregar con base en cuán completas/correctas fueron sus respuestas al principio de la sesión.</a:t>
            </a:r>
            <a:r>
              <a:rPr lang="es-ES" i="1" baseline="0"/>
              <a:t> </a:t>
            </a:r>
            <a:r>
              <a:rPr lang="es-ES" i="1"/>
              <a:t>Las respuestas posibles están en la próxima diapositiva].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914930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[Puede que se deba adaptar el guion según las respuestas de los participantes en la última diapositiva].</a:t>
            </a:r>
          </a:p>
          <a:p>
            <a:endParaRPr lang="en-US" i="1" dirty="0"/>
          </a:p>
          <a:p>
            <a:r>
              <a:rPr lang="es-ES" i="1" dirty="0"/>
              <a:t>Guion:</a:t>
            </a:r>
          </a:p>
          <a:p>
            <a:r>
              <a:rPr lang="es-ES" dirty="0"/>
              <a:t>Este centro debe considerar formas de evitar que los desechos se acumulen en un área abierta. Puede que deba implementar un proceso para separar los desechos en el lugar que se producen (p. ej., en áreas de pacientes) según los recursos disponibles o, si el proceso ya existe, quizás deba garantizar el acceso a procedimientos operativos estándar (SOP) y documentos para explicar el manejo de desechos, y proporcionar el acceso a la capacitación sobre los riesgos de los desechos en áreas abiertas y el manejo adecuado de desechos.</a:t>
            </a:r>
          </a:p>
          <a:p>
            <a:endParaRPr lang="en-US" dirty="0"/>
          </a:p>
          <a:p>
            <a:r>
              <a:rPr lang="es-ES" dirty="0"/>
              <a:t>El centro debe encontrar una manera segura de almacenar desechos provisoriamente, y parece que tendrán que invertir en equipos para tratar y eliminar desechos. </a:t>
            </a:r>
          </a:p>
          <a:p>
            <a:endParaRPr lang="en-US" dirty="0"/>
          </a:p>
          <a:p>
            <a:r>
              <a:rPr lang="es-ES" dirty="0"/>
              <a:t>¡Parece que tienen mucho por hacer!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4286622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p>
          <a:p>
            <a:r>
              <a:rPr lang="es-ES" dirty="0"/>
              <a:t>Ahora que se han familiarizado con el proceso de manejo de desechos para centros de atención médica durante un brote de ébola o de enfermedad de Marburgo, tomémonos algún tiempo para conectar lo que han aprendido con lo que ocurre en el centro en el que ustedes trabajan.</a:t>
            </a:r>
          </a:p>
          <a:p>
            <a:endParaRPr lang="en-US" baseline="0" dirty="0"/>
          </a:p>
          <a:p>
            <a:r>
              <a:rPr lang="es-ES" baseline="0" dirty="0"/>
              <a:t>En primer lugar, ¿de qué manera es el proceso actual sobre desechos en su centro parecido o distinto al proceso del que hablamos hoy?</a:t>
            </a:r>
          </a:p>
          <a:p>
            <a:r>
              <a:rPr lang="es-ES" i="1" baseline="0" dirty="0"/>
              <a:t>[Deles a los participantes unos minutos para que hagan una lista solos; luego tome un par de minutos para compartir en grupos pequeños o entre todos].</a:t>
            </a:r>
          </a:p>
          <a:p>
            <a:endParaRPr lang="en-US" i="1" baseline="0" dirty="0"/>
          </a:p>
          <a:p>
            <a:r>
              <a:rPr lang="es-ES" dirty="0"/>
              <a:t>Recuerden que el manejo adecuado de desechos durante un brote de ébola o de enfermedad de Marburgo es esencial para mantenerlos seguros a ustedes y a su comunidad.</a:t>
            </a:r>
            <a:r>
              <a:rPr lang="es-ES" i="0" baseline="0" dirty="0"/>
              <a:t> </a:t>
            </a:r>
            <a:r>
              <a:rPr lang="es-ES" dirty="0"/>
              <a:t>Entonces, hablemos de lo que se podría agregar o cambiar en el actual proceso de manejo de desechos en su centro para ayudar a hacer que durante un brote de ébola o de enfermedad de Marburgo el manejo de desechos sea más seguro para ustedes, otras personas en el centro y su comunidad.</a:t>
            </a:r>
            <a:r>
              <a:rPr lang="es-ES" i="0" baseline="0" dirty="0"/>
              <a:t> ¿Qué ideas tienen?</a:t>
            </a:r>
          </a:p>
          <a:p>
            <a:r>
              <a:rPr lang="es-ES" i="1" baseline="0" dirty="0"/>
              <a:t>[Deles a los participantes varios minutos para conversar en grupos pequeños y luego compartir ideas entre todos; o tener una conversación entre todos].</a:t>
            </a:r>
          </a:p>
        </p:txBody>
      </p:sp>
      <p:sp>
        <p:nvSpPr>
          <p:cNvPr id="4" name="Slide Number Placeholder 3"/>
          <p:cNvSpPr>
            <a:spLocks noGrp="1"/>
          </p:cNvSpPr>
          <p:nvPr>
            <p:ph type="sldNum" sz="quarter" idx="5"/>
          </p:nvPr>
        </p:nvSpPr>
        <p:spPr/>
        <p:txBody>
          <a:bodyPr/>
          <a:lstStyle/>
          <a:p>
            <a:fld id="{501D410A-C8FF-4455-A3E9-37BCBE58984A}" type="slidenum">
              <a:rPr lang="en-US" smtClean="0"/>
              <a:t>21</a:t>
            </a:fld>
            <a:endParaRPr lang="en-US"/>
          </a:p>
        </p:txBody>
      </p:sp>
    </p:spTree>
    <p:extLst>
      <p:ext uri="{BB962C8B-B14F-4D97-AF65-F5344CB8AC3E}">
        <p14:creationId xmlns:p14="http://schemas.microsoft.com/office/powerpoint/2010/main" val="4136117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r>
              <a:rPr lang="es-ES"/>
              <a:t>Al concluir nuestra sesión hoy, espero que recuerden estos puntos importantes:</a:t>
            </a:r>
          </a:p>
          <a:p>
            <a:r>
              <a:rPr lang="es-ES"/>
              <a:t>Primero, realizar el proceso de manejo de desechos de manera correcta es esencial para mantenerlos seguros a ustedes y su comunidad. Eso incluye separar, transportar y eliminar desechos de la manera correcta.</a:t>
            </a:r>
          </a:p>
          <a:p>
            <a:endParaRPr lang="en-US"/>
          </a:p>
          <a:p>
            <a:r>
              <a:rPr lang="es-ES"/>
              <a:t>Y las personas que manejan desechos deben siempre usar EPP adecuado al realizar este proceso, para ayudar a protegerlas mientras realizan este trabajo vital para proteger a los demás.</a:t>
            </a:r>
          </a:p>
        </p:txBody>
      </p:sp>
      <p:sp>
        <p:nvSpPr>
          <p:cNvPr id="4" name="Slide Number Placeholder 3"/>
          <p:cNvSpPr>
            <a:spLocks noGrp="1"/>
          </p:cNvSpPr>
          <p:nvPr>
            <p:ph type="sldNum" sz="quarter" idx="5"/>
          </p:nvPr>
        </p:nvSpPr>
        <p:spPr/>
        <p:txBody>
          <a:bodyPr/>
          <a:lstStyle/>
          <a:p>
            <a:fld id="{501D410A-C8FF-4455-A3E9-37BCBE58984A}" type="slidenum">
              <a:rPr lang="en-US" smtClean="0"/>
              <a:t>22</a:t>
            </a:fld>
            <a:endParaRPr lang="en-US"/>
          </a:p>
        </p:txBody>
      </p:sp>
    </p:spTree>
    <p:extLst>
      <p:ext uri="{BB962C8B-B14F-4D97-AF65-F5344CB8AC3E}">
        <p14:creationId xmlns:p14="http://schemas.microsoft.com/office/powerpoint/2010/main" val="21528596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8805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OLD 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72926415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8191284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539163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8136166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5372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843152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26087834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115180300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OLD 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00289513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347347967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788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0781-C3C2-4A03-A543-687D0E8A3F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A4BBB-A05F-451F-BDAA-606F8E5765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3B5B7-31D4-4F2D-8088-BA1A16589262}"/>
              </a:ext>
            </a:extLst>
          </p:cNvPr>
          <p:cNvSpPr>
            <a:spLocks noGrp="1"/>
          </p:cNvSpPr>
          <p:nvPr>
            <p:ph type="dt" sz="half" idx="10"/>
          </p:nvPr>
        </p:nvSpPr>
        <p:spPr/>
        <p:txBody>
          <a:bodyPr/>
          <a:lstStyle/>
          <a:p>
            <a:fld id="{D2BA0E4A-9B3D-42C7-ADEA-6E18F24C9B18}" type="datetimeFigureOut">
              <a:rPr lang="en-US" smtClean="0"/>
              <a:t>9/24/2026</a:t>
            </a:fld>
            <a:endParaRPr lang="en-US"/>
          </a:p>
        </p:txBody>
      </p:sp>
      <p:sp>
        <p:nvSpPr>
          <p:cNvPr id="5" name="Footer Placeholder 4">
            <a:extLst>
              <a:ext uri="{FF2B5EF4-FFF2-40B4-BE49-F238E27FC236}">
                <a16:creationId xmlns:a16="http://schemas.microsoft.com/office/drawing/2014/main" id="{58248375-4F0A-4E11-B626-0FC5785FA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92856-6F45-4B23-9515-58DE8FC6CA5F}"/>
              </a:ext>
            </a:extLst>
          </p:cNvPr>
          <p:cNvSpPr>
            <a:spLocks noGrp="1"/>
          </p:cNvSpPr>
          <p:nvPr>
            <p:ph type="sldNum" sz="quarter" idx="12"/>
          </p:nvPr>
        </p:nvSpPr>
        <p:spPr/>
        <p:txBody>
          <a:bodyPr/>
          <a:lstStyle/>
          <a:p>
            <a:fld id="{4182F839-B4D5-440C-AE1E-E398EFE0D669}" type="slidenum">
              <a:rPr lang="en-US" smtClean="0"/>
              <a:t>‹#›</a:t>
            </a:fld>
            <a:endParaRPr lang="en-US"/>
          </a:p>
        </p:txBody>
      </p:sp>
    </p:spTree>
    <p:extLst>
      <p:ext uri="{BB962C8B-B14F-4D97-AF65-F5344CB8AC3E}">
        <p14:creationId xmlns:p14="http://schemas.microsoft.com/office/powerpoint/2010/main" val="2348275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7634142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06201349"/>
      </p:ext>
    </p:extLst>
  </p:cSld>
  <p:clrMap bg1="lt1" tx1="dk1" bg2="lt2" tx2="dk2" accent1="accent1" accent2="accent2" accent3="accent3" accent4="accent4" accent5="accent5" accent6="accent6" hlink="hlink" folHlink="folHlink"/>
  <p:sldLayoutIdLst>
    <p:sldLayoutId id="2147483689" r:id="rId1"/>
    <p:sldLayoutId id="2147483678" r:id="rId2"/>
    <p:sldLayoutId id="2147483679" r:id="rId3"/>
    <p:sldLayoutId id="2147483680" r:id="rId4"/>
    <p:sldLayoutId id="2147483681" r:id="rId5"/>
    <p:sldLayoutId id="2147483682" r:id="rId6"/>
    <p:sldLayoutId id="2147483683" r:id="rId7"/>
    <p:sldLayoutId id="2147483684" r:id="rId8"/>
    <p:sldLayoutId id="2147483690" r:id="rId9"/>
    <p:sldLayoutId id="2147483685" r:id="rId10"/>
    <p:sldLayoutId id="2147483686" r:id="rId11"/>
    <p:sldLayoutId id="2147483687" r:id="rId12"/>
    <p:sldLayoutId id="2147483688" r:id="rId13"/>
    <p:sldLayoutId id="2147483660"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www.washinhcf.org/resource/wash-fit-training-packag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www.washinhcf.org/resource/wash-fit-training-packag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www.washinhcf.org/resource/wash-fit-training-packag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www.washinhcf.org/resource/wash-fit-training-packag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washinhcf.org/resource/wash-fit-training-packag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3901273-9FDC-78CB-FC9E-CD5BFC3A558A}"/>
              </a:ext>
            </a:extLst>
          </p:cNvPr>
          <p:cNvSpPr>
            <a:spLocks noGrp="1"/>
          </p:cNvSpPr>
          <p:nvPr>
            <p:ph type="title"/>
          </p:nvPr>
        </p:nvSpPr>
        <p:spPr>
          <a:xfrm>
            <a:off x="1863688" y="2955057"/>
            <a:ext cx="8021486" cy="612475"/>
          </a:xfrm>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endParaRPr lang="es-ES" sz="4800" b="0" dirty="0">
              <a:latin typeface="Calibri Light"/>
              <a:cs typeface="Calibri Light"/>
            </a:endParaRPr>
          </a:p>
        </p:txBody>
      </p:sp>
      <p:sp>
        <p:nvSpPr>
          <p:cNvPr id="2" name="Subtitle 1">
            <a:extLst>
              <a:ext uri="{FF2B5EF4-FFF2-40B4-BE49-F238E27FC236}">
                <a16:creationId xmlns:a16="http://schemas.microsoft.com/office/drawing/2014/main" id="{3EF9B528-796D-8380-1187-0ED69112ED01}"/>
              </a:ext>
            </a:extLst>
          </p:cNvPr>
          <p:cNvSpPr>
            <a:spLocks noGrp="1"/>
          </p:cNvSpPr>
          <p:nvPr>
            <p:ph type="subTitle" idx="1"/>
          </p:nvPr>
        </p:nvSpPr>
        <p:spPr>
          <a:xfrm>
            <a:off x="1881618" y="3898128"/>
            <a:ext cx="8036491" cy="1077218"/>
          </a:xfrm>
        </p:spPr>
        <p:txBody>
          <a:bodyPr/>
          <a:lstStyle/>
          <a:p>
            <a:r>
              <a:rPr lang="es-ES" b="1" dirty="0">
                <a:latin typeface="Calibri Light"/>
                <a:cs typeface="Calibri Light"/>
              </a:rPr>
              <a:t>Manejo de desechos, parte 1: El proceso de manejo de desechos</a:t>
            </a:r>
            <a:endParaRPr lang="en-US" b="1" dirty="0"/>
          </a:p>
        </p:txBody>
      </p:sp>
      <p:sp>
        <p:nvSpPr>
          <p:cNvPr id="3" name="Text Placeholder 2">
            <a:extLst>
              <a:ext uri="{FF2B5EF4-FFF2-40B4-BE49-F238E27FC236}">
                <a16:creationId xmlns:a16="http://schemas.microsoft.com/office/drawing/2014/main" id="{4C86BE5E-A7F4-14F8-13D0-D64DF3FDDA9F}"/>
              </a:ext>
            </a:extLst>
          </p:cNvPr>
          <p:cNvSpPr>
            <a:spLocks noGrp="1"/>
          </p:cNvSpPr>
          <p:nvPr>
            <p:ph type="body" sz="quarter" idx="10"/>
          </p:nvPr>
        </p:nvSpPr>
        <p:spPr>
          <a:xfrm>
            <a:off x="1881618" y="5292747"/>
            <a:ext cx="7585111" cy="784830"/>
          </a:xfrm>
        </p:spPr>
        <p:txBody>
          <a:bodyPr/>
          <a:lstStyle/>
          <a:p>
            <a:r>
              <a:rPr lang="es-ES" dirty="0"/>
              <a:t>Entornos de atención médica con recursos entre limitados e intermedios</a:t>
            </a:r>
          </a:p>
        </p:txBody>
      </p:sp>
      <p:sp>
        <p:nvSpPr>
          <p:cNvPr id="9" name="TextBox 8">
            <a:extLst>
              <a:ext uri="{FF2B5EF4-FFF2-40B4-BE49-F238E27FC236}">
                <a16:creationId xmlns:a16="http://schemas.microsoft.com/office/drawing/2014/main" id="{75AB519D-CB05-05E3-4000-29C89C2844D2}"/>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
        <p:nvSpPr>
          <p:cNvPr id="11" name="TextBox 10">
            <a:extLst>
              <a:ext uri="{FF2B5EF4-FFF2-40B4-BE49-F238E27FC236}">
                <a16:creationId xmlns:a16="http://schemas.microsoft.com/office/drawing/2014/main" id="{C58D7473-3462-0759-B394-8996FD6D5B33}"/>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3" name="Picture 12" descr="Logos: U.S. Department of Health and Human Services (USDHHS) and U.S. Centers for Disease Control and Prevention (CDC).">
            <a:extLst>
              <a:ext uri="{FF2B5EF4-FFF2-40B4-BE49-F238E27FC236}">
                <a16:creationId xmlns:a16="http://schemas.microsoft.com/office/drawing/2014/main" id="{37646F65-02CA-099A-69E7-9E4BCF670D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18944743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a:xfrm>
            <a:off x="609600" y="1536901"/>
            <a:ext cx="10972800" cy="4176467"/>
          </a:xfrm>
        </p:spPr>
        <p:txBody>
          <a:bodyPr/>
          <a:lstStyle/>
          <a:p>
            <a:pPr marL="0" indent="0">
              <a:buClrTx/>
              <a:buNone/>
            </a:pPr>
            <a:r>
              <a:rPr lang="es-ES" sz="28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Explicar por qué el manejo de desechos es importante para los centros de atención médica durante un brote de ébola o de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Nombrar al menos 3 pasos del proceso de manejo de desechos.</a:t>
            </a:r>
          </a:p>
          <a:p>
            <a:pPr marL="805180" lvl="1" indent="-457200">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Identificar cosas para agregar o cambiar en el proceso de manejo de desechos en sus propios centros.</a:t>
            </a:r>
          </a:p>
          <a:p>
            <a:pPr marL="805180" lvl="1" indent="-457200">
              <a:spcBef>
                <a:spcPts val="1800"/>
              </a:spcBef>
              <a:buClr>
                <a:srgbClr val="005DAA"/>
              </a:buClr>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0610" y="274033"/>
            <a:ext cx="11059884" cy="859640"/>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410610" y="1660336"/>
            <a:ext cx="5296123" cy="4770537"/>
          </a:xfrm>
          <a:prstGeom prst="rect">
            <a:avLst/>
          </a:prstGeom>
          <a:noFill/>
        </p:spPr>
        <p:txBody>
          <a:bodyPr wrap="square" lIns="91440" tIns="45720" rIns="91440" bIns="45720" anchor="t">
            <a:spAutoFit/>
          </a:bodyPr>
          <a:lstStyle/>
          <a:p>
            <a:r>
              <a:rPr lang="es-ES" sz="3200">
                <a:solidFill>
                  <a:schemeClr val="bg2"/>
                </a:solidFill>
                <a:latin typeface="Calibri"/>
                <a:cs typeface="Calibri"/>
              </a:rPr>
              <a:t>Imaginen que visitaron un centro de atención médica y vieron esto.</a:t>
            </a:r>
          </a:p>
          <a:p>
            <a:endParaRPr lang="en-US" sz="3200">
              <a:solidFill>
                <a:schemeClr val="bg2"/>
              </a:solidFill>
              <a:latin typeface="Calibri"/>
              <a:cs typeface="Calibri"/>
            </a:endParaRPr>
          </a:p>
          <a:p>
            <a:r>
              <a:rPr lang="es-ES" sz="3200">
                <a:solidFill>
                  <a:schemeClr val="bg2"/>
                </a:solidFill>
                <a:latin typeface="Calibri"/>
                <a:cs typeface="Calibri"/>
              </a:rPr>
              <a:t>¿Qué comentarios le harían al centro para ayudar a que el manejo de desechos sea más seguro?</a:t>
            </a:r>
          </a:p>
          <a:p>
            <a:br>
              <a:rPr lang="es-ES" sz="4000">
                <a:solidFill>
                  <a:schemeClr val="bg2"/>
                </a:solidFill>
                <a:latin typeface="Calibri"/>
                <a:cs typeface="Calibri"/>
              </a:rPr>
            </a:br>
            <a:r>
              <a:rPr lang="es-ES" sz="4000">
                <a:solidFill>
                  <a:schemeClr val="bg2"/>
                </a:solidFill>
                <a:latin typeface="Calibri"/>
                <a:cs typeface="Calibri"/>
              </a:rPr>
              <a:t> </a:t>
            </a:r>
          </a:p>
        </p:txBody>
      </p:sp>
      <p:pic>
        <p:nvPicPr>
          <p:cNvPr id="6" name="Picture 5" descr="Foto de una pila grande de basura afuera en el suelo.">
            <a:extLst>
              <a:ext uri="{FF2B5EF4-FFF2-40B4-BE49-F238E27FC236}">
                <a16:creationId xmlns:a16="http://schemas.microsoft.com/office/drawing/2014/main" id="{3E0BD823-DB02-4693-BA63-0B035BF452A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096" r="14878" b="1347"/>
          <a:stretch>
            <a:fillRect/>
          </a:stretch>
        </p:blipFill>
        <p:spPr>
          <a:xfrm>
            <a:off x="6119941" y="1452282"/>
            <a:ext cx="5456913" cy="3910550"/>
          </a:xfrm>
          <a:prstGeom prst="rect">
            <a:avLst/>
          </a:prstGeom>
          <a:ln>
            <a:solidFill>
              <a:srgbClr val="000000"/>
            </a:solidFill>
          </a:ln>
        </p:spPr>
      </p:pic>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701087" y="4529298"/>
            <a:ext cx="8522366" cy="1162051"/>
          </a:xfrm>
        </p:spPr>
        <p:txBody>
          <a:bodyPr/>
          <a:lstStyle/>
          <a:p>
            <a:r>
              <a:rPr lang="es-ES" sz="4000">
                <a:latin typeface="Calibri Light" panose="020F0302020204030204" pitchFamily="34" charset="0"/>
                <a:cs typeface="Calibri Light" panose="020F0302020204030204" pitchFamily="34" charset="0"/>
              </a:rPr>
              <a:t>¿Qué es el manejo de desechos?</a:t>
            </a:r>
          </a:p>
        </p:txBody>
      </p:sp>
    </p:spTree>
    <p:extLst>
      <p:ext uri="{BB962C8B-B14F-4D97-AF65-F5344CB8AC3E}">
        <p14:creationId xmlns:p14="http://schemas.microsoft.com/office/powerpoint/2010/main" val="136040196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El manejo de desechos incluye:</a:t>
            </a:r>
          </a:p>
        </p:txBody>
      </p:sp>
      <p:sp>
        <p:nvSpPr>
          <p:cNvPr id="3" name="TextBox 2">
            <a:extLst>
              <a:ext uri="{FF2B5EF4-FFF2-40B4-BE49-F238E27FC236}">
                <a16:creationId xmlns:a16="http://schemas.microsoft.com/office/drawing/2014/main" id="{AEFA612C-2871-48E8-91B7-FBB2BC04A6FA}"/>
              </a:ext>
            </a:extLst>
          </p:cNvPr>
          <p:cNvSpPr txBox="1"/>
          <p:nvPr/>
        </p:nvSpPr>
        <p:spPr>
          <a:xfrm>
            <a:off x="792480" y="1625600"/>
            <a:ext cx="4962861"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clasificar/separar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recolectar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transportar desechos</a:t>
            </a:r>
            <a:endParaRPr lang="en-US" dirty="0"/>
          </a:p>
        </p:txBody>
      </p:sp>
      <p:sp>
        <p:nvSpPr>
          <p:cNvPr id="7" name="TextBox 6">
            <a:extLst>
              <a:ext uri="{FF2B5EF4-FFF2-40B4-BE49-F238E27FC236}">
                <a16:creationId xmlns:a16="http://schemas.microsoft.com/office/drawing/2014/main" id="{CCADF4B1-EC6D-4778-94C6-B2A2C245D101}"/>
              </a:ext>
            </a:extLst>
          </p:cNvPr>
          <p:cNvSpPr txBox="1"/>
          <p:nvPr/>
        </p:nvSpPr>
        <p:spPr>
          <a:xfrm>
            <a:off x="5913120" y="1559560"/>
            <a:ext cx="5486400"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almacenar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eliminar desechos</a:t>
            </a:r>
          </a:p>
        </p:txBody>
      </p:sp>
      <p:sp>
        <p:nvSpPr>
          <p:cNvPr id="5" name="TextBox 4">
            <a:extLst>
              <a:ext uri="{FF2B5EF4-FFF2-40B4-BE49-F238E27FC236}">
                <a16:creationId xmlns:a16="http://schemas.microsoft.com/office/drawing/2014/main" id="{AB8B43F1-0BE8-A7F6-9B48-3604B14D04C9}"/>
              </a:ext>
            </a:extLst>
          </p:cNvPr>
          <p:cNvSpPr txBox="1"/>
          <p:nvPr/>
        </p:nvSpPr>
        <p:spPr>
          <a:xfrm>
            <a:off x="1051560" y="3667225"/>
            <a:ext cx="10088880" cy="2600712"/>
          </a:xfrm>
          <a:prstGeom prst="rect">
            <a:avLst/>
          </a:prstGeom>
          <a:noFill/>
        </p:spPr>
        <p:txBody>
          <a:bodyPr wrap="square" rtlCol="0">
            <a:spAutoFit/>
          </a:bodyPr>
          <a:lstStyle/>
          <a:p>
            <a:pPr algn="ctr">
              <a:spcBef>
                <a:spcPts val="600"/>
              </a:spcBef>
            </a:pPr>
            <a:r>
              <a:rPr lang="es-ES" sz="3600" dirty="0">
                <a:solidFill>
                  <a:srgbClr val="000000"/>
                </a:solidFill>
                <a:latin typeface="Calibri"/>
                <a:ea typeface="Calibri"/>
                <a:cs typeface="Calibri"/>
              </a:rPr>
              <a:t>El manejo seguro de los desechos producidos durante la atención de pacientes es </a:t>
            </a:r>
            <a:r>
              <a:rPr lang="es-ES" sz="3600" b="1" dirty="0">
                <a:solidFill>
                  <a:schemeClr val="accent5">
                    <a:lumMod val="75000"/>
                  </a:schemeClr>
                </a:solidFill>
                <a:latin typeface="Calibri"/>
                <a:ea typeface="Calibri"/>
                <a:cs typeface="Calibri"/>
              </a:rPr>
              <a:t>responsabilidad de todo el personal.</a:t>
            </a:r>
          </a:p>
          <a:p>
            <a:pPr>
              <a:spcBef>
                <a:spcPts val="600"/>
              </a:spcBef>
            </a:pPr>
            <a:endParaRPr lang="en-US" sz="3200" dirty="0">
              <a:solidFill>
                <a:schemeClr val="tx1"/>
              </a:solidFill>
              <a:latin typeface="Calibri"/>
              <a:cs typeface="Calibri"/>
            </a:endParaRPr>
          </a:p>
          <a:p>
            <a:endParaRPr lang="en-US" dirty="0"/>
          </a:p>
        </p:txBody>
      </p:sp>
    </p:spTree>
    <p:extLst>
      <p:ext uri="{BB962C8B-B14F-4D97-AF65-F5344CB8AC3E}">
        <p14:creationId xmlns:p14="http://schemas.microsoft.com/office/powerpoint/2010/main" val="215467154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E31-8CDF-4D67-AD4E-D5455B57CD16}"/>
              </a:ext>
            </a:extLst>
          </p:cNvPr>
          <p:cNvSpPr>
            <a:spLocks noGrp="1"/>
          </p:cNvSpPr>
          <p:nvPr>
            <p:ph type="title"/>
          </p:nvPr>
        </p:nvSpPr>
        <p:spPr/>
        <p:txBody>
          <a:bodyPr/>
          <a:lstStyle/>
          <a:p>
            <a:pPr>
              <a:lnSpc>
                <a:spcPct val="100000"/>
              </a:lnSpc>
            </a:pPr>
            <a:r>
              <a:rPr lang="es-ES" sz="4000">
                <a:solidFill>
                  <a:schemeClr val="accent5">
                    <a:lumMod val="75000"/>
                  </a:schemeClr>
                </a:solidFill>
                <a:latin typeface="Calibri Light" panose="020F0302020204030204" pitchFamily="34" charset="0"/>
                <a:cs typeface="Calibri Light" panose="020F0302020204030204" pitchFamily="34" charset="0"/>
              </a:rPr>
              <a:t>¿Por qué es importante el manejo de desechos?</a:t>
            </a:r>
          </a:p>
        </p:txBody>
      </p:sp>
      <p:sp>
        <p:nvSpPr>
          <p:cNvPr id="3" name="Text Placeholder 2">
            <a:extLst>
              <a:ext uri="{FF2B5EF4-FFF2-40B4-BE49-F238E27FC236}">
                <a16:creationId xmlns:a16="http://schemas.microsoft.com/office/drawing/2014/main" id="{752E17AF-C938-4FC0-9732-E093A38A70E5}"/>
              </a:ext>
            </a:extLst>
          </p:cNvPr>
          <p:cNvSpPr>
            <a:spLocks noGrp="1"/>
          </p:cNvSpPr>
          <p:nvPr>
            <p:ph type="body" sz="quarter" idx="10"/>
          </p:nvPr>
        </p:nvSpPr>
        <p:spPr>
          <a:xfrm>
            <a:off x="609600" y="1563027"/>
            <a:ext cx="10190481" cy="4176467"/>
          </a:xfrm>
        </p:spPr>
        <p:txBody>
          <a:bodyPr/>
          <a:lstStyle/>
          <a:p>
            <a:endParaRPr lang="en-US">
              <a:solidFill>
                <a:schemeClr val="accent4">
                  <a:lumMod val="50000"/>
                </a:schemeClr>
              </a:solidFill>
              <a:latin typeface="Calibri"/>
              <a:cs typeface="Calibri"/>
            </a:endParaRPr>
          </a:p>
          <a:p>
            <a:r>
              <a:rPr lang="es-ES" sz="2800">
                <a:solidFill>
                  <a:srgbClr val="000000"/>
                </a:solidFill>
                <a:latin typeface="Calibri"/>
                <a:ea typeface="Calibri"/>
                <a:cs typeface="Calibri"/>
              </a:rPr>
              <a:t>Los centros de atención médica son </a:t>
            </a:r>
            <a:r>
              <a:rPr lang="es-ES" sz="2800" b="1">
                <a:solidFill>
                  <a:srgbClr val="0039A6"/>
                </a:solidFill>
                <a:latin typeface="Calibri"/>
                <a:ea typeface="Calibri"/>
                <a:cs typeface="Calibri"/>
              </a:rPr>
              <a:t>responsables del manejo de desechos. </a:t>
            </a:r>
          </a:p>
          <a:p>
            <a:endParaRPr lang="en-US" altLang="ja-JP" sz="2800" b="1">
              <a:solidFill>
                <a:srgbClr val="0039A6"/>
              </a:solidFill>
              <a:latin typeface="Calibri"/>
              <a:ea typeface="ＭＳ Ｐゴシック"/>
              <a:cs typeface="Calibri"/>
            </a:endParaRPr>
          </a:p>
          <a:p>
            <a:pPr marL="456565" indent="-456565"/>
            <a:r>
              <a:rPr lang="es-ES" sz="2800">
                <a:solidFill>
                  <a:srgbClr val="000000"/>
                </a:solidFill>
                <a:latin typeface="Calibri"/>
                <a:cs typeface="Calibri"/>
              </a:rPr>
              <a:t>El manejo inadecuado de desechos </a:t>
            </a:r>
            <a:r>
              <a:rPr lang="es-ES" sz="2800" b="1">
                <a:solidFill>
                  <a:srgbClr val="0039A6"/>
                </a:solidFill>
                <a:latin typeface="Calibri"/>
                <a:cs typeface="Calibri"/>
              </a:rPr>
              <a:t>presenta posibles riesgos para su salud</a:t>
            </a:r>
            <a:r>
              <a:rPr lang="es-ES" sz="2800">
                <a:latin typeface="Calibri"/>
                <a:cs typeface="Calibri"/>
              </a:rPr>
              <a:t>, la de </a:t>
            </a:r>
            <a:r>
              <a:rPr lang="es-ES" sz="2800">
                <a:solidFill>
                  <a:srgbClr val="000000"/>
                </a:solidFill>
                <a:latin typeface="Calibri"/>
                <a:cs typeface="Calibri"/>
              </a:rPr>
              <a:t>sus pacientes y otros miembros del personal en su centro, así como para su comunidad.</a:t>
            </a:r>
          </a:p>
          <a:p>
            <a:pPr marL="0" indent="0">
              <a:buNone/>
            </a:pPr>
            <a:endParaRPr lang="en-US" sz="2800">
              <a:solidFill>
                <a:schemeClr val="accent4">
                  <a:lumMod val="50000"/>
                </a:schemeClr>
              </a:solidFill>
              <a:latin typeface="Calibri"/>
              <a:cs typeface="Calibri"/>
            </a:endParaRPr>
          </a:p>
          <a:p>
            <a:endParaRPr lang="en-US" altLang="ja-JP">
              <a:solidFill>
                <a:schemeClr val="accent4">
                  <a:lumMod val="50000"/>
                </a:schemeClr>
              </a:solidFill>
              <a:latin typeface="Calibri"/>
              <a:ea typeface="ＭＳ Ｐゴシック"/>
              <a:cs typeface="Calibri"/>
            </a:endParaRPr>
          </a:p>
        </p:txBody>
      </p:sp>
      <p:pic>
        <p:nvPicPr>
          <p:cNvPr id="7" name="Picture 2" descr="Imagen de viales rotos y enteros, bisturíes y agujas.">
            <a:extLst>
              <a:ext uri="{FF2B5EF4-FFF2-40B4-BE49-F238E27FC236}">
                <a16:creationId xmlns:a16="http://schemas.microsoft.com/office/drawing/2014/main" id="{ABBBE2DD-1B26-4922-B492-C0D116A79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4830" y="4473968"/>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71018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566058" y="4072445"/>
            <a:ext cx="11059884" cy="1162051"/>
          </a:xfrm>
        </p:spPr>
        <p:txBody>
          <a:bodyPr/>
          <a:lstStyle/>
          <a:p>
            <a:r>
              <a:rPr lang="es-ES" sz="4000" dirty="0">
                <a:latin typeface="Calibri Light" panose="020F0302020204030204" pitchFamily="34" charset="0"/>
                <a:cs typeface="Calibri Light" panose="020F0302020204030204" pitchFamily="34" charset="0"/>
              </a:rPr>
              <a:t>Cómo manejar los desechos en su centro</a:t>
            </a:r>
          </a:p>
        </p:txBody>
      </p:sp>
    </p:spTree>
    <p:extLst>
      <p:ext uri="{BB962C8B-B14F-4D97-AF65-F5344CB8AC3E}">
        <p14:creationId xmlns:p14="http://schemas.microsoft.com/office/powerpoint/2010/main" val="101324473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534A2-E5A6-4332-AC1E-AA2639B6CE15}"/>
              </a:ext>
            </a:extLst>
          </p:cNvPr>
          <p:cNvSpPr>
            <a:spLocks noGrp="1"/>
          </p:cNvSpPr>
          <p:nvPr>
            <p:ph type="title"/>
          </p:nvPr>
        </p:nvSpPr>
        <p:spPr>
          <a:xfrm>
            <a:off x="609600" y="-10410"/>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Proceso del manejo de desechos</a:t>
            </a:r>
          </a:p>
        </p:txBody>
      </p:sp>
      <p:pic>
        <p:nvPicPr>
          <p:cNvPr id="5" name="Picture 4" descr="Imagen de 3 recipientes, dos de ellos tienen símbolos de desechos peligrosos. El texto debajo dice &quot;1. Clasificar&quot;.">
            <a:extLst>
              <a:ext uri="{FF2B5EF4-FFF2-40B4-BE49-F238E27FC236}">
                <a16:creationId xmlns:a16="http://schemas.microsoft.com/office/drawing/2014/main" id="{2EAF3DF0-D676-8E3E-E0CD-F2AB50E4CDD1}"/>
              </a:ext>
            </a:extLst>
          </p:cNvPr>
          <p:cNvPicPr>
            <a:picLocks noChangeAspect="1"/>
          </p:cNvPicPr>
          <p:nvPr/>
        </p:nvPicPr>
        <p:blipFill>
          <a:blip r:embed="rId3"/>
          <a:stretch>
            <a:fillRect/>
          </a:stretch>
        </p:blipFill>
        <p:spPr>
          <a:xfrm>
            <a:off x="1957024" y="1604621"/>
            <a:ext cx="2402032" cy="1341236"/>
          </a:xfrm>
          <a:prstGeom prst="rect">
            <a:avLst/>
          </a:prstGeom>
        </p:spPr>
      </p:pic>
      <p:sp>
        <p:nvSpPr>
          <p:cNvPr id="28" name="Arrow: Right 27" descr="Flecha">
            <a:extLst>
              <a:ext uri="{FF2B5EF4-FFF2-40B4-BE49-F238E27FC236}">
                <a16:creationId xmlns:a16="http://schemas.microsoft.com/office/drawing/2014/main" id="{6F48E114-3237-4A14-BE2B-7CF7AF5E94C5}"/>
              </a:ext>
            </a:extLst>
          </p:cNvPr>
          <p:cNvSpPr/>
          <p:nvPr/>
        </p:nvSpPr>
        <p:spPr>
          <a:xfrm>
            <a:off x="4290097" y="2069619"/>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pic>
        <p:nvPicPr>
          <p:cNvPr id="7" name="Picture 6" descr="Un primer plano de un logotipo  Descripción generada automáticamente con muy alta confianza&#10;">
            <a:extLst>
              <a:ext uri="{FF2B5EF4-FFF2-40B4-BE49-F238E27FC236}">
                <a16:creationId xmlns:a16="http://schemas.microsoft.com/office/drawing/2014/main" id="{B87CF327-90C5-D3A4-8854-CC4B99DBCDA1}"/>
              </a:ext>
            </a:extLst>
          </p:cNvPr>
          <p:cNvPicPr>
            <a:picLocks noChangeAspect="1"/>
          </p:cNvPicPr>
          <p:nvPr/>
        </p:nvPicPr>
        <p:blipFill>
          <a:blip r:embed="rId4"/>
          <a:stretch>
            <a:fillRect/>
          </a:stretch>
        </p:blipFill>
        <p:spPr>
          <a:xfrm>
            <a:off x="4996404" y="1604621"/>
            <a:ext cx="2225233" cy="1341236"/>
          </a:xfrm>
          <a:prstGeom prst="rect">
            <a:avLst/>
          </a:prstGeom>
        </p:spPr>
      </p:pic>
      <p:sp>
        <p:nvSpPr>
          <p:cNvPr id="40" name="Arrow: Right 39" descr="Flecha">
            <a:extLst>
              <a:ext uri="{FF2B5EF4-FFF2-40B4-BE49-F238E27FC236}">
                <a16:creationId xmlns:a16="http://schemas.microsoft.com/office/drawing/2014/main" id="{2716417F-EAFE-4335-A8E6-E08E315EDFC8}"/>
              </a:ext>
            </a:extLst>
          </p:cNvPr>
          <p:cNvSpPr/>
          <p:nvPr/>
        </p:nvSpPr>
        <p:spPr>
          <a:xfrm>
            <a:off x="7339768" y="2066408"/>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pic>
        <p:nvPicPr>
          <p:cNvPr id="9" name="Picture 8" descr="Imagen de una carretilla. El texto debajo dice &quot;3. Transportar&quot;.">
            <a:extLst>
              <a:ext uri="{FF2B5EF4-FFF2-40B4-BE49-F238E27FC236}">
                <a16:creationId xmlns:a16="http://schemas.microsoft.com/office/drawing/2014/main" id="{78571C29-5005-211A-48D6-CFB5C79FF66B}"/>
              </a:ext>
            </a:extLst>
          </p:cNvPr>
          <p:cNvPicPr>
            <a:picLocks noChangeAspect="1"/>
          </p:cNvPicPr>
          <p:nvPr/>
        </p:nvPicPr>
        <p:blipFill>
          <a:blip r:embed="rId5"/>
          <a:stretch>
            <a:fillRect/>
          </a:stretch>
        </p:blipFill>
        <p:spPr>
          <a:xfrm>
            <a:off x="8077570" y="1604621"/>
            <a:ext cx="2225233" cy="1335140"/>
          </a:xfrm>
          <a:prstGeom prst="rect">
            <a:avLst/>
          </a:prstGeom>
        </p:spPr>
      </p:pic>
      <p:cxnSp>
        <p:nvCxnSpPr>
          <p:cNvPr id="50" name="Connector: Elbow 49" descr="Flecha. ">
            <a:extLst>
              <a:ext uri="{FF2B5EF4-FFF2-40B4-BE49-F238E27FC236}">
                <a16:creationId xmlns:a16="http://schemas.microsoft.com/office/drawing/2014/main" id="{C6608707-E7FD-403A-B652-63C8F6B60473}"/>
              </a:ext>
            </a:extLst>
          </p:cNvPr>
          <p:cNvCxnSpPr>
            <a:cxnSpLocks/>
          </p:cNvCxnSpPr>
          <p:nvPr/>
        </p:nvCxnSpPr>
        <p:spPr>
          <a:xfrm rot="5400000">
            <a:off x="5299260" y="505401"/>
            <a:ext cx="1461134" cy="6146969"/>
          </a:xfrm>
          <a:prstGeom prst="bentConnector3">
            <a:avLst>
              <a:gd name="adj1" fmla="val 50000"/>
            </a:avLst>
          </a:prstGeom>
          <a:noFill/>
          <a:ln w="76200" cap="flat" cmpd="sng" algn="ctr">
            <a:solidFill>
              <a:srgbClr val="335B74">
                <a:lumMod val="75000"/>
              </a:srgbClr>
            </a:solidFill>
            <a:prstDash val="solid"/>
            <a:tailEnd type="triangle"/>
          </a:ln>
          <a:effectLst/>
        </p:spPr>
      </p:cxnSp>
      <p:pic>
        <p:nvPicPr>
          <p:cNvPr id="11" name="Picture 10" descr="Imagen de un candado. El texto debajo dice &quot;4. Almacenar&quot;.">
            <a:extLst>
              <a:ext uri="{FF2B5EF4-FFF2-40B4-BE49-F238E27FC236}">
                <a16:creationId xmlns:a16="http://schemas.microsoft.com/office/drawing/2014/main" id="{03FA9F59-6F43-58D5-85C4-4B1F2AB16199}"/>
              </a:ext>
            </a:extLst>
          </p:cNvPr>
          <p:cNvPicPr>
            <a:picLocks noChangeAspect="1"/>
          </p:cNvPicPr>
          <p:nvPr/>
        </p:nvPicPr>
        <p:blipFill>
          <a:blip r:embed="rId6"/>
          <a:stretch>
            <a:fillRect/>
          </a:stretch>
        </p:blipFill>
        <p:spPr>
          <a:xfrm>
            <a:off x="1960716" y="4382246"/>
            <a:ext cx="2231329" cy="1341236"/>
          </a:xfrm>
          <a:prstGeom prst="rect">
            <a:avLst/>
          </a:prstGeom>
        </p:spPr>
      </p:pic>
      <p:sp>
        <p:nvSpPr>
          <p:cNvPr id="48" name="Arrow: Right 47" descr="Flecha">
            <a:extLst>
              <a:ext uri="{FF2B5EF4-FFF2-40B4-BE49-F238E27FC236}">
                <a16:creationId xmlns:a16="http://schemas.microsoft.com/office/drawing/2014/main" id="{FAA74A69-74E8-4093-8A9A-BED74162FA63}"/>
              </a:ext>
            </a:extLst>
          </p:cNvPr>
          <p:cNvSpPr/>
          <p:nvPr/>
        </p:nvSpPr>
        <p:spPr>
          <a:xfrm>
            <a:off x="4283797" y="4698971"/>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pic>
        <p:nvPicPr>
          <p:cNvPr id="13" name="Picture 12" descr="Imagen de una llama. El texto debajo dice &quot;5. Tratar&quot;.">
            <a:extLst>
              <a:ext uri="{FF2B5EF4-FFF2-40B4-BE49-F238E27FC236}">
                <a16:creationId xmlns:a16="http://schemas.microsoft.com/office/drawing/2014/main" id="{AEE66E53-177C-3F7F-DF90-9060F6B711EB}"/>
              </a:ext>
            </a:extLst>
          </p:cNvPr>
          <p:cNvPicPr>
            <a:picLocks noChangeAspect="1"/>
          </p:cNvPicPr>
          <p:nvPr/>
        </p:nvPicPr>
        <p:blipFill>
          <a:blip r:embed="rId7"/>
          <a:stretch>
            <a:fillRect/>
          </a:stretch>
        </p:blipFill>
        <p:spPr>
          <a:xfrm>
            <a:off x="4990308" y="4382246"/>
            <a:ext cx="2231329" cy="1335140"/>
          </a:xfrm>
          <a:prstGeom prst="rect">
            <a:avLst/>
          </a:prstGeom>
        </p:spPr>
      </p:pic>
      <p:sp>
        <p:nvSpPr>
          <p:cNvPr id="49" name="Arrow: Right 48" descr="Flecha">
            <a:extLst>
              <a:ext uri="{FF2B5EF4-FFF2-40B4-BE49-F238E27FC236}">
                <a16:creationId xmlns:a16="http://schemas.microsoft.com/office/drawing/2014/main" id="{7675DF03-69D8-423B-92D0-9EFF64C5311B}"/>
              </a:ext>
            </a:extLst>
          </p:cNvPr>
          <p:cNvSpPr/>
          <p:nvPr/>
        </p:nvSpPr>
        <p:spPr>
          <a:xfrm>
            <a:off x="7339768" y="4682110"/>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pic>
        <p:nvPicPr>
          <p:cNvPr id="15" name="Picture 14" descr="Imagen de un camión de volteo descargando desechos en un pozo. El texto debajo dice &quot;6. Eliminación final&quot;.">
            <a:extLst>
              <a:ext uri="{FF2B5EF4-FFF2-40B4-BE49-F238E27FC236}">
                <a16:creationId xmlns:a16="http://schemas.microsoft.com/office/drawing/2014/main" id="{D60A4002-E6D1-4694-A953-65071BECBBB4}"/>
              </a:ext>
            </a:extLst>
          </p:cNvPr>
          <p:cNvPicPr>
            <a:picLocks noChangeAspect="1"/>
          </p:cNvPicPr>
          <p:nvPr/>
        </p:nvPicPr>
        <p:blipFill>
          <a:blip r:embed="rId8"/>
          <a:stretch>
            <a:fillRect/>
          </a:stretch>
        </p:blipFill>
        <p:spPr>
          <a:xfrm>
            <a:off x="8119993" y="4382246"/>
            <a:ext cx="2231329" cy="1341236"/>
          </a:xfrm>
          <a:prstGeom prst="rect">
            <a:avLst/>
          </a:prstGeom>
        </p:spPr>
      </p:pic>
    </p:spTree>
    <p:extLst>
      <p:ext uri="{BB962C8B-B14F-4D97-AF65-F5344CB8AC3E}">
        <p14:creationId xmlns:p14="http://schemas.microsoft.com/office/powerpoint/2010/main" val="131368385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70560" y="213679"/>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bg2"/>
                </a:solidFill>
                <a:latin typeface="Calibri Light" panose="020F0302020204030204" pitchFamily="34" charset="0"/>
                <a:cs typeface="Calibri Light" panose="020F0302020204030204" pitchFamily="34" charset="0"/>
              </a:rPr>
              <a:t>(1)</a:t>
            </a:r>
          </a:p>
        </p:txBody>
      </p:sp>
      <p:pic>
        <p:nvPicPr>
          <p:cNvPr id="18" name="Picture 17"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A1DA3070-83A2-AB39-E9D4-200A282F10A5}"/>
              </a:ext>
            </a:extLst>
          </p:cNvPr>
          <p:cNvPicPr>
            <a:picLocks noChangeAspect="1"/>
          </p:cNvPicPr>
          <p:nvPr/>
        </p:nvPicPr>
        <p:blipFill>
          <a:blip r:embed="rId3"/>
          <a:stretch>
            <a:fillRect/>
          </a:stretch>
        </p:blipFill>
        <p:spPr>
          <a:xfrm>
            <a:off x="4156828" y="986748"/>
            <a:ext cx="7425572" cy="5596613"/>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solidFill>
                  <a:schemeClr val="accent6">
                    <a:lumMod val="90000"/>
                    <a:lumOff val="10000"/>
                  </a:schemeClr>
                </a:solidFill>
                <a:latin typeface="Calibri"/>
                <a:cs typeface="Calibri"/>
              </a:rPr>
              <a:t>Otros tipos de desechos </a:t>
            </a:r>
          </a:p>
          <a:p>
            <a:r>
              <a:rPr lang="es-ES">
                <a:solidFill>
                  <a:srgbClr val="000000"/>
                </a:solidFill>
                <a:latin typeface="Calibri"/>
                <a:cs typeface="Calibri"/>
              </a:rPr>
              <a:t>(menos común)</a:t>
            </a:r>
          </a:p>
        </p:txBody>
      </p:sp>
      <p:sp>
        <p:nvSpPr>
          <p:cNvPr id="15" name="TextBox 14">
            <a:extLst>
              <a:ext uri="{FF2B5EF4-FFF2-40B4-BE49-F238E27FC236}">
                <a16:creationId xmlns:a16="http://schemas.microsoft.com/office/drawing/2014/main" id="{84CEAD56-2FA2-1B25-18E1-585B9E9A9E1B}"/>
              </a:ext>
            </a:extLst>
          </p:cNvPr>
          <p:cNvSpPr txBox="1"/>
          <p:nvPr/>
        </p:nvSpPr>
        <p:spPr>
          <a:xfrm>
            <a:off x="7950592" y="5749955"/>
            <a:ext cx="2869809" cy="523220"/>
          </a:xfrm>
          <a:prstGeom prst="rect">
            <a:avLst/>
          </a:prstGeom>
          <a:noFill/>
        </p:spPr>
        <p:txBody>
          <a:bodyPr wrap="square">
            <a:spAutoFit/>
          </a:bodyPr>
          <a:lstStyle/>
          <a:p>
            <a:r>
              <a:rPr lang="es-ES" sz="1400" dirty="0">
                <a:solidFill>
                  <a:srgbClr val="005DAB"/>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https://www.washinhcf.org/resource/wash-fit-training-package/</a:t>
            </a:r>
            <a:endParaRPr lang="es-ES" sz="1400" dirty="0">
              <a:solidFill>
                <a:srgbClr val="005DA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635837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55320" y="152719"/>
            <a:ext cx="10972800" cy="94222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bg2"/>
                </a:solidFill>
                <a:latin typeface="Calibri Light" panose="020F0302020204030204" pitchFamily="34" charset="0"/>
                <a:cs typeface="Calibri Light" panose="020F0302020204030204" pitchFamily="34" charset="0"/>
              </a:rPr>
              <a:t>(2)</a:t>
            </a:r>
          </a:p>
        </p:txBody>
      </p:sp>
      <p:pic>
        <p:nvPicPr>
          <p:cNvPr id="19" name="Picture 18"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67BE318E-2E6C-F589-185D-3C9BF9303F56}"/>
              </a:ext>
            </a:extLst>
          </p:cNvPr>
          <p:cNvPicPr>
            <a:picLocks noChangeAspect="1"/>
          </p:cNvPicPr>
          <p:nvPr/>
        </p:nvPicPr>
        <p:blipFill>
          <a:blip r:embed="rId3"/>
          <a:srcRect r="7070" b="13288"/>
          <a:stretch>
            <a:fillRect/>
          </a:stretch>
        </p:blipFill>
        <p:spPr>
          <a:xfrm>
            <a:off x="4215063" y="1032776"/>
            <a:ext cx="6894898" cy="5482005"/>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7" name="TextBox 16">
            <a:extLst>
              <a:ext uri="{FF2B5EF4-FFF2-40B4-BE49-F238E27FC236}">
                <a16:creationId xmlns:a16="http://schemas.microsoft.com/office/drawing/2014/main" id="{5C852777-8359-E9A5-24AD-71A30CFD46C4}"/>
              </a:ext>
            </a:extLst>
          </p:cNvPr>
          <p:cNvSpPr txBox="1"/>
          <p:nvPr/>
        </p:nvSpPr>
        <p:spPr>
          <a:xfrm>
            <a:off x="7950592" y="5749955"/>
            <a:ext cx="2869809" cy="523220"/>
          </a:xfrm>
          <a:prstGeom prst="rect">
            <a:avLst/>
          </a:prstGeom>
          <a:noFill/>
        </p:spPr>
        <p:txBody>
          <a:bodyPr wrap="square">
            <a:spAutoFit/>
          </a:bodyPr>
          <a:lstStyle/>
          <a:p>
            <a:r>
              <a:rPr lang="es-ES" sz="1400" dirty="0">
                <a:solidFill>
                  <a:srgbClr val="005DAB"/>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https://www.washinhcf.org/resource/wash-fit-training-package/</a:t>
            </a:r>
            <a:endParaRPr lang="es-ES" sz="1400" dirty="0">
              <a:solidFill>
                <a:srgbClr val="005DA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813528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39948" y="124580"/>
            <a:ext cx="10972800" cy="94222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bg2"/>
                </a:solidFill>
                <a:latin typeface="Calibri Light" panose="020F0302020204030204" pitchFamily="34" charset="0"/>
                <a:cs typeface="Calibri Light" panose="020F0302020204030204" pitchFamily="34" charset="0"/>
              </a:rPr>
              <a:t>(3)</a:t>
            </a:r>
          </a:p>
        </p:txBody>
      </p:sp>
      <p:pic>
        <p:nvPicPr>
          <p:cNvPr id="17" name="Picture 16"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142A8B5B-64C4-9F18-6FCD-F1F71891FA41}"/>
              </a:ext>
            </a:extLst>
          </p:cNvPr>
          <p:cNvPicPr>
            <a:picLocks noChangeAspect="1"/>
          </p:cNvPicPr>
          <p:nvPr/>
        </p:nvPicPr>
        <p:blipFill>
          <a:blip r:embed="rId3"/>
          <a:stretch>
            <a:fillRect/>
          </a:stretch>
        </p:blipFill>
        <p:spPr>
          <a:xfrm>
            <a:off x="4147553" y="1003268"/>
            <a:ext cx="7419475" cy="5529551"/>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5" name="TextBox 14">
            <a:extLst>
              <a:ext uri="{FF2B5EF4-FFF2-40B4-BE49-F238E27FC236}">
                <a16:creationId xmlns:a16="http://schemas.microsoft.com/office/drawing/2014/main" id="{25699D60-9D30-6A59-BDA8-E67D3C705995}"/>
              </a:ext>
            </a:extLst>
          </p:cNvPr>
          <p:cNvSpPr txBox="1"/>
          <p:nvPr/>
        </p:nvSpPr>
        <p:spPr>
          <a:xfrm>
            <a:off x="7950592" y="5749955"/>
            <a:ext cx="2869809" cy="523220"/>
          </a:xfrm>
          <a:prstGeom prst="rect">
            <a:avLst/>
          </a:prstGeom>
          <a:noFill/>
        </p:spPr>
        <p:txBody>
          <a:bodyPr wrap="square">
            <a:spAutoFit/>
          </a:bodyPr>
          <a:lstStyle/>
          <a:p>
            <a:r>
              <a:rPr lang="es-ES" sz="1400" dirty="0">
                <a:solidFill>
                  <a:srgbClr val="005DAB"/>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https://www.washinhcf.org/resource/wash-fit-training-package/</a:t>
            </a:r>
            <a:endParaRPr lang="es-ES" sz="1400" dirty="0">
              <a:solidFill>
                <a:srgbClr val="005DA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701113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70560" y="221299"/>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bg2"/>
                </a:solidFill>
                <a:latin typeface="Calibri Light" panose="020F0302020204030204" pitchFamily="34" charset="0"/>
                <a:cs typeface="Calibri Light" panose="020F0302020204030204" pitchFamily="34" charset="0"/>
              </a:rPr>
              <a:t>(4)</a:t>
            </a:r>
          </a:p>
        </p:txBody>
      </p:sp>
      <p:pic>
        <p:nvPicPr>
          <p:cNvPr id="19" name="Picture 18"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40DC02D5-1655-27C6-D7EB-FE50FB13CD70}"/>
              </a:ext>
            </a:extLst>
          </p:cNvPr>
          <p:cNvPicPr>
            <a:picLocks noChangeAspect="1"/>
          </p:cNvPicPr>
          <p:nvPr/>
        </p:nvPicPr>
        <p:blipFill>
          <a:blip r:embed="rId3"/>
          <a:stretch>
            <a:fillRect/>
          </a:stretch>
        </p:blipFill>
        <p:spPr>
          <a:xfrm>
            <a:off x="4144372" y="972457"/>
            <a:ext cx="7419475" cy="5627096"/>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7" name="TextBox 16">
            <a:extLst>
              <a:ext uri="{FF2B5EF4-FFF2-40B4-BE49-F238E27FC236}">
                <a16:creationId xmlns:a16="http://schemas.microsoft.com/office/drawing/2014/main" id="{8EFB43B5-F961-E309-55D1-1B000C59D6C2}"/>
              </a:ext>
            </a:extLst>
          </p:cNvPr>
          <p:cNvSpPr txBox="1"/>
          <p:nvPr/>
        </p:nvSpPr>
        <p:spPr>
          <a:xfrm>
            <a:off x="7950592" y="5749955"/>
            <a:ext cx="2869809" cy="523220"/>
          </a:xfrm>
          <a:prstGeom prst="rect">
            <a:avLst/>
          </a:prstGeom>
          <a:noFill/>
        </p:spPr>
        <p:txBody>
          <a:bodyPr wrap="square">
            <a:spAutoFit/>
          </a:bodyPr>
          <a:lstStyle/>
          <a:p>
            <a:r>
              <a:rPr lang="es-ES" sz="1400" dirty="0">
                <a:solidFill>
                  <a:srgbClr val="005DAB"/>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https://www.washinhcf.org/resource/wash-fit-training-package/</a:t>
            </a:r>
            <a:endParaRPr lang="es-ES" sz="1400" dirty="0">
              <a:solidFill>
                <a:srgbClr val="005DA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746998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648471" y="218607"/>
            <a:ext cx="10972800" cy="905979"/>
          </a:xfrm>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Desechos cortopunzantes</a:t>
            </a:r>
          </a:p>
        </p:txBody>
      </p:sp>
      <p:sp>
        <p:nvSpPr>
          <p:cNvPr id="16" name="TextBox 15">
            <a:extLst>
              <a:ext uri="{FF2B5EF4-FFF2-40B4-BE49-F238E27FC236}">
                <a16:creationId xmlns:a16="http://schemas.microsoft.com/office/drawing/2014/main" id="{FDF0A4AC-E4B6-4AA9-83D9-A999E1E5B516}"/>
              </a:ext>
            </a:extLst>
          </p:cNvPr>
          <p:cNvSpPr txBox="1"/>
          <p:nvPr/>
        </p:nvSpPr>
        <p:spPr>
          <a:xfrm>
            <a:off x="596923" y="1332368"/>
            <a:ext cx="10071164" cy="4973669"/>
          </a:xfrm>
          <a:prstGeom prst="rect">
            <a:avLst/>
          </a:prstGeom>
          <a:noFill/>
        </p:spPr>
        <p:txBody>
          <a:bodyPr wrap="square">
            <a:spAutoFit/>
          </a:bodyPr>
          <a:lstStyle/>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s-ES" sz="2400" b="1" i="0" u="none" strike="noStrike" cap="none" normalizeH="0" baseline="0" noProof="0" dirty="0">
                <a:ln>
                  <a:noFill/>
                </a:ln>
                <a:solidFill>
                  <a:srgbClr val="000000"/>
                </a:solidFill>
                <a:effectLst/>
                <a:uLnTx/>
                <a:uFillTx/>
                <a:latin typeface="Calibri"/>
                <a:cs typeface="Calibri"/>
                <a:sym typeface="Calibri"/>
              </a:rPr>
              <a:t>Recipientes para objetos cortopunzantes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A prueba de pérdidas y punciones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Cierran sin riesgo de lesiones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Una vez cerrados, no se pueden volver a abrir</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Etiquetados claramente</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lang="es-ES" sz="2400" dirty="0">
                <a:solidFill>
                  <a:srgbClr val="000000"/>
                </a:solidFill>
                <a:latin typeface="Calibri"/>
                <a:cs typeface="Calibri"/>
                <a:sym typeface="Calibri"/>
              </a:rPr>
              <a:t>NO deben llenarse de más.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endParaRPr kumimoji="0" lang="en-US" sz="2000" b="0" i="0" u="none" strike="noStrike" kern="0" cap="none" spc="0" normalizeH="0" baseline="0" noProof="0" dirty="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s-ES" sz="2400" b="1" i="0" u="none" strike="noStrike" cap="none" normalizeH="0" baseline="0" noProof="0" dirty="0">
                <a:ln>
                  <a:noFill/>
                </a:ln>
                <a:solidFill>
                  <a:srgbClr val="000000"/>
                </a:solidFill>
                <a:effectLst/>
                <a:uLnTx/>
                <a:uFillTx/>
                <a:latin typeface="Calibri"/>
                <a:cs typeface="Calibri"/>
                <a:sym typeface="Calibri"/>
              </a:rPr>
              <a:t>Ubicación</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En cada área de atención del paciente </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lang="es-ES" sz="2400" dirty="0">
                <a:solidFill>
                  <a:srgbClr val="000000"/>
                </a:solidFill>
                <a:latin typeface="Calibri"/>
                <a:cs typeface="Calibri"/>
                <a:sym typeface="Calibri"/>
              </a:rPr>
              <a:t>Al alcance de la mano cuando se administre una inyección</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En un carrito con medicamentos, en una pared o en una mesa o superficie cercana</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s-ES" sz="2400" b="0" i="0" u="none" strike="noStrike" cap="none" normalizeH="0" baseline="0" noProof="0" dirty="0">
                <a:ln>
                  <a:noFill/>
                </a:ln>
                <a:solidFill>
                  <a:srgbClr val="000000"/>
                </a:solidFill>
                <a:effectLst/>
                <a:uLnTx/>
                <a:uFillTx/>
                <a:latin typeface="Calibri"/>
                <a:cs typeface="Calibri"/>
                <a:sym typeface="Calibri"/>
              </a:rPr>
              <a:t>NO en el piso (peligroso para los niños; las cajas de cartón se pueden romper por frecuente humedad o agua en el piso)</a:t>
            </a:r>
          </a:p>
        </p:txBody>
      </p:sp>
      <p:pic>
        <p:nvPicPr>
          <p:cNvPr id="4" name="Picture 3" descr="Imagen de un recipiente para objetos cortopunzantes que está tres cuartos lleno con texto que dice &quot;SÍ&quot; al lado y una marca de verificación verde.">
            <a:extLst>
              <a:ext uri="{FF2B5EF4-FFF2-40B4-BE49-F238E27FC236}">
                <a16:creationId xmlns:a16="http://schemas.microsoft.com/office/drawing/2014/main" id="{F07A9720-B583-270B-0D17-8767D52AB82D}"/>
              </a:ext>
            </a:extLst>
          </p:cNvPr>
          <p:cNvPicPr>
            <a:picLocks noChangeAspect="1"/>
          </p:cNvPicPr>
          <p:nvPr/>
        </p:nvPicPr>
        <p:blipFill>
          <a:blip r:embed="rId3"/>
          <a:stretch>
            <a:fillRect/>
          </a:stretch>
        </p:blipFill>
        <p:spPr>
          <a:xfrm>
            <a:off x="7451533" y="1890954"/>
            <a:ext cx="2072820" cy="1914310"/>
          </a:xfrm>
          <a:prstGeom prst="rect">
            <a:avLst/>
          </a:prstGeom>
        </p:spPr>
      </p:pic>
      <p:pic>
        <p:nvPicPr>
          <p:cNvPr id="18" name="Picture 17" descr="Imagen de un recipiente para objetos cortopunzantes desbordado de jeringas con la palabra &quot;NO&quot; y una cruz roja al lado.">
            <a:extLst>
              <a:ext uri="{FF2B5EF4-FFF2-40B4-BE49-F238E27FC236}">
                <a16:creationId xmlns:a16="http://schemas.microsoft.com/office/drawing/2014/main" id="{3BAE6734-E697-49D5-B56F-D33A85E65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4353" y="1910649"/>
            <a:ext cx="2070724" cy="1894615"/>
          </a:xfrm>
          <a:prstGeom prst="rect">
            <a:avLst/>
          </a:prstGeom>
        </p:spPr>
      </p:pic>
    </p:spTree>
    <p:extLst>
      <p:ext uri="{BB962C8B-B14F-4D97-AF65-F5344CB8AC3E}">
        <p14:creationId xmlns:p14="http://schemas.microsoft.com/office/powerpoint/2010/main" val="41161950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51554" y="277624"/>
            <a:ext cx="10972800" cy="80021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p>
        </p:txBody>
      </p:sp>
      <p:pic>
        <p:nvPicPr>
          <p:cNvPr id="15" name="Picture 14"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CA19DD77-5B34-B260-688D-02749BD1D62A}"/>
              </a:ext>
            </a:extLst>
          </p:cNvPr>
          <p:cNvPicPr>
            <a:picLocks noChangeAspect="1"/>
          </p:cNvPicPr>
          <p:nvPr/>
        </p:nvPicPr>
        <p:blipFill>
          <a:blip r:embed="rId3"/>
          <a:stretch>
            <a:fillRect/>
          </a:stretch>
        </p:blipFill>
        <p:spPr>
          <a:xfrm>
            <a:off x="4132766" y="968115"/>
            <a:ext cx="7419475" cy="5578323"/>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9" name="TextBox 18">
            <a:extLst>
              <a:ext uri="{FF2B5EF4-FFF2-40B4-BE49-F238E27FC236}">
                <a16:creationId xmlns:a16="http://schemas.microsoft.com/office/drawing/2014/main" id="{EEAA66F4-9D67-C7AF-0511-5124CB198036}"/>
              </a:ext>
            </a:extLst>
          </p:cNvPr>
          <p:cNvSpPr txBox="1"/>
          <p:nvPr/>
        </p:nvSpPr>
        <p:spPr>
          <a:xfrm>
            <a:off x="7950592" y="5749955"/>
            <a:ext cx="2869809" cy="523220"/>
          </a:xfrm>
          <a:prstGeom prst="rect">
            <a:avLst/>
          </a:prstGeom>
          <a:noFill/>
        </p:spPr>
        <p:txBody>
          <a:bodyPr wrap="square">
            <a:spAutoFit/>
          </a:bodyPr>
          <a:lstStyle/>
          <a:p>
            <a:r>
              <a:rPr lang="es-ES" sz="1400" dirty="0">
                <a:solidFill>
                  <a:srgbClr val="005DAB"/>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https://www.washinhcf.org/resource/wash-fit-training-package/</a:t>
            </a:r>
            <a:endParaRPr lang="es-ES" sz="1400" dirty="0">
              <a:solidFill>
                <a:srgbClr val="005DA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232237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870B-A4A8-4D57-4604-AE9ADC6A25C1}"/>
              </a:ext>
            </a:extLst>
          </p:cNvPr>
          <p:cNvSpPr>
            <a:spLocks noGrp="1"/>
          </p:cNvSpPr>
          <p:nvPr>
            <p:ph type="title"/>
          </p:nvPr>
        </p:nvSpPr>
        <p:spPr>
          <a:xfrm>
            <a:off x="609600" y="574684"/>
            <a:ext cx="10972800" cy="86183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Equipo de protección personal para las personas que manipulan desechos</a:t>
            </a:r>
          </a:p>
        </p:txBody>
      </p:sp>
      <p:sp>
        <p:nvSpPr>
          <p:cNvPr id="3" name="Text Placeholder 2">
            <a:extLst>
              <a:ext uri="{FF2B5EF4-FFF2-40B4-BE49-F238E27FC236}">
                <a16:creationId xmlns:a16="http://schemas.microsoft.com/office/drawing/2014/main" id="{D574A258-3CB9-064C-43BF-A240544E7D95}"/>
              </a:ext>
            </a:extLst>
          </p:cNvPr>
          <p:cNvSpPr>
            <a:spLocks noGrp="1"/>
          </p:cNvSpPr>
          <p:nvPr>
            <p:ph sz="quarter" idx="11"/>
          </p:nvPr>
        </p:nvSpPr>
        <p:spPr>
          <a:xfrm>
            <a:off x="609600" y="1638171"/>
            <a:ext cx="7685314" cy="5029201"/>
          </a:xfrm>
        </p:spPr>
        <p:txBody>
          <a:bodyPr vert="horz" lIns="91440" tIns="45720" rIns="91440" bIns="45720" rtlCol="0" anchor="t">
            <a:normAutofit fontScale="85000" lnSpcReduction="20000"/>
          </a:bodyPr>
          <a:lstStyle/>
          <a:p>
            <a:pPr marL="342265" indent="-342265">
              <a:lnSpc>
                <a:spcPct val="100000"/>
              </a:lnSpc>
              <a:spcBef>
                <a:spcPts val="1800"/>
              </a:spcBef>
            </a:pPr>
            <a:r>
              <a:rPr lang="es-ES" sz="2800" dirty="0">
                <a:cs typeface="Calibri"/>
              </a:rPr>
              <a:t>Debe haber suficiente EPP disponible para recolectar, manipular o eliminar desechos potencialmente infecciosos</a:t>
            </a:r>
          </a:p>
          <a:p>
            <a:pPr marL="342265" indent="-342265">
              <a:lnSpc>
                <a:spcPct val="100000"/>
              </a:lnSpc>
              <a:spcBef>
                <a:spcPts val="1800"/>
              </a:spcBef>
            </a:pPr>
            <a:r>
              <a:rPr lang="es-ES" sz="2800" dirty="0">
                <a:cs typeface="Calibri"/>
              </a:rPr>
              <a:t>Esto incluye:</a:t>
            </a:r>
          </a:p>
          <a:p>
            <a:pPr lvl="1">
              <a:lnSpc>
                <a:spcPct val="100000"/>
              </a:lnSpc>
              <a:spcBef>
                <a:spcPts val="600"/>
              </a:spcBef>
            </a:pPr>
            <a:r>
              <a:rPr lang="es-ES" sz="2800" dirty="0">
                <a:solidFill>
                  <a:srgbClr val="000000"/>
                </a:solidFill>
                <a:ea typeface=""/>
                <a:cs typeface="+mn-lt"/>
              </a:rPr>
              <a:t>guantes reforzados </a:t>
            </a:r>
          </a:p>
          <a:p>
            <a:pPr lvl="1">
              <a:lnSpc>
                <a:spcPct val="100000"/>
              </a:lnSpc>
              <a:spcBef>
                <a:spcPts val="600"/>
              </a:spcBef>
            </a:pPr>
            <a:r>
              <a:rPr lang="es-ES" sz="2800" dirty="0">
                <a:solidFill>
                  <a:srgbClr val="000000"/>
                </a:solidFill>
                <a:ea typeface=""/>
                <a:cs typeface="+mn-lt"/>
              </a:rPr>
              <a:t>batas u overoles </a:t>
            </a:r>
          </a:p>
          <a:p>
            <a:pPr lvl="1">
              <a:lnSpc>
                <a:spcPct val="100000"/>
              </a:lnSpc>
              <a:spcBef>
                <a:spcPts val="600"/>
              </a:spcBef>
            </a:pPr>
            <a:r>
              <a:rPr lang="es-ES" sz="2800" dirty="0">
                <a:solidFill>
                  <a:srgbClr val="000000"/>
                </a:solidFill>
                <a:ea typeface=""/>
                <a:cs typeface="+mn-lt"/>
              </a:rPr>
              <a:t>mascarilla</a:t>
            </a:r>
          </a:p>
          <a:p>
            <a:pPr lvl="1">
              <a:lnSpc>
                <a:spcPct val="100000"/>
              </a:lnSpc>
              <a:spcBef>
                <a:spcPts val="600"/>
              </a:spcBef>
            </a:pPr>
            <a:r>
              <a:rPr lang="es-ES" sz="2800" dirty="0">
                <a:solidFill>
                  <a:srgbClr val="000000"/>
                </a:solidFill>
                <a:ea typeface=""/>
                <a:cs typeface="+mn-lt"/>
              </a:rPr>
              <a:t>protección para los ojos</a:t>
            </a:r>
          </a:p>
          <a:p>
            <a:pPr lvl="1">
              <a:lnSpc>
                <a:spcPct val="100000"/>
              </a:lnSpc>
              <a:spcBef>
                <a:spcPts val="600"/>
              </a:spcBef>
            </a:pPr>
            <a:r>
              <a:rPr lang="es-ES" sz="2800" dirty="0">
                <a:solidFill>
                  <a:srgbClr val="000000"/>
                </a:solidFill>
                <a:ea typeface=""/>
                <a:cs typeface="+mn-lt"/>
              </a:rPr>
              <a:t>zapatos o botas de suela gruesa</a:t>
            </a:r>
          </a:p>
          <a:p>
            <a:pPr lvl="1">
              <a:lnSpc>
                <a:spcPct val="100000"/>
              </a:lnSpc>
              <a:spcBef>
                <a:spcPts val="600"/>
              </a:spcBef>
            </a:pPr>
            <a:r>
              <a:rPr lang="es-ES" sz="2800" dirty="0">
                <a:solidFill>
                  <a:srgbClr val="000000"/>
                </a:solidFill>
                <a:cs typeface="Calibri" panose="020F0502020204030204"/>
              </a:rPr>
              <a:t>guantes resistentes al calor (si se quema o incinera para tratar desechos)</a:t>
            </a:r>
          </a:p>
          <a:p>
            <a:pPr lvl="1"/>
            <a:endParaRPr lang="en-US" sz="2400" dirty="0">
              <a:cs typeface="Calibri"/>
            </a:endParaRPr>
          </a:p>
        </p:txBody>
      </p:sp>
      <p:pic>
        <p:nvPicPr>
          <p:cNvPr id="6" name="Picture 6" descr="Imagen de una mujer usando una mascarilla, gafas protectoras, bata y delantal y poniéndose guantes. Hay un par de botas de goma frente a ella.">
            <a:extLst>
              <a:ext uri="{FF2B5EF4-FFF2-40B4-BE49-F238E27FC236}">
                <a16:creationId xmlns:a16="http://schemas.microsoft.com/office/drawing/2014/main" id="{5D1C35BC-8ABF-719E-C39D-2C3B9A5A552E}"/>
              </a:ext>
            </a:extLst>
          </p:cNvPr>
          <p:cNvPicPr>
            <a:picLocks noChangeAspect="1"/>
          </p:cNvPicPr>
          <p:nvPr/>
        </p:nvPicPr>
        <p:blipFill>
          <a:blip r:embed="rId3"/>
          <a:stretch>
            <a:fillRect/>
          </a:stretch>
        </p:blipFill>
        <p:spPr>
          <a:xfrm>
            <a:off x="8045483" y="1859152"/>
            <a:ext cx="3655000" cy="4158598"/>
          </a:xfrm>
          <a:prstGeom prst="rect">
            <a:avLst/>
          </a:prstGeom>
        </p:spPr>
      </p:pic>
    </p:spTree>
    <p:extLst>
      <p:ext uri="{BB962C8B-B14F-4D97-AF65-F5344CB8AC3E}">
        <p14:creationId xmlns:p14="http://schemas.microsoft.com/office/powerpoint/2010/main" val="233243337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A2B-3DA4-481F-A085-23A9DCA719FD}"/>
              </a:ext>
            </a:extLst>
          </p:cNvPr>
          <p:cNvSpPr>
            <a:spLocks noGrp="1"/>
          </p:cNvSpPr>
          <p:nvPr>
            <p:ph type="title"/>
          </p:nvPr>
        </p:nvSpPr>
        <p:spPr>
          <a:xfrm>
            <a:off x="637593" y="-37324"/>
            <a:ext cx="10972800" cy="1143000"/>
          </a:xfrm>
        </p:spPr>
        <p:txBody>
          <a:bodyPr/>
          <a:lstStyle/>
          <a:p>
            <a:r>
              <a:rPr lang="es-ES" sz="4000" dirty="0">
                <a:solidFill>
                  <a:schemeClr val="accent5">
                    <a:lumMod val="75000"/>
                  </a:schemeClr>
                </a:solidFill>
                <a:latin typeface="Calibri Light" panose="020F0302020204030204" pitchFamily="34" charset="0"/>
                <a:ea typeface="Calibri Light"/>
                <a:cs typeface="Calibri Light" panose="020F0302020204030204" pitchFamily="34" charset="0"/>
              </a:rPr>
              <a:t>Recolectar y transportar desechos</a:t>
            </a:r>
          </a:p>
        </p:txBody>
      </p:sp>
      <p:pic>
        <p:nvPicPr>
          <p:cNvPr id="4" name="Content Placeholder 5" descr="Una persona usando ropa de protección y guantes, y empujando una carretilla con una bolsa de desechos atada. ">
            <a:extLst>
              <a:ext uri="{FF2B5EF4-FFF2-40B4-BE49-F238E27FC236}">
                <a16:creationId xmlns:a16="http://schemas.microsoft.com/office/drawing/2014/main" id="{385B74D9-918D-4FFB-A1CB-FF379978E8F1}"/>
              </a:ext>
            </a:extLst>
          </p:cNvPr>
          <p:cNvPicPr>
            <a:picLocks noChangeAspect="1"/>
          </p:cNvPicPr>
          <p:nvPr/>
        </p:nvPicPr>
        <p:blipFill rotWithShape="1">
          <a:blip r:embed="rId3">
            <a:extLst>
              <a:ext uri="{28A0092B-C50C-407E-A947-70E740481C1C}">
                <a14:useLocalDpi xmlns:a14="http://schemas.microsoft.com/office/drawing/2010/main" val="0"/>
              </a:ext>
            </a:extLst>
          </a:blip>
          <a:srcRect l="5886" t="35682" r="2261"/>
          <a:stretch/>
        </p:blipFill>
        <p:spPr>
          <a:xfrm>
            <a:off x="1476652" y="1851401"/>
            <a:ext cx="3172265" cy="3702167"/>
          </a:xfrm>
          <a:prstGeom prst="rect">
            <a:avLst/>
          </a:prstGeom>
          <a:ln>
            <a:solidFill>
              <a:srgbClr val="000000"/>
            </a:solidFill>
          </a:ln>
          <a:scene3d>
            <a:camera prst="orthographicFront"/>
            <a:lightRig rig="contrasting" dir="t">
              <a:rot lat="0" lon="0" rev="4200000"/>
            </a:lightRig>
          </a:scene3d>
          <a:sp3d prstMaterial="plastic">
            <a:bevelT w="381000" h="114300" prst="relaxedInset"/>
            <a:contourClr>
              <a:srgbClr val="969696"/>
            </a:contourClr>
          </a:sp3d>
        </p:spPr>
      </p:pic>
      <p:sp>
        <p:nvSpPr>
          <p:cNvPr id="3" name="Text Placeholder 2">
            <a:extLst>
              <a:ext uri="{FF2B5EF4-FFF2-40B4-BE49-F238E27FC236}">
                <a16:creationId xmlns:a16="http://schemas.microsoft.com/office/drawing/2014/main" id="{68552DA5-95D7-4BAB-ABE0-DBE064F6331A}"/>
              </a:ext>
            </a:extLst>
          </p:cNvPr>
          <p:cNvSpPr>
            <a:spLocks noGrp="1"/>
          </p:cNvSpPr>
          <p:nvPr>
            <p:ph sz="quarter" idx="11"/>
          </p:nvPr>
        </p:nvSpPr>
        <p:spPr>
          <a:xfrm>
            <a:off x="5159828" y="1580605"/>
            <a:ext cx="6583681" cy="5002755"/>
          </a:xfrm>
        </p:spPr>
        <p:txBody>
          <a:bodyPr vert="horz" lIns="91440" tIns="45720" rIns="91440" bIns="45720" rtlCol="0" anchor="t">
            <a:normAutofit/>
          </a:bodyPr>
          <a:lstStyle/>
          <a:p>
            <a:r>
              <a:rPr lang="es-ES" sz="2400"/>
              <a:t>Las bolsas de desechos se deben recolectar de manera regular o cuando dos terceras partes del recipiente estén llenas </a:t>
            </a:r>
          </a:p>
          <a:p>
            <a:pPr lvl="1">
              <a:spcBef>
                <a:spcPts val="1200"/>
              </a:spcBef>
            </a:pPr>
            <a:r>
              <a:rPr lang="es-ES" sz="2400">
                <a:solidFill>
                  <a:schemeClr val="accent5">
                    <a:lumMod val="75000"/>
                  </a:schemeClr>
                </a:solidFill>
              </a:rPr>
              <a:t>Usar EPP adecuado </a:t>
            </a:r>
            <a:r>
              <a:rPr lang="es-ES" sz="2400">
                <a:solidFill>
                  <a:srgbClr val="000000"/>
                </a:solidFill>
              </a:rPr>
              <a:t>(guantes reforzados, batas u overoles, mascarilla, protección para los ojos, cubiertas para los pies o botas) al manejar desechos contaminados</a:t>
            </a:r>
          </a:p>
          <a:p>
            <a:pPr lvl="1">
              <a:spcBef>
                <a:spcPts val="1200"/>
              </a:spcBef>
            </a:pPr>
            <a:r>
              <a:rPr lang="es-ES" sz="2400">
                <a:solidFill>
                  <a:schemeClr val="accent5">
                    <a:lumMod val="75000"/>
                  </a:schemeClr>
                </a:solidFill>
              </a:rPr>
              <a:t>Transportar los desechos en un carrito o carretilla </a:t>
            </a:r>
            <a:r>
              <a:rPr lang="es-ES" sz="2400">
                <a:solidFill>
                  <a:srgbClr val="000000"/>
                </a:solidFill>
              </a:rPr>
              <a:t>del sitio de separación al sitio de almacenamiento o eliminación </a:t>
            </a:r>
          </a:p>
          <a:p>
            <a:pPr lvl="1">
              <a:spcBef>
                <a:spcPts val="1200"/>
              </a:spcBef>
            </a:pPr>
            <a:r>
              <a:rPr lang="es-ES" sz="2400">
                <a:solidFill>
                  <a:srgbClr val="000000"/>
                </a:solidFill>
              </a:rPr>
              <a:t>Seguir una </a:t>
            </a:r>
            <a:r>
              <a:rPr lang="es-ES" sz="2400">
                <a:solidFill>
                  <a:schemeClr val="accent5">
                    <a:lumMod val="75000"/>
                  </a:schemeClr>
                </a:solidFill>
              </a:rPr>
              <a:t>ruta de transporte designada </a:t>
            </a:r>
          </a:p>
          <a:p>
            <a:endParaRPr lang="en-US" sz="1400">
              <a:solidFill>
                <a:schemeClr val="accent4">
                  <a:lumMod val="50000"/>
                </a:schemeClr>
              </a:solidFill>
            </a:endParaRPr>
          </a:p>
        </p:txBody>
      </p:sp>
    </p:spTree>
    <p:extLst>
      <p:ext uri="{BB962C8B-B14F-4D97-AF65-F5344CB8AC3E}">
        <p14:creationId xmlns:p14="http://schemas.microsoft.com/office/powerpoint/2010/main" val="97419962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bujo de un establecimiento para almacenar desechos con los siguientes elementos mostrados y etiquetados: refugio, cercado, caja para almacenar herramientas, depósito de combustible, agujeros para cenizas y agujas, pozo para cenizas y agujas, cajas para agujas, celda de desechos de la caja de seguridad, tubería de PVC, depósito de agujas, depósito de la caja de seguridad, panel de tela metálica y el incinerador De Montfort.">
            <a:extLst>
              <a:ext uri="{FF2B5EF4-FFF2-40B4-BE49-F238E27FC236}">
                <a16:creationId xmlns:a16="http://schemas.microsoft.com/office/drawing/2014/main" id="{DEC5AB0E-F4FA-A9BA-54B4-3FBB16F1C4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249" y="67737"/>
            <a:ext cx="6272909" cy="6675120"/>
          </a:xfrm>
          <a:prstGeom prst="rect">
            <a:avLst/>
          </a:prstGeom>
        </p:spPr>
      </p:pic>
      <p:sp>
        <p:nvSpPr>
          <p:cNvPr id="2" name="Title 1">
            <a:extLst>
              <a:ext uri="{FF2B5EF4-FFF2-40B4-BE49-F238E27FC236}">
                <a16:creationId xmlns:a16="http://schemas.microsoft.com/office/drawing/2014/main" id="{E65EE9F8-6174-FA8D-3AD4-D4E69A24A03E}"/>
              </a:ext>
            </a:extLst>
          </p:cNvPr>
          <p:cNvSpPr>
            <a:spLocks noGrp="1"/>
          </p:cNvSpPr>
          <p:nvPr>
            <p:ph type="title"/>
          </p:nvPr>
        </p:nvSpPr>
        <p:spPr>
          <a:xfrm>
            <a:off x="609600" y="274639"/>
            <a:ext cx="6272909" cy="1143000"/>
          </a:xfrm>
          <a:noFill/>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Almacenamiento de desechos</a:t>
            </a:r>
          </a:p>
        </p:txBody>
      </p:sp>
      <p:sp>
        <p:nvSpPr>
          <p:cNvPr id="3" name="Text Placeholder 2">
            <a:extLst>
              <a:ext uri="{FF2B5EF4-FFF2-40B4-BE49-F238E27FC236}">
                <a16:creationId xmlns:a16="http://schemas.microsoft.com/office/drawing/2014/main" id="{C238F8B7-8DAE-6370-BAA2-477C8861F2ED}"/>
              </a:ext>
            </a:extLst>
          </p:cNvPr>
          <p:cNvSpPr>
            <a:spLocks noGrp="1"/>
          </p:cNvSpPr>
          <p:nvPr>
            <p:ph sz="quarter" idx="11"/>
          </p:nvPr>
        </p:nvSpPr>
        <p:spPr>
          <a:xfrm>
            <a:off x="609601" y="1632858"/>
            <a:ext cx="5486400" cy="4367894"/>
          </a:xfrm>
        </p:spPr>
        <p:txBody>
          <a:bodyPr vert="horz" lIns="91440" tIns="45720" rIns="91440" bIns="45720" rtlCol="0" anchor="t">
            <a:normAutofit fontScale="92500" lnSpcReduction="20000"/>
          </a:bodyPr>
          <a:lstStyle/>
          <a:p>
            <a:pPr marL="342265" indent="-342265"/>
            <a:r>
              <a:rPr lang="es-ES" sz="2400" dirty="0">
                <a:solidFill>
                  <a:srgbClr val="000000"/>
                </a:solidFill>
                <a:cs typeface="Calibri"/>
              </a:rPr>
              <a:t>Almacenamiento de desechos infecciosos </a:t>
            </a:r>
          </a:p>
          <a:p>
            <a:pPr marL="685165" lvl="1" indent="-342265"/>
            <a:r>
              <a:rPr lang="es-ES" sz="2400" dirty="0">
                <a:solidFill>
                  <a:srgbClr val="000000"/>
                </a:solidFill>
                <a:cs typeface="Calibri"/>
              </a:rPr>
              <a:t>debe estar separado del de los desechos generales</a:t>
            </a:r>
          </a:p>
          <a:p>
            <a:pPr marL="685165" lvl="1" indent="-342265"/>
            <a:r>
              <a:rPr lang="es-ES" sz="2400" dirty="0">
                <a:solidFill>
                  <a:srgbClr val="000000"/>
                </a:solidFill>
                <a:cs typeface="Calibri"/>
              </a:rPr>
              <a:t>debe tener un piso que se pueda limpiar y estar cubierto para protegerlo de la lluvia</a:t>
            </a:r>
          </a:p>
          <a:p>
            <a:pPr marL="685165" lvl="1" indent="-342265">
              <a:spcAft>
                <a:spcPts val="0"/>
              </a:spcAft>
            </a:pPr>
            <a:r>
              <a:rPr lang="es-ES" sz="2400" dirty="0">
                <a:solidFill>
                  <a:srgbClr val="000000"/>
                </a:solidFill>
                <a:cs typeface="Calibri"/>
              </a:rPr>
              <a:t>debe tener un acceso controlado para evitar la entrada de animales, niños y personas no autorizadas</a:t>
            </a:r>
          </a:p>
          <a:p>
            <a:pPr marL="685165" lvl="1" indent="-342265"/>
            <a:endParaRPr lang="en-US" sz="2400" dirty="0">
              <a:solidFill>
                <a:srgbClr val="000000"/>
              </a:solidFill>
              <a:cs typeface="Calibri"/>
            </a:endParaRPr>
          </a:p>
          <a:p>
            <a:pPr marL="342265" indent="-342265">
              <a:spcBef>
                <a:spcPts val="0"/>
              </a:spcBef>
            </a:pPr>
            <a:r>
              <a:rPr lang="es-ES" sz="2400" dirty="0">
                <a:solidFill>
                  <a:srgbClr val="000000"/>
                </a:solidFill>
                <a:cs typeface="Calibri"/>
              </a:rPr>
              <a:t>No se deben almacenar los desechos por más de 24 horas antes de su eliminación final</a:t>
            </a:r>
          </a:p>
          <a:p>
            <a:pPr marL="342265" indent="-342265"/>
            <a:endParaRPr lang="en-US" dirty="0">
              <a:solidFill>
                <a:srgbClr val="000000"/>
              </a:solidFill>
              <a:cs typeface="Calibri"/>
            </a:endParaRPr>
          </a:p>
        </p:txBody>
      </p:sp>
    </p:spTree>
    <p:extLst>
      <p:ext uri="{BB962C8B-B14F-4D97-AF65-F5344CB8AC3E}">
        <p14:creationId xmlns:p14="http://schemas.microsoft.com/office/powerpoint/2010/main" val="304411876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p:txBody>
          <a:bodyPr/>
          <a:lstStyle/>
          <a:p>
            <a:r>
              <a:rPr lang="es-ES">
                <a:latin typeface="Calibri Light" panose="020F0302020204030204" pitchFamily="34" charset="0"/>
                <a:cs typeface="Calibri Light" panose="020F0302020204030204" pitchFamily="34" charset="0"/>
              </a:rPr>
              <a:t>Eliminación de desechos</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742951" y="1567522"/>
            <a:ext cx="10282100" cy="4796764"/>
          </a:xfrm>
        </p:spPr>
        <p:txBody>
          <a:bodyPr vert="horz" lIns="91440" tIns="45720" rIns="91440" bIns="45720" rtlCol="0" anchor="t">
            <a:normAutofit/>
          </a:bodyPr>
          <a:lstStyle/>
          <a:p>
            <a:pPr marL="342265" indent="-342265"/>
            <a:r>
              <a:rPr lang="es-ES" sz="2800" dirty="0">
                <a:solidFill>
                  <a:srgbClr val="000000"/>
                </a:solidFill>
                <a:latin typeface="Calibri"/>
                <a:cs typeface="Calibri"/>
              </a:rPr>
              <a:t>Los establecimientos de atención médica deben tener un </a:t>
            </a:r>
            <a:r>
              <a:rPr lang="es-ES" sz="2800" b="1" dirty="0">
                <a:solidFill>
                  <a:schemeClr val="accent5">
                    <a:lumMod val="75000"/>
                  </a:schemeClr>
                </a:solidFill>
                <a:latin typeface="Calibri"/>
                <a:cs typeface="Calibri"/>
              </a:rPr>
              <a:t>sistema funcional</a:t>
            </a:r>
            <a:r>
              <a:rPr lang="es-ES" sz="2800" b="1" dirty="0">
                <a:solidFill>
                  <a:schemeClr val="accent1">
                    <a:lumMod val="75000"/>
                  </a:schemeClr>
                </a:solidFill>
                <a:latin typeface="Calibri"/>
                <a:cs typeface="Calibri"/>
              </a:rPr>
              <a:t> </a:t>
            </a:r>
            <a:r>
              <a:rPr lang="es-ES" sz="2800" dirty="0">
                <a:solidFill>
                  <a:srgbClr val="000000"/>
                </a:solidFill>
                <a:latin typeface="Calibri"/>
                <a:cs typeface="Calibri"/>
              </a:rPr>
              <a:t>para la eliminación final de desechos</a:t>
            </a:r>
          </a:p>
          <a:p>
            <a:endParaRPr lang="en-GB" sz="2800" dirty="0">
              <a:solidFill>
                <a:schemeClr val="tx1"/>
              </a:solidFill>
            </a:endParaRPr>
          </a:p>
          <a:p>
            <a:pPr marL="342265" indent="-342265"/>
            <a:r>
              <a:rPr lang="es-ES" sz="2800" b="1" dirty="0">
                <a:solidFill>
                  <a:schemeClr val="accent5">
                    <a:lumMod val="75000"/>
                  </a:schemeClr>
                </a:solidFill>
                <a:latin typeface="Calibri"/>
                <a:cs typeface="Calibri"/>
              </a:rPr>
              <a:t>Los desechos infecciosos y potencialmente infecciosos </a:t>
            </a:r>
            <a:r>
              <a:rPr lang="es-ES" sz="2800" dirty="0">
                <a:solidFill>
                  <a:srgbClr val="000000"/>
                </a:solidFill>
                <a:latin typeface="Calibri"/>
                <a:cs typeface="Calibri"/>
              </a:rPr>
              <a:t>deben ser: </a:t>
            </a:r>
          </a:p>
          <a:p>
            <a:pPr marL="989965" lvl="1" indent="-380365"/>
            <a:r>
              <a:rPr lang="es-ES" sz="2800" dirty="0">
                <a:solidFill>
                  <a:schemeClr val="accent5">
                    <a:lumMod val="75000"/>
                  </a:schemeClr>
                </a:solidFill>
                <a:latin typeface="Calibri"/>
                <a:cs typeface="Calibri"/>
              </a:rPr>
              <a:t>Incinerados </a:t>
            </a:r>
          </a:p>
          <a:p>
            <a:pPr marL="989965" lvl="1" indent="-380365"/>
            <a:r>
              <a:rPr lang="es-ES" sz="2800" dirty="0">
                <a:solidFill>
                  <a:schemeClr val="accent5">
                    <a:lumMod val="75000"/>
                  </a:schemeClr>
                </a:solidFill>
                <a:latin typeface="Calibri"/>
                <a:ea typeface="Calibri"/>
                <a:cs typeface="+mn-lt"/>
              </a:rPr>
              <a:t>Tratados </a:t>
            </a:r>
            <a:r>
              <a:rPr lang="es-ES" sz="2800" dirty="0">
                <a:solidFill>
                  <a:srgbClr val="000000"/>
                </a:solidFill>
                <a:latin typeface="Calibri"/>
                <a:ea typeface="Calibri"/>
                <a:cs typeface="+mn-lt"/>
              </a:rPr>
              <a:t>sin quemarlos (autoclave/trituración u otro tratamiento alternativo) antes de colocarlos en el flujo de desechos regular </a:t>
            </a:r>
          </a:p>
          <a:p>
            <a:pPr marL="989965" lvl="1" indent="-380365"/>
            <a:r>
              <a:rPr lang="es-ES" sz="2800" dirty="0">
                <a:solidFill>
                  <a:schemeClr val="accent5">
                    <a:lumMod val="75000"/>
                  </a:schemeClr>
                </a:solidFill>
                <a:latin typeface="Calibri"/>
                <a:cs typeface="Calibri"/>
              </a:rPr>
              <a:t>Enterrados </a:t>
            </a:r>
          </a:p>
          <a:p>
            <a:pPr lvl="1"/>
            <a:endParaRPr lang="en-US" sz="2800" dirty="0">
              <a:solidFill>
                <a:schemeClr val="tx1"/>
              </a:solidFill>
              <a:cs typeface="Calibri"/>
            </a:endParaRPr>
          </a:p>
        </p:txBody>
      </p:sp>
    </p:spTree>
    <p:extLst>
      <p:ext uri="{BB962C8B-B14F-4D97-AF65-F5344CB8AC3E}">
        <p14:creationId xmlns:p14="http://schemas.microsoft.com/office/powerpoint/2010/main" val="108797215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a:xfrm>
            <a:off x="585660" y="285749"/>
            <a:ext cx="10972800" cy="1143000"/>
          </a:xfrm>
        </p:spPr>
        <p:txBody>
          <a:bodyPr/>
          <a:lstStyle/>
          <a:p>
            <a:r>
              <a:rPr lang="es-ES">
                <a:solidFill>
                  <a:schemeClr val="accent5">
                    <a:lumMod val="75000"/>
                  </a:schemeClr>
                </a:solidFill>
                <a:latin typeface="Calibri Light" panose="020F0302020204030204" pitchFamily="34" charset="0"/>
                <a:ea typeface="Calibri Light"/>
                <a:cs typeface="Calibri Light" panose="020F0302020204030204" pitchFamily="34" charset="0"/>
              </a:rPr>
              <a:t>Verificación de conocimientos: Manejo de desechos</a:t>
            </a:r>
          </a:p>
        </p:txBody>
      </p:sp>
      <p:sp>
        <p:nvSpPr>
          <p:cNvPr id="3" name="Text Placeholder 2">
            <a:extLst>
              <a:ext uri="{FF2B5EF4-FFF2-40B4-BE49-F238E27FC236}">
                <a16:creationId xmlns:a16="http://schemas.microsoft.com/office/drawing/2014/main" id="{E19652DA-FEE0-4D36-8615-25924D94BFF4}"/>
              </a:ext>
            </a:extLst>
          </p:cNvPr>
          <p:cNvSpPr>
            <a:spLocks noGrp="1"/>
          </p:cNvSpPr>
          <p:nvPr>
            <p:ph type="body" sz="quarter" idx="10"/>
          </p:nvPr>
        </p:nvSpPr>
        <p:spPr>
          <a:xfrm>
            <a:off x="609600" y="1824284"/>
            <a:ext cx="5281749" cy="4176467"/>
          </a:xfrm>
        </p:spPr>
        <p:txBody>
          <a:bodyPr>
            <a:normAutofit/>
          </a:bodyPr>
          <a:lstStyle/>
          <a:p>
            <a:pPr marL="0" indent="0">
              <a:buNone/>
            </a:pPr>
            <a:r>
              <a:rPr lang="es-ES" sz="3000">
                <a:solidFill>
                  <a:srgbClr val="000000"/>
                </a:solidFill>
                <a:ea typeface=""/>
                <a:cs typeface="Calibri" panose="020F0502020204030204"/>
              </a:rPr>
              <a:t>Al visitar un centro de atención médica, ven este ejemplo de eliminación de desechos. </a:t>
            </a:r>
          </a:p>
          <a:p>
            <a:pPr marL="0" indent="0">
              <a:buNone/>
            </a:pPr>
            <a:endParaRPr lang="en-US" sz="3000">
              <a:solidFill>
                <a:srgbClr val="000000"/>
              </a:solidFill>
              <a:latin typeface="Calibri" panose="020F0502020204030204" pitchFamily="34" charset="0"/>
            </a:endParaRPr>
          </a:p>
          <a:p>
            <a:pPr marL="0" indent="0">
              <a:buNone/>
            </a:pPr>
            <a:r>
              <a:rPr lang="es-ES" sz="3000">
                <a:solidFill>
                  <a:srgbClr val="000000"/>
                </a:solidFill>
                <a:latin typeface="Calibri" panose="020F0502020204030204" pitchFamily="34" charset="0"/>
              </a:rPr>
              <a:t>¿Qué comentarios podrían hacer para ayudar a que la eliminación de desechos sea más segura en este centro?</a:t>
            </a:r>
          </a:p>
          <a:p>
            <a:pPr marL="0" indent="0">
              <a:buNone/>
            </a:pPr>
            <a:endParaRPr lang="ja-JP" altLang="en-US">
              <a:solidFill>
                <a:schemeClr val="accent4">
                  <a:lumMod val="50000"/>
                </a:schemeClr>
              </a:solidFill>
              <a:ea typeface="ＭＳ Ｐゴシック"/>
              <a:cs typeface="Calibri" panose="020F0502020204030204"/>
            </a:endParaRPr>
          </a:p>
        </p:txBody>
      </p:sp>
      <p:pic>
        <p:nvPicPr>
          <p:cNvPr id="4" name="Picture 3" descr="Foto de una pila grande de basura afuera en el suelo.">
            <a:extLst>
              <a:ext uri="{FF2B5EF4-FFF2-40B4-BE49-F238E27FC236}">
                <a16:creationId xmlns:a16="http://schemas.microsoft.com/office/drawing/2014/main" id="{2B3F7F88-F6D8-494B-B29A-D8B3EC4D1F0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618" r="14878" b="1348"/>
          <a:stretch/>
        </p:blipFill>
        <p:spPr>
          <a:xfrm>
            <a:off x="6300653" y="1592616"/>
            <a:ext cx="5456913" cy="3979222"/>
          </a:xfrm>
          <a:prstGeom prst="rect">
            <a:avLst/>
          </a:prstGeom>
          <a:ln>
            <a:solidFill>
              <a:srgbClr val="000000"/>
            </a:solidFill>
          </a:ln>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2655973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ea typeface="Calibri Light"/>
                <a:cs typeface="Calibri Light" panose="020F0302020204030204" pitchFamily="34" charset="0"/>
              </a:rPr>
              <a:t>Comentarios sobre la verificación de conocimientos</a:t>
            </a:r>
          </a:p>
        </p:txBody>
      </p:sp>
      <p:sp>
        <p:nvSpPr>
          <p:cNvPr id="6" name="Text Placeholder 5">
            <a:extLst>
              <a:ext uri="{FF2B5EF4-FFF2-40B4-BE49-F238E27FC236}">
                <a16:creationId xmlns:a16="http://schemas.microsoft.com/office/drawing/2014/main" id="{11BF29C1-D834-414C-BD02-CCC4896DBA50}"/>
              </a:ext>
            </a:extLst>
          </p:cNvPr>
          <p:cNvSpPr>
            <a:spLocks noGrp="1"/>
          </p:cNvSpPr>
          <p:nvPr>
            <p:ph type="body" sz="quarter" idx="10"/>
          </p:nvPr>
        </p:nvSpPr>
        <p:spPr>
          <a:xfrm>
            <a:off x="609600" y="1824284"/>
            <a:ext cx="7633063" cy="4176467"/>
          </a:xfrm>
        </p:spPr>
        <p:txBody>
          <a:bodyPr/>
          <a:lstStyle/>
          <a:p>
            <a:r>
              <a:rPr lang="es-ES" sz="2600">
                <a:solidFill>
                  <a:srgbClr val="000000"/>
                </a:solidFill>
              </a:rPr>
              <a:t>Para evitar que los desechos se acumulen en áreas abiertas, un centro debe tener:</a:t>
            </a:r>
          </a:p>
          <a:p>
            <a:pPr lvl="1"/>
            <a:r>
              <a:rPr lang="es-ES" sz="2400" b="1">
                <a:solidFill>
                  <a:srgbClr val="000000"/>
                </a:solidFill>
              </a:rPr>
              <a:t>Un proceso para separar desechos con los recursos disponibles</a:t>
            </a:r>
          </a:p>
          <a:p>
            <a:pPr lvl="1"/>
            <a:r>
              <a:rPr lang="es-ES" sz="2400">
                <a:solidFill>
                  <a:srgbClr val="000000"/>
                </a:solidFill>
              </a:rPr>
              <a:t>Acceso a procedimientos operativos estándares y documentos para explicar el manejo de desechos.</a:t>
            </a:r>
          </a:p>
          <a:p>
            <a:pPr lvl="1"/>
            <a:r>
              <a:rPr lang="es-ES" sz="2400">
                <a:solidFill>
                  <a:srgbClr val="000000"/>
                </a:solidFill>
              </a:rPr>
              <a:t>Acceso a la capacitación sobre los riesgos de los desechos en áreas abiertas y el manejo adecuado de desechos</a:t>
            </a:r>
          </a:p>
          <a:p>
            <a:pPr lvl="1"/>
            <a:r>
              <a:rPr lang="es-ES" sz="2400">
                <a:solidFill>
                  <a:srgbClr val="000000"/>
                </a:solidFill>
              </a:rPr>
              <a:t>Un área de almacenamiento de desechos provisoria que pueda ser segura</a:t>
            </a:r>
          </a:p>
          <a:p>
            <a:pPr lvl="1"/>
            <a:r>
              <a:rPr lang="es-ES" sz="2400">
                <a:solidFill>
                  <a:srgbClr val="000000"/>
                </a:solidFill>
              </a:rPr>
              <a:t>Equipo para tratar y eliminar desechos</a:t>
            </a:r>
          </a:p>
          <a:p>
            <a:pPr lvl="1"/>
            <a:endParaRPr lang="en-US">
              <a:solidFill>
                <a:schemeClr val="tx1"/>
              </a:solidFill>
            </a:endParaRPr>
          </a:p>
          <a:p>
            <a:pPr lvl="1"/>
            <a:endParaRPr lang="en-US">
              <a:solidFill>
                <a:schemeClr val="tx1"/>
              </a:solidFill>
            </a:endParaRPr>
          </a:p>
        </p:txBody>
      </p:sp>
      <p:pic>
        <p:nvPicPr>
          <p:cNvPr id="4" name="Picture 3" descr="Foto de una pila grande de basura afuera en el suelo.">
            <a:extLst>
              <a:ext uri="{FF2B5EF4-FFF2-40B4-BE49-F238E27FC236}">
                <a16:creationId xmlns:a16="http://schemas.microsoft.com/office/drawing/2014/main" id="{21BE3FA4-F347-4708-8EBE-115EB6D0F14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618" r="14878" b="1348"/>
          <a:stretch/>
        </p:blipFill>
        <p:spPr>
          <a:xfrm>
            <a:off x="8625226" y="2553630"/>
            <a:ext cx="2957174" cy="2156394"/>
          </a:xfrm>
          <a:prstGeom prst="rect">
            <a:avLst/>
          </a:prstGeom>
          <a:ln>
            <a:solidFill>
              <a:srgbClr val="000000"/>
            </a:solidFill>
          </a:ln>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7771265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566058" y="340266"/>
            <a:ext cx="11059884" cy="1162051"/>
          </a:xfrm>
          <a:prstGeom prst="rect">
            <a:avLst/>
          </a:prstGeom>
        </p:spPr>
        <p:txBody>
          <a:bodyPr/>
          <a:lstStyle/>
          <a:p>
            <a:pPr algn="l"/>
            <a:r>
              <a:rPr lang="es-ES" sz="4800" b="1">
                <a:solidFill>
                  <a:schemeClr val="bg2"/>
                </a:solidFill>
                <a:latin typeface="Calibri Light" panose="020F0302020204030204" pitchFamily="34" charset="0"/>
                <a:cs typeface="Calibri Light" panose="020F0302020204030204" pitchFamily="34" charset="0"/>
              </a:rPr>
              <a:t>Reflexión</a:t>
            </a:r>
          </a:p>
        </p:txBody>
      </p:sp>
      <p:sp>
        <p:nvSpPr>
          <p:cNvPr id="5" name="TextBox 4">
            <a:extLst>
              <a:ext uri="{FF2B5EF4-FFF2-40B4-BE49-F238E27FC236}">
                <a16:creationId xmlns:a16="http://schemas.microsoft.com/office/drawing/2014/main" id="{3CEB5E34-6AC5-4669-A231-8CE679F94136}"/>
              </a:ext>
            </a:extLst>
          </p:cNvPr>
          <p:cNvSpPr txBox="1"/>
          <p:nvPr/>
        </p:nvSpPr>
        <p:spPr>
          <a:xfrm>
            <a:off x="609600" y="1735975"/>
            <a:ext cx="10047513" cy="3791807"/>
          </a:xfrm>
          <a:prstGeom prst="rect">
            <a:avLst/>
          </a:prstGeom>
          <a:noFill/>
        </p:spPr>
        <p:txBody>
          <a:bodyPr wrap="square" lIns="91440" tIns="45720" rIns="91440" bIns="45720" anchor="t">
            <a:spAutoFit/>
          </a:bodyPr>
          <a:lstStyle/>
          <a:p>
            <a:pPr marL="400041" indent="-228600">
              <a:lnSpc>
                <a:spcPct val="90000"/>
              </a:lnSpc>
              <a:spcAft>
                <a:spcPts val="600"/>
              </a:spcAft>
              <a:buClr>
                <a:schemeClr val="bg2"/>
              </a:buClr>
              <a:buFont typeface="Arial" panose="020B0604020202020204" pitchFamily="34" charset="0"/>
              <a:buChar char="•"/>
            </a:pPr>
            <a:r>
              <a:rPr lang="es-ES" sz="3200">
                <a:solidFill>
                  <a:schemeClr val="bg2"/>
                </a:solidFill>
              </a:rPr>
              <a:t>¿De qué manera es el proceso actual sobre desechos en su centro parecido o distinto al proceso del que hablamos hoy?</a:t>
            </a:r>
          </a:p>
          <a:p>
            <a:pPr marL="400041" indent="-228600">
              <a:lnSpc>
                <a:spcPct val="90000"/>
              </a:lnSpc>
              <a:spcAft>
                <a:spcPts val="600"/>
              </a:spcAft>
              <a:buClr>
                <a:schemeClr val="bg2"/>
              </a:buClr>
              <a:buFont typeface="Arial" panose="020B0604020202020204" pitchFamily="34" charset="0"/>
              <a:buChar char="•"/>
            </a:pPr>
            <a:endParaRPr lang="en-US" sz="3200" dirty="0">
              <a:solidFill>
                <a:schemeClr val="bg2"/>
              </a:solidFill>
            </a:endParaRPr>
          </a:p>
          <a:p>
            <a:pPr marL="399415" indent="-228600">
              <a:lnSpc>
                <a:spcPct val="90000"/>
              </a:lnSpc>
              <a:spcAft>
                <a:spcPts val="600"/>
              </a:spcAft>
              <a:buClr>
                <a:schemeClr val="bg2"/>
              </a:buClr>
              <a:buFont typeface="Arial" panose="020B0604020202020204" pitchFamily="34" charset="0"/>
              <a:buChar char="•"/>
            </a:pPr>
            <a:r>
              <a:rPr lang="es-ES" sz="3200">
                <a:solidFill>
                  <a:schemeClr val="bg2"/>
                </a:solidFill>
              </a:rPr>
              <a:t>Al considerar el proceso actual de manejo de desechos en su centro, ¿qué se podría agregar o cambiar para mejorar el proceso a fin de garantizar su seguridad y la seguridad de los demás en su centro y en su comunidad durante un brote de ébola o de enfermedad de Marburgo?</a:t>
            </a:r>
          </a:p>
        </p:txBody>
      </p:sp>
    </p:spTree>
    <p:extLst>
      <p:ext uri="{BB962C8B-B14F-4D97-AF65-F5344CB8AC3E}">
        <p14:creationId xmlns:p14="http://schemas.microsoft.com/office/powerpoint/2010/main" val="982841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sz="quarter" idx="11"/>
          </p:nvPr>
        </p:nvSpPr>
        <p:spPr>
          <a:xfrm>
            <a:off x="609600" y="1582744"/>
            <a:ext cx="10972800" cy="4176467"/>
          </a:xfrm>
        </p:spPr>
        <p:txBody>
          <a:bodyPr>
            <a:normAutofit/>
          </a:bodyPr>
          <a:lstStyle/>
          <a:p>
            <a:r>
              <a:rPr lang="es-ES" sz="3200">
                <a:latin typeface="Calibri" panose="020F0502020204030204" pitchFamily="34" charset="0"/>
              </a:rPr>
              <a:t>Realizar el proceso de manejo de desechos de manera correcta es esencial para ayudar a mantenerlos seguros a ustedes, otras personas en su centro y su comunidad.</a:t>
            </a:r>
          </a:p>
          <a:p>
            <a:pPr marL="0" indent="0">
              <a:buNone/>
            </a:pPr>
            <a:endParaRPr lang="en-US" sz="3200">
              <a:latin typeface="Calibri" panose="020F0502020204030204" pitchFamily="34" charset="0"/>
            </a:endParaRPr>
          </a:p>
          <a:p>
            <a:r>
              <a:rPr lang="es-ES" sz="3200">
                <a:latin typeface="Calibri" panose="020F0502020204030204" pitchFamily="34" charset="0"/>
              </a:rPr>
              <a:t>Las personas que manejen desechos deben siempre usar EPP adecuado durante el proceso de manejo de desechos para ayudar a mantenerlas seguras durante este proceso vital. </a:t>
            </a:r>
          </a:p>
          <a:p>
            <a:endParaRPr lang="en-US" sz="3200" b="1">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D059-B2D8-DD41-3241-1A2E8C4424E6}"/>
              </a:ext>
            </a:extLst>
          </p:cNvPr>
          <p:cNvSpPr>
            <a:spLocks noGrp="1"/>
          </p:cNvSpPr>
          <p:nvPr>
            <p:ph type="title" idx="4294967295"/>
          </p:nvPr>
        </p:nvSpPr>
        <p:spPr>
          <a:xfrm>
            <a:off x="811776" y="985838"/>
            <a:ext cx="6847911" cy="708025"/>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5" name="Text Placeholder 9">
            <a:extLst>
              <a:ext uri="{FF2B5EF4-FFF2-40B4-BE49-F238E27FC236}">
                <a16:creationId xmlns:a16="http://schemas.microsoft.com/office/drawing/2014/main" id="{1B2EB9FF-1CAC-E271-85F7-E64F73EF7A4D}"/>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29375300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3857</Words>
  <Application>Microsoft Office PowerPoint</Application>
  <PresentationFormat>Widescreen</PresentationFormat>
  <Paragraphs>266</Paragraphs>
  <Slides>23</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ＭＳ Ｐゴシック</vt: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Hablar sobre lo siguiente:</vt:lpstr>
      <vt:lpstr>¿Qué es el manejo de desechos?</vt:lpstr>
      <vt:lpstr>El manejo de desechos incluye:</vt:lpstr>
      <vt:lpstr>¿Por qué es importante el manejo de desechos?</vt:lpstr>
      <vt:lpstr>Cómo manejar los desechos en su centro</vt:lpstr>
      <vt:lpstr>Proceso del manejo de desechos</vt:lpstr>
      <vt:lpstr>Separación de desechos (1)</vt:lpstr>
      <vt:lpstr>Separación de desechos (2)</vt:lpstr>
      <vt:lpstr>Separación de desechos (3)</vt:lpstr>
      <vt:lpstr>Separación de desechos (4)</vt:lpstr>
      <vt:lpstr>Desechos cortopunzantes</vt:lpstr>
      <vt:lpstr>Separación de desechos</vt:lpstr>
      <vt:lpstr>Equipo de protección personal para las personas que manipulan desechos</vt:lpstr>
      <vt:lpstr>Recolectar y transportar desechos</vt:lpstr>
      <vt:lpstr>Almacenamiento de desechos</vt:lpstr>
      <vt:lpstr>Eliminación de desechos</vt:lpstr>
      <vt:lpstr>Verificación de conocimientos: Manejo de desechos</vt:lpstr>
      <vt:lpstr>Comentarios sobre la verificación de conocimientos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Manejo de desechos, parte 1: El proceso de manejo de desechos</dc:subject>
  <dc:creator>Centros para el Control y la Prevención de Enfermedades de los EE. UU. (CDC)</dc:creator>
  <cp:keywords>Prevención y control de infecciones (PCI) para el ébola o la enfermedad de Marburgo:Manejo de desechos, parte 1: El proceso de manejo de desechos, Centros para el Control y la Prevención de Enfermedades de los EE. UU. (CDC),  Actualización: junio del 2026, Prevención y control de infecciones (PCI) para el ébola o la enfermedad de Marburgo: Manejo de desechos, parte 1: El proceso de manejo de desechos</cp:keywords>
  <cp:lastModifiedBy>LaPete, Mally (CDC/OD/OC) (CTR)</cp:lastModifiedBy>
  <cp:revision>21</cp:revision>
  <dcterms:created xsi:type="dcterms:W3CDTF">2022-11-21T17:50:57Z</dcterms:created>
  <dcterms:modified xsi:type="dcterms:W3CDTF">2026-09-24T18:54:31Z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2022-11-21T17:53:56Z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decb9a74-87f8-4cc6-8828-1291b2ee5e7d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185500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Language">
    <vt:lpwstr>Spanish</vt:lpwstr>
  </property>
</Properties>
</file>