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5"/>
  </p:notesMasterIdLst>
  <p:sldIdLst>
    <p:sldId id="603" r:id="rId2"/>
    <p:sldId id="322" r:id="rId3"/>
    <p:sldId id="430" r:id="rId4"/>
    <p:sldId id="601" r:id="rId5"/>
    <p:sldId id="571" r:id="rId6"/>
    <p:sldId id="556" r:id="rId7"/>
    <p:sldId id="600" r:id="rId8"/>
    <p:sldId id="572" r:id="rId9"/>
    <p:sldId id="585" r:id="rId10"/>
    <p:sldId id="599" r:id="rId11"/>
    <p:sldId id="574" r:id="rId12"/>
    <p:sldId id="573" r:id="rId13"/>
    <p:sldId id="602" r:id="rId1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E335D73E-2C5E-3271-C759-5BA4CBC68051}" name="Andujar, Ashley (CDC/DDPHSIS/CGH/OD)" initials="AA(" userId="S::whj4@cdc.gov::42aa5eaa-3514-4f9e-b5d6-a03001e55113"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76" autoAdjust="0"/>
    <p:restoredTop sz="96481" autoAdjust="0"/>
  </p:normalViewPr>
  <p:slideViewPr>
    <p:cSldViewPr snapToGrid="0">
      <p:cViewPr>
        <p:scale>
          <a:sx n="85" d="100"/>
          <a:sy n="85" d="100"/>
        </p:scale>
        <p:origin x="274" y="682"/>
      </p:cViewPr>
      <p:guideLst/>
    </p:cSldViewPr>
  </p:slideViewPr>
  <p:outlineViewPr>
    <p:cViewPr>
      <p:scale>
        <a:sx n="33" d="100"/>
        <a:sy n="33" d="100"/>
      </p:scale>
      <p:origin x="0" y="-442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undo custSel modSld">
      <pc:chgData name="LaPete, Mally (CDC/OD/OC) (CTR)" userId="424f09be-1d5c-42fe-a97f-d39366b36539" providerId="ADAL" clId="{2A1D0AC2-BF74-4631-AE57-9FBB9E8889A6}" dt="2026-09-24T17:10:50.391" v="19" actId="207"/>
      <pc:docMkLst>
        <pc:docMk/>
      </pc:docMkLst>
      <pc:sldChg chg="modSp mod">
        <pc:chgData name="LaPete, Mally (CDC/OD/OC) (CTR)" userId="424f09be-1d5c-42fe-a97f-d39366b36539" providerId="ADAL" clId="{2A1D0AC2-BF74-4631-AE57-9FBB9E8889A6}" dt="2026-09-24T17:10:03.967" v="14" actId="13244"/>
        <pc:sldMkLst>
          <pc:docMk/>
          <pc:sldMk cId="1623015930" sldId="573"/>
        </pc:sldMkLst>
        <pc:spChg chg="ord">
          <ac:chgData name="LaPete, Mally (CDC/OD/OC) (CTR)" userId="424f09be-1d5c-42fe-a97f-d39366b36539" providerId="ADAL" clId="{2A1D0AC2-BF74-4631-AE57-9FBB9E8889A6}" dt="2026-09-24T17:10:03.967" v="14" actId="13244"/>
          <ac:spMkLst>
            <pc:docMk/>
            <pc:sldMk cId="1623015930" sldId="573"/>
            <ac:spMk id="2" creationId="{A2CB3404-28AD-4651-92EC-8A28796AF002}"/>
          </ac:spMkLst>
        </pc:spChg>
      </pc:sldChg>
      <pc:sldChg chg="modSp">
        <pc:chgData name="LaPete, Mally (CDC/OD/OC) (CTR)" userId="424f09be-1d5c-42fe-a97f-d39366b36539" providerId="ADAL" clId="{2A1D0AC2-BF74-4631-AE57-9FBB9E8889A6}" dt="2026-09-24T17:07:16.520" v="10" actId="208"/>
        <pc:sldMkLst>
          <pc:docMk/>
          <pc:sldMk cId="1171665173" sldId="585"/>
        </pc:sldMkLst>
        <pc:picChg chg="mod">
          <ac:chgData name="LaPete, Mally (CDC/OD/OC) (CTR)" userId="424f09be-1d5c-42fe-a97f-d39366b36539" providerId="ADAL" clId="{2A1D0AC2-BF74-4631-AE57-9FBB9E8889A6}" dt="2026-09-24T17:07:16.520" v="10" actId="208"/>
          <ac:picMkLst>
            <pc:docMk/>
            <pc:sldMk cId="1171665173" sldId="585"/>
            <ac:picMk id="8" creationId="{B207B09B-FA5C-43E8-AEF3-2E6739A6DD1C}"/>
          </ac:picMkLst>
        </pc:picChg>
      </pc:sldChg>
      <pc:sldChg chg="modSp mod">
        <pc:chgData name="LaPete, Mally (CDC/OD/OC) (CTR)" userId="424f09be-1d5c-42fe-a97f-d39366b36539" providerId="ADAL" clId="{2A1D0AC2-BF74-4631-AE57-9FBB9E8889A6}" dt="2026-09-24T17:09:32.143" v="13" actId="12788"/>
        <pc:sldMkLst>
          <pc:docMk/>
          <pc:sldMk cId="2639358677" sldId="599"/>
        </pc:sldMkLst>
        <pc:spChg chg="mod">
          <ac:chgData name="LaPete, Mally (CDC/OD/OC) (CTR)" userId="424f09be-1d5c-42fe-a97f-d39366b36539" providerId="ADAL" clId="{2A1D0AC2-BF74-4631-AE57-9FBB9E8889A6}" dt="2026-09-24T17:09:32.143" v="13" actId="12788"/>
          <ac:spMkLst>
            <pc:docMk/>
            <pc:sldMk cId="2639358677" sldId="599"/>
            <ac:spMk id="6" creationId="{A10A6441-128F-4FCE-9404-374E67288986}"/>
          </ac:spMkLst>
        </pc:spChg>
        <pc:picChg chg="mod">
          <ac:chgData name="LaPete, Mally (CDC/OD/OC) (CTR)" userId="424f09be-1d5c-42fe-a97f-d39366b36539" providerId="ADAL" clId="{2A1D0AC2-BF74-4631-AE57-9FBB9E8889A6}" dt="2026-09-24T17:09:32.143" v="13" actId="12788"/>
          <ac:picMkLst>
            <pc:docMk/>
            <pc:sldMk cId="2639358677" sldId="599"/>
            <ac:picMk id="5" creationId="{71CF40F7-6AEC-48B7-A2D8-E825B8AFA8C3}"/>
          </ac:picMkLst>
        </pc:picChg>
      </pc:sldChg>
      <pc:sldChg chg="addSp delSp modSp mod">
        <pc:chgData name="LaPete, Mally (CDC/OD/OC) (CTR)" userId="424f09be-1d5c-42fe-a97f-d39366b36539" providerId="ADAL" clId="{2A1D0AC2-BF74-4631-AE57-9FBB9E8889A6}" dt="2026-09-24T17:03:41.690" v="9" actId="962"/>
        <pc:sldMkLst>
          <pc:docMk/>
          <pc:sldMk cId="646270254" sldId="601"/>
        </pc:sldMkLst>
        <pc:spChg chg="del">
          <ac:chgData name="LaPete, Mally (CDC/OD/OC) (CTR)" userId="424f09be-1d5c-42fe-a97f-d39366b36539" providerId="ADAL" clId="{2A1D0AC2-BF74-4631-AE57-9FBB9E8889A6}" dt="2026-09-24T17:03:18.669" v="1" actId="478"/>
          <ac:spMkLst>
            <pc:docMk/>
            <pc:sldMk cId="646270254" sldId="601"/>
            <ac:spMk id="5" creationId="{9747E300-8B85-43B8-8237-F0D7F15BCC92}"/>
          </ac:spMkLst>
        </pc:spChg>
        <pc:spChg chg="add del">
          <ac:chgData name="LaPete, Mally (CDC/OD/OC) (CTR)" userId="424f09be-1d5c-42fe-a97f-d39366b36539" providerId="ADAL" clId="{2A1D0AC2-BF74-4631-AE57-9FBB9E8889A6}" dt="2026-09-24T17:03:38.118" v="5" actId="22"/>
          <ac:spMkLst>
            <pc:docMk/>
            <pc:sldMk cId="646270254" sldId="601"/>
            <ac:spMk id="10" creationId="{07F0C43A-EBAD-EA62-3DE3-0B8D2E57E462}"/>
          </ac:spMkLst>
        </pc:spChg>
        <pc:picChg chg="add mod">
          <ac:chgData name="LaPete, Mally (CDC/OD/OC) (CTR)" userId="424f09be-1d5c-42fe-a97f-d39366b36539" providerId="ADAL" clId="{2A1D0AC2-BF74-4631-AE57-9FBB9E8889A6}" dt="2026-09-24T17:03:41.690" v="9" actId="962"/>
          <ac:picMkLst>
            <pc:docMk/>
            <pc:sldMk cId="646270254" sldId="601"/>
            <ac:picMk id="3" creationId="{0A1CB049-6C3E-7DBA-E433-0EA21AA427AE}"/>
          </ac:picMkLst>
        </pc:picChg>
        <pc:picChg chg="del">
          <ac:chgData name="LaPete, Mally (CDC/OD/OC) (CTR)" userId="424f09be-1d5c-42fe-a97f-d39366b36539" providerId="ADAL" clId="{2A1D0AC2-BF74-4631-AE57-9FBB9E8889A6}" dt="2026-09-24T17:03:18.669" v="1" actId="478"/>
          <ac:picMkLst>
            <pc:docMk/>
            <pc:sldMk cId="646270254" sldId="601"/>
            <ac:picMk id="6" creationId="{A4927939-DE99-4227-A591-151F167DD0ED}"/>
          </ac:picMkLst>
        </pc:picChg>
        <pc:picChg chg="del">
          <ac:chgData name="LaPete, Mally (CDC/OD/OC) (CTR)" userId="424f09be-1d5c-42fe-a97f-d39366b36539" providerId="ADAL" clId="{2A1D0AC2-BF74-4631-AE57-9FBB9E8889A6}" dt="2026-09-24T17:03:18.669" v="1" actId="478"/>
          <ac:picMkLst>
            <pc:docMk/>
            <pc:sldMk cId="646270254" sldId="601"/>
            <ac:picMk id="7" creationId="{EF1E17D4-0872-464B-91BF-E9438E497D13}"/>
          </ac:picMkLst>
        </pc:picChg>
        <pc:picChg chg="del">
          <ac:chgData name="LaPete, Mally (CDC/OD/OC) (CTR)" userId="424f09be-1d5c-42fe-a97f-d39366b36539" providerId="ADAL" clId="{2A1D0AC2-BF74-4631-AE57-9FBB9E8889A6}" dt="2026-09-24T17:03:18.669" v="1" actId="478"/>
          <ac:picMkLst>
            <pc:docMk/>
            <pc:sldMk cId="646270254" sldId="601"/>
            <ac:picMk id="8" creationId="{D898FC3D-5591-4DF3-A113-7853A87FF1AA}"/>
          </ac:picMkLst>
        </pc:picChg>
      </pc:sldChg>
      <pc:sldChg chg="addSp delSp modSp mod modClrScheme chgLayout">
        <pc:chgData name="LaPete, Mally (CDC/OD/OC) (CTR)" userId="424f09be-1d5c-42fe-a97f-d39366b36539" providerId="ADAL" clId="{2A1D0AC2-BF74-4631-AE57-9FBB9E8889A6}" dt="2026-09-24T17:10:50.391" v="19" actId="207"/>
        <pc:sldMkLst>
          <pc:docMk/>
          <pc:sldMk cId="1243977145" sldId="602"/>
        </pc:sldMkLst>
        <pc:spChg chg="mod ord">
          <ac:chgData name="LaPete, Mally (CDC/OD/OC) (CTR)" userId="424f09be-1d5c-42fe-a97f-d39366b36539" providerId="ADAL" clId="{2A1D0AC2-BF74-4631-AE57-9FBB9E8889A6}" dt="2026-09-24T17:10:50.391" v="19" actId="207"/>
          <ac:spMkLst>
            <pc:docMk/>
            <pc:sldMk cId="1243977145" sldId="602"/>
            <ac:spMk id="2" creationId="{1B026307-ED44-73E5-F26F-B0405104E92D}"/>
          </ac:spMkLst>
        </pc:spChg>
        <pc:spChg chg="add del mod ord">
          <ac:chgData name="LaPete, Mally (CDC/OD/OC) (CTR)" userId="424f09be-1d5c-42fe-a97f-d39366b36539" providerId="ADAL" clId="{2A1D0AC2-BF74-4631-AE57-9FBB9E8889A6}" dt="2026-09-24T17:10:35.490" v="16" actId="478"/>
          <ac:spMkLst>
            <pc:docMk/>
            <pc:sldMk cId="1243977145" sldId="602"/>
            <ac:spMk id="3" creationId="{79AD45C3-BCCE-AF81-F6A5-2EEE1855B0A5}"/>
          </ac:spMkLst>
        </pc:spChg>
        <pc:spChg chg="add mod">
          <ac:chgData name="LaPete, Mally (CDC/OD/OC) (CTR)" userId="424f09be-1d5c-42fe-a97f-d39366b36539" providerId="ADAL" clId="{2A1D0AC2-BF74-4631-AE57-9FBB9E8889A6}" dt="2026-09-24T17:10:45.722" v="18" actId="207"/>
          <ac:spMkLst>
            <pc:docMk/>
            <pc:sldMk cId="1243977145" sldId="602"/>
            <ac:spMk id="4" creationId="{A5BB31D3-41B0-6DEB-EA86-B1C2B3AAF4A9}"/>
          </ac:spMkLst>
        </pc:spChg>
      </pc:sldChg>
      <pc:sldChg chg="modSp mod">
        <pc:chgData name="LaPete, Mally (CDC/OD/OC) (CTR)" userId="424f09be-1d5c-42fe-a97f-d39366b36539" providerId="ADAL" clId="{2A1D0AC2-BF74-4631-AE57-9FBB9E8889A6}" dt="2026-09-24T17:02:03.076" v="0" actId="13244"/>
        <pc:sldMkLst>
          <pc:docMk/>
          <pc:sldMk cId="692565332" sldId="603"/>
        </pc:sldMkLst>
        <pc:spChg chg="ord">
          <ac:chgData name="LaPete, Mally (CDC/OD/OC) (CTR)" userId="424f09be-1d5c-42fe-a97f-d39366b36539" providerId="ADAL" clId="{2A1D0AC2-BF74-4631-AE57-9FBB9E8889A6}" dt="2026-09-24T17:02:03.076" v="0" actId="13244"/>
          <ac:spMkLst>
            <pc:docMk/>
            <pc:sldMk cId="692565332" sldId="603"/>
            <ac:spMk id="13" creationId="{5CF3CB49-7C5D-FAD5-F5CB-782BDA8EA0E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4C4F08-BBF0-4579-B51A-9CDF96FE7DA8}" type="datetimeFigureOut">
              <a:rPr lang="en-US" smtClean="0"/>
              <a:t>9/24/2026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C7934E-5862-444E-8B84-CFD70FF519D8}" type="slidenum">
              <a:rPr lang="en-US" smtClean="0"/>
              <a:t>‹#›</a:t>
            </a:fld>
            <a:endParaRPr lang="en-US" dirty="0"/>
          </a:p>
        </p:txBody>
      </p:sp>
    </p:spTree>
    <p:extLst>
      <p:ext uri="{BB962C8B-B14F-4D97-AF65-F5344CB8AC3E}">
        <p14:creationId xmlns:p14="http://schemas.microsoft.com/office/powerpoint/2010/main" val="1120720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Esta presentación se enfoca en lo que el </a:t>
            </a:r>
            <a:r>
              <a:rPr lang="es-ES" sz="1200" b="1" i="1" dirty="0">
                <a:solidFill>
                  <a:schemeClr val="tx1"/>
                </a:solidFill>
                <a:effectLst/>
                <a:latin typeface="+mn-lt"/>
                <a:ea typeface="+mn-lt"/>
                <a:cs typeface="+mn-cs"/>
              </a:rPr>
              <a:t>personal administrativo de los centros médicos</a:t>
            </a:r>
            <a:r>
              <a:rPr lang="es-ES" sz="1200" i="1" baseline="0" dirty="0">
                <a:solidFill>
                  <a:schemeClr val="tx1"/>
                </a:solidFill>
                <a:effectLst/>
                <a:latin typeface="+mn-lt"/>
                <a:ea typeface="+mn-lt"/>
                <a:cs typeface="+mn-cs"/>
              </a:rPr>
              <a:t> debería saber acerca de cómo reprocesar de manera segura el equipo médico y el equipo de protección personal (EPP) reutilizable en el contexto de la enfermedad del Ébola (ébola) o la enfermedad por el virus de Marburgo (enfermedad de Marburgo)</a:t>
            </a:r>
            <a:r>
              <a:rPr lang="es-ES" sz="1200" i="1" dirty="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de la capacitación sobre la prevención y el control de infecciones por el ébola o la enfermedad de Marburgo se publican en orden, y se espera que los participantes avancen a lo largo de la serie. Sin embargo, puede combinar el contenido para satisfacer las necesidades de los participantes, y podría necesitar ajustar el ejemplo del guion según corresponda.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Cantidad de tiempo estimado con participación de la audiencia: </a:t>
            </a:r>
            <a:r>
              <a:rPr lang="es-ES" sz="1200" i="1" dirty="0">
                <a:solidFill>
                  <a:schemeClr val="tx1"/>
                </a:solidFill>
                <a:effectLst/>
                <a:latin typeface="+mn-lt"/>
                <a:ea typeface="+mn-lt"/>
                <a:cs typeface="+mn-cs"/>
              </a:rPr>
              <a:t>aproximadamente 15 a 20 minutos</a:t>
            </a: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Hoy nos enfocaremos en lo que el personal administrativo de los centros médicos necesita saber acerca de cómo reprocesar de manera segura el equipo médico y el equipo de protección personal (también llamado EPP) reutilizable en el contexto de la enfermedad del Ébola (o ébola) y la enfermedad por el virus de Marburgo (o enfermedad de Marburgo).</a:t>
            </a:r>
          </a:p>
          <a:p>
            <a:endParaRPr lang="en-US" dirty="0"/>
          </a:p>
        </p:txBody>
      </p:sp>
      <p:sp>
        <p:nvSpPr>
          <p:cNvPr id="4" name="Slide Number Placeholder 3"/>
          <p:cNvSpPr>
            <a:spLocks noGrp="1"/>
          </p:cNvSpPr>
          <p:nvPr>
            <p:ph type="sldNum" sz="quarter" idx="5"/>
          </p:nvPr>
        </p:nvSpPr>
        <p:spPr/>
        <p:txBody>
          <a:bodyPr/>
          <a:lstStyle/>
          <a:p>
            <a:fld id="{C8C7934E-5862-444E-8B84-CFD70FF519D8}" type="slidenum">
              <a:rPr lang="en-US" smtClean="0"/>
              <a:t>1</a:t>
            </a:fld>
            <a:endParaRPr lang="en-US" dirty="0"/>
          </a:p>
        </p:txBody>
      </p:sp>
    </p:spTree>
    <p:extLst>
      <p:ext uri="{BB962C8B-B14F-4D97-AF65-F5344CB8AC3E}">
        <p14:creationId xmlns:p14="http://schemas.microsoft.com/office/powerpoint/2010/main" val="10582466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dirty="0"/>
              <a:t>Guion</a:t>
            </a:r>
            <a:r>
              <a:rPr lang="es-ES" dirty="0"/>
              <a:t>:</a:t>
            </a:r>
          </a:p>
          <a:p>
            <a:pPr lvl="0"/>
            <a:r>
              <a:rPr lang="es-ES" dirty="0"/>
              <a:t>Tenemos 3 objetivos de aprendizaje en el día de hoy.</a:t>
            </a:r>
            <a:r>
              <a:rPr lang="es-ES" baseline="0" dirty="0"/>
              <a:t> Para el final de nuestro encuentro de hoy, ustedes deberían poder identificar los artículos que se pueden y los que no se pueden reprocesar, explicar por qué es importante reprocesar adecuadamente el equipo médico y el EPP en el contexto del ébola o de la enfermedad de Marburgo, y explicar qué medidas deben tomar y qué EPP necesitan usar al reprocesar el EPP.</a:t>
            </a:r>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dirty="0"/>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información nueva de mejor forma.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r>
              <a:rPr lang="es-ES" i="0" baseline="0" dirty="0"/>
              <a:t>Algunos equipos médicos y EPP solo se pueden usar de manera segura una vez y luego deben desecharse. Pero algunos equipos se pueden limpiar y desinfectar para volver a usarlos. ¿Cuáles de estos artículos podrían reutilizarse si se limpian y desinfectan correctamente? Tomen un minuto para pensar y después les daré la respuesta.</a:t>
            </a:r>
          </a:p>
          <a:p>
            <a:endParaRPr lang="en-US" i="0" baseline="0" dirty="0"/>
          </a:p>
          <a:p>
            <a:r>
              <a:rPr lang="es-ES" i="1" baseline="0" dirty="0"/>
              <a:t>[Deles a los participantes de 1 a 2 minutos para pensar sus respuestas].</a:t>
            </a:r>
          </a:p>
          <a:p>
            <a:endParaRPr lang="en-US" i="1" baseline="0" dirty="0"/>
          </a:p>
          <a:p>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dirty="0"/>
          </a:p>
        </p:txBody>
      </p:sp>
    </p:spTree>
    <p:extLst>
      <p:ext uri="{BB962C8B-B14F-4D97-AF65-F5344CB8AC3E}">
        <p14:creationId xmlns:p14="http://schemas.microsoft.com/office/powerpoint/2010/main" val="3953379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información nueva de mejor forma.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r>
              <a:rPr lang="es-ES" i="0" baseline="0" dirty="0"/>
              <a:t>Aquí está la respuesta. Los primeros dos artículos son de un solo uso, lo que significa que después que se han usado una vez, hay que desecharlos. No pueden reutilizarse de manera segura. Pero los demás artículos, el termómetro, las botas de goma y las gafas protectoras, todos se pueden </a:t>
            </a:r>
            <a:r>
              <a:rPr lang="es-ES" b="1" i="0" baseline="0" dirty="0"/>
              <a:t>reprocesar</a:t>
            </a:r>
            <a:r>
              <a:rPr lang="es-ES" i="0" baseline="0" dirty="0"/>
              <a:t> y volver a usar de manera segura. </a:t>
            </a:r>
          </a:p>
          <a:p>
            <a:endParaRPr lang="en-US" i="0" baseline="0" dirty="0"/>
          </a:p>
          <a:p>
            <a:r>
              <a:rPr lang="es-ES" i="0" baseline="0" dirty="0"/>
              <a:t>En la sesión de hoy, nos enfocaremos en qué es reprocesar y cómo hacerlo correctamente.</a:t>
            </a:r>
          </a:p>
          <a:p>
            <a:endParaRPr lang="en-US" i="1" baseline="0" dirty="0"/>
          </a:p>
          <a:p>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dirty="0"/>
          </a:p>
        </p:txBody>
      </p:sp>
    </p:spTree>
    <p:extLst>
      <p:ext uri="{BB962C8B-B14F-4D97-AF65-F5344CB8AC3E}">
        <p14:creationId xmlns:p14="http://schemas.microsoft.com/office/powerpoint/2010/main" val="3205988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7934E-5862-444E-8B84-CFD70FF519D8}" type="slidenum">
              <a:rPr lang="en-US" smtClean="0"/>
              <a:t>5</a:t>
            </a:fld>
            <a:endParaRPr lang="en-US" dirty="0"/>
          </a:p>
        </p:txBody>
      </p:sp>
    </p:spTree>
    <p:extLst>
      <p:ext uri="{BB962C8B-B14F-4D97-AF65-F5344CB8AC3E}">
        <p14:creationId xmlns:p14="http://schemas.microsoft.com/office/powerpoint/2010/main" val="1855125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rgbClr val="000000"/>
                </a:solidFill>
                <a:latin typeface="Calibri"/>
                <a:cs typeface="Calibri"/>
              </a:rPr>
              <a:t>Guion</a:t>
            </a:r>
            <a:r>
              <a:rPr lang="es-ES" dirty="0">
                <a:solidFill>
                  <a:srgbClr val="000000"/>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rgbClr val="000000"/>
                </a:solidFill>
                <a:latin typeface="Calibri"/>
                <a:cs typeface="Calibri"/>
              </a:rPr>
              <a:t>Hablemos primero de qué es reprocesar. Reprocesar el equipo médico (llamado descontaminar en algunos contextos) es el proceso de hacer que el equipo médico reutilizable sea seguro para volver a usarlo. Reprocesar siempre implica limpieza seguida de desinfección.</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dirty="0"/>
          </a:p>
        </p:txBody>
      </p:sp>
    </p:spTree>
    <p:extLst>
      <p:ext uri="{BB962C8B-B14F-4D97-AF65-F5344CB8AC3E}">
        <p14:creationId xmlns:p14="http://schemas.microsoft.com/office/powerpoint/2010/main" val="2574904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Es importante reprocesar el equipo médico y el EPP que se volverá a usar porque los virus que causan el ébola o la enfermedad de Marburgo pueden sobrevivir en estos artículos. </a:t>
            </a:r>
          </a:p>
          <a:p>
            <a:endParaRPr lang="en-US" dirty="0"/>
          </a:p>
          <a:p>
            <a:r>
              <a:rPr lang="es-ES" dirty="0"/>
              <a:t>Si el virus que causa el ébola o la enfermedad de Marburgo llega al equipo médico o al EPP, y ese equipo médico o EPP no se limpia y desinfecta adecuadamente, cuando estos artículos se vuelvan a usar los pondrán en riesgo a ustedes, a otros miembros del personal y a los pacientes, y eso podría contribuir a propagar el ébola o la enfermedad de Marburgo en su centro.</a:t>
            </a:r>
          </a:p>
          <a:p>
            <a:endParaRPr lang="en-US" dirty="0"/>
          </a:p>
          <a:p>
            <a:r>
              <a:rPr lang="es-ES" dirty="0">
                <a:latin typeface="Calibri"/>
                <a:ea typeface="Calibri"/>
                <a:cs typeface="Calibri"/>
              </a:rPr>
              <a:t>El reprocesamiento adecuado asegura que se </a:t>
            </a:r>
            <a:r>
              <a:rPr lang="es-ES" b="1" dirty="0">
                <a:latin typeface="Calibri"/>
                <a:ea typeface="Calibri"/>
                <a:cs typeface="Calibri"/>
              </a:rPr>
              <a:t>eliminen</a:t>
            </a:r>
            <a:r>
              <a:rPr lang="es-ES" dirty="0">
                <a:latin typeface="Calibri"/>
                <a:ea typeface="Calibri"/>
                <a:cs typeface="Calibri"/>
              </a:rPr>
              <a:t> los patógenos que se encuentren en estos artículos.</a:t>
            </a:r>
            <a:r>
              <a:rPr lang="es-ES" sz="1200" dirty="0">
                <a:solidFill>
                  <a:schemeClr val="tx1"/>
                </a:solidFill>
                <a:latin typeface="Calibri"/>
                <a:ea typeface="Calibri"/>
                <a:cs typeface="Calibri"/>
              </a:rPr>
              <a:t> Eso ayuda a que ustedes y otras personas en su centro de atención médica se mantengan seguros. Si ustedes permanecen sanos, no corren el riesgo de transmitir el ébola o la enfermedad de Marburgo a sus familiares y amigos, así que están ayudando también a mantener segura a su comunidad.</a:t>
            </a:r>
          </a:p>
        </p:txBody>
      </p:sp>
      <p:sp>
        <p:nvSpPr>
          <p:cNvPr id="4" name="Slide Number Placeholder 3"/>
          <p:cNvSpPr>
            <a:spLocks noGrp="1"/>
          </p:cNvSpPr>
          <p:nvPr>
            <p:ph type="sldNum" sz="quarter" idx="5"/>
          </p:nvPr>
        </p:nvSpPr>
        <p:spPr/>
        <p:txBody>
          <a:bodyPr/>
          <a:lstStyle/>
          <a:p>
            <a:fld id="{C8C7934E-5862-444E-8B84-CFD70FF519D8}" type="slidenum">
              <a:rPr lang="en-US" smtClean="0"/>
              <a:t>7</a:t>
            </a:fld>
            <a:endParaRPr lang="en-US" dirty="0"/>
          </a:p>
        </p:txBody>
      </p:sp>
    </p:spTree>
    <p:extLst>
      <p:ext uri="{BB962C8B-B14F-4D97-AF65-F5344CB8AC3E}">
        <p14:creationId xmlns:p14="http://schemas.microsoft.com/office/powerpoint/2010/main" val="3464595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El que se pueda o no reprocesar el equipo y el EPP se basa en la categoría del equipo médico y las instrucciones del fabricante para reprocesar.</a:t>
            </a:r>
          </a:p>
          <a:p>
            <a:endParaRPr lang="en-US" dirty="0"/>
          </a:p>
          <a:p>
            <a:r>
              <a:rPr lang="es-ES" dirty="0"/>
              <a:t>Como mencionamos antes, algunos instrumentos, equipo y EPP son de un solo uso, como las agujas y las mascarillas de papel. No están diseñados para ser reprocesados, por lo que intentar reprocesarlos puede comprometer su integridad, lo que significa que podrían no funcionar tan bien o de la forma prevista.</a:t>
            </a:r>
          </a:p>
          <a:p>
            <a:endParaRPr lang="en-US" dirty="0"/>
          </a:p>
          <a:p>
            <a:r>
              <a:rPr lang="es-ES" dirty="0"/>
              <a:t>Sin embargo, algunos instrumentos, equipo y EPP están diseñados para ser reutilizados, como los estetoscopios, termómetros, guantes de goma y delantales gruesos. Esto significa que, si se reprocesan adecuadamente, se pueden volver a usar de manera segura.</a:t>
            </a:r>
          </a:p>
        </p:txBody>
      </p:sp>
      <p:sp>
        <p:nvSpPr>
          <p:cNvPr id="4" name="Slide Number Placeholder 3"/>
          <p:cNvSpPr>
            <a:spLocks noGrp="1"/>
          </p:cNvSpPr>
          <p:nvPr>
            <p:ph type="sldNum" sz="quarter" idx="5"/>
          </p:nvPr>
        </p:nvSpPr>
        <p:spPr/>
        <p:txBody>
          <a:bodyPr/>
          <a:lstStyle/>
          <a:p>
            <a:fld id="{C8C7934E-5862-444E-8B84-CFD70FF519D8}" type="slidenum">
              <a:rPr lang="en-US" smtClean="0"/>
              <a:t>8</a:t>
            </a:fld>
            <a:endParaRPr lang="en-US" dirty="0"/>
          </a:p>
        </p:txBody>
      </p:sp>
    </p:spTree>
    <p:extLst>
      <p:ext uri="{BB962C8B-B14F-4D97-AF65-F5344CB8AC3E}">
        <p14:creationId xmlns:p14="http://schemas.microsoft.com/office/powerpoint/2010/main" val="3874824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En el contexto del ébola o de la enfermedad de Marburgo, el EPP que se puede reprocesar incluye guantes de goma, delantales gruesos, botas de goma y gafas protectoras.</a:t>
            </a:r>
          </a:p>
          <a:p>
            <a:endParaRPr lang="en-US" dirty="0"/>
          </a:p>
          <a:p>
            <a:r>
              <a:rPr lang="es-ES" dirty="0"/>
              <a:t>Recuerde que el reprocesamiento siempre implica limpieza seguida de desinfección.</a:t>
            </a:r>
            <a:r>
              <a:rPr lang="es-ES" baseline="0" dirty="0"/>
              <a:t> Así que, al reprocesar el EPP en el contexto del ébola o de la enfermedad de Marburgo, es esencial que primero se limpien los artículos con agua y jabón y se restrieguen para eliminar cualquier contaminación.</a:t>
            </a:r>
          </a:p>
          <a:p>
            <a:endParaRPr lang="en-US" baseline="0" dirty="0"/>
          </a:p>
          <a:p>
            <a:r>
              <a:rPr lang="es-ES" baseline="0" dirty="0"/>
              <a:t>Luego, se deben desinfectar. Esto implica remojar el EPP reutilizable en cloro al 0.05 % durante 30 minutos.</a:t>
            </a:r>
          </a:p>
          <a:p>
            <a:endParaRPr lang="en-US" baseline="0" dirty="0"/>
          </a:p>
          <a:p>
            <a:r>
              <a:rPr lang="es-ES" baseline="0" dirty="0"/>
              <a:t>Cuando se termine de remojar, el EPP reutilizable debe enjuagarse con agua para eliminar el residuo de cloro, y colgarse para secar. En esta foto pueden ver guantes de goma, delantales gruesos y botas de goma que están colgados afuera para secar después de haber sido limpiados y desinfectados.</a:t>
            </a:r>
          </a:p>
          <a:p>
            <a:endParaRPr lang="en-US" baseline="0" dirty="0"/>
          </a:p>
          <a:p>
            <a:r>
              <a:rPr lang="es-ES" baseline="0" dirty="0"/>
              <a:t>Noten que cualquier residuo líquido creado durante este proceso, como el agua para limpiar los artículos y la solución de cloro para remojar, deben verterse en una letrina o inodoro separado designado para los residuos líquidos.</a:t>
            </a:r>
          </a:p>
          <a:p>
            <a:endParaRPr lang="en-US" baseline="0" dirty="0"/>
          </a:p>
        </p:txBody>
      </p:sp>
      <p:sp>
        <p:nvSpPr>
          <p:cNvPr id="4" name="Slide Number Placeholder 3"/>
          <p:cNvSpPr>
            <a:spLocks noGrp="1"/>
          </p:cNvSpPr>
          <p:nvPr>
            <p:ph type="sldNum" sz="quarter" idx="5"/>
          </p:nvPr>
        </p:nvSpPr>
        <p:spPr/>
        <p:txBody>
          <a:bodyPr/>
          <a:lstStyle/>
          <a:p>
            <a:fld id="{C8C7934E-5862-444E-8B84-CFD70FF519D8}" type="slidenum">
              <a:rPr lang="en-US" smtClean="0"/>
              <a:t>9</a:t>
            </a:fld>
            <a:endParaRPr lang="en-US" dirty="0"/>
          </a:p>
        </p:txBody>
      </p:sp>
    </p:spTree>
    <p:extLst>
      <p:ext uri="{BB962C8B-B14F-4D97-AF65-F5344CB8AC3E}">
        <p14:creationId xmlns:p14="http://schemas.microsoft.com/office/powerpoint/2010/main" val="2800222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En el contexto del ébola o la enfermedad de Marburgo, su centro debe usar equipo de un solo uso o desechable para los pacientes, siempre que sea posible. Considere tener estetoscopios, termómetros, etc. para uso exclusivo de cada paciente.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El personal encargado de reprocesar el equipo o el EPP debe usar el EPP completo para el ébola o la enfermedad de Marburgo mientras completa las tareas de reprocesamiento a fin de protegerse contra salpicaduras, y debe usar guantes de goma gruesos para proteger la piel de los productos químicos que se usan.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Para obtener más información sobre el EPP adecuado para el ébola o la enfermedad de Marburgo, puede consultar los paquetes de diapositivas en la página web de prevención y control de infecciones (PCI) para el ébola y la enfermedad de Marburgo en cdc.gov.</a:t>
            </a:r>
          </a:p>
          <a:p>
            <a:endParaRPr lang="en-US" dirty="0"/>
          </a:p>
          <a:p>
            <a:endParaRPr lang="en-US" dirty="0"/>
          </a:p>
        </p:txBody>
      </p:sp>
      <p:sp>
        <p:nvSpPr>
          <p:cNvPr id="4" name="Slide Number Placeholder 3"/>
          <p:cNvSpPr>
            <a:spLocks noGrp="1"/>
          </p:cNvSpPr>
          <p:nvPr>
            <p:ph type="sldNum" sz="quarter" idx="5"/>
          </p:nvPr>
        </p:nvSpPr>
        <p:spPr/>
        <p:txBody>
          <a:bodyPr/>
          <a:lstStyle/>
          <a:p>
            <a:fld id="{C8C7934E-5862-444E-8B84-CFD70FF519D8}" type="slidenum">
              <a:rPr lang="en-US" smtClean="0"/>
              <a:t>10</a:t>
            </a:fld>
            <a:endParaRPr lang="en-US" dirty="0"/>
          </a:p>
        </p:txBody>
      </p:sp>
    </p:spTree>
    <p:extLst>
      <p:ext uri="{BB962C8B-B14F-4D97-AF65-F5344CB8AC3E}">
        <p14:creationId xmlns:p14="http://schemas.microsoft.com/office/powerpoint/2010/main" val="3816953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i="1" dirty="0"/>
              <a:t>Reflexión</a:t>
            </a:r>
            <a:r>
              <a:rPr lang="es-ES" i="1" dirty="0"/>
              <a:t>: </a:t>
            </a:r>
          </a:p>
          <a:p>
            <a:pPr marL="171450" indent="-171450">
              <a:buFont typeface="Arial" panose="020B0604020202020204" pitchFamily="34" charset="0"/>
              <a:buChar char="•"/>
            </a:pPr>
            <a:r>
              <a:rPr lang="es-ES" i="1" dirty="0"/>
              <a:t>Anima a los participantes a aplicar, analizar y evaluar lo que han aprendido, lo que los ayuda a profundizar su comprensión del tema. </a:t>
            </a:r>
          </a:p>
          <a:p>
            <a:pPr marL="171450" indent="-17145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71450" indent="-17145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i="1" dirty="0"/>
              <a:t>Guion:</a:t>
            </a:r>
          </a:p>
          <a:p>
            <a:r>
              <a:rPr lang="es-ES" dirty="0"/>
              <a:t>Piensen ahora específicamente en cómo se aplica a su propio centro la información sobre reprocesamiento de la que hemos hablado hoy. Con base en lo que aprendieron hoy, ¿en qué se diferencia el reprocesamiento de artículos médicos y EPP en el contexto del ébola y la enfermedad de Marburgo de la manera en que se hace actualmente el reprocesamiento en su centro médico?</a:t>
            </a:r>
          </a:p>
          <a:p>
            <a:r>
              <a:rPr lang="es-ES" i="1" dirty="0"/>
              <a:t>[Deles a los participantes entre 2 y 3 minutos para conversar en grupos pequeños o entre todos].</a:t>
            </a:r>
          </a:p>
          <a:p>
            <a:endParaRPr lang="en-US" dirty="0"/>
          </a:p>
          <a:p>
            <a:r>
              <a:rPr lang="es-ES" dirty="0"/>
              <a:t>¿Qué dificultades podrían encontrar al tratar de reprocesar adecuadamente los artículos en su centro médico?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[Deles a los participantes entre 2 y 3 minutos para conversar entre todos. Luego, pase a la conversación abierta durante varios minutos sobre las maneras en que los participantes podrían lidiar con estas dificultades. La conversación puede ser más larga o más corta dependiendo del tiempo disponible].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dirty="0"/>
          </a:p>
        </p:txBody>
      </p:sp>
    </p:spTree>
    <p:extLst>
      <p:ext uri="{BB962C8B-B14F-4D97-AF65-F5344CB8AC3E}">
        <p14:creationId xmlns:p14="http://schemas.microsoft.com/office/powerpoint/2010/main" val="17590159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Para resumir, quiero repasar un par de puntos clave.</a:t>
            </a:r>
          </a:p>
          <a:p>
            <a:r>
              <a:rPr lang="es-ES" dirty="0"/>
              <a:t>Primero, algunos equipos médicos y EPP se pueden reutilizar de manera segura si están fabricados para ser reutilizados y se reprocesan adecuadamente.</a:t>
            </a:r>
          </a:p>
          <a:p>
            <a:endParaRPr lang="en-US" dirty="0"/>
          </a:p>
          <a:p>
            <a:r>
              <a:rPr lang="es-ES" dirty="0"/>
              <a:t>El reprocesamiento adecuado implica limpieza seguida de desinfección, y ayuda a prevenir la propagación del ébola y de la enfermedad de Marburgo a ustedes y a otras personas en su centro de atención médica. Al mantenerse protegidos contra el ébola o la enfermedad de Marburgo, ustedes previenen también que se propague a sus familiares, amigos y a su comunidad, con lo cual los mantienen seguros a ellos también.</a:t>
            </a:r>
          </a:p>
        </p:txBody>
      </p:sp>
      <p:sp>
        <p:nvSpPr>
          <p:cNvPr id="4" name="Slide Number Placeholder 3"/>
          <p:cNvSpPr>
            <a:spLocks noGrp="1"/>
          </p:cNvSpPr>
          <p:nvPr>
            <p:ph type="sldNum" sz="quarter" idx="5"/>
          </p:nvPr>
        </p:nvSpPr>
        <p:spPr/>
        <p:txBody>
          <a:bodyPr/>
          <a:lstStyle/>
          <a:p>
            <a:fld id="{C8C7934E-5862-444E-8B84-CFD70FF519D8}" type="slidenum">
              <a:rPr lang="en-US" smtClean="0"/>
              <a:t>12</a:t>
            </a:fld>
            <a:endParaRPr lang="en-US" dirty="0"/>
          </a:p>
        </p:txBody>
      </p:sp>
    </p:spTree>
    <p:extLst>
      <p:ext uri="{BB962C8B-B14F-4D97-AF65-F5344CB8AC3E}">
        <p14:creationId xmlns:p14="http://schemas.microsoft.com/office/powerpoint/2010/main" val="2455715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7934E-5862-444E-8B84-CFD70FF519D8}" type="slidenum">
              <a:rPr lang="en-US" smtClean="0"/>
              <a:t>13</a:t>
            </a:fld>
            <a:endParaRPr lang="en-US" dirty="0"/>
          </a:p>
        </p:txBody>
      </p:sp>
    </p:spTree>
    <p:extLst>
      <p:ext uri="{BB962C8B-B14F-4D97-AF65-F5344CB8AC3E}">
        <p14:creationId xmlns:p14="http://schemas.microsoft.com/office/powerpoint/2010/main" val="6062298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1606392"/>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cSld name="OLD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858463765"/>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03850586"/>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13457289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019288480"/>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0305445"/>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3521467"/>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dirty="0"/>
              <a:t>Object</a:t>
            </a:r>
          </a:p>
        </p:txBody>
      </p:sp>
    </p:spTree>
    <p:extLst>
      <p:ext uri="{BB962C8B-B14F-4D97-AF65-F5344CB8AC3E}">
        <p14:creationId xmlns:p14="http://schemas.microsoft.com/office/powerpoint/2010/main" val="1025432842"/>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3" name="Text Placeholder 9">
            <a:extLst>
              <a:ext uri="{FF2B5EF4-FFF2-40B4-BE49-F238E27FC236}">
                <a16:creationId xmlns:a16="http://schemas.microsoft.com/office/drawing/2014/main" id="{F957966C-9417-0AE3-523A-D1B3A95DAF2C}"/>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
        <p:nvSpPr>
          <p:cNvPr id="4" name="Title 1">
            <a:extLst>
              <a:ext uri="{FF2B5EF4-FFF2-40B4-BE49-F238E27FC236}">
                <a16:creationId xmlns:a16="http://schemas.microsoft.com/office/drawing/2014/main" id="{8D519EFD-5B9D-B23B-C709-0F75919E2E94}"/>
              </a:ext>
            </a:extLst>
          </p:cNvPr>
          <p:cNvSpPr txBox="1">
            <a:spLocks noGrp="1"/>
          </p:cNvSpPr>
          <p:nvPr>
            <p:ph type="title" idx="4294967295"/>
          </p:nvPr>
        </p:nvSpPr>
        <p:spPr>
          <a:xfrm>
            <a:off x="811776" y="985838"/>
            <a:ext cx="6847911" cy="708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dirty="0">
                <a:ln>
                  <a:noFill/>
                </a:ln>
                <a:solidFill>
                  <a:srgbClr val="005DAB"/>
                </a:solidFill>
                <a:effectLst/>
                <a:uLnTx/>
                <a:uFillTx/>
                <a:latin typeface="Calibri Light" panose="020F0302020204030204" pitchFamily="34" charset="0"/>
                <a:ea typeface="Calibri Light"/>
                <a:cs typeface="Calibri Light" panose="020F0302020204030204" pitchFamily="34" charset="0"/>
              </a:rPr>
              <a:t>¡Gracias!</a:t>
            </a:r>
          </a:p>
        </p:txBody>
      </p:sp>
    </p:spTree>
    <p:extLst>
      <p:ext uri="{BB962C8B-B14F-4D97-AF65-F5344CB8AC3E}">
        <p14:creationId xmlns:p14="http://schemas.microsoft.com/office/powerpoint/2010/main" val="1583573569"/>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OL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3268664893"/>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D3CA2-D9C4-4017-8FAE-EC5B3C6D223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E37791-D49B-432D-B46D-9837738609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2C89E-8259-46B8-90AB-FD2E974097A8}"/>
              </a:ext>
            </a:extLst>
          </p:cNvPr>
          <p:cNvSpPr>
            <a:spLocks noGrp="1"/>
          </p:cNvSpPr>
          <p:nvPr>
            <p:ph type="dt" sz="half" idx="10"/>
          </p:nvPr>
        </p:nvSpPr>
        <p:spPr/>
        <p:txBody>
          <a:bodyPr/>
          <a:lstStyle/>
          <a:p>
            <a:fld id="{44AD433C-2618-4F2C-B91B-E4CD12BF65BB}" type="datetimeFigureOut">
              <a:rPr lang="en-US" smtClean="0"/>
              <a:t>9/24/2026</a:t>
            </a:fld>
            <a:endParaRPr lang="en-US" dirty="0"/>
          </a:p>
        </p:txBody>
      </p:sp>
      <p:sp>
        <p:nvSpPr>
          <p:cNvPr id="5" name="Footer Placeholder 4">
            <a:extLst>
              <a:ext uri="{FF2B5EF4-FFF2-40B4-BE49-F238E27FC236}">
                <a16:creationId xmlns:a16="http://schemas.microsoft.com/office/drawing/2014/main" id="{BC9FAA42-802F-4B10-9A3A-4263B817DC5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F58E83E-EF75-4834-ACC7-36FFA18A2ADC}"/>
              </a:ext>
            </a:extLst>
          </p:cNvPr>
          <p:cNvSpPr>
            <a:spLocks noGrp="1"/>
          </p:cNvSpPr>
          <p:nvPr>
            <p:ph type="sldNum" sz="quarter" idx="12"/>
          </p:nvPr>
        </p:nvSpPr>
        <p:spPr/>
        <p:txBody>
          <a:bodyPr/>
          <a:lstStyle/>
          <a:p>
            <a:fld id="{3449AE09-ABCE-49C4-B62F-D6C52B9835CD}" type="slidenum">
              <a:rPr lang="en-US" smtClean="0"/>
              <a:t>‹#›</a:t>
            </a:fld>
            <a:endParaRPr lang="en-US" dirty="0"/>
          </a:p>
        </p:txBody>
      </p:sp>
    </p:spTree>
    <p:extLst>
      <p:ext uri="{BB962C8B-B14F-4D97-AF65-F5344CB8AC3E}">
        <p14:creationId xmlns:p14="http://schemas.microsoft.com/office/powerpoint/2010/main" val="2703003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36613824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568844216"/>
      </p:ext>
    </p:extLst>
  </p:cSld>
  <p:clrMap bg1="lt1" tx1="dk1" bg2="lt2" tx2="dk2" accent1="accent1" accent2="accent2" accent3="accent3" accent4="accent4" accent5="accent5" accent6="accent6" hlink="hlink" folHlink="folHlink"/>
  <p:sldLayoutIdLst>
    <p:sldLayoutId id="2147483673" r:id="rId1"/>
    <p:sldLayoutId id="2147483663" r:id="rId2"/>
    <p:sldLayoutId id="2147483664" r:id="rId3"/>
    <p:sldLayoutId id="2147483665" r:id="rId4"/>
    <p:sldLayoutId id="2147483666" r:id="rId5"/>
    <p:sldLayoutId id="2147483667" r:id="rId6"/>
    <p:sldLayoutId id="2147483668" r:id="rId7"/>
    <p:sldLayoutId id="2147483669" r:id="rId8"/>
    <p:sldLayoutId id="2147483674" r:id="rId9"/>
    <p:sldLayoutId id="2147483670" r:id="rId10"/>
    <p:sldLayoutId id="2147483672" r:id="rId11"/>
    <p:sldLayoutId id="2147483661"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cdcmuseum.org/exhibits/show/Ebola/public-health/ipc"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5AC000F-506B-CA7F-733C-9D49E4B24676}"/>
              </a:ext>
            </a:extLst>
          </p:cNvPr>
          <p:cNvSpPr>
            <a:spLocks noGrp="1"/>
          </p:cNvSpPr>
          <p:nvPr>
            <p:ph type="title"/>
          </p:nvPr>
        </p:nvSpPr>
        <p:spPr/>
        <p:txBody>
          <a:bodyPr vert="horz" lIns="91440" tIns="45720" rIns="91440" bIns="45720" rtlCol="0" anchor="b" anchorCtr="0">
            <a:normAutofit fontScale="90000"/>
          </a:bodyPr>
          <a:lstStyle/>
          <a:p>
            <a:pPr>
              <a:lnSpc>
                <a:spcPct val="100000"/>
              </a:lnSpc>
            </a:pPr>
            <a:r>
              <a:rPr lang="es-ES" sz="4400" dirty="0">
                <a:latin typeface="Calibri"/>
                <a:cs typeface="Calibri"/>
              </a:rPr>
              <a:t>Prevención y control de infecciones (PCI) para el ébola o la enfermedad de Marburgo</a:t>
            </a:r>
            <a:r>
              <a:rPr lang="es-ES" sz="4400" dirty="0"/>
              <a:t>:</a:t>
            </a:r>
            <a:endParaRPr lang="es-ES" sz="4800" b="0" dirty="0">
              <a:latin typeface="Calibri Light"/>
              <a:cs typeface="Calibri Light"/>
            </a:endParaRPr>
          </a:p>
        </p:txBody>
      </p:sp>
      <p:sp>
        <p:nvSpPr>
          <p:cNvPr id="10" name="Subtitle 9">
            <a:extLst>
              <a:ext uri="{FF2B5EF4-FFF2-40B4-BE49-F238E27FC236}">
                <a16:creationId xmlns:a16="http://schemas.microsoft.com/office/drawing/2014/main" id="{F6C33FC5-06F6-3F0C-995C-8C3EE3E8E560}"/>
              </a:ext>
            </a:extLst>
          </p:cNvPr>
          <p:cNvSpPr>
            <a:spLocks noGrp="1"/>
          </p:cNvSpPr>
          <p:nvPr>
            <p:ph type="subTitle" idx="1"/>
          </p:nvPr>
        </p:nvSpPr>
        <p:spPr>
          <a:xfrm>
            <a:off x="1881618" y="3898128"/>
            <a:ext cx="8036491" cy="1077218"/>
          </a:xfrm>
        </p:spPr>
        <p:txBody>
          <a:bodyPr/>
          <a:lstStyle/>
          <a:p>
            <a:r>
              <a:rPr lang="es-ES" dirty="0">
                <a:latin typeface="Calibri Light"/>
                <a:cs typeface="Calibri Light"/>
              </a:rPr>
              <a:t>Reprocesar el equipo médico y el equipo de protección personal (EPP)</a:t>
            </a:r>
            <a:endParaRPr lang="en-US" dirty="0"/>
          </a:p>
        </p:txBody>
      </p:sp>
      <p:sp>
        <p:nvSpPr>
          <p:cNvPr id="11" name="Text Placeholder 10">
            <a:extLst>
              <a:ext uri="{FF2B5EF4-FFF2-40B4-BE49-F238E27FC236}">
                <a16:creationId xmlns:a16="http://schemas.microsoft.com/office/drawing/2014/main" id="{FA0D72F3-52B3-AE2A-802A-7B5E86F6D3F8}"/>
              </a:ext>
            </a:extLst>
          </p:cNvPr>
          <p:cNvSpPr>
            <a:spLocks noGrp="1"/>
          </p:cNvSpPr>
          <p:nvPr>
            <p:ph type="body" sz="quarter" idx="10"/>
          </p:nvPr>
        </p:nvSpPr>
        <p:spPr>
          <a:xfrm>
            <a:off x="1881618" y="5292747"/>
            <a:ext cx="7665794" cy="1204945"/>
          </a:xfrm>
        </p:spPr>
        <p:txBody>
          <a:bodyPr/>
          <a:lstStyle/>
          <a:p>
            <a:r>
              <a:rPr lang="es-ES" dirty="0"/>
              <a:t>Entornos de atención médica con recursos entre limitados e intermedios</a:t>
            </a:r>
          </a:p>
          <a:p>
            <a:endParaRPr lang="en-US" dirty="0"/>
          </a:p>
        </p:txBody>
      </p:sp>
      <p:sp>
        <p:nvSpPr>
          <p:cNvPr id="13" name="TextBox 12">
            <a:extLst>
              <a:ext uri="{FF2B5EF4-FFF2-40B4-BE49-F238E27FC236}">
                <a16:creationId xmlns:a16="http://schemas.microsoft.com/office/drawing/2014/main" id="{5CF3CB49-7C5D-FAD5-F5CB-782BDA8EA0E1}"/>
              </a:ext>
            </a:extLst>
          </p:cNvPr>
          <p:cNvSpPr txBox="1"/>
          <p:nvPr/>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
        <p:nvSpPr>
          <p:cNvPr id="3" name="TextBox 2">
            <a:extLst>
              <a:ext uri="{FF2B5EF4-FFF2-40B4-BE49-F238E27FC236}">
                <a16:creationId xmlns:a16="http://schemas.microsoft.com/office/drawing/2014/main" id="{BF2EA963-F68C-1FD0-8791-5324326603BF}"/>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9" name="Picture 8" descr="Logos: U.S. Department of Health and Human Services (USDHHS) and U.S. Centers for Disease Control and Prevention (CDC).">
            <a:extLst>
              <a:ext uri="{FF2B5EF4-FFF2-40B4-BE49-F238E27FC236}">
                <a16:creationId xmlns:a16="http://schemas.microsoft.com/office/drawing/2014/main" id="{9CFE3419-7A9A-6B38-04D3-46EB4645F8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Tree>
    <p:extLst>
      <p:ext uri="{BB962C8B-B14F-4D97-AF65-F5344CB8AC3E}">
        <p14:creationId xmlns:p14="http://schemas.microsoft.com/office/powerpoint/2010/main" val="69256533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type="body" sz="quarter" idx="10"/>
          </p:nvPr>
        </p:nvSpPr>
        <p:spPr/>
        <p:txBody>
          <a:bodyPr/>
          <a:lstStyle/>
          <a:p>
            <a:pPr marL="0" indent="0">
              <a:buClrTx/>
              <a:buNone/>
            </a:pPr>
            <a:r>
              <a:rPr lang="es-ES" sz="2800" dirty="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2800" dirty="0">
                <a:solidFill>
                  <a:srgbClr val="000000"/>
                </a:solidFill>
                <a:latin typeface="Calibri"/>
                <a:cs typeface="Calibri"/>
              </a:rPr>
              <a:t>Identificar los artículos que se pueden y los que no se pueden reprocesar.</a:t>
            </a:r>
          </a:p>
          <a:p>
            <a:pPr marL="805180" lvl="1" indent="-457200">
              <a:spcBef>
                <a:spcPts val="1800"/>
              </a:spcBef>
              <a:buClr>
                <a:schemeClr val="accent2">
                  <a:lumMod val="60000"/>
                  <a:lumOff val="40000"/>
                </a:schemeClr>
              </a:buClr>
              <a:buFont typeface="Arial" panose="020B0604020202020204" pitchFamily="34" charset="0"/>
              <a:buChar char="•"/>
            </a:pPr>
            <a:r>
              <a:rPr lang="es-ES" sz="2800" dirty="0">
                <a:solidFill>
                  <a:srgbClr val="000000"/>
                </a:solidFill>
                <a:latin typeface="Calibri"/>
                <a:cs typeface="Calibri"/>
              </a:rPr>
              <a:t>Explicar por qué es importante reprocesar adecuadamente el equipo médico y el EPP en el contexto del ébola o de la enfermedad de Marburgo.</a:t>
            </a:r>
          </a:p>
          <a:p>
            <a:pPr marL="805180" lvl="1" indent="-457200">
              <a:spcBef>
                <a:spcPts val="1800"/>
              </a:spcBef>
              <a:buClr>
                <a:schemeClr val="accent2">
                  <a:lumMod val="60000"/>
                  <a:lumOff val="40000"/>
                </a:schemeClr>
              </a:buClr>
              <a:buFont typeface="Arial" panose="020B0604020202020204" pitchFamily="34" charset="0"/>
              <a:buChar char="•"/>
            </a:pPr>
            <a:r>
              <a:rPr lang="es-ES" sz="2800" dirty="0">
                <a:solidFill>
                  <a:srgbClr val="000000"/>
                </a:solidFill>
                <a:latin typeface="Calibri"/>
                <a:cs typeface="Calibri"/>
              </a:rPr>
              <a:t>Explicar qué medidas tomar y qué EPP usar al reprocesar el EPP.</a:t>
            </a:r>
          </a:p>
          <a:p>
            <a:pPr marL="805180" lvl="1" indent="-457200">
              <a:spcBef>
                <a:spcPts val="1800"/>
              </a:spcBef>
              <a:buClr>
                <a:srgbClr val="005DAA"/>
              </a:buClr>
            </a:pPr>
            <a:endParaRPr lang="en-US" sz="2800" dirty="0">
              <a:solidFill>
                <a:schemeClr val="accent4">
                  <a:lumMod val="50000"/>
                </a:schemeClr>
              </a:solidFill>
              <a:cs typeface="Calibri" panose="020F0502020204030204" pitchFamily="34" charset="0"/>
            </a:endParaRPr>
          </a:p>
          <a:p>
            <a:pPr marL="347345" lvl="1" indent="0">
              <a:buClr>
                <a:srgbClr val="005DAA"/>
              </a:buClr>
              <a:buNone/>
            </a:pPr>
            <a:endParaRPr lang="en-US" sz="28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52439" y="438022"/>
            <a:ext cx="11059884" cy="1162051"/>
          </a:xfrm>
          <a:prstGeom prst="rect">
            <a:avLst/>
          </a:prstGeom>
        </p:spPr>
        <p:txBody>
          <a:bodyPr vert="horz" lIns="91440" tIns="45720" rIns="91440" bIns="45720" rtlCol="0" anchor="b">
            <a:normAutofit fontScale="90000"/>
          </a:bodyPr>
          <a:lstStyle/>
          <a:p>
            <a:pPr algn="l"/>
            <a:r>
              <a:rPr lang="es-ES" sz="4400" b="1" dirty="0">
                <a:solidFill>
                  <a:schemeClr val="bg2"/>
                </a:solidFill>
                <a:latin typeface="Calibri Light" panose="020F0302020204030204" pitchFamily="34" charset="0"/>
                <a:cs typeface="Calibri Light" panose="020F0302020204030204" pitchFamily="34" charset="0"/>
              </a:rPr>
              <a:t>¿Cuáles de estos artículos podrían reutilizarse de manera segura una vez se limpien y desinfecten? </a:t>
            </a:r>
          </a:p>
        </p:txBody>
      </p:sp>
      <p:sp>
        <p:nvSpPr>
          <p:cNvPr id="5" name="TextBox 4">
            <a:extLst>
              <a:ext uri="{FF2B5EF4-FFF2-40B4-BE49-F238E27FC236}">
                <a16:creationId xmlns:a16="http://schemas.microsoft.com/office/drawing/2014/main" id="{9747E300-8B85-43B8-8237-F0D7F15BCC92}"/>
              </a:ext>
            </a:extLst>
          </p:cNvPr>
          <p:cNvSpPr txBox="1"/>
          <p:nvPr/>
        </p:nvSpPr>
        <p:spPr>
          <a:xfrm>
            <a:off x="799877" y="2124786"/>
            <a:ext cx="5296123" cy="4093428"/>
          </a:xfrm>
          <a:prstGeom prst="rect">
            <a:avLst/>
          </a:prstGeom>
          <a:noFill/>
        </p:spPr>
        <p:txBody>
          <a:bodyPr wrap="square">
            <a:spAutoFit/>
          </a:bodyPr>
          <a:lstStyle/>
          <a:p>
            <a:pPr marL="571500" indent="-571500">
              <a:spcBef>
                <a:spcPts val="1200"/>
              </a:spcBef>
              <a:buClr>
                <a:schemeClr val="bg2"/>
              </a:buClr>
              <a:buFont typeface="Wingdings" panose="05000000000000000000" pitchFamily="2" charset="2"/>
              <a:buChar char="q"/>
            </a:pPr>
            <a:r>
              <a:rPr lang="es-ES" sz="3600" dirty="0">
                <a:solidFill>
                  <a:schemeClr val="bg2"/>
                </a:solidFill>
                <a:latin typeface="Calibri"/>
                <a:cs typeface="Calibri"/>
              </a:rPr>
              <a:t>Mascarilla de papel </a:t>
            </a:r>
          </a:p>
          <a:p>
            <a:pPr marL="571500" indent="-571500">
              <a:spcBef>
                <a:spcPts val="1200"/>
              </a:spcBef>
              <a:buClr>
                <a:schemeClr val="bg2"/>
              </a:buClr>
              <a:buFont typeface="Wingdings" panose="05000000000000000000" pitchFamily="2" charset="2"/>
              <a:buChar char="q"/>
            </a:pPr>
            <a:r>
              <a:rPr lang="es-ES" sz="3600" dirty="0">
                <a:solidFill>
                  <a:schemeClr val="bg2"/>
                </a:solidFill>
                <a:latin typeface="Calibri"/>
                <a:cs typeface="Calibri"/>
              </a:rPr>
              <a:t>Jeringa </a:t>
            </a:r>
          </a:p>
          <a:p>
            <a:pPr marL="571500" indent="-571500">
              <a:spcBef>
                <a:spcPts val="1200"/>
              </a:spcBef>
              <a:buClr>
                <a:schemeClr val="bg2"/>
              </a:buClr>
              <a:buFont typeface="Wingdings" panose="05000000000000000000" pitchFamily="2" charset="2"/>
              <a:buChar char="q"/>
            </a:pPr>
            <a:r>
              <a:rPr lang="es-ES" sz="3600" dirty="0">
                <a:solidFill>
                  <a:schemeClr val="bg2"/>
                </a:solidFill>
              </a:rPr>
              <a:t>Termómetro</a:t>
            </a:r>
          </a:p>
          <a:p>
            <a:pPr marL="571500" indent="-571500">
              <a:spcBef>
                <a:spcPts val="1200"/>
              </a:spcBef>
              <a:buClr>
                <a:schemeClr val="bg2"/>
              </a:buClr>
              <a:buFont typeface="Wingdings" panose="05000000000000000000" pitchFamily="2" charset="2"/>
              <a:buChar char="q"/>
            </a:pPr>
            <a:r>
              <a:rPr lang="es-ES" sz="3600" dirty="0">
                <a:solidFill>
                  <a:schemeClr val="bg2"/>
                </a:solidFill>
              </a:rPr>
              <a:t>Botas de goma</a:t>
            </a:r>
          </a:p>
          <a:p>
            <a:pPr marL="571500" indent="-571500">
              <a:spcBef>
                <a:spcPts val="1200"/>
              </a:spcBef>
              <a:buClr>
                <a:schemeClr val="bg2"/>
              </a:buClr>
              <a:buFont typeface="Wingdings" panose="05000000000000000000" pitchFamily="2" charset="2"/>
              <a:buChar char="q"/>
            </a:pPr>
            <a:r>
              <a:rPr lang="es-ES" sz="3600" dirty="0">
                <a:solidFill>
                  <a:schemeClr val="bg2"/>
                </a:solidFill>
              </a:rPr>
              <a:t>Gafas protectoras</a:t>
            </a:r>
          </a:p>
          <a:p>
            <a:pPr>
              <a:buClr>
                <a:schemeClr val="accent2">
                  <a:lumMod val="60000"/>
                  <a:lumOff val="40000"/>
                </a:schemeClr>
              </a:buClr>
            </a:pPr>
            <a:endParaRPr lang="en-US" sz="4000" dirty="0">
              <a:solidFill>
                <a:schemeClr val="bg2"/>
              </a:solidFill>
            </a:endParaRP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295277" y="443268"/>
            <a:ext cx="11059884" cy="1162051"/>
          </a:xfrm>
          <a:prstGeom prst="rect">
            <a:avLst/>
          </a:prstGeom>
        </p:spPr>
        <p:txBody>
          <a:bodyPr vert="horz" lIns="91440" tIns="45720" rIns="91440" bIns="45720" rtlCol="0" anchor="b">
            <a:normAutofit fontScale="90000"/>
          </a:bodyPr>
          <a:lstStyle/>
          <a:p>
            <a:pPr algn="l"/>
            <a:r>
              <a:rPr lang="es-ES" sz="4400" b="1" dirty="0">
                <a:solidFill>
                  <a:schemeClr val="bg2"/>
                </a:solidFill>
                <a:latin typeface="Calibri Light" panose="020F0302020204030204" pitchFamily="34" charset="0"/>
                <a:cs typeface="Calibri Light" panose="020F0302020204030204" pitchFamily="34" charset="0"/>
              </a:rPr>
              <a:t>¿Cuáles de estos artículos podrían reutilizarse de manera segura una vez se limpien y desinfecten?  </a:t>
            </a:r>
          </a:p>
        </p:txBody>
      </p:sp>
      <p:pic>
        <p:nvPicPr>
          <p:cNvPr id="3" name="Picture 2" descr="Marca de verificación con fondo de color sólido: Termómetro, Botas de goma, Gafas protectoras.">
            <a:extLst>
              <a:ext uri="{FF2B5EF4-FFF2-40B4-BE49-F238E27FC236}">
                <a16:creationId xmlns:a16="http://schemas.microsoft.com/office/drawing/2014/main" id="{0A1CB049-6C3E-7DBA-E433-0EA21AA427AE}"/>
              </a:ext>
            </a:extLst>
          </p:cNvPr>
          <p:cNvPicPr>
            <a:picLocks noChangeAspect="1"/>
          </p:cNvPicPr>
          <p:nvPr/>
        </p:nvPicPr>
        <p:blipFill>
          <a:blip r:embed="rId3"/>
          <a:stretch>
            <a:fillRect/>
          </a:stretch>
        </p:blipFill>
        <p:spPr>
          <a:xfrm>
            <a:off x="929403" y="2060983"/>
            <a:ext cx="5456393" cy="4188315"/>
          </a:xfrm>
          <a:prstGeom prst="rect">
            <a:avLst/>
          </a:prstGeom>
        </p:spPr>
      </p:pic>
    </p:spTree>
    <p:extLst>
      <p:ext uri="{BB962C8B-B14F-4D97-AF65-F5344CB8AC3E}">
        <p14:creationId xmlns:p14="http://schemas.microsoft.com/office/powerpoint/2010/main" val="6462702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68D39-3885-4B28-9BE0-A6D1EBD14E94}"/>
              </a:ext>
            </a:extLst>
          </p:cNvPr>
          <p:cNvSpPr>
            <a:spLocks noGrp="1"/>
          </p:cNvSpPr>
          <p:nvPr>
            <p:ph type="title"/>
          </p:nvPr>
        </p:nvSpPr>
        <p:spPr>
          <a:xfrm>
            <a:off x="477520" y="4601529"/>
            <a:ext cx="10972800" cy="1143000"/>
          </a:xfrm>
        </p:spPr>
        <p:txBody>
          <a:bodyPr/>
          <a:lstStyle/>
          <a:p>
            <a:r>
              <a:rPr lang="es-ES" sz="4000" dirty="0">
                <a:solidFill>
                  <a:schemeClr val="accent5">
                    <a:lumMod val="75000"/>
                  </a:schemeClr>
                </a:solidFill>
              </a:rPr>
              <a:t>Reprocesar el equipo médico y el EPP</a:t>
            </a:r>
          </a:p>
        </p:txBody>
      </p:sp>
    </p:spTree>
    <p:extLst>
      <p:ext uri="{BB962C8B-B14F-4D97-AF65-F5344CB8AC3E}">
        <p14:creationId xmlns:p14="http://schemas.microsoft.com/office/powerpoint/2010/main" val="17267262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Definición: Reprocesar</a:t>
            </a:r>
          </a:p>
        </p:txBody>
      </p:sp>
      <p:sp>
        <p:nvSpPr>
          <p:cNvPr id="4" name="Text Placeholder 2">
            <a:extLst>
              <a:ext uri="{FF2B5EF4-FFF2-40B4-BE49-F238E27FC236}">
                <a16:creationId xmlns:a16="http://schemas.microsoft.com/office/drawing/2014/main" id="{ACF3EEE2-AB21-4044-AD96-FB3B21DD1278}"/>
              </a:ext>
            </a:extLst>
          </p:cNvPr>
          <p:cNvSpPr txBox="1">
            <a:spLocks/>
          </p:cNvSpPr>
          <p:nvPr/>
        </p:nvSpPr>
        <p:spPr bwMode="auto">
          <a:xfrm>
            <a:off x="609600" y="1637725"/>
            <a:ext cx="9312442" cy="383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265" indent="-342265">
              <a:buClr>
                <a:schemeClr val="accent2">
                  <a:lumMod val="60000"/>
                  <a:lumOff val="40000"/>
                </a:schemeClr>
              </a:buClr>
              <a:buFont typeface="Arial" panose="020B0604020202020204" pitchFamily="34" charset="0"/>
              <a:buChar char="•"/>
            </a:pPr>
            <a:r>
              <a:rPr lang="es-ES" sz="3200" dirty="0">
                <a:solidFill>
                  <a:srgbClr val="000000"/>
                </a:solidFill>
                <a:latin typeface="Calibri"/>
                <a:cs typeface="Calibri"/>
              </a:rPr>
              <a:t>Reprocesar (a veces llamado descontaminar) el equipo médico y el EPP es el </a:t>
            </a:r>
            <a:r>
              <a:rPr lang="es-ES" sz="3200" b="1" dirty="0">
                <a:solidFill>
                  <a:schemeClr val="accent5">
                    <a:lumMod val="75000"/>
                  </a:schemeClr>
                </a:solidFill>
                <a:latin typeface="Calibri"/>
                <a:cs typeface="Calibri"/>
              </a:rPr>
              <a:t>proceso de hacer que el equipo médico y el EPP reutilizables sean seguros para volver a usarlos.</a:t>
            </a:r>
          </a:p>
          <a:p>
            <a:pPr>
              <a:buClr>
                <a:schemeClr val="accent2">
                  <a:lumMod val="60000"/>
                  <a:lumOff val="40000"/>
                </a:schemeClr>
              </a:buClr>
              <a:buFont typeface="Arial" panose="020B0604020202020204" pitchFamily="34" charset="0"/>
              <a:buChar char="•"/>
            </a:pPr>
            <a:endParaRPr lang="en-US" sz="3200" b="1" dirty="0">
              <a:solidFill>
                <a:srgbClr val="000000"/>
              </a:solidFill>
              <a:latin typeface="Calibri"/>
              <a:cs typeface="Calibri"/>
            </a:endParaRPr>
          </a:p>
          <a:p>
            <a:pPr>
              <a:buClr>
                <a:schemeClr val="accent2">
                  <a:lumMod val="60000"/>
                  <a:lumOff val="40000"/>
                </a:schemeClr>
              </a:buClr>
              <a:buFont typeface="Arial" panose="020B0604020202020204" pitchFamily="34" charset="0"/>
              <a:buChar char="•"/>
            </a:pPr>
            <a:r>
              <a:rPr lang="es-ES" sz="3200" dirty="0">
                <a:solidFill>
                  <a:srgbClr val="000000"/>
                </a:solidFill>
              </a:rPr>
              <a:t>Reprocesar = limpiar + desinfectar</a:t>
            </a:r>
          </a:p>
          <a:p>
            <a:endParaRPr lang="en-US" sz="2400" b="1" dirty="0">
              <a:solidFill>
                <a:srgbClr val="0039A6"/>
              </a:solidFill>
              <a:latin typeface="Calibri"/>
              <a:cs typeface="Calibri"/>
            </a:endParaRPr>
          </a:p>
          <a:p>
            <a:endParaRPr lang="en-US" sz="2800" dirty="0">
              <a:solidFill>
                <a:schemeClr val="accent4">
                  <a:lumMod val="50000"/>
                </a:schemeClr>
              </a:solidFill>
              <a:latin typeface="Calibri"/>
              <a:cs typeface="Calibri"/>
            </a:endParaRPr>
          </a:p>
          <a:p>
            <a:pPr marL="0" indent="0">
              <a:buNone/>
            </a:pPr>
            <a:endParaRPr lang="en-US" altLang="ja-JP" sz="2400" b="1" dirty="0">
              <a:solidFill>
                <a:schemeClr val="accent6">
                  <a:lumMod val="75000"/>
                  <a:lumOff val="25000"/>
                </a:schemeClr>
              </a:solidFill>
              <a:latin typeface="Calibri"/>
              <a:ea typeface="ＭＳ Ｐゴシック"/>
              <a:cs typeface="Calibri"/>
            </a:endParaRPr>
          </a:p>
          <a:p>
            <a:endParaRPr lang="en-US" altLang="ja-JP" dirty="0">
              <a:solidFill>
                <a:schemeClr val="accent4">
                  <a:lumMod val="50000"/>
                </a:schemeClr>
              </a:solidFill>
              <a:latin typeface="Calibri"/>
              <a:ea typeface="ＭＳ Ｐゴシック"/>
              <a:cs typeface="Calibri"/>
            </a:endParaRPr>
          </a:p>
        </p:txBody>
      </p:sp>
    </p:spTree>
    <p:extLst>
      <p:ext uri="{BB962C8B-B14F-4D97-AF65-F5344CB8AC3E}">
        <p14:creationId xmlns:p14="http://schemas.microsoft.com/office/powerpoint/2010/main" val="215467154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765BB-1711-4677-A18C-40B7954E7813}"/>
              </a:ext>
            </a:extLst>
          </p:cNvPr>
          <p:cNvSpPr>
            <a:spLocks noGrp="1"/>
          </p:cNvSpPr>
          <p:nvPr>
            <p:ph type="title"/>
          </p:nvPr>
        </p:nvSpPr>
        <p:spPr>
          <a:xfrm>
            <a:off x="609600" y="-14117"/>
            <a:ext cx="10972800" cy="1143000"/>
          </a:xfrm>
        </p:spPr>
        <p:txBody>
          <a:bodyPr lIns="91440" tIns="45720" rIns="91440" bIns="45720" anchor="b" anchorCtr="0"/>
          <a:lstStyle/>
          <a:p>
            <a:r>
              <a:rPr lang="es-ES" sz="4000" dirty="0">
                <a:solidFill>
                  <a:schemeClr val="accent5">
                    <a:lumMod val="75000"/>
                  </a:schemeClr>
                </a:solidFill>
                <a:latin typeface="Calibri Light"/>
                <a:cs typeface="Calibri Light"/>
              </a:rPr>
              <a:t>¿Por qué es importante reprocesar?</a:t>
            </a:r>
          </a:p>
        </p:txBody>
      </p:sp>
      <p:sp>
        <p:nvSpPr>
          <p:cNvPr id="3" name="Text Placeholder 2">
            <a:extLst>
              <a:ext uri="{FF2B5EF4-FFF2-40B4-BE49-F238E27FC236}">
                <a16:creationId xmlns:a16="http://schemas.microsoft.com/office/drawing/2014/main" id="{6D52369E-DBAE-4563-A98D-8074A1F68AAA}"/>
              </a:ext>
            </a:extLst>
          </p:cNvPr>
          <p:cNvSpPr>
            <a:spLocks noGrp="1"/>
          </p:cNvSpPr>
          <p:nvPr>
            <p:ph type="body" sz="quarter" idx="10"/>
          </p:nvPr>
        </p:nvSpPr>
        <p:spPr>
          <a:xfrm>
            <a:off x="609600" y="1164956"/>
            <a:ext cx="10972800" cy="4469836"/>
          </a:xfrm>
        </p:spPr>
        <p:txBody>
          <a:bodyPr/>
          <a:lstStyle/>
          <a:p>
            <a:pPr marL="456565" indent="-456565">
              <a:lnSpc>
                <a:spcPct val="100000"/>
              </a:lnSpc>
              <a:spcBef>
                <a:spcPts val="1800"/>
              </a:spcBef>
            </a:pPr>
            <a:r>
              <a:rPr lang="es-ES" sz="3200" b="1" dirty="0">
                <a:solidFill>
                  <a:srgbClr val="000000"/>
                </a:solidFill>
                <a:latin typeface="Calibri"/>
                <a:ea typeface="Calibri"/>
                <a:cs typeface="Calibri"/>
              </a:rPr>
              <a:t>Los virus que causan el ébola o la enfermedad de Marburgo pueden sobrevivir/persistir en el equipo médico </a:t>
            </a:r>
            <a:r>
              <a:rPr lang="es-ES" sz="3200" dirty="0">
                <a:solidFill>
                  <a:srgbClr val="000000"/>
                </a:solidFill>
                <a:latin typeface="Calibri"/>
                <a:ea typeface="Calibri"/>
                <a:cs typeface="Calibri"/>
              </a:rPr>
              <a:t>(termómetros, instrumentos quirúrgicos, etc.) </a:t>
            </a:r>
            <a:r>
              <a:rPr lang="es-ES" sz="3200" b="1" dirty="0">
                <a:solidFill>
                  <a:srgbClr val="000000"/>
                </a:solidFill>
                <a:latin typeface="Calibri"/>
                <a:ea typeface="Calibri"/>
                <a:cs typeface="Calibri"/>
              </a:rPr>
              <a:t>y el EPP usado</a:t>
            </a:r>
            <a:r>
              <a:rPr lang="es-ES" sz="3200" dirty="0">
                <a:solidFill>
                  <a:srgbClr val="000000"/>
                </a:solidFill>
                <a:latin typeface="Calibri"/>
                <a:ea typeface="Calibri"/>
                <a:cs typeface="Calibri"/>
              </a:rPr>
              <a:t>.</a:t>
            </a:r>
          </a:p>
          <a:p>
            <a:pPr>
              <a:lnSpc>
                <a:spcPct val="100000"/>
              </a:lnSpc>
              <a:spcBef>
                <a:spcPts val="600"/>
              </a:spcBef>
            </a:pPr>
            <a:r>
              <a:rPr lang="es-ES" sz="3200" dirty="0">
                <a:solidFill>
                  <a:srgbClr val="000000"/>
                </a:solidFill>
                <a:latin typeface="Calibri"/>
                <a:ea typeface="Calibri"/>
                <a:cs typeface="Calibri"/>
              </a:rPr>
              <a:t>El reprocesamiento inadecuado del equipo médico y el EPP puede contribuir a la propagación del ébola o de la enfermedad de Marburgo en los centros médicos. Eso los pone en riesgo a ustedes, a otros miembros del personal y a los pacientes.</a:t>
            </a:r>
          </a:p>
          <a:p>
            <a:pPr>
              <a:lnSpc>
                <a:spcPct val="100000"/>
              </a:lnSpc>
              <a:spcBef>
                <a:spcPts val="600"/>
              </a:spcBef>
            </a:pPr>
            <a:r>
              <a:rPr lang="es-ES" sz="3200" dirty="0">
                <a:solidFill>
                  <a:srgbClr val="000000"/>
                </a:solidFill>
                <a:latin typeface="Calibri"/>
                <a:ea typeface="Calibri"/>
                <a:cs typeface="Calibri"/>
              </a:rPr>
              <a:t>El reprocesamiento adecuado los mantiene seguros a ustedes, a otras personas en su centro de atención médica y a su comunidad. </a:t>
            </a:r>
          </a:p>
        </p:txBody>
      </p:sp>
    </p:spTree>
    <p:extLst>
      <p:ext uri="{BB962C8B-B14F-4D97-AF65-F5344CB8AC3E}">
        <p14:creationId xmlns:p14="http://schemas.microsoft.com/office/powerpoint/2010/main" val="255240570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Cuándo reprocesar</a:t>
            </a:r>
          </a:p>
        </p:txBody>
      </p:sp>
      <p:sp>
        <p:nvSpPr>
          <p:cNvPr id="4" name="Text Placeholder 2">
            <a:extLst>
              <a:ext uri="{FF2B5EF4-FFF2-40B4-BE49-F238E27FC236}">
                <a16:creationId xmlns:a16="http://schemas.microsoft.com/office/drawing/2014/main" id="{ACF3EEE2-AB21-4044-AD96-FB3B21DD1278}"/>
              </a:ext>
            </a:extLst>
          </p:cNvPr>
          <p:cNvSpPr txBox="1">
            <a:spLocks/>
          </p:cNvSpPr>
          <p:nvPr/>
        </p:nvSpPr>
        <p:spPr bwMode="auto">
          <a:xfrm>
            <a:off x="609600" y="1393404"/>
            <a:ext cx="10882563" cy="5464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1800"/>
              </a:spcBef>
              <a:buNone/>
            </a:pPr>
            <a:r>
              <a:rPr lang="es-ES" sz="2800" dirty="0">
                <a:solidFill>
                  <a:srgbClr val="000000"/>
                </a:solidFill>
                <a:latin typeface="Calibri"/>
                <a:cs typeface="Calibri"/>
              </a:rPr>
              <a:t>El equipo se reprocesa según la </a:t>
            </a:r>
            <a:r>
              <a:rPr lang="es-ES" sz="2800" b="1" dirty="0">
                <a:solidFill>
                  <a:srgbClr val="000000"/>
                </a:solidFill>
                <a:latin typeface="Calibri"/>
                <a:cs typeface="Calibri"/>
              </a:rPr>
              <a:t>categoría de equipo médico y las instrucciones del fabricante para reprocesar</a:t>
            </a:r>
          </a:p>
          <a:p>
            <a:pPr>
              <a:spcBef>
                <a:spcPts val="1800"/>
              </a:spcBef>
              <a:buClr>
                <a:schemeClr val="accent2">
                  <a:lumMod val="60000"/>
                  <a:lumOff val="40000"/>
                </a:schemeClr>
              </a:buClr>
              <a:buFont typeface="Arial" panose="020B0604020202020204" pitchFamily="34" charset="0"/>
              <a:buChar char="•"/>
            </a:pPr>
            <a:r>
              <a:rPr lang="es-ES" sz="2800" dirty="0">
                <a:solidFill>
                  <a:srgbClr val="000000"/>
                </a:solidFill>
                <a:latin typeface="Calibri"/>
                <a:ea typeface="Calibri"/>
                <a:cs typeface="Calibri"/>
              </a:rPr>
              <a:t>El equipo médico y EPP de un solo uso (agujas, mascarillas de papel) </a:t>
            </a:r>
            <a:r>
              <a:rPr lang="es-ES" sz="2800" b="1" dirty="0">
                <a:solidFill>
                  <a:srgbClr val="000000"/>
                </a:solidFill>
                <a:latin typeface="Calibri"/>
                <a:ea typeface="Calibri"/>
                <a:cs typeface="Calibri"/>
              </a:rPr>
              <a:t>no</a:t>
            </a:r>
            <a:r>
              <a:rPr lang="es-ES" sz="2800" dirty="0">
                <a:solidFill>
                  <a:srgbClr val="000000"/>
                </a:solidFill>
                <a:latin typeface="Calibri"/>
                <a:ea typeface="Calibri"/>
                <a:cs typeface="Calibri"/>
              </a:rPr>
              <a:t> están fabricados para ser reprocesados</a:t>
            </a:r>
          </a:p>
          <a:p>
            <a:pPr lvl="1">
              <a:spcBef>
                <a:spcPts val="600"/>
              </a:spcBef>
              <a:buClr>
                <a:schemeClr val="accent2">
                  <a:lumMod val="60000"/>
                  <a:lumOff val="40000"/>
                </a:schemeClr>
              </a:buClr>
            </a:pPr>
            <a:r>
              <a:rPr lang="es-ES" sz="2600" dirty="0">
                <a:solidFill>
                  <a:srgbClr val="000000"/>
                </a:solidFill>
                <a:latin typeface="Calibri"/>
                <a:ea typeface="Calibri"/>
                <a:cs typeface="Calibri"/>
              </a:rPr>
              <a:t>El reprocesamiento puede comprometer la integridad del instrumento o equipo</a:t>
            </a:r>
          </a:p>
          <a:p>
            <a:pPr>
              <a:spcBef>
                <a:spcPts val="1800"/>
              </a:spcBef>
              <a:buClr>
                <a:schemeClr val="accent2">
                  <a:lumMod val="60000"/>
                  <a:lumOff val="40000"/>
                </a:schemeClr>
              </a:buClr>
              <a:buFont typeface="Arial" panose="020B0604020202020204" pitchFamily="34" charset="0"/>
              <a:buChar char="•"/>
            </a:pPr>
            <a:r>
              <a:rPr lang="es-ES" sz="2800" dirty="0">
                <a:solidFill>
                  <a:srgbClr val="000000"/>
                </a:solidFill>
              </a:rPr>
              <a:t>El equipo o los instrumentos reutilizables (estetoscopios, termómetros) se pueden reprocesar</a:t>
            </a:r>
          </a:p>
          <a:p>
            <a:pPr>
              <a:spcBef>
                <a:spcPts val="1800"/>
              </a:spcBef>
              <a:buClr>
                <a:schemeClr val="accent2">
                  <a:lumMod val="60000"/>
                  <a:lumOff val="40000"/>
                </a:schemeClr>
              </a:buClr>
              <a:buFont typeface="Arial" panose="020B0604020202020204" pitchFamily="34" charset="0"/>
              <a:buChar char="•"/>
            </a:pPr>
            <a:r>
              <a:rPr lang="es-ES" sz="2800" dirty="0">
                <a:solidFill>
                  <a:srgbClr val="000000"/>
                </a:solidFill>
              </a:rPr>
              <a:t>Los artículos del EPP reutilizables (guantes de goma, delantales gruesos, botas de goma, gafas protectoras) se pueden reprocesar</a:t>
            </a:r>
          </a:p>
          <a:p>
            <a:endParaRPr lang="en-US" altLang="ja-JP" dirty="0">
              <a:solidFill>
                <a:schemeClr val="accent4">
                  <a:lumMod val="50000"/>
                </a:schemeClr>
              </a:solidFill>
              <a:latin typeface="Calibri"/>
              <a:ea typeface="ＭＳ Ｐゴシック"/>
              <a:cs typeface="Calibri"/>
            </a:endParaRPr>
          </a:p>
        </p:txBody>
      </p:sp>
    </p:spTree>
    <p:extLst>
      <p:ext uri="{BB962C8B-B14F-4D97-AF65-F5344CB8AC3E}">
        <p14:creationId xmlns:p14="http://schemas.microsoft.com/office/powerpoint/2010/main" val="92703148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733C2-BC7F-48B7-937E-5DCA42D9803D}"/>
              </a:ext>
            </a:extLst>
          </p:cNvPr>
          <p:cNvSpPr>
            <a:spLocks noGrp="1"/>
          </p:cNvSpPr>
          <p:nvPr>
            <p:ph type="title"/>
          </p:nvPr>
        </p:nvSpPr>
        <p:spPr>
          <a:xfrm>
            <a:off x="609600" y="274639"/>
            <a:ext cx="10972800" cy="870973"/>
          </a:xfrm>
        </p:spPr>
        <p:txBody>
          <a:bodyPr/>
          <a:lstStyle/>
          <a:p>
            <a:pPr>
              <a:lnSpc>
                <a:spcPts val="4000"/>
              </a:lnSpc>
            </a:pPr>
            <a:r>
              <a:rPr lang="es-ES" sz="4000" dirty="0">
                <a:solidFill>
                  <a:schemeClr val="accent5">
                    <a:lumMod val="75000"/>
                  </a:schemeClr>
                </a:solidFill>
                <a:latin typeface="Calibri Light" panose="020F0302020204030204" pitchFamily="34" charset="0"/>
                <a:cs typeface="Calibri Light" panose="020F0302020204030204" pitchFamily="34" charset="0"/>
              </a:rPr>
              <a:t>Cómo reprocesar el EPP reutilizable</a:t>
            </a:r>
          </a:p>
        </p:txBody>
      </p:sp>
      <p:sp>
        <p:nvSpPr>
          <p:cNvPr id="3" name="Text Placeholder 2">
            <a:extLst>
              <a:ext uri="{FF2B5EF4-FFF2-40B4-BE49-F238E27FC236}">
                <a16:creationId xmlns:a16="http://schemas.microsoft.com/office/drawing/2014/main" id="{67B68FFB-0669-434C-B879-9588CCD1D7CC}"/>
              </a:ext>
            </a:extLst>
          </p:cNvPr>
          <p:cNvSpPr>
            <a:spLocks noGrp="1"/>
          </p:cNvSpPr>
          <p:nvPr>
            <p:ph type="body" sz="quarter" idx="10"/>
          </p:nvPr>
        </p:nvSpPr>
        <p:spPr>
          <a:xfrm>
            <a:off x="609600" y="1196834"/>
            <a:ext cx="4678680" cy="4731526"/>
          </a:xfrm>
        </p:spPr>
        <p:txBody>
          <a:bodyPr>
            <a:normAutofit fontScale="85000" lnSpcReduction="10000"/>
          </a:bodyPr>
          <a:lstStyle/>
          <a:p>
            <a:pPr marL="457200" indent="-457200">
              <a:spcBef>
                <a:spcPts val="1800"/>
              </a:spcBef>
              <a:buFont typeface="+mj-lt"/>
              <a:buAutoNum type="arabicPeriod"/>
            </a:pPr>
            <a:r>
              <a:rPr lang="es-ES" sz="3300" b="1" dirty="0">
                <a:solidFill>
                  <a:srgbClr val="000000"/>
                </a:solidFill>
                <a:latin typeface="Calibri"/>
                <a:cs typeface="Calibri"/>
              </a:rPr>
              <a:t>Limpie</a:t>
            </a:r>
            <a:r>
              <a:rPr lang="es-ES" sz="3300" dirty="0">
                <a:solidFill>
                  <a:srgbClr val="000000"/>
                </a:solidFill>
                <a:latin typeface="Calibri"/>
                <a:cs typeface="Calibri"/>
              </a:rPr>
              <a:t> con agua y jabón, usando acción mecánica (p. ej., restregar), para eliminar cualquier contaminación </a:t>
            </a:r>
          </a:p>
          <a:p>
            <a:pPr marL="457200" indent="-457200">
              <a:spcBef>
                <a:spcPts val="1800"/>
              </a:spcBef>
              <a:buFont typeface="+mj-lt"/>
              <a:buAutoNum type="arabicPeriod"/>
            </a:pPr>
            <a:r>
              <a:rPr lang="es-ES" sz="3300" b="1" dirty="0">
                <a:solidFill>
                  <a:srgbClr val="000000"/>
                </a:solidFill>
                <a:latin typeface="Calibri"/>
                <a:cs typeface="Calibri"/>
              </a:rPr>
              <a:t>Desinfecte </a:t>
            </a:r>
          </a:p>
          <a:p>
            <a:pPr marL="742315" lvl="1" indent="-342900">
              <a:spcBef>
                <a:spcPts val="600"/>
              </a:spcBef>
            </a:pPr>
            <a:r>
              <a:rPr lang="es-ES" sz="3300" dirty="0">
                <a:solidFill>
                  <a:srgbClr val="000000"/>
                </a:solidFill>
                <a:latin typeface="Calibri"/>
                <a:cs typeface="Calibri"/>
              </a:rPr>
              <a:t>Remoje en cloro al 0.05 % durante 30 minutos</a:t>
            </a:r>
          </a:p>
          <a:p>
            <a:pPr marL="457200" indent="-457200">
              <a:spcBef>
                <a:spcPts val="1800"/>
              </a:spcBef>
              <a:buFont typeface="+mj-lt"/>
              <a:buAutoNum type="arabicPeriod"/>
            </a:pPr>
            <a:r>
              <a:rPr lang="es-ES" sz="3300" b="1" dirty="0">
                <a:solidFill>
                  <a:srgbClr val="000000"/>
                </a:solidFill>
                <a:latin typeface="Calibri"/>
                <a:cs typeface="Calibri"/>
              </a:rPr>
              <a:t>Enjuague con agua </a:t>
            </a:r>
            <a:r>
              <a:rPr lang="es-ES" sz="3300" dirty="0">
                <a:solidFill>
                  <a:srgbClr val="000000"/>
                </a:solidFill>
                <a:latin typeface="Calibri"/>
                <a:cs typeface="Calibri"/>
              </a:rPr>
              <a:t>(elimina el residuo de cloro)</a:t>
            </a:r>
          </a:p>
          <a:p>
            <a:pPr marL="457200" indent="-457200">
              <a:spcBef>
                <a:spcPts val="1800"/>
              </a:spcBef>
              <a:buFont typeface="+mj-lt"/>
              <a:buAutoNum type="arabicPeriod"/>
            </a:pPr>
            <a:r>
              <a:rPr lang="es-ES" sz="3300" b="1" dirty="0">
                <a:solidFill>
                  <a:srgbClr val="000000"/>
                </a:solidFill>
                <a:latin typeface="Calibri"/>
                <a:cs typeface="Calibri"/>
              </a:rPr>
              <a:t>Cuelgue para secar</a:t>
            </a:r>
          </a:p>
          <a:p>
            <a:pPr marL="457200" indent="-457200">
              <a:buFont typeface="+mj-lt"/>
              <a:buAutoNum type="arabicPeriod"/>
            </a:pPr>
            <a:endParaRPr lang="en-US" dirty="0"/>
          </a:p>
          <a:p>
            <a:pPr marL="0" indent="0">
              <a:buNone/>
            </a:pPr>
            <a:endParaRPr lang="en-US" dirty="0"/>
          </a:p>
          <a:p>
            <a:pPr marL="742315" lvl="1" indent="-285115"/>
            <a:endParaRPr lang="en-US" dirty="0">
              <a:cs typeface="Calibri" panose="020F0502020204030204" pitchFamily="34" charset="0"/>
            </a:endParaRPr>
          </a:p>
        </p:txBody>
      </p:sp>
      <p:sp>
        <p:nvSpPr>
          <p:cNvPr id="6" name="TextBox 5">
            <a:extLst>
              <a:ext uri="{FF2B5EF4-FFF2-40B4-BE49-F238E27FC236}">
                <a16:creationId xmlns:a16="http://schemas.microsoft.com/office/drawing/2014/main" id="{6A9CC443-67B5-4827-B3D9-15F51DE5A8BC}"/>
              </a:ext>
            </a:extLst>
          </p:cNvPr>
          <p:cNvSpPr txBox="1"/>
          <p:nvPr/>
        </p:nvSpPr>
        <p:spPr>
          <a:xfrm>
            <a:off x="609600" y="5939709"/>
            <a:ext cx="10972800" cy="430887"/>
          </a:xfrm>
          <a:prstGeom prst="rect">
            <a:avLst/>
          </a:prstGeom>
          <a:noFill/>
        </p:spPr>
        <p:txBody>
          <a:bodyPr wrap="square">
            <a:spAutoFit/>
          </a:bodyPr>
          <a:lstStyle/>
          <a:p>
            <a:r>
              <a:rPr lang="es-ES" sz="2200" dirty="0">
                <a:solidFill>
                  <a:schemeClr val="accent5">
                    <a:lumMod val="75000"/>
                  </a:schemeClr>
                </a:solidFill>
                <a:latin typeface="Calibri" panose="020F0502020204030204" pitchFamily="34" charset="0"/>
                <a:cs typeface="Calibri" panose="020F0502020204030204" pitchFamily="34" charset="0"/>
              </a:rPr>
              <a:t>*Cualquier residuo líquido (agua para limpiar los artículos, solución de cloro) se vierte en una letrina separada</a:t>
            </a:r>
          </a:p>
        </p:txBody>
      </p:sp>
      <p:pic>
        <p:nvPicPr>
          <p:cNvPr id="8" name="Picture 2" descr="Foto de botas secándose sobre una rejilla y batas de hospital y ropa de cama secándose en un tendedero.   ">
            <a:extLst>
              <a:ext uri="{FF2B5EF4-FFF2-40B4-BE49-F238E27FC236}">
                <a16:creationId xmlns:a16="http://schemas.microsoft.com/office/drawing/2014/main" id="{B207B09B-FA5C-43E8-AEF3-2E6739A6DD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0604" y="1484699"/>
            <a:ext cx="5847522" cy="3888602"/>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305D2B97-8AE5-4DE4-94A4-37E53F1FD411}"/>
              </a:ext>
            </a:extLst>
          </p:cNvPr>
          <p:cNvSpPr txBox="1"/>
          <p:nvPr/>
        </p:nvSpPr>
        <p:spPr>
          <a:xfrm>
            <a:off x="6670633" y="5466167"/>
            <a:ext cx="4572000" cy="246221"/>
          </a:xfrm>
          <a:prstGeom prst="rect">
            <a:avLst/>
          </a:prstGeom>
          <a:noFill/>
        </p:spPr>
        <p:txBody>
          <a:bodyPr wrap="square">
            <a:spAutoFit/>
          </a:bodyPr>
          <a:lstStyle/>
          <a:p>
            <a:r>
              <a:rPr lang="es-ES" sz="1000" dirty="0">
                <a:solidFill>
                  <a:srgbClr val="000000"/>
                </a:solidFill>
                <a:latin typeface="Calibri" panose="020F0502020204030204" pitchFamily="34" charset="0"/>
                <a:cs typeface="Calibri" panose="020F0502020204030204" pitchFamily="34" charset="0"/>
                <a:hlinkClick r:id="rId4"/>
              </a:rPr>
              <a:t>http://cdcmuseum.org/exhibits/show/Ebola/public-health/ipc</a:t>
            </a:r>
            <a:endParaRPr lang="es-ES" sz="10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16651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67502-4165-40A0-A19B-9ED712C6FA4A}"/>
              </a:ext>
            </a:extLst>
          </p:cNvPr>
          <p:cNvSpPr>
            <a:spLocks noGrp="1"/>
          </p:cNvSpPr>
          <p:nvPr>
            <p:ph type="title"/>
          </p:nvPr>
        </p:nvSpPr>
        <p:spPr>
          <a:xfrm>
            <a:off x="609600" y="402975"/>
            <a:ext cx="11379200" cy="944561"/>
          </a:xfrm>
        </p:spPr>
        <p:txBody>
          <a:bodyPr lIns="91440" tIns="45720" rIns="91440" bIns="45720" anchor="b" anchorCtr="0"/>
          <a:lstStyle/>
          <a:p>
            <a:r>
              <a:rPr lang="es-ES" sz="4000" dirty="0">
                <a:latin typeface="Calibri Light"/>
                <a:cs typeface="Calibri Light"/>
              </a:rPr>
              <a:t>El reprocesamiento en el contexto del ébola o la enfermedad de Marburgo</a:t>
            </a:r>
          </a:p>
        </p:txBody>
      </p:sp>
      <p:sp>
        <p:nvSpPr>
          <p:cNvPr id="3" name="Text Placeholder 2">
            <a:extLst>
              <a:ext uri="{FF2B5EF4-FFF2-40B4-BE49-F238E27FC236}">
                <a16:creationId xmlns:a16="http://schemas.microsoft.com/office/drawing/2014/main" id="{9AC2D9B6-211C-46B4-A24F-A4A671B230EC}"/>
              </a:ext>
            </a:extLst>
          </p:cNvPr>
          <p:cNvSpPr>
            <a:spLocks noGrp="1"/>
          </p:cNvSpPr>
          <p:nvPr>
            <p:ph type="body" sz="quarter" idx="10"/>
          </p:nvPr>
        </p:nvSpPr>
        <p:spPr>
          <a:xfrm>
            <a:off x="609600" y="1366908"/>
            <a:ext cx="7528874" cy="5027157"/>
          </a:xfrm>
        </p:spPr>
        <p:txBody>
          <a:bodyPr/>
          <a:lstStyle/>
          <a:p>
            <a:pPr marL="342265" indent="-342265">
              <a:spcBef>
                <a:spcPts val="400"/>
              </a:spcBef>
            </a:pPr>
            <a:r>
              <a:rPr lang="es-ES" sz="2650" dirty="0">
                <a:latin typeface="Calibri"/>
                <a:cs typeface="Calibri"/>
              </a:rPr>
              <a:t>Se debe usar equipo y EPP </a:t>
            </a:r>
            <a:r>
              <a:rPr lang="es-ES" sz="2650" b="1" dirty="0">
                <a:solidFill>
                  <a:schemeClr val="accent5">
                    <a:lumMod val="75000"/>
                  </a:schemeClr>
                </a:solidFill>
                <a:latin typeface="Calibri"/>
                <a:cs typeface="Calibri"/>
              </a:rPr>
              <a:t>de un solo uso o desechable</a:t>
            </a:r>
            <a:r>
              <a:rPr lang="es-ES" sz="2650" b="1" dirty="0">
                <a:solidFill>
                  <a:schemeClr val="tx1"/>
                </a:solidFill>
                <a:latin typeface="Calibri"/>
                <a:cs typeface="Calibri"/>
              </a:rPr>
              <a:t> </a:t>
            </a:r>
            <a:r>
              <a:rPr lang="es-ES" sz="2650" dirty="0">
                <a:solidFill>
                  <a:srgbClr val="000000"/>
                </a:solidFill>
                <a:latin typeface="Calibri"/>
                <a:cs typeface="Calibri"/>
              </a:rPr>
              <a:t>para los pacientes de ébola o enfermedad de Marburgo siempre que sea posible</a:t>
            </a:r>
          </a:p>
          <a:p>
            <a:pPr marL="342265" indent="-342265">
              <a:spcBef>
                <a:spcPts val="400"/>
              </a:spcBef>
            </a:pPr>
            <a:r>
              <a:rPr lang="es-ES" dirty="0">
                <a:solidFill>
                  <a:srgbClr val="000000"/>
                </a:solidFill>
                <a:latin typeface="Calibri"/>
                <a:cs typeface="Calibri"/>
              </a:rPr>
              <a:t>El personal que reprocese el equipo o EPP que se haya usado para el cuidado de pacientes que se haya confirmado o se sospeche que tengan el ébola o la enfermedad de Marburgo debe:</a:t>
            </a:r>
          </a:p>
          <a:p>
            <a:pPr marL="741680" lvl="1" indent="-342265">
              <a:spcBef>
                <a:spcPts val="400"/>
              </a:spcBef>
            </a:pPr>
            <a:r>
              <a:rPr lang="es-ES" sz="2650" b="1" dirty="0">
                <a:solidFill>
                  <a:schemeClr val="accent5">
                    <a:lumMod val="75000"/>
                  </a:schemeClr>
                </a:solidFill>
                <a:latin typeface="Calibri"/>
                <a:cs typeface="Calibri"/>
              </a:rPr>
              <a:t>Usar el EPP completo para el ébola o la enfermedad de Marburgo</a:t>
            </a:r>
            <a:r>
              <a:rPr lang="es-ES" sz="2650" dirty="0">
                <a:solidFill>
                  <a:schemeClr val="accent1">
                    <a:lumMod val="75000"/>
                  </a:schemeClr>
                </a:solidFill>
                <a:latin typeface="Calibri"/>
                <a:cs typeface="Calibri"/>
              </a:rPr>
              <a:t> </a:t>
            </a:r>
            <a:r>
              <a:rPr lang="es-ES" sz="2650" dirty="0">
                <a:solidFill>
                  <a:srgbClr val="000000"/>
                </a:solidFill>
                <a:latin typeface="Calibri"/>
                <a:cs typeface="Calibri"/>
              </a:rPr>
              <a:t>para evitar el contacto con sangre u otros líquidos corporales, así como salpicaduras a las membranas mucosas de la cara</a:t>
            </a:r>
          </a:p>
          <a:p>
            <a:pPr marL="741680" lvl="1" indent="-342265">
              <a:spcBef>
                <a:spcPts val="400"/>
              </a:spcBef>
            </a:pPr>
            <a:r>
              <a:rPr lang="es-ES" sz="2650" b="1" dirty="0">
                <a:solidFill>
                  <a:schemeClr val="accent5">
                    <a:lumMod val="75000"/>
                  </a:schemeClr>
                </a:solidFill>
                <a:latin typeface="Calibri"/>
                <a:cs typeface="Calibri"/>
              </a:rPr>
              <a:t>Usar guantes de goma gruesos</a:t>
            </a:r>
            <a:r>
              <a:rPr lang="es-ES" sz="2650" dirty="0">
                <a:solidFill>
                  <a:srgbClr val="000000"/>
                </a:solidFill>
                <a:latin typeface="Calibri"/>
                <a:cs typeface="Calibri"/>
              </a:rPr>
              <a:t> para protegerse contra los productos químicos que se usen</a:t>
            </a:r>
          </a:p>
        </p:txBody>
      </p:sp>
      <p:pic>
        <p:nvPicPr>
          <p:cNvPr id="5" name="Picture 4" descr="Foto de una persona usando protección para la cabeza, mascarilla, bata, delantal y guantes de goma llevando un balde.">
            <a:extLst>
              <a:ext uri="{FF2B5EF4-FFF2-40B4-BE49-F238E27FC236}">
                <a16:creationId xmlns:a16="http://schemas.microsoft.com/office/drawing/2014/main" id="{71CF40F7-6AEC-48B7-A2D8-E825B8AFA8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76798" y="1757645"/>
            <a:ext cx="2786101" cy="3067840"/>
          </a:xfrm>
          <a:prstGeom prst="rect">
            <a:avLst/>
          </a:prstGeom>
          <a:ln w="19050">
            <a:solidFill>
              <a:srgbClr val="000000"/>
            </a:solidFill>
          </a:ln>
        </p:spPr>
      </p:pic>
      <p:sp>
        <p:nvSpPr>
          <p:cNvPr id="6" name="TextBox 5">
            <a:extLst>
              <a:ext uri="{FF2B5EF4-FFF2-40B4-BE49-F238E27FC236}">
                <a16:creationId xmlns:a16="http://schemas.microsoft.com/office/drawing/2014/main" id="{A10A6441-128F-4FCE-9404-374E67288986}"/>
              </a:ext>
            </a:extLst>
          </p:cNvPr>
          <p:cNvSpPr txBox="1"/>
          <p:nvPr/>
        </p:nvSpPr>
        <p:spPr>
          <a:xfrm>
            <a:off x="8329825" y="4825485"/>
            <a:ext cx="2880047" cy="1477328"/>
          </a:xfrm>
          <a:prstGeom prst="rect">
            <a:avLst/>
          </a:prstGeom>
          <a:noFill/>
        </p:spPr>
        <p:txBody>
          <a:bodyPr wrap="square" lIns="91440" tIns="45720" rIns="91440" bIns="45720" rtlCol="0" anchor="t">
            <a:spAutoFit/>
          </a:bodyPr>
          <a:lstStyle/>
          <a:p>
            <a:pPr algn="ctr"/>
            <a:r>
              <a:rPr lang="es-ES" dirty="0">
                <a:solidFill>
                  <a:srgbClr val="000000"/>
                </a:solidFill>
                <a:latin typeface="Calibri"/>
                <a:cs typeface="Calibri"/>
              </a:rPr>
              <a:t>Trabajadores de la salud reprocesan equipo mientras usan EPP para el ébola o la enfermedad de Marburgo (incluso guantes de goma)</a:t>
            </a:r>
          </a:p>
        </p:txBody>
      </p:sp>
    </p:spTree>
    <p:extLst>
      <p:ext uri="{BB962C8B-B14F-4D97-AF65-F5344CB8AC3E}">
        <p14:creationId xmlns:p14="http://schemas.microsoft.com/office/powerpoint/2010/main" val="263935867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566058" y="282760"/>
            <a:ext cx="11059884" cy="1162051"/>
          </a:xfrm>
          <a:prstGeom prst="rect">
            <a:avLst/>
          </a:prstGeom>
        </p:spPr>
        <p:txBody>
          <a:bodyPr vert="horz" lIns="91440" tIns="45720" rIns="91440" bIns="45720" rtlCol="0" anchor="b">
            <a:normAutofit/>
          </a:bodyPr>
          <a:lstStyle/>
          <a:p>
            <a:pPr algn="l"/>
            <a:r>
              <a:rPr lang="es-ES" sz="4400" b="1" dirty="0">
                <a:solidFill>
                  <a:schemeClr val="bg2"/>
                </a:solidFill>
                <a:latin typeface="Calibri Light" panose="020F0302020204030204" pitchFamily="34" charset="0"/>
                <a:cs typeface="Calibri Light" panose="020F0302020204030204" pitchFamily="34" charset="0"/>
              </a:rPr>
              <a:t>Reflexión</a:t>
            </a:r>
          </a:p>
        </p:txBody>
      </p:sp>
      <p:sp>
        <p:nvSpPr>
          <p:cNvPr id="5" name="TextBox 4">
            <a:extLst>
              <a:ext uri="{FF2B5EF4-FFF2-40B4-BE49-F238E27FC236}">
                <a16:creationId xmlns:a16="http://schemas.microsoft.com/office/drawing/2014/main" id="{3E7AA2F9-13A9-4AC6-8F68-524FE613F4C0}"/>
              </a:ext>
            </a:extLst>
          </p:cNvPr>
          <p:cNvSpPr txBox="1"/>
          <p:nvPr/>
        </p:nvSpPr>
        <p:spPr>
          <a:xfrm>
            <a:off x="566058" y="1624230"/>
            <a:ext cx="10317842" cy="3046988"/>
          </a:xfrm>
          <a:prstGeom prst="rect">
            <a:avLst/>
          </a:prstGeom>
          <a:noFill/>
        </p:spPr>
        <p:txBody>
          <a:bodyPr wrap="square" lIns="91440" tIns="45720" rIns="91440" bIns="45720" anchor="t">
            <a:spAutoFit/>
          </a:bodyPr>
          <a:lstStyle/>
          <a:p>
            <a:pPr marL="457200" indent="-457200">
              <a:buClr>
                <a:schemeClr val="bg2"/>
              </a:buClr>
              <a:buFont typeface="Arial" panose="020B0604020202020204" pitchFamily="34" charset="0"/>
              <a:buChar char="•"/>
            </a:pPr>
            <a:r>
              <a:rPr lang="es-ES" sz="3200" dirty="0">
                <a:solidFill>
                  <a:schemeClr val="bg2"/>
                </a:solidFill>
                <a:latin typeface="Calibri"/>
                <a:cs typeface="Calibri"/>
              </a:rPr>
              <a:t>¿En qué se diferencia el reprocesamiento de equipo médico y EPP en el contexto del ébola y la enfermedad de Marburgo de la manera en que se hace actualmente el reprocesamiento en su centro médico?</a:t>
            </a:r>
          </a:p>
          <a:p>
            <a:pPr marL="457200" indent="-457200">
              <a:buClr>
                <a:schemeClr val="accent2">
                  <a:lumMod val="60000"/>
                  <a:lumOff val="40000"/>
                </a:schemeClr>
              </a:buClr>
              <a:buFont typeface="Arial" panose="020B0604020202020204" pitchFamily="34" charset="0"/>
              <a:buChar char="•"/>
            </a:pPr>
            <a:endParaRPr lang="en-US" sz="3200" dirty="0">
              <a:solidFill>
                <a:schemeClr val="bg2"/>
              </a:solidFill>
              <a:latin typeface="Calibri"/>
              <a:cs typeface="Calibri"/>
            </a:endParaRPr>
          </a:p>
          <a:p>
            <a:pPr marL="457200" indent="-457200">
              <a:buClr>
                <a:schemeClr val="bg2"/>
              </a:buClr>
              <a:buFont typeface="Arial" panose="020B0604020202020204" pitchFamily="34" charset="0"/>
              <a:buChar char="•"/>
            </a:pPr>
            <a:r>
              <a:rPr lang="es-ES" sz="3200" dirty="0">
                <a:solidFill>
                  <a:schemeClr val="bg2"/>
                </a:solidFill>
                <a:latin typeface="Calibri"/>
                <a:cs typeface="Calibri"/>
              </a:rPr>
              <a:t>¿Qué dificultades podrían encontrar al tratar de reprocesar adecuadamente los artículos en su centro médico?</a:t>
            </a:r>
          </a:p>
        </p:txBody>
      </p:sp>
    </p:spTree>
    <p:extLst>
      <p:ext uri="{BB962C8B-B14F-4D97-AF65-F5344CB8AC3E}">
        <p14:creationId xmlns:p14="http://schemas.microsoft.com/office/powerpoint/2010/main" val="4191046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p:txBody>
          <a:bodyPr>
            <a:normAutofit fontScale="85000" lnSpcReduction="10000"/>
          </a:bodyPr>
          <a:lstStyle/>
          <a:p>
            <a:r>
              <a:rPr lang="es-ES" sz="3200" dirty="0"/>
              <a:t>Algunos equipos médicos y EPP se pueden reutilizar de manera segura si están diseñados para ser reutilizados y se reprocesan adecuadamente.</a:t>
            </a:r>
          </a:p>
          <a:p>
            <a:pPr marL="0" indent="0" algn="ctr">
              <a:buNone/>
            </a:pPr>
            <a:endParaRPr lang="en-US" sz="3200" dirty="0"/>
          </a:p>
          <a:p>
            <a:r>
              <a:rPr lang="es-ES" sz="3200" dirty="0"/>
              <a:t>El reprocesamiento adecuado (limpieza + desinfección) ayuda a prevenir la propagación del ébola y de la </a:t>
            </a:r>
            <a:r>
              <a:rPr lang="es-ES" sz="3200" dirty="0">
                <a:solidFill>
                  <a:srgbClr val="000000"/>
                </a:solidFill>
              </a:rPr>
              <a:t>enfermedad de Marburgo</a:t>
            </a:r>
            <a:r>
              <a:rPr lang="es-ES" sz="3200" dirty="0"/>
              <a:t> y los protege a</a:t>
            </a:r>
          </a:p>
          <a:p>
            <a:pPr marL="0" indent="0" algn="ctr">
              <a:buNone/>
            </a:pPr>
            <a:endParaRPr lang="en-US" sz="3600" dirty="0">
              <a:solidFill>
                <a:schemeClr val="accent5">
                  <a:lumMod val="75000"/>
                </a:schemeClr>
              </a:solidFill>
            </a:endParaRPr>
          </a:p>
          <a:p>
            <a:pPr marL="0" indent="0" algn="ctr">
              <a:buNone/>
            </a:pPr>
            <a:r>
              <a:rPr lang="es-ES" sz="3600" dirty="0">
                <a:solidFill>
                  <a:schemeClr val="accent5">
                    <a:lumMod val="75000"/>
                  </a:schemeClr>
                </a:solidFill>
              </a:rPr>
              <a:t>USTEDES</a:t>
            </a:r>
          </a:p>
          <a:p>
            <a:pPr marL="0" indent="0" algn="ctr">
              <a:buNone/>
            </a:pPr>
            <a:r>
              <a:rPr lang="es-ES" sz="3600" dirty="0">
                <a:solidFill>
                  <a:schemeClr val="accent5">
                    <a:lumMod val="75000"/>
                  </a:schemeClr>
                </a:solidFill>
              </a:rPr>
              <a:t>Sus pacientes y compañeros de trabajo</a:t>
            </a:r>
          </a:p>
          <a:p>
            <a:pPr marL="0" indent="0" algn="ctr">
              <a:buNone/>
            </a:pPr>
            <a:r>
              <a:rPr lang="es-ES" sz="3600" dirty="0">
                <a:solidFill>
                  <a:schemeClr val="accent5">
                    <a:lumMod val="75000"/>
                  </a:schemeClr>
                </a:solidFill>
              </a:rPr>
              <a:t>Su comunidad</a:t>
            </a:r>
          </a:p>
        </p:txBody>
      </p:sp>
    </p:spTree>
    <p:extLst>
      <p:ext uri="{BB962C8B-B14F-4D97-AF65-F5344CB8AC3E}">
        <p14:creationId xmlns:p14="http://schemas.microsoft.com/office/powerpoint/2010/main" val="16230159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26307-ED44-73E5-F26F-B0405104E92D}"/>
              </a:ext>
            </a:extLst>
          </p:cNvPr>
          <p:cNvSpPr>
            <a:spLocks noGrp="1"/>
          </p:cNvSpPr>
          <p:nvPr>
            <p:ph type="title" idx="4294967295"/>
          </p:nvPr>
        </p:nvSpPr>
        <p:spPr>
          <a:xfrm>
            <a:off x="811776" y="985838"/>
            <a:ext cx="6847911" cy="708025"/>
          </a:xfrm>
          <a:prstGeom prst="rect">
            <a:avLst/>
          </a:prstGeom>
        </p:spPr>
        <p:txBody>
          <a:bodyPr/>
          <a:lstStyle/>
          <a:p>
            <a:pPr algn="l"/>
            <a:r>
              <a:rPr lang="es-ES" sz="4000" b="1" dirty="0">
                <a:solidFill>
                  <a:srgbClr val="005DAB"/>
                </a:solidFill>
                <a:latin typeface="Calibri Light" panose="020F0302020204030204" pitchFamily="34" charset="0"/>
                <a:cs typeface="Calibri Light" panose="020F0302020204030204" pitchFamily="34" charset="0"/>
              </a:rPr>
              <a:t>¡Gracias!</a:t>
            </a:r>
          </a:p>
        </p:txBody>
      </p:sp>
      <p:sp>
        <p:nvSpPr>
          <p:cNvPr id="4" name="Text Placeholder 9">
            <a:extLst>
              <a:ext uri="{FF2B5EF4-FFF2-40B4-BE49-F238E27FC236}">
                <a16:creationId xmlns:a16="http://schemas.microsoft.com/office/drawing/2014/main" id="{A5BB31D3-41B0-6DEB-EA86-B1C2B3AAF4A9}"/>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3"/>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243977145"/>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DHQP_ATSDR Combined</Template>
  <TotalTime>3354</TotalTime>
  <Words>2543</Words>
  <Application>Microsoft Office PowerPoint</Application>
  <PresentationFormat>Widescreen</PresentationFormat>
  <Paragraphs>155</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Myriad Web Pro</vt:lpstr>
      <vt:lpstr>Wingdings</vt:lpstr>
      <vt:lpstr>DHQP_ATSDR Combined</vt:lpstr>
      <vt:lpstr>Prevención y control de infecciones (PCI) para el ébola o la enfermedad de Marburgo:</vt:lpstr>
      <vt:lpstr>Objetivos de aprendizaje</vt:lpstr>
      <vt:lpstr>¿Cuáles de estos artículos podrían reutilizarse de manera segura una vez se limpien y desinfecten? </vt:lpstr>
      <vt:lpstr>¿Cuáles de estos artículos podrían reutilizarse de manera segura una vez se limpien y desinfecten?  </vt:lpstr>
      <vt:lpstr>Reprocesar el equipo médico y el EPP</vt:lpstr>
      <vt:lpstr>Definición: Reprocesar</vt:lpstr>
      <vt:lpstr>¿Por qué es importante reprocesar?</vt:lpstr>
      <vt:lpstr>Cuándo reprocesar</vt:lpstr>
      <vt:lpstr>Cómo reprocesar el EPP reutilizable</vt:lpstr>
      <vt:lpstr>El reprocesamiento en el contexto del ébola o la enfermedad de Marburgo</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dc:title>
  <dc:subject>Reprocesar el equipo médico y el equipo de protección personal (EPP)</dc:subject>
  <dc:creator>Centros para el Control y la Prevención de Enfermedades de los EE. UU. (CDC)</dc:creator>
  <cp:keywords>Centros para el Control y la Prevención de Enfermedades de los EE. UU. (CDC), Prevención y control de infecciones (PCI) para el ébola o la enfermedad de Marburgo: Reprocesar el equipo médico y el equipo de protección personal (EPP), Actualización: junio del 2026</cp:keywords>
  <cp:lastModifiedBy>LaPete, Mally (CDC/OD/OC) (CTR)</cp:lastModifiedBy>
  <cp:revision>40</cp:revision>
  <dcterms:created xsi:type="dcterms:W3CDTF">2022-11-21T14:44:40Z</dcterms:created>
  <dcterms:modified xsi:type="dcterms:W3CDTF">2026-09-24T17:12:01Z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2022-11-21T14:56:32Z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0dd12946-417e-4acb-9f3e-6a08fd752c64</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Order">
    <vt:r8>185400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y fmtid="{D5CDD505-2E9C-101B-9397-08002B2CF9AE}" pid="18" name="Language">
    <vt:lpwstr>Spanish</vt:lpwstr>
  </property>
</Properties>
</file>