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16"/>
  </p:notesMasterIdLst>
  <p:sldIdLst>
    <p:sldId id="301" r:id="rId2"/>
    <p:sldId id="325" r:id="rId3"/>
    <p:sldId id="608" r:id="rId4"/>
    <p:sldId id="609" r:id="rId5"/>
    <p:sldId id="610" r:id="rId6"/>
    <p:sldId id="611" r:id="rId7"/>
    <p:sldId id="612" r:id="rId8"/>
    <p:sldId id="613" r:id="rId9"/>
    <p:sldId id="614" r:id="rId10"/>
    <p:sldId id="615" r:id="rId11"/>
    <p:sldId id="616" r:id="rId12"/>
    <p:sldId id="617" r:id="rId13"/>
    <p:sldId id="618" r:id="rId14"/>
    <p:sldId id="321" r:id="rId1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69430820-7F70-8971-595F-ED95882F7673}" name="Lessa, Fernanda (CDC/DDID/NCEZID/DHQP)" initials="LF(" userId="S::dta3@cdc.gov::3b10506a-91e0-4aa6-8e4a-b48f1b2c20e9" providerId="AD"/>
  <p188:author id="{D2CC3B41-80AD-9C11-6557-53DB0BCBF647}" name="Wilson, Katie (CDC/DDID/NCEZID/DHQP)" initials="KW" userId="Wilson, Katie (CDC/DDID/NCEZID/DHQP)" providerId="None"/>
  <p188:author id="{46493A44-E4F9-9A55-A7A7-2BC1E5310015}" name="Brinsley-Rainisch, Kristin (CDC/DDID/NCEZID/DHQP)" initials="B(" userId="S::aof4@cdc.gov::5c23f4cd-6ac8-4e98-bcf1-e79ff5be2e29" providerId="AD"/>
  <p188:author id="{95D7EAF3-B58E-CADA-DB08-73B7407BEBF9}" name="Ponder, Marilyn (CDC/NCEZID/DHQP/OD) (CTR)" initials="MP"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5DAB"/>
    <a:srgbClr val="FFFFFF"/>
    <a:srgbClr val="669900"/>
    <a:srgbClr val="D434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19" autoAdjust="0"/>
    <p:restoredTop sz="96481" autoAdjust="0"/>
  </p:normalViewPr>
  <p:slideViewPr>
    <p:cSldViewPr snapToGrid="0">
      <p:cViewPr>
        <p:scale>
          <a:sx n="90" d="100"/>
          <a:sy n="90" d="100"/>
        </p:scale>
        <p:origin x="370" y="48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Pete, Mally (CDC/OD/OC) (CTR)" userId="424f09be-1d5c-42fe-a97f-d39366b36539" providerId="ADAL" clId="{2A1D0AC2-BF74-4631-AE57-9FBB9E8889A6}"/>
    <pc:docChg chg="undo custSel modSld">
      <pc:chgData name="LaPete, Mally (CDC/OD/OC) (CTR)" userId="424f09be-1d5c-42fe-a97f-d39366b36539" providerId="ADAL" clId="{2A1D0AC2-BF74-4631-AE57-9FBB9E8889A6}" dt="2026-09-24T14:15:46.498" v="2" actId="113"/>
      <pc:docMkLst>
        <pc:docMk/>
      </pc:docMkLst>
      <pc:sldChg chg="modSp mod">
        <pc:chgData name="LaPete, Mally (CDC/OD/OC) (CTR)" userId="424f09be-1d5c-42fe-a97f-d39366b36539" providerId="ADAL" clId="{2A1D0AC2-BF74-4631-AE57-9FBB9E8889A6}" dt="2026-09-24T14:15:46.498" v="2" actId="113"/>
        <pc:sldMkLst>
          <pc:docMk/>
          <pc:sldMk cId="2017858724" sldId="301"/>
        </pc:sldMkLst>
        <pc:spChg chg="mod">
          <ac:chgData name="LaPete, Mally (CDC/OD/OC) (CTR)" userId="424f09be-1d5c-42fe-a97f-d39366b36539" providerId="ADAL" clId="{2A1D0AC2-BF74-4631-AE57-9FBB9E8889A6}" dt="2026-09-24T14:15:25.960" v="0" actId="113"/>
          <ac:spMkLst>
            <pc:docMk/>
            <pc:sldMk cId="2017858724" sldId="301"/>
            <ac:spMk id="6" creationId="{3A7E4B86-3A8F-1D07-5D20-BEA6E6DAB732}"/>
          </ac:spMkLst>
        </pc:spChg>
        <pc:spChg chg="mod">
          <ac:chgData name="LaPete, Mally (CDC/OD/OC) (CTR)" userId="424f09be-1d5c-42fe-a97f-d39366b36539" providerId="ADAL" clId="{2A1D0AC2-BF74-4631-AE57-9FBB9E8889A6}" dt="2026-09-24T14:15:46.498" v="2" actId="113"/>
          <ac:spMkLst>
            <pc:docMk/>
            <pc:sldMk cId="2017858724" sldId="301"/>
            <ac:spMk id="7" creationId="{E0220B05-7CB5-2955-EAE6-164024CA534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08D9AC-ABEF-40EB-AD06-F56A53094C60}" type="datetimeFigureOut">
              <a:rPr lang="en-US" smtClean="0"/>
              <a:t>9/24/2026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0AEA72-1DAB-4A61-9705-7CACFD21EBFC}" type="slidenum">
              <a:rPr lang="en-US" smtClean="0"/>
              <a:t>‹#›</a:t>
            </a:fld>
            <a:endParaRPr lang="en-US" dirty="0"/>
          </a:p>
        </p:txBody>
      </p:sp>
    </p:spTree>
    <p:extLst>
      <p:ext uri="{BB962C8B-B14F-4D97-AF65-F5344CB8AC3E}">
        <p14:creationId xmlns:p14="http://schemas.microsoft.com/office/powerpoint/2010/main" val="1135732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dirty="0">
                <a:solidFill>
                  <a:schemeClr val="tx1"/>
                </a:solidFill>
                <a:effectLst/>
                <a:latin typeface="+mn-lt"/>
                <a:ea typeface="+mn-lt"/>
                <a:cs typeface="+mn-cs"/>
              </a:rPr>
              <a:t>Audiencia destinataria</a:t>
            </a:r>
            <a:r>
              <a:rPr lang="es-ES" sz="1200" i="1" dirty="0">
                <a:solidFill>
                  <a:schemeClr val="tx1"/>
                </a:solidFill>
                <a:effectLst/>
                <a:latin typeface="+mn-lt"/>
                <a:ea typeface="+mn-lt"/>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Esta presentación se enfoca en lo que el </a:t>
            </a:r>
            <a:r>
              <a:rPr lang="es-ES" sz="1200" b="1" i="1" dirty="0">
                <a:solidFill>
                  <a:schemeClr val="tx1"/>
                </a:solidFill>
                <a:effectLst/>
                <a:latin typeface="+mn-lt"/>
                <a:ea typeface="+mn-lt"/>
                <a:cs typeface="+mn-cs"/>
              </a:rPr>
              <a:t>personal de administración de los centros</a:t>
            </a:r>
            <a:r>
              <a:rPr lang="es-ES" sz="1200" i="1" dirty="0">
                <a:solidFill>
                  <a:schemeClr val="tx1"/>
                </a:solidFill>
                <a:effectLst/>
                <a:latin typeface="+mn-lt"/>
                <a:ea typeface="+mn-lt"/>
                <a:cs typeface="+mn-cs"/>
              </a:rPr>
              <a:t> debe saber para prevenir que la enfermedad del Ébola (ébola) o la enfermedad por el virus de Marburgo (enfermedad de Marburgo) ingrese a los centros de atención médica. Consulte la página web de los CDC https://www.cdc.gov/vhf/marburg/non-us/global-ipc.html para obtener detalles sobre lo que los trabajadores de la salud deben saber para ayudar en el proceso de identificar y aislar los casos presuntos de ébola o de enfermedad de Marburgo.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Tenga en cuenta que los temas sobre la prevención y el control de infecciones para la capacitación sobre el ébola o la enfermedad de Marburgo se publican en orden, y se espera que los participantes avancen a lo largo de la serie. Sin embargo, puede combinar el contenido para satisfacer las necesidades de los participantes, y podría necesitar ajustar el ejemplo del guion según corresponda.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dirty="0">
                <a:solidFill>
                  <a:schemeClr val="tx1"/>
                </a:solidFill>
                <a:effectLst/>
                <a:latin typeface="+mn-lt"/>
                <a:ea typeface="+mn-lt"/>
                <a:cs typeface="+mn-cs"/>
              </a:rPr>
              <a:t>Cantidad de tiempo estimado con participación de la audiencia</a:t>
            </a:r>
            <a:r>
              <a:rPr lang="es-ES" sz="1200" i="1" dirty="0">
                <a:solidFill>
                  <a:schemeClr val="tx1"/>
                </a:solidFill>
                <a:effectLst/>
                <a:latin typeface="+mn-lt"/>
                <a:ea typeface="+mn-lt"/>
                <a:cs typeface="+mn-cs"/>
              </a:rPr>
              <a:t>:</a:t>
            </a:r>
            <a:r>
              <a:rPr lang="es-ES" sz="1200" b="0" i="1" dirty="0">
                <a:solidFill>
                  <a:schemeClr val="tx1"/>
                </a:solidFill>
                <a:effectLst/>
                <a:latin typeface="+mn-lt"/>
                <a:ea typeface="+mn-lt"/>
                <a:cs typeface="+mn-cs"/>
              </a:rPr>
              <a:t> aproximadamente 20 a 25 minutos</a:t>
            </a:r>
          </a:p>
          <a:p>
            <a:endParaRPr lang="en-US" sz="1200" kern="1200" dirty="0">
              <a:solidFill>
                <a:schemeClr val="tx1"/>
              </a:solidFill>
              <a:effectLst/>
              <a:latin typeface="+mn-lt"/>
              <a:ea typeface="+mn-ea"/>
              <a:cs typeface="+mn-cs"/>
            </a:endParaRPr>
          </a:p>
          <a:p>
            <a:r>
              <a:rPr lang="es-ES" sz="1200" dirty="0">
                <a:solidFill>
                  <a:schemeClr val="tx1"/>
                </a:solidFill>
                <a:effectLst/>
                <a:latin typeface="+mn-lt"/>
                <a:ea typeface="+mn-lt"/>
                <a:cs typeface="+mn-cs"/>
              </a:rPr>
              <a:t> </a:t>
            </a:r>
            <a:r>
              <a:rPr lang="es-ES" sz="1200" b="1" i="1" dirty="0">
                <a:solidFill>
                  <a:schemeClr val="tx1"/>
                </a:solidFill>
                <a:effectLst/>
                <a:latin typeface="+mn-lt"/>
                <a:ea typeface="+mn-lt"/>
                <a:cs typeface="+mn-cs"/>
              </a:rPr>
              <a:t>Guion</a:t>
            </a:r>
            <a:r>
              <a:rPr lang="es-ES" sz="1200" i="1" dirty="0">
                <a:solidFill>
                  <a:schemeClr val="tx1"/>
                </a:solidFill>
                <a:effectLst/>
                <a:latin typeface="+mn-lt"/>
                <a:ea typeface="+mn-lt"/>
                <a:cs typeface="+mn-cs"/>
              </a:rPr>
              <a:t>:</a:t>
            </a:r>
          </a:p>
          <a:p>
            <a:r>
              <a:rPr lang="es-ES" sz="1200" dirty="0">
                <a:solidFill>
                  <a:schemeClr val="tx1"/>
                </a:solidFill>
                <a:effectLst/>
                <a:latin typeface="+mn-lt"/>
                <a:ea typeface="+mn-lt"/>
                <a:cs typeface="+mn-cs"/>
              </a:rPr>
              <a:t>¡Bienvenidos! Hoy continuaremos enfocándonos en estrategias clave para protegerlos a ustedes, a sus pacientes y compañeros de trabajo, y a sus amigos y familiares contra la enfermedad del Ébola (o ébola) y la enfermedad por el virus de Marburgo (o enfermedad de Marburgo). La estrategia clave en la que nos enfocaremos hoy es el aislamiento y cómo preparar áreas de aislamiento para las personas que lleguen a los centros médicos y que podrían tener ébola o enfermedad de Marburgo.</a:t>
            </a:r>
          </a:p>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1</a:t>
            </a:fld>
            <a:endParaRPr lang="en-US" altLang="en-US" dirty="0">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txBody>
          <a:bodyPr/>
          <a:lstStyle/>
          <a:p>
            <a:endParaRPr lang="en-US" dirty="0"/>
          </a:p>
        </p:txBody>
      </p:sp>
      <p:sp>
        <p:nvSpPr>
          <p:cNvPr id="3" name="Notes Placeholder 2"/>
          <p:cNvSpPr>
            <a:spLocks noGrp="1"/>
          </p:cNvSpPr>
          <p:nvPr>
            <p:ph type="body" idx="1"/>
          </p:nvPr>
        </p:nvSpPr>
        <p:spPr/>
        <p:txBody>
          <a:bodyPr/>
          <a:lstStyle/>
          <a:p>
            <a:pPr lvl="0"/>
            <a:r>
              <a:rPr lang="es-ES" i="1" dirty="0"/>
              <a:t>Guion</a:t>
            </a:r>
            <a:r>
              <a:rPr lang="es-ES" dirty="0"/>
              <a:t>:</a:t>
            </a:r>
          </a:p>
          <a:p>
            <a:r>
              <a:rPr lang="es-ES" dirty="0"/>
              <a:t>Tenemos dos objetivos de aprendizaje en el día de hoy.</a:t>
            </a:r>
            <a:r>
              <a:rPr lang="es-ES" baseline="0" dirty="0"/>
              <a:t> </a:t>
            </a:r>
            <a:r>
              <a:rPr lang="es-ES" dirty="0"/>
              <a:t>Al terminar esta sesión, ustedes podrán explicar por qué es importante aislar a las personas que se sospeche que tengan ébola o enfermedad de Marburgo y describir al menos 3 de las mejores prácticas para preparar un área de aislamiento de corto plazo para los pacientes que se sospeche que tengan ébola o enfermedad de Marburgo.</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dirty="0"/>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b="1" i="1" dirty="0"/>
              <a:t>Activación</a:t>
            </a:r>
            <a:r>
              <a:rPr lang="es-ES" b="1" i="1" baseline="0" dirty="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dirty="0"/>
              <a:t>Un beneficio clave de trabajar con estudiantes adultos es que probablemente ya tengan algo de conocimiento o experiencia relacionados con el tema que usted está enseñando. Activar los conocimientos previos ayuda a los participantes a conectar el aprendizaje nuevo con lo que ya saben, y podría ayudarlos a entender y recordar mejor la información nueva. También lo ayuda a usted, el instructor, a identificar vacíos de conocimiento donde podría necesitar dedicar más tiempo o agregar énfasis cuando enseñe. Use esta diapositiva como una oportunidad para que los participantes compartan lo que ya saben. </a:t>
            </a:r>
          </a:p>
          <a:p>
            <a:endParaRPr lang="en-US" baseline="0" dirty="0"/>
          </a:p>
          <a:p>
            <a:r>
              <a:rPr lang="es-ES" i="1" baseline="0" dirty="0"/>
              <a:t>Guion:</a:t>
            </a:r>
          </a:p>
          <a:p>
            <a:r>
              <a:rPr lang="es-ES" baseline="0" dirty="0"/>
              <a:t>Comencemos con una pregunta. ¿Por qué es importante mantener a las personas que se sospeche que tengan ébola o enfermedad de Marburgo aisladas de otros pacientes en un centro de atención médica?</a:t>
            </a:r>
          </a:p>
          <a:p>
            <a:r>
              <a:rPr lang="es-ES" i="1" baseline="0" dirty="0"/>
              <a:t>[Deles a los participantes 2 minutos para conversar entre todos o en grupos pequeños. Si no surge en la conversación, agregue lo siguiente].</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dirty="0"/>
          </a:p>
        </p:txBody>
      </p:sp>
    </p:spTree>
    <p:extLst>
      <p:ext uri="{BB962C8B-B14F-4D97-AF65-F5344CB8AC3E}">
        <p14:creationId xmlns:p14="http://schemas.microsoft.com/office/powerpoint/2010/main" val="541588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dirty="0"/>
              <a:t>[Según las respuestas de los participantes en la diapositiva anterior, podría adaptar este guion].</a:t>
            </a:r>
          </a:p>
          <a:p>
            <a:endParaRPr lang="en-US" i="1" dirty="0"/>
          </a:p>
          <a:p>
            <a:r>
              <a:rPr lang="es-ES" i="1" dirty="0"/>
              <a:t>Guion</a:t>
            </a:r>
            <a:r>
              <a:rPr lang="es-ES" dirty="0"/>
              <a:t>:</a:t>
            </a:r>
          </a:p>
          <a:p>
            <a:pPr>
              <a:defRPr/>
            </a:pPr>
            <a:r>
              <a:rPr lang="es-ES" dirty="0"/>
              <a:t>Como dijimos cuando hablamos sobre la evaluación en el contexto del ébola o la enfermedad de Marburgo, si se le permitiera entrar a un centro de atención médica a una persona con el ébola o con la enfermedad de Marburgo no diagnosticada, esta podría propagar el virus a pacientes que se encuentren cerca y al personal que los cuida. La identificación y separación temprana de los pacientes de los que se sospeche que tengan ébola o enfermedad de Marburgo previene el ingreso de estas enfermedades no identificadas al entorno de atención médica, lo cual los protege a ustedes y a los compañeros de trabajo y pacientes en su centro. Al mantenerse sanos ustedes, también evitan propagarles la enfermedad a sus familiares y amigos. Por lo tanto, </a:t>
            </a:r>
            <a:r>
              <a:rPr lang="es-ES" b="1" dirty="0"/>
              <a:t>mantener a los pacientes con un presunto caso de ébola o enfermedad de Marburgo separados en un centro de atención médica los protege a ustedes, a sus compañeros de trabajo y pacientes, y a su comunidad</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En la última sesión, nos enfocamos en preparar un área de evaluación para identificar a las personas que podrían tener el ébola o la enfermedad de Marburgo antes de entrar al centro de atención médica. En esta sesión, nos enfocaremos en preparar un área de aislamiento, un lugar donde las personas identificadas como que podrían tener el ébola o la enfermedad de Marburgo puedan esperar, separadas de otras personas, para recibir atención temporal y luego ser trasladadas a un centro médico dirigido a tratar a las personas que tienen el ébola o la enfermedad de Marburgo.</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dirty="0"/>
          </a:p>
        </p:txBody>
      </p:sp>
    </p:spTree>
    <p:extLst>
      <p:ext uri="{BB962C8B-B14F-4D97-AF65-F5344CB8AC3E}">
        <p14:creationId xmlns:p14="http://schemas.microsoft.com/office/powerpoint/2010/main" val="1785735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Guion</a:t>
            </a:r>
            <a:r>
              <a:rPr lang="es-ES" dirty="0"/>
              <a:t>:</a:t>
            </a:r>
          </a:p>
          <a:p>
            <a:r>
              <a:rPr lang="es-ES" dirty="0"/>
              <a:t>Hablemos primero de qué es el aislamiento. Luego, veremos cómo preparar un área de aislamiento.</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dirty="0"/>
          </a:p>
        </p:txBody>
      </p:sp>
    </p:spTree>
    <p:extLst>
      <p:ext uri="{BB962C8B-B14F-4D97-AF65-F5344CB8AC3E}">
        <p14:creationId xmlns:p14="http://schemas.microsoft.com/office/powerpoint/2010/main" val="3880722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dirty="0"/>
              <a:t>Guion:</a:t>
            </a:r>
          </a:p>
          <a:p>
            <a:r>
              <a:rPr lang="es-ES" dirty="0"/>
              <a:t>Si se identifica a través del proceso de evaluación que una persona posiblemente tenga el ébola o la enfermedad de Marburgo, esta debe separarse de inmediato de otros pacientes y de los trabajadores de la salud. Esta separación se llama aislamiento. </a:t>
            </a:r>
            <a:r>
              <a:rPr lang="es-ES" b="1" dirty="0"/>
              <a:t>El aislamiento previene que la persona propague el ébola o la enfermedad de Marburgo a las personas que estén cerca, incluidos ustedes, otros trabajadores de la salud o pacientes. </a:t>
            </a:r>
          </a:p>
          <a:p>
            <a:pPr marL="228600" indent="-228600">
              <a:buAutoNum type="arabicParen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0039A6"/>
                </a:solidFill>
                <a:latin typeface="Calibri"/>
                <a:cs typeface="Calibri"/>
              </a:rPr>
              <a:t>Todo centro médico debe tener un espacio identificado que pueda funcionar como área de aislamiento </a:t>
            </a:r>
            <a:r>
              <a:rPr lang="es-ES" sz="1200" dirty="0">
                <a:latin typeface="Calibri"/>
                <a:cs typeface="Calibri"/>
              </a:rPr>
              <a:t>hasta que el paciente pueda ser trasladado a un centro designado para realizar pruebas y brindar atención médica.</a:t>
            </a:r>
            <a:r>
              <a:rPr lang="es-ES" sz="1200" dirty="0">
                <a:solidFill>
                  <a:srgbClr val="000000"/>
                </a:solidFill>
                <a:latin typeface="Calibri"/>
                <a:cs typeface="Calibri"/>
              </a:rPr>
              <a:t> A veces se le llama “área de contención” o “aislamiento temporal”. </a:t>
            </a:r>
          </a:p>
          <a:p>
            <a:pPr marL="0" indent="0">
              <a:buNone/>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dirty="0"/>
          </a:p>
        </p:txBody>
      </p:sp>
    </p:spTree>
    <p:extLst>
      <p:ext uri="{BB962C8B-B14F-4D97-AF65-F5344CB8AC3E}">
        <p14:creationId xmlns:p14="http://schemas.microsoft.com/office/powerpoint/2010/main" val="1346859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dirty="0"/>
              <a:t>Guion</a:t>
            </a:r>
            <a:r>
              <a:rPr lang="es-ES" dirty="0"/>
              <a:t>:</a:t>
            </a:r>
          </a:p>
          <a:p>
            <a:r>
              <a:rPr lang="es-ES" dirty="0"/>
              <a:t>Las áreas de aislamiento deben estar separadas de otras áreas para el cuidado de pacientes a fin de prevenir que las personas enfermas transmitan la enfermedad a otras personas. Esto podría ser en una edificación separada, pero de acuerdo con el diseño y los recursos de su centro médico, también podría ser una estructura temporal, por ejemplo, una carpa, como la que se ve en la fotografía de arriba, o un área en el exterior demarcada para las personas en aislamiento, por ejemplo, debajo de un árbol, como en la fotografía de abajo. </a:t>
            </a:r>
          </a:p>
          <a:p>
            <a:endParaRPr lang="en-US" dirty="0"/>
          </a:p>
          <a:p>
            <a:r>
              <a:rPr lang="es-ES" dirty="0"/>
              <a:t>El área de aislamiento debe designarse para uso exclusivo de las personas que se sospeche que tengan el ébola o la enfermedad de Marburgo. Si algunos pacientes necesitan aislarse por otras razones, se necesitará un área de aislamiento diferente para ellos.</a:t>
            </a:r>
          </a:p>
          <a:p>
            <a:endParaRPr lang="en-US" dirty="0"/>
          </a:p>
          <a:p>
            <a:r>
              <a:rPr lang="es-ES" dirty="0"/>
              <a:t>El área de aislamiento debe tener también acceso restringido de manera que entren únicamente los trabajadores de la salud, por ejemplo, para administrar medicamentos orales. Podría ser necesario cercar o acordonar las áreas o entradas para restringir el acceso.</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7</a:t>
            </a:fld>
            <a:endParaRPr lang="en-US" dirty="0"/>
          </a:p>
        </p:txBody>
      </p:sp>
    </p:spTree>
    <p:extLst>
      <p:ext uri="{BB962C8B-B14F-4D97-AF65-F5344CB8AC3E}">
        <p14:creationId xmlns:p14="http://schemas.microsoft.com/office/powerpoint/2010/main" val="1351011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normAutofit fontScale="92500" lnSpcReduction="10000"/>
          </a:bodyPr>
          <a:lstStyle/>
          <a:p>
            <a:r>
              <a:rPr lang="es-ES" i="1" dirty="0"/>
              <a:t>Guion</a:t>
            </a:r>
            <a:r>
              <a:rPr lang="es-ES" dirty="0"/>
              <a:t>:</a:t>
            </a:r>
          </a:p>
          <a:p>
            <a:r>
              <a:rPr lang="es-ES" dirty="0"/>
              <a:t>El área de aislamiento debe diseñarse con un flujo unidireccional. Esto significa que las personas solo deben moverse por ese espacio en una dirección, como en una calle de una vía. Lo ideal es que el área de aislamiento tenga una entrada y una salida separadas, espacios destinados a ponerse y quitarse el equipo de protección personal, llamado también EPP, y suministros separados para el cuidado de pacientes, a fin de asegurar el flujo unidireccional. </a:t>
            </a:r>
          </a:p>
          <a:p>
            <a:endParaRPr lang="en-US" dirty="0"/>
          </a:p>
          <a:p>
            <a:r>
              <a:rPr lang="es-ES" dirty="0"/>
              <a:t>También debe haber una separación mínima de un metro entre las camas en el área de aislamiento. El solo hecho de que un paciente esté en una unidad de aislamiento no significa que tenga ébola o enfermedad de Marburgo, aunque algunos pacientes podrían tenerla. Mantener un espacio adecuado entre pacientes ayuda a proteger a los pacientes que no están infectados para evitar que se infecten.</a:t>
            </a:r>
          </a:p>
          <a:p>
            <a:endParaRPr lang="en-US" dirty="0"/>
          </a:p>
          <a:p>
            <a:r>
              <a:rPr lang="es-ES" dirty="0"/>
              <a:t>Por último, el área de aislamiento debe tener la capacidad para que los pacientes se queden de forma temporal y segura. Esto significa que haya estaciones para la higiene de las manos disponibles, y se requieren opciones sanitarias separadas para cada paciente, como una letrina o inodoro portátil.</a:t>
            </a:r>
          </a:p>
          <a:p>
            <a:endParaRPr lang="en-US" dirty="0"/>
          </a:p>
          <a:p>
            <a:r>
              <a:rPr lang="es-ES" dirty="0"/>
              <a:t>Estas dos fotos muestran ejemplos de áreas de aislamiento. En la foto de arriba vemos que el área de aislamiento tiene una cama y una silla para el paciente, así como una opción sanitaria exclusiva para cada paciente. Eso nos lleva a la próxima diapositiva sobre el equipo y los suministros que debe haber en el área de aislamiento.</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8</a:t>
            </a:fld>
            <a:endParaRPr lang="en-US" dirty="0"/>
          </a:p>
        </p:txBody>
      </p:sp>
    </p:spTree>
    <p:extLst>
      <p:ext uri="{BB962C8B-B14F-4D97-AF65-F5344CB8AC3E}">
        <p14:creationId xmlns:p14="http://schemas.microsoft.com/office/powerpoint/2010/main" val="952518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normAutofit fontScale="70000" lnSpcReduction="20000"/>
          </a:bodyPr>
          <a:lstStyle/>
          <a:p>
            <a:pPr marL="0" indent="0">
              <a:buFont typeface="Arial" panose="020B0604020202020204" pitchFamily="34" charset="0"/>
              <a:buNone/>
            </a:pPr>
            <a:r>
              <a:rPr lang="es-ES" sz="1600" i="1" dirty="0">
                <a:effectLst/>
                <a:latin typeface="+mn-lt"/>
                <a:cs typeface="Calibri"/>
              </a:rPr>
              <a:t>Guion</a:t>
            </a:r>
            <a:r>
              <a:rPr lang="es-ES" sz="1600" dirty="0">
                <a:effectLst/>
                <a:latin typeface="+mn-lt"/>
                <a:cs typeface="Calibri"/>
              </a:rPr>
              <a:t>:</a:t>
            </a:r>
          </a:p>
          <a:p>
            <a:pPr marL="0" indent="0">
              <a:buFont typeface="Arial" panose="020B0604020202020204" pitchFamily="34" charset="0"/>
              <a:buNone/>
            </a:pPr>
            <a:r>
              <a:rPr lang="es-ES" sz="1600" dirty="0">
                <a:effectLst/>
                <a:latin typeface="+mn-lt"/>
                <a:cs typeface="Calibri"/>
              </a:rPr>
              <a:t>Se necesitan muchos equipos y suministros tanto en el área de aislamiento como en las áreas donde las personas se pondrán y quitarán el equipo de protección personal o EPP.</a:t>
            </a:r>
            <a:r>
              <a:rPr lang="es-ES" sz="1600" baseline="0" dirty="0">
                <a:effectLst/>
                <a:latin typeface="+mn-lt"/>
                <a:cs typeface="Calibri"/>
              </a:rPr>
              <a:t> </a:t>
            </a:r>
          </a:p>
          <a:p>
            <a:pPr marL="0" indent="0">
              <a:buFont typeface="Arial" panose="020B0604020202020204" pitchFamily="34" charset="0"/>
              <a:buNone/>
            </a:pPr>
            <a:r>
              <a:rPr lang="es-ES" sz="1600" baseline="0" dirty="0">
                <a:effectLst/>
                <a:latin typeface="+mn-lt"/>
                <a:cs typeface="Calibri"/>
              </a:rPr>
              <a:t>Toda área de aislamiento debe tener lo siguiente disponible para los pacientes:</a:t>
            </a:r>
          </a:p>
          <a:p>
            <a:pPr marL="285750" indent="-285750">
              <a:buFontTx/>
              <a:buChar char="-"/>
            </a:pPr>
            <a:r>
              <a:rPr lang="es-ES" sz="1600" dirty="0">
                <a:effectLst/>
                <a:latin typeface="+mn-lt"/>
                <a:cs typeface="Calibri"/>
              </a:rPr>
              <a:t>Una silla o banco para cada paciente o una cama con un colchón que tenga una cubierta de plástico </a:t>
            </a:r>
          </a:p>
          <a:p>
            <a:pPr marL="285750" indent="-285750">
              <a:buFontTx/>
              <a:buChar char="-"/>
            </a:pPr>
            <a:r>
              <a:rPr lang="es-ES" sz="1600" dirty="0">
                <a:effectLst/>
                <a:latin typeface="+mn-lt"/>
                <a:cs typeface="Calibri"/>
              </a:rPr>
              <a:t>Agua y alimentos</a:t>
            </a:r>
          </a:p>
          <a:p>
            <a:pPr marL="285750" indent="-285750">
              <a:buFontTx/>
              <a:buChar char="-"/>
            </a:pPr>
            <a:r>
              <a:rPr lang="es-ES" sz="1600" dirty="0">
                <a:effectLst/>
                <a:latin typeface="+mn-lt"/>
                <a:cs typeface="Calibri"/>
              </a:rPr>
              <a:t>Una estación para la higiene de las manos</a:t>
            </a:r>
          </a:p>
          <a:p>
            <a:pPr marL="285750" indent="-285750">
              <a:buFontTx/>
              <a:buChar char="-"/>
            </a:pPr>
            <a:r>
              <a:rPr lang="es-ES" sz="1600" dirty="0">
                <a:effectLst/>
                <a:latin typeface="+mn-lt"/>
                <a:cs typeface="Calibri"/>
              </a:rPr>
              <a:t>Y una opción sanitaria exclusiva para cada paciente en aislamiento, como inodoro, letrina o bacinilla</a:t>
            </a:r>
          </a:p>
          <a:p>
            <a:pPr marL="285750" indent="-285750">
              <a:buFontTx/>
              <a:buChar char="-"/>
            </a:pPr>
            <a:endParaRPr lang="fr-FR" sz="1600" kern="1200" dirty="0">
              <a:effectLst/>
              <a:latin typeface="+mn-lt"/>
              <a:cs typeface="Calibri"/>
            </a:endParaRPr>
          </a:p>
          <a:p>
            <a:pPr marL="0" indent="0">
              <a:buFontTx/>
              <a:buNone/>
            </a:pPr>
            <a:r>
              <a:rPr lang="es-ES" sz="1600" dirty="0">
                <a:effectLst/>
                <a:latin typeface="+mn-lt"/>
                <a:cs typeface="Calibri"/>
              </a:rPr>
              <a:t>Si se usará el área para el cuidado de pacientes, también debe tener:</a:t>
            </a:r>
          </a:p>
          <a:p>
            <a:pPr marL="285750" indent="-285750">
              <a:buFontTx/>
              <a:buChar char="-"/>
            </a:pPr>
            <a:r>
              <a:rPr lang="es-ES" sz="1600" dirty="0">
                <a:effectLst/>
                <a:latin typeface="+mn-lt"/>
                <a:cs typeface="Calibri"/>
              </a:rPr>
              <a:t>EPP para los trabajadores de la salud</a:t>
            </a:r>
          </a:p>
          <a:p>
            <a:pPr marL="285750" indent="-285750">
              <a:buFontTx/>
              <a:buChar char="-"/>
            </a:pPr>
            <a:r>
              <a:rPr lang="es-ES" sz="1600" dirty="0">
                <a:effectLst/>
                <a:latin typeface="+mn-lt"/>
                <a:cs typeface="Calibri"/>
              </a:rPr>
              <a:t>Y equipo designado al cuidado del paciente</a:t>
            </a:r>
          </a:p>
          <a:p>
            <a:pPr marL="285750" indent="-285750">
              <a:buFontTx/>
              <a:buChar char="-"/>
            </a:pPr>
            <a:endParaRPr lang="fr-FR" sz="1600" kern="1200" dirty="0">
              <a:effectLst/>
              <a:latin typeface="+mn-lt"/>
              <a:cs typeface="Calibri"/>
            </a:endParaRPr>
          </a:p>
          <a:p>
            <a:pPr marL="0" indent="0">
              <a:buFontTx/>
              <a:buNone/>
            </a:pPr>
            <a:r>
              <a:rPr lang="es-ES" sz="1600" dirty="0">
                <a:effectLst/>
                <a:latin typeface="+mn-lt"/>
                <a:cs typeface="Calibri"/>
              </a:rPr>
              <a:t>Para la limpieza y desinfección, el área de aislamiento debe tener:</a:t>
            </a:r>
          </a:p>
          <a:p>
            <a:pPr marL="285750" indent="-285750">
              <a:buFontTx/>
              <a:buChar char="-"/>
            </a:pPr>
            <a:r>
              <a:rPr lang="es-ES" sz="1600" dirty="0">
                <a:effectLst/>
                <a:latin typeface="+mn-lt"/>
                <a:cs typeface="Calibri"/>
              </a:rPr>
              <a:t>Solución de cloro al 0.5 % o algún otro desinfectante</a:t>
            </a:r>
          </a:p>
          <a:p>
            <a:pPr marL="285750" indent="-285750">
              <a:buFontTx/>
              <a:buChar char="-"/>
            </a:pPr>
            <a:r>
              <a:rPr lang="es-ES" sz="1600" dirty="0">
                <a:effectLst/>
                <a:latin typeface="+mn-lt"/>
                <a:cs typeface="Calibri"/>
              </a:rPr>
              <a:t>Agua y jabón</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s-ES" sz="1600" dirty="0">
                <a:solidFill>
                  <a:schemeClr val="tx1"/>
                </a:solidFill>
              </a:rPr>
              <a:t>Y equipo de limpieza exclusivo para la unidad de aislamiento, como trapeadores, baldes y paños para limpiar</a:t>
            </a:r>
          </a:p>
          <a:p>
            <a:pPr marL="0" indent="0">
              <a:buFontTx/>
              <a:buNone/>
            </a:pPr>
            <a:endParaRPr lang="fr-FR" sz="1600" kern="1200" dirty="0">
              <a:effectLst/>
              <a:latin typeface="+mn-lt"/>
              <a:cs typeface="Calibri"/>
            </a:endParaRPr>
          </a:p>
          <a:p>
            <a:pPr marL="0" indent="0">
              <a:buFontTx/>
              <a:buNone/>
            </a:pPr>
            <a:r>
              <a:rPr lang="es-ES" sz="1600" dirty="0">
                <a:effectLst/>
                <a:latin typeface="+mn-lt"/>
                <a:cs typeface="Calibri"/>
              </a:rPr>
              <a:t>Para la eliminación de desechos, debe haber:</a:t>
            </a:r>
          </a:p>
          <a:p>
            <a:pPr marL="285750" indent="-285750">
              <a:buFontTx/>
              <a:buChar char="-"/>
            </a:pPr>
            <a:r>
              <a:rPr lang="es-ES" sz="1600" dirty="0">
                <a:effectLst/>
                <a:latin typeface="+mn-lt"/>
                <a:cs typeface="Calibri"/>
              </a:rPr>
              <a:t>Un recipiente para desechos de peligro biológico</a:t>
            </a:r>
          </a:p>
          <a:p>
            <a:pPr marL="285750" indent="-285750">
              <a:buFontTx/>
              <a:buChar char="-"/>
            </a:pPr>
            <a:r>
              <a:rPr lang="es-ES" sz="1600" dirty="0">
                <a:effectLst/>
                <a:latin typeface="+mn-lt"/>
                <a:cs typeface="Calibri"/>
              </a:rPr>
              <a:t>Y un recipiente para desechos generales</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lang="en-US" sz="1600" kern="1200" dirty="0">
              <a:solidFill>
                <a:schemeClr val="tx1"/>
              </a:solidFill>
              <a:effectLst/>
              <a:latin typeface="+mn-lt"/>
              <a:cs typeface="Calibri"/>
            </a:endParaRP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9</a:t>
            </a:fld>
            <a:endParaRPr lang="en-US" dirty="0"/>
          </a:p>
        </p:txBody>
      </p:sp>
    </p:spTree>
    <p:extLst>
      <p:ext uri="{BB962C8B-B14F-4D97-AF65-F5344CB8AC3E}">
        <p14:creationId xmlns:p14="http://schemas.microsoft.com/office/powerpoint/2010/main" val="3764000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normAutofit fontScale="92500" lnSpcReduction="10000"/>
          </a:bodyPr>
          <a:lstStyle/>
          <a:p>
            <a:pPr marL="0" indent="0">
              <a:buFont typeface="Arial" panose="020B0604020202020204" pitchFamily="34" charset="0"/>
              <a:buNone/>
            </a:pPr>
            <a:r>
              <a:rPr lang="es-ES" sz="1600" i="1" dirty="0">
                <a:effectLst/>
                <a:latin typeface="+mn-lt"/>
                <a:cs typeface="Calibri"/>
              </a:rPr>
              <a:t>Guion</a:t>
            </a:r>
            <a:r>
              <a:rPr lang="es-ES" sz="1600" dirty="0">
                <a:effectLst/>
                <a:latin typeface="+mn-lt"/>
                <a:cs typeface="Calibri"/>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1600" dirty="0">
                <a:effectLst/>
                <a:latin typeface="+mn-lt"/>
                <a:cs typeface="Calibri"/>
              </a:rPr>
              <a:t>Lo ideal es que el área de aislamiento tenga un espacio separado para ponerse y quitarse el EPP</a:t>
            </a:r>
            <a:r>
              <a:rPr lang="es-ES" sz="1600">
                <a:effectLst/>
                <a:latin typeface="+mn-lt"/>
                <a:cs typeface="Calibri"/>
              </a:rPr>
              <a:t>. </a:t>
            </a:r>
            <a:endParaRPr lang="fr-FR" sz="1600" kern="1200" dirty="0">
              <a:effectLst/>
              <a:latin typeface="+mn-lt"/>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1600" dirty="0">
                <a:effectLst/>
                <a:latin typeface="+mn-lt"/>
                <a:cs typeface="Calibri"/>
              </a:rPr>
              <a:t>El área para ponerse el EPP debe tener una estación para la higiene de las manos y un suministro de EPP limpio.</a:t>
            </a:r>
            <a:endParaRPr lang="fr-FR" sz="1600" kern="1200" dirty="0">
              <a:effectLst/>
              <a:latin typeface="+mn-lt"/>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1600" dirty="0">
                <a:effectLst/>
                <a:latin typeface="+mn-lt"/>
                <a:cs typeface="Calibri"/>
              </a:rPr>
              <a:t>El área para quitarse el EPP debe tener lo siguiente para quitarse el EPP de manera segura:</a:t>
            </a:r>
          </a:p>
          <a:p>
            <a:pPr marL="0" lvl="0" indent="0">
              <a:buFont typeface="Wingdings" panose="05000000000000000000" pitchFamily="2" charset="2"/>
              <a:buNone/>
            </a:pPr>
            <a:r>
              <a:rPr lang="es-ES" sz="1600" dirty="0">
                <a:solidFill>
                  <a:schemeClr val="tx1"/>
                </a:solidFill>
                <a:latin typeface="Calibri"/>
                <a:cs typeface="Calibri"/>
              </a:rPr>
              <a:t>Un balde con solución de cloro fuerte (0.5 %) </a:t>
            </a:r>
          </a:p>
          <a:p>
            <a:pPr marL="0" lvl="0" indent="0">
              <a:buFont typeface="Wingdings" panose="05000000000000000000" pitchFamily="2" charset="2"/>
              <a:buNone/>
            </a:pPr>
            <a:r>
              <a:rPr lang="es-ES" sz="1600" dirty="0">
                <a:solidFill>
                  <a:schemeClr val="tx1"/>
                </a:solidFill>
                <a:latin typeface="Calibri"/>
                <a:cs typeface="Calibri"/>
              </a:rPr>
              <a:t>Un balde con solución de cloro suave (0.05 %)</a:t>
            </a:r>
          </a:p>
          <a:p>
            <a:pPr marL="0" lvl="0" indent="0">
              <a:buFont typeface="Wingdings" panose="05000000000000000000" pitchFamily="2" charset="2"/>
              <a:buNone/>
            </a:pPr>
            <a:r>
              <a:rPr lang="es-ES" sz="1600" dirty="0">
                <a:solidFill>
                  <a:schemeClr val="tx1"/>
                </a:solidFill>
                <a:latin typeface="Calibri"/>
                <a:cs typeface="Calibri"/>
              </a:rPr>
              <a:t>Un recipiente con tapa para desechos de peligro biológico, como el EPP desechable y otros desechos infecciosos</a:t>
            </a:r>
          </a:p>
          <a:p>
            <a:pPr marL="0" lvl="0" indent="0">
              <a:buFont typeface="Wingdings" panose="05000000000000000000" pitchFamily="2" charset="2"/>
              <a:buNone/>
            </a:pPr>
            <a:r>
              <a:rPr lang="es-ES" sz="1600" dirty="0">
                <a:solidFill>
                  <a:schemeClr val="tx1"/>
                </a:solidFill>
                <a:latin typeface="Calibri"/>
                <a:cs typeface="Calibri"/>
              </a:rPr>
              <a:t>Un recipiente para el EPP reutilizable que será reprocesado</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s-ES" sz="1600" noProof="0" dirty="0">
                <a:cs typeface="Calibri"/>
              </a:rPr>
              <a:t>Y suministros para la higiene de las manos </a:t>
            </a:r>
          </a:p>
          <a:p>
            <a:pPr marL="0" lvl="0" indent="0">
              <a:buFont typeface="Wingdings" panose="05000000000000000000" pitchFamily="2" charset="2"/>
              <a:buNone/>
            </a:pPr>
            <a:r>
              <a:rPr lang="es-ES" sz="1600" dirty="0">
                <a:solidFill>
                  <a:schemeClr val="tx1"/>
                </a:solidFill>
                <a:latin typeface="Calibri"/>
                <a:cs typeface="Calibri"/>
              </a:rPr>
              <a:t>Hablaremos más en otra sesión sobre cómo limpiar y desinfectar el EPP para que puede ser reutilizado. Si quieren repasar cómo ponerse y quitarse el EPP, pueden consultar las diapositivas de la sesión enfocada en ese tema.</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10</a:t>
            </a:fld>
            <a:endParaRPr lang="en-US" dirty="0"/>
          </a:p>
        </p:txBody>
      </p:sp>
    </p:spTree>
    <p:extLst>
      <p:ext uri="{BB962C8B-B14F-4D97-AF65-F5344CB8AC3E}">
        <p14:creationId xmlns:p14="http://schemas.microsoft.com/office/powerpoint/2010/main" val="3362927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dirty="0"/>
              <a:t>Guion</a:t>
            </a:r>
            <a:r>
              <a:rPr lang="es-ES" dirty="0"/>
              <a:t>:</a:t>
            </a:r>
          </a:p>
          <a:p>
            <a:pPr>
              <a:defRPr/>
            </a:pPr>
            <a:r>
              <a:rPr lang="es-ES" dirty="0"/>
              <a:t>Volvamos a nuestro ejemplo de la última sesión de cómo se podría ver la preparación de un centro. </a:t>
            </a:r>
            <a:r>
              <a:rPr lang="es-ES" sz="1200" dirty="0">
                <a:solidFill>
                  <a:schemeClr val="tx1"/>
                </a:solidFill>
                <a:effectLst/>
                <a:latin typeface="+mn-lt"/>
                <a:ea typeface="+mn-lt"/>
                <a:cs typeface="+mn-cs"/>
              </a:rPr>
              <a:t>De nuevo, esta imagen es específica para la enfermedad de Marburgo, pero se puede aplicar también al ébola. </a:t>
            </a:r>
            <a:r>
              <a:rPr lang="es-ES" dirty="0"/>
              <a:t>Recuerden que, al igual que el área de evaluación, su área de aislamiento podría verse diferente a la de este centro médico porque se adaptará al diseño de su centro y a los recursos disponibles. </a:t>
            </a:r>
          </a:p>
          <a:p>
            <a:endParaRPr lang="en-US" dirty="0"/>
          </a:p>
          <a:p>
            <a:pPr marL="0" indent="0">
              <a:buFontTx/>
              <a:buNone/>
            </a:pPr>
            <a:r>
              <a:rPr lang="es-ES" dirty="0"/>
              <a:t>Fíjense que cualquier persona que se sospeche que tenga el ébola o la enfermedad de Marburgo después de la evaluación será enviada directamente al área de aislamiento. </a:t>
            </a:r>
          </a:p>
          <a:p>
            <a:pPr marL="0" indent="0">
              <a:buFontTx/>
              <a:buNone/>
            </a:pPr>
            <a:r>
              <a:rPr lang="es-ES" dirty="0"/>
              <a:t>Fíjense que el área de aislamiento tiene entradas y salidas separadas para los pacientes y el personal, lo que permite el flujo unidireccional del tráfico por este espacio.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Fíjense que hay un lugar para que los trabajadores de la salud se pongan el EPP y un lugar separado para que se lo quiten. La ubicación de estas áreas también propicia el flujo unidireccional y asegura que el EPP limpio se mantenga separado del EPP usado.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Fíjense que el área para ponerse el EPP tiene una estación para la higiene de las manos y suministros de EPP limpios. El área para quitarse el EPP contiene suministros necesarios para quitarse el EPP sucio de manera segura, como soluciones de cloro, un lavapiés, un recipiente con tapa para desechos que se pueden quemar y un recipiente para el EPP reutilizable.</a:t>
            </a:r>
          </a:p>
          <a:p>
            <a:pPr marL="0" indent="0">
              <a:buFontTx/>
              <a:buNone/>
            </a:pPr>
            <a:r>
              <a:rPr lang="es-ES" dirty="0"/>
              <a:t>Fíjense que el área de aislamiento tiene espacio para mantener una distancia adecuada entre las camas y que cada paciente tendría su propia opción sanitaria, en este caso, un inodoro portátil. También hay estaciones de cloro en la habitación.</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11</a:t>
            </a:fld>
            <a:endParaRPr lang="en-US" dirty="0"/>
          </a:p>
        </p:txBody>
      </p:sp>
    </p:spTree>
    <p:extLst>
      <p:ext uri="{BB962C8B-B14F-4D97-AF65-F5344CB8AC3E}">
        <p14:creationId xmlns:p14="http://schemas.microsoft.com/office/powerpoint/2010/main" val="36703779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b="1" i="1" dirty="0"/>
              <a:t>Reflexión</a:t>
            </a:r>
            <a:r>
              <a:rPr lang="es-ES" i="1" dirty="0"/>
              <a:t>: </a:t>
            </a:r>
          </a:p>
          <a:p>
            <a:pPr marL="171450" indent="-171450">
              <a:buFont typeface="Arial" panose="020B0604020202020204" pitchFamily="34" charset="0"/>
              <a:buChar char="•"/>
            </a:pPr>
            <a:r>
              <a:rPr lang="es-ES" i="1" dirty="0"/>
              <a:t>Anima a los participantes a aplicar, analizar y evaluar lo que han aprendido, lo que los ayuda a profundizar su comprensión del tema. </a:t>
            </a:r>
          </a:p>
          <a:p>
            <a:pPr marL="171450" indent="-171450">
              <a:buFont typeface="Arial" panose="020B0604020202020204" pitchFamily="34" charset="0"/>
              <a:buChar char="•"/>
            </a:pPr>
            <a:r>
              <a:rPr lang="es-ES" i="1" dirty="0"/>
              <a:t>Les permite a los participantes pensar sobre cómo lo nuevo que están aprendiendo aplica a sus conocimientos y experiencias anteriores, lo que les ayuda a entender y recordar mejor las ideas que se enseñaron.</a:t>
            </a:r>
          </a:p>
          <a:p>
            <a:pPr marL="171450" indent="-171450">
              <a:buFont typeface="Arial" panose="020B0604020202020204" pitchFamily="34" charset="0"/>
              <a:buChar char="•"/>
            </a:pPr>
            <a:r>
              <a:rPr lang="es-ES" i="1" dirty="0"/>
              <a:t>Le permite a usted verificar la comprensión que tienen los participantes de lo que se ha conversado, para ver si es necesario repasar algunos temas.</a:t>
            </a:r>
          </a:p>
          <a:p>
            <a:endParaRPr lang="en-US" i="1" dirty="0"/>
          </a:p>
          <a:p>
            <a:r>
              <a:rPr lang="es-ES" b="1" i="1" dirty="0"/>
              <a:t>Guion</a:t>
            </a:r>
            <a:r>
              <a:rPr lang="es-ES" i="1" dirty="0"/>
              <a:t>:</a:t>
            </a:r>
          </a:p>
          <a:p>
            <a:r>
              <a:rPr lang="es-ES" dirty="0"/>
              <a:t>Ahora que se han familiarizado con cómo crear un área de aislamiento para el ébola o la enfermedad de Marburgo en un centro de atención médica, pensemos en cómo esto podría funcionar en su centro.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Si alguna vez han necesitado aislar a las personas que entran a su centro, ¿de qué manera la preparación del área de aislamiento para el ébola o la enfermedad de Marburgo se parece o se diferencia de otras áreas de aislamiento que su centro haya preparado en el pasado (por ejemplo, para el COVID-19)?</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t>[Deles unos minutos a los participantes para conversar entre todos o en grupos pequeños].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r>
              <a:rPr lang="es-ES" dirty="0"/>
              <a:t>¿Qué dificultades ha encontrado su centro en el pasado al preparar áreas de aislamiento? Si no han tenido esta experiencia, ¿qué dificultades anticipa que podría tener su centro?</a:t>
            </a:r>
          </a:p>
          <a:p>
            <a:r>
              <a:rPr lang="es-ES" i="1" dirty="0"/>
              <a:t>[Haga una lista de las dificultades a medida que los participantes las mencionen. Luego, pídale al grupo que haga sugerencias para encontrar maneras en que se podrían superar esas dificultades. Las respuestas serán variadas. Usted también puede hacer sugerencias según lo considere oportuno. El tiempo recomendado para esta conversación es de 7 a 10 minutos. Podría elegir abreviar esta conversación debido a límites de tiempo, o extenderla si el tiempo lo permite].</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dirty="0"/>
          </a:p>
        </p:txBody>
      </p:sp>
    </p:spTree>
    <p:extLst>
      <p:ext uri="{BB962C8B-B14F-4D97-AF65-F5344CB8AC3E}">
        <p14:creationId xmlns:p14="http://schemas.microsoft.com/office/powerpoint/2010/main" val="1333598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dirty="0"/>
              <a:t>Guion</a:t>
            </a:r>
            <a:r>
              <a:rPr lang="es-ES" dirty="0"/>
              <a:t>:</a:t>
            </a:r>
          </a:p>
          <a:p>
            <a:r>
              <a:rPr lang="es-ES" dirty="0"/>
              <a:t>Para resumir la sesión de hoy, repasemos algunos puntos clave. Primero, el </a:t>
            </a:r>
            <a:r>
              <a:rPr lang="es-ES" sz="1200" b="1" dirty="0">
                <a:solidFill>
                  <a:schemeClr val="accent1">
                    <a:lumMod val="75000"/>
                  </a:schemeClr>
                </a:solidFill>
                <a:latin typeface="Calibri"/>
                <a:cs typeface="Calibri"/>
              </a:rPr>
              <a:t>aislamiento</a:t>
            </a:r>
            <a:r>
              <a:rPr lang="es-ES" sz="1200" b="1" u="sng" dirty="0">
                <a:solidFill>
                  <a:schemeClr val="accent6">
                    <a:lumMod val="75000"/>
                    <a:lumOff val="25000"/>
                  </a:schemeClr>
                </a:solidFill>
                <a:latin typeface="Calibri"/>
                <a:cs typeface="Calibri"/>
              </a:rPr>
              <a:t> </a:t>
            </a:r>
            <a:r>
              <a:rPr lang="es-ES" sz="1200" dirty="0">
                <a:solidFill>
                  <a:srgbClr val="000000"/>
                </a:solidFill>
                <a:latin typeface="Calibri"/>
                <a:cs typeface="Calibri"/>
              </a:rPr>
              <a:t>previene que las personas con el ébola o la enfermedad de Marburgo la propaguen a otras personas. </a:t>
            </a:r>
            <a:r>
              <a:rPr lang="es-ES" sz="1200" b="1" dirty="0">
                <a:solidFill>
                  <a:schemeClr val="accent1">
                    <a:lumMod val="75000"/>
                  </a:schemeClr>
                </a:solidFill>
                <a:latin typeface="Calibri" panose="020F0502020204030204" pitchFamily="34" charset="0"/>
                <a:cs typeface="Calibri"/>
              </a:rPr>
              <a:t>Los protege a ustedes, a sus compañeros de trabajo y pacientes, y a su comunidad</a:t>
            </a:r>
            <a:r>
              <a:rPr lang="es-ES" sz="1200" b="0" dirty="0">
                <a:solidFill>
                  <a:schemeClr val="accent1">
                    <a:lumMod val="75000"/>
                  </a:schemeClr>
                </a:solidFill>
                <a:latin typeface="Calibri" panose="020F0502020204030204" pitchFamily="34" charset="0"/>
                <a:cs typeface="Calibri"/>
              </a:rPr>
              <a:t>; de hecho, es una de las cosas más importantes que pueden hacer </a:t>
            </a:r>
            <a:r>
              <a:rPr lang="es-ES" sz="1200" dirty="0">
                <a:latin typeface="Calibri" panose="020F0502020204030204" pitchFamily="34" charset="0"/>
                <a:cs typeface="Calibri"/>
              </a:rPr>
              <a:t>en su centro de atención médica para protegerse y proteger a su comunidad contra el ébola o la enfermedad de Marburgo.</a:t>
            </a:r>
          </a:p>
          <a:p>
            <a:endParaRPr lang="en-US" sz="1200" dirty="0">
              <a:solidFill>
                <a:srgbClr val="000000"/>
              </a:solidFill>
              <a:latin typeface="Calibri"/>
              <a:cs typeface="Calibri"/>
            </a:endParaRPr>
          </a:p>
          <a:p>
            <a:r>
              <a:rPr lang="es-ES" b="1" dirty="0">
                <a:solidFill>
                  <a:schemeClr val="accent1">
                    <a:lumMod val="75000"/>
                  </a:schemeClr>
                </a:solidFill>
                <a:latin typeface="Calibri"/>
                <a:cs typeface="Calibri"/>
              </a:rPr>
              <a:t>Todo centro médico debe tener un área de aislamiento separada </a:t>
            </a:r>
            <a:r>
              <a:rPr lang="es-ES" dirty="0">
                <a:latin typeface="Calibri"/>
                <a:cs typeface="Calibri"/>
              </a:rPr>
              <a:t>para los pacientes que se sospeche que tengan el ébola o la enfermedad de Marburgo hasta que puedan ser trasladados a un centro designado para realizar pruebas y brindar atención médica.</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dirty="0"/>
          </a:p>
        </p:txBody>
      </p:sp>
    </p:spTree>
    <p:extLst>
      <p:ext uri="{BB962C8B-B14F-4D97-AF65-F5344CB8AC3E}">
        <p14:creationId xmlns:p14="http://schemas.microsoft.com/office/powerpoint/2010/main" val="32787930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hyperlink" Target="http://www.cdc.gov/" TargetMode="Externa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OL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2" name="Picture 1" descr="Logos of the U.S. Department of Health and Human Services and the Centers for Disease control and Prevention" title="logos">
            <a:extLst>
              <a:ext uri="{FF2B5EF4-FFF2-40B4-BE49-F238E27FC236}">
                <a16:creationId xmlns:a16="http://schemas.microsoft.com/office/drawing/2014/main" id="{EE919770-1CCF-6FCC-982B-F6D0EFA661A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4" name="TextBox 3">
            <a:extLst>
              <a:ext uri="{FF2B5EF4-FFF2-40B4-BE49-F238E27FC236}">
                <a16:creationId xmlns:a16="http://schemas.microsoft.com/office/drawing/2014/main" id="{0EAB363D-0AC9-2278-88EC-7844D3B0617A}"/>
              </a:ext>
            </a:extLst>
          </p:cNvPr>
          <p:cNvSpPr txBox="1"/>
          <p:nvPr userDrawn="1"/>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680014704"/>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508NCEZID">
    <p:spTree>
      <p:nvGrpSpPr>
        <p:cNvPr id="1" name=""/>
        <p:cNvGrpSpPr/>
        <p:nvPr/>
      </p:nvGrpSpPr>
      <p:grpSpPr>
        <a:xfrm>
          <a:off x="0" y="0"/>
          <a:ext cx="0" cy="0"/>
          <a:chOff x="0" y="0"/>
          <a:chExt cx="0" cy="0"/>
        </a:xfrm>
      </p:grpSpPr>
      <p:pic>
        <p:nvPicPr>
          <p:cNvPr id="3" name="Picture 2" descr="Logos: U.S. Department of Health and Human Services (USDHHS) and the U.S. Centers for Disease control and Prevention (C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1881618" y="2955057"/>
            <a:ext cx="8021486" cy="612475"/>
          </a:xfrm>
          <a:prstGeom prst="rect">
            <a:avLst/>
          </a:prstGeom>
        </p:spPr>
        <p:txBody>
          <a:bodyPr anchor="b" anchorCtr="0">
            <a:spAutoFit/>
          </a:bodyPr>
          <a:lstStyle>
            <a:lvl1pPr algn="l">
              <a:lnSpc>
                <a:spcPts val="4000"/>
              </a:lnSpc>
              <a:defRPr lang="en-US" sz="4000" b="1" kern="1200" baseline="0" dirty="0">
                <a:solidFill>
                  <a:srgbClr val="005DAB"/>
                </a:solidFill>
                <a:effectLst/>
                <a:latin typeface="Calibri"/>
                <a:ea typeface="+mj-ea"/>
                <a:cs typeface="Calibri"/>
              </a:defRPr>
            </a:lvl1pPr>
          </a:lstStyle>
          <a:p>
            <a:r>
              <a:rPr lang="en-US" dirty="0"/>
              <a:t>Click to edit Master title style</a:t>
            </a:r>
          </a:p>
        </p:txBody>
      </p:sp>
      <p:sp>
        <p:nvSpPr>
          <p:cNvPr id="8" name="Subtitle 2"/>
          <p:cNvSpPr>
            <a:spLocks noGrp="1"/>
          </p:cNvSpPr>
          <p:nvPr>
            <p:ph type="subTitle" idx="1"/>
          </p:nvPr>
        </p:nvSpPr>
        <p:spPr>
          <a:xfrm>
            <a:off x="1881618" y="3898128"/>
            <a:ext cx="8036491" cy="584775"/>
          </a:xfrm>
          <a:prstGeom prst="rect">
            <a:avLst/>
          </a:prstGeom>
        </p:spPr>
        <p:txBody>
          <a:bodyPr>
            <a:spAutoFit/>
          </a:bodyPr>
          <a:lstStyle>
            <a:lvl1pPr marL="0" indent="0" algn="l">
              <a:buNone/>
              <a:defRPr lang="en-US" sz="3200" b="0" kern="1200" baseline="0" dirty="0">
                <a:solidFill>
                  <a:srgbClr val="005DAB"/>
                </a:solidFill>
                <a:effectLst/>
                <a:latin typeface="Calibri"/>
                <a:ea typeface="+mn-ea"/>
                <a:cs typeface="Calibri"/>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0" name="Text Placeholder 8"/>
          <p:cNvSpPr>
            <a:spLocks noGrp="1"/>
          </p:cNvSpPr>
          <p:nvPr>
            <p:ph type="body" sz="quarter" idx="10"/>
          </p:nvPr>
        </p:nvSpPr>
        <p:spPr>
          <a:xfrm>
            <a:off x="1881618" y="5292747"/>
            <a:ext cx="7939424" cy="438582"/>
          </a:xfrm>
          <a:prstGeom prst="rect">
            <a:avLst/>
          </a:prstGeom>
        </p:spPr>
        <p:txBody>
          <a:bodyPr>
            <a:spAutoFit/>
          </a:bodyPr>
          <a:lstStyle>
            <a:lvl1pPr marL="0" indent="0" algn="l">
              <a:lnSpc>
                <a:spcPts val="2667"/>
              </a:lnSpc>
              <a:buNone/>
              <a:defRPr lang="en-US" sz="2400" b="1" kern="1200" baseline="0" dirty="0">
                <a:solidFill>
                  <a:srgbClr val="005DAB"/>
                </a:solidFill>
                <a:latin typeface="Calibri"/>
                <a:ea typeface="+mn-ea"/>
                <a:cs typeface="Calibri"/>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4" name="Picture 13" descr="Logos: U.S. Department of Health and Human Services (USDHHS) and U.S. Centers for Disease Control and Prevention (CDC).">
            <a:extLst>
              <a:ext uri="{FF2B5EF4-FFF2-40B4-BE49-F238E27FC236}">
                <a16:creationId xmlns:a16="http://schemas.microsoft.com/office/drawing/2014/main" id="{66F10A3B-F6D9-8F42-26BA-3828F7663A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cxnSp>
        <p:nvCxnSpPr>
          <p:cNvPr id="2" name="Straight Connector 1">
            <a:extLst>
              <a:ext uri="{FF2B5EF4-FFF2-40B4-BE49-F238E27FC236}">
                <a16:creationId xmlns:a16="http://schemas.microsoft.com/office/drawing/2014/main" id="{A32171F8-67F3-BB15-E709-3EAB3F511DC3}"/>
              </a:ext>
              <a:ext uri="{C183D7F6-B498-43B3-948B-1728B52AA6E4}">
                <adec:decorative xmlns:adec="http://schemas.microsoft.com/office/drawing/2017/decorative" val="1"/>
              </a:ext>
            </a:extLst>
          </p:cNvPr>
          <p:cNvCxnSpPr/>
          <p:nvPr userDrawn="1"/>
        </p:nvCxnSpPr>
        <p:spPr>
          <a:xfrm flipV="1">
            <a:off x="1951956"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4255045"/>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86654353"/>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2" name="Content Placeholder 18">
            <a:extLst>
              <a:ext uri="{FF2B5EF4-FFF2-40B4-BE49-F238E27FC236}">
                <a16:creationId xmlns:a16="http://schemas.microsoft.com/office/drawing/2014/main" id="{DEA33828-D464-BA83-A8B5-72118796B77C}"/>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pic>
        <p:nvPicPr>
          <p:cNvPr id="3" name="Picture 2">
            <a:extLst>
              <a:ext uri="{FF2B5EF4-FFF2-40B4-BE49-F238E27FC236}">
                <a16:creationId xmlns:a16="http://schemas.microsoft.com/office/drawing/2014/main" id="{254DEAB8-C8ED-E463-69C4-E2F7EDA1F8F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964905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142057563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a:extLst>
              <a:ext uri="{FF2B5EF4-FFF2-40B4-BE49-F238E27FC236}">
                <a16:creationId xmlns:a16="http://schemas.microsoft.com/office/drawing/2014/main" id="{969963CA-F613-7239-4F4F-1C27351FB6E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31028543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948302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995624095"/>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_508OD">
    <p:spTree>
      <p:nvGrpSpPr>
        <p:cNvPr id="1" name=""/>
        <p:cNvGrpSpPr/>
        <p:nvPr/>
      </p:nvGrpSpPr>
      <p:grpSpPr>
        <a:xfrm>
          <a:off x="0" y="0"/>
          <a:ext cx="0" cy="0"/>
          <a:chOff x="0" y="0"/>
          <a:chExt cx="0" cy="0"/>
        </a:xfrm>
      </p:grpSpPr>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pic>
        <p:nvPicPr>
          <p:cNvPr id="8" name="Picture 7" descr="Logos: U.S. Department of Health and Human Services (USDHHS) and U.S. Centers for Disease Control and Prevention (CDC).">
            <a:extLst>
              <a:ext uri="{FF2B5EF4-FFF2-40B4-BE49-F238E27FC236}">
                <a16:creationId xmlns:a16="http://schemas.microsoft.com/office/drawing/2014/main" id="{71BB80B8-164C-C079-FAA1-A72E3E056A9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19489" y="5542566"/>
            <a:ext cx="2259946" cy="1390378"/>
          </a:xfrm>
          <a:prstGeom prst="rect">
            <a:avLst/>
          </a:prstGeom>
        </p:spPr>
      </p:pic>
      <p:sp>
        <p:nvSpPr>
          <p:cNvPr id="10" name="Text Placeholder 9">
            <a:extLst>
              <a:ext uri="{FF2B5EF4-FFF2-40B4-BE49-F238E27FC236}">
                <a16:creationId xmlns:a16="http://schemas.microsoft.com/office/drawing/2014/main" id="{4D9EAB00-B234-8E8A-F130-414919FA67FA}"/>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4"/>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1673587174"/>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CLOSING_ODOL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
        <p:nvSpPr>
          <p:cNvPr id="4" name="TextBox 3">
            <a:extLst>
              <a:ext uri="{FF2B5EF4-FFF2-40B4-BE49-F238E27FC236}">
                <a16:creationId xmlns:a16="http://schemas.microsoft.com/office/drawing/2014/main" id="{C8F5F0ED-E697-B435-D972-DC94EDE9F83B}"/>
              </a:ext>
            </a:extLst>
          </p:cNvPr>
          <p:cNvSpPr txBox="1"/>
          <p:nvPr userDrawn="1"/>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5" name="Picture 4" descr="Logos of the U.S. Department of Health and Human Services and the Centers for Disease control and Prevention" title="logos">
            <a:extLst>
              <a:ext uri="{FF2B5EF4-FFF2-40B4-BE49-F238E27FC236}">
                <a16:creationId xmlns:a16="http://schemas.microsoft.com/office/drawing/2014/main" id="{3CB28F94-DB63-0151-EA3C-C40B1C64A5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3345919816"/>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192847950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8161562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2625481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endParaRPr lang="en-US"/>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2200399368"/>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0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endParaRPr lang="en-US"/>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3"/>
            <a:r>
              <a:rPr lang="en-US"/>
              <a:t>Third level</a:t>
            </a:r>
          </a:p>
          <a:p>
            <a:pPr lvl="4"/>
            <a:r>
              <a:rPr lang="en-US"/>
              <a:t>Fourth level</a:t>
            </a:r>
          </a:p>
          <a:p>
            <a:pPr lvl="5"/>
            <a:r>
              <a:rPr lang="en-US"/>
              <a:t>Fifth level</a:t>
            </a:r>
          </a:p>
          <a:p>
            <a:pPr lvl="0"/>
            <a:endParaRPr lang="en-US"/>
          </a:p>
        </p:txBody>
      </p:sp>
    </p:spTree>
    <p:extLst>
      <p:ext uri="{BB962C8B-B14F-4D97-AF65-F5344CB8AC3E}">
        <p14:creationId xmlns:p14="http://schemas.microsoft.com/office/powerpoint/2010/main" val="120822859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LOSING_OD">
    <p:spTree>
      <p:nvGrpSpPr>
        <p:cNvPr id="1" name=""/>
        <p:cNvGrpSpPr/>
        <p:nvPr/>
      </p:nvGrpSpPr>
      <p:grpSpPr>
        <a:xfrm>
          <a:off x="0" y="0"/>
          <a:ext cx="0" cy="0"/>
          <a:chOff x="0" y="0"/>
          <a:chExt cx="0" cy="0"/>
        </a:xfrm>
      </p:grpSpPr>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78896076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089888962"/>
      </p:ext>
    </p:extLst>
  </p:cSld>
  <p:clrMap bg1="lt1" tx1="dk1" bg2="lt2" tx2="dk2" accent1="accent1" accent2="accent2" accent3="accent3" accent4="accent4" accent5="accent5" accent6="accent6" hlink="hlink" folHlink="folHlink"/>
  <p:sldLayoutIdLst>
    <p:sldLayoutId id="2147483667" r:id="rId1"/>
    <p:sldLayoutId id="2147483677" r:id="rId2"/>
    <p:sldLayoutId id="2147483668" r:id="rId3"/>
    <p:sldLayoutId id="2147483669" r:id="rId4"/>
    <p:sldLayoutId id="2147483670" r:id="rId5"/>
    <p:sldLayoutId id="2147483671" r:id="rId6"/>
    <p:sldLayoutId id="2147483672" r:id="rId7"/>
    <p:sldLayoutId id="2147483673" r:id="rId8"/>
    <p:sldLayoutId id="2147483678" r:id="rId9"/>
    <p:sldLayoutId id="2147483674" r:id="rId10"/>
    <p:sldLayoutId id="2147483675" r:id="rId11"/>
    <p:sldLayoutId id="2147483676" r:id="rId12"/>
    <p:sldLayoutId id="2147483660" r:id="rId13"/>
    <p:sldLayoutId id="2147483662" r:id="rId14"/>
    <p:sldLayoutId id="2147483664" r:id="rId15"/>
    <p:sldLayoutId id="2147483665" r:id="rId16"/>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hyperlink" Target="http://www.cdc.gov/"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719EDB-4234-0C41-D285-4FF2EAC50B6C}"/>
              </a:ext>
            </a:extLst>
          </p:cNvPr>
          <p:cNvSpPr>
            <a:spLocks noGrp="1"/>
          </p:cNvSpPr>
          <p:nvPr>
            <p:ph type="title"/>
          </p:nvPr>
        </p:nvSpPr>
        <p:spPr>
          <a:xfrm>
            <a:off x="1881618" y="2955057"/>
            <a:ext cx="8021486" cy="612475"/>
          </a:xfrm>
        </p:spPr>
        <p:txBody>
          <a:bodyPr vert="horz" lIns="91440" tIns="45720" rIns="91440" bIns="45720" rtlCol="0" anchor="b" anchorCtr="0">
            <a:normAutofit fontScale="90000"/>
          </a:bodyPr>
          <a:lstStyle/>
          <a:p>
            <a:pPr>
              <a:lnSpc>
                <a:spcPct val="100000"/>
              </a:lnSpc>
            </a:pPr>
            <a:r>
              <a:rPr lang="es-ES" sz="4400" dirty="0">
                <a:latin typeface="Calibri"/>
                <a:cs typeface="Calibri"/>
              </a:rPr>
              <a:t>Prevención y control de infecciones (PCI) para el ébola o la enfermedad de Marburgo:</a:t>
            </a:r>
            <a:endParaRPr lang="es-ES" sz="4000" dirty="0">
              <a:latin typeface="Calibri Light"/>
              <a:cs typeface="Calibri Light"/>
            </a:endParaRPr>
          </a:p>
        </p:txBody>
      </p:sp>
      <p:sp>
        <p:nvSpPr>
          <p:cNvPr id="6" name="Subtitle 5">
            <a:extLst>
              <a:ext uri="{FF2B5EF4-FFF2-40B4-BE49-F238E27FC236}">
                <a16:creationId xmlns:a16="http://schemas.microsoft.com/office/drawing/2014/main" id="{3A7E4B86-3A8F-1D07-5D20-BEA6E6DAB732}"/>
              </a:ext>
            </a:extLst>
          </p:cNvPr>
          <p:cNvSpPr>
            <a:spLocks noGrp="1"/>
          </p:cNvSpPr>
          <p:nvPr>
            <p:ph type="subTitle" idx="1"/>
          </p:nvPr>
        </p:nvSpPr>
        <p:spPr>
          <a:xfrm>
            <a:off x="1881618" y="3898128"/>
            <a:ext cx="8036491" cy="584775"/>
          </a:xfrm>
        </p:spPr>
        <p:txBody>
          <a:bodyPr/>
          <a:lstStyle/>
          <a:p>
            <a:r>
              <a:rPr lang="es-ES" b="1" dirty="0">
                <a:latin typeface="Calibri Light"/>
                <a:cs typeface="Calibri Light"/>
              </a:rPr>
              <a:t>Crear un área de aislamiento en su centro</a:t>
            </a:r>
            <a:endParaRPr lang="en-US" b="1" dirty="0"/>
          </a:p>
        </p:txBody>
      </p:sp>
      <p:sp>
        <p:nvSpPr>
          <p:cNvPr id="7" name="Text Placeholder 6">
            <a:extLst>
              <a:ext uri="{FF2B5EF4-FFF2-40B4-BE49-F238E27FC236}">
                <a16:creationId xmlns:a16="http://schemas.microsoft.com/office/drawing/2014/main" id="{E0220B05-7CB5-2955-EAE6-164024CA534A}"/>
              </a:ext>
            </a:extLst>
          </p:cNvPr>
          <p:cNvSpPr>
            <a:spLocks noGrp="1"/>
          </p:cNvSpPr>
          <p:nvPr>
            <p:ph type="body" sz="quarter" idx="10"/>
          </p:nvPr>
        </p:nvSpPr>
        <p:spPr>
          <a:xfrm>
            <a:off x="1881618" y="5292747"/>
            <a:ext cx="7499449" cy="784830"/>
          </a:xfrm>
        </p:spPr>
        <p:txBody>
          <a:bodyPr/>
          <a:lstStyle/>
          <a:p>
            <a:r>
              <a:rPr lang="es-ES" dirty="0"/>
              <a:t>Entornos de atención médica con recursos entre limitados e intermedios</a:t>
            </a:r>
          </a:p>
        </p:txBody>
      </p:sp>
      <p:sp>
        <p:nvSpPr>
          <p:cNvPr id="3" name="TextBox 2">
            <a:extLst>
              <a:ext uri="{FF2B5EF4-FFF2-40B4-BE49-F238E27FC236}">
                <a16:creationId xmlns:a16="http://schemas.microsoft.com/office/drawing/2014/main" id="{8F42F5D4-E6CA-E186-56CF-6541D69BA188}"/>
              </a:ext>
            </a:extLst>
          </p:cNvPr>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5" name="Picture 4" descr="Logos: U.S. Department of Health and Human Services (USDHHS) and U.S. Centers for Disease Control and Prevention (CDC).">
            <a:extLst>
              <a:ext uri="{FF2B5EF4-FFF2-40B4-BE49-F238E27FC236}">
                <a16:creationId xmlns:a16="http://schemas.microsoft.com/office/drawing/2014/main" id="{F3FAB582-2A03-EFBB-BC0F-FB4703AA6F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sp>
        <p:nvSpPr>
          <p:cNvPr id="12" name="TextBox 11">
            <a:extLst>
              <a:ext uri="{FF2B5EF4-FFF2-40B4-BE49-F238E27FC236}">
                <a16:creationId xmlns:a16="http://schemas.microsoft.com/office/drawing/2014/main" id="{CE706437-AE01-3B5A-73D8-07966505E4AA}"/>
              </a:ext>
            </a:extLst>
          </p:cNvPr>
          <p:cNvSpPr txBox="1"/>
          <p:nvPr/>
        </p:nvSpPr>
        <p:spPr>
          <a:xfrm>
            <a:off x="8574374" y="6268880"/>
            <a:ext cx="31604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0" dirty="0">
                <a:solidFill>
                  <a:srgbClr val="005DAB"/>
                </a:solidFill>
                <a:latin typeface="Calibri"/>
                <a:cs typeface="Calibri"/>
              </a:rPr>
              <a:t>Actualización: junio del 2026</a:t>
            </a:r>
          </a:p>
        </p:txBody>
      </p:sp>
    </p:spTree>
    <p:extLst>
      <p:ext uri="{BB962C8B-B14F-4D97-AF65-F5344CB8AC3E}">
        <p14:creationId xmlns:p14="http://schemas.microsoft.com/office/powerpoint/2010/main" val="201785872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91440" tIns="45720" rIns="91440" bIns="45720" anchor="b" anchorCtr="0"/>
          <a:lstStyle/>
          <a:p>
            <a:r>
              <a:rPr lang="es-ES" sz="4000" dirty="0">
                <a:solidFill>
                  <a:schemeClr val="accent5">
                    <a:lumMod val="75000"/>
                  </a:schemeClr>
                </a:solidFill>
                <a:latin typeface="Calibri Light"/>
                <a:cs typeface="Calibri Light"/>
              </a:rPr>
              <a:t>Objetivos de aprendizaje</a:t>
            </a:r>
          </a:p>
        </p:txBody>
      </p:sp>
      <p:sp>
        <p:nvSpPr>
          <p:cNvPr id="3" name="Text Placeholder 2"/>
          <p:cNvSpPr>
            <a:spLocks noGrp="1"/>
          </p:cNvSpPr>
          <p:nvPr>
            <p:ph sz="quarter" idx="11"/>
          </p:nvPr>
        </p:nvSpPr>
        <p:spPr/>
        <p:txBody>
          <a:bodyPr/>
          <a:lstStyle/>
          <a:p>
            <a:pPr marL="0" indent="0">
              <a:buClrTx/>
              <a:buNone/>
            </a:pPr>
            <a:r>
              <a:rPr lang="es-ES" sz="3200" dirty="0">
                <a:solidFill>
                  <a:srgbClr val="000000"/>
                </a:solidFill>
                <a:latin typeface="Calibri"/>
                <a:cs typeface="Calibri"/>
              </a:rPr>
              <a:t>Después de esta presentación, los participantes podrán:</a:t>
            </a:r>
          </a:p>
          <a:p>
            <a:pPr marL="804545" lvl="1" indent="-457200">
              <a:buClr>
                <a:schemeClr val="accent2">
                  <a:lumMod val="60000"/>
                  <a:lumOff val="40000"/>
                </a:schemeClr>
              </a:buClr>
              <a:buFont typeface="Arial" panose="020B0604020202020204" pitchFamily="34" charset="0"/>
              <a:buChar char="•"/>
            </a:pPr>
            <a:r>
              <a:rPr lang="es-ES" sz="3200" dirty="0">
                <a:solidFill>
                  <a:srgbClr val="000000"/>
                </a:solidFill>
                <a:latin typeface="Calibri"/>
                <a:cs typeface="Calibri"/>
              </a:rPr>
              <a:t>Explicar por qué es importante aislar a los pacientes de los que se sospecha que tengan ébola o enfermedad de Marburgo.</a:t>
            </a:r>
          </a:p>
          <a:p>
            <a:pPr marL="805171" lvl="1" indent="-457200">
              <a:buClr>
                <a:schemeClr val="accent2">
                  <a:lumMod val="60000"/>
                  <a:lumOff val="40000"/>
                </a:schemeClr>
              </a:buClr>
              <a:buFont typeface="Arial" panose="020B0604020202020204" pitchFamily="34" charset="0"/>
              <a:buChar char="•"/>
            </a:pPr>
            <a:endParaRPr lang="en-US" sz="3200" dirty="0">
              <a:solidFill>
                <a:srgbClr val="000000"/>
              </a:solidFill>
              <a:latin typeface="Calibri"/>
              <a:cs typeface="Calibri"/>
            </a:endParaRPr>
          </a:p>
          <a:p>
            <a:pPr marL="804545" lvl="1" indent="-457200">
              <a:buClr>
                <a:schemeClr val="accent2">
                  <a:lumMod val="60000"/>
                  <a:lumOff val="40000"/>
                </a:schemeClr>
              </a:buClr>
              <a:buFont typeface="Arial" panose="020B0604020202020204" pitchFamily="34" charset="0"/>
              <a:buChar char="•"/>
            </a:pPr>
            <a:r>
              <a:rPr lang="es-ES" sz="3200" dirty="0">
                <a:solidFill>
                  <a:srgbClr val="000000"/>
                </a:solidFill>
                <a:latin typeface="Calibri"/>
                <a:cs typeface="Calibri"/>
              </a:rPr>
              <a:t>Describir al menos 3 de las mejores prácticas para preparar un área de aislamiento de corto plazo para los pacientes que se sospeche que tengan ébola o enfermedad de Marburgo.</a:t>
            </a:r>
          </a:p>
          <a:p>
            <a:pPr marL="347971" lvl="1" indent="0">
              <a:buClr>
                <a:srgbClr val="005DAA"/>
              </a:buClr>
              <a:buNone/>
            </a:pPr>
            <a:endParaRPr lang="en-US" sz="2400" dirty="0">
              <a:solidFill>
                <a:schemeClr val="accent4">
                  <a:lumMod val="50000"/>
                </a:schemeClr>
              </a:solidFill>
              <a:cs typeface="Calibri" panose="020F0502020204030204" pitchFamily="34" charset="0"/>
            </a:endParaRPr>
          </a:p>
          <a:p>
            <a:pPr marL="347337" lvl="1" indent="0">
              <a:buClr>
                <a:srgbClr val="005DAA"/>
              </a:buClr>
              <a:buNone/>
            </a:pPr>
            <a:endParaRPr lang="en-US" sz="2400" dirty="0">
              <a:solidFill>
                <a:schemeClr val="accent4">
                  <a:lumMod val="50000"/>
                </a:schemeClr>
              </a:solidFill>
              <a:cs typeface="Calibri" panose="020F0502020204030204" pitchFamily="34" charset="0"/>
            </a:endParaRPr>
          </a:p>
          <a:p>
            <a:pPr marL="804525" lvl="1" indent="-456554">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266341782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D9165E42-5F42-065C-6035-314188306531}"/>
              </a:ext>
            </a:extLst>
          </p:cNvPr>
          <p:cNvSpPr txBox="1">
            <a:spLocks noGrp="1"/>
          </p:cNvSpPr>
          <p:nvPr>
            <p:ph type="title" idx="4294967295"/>
          </p:nvPr>
        </p:nvSpPr>
        <p:spPr>
          <a:xfrm>
            <a:off x="566059" y="1190499"/>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400" b="1" i="0" u="none" strike="noStrike" cap="none" normalizeH="0" baseline="0" noProof="0" dirty="0">
                <a:ln>
                  <a:noFill/>
                </a:ln>
                <a:solidFill>
                  <a:schemeClr val="bg2"/>
                </a:solidFill>
                <a:effectLst/>
                <a:uLnTx/>
                <a:uFillTx/>
                <a:latin typeface="Calibri Light" panose="020F0302020204030204" pitchFamily="34" charset="0"/>
                <a:ea typeface="Calibri Light"/>
                <a:cs typeface="Calibri Light" panose="020F0302020204030204" pitchFamily="34" charset="0"/>
              </a:rPr>
              <a:t>Hablar sobre lo siguiente:</a:t>
            </a:r>
          </a:p>
        </p:txBody>
      </p:sp>
      <p:sp>
        <p:nvSpPr>
          <p:cNvPr id="7" name="TextBox 6">
            <a:extLst>
              <a:ext uri="{FF2B5EF4-FFF2-40B4-BE49-F238E27FC236}">
                <a16:creationId xmlns:a16="http://schemas.microsoft.com/office/drawing/2014/main" id="{27F50FCC-1473-E8AD-6891-F83AC9A3FF94}"/>
              </a:ext>
            </a:extLst>
          </p:cNvPr>
          <p:cNvSpPr txBox="1"/>
          <p:nvPr/>
        </p:nvSpPr>
        <p:spPr>
          <a:xfrm>
            <a:off x="747719" y="2373088"/>
            <a:ext cx="10466615" cy="3170099"/>
          </a:xfrm>
          <a:prstGeom prst="rect">
            <a:avLst/>
          </a:prstGeom>
          <a:noFill/>
        </p:spPr>
        <p:txBody>
          <a:bodyPr wrap="square">
            <a:spAutoFit/>
          </a:bodyPr>
          <a:lstStyle/>
          <a:p>
            <a:r>
              <a:rPr lang="es-ES" sz="4000" dirty="0">
                <a:solidFill>
                  <a:schemeClr val="bg2"/>
                </a:solidFill>
                <a:latin typeface="Calibri"/>
                <a:cs typeface="Calibri"/>
              </a:rPr>
              <a:t>¿Por qué es importante mantener a las personas que podrían tener ébola o enfermedad de Marburgo aisladas de otros pacientes en un centro de atención médica?</a:t>
            </a:r>
          </a:p>
          <a:p>
            <a:br>
              <a:rPr lang="es-ES" sz="4000" dirty="0">
                <a:solidFill>
                  <a:schemeClr val="bg1"/>
                </a:solidFill>
                <a:latin typeface="Calibri"/>
                <a:cs typeface="Calibri"/>
              </a:rPr>
            </a:br>
            <a:r>
              <a:rPr lang="es-ES" sz="4000" dirty="0">
                <a:solidFill>
                  <a:schemeClr val="bg1"/>
                </a:solidFill>
                <a:latin typeface="Calibri"/>
                <a:cs typeface="Calibri"/>
              </a:rPr>
              <a:t> </a:t>
            </a:r>
          </a:p>
        </p:txBody>
      </p:sp>
    </p:spTree>
    <p:extLst>
      <p:ext uri="{BB962C8B-B14F-4D97-AF65-F5344CB8AC3E}">
        <p14:creationId xmlns:p14="http://schemas.microsoft.com/office/powerpoint/2010/main" val="87324337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3">
            <a:extLst>
              <a:ext uri="{FF2B5EF4-FFF2-40B4-BE49-F238E27FC236}">
                <a16:creationId xmlns:a16="http://schemas.microsoft.com/office/drawing/2014/main" id="{71DD58D4-87D2-2B26-B6F4-9A402064B4EA}"/>
              </a:ext>
            </a:extLst>
          </p:cNvPr>
          <p:cNvSpPr txBox="1">
            <a:spLocks noGrp="1"/>
          </p:cNvSpPr>
          <p:nvPr>
            <p:ph type="title" idx="4294967295"/>
          </p:nvPr>
        </p:nvSpPr>
        <p:spPr>
          <a:xfrm>
            <a:off x="838200" y="911226"/>
            <a:ext cx="10515600" cy="59770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marL="342900" indent="-342900" algn="l" rtl="0" eaLnBrk="0" fontAlgn="base" hangingPunct="0">
              <a:spcBef>
                <a:spcPct val="20000"/>
              </a:spcBef>
              <a:spcAft>
                <a:spcPct val="0"/>
              </a:spcAft>
              <a:buClr>
                <a:srgbClr val="E25423"/>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E25423"/>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es-ES" sz="3600" b="1" dirty="0">
                <a:solidFill>
                  <a:srgbClr val="000000"/>
                </a:solidFill>
                <a:latin typeface="Calibri"/>
                <a:ea typeface="Calibri"/>
                <a:cs typeface="Calibri"/>
              </a:rPr>
              <a:t>La identificación y separación temprana de los pacientes de los que se sospeche que tengan ébola o enfermedad de Marburgo previene el ingreso de la enfermedad no identificada a su entorno de atención médica.</a:t>
            </a:r>
          </a:p>
          <a:p>
            <a:pPr marL="0" marR="0" lvl="0" indent="0" algn="ctr" defTabSz="914400" rtl="0" eaLnBrk="0" fontAlgn="base" latinLnBrk="0" hangingPunct="0">
              <a:lnSpc>
                <a:spcPct val="100000"/>
              </a:lnSpc>
              <a:spcBef>
                <a:spcPts val="0"/>
              </a:spcBef>
              <a:spcAft>
                <a:spcPct val="0"/>
              </a:spcAft>
              <a:buClr>
                <a:srgbClr val="E25423"/>
              </a:buClr>
              <a:buSzTx/>
              <a:buFont typeface="Arial" panose="020B0604020202020204" pitchFamily="34" charset="0"/>
              <a:buNone/>
              <a:tabLst/>
              <a:defRPr/>
            </a:pPr>
            <a:r>
              <a:rPr kumimoji="0" lang="es-ES" sz="3600" b="0" i="0" u="none" strike="noStrike" cap="none" normalizeH="0" baseline="0" noProof="0" dirty="0">
                <a:ln>
                  <a:noFill/>
                </a:ln>
                <a:solidFill>
                  <a:srgbClr val="000000"/>
                </a:solidFill>
                <a:effectLst/>
                <a:uLnTx/>
                <a:uFillTx/>
                <a:latin typeface="Calibri"/>
                <a:ea typeface="Calibri"/>
                <a:cs typeface="Calibri"/>
              </a:rPr>
              <a:t>Esto los protege a...</a:t>
            </a:r>
          </a:p>
          <a:p>
            <a:pPr marL="0" marR="0" lvl="0" indent="0" algn="ctr" defTabSz="914400" rtl="0" eaLnBrk="0" fontAlgn="base" latinLnBrk="0" hangingPunct="0">
              <a:lnSpc>
                <a:spcPct val="100000"/>
              </a:lnSpc>
              <a:spcBef>
                <a:spcPts val="600"/>
              </a:spcBef>
              <a:spcAft>
                <a:spcPct val="0"/>
              </a:spcAft>
              <a:buClr>
                <a:srgbClr val="E25423"/>
              </a:buClr>
              <a:buSzTx/>
              <a:buFont typeface="Arial" panose="020B0604020202020204" pitchFamily="34" charset="0"/>
              <a:buNone/>
              <a:tabLst/>
              <a:defRPr/>
            </a:pPr>
            <a:r>
              <a:rPr kumimoji="0" lang="es-ES" sz="3600" b="1" i="0" u="none" strike="noStrike" cap="none" normalizeH="0" baseline="0" noProof="0" dirty="0">
                <a:ln>
                  <a:noFill/>
                </a:ln>
                <a:solidFill>
                  <a:schemeClr val="accent5">
                    <a:lumMod val="75000"/>
                  </a:schemeClr>
                </a:solidFill>
                <a:effectLst/>
                <a:uLnTx/>
                <a:uFillTx/>
                <a:latin typeface="Calibri"/>
                <a:ea typeface="Calibri"/>
                <a:cs typeface="Calibri"/>
              </a:rPr>
              <a:t>USTEDES</a:t>
            </a:r>
          </a:p>
          <a:p>
            <a:pPr marL="0" marR="0" lvl="0" indent="0" algn="ctr" defTabSz="914400" rtl="0" eaLnBrk="0" fontAlgn="base" latinLnBrk="0" hangingPunct="0">
              <a:lnSpc>
                <a:spcPct val="100000"/>
              </a:lnSpc>
              <a:spcBef>
                <a:spcPts val="0"/>
              </a:spcBef>
              <a:spcAft>
                <a:spcPct val="0"/>
              </a:spcAft>
              <a:buClr>
                <a:srgbClr val="E25423"/>
              </a:buClr>
              <a:buSzTx/>
              <a:buFont typeface="Arial" panose="020B0604020202020204" pitchFamily="34" charset="0"/>
              <a:buNone/>
              <a:tabLst/>
              <a:defRPr/>
            </a:pPr>
            <a:r>
              <a:rPr kumimoji="0" lang="es-ES" sz="3600" b="1" i="0" u="none" strike="noStrike" cap="none" normalizeH="0" baseline="0" noProof="0" dirty="0">
                <a:ln>
                  <a:noFill/>
                </a:ln>
                <a:solidFill>
                  <a:schemeClr val="accent5">
                    <a:lumMod val="75000"/>
                  </a:schemeClr>
                </a:solidFill>
                <a:effectLst/>
                <a:uLnTx/>
                <a:uFillTx/>
                <a:latin typeface="Calibri"/>
                <a:ea typeface="Calibri"/>
                <a:cs typeface="Calibri"/>
              </a:rPr>
              <a:t>Sus compañeros de trabajo y pacientes</a:t>
            </a:r>
          </a:p>
          <a:p>
            <a:pPr marL="0" marR="0" lvl="0" indent="0" algn="ctr" defTabSz="914400" rtl="0" eaLnBrk="0" fontAlgn="base" latinLnBrk="0" hangingPunct="0">
              <a:lnSpc>
                <a:spcPct val="100000"/>
              </a:lnSpc>
              <a:spcBef>
                <a:spcPts val="0"/>
              </a:spcBef>
              <a:spcAft>
                <a:spcPct val="0"/>
              </a:spcAft>
              <a:buClr>
                <a:srgbClr val="E25423"/>
              </a:buClr>
              <a:buSzTx/>
              <a:buFont typeface="Arial" panose="020B0604020202020204" pitchFamily="34" charset="0"/>
              <a:buNone/>
              <a:tabLst/>
              <a:defRPr/>
            </a:pPr>
            <a:r>
              <a:rPr kumimoji="0" lang="es-ES" sz="3600" b="1" i="0" u="none" strike="noStrike" cap="none" normalizeH="0" baseline="0" noProof="0" dirty="0">
                <a:ln>
                  <a:noFill/>
                </a:ln>
                <a:solidFill>
                  <a:schemeClr val="accent5">
                    <a:lumMod val="75000"/>
                  </a:schemeClr>
                </a:solidFill>
                <a:effectLst/>
                <a:uLnTx/>
                <a:uFillTx/>
                <a:latin typeface="Calibri"/>
                <a:ea typeface="Calibri"/>
                <a:cs typeface="Calibri"/>
              </a:rPr>
              <a:t>Su comunidad</a:t>
            </a:r>
          </a:p>
          <a:p>
            <a:pPr marL="342900" marR="0" lvl="0" indent="-342900" algn="l" defTabSz="914400" rtl="0" eaLnBrk="0" fontAlgn="base" latinLnBrk="0" hangingPunct="0">
              <a:lnSpc>
                <a:spcPct val="100000"/>
              </a:lnSpc>
              <a:spcBef>
                <a:spcPct val="20000"/>
              </a:spcBef>
              <a:spcAft>
                <a:spcPct val="0"/>
              </a:spcAft>
              <a:buClr>
                <a:srgbClr val="E25423"/>
              </a:buClr>
              <a:buSzTx/>
              <a:buFont typeface="Arial" panose="020B0604020202020204" pitchFamily="34" charset="0"/>
              <a:buChar char="•"/>
              <a:tabLst/>
              <a:defRPr/>
            </a:pPr>
            <a:endParaRPr kumimoji="0" lang="en-US" sz="4267" b="0" i="0" u="none" strike="noStrike" kern="1200" cap="none" spc="0" normalizeH="0" baseline="0" noProof="0" dirty="0">
              <a:ln>
                <a:noFill/>
              </a:ln>
              <a:solidFill>
                <a:srgbClr val="1D1D1D"/>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561727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21973" y="4482339"/>
            <a:ext cx="11059884" cy="888672"/>
          </a:xfrm>
        </p:spPr>
        <p:txBody>
          <a:bodyPr vert="horz" lIns="91440" tIns="45720" rIns="91440" bIns="45720" rtlCol="0" anchor="b">
            <a:normAutofit/>
          </a:bodyPr>
          <a:lstStyle/>
          <a:p>
            <a:r>
              <a:rPr lang="es-ES" sz="4400" dirty="0">
                <a:latin typeface="Calibri Light" panose="020F0302020204030204" pitchFamily="34" charset="0"/>
                <a:cs typeface="Calibri Light" panose="020F0302020204030204" pitchFamily="34" charset="0"/>
              </a:rPr>
              <a:t>Preparar un área de aislamiento</a:t>
            </a:r>
          </a:p>
        </p:txBody>
      </p:sp>
    </p:spTree>
    <p:extLst>
      <p:ext uri="{BB962C8B-B14F-4D97-AF65-F5344CB8AC3E}">
        <p14:creationId xmlns:p14="http://schemas.microsoft.com/office/powerpoint/2010/main" val="281617967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F07FC-4D81-4F15-BEA4-8EE7945C4333}"/>
              </a:ext>
            </a:extLst>
          </p:cNvPr>
          <p:cNvSpPr>
            <a:spLocks noGrp="1"/>
          </p:cNvSpPr>
          <p:nvPr>
            <p:ph type="title"/>
          </p:nvPr>
        </p:nvSpPr>
        <p:spPr/>
        <p:txBody>
          <a:bodyPr vert="horz" lIns="91440" tIns="45720" rIns="91440" bIns="45720" rtlCol="0" anchor="b" anchorCtr="0">
            <a:normAutofit/>
          </a:bodyPr>
          <a:lstStyle/>
          <a:p>
            <a:pPr>
              <a:lnSpc>
                <a:spcPct val="100000"/>
              </a:lnSpc>
            </a:pPr>
            <a:r>
              <a:rPr lang="es-ES" sz="4000" dirty="0">
                <a:solidFill>
                  <a:schemeClr val="accent5">
                    <a:lumMod val="75000"/>
                  </a:schemeClr>
                </a:solidFill>
                <a:latin typeface="Calibri Light" panose="020F0302020204030204" pitchFamily="34" charset="0"/>
                <a:cs typeface="Calibri Light" panose="020F0302020204030204" pitchFamily="34" charset="0"/>
              </a:rPr>
              <a:t>Aislamiento</a:t>
            </a:r>
          </a:p>
        </p:txBody>
      </p:sp>
      <p:sp>
        <p:nvSpPr>
          <p:cNvPr id="3" name="Text Placeholder 2">
            <a:extLst>
              <a:ext uri="{FF2B5EF4-FFF2-40B4-BE49-F238E27FC236}">
                <a16:creationId xmlns:a16="http://schemas.microsoft.com/office/drawing/2014/main" id="{A40E1DA2-F5EE-49DE-937A-C345A946305C}"/>
              </a:ext>
            </a:extLst>
          </p:cNvPr>
          <p:cNvSpPr>
            <a:spLocks noGrp="1"/>
          </p:cNvSpPr>
          <p:nvPr>
            <p:ph sz="quarter" idx="11"/>
          </p:nvPr>
        </p:nvSpPr>
        <p:spPr>
          <a:xfrm>
            <a:off x="609600" y="1603947"/>
            <a:ext cx="10972800" cy="4176467"/>
          </a:xfrm>
        </p:spPr>
        <p:txBody>
          <a:bodyPr>
            <a:normAutofit/>
          </a:bodyPr>
          <a:lstStyle/>
          <a:p>
            <a:pPr marL="0" indent="0">
              <a:buNone/>
            </a:pPr>
            <a:r>
              <a:rPr lang="es-ES" sz="2800" dirty="0">
                <a:latin typeface="Calibri"/>
                <a:cs typeface="Calibri"/>
              </a:rPr>
              <a:t>Cuando se identifica a un paciente que se sospeche que tenga el ébola o la enfermedad de Marburgo, este se debe </a:t>
            </a:r>
            <a:r>
              <a:rPr lang="es-ES" sz="2800" b="1" u="sng" dirty="0">
                <a:latin typeface="Calibri"/>
                <a:cs typeface="Calibri"/>
              </a:rPr>
              <a:t>aislar</a:t>
            </a:r>
            <a:r>
              <a:rPr lang="es-ES" sz="2800" dirty="0">
                <a:latin typeface="Calibri"/>
                <a:cs typeface="Calibri"/>
              </a:rPr>
              <a:t> para prevenir que propague la enfermedad a otras personas.</a:t>
            </a:r>
            <a:r>
              <a:rPr lang="es-ES" sz="2800" dirty="0">
                <a:solidFill>
                  <a:srgbClr val="000000"/>
                </a:solidFill>
                <a:latin typeface="Calibri"/>
                <a:cs typeface="Calibri"/>
              </a:rPr>
              <a:t> </a:t>
            </a:r>
          </a:p>
          <a:p>
            <a:pPr marL="0" indent="0">
              <a:buNone/>
            </a:pPr>
            <a:endParaRPr lang="en-US" sz="2800" dirty="0">
              <a:solidFill>
                <a:srgbClr val="000000"/>
              </a:solidFill>
              <a:latin typeface="Calibri"/>
              <a:cs typeface="Calibri"/>
            </a:endParaRPr>
          </a:p>
          <a:p>
            <a:pPr marL="0" indent="0">
              <a:buNone/>
            </a:pPr>
            <a:r>
              <a:rPr lang="es-ES" sz="2800" b="1" dirty="0">
                <a:solidFill>
                  <a:srgbClr val="000000"/>
                </a:solidFill>
                <a:latin typeface="Calibri"/>
                <a:cs typeface="Calibri"/>
              </a:rPr>
              <a:t>Todo centro médico debe tener un espacio identificado que pueda funcionar como área de aislamiento </a:t>
            </a:r>
            <a:r>
              <a:rPr lang="es-ES" sz="2800" dirty="0">
                <a:solidFill>
                  <a:srgbClr val="000000"/>
                </a:solidFill>
                <a:latin typeface="Calibri"/>
                <a:cs typeface="Calibri"/>
              </a:rPr>
              <a:t>hasta que el paciente pueda ser trasladado a un centro designado para realizar pruebas y brindar atención médica.</a:t>
            </a:r>
          </a:p>
          <a:p>
            <a:pPr marL="0" indent="0">
              <a:buNone/>
            </a:pPr>
            <a:endParaRPr lang="en-US" sz="2800" dirty="0">
              <a:solidFill>
                <a:srgbClr val="000000"/>
              </a:solidFill>
              <a:cs typeface="Calibri" panose="020F0502020204030204" pitchFamily="34" charset="0"/>
            </a:endParaRPr>
          </a:p>
          <a:p>
            <a:pPr marL="342257" indent="-342257"/>
            <a:endParaRPr lang="en-US" sz="1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31932283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838065"/>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Requisitos del área de aislamiento</a:t>
            </a:r>
          </a:p>
        </p:txBody>
      </p:sp>
      <p:sp>
        <p:nvSpPr>
          <p:cNvPr id="12" name="Text Placeholder 2">
            <a:extLst>
              <a:ext uri="{FF2B5EF4-FFF2-40B4-BE49-F238E27FC236}">
                <a16:creationId xmlns:a16="http://schemas.microsoft.com/office/drawing/2014/main" id="{5DA6BE62-7E8C-4532-9D57-4A04226B28BC}"/>
              </a:ext>
            </a:extLst>
          </p:cNvPr>
          <p:cNvSpPr>
            <a:spLocks noGrp="1"/>
          </p:cNvSpPr>
          <p:nvPr>
            <p:ph sz="quarter" idx="11"/>
          </p:nvPr>
        </p:nvSpPr>
        <p:spPr>
          <a:xfrm>
            <a:off x="1322024" y="1196868"/>
            <a:ext cx="5640636" cy="5386493"/>
          </a:xfrm>
        </p:spPr>
        <p:txBody>
          <a:bodyPr>
            <a:normAutofit fontScale="70000" lnSpcReduction="20000"/>
          </a:bodyPr>
          <a:lstStyle/>
          <a:p>
            <a:pPr>
              <a:buClr>
                <a:schemeClr val="accent2">
                  <a:lumMod val="60000"/>
                  <a:lumOff val="40000"/>
                </a:schemeClr>
              </a:buClr>
              <a:buFont typeface="Arial" panose="020B0604020202020204" pitchFamily="34" charset="0"/>
              <a:buChar char="•"/>
            </a:pPr>
            <a:r>
              <a:rPr lang="es-ES" b="1" dirty="0">
                <a:solidFill>
                  <a:srgbClr val="0039A6"/>
                </a:solidFill>
                <a:latin typeface="Calibri"/>
                <a:cs typeface="Calibri"/>
              </a:rPr>
              <a:t>Separada de otras áreas para el cuidado de pacientes,</a:t>
            </a:r>
            <a:r>
              <a:rPr lang="es-ES" b="1" dirty="0">
                <a:solidFill>
                  <a:schemeClr val="accent6">
                    <a:lumMod val="75000"/>
                    <a:lumOff val="25000"/>
                  </a:schemeClr>
                </a:solidFill>
                <a:latin typeface="Calibri"/>
                <a:cs typeface="Calibri"/>
              </a:rPr>
              <a:t> </a:t>
            </a:r>
            <a:r>
              <a:rPr lang="es-ES" b="1" dirty="0">
                <a:solidFill>
                  <a:schemeClr val="accent5">
                    <a:lumMod val="75000"/>
                  </a:schemeClr>
                </a:solidFill>
                <a:latin typeface="Calibri"/>
                <a:cs typeface="Calibri"/>
              </a:rPr>
              <a:t>como</a:t>
            </a:r>
            <a:r>
              <a:rPr lang="es-ES" b="1" dirty="0">
                <a:solidFill>
                  <a:srgbClr val="000000"/>
                </a:solidFill>
                <a:latin typeface="Calibri"/>
                <a:cs typeface="Calibri"/>
              </a:rPr>
              <a:t>:</a:t>
            </a:r>
          </a:p>
          <a:p>
            <a:pPr marL="742296" lvl="1" indent="-285108">
              <a:buClr>
                <a:schemeClr val="accent2">
                  <a:lumMod val="60000"/>
                  <a:lumOff val="40000"/>
                </a:schemeClr>
              </a:buClr>
            </a:pPr>
            <a:r>
              <a:rPr lang="es-ES" dirty="0">
                <a:solidFill>
                  <a:srgbClr val="000000"/>
                </a:solidFill>
                <a:latin typeface="Calibri"/>
                <a:cs typeface="Calibri"/>
              </a:rPr>
              <a:t>Edificación separada</a:t>
            </a:r>
          </a:p>
          <a:p>
            <a:pPr marL="742296" lvl="1" indent="-285108">
              <a:buClr>
                <a:schemeClr val="accent2">
                  <a:lumMod val="60000"/>
                  <a:lumOff val="40000"/>
                </a:schemeClr>
              </a:buClr>
            </a:pPr>
            <a:r>
              <a:rPr lang="es-ES" dirty="0">
                <a:solidFill>
                  <a:srgbClr val="000000"/>
                </a:solidFill>
                <a:latin typeface="Calibri"/>
                <a:cs typeface="Calibri"/>
              </a:rPr>
              <a:t>Estructura/carpa temporal</a:t>
            </a:r>
          </a:p>
          <a:p>
            <a:pPr marL="742296" lvl="1" indent="-285108">
              <a:buClr>
                <a:schemeClr val="accent2">
                  <a:lumMod val="60000"/>
                  <a:lumOff val="40000"/>
                </a:schemeClr>
              </a:buClr>
            </a:pPr>
            <a:r>
              <a:rPr lang="es-ES" dirty="0">
                <a:solidFill>
                  <a:srgbClr val="000000"/>
                </a:solidFill>
                <a:latin typeface="Calibri"/>
                <a:cs typeface="Calibri"/>
              </a:rPr>
              <a:t>Área demarcada (debajo de un árbol)</a:t>
            </a:r>
          </a:p>
          <a:p>
            <a:pPr marL="0" indent="0">
              <a:buNone/>
            </a:pPr>
            <a:endParaRPr lang="en-CA" dirty="0">
              <a:solidFill>
                <a:schemeClr val="accent4">
                  <a:lumMod val="50000"/>
                </a:schemeClr>
              </a:solidFill>
              <a:latin typeface="Calibri"/>
              <a:cs typeface="Calibri"/>
            </a:endParaRPr>
          </a:p>
          <a:p>
            <a:pPr>
              <a:buClr>
                <a:schemeClr val="accent2">
                  <a:lumMod val="60000"/>
                  <a:lumOff val="40000"/>
                </a:schemeClr>
              </a:buClr>
              <a:buFont typeface="Arial" panose="020B0604020202020204" pitchFamily="34" charset="0"/>
              <a:buChar char="•"/>
            </a:pPr>
            <a:r>
              <a:rPr lang="es-ES" b="1" dirty="0">
                <a:solidFill>
                  <a:srgbClr val="0039A6"/>
                </a:solidFill>
                <a:latin typeface="Calibri"/>
                <a:cs typeface="Calibri"/>
              </a:rPr>
              <a:t>Designada para usarse únicamente para el aislamiento del</a:t>
            </a:r>
            <a:r>
              <a:rPr lang="es-ES" b="1" dirty="0">
                <a:solidFill>
                  <a:schemeClr val="tx1">
                    <a:lumMod val="75000"/>
                  </a:schemeClr>
                </a:solidFill>
                <a:latin typeface="Calibri"/>
                <a:cs typeface="Calibri"/>
              </a:rPr>
              <a:t> ébola o de la enfermedad de Marburgo</a:t>
            </a:r>
            <a:r>
              <a:rPr lang="es-ES" b="1" dirty="0">
                <a:solidFill>
                  <a:srgbClr val="0039A6"/>
                </a:solidFill>
                <a:latin typeface="Calibri"/>
                <a:cs typeface="Calibri"/>
              </a:rPr>
              <a:t> </a:t>
            </a:r>
          </a:p>
          <a:p>
            <a:pPr marL="742296" lvl="1" indent="-285108">
              <a:buClr>
                <a:schemeClr val="accent2">
                  <a:lumMod val="60000"/>
                  <a:lumOff val="40000"/>
                </a:schemeClr>
              </a:buClr>
            </a:pPr>
            <a:r>
              <a:rPr lang="es-ES" dirty="0">
                <a:solidFill>
                  <a:srgbClr val="000000"/>
                </a:solidFill>
                <a:latin typeface="Calibri"/>
                <a:cs typeface="Calibri"/>
              </a:rPr>
              <a:t>No debe tener doble propósito</a:t>
            </a:r>
          </a:p>
          <a:p>
            <a:pPr marL="742296" lvl="1" indent="-285108"/>
            <a:endParaRPr lang="en-CA" dirty="0">
              <a:solidFill>
                <a:schemeClr val="accent4">
                  <a:lumMod val="50000"/>
                </a:schemeClr>
              </a:solidFill>
              <a:latin typeface="Calibri"/>
              <a:cs typeface="Calibri"/>
            </a:endParaRPr>
          </a:p>
          <a:p>
            <a:pPr>
              <a:buClr>
                <a:schemeClr val="accent2">
                  <a:lumMod val="60000"/>
                  <a:lumOff val="40000"/>
                </a:schemeClr>
              </a:buClr>
              <a:buFont typeface="Arial" panose="020B0604020202020204" pitchFamily="34" charset="0"/>
              <a:buChar char="•"/>
            </a:pPr>
            <a:r>
              <a:rPr lang="es-ES" b="1" dirty="0">
                <a:solidFill>
                  <a:srgbClr val="0039A6"/>
                </a:solidFill>
                <a:latin typeface="Calibri"/>
                <a:cs typeface="Calibri"/>
              </a:rPr>
              <a:t>Acceso restringido</a:t>
            </a:r>
          </a:p>
          <a:p>
            <a:pPr marL="742296" lvl="1" indent="-285108">
              <a:buClr>
                <a:schemeClr val="accent2">
                  <a:lumMod val="60000"/>
                  <a:lumOff val="40000"/>
                </a:schemeClr>
              </a:buClr>
            </a:pPr>
            <a:r>
              <a:rPr lang="es-ES" dirty="0">
                <a:solidFill>
                  <a:srgbClr val="000000"/>
                </a:solidFill>
                <a:latin typeface="Calibri"/>
                <a:cs typeface="Calibri"/>
              </a:rPr>
              <a:t>Cercada, acordonada, etc.</a:t>
            </a:r>
          </a:p>
          <a:p>
            <a:pPr marL="742296" lvl="1" indent="-285108">
              <a:buClr>
                <a:schemeClr val="accent2">
                  <a:lumMod val="60000"/>
                  <a:lumOff val="40000"/>
                </a:schemeClr>
              </a:buClr>
            </a:pPr>
            <a:r>
              <a:rPr lang="es-ES" dirty="0">
                <a:solidFill>
                  <a:srgbClr val="000000"/>
                </a:solidFill>
                <a:latin typeface="Calibri"/>
                <a:cs typeface="Calibri"/>
              </a:rPr>
              <a:t>Solo los trabajadores de la salud deben entrar al área de aislamiento (para administrar medicamentos orales, etc.)</a:t>
            </a:r>
          </a:p>
          <a:p>
            <a:pPr marL="342257" indent="-342257"/>
            <a:endParaRPr lang="en-US" sz="1400" dirty="0">
              <a:solidFill>
                <a:schemeClr val="accent4">
                  <a:lumMod val="50000"/>
                </a:schemeClr>
              </a:solidFill>
              <a:cs typeface="Calibri" panose="020F0502020204030204" pitchFamily="34" charset="0"/>
            </a:endParaRPr>
          </a:p>
        </p:txBody>
      </p:sp>
      <p:pic>
        <p:nvPicPr>
          <p:cNvPr id="10" name="Picture 9" descr="Foto de un banco frente a un árbol.">
            <a:extLst>
              <a:ext uri="{FF2B5EF4-FFF2-40B4-BE49-F238E27FC236}">
                <a16:creationId xmlns:a16="http://schemas.microsoft.com/office/drawing/2014/main" id="{24171071-E0C3-401B-9498-5D6ACE8D6EB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4981" b="38435"/>
          <a:stretch/>
        </p:blipFill>
        <p:spPr>
          <a:xfrm>
            <a:off x="7297274" y="3855009"/>
            <a:ext cx="3261401" cy="2316120"/>
          </a:xfrm>
          <a:prstGeom prst="rect">
            <a:avLst/>
          </a:prstGeom>
          <a:ln>
            <a:solidFill>
              <a:srgbClr val="000000"/>
            </a:solidFill>
          </a:ln>
        </p:spPr>
      </p:pic>
      <p:pic>
        <p:nvPicPr>
          <p:cNvPr id="11" name="Picture 10" descr="Foto de dos camas dentro de una carpa.">
            <a:extLst>
              <a:ext uri="{FF2B5EF4-FFF2-40B4-BE49-F238E27FC236}">
                <a16:creationId xmlns:a16="http://schemas.microsoft.com/office/drawing/2014/main" id="{2785A602-BF51-4B61-B1F9-422E79E502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97273" y="1196868"/>
            <a:ext cx="3249827" cy="2437371"/>
          </a:xfrm>
          <a:prstGeom prst="rect">
            <a:avLst/>
          </a:prstGeom>
          <a:ln>
            <a:solidFill>
              <a:srgbClr val="000000"/>
            </a:solidFill>
          </a:ln>
        </p:spPr>
      </p:pic>
    </p:spTree>
    <p:extLst>
      <p:ext uri="{BB962C8B-B14F-4D97-AF65-F5344CB8AC3E}">
        <p14:creationId xmlns:p14="http://schemas.microsoft.com/office/powerpoint/2010/main" val="11869892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849081"/>
          </a:xfrm>
        </p:spPr>
        <p:txBody>
          <a:bodyPr lIns="91440" tIns="45720" rIns="91440" bIns="45720" anchor="b" anchorCtr="0"/>
          <a:lstStyle/>
          <a:p>
            <a:pPr>
              <a:lnSpc>
                <a:spcPct val="100000"/>
              </a:lnSpc>
            </a:pPr>
            <a:r>
              <a:rPr lang="es-ES" sz="4000" dirty="0">
                <a:solidFill>
                  <a:schemeClr val="accent5">
                    <a:lumMod val="75000"/>
                  </a:schemeClr>
                </a:solidFill>
                <a:latin typeface="Calibri Light"/>
                <a:cs typeface="Calibri Light"/>
              </a:rPr>
              <a:t>Diseño del área de aislamiento</a:t>
            </a:r>
          </a:p>
        </p:txBody>
      </p:sp>
      <p:sp>
        <p:nvSpPr>
          <p:cNvPr id="6" name="Text Placeholder 2">
            <a:extLst>
              <a:ext uri="{FF2B5EF4-FFF2-40B4-BE49-F238E27FC236}">
                <a16:creationId xmlns:a16="http://schemas.microsoft.com/office/drawing/2014/main" id="{38492900-720A-4BA0-9E8B-68B42988A211}"/>
              </a:ext>
            </a:extLst>
          </p:cNvPr>
          <p:cNvSpPr>
            <a:spLocks noGrp="1"/>
          </p:cNvSpPr>
          <p:nvPr>
            <p:ph sz="quarter" idx="11"/>
          </p:nvPr>
        </p:nvSpPr>
        <p:spPr>
          <a:xfrm>
            <a:off x="5772839" y="1333040"/>
            <a:ext cx="5809561" cy="5186349"/>
          </a:xfrm>
        </p:spPr>
        <p:txBody>
          <a:bodyPr>
            <a:normAutofit fontScale="62500" lnSpcReduction="20000"/>
          </a:bodyPr>
          <a:lstStyle/>
          <a:p>
            <a:pPr>
              <a:buClr>
                <a:schemeClr val="accent2">
                  <a:lumMod val="60000"/>
                  <a:lumOff val="40000"/>
                </a:schemeClr>
              </a:buClr>
              <a:buFont typeface="Arial" panose="020B0604020202020204" pitchFamily="34" charset="0"/>
              <a:buChar char="•"/>
            </a:pPr>
            <a:r>
              <a:rPr lang="es-ES" sz="3300" b="1" dirty="0">
                <a:solidFill>
                  <a:srgbClr val="0039A6"/>
                </a:solidFill>
                <a:latin typeface="Calibri"/>
                <a:cs typeface="Calibri"/>
              </a:rPr>
              <a:t>Flujo unidireccional</a:t>
            </a:r>
          </a:p>
          <a:p>
            <a:pPr marL="742296" lvl="1" indent="-285108">
              <a:buClr>
                <a:schemeClr val="accent2">
                  <a:lumMod val="60000"/>
                  <a:lumOff val="40000"/>
                </a:schemeClr>
              </a:buClr>
            </a:pPr>
            <a:r>
              <a:rPr lang="es-ES" sz="3000" dirty="0">
                <a:solidFill>
                  <a:srgbClr val="000000"/>
                </a:solidFill>
                <a:latin typeface="Calibri"/>
                <a:cs typeface="Calibri"/>
              </a:rPr>
              <a:t>Lo ideal es que tenga la entrada y la salida separadas</a:t>
            </a:r>
          </a:p>
          <a:p>
            <a:pPr marL="742296" lvl="1" indent="-285108">
              <a:buClr>
                <a:schemeClr val="accent2">
                  <a:lumMod val="60000"/>
                  <a:lumOff val="40000"/>
                </a:schemeClr>
              </a:buClr>
            </a:pPr>
            <a:r>
              <a:rPr lang="es-ES" sz="3000" dirty="0">
                <a:solidFill>
                  <a:srgbClr val="000000"/>
                </a:solidFill>
                <a:latin typeface="Calibri"/>
                <a:cs typeface="Calibri"/>
              </a:rPr>
              <a:t>Espacios destinados a ponerse y quitarse el EPP</a:t>
            </a:r>
          </a:p>
          <a:p>
            <a:pPr marL="742296" lvl="1" indent="-285108">
              <a:buClr>
                <a:schemeClr val="accent2">
                  <a:lumMod val="60000"/>
                  <a:lumOff val="40000"/>
                </a:schemeClr>
              </a:buClr>
            </a:pPr>
            <a:r>
              <a:rPr lang="es-ES" sz="3000" dirty="0">
                <a:solidFill>
                  <a:srgbClr val="000000"/>
                </a:solidFill>
                <a:latin typeface="Calibri"/>
                <a:cs typeface="Calibri"/>
              </a:rPr>
              <a:t>Suministros separados para el cuidado de pacientes</a:t>
            </a:r>
          </a:p>
          <a:p>
            <a:pPr marL="742296" lvl="1" indent="-285108"/>
            <a:endParaRPr lang="en-CA" sz="3000" dirty="0">
              <a:solidFill>
                <a:srgbClr val="3F3F3F"/>
              </a:solidFill>
              <a:latin typeface="Calibri"/>
              <a:cs typeface="Calibri"/>
            </a:endParaRPr>
          </a:p>
          <a:p>
            <a:pPr>
              <a:buClr>
                <a:schemeClr val="accent2">
                  <a:lumMod val="60000"/>
                  <a:lumOff val="40000"/>
                </a:schemeClr>
              </a:buClr>
              <a:buFont typeface="Arial" panose="020B0604020202020204" pitchFamily="34" charset="0"/>
              <a:buChar char="•"/>
            </a:pPr>
            <a:r>
              <a:rPr lang="es-ES" sz="3300" b="1" dirty="0">
                <a:solidFill>
                  <a:srgbClr val="0039A6"/>
                </a:solidFill>
                <a:latin typeface="Calibri"/>
                <a:cs typeface="Calibri"/>
              </a:rPr>
              <a:t>Espacio adecuado</a:t>
            </a:r>
          </a:p>
          <a:p>
            <a:pPr marL="742296" lvl="1" indent="-285108">
              <a:buClr>
                <a:schemeClr val="accent2">
                  <a:lumMod val="60000"/>
                  <a:lumOff val="40000"/>
                </a:schemeClr>
              </a:buClr>
            </a:pPr>
            <a:r>
              <a:rPr lang="es-ES" sz="3000" dirty="0">
                <a:solidFill>
                  <a:srgbClr val="000000"/>
                </a:solidFill>
                <a:latin typeface="Calibri"/>
                <a:cs typeface="Calibri"/>
              </a:rPr>
              <a:t>Al menos un metro de distancia entre las camas</a:t>
            </a:r>
          </a:p>
          <a:p>
            <a:pPr marL="742296" lvl="1" indent="-285108"/>
            <a:endParaRPr lang="en-CA" sz="3000" dirty="0">
              <a:solidFill>
                <a:schemeClr val="accent4">
                  <a:lumMod val="50000"/>
                </a:schemeClr>
              </a:solidFill>
              <a:latin typeface="Calibri"/>
              <a:cs typeface="Calibri"/>
            </a:endParaRPr>
          </a:p>
          <a:p>
            <a:pPr>
              <a:buClr>
                <a:schemeClr val="accent2">
                  <a:lumMod val="60000"/>
                  <a:lumOff val="40000"/>
                </a:schemeClr>
              </a:buClr>
              <a:buFont typeface="Arial" panose="020B0604020202020204" pitchFamily="34" charset="0"/>
              <a:buChar char="•"/>
            </a:pPr>
            <a:r>
              <a:rPr lang="es-ES" sz="3300" b="1" dirty="0">
                <a:solidFill>
                  <a:srgbClr val="0039A6"/>
                </a:solidFill>
                <a:latin typeface="Calibri"/>
                <a:cs typeface="Calibri"/>
              </a:rPr>
              <a:t>Suministros para que los pacientes se queden de forma temporal y segura</a:t>
            </a:r>
          </a:p>
          <a:p>
            <a:pPr marL="742296" lvl="1" indent="-285108">
              <a:buClr>
                <a:schemeClr val="accent2">
                  <a:lumMod val="60000"/>
                  <a:lumOff val="40000"/>
                </a:schemeClr>
              </a:buClr>
            </a:pPr>
            <a:r>
              <a:rPr lang="es-ES" sz="3000" dirty="0">
                <a:solidFill>
                  <a:srgbClr val="000000"/>
                </a:solidFill>
                <a:latin typeface="Calibri"/>
                <a:cs typeface="Calibri"/>
              </a:rPr>
              <a:t>Opciones sanitarias separadas para cada paciente (p. ej., letrina o inodoro portátil)</a:t>
            </a:r>
          </a:p>
          <a:p>
            <a:pPr marL="742296" lvl="1" indent="-285108">
              <a:buClr>
                <a:schemeClr val="accent2">
                  <a:lumMod val="60000"/>
                  <a:lumOff val="40000"/>
                </a:schemeClr>
              </a:buClr>
            </a:pPr>
            <a:r>
              <a:rPr lang="es-ES" sz="3000" dirty="0">
                <a:solidFill>
                  <a:srgbClr val="000000"/>
                </a:solidFill>
                <a:latin typeface="Calibri"/>
                <a:cs typeface="Calibri"/>
              </a:rPr>
              <a:t>Estaciones para la higiene de las manos</a:t>
            </a:r>
          </a:p>
        </p:txBody>
      </p:sp>
      <p:pic>
        <p:nvPicPr>
          <p:cNvPr id="4" name="Picture 3" descr="Foto de un sitio en una carpa con una cama, una silla y un balde."/>
          <p:cNvPicPr>
            <a:picLocks noChangeAspect="1"/>
          </p:cNvPicPr>
          <p:nvPr/>
        </p:nvPicPr>
        <p:blipFill rotWithShape="1">
          <a:blip r:embed="rId3" cstate="print">
            <a:extLst>
              <a:ext uri="{28A0092B-C50C-407E-A947-70E740481C1C}">
                <a14:useLocalDpi xmlns:a14="http://schemas.microsoft.com/office/drawing/2010/main" val="0"/>
              </a:ext>
            </a:extLst>
          </a:blip>
          <a:srcRect r="2724"/>
          <a:stretch/>
        </p:blipFill>
        <p:spPr>
          <a:xfrm>
            <a:off x="2016321" y="1426941"/>
            <a:ext cx="3214707" cy="2475488"/>
          </a:xfrm>
          <a:prstGeom prst="rect">
            <a:avLst/>
          </a:prstGeom>
          <a:ln>
            <a:solidFill>
              <a:srgbClr val="000000"/>
            </a:solidFill>
          </a:ln>
        </p:spPr>
      </p:pic>
      <p:pic>
        <p:nvPicPr>
          <p:cNvPr id="5" name="Picture 4" descr="Foto de un sitio en una carpa con una cam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16321" y="4057558"/>
            <a:ext cx="3214707" cy="2411031"/>
          </a:xfrm>
          <a:prstGeom prst="rect">
            <a:avLst/>
          </a:prstGeom>
          <a:ln>
            <a:solidFill>
              <a:srgbClr val="000000"/>
            </a:solidFill>
          </a:ln>
        </p:spPr>
      </p:pic>
    </p:spTree>
    <p:extLst>
      <p:ext uri="{BB962C8B-B14F-4D97-AF65-F5344CB8AC3E}">
        <p14:creationId xmlns:p14="http://schemas.microsoft.com/office/powerpoint/2010/main" val="10909265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872609"/>
          </a:xfrm>
        </p:spPr>
        <p:txBody>
          <a:bodyPr lIns="91440" tIns="45720" rIns="91440" bIns="45720" anchor="b" anchorCtr="0">
            <a:noAutofit/>
          </a:bodyPr>
          <a:lstStyle/>
          <a:p>
            <a:r>
              <a:rPr lang="es-ES" sz="4000" dirty="0">
                <a:solidFill>
                  <a:schemeClr val="accent5">
                    <a:lumMod val="75000"/>
                  </a:schemeClr>
                </a:solidFill>
                <a:latin typeface="Calibri Light"/>
                <a:cs typeface="Calibri Light"/>
              </a:rPr>
              <a:t>Equipo y suministros del área de aislamiento</a:t>
            </a:r>
          </a:p>
        </p:txBody>
      </p:sp>
      <p:sp>
        <p:nvSpPr>
          <p:cNvPr id="5" name="Google Shape;350;g17972f5802a_0_886">
            <a:extLst>
              <a:ext uri="{FF2B5EF4-FFF2-40B4-BE49-F238E27FC236}">
                <a16:creationId xmlns:a16="http://schemas.microsoft.com/office/drawing/2014/main" id="{D5642EC6-67DB-91A0-55FB-948ABEE014A4}"/>
              </a:ext>
              <a:ext uri="{C183D7F6-B498-43B3-948B-1728B52AA6E4}">
                <adec:decorative xmlns:adec="http://schemas.microsoft.com/office/drawing/2017/decorative" val="1"/>
              </a:ext>
            </a:extLst>
          </p:cNvPr>
          <p:cNvSpPr/>
          <p:nvPr/>
        </p:nvSpPr>
        <p:spPr>
          <a:xfrm>
            <a:off x="547958" y="1271488"/>
            <a:ext cx="2491831" cy="872609"/>
          </a:xfrm>
          <a:prstGeom prst="rect">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endParaRPr sz="2400" dirty="0"/>
          </a:p>
        </p:txBody>
      </p:sp>
      <p:sp>
        <p:nvSpPr>
          <p:cNvPr id="6" name="Google Shape;351;g17972f5802a_0_886">
            <a:extLst>
              <a:ext uri="{FF2B5EF4-FFF2-40B4-BE49-F238E27FC236}">
                <a16:creationId xmlns:a16="http://schemas.microsoft.com/office/drawing/2014/main" id="{33C324F0-13EC-29E3-0779-07CA59379D70}"/>
              </a:ext>
              <a:ext uri="{C183D7F6-B498-43B3-948B-1728B52AA6E4}">
                <adec:decorative xmlns:adec="http://schemas.microsoft.com/office/drawing/2017/decorative" val="1"/>
              </a:ext>
            </a:extLst>
          </p:cNvPr>
          <p:cNvSpPr txBox="1"/>
          <p:nvPr/>
        </p:nvSpPr>
        <p:spPr>
          <a:xfrm>
            <a:off x="547958" y="1271488"/>
            <a:ext cx="2491831" cy="872609"/>
          </a:xfrm>
          <a:prstGeom prst="rect">
            <a:avLst/>
          </a:prstGeom>
          <a:noFill/>
          <a:ln>
            <a:noFill/>
          </a:ln>
        </p:spPr>
        <p:txBody>
          <a:bodyPr spcFirstLastPara="1" wrap="square" lIns="170675" tIns="97525" rIns="170675" bIns="97525" anchor="ctr" anchorCtr="0">
            <a:noAutofit/>
          </a:bodyPr>
          <a:lstStyle/>
          <a:p>
            <a:pPr algn="ctr">
              <a:lnSpc>
                <a:spcPct val="90000"/>
              </a:lnSpc>
              <a:buClr>
                <a:srgbClr val="000000"/>
              </a:buClr>
              <a:buSzPts val="2400"/>
            </a:pPr>
            <a:endParaRPr sz="2400" b="1" dirty="0">
              <a:solidFill>
                <a:schemeClr val="tx1">
                  <a:lumMod val="75000"/>
                </a:schemeClr>
              </a:solidFill>
            </a:endParaRPr>
          </a:p>
        </p:txBody>
      </p:sp>
      <p:sp>
        <p:nvSpPr>
          <p:cNvPr id="7" name="Google Shape;352;g17972f5802a_0_886">
            <a:extLst>
              <a:ext uri="{FF2B5EF4-FFF2-40B4-BE49-F238E27FC236}">
                <a16:creationId xmlns:a16="http://schemas.microsoft.com/office/drawing/2014/main" id="{4B2353B1-284B-C909-8B53-1EE24F9EDC71}"/>
              </a:ext>
              <a:ext uri="{C183D7F6-B498-43B3-948B-1728B52AA6E4}">
                <adec:decorative xmlns:adec="http://schemas.microsoft.com/office/drawing/2017/decorative" val="1"/>
              </a:ext>
            </a:extLst>
          </p:cNvPr>
          <p:cNvSpPr/>
          <p:nvPr/>
        </p:nvSpPr>
        <p:spPr>
          <a:xfrm>
            <a:off x="547958" y="2144098"/>
            <a:ext cx="2491831" cy="3833393"/>
          </a:xfrm>
          <a:prstGeom prst="rect">
            <a:avLst/>
          </a:prstGeom>
          <a:solidFill>
            <a:srgbClr val="CFDEEF">
              <a:alpha val="89803"/>
            </a:srgbClr>
          </a:solidFill>
          <a:ln w="25400" cap="flat" cmpd="sng">
            <a:solidFill>
              <a:srgbClr val="CFDEEF">
                <a:alpha val="89803"/>
              </a:srgbClr>
            </a:solidFill>
            <a:prstDash val="solid"/>
            <a:round/>
            <a:headEnd type="none" w="sm" len="sm"/>
            <a:tailEnd type="none" w="sm" len="sm"/>
          </a:ln>
        </p:spPr>
        <p:txBody>
          <a:bodyPr spcFirstLastPara="1" wrap="square" lIns="91425" tIns="91425" rIns="91425" bIns="91425" anchor="ctr" anchorCtr="0">
            <a:noAutofit/>
          </a:bodyPr>
          <a:lstStyle/>
          <a:p>
            <a:endParaRPr sz="2400" dirty="0"/>
          </a:p>
        </p:txBody>
      </p:sp>
      <p:sp>
        <p:nvSpPr>
          <p:cNvPr id="8" name="Google Shape;353;g17972f5802a_0_886">
            <a:extLst>
              <a:ext uri="{FF2B5EF4-FFF2-40B4-BE49-F238E27FC236}">
                <a16:creationId xmlns:a16="http://schemas.microsoft.com/office/drawing/2014/main" id="{D7C54683-1B3C-B872-807F-7CD3EAE9F479}"/>
              </a:ext>
              <a:ext uri="{C183D7F6-B498-43B3-948B-1728B52AA6E4}">
                <adec:decorative xmlns:adec="http://schemas.microsoft.com/office/drawing/2017/decorative" val="1"/>
              </a:ext>
            </a:extLst>
          </p:cNvPr>
          <p:cNvSpPr txBox="1"/>
          <p:nvPr/>
        </p:nvSpPr>
        <p:spPr>
          <a:xfrm>
            <a:off x="547958" y="2144098"/>
            <a:ext cx="2491831" cy="3833393"/>
          </a:xfrm>
          <a:prstGeom prst="rect">
            <a:avLst/>
          </a:prstGeom>
          <a:noFill/>
          <a:ln>
            <a:noFill/>
          </a:ln>
        </p:spPr>
        <p:txBody>
          <a:bodyPr spcFirstLastPara="1" wrap="square" lIns="128000" tIns="128000" rIns="170675" bIns="192000" anchor="t" anchorCtr="0">
            <a:noAutofit/>
          </a:bodyPr>
          <a:lstStyle/>
          <a:p>
            <a:pPr marL="228594" lvl="1" indent="-228594">
              <a:lnSpc>
                <a:spcPct val="90000"/>
              </a:lnSpc>
              <a:buClr>
                <a:srgbClr val="000000"/>
              </a:buClr>
              <a:buSzPts val="2400"/>
              <a:buFont typeface="Arial"/>
              <a:buChar char="•"/>
            </a:pPr>
            <a:endParaRPr sz="1200" dirty="0"/>
          </a:p>
        </p:txBody>
      </p:sp>
      <p:sp>
        <p:nvSpPr>
          <p:cNvPr id="9" name="Google Shape;354;g17972f5802a_0_886">
            <a:extLst>
              <a:ext uri="{FF2B5EF4-FFF2-40B4-BE49-F238E27FC236}">
                <a16:creationId xmlns:a16="http://schemas.microsoft.com/office/drawing/2014/main" id="{4EAE3DDD-4B94-FAD9-819F-EAA7D5F178DF}"/>
              </a:ext>
              <a:ext uri="{C183D7F6-B498-43B3-948B-1728B52AA6E4}">
                <adec:decorative xmlns:adec="http://schemas.microsoft.com/office/drawing/2017/decorative" val="1"/>
              </a:ext>
            </a:extLst>
          </p:cNvPr>
          <p:cNvSpPr/>
          <p:nvPr/>
        </p:nvSpPr>
        <p:spPr>
          <a:xfrm>
            <a:off x="3388645" y="1271488"/>
            <a:ext cx="2491831" cy="872609"/>
          </a:xfrm>
          <a:prstGeom prst="rect">
            <a:avLst/>
          </a:prstGeom>
          <a:solidFill>
            <a:srgbClr val="50C9B6"/>
          </a:solidFill>
          <a:ln w="25400" cap="flat" cmpd="sng">
            <a:solidFill>
              <a:srgbClr val="50C9B6"/>
            </a:solidFill>
            <a:prstDash val="solid"/>
            <a:round/>
            <a:headEnd type="none" w="sm" len="sm"/>
            <a:tailEnd type="none" w="sm" len="sm"/>
          </a:ln>
        </p:spPr>
        <p:txBody>
          <a:bodyPr spcFirstLastPara="1" wrap="square" lIns="91425" tIns="91425" rIns="91425" bIns="91425" anchor="ctr" anchorCtr="0">
            <a:noAutofit/>
          </a:bodyPr>
          <a:lstStyle/>
          <a:p>
            <a:endParaRPr sz="2400" dirty="0"/>
          </a:p>
        </p:txBody>
      </p:sp>
      <p:sp>
        <p:nvSpPr>
          <p:cNvPr id="10" name="Google Shape;355;g17972f5802a_0_886">
            <a:extLst>
              <a:ext uri="{FF2B5EF4-FFF2-40B4-BE49-F238E27FC236}">
                <a16:creationId xmlns:a16="http://schemas.microsoft.com/office/drawing/2014/main" id="{92BFA9BC-DF25-3179-9FE7-C513BFBDFC5E}"/>
              </a:ext>
              <a:ext uri="{C183D7F6-B498-43B3-948B-1728B52AA6E4}">
                <adec:decorative xmlns:adec="http://schemas.microsoft.com/office/drawing/2017/decorative" val="1"/>
              </a:ext>
            </a:extLst>
          </p:cNvPr>
          <p:cNvSpPr txBox="1"/>
          <p:nvPr/>
        </p:nvSpPr>
        <p:spPr>
          <a:xfrm>
            <a:off x="3388645" y="1271488"/>
            <a:ext cx="2491831" cy="872609"/>
          </a:xfrm>
          <a:prstGeom prst="rect">
            <a:avLst/>
          </a:prstGeom>
          <a:noFill/>
          <a:ln>
            <a:noFill/>
          </a:ln>
        </p:spPr>
        <p:txBody>
          <a:bodyPr spcFirstLastPara="1" wrap="square" lIns="170675" tIns="97525" rIns="170675" bIns="97525" anchor="ctr" anchorCtr="0">
            <a:noAutofit/>
          </a:bodyPr>
          <a:lstStyle/>
          <a:p>
            <a:pPr algn="ctr">
              <a:lnSpc>
                <a:spcPct val="90000"/>
              </a:lnSpc>
              <a:buClr>
                <a:srgbClr val="000000"/>
              </a:buClr>
              <a:buSzPts val="2400"/>
            </a:pPr>
            <a:endParaRPr sz="2400" b="1" dirty="0">
              <a:solidFill>
                <a:schemeClr val="tx1">
                  <a:lumMod val="75000"/>
                </a:schemeClr>
              </a:solidFill>
            </a:endParaRPr>
          </a:p>
        </p:txBody>
      </p:sp>
      <p:sp>
        <p:nvSpPr>
          <p:cNvPr id="11" name="Google Shape;356;g17972f5802a_0_886">
            <a:extLst>
              <a:ext uri="{FF2B5EF4-FFF2-40B4-BE49-F238E27FC236}">
                <a16:creationId xmlns:a16="http://schemas.microsoft.com/office/drawing/2014/main" id="{BCB74247-D43F-F299-BA2D-5472A99507A6}"/>
              </a:ext>
              <a:ext uri="{C183D7F6-B498-43B3-948B-1728B52AA6E4}">
                <adec:decorative xmlns:adec="http://schemas.microsoft.com/office/drawing/2017/decorative" val="1"/>
              </a:ext>
            </a:extLst>
          </p:cNvPr>
          <p:cNvSpPr/>
          <p:nvPr/>
        </p:nvSpPr>
        <p:spPr>
          <a:xfrm>
            <a:off x="3388645" y="2144098"/>
            <a:ext cx="2491831" cy="3833393"/>
          </a:xfrm>
          <a:prstGeom prst="rect">
            <a:avLst/>
          </a:prstGeom>
          <a:solidFill>
            <a:srgbClr val="CDEAE8">
              <a:alpha val="89803"/>
            </a:srgbClr>
          </a:solidFill>
          <a:ln w="25400" cap="flat" cmpd="sng">
            <a:solidFill>
              <a:srgbClr val="CDEAE8">
                <a:alpha val="89803"/>
              </a:srgbClr>
            </a:solidFill>
            <a:prstDash val="solid"/>
            <a:round/>
            <a:headEnd type="none" w="sm" len="sm"/>
            <a:tailEnd type="none" w="sm" len="sm"/>
          </a:ln>
        </p:spPr>
        <p:txBody>
          <a:bodyPr spcFirstLastPara="1" wrap="square" lIns="91425" tIns="91425" rIns="91425" bIns="91425" anchor="ctr" anchorCtr="0">
            <a:noAutofit/>
          </a:bodyPr>
          <a:lstStyle/>
          <a:p>
            <a:endParaRPr sz="2400" dirty="0"/>
          </a:p>
        </p:txBody>
      </p:sp>
      <p:sp>
        <p:nvSpPr>
          <p:cNvPr id="12" name="Google Shape;357;g17972f5802a_0_886">
            <a:extLst>
              <a:ext uri="{FF2B5EF4-FFF2-40B4-BE49-F238E27FC236}">
                <a16:creationId xmlns:a16="http://schemas.microsoft.com/office/drawing/2014/main" id="{18508B92-11B7-3EAF-27F3-F40B2E32F7CD}"/>
              </a:ext>
              <a:ext uri="{C183D7F6-B498-43B3-948B-1728B52AA6E4}">
                <adec:decorative xmlns:adec="http://schemas.microsoft.com/office/drawing/2017/decorative" val="1"/>
              </a:ext>
            </a:extLst>
          </p:cNvPr>
          <p:cNvSpPr txBox="1"/>
          <p:nvPr/>
        </p:nvSpPr>
        <p:spPr>
          <a:xfrm>
            <a:off x="3388645" y="2144098"/>
            <a:ext cx="2491831" cy="3833393"/>
          </a:xfrm>
          <a:prstGeom prst="rect">
            <a:avLst/>
          </a:prstGeom>
          <a:noFill/>
          <a:ln>
            <a:noFill/>
          </a:ln>
        </p:spPr>
        <p:txBody>
          <a:bodyPr spcFirstLastPara="1" wrap="square" lIns="128000" tIns="128000" rIns="170675" bIns="192000" anchor="t" anchorCtr="0">
            <a:noAutofit/>
          </a:bodyPr>
          <a:lstStyle/>
          <a:p>
            <a:pPr marL="228594" lvl="1" indent="-228594">
              <a:lnSpc>
                <a:spcPct val="90000"/>
              </a:lnSpc>
              <a:spcBef>
                <a:spcPts val="360"/>
              </a:spcBef>
              <a:buClr>
                <a:srgbClr val="000000"/>
              </a:buClr>
              <a:buSzPts val="2400"/>
              <a:buFont typeface="Arial"/>
              <a:buChar char="•"/>
            </a:pPr>
            <a:endParaRPr lang="en-US" sz="2400" dirty="0"/>
          </a:p>
        </p:txBody>
      </p:sp>
      <p:sp>
        <p:nvSpPr>
          <p:cNvPr id="13" name="Google Shape;358;g17972f5802a_0_886">
            <a:extLst>
              <a:ext uri="{FF2B5EF4-FFF2-40B4-BE49-F238E27FC236}">
                <a16:creationId xmlns:a16="http://schemas.microsoft.com/office/drawing/2014/main" id="{CAC35955-B320-E2EB-AD34-4163A85DC9AD}"/>
              </a:ext>
              <a:ext uri="{C183D7F6-B498-43B3-948B-1728B52AA6E4}">
                <adec:decorative xmlns:adec="http://schemas.microsoft.com/office/drawing/2017/decorative" val="1"/>
              </a:ext>
            </a:extLst>
          </p:cNvPr>
          <p:cNvSpPr/>
          <p:nvPr/>
        </p:nvSpPr>
        <p:spPr>
          <a:xfrm>
            <a:off x="6229334" y="1271488"/>
            <a:ext cx="2491831" cy="872609"/>
          </a:xfrm>
          <a:prstGeom prst="rect">
            <a:avLst/>
          </a:prstGeom>
          <a:solidFill>
            <a:srgbClr val="48BD62"/>
          </a:solidFill>
          <a:ln w="25400" cap="flat" cmpd="sng">
            <a:solidFill>
              <a:srgbClr val="48BD62"/>
            </a:solidFill>
            <a:prstDash val="solid"/>
            <a:round/>
            <a:headEnd type="none" w="sm" len="sm"/>
            <a:tailEnd type="none" w="sm" len="sm"/>
          </a:ln>
        </p:spPr>
        <p:txBody>
          <a:bodyPr spcFirstLastPara="1" wrap="square" lIns="91425" tIns="91425" rIns="91425" bIns="91425" anchor="ctr" anchorCtr="0">
            <a:noAutofit/>
          </a:bodyPr>
          <a:lstStyle/>
          <a:p>
            <a:endParaRPr sz="2400" dirty="0"/>
          </a:p>
        </p:txBody>
      </p:sp>
      <p:sp>
        <p:nvSpPr>
          <p:cNvPr id="14" name="Google Shape;359;g17972f5802a_0_886">
            <a:extLst>
              <a:ext uri="{FF2B5EF4-FFF2-40B4-BE49-F238E27FC236}">
                <a16:creationId xmlns:a16="http://schemas.microsoft.com/office/drawing/2014/main" id="{4A1AA870-A85B-3061-C81D-1416563A9B83}"/>
              </a:ext>
              <a:ext uri="{C183D7F6-B498-43B3-948B-1728B52AA6E4}">
                <adec:decorative xmlns:adec="http://schemas.microsoft.com/office/drawing/2017/decorative" val="1"/>
              </a:ext>
            </a:extLst>
          </p:cNvPr>
          <p:cNvSpPr txBox="1"/>
          <p:nvPr/>
        </p:nvSpPr>
        <p:spPr>
          <a:xfrm>
            <a:off x="6229334" y="1271488"/>
            <a:ext cx="2491831" cy="872609"/>
          </a:xfrm>
          <a:prstGeom prst="rect">
            <a:avLst/>
          </a:prstGeom>
          <a:noFill/>
          <a:ln>
            <a:noFill/>
          </a:ln>
        </p:spPr>
        <p:txBody>
          <a:bodyPr spcFirstLastPara="1" wrap="square" lIns="170675" tIns="97525" rIns="170675" bIns="97525" anchor="ctr" anchorCtr="0">
            <a:noAutofit/>
          </a:bodyPr>
          <a:lstStyle/>
          <a:p>
            <a:pPr algn="ctr">
              <a:lnSpc>
                <a:spcPct val="90000"/>
              </a:lnSpc>
              <a:buClr>
                <a:srgbClr val="000000"/>
              </a:buClr>
              <a:buSzPts val="2400"/>
            </a:pPr>
            <a:endParaRPr sz="2400" b="1" dirty="0">
              <a:solidFill>
                <a:schemeClr val="tx1">
                  <a:lumMod val="75000"/>
                </a:schemeClr>
              </a:solidFill>
            </a:endParaRPr>
          </a:p>
        </p:txBody>
      </p:sp>
      <p:sp>
        <p:nvSpPr>
          <p:cNvPr id="15" name="Google Shape;360;g17972f5802a_0_886">
            <a:extLst>
              <a:ext uri="{FF2B5EF4-FFF2-40B4-BE49-F238E27FC236}">
                <a16:creationId xmlns:a16="http://schemas.microsoft.com/office/drawing/2014/main" id="{99A9B10C-2753-1A9F-34A8-F6B9768C8961}"/>
              </a:ext>
              <a:ext uri="{C183D7F6-B498-43B3-948B-1728B52AA6E4}">
                <adec:decorative xmlns:adec="http://schemas.microsoft.com/office/drawing/2017/decorative" val="1"/>
              </a:ext>
            </a:extLst>
          </p:cNvPr>
          <p:cNvSpPr/>
          <p:nvPr/>
        </p:nvSpPr>
        <p:spPr>
          <a:xfrm>
            <a:off x="6229334" y="2144098"/>
            <a:ext cx="2491831" cy="3833393"/>
          </a:xfrm>
          <a:prstGeom prst="rect">
            <a:avLst/>
          </a:prstGeom>
          <a:solidFill>
            <a:srgbClr val="CCE6D4">
              <a:alpha val="89803"/>
            </a:srgbClr>
          </a:solidFill>
          <a:ln w="25400" cap="flat" cmpd="sng">
            <a:solidFill>
              <a:srgbClr val="CCE6D4">
                <a:alpha val="89803"/>
              </a:srgbClr>
            </a:solidFill>
            <a:prstDash val="solid"/>
            <a:round/>
            <a:headEnd type="none" w="sm" len="sm"/>
            <a:tailEnd type="none" w="sm" len="sm"/>
          </a:ln>
        </p:spPr>
        <p:txBody>
          <a:bodyPr spcFirstLastPara="1" wrap="square" lIns="91425" tIns="91425" rIns="91425" bIns="91425" anchor="ctr" anchorCtr="0">
            <a:noAutofit/>
          </a:bodyPr>
          <a:lstStyle/>
          <a:p>
            <a:endParaRPr sz="2400" dirty="0"/>
          </a:p>
        </p:txBody>
      </p:sp>
      <p:sp>
        <p:nvSpPr>
          <p:cNvPr id="16" name="Google Shape;361;g17972f5802a_0_886">
            <a:extLst>
              <a:ext uri="{FF2B5EF4-FFF2-40B4-BE49-F238E27FC236}">
                <a16:creationId xmlns:a16="http://schemas.microsoft.com/office/drawing/2014/main" id="{709D9E27-72BF-D09C-F4A4-43062FD51499}"/>
              </a:ext>
              <a:ext uri="{C183D7F6-B498-43B3-948B-1728B52AA6E4}">
                <adec:decorative xmlns:adec="http://schemas.microsoft.com/office/drawing/2017/decorative" val="1"/>
              </a:ext>
            </a:extLst>
          </p:cNvPr>
          <p:cNvSpPr txBox="1"/>
          <p:nvPr/>
        </p:nvSpPr>
        <p:spPr>
          <a:xfrm>
            <a:off x="6229334" y="2144098"/>
            <a:ext cx="2491831" cy="3833393"/>
          </a:xfrm>
          <a:prstGeom prst="rect">
            <a:avLst/>
          </a:prstGeom>
          <a:noFill/>
          <a:ln>
            <a:noFill/>
          </a:ln>
        </p:spPr>
        <p:txBody>
          <a:bodyPr spcFirstLastPara="1" wrap="square" lIns="128000" tIns="128000" rIns="170675" bIns="192000" anchor="t" anchorCtr="0">
            <a:noAutofit/>
          </a:bodyPr>
          <a:lstStyle/>
          <a:p>
            <a:pPr marL="228594" lvl="1" indent="-228594">
              <a:lnSpc>
                <a:spcPct val="90000"/>
              </a:lnSpc>
              <a:buClr>
                <a:srgbClr val="000000"/>
              </a:buClr>
              <a:buSzPts val="2400"/>
              <a:buFont typeface="Arial"/>
              <a:buChar char="•"/>
            </a:pPr>
            <a:endParaRPr sz="1200" dirty="0"/>
          </a:p>
        </p:txBody>
      </p:sp>
      <p:sp>
        <p:nvSpPr>
          <p:cNvPr id="17" name="Google Shape;362;g17972f5802a_0_886">
            <a:extLst>
              <a:ext uri="{FF2B5EF4-FFF2-40B4-BE49-F238E27FC236}">
                <a16:creationId xmlns:a16="http://schemas.microsoft.com/office/drawing/2014/main" id="{4C3972ED-1C21-2B20-F24E-08CE42EAE8B5}"/>
              </a:ext>
              <a:ext uri="{C183D7F6-B498-43B3-948B-1728B52AA6E4}">
                <adec:decorative xmlns:adec="http://schemas.microsoft.com/office/drawing/2017/decorative" val="1"/>
              </a:ext>
            </a:extLst>
          </p:cNvPr>
          <p:cNvSpPr/>
          <p:nvPr/>
        </p:nvSpPr>
        <p:spPr>
          <a:xfrm>
            <a:off x="9070022" y="1271488"/>
            <a:ext cx="2491831" cy="872609"/>
          </a:xfrm>
          <a:prstGeom prst="rect">
            <a:avLst/>
          </a:prstGeom>
          <a:solidFill>
            <a:srgbClr val="6FAB46"/>
          </a:solidFill>
          <a:ln w="25400" cap="flat" cmpd="sng">
            <a:solidFill>
              <a:srgbClr val="6FAB46"/>
            </a:solidFill>
            <a:prstDash val="solid"/>
            <a:round/>
            <a:headEnd type="none" w="sm" len="sm"/>
            <a:tailEnd type="none" w="sm" len="sm"/>
          </a:ln>
        </p:spPr>
        <p:txBody>
          <a:bodyPr spcFirstLastPara="1" wrap="square" lIns="91425" tIns="91425" rIns="91425" bIns="91425" anchor="ctr" anchorCtr="0">
            <a:noAutofit/>
          </a:bodyPr>
          <a:lstStyle/>
          <a:p>
            <a:endParaRPr sz="2400" dirty="0"/>
          </a:p>
        </p:txBody>
      </p:sp>
      <p:sp>
        <p:nvSpPr>
          <p:cNvPr id="18" name="Google Shape;363;g17972f5802a_0_886">
            <a:extLst>
              <a:ext uri="{FF2B5EF4-FFF2-40B4-BE49-F238E27FC236}">
                <a16:creationId xmlns:a16="http://schemas.microsoft.com/office/drawing/2014/main" id="{86076A6E-B4E4-38E0-A86B-FBC1C7B57655}"/>
              </a:ext>
              <a:ext uri="{C183D7F6-B498-43B3-948B-1728B52AA6E4}">
                <adec:decorative xmlns:adec="http://schemas.microsoft.com/office/drawing/2017/decorative" val="1"/>
              </a:ext>
            </a:extLst>
          </p:cNvPr>
          <p:cNvSpPr txBox="1"/>
          <p:nvPr/>
        </p:nvSpPr>
        <p:spPr>
          <a:xfrm>
            <a:off x="9070022" y="1271488"/>
            <a:ext cx="2491831" cy="872609"/>
          </a:xfrm>
          <a:prstGeom prst="rect">
            <a:avLst/>
          </a:prstGeom>
          <a:noFill/>
          <a:ln>
            <a:noFill/>
          </a:ln>
        </p:spPr>
        <p:txBody>
          <a:bodyPr spcFirstLastPara="1" wrap="square" lIns="170675" tIns="97525" rIns="170675" bIns="97525" anchor="ctr" anchorCtr="0">
            <a:noAutofit/>
          </a:bodyPr>
          <a:lstStyle/>
          <a:p>
            <a:pPr algn="ctr">
              <a:lnSpc>
                <a:spcPct val="90000"/>
              </a:lnSpc>
              <a:buClr>
                <a:srgbClr val="000000"/>
              </a:buClr>
              <a:buSzPts val="2400"/>
            </a:pPr>
            <a:endParaRPr sz="2400" b="1" dirty="0">
              <a:solidFill>
                <a:schemeClr val="tx1">
                  <a:lumMod val="75000"/>
                </a:schemeClr>
              </a:solidFill>
            </a:endParaRPr>
          </a:p>
        </p:txBody>
      </p:sp>
      <p:sp>
        <p:nvSpPr>
          <p:cNvPr id="19" name="Google Shape;364;g17972f5802a_0_886">
            <a:extLst>
              <a:ext uri="{FF2B5EF4-FFF2-40B4-BE49-F238E27FC236}">
                <a16:creationId xmlns:a16="http://schemas.microsoft.com/office/drawing/2014/main" id="{EB502C43-5A8A-A06A-FF2D-C474DA25171A}"/>
              </a:ext>
              <a:ext uri="{C183D7F6-B498-43B3-948B-1728B52AA6E4}">
                <adec:decorative xmlns:adec="http://schemas.microsoft.com/office/drawing/2017/decorative" val="1"/>
              </a:ext>
            </a:extLst>
          </p:cNvPr>
          <p:cNvSpPr/>
          <p:nvPr/>
        </p:nvSpPr>
        <p:spPr>
          <a:xfrm>
            <a:off x="9070022" y="2144098"/>
            <a:ext cx="2491831" cy="3833393"/>
          </a:xfrm>
          <a:prstGeom prst="rect">
            <a:avLst/>
          </a:prstGeom>
          <a:solidFill>
            <a:srgbClr val="D3E1CC">
              <a:alpha val="89803"/>
            </a:srgbClr>
          </a:solidFill>
          <a:ln w="25400" cap="flat" cmpd="sng">
            <a:solidFill>
              <a:srgbClr val="D3E1CC">
                <a:alpha val="89803"/>
              </a:srgbClr>
            </a:solidFill>
            <a:prstDash val="solid"/>
            <a:round/>
            <a:headEnd type="none" w="sm" len="sm"/>
            <a:tailEnd type="none" w="sm" len="sm"/>
          </a:ln>
        </p:spPr>
        <p:txBody>
          <a:bodyPr spcFirstLastPara="1" wrap="square" lIns="91425" tIns="91425" rIns="91425" bIns="91425" anchor="ctr" anchorCtr="0">
            <a:noAutofit/>
          </a:bodyPr>
          <a:lstStyle/>
          <a:p>
            <a:endParaRPr sz="2400" dirty="0"/>
          </a:p>
        </p:txBody>
      </p:sp>
      <p:sp>
        <p:nvSpPr>
          <p:cNvPr id="20" name="Google Shape;365;g17972f5802a_0_886">
            <a:extLst>
              <a:ext uri="{FF2B5EF4-FFF2-40B4-BE49-F238E27FC236}">
                <a16:creationId xmlns:a16="http://schemas.microsoft.com/office/drawing/2014/main" id="{F81DEA62-FB3D-81C4-C0CB-D34E9F4B643D}"/>
              </a:ext>
              <a:ext uri="{C183D7F6-B498-43B3-948B-1728B52AA6E4}">
                <adec:decorative xmlns:adec="http://schemas.microsoft.com/office/drawing/2017/decorative" val="1"/>
              </a:ext>
            </a:extLst>
          </p:cNvPr>
          <p:cNvSpPr txBox="1"/>
          <p:nvPr/>
        </p:nvSpPr>
        <p:spPr>
          <a:xfrm>
            <a:off x="9070021" y="2144098"/>
            <a:ext cx="2491831" cy="3833393"/>
          </a:xfrm>
          <a:prstGeom prst="rect">
            <a:avLst/>
          </a:prstGeom>
          <a:noFill/>
          <a:ln>
            <a:noFill/>
          </a:ln>
        </p:spPr>
        <p:txBody>
          <a:bodyPr spcFirstLastPara="1" wrap="square" lIns="128000" tIns="128000" rIns="170675" bIns="192000" anchor="t" anchorCtr="0">
            <a:noAutofit/>
          </a:bodyPr>
          <a:lstStyle/>
          <a:p>
            <a:pPr marL="457189" lvl="2" indent="-228594">
              <a:lnSpc>
                <a:spcPct val="90000"/>
              </a:lnSpc>
              <a:spcBef>
                <a:spcPts val="360"/>
              </a:spcBef>
              <a:buClr>
                <a:srgbClr val="000000"/>
              </a:buClr>
              <a:buSzPts val="2400"/>
              <a:buFont typeface="Arial"/>
              <a:buChar char="•"/>
            </a:pPr>
            <a:endParaRPr lang="en-US" sz="2000" dirty="0">
              <a:solidFill>
                <a:srgbClr val="000000"/>
              </a:solidFill>
              <a:latin typeface="Calibri"/>
              <a:ea typeface="Calibri"/>
              <a:cs typeface="Calibri"/>
              <a:sym typeface="Calibri"/>
            </a:endParaRPr>
          </a:p>
        </p:txBody>
      </p:sp>
      <p:sp>
        <p:nvSpPr>
          <p:cNvPr id="22" name="TextBox 21">
            <a:extLst>
              <a:ext uri="{FF2B5EF4-FFF2-40B4-BE49-F238E27FC236}">
                <a16:creationId xmlns:a16="http://schemas.microsoft.com/office/drawing/2014/main" id="{AEC2B045-2849-6DAE-7917-5AE2DC5852A2}"/>
              </a:ext>
            </a:extLst>
          </p:cNvPr>
          <p:cNvSpPr txBox="1"/>
          <p:nvPr/>
        </p:nvSpPr>
        <p:spPr>
          <a:xfrm>
            <a:off x="712381" y="1519757"/>
            <a:ext cx="2137145" cy="424732"/>
          </a:xfrm>
          <a:prstGeom prst="rect">
            <a:avLst/>
          </a:prstGeom>
          <a:noFill/>
        </p:spPr>
        <p:txBody>
          <a:bodyPr wrap="square" rtlCol="0">
            <a:spAutoFit/>
          </a:bodyPr>
          <a:lstStyle/>
          <a:p>
            <a:pPr algn="ctr">
              <a:lnSpc>
                <a:spcPct val="90000"/>
              </a:lnSpc>
              <a:buClr>
                <a:srgbClr val="000000"/>
              </a:buClr>
              <a:buSzPts val="2400"/>
            </a:pPr>
            <a:r>
              <a:rPr lang="es-ES" sz="2400" b="1" dirty="0">
                <a:solidFill>
                  <a:schemeClr val="tx1">
                    <a:lumMod val="75000"/>
                  </a:schemeClr>
                </a:solidFill>
                <a:latin typeface="Calibri"/>
                <a:ea typeface="Calibri"/>
                <a:cs typeface="Calibri"/>
                <a:sym typeface="Calibri"/>
              </a:rPr>
              <a:t>Para pacientes</a:t>
            </a:r>
          </a:p>
        </p:txBody>
      </p:sp>
      <p:sp>
        <p:nvSpPr>
          <p:cNvPr id="23" name="TextBox 22">
            <a:extLst>
              <a:ext uri="{FF2B5EF4-FFF2-40B4-BE49-F238E27FC236}">
                <a16:creationId xmlns:a16="http://schemas.microsoft.com/office/drawing/2014/main" id="{CEAE4965-CF95-ED40-AFCF-0FEBB5B62FAF}"/>
              </a:ext>
            </a:extLst>
          </p:cNvPr>
          <p:cNvSpPr txBox="1"/>
          <p:nvPr/>
        </p:nvSpPr>
        <p:spPr>
          <a:xfrm>
            <a:off x="547957" y="2291632"/>
            <a:ext cx="2219379" cy="2739211"/>
          </a:xfrm>
          <a:prstGeom prst="rect">
            <a:avLst/>
          </a:prstGeom>
          <a:noFill/>
        </p:spPr>
        <p:txBody>
          <a:bodyPr wrap="square" rtlCol="0">
            <a:spAutoFit/>
          </a:bodyPr>
          <a:lstStyle/>
          <a:p>
            <a:pPr marL="228594" lvl="1" indent="-228594">
              <a:lnSpc>
                <a:spcPct val="90000"/>
              </a:lnSpc>
              <a:buClr>
                <a:srgbClr val="000000"/>
              </a:buClr>
              <a:buSzPts val="2400"/>
              <a:buFont typeface="Arial"/>
              <a:buChar char="•"/>
            </a:pPr>
            <a:r>
              <a:rPr lang="es-ES" sz="2000" dirty="0">
                <a:solidFill>
                  <a:srgbClr val="000000"/>
                </a:solidFill>
                <a:latin typeface="Calibri"/>
                <a:ea typeface="Calibri"/>
                <a:cs typeface="Calibri"/>
                <a:sym typeface="Calibri"/>
              </a:rPr>
              <a:t>Sillas o un banco si no hay sillas disponibles</a:t>
            </a:r>
          </a:p>
          <a:p>
            <a:pPr marL="228594" lvl="1" indent="-228594">
              <a:lnSpc>
                <a:spcPct val="90000"/>
              </a:lnSpc>
              <a:spcBef>
                <a:spcPts val="360"/>
              </a:spcBef>
              <a:buClr>
                <a:srgbClr val="000000"/>
              </a:buClr>
              <a:buSzPts val="2400"/>
              <a:buFont typeface="Arial"/>
              <a:buChar char="•"/>
            </a:pPr>
            <a:r>
              <a:rPr lang="es-ES" sz="2000" dirty="0">
                <a:solidFill>
                  <a:srgbClr val="000000"/>
                </a:solidFill>
                <a:latin typeface="Calibri"/>
                <a:ea typeface="Calibri"/>
                <a:cs typeface="Calibri"/>
                <a:sym typeface="Calibri"/>
              </a:rPr>
              <a:t>Agua y alimentos</a:t>
            </a:r>
          </a:p>
          <a:p>
            <a:pPr marL="228594" lvl="1" indent="-228594">
              <a:lnSpc>
                <a:spcPct val="90000"/>
              </a:lnSpc>
              <a:spcBef>
                <a:spcPts val="360"/>
              </a:spcBef>
              <a:buClr>
                <a:srgbClr val="000000"/>
              </a:buClr>
              <a:buSzPts val="2400"/>
              <a:buFont typeface="Arial"/>
              <a:buChar char="•"/>
            </a:pPr>
            <a:r>
              <a:rPr lang="es-ES" sz="2000" dirty="0">
                <a:solidFill>
                  <a:srgbClr val="000000"/>
                </a:solidFill>
                <a:latin typeface="Calibri"/>
                <a:ea typeface="Calibri"/>
                <a:cs typeface="Calibri"/>
                <a:sym typeface="Calibri"/>
              </a:rPr>
              <a:t>Estación para la higiene de las manos</a:t>
            </a:r>
          </a:p>
          <a:p>
            <a:pPr marL="228594" lvl="1" indent="-228594">
              <a:lnSpc>
                <a:spcPct val="90000"/>
              </a:lnSpc>
              <a:spcBef>
                <a:spcPts val="360"/>
              </a:spcBef>
              <a:buClr>
                <a:srgbClr val="000000"/>
              </a:buClr>
              <a:buSzPts val="2400"/>
              <a:buFont typeface="Arial"/>
              <a:buChar char="•"/>
            </a:pPr>
            <a:r>
              <a:rPr lang="es-ES" sz="2000" dirty="0">
                <a:latin typeface="Calibri"/>
                <a:cs typeface="Calibri"/>
                <a:sym typeface="Calibri"/>
              </a:rPr>
              <a:t>Inodoro o letrina separados</a:t>
            </a:r>
          </a:p>
          <a:p>
            <a:endParaRPr lang="en-US" dirty="0">
              <a:solidFill>
                <a:srgbClr val="000000"/>
              </a:solidFill>
              <a:latin typeface="Calibri" panose="020F0502020204030204" pitchFamily="34" charset="0"/>
            </a:endParaRPr>
          </a:p>
        </p:txBody>
      </p:sp>
      <p:sp>
        <p:nvSpPr>
          <p:cNvPr id="24" name="TextBox 23">
            <a:extLst>
              <a:ext uri="{FF2B5EF4-FFF2-40B4-BE49-F238E27FC236}">
                <a16:creationId xmlns:a16="http://schemas.microsoft.com/office/drawing/2014/main" id="{31B0CEDB-AFFA-965D-1CD0-92DF68D620D9}"/>
              </a:ext>
            </a:extLst>
          </p:cNvPr>
          <p:cNvSpPr txBox="1"/>
          <p:nvPr/>
        </p:nvSpPr>
        <p:spPr>
          <a:xfrm>
            <a:off x="3519377" y="1268082"/>
            <a:ext cx="2222204" cy="1206484"/>
          </a:xfrm>
          <a:prstGeom prst="rect">
            <a:avLst/>
          </a:prstGeom>
          <a:noFill/>
        </p:spPr>
        <p:txBody>
          <a:bodyPr wrap="square" rtlCol="0">
            <a:spAutoFit/>
          </a:bodyPr>
          <a:lstStyle/>
          <a:p>
            <a:pPr algn="ctr">
              <a:lnSpc>
                <a:spcPct val="80000"/>
              </a:lnSpc>
              <a:buClr>
                <a:srgbClr val="000000"/>
              </a:buClr>
              <a:buSzPts val="2400"/>
            </a:pPr>
            <a:r>
              <a:rPr lang="es-ES" sz="2400" b="1" dirty="0">
                <a:solidFill>
                  <a:schemeClr val="tx1">
                    <a:lumMod val="75000"/>
                  </a:schemeClr>
                </a:solidFill>
                <a:latin typeface="Calibri"/>
                <a:ea typeface="Calibri"/>
                <a:cs typeface="Calibri"/>
                <a:sym typeface="Calibri"/>
              </a:rPr>
              <a:t>Cuidado de pacientes</a:t>
            </a:r>
          </a:p>
          <a:p>
            <a:pPr algn="ctr">
              <a:lnSpc>
                <a:spcPct val="80000"/>
              </a:lnSpc>
              <a:buClr>
                <a:srgbClr val="000000"/>
              </a:buClr>
              <a:buSzPts val="2400"/>
            </a:pPr>
            <a:r>
              <a:rPr lang="es-ES" sz="2000" b="1" dirty="0">
                <a:solidFill>
                  <a:schemeClr val="tx1">
                    <a:lumMod val="75000"/>
                  </a:schemeClr>
                </a:solidFill>
                <a:latin typeface="Calibri"/>
                <a:cs typeface="Calibri"/>
                <a:sym typeface="Calibri"/>
              </a:rPr>
              <a:t>(SI ES NECESARIO)</a:t>
            </a:r>
          </a:p>
          <a:p>
            <a:endParaRPr lang="en-US" dirty="0">
              <a:solidFill>
                <a:srgbClr val="000000"/>
              </a:solidFill>
              <a:latin typeface="Calibri" panose="020F0502020204030204" pitchFamily="34" charset="0"/>
            </a:endParaRPr>
          </a:p>
        </p:txBody>
      </p:sp>
      <p:sp>
        <p:nvSpPr>
          <p:cNvPr id="25" name="TextBox 24">
            <a:extLst>
              <a:ext uri="{FF2B5EF4-FFF2-40B4-BE49-F238E27FC236}">
                <a16:creationId xmlns:a16="http://schemas.microsoft.com/office/drawing/2014/main" id="{12E0150E-7932-B03A-B7CD-C070BE29F8F8}"/>
              </a:ext>
            </a:extLst>
          </p:cNvPr>
          <p:cNvSpPr txBox="1"/>
          <p:nvPr/>
        </p:nvSpPr>
        <p:spPr>
          <a:xfrm>
            <a:off x="3519377" y="2444032"/>
            <a:ext cx="2222204" cy="3294880"/>
          </a:xfrm>
          <a:prstGeom prst="rect">
            <a:avLst/>
          </a:prstGeom>
          <a:noFill/>
        </p:spPr>
        <p:txBody>
          <a:bodyPr wrap="square" rtlCol="0">
            <a:spAutoFit/>
          </a:bodyPr>
          <a:lstStyle/>
          <a:p>
            <a:pPr marL="228594" lvl="1" indent="-228594">
              <a:lnSpc>
                <a:spcPct val="90000"/>
              </a:lnSpc>
              <a:spcBef>
                <a:spcPts val="360"/>
              </a:spcBef>
              <a:buClr>
                <a:srgbClr val="000000"/>
              </a:buClr>
              <a:buSzPts val="2400"/>
              <a:buFont typeface="Arial"/>
              <a:buChar char="•"/>
            </a:pPr>
            <a:r>
              <a:rPr lang="es-ES" sz="2000" dirty="0">
                <a:solidFill>
                  <a:srgbClr val="000000"/>
                </a:solidFill>
                <a:latin typeface="Calibri"/>
                <a:ea typeface="Calibri"/>
                <a:cs typeface="Calibri"/>
                <a:sym typeface="Calibri"/>
              </a:rPr>
              <a:t>EPP para los trabajadores de la salud </a:t>
            </a:r>
          </a:p>
          <a:p>
            <a:pPr marL="228594" lvl="1" indent="-228594">
              <a:lnSpc>
                <a:spcPct val="90000"/>
              </a:lnSpc>
              <a:spcBef>
                <a:spcPts val="360"/>
              </a:spcBef>
              <a:buClr>
                <a:srgbClr val="000000"/>
              </a:buClr>
              <a:buSzPts val="2400"/>
              <a:buFont typeface="Arial"/>
              <a:buChar char="•"/>
            </a:pPr>
            <a:r>
              <a:rPr lang="es-ES" sz="2000" dirty="0">
                <a:solidFill>
                  <a:srgbClr val="000000"/>
                </a:solidFill>
                <a:latin typeface="Calibri"/>
                <a:ea typeface="Calibri"/>
                <a:cs typeface="Calibri"/>
                <a:sym typeface="Calibri"/>
              </a:rPr>
              <a:t>Estaciones para la higiene de las manos para los trabajadores de la salud</a:t>
            </a:r>
          </a:p>
          <a:p>
            <a:pPr marL="228594" lvl="1" indent="-228594">
              <a:lnSpc>
                <a:spcPct val="90000"/>
              </a:lnSpc>
              <a:spcBef>
                <a:spcPts val="360"/>
              </a:spcBef>
              <a:buSzPts val="2400"/>
              <a:buFont typeface="Arial"/>
              <a:buChar char="•"/>
            </a:pPr>
            <a:r>
              <a:rPr lang="es-ES" sz="2000" dirty="0">
                <a:solidFill>
                  <a:srgbClr val="000000"/>
                </a:solidFill>
                <a:latin typeface="Calibri" panose="020F0502020204030204" pitchFamily="34" charset="0"/>
                <a:ea typeface="Calibri"/>
                <a:cs typeface="Calibri" panose="020F0502020204030204" pitchFamily="34" charset="0"/>
                <a:sym typeface="Calibri"/>
              </a:rPr>
              <a:t>Equipo designado para el cuidado de pacientes</a:t>
            </a:r>
          </a:p>
          <a:p>
            <a:endParaRPr lang="en-US" dirty="0">
              <a:solidFill>
                <a:srgbClr val="000000"/>
              </a:solidFill>
              <a:latin typeface="Calibri" panose="020F0502020204030204" pitchFamily="34" charset="0"/>
            </a:endParaRPr>
          </a:p>
        </p:txBody>
      </p:sp>
      <p:sp>
        <p:nvSpPr>
          <p:cNvPr id="26" name="TextBox 25">
            <a:extLst>
              <a:ext uri="{FF2B5EF4-FFF2-40B4-BE49-F238E27FC236}">
                <a16:creationId xmlns:a16="http://schemas.microsoft.com/office/drawing/2014/main" id="{372D2882-48A1-30E5-0A83-00A289D195C4}"/>
              </a:ext>
            </a:extLst>
          </p:cNvPr>
          <p:cNvSpPr txBox="1"/>
          <p:nvPr/>
        </p:nvSpPr>
        <p:spPr>
          <a:xfrm>
            <a:off x="6311526" y="1339701"/>
            <a:ext cx="2322111" cy="1107996"/>
          </a:xfrm>
          <a:prstGeom prst="rect">
            <a:avLst/>
          </a:prstGeom>
          <a:noFill/>
        </p:spPr>
        <p:txBody>
          <a:bodyPr wrap="square" rtlCol="0">
            <a:spAutoFit/>
          </a:bodyPr>
          <a:lstStyle/>
          <a:p>
            <a:pPr algn="ctr"/>
            <a:r>
              <a:rPr lang="es-ES" sz="2400" b="1" dirty="0">
                <a:solidFill>
                  <a:schemeClr val="tx1">
                    <a:lumMod val="75000"/>
                  </a:schemeClr>
                </a:solidFill>
                <a:latin typeface="Calibri"/>
                <a:ea typeface="Calibri"/>
                <a:cs typeface="Calibri"/>
                <a:sym typeface="Calibri"/>
              </a:rPr>
              <a:t>Limpieza y desinfección</a:t>
            </a:r>
          </a:p>
          <a:p>
            <a:endParaRPr lang="en-US" dirty="0">
              <a:solidFill>
                <a:srgbClr val="000000"/>
              </a:solidFill>
              <a:latin typeface="Calibri" panose="020F0502020204030204" pitchFamily="34" charset="0"/>
            </a:endParaRPr>
          </a:p>
        </p:txBody>
      </p:sp>
      <p:sp>
        <p:nvSpPr>
          <p:cNvPr id="27" name="TextBox 26">
            <a:extLst>
              <a:ext uri="{FF2B5EF4-FFF2-40B4-BE49-F238E27FC236}">
                <a16:creationId xmlns:a16="http://schemas.microsoft.com/office/drawing/2014/main" id="{D1BADE82-6604-653F-F440-5683C7000E16}"/>
              </a:ext>
            </a:extLst>
          </p:cNvPr>
          <p:cNvSpPr txBox="1"/>
          <p:nvPr/>
        </p:nvSpPr>
        <p:spPr>
          <a:xfrm>
            <a:off x="6229332" y="2268337"/>
            <a:ext cx="2322111" cy="3518912"/>
          </a:xfrm>
          <a:prstGeom prst="rect">
            <a:avLst/>
          </a:prstGeom>
          <a:noFill/>
        </p:spPr>
        <p:txBody>
          <a:bodyPr wrap="square" rtlCol="0">
            <a:spAutoFit/>
          </a:bodyPr>
          <a:lstStyle/>
          <a:p>
            <a:pPr marL="228594" lvl="1" indent="-228594">
              <a:lnSpc>
                <a:spcPct val="90000"/>
              </a:lnSpc>
              <a:buClr>
                <a:srgbClr val="000000"/>
              </a:buClr>
              <a:buSzPts val="2400"/>
              <a:buFont typeface="Arial"/>
              <a:buChar char="•"/>
            </a:pPr>
            <a:r>
              <a:rPr lang="es-ES" sz="2000" dirty="0">
                <a:solidFill>
                  <a:srgbClr val="000000"/>
                </a:solidFill>
                <a:latin typeface="Calibri"/>
                <a:ea typeface="Calibri"/>
                <a:cs typeface="Calibri"/>
                <a:sym typeface="Calibri"/>
              </a:rPr>
              <a:t>Solución de cloro al 0.5 % (para desinfección) u otro desinfectante hospitalario aprobado*</a:t>
            </a:r>
          </a:p>
          <a:p>
            <a:pPr marL="228594" lvl="1" indent="-228594">
              <a:lnSpc>
                <a:spcPct val="90000"/>
              </a:lnSpc>
              <a:spcBef>
                <a:spcPts val="360"/>
              </a:spcBef>
              <a:buClr>
                <a:srgbClr val="000000"/>
              </a:buClr>
              <a:buSzPts val="2400"/>
              <a:buFont typeface="Arial"/>
              <a:buChar char="•"/>
            </a:pPr>
            <a:r>
              <a:rPr lang="es-ES" sz="2000" dirty="0">
                <a:solidFill>
                  <a:srgbClr val="000000"/>
                </a:solidFill>
                <a:latin typeface="Calibri"/>
                <a:ea typeface="Calibri"/>
                <a:cs typeface="Calibri"/>
                <a:sym typeface="Calibri"/>
              </a:rPr>
              <a:t>Agua y jabón</a:t>
            </a:r>
          </a:p>
          <a:p>
            <a:pPr marL="228594" lvl="1" indent="-228594">
              <a:lnSpc>
                <a:spcPct val="90000"/>
              </a:lnSpc>
              <a:spcBef>
                <a:spcPts val="360"/>
              </a:spcBef>
              <a:buClr>
                <a:srgbClr val="000000"/>
              </a:buClr>
              <a:buSzPts val="2400"/>
              <a:buFont typeface="Arial"/>
              <a:buChar char="•"/>
            </a:pPr>
            <a:r>
              <a:rPr lang="es-ES" sz="2000" dirty="0">
                <a:solidFill>
                  <a:srgbClr val="000000"/>
                </a:solidFill>
                <a:latin typeface="Calibri"/>
                <a:ea typeface="Calibri"/>
                <a:cs typeface="Calibri"/>
                <a:sym typeface="Calibri"/>
              </a:rPr>
              <a:t>Equipo de limpieza (baldes, paños, trapeadores)</a:t>
            </a:r>
          </a:p>
          <a:p>
            <a:endParaRPr lang="en-US" dirty="0">
              <a:solidFill>
                <a:srgbClr val="000000"/>
              </a:solidFill>
              <a:latin typeface="Calibri" panose="020F0502020204030204" pitchFamily="34" charset="0"/>
            </a:endParaRPr>
          </a:p>
        </p:txBody>
      </p:sp>
      <p:sp>
        <p:nvSpPr>
          <p:cNvPr id="28" name="TextBox 27">
            <a:extLst>
              <a:ext uri="{FF2B5EF4-FFF2-40B4-BE49-F238E27FC236}">
                <a16:creationId xmlns:a16="http://schemas.microsoft.com/office/drawing/2014/main" id="{DD98F938-EB1F-9E14-DEA6-FA7ED5661FFF}"/>
              </a:ext>
            </a:extLst>
          </p:cNvPr>
          <p:cNvSpPr txBox="1"/>
          <p:nvPr/>
        </p:nvSpPr>
        <p:spPr>
          <a:xfrm>
            <a:off x="9203582" y="1371600"/>
            <a:ext cx="2173255" cy="738664"/>
          </a:xfrm>
          <a:prstGeom prst="rect">
            <a:avLst/>
          </a:prstGeom>
          <a:noFill/>
        </p:spPr>
        <p:txBody>
          <a:bodyPr wrap="square" rtlCol="0">
            <a:spAutoFit/>
          </a:bodyPr>
          <a:lstStyle/>
          <a:p>
            <a:pPr algn="ctr"/>
            <a:r>
              <a:rPr lang="es-ES" sz="2400" b="1" dirty="0">
                <a:solidFill>
                  <a:schemeClr val="tx1">
                    <a:lumMod val="75000"/>
                  </a:schemeClr>
                </a:solidFill>
                <a:latin typeface="Calibri"/>
                <a:ea typeface="Calibri"/>
                <a:cs typeface="Calibri"/>
                <a:sym typeface="Calibri"/>
              </a:rPr>
              <a:t>Desechos</a:t>
            </a:r>
          </a:p>
          <a:p>
            <a:endParaRPr lang="en-US" dirty="0">
              <a:solidFill>
                <a:srgbClr val="000000"/>
              </a:solidFill>
              <a:latin typeface="Calibri" panose="020F0502020204030204" pitchFamily="34" charset="0"/>
            </a:endParaRPr>
          </a:p>
        </p:txBody>
      </p:sp>
      <p:sp>
        <p:nvSpPr>
          <p:cNvPr id="29" name="TextBox 28">
            <a:extLst>
              <a:ext uri="{FF2B5EF4-FFF2-40B4-BE49-F238E27FC236}">
                <a16:creationId xmlns:a16="http://schemas.microsoft.com/office/drawing/2014/main" id="{C9E73612-B04C-D9C7-5623-EB406B328407}"/>
              </a:ext>
            </a:extLst>
          </p:cNvPr>
          <p:cNvSpPr txBox="1"/>
          <p:nvPr/>
        </p:nvSpPr>
        <p:spPr>
          <a:xfrm>
            <a:off x="9121388" y="2291632"/>
            <a:ext cx="2351142" cy="2385268"/>
          </a:xfrm>
          <a:prstGeom prst="rect">
            <a:avLst/>
          </a:prstGeom>
          <a:noFill/>
        </p:spPr>
        <p:txBody>
          <a:bodyPr wrap="square" rtlCol="0">
            <a:spAutoFit/>
          </a:bodyPr>
          <a:lstStyle/>
          <a:p>
            <a:pPr marL="228594" lvl="1" indent="-228594">
              <a:lnSpc>
                <a:spcPct val="90000"/>
              </a:lnSpc>
              <a:buClr>
                <a:srgbClr val="000000"/>
              </a:buClr>
              <a:buSzPts val="2400"/>
              <a:buFont typeface="Arial"/>
              <a:buChar char="•"/>
            </a:pPr>
            <a:r>
              <a:rPr lang="es-ES" sz="2000" dirty="0">
                <a:solidFill>
                  <a:srgbClr val="000000"/>
                </a:solidFill>
                <a:latin typeface="Calibri"/>
                <a:ea typeface="Calibri"/>
                <a:cs typeface="Calibri"/>
                <a:sym typeface="Calibri"/>
              </a:rPr>
              <a:t>Recipiente para desechos de peligro biológico (rojo)</a:t>
            </a:r>
          </a:p>
          <a:p>
            <a:pPr marL="0" lvl="1" indent="-228594">
              <a:lnSpc>
                <a:spcPct val="90000"/>
              </a:lnSpc>
              <a:spcBef>
                <a:spcPts val="600"/>
              </a:spcBef>
              <a:buClr>
                <a:srgbClr val="000000"/>
              </a:buClr>
              <a:buSzPts val="2400"/>
              <a:buFont typeface="Arial"/>
              <a:buChar char="•"/>
            </a:pPr>
            <a:r>
              <a:rPr lang="es-ES" sz="2000" dirty="0">
                <a:solidFill>
                  <a:srgbClr val="000000"/>
                </a:solidFill>
                <a:latin typeface="Calibri"/>
                <a:ea typeface="Calibri"/>
                <a:cs typeface="Calibri"/>
                <a:sym typeface="Calibri"/>
              </a:rPr>
              <a:t>Recipiente para</a:t>
            </a:r>
          </a:p>
          <a:p>
            <a:pPr marL="0" lvl="1">
              <a:lnSpc>
                <a:spcPct val="90000"/>
              </a:lnSpc>
              <a:spcBef>
                <a:spcPts val="0"/>
              </a:spcBef>
              <a:buClr>
                <a:srgbClr val="000000"/>
              </a:buClr>
              <a:buSzPts val="2400"/>
            </a:pPr>
            <a:r>
              <a:rPr lang="es-ES" sz="2000" dirty="0">
                <a:solidFill>
                  <a:srgbClr val="000000"/>
                </a:solidFill>
                <a:latin typeface="Calibri"/>
                <a:ea typeface="Calibri"/>
                <a:cs typeface="Calibri"/>
                <a:sym typeface="Calibri"/>
              </a:rPr>
              <a:t>    desechos</a:t>
            </a:r>
          </a:p>
          <a:p>
            <a:pPr marL="0" lvl="1">
              <a:lnSpc>
                <a:spcPct val="90000"/>
              </a:lnSpc>
              <a:spcBef>
                <a:spcPts val="0"/>
              </a:spcBef>
              <a:buClr>
                <a:srgbClr val="000000"/>
              </a:buClr>
              <a:buSzPts val="2400"/>
            </a:pPr>
            <a:r>
              <a:rPr lang="es-ES" sz="2000" dirty="0">
                <a:solidFill>
                  <a:srgbClr val="000000"/>
                </a:solidFill>
                <a:latin typeface="Calibri"/>
                <a:ea typeface="Calibri"/>
                <a:cs typeface="Calibri"/>
                <a:sym typeface="Calibri"/>
              </a:rPr>
              <a:t>    generales</a:t>
            </a:r>
          </a:p>
          <a:p>
            <a:endParaRPr lang="en-US" dirty="0">
              <a:solidFill>
                <a:srgbClr val="000000"/>
              </a:solidFill>
              <a:latin typeface="Calibri" panose="020F0502020204030204" pitchFamily="34" charset="0"/>
            </a:endParaRPr>
          </a:p>
        </p:txBody>
      </p:sp>
      <p:sp>
        <p:nvSpPr>
          <p:cNvPr id="4" name="TextBox 3">
            <a:extLst>
              <a:ext uri="{FF2B5EF4-FFF2-40B4-BE49-F238E27FC236}">
                <a16:creationId xmlns:a16="http://schemas.microsoft.com/office/drawing/2014/main" id="{6963FD61-8228-33F5-B765-010B92B64890}"/>
              </a:ext>
            </a:extLst>
          </p:cNvPr>
          <p:cNvSpPr txBox="1"/>
          <p:nvPr/>
        </p:nvSpPr>
        <p:spPr>
          <a:xfrm>
            <a:off x="611332" y="6045200"/>
            <a:ext cx="8278667" cy="369332"/>
          </a:xfrm>
          <a:prstGeom prst="rect">
            <a:avLst/>
          </a:prstGeom>
          <a:noFill/>
        </p:spPr>
        <p:txBody>
          <a:bodyPr wrap="square" lIns="91440" tIns="45720" rIns="91440" bIns="45720" rtlCol="0" anchor="t">
            <a:spAutoFit/>
          </a:bodyPr>
          <a:lstStyle/>
          <a:p>
            <a:r>
              <a:rPr lang="es-ES" dirty="0">
                <a:solidFill>
                  <a:srgbClr val="000000"/>
                </a:solidFill>
                <a:latin typeface="Calibri"/>
                <a:cs typeface="Calibri"/>
              </a:rPr>
              <a:t>* Alcohol al 70-90 % (etílico, isopropílico), peróxido de hidrógeno mejorado ≥ 0.5 % </a:t>
            </a:r>
          </a:p>
        </p:txBody>
      </p:sp>
    </p:spTree>
    <p:extLst>
      <p:ext uri="{BB962C8B-B14F-4D97-AF65-F5344CB8AC3E}">
        <p14:creationId xmlns:p14="http://schemas.microsoft.com/office/powerpoint/2010/main" val="88885782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009" y="117044"/>
            <a:ext cx="10972800" cy="915183"/>
          </a:xfrm>
        </p:spPr>
        <p:txBody>
          <a:bodyPr lIns="91440" tIns="45720" rIns="91440" bIns="45720" anchor="b" anchorCtr="0">
            <a:noAutofit/>
          </a:bodyPr>
          <a:lstStyle/>
          <a:p>
            <a:r>
              <a:rPr lang="es-ES" sz="3600" dirty="0">
                <a:solidFill>
                  <a:schemeClr val="accent5">
                    <a:lumMod val="75000"/>
                  </a:schemeClr>
                </a:solidFill>
                <a:latin typeface="Calibri Light"/>
                <a:cs typeface="Calibri Light"/>
              </a:rPr>
              <a:t>Equipo y suministros para el área donde se quita el EPP</a:t>
            </a:r>
          </a:p>
        </p:txBody>
      </p:sp>
      <p:sp>
        <p:nvSpPr>
          <p:cNvPr id="4" name="Text Placeholder 2">
            <a:extLst>
              <a:ext uri="{FF2B5EF4-FFF2-40B4-BE49-F238E27FC236}">
                <a16:creationId xmlns:a16="http://schemas.microsoft.com/office/drawing/2014/main" id="{6EA8CA66-72C4-4412-9EA3-9D9941D10208}"/>
              </a:ext>
            </a:extLst>
          </p:cNvPr>
          <p:cNvSpPr txBox="1">
            <a:spLocks/>
          </p:cNvSpPr>
          <p:nvPr/>
        </p:nvSpPr>
        <p:spPr bwMode="auto">
          <a:xfrm>
            <a:off x="661324" y="1090252"/>
            <a:ext cx="8229600" cy="5249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El área donde se quita el EPP debe tener: </a:t>
            </a:r>
          </a:p>
          <a:p>
            <a:pPr marL="913765" lvl="1" indent="-456565">
              <a:buClr>
                <a:schemeClr val="accent2">
                  <a:lumMod val="60000"/>
                  <a:lumOff val="40000"/>
                </a:schemeClr>
              </a:buClr>
              <a:buFont typeface="Wingdings" panose="05000000000000000000" pitchFamily="2" charset="2"/>
              <a:buChar char="§"/>
            </a:pPr>
            <a:r>
              <a:rPr lang="es-ES" sz="2800" dirty="0">
                <a:solidFill>
                  <a:srgbClr val="000000"/>
                </a:solidFill>
                <a:latin typeface="Calibri"/>
                <a:cs typeface="Calibri"/>
              </a:rPr>
              <a:t>Un balde con solución de cloro fuerte (0.5 %) (para artículos no porosos, como botas, gafas de protección)</a:t>
            </a:r>
          </a:p>
          <a:p>
            <a:pPr marL="913765" lvl="1" indent="-456565">
              <a:buClr>
                <a:schemeClr val="accent2">
                  <a:lumMod val="60000"/>
                  <a:lumOff val="40000"/>
                </a:schemeClr>
              </a:buClr>
              <a:buFont typeface="Wingdings" panose="05000000000000000000" pitchFamily="2" charset="2"/>
              <a:buChar char="§"/>
            </a:pPr>
            <a:r>
              <a:rPr lang="es-ES" sz="2800" dirty="0">
                <a:solidFill>
                  <a:srgbClr val="000000"/>
                </a:solidFill>
                <a:latin typeface="Calibri"/>
                <a:cs typeface="Calibri"/>
              </a:rPr>
              <a:t>Un balde con solución de cloro suave (0.05 %) (para artículos porosos, como batas de tela)</a:t>
            </a:r>
          </a:p>
          <a:p>
            <a:pPr marL="914377" lvl="1" indent="-457189">
              <a:buClr>
                <a:schemeClr val="accent2">
                  <a:lumMod val="60000"/>
                  <a:lumOff val="40000"/>
                </a:schemeClr>
              </a:buClr>
              <a:buFont typeface="Wingdings" panose="05000000000000000000" pitchFamily="2" charset="2"/>
              <a:buChar char="§"/>
            </a:pPr>
            <a:r>
              <a:rPr lang="es-ES" sz="2800" dirty="0">
                <a:solidFill>
                  <a:srgbClr val="000000"/>
                </a:solidFill>
                <a:latin typeface="Calibri"/>
                <a:cs typeface="Calibri"/>
              </a:rPr>
              <a:t>Recipiente con tapa para desechos infecciosos</a:t>
            </a:r>
          </a:p>
          <a:p>
            <a:pPr marL="914377" lvl="1" indent="-457189">
              <a:buClr>
                <a:schemeClr val="accent2">
                  <a:lumMod val="60000"/>
                  <a:lumOff val="40000"/>
                </a:schemeClr>
              </a:buClr>
              <a:buFont typeface="Wingdings" panose="05000000000000000000" pitchFamily="2" charset="2"/>
              <a:buChar char="§"/>
            </a:pPr>
            <a:r>
              <a:rPr lang="es-ES" sz="2800" dirty="0">
                <a:solidFill>
                  <a:srgbClr val="000000"/>
                </a:solidFill>
                <a:latin typeface="Calibri"/>
                <a:cs typeface="Calibri"/>
              </a:rPr>
              <a:t>Recipiente para el EPP reutilizable</a:t>
            </a:r>
          </a:p>
          <a:p>
            <a:pPr marL="914377" lvl="1" indent="-457189">
              <a:buClr>
                <a:schemeClr val="accent2">
                  <a:lumMod val="60000"/>
                  <a:lumOff val="40000"/>
                </a:schemeClr>
              </a:buClr>
              <a:buFont typeface="Wingdings" panose="05000000000000000000" pitchFamily="2" charset="2"/>
              <a:buChar char="§"/>
            </a:pPr>
            <a:r>
              <a:rPr lang="es-ES" sz="2800" dirty="0">
                <a:solidFill>
                  <a:srgbClr val="000000"/>
                </a:solidFill>
                <a:latin typeface="Calibri"/>
                <a:cs typeface="Calibri"/>
              </a:rPr>
              <a:t>Suministros para la higiene de las manos</a:t>
            </a:r>
          </a:p>
          <a:p>
            <a:pPr marL="456554" lvl="1" indent="0">
              <a:buNone/>
            </a:pPr>
            <a:endParaRPr lang="en-US" altLang="fr-FR" dirty="0">
              <a:solidFill>
                <a:schemeClr val="accent4">
                  <a:lumMod val="50000"/>
                </a:schemeClr>
              </a:solidFill>
              <a:cs typeface="Calibri" panose="020F0502020204030204" pitchFamily="34" charset="0"/>
            </a:endParaRPr>
          </a:p>
          <a:p>
            <a:pPr marL="0" indent="0">
              <a:buNone/>
            </a:pPr>
            <a:endParaRPr lang="en-US" altLang="fr-FR" dirty="0">
              <a:solidFill>
                <a:schemeClr val="accent4">
                  <a:lumMod val="50000"/>
                </a:schemeClr>
              </a:solidFill>
              <a:latin typeface="Calibri"/>
              <a:cs typeface="Calibri"/>
            </a:endParaRPr>
          </a:p>
          <a:p>
            <a:pPr marL="342257" lvl="2" indent="-342257">
              <a:buChar char="§"/>
            </a:pPr>
            <a:endParaRPr lang="en-US" altLang="fr-FR" dirty="0">
              <a:solidFill>
                <a:schemeClr val="accent4">
                  <a:lumMod val="50000"/>
                </a:schemeClr>
              </a:solidFill>
              <a:cs typeface="Calibri" panose="020F0502020204030204" pitchFamily="34" charset="0"/>
            </a:endParaRPr>
          </a:p>
          <a:p>
            <a:pPr marL="856593" lvl="2" indent="-457189">
              <a:buClr>
                <a:srgbClr val="005DAA"/>
              </a:buClr>
              <a:buFont typeface="+mj-lt"/>
              <a:buAutoNum type="arabicPeriod"/>
            </a:pPr>
            <a:endParaRPr lang="en-US" altLang="fr-FR" dirty="0">
              <a:solidFill>
                <a:schemeClr val="accent4">
                  <a:lumMod val="50000"/>
                </a:schemeClr>
              </a:solidFill>
              <a:cs typeface="Calibri" panose="020F0502020204030204" pitchFamily="34" charset="0"/>
            </a:endParaRPr>
          </a:p>
        </p:txBody>
      </p:sp>
      <p:pic>
        <p:nvPicPr>
          <p:cNvPr id="11" name="Picture 10" descr="Recipiente para desechos de peligro biológico (puede ser amarillo o rojo).&#10;">
            <a:extLst>
              <a:ext uri="{FF2B5EF4-FFF2-40B4-BE49-F238E27FC236}">
                <a16:creationId xmlns:a16="http://schemas.microsoft.com/office/drawing/2014/main" id="{E95E188D-641B-C27F-B655-6BEBB413E2BF}"/>
              </a:ext>
            </a:extLst>
          </p:cNvPr>
          <p:cNvPicPr>
            <a:picLocks noChangeAspect="1"/>
          </p:cNvPicPr>
          <p:nvPr/>
        </p:nvPicPr>
        <p:blipFill>
          <a:blip r:embed="rId3"/>
          <a:stretch>
            <a:fillRect/>
          </a:stretch>
        </p:blipFill>
        <p:spPr>
          <a:xfrm>
            <a:off x="9157144" y="1305906"/>
            <a:ext cx="2780017" cy="2822693"/>
          </a:xfrm>
          <a:prstGeom prst="rect">
            <a:avLst/>
          </a:prstGeom>
        </p:spPr>
      </p:pic>
      <p:pic>
        <p:nvPicPr>
          <p:cNvPr id="13" name="Picture 12" descr="Balde para reprocesar el EPP reutilizable sucio.">
            <a:extLst>
              <a:ext uri="{FF2B5EF4-FFF2-40B4-BE49-F238E27FC236}">
                <a16:creationId xmlns:a16="http://schemas.microsoft.com/office/drawing/2014/main" id="{2393DFD3-320C-D0F3-292D-D534B5BAACAF}"/>
              </a:ext>
            </a:extLst>
          </p:cNvPr>
          <p:cNvPicPr>
            <a:picLocks noChangeAspect="1"/>
          </p:cNvPicPr>
          <p:nvPr/>
        </p:nvPicPr>
        <p:blipFill>
          <a:blip r:embed="rId4"/>
          <a:stretch>
            <a:fillRect/>
          </a:stretch>
        </p:blipFill>
        <p:spPr>
          <a:xfrm>
            <a:off x="8297766" y="4235283"/>
            <a:ext cx="2341067" cy="2505673"/>
          </a:xfrm>
          <a:prstGeom prst="rect">
            <a:avLst/>
          </a:prstGeom>
        </p:spPr>
      </p:pic>
    </p:spTree>
    <p:extLst>
      <p:ext uri="{BB962C8B-B14F-4D97-AF65-F5344CB8AC3E}">
        <p14:creationId xmlns:p14="http://schemas.microsoft.com/office/powerpoint/2010/main" val="84151348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1439"/>
            <a:ext cx="10972800" cy="1143000"/>
          </a:xfrm>
        </p:spPr>
        <p:txBody>
          <a:bodyPr lIns="91440" tIns="45720" rIns="91440" bIns="45720" anchor="b" anchorCtr="0"/>
          <a:lstStyle/>
          <a:p>
            <a:r>
              <a:rPr lang="es-ES" sz="4000" dirty="0">
                <a:solidFill>
                  <a:schemeClr val="accent5">
                    <a:lumMod val="75000"/>
                  </a:schemeClr>
                </a:solidFill>
                <a:latin typeface="Calibri Light"/>
                <a:cs typeface="Calibri Light"/>
              </a:rPr>
              <a:t>Ejemplo de preparación de un centro</a:t>
            </a:r>
          </a:p>
        </p:txBody>
      </p:sp>
      <p:pic>
        <p:nvPicPr>
          <p:cNvPr id="7" name="Picture 6" descr="Imagen desde arriba de un ejemplo de la configuración de un centro para recibir a posibles pacientes con la EVM. La mitad izquierda del centro está marcada como el área de cuidados generales: área de atención para pacientes que no se sospeche que tengan la enfermedad de Marburgo. La mitad derecha está marcada como el área de aislamiento: área para pacientes que se sospeche que tengan la enfermedad de Marburgo. Estas áreas tienen entradas independientes. Un pasillo conecta el área de aislamiento con el área para quitarse el EPP. Un cuadro rojo abarca el área para ponerse el EPP, el área de aislamiento y el área para quitarse el EPP.">
            <a:extLst>
              <a:ext uri="{FF2B5EF4-FFF2-40B4-BE49-F238E27FC236}">
                <a16:creationId xmlns:a16="http://schemas.microsoft.com/office/drawing/2014/main" id="{F403E348-0F7A-18B2-F1CC-0227060A6B78}"/>
              </a:ext>
            </a:extLst>
          </p:cNvPr>
          <p:cNvPicPr>
            <a:picLocks noChangeAspect="1"/>
          </p:cNvPicPr>
          <p:nvPr/>
        </p:nvPicPr>
        <p:blipFill>
          <a:blip r:embed="rId3"/>
          <a:srcRect t="3570" b="3501"/>
          <a:stretch>
            <a:fillRect/>
          </a:stretch>
        </p:blipFill>
        <p:spPr>
          <a:xfrm>
            <a:off x="609600" y="1417639"/>
            <a:ext cx="10864014" cy="5093228"/>
          </a:xfrm>
          <a:prstGeom prst="rect">
            <a:avLst/>
          </a:prstGeom>
        </p:spPr>
      </p:pic>
    </p:spTree>
    <p:extLst>
      <p:ext uri="{BB962C8B-B14F-4D97-AF65-F5344CB8AC3E}">
        <p14:creationId xmlns:p14="http://schemas.microsoft.com/office/powerpoint/2010/main" val="328085042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C9F6E634-2A15-1E28-7DA1-EBD3B611459C}"/>
              </a:ext>
            </a:extLst>
          </p:cNvPr>
          <p:cNvSpPr txBox="1">
            <a:spLocks noGrp="1"/>
          </p:cNvSpPr>
          <p:nvPr>
            <p:ph type="title" idx="4294967295"/>
          </p:nvPr>
        </p:nvSpPr>
        <p:spPr>
          <a:xfrm>
            <a:off x="566058" y="236260"/>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400" b="1" i="0" u="none" strike="noStrike" cap="none" normalizeH="0" baseline="0" noProof="0" dirty="0">
                <a:ln>
                  <a:noFill/>
                </a:ln>
                <a:solidFill>
                  <a:schemeClr val="bg2"/>
                </a:solidFill>
                <a:effectLst/>
                <a:uLnTx/>
                <a:uFillTx/>
                <a:latin typeface="Calibri Light" panose="020F0302020204030204" pitchFamily="34" charset="0"/>
                <a:ea typeface="Calibri Light"/>
                <a:cs typeface="Calibri Light" panose="020F0302020204030204" pitchFamily="34" charset="0"/>
              </a:rPr>
              <a:t>Reflexión</a:t>
            </a:r>
          </a:p>
        </p:txBody>
      </p:sp>
      <p:sp>
        <p:nvSpPr>
          <p:cNvPr id="7" name="TextBox 6">
            <a:extLst>
              <a:ext uri="{FF2B5EF4-FFF2-40B4-BE49-F238E27FC236}">
                <a16:creationId xmlns:a16="http://schemas.microsoft.com/office/drawing/2014/main" id="{B3D04796-A039-F647-9234-5659E1866323}"/>
              </a:ext>
            </a:extLst>
          </p:cNvPr>
          <p:cNvSpPr txBox="1"/>
          <p:nvPr/>
        </p:nvSpPr>
        <p:spPr>
          <a:xfrm>
            <a:off x="566058" y="1185562"/>
            <a:ext cx="10466615" cy="5016758"/>
          </a:xfrm>
          <a:prstGeom prst="rect">
            <a:avLst/>
          </a:prstGeom>
          <a:noFill/>
        </p:spPr>
        <p:txBody>
          <a:bodyPr wrap="square">
            <a:spAutoFit/>
          </a:bodyPr>
          <a:lstStyle/>
          <a:p>
            <a:pPr marL="457189" indent="-457189">
              <a:buClr>
                <a:schemeClr val="bg2"/>
              </a:buClr>
              <a:buFont typeface="Arial" panose="020B0604020202020204" pitchFamily="34" charset="0"/>
              <a:buChar char="•"/>
            </a:pPr>
            <a:r>
              <a:rPr lang="es-ES" sz="3200" dirty="0">
                <a:solidFill>
                  <a:schemeClr val="bg2"/>
                </a:solidFill>
              </a:rPr>
              <a:t>¿Cuál es la diferencia entre el área de aislamiento para el ébola o la enfermedad de Marburgo y otras áreas de aislamiento que ustedes podrían haber tenido que preparar en el pasado?</a:t>
            </a:r>
          </a:p>
          <a:p>
            <a:pPr marL="457189" indent="-457189">
              <a:buClr>
                <a:schemeClr val="accent2">
                  <a:lumMod val="60000"/>
                  <a:lumOff val="40000"/>
                </a:schemeClr>
              </a:buClr>
              <a:buFont typeface="Arial" panose="020B0604020202020204" pitchFamily="34" charset="0"/>
              <a:buChar char="•"/>
            </a:pPr>
            <a:endParaRPr lang="en-US" sz="3200" dirty="0">
              <a:solidFill>
                <a:schemeClr val="bg2"/>
              </a:solidFill>
            </a:endParaRPr>
          </a:p>
          <a:p>
            <a:pPr marL="457189" indent="-457189">
              <a:buClr>
                <a:schemeClr val="bg2"/>
              </a:buClr>
              <a:buFont typeface="Arial" panose="020B0604020202020204" pitchFamily="34" charset="0"/>
              <a:buChar char="•"/>
            </a:pPr>
            <a:r>
              <a:rPr lang="es-ES" sz="3200" dirty="0">
                <a:solidFill>
                  <a:schemeClr val="bg2"/>
                </a:solidFill>
              </a:rPr>
              <a:t>¿Qué dificultades ha encontrado su centro en el pasado al preparar áreas de aislamiento? </a:t>
            </a:r>
          </a:p>
          <a:p>
            <a:pPr marL="457189" indent="-457189">
              <a:buClr>
                <a:schemeClr val="accent2">
                  <a:lumMod val="60000"/>
                  <a:lumOff val="40000"/>
                </a:schemeClr>
              </a:buClr>
              <a:buFont typeface="Arial" panose="020B0604020202020204" pitchFamily="34" charset="0"/>
              <a:buChar char="•"/>
            </a:pPr>
            <a:endParaRPr lang="en-US" sz="3200" dirty="0">
              <a:solidFill>
                <a:schemeClr val="bg2"/>
              </a:solidFill>
            </a:endParaRPr>
          </a:p>
          <a:p>
            <a:pPr marL="457189" indent="-457189">
              <a:buClr>
                <a:schemeClr val="bg2"/>
              </a:buClr>
              <a:buFont typeface="Arial" panose="020B0604020202020204" pitchFamily="34" charset="0"/>
              <a:buChar char="•"/>
            </a:pPr>
            <a:r>
              <a:rPr lang="es-ES" sz="3200" dirty="0">
                <a:solidFill>
                  <a:schemeClr val="bg2"/>
                </a:solidFill>
              </a:rPr>
              <a:t>Si nunca antes habían participado en preparar un área de aislamiento, ¿qué dificultades anticipan que podría tener su centro?</a:t>
            </a:r>
          </a:p>
        </p:txBody>
      </p:sp>
    </p:spTree>
    <p:extLst>
      <p:ext uri="{BB962C8B-B14F-4D97-AF65-F5344CB8AC3E}">
        <p14:creationId xmlns:p14="http://schemas.microsoft.com/office/powerpoint/2010/main" val="25010755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E98E0E-BA0E-4607-A525-5321F2750F79}"/>
              </a:ext>
            </a:extLst>
          </p:cNvPr>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2" name="Content Placeholder 2">
            <a:extLst>
              <a:ext uri="{FF2B5EF4-FFF2-40B4-BE49-F238E27FC236}">
                <a16:creationId xmlns:a16="http://schemas.microsoft.com/office/drawing/2014/main" id="{39E82EC7-3D2C-E529-6FB6-19A215F08D30}"/>
              </a:ext>
            </a:extLst>
          </p:cNvPr>
          <p:cNvSpPr>
            <a:spLocks noGrp="1"/>
          </p:cNvSpPr>
          <p:nvPr>
            <p:ph sz="quarter" idx="11"/>
          </p:nvPr>
        </p:nvSpPr>
        <p:spPr/>
        <p:txBody>
          <a:bodyPr>
            <a:normAutofit fontScale="92500" lnSpcReduction="20000"/>
          </a:bodyPr>
          <a:lstStyle/>
          <a:p>
            <a:r>
              <a:rPr lang="es-ES" sz="3200" dirty="0">
                <a:latin typeface="Calibri"/>
                <a:cs typeface="Calibri"/>
              </a:rPr>
              <a:t>El </a:t>
            </a:r>
            <a:r>
              <a:rPr lang="es-ES" sz="3200" b="1" dirty="0">
                <a:solidFill>
                  <a:schemeClr val="accent5">
                    <a:lumMod val="75000"/>
                  </a:schemeClr>
                </a:solidFill>
                <a:latin typeface="Calibri"/>
                <a:cs typeface="Calibri"/>
              </a:rPr>
              <a:t>aislamiento</a:t>
            </a:r>
            <a:r>
              <a:rPr lang="es-ES" sz="3200" b="1" dirty="0">
                <a:latin typeface="Calibri"/>
                <a:cs typeface="Calibri"/>
              </a:rPr>
              <a:t> </a:t>
            </a:r>
            <a:r>
              <a:rPr lang="es-ES" sz="3200" dirty="0">
                <a:latin typeface="Calibri"/>
                <a:cs typeface="Calibri"/>
              </a:rPr>
              <a:t>previene que las personas con el ébola o la enfermedad de Marburgo la propaguen a otras personas. </a:t>
            </a:r>
            <a:r>
              <a:rPr lang="es-ES" sz="3200" b="1" dirty="0">
                <a:solidFill>
                  <a:schemeClr val="accent5">
                    <a:lumMod val="75000"/>
                  </a:schemeClr>
                </a:solidFill>
              </a:rPr>
              <a:t>Los protege a ustedes, a sus compañeros de trabajo y pacientes, y a su comunidad.</a:t>
            </a:r>
          </a:p>
          <a:p>
            <a:endParaRPr lang="en-US" sz="3200" dirty="0">
              <a:latin typeface="Calibri"/>
              <a:cs typeface="Calibri"/>
            </a:endParaRPr>
          </a:p>
          <a:p>
            <a:pPr marL="376555" indent="-376555"/>
            <a:r>
              <a:rPr lang="es-ES" sz="3200" b="1" dirty="0">
                <a:solidFill>
                  <a:schemeClr val="accent5">
                    <a:lumMod val="75000"/>
                  </a:schemeClr>
                </a:solidFill>
                <a:latin typeface="Calibri"/>
                <a:cs typeface="Calibri"/>
              </a:rPr>
              <a:t>Todo centro médico debe tener un área de aislamiento separada </a:t>
            </a:r>
            <a:r>
              <a:rPr lang="es-ES" sz="3200" dirty="0">
                <a:latin typeface="Calibri"/>
                <a:cs typeface="Calibri"/>
              </a:rPr>
              <a:t>para los pacientes que se sospeche que tengan el ébola o la enfermedad de Marburgo hasta que puedan ser trasladados a un centro designado para realizar pruebas y brindar atención médica.</a:t>
            </a:r>
          </a:p>
          <a:p>
            <a:pPr lvl="1"/>
            <a:endParaRPr lang="en-US" sz="2800" dirty="0">
              <a:solidFill>
                <a:srgbClr val="000000"/>
              </a:solidFill>
              <a:latin typeface="Calibri"/>
              <a:cs typeface="Calibri"/>
            </a:endParaRPr>
          </a:p>
          <a:p>
            <a:pPr lvl="1"/>
            <a:endParaRPr lang="en-US" sz="2800" dirty="0">
              <a:solidFill>
                <a:srgbClr val="000000"/>
              </a:solidFill>
              <a:latin typeface="Calibri"/>
              <a:cs typeface="Calibri"/>
            </a:endParaRPr>
          </a:p>
          <a:p>
            <a:endParaRPr lang="en-US" sz="3200" dirty="0"/>
          </a:p>
        </p:txBody>
      </p:sp>
    </p:spTree>
    <p:extLst>
      <p:ext uri="{BB962C8B-B14F-4D97-AF65-F5344CB8AC3E}">
        <p14:creationId xmlns:p14="http://schemas.microsoft.com/office/powerpoint/2010/main" val="269102736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21E5C-941C-E3B2-26BF-3A1E42E11E60}"/>
              </a:ext>
            </a:extLst>
          </p:cNvPr>
          <p:cNvSpPr>
            <a:spLocks noGrp="1"/>
          </p:cNvSpPr>
          <p:nvPr>
            <p:ph type="title" idx="4294967295"/>
          </p:nvPr>
        </p:nvSpPr>
        <p:spPr>
          <a:xfrm>
            <a:off x="811776" y="631825"/>
            <a:ext cx="9703823" cy="1325563"/>
          </a:xfrm>
          <a:prstGeom prst="rect">
            <a:avLst/>
          </a:prstGeom>
        </p:spPr>
        <p:txBody>
          <a:bodyPr lIns="91440" tIns="45720" rIns="91440" bIns="45720" anchor="t"/>
          <a:lstStyle/>
          <a:p>
            <a:pPr algn="l"/>
            <a:r>
              <a:rPr lang="es-ES" sz="4000" b="1" dirty="0">
                <a:solidFill>
                  <a:schemeClr val="accent5">
                    <a:lumMod val="75000"/>
                  </a:schemeClr>
                </a:solidFill>
                <a:latin typeface="Calibri Light"/>
                <a:cs typeface="Calibri Light"/>
              </a:rPr>
              <a:t>¡Gracias!</a:t>
            </a:r>
          </a:p>
        </p:txBody>
      </p:sp>
      <p:sp>
        <p:nvSpPr>
          <p:cNvPr id="4" name="Text Placeholder 9">
            <a:extLst>
              <a:ext uri="{FF2B5EF4-FFF2-40B4-BE49-F238E27FC236}">
                <a16:creationId xmlns:a16="http://schemas.microsoft.com/office/drawing/2014/main" id="{998AA79A-2027-2398-74C9-98EE80B73B13}"/>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2"/>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3711193582"/>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DHQP_ATSDR Combined</Template>
  <TotalTime>1245</TotalTime>
  <Words>3394</Words>
  <Application>Microsoft Office PowerPoint</Application>
  <PresentationFormat>Widescreen</PresentationFormat>
  <Paragraphs>208</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Myriad Web Pro</vt:lpstr>
      <vt:lpstr>Wingdings</vt:lpstr>
      <vt:lpstr>DHQP_ATSDR Combined</vt:lpstr>
      <vt:lpstr>Prevención y control de infecciones (PCI) para el ébola o la enfermedad de Marburgo:</vt:lpstr>
      <vt:lpstr>Objetivos de aprendizaje</vt:lpstr>
      <vt:lpstr>Hablar sobre lo siguiente:</vt:lpstr>
      <vt:lpstr>La identificación y separación temprana de los pacientes de los que se sospeche que tengan ébola o enfermedad de Marburgo previene el ingreso de la enfermedad no identificada a su entorno de atención médica. Esto los protege a... USTEDES Sus compañeros de trabajo y pacientes Su comunidad </vt:lpstr>
      <vt:lpstr>Preparar un área de aislamiento</vt:lpstr>
      <vt:lpstr>Aislamiento</vt:lpstr>
      <vt:lpstr>Requisitos del área de aislamiento</vt:lpstr>
      <vt:lpstr>Diseño del área de aislamiento</vt:lpstr>
      <vt:lpstr>Equipo y suministros del área de aislamiento</vt:lpstr>
      <vt:lpstr>Equipo y suministros para el área donde se quita el EPP</vt:lpstr>
      <vt:lpstr>Ejemplo de preparación de un centro</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Prevención y control de infecciones (PCI) para el ébola o la enfermedad de Marburgo:</dc:title>
  <dc:subject>Crear un área de aislamiento en su centro</dc:subject>
  <dc:creator>Centros para el Control y la Prevención de Enfermedades de los EE. UU. (CDC)</dc:creator>
  <cp:keywords>Prevención y control de infecciones (PCI) para el ébola o la enfermedad de Marburgo:Crear un área de aislamiento en su centro, Centros para el Control y la Prevención de Enfermedades de los EE. UU. (CDC), Actualización: junio del 2026</cp:keywords>
  <cp:lastModifiedBy>LaPete, Mally (CDC/OD/OC) (CTR)</cp:lastModifiedBy>
  <cp:revision>30</cp:revision>
  <dcterms:created xsi:type="dcterms:W3CDTF">2022-12-01T21:52:29Z</dcterms:created>
  <dcterms:modified xsi:type="dcterms:W3CDTF">2026-09-24T14:16:08Z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2022-12-01T21:55:17Z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da8bbfb8-c18c-4f2b-bbef-fe48501bda16</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y fmtid="{D5CDD505-2E9C-101B-9397-08002B2CF9AE}" pid="11" name="Language">
    <vt:lpwstr>Spanish</vt:lpwstr>
  </property>
</Properties>
</file>