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90" r:id="rId5"/>
    <p:sldMasterId id="2147483677" r:id="rId6"/>
  </p:sldMasterIdLst>
  <p:notesMasterIdLst>
    <p:notesMasterId r:id="rId22"/>
  </p:notesMasterIdLst>
  <p:sldIdLst>
    <p:sldId id="301" r:id="rId7"/>
    <p:sldId id="325" r:id="rId8"/>
    <p:sldId id="611" r:id="rId9"/>
    <p:sldId id="610" r:id="rId10"/>
    <p:sldId id="612" r:id="rId11"/>
    <p:sldId id="613" r:id="rId12"/>
    <p:sldId id="614" r:id="rId13"/>
    <p:sldId id="609" r:id="rId14"/>
    <p:sldId id="615" r:id="rId15"/>
    <p:sldId id="616" r:id="rId16"/>
    <p:sldId id="617" r:id="rId17"/>
    <p:sldId id="618" r:id="rId18"/>
    <p:sldId id="608" r:id="rId19"/>
    <p:sldId id="324" r:id="rId20"/>
    <p:sldId id="321" r:id="rId2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46493A44-E4F9-9A55-A7A7-2BC1E5310015}" name="Brinsley-Rainisch, Kristin (CDC/DDID/NCEZID/DHQP)" initials="B(" userId="S::aof4@cdc.gov::5c23f4cd-6ac8-4e98-bcf1-e79ff5be2e29" providerId="AD"/>
  <p188:author id="{74873CA3-183E-6DA5-8DD9-6D3F260CF572}" name="Wilson, Katie (CDC/DDID/NCEZID/DHQP)" initials="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a:srgbClr val="A5A5A5"/>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69" autoAdjust="0"/>
    <p:restoredTop sz="96481" autoAdjust="0"/>
  </p:normalViewPr>
  <p:slideViewPr>
    <p:cSldViewPr snapToGrid="0">
      <p:cViewPr>
        <p:scale>
          <a:sx n="70" d="100"/>
          <a:sy n="70" d="100"/>
        </p:scale>
        <p:origin x="1090" y="91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modMainMaster">
      <pc:chgData name="LaPete, Mally (CDC/OD/OC) (CTR)" userId="424f09be-1d5c-42fe-a97f-d39366b36539" providerId="ADAL" clId="{2A1D0AC2-BF74-4631-AE57-9FBB9E8889A6}" dt="2026-09-24T13:54:57.298" v="206" actId="700"/>
      <pc:docMkLst>
        <pc:docMk/>
      </pc:docMkLst>
      <pc:sldChg chg="addSp modSp mod">
        <pc:chgData name="LaPete, Mally (CDC/OD/OC) (CTR)" userId="424f09be-1d5c-42fe-a97f-d39366b36539" providerId="ADAL" clId="{2A1D0AC2-BF74-4631-AE57-9FBB9E8889A6}" dt="2026-09-24T13:53:50.840" v="204" actId="22"/>
        <pc:sldMkLst>
          <pc:docMk/>
          <pc:sldMk cId="2017858724" sldId="301"/>
        </pc:sldMkLst>
        <pc:spChg chg="mod">
          <ac:chgData name="LaPete, Mally (CDC/OD/OC) (CTR)" userId="424f09be-1d5c-42fe-a97f-d39366b36539" providerId="ADAL" clId="{2A1D0AC2-BF74-4631-AE57-9FBB9E8889A6}" dt="2026-09-24T13:23:38.042" v="0" actId="14100"/>
          <ac:spMkLst>
            <pc:docMk/>
            <pc:sldMk cId="2017858724" sldId="301"/>
            <ac:spMk id="4" creationId="{5D6A4AD7-4892-A365-D1A1-EDAEFA98B6BD}"/>
          </ac:spMkLst>
        </pc:spChg>
        <pc:spChg chg="add">
          <ac:chgData name="LaPete, Mally (CDC/OD/OC) (CTR)" userId="424f09be-1d5c-42fe-a97f-d39366b36539" providerId="ADAL" clId="{2A1D0AC2-BF74-4631-AE57-9FBB9E8889A6}" dt="2026-09-24T13:53:50.840" v="204" actId="22"/>
          <ac:spMkLst>
            <pc:docMk/>
            <pc:sldMk cId="2017858724" sldId="301"/>
            <ac:spMk id="12" creationId="{E630AC33-9F33-4F45-8D72-EEA0EBF261F2}"/>
          </ac:spMkLst>
        </pc:spChg>
      </pc:sldChg>
      <pc:sldChg chg="addSp delSp modSp mod modClrScheme chgLayout">
        <pc:chgData name="LaPete, Mally (CDC/OD/OC) (CTR)" userId="424f09be-1d5c-42fe-a97f-d39366b36539" providerId="ADAL" clId="{2A1D0AC2-BF74-4631-AE57-9FBB9E8889A6}" dt="2026-09-24T13:52:55.321" v="200" actId="207"/>
        <pc:sldMkLst>
          <pc:docMk/>
          <pc:sldMk cId="3711193582" sldId="321"/>
        </pc:sldMkLst>
        <pc:spChg chg="add del mod ord">
          <ac:chgData name="LaPete, Mally (CDC/OD/OC) (CTR)" userId="424f09be-1d5c-42fe-a97f-d39366b36539" providerId="ADAL" clId="{2A1D0AC2-BF74-4631-AE57-9FBB9E8889A6}" dt="2026-09-24T13:52:42.157" v="196" actId="478"/>
          <ac:spMkLst>
            <pc:docMk/>
            <pc:sldMk cId="3711193582" sldId="321"/>
            <ac:spMk id="2" creationId="{3B4B915B-47BC-A8E2-32BA-8751316BA558}"/>
          </ac:spMkLst>
        </pc:spChg>
        <pc:spChg chg="mod ord">
          <ac:chgData name="LaPete, Mally (CDC/OD/OC) (CTR)" userId="424f09be-1d5c-42fe-a97f-d39366b36539" providerId="ADAL" clId="{2A1D0AC2-BF74-4631-AE57-9FBB9E8889A6}" dt="2026-09-24T13:52:55.321" v="200" actId="207"/>
          <ac:spMkLst>
            <pc:docMk/>
            <pc:sldMk cId="3711193582" sldId="321"/>
            <ac:spMk id="3" creationId="{EBCDEE31-C330-06C8-D3A7-532A8CD25D16}"/>
          </ac:spMkLst>
        </pc:spChg>
        <pc:spChg chg="add mod">
          <ac:chgData name="LaPete, Mally (CDC/OD/OC) (CTR)" userId="424f09be-1d5c-42fe-a97f-d39366b36539" providerId="ADAL" clId="{2A1D0AC2-BF74-4631-AE57-9FBB9E8889A6}" dt="2026-09-24T13:52:52.817" v="199" actId="207"/>
          <ac:spMkLst>
            <pc:docMk/>
            <pc:sldMk cId="3711193582" sldId="321"/>
            <ac:spMk id="6" creationId="{410168CC-8691-DB2D-465B-3CCC1AF89E8B}"/>
          </ac:spMkLst>
        </pc:spChg>
        <pc:picChg chg="add mod">
          <ac:chgData name="LaPete, Mally (CDC/OD/OC) (CTR)" userId="424f09be-1d5c-42fe-a97f-d39366b36539" providerId="ADAL" clId="{2A1D0AC2-BF74-4631-AE57-9FBB9E8889A6}" dt="2026-09-24T13:52:42.471" v="197"/>
          <ac:picMkLst>
            <pc:docMk/>
            <pc:sldMk cId="3711193582" sldId="321"/>
            <ac:picMk id="4" creationId="{F4D433D1-4E9B-817D-B0BE-4F3CDA5BB656}"/>
          </ac:picMkLst>
        </pc:picChg>
        <pc:picChg chg="add mod">
          <ac:chgData name="LaPete, Mally (CDC/OD/OC) (CTR)" userId="424f09be-1d5c-42fe-a97f-d39366b36539" providerId="ADAL" clId="{2A1D0AC2-BF74-4631-AE57-9FBB9E8889A6}" dt="2026-09-24T13:52:42.471" v="197"/>
          <ac:picMkLst>
            <pc:docMk/>
            <pc:sldMk cId="3711193582" sldId="321"/>
            <ac:picMk id="5" creationId="{C4A102EC-C4C4-0FE3-487E-3CC870799D18}"/>
          </ac:picMkLst>
        </pc:picChg>
      </pc:sldChg>
      <pc:sldChg chg="addSp delSp modSp mod modClrScheme chgLayout">
        <pc:chgData name="LaPete, Mally (CDC/OD/OC) (CTR)" userId="424f09be-1d5c-42fe-a97f-d39366b36539" providerId="ADAL" clId="{2A1D0AC2-BF74-4631-AE57-9FBB9E8889A6}" dt="2026-09-24T13:54:57.298" v="206" actId="700"/>
        <pc:sldMkLst>
          <pc:docMk/>
          <pc:sldMk cId="2274655267" sldId="610"/>
        </pc:sldMkLst>
        <pc:spChg chg="add del mod ord">
          <ac:chgData name="LaPete, Mally (CDC/OD/OC) (CTR)" userId="424f09be-1d5c-42fe-a97f-d39366b36539" providerId="ADAL" clId="{2A1D0AC2-BF74-4631-AE57-9FBB9E8889A6}" dt="2026-09-24T13:54:57.298" v="206" actId="700"/>
          <ac:spMkLst>
            <pc:docMk/>
            <pc:sldMk cId="2274655267" sldId="610"/>
            <ac:spMk id="2" creationId="{4E39B4F5-3CCB-371D-5BE6-C5DF7B492ECB}"/>
          </ac:spMkLst>
        </pc:spChg>
        <pc:spChg chg="mod ord">
          <ac:chgData name="LaPete, Mally (CDC/OD/OC) (CTR)" userId="424f09be-1d5c-42fe-a97f-d39366b36539" providerId="ADAL" clId="{2A1D0AC2-BF74-4631-AE57-9FBB9E8889A6}" dt="2026-09-24T13:54:57.298" v="206" actId="700"/>
          <ac:spMkLst>
            <pc:docMk/>
            <pc:sldMk cId="2274655267" sldId="610"/>
            <ac:spMk id="7" creationId="{4F27517A-BA65-7A36-114A-7BBA1CB6A2B0}"/>
          </ac:spMkLst>
        </pc:spChg>
      </pc:sldChg>
      <pc:sldChg chg="addSp delSp modSp mod">
        <pc:chgData name="LaPete, Mally (CDC/OD/OC) (CTR)" userId="424f09be-1d5c-42fe-a97f-d39366b36539" providerId="ADAL" clId="{2A1D0AC2-BF74-4631-AE57-9FBB9E8889A6}" dt="2026-09-24T13:35:52.455" v="39" actId="13244"/>
        <pc:sldMkLst>
          <pc:docMk/>
          <pc:sldMk cId="1032216279" sldId="615"/>
        </pc:sldMkLst>
        <pc:spChg chg="mod topLvl">
          <ac:chgData name="LaPete, Mally (CDC/OD/OC) (CTR)" userId="424f09be-1d5c-42fe-a97f-d39366b36539" providerId="ADAL" clId="{2A1D0AC2-BF74-4631-AE57-9FBB9E8889A6}" dt="2026-09-24T13:31:42.967" v="22" actId="207"/>
          <ac:spMkLst>
            <pc:docMk/>
            <pc:sldMk cId="1032216279" sldId="615"/>
            <ac:spMk id="22" creationId="{5662975F-7881-42B0-9CDD-FDC75DFCDADA}"/>
          </ac:spMkLst>
        </pc:spChg>
        <pc:grpChg chg="del">
          <ac:chgData name="LaPete, Mally (CDC/OD/OC) (CTR)" userId="424f09be-1d5c-42fe-a97f-d39366b36539" providerId="ADAL" clId="{2A1D0AC2-BF74-4631-AE57-9FBB9E8889A6}" dt="2026-09-24T13:25:05.117" v="7" actId="165"/>
          <ac:grpSpMkLst>
            <pc:docMk/>
            <pc:sldMk cId="1032216279" sldId="615"/>
            <ac:grpSpMk id="19" creationId="{D98232EF-1546-409F-B294-33D2B5170960}"/>
          </ac:grpSpMkLst>
        </pc:grpChg>
        <pc:picChg chg="mod">
          <ac:chgData name="LaPete, Mally (CDC/OD/OC) (CTR)" userId="424f09be-1d5c-42fe-a97f-d39366b36539" providerId="ADAL" clId="{2A1D0AC2-BF74-4631-AE57-9FBB9E8889A6}" dt="2026-09-24T13:26:54.341" v="18" actId="208"/>
          <ac:picMkLst>
            <pc:docMk/>
            <pc:sldMk cId="1032216279" sldId="615"/>
            <ac:picMk id="4" creationId="{71F7528B-EB06-4B88-A190-12D99D1847EE}"/>
          </ac:picMkLst>
        </pc:picChg>
        <pc:picChg chg="add mod ord">
          <ac:chgData name="LaPete, Mally (CDC/OD/OC) (CTR)" userId="424f09be-1d5c-42fe-a97f-d39366b36539" providerId="ADAL" clId="{2A1D0AC2-BF74-4631-AE57-9FBB9E8889A6}" dt="2026-09-24T13:35:52.455" v="39" actId="13244"/>
          <ac:picMkLst>
            <pc:docMk/>
            <pc:sldMk cId="1032216279" sldId="615"/>
            <ac:picMk id="5" creationId="{D13DC98E-62FE-E672-ECF2-9538A3DB92C7}"/>
          </ac:picMkLst>
        </pc:picChg>
        <pc:picChg chg="del mod topLvl">
          <ac:chgData name="LaPete, Mally (CDC/OD/OC) (CTR)" userId="424f09be-1d5c-42fe-a97f-d39366b36539" providerId="ADAL" clId="{2A1D0AC2-BF74-4631-AE57-9FBB9E8889A6}" dt="2026-09-24T13:34:33.614" v="24" actId="478"/>
          <ac:picMkLst>
            <pc:docMk/>
            <pc:sldMk cId="1032216279" sldId="615"/>
            <ac:picMk id="20" creationId="{F81F7E8B-0A57-4024-97F4-72C2002973DE}"/>
          </ac:picMkLst>
        </pc:picChg>
        <pc:cxnChg chg="del mod topLvl">
          <ac:chgData name="LaPete, Mally (CDC/OD/OC) (CTR)" userId="424f09be-1d5c-42fe-a97f-d39366b36539" providerId="ADAL" clId="{2A1D0AC2-BF74-4631-AE57-9FBB9E8889A6}" dt="2026-09-24T13:34:33.614" v="24" actId="478"/>
          <ac:cxnSpMkLst>
            <pc:docMk/>
            <pc:sldMk cId="1032216279" sldId="615"/>
            <ac:cxnSpMk id="21" creationId="{1B58E7B9-3601-48DC-9A0D-C6380A6740B1}"/>
          </ac:cxnSpMkLst>
        </pc:cxnChg>
      </pc:sldChg>
      <pc:sldChg chg="modSp mod">
        <pc:chgData name="LaPete, Mally (CDC/OD/OC) (CTR)" userId="424f09be-1d5c-42fe-a97f-d39366b36539" providerId="ADAL" clId="{2A1D0AC2-BF74-4631-AE57-9FBB9E8889A6}" dt="2026-09-24T13:36:31.145" v="41" actId="13244"/>
        <pc:sldMkLst>
          <pc:docMk/>
          <pc:sldMk cId="2652059364" sldId="616"/>
        </pc:sldMkLst>
        <pc:spChg chg="ord">
          <ac:chgData name="LaPete, Mally (CDC/OD/OC) (CTR)" userId="424f09be-1d5c-42fe-a97f-d39366b36539" providerId="ADAL" clId="{2A1D0AC2-BF74-4631-AE57-9FBB9E8889A6}" dt="2026-09-24T13:36:31.145" v="41" actId="13244"/>
          <ac:spMkLst>
            <pc:docMk/>
            <pc:sldMk cId="2652059364" sldId="616"/>
            <ac:spMk id="8" creationId="{F47F653C-0F78-3E0E-2B7A-C4ABDCBC7418}"/>
          </ac:spMkLst>
        </pc:spChg>
      </pc:sldChg>
      <pc:sldChg chg="addSp delSp modSp mod">
        <pc:chgData name="LaPete, Mally (CDC/OD/OC) (CTR)" userId="424f09be-1d5c-42fe-a97f-d39366b36539" providerId="ADAL" clId="{2A1D0AC2-BF74-4631-AE57-9FBB9E8889A6}" dt="2026-09-24T13:53:16.821" v="202" actId="962"/>
        <pc:sldMkLst>
          <pc:docMk/>
          <pc:sldMk cId="1454356418" sldId="618"/>
        </pc:sldMkLst>
        <pc:spChg chg="mod ord">
          <ac:chgData name="LaPete, Mally (CDC/OD/OC) (CTR)" userId="424f09be-1d5c-42fe-a97f-d39366b36539" providerId="ADAL" clId="{2A1D0AC2-BF74-4631-AE57-9FBB9E8889A6}" dt="2026-09-24T13:40:11.262" v="65" actId="1076"/>
          <ac:spMkLst>
            <pc:docMk/>
            <pc:sldMk cId="1454356418" sldId="618"/>
            <ac:spMk id="2" creationId="{00000000-0000-0000-0000-000000000000}"/>
          </ac:spMkLst>
        </pc:spChg>
        <pc:spChg chg="del">
          <ac:chgData name="LaPete, Mally (CDC/OD/OC) (CTR)" userId="424f09be-1d5c-42fe-a97f-d39366b36539" providerId="ADAL" clId="{2A1D0AC2-BF74-4631-AE57-9FBB9E8889A6}" dt="2026-09-24T13:40:32.161" v="66" actId="478"/>
          <ac:spMkLst>
            <pc:docMk/>
            <pc:sldMk cId="1454356418" sldId="618"/>
            <ac:spMk id="8" creationId="{576FD0AD-9619-506D-AD49-1285FA4B51E7}"/>
          </ac:spMkLst>
        </pc:spChg>
        <pc:spChg chg="mod">
          <ac:chgData name="LaPete, Mally (CDC/OD/OC) (CTR)" userId="424f09be-1d5c-42fe-a97f-d39366b36539" providerId="ADAL" clId="{2A1D0AC2-BF74-4631-AE57-9FBB9E8889A6}" dt="2026-09-24T13:38:34.729" v="50" actId="165"/>
          <ac:spMkLst>
            <pc:docMk/>
            <pc:sldMk cId="1454356418" sldId="618"/>
            <ac:spMk id="14" creationId="{F3C050E6-6B5D-333E-C769-EBFA5229434B}"/>
          </ac:spMkLst>
        </pc:spChg>
        <pc:spChg chg="mod">
          <ac:chgData name="LaPete, Mally (CDC/OD/OC) (CTR)" userId="424f09be-1d5c-42fe-a97f-d39366b36539" providerId="ADAL" clId="{2A1D0AC2-BF74-4631-AE57-9FBB9E8889A6}" dt="2026-09-24T13:38:34.729" v="50" actId="165"/>
          <ac:spMkLst>
            <pc:docMk/>
            <pc:sldMk cId="1454356418" sldId="618"/>
            <ac:spMk id="15" creationId="{D9439F11-E67F-7BB0-4BEE-4DA731A7A58E}"/>
          </ac:spMkLst>
        </pc:spChg>
        <pc:spChg chg="mod">
          <ac:chgData name="LaPete, Mally (CDC/OD/OC) (CTR)" userId="424f09be-1d5c-42fe-a97f-d39366b36539" providerId="ADAL" clId="{2A1D0AC2-BF74-4631-AE57-9FBB9E8889A6}" dt="2026-09-24T13:38:34.729" v="50" actId="165"/>
          <ac:spMkLst>
            <pc:docMk/>
            <pc:sldMk cId="1454356418" sldId="618"/>
            <ac:spMk id="16" creationId="{8A2B9547-A2CA-F7AE-E2CE-2C718E0E3390}"/>
          </ac:spMkLst>
        </pc:spChg>
        <pc:spChg chg="mod">
          <ac:chgData name="LaPete, Mally (CDC/OD/OC) (CTR)" userId="424f09be-1d5c-42fe-a97f-d39366b36539" providerId="ADAL" clId="{2A1D0AC2-BF74-4631-AE57-9FBB9E8889A6}" dt="2026-09-24T13:38:34.729" v="50" actId="165"/>
          <ac:spMkLst>
            <pc:docMk/>
            <pc:sldMk cId="1454356418" sldId="618"/>
            <ac:spMk id="18" creationId="{CA1D4EB5-67AF-32CA-F729-4668E4DB8229}"/>
          </ac:spMkLst>
        </pc:spChg>
        <pc:spChg chg="mod">
          <ac:chgData name="LaPete, Mally (CDC/OD/OC) (CTR)" userId="424f09be-1d5c-42fe-a97f-d39366b36539" providerId="ADAL" clId="{2A1D0AC2-BF74-4631-AE57-9FBB9E8889A6}" dt="2026-09-24T13:38:34.729" v="50" actId="165"/>
          <ac:spMkLst>
            <pc:docMk/>
            <pc:sldMk cId="1454356418" sldId="618"/>
            <ac:spMk id="19" creationId="{7197FC7D-3272-1257-EE36-6C73858BF685}"/>
          </ac:spMkLst>
        </pc:spChg>
        <pc:spChg chg="mod">
          <ac:chgData name="LaPete, Mally (CDC/OD/OC) (CTR)" userId="424f09be-1d5c-42fe-a97f-d39366b36539" providerId="ADAL" clId="{2A1D0AC2-BF74-4631-AE57-9FBB9E8889A6}" dt="2026-09-24T13:38:34.729" v="50" actId="165"/>
          <ac:spMkLst>
            <pc:docMk/>
            <pc:sldMk cId="1454356418" sldId="618"/>
            <ac:spMk id="25" creationId="{1397B1D2-ECD8-D2E2-7A76-A9C374403C6F}"/>
          </ac:spMkLst>
        </pc:spChg>
        <pc:spChg chg="mod">
          <ac:chgData name="LaPete, Mally (CDC/OD/OC) (CTR)" userId="424f09be-1d5c-42fe-a97f-d39366b36539" providerId="ADAL" clId="{2A1D0AC2-BF74-4631-AE57-9FBB9E8889A6}" dt="2026-09-24T13:38:34.729" v="50" actId="165"/>
          <ac:spMkLst>
            <pc:docMk/>
            <pc:sldMk cId="1454356418" sldId="618"/>
            <ac:spMk id="26" creationId="{472AC4E6-6393-4DAC-C9A7-BB58B5D759E7}"/>
          </ac:spMkLst>
        </pc:spChg>
        <pc:spChg chg="mod">
          <ac:chgData name="LaPete, Mally (CDC/OD/OC) (CTR)" userId="424f09be-1d5c-42fe-a97f-d39366b36539" providerId="ADAL" clId="{2A1D0AC2-BF74-4631-AE57-9FBB9E8889A6}" dt="2026-09-24T13:38:34.729" v="50" actId="165"/>
          <ac:spMkLst>
            <pc:docMk/>
            <pc:sldMk cId="1454356418" sldId="618"/>
            <ac:spMk id="27" creationId="{A583B6BF-E540-6A7B-394A-9CD0009E4437}"/>
          </ac:spMkLst>
        </pc:spChg>
        <pc:spChg chg="del mod topLvl">
          <ac:chgData name="LaPete, Mally (CDC/OD/OC) (CTR)" userId="424f09be-1d5c-42fe-a97f-d39366b36539" providerId="ADAL" clId="{2A1D0AC2-BF74-4631-AE57-9FBB9E8889A6}" dt="2026-09-24T13:38:39.189" v="51" actId="478"/>
          <ac:spMkLst>
            <pc:docMk/>
            <pc:sldMk cId="1454356418" sldId="618"/>
            <ac:spMk id="28" creationId="{852CACB3-F060-A7D4-CA91-BD9290BE1F59}"/>
          </ac:spMkLst>
        </pc:spChg>
        <pc:spChg chg="del mod topLvl">
          <ac:chgData name="LaPete, Mally (CDC/OD/OC) (CTR)" userId="424f09be-1d5c-42fe-a97f-d39366b36539" providerId="ADAL" clId="{2A1D0AC2-BF74-4631-AE57-9FBB9E8889A6}" dt="2026-09-24T13:38:39.189" v="51" actId="478"/>
          <ac:spMkLst>
            <pc:docMk/>
            <pc:sldMk cId="1454356418" sldId="618"/>
            <ac:spMk id="29" creationId="{34DD9C89-45A2-15AA-B24C-B99D579A7297}"/>
          </ac:spMkLst>
        </pc:spChg>
        <pc:spChg chg="add del mod">
          <ac:chgData name="LaPete, Mally (CDC/OD/OC) (CTR)" userId="424f09be-1d5c-42fe-a97f-d39366b36539" providerId="ADAL" clId="{2A1D0AC2-BF74-4631-AE57-9FBB9E8889A6}" dt="2026-09-24T13:48:09.981" v="190" actId="478"/>
          <ac:spMkLst>
            <pc:docMk/>
            <pc:sldMk cId="1454356418" sldId="618"/>
            <ac:spMk id="31" creationId="{655375AC-B6A7-7299-7F5A-FC373CDD03A2}"/>
          </ac:spMkLst>
        </pc:spChg>
        <pc:spChg chg="del mod ord">
          <ac:chgData name="LaPete, Mally (CDC/OD/OC) (CTR)" userId="424f09be-1d5c-42fe-a97f-d39366b36539" providerId="ADAL" clId="{2A1D0AC2-BF74-4631-AE57-9FBB9E8889A6}" dt="2026-09-24T13:48:09.981" v="190" actId="478"/>
          <ac:spMkLst>
            <pc:docMk/>
            <pc:sldMk cId="1454356418" sldId="618"/>
            <ac:spMk id="34" creationId="{9E83B9A3-5D34-C725-A8D7-B1115ABDEF44}"/>
          </ac:spMkLst>
        </pc:spChg>
        <pc:spChg chg="del mod topLvl">
          <ac:chgData name="LaPete, Mally (CDC/OD/OC) (CTR)" userId="424f09be-1d5c-42fe-a97f-d39366b36539" providerId="ADAL" clId="{2A1D0AC2-BF74-4631-AE57-9FBB9E8889A6}" dt="2026-09-24T13:48:09.981" v="190" actId="478"/>
          <ac:spMkLst>
            <pc:docMk/>
            <pc:sldMk cId="1454356418" sldId="618"/>
            <ac:spMk id="35" creationId="{016ADA12-EF35-9D4E-5312-A4C8759A4AA6}"/>
          </ac:spMkLst>
        </pc:spChg>
        <pc:spChg chg="mod">
          <ac:chgData name="LaPete, Mally (CDC/OD/OC) (CTR)" userId="424f09be-1d5c-42fe-a97f-d39366b36539" providerId="ADAL" clId="{2A1D0AC2-BF74-4631-AE57-9FBB9E8889A6}" dt="2026-09-24T13:46:02.349" v="179" actId="165"/>
          <ac:spMkLst>
            <pc:docMk/>
            <pc:sldMk cId="1454356418" sldId="618"/>
            <ac:spMk id="39" creationId="{DCEBD95E-1D09-B32B-257B-EDA3E81F39BE}"/>
          </ac:spMkLst>
        </pc:spChg>
        <pc:spChg chg="mod">
          <ac:chgData name="LaPete, Mally (CDC/OD/OC) (CTR)" userId="424f09be-1d5c-42fe-a97f-d39366b36539" providerId="ADAL" clId="{2A1D0AC2-BF74-4631-AE57-9FBB9E8889A6}" dt="2026-09-24T13:46:02.349" v="179" actId="165"/>
          <ac:spMkLst>
            <pc:docMk/>
            <pc:sldMk cId="1454356418" sldId="618"/>
            <ac:spMk id="40" creationId="{1B225A5C-E32A-295F-95CE-F0CBD93BD4A4}"/>
          </ac:spMkLst>
        </pc:spChg>
        <pc:spChg chg="mod">
          <ac:chgData name="LaPete, Mally (CDC/OD/OC) (CTR)" userId="424f09be-1d5c-42fe-a97f-d39366b36539" providerId="ADAL" clId="{2A1D0AC2-BF74-4631-AE57-9FBB9E8889A6}" dt="2026-09-24T13:46:02.349" v="179" actId="165"/>
          <ac:spMkLst>
            <pc:docMk/>
            <pc:sldMk cId="1454356418" sldId="618"/>
            <ac:spMk id="41" creationId="{DC3821EA-F13E-8A33-3313-E289B2153CEE}"/>
          </ac:spMkLst>
        </pc:spChg>
        <pc:spChg chg="mod">
          <ac:chgData name="LaPete, Mally (CDC/OD/OC) (CTR)" userId="424f09be-1d5c-42fe-a97f-d39366b36539" providerId="ADAL" clId="{2A1D0AC2-BF74-4631-AE57-9FBB9E8889A6}" dt="2026-09-24T13:46:02.349" v="179" actId="165"/>
          <ac:spMkLst>
            <pc:docMk/>
            <pc:sldMk cId="1454356418" sldId="618"/>
            <ac:spMk id="43" creationId="{AF5CE523-4322-8E28-E833-C8962456A294}"/>
          </ac:spMkLst>
        </pc:spChg>
        <pc:spChg chg="mod">
          <ac:chgData name="LaPete, Mally (CDC/OD/OC) (CTR)" userId="424f09be-1d5c-42fe-a97f-d39366b36539" providerId="ADAL" clId="{2A1D0AC2-BF74-4631-AE57-9FBB9E8889A6}" dt="2026-09-24T13:46:02.349" v="179" actId="165"/>
          <ac:spMkLst>
            <pc:docMk/>
            <pc:sldMk cId="1454356418" sldId="618"/>
            <ac:spMk id="44" creationId="{B26B4C62-66FA-03D2-7B71-5CB21057AFCC}"/>
          </ac:spMkLst>
        </pc:spChg>
        <pc:spChg chg="add del mod">
          <ac:chgData name="LaPete, Mally (CDC/OD/OC) (CTR)" userId="424f09be-1d5c-42fe-a97f-d39366b36539" providerId="ADAL" clId="{2A1D0AC2-BF74-4631-AE57-9FBB9E8889A6}" dt="2026-09-24T13:44:53.444" v="143" actId="478"/>
          <ac:spMkLst>
            <pc:docMk/>
            <pc:sldMk cId="1454356418" sldId="618"/>
            <ac:spMk id="45" creationId="{B781E504-D27D-0D4D-69F8-FA879E5F6EF5}"/>
          </ac:spMkLst>
        </pc:spChg>
        <pc:spChg chg="mod">
          <ac:chgData name="LaPete, Mally (CDC/OD/OC) (CTR)" userId="424f09be-1d5c-42fe-a97f-d39366b36539" providerId="ADAL" clId="{2A1D0AC2-BF74-4631-AE57-9FBB9E8889A6}" dt="2026-09-24T13:46:02.349" v="179" actId="165"/>
          <ac:spMkLst>
            <pc:docMk/>
            <pc:sldMk cId="1454356418" sldId="618"/>
            <ac:spMk id="49" creationId="{CCE5EFC2-7461-9E39-07EB-EB47B5B58F1D}"/>
          </ac:spMkLst>
        </pc:spChg>
        <pc:spChg chg="mod">
          <ac:chgData name="LaPete, Mally (CDC/OD/OC) (CTR)" userId="424f09be-1d5c-42fe-a97f-d39366b36539" providerId="ADAL" clId="{2A1D0AC2-BF74-4631-AE57-9FBB9E8889A6}" dt="2026-09-24T13:46:02.349" v="179" actId="165"/>
          <ac:spMkLst>
            <pc:docMk/>
            <pc:sldMk cId="1454356418" sldId="618"/>
            <ac:spMk id="50" creationId="{36FE9A4B-A7F7-197B-0144-1F12A2643A4D}"/>
          </ac:spMkLst>
        </pc:spChg>
        <pc:spChg chg="mod">
          <ac:chgData name="LaPete, Mally (CDC/OD/OC) (CTR)" userId="424f09be-1d5c-42fe-a97f-d39366b36539" providerId="ADAL" clId="{2A1D0AC2-BF74-4631-AE57-9FBB9E8889A6}" dt="2026-09-24T13:46:02.349" v="179" actId="165"/>
          <ac:spMkLst>
            <pc:docMk/>
            <pc:sldMk cId="1454356418" sldId="618"/>
            <ac:spMk id="51" creationId="{62BB8A72-86A0-7DBC-9004-3CAD1ACB7135}"/>
          </ac:spMkLst>
        </pc:spChg>
        <pc:grpChg chg="del">
          <ac:chgData name="LaPete, Mally (CDC/OD/OC) (CTR)" userId="424f09be-1d5c-42fe-a97f-d39366b36539" providerId="ADAL" clId="{2A1D0AC2-BF74-4631-AE57-9FBB9E8889A6}" dt="2026-09-24T13:38:39.189" v="51" actId="478"/>
          <ac:grpSpMkLst>
            <pc:docMk/>
            <pc:sldMk cId="1454356418" sldId="618"/>
            <ac:grpSpMk id="9" creationId="{F3928039-4D90-9375-27FA-75F502C8BAA8}"/>
          </ac:grpSpMkLst>
        </pc:grpChg>
        <pc:grpChg chg="mod">
          <ac:chgData name="LaPete, Mally (CDC/OD/OC) (CTR)" userId="424f09be-1d5c-42fe-a97f-d39366b36539" providerId="ADAL" clId="{2A1D0AC2-BF74-4631-AE57-9FBB9E8889A6}" dt="2026-09-24T13:38:11.693" v="47" actId="1076"/>
          <ac:grpSpMkLst>
            <pc:docMk/>
            <pc:sldMk cId="1454356418" sldId="618"/>
            <ac:grpSpMk id="30" creationId="{D54D4C0B-C0B1-1F0E-110A-D289E4771D39}"/>
          </ac:grpSpMkLst>
        </pc:grpChg>
        <pc:grpChg chg="mod">
          <ac:chgData name="LaPete, Mally (CDC/OD/OC) (CTR)" userId="424f09be-1d5c-42fe-a97f-d39366b36539" providerId="ADAL" clId="{2A1D0AC2-BF74-4631-AE57-9FBB9E8889A6}" dt="2026-09-24T13:45:26.735" v="162" actId="1037"/>
          <ac:grpSpMkLst>
            <pc:docMk/>
            <pc:sldMk cId="1454356418" sldId="618"/>
            <ac:grpSpMk id="33" creationId="{7C6A6E27-58C9-8F4C-8ABF-F1EC4E8CEBDA}"/>
          </ac:grpSpMkLst>
        </pc:grpChg>
        <pc:grpChg chg="del">
          <ac:chgData name="LaPete, Mally (CDC/OD/OC) (CTR)" userId="424f09be-1d5c-42fe-a97f-d39366b36539" providerId="ADAL" clId="{2A1D0AC2-BF74-4631-AE57-9FBB9E8889A6}" dt="2026-09-24T13:48:09.981" v="190" actId="478"/>
          <ac:grpSpMkLst>
            <pc:docMk/>
            <pc:sldMk cId="1454356418" sldId="618"/>
            <ac:grpSpMk id="36" creationId="{0F0250FB-CC88-F2C2-B388-96EBE12BBC39}"/>
          </ac:grpSpMkLst>
        </pc:grpChg>
        <pc:grpChg chg="del mod topLvl">
          <ac:chgData name="LaPete, Mally (CDC/OD/OC) (CTR)" userId="424f09be-1d5c-42fe-a97f-d39366b36539" providerId="ADAL" clId="{2A1D0AC2-BF74-4631-AE57-9FBB9E8889A6}" dt="2026-09-24T13:48:09.981" v="190" actId="478"/>
          <ac:grpSpMkLst>
            <pc:docMk/>
            <pc:sldMk cId="1454356418" sldId="618"/>
            <ac:grpSpMk id="37" creationId="{0CD02303-25C6-79CB-50B6-5BA09919805D}"/>
          </ac:grpSpMkLst>
        </pc:grpChg>
        <pc:grpChg chg="del">
          <ac:chgData name="LaPete, Mally (CDC/OD/OC) (CTR)" userId="424f09be-1d5c-42fe-a97f-d39366b36539" providerId="ADAL" clId="{2A1D0AC2-BF74-4631-AE57-9FBB9E8889A6}" dt="2026-09-24T13:48:09.981" v="190" actId="478"/>
          <ac:grpSpMkLst>
            <pc:docMk/>
            <pc:sldMk cId="1454356418" sldId="618"/>
            <ac:grpSpMk id="38" creationId="{35683BF5-B8F5-6C33-A55A-E49833F4D046}"/>
          </ac:grpSpMkLst>
        </pc:grpChg>
        <pc:picChg chg="del mod ord modCrop">
          <ac:chgData name="LaPete, Mally (CDC/OD/OC) (CTR)" userId="424f09be-1d5c-42fe-a97f-d39366b36539" providerId="ADAL" clId="{2A1D0AC2-BF74-4631-AE57-9FBB9E8889A6}" dt="2026-09-24T13:40:32.161" v="66" actId="478"/>
          <ac:picMkLst>
            <pc:docMk/>
            <pc:sldMk cId="1454356418" sldId="618"/>
            <ac:picMk id="4" creationId="{98140E20-1CCF-5EF3-AB2D-783B135163CE}"/>
          </ac:picMkLst>
        </pc:picChg>
        <pc:picChg chg="add del mod">
          <ac:chgData name="LaPete, Mally (CDC/OD/OC) (CTR)" userId="424f09be-1d5c-42fe-a97f-d39366b36539" providerId="ADAL" clId="{2A1D0AC2-BF74-4631-AE57-9FBB9E8889A6}" dt="2026-09-24T13:48:09.981" v="190" actId="478"/>
          <ac:picMkLst>
            <pc:docMk/>
            <pc:sldMk cId="1454356418" sldId="618"/>
            <ac:picMk id="5" creationId="{B2A9EE67-EFB7-48A6-0A67-A186AEC569E4}"/>
          </ac:picMkLst>
        </pc:picChg>
        <pc:picChg chg="add del mod ord">
          <ac:chgData name="LaPete, Mally (CDC/OD/OC) (CTR)" userId="424f09be-1d5c-42fe-a97f-d39366b36539" providerId="ADAL" clId="{2A1D0AC2-BF74-4631-AE57-9FBB9E8889A6}" dt="2026-09-24T13:42:53.065" v="117" actId="478"/>
          <ac:picMkLst>
            <pc:docMk/>
            <pc:sldMk cId="1454356418" sldId="618"/>
            <ac:picMk id="7" creationId="{FB9B2407-AD70-DE03-2A49-38465FFFB3E6}"/>
          </ac:picMkLst>
        </pc:picChg>
        <pc:picChg chg="add mod modCrop">
          <ac:chgData name="LaPete, Mally (CDC/OD/OC) (CTR)" userId="424f09be-1d5c-42fe-a97f-d39366b36539" providerId="ADAL" clId="{2A1D0AC2-BF74-4631-AE57-9FBB9E8889A6}" dt="2026-09-24T13:47:01.285" v="189" actId="732"/>
          <ac:picMkLst>
            <pc:docMk/>
            <pc:sldMk cId="1454356418" sldId="618"/>
            <ac:picMk id="24" creationId="{0CD0E97B-4631-7D26-1D45-4E65B4D3E3E3}"/>
          </ac:picMkLst>
        </pc:picChg>
        <pc:picChg chg="mod">
          <ac:chgData name="LaPete, Mally (CDC/OD/OC) (CTR)" userId="424f09be-1d5c-42fe-a97f-d39366b36539" providerId="ADAL" clId="{2A1D0AC2-BF74-4631-AE57-9FBB9E8889A6}" dt="2026-09-24T13:46:02.349" v="179" actId="165"/>
          <ac:picMkLst>
            <pc:docMk/>
            <pc:sldMk cId="1454356418" sldId="618"/>
            <ac:picMk id="42" creationId="{244EC81C-5FBB-1602-455F-C9E2BB9CF03F}"/>
          </ac:picMkLst>
        </pc:picChg>
        <pc:picChg chg="add mod">
          <ac:chgData name="LaPete, Mally (CDC/OD/OC) (CTR)" userId="424f09be-1d5c-42fe-a97f-d39366b36539" providerId="ADAL" clId="{2A1D0AC2-BF74-4631-AE57-9FBB9E8889A6}" dt="2026-09-24T13:53:16.821" v="202" actId="962"/>
          <ac:picMkLst>
            <pc:docMk/>
            <pc:sldMk cId="1454356418" sldId="618"/>
            <ac:picMk id="53" creationId="{96A28FF8-01C2-D469-D142-DA32A2EBBBD7}"/>
          </ac:picMkLst>
        </pc:picChg>
      </pc:sldChg>
      <pc:sldMasterChg chg="modSldLayout">
        <pc:chgData name="LaPete, Mally (CDC/OD/OC) (CTR)" userId="424f09be-1d5c-42fe-a97f-d39366b36539" providerId="ADAL" clId="{2A1D0AC2-BF74-4631-AE57-9FBB9E8889A6}" dt="2026-09-24T13:53:46.989" v="203" actId="478"/>
        <pc:sldMasterMkLst>
          <pc:docMk/>
          <pc:sldMasterMk cId="2739018174" sldId="2147483690"/>
        </pc:sldMasterMkLst>
        <pc:sldLayoutChg chg="delSp mod">
          <pc:chgData name="LaPete, Mally (CDC/OD/OC) (CTR)" userId="424f09be-1d5c-42fe-a97f-d39366b36539" providerId="ADAL" clId="{2A1D0AC2-BF74-4631-AE57-9FBB9E8889A6}" dt="2026-09-24T13:53:46.989" v="203" actId="478"/>
          <pc:sldLayoutMkLst>
            <pc:docMk/>
            <pc:sldMasterMk cId="2739018174" sldId="2147483690"/>
            <pc:sldLayoutMk cId="1599657333" sldId="2147483691"/>
          </pc:sldLayoutMkLst>
          <pc:spChg chg="del">
            <ac:chgData name="LaPete, Mally (CDC/OD/OC) (CTR)" userId="424f09be-1d5c-42fe-a97f-d39366b36539" providerId="ADAL" clId="{2A1D0AC2-BF74-4631-AE57-9FBB9E8889A6}" dt="2026-09-24T13:53:46.989" v="203" actId="478"/>
            <ac:spMkLst>
              <pc:docMk/>
              <pc:sldMasterMk cId="2739018174" sldId="2147483690"/>
              <pc:sldLayoutMk cId="1599657333" sldId="2147483691"/>
              <ac:spMk id="5" creationId="{B2BDDCF5-A8E0-628E-527E-FCC74627F3C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CE269-891F-4AA7-BF40-5A6DFD0518C7}"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3BCD5-A6F1-40D4-B1BF-DAC367EA2FA9}" type="slidenum">
              <a:rPr lang="en-US" smtClean="0"/>
              <a:t>‹#›</a:t>
            </a:fld>
            <a:endParaRPr lang="en-US"/>
          </a:p>
        </p:txBody>
      </p:sp>
    </p:spTree>
    <p:extLst>
      <p:ext uri="{BB962C8B-B14F-4D97-AF65-F5344CB8AC3E}">
        <p14:creationId xmlns:p14="http://schemas.microsoft.com/office/powerpoint/2010/main" val="220776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Audiencia destinataria</a:t>
            </a:r>
            <a:r>
              <a:rPr lang="es-ES" sz="1200" i="1" dirty="0">
                <a:solidFill>
                  <a:schemeClr val="tx1"/>
                </a:solidFill>
                <a:effectLst/>
                <a:latin typeface="+mn-lt"/>
                <a:ea typeface="+mn-lt"/>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el </a:t>
            </a:r>
            <a:r>
              <a:rPr lang="es-ES" sz="1200" b="1" i="1" dirty="0">
                <a:solidFill>
                  <a:schemeClr val="tx1"/>
                </a:solidFill>
                <a:effectLst/>
                <a:latin typeface="+mn-lt"/>
                <a:ea typeface="+mn-lt"/>
                <a:cs typeface="+mn-cs"/>
              </a:rPr>
              <a:t>personal de administración de establecimientos</a:t>
            </a:r>
            <a:r>
              <a:rPr lang="es-ES" sz="1200" i="1" dirty="0">
                <a:solidFill>
                  <a:schemeClr val="tx1"/>
                </a:solidFill>
                <a:effectLst/>
                <a:latin typeface="+mn-lt"/>
                <a:ea typeface="+mn-lt"/>
                <a:cs typeface="+mn-cs"/>
              </a:rPr>
              <a:t> debe saber para prevenir que la enfermedad del Ébola (ébola) o la enfermedad por el virus de Marburgo (enfermedad de Marburgo) ingrese a los establecimientos de atención médica. Consulte la página web de prevención y control de infecciones (PCI) para el ébola y la enfermedad de Marburgo en cdc.gov para obtener detalles sobre lo que los trabajadores de la salud deben saber para ayudar en el proceso de identificar y aislar los casos presuntos de ébola o de enfermedad de Marburgo.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publican en orden, y se espera que los participantes avancen a lo largo de la serie.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dirty="0">
                <a:solidFill>
                  <a:schemeClr val="tx1"/>
                </a:solidFill>
                <a:effectLst/>
                <a:latin typeface="+mn-lt"/>
                <a:ea typeface="+mn-lt"/>
                <a:cs typeface="+mn-cs"/>
              </a:rPr>
              <a:t>: aproximadamente 20 a 25 minutos</a:t>
            </a:r>
          </a:p>
          <a:p>
            <a:endParaRPr lang="en-US" sz="1200" kern="1200" dirty="0">
              <a:solidFill>
                <a:schemeClr val="tx1"/>
              </a:solidFill>
              <a:effectLst/>
              <a:latin typeface="+mn-lt"/>
              <a:ea typeface="+mn-ea"/>
              <a:cs typeface="+mn-cs"/>
            </a:endParaRPr>
          </a:p>
          <a:p>
            <a:r>
              <a:rPr lang="es-ES" sz="1200" b="1" i="1" dirty="0">
                <a:solidFill>
                  <a:schemeClr val="tx1"/>
                </a:solidFill>
                <a:effectLst/>
                <a:latin typeface="+mn-lt"/>
                <a:ea typeface="+mn-lt"/>
                <a:cs typeface="+mn-cs"/>
              </a:rPr>
              <a:t>Guion</a:t>
            </a:r>
            <a:r>
              <a:rPr lang="es-ES" sz="1200" i="1" dirty="0">
                <a:solidFill>
                  <a:schemeClr val="tx1"/>
                </a:solidFill>
                <a:effectLst/>
                <a:latin typeface="+mn-lt"/>
                <a:ea typeface="+mn-lt"/>
                <a:cs typeface="+mn-cs"/>
              </a:rPr>
              <a:t>:</a:t>
            </a:r>
          </a:p>
          <a:p>
            <a:r>
              <a:rPr lang="es-ES" sz="1200" dirty="0">
                <a:solidFill>
                  <a:schemeClr val="tx1"/>
                </a:solidFill>
                <a:effectLst/>
                <a:latin typeface="+mn-lt"/>
                <a:ea typeface="+mn-lt"/>
                <a:cs typeface="+mn-cs"/>
              </a:rPr>
              <a:t>¡Bienvenidos! Hoy nos enfocaremos en cómo preparar su centro para identificar, o evaluar, a posibles pacientes con la enfermedad del Ébola (o ébola) y la enfermedad por el virus de Marburgo (o enfermedad de Marburgo). La evaluación es una estrategia clave para prevenir que el ébola o la enfermedad de Marburgo ingrese a su centro de atención médica y es fundamental para ayudar a protegerlos a ustedes, otras personas en su centro, y sus</a:t>
            </a:r>
            <a:r>
              <a:rPr lang="es-ES" sz="1200" baseline="0" dirty="0">
                <a:solidFill>
                  <a:schemeClr val="tx1"/>
                </a:solidFill>
                <a:effectLst/>
                <a:latin typeface="+mn-lt"/>
                <a:ea typeface="+mn-lt"/>
                <a:cs typeface="+mn-cs"/>
              </a:rPr>
              <a:t> amigos y familiares contra estas enfermedades.</a:t>
            </a:r>
            <a:r>
              <a:rPr lang="es-ES" sz="1200" dirty="0">
                <a:solidFill>
                  <a:schemeClr val="tx1"/>
                </a:solidFill>
                <a:effectLst/>
                <a:latin typeface="+mn-lt"/>
                <a:ea typeface="+mn-lt"/>
                <a:cs typeface="+mn-cs"/>
              </a:rPr>
              <a:t> </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dos objetivos de aprendizaje en el día de hoy.</a:t>
            </a:r>
            <a:r>
              <a:rPr lang="es-ES" baseline="0"/>
              <a:t> Al finalizar esta sesión, ustedes deberían poder explicar por qué es importante hacer una evaluación de todas las personas que entren a su centro para identificar el ébola o la enfermedad de Marburgo, y describir las mejores prácticas a fin de preparar un área de evaluación para identificar a pacientes que podrían tener una de estas enfermedades.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Activación</a:t>
            </a:r>
            <a:r>
              <a:rPr lang="es-ES" b="1"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y recordar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endParaRPr lang="en-US" baseline="0" dirty="0"/>
          </a:p>
          <a:p>
            <a:r>
              <a:rPr lang="es-ES" b="1" i="1" baseline="0" dirty="0"/>
              <a:t>Guion</a:t>
            </a:r>
            <a:r>
              <a:rPr lang="es-ES" i="1" baseline="0" dirty="0"/>
              <a:t>:</a:t>
            </a:r>
          </a:p>
          <a:p>
            <a:r>
              <a:rPr lang="es-ES" baseline="0" dirty="0"/>
              <a:t>Comencemos con una pregunta. ¿Por qué es importante mantener a las personas que se sospeche que tengan ébola o enfermedad de Marburgo aisladas de otros pacientes en un centro de atención médica?</a:t>
            </a:r>
          </a:p>
          <a:p>
            <a:r>
              <a:rPr lang="es-ES" i="1" baseline="0" dirty="0"/>
              <a:t>[Deles a los participantes 2 o 3 minutos para conversar entre todos o en grupos pequeños].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830483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[Puede que decida adaptar el guion para esta diapositiva con base en lo que dijeron los participantes para contestar la pregunta en la diapositiva anterior].</a:t>
            </a:r>
          </a:p>
          <a:p>
            <a:endParaRPr lang="en-US" i="1" dirty="0"/>
          </a:p>
          <a:p>
            <a:r>
              <a:rPr lang="es-ES" i="1" dirty="0"/>
              <a:t>Guion</a:t>
            </a:r>
            <a:r>
              <a:rPr lang="es-ES" dirty="0"/>
              <a:t>:</a:t>
            </a:r>
          </a:p>
          <a:p>
            <a:r>
              <a:rPr lang="es-ES" dirty="0"/>
              <a:t>Si se permitiera que una persona con ébola o enfermedad de Marburgo sin diagnosticar ingresara a un centro de atención médica, esa persona podría propagarles la enfermedad a los pacientes cercanos y al personal que los cuida. La identificación y separación temprana de los pacientes de los que se sospeche que tengan ébola o enfermedad de Marburgo previene el ingreso de la enfermedad no identificada al entorno de atención médica, lo cual los protege a ustedes, a sus compañeros de trabajo y a sus pacientes. Al mantenerse sanos ustedes, también evitan propagarles la enfermedad a sus familiares y amigos. Por lo tanto, </a:t>
            </a:r>
            <a:r>
              <a:rPr lang="es-ES" b="1" dirty="0"/>
              <a:t>mantener a los pacientes con un presunto caso de ébola o enfermedad de Marburgo separados en un centro de atención médica ayuda a protegerlos a ustedes, a sus compañeros de trabajo y pacientes, y a su comunidad</a:t>
            </a:r>
            <a:r>
              <a:rPr lang="es-ES" dirty="0"/>
              <a: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4153318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dirty="0">
                <a:cs typeface="Calibri"/>
              </a:rPr>
              <a:t>Guion: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t>Hay 3 estrategias clave para prevenir la introducción del ébola o de la enfermedad de Marburgo a los centros de atención médica:</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dirty="0"/>
              <a:t>Identificar a las personas que podrían tener ébola o enfermedad de Marburgo antes de que ingresen al centro.</a:t>
            </a:r>
          </a:p>
          <a:p>
            <a:pPr marL="171450" indent="-171450" fontAlgn="base">
              <a:spcBef>
                <a:spcPct val="30000"/>
              </a:spcBef>
              <a:spcAft>
                <a:spcPct val="0"/>
              </a:spcAft>
              <a:buFontTx/>
              <a:buChar char="-"/>
              <a:defRPr/>
            </a:pPr>
            <a:r>
              <a:rPr lang="es-ES" dirty="0"/>
              <a:t>Aislar a los pacientes de otras personas si hay sospecha de ébola o de la enfermedad de Marburgo.</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dirty="0"/>
              <a:t>Notificar a las autoridades que sea necesario en su centro.</a:t>
            </a:r>
          </a:p>
          <a:p>
            <a:r>
              <a:rPr lang="es-ES" dirty="0"/>
              <a:t>Estas son las cosas más importantes que pueden hacer en su centro de atención médica para ayudar a protegerse y proteger a su comunidad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Hoy nos vamos a enfocar en cómo los centros pueden prepararse para la primera estrategia: identificar a las personas que podrían tener el ébola o la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4913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i="0"/>
              <a:t>En primer lugar, vamos a hablar sobre qué es una evaluación exactamente, y luego entraremos en los detalles de cómo preparar un área de evaluación.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u="none" dirty="0">
                <a:solidFill>
                  <a:schemeClr val="accent5">
                    <a:lumMod val="75000"/>
                  </a:schemeClr>
                </a:solidFill>
                <a:latin typeface="Myriad Web Pro"/>
                <a:cs typeface="Calibri"/>
              </a:rPr>
              <a:t>La </a:t>
            </a:r>
            <a:r>
              <a:rPr lang="es-ES" b="1" u="none" dirty="0">
                <a:solidFill>
                  <a:schemeClr val="accent5">
                    <a:lumMod val="75000"/>
                  </a:schemeClr>
                </a:solidFill>
                <a:latin typeface="Myriad Web Pro"/>
                <a:cs typeface="Calibri"/>
              </a:rPr>
              <a:t>evaluación</a:t>
            </a:r>
            <a:r>
              <a:rPr lang="es-ES" b="1" dirty="0">
                <a:solidFill>
                  <a:schemeClr val="accent2">
                    <a:lumMod val="50000"/>
                  </a:schemeClr>
                </a:solidFill>
                <a:latin typeface="Myriad Web Pro"/>
                <a:cs typeface="Calibri"/>
              </a:rPr>
              <a:t> </a:t>
            </a:r>
            <a:r>
              <a:rPr lang="es-ES" dirty="0">
                <a:solidFill>
                  <a:srgbClr val="000000"/>
                </a:solidFill>
                <a:latin typeface="Calibri"/>
                <a:cs typeface="Calibri"/>
              </a:rPr>
              <a:t>es el proceso de determinar si un paciente cumple con la definición estandarizada de caso.</a:t>
            </a:r>
            <a:r>
              <a:rPr lang="es-ES" baseline="0" dirty="0"/>
              <a:t> </a:t>
            </a:r>
            <a:r>
              <a:rPr lang="es-ES" dirty="0"/>
              <a:t>La </a:t>
            </a:r>
            <a:r>
              <a:rPr lang="es-ES" b="1" dirty="0"/>
              <a:t>evaluación</a:t>
            </a:r>
            <a:r>
              <a:rPr lang="es-ES" dirty="0"/>
              <a:t> es como un proceso de clasificación. Funciona como un colador, separando a las personas que probablemente tengan una condición médica de las que probablemente no la tengan. La evaluación permite que se aísle de inmediato a los pacientes que se sospeche que tengan el ébola o la enfermedad de Marburgo y se los remita para que se les hagan pruebas y reciban atención médica en un centro que tenga esa finalidad.</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 dirty="0"/>
              <a:t>En áreas con transmisión de ébola o de enfermedad de Marburgo, la evaluación incluye buscar síntomas de estas enfermedades y determinar los factores de riesgo en la etapa inicial del proceso de atención médica.</a:t>
            </a:r>
            <a:r>
              <a:rPr lang="es-ES" baseline="0" dirty="0"/>
              <a:t> Esto se puede hacer con un termómetro sin contacto y un cuestionario.</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7</a:t>
            </a:fld>
            <a:endParaRPr lang="en-US"/>
          </a:p>
        </p:txBody>
      </p:sp>
    </p:spTree>
    <p:extLst>
      <p:ext uri="{BB962C8B-B14F-4D97-AF65-F5344CB8AC3E}">
        <p14:creationId xmlns:p14="http://schemas.microsoft.com/office/powerpoint/2010/main" val="3102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Al crear un área de evaluación en su centro, tengan en cuenta que la</a:t>
            </a:r>
            <a:r>
              <a:rPr lang="es-ES" b="1"/>
              <a:t> evaluación debe hacerse en el punto de entrada</a:t>
            </a:r>
            <a:r>
              <a:rPr lang="es-ES"/>
              <a:t> de su centro de atención médica, y que </a:t>
            </a:r>
            <a:r>
              <a:rPr lang="es-ES" b="1"/>
              <a:t>todas las personas tendrán que ser evaluadas</a:t>
            </a:r>
            <a:r>
              <a:rPr lang="es-ES"/>
              <a:t>, incluidos los pacientes, trabajadores de la salud y familiares que acompañen a los pacientes. Si su centro tiene múltiples entradas, puede que se tengan que cerrar algunas para que las personas solo puedan entrar por donde serán evaluadas.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611758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t>Guion</a:t>
            </a:r>
            <a:r>
              <a:rPr lang="es-ES"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El área de evaluación se debería adaptar al diseño del centro y los recursos disponibles. </a:t>
            </a:r>
            <a:r>
              <a:rPr lang="es-ES" dirty="0"/>
              <a:t>Esto significa que las áreas de evaluación pueden verse diferentes en distintos centros.</a:t>
            </a:r>
            <a:r>
              <a:rPr lang="es-ES" b="1" dirty="0"/>
              <a:t> </a:t>
            </a:r>
            <a:r>
              <a:rPr lang="es-ES" b="0" dirty="0"/>
              <a:t>Crear un área de evaluación puede ser simple. </a:t>
            </a:r>
            <a:r>
              <a:rPr lang="es-ES" b="1" dirty="0"/>
              <a:t>NO requiere la construcción de infraestructuras.</a:t>
            </a:r>
            <a:r>
              <a:rPr lang="es-ES" dirty="0"/>
              <a:t> Pueden ser solo dos sillas separadas por una mesa siempre y cuando haya espacio para que el evaluador mantenga al menos 1 metro de distancia (aproximadamente el largo de un brazo) de la persona que está evaluando.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imágenes en esta diapositiva muestran dos ejemplos de cómo podría verse un área de evaluación. La primera muestra un área construida específicamente para las evaluaciones, mientras que la segunda muestra sillas separadas por una mesa a la entrada del centro. Si bien estas áreas de evaluación son muy diferentes, ambas pueden funcionar igual de bien para evaluar a los pacientes.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Tener un área de evaluación para </a:t>
            </a:r>
            <a:r>
              <a:rPr lang="es-ES" b="1" dirty="0"/>
              <a:t>todas</a:t>
            </a:r>
            <a:r>
              <a:rPr lang="es-ES" dirty="0"/>
              <a:t> las personas que entran a su centro es muy importante. Sin embargo, el proceso de evaluar de manera eficaz y usar las precauciones adecuadas es más importante que el lugar en que se haga la evaluación.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021072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Como se mencionó en la diapositiva anterior, según la recomendación de la Organización Mundial de la Salud, para la seguridad durante las actividades de evaluación, los trabajadores de la salud deberían poder mantener una distancia de al menos 1 metro entre ellos y la persona que están evaluando.</a:t>
            </a:r>
            <a:r>
              <a:rPr lang="es-ES" b="0" dirty="0"/>
              <a:t> Si no se puede organizar el centro de manera que se pueda mantener esta distancia, los trabajadores de la salud tendrán que usar equipo de protección personal, o EPP, mientras hagan la evaluación.</a:t>
            </a:r>
          </a:p>
          <a:p>
            <a:endParaRPr lang="en-US" b="0" dirty="0"/>
          </a:p>
          <a:p>
            <a:r>
              <a:rPr lang="es-ES" b="0" dirty="0"/>
              <a:t>Para la protección de los trabajadores de la salud, debería evitarse la interacción directa cara a cara con las personas que están evaluando, a fin de proteger las membranas mucosas (ojos, nariz y boca). Su centro podría colocar plexiglás en la estación de evaluación entre el evaluador y la persona que está evaluando. </a:t>
            </a:r>
            <a:r>
              <a:rPr lang="es-ES" dirty="0"/>
              <a:t>Si esta no es una opción en su centro, posicionar las sillas lejos una de la otra, como se ve en esta imagen, es una forma simple y eficaz de lograr esto.</a:t>
            </a:r>
          </a:p>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10</a:t>
            </a:fld>
            <a:endParaRPr lang="en-US"/>
          </a:p>
        </p:txBody>
      </p:sp>
    </p:spTree>
    <p:extLst>
      <p:ext uri="{BB962C8B-B14F-4D97-AF65-F5344CB8AC3E}">
        <p14:creationId xmlns:p14="http://schemas.microsoft.com/office/powerpoint/2010/main" val="2152592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ES" sz="1200" i="1" dirty="0">
                <a:solidFill>
                  <a:schemeClr val="tx1"/>
                </a:solidFill>
                <a:cs typeface="Calibri" panose="020F0502020204030204" pitchFamily="34" charset="0"/>
              </a:rPr>
              <a:t>Guion</a:t>
            </a:r>
            <a:r>
              <a:rPr lang="es-ES" sz="1200" dirty="0">
                <a:solidFill>
                  <a:schemeClr val="tx1"/>
                </a:solidFill>
                <a:cs typeface="Calibri" panose="020F0502020204030204" pitchFamily="34" charset="0"/>
              </a:rPr>
              <a:t>:</a:t>
            </a:r>
          </a:p>
          <a:p>
            <a:pPr marL="0" indent="0">
              <a:buNone/>
            </a:pPr>
            <a:r>
              <a:rPr lang="es-ES" sz="1200" dirty="0"/>
              <a:t>Las personas que hagan evaluaciones tendrán que higienizarse las manos con frecuencia, de modo que cada área de evaluación debería tener una </a:t>
            </a:r>
            <a:r>
              <a:rPr lang="es-ES" sz="1200" dirty="0">
                <a:solidFill>
                  <a:schemeClr val="accent1">
                    <a:lumMod val="75000"/>
                  </a:schemeClr>
                </a:solidFill>
                <a:cs typeface="Calibri" panose="020F0502020204030204" pitchFamily="34" charset="0"/>
              </a:rPr>
              <a:t>estación de higiene de las manos </a:t>
            </a:r>
            <a:r>
              <a:rPr lang="es-ES" sz="1200" dirty="0"/>
              <a:t>con agua y jabón para lavárselas</a:t>
            </a:r>
            <a:r>
              <a:rPr lang="es-ES" sz="1200" dirty="0">
                <a:solidFill>
                  <a:schemeClr val="tx1"/>
                </a:solidFill>
                <a:cs typeface="Calibri" panose="020F0502020204030204" pitchFamily="34" charset="0"/>
              </a:rPr>
              <a:t>, y toallas de tela o de papel para secárselas; o, como alternativa, un gel de manos a base de alcohol.</a:t>
            </a:r>
          </a:p>
          <a:p>
            <a:pPr marL="0" indent="0">
              <a:buNone/>
            </a:pPr>
            <a:endParaRPr lang="en-US" sz="1200" dirty="0">
              <a:solidFill>
                <a:schemeClr val="tx1"/>
              </a:solidFill>
            </a:endParaRPr>
          </a:p>
          <a:p>
            <a:pPr marL="342265" indent="-342265"/>
            <a:r>
              <a:rPr lang="es-ES" sz="1200" dirty="0">
                <a:solidFill>
                  <a:schemeClr val="accent1">
                    <a:lumMod val="75000"/>
                  </a:schemeClr>
                </a:solidFill>
              </a:rPr>
              <a:t>El área de evaluación también debería tener un recipiente de basura</a:t>
            </a:r>
            <a:r>
              <a:rPr lang="es-ES" sz="1200" dirty="0">
                <a:solidFill>
                  <a:schemeClr val="tx1"/>
                </a:solidFill>
              </a:rPr>
              <a:t> para desechos generales que no sean peligros biológicos.</a:t>
            </a:r>
          </a:p>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11</a:t>
            </a:fld>
            <a:endParaRPr lang="en-US"/>
          </a:p>
        </p:txBody>
      </p:sp>
    </p:spTree>
    <p:extLst>
      <p:ext uri="{BB962C8B-B14F-4D97-AF65-F5344CB8AC3E}">
        <p14:creationId xmlns:p14="http://schemas.microsoft.com/office/powerpoint/2010/main" val="2477727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Este es un ejemplo de cómo se podría ver la preparación de un centro. Esta imagen es específica para la enfermedad de Marburgo, pero se puede aplicar también al ébola. Ahora vamos a enfocarnos en el área de evaluación en la esquina inferior derecha. Recuerden que su área de evaluación podría verse diferente de esta porque será adaptada al diseño de su centro y los recursos disponibles. </a:t>
            </a:r>
          </a:p>
          <a:p>
            <a:endParaRPr lang="en-US" dirty="0"/>
          </a:p>
          <a:p>
            <a:r>
              <a:rPr lang="es-ES" dirty="0"/>
              <a:t>Tomen nota de que la única entrada a este centro es a través del área de evaluación, de modo que todas las personas que entren puedan ser evaluadas.</a:t>
            </a:r>
          </a:p>
          <a:p>
            <a:r>
              <a:rPr lang="es-ES" dirty="0"/>
              <a:t>Tomen nota de que el evaluador puede estar separado por una mesa de la persona que está evaluando, para que puedan mantener un espacio adecuado. </a:t>
            </a:r>
          </a:p>
          <a:p>
            <a:r>
              <a:rPr lang="es-ES" dirty="0"/>
              <a:t>También tomen nota de la estación de higiene de las manos.</a:t>
            </a:r>
          </a:p>
          <a:p>
            <a:r>
              <a:rPr lang="es-ES" dirty="0"/>
              <a:t>Por último, tomen nota de que, una vez evaluadas, las personas que pasaron la evaluación pueden dirigirse al área de cuidados generales, mientras que las que se sospeche que tengan ébola o enfermedad de Marburgo son enviadas directamente a un área de aislamiento separada. </a:t>
            </a:r>
          </a:p>
          <a:p>
            <a:r>
              <a:rPr lang="es-ES" dirty="0"/>
              <a:t>Si, como en este centro, las personas deben salir para ir del área de evaluación a la de cuidados generales, puede que se deba demarcar esta área con vallas o con cinta adhesiva para que no entren las personas que todavía no han sido evaluadas.</a:t>
            </a:r>
          </a:p>
          <a:p>
            <a:r>
              <a:rPr lang="es-ES" dirty="0"/>
              <a:t>En la próxima sesión hablaremos más sobre cómo preparar un área de aislamiento en su centro.</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4178998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b="0" i="1" dirty="0"/>
              <a:t>Guion</a:t>
            </a:r>
            <a:r>
              <a:rPr lang="es-ES" i="1" dirty="0"/>
              <a:t>:</a:t>
            </a:r>
          </a:p>
          <a:p>
            <a:r>
              <a:rPr lang="es-ES" dirty="0"/>
              <a:t>Ahora que se han familiarizado con cómo crear un área de evaluación para identificar el ébola o la enfermedad de Marburgo en un centro de atención médica, pensemos en cómo esto podría funcionar en su centro.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Si alguna vez han necesitado evaluar a las personas que entraban a su centro, ¿cómo es la preparación del área de evaluación para identificar el ébola o la enfermedad de Marburgo parecida o distinta a otras áreas de evaluación que hayan creado en el pasado (por ejemplo, para el COVID-19)?</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t>[Deles unos minutos a los participantes para conversar entre todos o en grupos pequeños].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s-ES" dirty="0"/>
              <a:t>¿Qué dificultades ha encontrado su centro en el pasado al crear áreas de evaluación? Si no ha tenido esta experiencia, ¿qué dificultades se imagina que podría tener su centro?</a:t>
            </a:r>
          </a:p>
          <a:p>
            <a:r>
              <a:rPr lang="es-ES" i="1" dirty="0"/>
              <a:t>[Haga una lista de dificultades a medida que los participantes las mencionen. Luego, pídale al grupo que haga sugerencias para encontrar maneras en que se podrían superar esas dificultades. Las respuestas serán variadas. Usted también puede hacer sugerencias según lo considere oportuno. El tiempo recomendado para esta conversación es de 7 a 10 minutos. Podría elegir abreviar esta conversación debido a límites de tiempo, o extenderla si el tiempo lo permite].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102786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Para resumir la sesión de hoy, repasemos algunos puntos clave. </a:t>
            </a:r>
            <a:r>
              <a:rPr lang="es-ES" sz="1200" dirty="0">
                <a:latin typeface="Calibri" panose="020F0502020204030204" pitchFamily="34" charset="0"/>
              </a:rPr>
              <a:t>Primero, la evaluación adecuada es una de las cosas más importantes que pueden hacer en su centro de atención médica para ayudar a protegerse y proteger a su comunidad. La evaluación previene que los pacientes con ébola o enfermedad de Marburgo sin identificar entren a un centro de atención médica. </a:t>
            </a:r>
            <a:r>
              <a:rPr lang="es-ES" sz="1200" b="1" dirty="0">
                <a:solidFill>
                  <a:schemeClr val="accent1">
                    <a:lumMod val="75000"/>
                  </a:schemeClr>
                </a:solidFill>
                <a:latin typeface="Calibri" panose="020F0502020204030204" pitchFamily="34" charset="0"/>
              </a:rPr>
              <a:t>Esto los protege a ustedes, sus pacientes y su comunidad.</a:t>
            </a:r>
          </a:p>
          <a:p>
            <a:endParaRPr lang="en-US" sz="1200" dirty="0">
              <a:latin typeface="Calibri" panose="020F0502020204030204" pitchFamily="34" charset="0"/>
            </a:endParaRPr>
          </a:p>
          <a:p>
            <a:r>
              <a:rPr lang="es-ES" sz="1200" dirty="0">
                <a:latin typeface="Calibri" panose="020F0502020204030204" pitchFamily="34" charset="0"/>
              </a:rPr>
              <a:t>La evaluación debería hacerse en el </a:t>
            </a:r>
            <a:r>
              <a:rPr lang="es-ES" sz="1200" b="1" dirty="0">
                <a:solidFill>
                  <a:schemeClr val="accent1">
                    <a:lumMod val="75000"/>
                  </a:schemeClr>
                </a:solidFill>
                <a:latin typeface="Calibri" panose="020F0502020204030204" pitchFamily="34" charset="0"/>
              </a:rPr>
              <a:t>punto de entrada</a:t>
            </a:r>
            <a:r>
              <a:rPr lang="es-ES" sz="1200" dirty="0">
                <a:latin typeface="Calibri" panose="020F0502020204030204" pitchFamily="34" charset="0"/>
              </a:rPr>
              <a:t> de un centro de atención médica.</a:t>
            </a:r>
          </a:p>
          <a:p>
            <a:endParaRPr lang="en-US" sz="1200" dirty="0">
              <a:latin typeface="Calibri" panose="020F0502020204030204" pitchFamily="34" charset="0"/>
            </a:endParaRPr>
          </a:p>
          <a:p>
            <a:r>
              <a:rPr lang="es-ES" sz="1200" dirty="0">
                <a:latin typeface="Calibri" panose="020F0502020204030204" pitchFamily="34" charset="0"/>
              </a:rPr>
              <a:t>Y el área de evaluación se debe organizar de manera que </a:t>
            </a:r>
            <a:r>
              <a:rPr lang="es-ES" sz="1200" b="1" dirty="0">
                <a:solidFill>
                  <a:schemeClr val="accent1">
                    <a:lumMod val="75000"/>
                  </a:schemeClr>
                </a:solidFill>
                <a:latin typeface="Calibri" panose="020F0502020204030204" pitchFamily="34" charset="0"/>
              </a:rPr>
              <a:t>todas</a:t>
            </a:r>
            <a:r>
              <a:rPr lang="es-ES" sz="1200" dirty="0">
                <a:latin typeface="Calibri" panose="020F0502020204030204" pitchFamily="34" charset="0"/>
              </a:rPr>
              <a:t> las personas puedan ser evaluadas antes de entrar.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509958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15</a:t>
            </a:fld>
            <a:endParaRPr lang="en-US"/>
          </a:p>
        </p:txBody>
      </p:sp>
    </p:spTree>
    <p:extLst>
      <p:ext uri="{BB962C8B-B14F-4D97-AF65-F5344CB8AC3E}">
        <p14:creationId xmlns:p14="http://schemas.microsoft.com/office/powerpoint/2010/main" val="42805239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hyperlink" Target="http://www.cdc.gov/" TargetMode="Externa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hyperlink" Target="http://www.cdc.gov/" TargetMode="Externa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_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689694DF-31D9-0C83-68A5-10C382899F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34F0A5EE-6CA3-4A37-489C-BAC5D27FF194}"/>
              </a:ext>
            </a:extLst>
          </p:cNvPr>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2408262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20489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2" name="Content Placeholder 18">
            <a:extLst>
              <a:ext uri="{FF2B5EF4-FFF2-40B4-BE49-F238E27FC236}">
                <a16:creationId xmlns:a16="http://schemas.microsoft.com/office/drawing/2014/main" id="{F7BF03A4-18B1-0B35-239F-7DC8B2A9CEE7}"/>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pic>
        <p:nvPicPr>
          <p:cNvPr id="3" name="Picture 2">
            <a:extLst>
              <a:ext uri="{FF2B5EF4-FFF2-40B4-BE49-F238E27FC236}">
                <a16:creationId xmlns:a16="http://schemas.microsoft.com/office/drawing/2014/main" id="{CB2AA364-9DDE-7C72-E30C-5275AE63F9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87571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77594791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322305F7-6787-64AB-99FC-DDAF65D05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68161674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6257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56555720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ol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1B25035E-CD1E-98E5-FFAC-BF5F938648DF}"/>
              </a:ext>
            </a:extLst>
          </p:cNvPr>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C2BA27AD-262B-D360-408F-177C91427F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84790964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49031338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32359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41042188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4213330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3"/>
            <a:r>
              <a:rPr lang="en-US"/>
              <a:t>Third level</a:t>
            </a:r>
          </a:p>
          <a:p>
            <a:pPr lvl="4"/>
            <a:r>
              <a:rPr lang="en-US"/>
              <a:t>Fourth level</a:t>
            </a:r>
          </a:p>
          <a:p>
            <a:pPr lvl="5"/>
            <a:r>
              <a:rPr lang="en-US"/>
              <a:t>Fifth level</a:t>
            </a:r>
          </a:p>
          <a:p>
            <a:pPr lvl="0"/>
            <a:endParaRPr lang="en-US"/>
          </a:p>
        </p:txBody>
      </p:sp>
    </p:spTree>
    <p:extLst>
      <p:ext uri="{BB962C8B-B14F-4D97-AF65-F5344CB8AC3E}">
        <p14:creationId xmlns:p14="http://schemas.microsoft.com/office/powerpoint/2010/main" val="398207157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20294361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_508NCEZID">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65733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029853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9027761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413823888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128544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621794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47320189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10" name="Text Placeholder 9">
            <a:extLst>
              <a:ext uri="{FF2B5EF4-FFF2-40B4-BE49-F238E27FC236}">
                <a16:creationId xmlns:a16="http://schemas.microsoft.com/office/drawing/2014/main" id="{4D9EAB00-B234-8E8A-F130-414919FA67FA}"/>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45440054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399079615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54C0-7158-4724-8343-33F0C83D4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2E0A3F-8DFF-4EA9-B891-163AFDF794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4AE95-0202-4E5A-BB01-ACD94C4B63BC}"/>
              </a:ext>
            </a:extLst>
          </p:cNvPr>
          <p:cNvSpPr>
            <a:spLocks noGrp="1"/>
          </p:cNvSpPr>
          <p:nvPr>
            <p:ph type="dt" sz="half" idx="10"/>
          </p:nvPr>
        </p:nvSpPr>
        <p:spPr/>
        <p:txBody>
          <a:bodyPr/>
          <a:lstStyle/>
          <a:p>
            <a:fld id="{D1FA93CC-2974-44A9-878F-5EB9C780583D}" type="datetimeFigureOut">
              <a:rPr lang="en-US" smtClean="0"/>
              <a:t>9/24/2026</a:t>
            </a:fld>
            <a:endParaRPr lang="en-US" dirty="0"/>
          </a:p>
        </p:txBody>
      </p:sp>
      <p:sp>
        <p:nvSpPr>
          <p:cNvPr id="5" name="Footer Placeholder 4">
            <a:extLst>
              <a:ext uri="{FF2B5EF4-FFF2-40B4-BE49-F238E27FC236}">
                <a16:creationId xmlns:a16="http://schemas.microsoft.com/office/drawing/2014/main" id="{18A8401F-AFF6-4E6A-8AAF-B9A192FA3A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6FEF92-BBA0-404E-B4FB-6608B78F3855}"/>
              </a:ext>
            </a:extLst>
          </p:cNvPr>
          <p:cNvSpPr>
            <a:spLocks noGrp="1"/>
          </p:cNvSpPr>
          <p:nvPr>
            <p:ph type="sldNum" sz="quarter" idx="12"/>
          </p:nvPr>
        </p:nvSpPr>
        <p:spPr/>
        <p:txBody>
          <a:bodyPr/>
          <a:lstStyle/>
          <a:p>
            <a:fld id="{BE4E0AB5-3E9C-407F-8959-0DA82FD1067B}" type="slidenum">
              <a:rPr lang="en-US" smtClean="0"/>
              <a:t>‹#›</a:t>
            </a:fld>
            <a:endParaRPr lang="en-US" dirty="0"/>
          </a:p>
        </p:txBody>
      </p:sp>
    </p:spTree>
    <p:extLst>
      <p:ext uri="{BB962C8B-B14F-4D97-AF65-F5344CB8AC3E}">
        <p14:creationId xmlns:p14="http://schemas.microsoft.com/office/powerpoint/2010/main" val="3900745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Blank" preserve="1">
  <p:cSld name="2_Blank">
    <p:spTree>
      <p:nvGrpSpPr>
        <p:cNvPr id="1" name="Shape 35"/>
        <p:cNvGrpSpPr/>
        <p:nvPr/>
      </p:nvGrpSpPr>
      <p:grpSpPr>
        <a:xfrm>
          <a:off x="0" y="0"/>
          <a:ext cx="0" cy="0"/>
          <a:chOff x="0" y="0"/>
          <a:chExt cx="0" cy="0"/>
        </a:xfrm>
      </p:grpSpPr>
      <p:sp>
        <p:nvSpPr>
          <p:cNvPr id="36" name="Google Shape;36;p3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7" name="Google Shape;37;p3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38" name="Google Shape;38;p38"/>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
        <p:nvSpPr>
          <p:cNvPr id="39" name="Google Shape;39;p38"/>
          <p:cNvSpPr txBox="1">
            <a:spLocks noGrp="1"/>
          </p:cNvSpPr>
          <p:nvPr>
            <p:ph type="title"/>
          </p:nvPr>
        </p:nvSpPr>
        <p:spPr>
          <a:xfrm>
            <a:off x="480001" y="314861"/>
            <a:ext cx="1017555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480001" y="1800000"/>
            <a:ext cx="11232001" cy="4237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12252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8467732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_508NCEZID">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BDDCF5-A8E0-628E-527E-FCC74627F3CC}"/>
              </a:ext>
            </a:extLst>
          </p:cNvPr>
          <p:cNvSpPr txBox="1"/>
          <p:nvPr userDrawn="1"/>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39283302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8525412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82877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138750291"/>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893432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268608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61484811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10" name="Text Placeholder 9">
            <a:extLst>
              <a:ext uri="{FF2B5EF4-FFF2-40B4-BE49-F238E27FC236}">
                <a16:creationId xmlns:a16="http://schemas.microsoft.com/office/drawing/2014/main" id="{4D9EAB00-B234-8E8A-F130-414919FA67FA}"/>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24062303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379454222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54C0-7158-4724-8343-33F0C83D4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2E0A3F-8DFF-4EA9-B891-163AFDF794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4AE95-0202-4E5A-BB01-ACD94C4B63BC}"/>
              </a:ext>
            </a:extLst>
          </p:cNvPr>
          <p:cNvSpPr>
            <a:spLocks noGrp="1"/>
          </p:cNvSpPr>
          <p:nvPr>
            <p:ph type="dt" sz="half" idx="10"/>
          </p:nvPr>
        </p:nvSpPr>
        <p:spPr/>
        <p:txBody>
          <a:bodyPr/>
          <a:lstStyle/>
          <a:p>
            <a:fld id="{D1FA93CC-2974-44A9-878F-5EB9C780583D}" type="datetimeFigureOut">
              <a:rPr lang="en-US" smtClean="0"/>
              <a:t>9/24/2026</a:t>
            </a:fld>
            <a:endParaRPr lang="en-US" dirty="0"/>
          </a:p>
        </p:txBody>
      </p:sp>
      <p:sp>
        <p:nvSpPr>
          <p:cNvPr id="5" name="Footer Placeholder 4">
            <a:extLst>
              <a:ext uri="{FF2B5EF4-FFF2-40B4-BE49-F238E27FC236}">
                <a16:creationId xmlns:a16="http://schemas.microsoft.com/office/drawing/2014/main" id="{18A8401F-AFF6-4E6A-8AAF-B9A192FA3A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6FEF92-BBA0-404E-B4FB-6608B78F3855}"/>
              </a:ext>
            </a:extLst>
          </p:cNvPr>
          <p:cNvSpPr>
            <a:spLocks noGrp="1"/>
          </p:cNvSpPr>
          <p:nvPr>
            <p:ph type="sldNum" sz="quarter" idx="12"/>
          </p:nvPr>
        </p:nvSpPr>
        <p:spPr/>
        <p:txBody>
          <a:bodyPr/>
          <a:lstStyle/>
          <a:p>
            <a:fld id="{BE4E0AB5-3E9C-407F-8959-0DA82FD1067B}" type="slidenum">
              <a:rPr lang="en-US" smtClean="0"/>
              <a:t>‹#›</a:t>
            </a:fld>
            <a:endParaRPr lang="en-US" dirty="0"/>
          </a:p>
        </p:txBody>
      </p:sp>
    </p:spTree>
    <p:extLst>
      <p:ext uri="{BB962C8B-B14F-4D97-AF65-F5344CB8AC3E}">
        <p14:creationId xmlns:p14="http://schemas.microsoft.com/office/powerpoint/2010/main" val="10072379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_Blank" preserve="1">
  <p:cSld name="2_Blank">
    <p:spTree>
      <p:nvGrpSpPr>
        <p:cNvPr id="1" name="Shape 35"/>
        <p:cNvGrpSpPr/>
        <p:nvPr/>
      </p:nvGrpSpPr>
      <p:grpSpPr>
        <a:xfrm>
          <a:off x="0" y="0"/>
          <a:ext cx="0" cy="0"/>
          <a:chOff x="0" y="0"/>
          <a:chExt cx="0" cy="0"/>
        </a:xfrm>
      </p:grpSpPr>
      <p:sp>
        <p:nvSpPr>
          <p:cNvPr id="36" name="Google Shape;36;p3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7" name="Google Shape;37;p3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38" name="Google Shape;38;p38"/>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
        <p:nvSpPr>
          <p:cNvPr id="39" name="Google Shape;39;p38"/>
          <p:cNvSpPr txBox="1">
            <a:spLocks noGrp="1"/>
          </p:cNvSpPr>
          <p:nvPr>
            <p:ph type="title"/>
          </p:nvPr>
        </p:nvSpPr>
        <p:spPr>
          <a:xfrm>
            <a:off x="480001" y="314861"/>
            <a:ext cx="1017555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480001" y="1800000"/>
            <a:ext cx="11232001" cy="4237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85193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921685081"/>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3601336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61" r:id="rId11"/>
    <p:sldLayoutId id="2147483662" r:id="rId12"/>
    <p:sldLayoutId id="2147483664" r:id="rId13"/>
    <p:sldLayoutId id="2147483665"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73901817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4105778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hyperlink" Target="http://www.cdc.gov/"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6881D-17FE-7FE4-D05E-C20CC62049D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l" rtl="0" eaLnBrk="0" fontAlgn="base" hangingPunct="0">
              <a:lnSpc>
                <a:spcPts val="3000"/>
              </a:lnSpc>
              <a:spcBef>
                <a:spcPct val="0"/>
              </a:spcBef>
              <a:spcAft>
                <a:spcPct val="0"/>
              </a:spcAft>
              <a:defRPr sz="2800" b="1" kern="1200" baseline="0">
                <a:solidFill>
                  <a:srgbClr val="005DAB"/>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nSpc>
                <a:spcPct val="100000"/>
              </a:lnSpc>
              <a:defRPr/>
            </a:pPr>
            <a:r>
              <a:rPr lang="es-ES" sz="4400" dirty="0">
                <a:latin typeface="Calibri"/>
                <a:ea typeface="Calibri"/>
                <a:cs typeface="Calibri"/>
              </a:rPr>
              <a:t>Prevención y control de infecciones (PCI) para el ébola o la enfermedad de Marburgo:</a:t>
            </a:r>
            <a:endParaRPr kumimoji="0" lang="es-ES" sz="4000" b="1" i="0" u="none" strike="noStrike" cap="none" normalizeH="0" baseline="0" noProof="0" dirty="0">
              <a:ln>
                <a:noFill/>
              </a:ln>
              <a:effectLst/>
              <a:uLnTx/>
              <a:uFillTx/>
              <a:latin typeface="Calibri Light"/>
              <a:cs typeface="Calibri Light"/>
            </a:endParaRPr>
          </a:p>
        </p:txBody>
      </p:sp>
      <p:sp>
        <p:nvSpPr>
          <p:cNvPr id="3" name="Subtitle 2">
            <a:extLst>
              <a:ext uri="{FF2B5EF4-FFF2-40B4-BE49-F238E27FC236}">
                <a16:creationId xmlns:a16="http://schemas.microsoft.com/office/drawing/2014/main" id="{A2D4A8AA-F94D-C2A9-45BC-330869AE84A7}"/>
              </a:ext>
            </a:extLst>
          </p:cNvPr>
          <p:cNvSpPr>
            <a:spLocks noGrp="1"/>
          </p:cNvSpPr>
          <p:nvPr>
            <p:ph type="subTitle" idx="1"/>
          </p:nvPr>
        </p:nvSpPr>
        <p:spPr>
          <a:xfrm>
            <a:off x="1881619" y="3477804"/>
            <a:ext cx="7712208" cy="1569660"/>
          </a:xfrm>
        </p:spPr>
        <p:txBody>
          <a:bodyPr/>
          <a:lstStyle/>
          <a:p>
            <a:r>
              <a:rPr lang="es-ES" b="1" dirty="0">
                <a:latin typeface="Calibri Light"/>
                <a:cs typeface="Calibri Light"/>
              </a:rPr>
              <a:t>Cómo preparar su centro médico para la identificación de posibles pacientes con ébola o enfermedad de Marburgo</a:t>
            </a:r>
            <a:endParaRPr lang="en-US" dirty="0"/>
          </a:p>
        </p:txBody>
      </p:sp>
      <p:sp>
        <p:nvSpPr>
          <p:cNvPr id="4" name="Text Placeholder 3">
            <a:extLst>
              <a:ext uri="{FF2B5EF4-FFF2-40B4-BE49-F238E27FC236}">
                <a16:creationId xmlns:a16="http://schemas.microsoft.com/office/drawing/2014/main" id="{5D6A4AD7-4892-A365-D1A1-EDAEFA98B6BD}"/>
              </a:ext>
            </a:extLst>
          </p:cNvPr>
          <p:cNvSpPr>
            <a:spLocks noGrp="1"/>
          </p:cNvSpPr>
          <p:nvPr>
            <p:ph type="body" sz="quarter" idx="10"/>
          </p:nvPr>
        </p:nvSpPr>
        <p:spPr>
          <a:xfrm>
            <a:off x="1881618" y="5292747"/>
            <a:ext cx="7712208" cy="784830"/>
          </a:xfrm>
        </p:spPr>
        <p:txBody>
          <a:bodyPr/>
          <a:lstStyle/>
          <a:p>
            <a:r>
              <a:rPr lang="es-ES" dirty="0"/>
              <a:t>Entornos de atención médica con recursos entre limitados e intermedios</a:t>
            </a:r>
          </a:p>
        </p:txBody>
      </p:sp>
      <p:sp>
        <p:nvSpPr>
          <p:cNvPr id="6" name="TextBox 5">
            <a:extLst>
              <a:ext uri="{FF2B5EF4-FFF2-40B4-BE49-F238E27FC236}">
                <a16:creationId xmlns:a16="http://schemas.microsoft.com/office/drawing/2014/main" id="{C82EB5AA-7BCC-9060-D29C-1CE94A573054}"/>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8" name="Picture 7" descr="Logos: U.S. Department of Health and Human Services (USDHHS) and U.S. Centers for Disease Control and Prevention (CDC).">
            <a:extLst>
              <a:ext uri="{FF2B5EF4-FFF2-40B4-BE49-F238E27FC236}">
                <a16:creationId xmlns:a16="http://schemas.microsoft.com/office/drawing/2014/main" id="{6F30A67D-FB2D-3365-C7C0-7704AA9687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
        <p:nvSpPr>
          <p:cNvPr id="12" name="TextBox 11">
            <a:extLst>
              <a:ext uri="{FF2B5EF4-FFF2-40B4-BE49-F238E27FC236}">
                <a16:creationId xmlns:a16="http://schemas.microsoft.com/office/drawing/2014/main" id="{E630AC33-9F33-4F45-8D72-EEA0EBF261F2}"/>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p:txBody>
          <a:bodyPr/>
          <a:lstStyle/>
          <a:p>
            <a:pPr marL="0" indent="0">
              <a:spcBef>
                <a:spcPts val="1800"/>
              </a:spcBef>
              <a:buClrTx/>
              <a:buNone/>
            </a:pPr>
            <a:r>
              <a:rPr lang="es-ES" sz="3200">
                <a:solidFill>
                  <a:srgbClr val="000000"/>
                </a:solidFill>
                <a:latin typeface="Calibri"/>
                <a:cs typeface="Calibri"/>
              </a:rPr>
              <a:t>Después de esta presentación, los participantes podrán:</a:t>
            </a:r>
          </a:p>
          <a:p>
            <a:pPr marL="805171"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es importante hacer una evaluación para identificar el ébola o la enfermedad de Marburgo.</a:t>
            </a:r>
          </a:p>
          <a:p>
            <a:pPr marL="805171" lvl="1" indent="-457200">
              <a:spcBef>
                <a:spcPts val="12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las mejores prácticas para preparar un área de evaluación para identificar el ébola o la enfermedad de Marburgo.</a:t>
            </a:r>
          </a:p>
          <a:p>
            <a:pPr marL="347971" lvl="1" indent="0">
              <a:buClr>
                <a:srgbClr val="005DAA"/>
              </a:buClr>
              <a:buNone/>
            </a:pPr>
            <a:endParaRPr lang="en-US" sz="2400" dirty="0">
              <a:solidFill>
                <a:schemeClr val="accent4">
                  <a:lumMod val="50000"/>
                </a:schemeClr>
              </a:solidFill>
              <a:cs typeface="Calibri" panose="020F0502020204030204" pitchFamily="34" charset="0"/>
            </a:endParaRPr>
          </a:p>
          <a:p>
            <a:pPr marL="347337" lvl="1" indent="0">
              <a:buClr>
                <a:srgbClr val="005DAA"/>
              </a:buClr>
              <a:buNone/>
            </a:pPr>
            <a:endParaRPr lang="en-US" sz="2400" dirty="0">
              <a:solidFill>
                <a:schemeClr val="accent4">
                  <a:lumMod val="50000"/>
                </a:schemeClr>
              </a:solidFill>
              <a:cs typeface="Calibri" panose="020F0502020204030204" pitchFamily="34" charset="0"/>
            </a:endParaRPr>
          </a:p>
          <a:p>
            <a:pPr marL="804525" lvl="1" indent="-456554">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26339971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26470E9-FBBF-9554-2176-9A1D6A663A24}"/>
              </a:ext>
            </a:extLst>
          </p:cNvPr>
          <p:cNvSpPr txBox="1">
            <a:spLocks noGrp="1"/>
          </p:cNvSpPr>
          <p:nvPr>
            <p:ph type="title" idx="4294967295"/>
          </p:nvPr>
        </p:nvSpPr>
        <p:spPr>
          <a:xfrm>
            <a:off x="747719" y="826208"/>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a:ln>
                  <a:noFill/>
                </a:ln>
                <a:solidFill>
                  <a:schemeClr val="bg2"/>
                </a:solidFill>
                <a:effectLst/>
                <a:uLnTx/>
                <a:uFillTx/>
                <a:latin typeface="Calibri Light" panose="020F0302020204030204" pitchFamily="34" charset="0"/>
                <a:ea typeface="Calibri Light"/>
                <a:cs typeface="Calibri Light" panose="020F0302020204030204" pitchFamily="34" charset="0"/>
              </a:rPr>
              <a:t>Hablar sobre lo siguiente:</a:t>
            </a:r>
          </a:p>
        </p:txBody>
      </p:sp>
      <p:sp>
        <p:nvSpPr>
          <p:cNvPr id="4" name="TextBox 3">
            <a:extLst>
              <a:ext uri="{FF2B5EF4-FFF2-40B4-BE49-F238E27FC236}">
                <a16:creationId xmlns:a16="http://schemas.microsoft.com/office/drawing/2014/main" id="{C6DA4EE8-B2CB-326E-0F59-8442C002C006}"/>
              </a:ext>
            </a:extLst>
          </p:cNvPr>
          <p:cNvSpPr txBox="1"/>
          <p:nvPr/>
        </p:nvSpPr>
        <p:spPr>
          <a:xfrm>
            <a:off x="747719" y="2373087"/>
            <a:ext cx="10466615" cy="2939266"/>
          </a:xfrm>
          <a:prstGeom prst="rect">
            <a:avLst/>
          </a:prstGeom>
          <a:noFill/>
        </p:spPr>
        <p:txBody>
          <a:bodyPr wrap="square">
            <a:spAutoFit/>
          </a:bodyPr>
          <a:lstStyle/>
          <a:p>
            <a:r>
              <a:rPr lang="es-ES" sz="3500">
                <a:solidFill>
                  <a:schemeClr val="bg2"/>
                </a:solidFill>
                <a:latin typeface="Calibri"/>
                <a:cs typeface="Calibri"/>
              </a:rPr>
              <a:t>¿Por qué es importante mantener a las personas que se sospeche que tengan ébola o enfermedad de Marburgo aisladas de otros pacientes en un centro de atención médica?</a:t>
            </a:r>
          </a:p>
          <a:p>
            <a:br>
              <a:rPr lang="es-ES" sz="4000">
                <a:solidFill>
                  <a:schemeClr val="bg1"/>
                </a:solidFill>
                <a:latin typeface="Calibri"/>
                <a:cs typeface="Calibri"/>
              </a:rPr>
            </a:br>
            <a:r>
              <a:rPr lang="es-ES" sz="4000">
                <a:solidFill>
                  <a:schemeClr val="bg1"/>
                </a:solidFill>
                <a:latin typeface="Calibri"/>
                <a:cs typeface="Calibri"/>
              </a:rPr>
              <a:t> </a:t>
            </a:r>
          </a:p>
        </p:txBody>
      </p:sp>
    </p:spTree>
    <p:extLst>
      <p:ext uri="{BB962C8B-B14F-4D97-AF65-F5344CB8AC3E}">
        <p14:creationId xmlns:p14="http://schemas.microsoft.com/office/powerpoint/2010/main" val="391992130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4F27517A-BA65-7A36-114A-7BBA1CB6A2B0}"/>
              </a:ext>
            </a:extLst>
          </p:cNvPr>
          <p:cNvSpPr txBox="1">
            <a:spLocks noGrp="1"/>
          </p:cNvSpPr>
          <p:nvPr>
            <p:ph type="title" idx="4294967295"/>
          </p:nvPr>
        </p:nvSpPr>
        <p:spPr bwMode="auto">
          <a:xfrm>
            <a:off x="609600" y="698260"/>
            <a:ext cx="10972800" cy="519635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ct val="20000"/>
              </a:spcBef>
              <a:spcAft>
                <a:spcPts val="800"/>
              </a:spcAft>
              <a:buClr>
                <a:srgbClr val="E25423"/>
              </a:buClr>
              <a:defRPr/>
            </a:pPr>
            <a:r>
              <a:rPr lang="es-ES" sz="3600" dirty="0">
                <a:solidFill>
                  <a:srgbClr val="000000"/>
                </a:solidFill>
                <a:latin typeface="Calibri"/>
                <a:ea typeface="Calibri"/>
                <a:cs typeface="Calibri"/>
              </a:rPr>
              <a:t>La identificación y separación temprana de los pacientes de los que se sospeche que tengan ébola o enfermedad de Marburgo previene el ingreso de la enfermedad no identificada a su entorno de atención médica.</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0" i="0" u="none" strike="noStrike" cap="none" normalizeH="0" baseline="0" noProof="0" dirty="0">
                <a:ln>
                  <a:noFill/>
                </a:ln>
                <a:solidFill>
                  <a:srgbClr val="000000"/>
                </a:solidFill>
                <a:effectLst/>
                <a:uLnTx/>
                <a:uFillTx/>
                <a:latin typeface="Calibri"/>
                <a:ea typeface="Calibri"/>
                <a:cs typeface="Calibri"/>
              </a:rPr>
              <a:t>Esto los protege a...</a:t>
            </a:r>
          </a:p>
          <a:p>
            <a:pPr marL="0" marR="0" lvl="0" indent="0" algn="ctr" defTabSz="914400" rtl="0" eaLnBrk="1" fontAlgn="base" latinLnBrk="0" hangingPunct="1">
              <a:lnSpc>
                <a:spcPct val="100000"/>
              </a:lnSpc>
              <a:spcBef>
                <a:spcPts val="600"/>
              </a:spcBef>
              <a:spcAft>
                <a:spcPts val="0"/>
              </a:spcAft>
              <a:buClr>
                <a:srgbClr val="E25423"/>
              </a:buClr>
              <a:buSzTx/>
              <a:buFont typeface="Arial" panose="020B0604020202020204" pitchFamily="34" charset="0"/>
              <a:buNone/>
              <a:tabLst/>
              <a:defRPr/>
            </a:pPr>
            <a:r>
              <a:rPr kumimoji="0" lang="es-ES" sz="3600" b="1" i="0" u="none" strike="noStrike" cap="none" normalizeH="0" baseline="0" noProof="0" dirty="0">
                <a:ln>
                  <a:noFill/>
                </a:ln>
                <a:solidFill>
                  <a:schemeClr val="accent5">
                    <a:lumMod val="75000"/>
                  </a:schemeClr>
                </a:solidFill>
                <a:effectLst/>
                <a:uLnTx/>
                <a:uFillTx/>
                <a:latin typeface="Calibri"/>
                <a:ea typeface="Calibri"/>
                <a:cs typeface="Calibri"/>
              </a:rPr>
              <a:t>USTEDES</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1" i="0" u="none" strike="noStrike" cap="none" normalizeH="0" baseline="0" noProof="0" dirty="0">
                <a:ln>
                  <a:noFill/>
                </a:ln>
                <a:solidFill>
                  <a:schemeClr val="accent5">
                    <a:lumMod val="75000"/>
                  </a:schemeClr>
                </a:solidFill>
                <a:effectLst/>
                <a:uLnTx/>
                <a:uFillTx/>
                <a:latin typeface="Calibri"/>
                <a:ea typeface="Calibri"/>
                <a:cs typeface="Calibri"/>
              </a:rPr>
              <a:t>Sus compañeros de trabajo y pacientes</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1" i="0" u="none" strike="noStrike" cap="none" normalizeH="0" baseline="0" noProof="0" dirty="0">
                <a:ln>
                  <a:noFill/>
                </a:ln>
                <a:solidFill>
                  <a:schemeClr val="accent5">
                    <a:lumMod val="75000"/>
                  </a:schemeClr>
                </a:solidFill>
                <a:effectLst/>
                <a:uLnTx/>
                <a:uFillTx/>
                <a:latin typeface="Calibri"/>
                <a:ea typeface="Calibri"/>
                <a:cs typeface="Calibri"/>
              </a:rPr>
              <a:t>Su comunidad</a:t>
            </a:r>
          </a:p>
          <a:p>
            <a:pPr marL="376757" marR="0" lvl="0" indent="-376757" algn="l" defTabSz="914400" rtl="0" eaLnBrk="1" fontAlgn="base" latinLnBrk="0" hangingPunct="1">
              <a:lnSpc>
                <a:spcPct val="100000"/>
              </a:lnSpc>
              <a:spcBef>
                <a:spcPct val="20000"/>
              </a:spcBef>
              <a:spcAft>
                <a:spcPts val="800"/>
              </a:spcAft>
              <a:buClr>
                <a:srgbClr val="E25423"/>
              </a:buClr>
              <a:buSzTx/>
              <a:buFont typeface="Arial" panose="020B0604020202020204" pitchFamily="34" charset="0"/>
              <a:buChar char="•"/>
              <a:tabLst/>
              <a:defRPr/>
            </a:pPr>
            <a:endParaRPr kumimoji="0" lang="en-US" sz="26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74655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41456"/>
            <a:ext cx="10036629" cy="1854653"/>
          </a:xfrm>
        </p:spPr>
        <p:txBody>
          <a:bodyPr>
            <a:noAutofit/>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Estrategias clave para prevenir la introducción del ébola o la enfermedad de Marburgo a los centros médicos:</a:t>
            </a:r>
          </a:p>
        </p:txBody>
      </p:sp>
      <p:sp>
        <p:nvSpPr>
          <p:cNvPr id="3" name="Text Placeholder 2"/>
          <p:cNvSpPr>
            <a:spLocks noGrp="1"/>
          </p:cNvSpPr>
          <p:nvPr>
            <p:ph sz="quarter" idx="11"/>
          </p:nvPr>
        </p:nvSpPr>
        <p:spPr>
          <a:xfrm>
            <a:off x="609600" y="2930108"/>
            <a:ext cx="10972800" cy="3129506"/>
          </a:xfrm>
        </p:spPr>
        <p:txBody>
          <a:bodyPr>
            <a:normAutofit/>
          </a:bodyPr>
          <a:lstStyle/>
          <a:p>
            <a:pPr>
              <a:spcBef>
                <a:spcPct val="30000"/>
              </a:spcBef>
              <a:spcAft>
                <a:spcPts val="600"/>
              </a:spcAft>
              <a:buClr>
                <a:schemeClr val="accent2">
                  <a:lumMod val="60000"/>
                  <a:lumOff val="40000"/>
                </a:schemeClr>
              </a:buClr>
              <a:buFont typeface="Arial" panose="020B0604020202020204" pitchFamily="34" charset="0"/>
              <a:buChar char="•"/>
            </a:pPr>
            <a:r>
              <a:rPr lang="es-ES" sz="4000" dirty="0">
                <a:solidFill>
                  <a:srgbClr val="000000"/>
                </a:solidFill>
                <a:latin typeface="Calibri"/>
                <a:cs typeface="Calibri"/>
              </a:rPr>
              <a:t>Identificar</a:t>
            </a:r>
          </a:p>
          <a:p>
            <a:pPr>
              <a:spcAft>
                <a:spcPts val="600"/>
              </a:spcAft>
              <a:buClr>
                <a:schemeClr val="accent2">
                  <a:lumMod val="60000"/>
                  <a:lumOff val="40000"/>
                </a:schemeClr>
              </a:buClr>
              <a:buFont typeface="Arial" panose="020B0604020202020204" pitchFamily="34" charset="0"/>
              <a:buChar char="•"/>
            </a:pPr>
            <a:r>
              <a:rPr lang="es-ES" sz="4000" dirty="0">
                <a:solidFill>
                  <a:srgbClr val="000000"/>
                </a:solidFill>
                <a:latin typeface="Calibri"/>
                <a:cs typeface="Calibri"/>
              </a:rPr>
              <a:t>Aislar</a:t>
            </a:r>
          </a:p>
          <a:p>
            <a:pPr>
              <a:spcAft>
                <a:spcPts val="600"/>
              </a:spcAft>
              <a:buClr>
                <a:schemeClr val="accent2">
                  <a:lumMod val="60000"/>
                  <a:lumOff val="40000"/>
                </a:schemeClr>
              </a:buClr>
              <a:buFont typeface="Arial" panose="020B0604020202020204" pitchFamily="34" charset="0"/>
              <a:buChar char="•"/>
            </a:pPr>
            <a:r>
              <a:rPr lang="es-ES" sz="4000" dirty="0">
                <a:solidFill>
                  <a:srgbClr val="000000"/>
                </a:solidFill>
                <a:latin typeface="Calibri"/>
                <a:cs typeface="Calibri"/>
              </a:rPr>
              <a:t>Notificar</a:t>
            </a:r>
          </a:p>
        </p:txBody>
      </p:sp>
    </p:spTree>
    <p:extLst>
      <p:ext uri="{BB962C8B-B14F-4D97-AF65-F5344CB8AC3E}">
        <p14:creationId xmlns:p14="http://schemas.microsoft.com/office/powerpoint/2010/main" val="321218643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4756083"/>
            <a:ext cx="11059884" cy="888672"/>
          </a:xfrm>
        </p:spPr>
        <p:txBody>
          <a:bodyPr vert="horz" lIns="91440" tIns="45720" rIns="91440" bIns="45720" rtlCol="0" anchor="b">
            <a:normAutofit/>
          </a:bodyPr>
          <a:lstStyle/>
          <a:p>
            <a:r>
              <a:rPr lang="es-ES" sz="4000">
                <a:latin typeface="Calibri Light" panose="020F0302020204030204" pitchFamily="34" charset="0"/>
                <a:cs typeface="Calibri Light" panose="020F0302020204030204" pitchFamily="34" charset="0"/>
              </a:rPr>
              <a:t>Preparar un área de evaluación</a:t>
            </a:r>
          </a:p>
        </p:txBody>
      </p:sp>
    </p:spTree>
    <p:extLst>
      <p:ext uri="{BB962C8B-B14F-4D97-AF65-F5344CB8AC3E}">
        <p14:creationId xmlns:p14="http://schemas.microsoft.com/office/powerpoint/2010/main" val="37143575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523875" y="0"/>
            <a:ext cx="10972800" cy="1143000"/>
          </a:xfrm>
        </p:spPr>
        <p:txBody>
          <a:bodyPr vert="horz" lIns="91440" tIns="45720" rIns="91440" bIns="45720" rtlCol="0" anchor="b" anchorCtr="0">
            <a:normAutofit/>
          </a:bodyPr>
          <a:lstStyle/>
          <a:p>
            <a:r>
              <a:rPr lang="es-ES" sz="4000" dirty="0">
                <a:solidFill>
                  <a:schemeClr val="accent5">
                    <a:lumMod val="75000"/>
                  </a:schemeClr>
                </a:solidFill>
                <a:latin typeface="Calibri Light"/>
                <a:cs typeface="Calibri Light"/>
              </a:rPr>
              <a:t>Identificar</a:t>
            </a:r>
          </a:p>
        </p:txBody>
      </p:sp>
      <p:sp>
        <p:nvSpPr>
          <p:cNvPr id="4" name="TextBox 3">
            <a:extLst>
              <a:ext uri="{FF2B5EF4-FFF2-40B4-BE49-F238E27FC236}">
                <a16:creationId xmlns:a16="http://schemas.microsoft.com/office/drawing/2014/main" id="{91004A16-2597-4BB3-98B6-AE2CEA57BA82}"/>
              </a:ext>
            </a:extLst>
          </p:cNvPr>
          <p:cNvSpPr txBox="1"/>
          <p:nvPr/>
        </p:nvSpPr>
        <p:spPr>
          <a:xfrm>
            <a:off x="523875" y="1346537"/>
            <a:ext cx="10887075" cy="4524315"/>
          </a:xfrm>
          <a:prstGeom prst="rect">
            <a:avLst/>
          </a:prstGeom>
          <a:noFill/>
        </p:spPr>
        <p:txBody>
          <a:bodyPr wrap="square" rtlCol="0">
            <a:spAutoFit/>
          </a:bodyPr>
          <a:lstStyle/>
          <a:p>
            <a:r>
              <a:rPr lang="es-ES" sz="3200" dirty="0">
                <a:solidFill>
                  <a:srgbClr val="000000"/>
                </a:solidFill>
                <a:latin typeface="Calibri"/>
                <a:cs typeface="Calibri"/>
              </a:rPr>
              <a:t>La </a:t>
            </a:r>
            <a:r>
              <a:rPr lang="es-ES" sz="3200" b="1" dirty="0">
                <a:solidFill>
                  <a:schemeClr val="accent5">
                    <a:lumMod val="75000"/>
                  </a:schemeClr>
                </a:solidFill>
                <a:latin typeface="Myriad Web Pro"/>
                <a:cs typeface="Calibri"/>
              </a:rPr>
              <a:t>evaluación</a:t>
            </a:r>
            <a:r>
              <a:rPr lang="es-ES" sz="3200" b="1" dirty="0">
                <a:solidFill>
                  <a:schemeClr val="accent2">
                    <a:lumMod val="50000"/>
                  </a:schemeClr>
                </a:solidFill>
                <a:latin typeface="Myriad Web Pro"/>
                <a:cs typeface="Calibri"/>
              </a:rPr>
              <a:t> </a:t>
            </a:r>
            <a:r>
              <a:rPr lang="es-ES" sz="3200" dirty="0">
                <a:solidFill>
                  <a:srgbClr val="000000"/>
                </a:solidFill>
                <a:latin typeface="Calibri"/>
                <a:cs typeface="Calibri"/>
              </a:rPr>
              <a:t>es el proceso de determinar si un paciente cumple con la definición estandarizada de caso.</a:t>
            </a:r>
          </a:p>
          <a:p>
            <a:endParaRPr lang="en-US" sz="3200" dirty="0">
              <a:solidFill>
                <a:srgbClr val="000000"/>
              </a:solidFill>
              <a:latin typeface="Calibri"/>
              <a:cs typeface="Calibri"/>
            </a:endParaRPr>
          </a:p>
          <a:p>
            <a:r>
              <a:rPr lang="es-ES" sz="3200" dirty="0">
                <a:solidFill>
                  <a:srgbClr val="000000"/>
                </a:solidFill>
                <a:latin typeface="Calibri"/>
                <a:cs typeface="Calibri"/>
              </a:rPr>
              <a:t>La evaluación incluye 2 partes:</a:t>
            </a:r>
          </a:p>
          <a:p>
            <a:pPr marL="457189" indent="-457189">
              <a:buClr>
                <a:schemeClr val="accent2">
                  <a:lumMod val="60000"/>
                  <a:lumOff val="40000"/>
                </a:schemeClr>
              </a:buClr>
              <a:buFont typeface="Arial" panose="020B0604020202020204" pitchFamily="34" charset="0"/>
              <a:buChar char="•"/>
            </a:pPr>
            <a:r>
              <a:rPr lang="es-ES" sz="3200" dirty="0">
                <a:solidFill>
                  <a:schemeClr val="accent5">
                    <a:lumMod val="75000"/>
                  </a:schemeClr>
                </a:solidFill>
                <a:latin typeface="Calibri"/>
                <a:cs typeface="Calibri"/>
              </a:rPr>
              <a:t>Chequeo de la temperatura </a:t>
            </a:r>
          </a:p>
          <a:p>
            <a:pPr marL="457189" indent="-457189">
              <a:buClr>
                <a:schemeClr val="accent2">
                  <a:lumMod val="60000"/>
                  <a:lumOff val="40000"/>
                </a:schemeClr>
              </a:buClr>
              <a:buFont typeface="Arial" panose="020B0604020202020204" pitchFamily="34" charset="0"/>
              <a:buChar char="•"/>
            </a:pPr>
            <a:r>
              <a:rPr lang="es-ES" sz="3200" dirty="0">
                <a:latin typeface="Calibri"/>
                <a:cs typeface="Calibri"/>
              </a:rPr>
              <a:t>Cuestionario</a:t>
            </a:r>
            <a:r>
              <a:rPr lang="es-ES" sz="3200" dirty="0">
                <a:solidFill>
                  <a:srgbClr val="000000"/>
                </a:solidFill>
                <a:latin typeface="Calibri"/>
                <a:cs typeface="Calibri"/>
              </a:rPr>
              <a:t> de signos, síntomas y factores de riesgo</a:t>
            </a:r>
          </a:p>
          <a:p>
            <a:endParaRPr lang="en-US" sz="3200" dirty="0">
              <a:solidFill>
                <a:srgbClr val="000000"/>
              </a:solidFill>
              <a:latin typeface="Calibri"/>
              <a:cs typeface="Calibri"/>
            </a:endParaRPr>
          </a:p>
          <a:p>
            <a:endParaRPr lang="en-US" sz="3200" dirty="0">
              <a:latin typeface="Calibri"/>
              <a:cs typeface="Calibri"/>
            </a:endParaRPr>
          </a:p>
          <a:p>
            <a:endParaRPr lang="en-US" sz="3200" b="1" dirty="0">
              <a:solidFill>
                <a:schemeClr val="accent1"/>
              </a:solidFill>
            </a:endParaRPr>
          </a:p>
        </p:txBody>
      </p:sp>
    </p:spTree>
    <p:extLst>
      <p:ext uri="{BB962C8B-B14F-4D97-AF65-F5344CB8AC3E}">
        <p14:creationId xmlns:p14="http://schemas.microsoft.com/office/powerpoint/2010/main" val="350532536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038A1-8E0B-4E14-0E0E-551F3616403A}"/>
              </a:ext>
            </a:extLst>
          </p:cNvPr>
          <p:cNvSpPr txBox="1">
            <a:spLocks noGrp="1"/>
          </p:cNvSpPr>
          <p:nvPr>
            <p:ph type="title"/>
          </p:nvPr>
        </p:nvSpPr>
        <p:spPr>
          <a:xfrm>
            <a:off x="609600" y="978627"/>
            <a:ext cx="10972800" cy="616964"/>
          </a:xfrm>
          <a:prstGeom prst="rect">
            <a:avLst/>
          </a:prstGeom>
          <a:noFill/>
        </p:spPr>
        <p:txBody>
          <a:bodyPr wrap="square" rtlCol="0">
            <a:sp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Puntos clave para la evaluación del ébola o de la enfermedad de Marburgo</a:t>
            </a:r>
          </a:p>
        </p:txBody>
      </p:sp>
      <p:sp>
        <p:nvSpPr>
          <p:cNvPr id="3" name="Content Placeholder 2">
            <a:extLst>
              <a:ext uri="{FF2B5EF4-FFF2-40B4-BE49-F238E27FC236}">
                <a16:creationId xmlns:a16="http://schemas.microsoft.com/office/drawing/2014/main" id="{7F0E9636-AA3F-8B43-EAB1-760FF38BA512}"/>
              </a:ext>
            </a:extLst>
          </p:cNvPr>
          <p:cNvSpPr>
            <a:spLocks noGrp="1"/>
          </p:cNvSpPr>
          <p:nvPr>
            <p:ph sz="quarter" idx="11"/>
          </p:nvPr>
        </p:nvSpPr>
        <p:spPr/>
        <p:txBody>
          <a:bodyPr/>
          <a:lstStyle/>
          <a:p>
            <a:r>
              <a:rPr lang="es-ES" sz="3200"/>
              <a:t>La evaluación debería hacerse en el </a:t>
            </a:r>
            <a:r>
              <a:rPr lang="es-ES" sz="3200" b="1">
                <a:solidFill>
                  <a:schemeClr val="accent5">
                    <a:lumMod val="75000"/>
                  </a:schemeClr>
                </a:solidFill>
              </a:rPr>
              <a:t>punto de entrada</a:t>
            </a:r>
            <a:r>
              <a:rPr lang="es-ES" sz="3200"/>
              <a:t> de un centro de atención médica.</a:t>
            </a:r>
          </a:p>
          <a:p>
            <a:r>
              <a:rPr lang="es-ES" sz="3200"/>
              <a:t>El área de evaluación se debería preparar de manera que </a:t>
            </a:r>
            <a:r>
              <a:rPr lang="es-ES" sz="3200" b="1">
                <a:solidFill>
                  <a:schemeClr val="accent5">
                    <a:lumMod val="75000"/>
                  </a:schemeClr>
                </a:solidFill>
              </a:rPr>
              <a:t>todas</a:t>
            </a:r>
            <a:r>
              <a:rPr lang="es-ES" sz="3200"/>
              <a:t> las personas puedan ser evaluadas antes de entrar </a:t>
            </a:r>
          </a:p>
          <a:p>
            <a:pPr lvl="1"/>
            <a:r>
              <a:rPr lang="es-ES" sz="2800"/>
              <a:t>Esto incluye a pacientes, trabajadores de la salud y familiares acompañantes</a:t>
            </a:r>
          </a:p>
          <a:p>
            <a:pPr marL="0" indent="0">
              <a:buNone/>
            </a:pPr>
            <a:endParaRPr lang="en-US" dirty="0"/>
          </a:p>
        </p:txBody>
      </p:sp>
    </p:spTree>
    <p:extLst>
      <p:ext uri="{BB962C8B-B14F-4D97-AF65-F5344CB8AC3E}">
        <p14:creationId xmlns:p14="http://schemas.microsoft.com/office/powerpoint/2010/main" val="32200956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08702"/>
          </a:xfrm>
        </p:spPr>
        <p:txBody>
          <a:bodyPr vert="horz" lIns="91440" tIns="45720" rIns="91440" bIns="45720" rtlCol="0" anchor="b" anchorCtr="0">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Crear un área de evaluación</a:t>
            </a:r>
          </a:p>
        </p:txBody>
      </p:sp>
      <p:sp>
        <p:nvSpPr>
          <p:cNvPr id="6" name="Text Placeholder 2">
            <a:extLst>
              <a:ext uri="{FF2B5EF4-FFF2-40B4-BE49-F238E27FC236}">
                <a16:creationId xmlns:a16="http://schemas.microsoft.com/office/drawing/2014/main" id="{7526CEE9-0853-44D0-833C-60B1E7969D67}"/>
              </a:ext>
            </a:extLst>
          </p:cNvPr>
          <p:cNvSpPr>
            <a:spLocks noGrp="1"/>
          </p:cNvSpPr>
          <p:nvPr>
            <p:ph sz="quarter" idx="11"/>
          </p:nvPr>
        </p:nvSpPr>
        <p:spPr>
          <a:xfrm>
            <a:off x="609600" y="1153227"/>
            <a:ext cx="10972800" cy="1604716"/>
          </a:xfrm>
        </p:spPr>
        <p:txBody>
          <a:bodyPr>
            <a:noAutofit/>
          </a:bodyPr>
          <a:lstStyle/>
          <a:p>
            <a:pPr>
              <a:spcAft>
                <a:spcPts val="600"/>
              </a:spcAft>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Adapten el área de evaluación al diseño del centro y los recursos.</a:t>
            </a:r>
          </a:p>
          <a:p>
            <a:pPr marL="685158" lvl="1" indent="-342257">
              <a:spcAft>
                <a:spcPts val="600"/>
              </a:spcAft>
              <a:buClr>
                <a:schemeClr val="accent2">
                  <a:lumMod val="60000"/>
                  <a:lumOff val="40000"/>
                </a:schemeClr>
              </a:buClr>
            </a:pPr>
            <a:r>
              <a:rPr lang="es-ES" sz="2400" b="1">
                <a:solidFill>
                  <a:schemeClr val="tx1">
                    <a:lumMod val="75000"/>
                  </a:schemeClr>
                </a:solidFill>
                <a:latin typeface="Calibri"/>
                <a:cs typeface="Calibri"/>
              </a:rPr>
              <a:t>No</a:t>
            </a:r>
            <a:r>
              <a:rPr lang="es-ES" sz="2400">
                <a:solidFill>
                  <a:schemeClr val="tx1">
                    <a:lumMod val="75000"/>
                  </a:schemeClr>
                </a:solidFill>
                <a:latin typeface="Calibri"/>
                <a:cs typeface="Calibri"/>
              </a:rPr>
              <a:t> se requiere la construcción de infraestructuras</a:t>
            </a:r>
          </a:p>
          <a:p>
            <a:pPr marL="685158" lvl="1" indent="-342257">
              <a:spcAft>
                <a:spcPts val="600"/>
              </a:spcAft>
              <a:buClr>
                <a:schemeClr val="accent2">
                  <a:lumMod val="60000"/>
                  <a:lumOff val="40000"/>
                </a:schemeClr>
              </a:buClr>
            </a:pPr>
            <a:r>
              <a:rPr lang="es-ES" sz="2400">
                <a:solidFill>
                  <a:srgbClr val="000000"/>
                </a:solidFill>
                <a:latin typeface="Calibri"/>
                <a:cs typeface="Calibri"/>
              </a:rPr>
              <a:t>Puede ser algo tan simple como dos sillas separadas por una mesa</a:t>
            </a:r>
          </a:p>
        </p:txBody>
      </p:sp>
      <p:pic>
        <p:nvPicPr>
          <p:cNvPr id="4" name="Picture 2" descr="Foto de personas paradas en un área de evaluación fuera de un centro médico.">
            <a:extLst>
              <a:ext uri="{FF2B5EF4-FFF2-40B4-BE49-F238E27FC236}">
                <a16:creationId xmlns:a16="http://schemas.microsoft.com/office/drawing/2014/main" id="{71F7528B-EB06-4B88-A190-12D99D1847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66"/>
          <a:stretch/>
        </p:blipFill>
        <p:spPr>
          <a:xfrm>
            <a:off x="1153491" y="2810850"/>
            <a:ext cx="4771138" cy="3657600"/>
          </a:xfrm>
          <a:prstGeom prst="roundRect">
            <a:avLst/>
          </a:prstGeom>
          <a:ln w="12700">
            <a:solidFill>
              <a:srgbClr val="000000"/>
            </a:solidFill>
          </a:ln>
        </p:spPr>
      </p:pic>
      <p:pic>
        <p:nvPicPr>
          <p:cNvPr id="5" name="Picture 4" descr="Mantener al menos 1 metro de distancia (excepto durante el chequeo de la temperatura), según las recomendaciones de la OMS .">
            <a:extLst>
              <a:ext uri="{FF2B5EF4-FFF2-40B4-BE49-F238E27FC236}">
                <a16:creationId xmlns:a16="http://schemas.microsoft.com/office/drawing/2014/main" id="{D13DC98E-62FE-E672-ECF2-9538A3DB92C7}"/>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267373" y="2810850"/>
            <a:ext cx="4487045" cy="3505504"/>
          </a:xfrm>
          <a:prstGeom prst="rect">
            <a:avLst/>
          </a:prstGeom>
        </p:spPr>
      </p:pic>
      <p:sp>
        <p:nvSpPr>
          <p:cNvPr id="22" name="TextBox 21">
            <a:extLst>
              <a:ext uri="{FF2B5EF4-FFF2-40B4-BE49-F238E27FC236}">
                <a16:creationId xmlns:a16="http://schemas.microsoft.com/office/drawing/2014/main" id="{5662975F-7881-42B0-9CDD-FDC75DFCDADA}"/>
              </a:ext>
            </a:extLst>
          </p:cNvPr>
          <p:cNvSpPr txBox="1"/>
          <p:nvPr/>
        </p:nvSpPr>
        <p:spPr>
          <a:xfrm>
            <a:off x="6026613" y="5796760"/>
            <a:ext cx="5011896" cy="830997"/>
          </a:xfrm>
          <a:prstGeom prst="rect">
            <a:avLst/>
          </a:prstGeom>
          <a:solidFill>
            <a:schemeClr val="bg2"/>
          </a:solidFill>
          <a:ln>
            <a:solidFill>
              <a:srgbClr val="000000"/>
            </a:solidFill>
          </a:ln>
        </p:spPr>
        <p:txBody>
          <a:bodyPr wrap="square" rtlCol="0">
            <a:spAutoFit/>
          </a:bodyPr>
          <a:lstStyle/>
          <a:p>
            <a:pPr defTabSz="914377">
              <a:buClr>
                <a:srgbClr val="000000"/>
              </a:buClr>
              <a:defRPr/>
            </a:pPr>
            <a:r>
              <a:rPr lang="es-ES" sz="1600" b="1" dirty="0">
                <a:solidFill>
                  <a:schemeClr val="accent4">
                    <a:lumMod val="50000"/>
                  </a:schemeClr>
                </a:solidFill>
                <a:latin typeface="Arial"/>
                <a:cs typeface="Arial"/>
                <a:sym typeface="Arial"/>
              </a:rPr>
              <a:t>Mantener al menos 1 metro de distancia (excepto durante el chequeo de la temperatura), según las recomendaciones de la OMS </a:t>
            </a:r>
          </a:p>
        </p:txBody>
      </p:sp>
    </p:spTree>
    <p:extLst>
      <p:ext uri="{BB962C8B-B14F-4D97-AF65-F5344CB8AC3E}">
        <p14:creationId xmlns:p14="http://schemas.microsoft.com/office/powerpoint/2010/main" val="10322162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p:txBody>
          <a:bodyPr vert="horz" lIns="91440" tIns="45720" rIns="91440" bIns="45720" rtlCol="0" anchor="b" anchorCtr="0">
            <a:normAutofit/>
          </a:bodyPr>
          <a:lstStyle/>
          <a:p>
            <a:r>
              <a:rPr lang="es-ES" sz="4400">
                <a:solidFill>
                  <a:schemeClr val="accent5">
                    <a:lumMod val="75000"/>
                  </a:schemeClr>
                </a:solidFill>
                <a:latin typeface="Calibri Light" panose="020F0302020204030204" pitchFamily="34" charset="0"/>
                <a:cs typeface="Calibri Light" panose="020F0302020204030204" pitchFamily="34" charset="0"/>
              </a:rPr>
              <a:t>Preparar el área de evaluación</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sz="quarter" idx="11"/>
          </p:nvPr>
        </p:nvSpPr>
        <p:spPr>
          <a:xfrm>
            <a:off x="609600" y="1417639"/>
            <a:ext cx="7064188" cy="4570687"/>
          </a:xfrm>
        </p:spPr>
        <p:txBody>
          <a:bodyPr>
            <a:normAutofit fontScale="85000" lnSpcReduction="10000"/>
          </a:bodyPr>
          <a:lstStyle/>
          <a:p>
            <a:pPr marL="0" indent="0">
              <a:buNone/>
            </a:pPr>
            <a:r>
              <a:rPr lang="es-ES" sz="3200" dirty="0">
                <a:solidFill>
                  <a:srgbClr val="000000"/>
                </a:solidFill>
                <a:latin typeface="Calibri"/>
                <a:cs typeface="Calibri"/>
              </a:rPr>
              <a:t>Para su seguridad, los evaluadores deberían poder:</a:t>
            </a:r>
          </a:p>
          <a:p>
            <a:pPr>
              <a:buClr>
                <a:schemeClr val="accent2">
                  <a:lumMod val="60000"/>
                  <a:lumOff val="40000"/>
                </a:schemeClr>
              </a:buClr>
              <a:buFont typeface="Arial" panose="020B0604020202020204" pitchFamily="34" charset="0"/>
              <a:buChar char="•"/>
            </a:pPr>
            <a:r>
              <a:rPr lang="es-ES" sz="3000" dirty="0">
                <a:latin typeface="Calibri"/>
                <a:cs typeface="Calibri"/>
              </a:rPr>
              <a:t>Mantener una distancia (al menos 1 metro, o aproximadamente el largo de un brazo, según la recomendación de la OMS) de la persona que se está evaluando.</a:t>
            </a:r>
          </a:p>
          <a:p>
            <a:pPr>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Evitar las interacciones directas cara a cara.</a:t>
            </a:r>
          </a:p>
          <a:p>
            <a:pPr marL="723891" lvl="1">
              <a:buClr>
                <a:schemeClr val="accent2">
                  <a:lumMod val="60000"/>
                  <a:lumOff val="40000"/>
                </a:schemeClr>
              </a:buClr>
              <a:buFontTx/>
              <a:buChar char="-"/>
            </a:pPr>
            <a:r>
              <a:rPr lang="es-ES" sz="3000" dirty="0">
                <a:solidFill>
                  <a:srgbClr val="000000"/>
                </a:solidFill>
                <a:latin typeface="Calibri"/>
                <a:cs typeface="Calibri"/>
              </a:rPr>
              <a:t>Si es posible, colocar plexiglás entre el evaluador y la persona que está evaluando.</a:t>
            </a:r>
          </a:p>
          <a:p>
            <a:pPr marL="723891" lvl="1">
              <a:buClr>
                <a:schemeClr val="accent2">
                  <a:lumMod val="60000"/>
                  <a:lumOff val="40000"/>
                </a:schemeClr>
              </a:buClr>
              <a:buFontTx/>
              <a:buChar char="-"/>
            </a:pPr>
            <a:r>
              <a:rPr lang="es-ES" sz="3000" dirty="0">
                <a:solidFill>
                  <a:srgbClr val="000000"/>
                </a:solidFill>
                <a:cs typeface="Calibri"/>
              </a:rPr>
              <a:t>Posicionar las sillas lejos una de la otra</a:t>
            </a:r>
          </a:p>
          <a:p>
            <a:pPr marL="342257" indent="-342257"/>
            <a:endParaRPr lang="en-US" dirty="0">
              <a:cs typeface="Calibri" panose="020F0502020204030204" pitchFamily="34" charset="0"/>
            </a:endParaRPr>
          </a:p>
          <a:p>
            <a:pPr marL="0" indent="0">
              <a:buNone/>
            </a:pPr>
            <a:endParaRPr lang="en-US" dirty="0"/>
          </a:p>
        </p:txBody>
      </p:sp>
      <p:sp>
        <p:nvSpPr>
          <p:cNvPr id="8" name="TextBox 7">
            <a:extLst>
              <a:ext uri="{FF2B5EF4-FFF2-40B4-BE49-F238E27FC236}">
                <a16:creationId xmlns:a16="http://schemas.microsoft.com/office/drawing/2014/main" id="{F47F653C-0F78-3E0E-2B7A-C4ABDCBC7418}"/>
              </a:ext>
            </a:extLst>
          </p:cNvPr>
          <p:cNvSpPr txBox="1"/>
          <p:nvPr/>
        </p:nvSpPr>
        <p:spPr>
          <a:xfrm>
            <a:off x="7782972" y="2980227"/>
            <a:ext cx="3780275" cy="923330"/>
          </a:xfrm>
          <a:prstGeom prst="rect">
            <a:avLst/>
          </a:prstGeom>
          <a:noFill/>
        </p:spPr>
        <p:txBody>
          <a:bodyPr wrap="square" rtlCol="0">
            <a:spAutoFit/>
          </a:bodyPr>
          <a:lstStyle/>
          <a:p>
            <a:r>
              <a:rPr lang="es-ES" i="1" dirty="0">
                <a:solidFill>
                  <a:srgbClr val="000000"/>
                </a:solidFill>
                <a:latin typeface="Calibri" panose="020F0502020204030204" pitchFamily="34" charset="0"/>
              </a:rPr>
              <a:t>Colocar las sillas en ángulo para evitar que las personas estén cara a cara. Colocar una mesa entre las sillas ayuda a mantener la distancia adecuada.</a:t>
            </a:r>
          </a:p>
        </p:txBody>
      </p:sp>
      <p:pic>
        <p:nvPicPr>
          <p:cNvPr id="6" name="Picture 5" descr="Imagen que muestra dos sillas, una directamente frente a la otra, pero separadas por una mesa. Está la palabra &quot;NO&quot; con una X roja al lado de la imagen.">
            <a:extLst>
              <a:ext uri="{FF2B5EF4-FFF2-40B4-BE49-F238E27FC236}">
                <a16:creationId xmlns:a16="http://schemas.microsoft.com/office/drawing/2014/main" id="{CE087DE5-4A50-07F2-DCFD-2E27BE9B3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8778" y="600679"/>
            <a:ext cx="2286000" cy="2286000"/>
          </a:xfrm>
          <a:prstGeom prst="rect">
            <a:avLst/>
          </a:prstGeom>
          <a:ln>
            <a:solidFill>
              <a:schemeClr val="accent1"/>
            </a:solidFill>
          </a:ln>
        </p:spPr>
      </p:pic>
      <p:pic>
        <p:nvPicPr>
          <p:cNvPr id="5" name="Picture 4" descr="Foto de dos sillas y una mesa. Las sillas no están directamente frente a frente, sino en ángulos. &#10;Entre las dos fotos, aparece el texto &quot;Colocar las sillas en ángulo para evitar que las personas estén cara a cara. Mantener una mesa entre las sillas ayuda a mantener la distancia adecuada.&quot;&#10;">
            <a:extLst>
              <a:ext uri="{FF2B5EF4-FFF2-40B4-BE49-F238E27FC236}">
                <a16:creationId xmlns:a16="http://schemas.microsoft.com/office/drawing/2014/main" id="{36C157A5-1215-3379-0A7C-482FC4CAB8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8450" y="4273025"/>
            <a:ext cx="2135328" cy="2294768"/>
          </a:xfrm>
          <a:prstGeom prst="rect">
            <a:avLst/>
          </a:prstGeom>
          <a:ln>
            <a:solidFill>
              <a:schemeClr val="accent1"/>
            </a:solidFill>
          </a:ln>
        </p:spPr>
      </p:pic>
    </p:spTree>
    <p:extLst>
      <p:ext uri="{BB962C8B-B14F-4D97-AF65-F5344CB8AC3E}">
        <p14:creationId xmlns:p14="http://schemas.microsoft.com/office/powerpoint/2010/main" val="26520593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p:txBody>
          <a:bodyPr vert="horz" lIns="91440" tIns="45720" rIns="91440" bIns="45720" rtlCol="0" anchor="b" anchorCtr="0">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Suministros para el área de evaluación</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sz="quarter" idx="11"/>
          </p:nvPr>
        </p:nvSpPr>
        <p:spPr/>
        <p:txBody>
          <a:bodyPr>
            <a:normAutofit/>
          </a:bodyPr>
          <a:lstStyle/>
          <a:p>
            <a:pPr marL="0" indent="0">
              <a:spcBef>
                <a:spcPts val="1800"/>
              </a:spcBef>
              <a:buNone/>
            </a:pPr>
            <a:r>
              <a:rPr lang="es-ES" sz="3000" dirty="0">
                <a:solidFill>
                  <a:srgbClr val="000000"/>
                </a:solidFill>
                <a:cs typeface="Calibri" panose="020F0502020204030204" pitchFamily="34" charset="0"/>
              </a:rPr>
              <a:t>El área de evaluación debería tener:</a:t>
            </a:r>
          </a:p>
          <a:p>
            <a:pPr marL="342257" indent="-342257">
              <a:spcBef>
                <a:spcPts val="1800"/>
              </a:spcBef>
            </a:pPr>
            <a:r>
              <a:rPr lang="es-ES" sz="3000" dirty="0">
                <a:solidFill>
                  <a:srgbClr val="000000"/>
                </a:solidFill>
              </a:rPr>
              <a:t>Una estación para la higiene de las manos con jabón líquido para el lavado de las manos (la alternativa es un gel de manos a base de alcohol), con toallas de tela o de papel. </a:t>
            </a:r>
          </a:p>
          <a:p>
            <a:pPr marL="342257" indent="-342257"/>
            <a:r>
              <a:rPr lang="es-ES" sz="3000" dirty="0">
                <a:solidFill>
                  <a:srgbClr val="000000"/>
                </a:solidFill>
              </a:rPr>
              <a:t>Recipientes de basura: un recipiente de basura general (que no sea para peligros biológicos).</a:t>
            </a:r>
          </a:p>
          <a:p>
            <a:pPr marL="0" indent="0">
              <a:buNone/>
            </a:pPr>
            <a:endParaRPr lang="en-US" dirty="0"/>
          </a:p>
        </p:txBody>
      </p:sp>
    </p:spTree>
    <p:extLst>
      <p:ext uri="{BB962C8B-B14F-4D97-AF65-F5344CB8AC3E}">
        <p14:creationId xmlns:p14="http://schemas.microsoft.com/office/powerpoint/2010/main" val="168300632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174" y="0"/>
            <a:ext cx="10972800" cy="879032"/>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Ejemplo de preparación de un centro</a:t>
            </a:r>
          </a:p>
        </p:txBody>
      </p:sp>
      <p:pic>
        <p:nvPicPr>
          <p:cNvPr id="24" name="Picture 23" descr="Ejemplo de diagrama de la configuración de un centro que muestra un área de cuidados generales para pacientes que se sospeche que tengan una enfermedad que no es la de Marburgo, y un área de aislamiento para pacientes que se sospeche que tengan la EVM, además de un área para ponerse el EPP y otra área para quitarse el EPP.">
            <a:extLst>
              <a:ext uri="{FF2B5EF4-FFF2-40B4-BE49-F238E27FC236}">
                <a16:creationId xmlns:a16="http://schemas.microsoft.com/office/drawing/2014/main" id="{0CD0E97B-4631-7D26-1D45-4E65B4D3E3E3}"/>
              </a:ext>
            </a:extLst>
          </p:cNvPr>
          <p:cNvPicPr preferRelativeResize="0">
            <a:picLocks/>
          </p:cNvPicPr>
          <p:nvPr/>
        </p:nvPicPr>
        <p:blipFill>
          <a:blip r:embed="rId3">
            <a:alphaModFix amt="47000"/>
            <a:extLst>
              <a:ext uri="{28A0092B-C50C-407E-A947-70E740481C1C}">
                <a14:useLocalDpi xmlns:a14="http://schemas.microsoft.com/office/drawing/2010/main" val="0"/>
              </a:ext>
            </a:extLst>
          </a:blip>
          <a:srcRect t="3681"/>
          <a:stretch>
            <a:fillRect/>
          </a:stretch>
        </p:blipFill>
        <p:spPr>
          <a:xfrm>
            <a:off x="577054" y="803081"/>
            <a:ext cx="10607040" cy="4315613"/>
          </a:xfrm>
          <a:prstGeom prst="rect">
            <a:avLst/>
          </a:prstGeom>
        </p:spPr>
      </p:pic>
      <p:pic>
        <p:nvPicPr>
          <p:cNvPr id="53" name="Picture 52" descr="Imagen desde arriba de un ejemplo de configuración de una estación de evaluación de la enfermedad de Marburgo de un centro. La imagen tiene una entrada, estaciones para la higiene de las manos adentro y dos salidas: una al área de cuidados generales y otra al área de aislamiento del centro. ">
            <a:extLst>
              <a:ext uri="{FF2B5EF4-FFF2-40B4-BE49-F238E27FC236}">
                <a16:creationId xmlns:a16="http://schemas.microsoft.com/office/drawing/2014/main" id="{96A28FF8-01C2-D469-D142-DA32A2EBBBD7}"/>
              </a:ext>
            </a:extLst>
          </p:cNvPr>
          <p:cNvPicPr>
            <a:picLocks noChangeAspect="1"/>
          </p:cNvPicPr>
          <p:nvPr/>
        </p:nvPicPr>
        <p:blipFill>
          <a:blip r:embed="rId4"/>
          <a:stretch>
            <a:fillRect/>
          </a:stretch>
        </p:blipFill>
        <p:spPr>
          <a:xfrm>
            <a:off x="3930933" y="3504909"/>
            <a:ext cx="7699915" cy="3353091"/>
          </a:xfrm>
          <a:prstGeom prst="rect">
            <a:avLst/>
          </a:prstGeom>
        </p:spPr>
      </p:pic>
    </p:spTree>
    <p:extLst>
      <p:ext uri="{BB962C8B-B14F-4D97-AF65-F5344CB8AC3E}">
        <p14:creationId xmlns:p14="http://schemas.microsoft.com/office/powerpoint/2010/main" val="145435641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D69BF4BE-1719-FC18-5F0B-7F7AAB963C48}"/>
              </a:ext>
            </a:extLst>
          </p:cNvPr>
          <p:cNvSpPr txBox="1">
            <a:spLocks noGrp="1"/>
          </p:cNvSpPr>
          <p:nvPr>
            <p:ph type="title" idx="4294967295"/>
          </p:nvPr>
        </p:nvSpPr>
        <p:spPr>
          <a:xfrm>
            <a:off x="566059" y="36325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1" i="0" u="none" strike="noStrike" cap="none" normalizeH="0" baseline="0" noProof="0">
                <a:ln>
                  <a:noFill/>
                </a:ln>
                <a:solidFill>
                  <a:schemeClr val="bg2"/>
                </a:solidFill>
                <a:effectLst/>
                <a:uLnTx/>
                <a:uFillTx/>
                <a:latin typeface="Calibri Light" panose="020F0302020204030204" pitchFamily="34" charset="0"/>
                <a:ea typeface="Calibri Light"/>
                <a:cs typeface="Calibri Light" panose="020F0302020204030204" pitchFamily="34" charset="0"/>
              </a:rPr>
              <a:t>Reflexión</a:t>
            </a:r>
          </a:p>
        </p:txBody>
      </p:sp>
      <p:sp>
        <p:nvSpPr>
          <p:cNvPr id="7" name="TextBox 6">
            <a:extLst>
              <a:ext uri="{FF2B5EF4-FFF2-40B4-BE49-F238E27FC236}">
                <a16:creationId xmlns:a16="http://schemas.microsoft.com/office/drawing/2014/main" id="{6E676FC5-0D1D-D2FA-333F-22033BFBCF82}"/>
              </a:ext>
            </a:extLst>
          </p:cNvPr>
          <p:cNvSpPr txBox="1"/>
          <p:nvPr/>
        </p:nvSpPr>
        <p:spPr>
          <a:xfrm>
            <a:off x="566059" y="1574205"/>
            <a:ext cx="10466615" cy="3539430"/>
          </a:xfrm>
          <a:prstGeom prst="rect">
            <a:avLst/>
          </a:prstGeom>
          <a:noFill/>
        </p:spPr>
        <p:txBody>
          <a:bodyPr wrap="square">
            <a:spAutoFit/>
          </a:bodyPr>
          <a:lstStyle/>
          <a:p>
            <a:r>
              <a:rPr lang="es-ES" sz="3200">
                <a:solidFill>
                  <a:schemeClr val="bg2"/>
                </a:solidFill>
              </a:rPr>
              <a:t>¿Cuál es la diferencia entre el área de evaluación para identificar el ébola o la enfermedad de Marburgo y otras áreas de evaluación que ustedes podrían haber tenido que preparar en el pasado?</a:t>
            </a:r>
          </a:p>
          <a:p>
            <a:endParaRPr lang="en-US" sz="3200" dirty="0">
              <a:solidFill>
                <a:schemeClr val="bg1"/>
              </a:solidFill>
            </a:endParaRPr>
          </a:p>
          <a:p>
            <a:r>
              <a:rPr lang="es-ES" sz="3200">
                <a:solidFill>
                  <a:schemeClr val="bg2"/>
                </a:solidFill>
              </a:rPr>
              <a:t>¿Qué dificultades han encontrado en el pasado al crear áreas de evaluación? O, si nunca han tenido que hacer esto antes, ¿qué dificultades anticipan que van a encontrar?</a:t>
            </a:r>
          </a:p>
        </p:txBody>
      </p:sp>
    </p:spTree>
    <p:extLst>
      <p:ext uri="{BB962C8B-B14F-4D97-AF65-F5344CB8AC3E}">
        <p14:creationId xmlns:p14="http://schemas.microsoft.com/office/powerpoint/2010/main" val="62253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455B-DC39-ED70-55BA-C95E16156E69}"/>
              </a:ext>
            </a:extLst>
          </p:cNvPr>
          <p:cNvSpPr txBox="1">
            <a:spLocks noGrp="1"/>
          </p:cNvSpPr>
          <p:nvPr>
            <p:ph type="title"/>
          </p:nvPr>
        </p:nvSpPr>
        <p:spPr>
          <a:xfrm>
            <a:off x="609600" y="792162"/>
            <a:ext cx="10972800" cy="626005"/>
          </a:xfrm>
          <a:prstGeom prst="rect">
            <a:avLst/>
          </a:prstGeom>
          <a:noFill/>
        </p:spPr>
        <p:txBody>
          <a:bodyPr wrap="square" rtlCol="0">
            <a:spAutoFit/>
          </a:bodyPr>
          <a:lstStyle/>
          <a:p>
            <a:r>
              <a:rPr lang="es-ES" sz="44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44C13A9E-D823-2F14-8583-32E65876D57F}"/>
              </a:ext>
            </a:extLst>
          </p:cNvPr>
          <p:cNvSpPr>
            <a:spLocks noGrp="1"/>
          </p:cNvSpPr>
          <p:nvPr>
            <p:ph sz="quarter" idx="11"/>
          </p:nvPr>
        </p:nvSpPr>
        <p:spPr>
          <a:xfrm>
            <a:off x="609600" y="1824284"/>
            <a:ext cx="10972800" cy="4737881"/>
          </a:xfrm>
        </p:spPr>
        <p:txBody>
          <a:bodyPr>
            <a:normAutofit/>
          </a:bodyPr>
          <a:lstStyle/>
          <a:p>
            <a:r>
              <a:rPr lang="es-ES" sz="3200"/>
              <a:t>La evaluación adecuada previene que los pacientes con ébola o enfermedad de Marburgo sin identificar entren a un centro de atención médica. </a:t>
            </a:r>
            <a:r>
              <a:rPr lang="es-ES" sz="3200" b="1">
                <a:solidFill>
                  <a:schemeClr val="accent5">
                    <a:lumMod val="75000"/>
                  </a:schemeClr>
                </a:solidFill>
              </a:rPr>
              <a:t>Esto los protege a ustedes, sus pacientes y su comunidad.</a:t>
            </a:r>
          </a:p>
          <a:p>
            <a:r>
              <a:rPr lang="es-ES" sz="3200"/>
              <a:t>La evaluación debería hacerse en el </a:t>
            </a:r>
            <a:r>
              <a:rPr lang="es-ES" sz="3200" b="1">
                <a:solidFill>
                  <a:schemeClr val="accent5">
                    <a:lumMod val="75000"/>
                  </a:schemeClr>
                </a:solidFill>
              </a:rPr>
              <a:t>punto de entrada</a:t>
            </a:r>
            <a:r>
              <a:rPr lang="es-ES" sz="3200"/>
              <a:t> de un centro de atención médica.</a:t>
            </a:r>
          </a:p>
          <a:p>
            <a:r>
              <a:rPr lang="es-ES" sz="3200"/>
              <a:t>El área de evaluación se debe preparar de manera que </a:t>
            </a:r>
            <a:r>
              <a:rPr lang="es-ES" sz="3200" b="1">
                <a:solidFill>
                  <a:schemeClr val="accent5">
                    <a:lumMod val="75000"/>
                  </a:schemeClr>
                </a:solidFill>
              </a:rPr>
              <a:t>todas</a:t>
            </a:r>
            <a:r>
              <a:rPr lang="es-ES" sz="3200"/>
              <a:t> las personas puedan ser evaluadas antes de entrar </a:t>
            </a:r>
          </a:p>
          <a:p>
            <a:endParaRPr lang="en-US" sz="3200" dirty="0"/>
          </a:p>
        </p:txBody>
      </p:sp>
    </p:spTree>
    <p:extLst>
      <p:ext uri="{BB962C8B-B14F-4D97-AF65-F5344CB8AC3E}">
        <p14:creationId xmlns:p14="http://schemas.microsoft.com/office/powerpoint/2010/main" val="330831909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CDEE31-C330-06C8-D3A7-532A8CD25D16}"/>
              </a:ext>
            </a:extLst>
          </p:cNvPr>
          <p:cNvSpPr>
            <a:spLocks noGrp="1"/>
          </p:cNvSpPr>
          <p:nvPr>
            <p:ph type="title" idx="4294967295"/>
          </p:nvPr>
        </p:nvSpPr>
        <p:spPr>
          <a:xfrm>
            <a:off x="811776" y="657225"/>
            <a:ext cx="9703823" cy="1325563"/>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pic>
        <p:nvPicPr>
          <p:cNvPr id="4" name="Picture 3" descr="Logos of the U.S. Department of Health and Human Services and the Centers for Disease control and Prevention" title="logos">
            <a:extLst>
              <a:ext uri="{FF2B5EF4-FFF2-40B4-BE49-F238E27FC236}">
                <a16:creationId xmlns:a16="http://schemas.microsoft.com/office/drawing/2014/main" id="{F4D433D1-4E9B-817D-B0BE-4F3CDA5BB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5" name="Picture 4" descr="Logos: U.S. Department of Health and Human Services (USDHHS) and U.S. Centers for Disease Control and Prevention (CDC).">
            <a:extLst>
              <a:ext uri="{FF2B5EF4-FFF2-40B4-BE49-F238E27FC236}">
                <a16:creationId xmlns:a16="http://schemas.microsoft.com/office/drawing/2014/main" id="{C4A102EC-C4C4-0FE3-487E-3CC870799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6" name="Text Placeholder 9">
            <a:extLst>
              <a:ext uri="{FF2B5EF4-FFF2-40B4-BE49-F238E27FC236}">
                <a16:creationId xmlns:a16="http://schemas.microsoft.com/office/drawing/2014/main" id="{410168CC-8691-DB2D-465B-3CCC1AF89E8B}"/>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5"/>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2_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3.xml><?xml version="1.0" encoding="utf-8"?>
<a:theme xmlns:a="http://schemas.openxmlformats.org/drawingml/2006/main" name="1_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F0FA68-4E69-434C-B1AA-888D0FE2C1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51C409-5A23-41D6-B6A4-56E8EF9FB266}">
  <ds:schemaRefs>
    <ds:schemaRef ds:uri="http://www.w3.org/XML/1998/namespace"/>
    <ds:schemaRef ds:uri="http://schemas.microsoft.com/office/2006/documentManagement/types"/>
    <ds:schemaRef ds:uri="http://schemas.microsoft.com/office/2006/metadata/properties"/>
    <ds:schemaRef ds:uri="http://purl.org/dc/elements/1.1/"/>
    <ds:schemaRef ds:uri="http://purl.org/dc/dcmitype/"/>
    <ds:schemaRef ds:uri="1797f4f8-33a2-45a6-8266-9e0275b06b25"/>
    <ds:schemaRef ds:uri="http://schemas.microsoft.com/office/infopath/2007/PartnerControls"/>
    <ds:schemaRef ds:uri="http://schemas.openxmlformats.org/package/2006/metadata/core-properties"/>
    <ds:schemaRef ds:uri="92755842-7d90-42cb-908a-60c9d0f80263"/>
    <ds:schemaRef ds:uri="http://purl.org/dc/terms/"/>
  </ds:schemaRefs>
</ds:datastoreItem>
</file>

<file path=customXml/itemProps3.xml><?xml version="1.0" encoding="utf-8"?>
<ds:datastoreItem xmlns:ds="http://schemas.openxmlformats.org/officeDocument/2006/customXml" ds:itemID="{41FF3D04-D99A-4897-A463-6BC475C1F7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217</TotalTime>
  <Words>3014</Words>
  <Application>Microsoft Office PowerPoint</Application>
  <PresentationFormat>Widescreen</PresentationFormat>
  <Paragraphs>160</Paragraphs>
  <Slides>15</Slides>
  <Notes>15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Arial</vt:lpstr>
      <vt:lpstr>Calibri</vt:lpstr>
      <vt:lpstr>Calibri Light</vt:lpstr>
      <vt:lpstr>Myriad Web Pro</vt:lpstr>
      <vt:lpstr>Wingdings</vt:lpstr>
      <vt:lpstr>DHQP_ATSDR Combined</vt:lpstr>
      <vt:lpstr>2_DHQP_ATSDR Combined</vt:lpstr>
      <vt:lpstr>1_DHQP_ATSDR Combined</vt:lpstr>
      <vt:lpstr>Prevención y control de infecciones (PCI) para el ébola o la enfermedad de Marburgo:</vt:lpstr>
      <vt:lpstr>Objetivos de aprendizaje</vt:lpstr>
      <vt:lpstr>Hablar sobre lo siguiente:</vt:lpstr>
      <vt:lpstr>La identificación y separación temprana de los pacientes de los que se sospeche que tengan ébola o enfermedad de Marburgo previene el ingreso de la enfermedad no identificada a su entorno de atención médica. Esto los protege a... USTEDES Sus compañeros de trabajo y pacientes Su comunidad </vt:lpstr>
      <vt:lpstr>Estrategias clave para prevenir la introducción del ébola o la enfermedad de Marburgo a los centros médicos:</vt:lpstr>
      <vt:lpstr>Preparar un área de evaluación</vt:lpstr>
      <vt:lpstr>Identificar</vt:lpstr>
      <vt:lpstr>Puntos clave para la evaluación del ébola o de la enfermedad de Marburgo</vt:lpstr>
      <vt:lpstr>Crear un área de evaluación</vt:lpstr>
      <vt:lpstr>Preparar el área de evaluación</vt:lpstr>
      <vt:lpstr>Suministros para el área de evaluación</vt:lpstr>
      <vt:lpstr>Ejemplo de preparación de un centro</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Cómo preparar su centro médico para la identificación de posibles pacientes con ébola o enfermedad de Marburgo</dc:subject>
  <dc:creator>Centros para el Control y la Prevención de Enfermedades de los EE. UU. (CDC)</dc:creator>
  <cp:keywords>Centros para el Control y la Prevención de Enfermedades de los EE. UU. (CDC), Prevención y control de infecciones (PCI) para el ébola o la enfermedad de Marburgo: Cómo preparar su centro médico para la identificación de posibles pacientes con ébola o enfermedad de Marburgo, Actualización: junio del 2026</cp:keywords>
  <cp:lastModifiedBy>LaPete, Mally (CDC/OD/OC) (CTR)</cp:lastModifiedBy>
  <cp:revision>23</cp:revision>
  <dcterms:created xsi:type="dcterms:W3CDTF">2022-11-18T21:37:58Z</dcterms:created>
  <dcterms:modified xsi:type="dcterms:W3CDTF">2026-09-24T13:55:13Z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2022-11-18T21:45:28Z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7fe88e11-de2d-4530-9ed5-68e114cb663d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