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Lst>
  <p:notesMasterIdLst>
    <p:notesMasterId r:id="rId25"/>
  </p:notesMasterIdLst>
  <p:sldIdLst>
    <p:sldId id="588" r:id="rId5"/>
    <p:sldId id="322" r:id="rId6"/>
    <p:sldId id="584" r:id="rId7"/>
    <p:sldId id="430" r:id="rId8"/>
    <p:sldId id="586" r:id="rId9"/>
    <p:sldId id="392" r:id="rId10"/>
    <p:sldId id="582" r:id="rId11"/>
    <p:sldId id="397" r:id="rId12"/>
    <p:sldId id="398" r:id="rId13"/>
    <p:sldId id="583" r:id="rId14"/>
    <p:sldId id="399" r:id="rId15"/>
    <p:sldId id="564" r:id="rId16"/>
    <p:sldId id="400" r:id="rId17"/>
    <p:sldId id="401" r:id="rId18"/>
    <p:sldId id="585" r:id="rId19"/>
    <p:sldId id="402" r:id="rId20"/>
    <p:sldId id="409" r:id="rId21"/>
    <p:sldId id="574" r:id="rId22"/>
    <p:sldId id="573" r:id="rId23"/>
    <p:sldId id="587" r:id="rId2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69430820-7F70-8971-595F-ED95882F7673}" name="Lessa, Fernanda (CDC/NCEZID/DHQP/IICB)" initials="FL" userId="S::dta3@cdc.gov::3b10506a-91e0-4aa6-8e4a-b48f1b2c20e9" providerId="AD"/>
  <p188:author id="{D2CC3B41-80AD-9C11-6557-53DB0BCBF647}" name="Wilson, Katie (CDC/DDID/NCEZID/DHQP)" initials="KW" userId="Wilson, Katie (CDC/DDID/NCEZID/DHQP)" providerId="None"/>
  <p188:author id="{74873CA3-183E-6DA5-8DD9-6D3F260CF572}" name="Wilson, Katie (CDC/NCEZID/DHQP/IICB)" initials="KW" userId="S::vvd6@cdc.gov::b37c5cec-f22a-4653-a2f2-bcde195e618a"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DA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890A22-EF8E-421A-9776-B92656DC7CFA}" v="1" dt="2026-10-20T15:28:12.8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40" autoAdjust="0"/>
    <p:restoredTop sz="96481" autoAdjust="0"/>
  </p:normalViewPr>
  <p:slideViewPr>
    <p:cSldViewPr snapToGrid="0">
      <p:cViewPr varScale="1">
        <p:scale>
          <a:sx n="98" d="100"/>
          <a:sy n="98" d="100"/>
        </p:scale>
        <p:origin x="618" y="312"/>
      </p:cViewPr>
      <p:guideLst/>
    </p:cSldViewPr>
  </p:slideViewPr>
  <p:outlineViewPr>
    <p:cViewPr>
      <p:scale>
        <a:sx n="33" d="100"/>
        <a:sy n="33" d="100"/>
      </p:scale>
      <p:origin x="0" y="-404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Pete, Mally (CDC/OD/OC) (CTR)" userId="424f09be-1d5c-42fe-a97f-d39366b36539" providerId="ADAL" clId="{2A1D0AC2-BF74-4631-AE57-9FBB9E8889A6}"/>
    <pc:docChg chg="undo custSel modSld">
      <pc:chgData name="LaPete, Mally (CDC/OD/OC) (CTR)" userId="424f09be-1d5c-42fe-a97f-d39366b36539" providerId="ADAL" clId="{2A1D0AC2-BF74-4631-AE57-9FBB9E8889A6}" dt="2026-09-24T13:11:14.866" v="25" actId="13244"/>
      <pc:docMkLst>
        <pc:docMk/>
      </pc:docMkLst>
      <pc:sldChg chg="addSp delSp modSp mod">
        <pc:chgData name="LaPete, Mally (CDC/OD/OC) (CTR)" userId="424f09be-1d5c-42fe-a97f-d39366b36539" providerId="ADAL" clId="{2A1D0AC2-BF74-4631-AE57-9FBB9E8889A6}" dt="2026-09-24T13:09:51.206" v="24" actId="962"/>
        <pc:sldMkLst>
          <pc:docMk/>
          <pc:sldMk cId="3608513899" sldId="401"/>
        </pc:sldMkLst>
        <pc:picChg chg="add mod">
          <ac:chgData name="LaPete, Mally (CDC/OD/OC) (CTR)" userId="424f09be-1d5c-42fe-a97f-d39366b36539" providerId="ADAL" clId="{2A1D0AC2-BF74-4631-AE57-9FBB9E8889A6}" dt="2026-09-24T13:09:51.206" v="24" actId="962"/>
          <ac:picMkLst>
            <pc:docMk/>
            <pc:sldMk cId="3608513899" sldId="401"/>
            <ac:picMk id="8" creationId="{4CD7CDC9-553E-C5B3-3E05-73AEC67FEFFA}"/>
          </ac:picMkLst>
        </pc:picChg>
        <pc:picChg chg="add mod">
          <ac:chgData name="LaPete, Mally (CDC/OD/OC) (CTR)" userId="424f09be-1d5c-42fe-a97f-d39366b36539" providerId="ADAL" clId="{2A1D0AC2-BF74-4631-AE57-9FBB9E8889A6}" dt="2026-09-24T13:09:11.873" v="15" actId="1076"/>
          <ac:picMkLst>
            <pc:docMk/>
            <pc:sldMk cId="3608513899" sldId="401"/>
            <ac:picMk id="10" creationId="{35502A58-6814-496B-E48F-3CF9E5F97303}"/>
          </ac:picMkLst>
        </pc:picChg>
      </pc:sldChg>
      <pc:sldChg chg="modSp mod">
        <pc:chgData name="LaPete, Mally (CDC/OD/OC) (CTR)" userId="424f09be-1d5c-42fe-a97f-d39366b36539" providerId="ADAL" clId="{2A1D0AC2-BF74-4631-AE57-9FBB9E8889A6}" dt="2026-09-24T13:11:14.866" v="25" actId="13244"/>
        <pc:sldMkLst>
          <pc:docMk/>
          <pc:sldMk cId="1278927452" sldId="564"/>
        </pc:sldMkLst>
        <pc:spChg chg="ord">
          <ac:chgData name="LaPete, Mally (CDC/OD/OC) (CTR)" userId="424f09be-1d5c-42fe-a97f-d39366b36539" providerId="ADAL" clId="{2A1D0AC2-BF74-4631-AE57-9FBB9E8889A6}" dt="2026-09-24T13:11:14.866" v="25" actId="13244"/>
          <ac:spMkLst>
            <pc:docMk/>
            <pc:sldMk cId="1278927452" sldId="564"/>
            <ac:spMk id="9" creationId="{0FBADF7F-9C49-4700-80D8-B52F7FD76414}"/>
          </ac:spMkLst>
        </pc:spChg>
      </pc:sldChg>
    </pc:docChg>
  </pc:docChgLst>
  <pc:docChgLst>
    <pc:chgData name="Ponder, Marilyn (CDC/NCEZID/DHQP/OD) (CTR)" userId="3999cd6a-e61a-4ada-a4ca-391c3b117a90" providerId="ADAL" clId="{3A7F2EDB-9B2D-4064-9672-575EACC82963}"/>
    <pc:docChg chg="modSld">
      <pc:chgData name="Ponder, Marilyn (CDC/NCEZID/DHQP/OD) (CTR)" userId="3999cd6a-e61a-4ada-a4ca-391c3b117a90" providerId="ADAL" clId="{3A7F2EDB-9B2D-4064-9672-575EACC82963}" dt="2026-10-20T15:28:12.877" v="0"/>
      <pc:docMkLst>
        <pc:docMk/>
      </pc:docMkLst>
      <pc:sldChg chg="modSp">
        <pc:chgData name="Ponder, Marilyn (CDC/NCEZID/DHQP/OD) (CTR)" userId="3999cd6a-e61a-4ada-a4ca-391c3b117a90" providerId="ADAL" clId="{3A7F2EDB-9B2D-4064-9672-575EACC82963}" dt="2026-10-20T15:28:12.877" v="0"/>
        <pc:sldMkLst>
          <pc:docMk/>
          <pc:sldMk cId="3530973128" sldId="582"/>
        </pc:sldMkLst>
        <pc:spChg chg="mod">
          <ac:chgData name="Ponder, Marilyn (CDC/NCEZID/DHQP/OD) (CTR)" userId="3999cd6a-e61a-4ada-a4ca-391c3b117a90" providerId="ADAL" clId="{3A7F2EDB-9B2D-4064-9672-575EACC82963}" dt="2026-10-20T15:28:12.877" v="0"/>
          <ac:spMkLst>
            <pc:docMk/>
            <pc:sldMk cId="3530973128" sldId="582"/>
            <ac:spMk id="3" creationId="{96072F20-1366-4194-9DFE-5F2AEE59AC1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FBDCAA-D0BB-476F-B619-2BC8FE3B2D9D}" type="datetimeFigureOut">
              <a:rPr lang="en-US" smtClean="0"/>
              <a:t>10/20/2026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B06589-88F0-4927-A54E-F53C74C06E7D}" type="slidenum">
              <a:rPr lang="en-US" smtClean="0"/>
              <a:t>‹#›</a:t>
            </a:fld>
            <a:endParaRPr lang="en-US"/>
          </a:p>
        </p:txBody>
      </p:sp>
    </p:spTree>
    <p:extLst>
      <p:ext uri="{BB962C8B-B14F-4D97-AF65-F5344CB8AC3E}">
        <p14:creationId xmlns:p14="http://schemas.microsoft.com/office/powerpoint/2010/main" val="3836796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Audiencia destinataria: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Esta presentación se enfoca en lo que los </a:t>
            </a:r>
            <a:r>
              <a:rPr lang="es-ES" sz="1200" b="1" i="1" dirty="0">
                <a:solidFill>
                  <a:schemeClr val="tx1"/>
                </a:solidFill>
                <a:effectLst/>
                <a:latin typeface="+mn-lt"/>
                <a:ea typeface="+mn-lt"/>
                <a:cs typeface="+mn-cs"/>
              </a:rPr>
              <a:t>trabajadores de la salud y el personal administrativo de los centros médicos</a:t>
            </a:r>
            <a:r>
              <a:rPr lang="es-ES" sz="1200" i="1" dirty="0">
                <a:solidFill>
                  <a:schemeClr val="tx1"/>
                </a:solidFill>
                <a:effectLst/>
                <a:latin typeface="+mn-lt"/>
                <a:ea typeface="+mn-lt"/>
                <a:cs typeface="+mn-cs"/>
              </a:rPr>
              <a:t> deben saber para ponerse y quitarse correctamente el EPP para el ébola o la enfermedad de Marburgo. Vea la presentación de la Parte 1 sobre el EPP para obtener información básica sobre el EPP y su importancia.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Tenga en cuenta que los temas sobre la prevención y el control de infecciones para la capacitación sobre el ébola o la enfermedad de Marburgo se presentan en orden, y se espera que los participantes avancen a lo largo de la serie. Sin embargo, puede combinar el contenido para satisfacer las necesidades de los participantes, y podría necesitar ajustar el ejemplo del guion según corresponda.</a:t>
            </a:r>
          </a:p>
          <a:p>
            <a:endParaRPr lang="en-US" sz="1200" kern="1200" dirty="0">
              <a:solidFill>
                <a:schemeClr val="tx1"/>
              </a:solidFill>
              <a:effectLst/>
              <a:latin typeface="+mn-lt"/>
              <a:ea typeface="+mn-ea"/>
              <a:cs typeface="+mn-cs"/>
            </a:endParaRPr>
          </a:p>
          <a:p>
            <a:r>
              <a:rPr lang="es-ES" sz="1200" i="1" dirty="0">
                <a:solidFill>
                  <a:schemeClr val="tx1"/>
                </a:solidFill>
                <a:effectLst/>
                <a:latin typeface="+mn-lt"/>
                <a:ea typeface="+mn-lt"/>
                <a:cs typeface="+mn-cs"/>
              </a:rPr>
              <a:t>Guion:</a:t>
            </a:r>
          </a:p>
          <a:p>
            <a:r>
              <a:rPr lang="es-ES" sz="1200" dirty="0">
                <a:solidFill>
                  <a:schemeClr val="tx1"/>
                </a:solidFill>
                <a:effectLst/>
                <a:latin typeface="+mn-lt"/>
                <a:ea typeface="+mn-lt"/>
                <a:cs typeface="+mn-cs"/>
              </a:rPr>
              <a:t>¡Bienvenidos! Hoy nos enfocaremos en cómo ponerse y quitarse correctamente el equipo de protección personal (también llamado EPP) cuando las fiebres hemorrágicas virales, como la enfermedad del Ébola (o ébola) y la enfermedad por el virus de Marburgo (enfermedad de Marburgo) sean una amenaza en su área.</a:t>
            </a:r>
            <a:r>
              <a:rPr lang="es-ES" sz="1200" baseline="0" dirty="0">
                <a:solidFill>
                  <a:schemeClr val="tx1"/>
                </a:solidFill>
                <a:effectLst/>
                <a:latin typeface="+mn-lt"/>
                <a:ea typeface="+mn-lt"/>
                <a:cs typeface="+mn-cs"/>
              </a:rPr>
              <a:t> Esta sesión se basa en la presentación de la Parte 1 sobre el EPP, donde hablamos sobre los conceptos básicos del equipo de protección personal y su importancia. </a:t>
            </a:r>
          </a:p>
          <a:p>
            <a:endParaRPr lang="en-US" dirty="0"/>
          </a:p>
        </p:txBody>
      </p:sp>
      <p:sp>
        <p:nvSpPr>
          <p:cNvPr id="4" name="Slide Number Placeholder 3"/>
          <p:cNvSpPr>
            <a:spLocks noGrp="1"/>
          </p:cNvSpPr>
          <p:nvPr>
            <p:ph type="sldNum" sz="quarter" idx="5"/>
          </p:nvPr>
        </p:nvSpPr>
        <p:spPr/>
        <p:txBody>
          <a:bodyPr/>
          <a:lstStyle/>
          <a:p>
            <a:fld id="{46B06589-88F0-4927-A54E-F53C74C06E7D}" type="slidenum">
              <a:rPr lang="en-US" smtClean="0"/>
              <a:t>1</a:t>
            </a:fld>
            <a:endParaRPr lang="en-US"/>
          </a:p>
        </p:txBody>
      </p:sp>
    </p:spTree>
    <p:extLst>
      <p:ext uri="{BB962C8B-B14F-4D97-AF65-F5344CB8AC3E}">
        <p14:creationId xmlns:p14="http://schemas.microsoft.com/office/powerpoint/2010/main" val="3616898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txBody>
          <a:bodyPr/>
          <a:lstStyle/>
          <a:p>
            <a:endParaRPr lang="en-US"/>
          </a:p>
        </p:txBody>
      </p:sp>
      <p:sp>
        <p:nvSpPr>
          <p:cNvPr id="3" name="Notes Placeholder 2"/>
          <p:cNvSpPr>
            <a:spLocks noGrp="1"/>
          </p:cNvSpPr>
          <p:nvPr>
            <p:ph type="body" idx="1"/>
          </p:nvPr>
        </p:nvSpPr>
        <p:spPr/>
        <p:txBody>
          <a:bodyPr/>
          <a:lstStyle/>
          <a:p>
            <a:pPr lvl="0"/>
            <a:r>
              <a:rPr lang="es-ES" i="1"/>
              <a:t>Guion</a:t>
            </a:r>
            <a:r>
              <a:rPr lang="es-ES"/>
              <a:t>:</a:t>
            </a:r>
          </a:p>
          <a:p>
            <a:r>
              <a:rPr lang="es-ES" baseline="0"/>
              <a:t>Tenemos 3 objetivos de aprendizaje en el día de hoy. </a:t>
            </a:r>
            <a:r>
              <a:rPr lang="es-ES"/>
              <a:t>Para el final de la sesión de hoy, ustedes deberían poder explicar por qué ponerse y quitarse cuidadosamente el EPP es importante en el contexto del ébola o la enfermedad de Marburgo.</a:t>
            </a:r>
            <a:r>
              <a:rPr lang="es-ES" baseline="0"/>
              <a:t> </a:t>
            </a:r>
            <a:r>
              <a:rPr lang="es-ES"/>
              <a:t>Además, deberían poder describir al menos tres consideraciones para ponerse el EPP correctamente y al menos tres consideraciones para quitárselo correctamente en el contexto del ébola o la enfermedad de Marburgo.</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r>
              <a:rPr lang="es-ES" i="1" dirty="0">
                <a:solidFill>
                  <a:srgbClr val="000000"/>
                </a:solidFill>
              </a:rPr>
              <a:t>Guion</a:t>
            </a:r>
            <a:r>
              <a:rPr lang="es-ES" dirty="0">
                <a:solidFill>
                  <a:srgbClr val="000000"/>
                </a:solidFill>
              </a:rPr>
              <a:t>:</a:t>
            </a:r>
          </a:p>
          <a:p>
            <a:pPr>
              <a:defRPr/>
            </a:pPr>
            <a:r>
              <a:rPr lang="es-ES" dirty="0">
                <a:solidFill>
                  <a:srgbClr val="000000"/>
                </a:solidFill>
              </a:rPr>
              <a:t>Como recordarán de la última sesión, el EPP es una parte importante de las precauciones estándar que ayudan a protegerlos cuando corran el riesgo de exposición al ébola o a la enfermedad de Marburgo, como cuando estén atendiendo a un paciente que posiblemente tenga ébola o enfermedad de Marburgo o cuando estén botando desechos que podrían contener sangre o líquidos corporales de pacientes enfermos.</a:t>
            </a:r>
          </a:p>
          <a:p>
            <a:pPr>
              <a:defRPr/>
            </a:pPr>
            <a:endParaRPr lang="en-US" dirty="0">
              <a:solidFill>
                <a:srgbClr val="000000"/>
              </a:solidFill>
              <a:ea typeface="Calibri"/>
              <a:cs typeface="Calibri"/>
            </a:endParaRPr>
          </a:p>
          <a:p>
            <a:pPr marL="0" marR="0" lvl="0" indent="0" algn="l" defTabSz="914400">
              <a:lnSpc>
                <a:spcPct val="100000"/>
              </a:lnSpc>
              <a:spcBef>
                <a:spcPts val="0"/>
              </a:spcBef>
              <a:spcAft>
                <a:spcPts val="0"/>
              </a:spcAft>
              <a:buClrTx/>
              <a:buSzTx/>
              <a:buFontTx/>
              <a:buNone/>
              <a:tabLst/>
              <a:defRPr/>
            </a:pPr>
            <a:r>
              <a:rPr lang="es-ES" dirty="0">
                <a:latin typeface="Calibri"/>
                <a:cs typeface="Calibri"/>
              </a:rPr>
              <a:t>Recuerde que el ébola y la enfermedad de Marburgo se pueden propagar por el contacto directo (como por medio de la piel abierta o las membranas mucosas en los ojos, la nariz o la boca) con la sangre u otros líquidos corporales de una persona enferma o que murió a causa del ébola o de la enfermedad de Marburgo, o con objetos contaminados con la sangre u otros líquidos corporales de una persona enferma o que murió a causa de una de estas enfermedades.</a:t>
            </a:r>
            <a:r>
              <a:rPr lang="es-ES" sz="1200" dirty="0">
                <a:solidFill>
                  <a:schemeClr val="tx1"/>
                </a:solidFill>
                <a:latin typeface="Calibri"/>
                <a:cs typeface="Calibri"/>
              </a:rPr>
              <a:t> </a:t>
            </a:r>
          </a:p>
          <a:p>
            <a:endParaRPr lang="en-US" sz="1200" dirty="0">
              <a:latin typeface="Calibri"/>
              <a:cs typeface="Calibri"/>
            </a:endParaRPr>
          </a:p>
          <a:p>
            <a:pPr marL="0" indent="0">
              <a:buNone/>
            </a:pPr>
            <a:r>
              <a:rPr lang="es-ES" sz="1200" dirty="0">
                <a:solidFill>
                  <a:schemeClr val="tx1"/>
                </a:solidFill>
                <a:latin typeface="Calibri"/>
                <a:cs typeface="Calibri"/>
              </a:rPr>
              <a:t>El EPP funciona como una </a:t>
            </a:r>
            <a:r>
              <a:rPr lang="es-ES" sz="1200" dirty="0">
                <a:latin typeface="Calibri"/>
                <a:cs typeface="Calibri"/>
              </a:rPr>
              <a:t>barrera para proteger los ojos, la nariz, la boca, la piel y la ropa del contacto con la sangre o los líquidos corporales de un paciente y, de esta manera, ayuda a protegerlos a ustedes para que no se infecten. Si evitan infectarse, ayudan a mantener seguros a sus compañeros de trabajo, pacientes, familiares y amigos, por lo que es importante el uso adecuado del EPP.</a:t>
            </a:r>
            <a:endParaRPr lang="en-US" sz="1200" b="0" dirty="0">
              <a:solidFill>
                <a:schemeClr val="bg1"/>
              </a:solidFill>
              <a:latin typeface="Calibri"/>
              <a:cs typeface="Calibri"/>
            </a:endParaRPr>
          </a:p>
          <a:p>
            <a:endParaRPr lang="en-US" altLang="ja-JP" dirty="0">
              <a:ea typeface="游ゴシック"/>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514196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Activación</a:t>
            </a:r>
            <a:r>
              <a:rPr lang="es-ES"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estudiantes a conectar el aprendizaje nuevo con lo que ya saben y podría ayudarlos a entender mejor la información nueva. También lo ayuda a usted, el instructor, a identificar vacíos de conocimiento donde podría necesitar dedicar más tiempo o agregar énfasis cuando enseñe. Use esta diapositiva como una oportunidad para que los estudiantes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s-ES" i="1" baseline="0" dirty="0"/>
              <a:t>Guion:</a:t>
            </a:r>
          </a:p>
          <a:p>
            <a:pPr>
              <a:defRPr/>
            </a:pPr>
            <a:r>
              <a:rPr lang="es-ES" dirty="0"/>
              <a:t>Antes de profundizar en el tema de hoy, veamos una foto de alguien usando EPP, en este caso, guantes y una mascarilla. </a:t>
            </a:r>
            <a:r>
              <a:rPr lang="es-ES" dirty="0">
                <a:solidFill>
                  <a:srgbClr val="000000"/>
                </a:solidFill>
              </a:rPr>
              <a:t>Con base en lo que ya saben sobre el uso del EPP, ¿qué recomendaciones le darían al hombre con la camisa roja para ayudarlo a protegerse mejor a sí mismo y a aquellos a su alrededor? </a:t>
            </a:r>
          </a:p>
          <a:p>
            <a:pPr marL="0" marR="0" lvl="0" indent="0" algn="l" defTabSz="914400">
              <a:lnSpc>
                <a:spcPct val="100000"/>
              </a:lnSpc>
              <a:spcBef>
                <a:spcPts val="0"/>
              </a:spcBef>
              <a:spcAft>
                <a:spcPts val="0"/>
              </a:spcAft>
              <a:buNone/>
              <a:tabLst/>
              <a:defRPr/>
            </a:pPr>
            <a:r>
              <a:rPr lang="es-ES" i="1" dirty="0">
                <a:solidFill>
                  <a:srgbClr val="000000"/>
                </a:solidFill>
              </a:rPr>
              <a:t>[Deles 2 minutos a los participantes para conversar en grupos pequeños o entre todos. Puede que necesite adaptar lo siguiente con base en lo que los participantes digan en la conversación].</a:t>
            </a:r>
          </a:p>
          <a:p>
            <a:pPr marL="0" marR="0" lvl="0" indent="0" algn="l" defTabSz="914400">
              <a:lnSpc>
                <a:spcPct val="100000"/>
              </a:lnSpc>
              <a:spcBef>
                <a:spcPts val="0"/>
              </a:spcBef>
              <a:spcAft>
                <a:spcPts val="0"/>
              </a:spcAft>
              <a:buNone/>
              <a:tabLst/>
              <a:defRPr/>
            </a:pPr>
            <a:endParaRPr lang="en-US" dirty="0">
              <a:solidFill>
                <a:srgbClr val="000000"/>
              </a:solidFill>
              <a:ea typeface="Calibri"/>
              <a:cs typeface="Calibri"/>
            </a:endParaRPr>
          </a:p>
          <a:p>
            <a:r>
              <a:rPr lang="es-ES" dirty="0"/>
              <a:t>Un problema es que está sosteniendo el teléfono con los guantes puestos. Cuando tengan puesto el EPP, NO deben tocar objetos personales, incluidos los teléfonos. En lugar de eso, deben quitarse los guantes y realizar la higiene de las manos antes de tocar los objetos para evitar la transferencia de patógenos de los guantes a las manos. </a:t>
            </a:r>
          </a:p>
          <a:p>
            <a:r>
              <a:rPr lang="es-ES" dirty="0"/>
              <a:t>También parece que tiene puesto el EPP fuera de contexto. Deben usar el EPP para la tarea que vayan a realizar —tratar a un paciente, botar los desechos, limpiar y desinfectar— y luego se lo deben quitar cuando hayan completado la tarea.</a:t>
            </a:r>
          </a:p>
          <a:p>
            <a:endParaRPr lang="en-US" dirty="0">
              <a:solidFill>
                <a:srgbClr val="FFFFFF"/>
              </a:solidFill>
              <a:ea typeface="Calibri"/>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3953379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1">
                <a:solidFill>
                  <a:srgbClr val="000000"/>
                </a:solidFill>
                <a:latin typeface="Calibri"/>
                <a:cs typeface="Calibri"/>
              </a:rPr>
              <a:t>Guion</a:t>
            </a:r>
            <a:r>
              <a:rPr lang="es-ES" sz="1200" b="0">
                <a:solidFill>
                  <a:srgbClr val="000000"/>
                </a:solidFill>
                <a:latin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solidFill>
                  <a:srgbClr val="000000"/>
                </a:solidFill>
                <a:latin typeface="Calibri"/>
                <a:cs typeface="Calibri"/>
              </a:rPr>
              <a:t>La imagen de la última diapositiva nos recuerda que el EPP ayuda a proteger contra el ébola o la enfermedad de Marburgo, pero solo funciona cuando se usa de forma correcta cada vez.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a:solidFill>
                  <a:srgbClr val="000000"/>
                </a:solidFill>
                <a:latin typeface="Calibri"/>
                <a:cs typeface="Calibri"/>
              </a:rPr>
              <a:t>En la última sesión, hablamos sobre algunas cosas en general que se deben hacer y no hacer en cuanto al uso del EPP. Hoy vamos a hablar específicamente sobre cómo ponerse y quitarse correctamente el EPP para que les pueda brindar la máxima protección.</a:t>
            </a:r>
          </a:p>
          <a:p>
            <a:endParaRPr lang="en-US" dirty="0"/>
          </a:p>
        </p:txBody>
      </p:sp>
      <p:sp>
        <p:nvSpPr>
          <p:cNvPr id="4" name="Slide Number Placeholder 3"/>
          <p:cNvSpPr>
            <a:spLocks noGrp="1"/>
          </p:cNvSpPr>
          <p:nvPr>
            <p:ph type="sldNum" sz="quarter" idx="5"/>
          </p:nvPr>
        </p:nvSpPr>
        <p:spPr/>
        <p:txBody>
          <a:bodyPr/>
          <a:lstStyle/>
          <a:p>
            <a:fld id="{46B06589-88F0-4927-A54E-F53C74C06E7D}" type="slidenum">
              <a:rPr lang="en-US" smtClean="0"/>
              <a:t>5</a:t>
            </a:fld>
            <a:endParaRPr lang="en-US"/>
          </a:p>
        </p:txBody>
      </p:sp>
    </p:spTree>
    <p:extLst>
      <p:ext uri="{BB962C8B-B14F-4D97-AF65-F5344CB8AC3E}">
        <p14:creationId xmlns:p14="http://schemas.microsoft.com/office/powerpoint/2010/main" val="995625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t>Antes de continuar, hablemos de un par de palabras que me oirán usar hoy y lo que significan.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a:solidFill>
                  <a:schemeClr val="tx1"/>
                </a:solidFill>
                <a:latin typeface="Calibri"/>
                <a:cs typeface="Calibri"/>
              </a:rPr>
              <a:t>La primera palabra es “ponerse”. Se refiere a lo que en inglés llaman "</a:t>
            </a:r>
            <a:r>
              <a:rPr lang="es-ES" sz="1200" i="1">
                <a:solidFill>
                  <a:schemeClr val="tx1"/>
                </a:solidFill>
                <a:latin typeface="Calibri"/>
                <a:cs typeface="Calibri"/>
              </a:rPr>
              <a:t>donning</a:t>
            </a:r>
            <a:r>
              <a:rPr lang="es-ES" sz="1200">
                <a:solidFill>
                  <a:schemeClr val="tx1"/>
                </a:solidFill>
                <a:latin typeface="Calibri"/>
                <a:cs typeface="Calibri"/>
              </a:rPr>
              <a:t>", que significa ponerse algo, como un artículo de ropa. </a:t>
            </a:r>
          </a:p>
          <a:p>
            <a:r>
              <a:rPr lang="es-ES"/>
              <a:t>La otra es "quitarse", lo que en inglés llaman "</a:t>
            </a:r>
            <a:r>
              <a:rPr lang="es-ES" i="1"/>
              <a:t>doffing</a:t>
            </a:r>
            <a:r>
              <a:rPr lang="es-ES"/>
              <a:t>", y es lo opuesto. Significa quitarse algo, como un artículo de ropa.</a:t>
            </a:r>
          </a:p>
          <a:p>
            <a:r>
              <a:rPr lang="es-ES"/>
              <a:t>Hoy me oirán hablar de ponerse y quitarse el EPP, y significa justamente eso, ponerse o quitarse los artículos que conforman su EPP.</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2217178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Exactamente cómo ponerse y quitarse el EPP depende de los artículos específicos que estén disponibles en su país y en su centro médico. Por ejemplo, si se usa una bata, el proceso para ponérsela y quitársela podría ser distinto de si se usa un overol.</a:t>
            </a:r>
          </a:p>
          <a:p>
            <a:endParaRPr lang="en-US" dirty="0"/>
          </a:p>
          <a:p>
            <a:r>
              <a:rPr lang="es-ES" dirty="0"/>
              <a:t>Este es un enlace a los videos de los CDC de cómo ponerse y quitarse el EPP. Hay distintos ejemplos que muestran distintas formas de ponerse el EPP según los artículos disponibles. </a:t>
            </a:r>
          </a:p>
          <a:p>
            <a:endParaRPr lang="en-US" dirty="0"/>
          </a:p>
          <a:p>
            <a:r>
              <a:rPr lang="es-ES" dirty="0"/>
              <a:t>Voy a compartir este enlace con ustedes para que puedan ver los videos por su cuenta, pero no entraremos en detalle ahora sobre cómo ponerse y quitarse cada artículo porque el proceso varía. En lugar de eso, nos enfocaremos en algunas consideraciones generales importantes que se deben tener en cuenta al ponerse y quitarse el EPP.</a:t>
            </a:r>
          </a:p>
        </p:txBody>
      </p:sp>
      <p:sp>
        <p:nvSpPr>
          <p:cNvPr id="4" name="Slide Number Placeholder 3"/>
          <p:cNvSpPr>
            <a:spLocks noGrp="1"/>
          </p:cNvSpPr>
          <p:nvPr>
            <p:ph type="sldNum" sz="quarter" idx="5"/>
          </p:nvPr>
        </p:nvSpPr>
        <p:spPr/>
        <p:txBody>
          <a:bodyPr/>
          <a:lstStyle/>
          <a:p>
            <a:fld id="{46B06589-88F0-4927-A54E-F53C74C06E7D}" type="slidenum">
              <a:rPr lang="en-US" smtClean="0"/>
              <a:t>7</a:t>
            </a:fld>
            <a:endParaRPr lang="en-US"/>
          </a:p>
        </p:txBody>
      </p:sp>
    </p:spTree>
    <p:extLst>
      <p:ext uri="{BB962C8B-B14F-4D97-AF65-F5344CB8AC3E}">
        <p14:creationId xmlns:p14="http://schemas.microsoft.com/office/powerpoint/2010/main" val="4110838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a:t>Guion</a:t>
            </a:r>
            <a:r>
              <a:rPr lang="es-ES"/>
              <a:t>:</a:t>
            </a:r>
          </a:p>
          <a:p>
            <a:r>
              <a:rPr lang="es-ES"/>
              <a:t>Primero, hablemos de algunas cosas que deben tener en cuenta cuando se pongan el EPP. En el contexto del ébola o la enfermedad de Marburgo, debajo de su EPP deben usar ropa o prendas de ropa específicas que puedan cambiarse o lavarse, como uniformes médicos. Deben quitarse todas las joyas o accesorios, y luego higienizarse las manos. A medida que se pongan el EPP, deben ir revisando que no tenga rasgaduras u otros tipos de daño que puedan reducir su eficacia.</a:t>
            </a:r>
          </a:p>
          <a:p>
            <a:endParaRPr lang="en-US" dirty="0"/>
          </a:p>
          <a:p>
            <a:r>
              <a:rPr lang="es-ES"/>
              <a:t>Cuando se pongan una bata con cintas que se atan atrás, deben atarlas haciendo un nudo lo suficientemente firme que sujete bien las cintas alrededor de su cuello y cintura. Pero tengan cuidado de que el nudo sea tan ajustado que no puedan desatarse las cintas al momento de quitarse el EPP.</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114660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Las mascarillas rígidas que mantienen su forma deben cubrirles la nariz, boca y mentón, y si tienen una pieza nasal flexible sobre el puente de la nariz, deben ajustarla bien. Todo tipo de protector facial o gafas protectoras debe colocarse sobre la cara y los ojos. Es importante que todas las mascarillas, protectores faciales y gafas protectoras estén ajustados a su medida. Recuerden que no quieren tener que volver a tocar el EPP que tengan sobre la cara una vez que hayan terminado de ponérselo, así que asegúrense de que el EPP que les cubra los ojos, la nariz y la boca esté ajustado a su medida, esté firmemente colocado y no se moverá para que no tengan que volver a acomodarlo. </a:t>
            </a:r>
          </a:p>
          <a:p>
            <a:endParaRPr lang="en-US" dirty="0"/>
          </a:p>
          <a:p>
            <a:r>
              <a:rPr lang="es-ES" dirty="0"/>
              <a:t>Como mencionamos en la primera sesión sobre el EPP, se pondrán dos pares de guantes: un par interior que va debajo de los puños de la bata y un par exterior que va sobre los puños de la bata. Estos dos pares de guantes ayudarán si necesitan cambiarse el par exterior, y también los protegerán cuando se quiten el EPP.</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3266710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r>
              <a:rPr lang="es-ES" dirty="0"/>
              <a:t>En algunos casos, es posible que deban quitarse el EPP y ponerse uno nuevo si, por ejemplo, está muy contaminado con sangre o líquidos corporales, o se daña mientras trabajan, por ejemplo, se rasga un guante o la bata.</a:t>
            </a:r>
          </a:p>
          <a:p>
            <a:endParaRPr lang="en-US" dirty="0"/>
          </a:p>
          <a:p>
            <a:r>
              <a:rPr lang="es-ES" dirty="0"/>
              <a:t>Cuando terminen de atender a pacientes con ébola o enfermedad de Marburgo presunta o confirmada, deben quitarse el EPP antes de irse del área de aislamiento o el área de atención del paciente, en el lugar designado para quitarse el equipo.</a:t>
            </a:r>
          </a:p>
          <a:p>
            <a:r>
              <a:rPr lang="es-ES" dirty="0"/>
              <a:t>Si usan EPP para hacer tareas de manejo de desechos o limpieza ambiental, deben quitarse el EPP cuando hayan terminado la tarea.</a:t>
            </a:r>
          </a:p>
          <a:p>
            <a:endParaRPr lang="en-US" dirty="0"/>
          </a:p>
        </p:txBody>
      </p:sp>
      <p:sp>
        <p:nvSpPr>
          <p:cNvPr id="4" name="Slide Number Placeholder 3"/>
          <p:cNvSpPr>
            <a:spLocks noGrp="1"/>
          </p:cNvSpPr>
          <p:nvPr>
            <p:ph type="sldNum" sz="quarter" idx="5"/>
          </p:nvPr>
        </p:nvSpPr>
        <p:spPr/>
        <p:txBody>
          <a:bodyPr/>
          <a:lstStyle/>
          <a:p>
            <a:fld id="{46B06589-88F0-4927-A54E-F53C74C06E7D}" type="slidenum">
              <a:rPr lang="en-US" smtClean="0"/>
              <a:t>10</a:t>
            </a:fld>
            <a:endParaRPr lang="en-US"/>
          </a:p>
        </p:txBody>
      </p:sp>
    </p:spTree>
    <p:extLst>
      <p:ext uri="{BB962C8B-B14F-4D97-AF65-F5344CB8AC3E}">
        <p14:creationId xmlns:p14="http://schemas.microsoft.com/office/powerpoint/2010/main" val="452396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r>
              <a:rPr lang="es-ES" dirty="0"/>
              <a:t>El riesgo de autocontaminación es muy alto cuando se quitan el EPP porque existe la posibilidad de que el EPP contamine las manos y las manos contaminen las membranas mucosas —ojos, nariz y boca—, así como la ropa y la piel. Esto hace que la higiene de las manos sea muy importante durante el proceso de quitarse el EPP. Además de mantener las manos limpias, deben asegurarse de que el lado externo del EPP no toque la piel ni ninguna otra parte del cuerpo, lo que también puede causar autocontaminación.</a:t>
            </a:r>
          </a:p>
          <a:p>
            <a:endParaRPr lang="en-US" dirty="0"/>
          </a:p>
          <a:p>
            <a:r>
              <a:rPr lang="es-ES" dirty="0"/>
              <a:t>El proceso de quitarse el EPP debe hacerse lenta y cuidadosamente. El principio general es que primero se quitan las capas externas del EPP porque son las que probablemente estén más contaminadas, por ejemplo, se quitan primero el delantal y el par de guantes externo. Lo último que hay que quitarse es el par de guantes interno.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Cuando se usa el EPP completo para el ébola o la enfermedad de Marburgo, puede llevar entre 10 y 15 minutos quitarse cuidadosamente todos los artículos del EPP. Sin embargo, es importante hacerlo correctamente, aunque tengan prisa y aunque estén cansados. Recuerden que el EPP solo es eficaz cuando se usa correctamente, y quitárselo correctamente es crucial para mantenerse seguros.  </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3753540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r>
              <a:rPr lang="es-ES" dirty="0"/>
              <a:t>Cuando se quiten los guantes, asegúrense de enrollarlos de adentro hacia afuera y de no tocar la superficie del guante que podría estar contaminada.</a:t>
            </a:r>
          </a:p>
          <a:p>
            <a:endParaRPr lang="en-US" dirty="0"/>
          </a:p>
          <a:p>
            <a:r>
              <a:rPr lang="es-ES" dirty="0"/>
              <a:t>Cuando se quiten la bata, deben desatar las cintas e ir enrollándola alejándola de su cuerpo, desde adentro hacia afuera para no tocar la superficie que posiblemente esté contaminada.</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Tengan en cuenta que estos pasos ayudan a que el lado externo del EPP no les toque la piel ni ninguna otra parte del cuerpo, lo que puede causar autocontaminación.</a:t>
            </a:r>
          </a:p>
          <a:p>
            <a:endParaRPr lang="en-US" dirty="0"/>
          </a:p>
        </p:txBody>
      </p:sp>
      <p:sp>
        <p:nvSpPr>
          <p:cNvPr id="4" name="Slide Number Placeholder 3"/>
          <p:cNvSpPr>
            <a:spLocks noGrp="1"/>
          </p:cNvSpPr>
          <p:nvPr>
            <p:ph type="sldNum" sz="quarter" idx="5"/>
          </p:nvPr>
        </p:nvSpPr>
        <p:spPr/>
        <p:txBody>
          <a:bodyPr/>
          <a:lstStyle/>
          <a:p>
            <a:fld id="{46B06589-88F0-4927-A54E-F53C74C06E7D}" type="slidenum">
              <a:rPr lang="en-US" smtClean="0"/>
              <a:t>12</a:t>
            </a:fld>
            <a:endParaRPr lang="en-US"/>
          </a:p>
        </p:txBody>
      </p:sp>
    </p:spTree>
    <p:extLst>
      <p:ext uri="{BB962C8B-B14F-4D97-AF65-F5344CB8AC3E}">
        <p14:creationId xmlns:p14="http://schemas.microsoft.com/office/powerpoint/2010/main" val="2862949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nSpc>
                <a:spcPct val="90000"/>
              </a:lnSpc>
              <a:spcBef>
                <a:spcPts val="1200"/>
              </a:spcBef>
              <a:spcAft>
                <a:spcPts val="200"/>
              </a:spcAft>
            </a:pPr>
            <a:r>
              <a:rPr lang="es-ES" i="1" noProof="0" dirty="0"/>
              <a:t>Guion</a:t>
            </a:r>
            <a:r>
              <a:rPr lang="es-ES" noProof="0" dirty="0"/>
              <a:t>:</a:t>
            </a:r>
          </a:p>
          <a:p>
            <a:pPr>
              <a:lnSpc>
                <a:spcPct val="90000"/>
              </a:lnSpc>
              <a:spcBef>
                <a:spcPts val="1200"/>
              </a:spcBef>
              <a:spcAft>
                <a:spcPts val="200"/>
              </a:spcAft>
            </a:pPr>
            <a:r>
              <a:rPr lang="es-ES" noProof="0" dirty="0"/>
              <a:t>Cuando se quiten los protectores faciales o las gafas protectoras, deben quitárselos agarrando la banda o las bandas desde atrás de la cabeza o las orejas y levantándolas hacia arriba para evitar tocar el frente del protector facial o las gafas protectoras, que podría estar contaminado. También deben mantener los ojos cerrados para evitar salpicaduras en los ojos.</a:t>
            </a:r>
          </a:p>
          <a:p>
            <a:pPr>
              <a:lnSpc>
                <a:spcPct val="90000"/>
              </a:lnSpc>
              <a:spcBef>
                <a:spcPts val="1200"/>
              </a:spcBef>
              <a:spcAft>
                <a:spcPts val="200"/>
              </a:spcAft>
            </a:pPr>
            <a:endParaRPr lang="en-US" noProof="0" dirty="0"/>
          </a:p>
          <a:p>
            <a:pPr>
              <a:lnSpc>
                <a:spcPct val="90000"/>
              </a:lnSpc>
              <a:spcBef>
                <a:spcPts val="1200"/>
              </a:spcBef>
              <a:spcAft>
                <a:spcPts val="200"/>
              </a:spcAft>
            </a:pPr>
            <a:r>
              <a:rPr lang="es-ES" noProof="0" dirty="0"/>
              <a:t>Y lo mismo ocurre con las mascarillas o respiradores; para quitárselos, deben agarrarlos por la parte de atrás y quitárselos hacia adelante para evitar tocar el frente, que podría estar contaminado.</a:t>
            </a:r>
          </a:p>
          <a:p>
            <a:pPr>
              <a:lnSpc>
                <a:spcPct val="90000"/>
              </a:lnSpc>
              <a:spcBef>
                <a:spcPts val="1200"/>
              </a:spcBef>
              <a:spcAft>
                <a:spcPts val="200"/>
              </a:spcAft>
            </a:pPr>
            <a:endParaRPr lang="en-US" noProof="0" dirty="0"/>
          </a:p>
          <a:p>
            <a:pPr>
              <a:lnSpc>
                <a:spcPct val="90000"/>
              </a:lnSpc>
              <a:spcBef>
                <a:spcPts val="1200"/>
              </a:spcBef>
              <a:spcAft>
                <a:spcPts val="200"/>
              </a:spcAft>
            </a:pPr>
            <a:r>
              <a:rPr lang="es-ES" noProof="0" dirty="0"/>
              <a:t>Mientras hacen todo esto, es importante mantener limpias las manos enguantadas para poder quitarse el EPP sin propagar la contaminación.</a:t>
            </a:r>
          </a:p>
          <a:p>
            <a:r>
              <a:rPr lang="es-ES" noProof="0" dirty="0">
                <a:cs typeface="Calibri"/>
              </a:rPr>
              <a:t>Este procedimiento es solo un ejemplo, no es para áreas de aislamiento por ébola o enfermedad de Marburgo, donde se recomienda el uso de dos pares de guantes.</a:t>
            </a:r>
            <a:r>
              <a:rPr lang="es-ES" baseline="0" noProof="0" dirty="0">
                <a:cs typeface="Calibri"/>
              </a:rPr>
              <a:t> </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1377209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noProof="0">
                <a:cs typeface="Calibri"/>
              </a:rPr>
              <a:t>Guion</a:t>
            </a:r>
            <a:r>
              <a:rPr lang="es-ES" noProof="0">
                <a:cs typeface="Calibri"/>
              </a:rPr>
              <a:t>:</a:t>
            </a:r>
          </a:p>
          <a:p>
            <a:r>
              <a:rPr lang="es-ES" noProof="0">
                <a:cs typeface="Calibri"/>
              </a:rPr>
              <a:t>A medida que se quiten el EPP, deben colocar los artículos en los recipientes para desechos correspondientes. Deberían tener disponibles los flujos de desechos correspondientes en el área designada para quitarse el EPP. Estos incluyen un recipiente para desechos de peligro biológico para el EPP desechable (a veces es amarillo, a veces rojo) que debe estar claramente etiquetado como desechos infecciosos. También deben tener disponible un balde designado para el EPP reutilizable que será reprocesado. Si tienen algún EPP reutilizable, como gafas protectoras o ciertos delantales, pónganlos en el balde designado. </a:t>
            </a:r>
            <a:r>
              <a:rPr lang="es-ES" noProof="0"/>
              <a:t>Cuando se quiten el EPP, recuerden que el EPP se considera contaminado una vez que ingresa al área del paciente, incluso si no se ve sucio.</a:t>
            </a:r>
          </a:p>
          <a:p>
            <a:endParaRPr lang="en-US" noProof="0">
              <a:cs typeface="Calibri"/>
            </a:endParaRPr>
          </a:p>
          <a:p>
            <a:endParaRPr lang="en-US" noProof="0"/>
          </a:p>
          <a:p>
            <a:endParaRPr lang="en-US"/>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10479644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nSpc>
                <a:spcPct val="90000"/>
              </a:lnSpc>
              <a:spcBef>
                <a:spcPts val="1200"/>
              </a:spcBef>
              <a:spcAft>
                <a:spcPts val="200"/>
              </a:spcAft>
            </a:pPr>
            <a:r>
              <a:rPr lang="es-ES" i="1" noProof="0" dirty="0"/>
              <a:t>Guion</a:t>
            </a:r>
            <a:r>
              <a:rPr lang="es-ES" noProof="0" dirty="0"/>
              <a:t>:</a:t>
            </a:r>
          </a:p>
          <a:p>
            <a:pPr>
              <a:lnSpc>
                <a:spcPct val="90000"/>
              </a:lnSpc>
              <a:spcBef>
                <a:spcPts val="1200"/>
              </a:spcBef>
              <a:spcAft>
                <a:spcPts val="200"/>
              </a:spcAft>
            </a:pPr>
            <a:r>
              <a:rPr lang="es-ES" noProof="0" dirty="0"/>
              <a:t>Mientras se estén quitando el EPP, recuerden que es importante mantener limpias las manos enguantadas para no propagar la contaminación.</a:t>
            </a:r>
          </a:p>
          <a:p>
            <a:r>
              <a:rPr lang="es-ES" dirty="0"/>
              <a:t>Deben realizar la higiene de manos después de quitarse cada artículo del EPP y cuando hayan terminado de quitarse todo el EPP y tengan las manos descubiertas.</a:t>
            </a:r>
          </a:p>
          <a:p>
            <a:r>
              <a:rPr lang="es-ES" dirty="0"/>
              <a:t>Debe haber una estación de higiene de las manos disponible en el área designada para quitarse el EPP para ayudar a facilitar esto. </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2041187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r>
              <a:rPr lang="es-ES" i="1"/>
              <a:t>Guion</a:t>
            </a:r>
            <a:r>
              <a:rPr lang="es-ES"/>
              <a:t>:</a:t>
            </a:r>
          </a:p>
          <a:p>
            <a:r>
              <a:rPr lang="es-ES"/>
              <a:t>Con base en lo que hemos hablado hasta ahora, hagamos una verificación de conocimientos. </a:t>
            </a:r>
          </a:p>
          <a:p>
            <a:r>
              <a:rPr lang="es-ES"/>
              <a:t>Si vieran a un compañero de trabajo quitándose los guantes de esta manera, ¿qué sugerencia podrían hacerle para ayudarlo a quitárselos de manera más segura?</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857352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[Puede que desee adaptar el guion de esta diapositiva con base en cómo contestaron los participantes la pregunta de la diapositiva anterior].</a:t>
            </a:r>
          </a:p>
          <a:p>
            <a:endParaRPr lang="en-US" i="1" dirty="0"/>
          </a:p>
          <a:p>
            <a:r>
              <a:rPr lang="es-ES" i="1" dirty="0"/>
              <a:t>Guion</a:t>
            </a:r>
            <a:r>
              <a:rPr lang="es-ES" dirty="0"/>
              <a:t>:</a:t>
            </a:r>
          </a:p>
          <a:p>
            <a:r>
              <a:rPr lang="es-ES" dirty="0"/>
              <a:t>La forma en que esta persona se está quitando los guantes es incorrecta. La persona corre el riesgo de que le salpique líquido corporal contaminado.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Para ayudarla a quitarse los guantes de manera más segura, podríamos sugerirle que se quite los guantes tomándolos por la muñeca o la palma de la mano y enrollándolos con cuidado de adentro para afuera. Esto ayudaría a evitar las salpicaduras y garantizaría que el lado externo del EPP no le toque la piel, lo que podría causar una autocontaminación.</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3048041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Reflexión: Anima a los participantes a aplicar, analizar y evaluar lo que han aprendido, los ayuda a profundizar su comprensión del tema, y también lo ayuda a usted a verificar su comprensión de lo que han aprendido.</a:t>
            </a:r>
          </a:p>
          <a:p>
            <a:endParaRPr lang="en-US" i="1" dirty="0"/>
          </a:p>
          <a:p>
            <a:r>
              <a:rPr lang="es-ES" i="1" dirty="0"/>
              <a:t>Personalización: Ayuda a los participantes a pensar en cómo lo que han aprendido se aplica a sus situaciones específicas. Conectar el aprendizaje a las experiencias personales ayuda a las personas a comprender y recordar mejor las ideas que se enseñaron.</a:t>
            </a:r>
          </a:p>
          <a:p>
            <a:endParaRPr lang="en-US" i="1" dirty="0"/>
          </a:p>
          <a:p>
            <a:r>
              <a:rPr lang="es-ES" i="1" dirty="0"/>
              <a:t>Guion:</a:t>
            </a:r>
          </a:p>
          <a:p>
            <a:r>
              <a:rPr lang="es-ES" dirty="0"/>
              <a:t>Ahora que hemos hablado sobre las técnicas adecuadas para ponerse y quitarse el EPP, me gustaría que me cuenten sobre sus experiencias personales con el EPP. </a:t>
            </a:r>
          </a:p>
          <a:p>
            <a:endParaRPr lang="en-US" sz="1200" dirty="0"/>
          </a:p>
          <a:p>
            <a:r>
              <a:rPr lang="es-ES" dirty="0"/>
              <a:t>¿Qué dificultades han enfrentado al ponerse y quitarse el EPP correctamente en el pasado? ¿Esperan encontrarse con dificultades similares con el EPP para el ébola o la enfermedad de Marburgo? ¿Cómo se pueden superar estas dificultades?</a:t>
            </a:r>
          </a:p>
          <a:p>
            <a:endParaRPr lang="en-US" dirty="0"/>
          </a:p>
          <a:p>
            <a:r>
              <a:rPr lang="es-ES" i="1" dirty="0"/>
              <a:t>[Haga una lista de las dificultades a medida que los participantes las mencionen. Luego, pídale al grupo que haga sugerencias para encontrar maneras en que se podrían superar esas dificultades. Las respuestas serán variadas. Usted también puede hacer sugerencias según lo considere oportuno].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1759015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r>
              <a:rPr lang="es-ES" dirty="0"/>
              <a:t>Para terminar, quiero que recuerden dos cosas clave de esta sesión. Primero, el EPP ayuda a protegerlos contra las infecciones. Y si ustedes no se infectan, protegen a sus pacientes, compañeros de trabajo, familiares y amigos. Pero el EPP solo funciona si se usa correctamente y se quita correctamente. Recuerden que existe un riesgo particularmente alto de autocontaminación al quitarse el EPP, por lo que deben seguir exactamente los pasos para quitárselo, y se lo deben quitar lenta y cuidadosamente, aunque estén cansados y aunque tengan prisa.</a:t>
            </a:r>
          </a:p>
        </p:txBody>
      </p:sp>
      <p:sp>
        <p:nvSpPr>
          <p:cNvPr id="4" name="Slide Number Placeholder 3"/>
          <p:cNvSpPr>
            <a:spLocks noGrp="1"/>
          </p:cNvSpPr>
          <p:nvPr>
            <p:ph type="sldNum" sz="quarter" idx="5"/>
          </p:nvPr>
        </p:nvSpPr>
        <p:spPr/>
        <p:txBody>
          <a:bodyPr/>
          <a:lstStyle/>
          <a:p>
            <a:fld id="{8E9EAB65-906F-4FA9-BB19-1D451DF49716}" type="slidenum">
              <a:rPr lang="en-US" smtClean="0"/>
              <a:t>19</a:t>
            </a:fld>
            <a:endParaRPr lang="en-US"/>
          </a:p>
        </p:txBody>
      </p:sp>
    </p:spTree>
    <p:extLst>
      <p:ext uri="{BB962C8B-B14F-4D97-AF65-F5344CB8AC3E}">
        <p14:creationId xmlns:p14="http://schemas.microsoft.com/office/powerpoint/2010/main" val="2650004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B06589-88F0-4927-A54E-F53C74C06E7D}" type="slidenum">
              <a:rPr lang="en-US" smtClean="0"/>
              <a:t>20</a:t>
            </a:fld>
            <a:endParaRPr lang="en-US"/>
          </a:p>
        </p:txBody>
      </p:sp>
    </p:spTree>
    <p:extLst>
      <p:ext uri="{BB962C8B-B14F-4D97-AF65-F5344CB8AC3E}">
        <p14:creationId xmlns:p14="http://schemas.microsoft.com/office/powerpoint/2010/main" val="38021786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hyperlink" Target="http://www.cdc.gov/" TargetMode="Externa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_508NCEZID">
    <p:bg>
      <p:bgPr>
        <a:solidFill>
          <a:schemeClr val="bg2"/>
        </a:solidFill>
        <a:effectLst/>
      </p:bgPr>
    </p:bg>
    <p:spTree>
      <p:nvGrpSpPr>
        <p:cNvPr id="1" name=""/>
        <p:cNvGrpSpPr/>
        <p:nvPr/>
      </p:nvGrpSpPr>
      <p:grpSpPr>
        <a:xfrm>
          <a:off x="0" y="0"/>
          <a:ext cx="0" cy="0"/>
          <a:chOff x="0" y="0"/>
          <a:chExt cx="0" cy="0"/>
        </a:xfrm>
      </p:grpSpPr>
      <p:pic>
        <p:nvPicPr>
          <p:cNvPr id="3" name="Picture 2" descr="Logos: U.S. Department of Health and Human Services (USDHHS) and the U.S. Centers for Disease control and Prevention (C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1881618" y="2955057"/>
            <a:ext cx="8021486" cy="612475"/>
          </a:xfrm>
          <a:prstGeom prst="rect">
            <a:avLst/>
          </a:prstGeom>
        </p:spPr>
        <p:txBody>
          <a:bodyPr anchor="b" anchorCtr="0">
            <a:spAutoFit/>
          </a:bodyPr>
          <a:lstStyle>
            <a:lvl1pPr algn="l">
              <a:lnSpc>
                <a:spcPts val="4000"/>
              </a:lnSpc>
              <a:defRPr lang="en-US" sz="4000" b="1" kern="1200" baseline="0" dirty="0">
                <a:solidFill>
                  <a:srgbClr val="005DAB"/>
                </a:solidFill>
                <a:effectLst/>
                <a:latin typeface="Calibri"/>
                <a:ea typeface="+mj-ea"/>
                <a:cs typeface="Calibri"/>
              </a:defRPr>
            </a:lvl1pPr>
          </a:lstStyle>
          <a:p>
            <a:r>
              <a:rPr lang="en-US" dirty="0"/>
              <a:t>Click to edit Master title style</a:t>
            </a:r>
          </a:p>
        </p:txBody>
      </p:sp>
      <p:sp>
        <p:nvSpPr>
          <p:cNvPr id="8" name="Subtitle 2"/>
          <p:cNvSpPr>
            <a:spLocks noGrp="1"/>
          </p:cNvSpPr>
          <p:nvPr>
            <p:ph type="subTitle" idx="1"/>
          </p:nvPr>
        </p:nvSpPr>
        <p:spPr>
          <a:xfrm>
            <a:off x="1881618" y="3898128"/>
            <a:ext cx="8036491" cy="584775"/>
          </a:xfrm>
          <a:prstGeom prst="rect">
            <a:avLst/>
          </a:prstGeom>
        </p:spPr>
        <p:txBody>
          <a:bodyPr>
            <a:spAutoFit/>
          </a:bodyPr>
          <a:lstStyle>
            <a:lvl1pPr marL="0" indent="0" algn="l">
              <a:buNone/>
              <a:defRPr lang="en-US" sz="3200" b="0" kern="1200" baseline="0" dirty="0">
                <a:solidFill>
                  <a:srgbClr val="005DAB"/>
                </a:solidFill>
                <a:effectLst/>
                <a:latin typeface="Calibri"/>
                <a:ea typeface="+mn-ea"/>
                <a:cs typeface="Calibri"/>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ext Placeholder 8"/>
          <p:cNvSpPr>
            <a:spLocks noGrp="1"/>
          </p:cNvSpPr>
          <p:nvPr>
            <p:ph type="body" sz="quarter" idx="10"/>
          </p:nvPr>
        </p:nvSpPr>
        <p:spPr>
          <a:xfrm>
            <a:off x="1881618" y="5292747"/>
            <a:ext cx="7939424" cy="438582"/>
          </a:xfrm>
          <a:prstGeom prst="rect">
            <a:avLst/>
          </a:prstGeom>
        </p:spPr>
        <p:txBody>
          <a:bodyPr>
            <a:spAutoFit/>
          </a:bodyPr>
          <a:lstStyle>
            <a:lvl1pPr marL="0" indent="0" algn="l">
              <a:lnSpc>
                <a:spcPts val="2667"/>
              </a:lnSpc>
              <a:buNone/>
              <a:defRPr lang="en-US" sz="2400" b="1" kern="1200" baseline="0" dirty="0">
                <a:solidFill>
                  <a:srgbClr val="005DAB"/>
                </a:solidFill>
                <a:latin typeface="Calibri"/>
                <a:ea typeface="+mn-ea"/>
                <a:cs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4" name="Picture 13" descr="Logos: U.S. Department of Health and Human Services (USDHHS) and U.S. Centers for Disease Control and Prevention (CDC).">
            <a:extLst>
              <a:ext uri="{FF2B5EF4-FFF2-40B4-BE49-F238E27FC236}">
                <a16:creationId xmlns:a16="http://schemas.microsoft.com/office/drawing/2014/main" id="{66F10A3B-F6D9-8F42-26BA-3828F7663A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2" name="Straight Connector 1">
            <a:extLst>
              <a:ext uri="{FF2B5EF4-FFF2-40B4-BE49-F238E27FC236}">
                <a16:creationId xmlns:a16="http://schemas.microsoft.com/office/drawing/2014/main" id="{A32171F8-67F3-BB15-E709-3EAB3F511DC3}"/>
              </a:ext>
              <a:ext uri="{C183D7F6-B498-43B3-948B-1728B52AA6E4}">
                <adec:decorative xmlns:adec="http://schemas.microsoft.com/office/drawing/2017/decorative" val="1"/>
              </a:ext>
            </a:extLst>
          </p:cNvPr>
          <p:cNvCxnSpPr/>
          <p:nvPr userDrawn="1"/>
        </p:nvCxnSpPr>
        <p:spPr>
          <a:xfrm flipV="1">
            <a:off x="1951956"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2BDDCF5-A8E0-628E-527E-FCC74627F3CC}"/>
              </a:ext>
            </a:extLst>
          </p:cNvPr>
          <p:cNvSpPr txBox="1"/>
          <p:nvPr userDrawn="1"/>
        </p:nvSpPr>
        <p:spPr>
          <a:xfrm>
            <a:off x="8574374" y="6268880"/>
            <a:ext cx="31604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0" dirty="0">
                <a:solidFill>
                  <a:srgbClr val="005DAB"/>
                </a:solidFill>
                <a:latin typeface="Calibri"/>
                <a:cs typeface="Calibri"/>
              </a:rPr>
              <a:t>Actualización: junio del 2026</a:t>
            </a:r>
          </a:p>
        </p:txBody>
      </p:sp>
    </p:spTree>
    <p:extLst>
      <p:ext uri="{BB962C8B-B14F-4D97-AF65-F5344CB8AC3E}">
        <p14:creationId xmlns:p14="http://schemas.microsoft.com/office/powerpoint/2010/main" val="3157913813"/>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_NCEZIDOL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741146977"/>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15112669"/>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2314964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641959942"/>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9784736"/>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8069519"/>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3429911712"/>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_508OD">
    <p:spTree>
      <p:nvGrpSpPr>
        <p:cNvPr id="1" name=""/>
        <p:cNvGrpSpPr/>
        <p:nvPr/>
      </p:nvGrpSpPr>
      <p:grpSpPr>
        <a:xfrm>
          <a:off x="0" y="0"/>
          <a:ext cx="0" cy="0"/>
          <a:chOff x="0" y="0"/>
          <a:chExt cx="0" cy="0"/>
        </a:xfrm>
      </p:grpSpPr>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pic>
        <p:nvPicPr>
          <p:cNvPr id="8" name="Picture 7" descr="Logos: U.S. Department of Health and Human Services (USDHHS) and U.S. Centers for Disease Control and Prevention (CDC).">
            <a:extLst>
              <a:ext uri="{FF2B5EF4-FFF2-40B4-BE49-F238E27FC236}">
                <a16:creationId xmlns:a16="http://schemas.microsoft.com/office/drawing/2014/main" id="{71BB80B8-164C-C079-FAA1-A72E3E056A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19489" y="5542566"/>
            <a:ext cx="2259946" cy="1390378"/>
          </a:xfrm>
          <a:prstGeom prst="rect">
            <a:avLst/>
          </a:prstGeom>
        </p:spPr>
      </p:pic>
      <p:sp>
        <p:nvSpPr>
          <p:cNvPr id="10" name="Text Placeholder 9">
            <a:extLst>
              <a:ext uri="{FF2B5EF4-FFF2-40B4-BE49-F238E27FC236}">
                <a16:creationId xmlns:a16="http://schemas.microsoft.com/office/drawing/2014/main" id="{4D9EAB00-B234-8E8A-F130-414919FA67FA}"/>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4"/>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2112032016"/>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LOSING_ODOL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4249263919"/>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289423216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6777C-535D-4E59-9BB9-5FBA507BBF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69B033-1297-4590-8E41-4A47C69409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000A92-B372-4CB7-BEFB-0025CF5C8DE3}"/>
              </a:ext>
            </a:extLst>
          </p:cNvPr>
          <p:cNvSpPr>
            <a:spLocks noGrp="1"/>
          </p:cNvSpPr>
          <p:nvPr>
            <p:ph type="dt" sz="half" idx="10"/>
          </p:nvPr>
        </p:nvSpPr>
        <p:spPr/>
        <p:txBody>
          <a:bodyPr/>
          <a:lstStyle/>
          <a:p>
            <a:fld id="{94BF6722-D23B-4CF3-931A-D88094A521FC}" type="datetimeFigureOut">
              <a:rPr lang="en-US" smtClean="0"/>
              <a:t>10/20/2026</a:t>
            </a:fld>
            <a:endParaRPr lang="en-US"/>
          </a:p>
        </p:txBody>
      </p:sp>
      <p:sp>
        <p:nvSpPr>
          <p:cNvPr id="5" name="Footer Placeholder 4">
            <a:extLst>
              <a:ext uri="{FF2B5EF4-FFF2-40B4-BE49-F238E27FC236}">
                <a16:creationId xmlns:a16="http://schemas.microsoft.com/office/drawing/2014/main" id="{3D553F93-FA50-4B2D-96A4-EB56435987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0A7BBC-FC46-4AF4-B986-DAAF54C3ABD0}"/>
              </a:ext>
            </a:extLst>
          </p:cNvPr>
          <p:cNvSpPr>
            <a:spLocks noGrp="1"/>
          </p:cNvSpPr>
          <p:nvPr>
            <p:ph type="sldNum" sz="quarter" idx="12"/>
          </p:nvPr>
        </p:nvSpPr>
        <p:spPr/>
        <p:txBody>
          <a:bodyPr/>
          <a:lstStyle/>
          <a:p>
            <a:fld id="{1B40FAD8-C54A-4AB1-86DD-333AB3D48410}" type="slidenum">
              <a:rPr lang="en-US" smtClean="0"/>
              <a:t>‹#›</a:t>
            </a:fld>
            <a:endParaRPr lang="en-US"/>
          </a:p>
        </p:txBody>
      </p:sp>
    </p:spTree>
    <p:extLst>
      <p:ext uri="{BB962C8B-B14F-4D97-AF65-F5344CB8AC3E}">
        <p14:creationId xmlns:p14="http://schemas.microsoft.com/office/powerpoint/2010/main" val="1577362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90144095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151383405"/>
      </p:ext>
    </p:extLst>
  </p:cSld>
  <p:clrMap bg1="lt1" tx1="dk1" bg2="lt2" tx2="dk2" accent1="accent1" accent2="accent2" accent3="accent3" accent4="accent4" accent5="accent5" accent6="accent6" hlink="hlink" folHlink="folHlink"/>
  <p:sldLayoutIdLst>
    <p:sldLayoutId id="2147483673" r:id="rId1"/>
    <p:sldLayoutId id="2147483663" r:id="rId2"/>
    <p:sldLayoutId id="2147483664" r:id="rId3"/>
    <p:sldLayoutId id="2147483665" r:id="rId4"/>
    <p:sldLayoutId id="2147483666" r:id="rId5"/>
    <p:sldLayoutId id="2147483667" r:id="rId6"/>
    <p:sldLayoutId id="2147483668" r:id="rId7"/>
    <p:sldLayoutId id="2147483669" r:id="rId8"/>
    <p:sldLayoutId id="2147483674" r:id="rId9"/>
    <p:sldLayoutId id="2147483670" r:id="rId10"/>
    <p:sldLayoutId id="2147483671" r:id="rId11"/>
    <p:sldLayoutId id="2147483672" r:id="rId12"/>
    <p:sldLayoutId id="2147483661" r:id="rId13"/>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phil.cdc.gov/PHIL_Images/18351/18351_lores.jpg"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cdc.gov/viral-hemorrhagic-fevers/hcp/guidance/index.html"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7.emf"/><Relationship Id="rId4" Type="http://schemas.openxmlformats.org/officeDocument/2006/relationships/image" Target="../media/image16.emf"/></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www.cdc.gov/" TargetMode="External"/><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311AE74-B3DA-38B6-F1F8-118419EFC68D}"/>
              </a:ext>
            </a:extLst>
          </p:cNvPr>
          <p:cNvSpPr>
            <a:spLocks noGrp="1"/>
          </p:cNvSpPr>
          <p:nvPr>
            <p:ph type="title"/>
          </p:nvPr>
        </p:nvSpPr>
        <p:spPr/>
        <p:txBody>
          <a:bodyPr vert="horz" lIns="91440" tIns="45720" rIns="91440" bIns="45720" rtlCol="0" anchor="b" anchorCtr="0">
            <a:normAutofit fontScale="90000"/>
          </a:bodyPr>
          <a:lstStyle/>
          <a:p>
            <a:pPr>
              <a:lnSpc>
                <a:spcPct val="100000"/>
              </a:lnSpc>
              <a:spcAft>
                <a:spcPts val="1200"/>
              </a:spcAft>
            </a:pPr>
            <a:r>
              <a:rPr lang="es-ES" sz="4000" dirty="0">
                <a:latin typeface="Calibri"/>
                <a:cs typeface="Calibri"/>
              </a:rPr>
              <a:t>Prevención y control de infecciones (PCI) para el ébola o la enfermedad de Marburgo:</a:t>
            </a:r>
            <a:r>
              <a:rPr lang="es-ES" sz="4000" dirty="0">
                <a:solidFill>
                  <a:schemeClr val="tx1">
                    <a:lumMod val="75000"/>
                  </a:schemeClr>
                </a:solidFill>
                <a:latin typeface="Calibri"/>
                <a:cs typeface="Calibri"/>
              </a:rPr>
              <a:t> </a:t>
            </a:r>
            <a:endParaRPr lang="es-ES" sz="4000" b="0" dirty="0">
              <a:solidFill>
                <a:schemeClr val="accent5">
                  <a:lumMod val="75000"/>
                </a:schemeClr>
              </a:solidFill>
              <a:latin typeface="Calibri"/>
              <a:cs typeface="Calibri"/>
            </a:endParaRPr>
          </a:p>
        </p:txBody>
      </p:sp>
      <p:sp>
        <p:nvSpPr>
          <p:cNvPr id="10" name="Subtitle 9">
            <a:extLst>
              <a:ext uri="{FF2B5EF4-FFF2-40B4-BE49-F238E27FC236}">
                <a16:creationId xmlns:a16="http://schemas.microsoft.com/office/drawing/2014/main" id="{5349228F-B9E2-3F1B-9C89-B40B6C2A9A24}"/>
              </a:ext>
            </a:extLst>
          </p:cNvPr>
          <p:cNvSpPr>
            <a:spLocks noGrp="1"/>
          </p:cNvSpPr>
          <p:nvPr>
            <p:ph type="subTitle" idx="1"/>
          </p:nvPr>
        </p:nvSpPr>
        <p:spPr>
          <a:xfrm>
            <a:off x="1881618" y="3898128"/>
            <a:ext cx="8036491" cy="1077218"/>
          </a:xfrm>
        </p:spPr>
        <p:txBody>
          <a:bodyPr/>
          <a:lstStyle/>
          <a:p>
            <a:r>
              <a:rPr lang="es-ES" dirty="0"/>
              <a:t>Parte 2 sobre el EPP. Cómo ponerse y quitarse el EPP</a:t>
            </a:r>
            <a:endParaRPr lang="en-US" dirty="0"/>
          </a:p>
        </p:txBody>
      </p:sp>
      <p:sp>
        <p:nvSpPr>
          <p:cNvPr id="11" name="Text Placeholder 10">
            <a:extLst>
              <a:ext uri="{FF2B5EF4-FFF2-40B4-BE49-F238E27FC236}">
                <a16:creationId xmlns:a16="http://schemas.microsoft.com/office/drawing/2014/main" id="{F2FFF3BF-4CE4-FDF8-4BCA-B8CBC196DF5A}"/>
              </a:ext>
            </a:extLst>
          </p:cNvPr>
          <p:cNvSpPr>
            <a:spLocks noGrp="1"/>
          </p:cNvSpPr>
          <p:nvPr>
            <p:ph type="body" sz="quarter" idx="10"/>
          </p:nvPr>
        </p:nvSpPr>
        <p:spPr>
          <a:xfrm>
            <a:off x="1881618" y="5292747"/>
            <a:ext cx="7646204" cy="784830"/>
          </a:xfrm>
        </p:spPr>
        <p:txBody>
          <a:bodyPr/>
          <a:lstStyle/>
          <a:p>
            <a:r>
              <a:rPr lang="es-ES" dirty="0"/>
              <a:t>Entornos de atención médica con recursos entre limitados e intermedios</a:t>
            </a:r>
          </a:p>
        </p:txBody>
      </p:sp>
      <p:cxnSp>
        <p:nvCxnSpPr>
          <p:cNvPr id="7" name="Straight Connector 6">
            <a:extLst>
              <a:ext uri="{FF2B5EF4-FFF2-40B4-BE49-F238E27FC236}">
                <a16:creationId xmlns:a16="http://schemas.microsoft.com/office/drawing/2014/main" id="{37FAE1A0-9EB6-75BA-1AF2-E390E858C44C}"/>
              </a:ext>
              <a:ext uri="{C183D7F6-B498-43B3-948B-1728B52AA6E4}">
                <adec:decorative xmlns:adec="http://schemas.microsoft.com/office/drawing/2017/decorative" val="1"/>
              </a:ext>
            </a:extLst>
          </p:cNvPr>
          <p:cNvCxnSpPr/>
          <p:nvPr/>
        </p:nvCxnSpPr>
        <p:spPr>
          <a:xfrm flipV="1">
            <a:off x="1998848"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E688E805-56BD-3326-3689-D510A6591A45}"/>
              </a:ext>
            </a:extLst>
          </p:cNvPr>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9" name="Picture 8" descr="Logos: U.S. Department of Health and Human Services (USDHHS) and U.S. Centers for Disease Control and Prevention (CDC).">
            <a:extLst>
              <a:ext uri="{FF2B5EF4-FFF2-40B4-BE49-F238E27FC236}">
                <a16:creationId xmlns:a16="http://schemas.microsoft.com/office/drawing/2014/main" id="{40E97220-1475-8E8F-E3F7-C9D0042A4A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spTree>
    <p:extLst>
      <p:ext uri="{BB962C8B-B14F-4D97-AF65-F5344CB8AC3E}">
        <p14:creationId xmlns:p14="http://schemas.microsoft.com/office/powerpoint/2010/main" val="92992661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type="body" sz="quarter" idx="10"/>
          </p:nvPr>
        </p:nvSpPr>
        <p:spPr>
          <a:xfrm>
            <a:off x="609600" y="1435064"/>
            <a:ext cx="10972800" cy="4176467"/>
          </a:xfrm>
        </p:spPr>
        <p:txBody>
          <a:bodyPr/>
          <a:lstStyle/>
          <a:p>
            <a:pPr marL="0" indent="0">
              <a:lnSpc>
                <a:spcPct val="100000"/>
              </a:lnSpc>
              <a:buClrTx/>
              <a:buNone/>
            </a:pPr>
            <a:r>
              <a:rPr lang="es-ES" sz="3200" dirty="0">
                <a:solidFill>
                  <a:srgbClr val="000000"/>
                </a:solidFill>
                <a:latin typeface="Calibri"/>
                <a:cs typeface="Calibri"/>
              </a:rPr>
              <a:t>Después de esta presentación, los participantes podrán:</a:t>
            </a:r>
          </a:p>
          <a:p>
            <a:pPr marL="805180" lvl="1" indent="-457200">
              <a:lnSpc>
                <a:spcPct val="100000"/>
              </a:lnSpc>
              <a:spcBef>
                <a:spcPts val="18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Explicar por qué ponerse y quitarse el EPP cuidadosamente es importante en el contexto del ébola o la enfermedad de Marburgo.</a:t>
            </a:r>
          </a:p>
          <a:p>
            <a:pPr marL="805180" lvl="1" indent="-457200">
              <a:lnSpc>
                <a:spcPct val="100000"/>
              </a:lnSpc>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Describir al menos tres consideraciones para ponerse el EPP correctamente en el contexto del ébola o la enfermedad de Marburgo.</a:t>
            </a:r>
          </a:p>
          <a:p>
            <a:pPr marL="805180" lvl="1" indent="-457200">
              <a:lnSpc>
                <a:spcPct val="100000"/>
              </a:lnSpc>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Describir al menos tres consideraciones para quitarse el EPP correctamente en el contexto del ébola o la enfermedad de Marburgo.</a:t>
            </a:r>
          </a:p>
          <a:p>
            <a:pPr marL="347980" lvl="1" indent="0">
              <a:buClr>
                <a:srgbClr val="005DAA"/>
              </a:buClr>
              <a:buNone/>
            </a:pPr>
            <a:endParaRPr lang="en-US" sz="2400" dirty="0">
              <a:solidFill>
                <a:srgbClr val="000000"/>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CF20234-6348-44D7-8AE9-955629B923B3}"/>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¿Por qué usar EPP?</a:t>
            </a:r>
          </a:p>
        </p:txBody>
      </p:sp>
      <p:sp>
        <p:nvSpPr>
          <p:cNvPr id="10" name="Content Placeholder 9">
            <a:extLst>
              <a:ext uri="{FF2B5EF4-FFF2-40B4-BE49-F238E27FC236}">
                <a16:creationId xmlns:a16="http://schemas.microsoft.com/office/drawing/2014/main" id="{5A75772B-28C3-43A0-879A-25C0416C03FD}"/>
              </a:ext>
            </a:extLst>
          </p:cNvPr>
          <p:cNvSpPr>
            <a:spLocks noGrp="1"/>
          </p:cNvSpPr>
          <p:nvPr>
            <p:ph type="body" sz="quarter" idx="10"/>
          </p:nvPr>
        </p:nvSpPr>
        <p:spPr>
          <a:xfrm>
            <a:off x="609600" y="1687124"/>
            <a:ext cx="10972800" cy="4176467"/>
          </a:xfrm>
        </p:spPr>
        <p:txBody>
          <a:bodyPr>
            <a:normAutofit fontScale="92500" lnSpcReduction="20000"/>
          </a:bodyPr>
          <a:lstStyle/>
          <a:p>
            <a:pPr marL="0" indent="0">
              <a:lnSpc>
                <a:spcPct val="100000"/>
              </a:lnSpc>
              <a:buNone/>
            </a:pPr>
            <a:r>
              <a:rPr lang="es-ES" sz="3200" dirty="0">
                <a:solidFill>
                  <a:srgbClr val="000000"/>
                </a:solidFill>
                <a:latin typeface="Calibri"/>
                <a:cs typeface="Calibri"/>
              </a:rPr>
              <a:t>Los virus que causan el ébola o la enfermedad de Marburgo se pueden propagar por el contacto directo (como por medio de la piel abierta o las membranas mucosas en los ojos, la nariz o la boca) con lo siguiente: </a:t>
            </a:r>
          </a:p>
          <a:p>
            <a:pPr>
              <a:lnSpc>
                <a:spcPct val="100000"/>
              </a:lnSpc>
              <a:spcBef>
                <a:spcPts val="600"/>
              </a:spcBef>
            </a:pPr>
            <a:r>
              <a:rPr lang="es-ES" sz="3200" dirty="0">
                <a:solidFill>
                  <a:schemeClr val="accent5">
                    <a:lumMod val="75000"/>
                  </a:schemeClr>
                </a:solidFill>
                <a:latin typeface="Calibri"/>
                <a:cs typeface="Calibri"/>
              </a:rPr>
              <a:t>Sangre o líquidos corporales </a:t>
            </a:r>
          </a:p>
          <a:p>
            <a:pPr>
              <a:lnSpc>
                <a:spcPct val="100000"/>
              </a:lnSpc>
            </a:pPr>
            <a:r>
              <a:rPr lang="es-ES" sz="3200" dirty="0">
                <a:solidFill>
                  <a:schemeClr val="accent5">
                    <a:lumMod val="75000"/>
                  </a:schemeClr>
                </a:solidFill>
                <a:latin typeface="Calibri"/>
                <a:cs typeface="Calibri"/>
              </a:rPr>
              <a:t>Objetos contaminados con sangre o líquidos corporales</a:t>
            </a:r>
          </a:p>
          <a:p>
            <a:pPr>
              <a:lnSpc>
                <a:spcPct val="100000"/>
              </a:lnSpc>
            </a:pPr>
            <a:endParaRPr lang="en-US" sz="3200" dirty="0">
              <a:latin typeface="Calibri"/>
              <a:cs typeface="Calibri"/>
            </a:endParaRPr>
          </a:p>
          <a:p>
            <a:pPr marL="0" indent="0">
              <a:lnSpc>
                <a:spcPct val="100000"/>
              </a:lnSpc>
              <a:buNone/>
            </a:pPr>
            <a:r>
              <a:rPr lang="es-ES" sz="3200" dirty="0">
                <a:solidFill>
                  <a:srgbClr val="000000"/>
                </a:solidFill>
                <a:latin typeface="Calibri"/>
                <a:cs typeface="Calibri"/>
              </a:rPr>
              <a:t>El EPP funciona como una </a:t>
            </a:r>
            <a:r>
              <a:rPr lang="es-ES" sz="3200" dirty="0">
                <a:latin typeface="Calibri"/>
                <a:cs typeface="Calibri"/>
              </a:rPr>
              <a:t>barrera para proteger los ojos, la nariz, la boca, la piel y la ropa del contacto con los líquidos corporales de un paciente y proteger a aquellos a su alrededor.</a:t>
            </a:r>
          </a:p>
          <a:p>
            <a:pPr marL="0" indent="0">
              <a:buNone/>
            </a:pPr>
            <a:endParaRPr lang="en-US" sz="3200" dirty="0">
              <a:solidFill>
                <a:schemeClr val="tx1"/>
              </a:solidFill>
              <a:latin typeface="Calibri"/>
              <a:cs typeface="Calibri"/>
            </a:endParaRPr>
          </a:p>
          <a:p>
            <a:endParaRPr lang="en-US" dirty="0"/>
          </a:p>
        </p:txBody>
      </p:sp>
    </p:spTree>
    <p:extLst>
      <p:ext uri="{BB962C8B-B14F-4D97-AF65-F5344CB8AC3E}">
        <p14:creationId xmlns:p14="http://schemas.microsoft.com/office/powerpoint/2010/main" val="1734137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13659" y="221651"/>
            <a:ext cx="11059884" cy="1162051"/>
          </a:xfrm>
          <a:prstGeom prst="rect">
            <a:avLst/>
          </a:prstGeom>
        </p:spPr>
        <p:txBody>
          <a:bodyPr vert="horz" lIns="91440" tIns="45720" rIns="91440" bIns="45720" rtlCol="0" anchor="b">
            <a:normAutofit/>
          </a:bodyPr>
          <a:lstStyle/>
          <a:p>
            <a:pPr algn="l"/>
            <a:r>
              <a:rPr lang="es-ES" sz="4400" b="1">
                <a:solidFill>
                  <a:schemeClr val="bg2"/>
                </a:solidFill>
                <a:latin typeface="Calibri Light" panose="020F0302020204030204" pitchFamily="34" charset="0"/>
                <a:cs typeface="Calibri Light" panose="020F0302020204030204" pitchFamily="34" charset="0"/>
              </a:rPr>
              <a:t>Hablar sobre lo siguiente:</a:t>
            </a:r>
          </a:p>
        </p:txBody>
      </p:sp>
      <p:sp>
        <p:nvSpPr>
          <p:cNvPr id="5" name="TextBox 4">
            <a:extLst>
              <a:ext uri="{FF2B5EF4-FFF2-40B4-BE49-F238E27FC236}">
                <a16:creationId xmlns:a16="http://schemas.microsoft.com/office/drawing/2014/main" id="{9747E300-8B85-43B8-8237-F0D7F15BCC92}"/>
              </a:ext>
            </a:extLst>
          </p:cNvPr>
          <p:cNvSpPr txBox="1"/>
          <p:nvPr/>
        </p:nvSpPr>
        <p:spPr>
          <a:xfrm>
            <a:off x="587829" y="2151727"/>
            <a:ext cx="6444190" cy="2554545"/>
          </a:xfrm>
          <a:prstGeom prst="rect">
            <a:avLst/>
          </a:prstGeom>
          <a:noFill/>
        </p:spPr>
        <p:txBody>
          <a:bodyPr wrap="square">
            <a:spAutoFit/>
          </a:bodyPr>
          <a:lstStyle/>
          <a:p>
            <a:r>
              <a:rPr lang="es-ES" sz="3200" dirty="0">
                <a:solidFill>
                  <a:schemeClr val="bg2"/>
                </a:solidFill>
                <a:latin typeface="Calibri"/>
                <a:cs typeface="Calibri"/>
              </a:rPr>
              <a:t>Con base en lo que ya saben sobre el uso del EPP, ¿qué recomendaciones le darían a este hombre con la camisa roja para ayudarlo a protegerse mejor a sí mismo y a los demás? </a:t>
            </a:r>
          </a:p>
        </p:txBody>
      </p:sp>
      <p:pic>
        <p:nvPicPr>
          <p:cNvPr id="6" name="Picture 5" descr="Dos hombres sentados afuera. Uno de ellos tiene puestos guantes y una mascarilla y está hablando por teléfono celular.">
            <a:extLst>
              <a:ext uri="{FF2B5EF4-FFF2-40B4-BE49-F238E27FC236}">
                <a16:creationId xmlns:a16="http://schemas.microsoft.com/office/drawing/2014/main" id="{D8F87930-DDFF-4589-92A9-6367D2656DCA}"/>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a:stretch/>
        </p:blipFill>
        <p:spPr>
          <a:xfrm>
            <a:off x="7291229" y="1190499"/>
            <a:ext cx="3923104" cy="4794069"/>
          </a:xfrm>
          <a:prstGeom prst="rect">
            <a:avLst/>
          </a:prstGeom>
          <a:ln w="25400">
            <a:solidFill>
              <a:srgbClr val="7030A0"/>
            </a:solidFill>
          </a:ln>
        </p:spPr>
      </p:pic>
    </p:spTree>
    <p:extLst>
      <p:ext uri="{BB962C8B-B14F-4D97-AF65-F5344CB8AC3E}">
        <p14:creationId xmlns:p14="http://schemas.microsoft.com/office/powerpoint/2010/main" val="164828435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D0282-54FC-ED42-5FDC-1ED04ADBD02D}"/>
              </a:ext>
            </a:extLst>
          </p:cNvPr>
          <p:cNvSpPr>
            <a:spLocks noGrp="1"/>
          </p:cNvSpPr>
          <p:nvPr>
            <p:ph type="title"/>
          </p:nvPr>
        </p:nvSpPr>
        <p:spPr>
          <a:xfrm>
            <a:off x="609600" y="285749"/>
            <a:ext cx="10972800" cy="1143000"/>
          </a:xfrm>
        </p:spPr>
        <p:txBody>
          <a:bodyPr anchor="b" anchorCtr="0"/>
          <a:lstStyle/>
          <a:p>
            <a:r>
              <a:rPr lang="es-ES"/>
              <a:t>Punto clave sobre el EPP</a:t>
            </a:r>
          </a:p>
        </p:txBody>
      </p:sp>
      <p:sp>
        <p:nvSpPr>
          <p:cNvPr id="3" name="Content Placeholder 2">
            <a:extLst>
              <a:ext uri="{FF2B5EF4-FFF2-40B4-BE49-F238E27FC236}">
                <a16:creationId xmlns:a16="http://schemas.microsoft.com/office/drawing/2014/main" id="{65908BB6-79F8-54B4-EDB1-D7F9B6BBDC51}"/>
              </a:ext>
            </a:extLst>
          </p:cNvPr>
          <p:cNvSpPr>
            <a:spLocks noGrp="1"/>
          </p:cNvSpPr>
          <p:nvPr>
            <p:ph type="body" sz="quarter" idx="10"/>
          </p:nvPr>
        </p:nvSpPr>
        <p:spPr/>
        <p:txBody>
          <a:bodyPr/>
          <a:lstStyle/>
          <a:p>
            <a:pPr marL="0" indent="0">
              <a:spcBef>
                <a:spcPts val="1800"/>
              </a:spcBef>
              <a:buNone/>
            </a:pPr>
            <a:r>
              <a:rPr lang="es-ES" sz="3400"/>
              <a:t>El EPP puede ayudar a proteger de las infecciones, pero...</a:t>
            </a:r>
          </a:p>
          <a:p>
            <a:pPr marL="0" indent="0">
              <a:spcBef>
                <a:spcPts val="1800"/>
              </a:spcBef>
              <a:buNone/>
            </a:pPr>
            <a:r>
              <a:rPr lang="es-ES" sz="3400" b="1">
                <a:solidFill>
                  <a:schemeClr val="accent5">
                    <a:lumMod val="75000"/>
                  </a:schemeClr>
                </a:solidFill>
                <a:latin typeface="Calibri"/>
                <a:cs typeface="Calibri"/>
              </a:rPr>
              <a:t>El EPP solo funciona si se lo usa de forma correcta todas las veces.</a:t>
            </a:r>
          </a:p>
          <a:p>
            <a:pPr marL="0" indent="0">
              <a:spcBef>
                <a:spcPts val="1800"/>
              </a:spcBef>
              <a:buNone/>
            </a:pPr>
            <a:endParaRPr lang="en-US" sz="3400"/>
          </a:p>
        </p:txBody>
      </p:sp>
    </p:spTree>
    <p:extLst>
      <p:ext uri="{BB962C8B-B14F-4D97-AF65-F5344CB8AC3E}">
        <p14:creationId xmlns:p14="http://schemas.microsoft.com/office/powerpoint/2010/main" val="261260538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Definición: ponerse y quitarse</a:t>
            </a:r>
          </a:p>
        </p:txBody>
      </p:sp>
      <p:sp>
        <p:nvSpPr>
          <p:cNvPr id="6" name="Text Placeholder 2">
            <a:extLst>
              <a:ext uri="{FF2B5EF4-FFF2-40B4-BE49-F238E27FC236}">
                <a16:creationId xmlns:a16="http://schemas.microsoft.com/office/drawing/2014/main" id="{4081F775-C2F9-4ECB-A747-3D507F0CECA7}"/>
              </a:ext>
            </a:extLst>
          </p:cNvPr>
          <p:cNvSpPr>
            <a:spLocks noGrp="1"/>
          </p:cNvSpPr>
          <p:nvPr>
            <p:ph type="body" sz="quarter" idx="10"/>
          </p:nvPr>
        </p:nvSpPr>
        <p:spPr>
          <a:xfrm>
            <a:off x="609600" y="1824284"/>
            <a:ext cx="5575300" cy="4176467"/>
          </a:xfrm>
        </p:spPr>
        <p:txBody>
          <a:bodyPr/>
          <a:lstStyle/>
          <a:p>
            <a:pPr marL="0" indent="0">
              <a:buNone/>
            </a:pPr>
            <a:r>
              <a:rPr lang="es-ES" sz="3200" b="1">
                <a:solidFill>
                  <a:schemeClr val="accent5">
                    <a:lumMod val="75000"/>
                  </a:schemeClr>
                </a:solidFill>
                <a:latin typeface="Calibri"/>
                <a:cs typeface="Calibri"/>
              </a:rPr>
              <a:t>Ponerse</a:t>
            </a:r>
            <a:r>
              <a:rPr lang="es-ES" sz="3200">
                <a:solidFill>
                  <a:schemeClr val="tx1"/>
                </a:solidFill>
                <a:latin typeface="Calibri"/>
                <a:cs typeface="Calibri"/>
              </a:rPr>
              <a:t> </a:t>
            </a:r>
            <a:r>
              <a:rPr lang="es-ES" sz="3200">
                <a:solidFill>
                  <a:srgbClr val="000000"/>
                </a:solidFill>
                <a:latin typeface="Calibri"/>
                <a:cs typeface="Calibri"/>
              </a:rPr>
              <a:t>= ponerse un artículo de ropa</a:t>
            </a:r>
          </a:p>
          <a:p>
            <a:pPr marL="0" indent="0">
              <a:buNone/>
            </a:pPr>
            <a:endParaRPr lang="en-US" sz="3200">
              <a:solidFill>
                <a:schemeClr val="tx1"/>
              </a:solidFill>
              <a:latin typeface="Calibri"/>
              <a:cs typeface="Calibri"/>
            </a:endParaRPr>
          </a:p>
          <a:p>
            <a:pPr marL="0" indent="0">
              <a:buNone/>
            </a:pPr>
            <a:r>
              <a:rPr lang="es-ES" sz="3200" b="1">
                <a:solidFill>
                  <a:schemeClr val="accent5">
                    <a:lumMod val="75000"/>
                  </a:schemeClr>
                </a:solidFill>
                <a:latin typeface="Calibri"/>
                <a:cs typeface="Calibri"/>
              </a:rPr>
              <a:t>Quitarse</a:t>
            </a:r>
            <a:r>
              <a:rPr lang="es-ES" sz="3200">
                <a:solidFill>
                  <a:schemeClr val="tx1"/>
                </a:solidFill>
                <a:latin typeface="Calibri"/>
                <a:cs typeface="Calibri"/>
              </a:rPr>
              <a:t> </a:t>
            </a:r>
            <a:r>
              <a:rPr lang="es-ES" sz="3200">
                <a:solidFill>
                  <a:srgbClr val="000000"/>
                </a:solidFill>
                <a:latin typeface="Calibri"/>
                <a:cs typeface="Calibri"/>
              </a:rPr>
              <a:t>= quitarse un artículo de ropa</a:t>
            </a:r>
          </a:p>
          <a:p>
            <a:pPr marL="0" indent="0">
              <a:buNone/>
            </a:pPr>
            <a:endParaRPr lang="en-US" sz="2800">
              <a:solidFill>
                <a:schemeClr val="tx1"/>
              </a:solidFill>
              <a:latin typeface="Calibri"/>
              <a:cs typeface="Calibri"/>
            </a:endParaRPr>
          </a:p>
          <a:p>
            <a:pPr marL="342265" indent="-342265"/>
            <a:endParaRPr lang="en-US">
              <a:solidFill>
                <a:schemeClr val="accent4">
                  <a:lumMod val="50000"/>
                </a:schemeClr>
              </a:solidFill>
              <a:cs typeface="Calibri" panose="020F0502020204030204" pitchFamily="34" charset="0"/>
            </a:endParaRPr>
          </a:p>
          <a:p>
            <a:pPr marL="342265" indent="-342265"/>
            <a:endParaRPr lang="en-US">
              <a:solidFill>
                <a:schemeClr val="accent4">
                  <a:lumMod val="50000"/>
                </a:schemeClr>
              </a:solidFill>
              <a:cs typeface="Calibri" panose="020F0502020204030204" pitchFamily="34" charset="0"/>
            </a:endParaRPr>
          </a:p>
        </p:txBody>
      </p:sp>
      <p:pic>
        <p:nvPicPr>
          <p:cNvPr id="1028" name="Picture 4" descr="Un grupo de personas en un hospital usando batas, mascarillas y protección para la cabeza empiezan a quitarse las batas. Una persona al frente del grupo está usando uniforme médico y demuestra cómo se debe quitar la bata.">
            <a:extLst>
              <a:ext uri="{FF2B5EF4-FFF2-40B4-BE49-F238E27FC236}">
                <a16:creationId xmlns:a16="http://schemas.microsoft.com/office/drawing/2014/main" id="{40451288-616C-8D22-452B-5C1A7EA370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6050" y="1581414"/>
            <a:ext cx="4932155" cy="3487738"/>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4B40E3D-56DD-C3AA-E124-7AD37DCCCBA3}"/>
              </a:ext>
            </a:extLst>
          </p:cNvPr>
          <p:cNvSpPr txBox="1"/>
          <p:nvPr/>
        </p:nvSpPr>
        <p:spPr>
          <a:xfrm>
            <a:off x="5958577" y="5079038"/>
            <a:ext cx="6007100" cy="307777"/>
          </a:xfrm>
          <a:prstGeom prst="rect">
            <a:avLst/>
          </a:prstGeom>
          <a:noFill/>
        </p:spPr>
        <p:txBody>
          <a:bodyPr wrap="square">
            <a:spAutoFit/>
          </a:bodyPr>
          <a:lstStyle/>
          <a:p>
            <a:pPr algn="ctr"/>
            <a:r>
              <a:rPr lang="es-ES" sz="1400" dirty="0">
                <a:hlinkClick r:id="rId4"/>
              </a:rPr>
              <a:t>https://phil.cdc.gov//PHIL_Images/18351/18351_lores.jpg</a:t>
            </a:r>
            <a:endParaRPr lang="es-ES" sz="1400" dirty="0"/>
          </a:p>
        </p:txBody>
      </p:sp>
    </p:spTree>
    <p:extLst>
      <p:ext uri="{BB962C8B-B14F-4D97-AF65-F5344CB8AC3E}">
        <p14:creationId xmlns:p14="http://schemas.microsoft.com/office/powerpoint/2010/main" val="294865678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DA62067-13A7-CBC3-1731-AEC570D613A4}"/>
              </a:ext>
              <a:ext uri="{C183D7F6-B498-43B3-948B-1728B52AA6E4}">
                <adec:decorative xmlns:adec="http://schemas.microsoft.com/office/drawing/2017/decorative" val="1"/>
              </a:ext>
            </a:extLst>
          </p:cNvPr>
          <p:cNvSpPr/>
          <p:nvPr/>
        </p:nvSpPr>
        <p:spPr>
          <a:xfrm>
            <a:off x="-1" y="1"/>
            <a:ext cx="4885151" cy="673900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347912-DCBB-4C87-8FF4-AE3BD560F5F7}"/>
              </a:ext>
            </a:extLst>
          </p:cNvPr>
          <p:cNvSpPr>
            <a:spLocks noGrp="1"/>
          </p:cNvSpPr>
          <p:nvPr>
            <p:ph type="title"/>
          </p:nvPr>
        </p:nvSpPr>
        <p:spPr>
          <a:xfrm>
            <a:off x="475989" y="1478070"/>
            <a:ext cx="3970750" cy="3231715"/>
          </a:xfrm>
        </p:spPr>
        <p:txBody>
          <a:bodyPr vert="horz" lIns="91440" tIns="45720" rIns="91440" bIns="45720" rtlCol="0" anchor="b">
            <a:normAutofit/>
          </a:bodyPr>
          <a:lstStyle/>
          <a:p>
            <a:pPr>
              <a:lnSpc>
                <a:spcPct val="90000"/>
              </a:lnSpc>
            </a:pPr>
            <a:r>
              <a:rPr lang="es-ES" sz="3400">
                <a:solidFill>
                  <a:schemeClr val="bg2"/>
                </a:solidFill>
                <a:latin typeface="+mj-lt"/>
                <a:ea typeface="+mj-lt"/>
                <a:cs typeface="+mj-cs"/>
              </a:rPr>
              <a:t>EPP</a:t>
            </a:r>
            <a:br>
              <a:rPr lang="es-ES" sz="3400">
                <a:solidFill>
                  <a:schemeClr val="bg2"/>
                </a:solidFill>
                <a:latin typeface="+mj-lt"/>
                <a:ea typeface="+mj-lt"/>
                <a:cs typeface="+mj-cs"/>
              </a:rPr>
            </a:br>
            <a:r>
              <a:rPr lang="es-ES" sz="3400">
                <a:solidFill>
                  <a:schemeClr val="bg2"/>
                </a:solidFill>
                <a:latin typeface="+mj-lt"/>
                <a:ea typeface="+mj-lt"/>
                <a:cs typeface="+mj-cs"/>
              </a:rPr>
              <a:t>Videos de cómo ponerse y quitarse el EPP</a:t>
            </a:r>
            <a:br>
              <a:rPr lang="es-ES" sz="3400" b="0">
                <a:solidFill>
                  <a:schemeClr val="bg2"/>
                </a:solidFill>
                <a:latin typeface="+mj-lt"/>
                <a:ea typeface="+mj-lt"/>
                <a:cs typeface="+mj-cs"/>
              </a:rPr>
            </a:br>
            <a:br>
              <a:rPr lang="es-ES" sz="3400" b="0">
                <a:solidFill>
                  <a:schemeClr val="bg2"/>
                </a:solidFill>
                <a:latin typeface="+mj-lt"/>
                <a:ea typeface="+mj-lt"/>
                <a:cs typeface="+mj-cs"/>
              </a:rPr>
            </a:br>
            <a:endParaRPr lang="es-ES" sz="3400" b="0">
              <a:solidFill>
                <a:schemeClr val="bg2"/>
              </a:solidFill>
              <a:latin typeface="+mj-lt"/>
              <a:ea typeface="+mj-lt"/>
              <a:cs typeface="+mj-cs"/>
            </a:endParaRPr>
          </a:p>
        </p:txBody>
      </p:sp>
      <p:sp>
        <p:nvSpPr>
          <p:cNvPr id="3" name="Text Placeholder 2">
            <a:extLst>
              <a:ext uri="{FF2B5EF4-FFF2-40B4-BE49-F238E27FC236}">
                <a16:creationId xmlns:a16="http://schemas.microsoft.com/office/drawing/2014/main" id="{96072F20-1366-4194-9DFE-5F2AEE59AC15}"/>
              </a:ext>
            </a:extLst>
          </p:cNvPr>
          <p:cNvSpPr>
            <a:spLocks noGrp="1"/>
          </p:cNvSpPr>
          <p:nvPr>
            <p:ph type="body" sz="quarter" idx="10"/>
          </p:nvPr>
        </p:nvSpPr>
        <p:spPr>
          <a:xfrm>
            <a:off x="5724394" y="526094"/>
            <a:ext cx="5858005" cy="5474658"/>
          </a:xfrm>
        </p:spPr>
        <p:txBody>
          <a:bodyPr vert="horz" lIns="91440" tIns="45720" rIns="91440" bIns="45720" rtlCol="0" anchor="ctr">
            <a:normAutofit/>
          </a:bodyPr>
          <a:lstStyle/>
          <a:p>
            <a:pPr marL="114291" indent="0">
              <a:buNone/>
            </a:pPr>
            <a:r>
              <a:rPr lang="es-ES" sz="2800" dirty="0">
                <a:solidFill>
                  <a:srgbClr val="000000"/>
                </a:solidFill>
              </a:rPr>
              <a:t>Exactamente cómo ponerse y quitarse el EPP depende de los artículos específicos de EPP disponibles.</a:t>
            </a:r>
          </a:p>
          <a:p>
            <a:pPr marL="114291" indent="0">
              <a:buNone/>
            </a:pPr>
            <a:endParaRPr lang="en-US" sz="2800" dirty="0">
              <a:solidFill>
                <a:srgbClr val="000000"/>
              </a:solidFill>
            </a:endParaRPr>
          </a:p>
          <a:p>
            <a:pPr marL="114291" indent="0">
              <a:buNone/>
            </a:pPr>
            <a:r>
              <a:rPr lang="es-ES" sz="2800" dirty="0">
                <a:solidFill>
                  <a:srgbClr val="000000"/>
                </a:solidFill>
              </a:rPr>
              <a:t>El enlace que sigue tiene videos de cómo ponerse y quitarse el EPP:</a:t>
            </a:r>
          </a:p>
          <a:p>
            <a:pPr marL="114291" indent="0">
              <a:buNone/>
            </a:pPr>
            <a:r>
              <a:rPr lang="en-US" sz="2400">
                <a:hlinkClick r:id="rId3"/>
              </a:rPr>
              <a:t>Guidance for Personal Protective Equipment (PPE) | Viral Hemorrhagic Fevers (VHFs) | CDC</a:t>
            </a:r>
            <a:endParaRPr lang="en-US" dirty="0">
              <a:solidFill>
                <a:schemeClr val="tx1"/>
              </a:solidFill>
            </a:endParaRPr>
          </a:p>
          <a:p>
            <a:pPr indent="-228600">
              <a:buFont typeface="Arial" panose="020B0604020202020204" pitchFamily="34" charset="0"/>
              <a:buChar char="•"/>
            </a:pPr>
            <a:endParaRPr lang="en-US" dirty="0">
              <a:solidFill>
                <a:schemeClr val="tx1"/>
              </a:solidFill>
            </a:endParaRPr>
          </a:p>
        </p:txBody>
      </p:sp>
    </p:spTree>
    <p:extLst>
      <p:ext uri="{BB962C8B-B14F-4D97-AF65-F5344CB8AC3E}">
        <p14:creationId xmlns:p14="http://schemas.microsoft.com/office/powerpoint/2010/main" val="353097312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967331"/>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Ponerse el EPP: Notas</a:t>
            </a:r>
          </a:p>
        </p:txBody>
      </p:sp>
      <p:sp>
        <p:nvSpPr>
          <p:cNvPr id="3" name="Text Placeholder 2"/>
          <p:cNvSpPr>
            <a:spLocks noGrp="1"/>
          </p:cNvSpPr>
          <p:nvPr>
            <p:ph type="body" sz="quarter" idx="10"/>
          </p:nvPr>
        </p:nvSpPr>
        <p:spPr>
          <a:xfrm>
            <a:off x="598227" y="1439563"/>
            <a:ext cx="5486400" cy="4176467"/>
          </a:xfrm>
        </p:spPr>
        <p:txBody>
          <a:bodyPr>
            <a:normAutofit/>
          </a:bodyPr>
          <a:lstStyle/>
          <a:p>
            <a:pPr marL="342265" indent="-342265"/>
            <a:r>
              <a:rPr lang="es-ES" sz="2400" b="1" dirty="0">
                <a:solidFill>
                  <a:srgbClr val="000000"/>
                </a:solidFill>
                <a:latin typeface="Calibri"/>
                <a:cs typeface="Calibri"/>
              </a:rPr>
              <a:t>Antes de ponerse el EPP</a:t>
            </a:r>
          </a:p>
          <a:p>
            <a:pPr marL="742315" lvl="1" indent="-285115"/>
            <a:r>
              <a:rPr lang="es-ES" sz="2500" dirty="0">
                <a:solidFill>
                  <a:srgbClr val="000000"/>
                </a:solidFill>
                <a:latin typeface="Calibri"/>
                <a:cs typeface="Calibri"/>
              </a:rPr>
              <a:t>Usen ropa o prendas específicas que puedan cambiarse o lavarse (p. ej., uniformes médicos)</a:t>
            </a:r>
          </a:p>
          <a:p>
            <a:pPr marL="742315" lvl="1" indent="-285115"/>
            <a:r>
              <a:rPr lang="es-ES" sz="2500" dirty="0">
                <a:solidFill>
                  <a:srgbClr val="000000"/>
                </a:solidFill>
                <a:latin typeface="Calibri"/>
                <a:cs typeface="Calibri"/>
              </a:rPr>
              <a:t>Quítense las joyas y los accesorios</a:t>
            </a:r>
          </a:p>
          <a:p>
            <a:pPr marL="742315" lvl="1" indent="-285115"/>
            <a:r>
              <a:rPr lang="es-ES" sz="2500" dirty="0">
                <a:solidFill>
                  <a:srgbClr val="000000"/>
                </a:solidFill>
                <a:latin typeface="Calibri"/>
                <a:cs typeface="Calibri"/>
              </a:rPr>
              <a:t>Realicen la higiene de las manos</a:t>
            </a:r>
          </a:p>
          <a:p>
            <a:pPr marL="742315" lvl="1" indent="-285115"/>
            <a:r>
              <a:rPr lang="es-ES" sz="2500" dirty="0">
                <a:solidFill>
                  <a:srgbClr val="000000"/>
                </a:solidFill>
                <a:latin typeface="Calibri"/>
                <a:cs typeface="Calibri"/>
              </a:rPr>
              <a:t>Verifiquen que el EPP no tenga rasgaduras u otros tipos de daño que podrían reducir su eficacia</a:t>
            </a:r>
          </a:p>
          <a:p>
            <a:pPr marL="342265" indent="-342265"/>
            <a:endParaRPr lang="en-US" sz="2400" dirty="0">
              <a:solidFill>
                <a:schemeClr val="accent4">
                  <a:lumMod val="50000"/>
                </a:schemeClr>
              </a:solidFill>
              <a:latin typeface="Calibri"/>
              <a:cs typeface="Calibri"/>
            </a:endParaRPr>
          </a:p>
          <a:p>
            <a:pPr marL="342265" indent="-342265"/>
            <a:endParaRPr lang="en-US" sz="2400" dirty="0">
              <a:solidFill>
                <a:schemeClr val="accent4">
                  <a:lumMod val="50000"/>
                </a:schemeClr>
              </a:solidFill>
              <a:latin typeface="Calibri"/>
              <a:cs typeface="Calibri"/>
            </a:endParaRPr>
          </a:p>
          <a:p>
            <a:pPr marL="0" indent="0">
              <a:buNone/>
            </a:pPr>
            <a:endParaRPr lang="en-US" sz="2400" dirty="0">
              <a:solidFill>
                <a:schemeClr val="accent4">
                  <a:lumMod val="50000"/>
                </a:schemeClr>
              </a:solidFill>
              <a:latin typeface="Calibri"/>
              <a:cs typeface="Calibri"/>
            </a:endParaRPr>
          </a:p>
        </p:txBody>
      </p:sp>
      <p:sp>
        <p:nvSpPr>
          <p:cNvPr id="9" name="Rectangle 8">
            <a:extLst>
              <a:ext uri="{FF2B5EF4-FFF2-40B4-BE49-F238E27FC236}">
                <a16:creationId xmlns:a16="http://schemas.microsoft.com/office/drawing/2014/main" id="{DDDE285A-A4DB-4FA6-87BD-E376636E555A}"/>
              </a:ext>
            </a:extLst>
          </p:cNvPr>
          <p:cNvSpPr/>
          <p:nvPr/>
        </p:nvSpPr>
        <p:spPr>
          <a:xfrm>
            <a:off x="632348" y="5100060"/>
            <a:ext cx="5475027" cy="846386"/>
          </a:xfrm>
          <a:prstGeom prst="rect">
            <a:avLst/>
          </a:prstGeom>
        </p:spPr>
        <p:txBody>
          <a:bodyPr wrap="square">
            <a:spAutoFit/>
          </a:bodyPr>
          <a:lstStyle/>
          <a:p>
            <a:pPr marL="342900" indent="-342900">
              <a:buClr>
                <a:schemeClr val="accent2">
                  <a:lumMod val="60000"/>
                  <a:lumOff val="40000"/>
                </a:schemeClr>
              </a:buClr>
              <a:buFont typeface="Arial" panose="020B0604020202020204" pitchFamily="34" charset="0"/>
              <a:buChar char="•"/>
            </a:pPr>
            <a:r>
              <a:rPr lang="es-ES" sz="2400" b="1" dirty="0">
                <a:solidFill>
                  <a:srgbClr val="000000"/>
                </a:solidFill>
                <a:latin typeface="Calibri"/>
                <a:cs typeface="Calibri"/>
              </a:rPr>
              <a:t>Al ponerse una bata</a:t>
            </a:r>
          </a:p>
          <a:p>
            <a:pPr marL="800100" lvl="1" indent="-342900">
              <a:buClr>
                <a:schemeClr val="accent2">
                  <a:lumMod val="60000"/>
                  <a:lumOff val="40000"/>
                </a:schemeClr>
              </a:buClr>
              <a:buFont typeface="Calibri" panose="020F0502020204030204" pitchFamily="34" charset="0"/>
              <a:buChar char="—"/>
            </a:pPr>
            <a:r>
              <a:rPr lang="es-ES" sz="2500" dirty="0">
                <a:solidFill>
                  <a:srgbClr val="000000"/>
                </a:solidFill>
                <a:latin typeface="Calibri"/>
                <a:cs typeface="Calibri"/>
              </a:rPr>
              <a:t>Aten las cintas alrededor del cuello y la cintura</a:t>
            </a:r>
          </a:p>
        </p:txBody>
      </p:sp>
      <p:pic>
        <p:nvPicPr>
          <p:cNvPr id="10" name="Picture 9" descr="Dos imágenes de una persona poniéndose una bata. La primera imagen es la vista lateral de la persona poniéndose la bata sobre los brazos. La segunda imagen muestra a la persona de espaldas mientras se ata la bata en la espalda.">
            <a:extLst>
              <a:ext uri="{FF2B5EF4-FFF2-40B4-BE49-F238E27FC236}">
                <a16:creationId xmlns:a16="http://schemas.microsoft.com/office/drawing/2014/main" id="{2BFA1FEE-D6AB-4561-9DAD-231B42AB3DA0}"/>
              </a:ext>
            </a:extLst>
          </p:cNvPr>
          <p:cNvPicPr>
            <a:picLocks noChangeAspect="1"/>
          </p:cNvPicPr>
          <p:nvPr/>
        </p:nvPicPr>
        <p:blipFill>
          <a:blip r:embed="rId3"/>
          <a:stretch>
            <a:fillRect/>
          </a:stretch>
        </p:blipFill>
        <p:spPr>
          <a:xfrm>
            <a:off x="6972291" y="4116237"/>
            <a:ext cx="3789539" cy="1967645"/>
          </a:xfrm>
          <a:prstGeom prst="rect">
            <a:avLst/>
          </a:prstGeom>
        </p:spPr>
      </p:pic>
      <p:pic>
        <p:nvPicPr>
          <p:cNvPr id="12" name="Picture 11" descr="Una imagen de manos siendo lavadas bajo agua y, al lado, una imagen de manos con una poniendo desinfectante de manos en la palma de la otra.">
            <a:extLst>
              <a:ext uri="{FF2B5EF4-FFF2-40B4-BE49-F238E27FC236}">
                <a16:creationId xmlns:a16="http://schemas.microsoft.com/office/drawing/2014/main" id="{3BE22010-52F8-26D3-EFF6-E22233F13540}"/>
              </a:ext>
            </a:extLst>
          </p:cNvPr>
          <p:cNvPicPr>
            <a:picLocks noChangeAspect="1"/>
          </p:cNvPicPr>
          <p:nvPr/>
        </p:nvPicPr>
        <p:blipFill>
          <a:blip r:embed="rId4"/>
          <a:stretch>
            <a:fillRect/>
          </a:stretch>
        </p:blipFill>
        <p:spPr>
          <a:xfrm>
            <a:off x="6972291" y="1707847"/>
            <a:ext cx="3651821" cy="1463167"/>
          </a:xfrm>
          <a:prstGeom prst="rect">
            <a:avLst/>
          </a:prstGeom>
        </p:spPr>
      </p:pic>
    </p:spTree>
    <p:extLst>
      <p:ext uri="{BB962C8B-B14F-4D97-AF65-F5344CB8AC3E}">
        <p14:creationId xmlns:p14="http://schemas.microsoft.com/office/powerpoint/2010/main" val="338966043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925"/>
            <a:ext cx="10972800" cy="1143000"/>
          </a:xfrm>
        </p:spPr>
        <p:txBody>
          <a:bodyPr/>
          <a:lstStyle/>
          <a:p>
            <a:r>
              <a:rPr lang="es-ES" dirty="0">
                <a:solidFill>
                  <a:schemeClr val="accent5">
                    <a:lumMod val="75000"/>
                  </a:schemeClr>
                </a:solidFill>
                <a:latin typeface="Calibri Light" panose="020F0302020204030204" pitchFamily="34" charset="0"/>
                <a:cs typeface="Calibri Light" panose="020F0302020204030204" pitchFamily="34" charset="0"/>
              </a:rPr>
              <a:t>Ponerse el EPP: </a:t>
            </a:r>
            <a:r>
              <a:rPr lang="es-ES" dirty="0">
                <a:latin typeface="Calibri Light" panose="020F0302020204030204" pitchFamily="34" charset="0"/>
                <a:cs typeface="Calibri Light" panose="020F0302020204030204" pitchFamily="34" charset="0"/>
              </a:rPr>
              <a:t>Notas</a:t>
            </a:r>
            <a:r>
              <a:rPr lang="es-ES" dirty="0">
                <a:solidFill>
                  <a:schemeClr val="accent5">
                    <a:lumMod val="75000"/>
                  </a:schemeClr>
                </a:solidFill>
                <a:latin typeface="Calibri Light" panose="020F0302020204030204" pitchFamily="34" charset="0"/>
                <a:cs typeface="Calibri Light" panose="020F0302020204030204" pitchFamily="34" charset="0"/>
              </a:rPr>
              <a:t> </a:t>
            </a:r>
            <a:r>
              <a:rPr lang="es-ES" dirty="0">
                <a:solidFill>
                  <a:schemeClr val="bg2"/>
                </a:solidFill>
                <a:latin typeface="Calibri Light" panose="020F0302020204030204" pitchFamily="34" charset="0"/>
                <a:cs typeface="Calibri Light" panose="020F0302020204030204" pitchFamily="34" charset="0"/>
              </a:rPr>
              <a:t>(continuación)</a:t>
            </a:r>
          </a:p>
        </p:txBody>
      </p:sp>
      <p:sp>
        <p:nvSpPr>
          <p:cNvPr id="3" name="Text Placeholder 2"/>
          <p:cNvSpPr>
            <a:spLocks noGrp="1"/>
          </p:cNvSpPr>
          <p:nvPr>
            <p:ph type="body" sz="quarter" idx="10"/>
          </p:nvPr>
        </p:nvSpPr>
        <p:spPr>
          <a:xfrm>
            <a:off x="609600" y="1160545"/>
            <a:ext cx="8132694" cy="4176467"/>
          </a:xfrm>
        </p:spPr>
        <p:txBody>
          <a:bodyPr>
            <a:normAutofit/>
          </a:bodyPr>
          <a:lstStyle/>
          <a:p>
            <a:r>
              <a:rPr lang="es-ES" sz="2400" b="1" dirty="0">
                <a:solidFill>
                  <a:srgbClr val="000000"/>
                </a:solidFill>
                <a:latin typeface="Calibri"/>
                <a:cs typeface="Calibri"/>
              </a:rPr>
              <a:t>Mascarilla</a:t>
            </a:r>
            <a:r>
              <a:rPr lang="es-ES" sz="2400" dirty="0">
                <a:solidFill>
                  <a:srgbClr val="000000"/>
                </a:solidFill>
                <a:latin typeface="Calibri"/>
                <a:cs typeface="Calibri"/>
              </a:rPr>
              <a:t> </a:t>
            </a:r>
          </a:p>
          <a:p>
            <a:pPr lvl="1"/>
            <a:r>
              <a:rPr lang="es-ES" sz="2400" dirty="0">
                <a:solidFill>
                  <a:srgbClr val="000000"/>
                </a:solidFill>
                <a:latin typeface="Calibri"/>
                <a:cs typeface="Calibri"/>
              </a:rPr>
              <a:t>Ponerse la mascarilla rígida que mantiene su forma sobre la nariz, la boca y el mentón</a:t>
            </a:r>
          </a:p>
          <a:p>
            <a:pPr lvl="1"/>
            <a:r>
              <a:rPr lang="es-ES" sz="2400" dirty="0">
                <a:solidFill>
                  <a:srgbClr val="000000"/>
                </a:solidFill>
                <a:latin typeface="Calibri"/>
                <a:cs typeface="Calibri"/>
              </a:rPr>
              <a:t>Ajustar la pieza nasal flexible sobre el puente de la nariz</a:t>
            </a:r>
          </a:p>
          <a:p>
            <a:pPr lvl="1"/>
            <a:r>
              <a:rPr lang="es-ES" sz="2400" b="1" dirty="0">
                <a:solidFill>
                  <a:srgbClr val="000000"/>
                </a:solidFill>
                <a:latin typeface="Calibri"/>
                <a:cs typeface="Calibri"/>
              </a:rPr>
              <a:t>Ajustar a medida  </a:t>
            </a:r>
          </a:p>
          <a:p>
            <a:pPr marL="0" indent="0">
              <a:buNone/>
            </a:pPr>
            <a:endParaRPr lang="en-US" dirty="0">
              <a:latin typeface="Calibri"/>
              <a:cs typeface="Calibri Light"/>
            </a:endParaRPr>
          </a:p>
        </p:txBody>
      </p:sp>
      <p:pic>
        <p:nvPicPr>
          <p:cNvPr id="7" name="Picture 6" descr="Imagen de una cara con una mascarilla rígida que mantiene su forma y cubre la nariz, la boca y el mentón.">
            <a:extLst>
              <a:ext uri="{FF2B5EF4-FFF2-40B4-BE49-F238E27FC236}">
                <a16:creationId xmlns:a16="http://schemas.microsoft.com/office/drawing/2014/main" id="{41EB34CC-0F6B-BD64-90E0-EEF3899483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2294" y="1717440"/>
            <a:ext cx="1133929" cy="1143001"/>
          </a:xfrm>
          <a:prstGeom prst="rect">
            <a:avLst/>
          </a:prstGeom>
        </p:spPr>
      </p:pic>
      <p:sp>
        <p:nvSpPr>
          <p:cNvPr id="12" name="Text Placeholder 2">
            <a:extLst>
              <a:ext uri="{FF2B5EF4-FFF2-40B4-BE49-F238E27FC236}">
                <a16:creationId xmlns:a16="http://schemas.microsoft.com/office/drawing/2014/main" id="{56110003-617E-47BC-AD2B-153388BEAE1E}"/>
              </a:ext>
            </a:extLst>
          </p:cNvPr>
          <p:cNvSpPr txBox="1">
            <a:spLocks/>
          </p:cNvSpPr>
          <p:nvPr/>
        </p:nvSpPr>
        <p:spPr bwMode="auto">
          <a:xfrm>
            <a:off x="694453" y="3230301"/>
            <a:ext cx="5626136" cy="98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sz="2400" b="1" dirty="0">
                <a:solidFill>
                  <a:srgbClr val="000000"/>
                </a:solidFill>
                <a:latin typeface="Calibri"/>
                <a:cs typeface="Calibri"/>
              </a:rPr>
              <a:t>Protector facial o gafas protectoras</a:t>
            </a:r>
            <a:r>
              <a:rPr lang="es-ES" sz="2400" dirty="0">
                <a:solidFill>
                  <a:srgbClr val="000000"/>
                </a:solidFill>
                <a:latin typeface="Calibri"/>
                <a:cs typeface="Calibri"/>
              </a:rPr>
              <a:t> </a:t>
            </a:r>
          </a:p>
          <a:p>
            <a:pPr lvl="1">
              <a:buClr>
                <a:schemeClr val="accent2">
                  <a:lumMod val="60000"/>
                  <a:lumOff val="40000"/>
                </a:schemeClr>
              </a:buClr>
              <a:buFont typeface="Calibri" panose="020F0502020204030204" pitchFamily="34" charset="0"/>
              <a:buChar char="—"/>
            </a:pPr>
            <a:r>
              <a:rPr lang="es-ES" sz="2400" dirty="0">
                <a:solidFill>
                  <a:srgbClr val="000000"/>
                </a:solidFill>
                <a:latin typeface="Calibri"/>
                <a:cs typeface="Calibri"/>
              </a:rPr>
              <a:t>Colocárselo sobre la cara y los ojos</a:t>
            </a:r>
          </a:p>
          <a:p>
            <a:pPr lvl="1">
              <a:buClr>
                <a:schemeClr val="accent2">
                  <a:lumMod val="60000"/>
                  <a:lumOff val="40000"/>
                </a:schemeClr>
              </a:buClr>
              <a:buFont typeface="Calibri" panose="020F0502020204030204" pitchFamily="34" charset="0"/>
              <a:buChar char="—"/>
            </a:pPr>
            <a:r>
              <a:rPr lang="es-ES" sz="2400" b="1" dirty="0">
                <a:solidFill>
                  <a:srgbClr val="000000"/>
                </a:solidFill>
                <a:latin typeface="Calibri"/>
                <a:cs typeface="Calibri"/>
              </a:rPr>
              <a:t>Ajustar a medida  </a:t>
            </a:r>
          </a:p>
          <a:p>
            <a:pPr marL="514350" indent="-514350">
              <a:buFontTx/>
              <a:buAutoNum type="arabicPeriod" startAt="3"/>
            </a:pPr>
            <a:endParaRPr lang="en-US" dirty="0">
              <a:latin typeface="Calibri"/>
              <a:cs typeface="Calibri"/>
            </a:endParaRPr>
          </a:p>
          <a:p>
            <a:pPr marL="0" indent="0">
              <a:buNone/>
            </a:pPr>
            <a:endParaRPr lang="en-US" dirty="0">
              <a:latin typeface="Calibri"/>
              <a:cs typeface="Calibri Light"/>
            </a:endParaRPr>
          </a:p>
        </p:txBody>
      </p:sp>
      <p:pic>
        <p:nvPicPr>
          <p:cNvPr id="13" name="Picture 12" descr="Dos imágenes. La primera muestra a una persona usando una bata y mascarilla y poniéndose gafas protectoras. La segunda muestra a una persona con una bata y gafas protectoras poniéndose un protector facial.">
            <a:extLst>
              <a:ext uri="{FF2B5EF4-FFF2-40B4-BE49-F238E27FC236}">
                <a16:creationId xmlns:a16="http://schemas.microsoft.com/office/drawing/2014/main" id="{A1AEB9AF-EE0E-4B8A-B494-52ABEBE22FD1}"/>
              </a:ext>
            </a:extLst>
          </p:cNvPr>
          <p:cNvPicPr>
            <a:picLocks noChangeAspect="1"/>
          </p:cNvPicPr>
          <p:nvPr/>
        </p:nvPicPr>
        <p:blipFill rotWithShape="1">
          <a:blip r:embed="rId4"/>
          <a:srcRect t="1" r="31271" b="609"/>
          <a:stretch/>
        </p:blipFill>
        <p:spPr>
          <a:xfrm>
            <a:off x="7371514" y="3160242"/>
            <a:ext cx="2845018" cy="1572344"/>
          </a:xfrm>
          <a:prstGeom prst="rect">
            <a:avLst/>
          </a:prstGeom>
        </p:spPr>
      </p:pic>
      <p:sp>
        <p:nvSpPr>
          <p:cNvPr id="14" name="Text Placeholder 2">
            <a:extLst>
              <a:ext uri="{FF2B5EF4-FFF2-40B4-BE49-F238E27FC236}">
                <a16:creationId xmlns:a16="http://schemas.microsoft.com/office/drawing/2014/main" id="{7493514C-A234-465F-8908-E370AAC46FB3}"/>
              </a:ext>
            </a:extLst>
          </p:cNvPr>
          <p:cNvSpPr txBox="1">
            <a:spLocks/>
          </p:cNvSpPr>
          <p:nvPr/>
        </p:nvSpPr>
        <p:spPr bwMode="auto">
          <a:xfrm>
            <a:off x="609600" y="4582652"/>
            <a:ext cx="6994358" cy="1451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sz="2400" b="1" dirty="0">
                <a:solidFill>
                  <a:srgbClr val="000000"/>
                </a:solidFill>
                <a:latin typeface="Calibri"/>
                <a:cs typeface="Calibri"/>
              </a:rPr>
              <a:t>Guantes</a:t>
            </a:r>
          </a:p>
          <a:p>
            <a:pPr lvl="1">
              <a:buClr>
                <a:schemeClr val="accent2">
                  <a:lumMod val="60000"/>
                  <a:lumOff val="40000"/>
                </a:schemeClr>
              </a:buClr>
              <a:buFont typeface="Calibri" panose="020F0502020204030204" pitchFamily="34" charset="0"/>
              <a:buChar char="—"/>
            </a:pPr>
            <a:r>
              <a:rPr lang="es-ES" sz="2400" dirty="0">
                <a:solidFill>
                  <a:srgbClr val="000000"/>
                </a:solidFill>
                <a:latin typeface="Calibri"/>
                <a:cs typeface="Calibri"/>
              </a:rPr>
              <a:t>El par de guantes interior va </a:t>
            </a:r>
            <a:r>
              <a:rPr lang="es-ES" sz="2400" b="1" dirty="0">
                <a:solidFill>
                  <a:schemeClr val="accent5">
                    <a:lumMod val="75000"/>
                  </a:schemeClr>
                </a:solidFill>
                <a:latin typeface="Calibri"/>
                <a:cs typeface="Calibri"/>
              </a:rPr>
              <a:t>debajo</a:t>
            </a:r>
            <a:r>
              <a:rPr lang="es-ES" sz="2400" dirty="0">
                <a:solidFill>
                  <a:srgbClr val="000000"/>
                </a:solidFill>
                <a:latin typeface="Calibri"/>
                <a:cs typeface="Calibri"/>
              </a:rPr>
              <a:t> del puño de la bata</a:t>
            </a:r>
          </a:p>
          <a:p>
            <a:pPr lvl="1">
              <a:buClr>
                <a:schemeClr val="accent2">
                  <a:lumMod val="60000"/>
                  <a:lumOff val="40000"/>
                </a:schemeClr>
              </a:buClr>
              <a:buFont typeface="Calibri" panose="020F0502020204030204" pitchFamily="34" charset="0"/>
              <a:buChar char="—"/>
            </a:pPr>
            <a:r>
              <a:rPr lang="es-ES" sz="2400" dirty="0">
                <a:solidFill>
                  <a:srgbClr val="000000"/>
                </a:solidFill>
                <a:latin typeface="Calibri"/>
                <a:cs typeface="Calibri"/>
              </a:rPr>
              <a:t>El par de guantes exterior va </a:t>
            </a:r>
            <a:r>
              <a:rPr lang="es-ES" sz="2400" b="1" dirty="0">
                <a:solidFill>
                  <a:schemeClr val="accent5">
                    <a:lumMod val="75000"/>
                  </a:schemeClr>
                </a:solidFill>
                <a:latin typeface="Calibri"/>
                <a:cs typeface="Calibri"/>
              </a:rPr>
              <a:t>por encima</a:t>
            </a:r>
            <a:r>
              <a:rPr lang="es-ES" sz="2400" dirty="0">
                <a:solidFill>
                  <a:srgbClr val="000000"/>
                </a:solidFill>
                <a:latin typeface="Calibri"/>
                <a:cs typeface="Calibri"/>
              </a:rPr>
              <a:t> del puño de la bata</a:t>
            </a:r>
          </a:p>
          <a:p>
            <a:pPr marL="514350" indent="-514350">
              <a:buFontTx/>
              <a:buAutoNum type="arabicPeriod" startAt="3"/>
            </a:pPr>
            <a:endParaRPr lang="en-US" dirty="0">
              <a:latin typeface="Calibri"/>
              <a:cs typeface="Calibri"/>
            </a:endParaRPr>
          </a:p>
          <a:p>
            <a:pPr marL="0" indent="0">
              <a:buNone/>
            </a:pPr>
            <a:endParaRPr lang="en-US" dirty="0">
              <a:latin typeface="Calibri"/>
              <a:cs typeface="Calibri Light"/>
            </a:endParaRPr>
          </a:p>
        </p:txBody>
      </p:sp>
      <p:pic>
        <p:nvPicPr>
          <p:cNvPr id="10" name="Picture 9" descr="Imagen de manos poniéndose guantes. Una flecha indica la dirección en la que los guantes se ponen sobre los puños de la bata.">
            <a:extLst>
              <a:ext uri="{FF2B5EF4-FFF2-40B4-BE49-F238E27FC236}">
                <a16:creationId xmlns:a16="http://schemas.microsoft.com/office/drawing/2014/main" id="{DC8B1CCF-06A5-41AC-8BD1-3F8CB3CB065D}"/>
              </a:ext>
            </a:extLst>
          </p:cNvPr>
          <p:cNvPicPr>
            <a:picLocks noChangeAspect="1"/>
          </p:cNvPicPr>
          <p:nvPr/>
        </p:nvPicPr>
        <p:blipFill>
          <a:blip r:embed="rId5"/>
          <a:stretch>
            <a:fillRect/>
          </a:stretch>
        </p:blipFill>
        <p:spPr>
          <a:xfrm>
            <a:off x="7732426" y="4909777"/>
            <a:ext cx="2935574" cy="1720439"/>
          </a:xfrm>
          <a:prstGeom prst="rect">
            <a:avLst/>
          </a:prstGeom>
        </p:spPr>
      </p:pic>
    </p:spTree>
    <p:extLst>
      <p:ext uri="{BB962C8B-B14F-4D97-AF65-F5344CB8AC3E}">
        <p14:creationId xmlns:p14="http://schemas.microsoft.com/office/powerpoint/2010/main" val="319903920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33DB0-927B-41ED-AD8B-BBC60B0B987E}"/>
              </a:ext>
            </a:extLst>
          </p:cNvPr>
          <p:cNvSpPr>
            <a:spLocks noGrp="1"/>
          </p:cNvSpPr>
          <p:nvPr>
            <p:ph type="title"/>
          </p:nvPr>
        </p:nvSpPr>
        <p:spPr>
          <a:xfrm>
            <a:off x="609600" y="274639"/>
            <a:ext cx="10972800" cy="1051241"/>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Cuándo quitarse el EPP</a:t>
            </a:r>
          </a:p>
        </p:txBody>
      </p:sp>
      <p:sp>
        <p:nvSpPr>
          <p:cNvPr id="3" name="Text Placeholder 2">
            <a:extLst>
              <a:ext uri="{FF2B5EF4-FFF2-40B4-BE49-F238E27FC236}">
                <a16:creationId xmlns:a16="http://schemas.microsoft.com/office/drawing/2014/main" id="{DAA3E710-41EC-49AD-B933-D26BE7714887}"/>
              </a:ext>
            </a:extLst>
          </p:cNvPr>
          <p:cNvSpPr>
            <a:spLocks noGrp="1"/>
          </p:cNvSpPr>
          <p:nvPr>
            <p:ph type="body" sz="quarter" idx="10"/>
          </p:nvPr>
        </p:nvSpPr>
        <p:spPr>
          <a:xfrm>
            <a:off x="609600" y="1588770"/>
            <a:ext cx="10972800" cy="4411981"/>
          </a:xfrm>
        </p:spPr>
        <p:txBody>
          <a:bodyPr/>
          <a:lstStyle/>
          <a:p>
            <a:pPr marL="0" indent="0">
              <a:buNone/>
            </a:pPr>
            <a:r>
              <a:rPr lang="es-ES" sz="2800" dirty="0">
                <a:solidFill>
                  <a:srgbClr val="000000"/>
                </a:solidFill>
                <a:latin typeface="Calibri"/>
                <a:cs typeface="Calibri"/>
              </a:rPr>
              <a:t>Cambiarse el EPP si...</a:t>
            </a:r>
          </a:p>
          <a:p>
            <a:pPr marL="342265" indent="-342265"/>
            <a:r>
              <a:rPr lang="es-ES" sz="2800" dirty="0">
                <a:solidFill>
                  <a:srgbClr val="000000"/>
                </a:solidFill>
                <a:latin typeface="Calibri"/>
                <a:cs typeface="Calibri"/>
              </a:rPr>
              <a:t>está muy contaminado con sangre o líquidos corporales</a:t>
            </a:r>
          </a:p>
          <a:p>
            <a:pPr marL="342265" indent="-342265"/>
            <a:r>
              <a:rPr lang="es-ES" sz="2800" dirty="0">
                <a:solidFill>
                  <a:srgbClr val="000000"/>
                </a:solidFill>
                <a:latin typeface="Calibri"/>
                <a:cs typeface="Calibri"/>
              </a:rPr>
              <a:t>está dañado (p. ej., se rompe el guante o rasga la bata)</a:t>
            </a:r>
          </a:p>
          <a:p>
            <a:pPr marL="114291" indent="0">
              <a:lnSpc>
                <a:spcPts val="3500"/>
              </a:lnSpc>
              <a:spcBef>
                <a:spcPts val="1200"/>
              </a:spcBef>
              <a:buNone/>
            </a:pPr>
            <a:r>
              <a:rPr lang="es-ES" sz="2800" dirty="0">
                <a:solidFill>
                  <a:srgbClr val="000000"/>
                </a:solidFill>
                <a:latin typeface="Calibri"/>
                <a:cs typeface="Calibri"/>
              </a:rPr>
              <a:t>Quitarse el EPP...</a:t>
            </a:r>
          </a:p>
          <a:p>
            <a:pPr marL="399406" indent="-285115"/>
            <a:r>
              <a:rPr lang="es-ES" sz="2800" dirty="0">
                <a:solidFill>
                  <a:srgbClr val="000000"/>
                </a:solidFill>
                <a:latin typeface="Calibri"/>
                <a:cs typeface="Calibri"/>
              </a:rPr>
              <a:t>Después de atender a pacientes</a:t>
            </a:r>
          </a:p>
          <a:p>
            <a:pPr marL="742315" lvl="1" indent="-285115"/>
            <a:r>
              <a:rPr lang="es-ES" sz="2400" dirty="0">
                <a:solidFill>
                  <a:srgbClr val="000000"/>
                </a:solidFill>
                <a:latin typeface="Calibri"/>
                <a:cs typeface="Calibri"/>
              </a:rPr>
              <a:t>antes de salir del área de aislamiento</a:t>
            </a:r>
          </a:p>
          <a:p>
            <a:pPr marL="742315" lvl="1" indent="-285115"/>
            <a:r>
              <a:rPr lang="es-ES" sz="2400" dirty="0">
                <a:solidFill>
                  <a:srgbClr val="000000"/>
                </a:solidFill>
                <a:latin typeface="Calibri"/>
                <a:cs typeface="Calibri"/>
              </a:rPr>
              <a:t>en el área designada para quitarse el EPP</a:t>
            </a:r>
          </a:p>
          <a:p>
            <a:pPr marL="399406" indent="-285115"/>
            <a:r>
              <a:rPr lang="es-ES" sz="2800" dirty="0">
                <a:solidFill>
                  <a:srgbClr val="000000"/>
                </a:solidFill>
                <a:latin typeface="Calibri"/>
                <a:cs typeface="Calibri"/>
              </a:rPr>
              <a:t>Después de terminar de hacer tareas de manejo de desechos o limpieza ambiental</a:t>
            </a:r>
          </a:p>
          <a:p>
            <a:pPr marL="742315" lvl="1" indent="-285115"/>
            <a:endParaRPr lang="en-US" sz="2400" dirty="0">
              <a:solidFill>
                <a:srgbClr val="000000"/>
              </a:solidFill>
              <a:latin typeface="Calibri"/>
              <a:cs typeface="Calibri"/>
            </a:endParaRPr>
          </a:p>
          <a:p>
            <a:endParaRPr lang="en-US" dirty="0">
              <a:solidFill>
                <a:srgbClr val="000000"/>
              </a:solidFill>
            </a:endParaRPr>
          </a:p>
        </p:txBody>
      </p:sp>
    </p:spTree>
    <p:extLst>
      <p:ext uri="{BB962C8B-B14F-4D97-AF65-F5344CB8AC3E}">
        <p14:creationId xmlns:p14="http://schemas.microsoft.com/office/powerpoint/2010/main" val="244898223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Información clave al quitarse el EPP</a:t>
            </a:r>
          </a:p>
        </p:txBody>
      </p:sp>
      <p:sp>
        <p:nvSpPr>
          <p:cNvPr id="3" name="Text Placeholder 2"/>
          <p:cNvSpPr>
            <a:spLocks noGrp="1"/>
          </p:cNvSpPr>
          <p:nvPr>
            <p:ph type="body" sz="quarter" idx="10"/>
          </p:nvPr>
        </p:nvSpPr>
        <p:spPr>
          <a:xfrm>
            <a:off x="609600" y="1064712"/>
            <a:ext cx="10972800" cy="4936039"/>
          </a:xfrm>
        </p:spPr>
        <p:txBody>
          <a:bodyPr>
            <a:normAutofit/>
          </a:bodyPr>
          <a:lstStyle/>
          <a:p>
            <a:pPr marL="342265" indent="-342265">
              <a:spcBef>
                <a:spcPts val="1800"/>
              </a:spcBef>
            </a:pPr>
            <a:endParaRPr lang="en-US" sz="2400" dirty="0">
              <a:solidFill>
                <a:schemeClr val="accent4">
                  <a:lumMod val="50000"/>
                </a:schemeClr>
              </a:solidFill>
              <a:cs typeface="Calibri" panose="020F0502020204030204" pitchFamily="34" charset="0"/>
            </a:endParaRPr>
          </a:p>
          <a:p>
            <a:pPr marL="342265" indent="-342265">
              <a:spcBef>
                <a:spcPts val="1800"/>
              </a:spcBef>
            </a:pPr>
            <a:r>
              <a:rPr lang="es-ES" sz="2800" b="1" dirty="0">
                <a:solidFill>
                  <a:schemeClr val="accent5">
                    <a:lumMod val="75000"/>
                  </a:schemeClr>
                </a:solidFill>
                <a:latin typeface="Calibri"/>
                <a:cs typeface="Calibri"/>
              </a:rPr>
              <a:t>El riesgo de autocontaminación es muy alto al quitarse el EPP</a:t>
            </a:r>
          </a:p>
          <a:p>
            <a:pPr marL="742315" lvl="1" indent="-285115">
              <a:spcBef>
                <a:spcPts val="600"/>
              </a:spcBef>
            </a:pPr>
            <a:r>
              <a:rPr lang="es-ES" sz="2400" dirty="0">
                <a:solidFill>
                  <a:srgbClr val="000000"/>
                </a:solidFill>
                <a:latin typeface="Calibri"/>
                <a:cs typeface="Calibri"/>
              </a:rPr>
              <a:t>Probabilidad de que el EPP contamine las manos y las manos contaminen las membranas mucosas, la ropa y la piel</a:t>
            </a:r>
          </a:p>
          <a:p>
            <a:pPr marL="742315" lvl="1" indent="-285115">
              <a:spcBef>
                <a:spcPts val="600"/>
              </a:spcBef>
            </a:pPr>
            <a:r>
              <a:rPr lang="es-ES" sz="2400" dirty="0">
                <a:solidFill>
                  <a:srgbClr val="000000"/>
                </a:solidFill>
                <a:latin typeface="Calibri"/>
                <a:cs typeface="Calibri"/>
              </a:rPr>
              <a:t>El exterior del EPP no debe tocar la piel ni ninguna otra parte del cuerpo</a:t>
            </a:r>
          </a:p>
          <a:p>
            <a:pPr marL="342265" indent="-342265">
              <a:spcBef>
                <a:spcPts val="1800"/>
              </a:spcBef>
            </a:pPr>
            <a:r>
              <a:rPr lang="es-ES" sz="2800" dirty="0">
                <a:latin typeface="Calibri"/>
                <a:cs typeface="Calibri"/>
              </a:rPr>
              <a:t>Quitarse el EPP </a:t>
            </a:r>
            <a:r>
              <a:rPr lang="es-ES" sz="2800" b="1" dirty="0">
                <a:solidFill>
                  <a:schemeClr val="accent5">
                    <a:lumMod val="75000"/>
                  </a:schemeClr>
                </a:solidFill>
                <a:latin typeface="Calibri"/>
                <a:cs typeface="Calibri"/>
              </a:rPr>
              <a:t>lenta y cuidadosamente</a:t>
            </a:r>
          </a:p>
          <a:p>
            <a:pPr marL="342265" indent="-342265">
              <a:spcBef>
                <a:spcPts val="1200"/>
              </a:spcBef>
            </a:pPr>
            <a:r>
              <a:rPr lang="es-ES" sz="2800" dirty="0">
                <a:latin typeface="Calibri"/>
                <a:cs typeface="Calibri"/>
              </a:rPr>
              <a:t>Quitarse </a:t>
            </a:r>
            <a:r>
              <a:rPr lang="es-ES" sz="2800" b="1" dirty="0">
                <a:solidFill>
                  <a:schemeClr val="accent5">
                    <a:lumMod val="75000"/>
                  </a:schemeClr>
                </a:solidFill>
                <a:latin typeface="Calibri"/>
                <a:cs typeface="Calibri"/>
              </a:rPr>
              <a:t>primero las capas externas del EPP</a:t>
            </a:r>
          </a:p>
          <a:p>
            <a:pPr marL="742315" lvl="1" indent="-285115">
              <a:spcBef>
                <a:spcPts val="1200"/>
              </a:spcBef>
            </a:pPr>
            <a:r>
              <a:rPr lang="es-ES" sz="2400" dirty="0">
                <a:solidFill>
                  <a:srgbClr val="000000"/>
                </a:solidFill>
                <a:latin typeface="Calibri"/>
                <a:cs typeface="Calibri"/>
              </a:rPr>
              <a:t>Son las que probablemente estén más contaminadas (p. ej., el par exterior de guantes)</a:t>
            </a:r>
          </a:p>
          <a:p>
            <a:pPr marL="114291" indent="0">
              <a:buNone/>
            </a:pPr>
            <a:endParaRPr lang="en-US" sz="2400" dirty="0">
              <a:solidFill>
                <a:schemeClr val="accent4">
                  <a:lumMod val="50000"/>
                </a:schemeClr>
              </a:solidFill>
              <a:latin typeface="Calibri"/>
              <a:cs typeface="Calibri"/>
            </a:endParaRPr>
          </a:p>
        </p:txBody>
      </p:sp>
    </p:spTree>
    <p:extLst>
      <p:ext uri="{BB962C8B-B14F-4D97-AF65-F5344CB8AC3E}">
        <p14:creationId xmlns:p14="http://schemas.microsoft.com/office/powerpoint/2010/main" val="62829631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821DF-A523-4911-9CA6-4CFDAA7F2F6B}"/>
              </a:ext>
            </a:extLst>
          </p:cNvPr>
          <p:cNvSpPr>
            <a:spLocks noGrp="1"/>
          </p:cNvSpPr>
          <p:nvPr>
            <p:ph type="title"/>
          </p:nvPr>
        </p:nvSpPr>
        <p:spPr>
          <a:xfrm>
            <a:off x="609600" y="109539"/>
            <a:ext cx="10972800" cy="922739"/>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Quitarse el EPP: Notas</a:t>
            </a:r>
          </a:p>
        </p:txBody>
      </p:sp>
      <p:sp>
        <p:nvSpPr>
          <p:cNvPr id="3" name="Text Placeholder 2">
            <a:extLst>
              <a:ext uri="{FF2B5EF4-FFF2-40B4-BE49-F238E27FC236}">
                <a16:creationId xmlns:a16="http://schemas.microsoft.com/office/drawing/2014/main" id="{9D4A4B2B-F1FE-4874-BEDE-EC795D53ACEB}"/>
              </a:ext>
            </a:extLst>
          </p:cNvPr>
          <p:cNvSpPr>
            <a:spLocks noGrp="1"/>
          </p:cNvSpPr>
          <p:nvPr>
            <p:ph type="body" sz="quarter" idx="10"/>
          </p:nvPr>
        </p:nvSpPr>
        <p:spPr>
          <a:xfrm>
            <a:off x="294464" y="981478"/>
            <a:ext cx="6723372" cy="2942822"/>
          </a:xfrm>
        </p:spPr>
        <p:txBody>
          <a:bodyPr/>
          <a:lstStyle/>
          <a:p>
            <a:pPr>
              <a:spcBef>
                <a:spcPts val="600"/>
              </a:spcBef>
            </a:pPr>
            <a:r>
              <a:rPr lang="es-ES" sz="2400" b="1" dirty="0">
                <a:solidFill>
                  <a:srgbClr val="000000"/>
                </a:solidFill>
              </a:rPr>
              <a:t>Guantes</a:t>
            </a:r>
          </a:p>
          <a:p>
            <a:pPr lvl="1">
              <a:spcBef>
                <a:spcPts val="600"/>
              </a:spcBef>
            </a:pPr>
            <a:r>
              <a:rPr lang="es-ES" sz="2300" dirty="0">
                <a:solidFill>
                  <a:srgbClr val="000000"/>
                </a:solidFill>
              </a:rPr>
              <a:t>Pellizcar la muñeca del primer guante y quitárselo enrollándolo sobre la mano, de adentro hacia afuera.</a:t>
            </a:r>
          </a:p>
          <a:p>
            <a:pPr lvl="1">
              <a:spcBef>
                <a:spcPts val="600"/>
              </a:spcBef>
            </a:pPr>
            <a:r>
              <a:rPr lang="es-ES" sz="2300" dirty="0">
                <a:solidFill>
                  <a:srgbClr val="000000"/>
                </a:solidFill>
              </a:rPr>
              <a:t>Sostenerlo dentro de la otra mano y deslizar los dedos de la mano sin guante por la muñeca del 2</a:t>
            </a:r>
            <a:r>
              <a:rPr lang="es-ES" sz="2300" baseline="30000" dirty="0">
                <a:solidFill>
                  <a:srgbClr val="000000"/>
                </a:solidFill>
              </a:rPr>
              <a:t>o</a:t>
            </a:r>
            <a:r>
              <a:rPr lang="es-ES" sz="2300" dirty="0">
                <a:solidFill>
                  <a:srgbClr val="000000"/>
                </a:solidFill>
              </a:rPr>
              <a:t> guante; quitárselo enrollándolo de adentro hacia afuera</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4" name="Picture 3" descr="3 imágenes de manos quitándose guantes. La primera imagen muestra una mano pellizcando la otra mano enguantada en la muñeca y una flecha indica que se va a quitar el guante. La segunda imagen muestra una mano enguantada sosteniendo un guante que está al revés mientras una mano sin guante se desliza debajo de la muñeca de la mano enguantada para quitarlo. La última imagen muestra una mano desechando los guantes al revés.">
            <a:extLst>
              <a:ext uri="{FF2B5EF4-FFF2-40B4-BE49-F238E27FC236}">
                <a16:creationId xmlns:a16="http://schemas.microsoft.com/office/drawing/2014/main" id="{E1163989-C27A-4526-997A-06F2715200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285920" y="1208258"/>
            <a:ext cx="3775587" cy="1828800"/>
          </a:xfrm>
          <a:prstGeom prst="rect">
            <a:avLst/>
          </a:prstGeom>
        </p:spPr>
      </p:pic>
      <p:sp>
        <p:nvSpPr>
          <p:cNvPr id="8" name="Text Placeholder 2">
            <a:extLst>
              <a:ext uri="{FF2B5EF4-FFF2-40B4-BE49-F238E27FC236}">
                <a16:creationId xmlns:a16="http://schemas.microsoft.com/office/drawing/2014/main" id="{5C05C775-3AE1-4FCD-A0F1-C4C468DC94A7}"/>
              </a:ext>
            </a:extLst>
          </p:cNvPr>
          <p:cNvSpPr txBox="1">
            <a:spLocks/>
          </p:cNvSpPr>
          <p:nvPr/>
        </p:nvSpPr>
        <p:spPr bwMode="auto">
          <a:xfrm>
            <a:off x="365295" y="3834996"/>
            <a:ext cx="6719263" cy="275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sz="2400" b="1" dirty="0">
                <a:solidFill>
                  <a:srgbClr val="000000"/>
                </a:solidFill>
              </a:rPr>
              <a:t>Bata</a:t>
            </a:r>
          </a:p>
          <a:p>
            <a:pPr lvl="1">
              <a:buClr>
                <a:schemeClr val="accent2">
                  <a:lumMod val="60000"/>
                  <a:lumOff val="40000"/>
                </a:schemeClr>
              </a:buClr>
              <a:buFont typeface="Calibri" panose="020F0502020204030204" pitchFamily="34" charset="0"/>
              <a:buChar char="—"/>
            </a:pPr>
            <a:r>
              <a:rPr lang="es-ES" sz="2300" dirty="0">
                <a:solidFill>
                  <a:srgbClr val="000000"/>
                </a:solidFill>
              </a:rPr>
              <a:t>Desatar las cintas del cuello y la cintura</a:t>
            </a:r>
          </a:p>
          <a:p>
            <a:pPr lvl="1">
              <a:buClr>
                <a:schemeClr val="accent2">
                  <a:lumMod val="60000"/>
                  <a:lumOff val="40000"/>
                </a:schemeClr>
              </a:buClr>
              <a:buFont typeface="Calibri" panose="020F0502020204030204" pitchFamily="34" charset="0"/>
              <a:buChar char="—"/>
            </a:pPr>
            <a:r>
              <a:rPr lang="es-ES" sz="2300" dirty="0">
                <a:solidFill>
                  <a:srgbClr val="000000"/>
                </a:solidFill>
              </a:rPr>
              <a:t>Agarrarla por el lado frontal externo de los hombros y quitársela lentamente y hacia adelante </a:t>
            </a:r>
          </a:p>
          <a:p>
            <a:pPr lvl="1">
              <a:buClr>
                <a:schemeClr val="accent2">
                  <a:lumMod val="60000"/>
                  <a:lumOff val="40000"/>
                </a:schemeClr>
              </a:buClr>
              <a:buFont typeface="Calibri" panose="020F0502020204030204" pitchFamily="34" charset="0"/>
              <a:buChar char="—"/>
            </a:pPr>
            <a:r>
              <a:rPr lang="es-ES" sz="2300" dirty="0">
                <a:solidFill>
                  <a:srgbClr val="000000"/>
                </a:solidFill>
              </a:rPr>
              <a:t>Alejarla del cuerpo e ir doblándola de adentro hacia afuera a medida que se la quite</a:t>
            </a: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p:txBody>
      </p:sp>
      <p:pic>
        <p:nvPicPr>
          <p:cNvPr id="13" name="Picture 12" descr="3 imágenes: La primera muestra a una persona desde atrás en una bata mientras se la desatan. La tercera imagen muestra a la persona desde el costado, usando una mascarilla y quitándose la bata. Un círculo rojo y una flecha enfatizan que la bata se agarra desde el frente de los hombros y se tira para el frente. La imagen final muestra a la persona con la mascarilla desechando la bata al revés.">
            <a:extLst>
              <a:ext uri="{FF2B5EF4-FFF2-40B4-BE49-F238E27FC236}">
                <a16:creationId xmlns:a16="http://schemas.microsoft.com/office/drawing/2014/main" id="{663FC62E-1758-7825-63A6-4A477254DE16}"/>
              </a:ext>
            </a:extLst>
          </p:cNvPr>
          <p:cNvPicPr>
            <a:picLocks noChangeAspect="1"/>
          </p:cNvPicPr>
          <p:nvPr/>
        </p:nvPicPr>
        <p:blipFill>
          <a:blip r:embed="rId4"/>
          <a:stretch>
            <a:fillRect/>
          </a:stretch>
        </p:blipFill>
        <p:spPr>
          <a:xfrm>
            <a:off x="7158810" y="3429000"/>
            <a:ext cx="4029805" cy="2103302"/>
          </a:xfrm>
          <a:prstGeom prst="rect">
            <a:avLst/>
          </a:prstGeom>
        </p:spPr>
      </p:pic>
      <p:sp>
        <p:nvSpPr>
          <p:cNvPr id="9" name="Rectangle 8">
            <a:extLst>
              <a:ext uri="{FF2B5EF4-FFF2-40B4-BE49-F238E27FC236}">
                <a16:creationId xmlns:a16="http://schemas.microsoft.com/office/drawing/2014/main" id="{0FBADF7F-9C49-4700-80D8-B52F7FD76414}"/>
              </a:ext>
            </a:extLst>
          </p:cNvPr>
          <p:cNvSpPr/>
          <p:nvPr/>
        </p:nvSpPr>
        <p:spPr>
          <a:xfrm>
            <a:off x="7285920" y="6020256"/>
            <a:ext cx="4477285" cy="338554"/>
          </a:xfrm>
          <a:prstGeom prst="rect">
            <a:avLst/>
          </a:prstGeom>
        </p:spPr>
        <p:txBody>
          <a:bodyPr wrap="square">
            <a:spAutoFit/>
          </a:bodyPr>
          <a:lstStyle/>
          <a:p>
            <a:pPr>
              <a:defRPr/>
            </a:pPr>
            <a:r>
              <a:rPr lang="es-ES" sz="1600" b="1">
                <a:solidFill>
                  <a:schemeClr val="accent5">
                    <a:lumMod val="75000"/>
                  </a:schemeClr>
                </a:solidFill>
                <a:latin typeface="Calibri" panose="020F0502020204030204" pitchFamily="34" charset="0"/>
                <a:cs typeface="Calibri" panose="020F0502020204030204" pitchFamily="34" charset="0"/>
              </a:rPr>
              <a:t>Evite que el lado externo de la bata le toque el cuerpo</a:t>
            </a:r>
          </a:p>
        </p:txBody>
      </p:sp>
    </p:spTree>
    <p:extLst>
      <p:ext uri="{BB962C8B-B14F-4D97-AF65-F5344CB8AC3E}">
        <p14:creationId xmlns:p14="http://schemas.microsoft.com/office/powerpoint/2010/main" val="127892745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47639"/>
            <a:ext cx="10972800" cy="984739"/>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Quitarse el EPP: </a:t>
            </a:r>
            <a:r>
              <a:rPr lang="es-ES" sz="4000" dirty="0">
                <a:latin typeface="Calibri Light" panose="020F0302020204030204" pitchFamily="34" charset="0"/>
                <a:cs typeface="Calibri Light" panose="020F0302020204030204" pitchFamily="34" charset="0"/>
              </a:rPr>
              <a:t>Notas</a:t>
            </a:r>
            <a:r>
              <a:rPr lang="es-ES" sz="4000" dirty="0">
                <a:solidFill>
                  <a:schemeClr val="accent5">
                    <a:lumMod val="75000"/>
                  </a:schemeClr>
                </a:solidFill>
                <a:latin typeface="Calibri Light" panose="020F0302020204030204" pitchFamily="34" charset="0"/>
                <a:cs typeface="Calibri Light" panose="020F0302020204030204" pitchFamily="34" charset="0"/>
              </a:rPr>
              <a:t> </a:t>
            </a:r>
            <a:r>
              <a:rPr lang="es-ES" sz="4000" dirty="0">
                <a:solidFill>
                  <a:schemeClr val="bg2"/>
                </a:solidFill>
                <a:latin typeface="Calibri Light" panose="020F0302020204030204" pitchFamily="34" charset="0"/>
                <a:cs typeface="Calibri Light" panose="020F0302020204030204" pitchFamily="34" charset="0"/>
              </a:rPr>
              <a:t>(continuación)</a:t>
            </a:r>
          </a:p>
        </p:txBody>
      </p:sp>
      <p:sp>
        <p:nvSpPr>
          <p:cNvPr id="18" name="Text Placeholder 2">
            <a:extLst>
              <a:ext uri="{FF2B5EF4-FFF2-40B4-BE49-F238E27FC236}">
                <a16:creationId xmlns:a16="http://schemas.microsoft.com/office/drawing/2014/main" id="{F0E8ADD5-F129-4C98-A71F-C9D12E44C957}"/>
              </a:ext>
            </a:extLst>
          </p:cNvPr>
          <p:cNvSpPr txBox="1">
            <a:spLocks/>
          </p:cNvSpPr>
          <p:nvPr/>
        </p:nvSpPr>
        <p:spPr bwMode="auto">
          <a:xfrm>
            <a:off x="684208" y="1061326"/>
            <a:ext cx="5764286" cy="269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sz="2400" b="1" dirty="0">
                <a:solidFill>
                  <a:srgbClr val="000000"/>
                </a:solidFill>
              </a:rPr>
              <a:t>Protector facial o gafas protectoras</a:t>
            </a:r>
          </a:p>
          <a:p>
            <a:pPr lvl="1">
              <a:spcBef>
                <a:spcPts val="0"/>
              </a:spcBef>
              <a:buClr>
                <a:schemeClr val="accent2">
                  <a:lumMod val="60000"/>
                  <a:lumOff val="40000"/>
                </a:schemeClr>
              </a:buClr>
              <a:buFont typeface="Calibri" panose="020F0502020204030204" pitchFamily="34" charset="0"/>
              <a:buChar char="—"/>
            </a:pPr>
            <a:r>
              <a:rPr lang="es-ES" sz="2400" dirty="0">
                <a:solidFill>
                  <a:srgbClr val="000000"/>
                </a:solidFill>
              </a:rPr>
              <a:t>Agarrar la banda de la cabeza o las bandas de las orejas desde atrás y quitárselas hacia arriba</a:t>
            </a:r>
          </a:p>
          <a:p>
            <a:pPr lvl="1">
              <a:spcBef>
                <a:spcPts val="0"/>
              </a:spcBef>
              <a:buClr>
                <a:schemeClr val="accent2">
                  <a:lumMod val="60000"/>
                  <a:lumOff val="40000"/>
                </a:schemeClr>
              </a:buClr>
              <a:buFont typeface="Calibri" panose="020F0502020204030204" pitchFamily="34" charset="0"/>
              <a:buChar char="—"/>
            </a:pPr>
            <a:r>
              <a:rPr lang="es-ES" sz="2400" dirty="0">
                <a:solidFill>
                  <a:srgbClr val="000000"/>
                </a:solidFill>
              </a:rPr>
              <a:t>Mantener los ojos cerrados</a:t>
            </a:r>
          </a:p>
          <a:p>
            <a:pPr lvl="1">
              <a:spcBef>
                <a:spcPts val="0"/>
              </a:spcBef>
              <a:buClr>
                <a:schemeClr val="accent2">
                  <a:lumMod val="60000"/>
                  <a:lumOff val="40000"/>
                </a:schemeClr>
              </a:buClr>
              <a:buFont typeface="Calibri" panose="020F0502020204030204" pitchFamily="34" charset="0"/>
              <a:buChar char="—"/>
            </a:pPr>
            <a:r>
              <a:rPr lang="es-ES" sz="2400" dirty="0">
                <a:solidFill>
                  <a:srgbClr val="000000"/>
                </a:solidFill>
              </a:rPr>
              <a:t>Desechar (o si es reutilizable, colocar en el sitio adecuado para reprocesar)</a:t>
            </a:r>
          </a:p>
          <a:p>
            <a:endParaRPr lang="en-US" dirty="0">
              <a:solidFill>
                <a:srgbClr val="000000"/>
              </a:solidFill>
            </a:endParaRPr>
          </a:p>
          <a:p>
            <a:pPr marL="0" indent="0">
              <a:buNone/>
            </a:pPr>
            <a:endParaRPr lang="en-US" dirty="0">
              <a:solidFill>
                <a:srgbClr val="000000"/>
              </a:solidFill>
            </a:endParaRPr>
          </a:p>
          <a:p>
            <a:endParaRPr lang="en-US" dirty="0">
              <a:solidFill>
                <a:srgbClr val="000000"/>
              </a:solidFill>
            </a:endParaRPr>
          </a:p>
        </p:txBody>
      </p:sp>
      <p:pic>
        <p:nvPicPr>
          <p:cNvPr id="20" name="Picture 19" descr="Dos imágenes: Una muestra a una persona quitándose las gafas protectoras, la otra muestra a la persona quitándose el protector facial.">
            <a:extLst>
              <a:ext uri="{FF2B5EF4-FFF2-40B4-BE49-F238E27FC236}">
                <a16:creationId xmlns:a16="http://schemas.microsoft.com/office/drawing/2014/main" id="{A0593F17-EE5F-4B2D-AA35-A8ED340828EC}"/>
              </a:ext>
            </a:extLst>
          </p:cNvPr>
          <p:cNvPicPr>
            <a:picLocks noChangeAspect="1"/>
          </p:cNvPicPr>
          <p:nvPr/>
        </p:nvPicPr>
        <p:blipFill rotWithShape="1">
          <a:blip r:embed="rId3"/>
          <a:srcRect t="-1" r="34227" b="-3379"/>
          <a:stretch/>
        </p:blipFill>
        <p:spPr>
          <a:xfrm>
            <a:off x="7147828" y="1259378"/>
            <a:ext cx="2874633" cy="1736774"/>
          </a:xfrm>
          <a:prstGeom prst="rect">
            <a:avLst/>
          </a:prstGeom>
        </p:spPr>
      </p:pic>
      <p:sp>
        <p:nvSpPr>
          <p:cNvPr id="21" name="Text Placeholder 2">
            <a:extLst>
              <a:ext uri="{FF2B5EF4-FFF2-40B4-BE49-F238E27FC236}">
                <a16:creationId xmlns:a16="http://schemas.microsoft.com/office/drawing/2014/main" id="{9B76B35D-18BD-4150-8A7A-21AF4E12BF22}"/>
              </a:ext>
            </a:extLst>
          </p:cNvPr>
          <p:cNvSpPr txBox="1">
            <a:spLocks/>
          </p:cNvSpPr>
          <p:nvPr/>
        </p:nvSpPr>
        <p:spPr bwMode="auto">
          <a:xfrm>
            <a:off x="6681605" y="2620399"/>
            <a:ext cx="4114800" cy="50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ES" b="1" dirty="0">
                <a:solidFill>
                  <a:schemeClr val="accent5">
                    <a:lumMod val="75000"/>
                  </a:schemeClr>
                </a:solidFill>
              </a:rPr>
              <a:t>Evite tocar la parte delantera del protector facial o de las gafas protectoras, que podría estar contaminada</a:t>
            </a:r>
          </a:p>
          <a:p>
            <a:endParaRPr lang="en-US" b="1" dirty="0">
              <a:solidFill>
                <a:schemeClr val="tx1"/>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p:txBody>
      </p:sp>
      <p:sp>
        <p:nvSpPr>
          <p:cNvPr id="15" name="Text Placeholder 2">
            <a:extLst>
              <a:ext uri="{FF2B5EF4-FFF2-40B4-BE49-F238E27FC236}">
                <a16:creationId xmlns:a16="http://schemas.microsoft.com/office/drawing/2014/main" id="{FF6522F8-C5E5-4DB5-A45B-EEE9C26B6815}"/>
              </a:ext>
            </a:extLst>
          </p:cNvPr>
          <p:cNvSpPr>
            <a:spLocks noGrp="1"/>
          </p:cNvSpPr>
          <p:nvPr>
            <p:ph type="body" sz="quarter" idx="10"/>
          </p:nvPr>
        </p:nvSpPr>
        <p:spPr>
          <a:xfrm>
            <a:off x="609600" y="3602300"/>
            <a:ext cx="5764286" cy="4176467"/>
          </a:xfrm>
        </p:spPr>
        <p:txBody>
          <a:bodyPr/>
          <a:lstStyle/>
          <a:p>
            <a:r>
              <a:rPr lang="es-ES" sz="2400" b="1" dirty="0">
                <a:solidFill>
                  <a:srgbClr val="000000"/>
                </a:solidFill>
              </a:rPr>
              <a:t>Mascarilla o respirador</a:t>
            </a:r>
          </a:p>
          <a:p>
            <a:pPr lvl="1">
              <a:lnSpc>
                <a:spcPts val="2600"/>
              </a:lnSpc>
              <a:spcBef>
                <a:spcPts val="0"/>
              </a:spcBef>
            </a:pPr>
            <a:r>
              <a:rPr lang="es-ES" sz="2400" dirty="0">
                <a:solidFill>
                  <a:srgbClr val="000000"/>
                </a:solidFill>
              </a:rPr>
              <a:t>Agarrar la banda inferior y pasarla por arriba de la cabeza (o desatar las cintas inferiores)</a:t>
            </a:r>
          </a:p>
          <a:p>
            <a:pPr lvl="1">
              <a:lnSpc>
                <a:spcPts val="2600"/>
              </a:lnSpc>
              <a:spcBef>
                <a:spcPts val="0"/>
              </a:spcBef>
            </a:pPr>
            <a:r>
              <a:rPr lang="es-ES" sz="2400" dirty="0">
                <a:solidFill>
                  <a:srgbClr val="000000"/>
                </a:solidFill>
              </a:rPr>
              <a:t>Pasar la banda superior por arriba de la cabeza o desatar las cintas</a:t>
            </a:r>
          </a:p>
          <a:p>
            <a:pPr lvl="1">
              <a:lnSpc>
                <a:spcPts val="2600"/>
              </a:lnSpc>
              <a:spcBef>
                <a:spcPts val="0"/>
              </a:spcBef>
            </a:pPr>
            <a:r>
              <a:rPr lang="es-ES" sz="2400" dirty="0">
                <a:solidFill>
                  <a:srgbClr val="000000"/>
                </a:solidFill>
              </a:rPr>
              <a:t>Quitarse la mascarilla o respirador de la cara, hacia adelante</a:t>
            </a:r>
          </a:p>
          <a:p>
            <a:pPr lvl="1">
              <a:lnSpc>
                <a:spcPts val="2600"/>
              </a:lnSpc>
              <a:spcBef>
                <a:spcPts val="0"/>
              </a:spcBef>
            </a:pPr>
            <a:r>
              <a:rPr lang="es-ES" sz="2400" dirty="0">
                <a:solidFill>
                  <a:srgbClr val="000000"/>
                </a:solidFill>
              </a:rPr>
              <a:t>Desechar</a:t>
            </a: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a:p>
            <a:endParaRPr lang="en-US" dirty="0">
              <a:solidFill>
                <a:srgbClr val="000000"/>
              </a:solidFill>
            </a:endParaRPr>
          </a:p>
        </p:txBody>
      </p:sp>
      <p:pic>
        <p:nvPicPr>
          <p:cNvPr id="16" name="Picture 15" descr="Imagen de una persona desde atrás desatando una mascarilla.">
            <a:extLst>
              <a:ext uri="{FF2B5EF4-FFF2-40B4-BE49-F238E27FC236}">
                <a16:creationId xmlns:a16="http://schemas.microsoft.com/office/drawing/2014/main" id="{044E0D89-57F6-4FC0-910D-988F52B06E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2102" y="3907100"/>
            <a:ext cx="2023695" cy="1828800"/>
          </a:xfrm>
          <a:prstGeom prst="rect">
            <a:avLst/>
          </a:prstGeom>
          <a:noFill/>
          <a:ln w="3175">
            <a:noFill/>
            <a:miter lim="800000"/>
            <a:headEnd/>
            <a:tailEnd/>
          </a:ln>
          <a:extLst>
            <a:ext uri="{909E8E84-426E-40DD-AFC4-6F175D3DCCD1}">
              <a14:hiddenFill xmlns:a14="http://schemas.microsoft.com/office/drawing/2010/main">
                <a:solidFill>
                  <a:srgbClr val="FFFFFF"/>
                </a:solidFill>
              </a14:hiddenFill>
            </a:ext>
          </a:extLst>
        </p:spPr>
      </p:pic>
      <p:pic>
        <p:nvPicPr>
          <p:cNvPr id="17" name="Content Placeholder 4" descr="Imagen de una mano sosteniendo una mascarilla.">
            <a:extLst>
              <a:ext uri="{FF2B5EF4-FFF2-40B4-BE49-F238E27FC236}">
                <a16:creationId xmlns:a16="http://schemas.microsoft.com/office/drawing/2014/main" id="{594FD7D8-3A4A-42AA-B35E-E4949D5F941E}"/>
              </a:ext>
            </a:extLst>
          </p:cNvPr>
          <p:cNvPicPr>
            <a:picLocks/>
          </p:cNvPicPr>
          <p:nvPr/>
        </p:nvPicPr>
        <p:blipFill>
          <a:blip r:embed="rId5">
            <a:extLst>
              <a:ext uri="{28A0092B-C50C-407E-A947-70E740481C1C}">
                <a14:useLocalDpi xmlns:a14="http://schemas.microsoft.com/office/drawing/2010/main" val="0"/>
              </a:ext>
            </a:extLst>
          </a:blip>
          <a:srcRect/>
          <a:stretch>
            <a:fillRect/>
          </a:stretch>
        </p:blipFill>
        <p:spPr>
          <a:xfrm>
            <a:off x="8817735" y="4006297"/>
            <a:ext cx="1995544" cy="1828800"/>
          </a:xfrm>
          <a:prstGeom prst="rect">
            <a:avLst/>
          </a:prstGeom>
          <a:ln w="3175">
            <a:noFill/>
            <a:miter lim="800000"/>
            <a:headEnd/>
            <a:tailEnd/>
          </a:ln>
        </p:spPr>
      </p:pic>
      <p:sp>
        <p:nvSpPr>
          <p:cNvPr id="19" name="Text Placeholder 2">
            <a:extLst>
              <a:ext uri="{FF2B5EF4-FFF2-40B4-BE49-F238E27FC236}">
                <a16:creationId xmlns:a16="http://schemas.microsoft.com/office/drawing/2014/main" id="{B4E5BA1B-4340-4091-A751-50735527AEF7}"/>
              </a:ext>
            </a:extLst>
          </p:cNvPr>
          <p:cNvSpPr txBox="1">
            <a:spLocks/>
          </p:cNvSpPr>
          <p:nvPr/>
        </p:nvSpPr>
        <p:spPr bwMode="auto">
          <a:xfrm>
            <a:off x="6373886" y="5741697"/>
            <a:ext cx="4422519" cy="50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s-ES" b="1" dirty="0">
                <a:solidFill>
                  <a:schemeClr val="accent5">
                    <a:lumMod val="75000"/>
                  </a:schemeClr>
                </a:solidFill>
              </a:rPr>
              <a:t>Evite tocar la parte delantera de la mascarilla o respirador, que podría estar contaminada</a:t>
            </a:r>
          </a:p>
          <a:p>
            <a:pPr algn="ctr"/>
            <a:endParaRPr lang="en-US" b="1" dirty="0">
              <a:solidFill>
                <a:schemeClr val="tx1"/>
              </a:solidFill>
            </a:endParaRPr>
          </a:p>
          <a:p>
            <a:pPr algn="ctr"/>
            <a:endParaRPr lang="en-US" b="1" dirty="0">
              <a:solidFill>
                <a:schemeClr val="tx1"/>
              </a:solidFill>
            </a:endParaRPr>
          </a:p>
          <a:p>
            <a:pPr algn="ctr"/>
            <a:endParaRPr lang="en-US" dirty="0">
              <a:solidFill>
                <a:srgbClr val="FF0000"/>
              </a:solidFill>
            </a:endParaRPr>
          </a:p>
          <a:p>
            <a:pPr algn="ctr"/>
            <a:endParaRPr lang="en-US" dirty="0">
              <a:solidFill>
                <a:srgbClr val="FF0000"/>
              </a:solidFill>
            </a:endParaRPr>
          </a:p>
          <a:p>
            <a:pPr algn="ctr"/>
            <a:endParaRPr lang="en-US" dirty="0">
              <a:solidFill>
                <a:srgbClr val="FF0000"/>
              </a:solidFill>
            </a:endParaRPr>
          </a:p>
          <a:p>
            <a:pPr algn="ctr"/>
            <a:endParaRPr lang="en-US" dirty="0">
              <a:solidFill>
                <a:srgbClr val="FF0000"/>
              </a:solidFill>
            </a:endParaRPr>
          </a:p>
          <a:p>
            <a:pPr algn="ctr"/>
            <a:endParaRPr lang="en-US" dirty="0">
              <a:solidFill>
                <a:srgbClr val="FF0000"/>
              </a:solidFill>
            </a:endParaRPr>
          </a:p>
        </p:txBody>
      </p:sp>
    </p:spTree>
    <p:extLst>
      <p:ext uri="{BB962C8B-B14F-4D97-AF65-F5344CB8AC3E}">
        <p14:creationId xmlns:p14="http://schemas.microsoft.com/office/powerpoint/2010/main" val="323122452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Quitarse el EPP: Eliminación de desechos</a:t>
            </a:r>
          </a:p>
        </p:txBody>
      </p:sp>
      <p:sp>
        <p:nvSpPr>
          <p:cNvPr id="3" name="Text Placeholder 2"/>
          <p:cNvSpPr>
            <a:spLocks noGrp="1"/>
          </p:cNvSpPr>
          <p:nvPr>
            <p:ph sz="quarter" idx="11"/>
          </p:nvPr>
        </p:nvSpPr>
        <p:spPr>
          <a:xfrm>
            <a:off x="1110385" y="1842460"/>
            <a:ext cx="4339829" cy="1881909"/>
          </a:xfrm>
        </p:spPr>
        <p:txBody>
          <a:bodyPr>
            <a:noAutofit/>
          </a:bodyPr>
          <a:lstStyle/>
          <a:p>
            <a:pPr marL="0" indent="0">
              <a:spcBef>
                <a:spcPts val="0"/>
              </a:spcBef>
              <a:spcAft>
                <a:spcPts val="600"/>
              </a:spcAft>
              <a:buNone/>
            </a:pPr>
            <a:r>
              <a:rPr lang="es-ES" sz="3000" dirty="0">
                <a:latin typeface="Calibri"/>
                <a:cs typeface="Calibri"/>
                <a:sym typeface="Wingdings" panose="05000000000000000000" pitchFamily="2" charset="2"/>
              </a:rPr>
              <a:t>EPP desechable </a:t>
            </a:r>
          </a:p>
          <a:p>
            <a:pPr marL="0" indent="0">
              <a:spcBef>
                <a:spcPts val="0"/>
              </a:spcBef>
              <a:spcAft>
                <a:spcPts val="600"/>
              </a:spcAft>
              <a:buNone/>
            </a:pPr>
            <a:r>
              <a:rPr lang="es-ES" sz="3000" dirty="0">
                <a:latin typeface="Calibri"/>
                <a:cs typeface="Calibri"/>
              </a:rPr>
              <a:t>(p. ej., mascarillas, guantes desechables)</a:t>
            </a:r>
            <a:endParaRPr lang="en-US" sz="3000" dirty="0"/>
          </a:p>
        </p:txBody>
      </p:sp>
      <p:sp>
        <p:nvSpPr>
          <p:cNvPr id="5" name="TextBox 4">
            <a:extLst>
              <a:ext uri="{FF2B5EF4-FFF2-40B4-BE49-F238E27FC236}">
                <a16:creationId xmlns:a16="http://schemas.microsoft.com/office/drawing/2014/main" id="{09D5BF6C-A3A5-0783-2A2C-08E14218EEEE}"/>
              </a:ext>
            </a:extLst>
          </p:cNvPr>
          <p:cNvSpPr txBox="1"/>
          <p:nvPr/>
        </p:nvSpPr>
        <p:spPr>
          <a:xfrm>
            <a:off x="4907573" y="1413528"/>
            <a:ext cx="4216400" cy="1938992"/>
          </a:xfrm>
          <a:prstGeom prst="rect">
            <a:avLst/>
          </a:prstGeom>
          <a:noFill/>
        </p:spPr>
        <p:txBody>
          <a:bodyPr wrap="square" rtlCol="0">
            <a:spAutoFit/>
          </a:bodyPr>
          <a:lstStyle/>
          <a:p>
            <a:pPr marL="285750" indent="-285750">
              <a:buFont typeface="Wingdings" panose="05000000000000000000" pitchFamily="2" charset="2"/>
              <a:buChar char="à"/>
            </a:pPr>
            <a:endParaRPr lang="en-US" sz="3000" dirty="0">
              <a:solidFill>
                <a:srgbClr val="000000"/>
              </a:solidFill>
              <a:latin typeface="Calibri" panose="020F0502020204030204" pitchFamily="34" charset="0"/>
              <a:cs typeface="Calibri" panose="020F0502020204030204" pitchFamily="34" charset="0"/>
              <a:sym typeface="Wingdings" panose="05000000000000000000" pitchFamily="2" charset="2"/>
            </a:endParaRPr>
          </a:p>
          <a:p>
            <a:pPr marL="285750" indent="-285750">
              <a:buFont typeface="Wingdings" panose="05000000000000000000" pitchFamily="2" charset="2"/>
              <a:buChar char="à"/>
            </a:pPr>
            <a:r>
              <a:rPr lang="es-ES" sz="3000" dirty="0">
                <a:solidFill>
                  <a:srgbClr val="000000"/>
                </a:solidFill>
                <a:latin typeface="Calibri" panose="020F0502020204030204" pitchFamily="34" charset="0"/>
                <a:cs typeface="Calibri" panose="020F0502020204030204" pitchFamily="34" charset="0"/>
                <a:sym typeface="Wingdings" panose="05000000000000000000" pitchFamily="2" charset="2"/>
              </a:rPr>
              <a:t>  Recipiente para desechos de peligro biológico</a:t>
            </a:r>
          </a:p>
        </p:txBody>
      </p:sp>
      <p:sp>
        <p:nvSpPr>
          <p:cNvPr id="4" name="Text Placeholder 2">
            <a:extLst>
              <a:ext uri="{FF2B5EF4-FFF2-40B4-BE49-F238E27FC236}">
                <a16:creationId xmlns:a16="http://schemas.microsoft.com/office/drawing/2014/main" id="{EDF5A640-EDFF-9CD9-3A28-CB364322CF82}"/>
              </a:ext>
            </a:extLst>
          </p:cNvPr>
          <p:cNvSpPr txBox="1">
            <a:spLocks/>
          </p:cNvSpPr>
          <p:nvPr/>
        </p:nvSpPr>
        <p:spPr bwMode="auto">
          <a:xfrm>
            <a:off x="1126043" y="4060749"/>
            <a:ext cx="4339829" cy="220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76757" indent="-376757" algn="l" rtl="0" eaLnBrk="1" fontAlgn="base" hangingPunct="1">
              <a:spcBef>
                <a:spcPct val="20000"/>
              </a:spcBef>
              <a:spcAft>
                <a:spcPts val="800"/>
              </a:spcAft>
              <a:buClr>
                <a:srgbClr val="E25423"/>
              </a:buClr>
              <a:buFont typeface="Arial" panose="020B0604020202020204" pitchFamily="34" charset="0"/>
              <a:buChar char="•"/>
              <a:defRPr sz="2667" b="0" kern="1200">
                <a:solidFill>
                  <a:srgbClr val="000000"/>
                </a:solidFill>
                <a:latin typeface="Calibri" panose="020F0502020204030204" pitchFamily="34" charset="0"/>
                <a:ea typeface="+mn-ea"/>
                <a:cs typeface="+mn-cs"/>
              </a:defRPr>
            </a:lvl1pPr>
            <a:lvl2pPr marL="764098" indent="-309026" algn="l" rtl="0" eaLnBrk="1" fontAlgn="base" hangingPunct="1">
              <a:spcBef>
                <a:spcPts val="0"/>
              </a:spcBef>
              <a:spcAft>
                <a:spcPts val="800"/>
              </a:spcAft>
              <a:buClr>
                <a:srgbClr val="E25423"/>
              </a:buClr>
              <a:buFont typeface="Arial" panose="020B0604020202020204" pitchFamily="34" charset="0"/>
              <a:buChar char="‒"/>
              <a:defRPr sz="2667" kern="1200">
                <a:solidFill>
                  <a:srgbClr val="1D1D1D"/>
                </a:solidFill>
                <a:latin typeface="Calibri" panose="020F0502020204030204" pitchFamily="34" charset="0"/>
                <a:ea typeface="+mn-ea"/>
                <a:cs typeface="+mn-cs"/>
              </a:defRPr>
            </a:lvl2pPr>
            <a:lvl3pPr marL="831830" indent="-444489" algn="l" rtl="0" eaLnBrk="1" fontAlgn="base" hangingPunct="1">
              <a:spcBef>
                <a:spcPts val="800"/>
              </a:spcBef>
              <a:spcAft>
                <a:spcPts val="800"/>
              </a:spcAft>
              <a:buClr>
                <a:srgbClr val="692145"/>
              </a:buClr>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1219170" indent="-309026" algn="l" rtl="0" eaLnBrk="1" fontAlgn="base" hangingPunct="1">
              <a:spcBef>
                <a:spcPts val="0"/>
              </a:spcBef>
              <a:spcAft>
                <a:spcPts val="0"/>
              </a:spcAft>
              <a:buClr>
                <a:schemeClr val="bg2">
                  <a:lumMod val="50000"/>
                </a:schemeClr>
              </a:buClr>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1674242" indent="-300559" algn="l" rtl="0" eaLnBrk="1" fontAlgn="base" hangingPunct="1">
              <a:spcBef>
                <a:spcPts val="0"/>
              </a:spcBef>
              <a:spcAft>
                <a:spcPct val="0"/>
              </a:spcAft>
              <a:buClr>
                <a:schemeClr val="bg2">
                  <a:lumMod val="50000"/>
                </a:schemeClr>
              </a:buClr>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2137780" indent="-309026" algn="l" defTabSz="1219170" rtl="0" eaLnBrk="1" latinLnBrk="0" hangingPunct="1">
              <a:spcBef>
                <a:spcPct val="20000"/>
              </a:spcBef>
              <a:buClr>
                <a:schemeClr val="bg2">
                  <a:lumMod val="50000"/>
                </a:schemeClr>
              </a:buClr>
              <a:buFont typeface="Arial" panose="020B0604020202020204" pitchFamily="34" charset="0"/>
              <a:buChar char="»"/>
              <a:defRPr sz="2667" kern="1200">
                <a:solidFill>
                  <a:srgbClr val="000000"/>
                </a:solidFill>
                <a:latin typeface="Calibri" panose="020F0502020204030204" pitchFamily="34" charset="0"/>
                <a:ea typeface="+mn-ea"/>
                <a:cs typeface="Calibri" panose="020F0502020204030204" pitchFamily="34" charset="0"/>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indent="0">
              <a:spcBef>
                <a:spcPts val="0"/>
              </a:spcBef>
              <a:spcAft>
                <a:spcPts val="600"/>
              </a:spcAft>
              <a:buFont typeface="Arial" panose="020B0604020202020204" pitchFamily="34" charset="0"/>
              <a:buNone/>
            </a:pPr>
            <a:r>
              <a:rPr lang="es-ES" sz="3000" dirty="0">
                <a:latin typeface="Calibri"/>
                <a:cs typeface="Calibri"/>
                <a:sym typeface="Wingdings" panose="05000000000000000000" pitchFamily="2" charset="2"/>
              </a:rPr>
              <a:t>EPP para reprocesar </a:t>
            </a:r>
          </a:p>
          <a:p>
            <a:pPr marL="0" indent="0">
              <a:spcBef>
                <a:spcPts val="0"/>
              </a:spcBef>
              <a:spcAft>
                <a:spcPts val="600"/>
              </a:spcAft>
              <a:buFont typeface="Arial" panose="020B0604020202020204" pitchFamily="34" charset="0"/>
              <a:buNone/>
            </a:pPr>
            <a:r>
              <a:rPr lang="es-ES" sz="3000" dirty="0">
                <a:latin typeface="Calibri"/>
                <a:cs typeface="Calibri"/>
                <a:sym typeface="Wingdings" panose="05000000000000000000" pitchFamily="2" charset="2"/>
              </a:rPr>
              <a:t>(p. ej., gafas protectoras, botas de goma) </a:t>
            </a:r>
            <a:endParaRPr lang="en-US" sz="3000" dirty="0"/>
          </a:p>
        </p:txBody>
      </p:sp>
      <p:sp>
        <p:nvSpPr>
          <p:cNvPr id="6" name="TextBox 5">
            <a:extLst>
              <a:ext uri="{FF2B5EF4-FFF2-40B4-BE49-F238E27FC236}">
                <a16:creationId xmlns:a16="http://schemas.microsoft.com/office/drawing/2014/main" id="{6414256D-A954-F53A-F5BB-D402E622DF8F}"/>
              </a:ext>
            </a:extLst>
          </p:cNvPr>
          <p:cNvSpPr txBox="1"/>
          <p:nvPr/>
        </p:nvSpPr>
        <p:spPr>
          <a:xfrm>
            <a:off x="4904326" y="4135398"/>
            <a:ext cx="4216400" cy="553998"/>
          </a:xfrm>
          <a:prstGeom prst="rect">
            <a:avLst/>
          </a:prstGeom>
          <a:noFill/>
        </p:spPr>
        <p:txBody>
          <a:bodyPr wrap="square" rtlCol="0">
            <a:spAutoFit/>
          </a:bodyPr>
          <a:lstStyle/>
          <a:p>
            <a:pPr marL="285750" indent="-285750">
              <a:buFont typeface="Wingdings" panose="05000000000000000000" pitchFamily="2" charset="2"/>
              <a:buChar char="à"/>
            </a:pPr>
            <a:r>
              <a:rPr lang="es-ES" sz="3000" dirty="0">
                <a:solidFill>
                  <a:srgbClr val="000000"/>
                </a:solidFill>
                <a:latin typeface="Calibri" panose="020F0502020204030204" pitchFamily="34" charset="0"/>
                <a:cs typeface="Calibri" panose="020F0502020204030204" pitchFamily="34" charset="0"/>
                <a:sym typeface="Wingdings" panose="05000000000000000000" pitchFamily="2" charset="2"/>
              </a:rPr>
              <a:t>  Balde</a:t>
            </a:r>
          </a:p>
        </p:txBody>
      </p:sp>
      <p:pic>
        <p:nvPicPr>
          <p:cNvPr id="8" name="Picture 7" descr="Recipiente para desechos de peligro biológico (puede ser amarillo o rojo).&#10;">
            <a:extLst>
              <a:ext uri="{FF2B5EF4-FFF2-40B4-BE49-F238E27FC236}">
                <a16:creationId xmlns:a16="http://schemas.microsoft.com/office/drawing/2014/main" id="{4CD7CDC9-553E-C5B3-3E05-73AEC67FEFFA}"/>
              </a:ext>
            </a:extLst>
          </p:cNvPr>
          <p:cNvPicPr>
            <a:picLocks noChangeAspect="1"/>
          </p:cNvPicPr>
          <p:nvPr/>
        </p:nvPicPr>
        <p:blipFill>
          <a:blip r:embed="rId3"/>
          <a:stretch>
            <a:fillRect/>
          </a:stretch>
        </p:blipFill>
        <p:spPr>
          <a:xfrm>
            <a:off x="8810011" y="1365172"/>
            <a:ext cx="2780017" cy="2822693"/>
          </a:xfrm>
          <a:prstGeom prst="rect">
            <a:avLst/>
          </a:prstGeom>
        </p:spPr>
      </p:pic>
      <p:pic>
        <p:nvPicPr>
          <p:cNvPr id="10" name="Picture 9" descr="Balde para reprocesar el EPP reutilizable sucio.">
            <a:extLst>
              <a:ext uri="{FF2B5EF4-FFF2-40B4-BE49-F238E27FC236}">
                <a16:creationId xmlns:a16="http://schemas.microsoft.com/office/drawing/2014/main" id="{35502A58-6814-496B-E48F-3CF9E5F97303}"/>
              </a:ext>
            </a:extLst>
          </p:cNvPr>
          <p:cNvPicPr>
            <a:picLocks noChangeAspect="1"/>
          </p:cNvPicPr>
          <p:nvPr/>
        </p:nvPicPr>
        <p:blipFill>
          <a:blip r:embed="rId4"/>
          <a:stretch>
            <a:fillRect/>
          </a:stretch>
        </p:blipFill>
        <p:spPr>
          <a:xfrm>
            <a:off x="6545166" y="4060749"/>
            <a:ext cx="2341067" cy="2505673"/>
          </a:xfrm>
          <a:prstGeom prst="rect">
            <a:avLst/>
          </a:prstGeom>
        </p:spPr>
      </p:pic>
    </p:spTree>
    <p:extLst>
      <p:ext uri="{BB962C8B-B14F-4D97-AF65-F5344CB8AC3E}">
        <p14:creationId xmlns:p14="http://schemas.microsoft.com/office/powerpoint/2010/main" val="360851389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Quitarse el EPP: Higiene de las manos</a:t>
            </a:r>
          </a:p>
        </p:txBody>
      </p:sp>
      <p:sp>
        <p:nvSpPr>
          <p:cNvPr id="18" name="Text Placeholder 2">
            <a:extLst>
              <a:ext uri="{FF2B5EF4-FFF2-40B4-BE49-F238E27FC236}">
                <a16:creationId xmlns:a16="http://schemas.microsoft.com/office/drawing/2014/main" id="{F0E8ADD5-F129-4C98-A71F-C9D12E44C957}"/>
              </a:ext>
            </a:extLst>
          </p:cNvPr>
          <p:cNvSpPr txBox="1">
            <a:spLocks/>
          </p:cNvSpPr>
          <p:nvPr/>
        </p:nvSpPr>
        <p:spPr bwMode="auto">
          <a:xfrm>
            <a:off x="609600" y="1849411"/>
            <a:ext cx="5816600" cy="3133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400" b="1" dirty="0">
              <a:solidFill>
                <a:schemeClr val="tx1"/>
              </a:solidFill>
            </a:endParaRPr>
          </a:p>
          <a:p>
            <a:pPr>
              <a:buClr>
                <a:schemeClr val="accent2">
                  <a:lumMod val="60000"/>
                  <a:lumOff val="40000"/>
                </a:schemeClr>
              </a:buClr>
              <a:buFont typeface="Arial" panose="020B0604020202020204" pitchFamily="34" charset="0"/>
              <a:buChar char="•"/>
            </a:pPr>
            <a:r>
              <a:rPr lang="es-ES" sz="2800" b="1" dirty="0">
                <a:solidFill>
                  <a:srgbClr val="000000"/>
                </a:solidFill>
              </a:rPr>
              <a:t>Cuándo realizar la higiene de las manos</a:t>
            </a:r>
          </a:p>
          <a:p>
            <a:pPr lvl="1">
              <a:buClr>
                <a:schemeClr val="accent2">
                  <a:lumMod val="60000"/>
                  <a:lumOff val="40000"/>
                </a:schemeClr>
              </a:buClr>
            </a:pPr>
            <a:r>
              <a:rPr lang="es-ES" sz="2600" noProof="0" dirty="0">
                <a:solidFill>
                  <a:srgbClr val="000000"/>
                </a:solidFill>
                <a:cs typeface="Calibri"/>
              </a:rPr>
              <a:t>Después de quitarse cada uno de los artículos de su EPP </a:t>
            </a:r>
          </a:p>
          <a:p>
            <a:pPr lvl="1">
              <a:buClr>
                <a:schemeClr val="accent2">
                  <a:lumMod val="60000"/>
                  <a:lumOff val="40000"/>
                </a:schemeClr>
              </a:buClr>
            </a:pPr>
            <a:r>
              <a:rPr lang="es-ES" sz="2600" dirty="0">
                <a:solidFill>
                  <a:srgbClr val="000000"/>
                </a:solidFill>
                <a:cs typeface="Calibri"/>
              </a:rPr>
              <a:t>Después de haberse quitado todo el EPP y tengan las manos descubiertas</a:t>
            </a:r>
          </a:p>
          <a:p>
            <a:endParaRPr lang="en-US" dirty="0"/>
          </a:p>
          <a:p>
            <a:endParaRPr lang="en-US" dirty="0"/>
          </a:p>
          <a:p>
            <a:endParaRPr lang="en-US" dirty="0"/>
          </a:p>
        </p:txBody>
      </p:sp>
      <p:pic>
        <p:nvPicPr>
          <p:cNvPr id="33" name="Picture 32" descr="Imagen de un par de manos siendo lavadas bajo agua al lado de una imagen de manos donde una pone desinfectante de manos en la palma de la otra.">
            <a:extLst>
              <a:ext uri="{FF2B5EF4-FFF2-40B4-BE49-F238E27FC236}">
                <a16:creationId xmlns:a16="http://schemas.microsoft.com/office/drawing/2014/main" id="{A1496615-EAA0-33E9-3165-92300BA82F2B}"/>
              </a:ext>
            </a:extLst>
          </p:cNvPr>
          <p:cNvPicPr>
            <a:picLocks noChangeAspect="1"/>
          </p:cNvPicPr>
          <p:nvPr/>
        </p:nvPicPr>
        <p:blipFill>
          <a:blip r:embed="rId3"/>
          <a:stretch>
            <a:fillRect/>
          </a:stretch>
        </p:blipFill>
        <p:spPr>
          <a:xfrm>
            <a:off x="6694412" y="2493056"/>
            <a:ext cx="5066215" cy="2024047"/>
          </a:xfrm>
          <a:prstGeom prst="rect">
            <a:avLst/>
          </a:prstGeom>
        </p:spPr>
      </p:pic>
    </p:spTree>
    <p:extLst>
      <p:ext uri="{BB962C8B-B14F-4D97-AF65-F5344CB8AC3E}">
        <p14:creationId xmlns:p14="http://schemas.microsoft.com/office/powerpoint/2010/main" val="198900671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877756"/>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Verificación de conocimientos: EPP</a:t>
            </a:r>
          </a:p>
        </p:txBody>
      </p:sp>
      <p:sp>
        <p:nvSpPr>
          <p:cNvPr id="10" name="Text Placeholder 2">
            <a:extLst>
              <a:ext uri="{FF2B5EF4-FFF2-40B4-BE49-F238E27FC236}">
                <a16:creationId xmlns:a16="http://schemas.microsoft.com/office/drawing/2014/main" id="{B0A7F5E0-4AA2-4529-B184-FFC1AC278C94}"/>
              </a:ext>
            </a:extLst>
          </p:cNvPr>
          <p:cNvSpPr>
            <a:spLocks noGrp="1"/>
          </p:cNvSpPr>
          <p:nvPr>
            <p:ph type="body" sz="quarter" idx="10"/>
          </p:nvPr>
        </p:nvSpPr>
        <p:spPr>
          <a:xfrm>
            <a:off x="609600" y="1340766"/>
            <a:ext cx="10972800" cy="4176467"/>
          </a:xfrm>
        </p:spPr>
        <p:txBody>
          <a:bodyPr>
            <a:noAutofit/>
          </a:bodyPr>
          <a:lstStyle/>
          <a:p>
            <a:pPr marL="0" indent="0">
              <a:buNone/>
            </a:pPr>
            <a:r>
              <a:rPr lang="es-ES" sz="2800">
                <a:solidFill>
                  <a:srgbClr val="000000"/>
                </a:solidFill>
              </a:rPr>
              <a:t>Si vieran a un compañero de trabajo quitándose los guantes de esta manera, ¿qué sugerencia podrían hacerle para ayudarlo a quitárselos de manera más segura?</a:t>
            </a:r>
          </a:p>
          <a:p>
            <a:pPr marL="0" indent="0">
              <a:buNone/>
            </a:pPr>
            <a:endParaRPr lang="en-US" sz="2800">
              <a:solidFill>
                <a:schemeClr val="tx1"/>
              </a:solidFill>
            </a:endParaRPr>
          </a:p>
        </p:txBody>
      </p:sp>
      <p:pic>
        <p:nvPicPr>
          <p:cNvPr id="5" name="Picture 4" descr="Foto de una persona quitándose guantes sucios al usar una mano enguantada para tirar de los dedos del guante en la otra mano.">
            <a:extLst>
              <a:ext uri="{FF2B5EF4-FFF2-40B4-BE49-F238E27FC236}">
                <a16:creationId xmlns:a16="http://schemas.microsoft.com/office/drawing/2014/main" id="{4857BC3F-5F58-4DBF-AA89-C05076BA38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3009" y="2475483"/>
            <a:ext cx="3876110" cy="3747895"/>
          </a:xfrm>
          <a:prstGeom prst="rect">
            <a:avLst/>
          </a:prstGeom>
          <a:ln w="25400">
            <a:solidFill>
              <a:sysClr val="windowText" lastClr="000000"/>
            </a:solidFill>
          </a:ln>
        </p:spPr>
      </p:pic>
    </p:spTree>
    <p:extLst>
      <p:ext uri="{BB962C8B-B14F-4D97-AF65-F5344CB8AC3E}">
        <p14:creationId xmlns:p14="http://schemas.microsoft.com/office/powerpoint/2010/main" val="342514821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Comentarios: EPP</a:t>
            </a:r>
          </a:p>
        </p:txBody>
      </p:sp>
      <p:sp>
        <p:nvSpPr>
          <p:cNvPr id="6" name="Text Placeholder 2">
            <a:extLst>
              <a:ext uri="{FF2B5EF4-FFF2-40B4-BE49-F238E27FC236}">
                <a16:creationId xmlns:a16="http://schemas.microsoft.com/office/drawing/2014/main" id="{89990740-0E77-424D-8D39-63019E1736AD}"/>
              </a:ext>
            </a:extLst>
          </p:cNvPr>
          <p:cNvSpPr>
            <a:spLocks noGrp="1"/>
          </p:cNvSpPr>
          <p:nvPr>
            <p:ph type="body" sz="quarter" idx="10"/>
          </p:nvPr>
        </p:nvSpPr>
        <p:spPr>
          <a:xfrm>
            <a:off x="609600" y="1471860"/>
            <a:ext cx="6768230" cy="4176467"/>
          </a:xfrm>
        </p:spPr>
        <p:txBody>
          <a:bodyPr>
            <a:normAutofit/>
          </a:bodyPr>
          <a:lstStyle/>
          <a:p>
            <a:pPr marL="0" indent="0">
              <a:buNone/>
            </a:pPr>
            <a:endParaRPr lang="en-US" sz="2400">
              <a:solidFill>
                <a:schemeClr val="accent4">
                  <a:lumMod val="50000"/>
                </a:schemeClr>
              </a:solidFill>
              <a:latin typeface="Calibri"/>
              <a:cs typeface="Calibri Light"/>
            </a:endParaRPr>
          </a:p>
          <a:p>
            <a:r>
              <a:rPr lang="es-ES" sz="2800">
                <a:solidFill>
                  <a:srgbClr val="000000"/>
                </a:solidFill>
                <a:latin typeface="Calibri"/>
                <a:cs typeface="Calibri Light"/>
              </a:rPr>
              <a:t>Método incorrecto para quitarse los guantes (riesgo de salpicaduras)</a:t>
            </a:r>
          </a:p>
          <a:p>
            <a:endParaRPr lang="en-US" sz="2800">
              <a:solidFill>
                <a:srgbClr val="000000"/>
              </a:solidFill>
              <a:latin typeface="Calibri"/>
              <a:cs typeface="Calibri Light"/>
            </a:endParaRPr>
          </a:p>
          <a:p>
            <a:r>
              <a:rPr lang="es-ES" sz="2800">
                <a:solidFill>
                  <a:srgbClr val="000000"/>
                </a:solidFill>
                <a:latin typeface="Calibri"/>
                <a:cs typeface="Calibri Light"/>
              </a:rPr>
              <a:t>Agarrar el guante desde la muñeca/palma y enrollarlo cuidadosamente sobre la mano de adentro hacia afuera</a:t>
            </a:r>
          </a:p>
          <a:p>
            <a:pPr marL="400041" lvl="1" indent="0">
              <a:buNone/>
            </a:pPr>
            <a:endParaRPr lang="en-US" sz="2400">
              <a:solidFill>
                <a:schemeClr val="accent4">
                  <a:lumMod val="50000"/>
                </a:schemeClr>
              </a:solidFill>
              <a:latin typeface="Calibri"/>
              <a:cs typeface="Calibri Light"/>
            </a:endParaRPr>
          </a:p>
          <a:p>
            <a:pPr marL="0" indent="0" algn="ctr">
              <a:buNone/>
            </a:pPr>
            <a:r>
              <a:rPr lang="es-ES" sz="2400" b="1" i="1">
                <a:solidFill>
                  <a:schemeClr val="accent4">
                    <a:lumMod val="50000"/>
                  </a:schemeClr>
                </a:solidFill>
              </a:rPr>
              <a:t>	</a:t>
            </a:r>
          </a:p>
        </p:txBody>
      </p:sp>
      <p:pic>
        <p:nvPicPr>
          <p:cNvPr id="4" name="Picture 3" descr="Foto de una persona quitándose guantes sucios al usar una mano enguantada para tirar de los dedos del guante en la otra mano.">
            <a:extLst>
              <a:ext uri="{FF2B5EF4-FFF2-40B4-BE49-F238E27FC236}">
                <a16:creationId xmlns:a16="http://schemas.microsoft.com/office/drawing/2014/main" id="{EEF75B49-4273-45FB-948A-1AB7A0CA7E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5402" y="1820391"/>
            <a:ext cx="2903838" cy="2807784"/>
          </a:xfrm>
          <a:prstGeom prst="rect">
            <a:avLst/>
          </a:prstGeom>
          <a:ln w="25400">
            <a:solidFill>
              <a:sysClr val="windowText" lastClr="000000"/>
            </a:solidFill>
          </a:ln>
        </p:spPr>
      </p:pic>
    </p:spTree>
    <p:extLst>
      <p:ext uri="{BB962C8B-B14F-4D97-AF65-F5344CB8AC3E}">
        <p14:creationId xmlns:p14="http://schemas.microsoft.com/office/powerpoint/2010/main" val="373555742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81002" y="388747"/>
            <a:ext cx="11059884" cy="1162051"/>
          </a:xfrm>
          <a:prstGeom prst="rect">
            <a:avLst/>
          </a:prstGeom>
        </p:spPr>
        <p:txBody>
          <a:bodyPr vert="horz" lIns="91440" tIns="45720" rIns="91440" bIns="45720" rtlCol="0" anchor="b">
            <a:normAutofit/>
          </a:bodyPr>
          <a:lstStyle/>
          <a:p>
            <a:pPr algn="l"/>
            <a:r>
              <a:rPr lang="es-ES" sz="4400" b="1">
                <a:solidFill>
                  <a:schemeClr val="bg2"/>
                </a:solidFill>
                <a:latin typeface="Calibri Light" panose="020F0302020204030204" pitchFamily="34" charset="0"/>
                <a:cs typeface="Calibri Light" panose="020F0302020204030204" pitchFamily="34" charset="0"/>
              </a:rPr>
              <a:t>Reflexión</a:t>
            </a:r>
          </a:p>
        </p:txBody>
      </p:sp>
      <p:sp>
        <p:nvSpPr>
          <p:cNvPr id="2" name="TextBox 1">
            <a:extLst>
              <a:ext uri="{FF2B5EF4-FFF2-40B4-BE49-F238E27FC236}">
                <a16:creationId xmlns:a16="http://schemas.microsoft.com/office/drawing/2014/main" id="{7E613D44-27D4-4A0A-9D0F-9DEA03961FBA}"/>
              </a:ext>
            </a:extLst>
          </p:cNvPr>
          <p:cNvSpPr txBox="1"/>
          <p:nvPr/>
        </p:nvSpPr>
        <p:spPr>
          <a:xfrm>
            <a:off x="783771" y="1854926"/>
            <a:ext cx="9444446" cy="2862322"/>
          </a:xfrm>
          <a:prstGeom prst="rect">
            <a:avLst/>
          </a:prstGeom>
          <a:noFill/>
        </p:spPr>
        <p:txBody>
          <a:bodyPr wrap="square" rtlCol="0">
            <a:spAutoFit/>
          </a:bodyPr>
          <a:lstStyle/>
          <a:p>
            <a:pPr marL="457200" indent="-457200">
              <a:spcBef>
                <a:spcPts val="1200"/>
              </a:spcBef>
              <a:buFont typeface="Arial" panose="020B0604020202020204" pitchFamily="34" charset="0"/>
              <a:buChar char="•"/>
            </a:pPr>
            <a:r>
              <a:rPr lang="es-ES" sz="3200">
                <a:solidFill>
                  <a:schemeClr val="bg2"/>
                </a:solidFill>
              </a:rPr>
              <a:t>¿Qué dificultades han enfrentado al ponerse y quitarse el EPP correctamente en el pasado? </a:t>
            </a:r>
          </a:p>
          <a:p>
            <a:pPr marL="457200" indent="-457200">
              <a:spcBef>
                <a:spcPts val="1200"/>
              </a:spcBef>
              <a:buFont typeface="Arial" panose="020B0604020202020204" pitchFamily="34" charset="0"/>
              <a:buChar char="•"/>
            </a:pPr>
            <a:r>
              <a:rPr lang="es-ES" sz="3200">
                <a:solidFill>
                  <a:schemeClr val="bg2"/>
                </a:solidFill>
              </a:rPr>
              <a:t>¿Esperan encontrarse con dificultades similares con el EPP para el ébola o la enfermedad de Marburgo? </a:t>
            </a:r>
          </a:p>
          <a:p>
            <a:pPr marL="457200" indent="-457200">
              <a:spcBef>
                <a:spcPts val="1200"/>
              </a:spcBef>
              <a:buFont typeface="Arial" panose="020B0604020202020204" pitchFamily="34" charset="0"/>
              <a:buChar char="•"/>
            </a:pPr>
            <a:r>
              <a:rPr lang="es-ES" sz="3200">
                <a:solidFill>
                  <a:schemeClr val="bg2"/>
                </a:solidFill>
              </a:rPr>
              <a:t>¿Cómo se pueden superar esas dificultades?</a:t>
            </a:r>
          </a:p>
        </p:txBody>
      </p:sp>
    </p:spTree>
    <p:extLst>
      <p:ext uri="{BB962C8B-B14F-4D97-AF65-F5344CB8AC3E}">
        <p14:creationId xmlns:p14="http://schemas.microsoft.com/office/powerpoint/2010/main" val="41910469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p:txBody>
          <a:bodyPr>
            <a:normAutofit/>
          </a:bodyPr>
          <a:lstStyle/>
          <a:p>
            <a:pPr>
              <a:spcBef>
                <a:spcPts val="1800"/>
              </a:spcBef>
            </a:pPr>
            <a:r>
              <a:rPr lang="es-ES" sz="3200">
                <a:latin typeface="Calibri"/>
                <a:cs typeface="Calibri"/>
              </a:rPr>
              <a:t>El </a:t>
            </a:r>
            <a:r>
              <a:rPr lang="es-ES" sz="3200">
                <a:solidFill>
                  <a:srgbClr val="000000"/>
                </a:solidFill>
                <a:latin typeface="Calibri"/>
                <a:cs typeface="Calibri"/>
              </a:rPr>
              <a:t>EPP ayuda</a:t>
            </a:r>
            <a:r>
              <a:rPr lang="es-ES" sz="3200">
                <a:latin typeface="Calibri"/>
                <a:cs typeface="Calibri"/>
              </a:rPr>
              <a:t> a protegerlos de las infecciones. </a:t>
            </a:r>
          </a:p>
          <a:p>
            <a:pPr>
              <a:spcBef>
                <a:spcPts val="1800"/>
              </a:spcBef>
            </a:pPr>
            <a:r>
              <a:rPr lang="es-ES" sz="3200">
                <a:latin typeface="Calibri"/>
                <a:cs typeface="Calibri"/>
              </a:rPr>
              <a:t>Protegerse a sí mismos los ayuda a proteger a sus pacientes, compañeros de trabajo, familiares y amigos.</a:t>
            </a:r>
          </a:p>
          <a:p>
            <a:pPr>
              <a:spcBef>
                <a:spcPts val="1800"/>
              </a:spcBef>
            </a:pPr>
            <a:r>
              <a:rPr lang="es-ES" sz="3200" b="1">
                <a:solidFill>
                  <a:schemeClr val="accent5">
                    <a:lumMod val="75000"/>
                  </a:schemeClr>
                </a:solidFill>
                <a:latin typeface="Calibri"/>
                <a:cs typeface="Calibri"/>
              </a:rPr>
              <a:t>Pero el EPP solo funciona si se usa y se quita correctamente.</a:t>
            </a:r>
          </a:p>
          <a:p>
            <a:endParaRPr lang="en-US" sz="3200" b="1">
              <a:solidFill>
                <a:schemeClr val="accent1">
                  <a:lumMod val="75000"/>
                </a:schemeClr>
              </a:solidFill>
              <a:latin typeface="Calibri"/>
              <a:cs typeface="Calibri"/>
            </a:endParaRP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78DD9-BB4C-E287-2269-C86711302982}"/>
              </a:ext>
            </a:extLst>
          </p:cNvPr>
          <p:cNvSpPr>
            <a:spLocks noGrp="1"/>
          </p:cNvSpPr>
          <p:nvPr>
            <p:ph type="title" idx="4294967295"/>
          </p:nvPr>
        </p:nvSpPr>
        <p:spPr>
          <a:xfrm>
            <a:off x="811776" y="650875"/>
            <a:ext cx="9703823" cy="1325563"/>
          </a:xfrm>
          <a:prstGeom prst="rect">
            <a:avLst/>
          </a:prstGeom>
        </p:spPr>
        <p:txBody>
          <a:bodyPr/>
          <a:lstStyle/>
          <a:p>
            <a:pPr algn="l"/>
            <a:r>
              <a:rPr lang="es-ES" sz="4000" b="1" dirty="0">
                <a:solidFill>
                  <a:srgbClr val="005DAB"/>
                </a:solidFill>
                <a:latin typeface="Calibri Light" panose="020F0302020204030204" pitchFamily="34" charset="0"/>
                <a:cs typeface="Calibri Light" panose="020F0302020204030204" pitchFamily="34" charset="0"/>
              </a:rPr>
              <a:t>¡Gracias!</a:t>
            </a:r>
          </a:p>
        </p:txBody>
      </p:sp>
      <p:sp>
        <p:nvSpPr>
          <p:cNvPr id="4" name="Text Placeholder 9">
            <a:extLst>
              <a:ext uri="{FF2B5EF4-FFF2-40B4-BE49-F238E27FC236}">
                <a16:creationId xmlns:a16="http://schemas.microsoft.com/office/drawing/2014/main" id="{60E27B0F-4243-76C8-8B51-84A252918C72}"/>
              </a:ext>
            </a:extLst>
          </p:cNvPr>
          <p:cNvSpPr>
            <a:spLocks noGrp="1"/>
          </p:cNvSpPr>
          <p:nvPr>
            <p:ph type="body" sz="quarter" idx="10" hasCustomPrompt="1"/>
          </p:nvPr>
        </p:nvSpPr>
        <p:spPr>
          <a:xfrm>
            <a:off x="811776"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3"/>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1799242946"/>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7E862BBB03184794E4A05F6BF154BE" ma:contentTypeVersion="17" ma:contentTypeDescription="Create a new document." ma:contentTypeScope="" ma:versionID="5177f4d2b21810b7c558172260f07bb8">
  <xsd:schema xmlns:xsd="http://www.w3.org/2001/XMLSchema" xmlns:xs="http://www.w3.org/2001/XMLSchema" xmlns:p="http://schemas.microsoft.com/office/2006/metadata/properties" xmlns:ns2="1797f4f8-33a2-45a6-8266-9e0275b06b25" xmlns:ns3="92755842-7d90-42cb-908a-60c9d0f80263" targetNamespace="http://schemas.microsoft.com/office/2006/metadata/properties" ma:root="true" ma:fieldsID="fda2e02c7b37c23e8f297cdbc3eb7895" ns2:_="" ns3:_="">
    <xsd:import namespace="1797f4f8-33a2-45a6-8266-9e0275b06b25"/>
    <xsd:import namespace="92755842-7d90-42cb-908a-60c9d0f8026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Notes"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97f4f8-33a2-45a6-8266-9e0275b06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Text">
          <xsd:maxLength value="255"/>
        </xsd:restriction>
      </xsd:simpleType>
    </xsd:element>
    <xsd:element name="Language" ma:index="24" nillable="true" ma:displayName="Language" ma:format="Dropdown" ma:internalName="Languag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55842-7d90-42cb-908a-60c9d0f8026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c6146bc-9d1c-4a20-a27f-ace81e2d562d}" ma:internalName="TaxCatchAll" ma:showField="CatchAllData" ma:web="92755842-7d90-42cb-908a-60c9d0f8026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anguage xmlns="1797f4f8-33a2-45a6-8266-9e0275b06b25">Spanish</Language>
    <TaxCatchAll xmlns="92755842-7d90-42cb-908a-60c9d0f80263" xsi:nil="true"/>
    <lcf76f155ced4ddcb4097134ff3c332f xmlns="1797f4f8-33a2-45a6-8266-9e0275b06b25">
      <Terms xmlns="http://schemas.microsoft.com/office/infopath/2007/PartnerControls"/>
    </lcf76f155ced4ddcb4097134ff3c332f>
    <Notes xmlns="1797f4f8-33a2-45a6-8266-9e0275b06b2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855DE0-AF8B-4868-AAB1-BD3DC3AA29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97f4f8-33a2-45a6-8266-9e0275b06b25"/>
    <ds:schemaRef ds:uri="92755842-7d90-42cb-908a-60c9d0f802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6196285-6092-4437-A754-168A8C6B5679}">
  <ds:schemaRefs>
    <ds:schemaRef ds:uri="http://www.w3.org/XML/1998/namespace"/>
    <ds:schemaRef ds:uri="1797f4f8-33a2-45a6-8266-9e0275b06b25"/>
    <ds:schemaRef ds:uri="http://purl.org/dc/dcmitype/"/>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92755842-7d90-42cb-908a-60c9d0f80263"/>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89EFAC74-7D42-4759-9F4B-6FECA533247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DHQP_ATSDR Combined</Template>
  <TotalTime>1298</TotalTime>
  <Words>4048</Words>
  <Application>Microsoft Office PowerPoint</Application>
  <PresentationFormat>Widescreen</PresentationFormat>
  <Paragraphs>278</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游ゴシック</vt:lpstr>
      <vt:lpstr>Arial</vt:lpstr>
      <vt:lpstr>Calibri</vt:lpstr>
      <vt:lpstr>Calibri Light</vt:lpstr>
      <vt:lpstr>Myriad Web Pro</vt:lpstr>
      <vt:lpstr>Wingdings</vt:lpstr>
      <vt:lpstr>DHQP_ATSDR Combined</vt:lpstr>
      <vt:lpstr>Prevención y control de infecciones (PCI) para el ébola o la enfermedad de Marburgo: </vt:lpstr>
      <vt:lpstr>Objetivos de aprendizaje</vt:lpstr>
      <vt:lpstr>¿Por qué usar EPP?</vt:lpstr>
      <vt:lpstr>Hablar sobre lo siguiente:</vt:lpstr>
      <vt:lpstr>Punto clave sobre el EPP</vt:lpstr>
      <vt:lpstr>Definición: ponerse y quitarse</vt:lpstr>
      <vt:lpstr>EPP Videos de cómo ponerse y quitarse el EPP  </vt:lpstr>
      <vt:lpstr>Ponerse el EPP: Notas</vt:lpstr>
      <vt:lpstr>Ponerse el EPP: Notas (continuación)</vt:lpstr>
      <vt:lpstr>Cuándo quitarse el EPP</vt:lpstr>
      <vt:lpstr>Información clave al quitarse el EPP</vt:lpstr>
      <vt:lpstr>Quitarse el EPP: Notas</vt:lpstr>
      <vt:lpstr>Quitarse el EPP: Notas (continuación)</vt:lpstr>
      <vt:lpstr>Quitarse el EPP: Eliminación de desechos</vt:lpstr>
      <vt:lpstr>Quitarse el EPP: Higiene de las manos</vt:lpstr>
      <vt:lpstr>Verificación de conocimientos: EPP</vt:lpstr>
      <vt:lpstr>Comentarios: EPP</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Prevención y control de infecciones (PCI) para el ébola o la enfermedad de Marburgo: </dc:title>
  <dc:subject>Parte 2 sobre el EPP. Cómo ponerse y quitarse el EPP</dc:subject>
  <dc:creator>Centros para el Control y la Prevención de Enfermedades de los EE. UU. (CDC)</dc:creator>
  <cp:keywords>Prevención y control de infecciones (PCI) para el ébola o la enfermedad de Marburgo: Parte 2 sobre el EPP. Cómo ponerse y quitarse el EPP, Centros para el Control y la Prevención de Enfermedades de los EE. UU. (CDC), Actualización: junio del 2026</cp:keywords>
  <cp:lastModifiedBy>Ponder, Marilyn (CDC/NCEZID/DHQP/OD) (CTR)</cp:lastModifiedBy>
  <cp:revision>27</cp:revision>
  <dcterms:created xsi:type="dcterms:W3CDTF">2022-11-21T14:48:15Z</dcterms:created>
  <dcterms:modified xsi:type="dcterms:W3CDTF">2026-10-20T15:28:23Z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2022-11-21T14:55:50Z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a8a3e2b9-3a84-400c-8505-f59f13855b7d</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Language">
    <vt:lpwstr>Spanish</vt:lpwstr>
  </property>
</Properties>
</file>