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7"/>
  </p:notesMasterIdLst>
  <p:sldIdLst>
    <p:sldId id="615" r:id="rId2"/>
    <p:sldId id="322" r:id="rId3"/>
    <p:sldId id="593" r:id="rId4"/>
    <p:sldId id="607" r:id="rId5"/>
    <p:sldId id="430" r:id="rId6"/>
    <p:sldId id="592" r:id="rId7"/>
    <p:sldId id="614" r:id="rId8"/>
    <p:sldId id="535" r:id="rId9"/>
    <p:sldId id="604" r:id="rId10"/>
    <p:sldId id="610" r:id="rId11"/>
    <p:sldId id="613" r:id="rId12"/>
    <p:sldId id="617" r:id="rId13"/>
    <p:sldId id="594" r:id="rId14"/>
    <p:sldId id="556" r:id="rId15"/>
    <p:sldId id="606" r:id="rId16"/>
    <p:sldId id="578" r:id="rId17"/>
    <p:sldId id="599" r:id="rId18"/>
    <p:sldId id="600" r:id="rId19"/>
    <p:sldId id="601" r:id="rId20"/>
    <p:sldId id="602" r:id="rId21"/>
    <p:sldId id="611" r:id="rId22"/>
    <p:sldId id="612" r:id="rId23"/>
    <p:sldId id="608" r:id="rId24"/>
    <p:sldId id="609" r:id="rId25"/>
    <p:sldId id="61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496" userDrawn="1">
          <p15:clr>
            <a:srgbClr val="A4A3A4"/>
          </p15:clr>
        </p15:guide>
        <p15:guide id="3" pos="3072" userDrawn="1">
          <p15:clr>
            <a:srgbClr val="A4A3A4"/>
          </p15:clr>
        </p15:guide>
        <p15:guide id="4" orient="horz" pos="624" userDrawn="1">
          <p15:clr>
            <a:srgbClr val="A4A3A4"/>
          </p15:clr>
        </p15:guide>
        <p15:guide id="5" orient="horz" pos="3672" userDrawn="1">
          <p15:clr>
            <a:srgbClr val="A4A3A4"/>
          </p15:clr>
        </p15:guide>
        <p15:guide id="6" pos="264" userDrawn="1">
          <p15:clr>
            <a:srgbClr val="A4A3A4"/>
          </p15:clr>
        </p15:guide>
        <p15:guide id="7" pos="4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69430820-7F70-8971-595F-ED95882F7673}" name="Lessa, Fernanda (CDC/NCEZID/DHQP/IICB)" initials="FL" userId="S::dta3@cdc.gov::3b10506a-91e0-4aa6-8e4a-b48f1b2c20e9" providerId="AD"/>
  <p188:author id="{46493A44-E4F9-9A55-A7A7-2BC1E5310015}" name="Brinsley-Rainisch, Kristin (CDC/DDID/NCEZID/DHQP)" initials="B(" userId="S::aof4@cdc.gov::5c23f4cd-6ac8-4e98-bcf1-e79ff5be2e29" providerId="AD"/>
  <p188:author id="{74873CA3-183E-6DA5-8DD9-6D3F260CF572}" name="Wilson, Katie (CDC/NCEZID/DHQP/IICB)" initials="W(" userId="S::vvd6@cdc.gov::b37c5cec-f22a-4653-a2f2-bcde195e618a" providerId="AD"/>
  <p188:author id="{F80247A9-1DE1-0F24-CE40-EF623018141F}" name="Capers, Catherine (Katy) (CDC/DDID/NCEZID/DHQP)" initials="C(" userId="S::ybz5@cdc.gov::ed1cbedc-bcb4-4ffd-bf81-f358b2108ce9"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783" autoAdjust="0"/>
  </p:normalViewPr>
  <p:slideViewPr>
    <p:cSldViewPr snapToGrid="0">
      <p:cViewPr varScale="1">
        <p:scale>
          <a:sx n="74" d="100"/>
          <a:sy n="74" d="100"/>
        </p:scale>
        <p:origin x="1306" y="283"/>
      </p:cViewPr>
      <p:guideLst>
        <p:guide orient="horz" pos="2160"/>
        <p:guide pos="5496"/>
        <p:guide pos="3072"/>
        <p:guide orient="horz" pos="624"/>
        <p:guide orient="horz" pos="3672"/>
        <p:guide pos="264"/>
        <p:guide pos="40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modSld">
      <pc:chgData name="LaPete, Mally (CDC/OD/OC) (CTR)" userId="424f09be-1d5c-42fe-a97f-d39366b36539" providerId="ADAL" clId="{2A1D0AC2-BF74-4631-AE57-9FBB9E8889A6}" dt="2026-09-23T21:28:40.266" v="1" actId="962"/>
      <pc:docMkLst>
        <pc:docMk/>
      </pc:docMkLst>
      <pc:sldChg chg="modSp mod">
        <pc:chgData name="LaPete, Mally (CDC/OD/OC) (CTR)" userId="424f09be-1d5c-42fe-a97f-d39366b36539" providerId="ADAL" clId="{2A1D0AC2-BF74-4631-AE57-9FBB9E8889A6}" dt="2026-09-23T21:28:40.266" v="1" actId="962"/>
        <pc:sldMkLst>
          <pc:docMk/>
          <pc:sldMk cId="1847101880" sldId="613"/>
        </pc:sldMkLst>
        <pc:picChg chg="mod">
          <ac:chgData name="LaPete, Mally (CDC/OD/OC) (CTR)" userId="424f09be-1d5c-42fe-a97f-d39366b36539" providerId="ADAL" clId="{2A1D0AC2-BF74-4631-AE57-9FBB9E8889A6}" dt="2026-09-23T21:28:40.266" v="1" actId="962"/>
          <ac:picMkLst>
            <pc:docMk/>
            <pc:sldMk cId="1847101880" sldId="613"/>
            <ac:picMk id="13" creationId="{61708DB8-ECB2-4A59-992C-80D878DB36E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A8270-8A4F-43E3-89C0-EBF47C9F491D}" type="datetimeFigureOut">
              <a:rPr lang="en-US" smtClean="0"/>
              <a:t>9/23/2026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7ACB27-B695-4D7B-B62E-317C14B6E867}" type="slidenum">
              <a:rPr lang="en-US" smtClean="0"/>
              <a:t>‹#›</a:t>
            </a:fld>
            <a:endParaRPr lang="en-US" dirty="0"/>
          </a:p>
        </p:txBody>
      </p:sp>
    </p:spTree>
    <p:extLst>
      <p:ext uri="{BB962C8B-B14F-4D97-AF65-F5344CB8AC3E}">
        <p14:creationId xmlns:p14="http://schemas.microsoft.com/office/powerpoint/2010/main" val="334562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ubmed.ncbi.nlm.nih.gov/27895903/"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centra en lo que los </a:t>
            </a:r>
            <a:r>
              <a:rPr lang="es-ES" sz="1200" b="1" i="1" dirty="0">
                <a:solidFill>
                  <a:schemeClr val="tx1"/>
                </a:solidFill>
                <a:effectLst/>
                <a:latin typeface="+mn-lt"/>
                <a:ea typeface="+mn-lt"/>
                <a:cs typeface="+mn-cs"/>
              </a:rPr>
              <a:t>trabajadores de la salud </a:t>
            </a:r>
            <a:r>
              <a:rPr lang="es-ES" sz="1200" i="1" dirty="0">
                <a:solidFill>
                  <a:schemeClr val="tx1"/>
                </a:solidFill>
                <a:effectLst/>
                <a:latin typeface="+mn-lt"/>
                <a:ea typeface="+mn-lt"/>
                <a:cs typeface="+mn-cs"/>
              </a:rPr>
              <a:t>deben saber acerca de la limpieza y desinfección ambiental con respecto al ébola o a la enfermedad de Marburgo. Hay una presentación distinta sobre este tema disponible para el personal de administración de los centros médicos en la página web de prevención y control de infecciones (PCI) para el ébola y la enfermedad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publican en orden, y se espera que los participantes avancen a lo largo de la serie. Sin embargo, puede combinar el contenido para satisfacer las necesidades de los participantes y, en estos casos, podría necesitar ajustar el guion de ejemplo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dirty="0">
                <a:solidFill>
                  <a:schemeClr val="tx1"/>
                </a:solidFill>
                <a:effectLst/>
                <a:latin typeface="+mn-lt"/>
                <a:ea typeface="+mn-lt"/>
                <a:cs typeface="+mn-cs"/>
              </a:rPr>
              <a:t>:</a:t>
            </a:r>
            <a:r>
              <a:rPr lang="es-ES" sz="1200" i="1" dirty="0">
                <a:solidFill>
                  <a:schemeClr val="tx1"/>
                </a:solidFill>
                <a:effectLst/>
                <a:latin typeface="+mn-lt"/>
                <a:ea typeface="+mn-lt"/>
                <a:cs typeface="+mn-cs"/>
              </a:rPr>
              <a:t> aproximadamente 20 a 25 minutos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la limpieza y desinfección ambiental, además del manejo de desechos en el contexto de la enfermedad del Ébola (o ébola) y la enfermedad por el virus de Marburgo (o enfermedad de Marburgo).</a:t>
            </a:r>
          </a:p>
          <a:p>
            <a:endParaRPr lang="en-US" dirty="0"/>
          </a:p>
        </p:txBody>
      </p:sp>
      <p:sp>
        <p:nvSpPr>
          <p:cNvPr id="4" name="Slide Number Placeholder 3"/>
          <p:cNvSpPr>
            <a:spLocks noGrp="1"/>
          </p:cNvSpPr>
          <p:nvPr>
            <p:ph type="sldNum" sz="quarter" idx="5"/>
          </p:nvPr>
        </p:nvSpPr>
        <p:spPr/>
        <p:txBody>
          <a:bodyPr/>
          <a:lstStyle/>
          <a:p>
            <a:fld id="{967ACB27-B695-4D7B-B62E-317C14B6E867}" type="slidenum">
              <a:rPr lang="en-US" smtClean="0"/>
              <a:t>1</a:t>
            </a:fld>
            <a:endParaRPr lang="en-US"/>
          </a:p>
        </p:txBody>
      </p:sp>
    </p:spTree>
    <p:extLst>
      <p:ext uri="{BB962C8B-B14F-4D97-AF65-F5344CB8AC3E}">
        <p14:creationId xmlns:p14="http://schemas.microsoft.com/office/powerpoint/2010/main" val="31676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s-ES" i="1"/>
              <a:t>Guion</a:t>
            </a:r>
            <a:r>
              <a:rPr lang="es-ES"/>
              <a:t>:</a:t>
            </a:r>
          </a:p>
          <a:p>
            <a:pPr lvl="0"/>
            <a:r>
              <a:rPr lang="es-ES"/>
              <a:t>Tenemos tres objetivos de aprendizaje en el día de hoy.</a:t>
            </a:r>
            <a:r>
              <a:rPr lang="es-ES" baseline="0"/>
              <a:t> Para el final de nuestro encuentro de hoy, ustedes deberían poder explicar por qué la limpieza ambiental es importante en el contexto del ébola o de la enfermedad de Marburgo, describir al menos tres principios generales de la limpieza ambiental y describir 3 fuentes comunes de desechos en los centros de atención médica.</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pPr marL="0" marR="0" lvl="0" indent="0" algn="l" defTabSz="914400" rtl="0" eaLnBrk="1" fontAlgn="auto" latinLnBrk="0" hangingPunct="1">
              <a:lnSpc>
                <a:spcPct val="107000"/>
              </a:lnSpc>
              <a:spcBef>
                <a:spcPts val="0"/>
              </a:spcBef>
              <a:spcAft>
                <a:spcPts val="800"/>
              </a:spcAft>
              <a:buClrTx/>
              <a:buSzTx/>
              <a:buFontTx/>
              <a:buNone/>
              <a:tabLst/>
              <a:defRPr/>
            </a:pPr>
            <a:r>
              <a:rPr lang="es-ES" sz="1200" b="1" dirty="0">
                <a:effectLst/>
                <a:latin typeface="Calibri" panose="020F0502020204030204" pitchFamily="34" charset="0"/>
                <a:ea typeface="Calibri"/>
                <a:cs typeface="Times New Roman" panose="02020603050405020304" pitchFamily="18" charset="0"/>
              </a:rPr>
              <a:t>Ustedes limpian y desinfectan mucho en la atención médica, pero ¿cuál es la diferencia?</a:t>
            </a:r>
            <a:r>
              <a:rPr lang="es-ES" sz="1200" dirty="0">
                <a:effectLst/>
                <a:latin typeface="Calibri" panose="020F0502020204030204" pitchFamily="34" charset="0"/>
                <a:ea typeface="Calibri"/>
                <a:cs typeface="Times New Roman" panose="02020603050405020304" pitchFamily="18" charset="0"/>
              </a:rPr>
              <a:t> Hay cuatro afirmaciones aquí sobre limpiar y desinfectar. Solo una es correcta. Quiero que elijan la oración que mejor describe la limpieza y desinfección. </a:t>
            </a:r>
            <a:r>
              <a:rPr lang="es-ES" baseline="0" dirty="0"/>
              <a:t>Les daré un minuto para pensar antes de darles la respuesta.</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200" i="1" dirty="0">
                <a:effectLst/>
                <a:latin typeface="Calibri" panose="020F0502020204030204" pitchFamily="34" charset="0"/>
                <a:ea typeface="Calibri"/>
                <a:cs typeface="Times New Roman" panose="02020603050405020304" pitchFamily="18" charset="0"/>
              </a:rPr>
              <a:t>[Pausa para que los participantes decidan su respuesta].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4045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baseline="0"/>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a:effectLst/>
                <a:latin typeface="Calibri" panose="020F0502020204030204" pitchFamily="34" charset="0"/>
                <a:ea typeface="Calibri"/>
                <a:cs typeface="Times New Roman" panose="02020603050405020304" pitchFamily="18" charset="0"/>
              </a:rPr>
              <a:t>La respuesta correcta es la última: la limpieza elimina el polvo, la tierra y la suciedad, incluso el material orgánico, como la sangre y algunos microbios. La desinfección mata los microbios. Vamos a hablar más sobre la limpieza y desinfección hoy y por qué son tan importantes en el contexto del ébola o de la enfermedad de Marburgo.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137813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t>Repasemos rápidamente la información general sobre la limpieza ambiental: por qué es importante y cómo hacerla de forma segura y eficaz.</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p>
          <a:p>
            <a:r>
              <a:rPr lang="es-ES" dirty="0"/>
              <a:t>Entonces, ¿por qué es importante la limpieza ambiental? Los virus que causan el ébola o la enfermedad de Marburgo pueden sobrevivir en superficies como mesas, sillas y equipo médico. Si tocan superficies contaminadas o usan equipo contaminado, pueden propagar estos virus a ustedes mismos y a sus pacientes. La limpieza y desinfección adecuadas ayudan a prevenir la propagación de estos virus en los centros médicos. Esto los protege a ustedes, sus compañeros de trabajo y sus pacientes. Al mantenerse seguros, también protegen a sus amigos, familiares y otras personas con las que entren en contacto en su comunidad.</a:t>
            </a:r>
          </a:p>
        </p:txBody>
      </p:sp>
      <p:sp>
        <p:nvSpPr>
          <p:cNvPr id="4" name="Slide Number Placeholder 3"/>
          <p:cNvSpPr>
            <a:spLocks noGrp="1"/>
          </p:cNvSpPr>
          <p:nvPr>
            <p:ph type="sldNum" sz="quarter" idx="5"/>
          </p:nvPr>
        </p:nvSpPr>
        <p:spPr/>
        <p:txBody>
          <a:bodyPr/>
          <a:lstStyle/>
          <a:p>
            <a:fld id="{AF8D63B1-F1C8-482F-A128-3E44990E723D}" type="slidenum">
              <a:rPr lang="en-US" smtClean="0"/>
              <a:t>6</a:t>
            </a:fld>
            <a:endParaRPr lang="en-US"/>
          </a:p>
        </p:txBody>
      </p:sp>
    </p:spTree>
    <p:extLst>
      <p:ext uri="{BB962C8B-B14F-4D97-AF65-F5344CB8AC3E}">
        <p14:creationId xmlns:p14="http://schemas.microsoft.com/office/powerpoint/2010/main" val="1746181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solidFill>
                  <a:schemeClr val="accent4">
                    <a:lumMod val="50000"/>
                  </a:schemeClr>
                </a:solidFill>
                <a:latin typeface="Calibri"/>
                <a:cs typeface="Calibri"/>
              </a:rPr>
              <a:t>Guion</a:t>
            </a:r>
            <a:r>
              <a:rPr lang="es-ES">
                <a:solidFill>
                  <a:schemeClr val="accent4">
                    <a:lumMod val="50000"/>
                  </a:schemeClr>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solidFill>
                  <a:schemeClr val="accent4">
                    <a:lumMod val="50000"/>
                  </a:schemeClr>
                </a:solidFill>
                <a:latin typeface="Calibri"/>
                <a:cs typeface="Calibri"/>
              </a:rPr>
              <a:t>Limpieza ambiental es el término general usado para referirse a la limpieza y desinfección del ambiente de cuidado del paciente. La limpieza elimina la tierra y algunos microbios y se lleva a cabo con agua y jabón. La desinfección mata los microbios usando productos químicos, como una solución de cloro al 0.5 %.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noProof="0" dirty="0"/>
              <a:t>Guion</a:t>
            </a:r>
            <a:r>
              <a:rPr lang="es-E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Estos son algunos principios generales de la limpieza ambiental. Algunos podrían sonarles conocidos porque estos principios no son solo para limpiar cuando podría haber ébola o enfermedad de Marburgo. Son principios que ayudan, en general, a prevenir las infecciones de distintos tipos asociadas a la atención médica.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Siempre limpiar antes de desinfectar. Cuando limpian, eliminan el material orgánico que haya en las superficies. Si no se elimina ese material orgánico, la eficacia de los desinfectantes puede disminuir. Usen agua y jabón para limpiar y cloro para desinfectar. Esto significa que usarán agua y jabón primero para que el cloro pueda hacer su trabajo.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Comiencen a limpiar en el área más limpia y muévanse hacia el área más sucia. Las áreas de aislamiento siempre deben limpiarse al final y, preferiblemente, deberían tener su propio personal de limpieza y protocolos.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Siempre limpien de forma sistemática (por ejemplo, en la dirección de las agujas del reloj) para evitar saltarse áreas.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Limpien y desinfecten el equipo de cuidado del paciente entre un paciente y otro, como los estetoscopios y manguitos para tomar la presión.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a:defRPr/>
            </a:pPr>
            <a:r>
              <a:rPr lang="es-ES" noProof="0" dirty="0"/>
              <a:t>Por último, cuando sea posible, destinen suministros de limpieza a las áreas de mayor riesgo, como la sala de parto o el quirófano, para que no se usen en otro lugar. </a:t>
            </a:r>
            <a:r>
              <a:rPr lang="es-ES" dirty="0"/>
              <a:t>En el caso del ébola o de la enfermedad de Marburgo, </a:t>
            </a:r>
            <a:r>
              <a:rPr lang="es-ES" b="1" dirty="0"/>
              <a:t>siempre</a:t>
            </a:r>
            <a:r>
              <a:rPr lang="es-ES" dirty="0"/>
              <a:t> destinen suministros de limpieza a las áreas de aislamiento por estas enfermedades para que no se usen en otras áreas de cuidado del paciente.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42734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r>
              <a:rPr lang="es-ES" dirty="0"/>
              <a:t>Cuando lleven a cabo limpieza ambiental en el contexto del ébola o de la enfermedad de Marburgo, necesitan usar el equipo de protección personal adecuado, también llamado EPP, para protegerse contra la exposición a agentes infecciosos.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Siempre deben usar guantes dobles: un par de guantes exteriores gruesos de goma para protegerse contra los productos químicos usados para limpiar y desinfectar, y un par de guantes interiores para ayudarlos a quitarse el EPP. Para protegerse el cuerpo, deben usar una bata u overol y un delantal. Para protegerse los ojos, la nariz y la boca deben usar una mascarilla con un protector facial o una mascarilla con gafas. Si notan que su mascarilla se corre y se cae al quedar empapada con sudor, pueden usar un respirador en lugar de una mascarilla. La estructura del respirador prevendrá este problema y también brindará la protección adecuada. </a:t>
            </a:r>
            <a:r>
              <a:rPr lang="es-ES" b="0" i="0" dirty="0"/>
              <a:t>También deben usar botas de goma o protectores para los zapatos y un protector para la cabeza.</a:t>
            </a:r>
          </a:p>
          <a:p>
            <a:endParaRPr lang="en-US" dirty="0"/>
          </a:p>
          <a:p>
            <a:r>
              <a:rPr lang="es-ES" dirty="0"/>
              <a:t>Aprenderán más sobre el EPP en las sesiones enfocadas en el EPP para trabajadores de la salud.</a:t>
            </a:r>
          </a:p>
          <a:p>
            <a:endParaRPr lang="es-E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028344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effectLst/>
                <a:latin typeface="Calibri" panose="020F0502020204030204" pitchFamily="34" charset="0"/>
                <a:cs typeface="Times New Roman" panose="02020603050405020304" pitchFamily="18" charset="0"/>
              </a:rPr>
              <a:t>Guion</a:t>
            </a:r>
            <a:r>
              <a:rPr lang="es-ES" sz="1200" dirty="0">
                <a:effectLst/>
                <a:latin typeface="Calibri" panose="020F0502020204030204" pitchFamily="34" charset="0"/>
                <a:cs typeface="Times New Roman" panose="02020603050405020304" pitchFamily="18" charset="0"/>
              </a:rPr>
              <a:t>:</a:t>
            </a:r>
          </a:p>
          <a:p>
            <a:r>
              <a:rPr lang="es-ES" dirty="0"/>
              <a:t>Cuando necesiten limpiar un derrame de líquidos corporales, </a:t>
            </a:r>
            <a:r>
              <a:rPr lang="es-ES" b="1" dirty="0"/>
              <a:t>nunca</a:t>
            </a:r>
            <a:r>
              <a:rPr lang="es-ES" dirty="0"/>
              <a:t> rocíen desinfectante directamente sobre el derrame porque puede crear salpicaduras o agrandar el derrame.</a:t>
            </a:r>
          </a:p>
          <a:p>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s-ES" dirty="0"/>
              <a:t>Antes de empezar a limpiar el derrame, siempre higienícense las manos y pónganse el EPP adecuado para la tarea.</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a:p>
            <a:pPr>
              <a:spcAft>
                <a:spcPts val="600"/>
              </a:spcAft>
            </a:pPr>
            <a:r>
              <a:rPr lang="es-ES" dirty="0"/>
              <a:t>Deben empezar usando un paño o una toalla absorbentes para absorber la mayor cantidad de derrame posible. </a:t>
            </a:r>
            <a:r>
              <a:rPr lang="es-ES" b="0" dirty="0"/>
              <a:t>Este paño o esta toalla deberían luego botarse en una bolsa de desechos infecciosos. </a:t>
            </a:r>
            <a:r>
              <a:rPr lang="es-ES" dirty="0"/>
              <a:t>Luego, deben limpiar el área con un paño limpio remojado en agua y jabón. </a:t>
            </a:r>
          </a:p>
          <a:p>
            <a:pPr>
              <a:spcAft>
                <a:spcPts val="600"/>
              </a:spcAft>
            </a:pPr>
            <a:endParaRPr lang="en-US" dirty="0"/>
          </a:p>
          <a:p>
            <a:pPr>
              <a:spcAft>
                <a:spcPts val="600"/>
              </a:spcAft>
            </a:pPr>
            <a:r>
              <a:rPr lang="es-ES" dirty="0"/>
              <a:t>NUNCA pongan un paño o una toalla en cloro o agua después de su uso ya que se consideran desechos altamente infecciosos y contaminarán la solución de cloro.</a:t>
            </a:r>
            <a:r>
              <a:rPr lang="es-ES" b="1" dirty="0"/>
              <a:t> En lugar de hacer eso, para evitar ponerlo en el cloro, pueden usar un vaso o una taza para echar la solución de cloro sobre el paño. </a:t>
            </a:r>
            <a:r>
              <a:rPr lang="es-ES" b="0" dirty="0"/>
              <a:t>Después de que se use cada paño, deberá colocarse en una bolsa de desechos infecciosos para su eliminación. Puede que se necesite más de un paño para limpiar y desinfectar el derrame.</a:t>
            </a:r>
          </a:p>
          <a:p>
            <a:pPr>
              <a:spcAft>
                <a:spcPts val="600"/>
              </a:spcAft>
            </a:pPr>
            <a:endParaRPr lang="en-US" dirty="0"/>
          </a:p>
          <a:p>
            <a:pPr>
              <a:spcAft>
                <a:spcPts val="600"/>
              </a:spcAft>
            </a:pPr>
            <a:r>
              <a:rPr lang="es-ES" dirty="0"/>
              <a:t>Después de limpiar el área por completo para eliminar toda la contaminación visible, usen un paño limpio remojado en una solución de cloro al 0.5 % para desinfectar el área.</a:t>
            </a:r>
            <a:r>
              <a:rPr lang="es-ES" b="0" dirty="0"/>
              <a:t> Deben asegurarse de que el área se mantenga mojada con cloro por 15 minutos. Esto podría implicar usar más paños y agregarle más solución de cloro a la superficie para mantenerla mojada.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a:p>
            <a:pPr>
              <a:spcAft>
                <a:spcPts val="600"/>
              </a:spcAft>
              <a:defRPr/>
            </a:pPr>
            <a:r>
              <a:rPr lang="es-ES" dirty="0"/>
              <a:t>Finalmente, boten los desechos y quítense el EPP de forma adecuada. Luego, higienícense las manos. </a:t>
            </a:r>
          </a:p>
          <a:p>
            <a:pPr>
              <a:spcAft>
                <a:spcPts val="600"/>
              </a:spcAft>
              <a:defRPr/>
            </a:pPr>
            <a:endParaRPr lang="en-US" dirty="0"/>
          </a:p>
          <a:p>
            <a:pPr>
              <a:spcAft>
                <a:spcPts val="600"/>
              </a:spcAft>
              <a:defRPr/>
            </a:pPr>
            <a:r>
              <a:rPr lang="es-ES" dirty="0"/>
              <a:t>Hablaremos más sobre la eliminación de desechos en un rato. Para informarse más detalladamente sobre cómo quitarse el EPP e higienizarse las manos pueden ver las presentaciones que hay en la página web de prevención y control de infecciones (PCI) para el ébola y la enfermedad de Marburgo en cdc.gov.</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675119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effectLst/>
                <a:latin typeface="Calibri" panose="020F0502020204030204" pitchFamily="34" charset="0"/>
                <a:cs typeface="Times New Roman" panose="02020603050405020304" pitchFamily="18" charset="0"/>
              </a:rPr>
              <a:t>Guion</a:t>
            </a:r>
            <a:r>
              <a:rPr lang="es-ES" sz="1200" dirty="0">
                <a:effectLst/>
                <a:latin typeface="Calibri" panose="020F0502020204030204" pitchFamily="34" charset="0"/>
                <a:cs typeface="Times New Roman" panose="02020603050405020304" pitchFamily="18" charset="0"/>
              </a:rPr>
              <a:t>:</a:t>
            </a:r>
          </a:p>
          <a:p>
            <a:r>
              <a:rPr lang="es-ES" dirty="0"/>
              <a:t>Cuando usen soluciones de cloro para la limpieza ambiental en áreas de aislamiento para casos de ébola o enfermedad de Marburgo, se necesita una concentración del 0.5 %, a veces llamada “cloro fuerte”, para las superficies duras como pisos, mesones y barandas de cama. El tiempo de contacto del cloro es 10 minutos. Esta es la cantidad de tiempo que el cloro necesita en una superficie para matar los microorganismos. La superficie debería estar lo suficientemente mojada por 10 minutos para garantizar que tenga suficiente tiempo para desinfectar.</a:t>
            </a:r>
          </a:p>
          <a:p>
            <a:endParaRPr lang="en-US" dirty="0">
              <a:cs typeface="Calibri"/>
            </a:endParaRPr>
          </a:p>
          <a:p>
            <a:r>
              <a:rPr lang="es-ES" dirty="0"/>
              <a:t>Tengan en cuenta que la OMS recomienda que la ropa de cama sucia se elimine de forma segura como desechos infecciosos mediante la incineración (en lugar de la desinfección o la descontaminación).</a:t>
            </a:r>
          </a:p>
          <a:p>
            <a:endParaRPr lang="en-US" dirty="0"/>
          </a:p>
          <a:p>
            <a:r>
              <a:rPr lang="es-ES" dirty="0"/>
              <a:t>Nunca deben rociar cloro. </a:t>
            </a:r>
          </a:p>
          <a:p>
            <a:r>
              <a:rPr lang="es-ES" dirty="0"/>
              <a:t>Particularmente, nunca deben rociarles cloro a las personas (rociado directo, túneles de desinfección u otras soluciones "creativas") debido a los potenciales efectos adversos en la salud, de los cuales conversaremos en otra diapositiva. Cuando limpien superficies, es preferible limpiar con un paño en vez de rociar.</a:t>
            </a:r>
          </a:p>
          <a:p>
            <a:endParaRPr lang="en-US" dirty="0"/>
          </a:p>
          <a:p>
            <a:endParaRPr lang="en-US" dirty="0"/>
          </a:p>
          <a:p>
            <a:r>
              <a:rPr lang="es-ES" i="1" dirty="0"/>
              <a:t>Más información para leer:</a:t>
            </a:r>
          </a:p>
          <a:p>
            <a:r>
              <a:rPr lang="es-ES" i="1" u="none" dirty="0" err="1">
                <a:solidFill>
                  <a:srgbClr val="000000"/>
                </a:solidFill>
                <a:hlinkClick r:id="rId3">
                  <a:extLst>
                    <a:ext uri="{A12FA001-AC4F-418D-AE19-62706E023703}">
                      <ahyp:hlinkClr xmlns:ahyp="http://schemas.microsoft.com/office/drawing/2018/hyperlinkcolor" val="tx"/>
                    </a:ext>
                  </a:extLst>
                </a:hlinkClick>
              </a:rPr>
              <a:t>Deliberate</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exposure</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of</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humans</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to</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chlorine-the</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aftermath</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of</a:t>
            </a:r>
            <a:r>
              <a:rPr lang="es-ES" i="1" u="none" dirty="0">
                <a:solidFill>
                  <a:srgbClr val="000000"/>
                </a:solidFill>
                <a:hlinkClick r:id="rId3">
                  <a:extLst>
                    <a:ext uri="{A12FA001-AC4F-418D-AE19-62706E023703}">
                      <ahyp:hlinkClr xmlns:ahyp="http://schemas.microsoft.com/office/drawing/2018/hyperlinkcolor" val="tx"/>
                    </a:ext>
                  </a:extLst>
                </a:hlinkClick>
              </a:rPr>
              <a:t> </a:t>
            </a:r>
            <a:r>
              <a:rPr lang="es-ES" i="1" u="none" dirty="0" err="1">
                <a:solidFill>
                  <a:srgbClr val="000000"/>
                </a:solidFill>
                <a:hlinkClick r:id="rId3">
                  <a:extLst>
                    <a:ext uri="{A12FA001-AC4F-418D-AE19-62706E023703}">
                      <ahyp:hlinkClr xmlns:ahyp="http://schemas.microsoft.com/office/drawing/2018/hyperlinkcolor" val="tx"/>
                    </a:ext>
                  </a:extLst>
                </a:hlinkClick>
              </a:rPr>
              <a:t>Ebola</a:t>
            </a:r>
            <a:r>
              <a:rPr lang="es-ES" i="1" u="none" dirty="0">
                <a:solidFill>
                  <a:srgbClr val="000000"/>
                </a:solidFill>
                <a:hlinkClick r:id="rId3">
                  <a:extLst>
                    <a:ext uri="{A12FA001-AC4F-418D-AE19-62706E023703}">
                      <ahyp:hlinkClr xmlns:ahyp="http://schemas.microsoft.com/office/drawing/2018/hyperlinkcolor" val="tx"/>
                    </a:ext>
                  </a:extLst>
                </a:hlinkClick>
              </a:rPr>
              <a:t> in West </a:t>
            </a:r>
            <a:r>
              <a:rPr lang="es-ES" i="1" u="none" dirty="0" err="1">
                <a:solidFill>
                  <a:srgbClr val="000000"/>
                </a:solidFill>
                <a:hlinkClick r:id="rId3">
                  <a:extLst>
                    <a:ext uri="{A12FA001-AC4F-418D-AE19-62706E023703}">
                      <ahyp:hlinkClr xmlns:ahyp="http://schemas.microsoft.com/office/drawing/2018/hyperlinkcolor" val="tx"/>
                    </a:ext>
                  </a:extLst>
                </a:hlinkClick>
              </a:rPr>
              <a:t>Africa</a:t>
            </a:r>
            <a:r>
              <a:rPr lang="es-ES" i="1" u="none" dirty="0">
                <a:solidFill>
                  <a:srgbClr val="000000"/>
                </a:solidFill>
                <a:hlinkClick r:id="rId3">
                  <a:extLst>
                    <a:ext uri="{A12FA001-AC4F-418D-AE19-62706E023703}">
                      <ahyp:hlinkClr xmlns:ahyp="http://schemas.microsoft.com/office/drawing/2018/hyperlinkcolor" val="tx"/>
                    </a:ext>
                  </a:extLst>
                </a:hlinkClick>
              </a:rPr>
              <a:t> - PubMed (nih.gov)</a:t>
            </a:r>
            <a:r>
              <a:rPr lang="es-ES" i="1" dirty="0"/>
              <a:t>- https://pubmed.ncbi.nlm.nih.gov/27895903/</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353880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fontScale="92500" lnSpcReduction="10000"/>
          </a:bodyPr>
          <a:lstStyle/>
          <a:p>
            <a:r>
              <a:rPr lang="es-ES" sz="1800" i="1" dirty="0">
                <a:effectLst/>
                <a:latin typeface="Calibri"/>
                <a:cs typeface="Calibri"/>
              </a:rPr>
              <a:t>Guion</a:t>
            </a:r>
            <a:r>
              <a:rPr lang="es-ES" sz="1800" dirty="0">
                <a:effectLst/>
                <a:latin typeface="Calibri"/>
                <a:cs typeface="Calibri"/>
              </a:rPr>
              <a:t>:</a:t>
            </a:r>
          </a:p>
          <a:p>
            <a:r>
              <a:rPr lang="es-ES" dirty="0"/>
              <a:t>El cloro puede causar efectos adversos en la salud, como problemas respiratorios y quemaduras </a:t>
            </a:r>
            <a:r>
              <a:rPr lang="es-ES" b="1" dirty="0"/>
              <a:t>cuando se manipula sin usar el EPP adecuado</a:t>
            </a:r>
            <a:r>
              <a:rPr lang="es-ES" dirty="0"/>
              <a:t>. Esta imagen muestra una quemadura de cloro por sumergir las manos en un cubo o balde con cloro. No se conocía la concentración, y para el momento en el que esta persona pudo quitarse el resto de su EPP de forma segura, aproximadamente 10 minutos, tenía quemaduras de cloro en los brazos.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effectLst/>
                <a:latin typeface="Calibri"/>
                <a:ea typeface="Calibri"/>
                <a:cs typeface="Calibri"/>
              </a:rPr>
              <a:t>El cloro también es potencialmente explosivo. El hipoclorito de calcio podría ser combustible cuando se mezcla con otros tipos de cloro en polvo. </a:t>
            </a:r>
            <a:r>
              <a:rPr lang="es-ES" dirty="0"/>
              <a:t>En una unidad de tratamiento contra el ébola, durante un brote en África Occidental, ocurrió una explosión en un área de mezcla de cloro donde había </a:t>
            </a:r>
            <a:r>
              <a:rPr lang="es-ES" sz="1200" dirty="0">
                <a:effectLst/>
                <a:latin typeface="Calibri"/>
                <a:ea typeface="Calibri"/>
                <a:cs typeface="Calibri"/>
              </a:rPr>
              <a:t>dos tipos de cloro distintos: HTH granulado (hipoclorito de calcio) y SDIC en polvo (dicloroisocianurato de sodio). La explosión fue lo suficientemente fuerte para escucharse a cientos de metros de distancia, dispersar polvo de cloro en un área grande y hacer volar una pared de lona cercana.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sngStrike" dirty="0">
              <a:cs typeface="Calibri"/>
            </a:endParaRPr>
          </a:p>
          <a:p>
            <a:r>
              <a:rPr lang="es-ES" dirty="0"/>
              <a:t>Finalmente, </a:t>
            </a:r>
            <a:r>
              <a:rPr lang="es-ES" b="0" dirty="0">
                <a:cs typeface="Calibri"/>
              </a:rPr>
              <a:t>si </a:t>
            </a:r>
            <a:r>
              <a:rPr lang="es-ES" dirty="0"/>
              <a:t>el cloro se mezcla con otros desinfectantes o productos de limpieza, en particular productos a base de ácidos y amoníaco, hay una posibilidad de que se creen gases tóxicos, los cuales pueden causar irritación de los ojos, la nariz y la garganta, y otras reacciones graves.</a:t>
            </a:r>
          </a:p>
          <a:p>
            <a:endParaRPr lang="en-US" dirty="0"/>
          </a:p>
          <a:p>
            <a:r>
              <a:rPr lang="es-ES" dirty="0"/>
              <a:t>En resumen, siempre tengan precaución cuando usen cloro.</a:t>
            </a: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4124749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a:t>Guion</a:t>
            </a:r>
            <a:r>
              <a:rPr lang="es-ES"/>
              <a:t>:</a:t>
            </a:r>
          </a:p>
          <a:p>
            <a:r>
              <a:rPr lang="es-ES"/>
              <a:t>Parte de mantener un centro de atención médica limpio es eliminar los desechos de forma adecuada, por lo que ahora hablaremos un poco sobre el proceso de manejo de desechos y su papel en este proceso. </a:t>
            </a:r>
          </a:p>
        </p:txBody>
      </p:sp>
      <p:sp>
        <p:nvSpPr>
          <p:cNvPr id="4" name="Slide Number Placeholder 3"/>
          <p:cNvSpPr>
            <a:spLocks noGrp="1"/>
          </p:cNvSpPr>
          <p:nvPr>
            <p:ph type="sldNum" sz="quarter" idx="5"/>
          </p:nvPr>
        </p:nvSpPr>
        <p:spPr/>
        <p:txBody>
          <a:bodyPr/>
          <a:lstStyle/>
          <a:p>
            <a:fld id="{501D410A-C8FF-4455-A3E9-37BCBE58984A}" type="slidenum">
              <a:rPr lang="en-US" smtClean="0"/>
              <a:t>13</a:t>
            </a:fld>
            <a:endParaRPr lang="en-US"/>
          </a:p>
        </p:txBody>
      </p:sp>
    </p:spTree>
    <p:extLst>
      <p:ext uri="{BB962C8B-B14F-4D97-AF65-F5344CB8AC3E}">
        <p14:creationId xmlns:p14="http://schemas.microsoft.com/office/powerpoint/2010/main" val="1515819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rgbClr val="000000"/>
                </a:solidFill>
                <a:latin typeface="Calibri"/>
                <a:cs typeface="Calibri"/>
              </a:rPr>
              <a:t>Guion</a:t>
            </a:r>
            <a:r>
              <a:rPr lang="es-ES" dirty="0">
                <a:solidFill>
                  <a:srgbClr val="000000"/>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El proceso de manejo de desechos en los centros de atención médica incluye varios pasos: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clasificar o separar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recolectar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transportar desechos después de recolectarlos,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posiblemente almacenar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cualquier tratamiento de desechos que se necesite,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y eliminación final de desechos.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solidFill>
                  <a:srgbClr val="000000"/>
                </a:solidFill>
                <a:latin typeface="Calibri"/>
                <a:cs typeface="Calibri"/>
              </a:rPr>
              <a:t>El manejo seguro de los desechos producidos durante la atención de pacientes es responsabilidad de todo el personal.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i="1" dirty="0"/>
              <a:t>Guion</a:t>
            </a:r>
            <a:r>
              <a:rPr lang="es-ES" dirty="0"/>
              <a:t>:</a:t>
            </a:r>
          </a:p>
          <a:p>
            <a:r>
              <a:rPr lang="es-ES" dirty="0"/>
              <a:t>Los centros de atención médica son responsables del manejo de desechos, ya sea que se haga en el sitio o exista una empresa contratada.</a:t>
            </a:r>
            <a:r>
              <a:rPr lang="es-ES" baseline="0" dirty="0"/>
              <a:t> </a:t>
            </a:r>
            <a:r>
              <a:rPr lang="es-ES" sz="1200" baseline="0" dirty="0">
                <a:solidFill>
                  <a:schemeClr val="tx1"/>
                </a:solidFill>
                <a:latin typeface="+mn-lt"/>
                <a:cs typeface="Calibri"/>
              </a:rPr>
              <a:t>E</a:t>
            </a:r>
            <a:r>
              <a:rPr lang="es-ES" sz="1200" dirty="0">
                <a:solidFill>
                  <a:schemeClr val="tx1"/>
                </a:solidFill>
                <a:latin typeface="+mn-lt"/>
                <a:cs typeface="Calibri"/>
              </a:rPr>
              <a:t>l manejo inadecuado de desechos </a:t>
            </a:r>
            <a:r>
              <a:rPr lang="es-ES" sz="1200" b="0" dirty="0">
                <a:solidFill>
                  <a:srgbClr val="0039A6"/>
                </a:solidFill>
                <a:latin typeface="+mn-lt"/>
                <a:cs typeface="Calibri"/>
              </a:rPr>
              <a:t>presenta posibles riesgos para su salud, </a:t>
            </a:r>
            <a:r>
              <a:rPr lang="es-ES" sz="1200" dirty="0">
                <a:solidFill>
                  <a:schemeClr val="tx1"/>
                </a:solidFill>
                <a:latin typeface="+mn-lt"/>
                <a:cs typeface="Calibri"/>
              </a:rPr>
              <a:t>la</a:t>
            </a:r>
            <a:r>
              <a:rPr lang="es-ES" sz="1200" b="1" dirty="0">
                <a:solidFill>
                  <a:srgbClr val="0039A6"/>
                </a:solidFill>
                <a:latin typeface="+mn-lt"/>
                <a:cs typeface="Calibri"/>
              </a:rPr>
              <a:t> </a:t>
            </a:r>
            <a:r>
              <a:rPr lang="es-ES" sz="1200" dirty="0">
                <a:solidFill>
                  <a:schemeClr val="tx1"/>
                </a:solidFill>
                <a:latin typeface="+mn-lt"/>
                <a:cs typeface="Calibri"/>
              </a:rPr>
              <a:t>de sus pacientes y otros miembros del personal en su centro, así como para su comunidad.</a:t>
            </a:r>
          </a:p>
          <a:p>
            <a:endParaRPr lang="en-US" baseline="0" dirty="0"/>
          </a:p>
          <a:p>
            <a:r>
              <a:rPr lang="es-ES" dirty="0"/>
              <a:t>Los riesgos posibles podrían incluir la exposición a objetos contaminados con el virus que causa el ébola o la enfermedad de Marburgo, como los guantes contaminados, o la exposición a objetos cortopunzantes, como las agujas usadas, que presentan un riesgo de lesiones físicas, así como de exposición a los virus.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3643699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a:bodyPr>
          <a:lstStyle/>
          <a:p>
            <a:r>
              <a:rPr lang="es-ES" b="0"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La separación de desechos, también llamada clasificación de desechos, implica eliminar desechos en los recipientes adecuados. La separación de desechos es responsabilidad de todo el personal.</a:t>
            </a:r>
            <a:r>
              <a:rPr lang="es-ES" b="0" baseline="0" dirty="0"/>
              <a:t> Los desechos de los centros médicos generalmente se separan con un sistema de 3 recipientes que incluyen desechos no infecciosos, desechos infecciosos y desechos de objetos cortopunzantes. Al hacer su trabajo, deben eliminar los desechos en los recipientes adecuados.</a:t>
            </a:r>
          </a:p>
          <a:p>
            <a:endParaRPr lang="en-US" dirty="0"/>
          </a:p>
          <a:p>
            <a:endParaRPr lang="en-US" b="1" dirty="0"/>
          </a:p>
          <a:p>
            <a:endParaRPr lang="en-US" b="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2002731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t>Los desechos de la casa y generales deben ir en un</a:t>
            </a:r>
            <a:r>
              <a:rPr lang="es-ES" b="1" baseline="0" dirty="0"/>
              <a:t> </a:t>
            </a:r>
            <a:r>
              <a:rPr lang="es-ES" b="1" dirty="0"/>
              <a:t>recipiente. </a:t>
            </a:r>
            <a:r>
              <a:rPr lang="es-ES" dirty="0"/>
              <a:t>Este tipo de desechos no es infeccioso e incluye envases, sobras, periódicos, recipientes de plástico y botellas. Estos recipientes generalmente son negros.</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17</a:t>
            </a:fld>
            <a:endParaRPr lang="en-US"/>
          </a:p>
        </p:txBody>
      </p:sp>
    </p:spTree>
    <p:extLst>
      <p:ext uri="{BB962C8B-B14F-4D97-AF65-F5344CB8AC3E}">
        <p14:creationId xmlns:p14="http://schemas.microsoft.com/office/powerpoint/2010/main" val="2695652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0" i="1" dirty="0"/>
              <a:t>Guion:</a:t>
            </a:r>
          </a:p>
          <a:p>
            <a:r>
              <a:rPr lang="es-ES" b="1" dirty="0"/>
              <a:t>Los desechos infecciosos que NO incluyan objetos cortopunzantes deben ir en otro recipiente. </a:t>
            </a:r>
            <a:r>
              <a:rPr lang="es-ES" b="0" dirty="0"/>
              <a:t>Este</a:t>
            </a:r>
            <a:r>
              <a:rPr lang="es-ES" b="0" baseline="0" dirty="0"/>
              <a:t> tipo de d</a:t>
            </a:r>
            <a:r>
              <a:rPr lang="es-ES" dirty="0"/>
              <a:t>esechos contiene o se presume que contiene patógenos y presenta un riesgo de transmisión de enfermedades. Los ejemplos incluyen: </a:t>
            </a:r>
          </a:p>
          <a:p>
            <a:pPr marL="171450" indent="-171450">
              <a:buFont typeface="Arial" panose="020B0604020202020204" pitchFamily="34" charset="0"/>
              <a:buChar char="•"/>
            </a:pPr>
            <a:r>
              <a:rPr lang="es-ES" dirty="0"/>
              <a:t>Guantes</a:t>
            </a:r>
          </a:p>
          <a:p>
            <a:pPr marL="171450" indent="-171450">
              <a:buFont typeface="Arial" panose="020B0604020202020204" pitchFamily="34" charset="0"/>
              <a:buChar char="•"/>
            </a:pPr>
            <a:r>
              <a:rPr lang="es-ES" dirty="0"/>
              <a:t>Desechos altamente infecciosos, como cultivos de laboratorio y concentrados microbiológicos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Residuos y aguas residuales contaminadas con sangre y otros líquidos o excreciones corporales,</a:t>
            </a:r>
          </a:p>
          <a:p>
            <a:pPr marL="171450" indent="-171450">
              <a:buFont typeface="Arial" panose="020B0604020202020204" pitchFamily="34" charset="0"/>
              <a:buChar char="•"/>
            </a:pPr>
            <a:r>
              <a:rPr lang="es-ES" dirty="0"/>
              <a:t>Y materiales que hayan estado en contacto con pacientes que hayan tenido enfermedades altamente infecciosas en habitaciones aisladas  </a:t>
            </a:r>
          </a:p>
          <a:p>
            <a:r>
              <a:rPr lang="es-ES" dirty="0"/>
              <a:t>Estos recipientes generalmente son amarillos</a:t>
            </a:r>
            <a:r>
              <a:rPr lang="es-ES" baseline="0" dirty="0"/>
              <a:t>. Tambié</a:t>
            </a:r>
            <a:r>
              <a:rPr lang="es-ES" dirty="0"/>
              <a:t>n debe haber un balde disponible para líquidos infectados.  </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18</a:t>
            </a:fld>
            <a:endParaRPr lang="en-US"/>
          </a:p>
        </p:txBody>
      </p:sp>
    </p:spTree>
    <p:extLst>
      <p:ext uri="{BB962C8B-B14F-4D97-AF65-F5344CB8AC3E}">
        <p14:creationId xmlns:p14="http://schemas.microsoft.com/office/powerpoint/2010/main" val="1784700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0" i="1" dirty="0"/>
              <a:t>Guion</a:t>
            </a:r>
            <a:r>
              <a:rPr lang="es-ES" dirty="0"/>
              <a:t>:</a:t>
            </a:r>
          </a:p>
          <a:p>
            <a:r>
              <a:rPr lang="es-ES" b="1" dirty="0"/>
              <a:t>Finalmente,</a:t>
            </a:r>
            <a:r>
              <a:rPr lang="es-ES" b="1" baseline="0" dirty="0"/>
              <a:t> los ob</a:t>
            </a:r>
            <a:r>
              <a:rPr lang="es-ES" b="1" dirty="0"/>
              <a:t>jetos cortopunzantes deben eliminarse en un recipiente distinto.</a:t>
            </a:r>
            <a:r>
              <a:rPr lang="es-ES" dirty="0"/>
              <a:t> Los desechos </a:t>
            </a:r>
            <a:r>
              <a:rPr lang="es-ES" baseline="0" dirty="0"/>
              <a:t>de objetos cortopunzantes usados</a:t>
            </a:r>
            <a:r>
              <a:rPr lang="es-ES" dirty="0"/>
              <a:t> o sin usar incluyen:</a:t>
            </a:r>
          </a:p>
          <a:p>
            <a:pPr marL="171450" indent="-171450">
              <a:buFontTx/>
              <a:buChar char="-"/>
            </a:pPr>
            <a:r>
              <a:rPr lang="es-ES" dirty="0"/>
              <a:t>agujas y jeringas,</a:t>
            </a:r>
          </a:p>
          <a:p>
            <a:pPr marL="171450" indent="-171450">
              <a:buFontTx/>
              <a:buChar char="-"/>
            </a:pPr>
            <a:r>
              <a:rPr lang="es-ES" dirty="0"/>
              <a:t>kits de infusión,</a:t>
            </a:r>
          </a:p>
          <a:p>
            <a:pPr marL="171450" indent="-171450">
              <a:buFontTx/>
              <a:buChar char="-"/>
            </a:pPr>
            <a:r>
              <a:rPr lang="es-ES" dirty="0"/>
              <a:t>bisturíes,</a:t>
            </a:r>
          </a:p>
          <a:p>
            <a:pPr marL="171450" indent="-171450">
              <a:buFontTx/>
              <a:buChar char="-"/>
            </a:pPr>
            <a:r>
              <a:rPr lang="es-ES" dirty="0"/>
              <a:t>pipetas,</a:t>
            </a:r>
          </a:p>
          <a:p>
            <a:pPr marL="171450" indent="-171450">
              <a:buFontTx/>
              <a:buChar char="-"/>
            </a:pPr>
            <a:r>
              <a:rPr lang="es-ES" dirty="0"/>
              <a:t>cuchillos,</a:t>
            </a:r>
          </a:p>
          <a:p>
            <a:pPr marL="171450" indent="-171450">
              <a:buFontTx/>
              <a:buChar char="-"/>
            </a:pPr>
            <a:r>
              <a:rPr lang="es-ES" dirty="0"/>
              <a:t>cuchillas</a:t>
            </a:r>
          </a:p>
          <a:p>
            <a:pPr marL="171450" indent="-171450">
              <a:buFontTx/>
              <a:buChar char="-"/>
            </a:pPr>
            <a:r>
              <a:rPr lang="es-ES" dirty="0"/>
              <a:t>y vidrio roto </a:t>
            </a:r>
          </a:p>
          <a:p>
            <a:pPr marL="0" indent="0">
              <a:buFontTx/>
              <a:buNone/>
            </a:pPr>
            <a:r>
              <a:rPr lang="es-ES" dirty="0"/>
              <a:t>Nos enfocamos en la seguridad relacionada con los objetos cortopunzantes en una presentación anterior, que pueden ir atrás y repasar.</a:t>
            </a:r>
          </a:p>
        </p:txBody>
      </p:sp>
      <p:sp>
        <p:nvSpPr>
          <p:cNvPr id="4" name="Slide Number Placeholder 3"/>
          <p:cNvSpPr>
            <a:spLocks noGrp="1"/>
          </p:cNvSpPr>
          <p:nvPr>
            <p:ph type="sldNum" sz="quarter" idx="5"/>
          </p:nvPr>
        </p:nvSpPr>
        <p:spPr/>
        <p:txBody>
          <a:bodyPr/>
          <a:lstStyle/>
          <a:p>
            <a:fld id="{501D410A-C8FF-4455-A3E9-37BCBE58984A}" type="slidenum">
              <a:rPr lang="en-US" smtClean="0"/>
              <a:t>19</a:t>
            </a:fld>
            <a:endParaRPr lang="en-US"/>
          </a:p>
        </p:txBody>
      </p:sp>
    </p:spTree>
    <p:extLst>
      <p:ext uri="{BB962C8B-B14F-4D97-AF65-F5344CB8AC3E}">
        <p14:creationId xmlns:p14="http://schemas.microsoft.com/office/powerpoint/2010/main" val="3623902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0" i="1" dirty="0"/>
              <a:t>Guion</a:t>
            </a:r>
            <a:r>
              <a:rPr lang="es-ES" dirty="0"/>
              <a:t>:</a:t>
            </a:r>
          </a:p>
          <a:p>
            <a:r>
              <a:rPr lang="es-ES" b="1" dirty="0"/>
              <a:t>Puede</a:t>
            </a:r>
            <a:r>
              <a:rPr lang="es-ES" b="1" baseline="0" dirty="0"/>
              <a:t> que algunos centros </a:t>
            </a:r>
            <a:r>
              <a:rPr lang="es-ES" b="1" dirty="0"/>
              <a:t>necesiten </a:t>
            </a:r>
            <a:r>
              <a:rPr lang="es-ES" b="1" baseline="0" dirty="0"/>
              <a:t>otro tipo de recipientes </a:t>
            </a:r>
            <a:r>
              <a:rPr lang="es-ES" b="1" dirty="0"/>
              <a:t>de recolección de desechos, </a:t>
            </a:r>
            <a:r>
              <a:rPr lang="es-ES" b="1" baseline="0" dirty="0"/>
              <a:t>como </a:t>
            </a:r>
            <a:r>
              <a:rPr lang="es-ES" b="1" dirty="0"/>
              <a:t>recipientes para </a:t>
            </a:r>
            <a:r>
              <a:rPr lang="es-ES" b="1" baseline="0" dirty="0"/>
              <a:t>d</a:t>
            </a:r>
            <a:r>
              <a:rPr lang="es-ES" b="1" dirty="0"/>
              <a:t>esechos de patología (orgánicos o anatómicos), desechos químicos y farmacéuticos, y desechos radiactivos. </a:t>
            </a:r>
            <a:r>
              <a:rPr lang="es-ES" b="0" dirty="0"/>
              <a:t>Estos tipos de desechos </a:t>
            </a:r>
            <a:r>
              <a:rPr lang="es-ES" dirty="0"/>
              <a:t>se </a:t>
            </a:r>
            <a:r>
              <a:rPr lang="es-ES" b="0" dirty="0"/>
              <a:t>eliminan en </a:t>
            </a:r>
            <a:r>
              <a:rPr lang="es-ES" dirty="0"/>
              <a:t>un </a:t>
            </a:r>
            <a:r>
              <a:rPr lang="es-ES" b="0" dirty="0"/>
              <a:t>recipiente</a:t>
            </a:r>
            <a:r>
              <a:rPr lang="es-ES" b="0" baseline="0" dirty="0"/>
              <a:t> </a:t>
            </a:r>
            <a:r>
              <a:rPr lang="es-ES" dirty="0"/>
              <a:t>o </a:t>
            </a:r>
            <a:r>
              <a:rPr lang="es-ES" b="0" baseline="0" dirty="0"/>
              <a:t>balde </a:t>
            </a:r>
            <a:r>
              <a:rPr lang="es-ES" dirty="0"/>
              <a:t>para la basura </a:t>
            </a:r>
            <a:r>
              <a:rPr lang="es-ES" b="0" baseline="0" dirty="0"/>
              <a:t>que </a:t>
            </a:r>
            <a:r>
              <a:rPr lang="es-ES" dirty="0"/>
              <a:t>más </a:t>
            </a:r>
            <a:r>
              <a:rPr lang="es-ES" b="0" baseline="0" dirty="0"/>
              <a:t>comúnmente es rojo o amarillo</a:t>
            </a:r>
            <a:r>
              <a:rPr lang="es-ES" dirty="0"/>
              <a:t>, pero que también puede ser marrón</a:t>
            </a:r>
            <a:r>
              <a:rPr lang="es-ES" b="0" baseline="0" dirty="0"/>
              <a:t>.</a:t>
            </a:r>
            <a:r>
              <a:rPr lang="es-ES" dirty="0"/>
              <a:t> </a:t>
            </a:r>
          </a:p>
          <a:p>
            <a:endParaRPr lang="en-US" b="0" baseline="0" dirty="0"/>
          </a:p>
          <a:p>
            <a:r>
              <a:rPr lang="es-ES" dirty="0"/>
              <a:t>Estos recipientes se deben etiquetar claramente con el tipo de desecho que contengan. Generalmente, los desechos de patología se pueden eliminar en el sitio en un hoyo específico (como, por ejemplo, un hoyo para la placenta). Los desechos químicos o radiactivos menos comunes, si se producen, deben manejarse en coordinación cercana con el Ministerio de Salud para determinar los procedimientos de eliminación adecuados; estos podrían incluir la recolección centralizada. </a:t>
            </a:r>
          </a:p>
          <a:p>
            <a:endParaRPr lang="en-US" dirty="0"/>
          </a:p>
          <a:p>
            <a:r>
              <a:rPr lang="es-ES" b="0" baseline="0" dirty="0"/>
              <a:t>Para obtener más detalles sobre el manejo de desechos, vean la presentación para administradores de centros médicos en la página web de prevención y control de infecciones (PCI) para el ébola y la enfermedad de Marburgo en cdc.gov.</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20</a:t>
            </a:fld>
            <a:endParaRPr lang="en-US"/>
          </a:p>
        </p:txBody>
      </p:sp>
    </p:spTree>
    <p:extLst>
      <p:ext uri="{BB962C8B-B14F-4D97-AF65-F5344CB8AC3E}">
        <p14:creationId xmlns:p14="http://schemas.microsoft.com/office/powerpoint/2010/main" val="117519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0" i="1" dirty="0"/>
              <a:t>Guion</a:t>
            </a:r>
            <a:r>
              <a:rPr lang="es-ES" dirty="0"/>
              <a:t>:</a:t>
            </a:r>
          </a:p>
          <a:p>
            <a:r>
              <a:rPr lang="es-ES" dirty="0"/>
              <a:t>Tendrá que recolectarse cada una de las bolsas de desechos separados.</a:t>
            </a:r>
            <a:r>
              <a:rPr lang="es-ES" baseline="0" dirty="0"/>
              <a:t> Las bolsas de desechos deben recolectarse de manera regular o cuando dos terceras partes del recipiente estén llenas, lo que ocurra primero, de modo que los desechos no se desborden fuera del recipiente. Los desechos entonces tendrán que ser transportados a las áreas de almacenamiento y eliminación.</a:t>
            </a:r>
            <a:r>
              <a:rPr lang="es-ES" dirty="0"/>
              <a:t> </a:t>
            </a:r>
          </a:p>
          <a:p>
            <a:endParaRPr lang="en-US" baseline="0" dirty="0"/>
          </a:p>
          <a:p>
            <a:r>
              <a:rPr lang="es-ES" b="0" baseline="0" dirty="0"/>
              <a:t>En el contexto del ébola o de la enfermedad de Marburgo, si su trabajo</a:t>
            </a:r>
            <a:r>
              <a:rPr lang="es-ES" b="0" dirty="0"/>
              <a:t> es recolectar, transportar, tratar o eliminar </a:t>
            </a:r>
            <a:r>
              <a:rPr lang="es-ES" b="0" baseline="0" dirty="0"/>
              <a:t>desechos, deben ponerse el EPP adecuado durante el proceso para mantenerse seguros. </a:t>
            </a:r>
            <a:r>
              <a:rPr lang="es-ES" baseline="0" dirty="0"/>
              <a:t>El EPP adecuado incluye guantes reforzados,</a:t>
            </a:r>
            <a:r>
              <a:rPr lang="es-ES" dirty="0"/>
              <a:t> </a:t>
            </a:r>
            <a:r>
              <a:rPr lang="es-ES" baseline="0" dirty="0"/>
              <a:t>batas </a:t>
            </a:r>
            <a:r>
              <a:rPr lang="es-ES" dirty="0"/>
              <a:t>u overoles</a:t>
            </a:r>
            <a:r>
              <a:rPr lang="es-ES" baseline="0" dirty="0"/>
              <a:t>, mascarillas,</a:t>
            </a:r>
            <a:r>
              <a:rPr lang="es-ES" dirty="0"/>
              <a:t> </a:t>
            </a:r>
            <a:r>
              <a:rPr lang="es-ES" baseline="0" dirty="0"/>
              <a:t>protección</a:t>
            </a:r>
            <a:r>
              <a:rPr lang="es-ES" dirty="0"/>
              <a:t> </a:t>
            </a:r>
            <a:r>
              <a:rPr lang="es-ES" baseline="0" dirty="0"/>
              <a:t>para los ojos y cubiertas para los pies</a:t>
            </a:r>
            <a:r>
              <a:rPr lang="es-ES" dirty="0"/>
              <a:t> o botas</a:t>
            </a:r>
            <a:r>
              <a:rPr lang="es-ES" baseline="0" dirty="0"/>
              <a:t>.</a:t>
            </a:r>
            <a:r>
              <a:rPr lang="es-ES" dirty="0"/>
              <a:t> Si desean obtener más información sobre qué EPP necesitan y cómo ponérselo, consulten la presentación sobre cómo ponerse y quitarse el EPP, que está en la página web de prevención y control de infecciones (PCI) para el ébola y la enfermedad de Marburgo en cdc.gov.</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Los desechos se deben transportar en un carrito o carretilla del sitio de separación, es decir, los recipientes, baldes y cajas de desechos, al sitio de almacenamiento y eliminación. Al transportar los desechos en un carrito o carretilla, si hay objetos cortopunzantes en algunas de esas bolsas, estas no estarán en contacto con el cuerpo, lo que podría provocar lesiones por los objetos cortopunzantes. Tomen nota de que en esta imagen la persona no está llevando la bolsa de desechos, sino que la está transportando en una carretilla.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También se recomienda tener una ruta de transporte planeada que sigan al recolectar desechos, para evitar cualquier exposición al personal, los pacientes y el público.</a:t>
            </a:r>
          </a:p>
          <a:p>
            <a:endParaRPr lang="en-US" baseline="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3556001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normAutofit/>
          </a:bodyPr>
          <a:lstStyle/>
          <a:p>
            <a:r>
              <a:rPr lang="es-ES" i="1" dirty="0"/>
              <a:t>Guion</a:t>
            </a:r>
            <a:r>
              <a:rPr lang="es-ES" dirty="0"/>
              <a:t>:</a:t>
            </a:r>
          </a:p>
          <a:p>
            <a:r>
              <a:rPr lang="es-ES" dirty="0"/>
              <a:t>Cada centro debe tener un dispositivo funcional para la eliminación final de los desechos, incluido un incinerador con un hoyo para cenizas o un sistema que no incluya quemarlos, como un proceso de autoclave o de trituración para desechos infecciosos. Si los desechos infecciosos se colocan en autoclave o se trituran, entonces se pueden agregar al flujo de desechos regular para su eliminación en un vertedero.</a:t>
            </a:r>
          </a:p>
          <a:p>
            <a:pPr marL="0" indent="0">
              <a:buFont typeface="Arial" panose="020B0604020202020204" pitchFamily="34" charset="0"/>
              <a:buNone/>
            </a:pPr>
            <a:endParaRPr lang="en-US" dirty="0"/>
          </a:p>
          <a:p>
            <a:pPr marL="0" indent="0">
              <a:buFont typeface="Arial" panose="020B0604020202020204" pitchFamily="34" charset="0"/>
              <a:buNone/>
            </a:pPr>
            <a:r>
              <a:rPr lang="es-ES" dirty="0"/>
              <a:t>En algunos entornos de recursos muy bajos un pozo de quema provisorio también podría ser una opción para tratar y luego enterrar los desechos infecciosos en el sitio mientras se estén haciendo mejoras de largo plazo. También es común tener un hoyo para placentas o desechos orgánicos en el sitio, debido a que otros métodos de tratamiento para estos desechos podrían no ser culturalmente aceptables.</a:t>
            </a:r>
          </a:p>
          <a:p>
            <a:pPr>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lvl="1">
              <a:spcBef>
                <a:spcPts val="200"/>
              </a:spcBef>
              <a:spcAft>
                <a:spcPts val="400"/>
              </a:spcAft>
              <a:buFont typeface="Arial"/>
            </a:pP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421633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Guion</a:t>
            </a:r>
            <a:r>
              <a:rPr lang="es-ES" dirty="0"/>
              <a:t>:</a:t>
            </a:r>
          </a:p>
          <a:p>
            <a:r>
              <a:rPr lang="es-ES" dirty="0"/>
              <a:t>Ahora que hemos pasado tiempo conversando sobre la limpieza ambiental y el manejo de desechos, me gustaría que piensen sobre las tareas específicas de su trabajo. Con base en lo que aprendieron hoy, ¿harán algo de otra forma cuando lleven a cabo limpieza ambiental o eliminen desechos en su centro de atención médica en el contexto del ébola o la enfermedad de Marburgo?</a:t>
            </a:r>
          </a:p>
          <a:p>
            <a:endParaRPr lang="en-US" dirty="0"/>
          </a:p>
          <a:p>
            <a:r>
              <a:rPr lang="es-ES" dirty="0"/>
              <a:t>Tómense un minuto para escribir o pensar en una o dos cosas que podrían hacer de otra forma con base en lo que aprendieron hoy.</a:t>
            </a:r>
          </a:p>
          <a:p>
            <a:endParaRPr lang="en-US" dirty="0"/>
          </a:p>
          <a:p>
            <a:r>
              <a:rPr lang="es-ES" i="1" dirty="0"/>
              <a:t>[Deles a los participantes entre 1 y 2 minutos para escribir sus ideas. Después de que terminen, puede pedir que voluntarios compartan sus respuestas, pero como esta es una pregunta personal, y a algunas personas podría darles vergüenza lo que sienten que no estaban haciendo de forma adecuada antes, no pida que nadie responda en frente del grupo].</a:t>
            </a:r>
          </a:p>
        </p:txBody>
      </p:sp>
      <p:sp>
        <p:nvSpPr>
          <p:cNvPr id="4" name="Slide Number Placeholder 3"/>
          <p:cNvSpPr>
            <a:spLocks noGrp="1"/>
          </p:cNvSpPr>
          <p:nvPr>
            <p:ph type="sldNum" sz="quarter" idx="5"/>
          </p:nvPr>
        </p:nvSpPr>
        <p:spPr/>
        <p:txBody>
          <a:bodyPr/>
          <a:lstStyle/>
          <a:p>
            <a:fld id="{967ACB27-B695-4D7B-B62E-317C14B6E867}" type="slidenum">
              <a:rPr lang="en-US" smtClean="0"/>
              <a:t>23</a:t>
            </a:fld>
            <a:endParaRPr lang="en-US"/>
          </a:p>
        </p:txBody>
      </p:sp>
    </p:spTree>
    <p:extLst>
      <p:ext uri="{BB962C8B-B14F-4D97-AF65-F5344CB8AC3E}">
        <p14:creationId xmlns:p14="http://schemas.microsoft.com/office/powerpoint/2010/main" val="1819977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Para resumir, estas son algunas cosas clave que espero hayan aprendido en la sesión de hoy.</a:t>
            </a:r>
          </a:p>
          <a:p>
            <a:pPr>
              <a:spcBef>
                <a:spcPts val="1800"/>
              </a:spcBef>
              <a:defRPr/>
            </a:pPr>
            <a:r>
              <a:rPr lang="es-ES" dirty="0"/>
              <a:t>Primero, debido a que los virus que causan el ébola o la enfermedad de Marburgo pueden sobrevivir en las superficies, es importante mantener el entorno de atención médica limpio y eliminar los desechos de forma adecuada para que ustedes, sus compañeros de trabajo, sus pacientes y su comunidad se mantengan seguros. </a:t>
            </a:r>
          </a:p>
          <a:p>
            <a:pPr>
              <a:spcBef>
                <a:spcPts val="1800"/>
              </a:spcBef>
            </a:pPr>
            <a:r>
              <a:rPr lang="es-ES" dirty="0"/>
              <a:t>Recuerden que siempre deben </a:t>
            </a:r>
            <a:r>
              <a:rPr lang="es-ES" dirty="0">
                <a:solidFill>
                  <a:schemeClr val="accent1">
                    <a:lumMod val="75000"/>
                  </a:schemeClr>
                </a:solidFill>
              </a:rPr>
              <a:t>limpiar antes de desinfectar </a:t>
            </a:r>
            <a:r>
              <a:rPr lang="es-ES" dirty="0"/>
              <a:t>para eliminar el material orgánico que quede en las superficies y que puede prevenir que los desinfectantes funcionen bien.</a:t>
            </a:r>
          </a:p>
          <a:p>
            <a:pPr>
              <a:spcBef>
                <a:spcPts val="1800"/>
              </a:spcBef>
            </a:pPr>
            <a:r>
              <a:rPr lang="es-ES" dirty="0">
                <a:solidFill>
                  <a:schemeClr val="accent1">
                    <a:lumMod val="75000"/>
                  </a:schemeClr>
                </a:solidFill>
              </a:rPr>
              <a:t>Finalmente, todos los empleados de los centros </a:t>
            </a:r>
            <a:r>
              <a:rPr lang="es-ES" dirty="0"/>
              <a:t>desempeñan un papel en el manejo de desechos. Siempre eliminen los desechos en el recipiente correcto.</a:t>
            </a:r>
          </a:p>
        </p:txBody>
      </p:sp>
      <p:sp>
        <p:nvSpPr>
          <p:cNvPr id="4" name="Slide Number Placeholder 3"/>
          <p:cNvSpPr>
            <a:spLocks noGrp="1"/>
          </p:cNvSpPr>
          <p:nvPr>
            <p:ph type="sldNum" sz="quarter" idx="5"/>
          </p:nvPr>
        </p:nvSpPr>
        <p:spPr/>
        <p:txBody>
          <a:bodyPr/>
          <a:lstStyle/>
          <a:p>
            <a:fld id="{967ACB27-B695-4D7B-B62E-317C14B6E867}" type="slidenum">
              <a:rPr lang="en-US" smtClean="0"/>
              <a:t>24</a:t>
            </a:fld>
            <a:endParaRPr lang="en-US"/>
          </a:p>
        </p:txBody>
      </p:sp>
    </p:spTree>
    <p:extLst>
      <p:ext uri="{BB962C8B-B14F-4D97-AF65-F5344CB8AC3E}">
        <p14:creationId xmlns:p14="http://schemas.microsoft.com/office/powerpoint/2010/main" val="3667397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_ol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32882074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1951956" y="2423520"/>
            <a:ext cx="8021486" cy="1155779"/>
          </a:xfrm>
          <a:prstGeom prst="rect">
            <a:avLst/>
          </a:prstGeom>
        </p:spPr>
        <p:txBody>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951956" y="3898128"/>
            <a:ext cx="8036491" cy="457200"/>
          </a:xfrm>
          <a:prstGeom prst="rect">
            <a:avLst/>
          </a:prstGeom>
        </p:spPr>
        <p:txBody>
          <a:bodyPr/>
          <a:lstStyle>
            <a:lvl1pPr marL="0" indent="0" algn="l">
              <a:buNone/>
              <a:defRPr lang="en-US" sz="3200" b="0" kern="1200" baseline="0" dirty="0">
                <a:solidFill>
                  <a:schemeClr val="accent5">
                    <a:lumMod val="75000"/>
                  </a:schemeClr>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1295400"/>
          </a:xfrm>
          <a:prstGeom prst="rect">
            <a:avLst/>
          </a:prstGeom>
        </p:spPr>
        <p:txBody>
          <a:bodyPr/>
          <a:lstStyle>
            <a:lvl1pPr marL="0" indent="0" algn="l">
              <a:lnSpc>
                <a:spcPts val="2667"/>
              </a:lnSpc>
              <a:buNone/>
              <a:defRPr lang="en-US" sz="2400" b="1" kern="1200" baseline="0" dirty="0">
                <a:solidFill>
                  <a:srgbClr val="0039A6"/>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916075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739958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750864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95382710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242112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08728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311849160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775690550"/>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dirty="0"/>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dirty="0"/>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42138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4C56-AB64-4069-AAF7-A59C8565CC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6DF37-F9B2-47D4-B086-4A61756453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D1542-AD66-4867-8E3A-D781E35A3A8A}"/>
              </a:ext>
            </a:extLst>
          </p:cNvPr>
          <p:cNvSpPr>
            <a:spLocks noGrp="1"/>
          </p:cNvSpPr>
          <p:nvPr>
            <p:ph type="dt" sz="half" idx="10"/>
          </p:nvPr>
        </p:nvSpPr>
        <p:spPr/>
        <p:txBody>
          <a:bodyPr/>
          <a:lstStyle/>
          <a:p>
            <a:fld id="{01E6BB04-3919-41C9-975D-BBB921C30444}" type="datetimeFigureOut">
              <a:rPr lang="en-US" smtClean="0"/>
              <a:t>9/23/2026</a:t>
            </a:fld>
            <a:endParaRPr lang="en-US" dirty="0"/>
          </a:p>
        </p:txBody>
      </p:sp>
      <p:sp>
        <p:nvSpPr>
          <p:cNvPr id="5" name="Footer Placeholder 4">
            <a:extLst>
              <a:ext uri="{FF2B5EF4-FFF2-40B4-BE49-F238E27FC236}">
                <a16:creationId xmlns:a16="http://schemas.microsoft.com/office/drawing/2014/main" id="{D9C432EC-2E9D-42E2-945E-F83517695B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105C2A-F9BB-4C71-9B3F-E87CFE9B2408}"/>
              </a:ext>
            </a:extLst>
          </p:cNvPr>
          <p:cNvSpPr>
            <a:spLocks noGrp="1"/>
          </p:cNvSpPr>
          <p:nvPr>
            <p:ph type="sldNum" sz="quarter" idx="12"/>
          </p:nvPr>
        </p:nvSpPr>
        <p:spPr/>
        <p:txBody>
          <a:bodyPr/>
          <a:lstStyle/>
          <a:p>
            <a:fld id="{60D8421D-84D0-463A-BCCA-9878D2D4F7A0}" type="slidenum">
              <a:rPr lang="en-US" smtClean="0"/>
              <a:t>‹#›</a:t>
            </a:fld>
            <a:endParaRPr lang="en-US" dirty="0"/>
          </a:p>
        </p:txBody>
      </p:sp>
    </p:spTree>
    <p:extLst>
      <p:ext uri="{BB962C8B-B14F-4D97-AF65-F5344CB8AC3E}">
        <p14:creationId xmlns:p14="http://schemas.microsoft.com/office/powerpoint/2010/main" val="2542667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92221645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4A66B-E184-4CB7-8E91-06C7A4E410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2D0B71-48B8-4F27-8531-715C91C76F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EA167E-45D9-4ADA-A8F4-23E52A0D1941}"/>
              </a:ext>
            </a:extLst>
          </p:cNvPr>
          <p:cNvSpPr>
            <a:spLocks noGrp="1"/>
          </p:cNvSpPr>
          <p:nvPr>
            <p:ph type="dt" sz="half" idx="10"/>
          </p:nvPr>
        </p:nvSpPr>
        <p:spPr/>
        <p:txBody>
          <a:bodyPr/>
          <a:lstStyle/>
          <a:p>
            <a:fld id="{A03FFB9E-C8D9-41EC-8105-B1C33D8DD2F9}" type="datetimeFigureOut">
              <a:rPr lang="en-US" smtClean="0"/>
              <a:t>9/23/2026</a:t>
            </a:fld>
            <a:endParaRPr lang="en-US" dirty="0"/>
          </a:p>
        </p:txBody>
      </p:sp>
      <p:sp>
        <p:nvSpPr>
          <p:cNvPr id="5" name="Footer Placeholder 4">
            <a:extLst>
              <a:ext uri="{FF2B5EF4-FFF2-40B4-BE49-F238E27FC236}">
                <a16:creationId xmlns:a16="http://schemas.microsoft.com/office/drawing/2014/main" id="{88CA0470-0922-43F4-BEAB-E570082C59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A944AF-932A-454B-8F35-9EBB7A723147}"/>
              </a:ext>
            </a:extLst>
          </p:cNvPr>
          <p:cNvSpPr>
            <a:spLocks noGrp="1"/>
          </p:cNvSpPr>
          <p:nvPr>
            <p:ph type="sldNum" sz="quarter" idx="12"/>
          </p:nvPr>
        </p:nvSpPr>
        <p:spPr/>
        <p:txBody>
          <a:bodyPr/>
          <a:lstStyle/>
          <a:p>
            <a:fld id="{3464BFB7-4478-460E-A8AC-2911BF88BCD5}" type="slidenum">
              <a:rPr lang="en-US" smtClean="0"/>
              <a:t>‹#›</a:t>
            </a:fld>
            <a:endParaRPr lang="en-US" dirty="0"/>
          </a:p>
        </p:txBody>
      </p:sp>
    </p:spTree>
    <p:extLst>
      <p:ext uri="{BB962C8B-B14F-4D97-AF65-F5344CB8AC3E}">
        <p14:creationId xmlns:p14="http://schemas.microsoft.com/office/powerpoint/2010/main" val="20846632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0556825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55882820"/>
      </p:ext>
    </p:extLst>
  </p:cSld>
  <p:clrMap bg1="lt1" tx1="dk1" bg2="lt2" tx2="dk2" accent1="accent1" accent2="accent2" accent3="accent3" accent4="accent4" accent5="accent5" accent6="accent6" hlink="hlink" folHlink="folHlink"/>
  <p:sldLayoutIdLst>
    <p:sldLayoutId id="2147483692" r:id="rId1"/>
    <p:sldLayoutId id="2147483702" r:id="rId2"/>
    <p:sldLayoutId id="2147483693" r:id="rId3"/>
    <p:sldLayoutId id="2147483694" r:id="rId4"/>
    <p:sldLayoutId id="2147483695" r:id="rId5"/>
    <p:sldLayoutId id="2147483696" r:id="rId6"/>
    <p:sldLayoutId id="2147483697" r:id="rId7"/>
    <p:sldLayoutId id="2147483698" r:id="rId8"/>
    <p:sldLayoutId id="2147483699" r:id="rId9"/>
    <p:sldLayoutId id="2147483673" r:id="rId10"/>
    <p:sldLayoutId id="2147483674" r:id="rId11"/>
    <p:sldLayoutId id="2147483700" r:id="rId12"/>
    <p:sldLayoutId id="2147483701" r:id="rId13"/>
    <p:sldLayoutId id="2147483675" r:id="rId14"/>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sv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5.svg"/><Relationship Id="rId4" Type="http://schemas.openxmlformats.org/officeDocument/2006/relationships/hyperlink" Target="https://www.mercycorps.org/blog/ebola-outbreaks-africa-guide/chapter-3"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washinhcf.org/resource/wash-fit-training-packag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hyperlink" Target="https://www.washinhcf.org/resource/wash-fit-training-packag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hyperlink" Target="https://www.washinhcf.org/resource/wash-fit-training-packag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hyperlink" Target="https://www.washinhcf.org/resource/wash-fit-training-packag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s://www.washinhcf.org/resource/wash-fit-training-packag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hyperlink" Target="http://www.cdc.gov/"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1D3D0FB-216E-ECE4-0E73-37EE6D6C0637}"/>
              </a:ext>
            </a:extLst>
          </p:cNvPr>
          <p:cNvSpPr>
            <a:spLocks noGrp="1"/>
          </p:cNvSpPr>
          <p:nvPr>
            <p:ph type="title"/>
          </p:nvPr>
        </p:nvSpPr>
        <p:spPr/>
        <p:txBody>
          <a:bodyPr vert="horz" lIns="91440" tIns="45720" rIns="91440" bIns="45720" rtlCol="0" anchor="b" anchorCtr="0">
            <a:normAutofit fontScale="90000"/>
          </a:bodyPr>
          <a:lstStyle/>
          <a:p>
            <a:pPr>
              <a:lnSpc>
                <a:spcPct val="100000"/>
              </a:lnSpc>
            </a:pPr>
            <a:r>
              <a:rPr lang="es-ES" sz="4400" dirty="0">
                <a:solidFill>
                  <a:schemeClr val="accent5">
                    <a:lumMod val="75000"/>
                  </a:schemeClr>
                </a:solidFill>
                <a:latin typeface="Calibri"/>
                <a:cs typeface="Calibri"/>
              </a:rPr>
              <a:t>Prevención y control de infecciones (PCI) para el ébola o la enfermedad de Marburgo:</a:t>
            </a:r>
            <a:endParaRPr lang="es-ES" sz="4000" b="0" dirty="0">
              <a:solidFill>
                <a:schemeClr val="accent5">
                  <a:lumMod val="75000"/>
                </a:schemeClr>
              </a:solidFill>
              <a:latin typeface="Calibri Light"/>
              <a:cs typeface="Calibri Light"/>
            </a:endParaRPr>
          </a:p>
        </p:txBody>
      </p:sp>
      <p:sp>
        <p:nvSpPr>
          <p:cNvPr id="2" name="Subtitle 1">
            <a:extLst>
              <a:ext uri="{FF2B5EF4-FFF2-40B4-BE49-F238E27FC236}">
                <a16:creationId xmlns:a16="http://schemas.microsoft.com/office/drawing/2014/main" id="{2EF4E226-3F0C-B8FA-84EB-944F3B973769}"/>
              </a:ext>
            </a:extLst>
          </p:cNvPr>
          <p:cNvSpPr>
            <a:spLocks noGrp="1"/>
          </p:cNvSpPr>
          <p:nvPr>
            <p:ph type="subTitle" idx="1"/>
          </p:nvPr>
        </p:nvSpPr>
        <p:spPr/>
        <p:txBody>
          <a:bodyPr/>
          <a:lstStyle/>
          <a:p>
            <a:r>
              <a:rPr lang="es-ES" dirty="0">
                <a:latin typeface="Calibri Light"/>
                <a:cs typeface="Calibri Light"/>
              </a:rPr>
              <a:t>Limpieza ambiental y manejo de desechos. Información para los trabajadores de la salud</a:t>
            </a:r>
            <a:endParaRPr lang="en-US" dirty="0"/>
          </a:p>
        </p:txBody>
      </p:sp>
      <p:sp>
        <p:nvSpPr>
          <p:cNvPr id="3" name="Text Placeholder 2">
            <a:extLst>
              <a:ext uri="{FF2B5EF4-FFF2-40B4-BE49-F238E27FC236}">
                <a16:creationId xmlns:a16="http://schemas.microsoft.com/office/drawing/2014/main" id="{11E9A70F-8583-2AE8-B9B5-0E1D490C3B85}"/>
              </a:ext>
            </a:extLst>
          </p:cNvPr>
          <p:cNvSpPr>
            <a:spLocks noGrp="1"/>
          </p:cNvSpPr>
          <p:nvPr>
            <p:ph type="body" sz="quarter" idx="10"/>
          </p:nvPr>
        </p:nvSpPr>
        <p:spPr/>
        <p:txBody>
          <a:bodyPr/>
          <a:lstStyle/>
          <a:p>
            <a:r>
              <a:rPr lang="es-ES" dirty="0"/>
              <a:t>Entornos de atención médica con recursos entre limitados e intermedios</a:t>
            </a:r>
          </a:p>
        </p:txBody>
      </p:sp>
      <p:cxnSp>
        <p:nvCxnSpPr>
          <p:cNvPr id="6" name="Straight Connector 5">
            <a:extLst>
              <a:ext uri="{FF2B5EF4-FFF2-40B4-BE49-F238E27FC236}">
                <a16:creationId xmlns:a16="http://schemas.microsoft.com/office/drawing/2014/main" id="{B24CF044-A19E-DA52-A82A-736DCD77F0DF}"/>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BA49901-A05E-DBD8-3097-4CF50FE8759E}"/>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1" name="Picture 10" descr="Logos: U.S. Department of Health and Human Services (USDHHS) and U.S. Centers for Disease Control and Prevention (CDC).">
            <a:extLst>
              <a:ext uri="{FF2B5EF4-FFF2-40B4-BE49-F238E27FC236}">
                <a16:creationId xmlns:a16="http://schemas.microsoft.com/office/drawing/2014/main" id="{84BE5F50-A99B-19A5-DD78-D5AF3110FD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
        <p:nvSpPr>
          <p:cNvPr id="13" name="TextBox 12">
            <a:extLst>
              <a:ext uri="{FF2B5EF4-FFF2-40B4-BE49-F238E27FC236}">
                <a16:creationId xmlns:a16="http://schemas.microsoft.com/office/drawing/2014/main" id="{6DF089C7-C979-FC5E-74E3-2F45DE0C353C}"/>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39A6"/>
                </a:solidFill>
                <a:latin typeface="Calibri"/>
                <a:cs typeface="Calibri"/>
              </a:rPr>
              <a:t>Actualización: j</a:t>
            </a:r>
            <a:r>
              <a:rPr lang="es-ES" b="1" dirty="0">
                <a:solidFill>
                  <a:schemeClr val="tx1">
                    <a:lumMod val="75000"/>
                  </a:schemeClr>
                </a:solidFill>
                <a:latin typeface="Calibri"/>
                <a:cs typeface="Calibri"/>
              </a:rPr>
              <a:t>unio del 2026</a:t>
            </a:r>
          </a:p>
        </p:txBody>
      </p:sp>
    </p:spTree>
    <p:extLst>
      <p:ext uri="{BB962C8B-B14F-4D97-AF65-F5344CB8AC3E}">
        <p14:creationId xmlns:p14="http://schemas.microsoft.com/office/powerpoint/2010/main" val="22251384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08" y="40179"/>
            <a:ext cx="10972800" cy="1143000"/>
          </a:xfrm>
        </p:spPr>
        <p:txBody>
          <a:bodyPr lIns="91440" tIns="45720" rIns="91440" bIns="45720" anchor="b" anchorCtr="0"/>
          <a:lstStyle/>
          <a:p>
            <a:r>
              <a:rPr lang="es-ES" sz="4000" dirty="0">
                <a:solidFill>
                  <a:schemeClr val="accent5">
                    <a:lumMod val="75000"/>
                  </a:schemeClr>
                </a:solidFill>
                <a:latin typeface="Calibri Light"/>
                <a:cs typeface="Calibri Light"/>
              </a:rPr>
              <a:t>Objetivos de aprendizaje</a:t>
            </a:r>
          </a:p>
        </p:txBody>
      </p:sp>
      <p:sp>
        <p:nvSpPr>
          <p:cNvPr id="3" name="Text Placeholder 2"/>
          <p:cNvSpPr>
            <a:spLocks noGrp="1"/>
          </p:cNvSpPr>
          <p:nvPr>
            <p:ph type="body" sz="quarter" idx="10"/>
          </p:nvPr>
        </p:nvSpPr>
        <p:spPr/>
        <p:txBody>
          <a:bodyPr/>
          <a:lstStyle/>
          <a:p>
            <a:pPr marL="0" indent="0">
              <a:buClrTx/>
              <a:buNone/>
            </a:pPr>
            <a:r>
              <a:rPr lang="es-ES" sz="3200" dirty="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Explicar por qué la limpieza ambiental es importante en el contexto del ébola o la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Describir al menos tres principios generales de la limpieza ambiental.</a:t>
            </a:r>
          </a:p>
          <a:p>
            <a:pPr marL="805180" lvl="1" indent="-457200">
              <a:spcBef>
                <a:spcPts val="1800"/>
              </a:spcBef>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Describir 3 fuentes comunes de desechos en los centros de atención médica.</a:t>
            </a: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23819" y="612267"/>
            <a:ext cx="11059884" cy="1162051"/>
          </a:xfrm>
          <a:prstGeom prst="rect">
            <a:avLst/>
          </a:prstGeom>
        </p:spPr>
        <p:txBody>
          <a:bodyPr vert="horz" lIns="91440" tIns="45720" rIns="91440" bIns="45720" rtlCol="0" anchor="b">
            <a:normAutofit fontScale="90000"/>
          </a:bodyPr>
          <a:lstStyle/>
          <a:p>
            <a:pPr algn="l"/>
            <a:r>
              <a:rPr lang="es-ES" sz="4400" b="1" dirty="0">
                <a:solidFill>
                  <a:schemeClr val="bg2"/>
                </a:solidFill>
                <a:latin typeface="+mj-lt"/>
                <a:cs typeface="Calibri Light"/>
              </a:rPr>
              <a:t>¿Qué opción es correcta?</a:t>
            </a:r>
            <a:br>
              <a:rPr lang="es-ES" sz="4400" b="1" dirty="0">
                <a:solidFill>
                  <a:schemeClr val="bg2"/>
                </a:solidFill>
                <a:latin typeface="+mj-lt"/>
                <a:cs typeface="Calibri Light"/>
              </a:rPr>
            </a:br>
            <a:endParaRPr lang="es-ES" sz="4400" b="1" dirty="0">
              <a:solidFill>
                <a:schemeClr val="bg2"/>
              </a:solidFill>
              <a:latin typeface="+mj-lt"/>
              <a:cs typeface="Calibri Light"/>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422178" y="1550798"/>
            <a:ext cx="10738046" cy="390106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Limpiar es matar microbios. Desinfectar es eliminar tierra y algunos microbios.</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La desinfección es un tipo de limpieza (limpiar con productos químicos).</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La limpieza es un tipo de desinfección (desinfectar con jabón o detergente).</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Limpiar es eliminar tierra y algunos microbios. Desinfectar es matar microbios.</a:t>
            </a:r>
          </a:p>
        </p:txBody>
      </p:sp>
    </p:spTree>
    <p:extLst>
      <p:ext uri="{BB962C8B-B14F-4D97-AF65-F5344CB8AC3E}">
        <p14:creationId xmlns:p14="http://schemas.microsoft.com/office/powerpoint/2010/main" val="224076965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84779" y="613208"/>
            <a:ext cx="11059884" cy="1162051"/>
          </a:xfrm>
          <a:prstGeom prst="rect">
            <a:avLst/>
          </a:prstGeom>
        </p:spPr>
        <p:txBody>
          <a:bodyPr vert="horz" lIns="91440" tIns="45720" rIns="91440" bIns="45720" rtlCol="0" anchor="b">
            <a:normAutofit fontScale="90000"/>
          </a:bodyPr>
          <a:lstStyle/>
          <a:p>
            <a:pPr algn="l"/>
            <a:r>
              <a:rPr lang="es-ES" sz="4400" b="1">
                <a:solidFill>
                  <a:schemeClr val="bg2"/>
                </a:solidFill>
                <a:latin typeface="Calibri Light" panose="020F0302020204030204" pitchFamily="34" charset="0"/>
                <a:cs typeface="Calibri Light" panose="020F0302020204030204" pitchFamily="34" charset="0"/>
              </a:rPr>
              <a:t>Respuesta:</a:t>
            </a:r>
            <a:br>
              <a:rPr lang="es-ES" sz="4400" b="1">
                <a:solidFill>
                  <a:schemeClr val="bg2"/>
                </a:solidFill>
                <a:latin typeface="Calibri Light" panose="020F0302020204030204" pitchFamily="34" charset="0"/>
                <a:cs typeface="Calibri Light" panose="020F0302020204030204" pitchFamily="34" charset="0"/>
              </a:rPr>
            </a:br>
            <a:endParaRPr lang="es-ES" sz="4400" b="1">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422178" y="1689439"/>
            <a:ext cx="10738046" cy="390106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Limpiar es matar microbios. Desinfectar es eliminar tierra y algunos microbios.</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La desinfección es un tipo de limpieza (limpiar con productos químicos).</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La limpieza es un tipo de desinfección (desinfectar con jabón o detergente).</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Limpiar es eliminar tierra y algunos microbios. Desinfectar es matar microbios.</a:t>
            </a:r>
          </a:p>
        </p:txBody>
      </p:sp>
      <p:pic>
        <p:nvPicPr>
          <p:cNvPr id="2" name="Graphic 1" descr="Marca de verificación con fondo de color sólido">
            <a:extLst>
              <a:ext uri="{FF2B5EF4-FFF2-40B4-BE49-F238E27FC236}">
                <a16:creationId xmlns:a16="http://schemas.microsoft.com/office/drawing/2014/main" id="{C6D5F353-8082-7324-2FC7-7E936B1BAF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0338" y="4897493"/>
            <a:ext cx="548019" cy="548019"/>
          </a:xfrm>
          <a:prstGeom prst="rect">
            <a:avLst/>
          </a:prstGeom>
        </p:spPr>
      </p:pic>
    </p:spTree>
    <p:extLst>
      <p:ext uri="{BB962C8B-B14F-4D97-AF65-F5344CB8AC3E}">
        <p14:creationId xmlns:p14="http://schemas.microsoft.com/office/powerpoint/2010/main" val="12661579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01846" y="4857470"/>
            <a:ext cx="11059884" cy="888672"/>
          </a:xfrm>
        </p:spPr>
        <p:txBody>
          <a:bodyPr vert="horz" lIns="91440" tIns="45720" rIns="91440" bIns="45720" rtlCol="0" anchor="b">
            <a:normAutofit fontScale="90000"/>
          </a:bodyPr>
          <a:lstStyle/>
          <a:p>
            <a:r>
              <a:rPr lang="es-ES">
                <a:latin typeface="Calibri Light" panose="020F0302020204030204" pitchFamily="34" charset="0"/>
                <a:cs typeface="Calibri Light" panose="020F0302020204030204" pitchFamily="34" charset="0"/>
              </a:rPr>
              <a:t>Información general sobre la limpieza ambiental</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1137-4777-4C5E-B08C-993B6935E89F}"/>
              </a:ext>
            </a:extLst>
          </p:cNvPr>
          <p:cNvSpPr>
            <a:spLocks noGrp="1"/>
          </p:cNvSpPr>
          <p:nvPr>
            <p:ph type="title"/>
          </p:nvPr>
        </p:nvSpPr>
        <p:spPr>
          <a:xfrm>
            <a:off x="492370" y="0"/>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¿Por qué es importante la limpieza ambiental?</a:t>
            </a:r>
          </a:p>
        </p:txBody>
      </p:sp>
      <p:sp>
        <p:nvSpPr>
          <p:cNvPr id="3" name="Text Placeholder 2">
            <a:extLst>
              <a:ext uri="{FF2B5EF4-FFF2-40B4-BE49-F238E27FC236}">
                <a16:creationId xmlns:a16="http://schemas.microsoft.com/office/drawing/2014/main" id="{07A93EC3-F83A-45A8-BBEB-B710E9E5B917}"/>
              </a:ext>
            </a:extLst>
          </p:cNvPr>
          <p:cNvSpPr>
            <a:spLocks noGrp="1"/>
          </p:cNvSpPr>
          <p:nvPr>
            <p:ph type="body" sz="quarter" idx="10"/>
          </p:nvPr>
        </p:nvSpPr>
        <p:spPr>
          <a:xfrm>
            <a:off x="609600" y="1671884"/>
            <a:ext cx="10972800" cy="4176467"/>
          </a:xfrm>
        </p:spPr>
        <p:txBody>
          <a:bodyPr/>
          <a:lstStyle/>
          <a:p>
            <a:pPr marL="456565" indent="-456565"/>
            <a:r>
              <a:rPr lang="es-ES" sz="2600" b="1" dirty="0">
                <a:solidFill>
                  <a:srgbClr val="000000"/>
                </a:solidFill>
                <a:latin typeface="Calibri"/>
                <a:ea typeface="Calibri"/>
                <a:cs typeface="Calibri"/>
              </a:rPr>
              <a:t>Los virus que causan el ébola o la enfermedad de Marburgo pueden sobrevivir o persistir en superficies </a:t>
            </a:r>
            <a:r>
              <a:rPr lang="es-ES" sz="2600" dirty="0">
                <a:solidFill>
                  <a:srgbClr val="000000"/>
                </a:solidFill>
                <a:latin typeface="Calibri"/>
                <a:ea typeface="Calibri"/>
                <a:cs typeface="Calibri"/>
              </a:rPr>
              <a:t>(mesas, sillas, etc.) </a:t>
            </a:r>
          </a:p>
          <a:p>
            <a:r>
              <a:rPr lang="es-ES" sz="2600" dirty="0">
                <a:solidFill>
                  <a:srgbClr val="000000"/>
                </a:solidFill>
                <a:latin typeface="Calibri"/>
                <a:ea typeface="Calibri"/>
                <a:cs typeface="Calibri"/>
              </a:rPr>
              <a:t>Tocar superficies contaminadas o usar equipo contaminado puede propagarles el ébola o la enfermedad de Marburgo a ustedes y a sus pacientes.</a:t>
            </a:r>
          </a:p>
          <a:p>
            <a:r>
              <a:rPr lang="es-ES" sz="2600" dirty="0">
                <a:solidFill>
                  <a:srgbClr val="000000"/>
                </a:solidFill>
                <a:latin typeface="Calibri"/>
                <a:ea typeface="Calibri"/>
                <a:cs typeface="Calibri"/>
              </a:rPr>
              <a:t>La limpieza y desinfección adecuadas ayudan a prevenir la propagación del ébola o de la enfermedad de Marburgo en los centros médicos. Esto los protege a</a:t>
            </a:r>
            <a:endParaRPr lang="en-US" sz="3200" dirty="0">
              <a:solidFill>
                <a:schemeClr val="accent5">
                  <a:lumMod val="75000"/>
                </a:schemeClr>
              </a:solidFill>
            </a:endParaRPr>
          </a:p>
          <a:p>
            <a:pPr marL="0" indent="0" algn="ctr">
              <a:buNone/>
            </a:pPr>
            <a:r>
              <a:rPr lang="es-ES" sz="3200" dirty="0">
                <a:solidFill>
                  <a:schemeClr val="accent5">
                    <a:lumMod val="75000"/>
                  </a:schemeClr>
                </a:solidFill>
              </a:rPr>
              <a:t>USTEDES</a:t>
            </a:r>
          </a:p>
          <a:p>
            <a:pPr marL="0" indent="0" algn="ctr">
              <a:buNone/>
            </a:pPr>
            <a:r>
              <a:rPr lang="es-ES" sz="3200" dirty="0">
                <a:solidFill>
                  <a:schemeClr val="accent5">
                    <a:lumMod val="75000"/>
                  </a:schemeClr>
                </a:solidFill>
              </a:rPr>
              <a:t>Sus compañeros de trabajo y pacientes</a:t>
            </a:r>
          </a:p>
          <a:p>
            <a:pPr marL="0" indent="0" algn="ctr">
              <a:buNone/>
            </a:pPr>
            <a:r>
              <a:rPr lang="es-ES" sz="3200" dirty="0">
                <a:solidFill>
                  <a:schemeClr val="accent5">
                    <a:lumMod val="75000"/>
                  </a:schemeClr>
                </a:solidFill>
              </a:rPr>
              <a:t>Su comunidad</a:t>
            </a:r>
          </a:p>
          <a:p>
            <a:pPr lvl="1"/>
            <a:endParaRPr lang="en-US" altLang="ja-JP" dirty="0">
              <a:solidFill>
                <a:schemeClr val="accent4">
                  <a:lumMod val="50000"/>
                </a:schemeClr>
              </a:solidFill>
              <a:latin typeface="Calibri"/>
              <a:ea typeface="ＭＳ Ｐゴシック"/>
              <a:cs typeface="Calibri"/>
            </a:endParaRPr>
          </a:p>
          <a:p>
            <a:endParaRPr lang="en-US" dirty="0"/>
          </a:p>
        </p:txBody>
      </p:sp>
    </p:spTree>
    <p:extLst>
      <p:ext uri="{BB962C8B-B14F-4D97-AF65-F5344CB8AC3E}">
        <p14:creationId xmlns:p14="http://schemas.microsoft.com/office/powerpoint/2010/main" val="418839447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539262" y="23446"/>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Definición: Limpieza ambiental</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811427" y="1682966"/>
            <a:ext cx="10028369" cy="1143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2800">
                <a:solidFill>
                  <a:srgbClr val="000000"/>
                </a:solidFill>
                <a:latin typeface="Calibri"/>
                <a:cs typeface="Calibri"/>
              </a:rPr>
              <a:t>Limpieza ambiental es el término general para </a:t>
            </a:r>
            <a:r>
              <a:rPr lang="es-ES" sz="2800" b="1">
                <a:solidFill>
                  <a:srgbClr val="000000"/>
                </a:solidFill>
                <a:latin typeface="Calibri"/>
                <a:cs typeface="Calibri"/>
              </a:rPr>
              <a:t>la limpieza y desinfección del ambiente de cuidado del paciente.</a:t>
            </a:r>
          </a:p>
          <a:p>
            <a:pPr marL="0" indent="0">
              <a:buNone/>
            </a:pPr>
            <a:endParaRPr lang="en-US" altLang="ja-JP" sz="2400" b="1" dirty="0">
              <a:solidFill>
                <a:schemeClr val="accent6">
                  <a:lumMod val="75000"/>
                  <a:lumOff val="25000"/>
                </a:schemeClr>
              </a:solidFill>
              <a:latin typeface="Calibri"/>
              <a:ea typeface="ＭＳ Ｐゴシック"/>
              <a:cs typeface="Calibri"/>
            </a:endParaRPr>
          </a:p>
          <a:p>
            <a:endParaRPr lang="en-US" altLang="ja-JP" dirty="0">
              <a:solidFill>
                <a:schemeClr val="accent4">
                  <a:lumMod val="50000"/>
                </a:schemeClr>
              </a:solidFill>
              <a:latin typeface="Calibri"/>
              <a:ea typeface="ＭＳ Ｐゴシック"/>
              <a:cs typeface="Calibri"/>
            </a:endParaRPr>
          </a:p>
        </p:txBody>
      </p:sp>
      <p:sp>
        <p:nvSpPr>
          <p:cNvPr id="3" name="TextBox 2">
            <a:extLst>
              <a:ext uri="{FF2B5EF4-FFF2-40B4-BE49-F238E27FC236}">
                <a16:creationId xmlns:a16="http://schemas.microsoft.com/office/drawing/2014/main" id="{D25D89A6-3A1B-DDE7-4D8E-62579D0153BC}"/>
              </a:ext>
            </a:extLst>
          </p:cNvPr>
          <p:cNvSpPr txBox="1"/>
          <p:nvPr/>
        </p:nvSpPr>
        <p:spPr>
          <a:xfrm>
            <a:off x="609600" y="3008677"/>
            <a:ext cx="9648305" cy="2046714"/>
          </a:xfrm>
          <a:prstGeom prst="rect">
            <a:avLst/>
          </a:prstGeom>
          <a:noFill/>
        </p:spPr>
        <p:txBody>
          <a:bodyPr wrap="square" lIns="91440" tIns="45720" rIns="91440" bIns="45720" rtlCol="0" anchor="t">
            <a:spAutoFit/>
          </a:bodyPr>
          <a:lstStyle/>
          <a:p>
            <a:pPr marL="342265" indent="-342265">
              <a:spcBef>
                <a:spcPts val="1800"/>
              </a:spcBef>
              <a:buClr>
                <a:schemeClr val="accent2">
                  <a:lumMod val="60000"/>
                  <a:lumOff val="40000"/>
                </a:schemeClr>
              </a:buClr>
              <a:buFont typeface="Arial" panose="020B0604020202020204" pitchFamily="34" charset="0"/>
              <a:buChar char="•"/>
            </a:pPr>
            <a:r>
              <a:rPr lang="es-ES" sz="2800" b="1">
                <a:solidFill>
                  <a:schemeClr val="accent5">
                    <a:lumMod val="75000"/>
                  </a:schemeClr>
                </a:solidFill>
                <a:latin typeface="Calibri"/>
                <a:cs typeface="Calibri"/>
              </a:rPr>
              <a:t>Limpieza</a:t>
            </a:r>
            <a:r>
              <a:rPr lang="es-ES" sz="2800" b="1">
                <a:solidFill>
                  <a:schemeClr val="tx1"/>
                </a:solidFill>
                <a:latin typeface="Calibri"/>
                <a:cs typeface="Calibri"/>
              </a:rPr>
              <a:t>: </a:t>
            </a:r>
            <a:r>
              <a:rPr lang="es-ES" sz="2800">
                <a:solidFill>
                  <a:srgbClr val="000000"/>
                </a:solidFill>
                <a:latin typeface="Calibri"/>
                <a:cs typeface="Calibri"/>
              </a:rPr>
              <a:t>elimina la tierra y algunos microbios y se lleva a cabo con agua y jabón</a:t>
            </a:r>
          </a:p>
          <a:p>
            <a:pPr marL="342265" indent="-342265">
              <a:spcBef>
                <a:spcPts val="1800"/>
              </a:spcBef>
              <a:buClr>
                <a:schemeClr val="accent2">
                  <a:lumMod val="60000"/>
                  <a:lumOff val="40000"/>
                </a:schemeClr>
              </a:buClr>
              <a:buFont typeface="Arial" panose="020B0604020202020204" pitchFamily="34" charset="0"/>
              <a:buChar char="•"/>
            </a:pPr>
            <a:r>
              <a:rPr lang="es-ES" sz="2800" b="1">
                <a:solidFill>
                  <a:schemeClr val="accent5">
                    <a:lumMod val="75000"/>
                  </a:schemeClr>
                </a:solidFill>
                <a:latin typeface="Calibri"/>
                <a:cs typeface="Calibri"/>
              </a:rPr>
              <a:t>Desinfección</a:t>
            </a:r>
            <a:r>
              <a:rPr lang="es-ES" sz="2800">
                <a:latin typeface="Calibri"/>
                <a:cs typeface="Calibri"/>
              </a:rPr>
              <a:t>: </a:t>
            </a:r>
            <a:r>
              <a:rPr lang="es-ES" sz="2800">
                <a:solidFill>
                  <a:srgbClr val="000000"/>
                </a:solidFill>
                <a:latin typeface="Calibri"/>
                <a:cs typeface="Calibri"/>
              </a:rPr>
              <a:t>mata los microbios usando productos químicos, como una solución de cloro al 0.5 %</a:t>
            </a:r>
          </a:p>
        </p:txBody>
      </p:sp>
    </p:spTree>
    <p:extLst>
      <p:ext uri="{BB962C8B-B14F-4D97-AF65-F5344CB8AC3E}">
        <p14:creationId xmlns:p14="http://schemas.microsoft.com/office/powerpoint/2010/main" val="73393371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14D5-FDA9-4523-8464-DBA64F667971}"/>
              </a:ext>
            </a:extLst>
          </p:cNvPr>
          <p:cNvSpPr>
            <a:spLocks noGrp="1"/>
          </p:cNvSpPr>
          <p:nvPr>
            <p:ph type="title"/>
          </p:nvPr>
        </p:nvSpPr>
        <p:spPr>
          <a:xfrm>
            <a:off x="515816" y="274639"/>
            <a:ext cx="10972800" cy="895255"/>
          </a:xfrm>
        </p:spPr>
        <p:txBody>
          <a:bodyPr lIns="91440" tIns="45720" rIns="91440" bIns="45720" anchor="b" anchorCtr="0"/>
          <a:lstStyle/>
          <a:p>
            <a:r>
              <a:rPr lang="es-ES" sz="4000" dirty="0">
                <a:solidFill>
                  <a:schemeClr val="accent5">
                    <a:lumMod val="75000"/>
                  </a:schemeClr>
                </a:solidFill>
                <a:latin typeface="Calibri Light"/>
                <a:cs typeface="Calibri Light"/>
              </a:rPr>
              <a:t>Principios de la limpieza ambiental</a:t>
            </a:r>
          </a:p>
        </p:txBody>
      </p:sp>
      <p:sp>
        <p:nvSpPr>
          <p:cNvPr id="3" name="Text Placeholder 2">
            <a:extLst>
              <a:ext uri="{FF2B5EF4-FFF2-40B4-BE49-F238E27FC236}">
                <a16:creationId xmlns:a16="http://schemas.microsoft.com/office/drawing/2014/main" id="{B22B8D61-B3C6-4405-BC0C-E9C6B8DFA985}"/>
              </a:ext>
            </a:extLst>
          </p:cNvPr>
          <p:cNvSpPr>
            <a:spLocks noGrp="1"/>
          </p:cNvSpPr>
          <p:nvPr>
            <p:ph type="body" sz="quarter" idx="10"/>
          </p:nvPr>
        </p:nvSpPr>
        <p:spPr>
          <a:xfrm>
            <a:off x="609600" y="1289859"/>
            <a:ext cx="11102788" cy="5138649"/>
          </a:xfrm>
        </p:spPr>
        <p:txBody>
          <a:bodyPr vert="horz" lIns="91440" tIns="45720" rIns="91440" bIns="45720" rtlCol="0" anchor="t">
            <a:normAutofit fontScale="92500" lnSpcReduction="10000"/>
          </a:bodyPr>
          <a:lstStyle/>
          <a:p>
            <a:pPr>
              <a:lnSpc>
                <a:spcPct val="100000"/>
              </a:lnSpc>
              <a:spcBef>
                <a:spcPts val="0"/>
              </a:spcBef>
              <a:spcAft>
                <a:spcPts val="600"/>
              </a:spcAft>
            </a:pPr>
            <a:r>
              <a:rPr lang="es-ES" sz="2700" dirty="0">
                <a:solidFill>
                  <a:srgbClr val="000000"/>
                </a:solidFill>
                <a:latin typeface="Calibri"/>
                <a:cs typeface="Calibri Light"/>
              </a:rPr>
              <a:t>Siempre </a:t>
            </a:r>
            <a:r>
              <a:rPr lang="es-ES" sz="2700" b="1" dirty="0">
                <a:solidFill>
                  <a:srgbClr val="000000"/>
                </a:solidFill>
                <a:latin typeface="Calibri"/>
                <a:cs typeface="Calibri Light"/>
              </a:rPr>
              <a:t>limpiar </a:t>
            </a:r>
            <a:r>
              <a:rPr lang="es-ES" sz="2700" b="1" i="1" dirty="0">
                <a:solidFill>
                  <a:srgbClr val="000000"/>
                </a:solidFill>
                <a:latin typeface="Calibri"/>
                <a:cs typeface="Calibri Light"/>
              </a:rPr>
              <a:t>antes</a:t>
            </a:r>
            <a:r>
              <a:rPr lang="es-ES" sz="2700" b="1" dirty="0">
                <a:solidFill>
                  <a:srgbClr val="000000"/>
                </a:solidFill>
                <a:latin typeface="Calibri"/>
                <a:cs typeface="Calibri Light"/>
              </a:rPr>
              <a:t> de desinfectar.</a:t>
            </a:r>
          </a:p>
          <a:p>
            <a:pPr lvl="1">
              <a:lnSpc>
                <a:spcPct val="100000"/>
              </a:lnSpc>
              <a:spcBef>
                <a:spcPts val="0"/>
              </a:spcBef>
              <a:spcAft>
                <a:spcPts val="600"/>
              </a:spcAft>
            </a:pPr>
            <a:r>
              <a:rPr lang="es-ES" sz="2500" dirty="0">
                <a:solidFill>
                  <a:srgbClr val="000000"/>
                </a:solidFill>
                <a:latin typeface="Calibri"/>
                <a:cs typeface="Calibri Light"/>
              </a:rPr>
              <a:t>El material orgánico que haya en las superficies disminuye la eficacia de los desinfectantes.</a:t>
            </a:r>
          </a:p>
          <a:p>
            <a:pPr>
              <a:lnSpc>
                <a:spcPct val="100000"/>
              </a:lnSpc>
              <a:spcBef>
                <a:spcPts val="0"/>
              </a:spcBef>
              <a:spcAft>
                <a:spcPts val="0"/>
              </a:spcAft>
            </a:pPr>
            <a:r>
              <a:rPr lang="es-ES" sz="2700" dirty="0">
                <a:solidFill>
                  <a:srgbClr val="000000"/>
                </a:solidFill>
                <a:latin typeface="Calibri"/>
                <a:cs typeface="Calibri"/>
              </a:rPr>
              <a:t>Siempre hacerlo desde el </a:t>
            </a:r>
            <a:r>
              <a:rPr lang="es-ES" sz="2700" b="1" dirty="0">
                <a:solidFill>
                  <a:srgbClr val="000000"/>
                </a:solidFill>
                <a:latin typeface="Calibri"/>
                <a:cs typeface="Calibri"/>
              </a:rPr>
              <a:t>área más limpia hacia la más sucia.</a:t>
            </a:r>
          </a:p>
          <a:p>
            <a:pPr lvl="1">
              <a:lnSpc>
                <a:spcPct val="100000"/>
              </a:lnSpc>
              <a:spcBef>
                <a:spcPts val="0"/>
              </a:spcBef>
              <a:spcAft>
                <a:spcPts val="0"/>
              </a:spcAft>
            </a:pPr>
            <a:r>
              <a:rPr lang="es-ES" sz="2500" dirty="0">
                <a:solidFill>
                  <a:srgbClr val="000000"/>
                </a:solidFill>
                <a:latin typeface="Calibri"/>
                <a:cs typeface="Calibri"/>
              </a:rPr>
              <a:t>El área de aislamiento siempre debe limpiarse al final.</a:t>
            </a:r>
          </a:p>
          <a:p>
            <a:pPr marL="342265" indent="-342265">
              <a:lnSpc>
                <a:spcPct val="100000"/>
              </a:lnSpc>
              <a:spcBef>
                <a:spcPts val="600"/>
              </a:spcBef>
              <a:spcAft>
                <a:spcPts val="600"/>
              </a:spcAft>
            </a:pPr>
            <a:r>
              <a:rPr lang="es-ES" sz="2700" dirty="0">
                <a:solidFill>
                  <a:srgbClr val="000000"/>
                </a:solidFill>
                <a:ea typeface=""/>
                <a:cs typeface="+mn-lt"/>
              </a:rPr>
              <a:t>Siempre limpiar </a:t>
            </a:r>
            <a:r>
              <a:rPr lang="es-ES" sz="2700" b="1" dirty="0">
                <a:solidFill>
                  <a:srgbClr val="000000"/>
                </a:solidFill>
                <a:ea typeface=""/>
                <a:cs typeface="+mn-lt"/>
              </a:rPr>
              <a:t>de forma sistemática (p. ej., en la dirección de las agujas del reloj)</a:t>
            </a:r>
            <a:r>
              <a:rPr lang="es-ES" sz="2700" dirty="0">
                <a:solidFill>
                  <a:srgbClr val="000000"/>
                </a:solidFill>
                <a:ea typeface=""/>
                <a:cs typeface="+mn-lt"/>
              </a:rPr>
              <a:t> para evitar saltarse áreas. </a:t>
            </a:r>
          </a:p>
          <a:p>
            <a:pPr marL="342265" indent="-342265">
              <a:lnSpc>
                <a:spcPct val="100000"/>
              </a:lnSpc>
              <a:spcBef>
                <a:spcPts val="600"/>
              </a:spcBef>
              <a:spcAft>
                <a:spcPts val="600"/>
              </a:spcAft>
            </a:pPr>
            <a:r>
              <a:rPr lang="es-ES" sz="2700" dirty="0">
                <a:solidFill>
                  <a:srgbClr val="000000"/>
                </a:solidFill>
                <a:latin typeface="Calibri"/>
                <a:cs typeface="Calibri"/>
              </a:rPr>
              <a:t>Siempre asegurarse de </a:t>
            </a:r>
            <a:r>
              <a:rPr lang="es-ES" sz="2700" b="1" dirty="0">
                <a:solidFill>
                  <a:srgbClr val="000000"/>
                </a:solidFill>
                <a:latin typeface="Calibri"/>
                <a:cs typeface="Calibri"/>
              </a:rPr>
              <a:t>limpiar y desinfectar el equipo de cuidado del paciente entre un paciente y otro.</a:t>
            </a:r>
          </a:p>
          <a:p>
            <a:pPr>
              <a:lnSpc>
                <a:spcPct val="100000"/>
              </a:lnSpc>
              <a:spcBef>
                <a:spcPts val="600"/>
              </a:spcBef>
              <a:spcAft>
                <a:spcPts val="600"/>
              </a:spcAft>
            </a:pPr>
            <a:r>
              <a:rPr lang="es-ES" sz="2700" dirty="0">
                <a:solidFill>
                  <a:srgbClr val="000000"/>
                </a:solidFill>
                <a:latin typeface="Calibri"/>
                <a:cs typeface="Calibri"/>
              </a:rPr>
              <a:t>Cuando sea posible, </a:t>
            </a:r>
            <a:r>
              <a:rPr lang="es-ES" sz="2700" b="1" dirty="0">
                <a:solidFill>
                  <a:srgbClr val="000000"/>
                </a:solidFill>
                <a:latin typeface="Calibri"/>
                <a:cs typeface="Calibri"/>
              </a:rPr>
              <a:t>destinar suministros de limpieza </a:t>
            </a:r>
            <a:r>
              <a:rPr lang="es-ES" sz="2700" dirty="0">
                <a:solidFill>
                  <a:srgbClr val="000000"/>
                </a:solidFill>
                <a:latin typeface="Calibri"/>
                <a:cs typeface="Calibri"/>
              </a:rPr>
              <a:t>a las áreas de mayor riesgo (p. ej., sala de partos, quirófano).</a:t>
            </a:r>
          </a:p>
          <a:p>
            <a:pPr marL="989965" lvl="1" indent="-380365">
              <a:lnSpc>
                <a:spcPct val="100000"/>
              </a:lnSpc>
              <a:spcBef>
                <a:spcPts val="600"/>
              </a:spcBef>
              <a:spcAft>
                <a:spcPts val="600"/>
              </a:spcAft>
            </a:pPr>
            <a:r>
              <a:rPr lang="es-ES" sz="2500" b="1" dirty="0">
                <a:solidFill>
                  <a:srgbClr val="000000"/>
                </a:solidFill>
                <a:latin typeface="Calibri"/>
                <a:cs typeface="Calibri"/>
              </a:rPr>
              <a:t>Siempre destinar suministros de limpieza a las áreas de aislamiento para casos de ébola o de enfermedad de Marburgo.</a:t>
            </a:r>
          </a:p>
        </p:txBody>
      </p:sp>
    </p:spTree>
    <p:extLst>
      <p:ext uri="{BB962C8B-B14F-4D97-AF65-F5344CB8AC3E}">
        <p14:creationId xmlns:p14="http://schemas.microsoft.com/office/powerpoint/2010/main" val="36393343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17BC-821E-4DC5-86C9-1C2F4CE5C29F}"/>
              </a:ext>
            </a:extLst>
          </p:cNvPr>
          <p:cNvSpPr>
            <a:spLocks noGrp="1"/>
          </p:cNvSpPr>
          <p:nvPr>
            <p:ph type="title"/>
          </p:nvPr>
        </p:nvSpPr>
        <p:spPr>
          <a:xfrm>
            <a:off x="539261" y="526686"/>
            <a:ext cx="11371729" cy="848292"/>
          </a:xfrm>
        </p:spPr>
        <p:txBody>
          <a:bodyPr lIns="91440" tIns="45720" rIns="91440" bIns="45720" anchor="b" anchorCtr="0"/>
          <a:lstStyle/>
          <a:p>
            <a:r>
              <a:rPr lang="es-ES" sz="4000" dirty="0">
                <a:solidFill>
                  <a:schemeClr val="accent5">
                    <a:lumMod val="75000"/>
                  </a:schemeClr>
                </a:solidFill>
                <a:latin typeface="Calibri Light"/>
                <a:cs typeface="Calibri Light"/>
              </a:rPr>
              <a:t>EPP para la limpieza ambiental con respecto al ébola o la enfermedad de Marburgo </a:t>
            </a:r>
          </a:p>
        </p:txBody>
      </p:sp>
      <p:pic>
        <p:nvPicPr>
          <p:cNvPr id="5" name="Picture 4" descr="Imagen de una persona usando EPP completo para la limpieza ambiental en el contexto de la enfermedad por el virus de Marburgo; incluye una cobertura para la cabeza, gafas protectoras, mascarilla, bata, delantal, guantes de goma y botas de goma.">
            <a:extLst>
              <a:ext uri="{FF2B5EF4-FFF2-40B4-BE49-F238E27FC236}">
                <a16:creationId xmlns:a16="http://schemas.microsoft.com/office/drawing/2014/main" id="{FAB45A3C-6835-4013-9489-0BC8C496E01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009" t="3864" r="21070" b="2885"/>
          <a:stretch/>
        </p:blipFill>
        <p:spPr bwMode="auto">
          <a:xfrm>
            <a:off x="1491289" y="1622042"/>
            <a:ext cx="1961805" cy="4301835"/>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CFAE9A-4C06-483D-9935-DD2C91BB44D8}"/>
              </a:ext>
            </a:extLst>
          </p:cNvPr>
          <p:cNvSpPr>
            <a:spLocks noGrp="1"/>
          </p:cNvSpPr>
          <p:nvPr>
            <p:ph type="body" sz="quarter" idx="10"/>
          </p:nvPr>
        </p:nvSpPr>
        <p:spPr>
          <a:xfrm>
            <a:off x="3576100" y="1356360"/>
            <a:ext cx="8189180" cy="4378709"/>
          </a:xfrm>
        </p:spPr>
        <p:txBody>
          <a:bodyPr/>
          <a:lstStyle/>
          <a:p>
            <a:r>
              <a:rPr lang="es-ES" dirty="0">
                <a:solidFill>
                  <a:srgbClr val="000000"/>
                </a:solidFill>
              </a:rPr>
              <a:t>Guantes interiores (para ayudar a quitarse el EPP)</a:t>
            </a:r>
          </a:p>
          <a:p>
            <a:r>
              <a:rPr lang="es-ES" dirty="0">
                <a:solidFill>
                  <a:srgbClr val="000000"/>
                </a:solidFill>
              </a:rPr>
              <a:t>Guantes exteriores (guantes gruesos de goma, ya que se usan productos químicos al limpiar y desinfectar)</a:t>
            </a:r>
          </a:p>
          <a:p>
            <a:r>
              <a:rPr lang="es-ES" dirty="0">
                <a:solidFill>
                  <a:srgbClr val="000000"/>
                </a:solidFill>
              </a:rPr>
              <a:t>Bata u overol</a:t>
            </a:r>
          </a:p>
          <a:p>
            <a:r>
              <a:rPr lang="es-ES" dirty="0">
                <a:solidFill>
                  <a:srgbClr val="000000"/>
                </a:solidFill>
              </a:rPr>
              <a:t>Delantal</a:t>
            </a:r>
          </a:p>
          <a:p>
            <a:r>
              <a:rPr lang="es-ES" dirty="0">
                <a:solidFill>
                  <a:srgbClr val="000000"/>
                </a:solidFill>
              </a:rPr>
              <a:t>Protección para las membranas mucosas (*mascarilla + protector facial) O (*mascarilla + gafas protectoras)</a:t>
            </a:r>
          </a:p>
          <a:p>
            <a:r>
              <a:rPr lang="es-ES" dirty="0">
                <a:solidFill>
                  <a:srgbClr val="000000"/>
                </a:solidFill>
              </a:rPr>
              <a:t>Botas de goma (o protectores para los zapatos)</a:t>
            </a:r>
          </a:p>
          <a:p>
            <a:r>
              <a:rPr lang="es-ES" dirty="0">
                <a:solidFill>
                  <a:srgbClr val="000000"/>
                </a:solidFill>
              </a:rPr>
              <a:t>Protector para la cabeza</a:t>
            </a:r>
          </a:p>
        </p:txBody>
      </p:sp>
      <p:sp>
        <p:nvSpPr>
          <p:cNvPr id="3" name="TextBox 2">
            <a:extLst>
              <a:ext uri="{FF2B5EF4-FFF2-40B4-BE49-F238E27FC236}">
                <a16:creationId xmlns:a16="http://schemas.microsoft.com/office/drawing/2014/main" id="{FBA05143-2492-CB91-B268-C2495120221D}"/>
              </a:ext>
            </a:extLst>
          </p:cNvPr>
          <p:cNvSpPr txBox="1"/>
          <p:nvPr/>
        </p:nvSpPr>
        <p:spPr>
          <a:xfrm>
            <a:off x="3931920" y="5262629"/>
            <a:ext cx="7559039" cy="1446550"/>
          </a:xfrm>
          <a:prstGeom prst="rect">
            <a:avLst/>
          </a:prstGeom>
          <a:noFill/>
          <a:ln>
            <a:solidFill>
              <a:schemeClr val="accent5">
                <a:lumMod val="75000"/>
              </a:schemeClr>
            </a:solidFill>
          </a:ln>
        </p:spPr>
        <p:txBody>
          <a:bodyPr wrap="square" rtlCol="0">
            <a:spAutoFit/>
          </a:bodyPr>
          <a:lstStyle/>
          <a:p>
            <a:r>
              <a:rPr lang="es-ES" sz="2200" dirty="0">
                <a:solidFill>
                  <a:schemeClr val="accent5">
                    <a:lumMod val="75000"/>
                  </a:schemeClr>
                </a:solidFill>
                <a:latin typeface="Calibri" panose="020F0502020204030204" pitchFamily="34" charset="0"/>
              </a:rPr>
              <a:t>*Se puede usar un respirador en lugar de una mascarilla (la estructura del respirador evita que se corra y se caiga al estar empapado con sudor; podría ser preferible usarlo en climas calurosos y húmedos)</a:t>
            </a:r>
          </a:p>
        </p:txBody>
      </p:sp>
    </p:spTree>
    <p:extLst>
      <p:ext uri="{BB962C8B-B14F-4D97-AF65-F5344CB8AC3E}">
        <p14:creationId xmlns:p14="http://schemas.microsoft.com/office/powerpoint/2010/main" val="14325448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BABE-176B-4BAF-8DD3-928C75092446}"/>
              </a:ext>
            </a:extLst>
          </p:cNvPr>
          <p:cNvSpPr>
            <a:spLocks noGrp="1"/>
          </p:cNvSpPr>
          <p:nvPr>
            <p:ph type="title"/>
          </p:nvPr>
        </p:nvSpPr>
        <p:spPr>
          <a:xfrm>
            <a:off x="557554" y="101090"/>
            <a:ext cx="10972800" cy="1085841"/>
          </a:xfrm>
        </p:spPr>
        <p:txBody>
          <a:bodyPr>
            <a:normAutofit/>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Cómo limpiar un derrame de líquidos corporales</a:t>
            </a:r>
          </a:p>
        </p:txBody>
      </p:sp>
      <p:sp>
        <p:nvSpPr>
          <p:cNvPr id="3" name="Text Placeholder 2">
            <a:extLst>
              <a:ext uri="{FF2B5EF4-FFF2-40B4-BE49-F238E27FC236}">
                <a16:creationId xmlns:a16="http://schemas.microsoft.com/office/drawing/2014/main" id="{13A94962-B989-483F-9BBB-5B45AEB9975E}"/>
              </a:ext>
            </a:extLst>
          </p:cNvPr>
          <p:cNvSpPr>
            <a:spLocks noGrp="1"/>
          </p:cNvSpPr>
          <p:nvPr>
            <p:ph type="body" sz="quarter" idx="10"/>
          </p:nvPr>
        </p:nvSpPr>
        <p:spPr>
          <a:xfrm>
            <a:off x="923314" y="1532039"/>
            <a:ext cx="10241280" cy="484437"/>
          </a:xfrm>
          <a:solidFill>
            <a:schemeClr val="accent5">
              <a:lumMod val="20000"/>
              <a:lumOff val="80000"/>
            </a:schemeClr>
          </a:solidFill>
          <a:ln>
            <a:solidFill>
              <a:schemeClr val="tx1"/>
            </a:solidFill>
          </a:ln>
        </p:spPr>
        <p:style>
          <a:lnRef idx="2">
            <a:schemeClr val="dk1"/>
          </a:lnRef>
          <a:fillRef idx="1">
            <a:schemeClr val="lt1"/>
          </a:fillRef>
          <a:effectRef idx="0">
            <a:schemeClr val="dk1"/>
          </a:effectRef>
          <a:fontRef idx="minor">
            <a:schemeClr val="dk1"/>
          </a:fontRef>
        </p:style>
        <p:txBody>
          <a:bodyPr>
            <a:normAutofit fontScale="77500" lnSpcReduction="20000"/>
          </a:bodyPr>
          <a:lstStyle/>
          <a:p>
            <a:pPr algn="ctr">
              <a:buBlip>
                <a:blip>
                  <a:extLst>
                    <a:ext uri="{96DAC541-7B7A-43D3-8B79-37D633B846F1}">
                      <asvg:svgBlip xmlns:asvg="http://schemas.microsoft.com/office/drawing/2016/SVG/main" r:embed="rId3"/>
                    </a:ext>
                  </a:extLst>
                </a:blip>
              </a:buBlip>
            </a:pPr>
            <a:r>
              <a:rPr lang="es-ES" sz="2800" b="1" dirty="0">
                <a:solidFill>
                  <a:schemeClr val="accent5">
                    <a:lumMod val="75000"/>
                  </a:schemeClr>
                </a:solidFill>
              </a:rPr>
              <a:t>NO rocíen </a:t>
            </a:r>
            <a:r>
              <a:rPr lang="es-ES" sz="2800" dirty="0">
                <a:solidFill>
                  <a:schemeClr val="accent5">
                    <a:lumMod val="75000"/>
                  </a:schemeClr>
                </a:solidFill>
              </a:rPr>
              <a:t>desinfectante directamente sobre el derrame de líquidos corporales </a:t>
            </a:r>
          </a:p>
        </p:txBody>
      </p:sp>
      <p:sp>
        <p:nvSpPr>
          <p:cNvPr id="5" name="Content Placeholder 6">
            <a:extLst>
              <a:ext uri="{FF2B5EF4-FFF2-40B4-BE49-F238E27FC236}">
                <a16:creationId xmlns:a16="http://schemas.microsoft.com/office/drawing/2014/main" id="{B6A98D95-62FD-462E-864F-2F30894C3AC3}"/>
              </a:ext>
            </a:extLst>
          </p:cNvPr>
          <p:cNvSpPr txBox="1">
            <a:spLocks/>
          </p:cNvSpPr>
          <p:nvPr/>
        </p:nvSpPr>
        <p:spPr>
          <a:xfrm>
            <a:off x="963386" y="2308395"/>
            <a:ext cx="5810980" cy="4140491"/>
          </a:xfrm>
          <a:prstGeom prst="rect">
            <a:avLst/>
          </a:prstGeom>
        </p:spPr>
        <p:txBody>
          <a:bodyPr vert="horz" lIns="0" tIns="45720" rIns="0" bIns="45720" rtlCol="0" anchor="t">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Clr>
                <a:srgbClr val="1CADE4"/>
              </a:buClr>
              <a:buFont typeface="+mj-lt"/>
              <a:buAutoNum type="arabicPeriod"/>
              <a:defRPr/>
            </a:pPr>
            <a:r>
              <a:rPr lang="es-ES" sz="2400" dirty="0">
                <a:solidFill>
                  <a:srgbClr val="000000"/>
                </a:solidFill>
                <a:latin typeface="Calibri" panose="020F0502020204030204"/>
              </a:rPr>
              <a:t>Realicen la higiene de las manos</a:t>
            </a:r>
          </a:p>
          <a:p>
            <a:pPr marL="457200" indent="-457200">
              <a:buClr>
                <a:srgbClr val="1CADE4"/>
              </a:buClr>
              <a:buFont typeface="+mj-lt"/>
              <a:buAutoNum type="arabicPeriod"/>
              <a:defRPr/>
            </a:pPr>
            <a:r>
              <a:rPr lang="es-ES" sz="2400" dirty="0">
                <a:solidFill>
                  <a:srgbClr val="000000"/>
                </a:solidFill>
                <a:latin typeface="Calibri" panose="020F0502020204030204"/>
              </a:rPr>
              <a:t>Pónganse el EPP adecuado para la tarea   </a:t>
            </a:r>
          </a:p>
          <a:p>
            <a:pPr marL="457200" indent="-457200">
              <a:buClr>
                <a:srgbClr val="1CADE4"/>
              </a:buClr>
              <a:buFont typeface="+mj-lt"/>
              <a:buAutoNum type="arabicPeriod"/>
              <a:defRPr/>
            </a:pPr>
            <a:r>
              <a:rPr lang="es-ES" sz="2400" dirty="0">
                <a:solidFill>
                  <a:srgbClr val="000000"/>
                </a:solidFill>
                <a:latin typeface="Calibri" panose="020F0502020204030204"/>
              </a:rPr>
              <a:t>Usen un paño o una toalla absorbentes para eliminar el exceso de líquido</a:t>
            </a:r>
          </a:p>
          <a:p>
            <a:pPr marL="457200" indent="-457200">
              <a:buClr>
                <a:srgbClr val="1CADE4"/>
              </a:buClr>
              <a:buFont typeface="+mj-lt"/>
              <a:buAutoNum type="arabicPeriod"/>
              <a:defRPr/>
            </a:pPr>
            <a:r>
              <a:rPr lang="es-ES" sz="2400" dirty="0">
                <a:solidFill>
                  <a:srgbClr val="000000"/>
                </a:solidFill>
                <a:latin typeface="Calibri" panose="020F0502020204030204"/>
              </a:rPr>
              <a:t>Limpien la superficie con agua y jabón</a:t>
            </a:r>
          </a:p>
          <a:p>
            <a:pPr marL="457200" indent="-457200">
              <a:buClr>
                <a:srgbClr val="1CADE4"/>
              </a:buClr>
              <a:buFont typeface="+mj-lt"/>
              <a:buAutoNum type="arabicPeriod"/>
              <a:defRPr/>
            </a:pPr>
            <a:r>
              <a:rPr lang="es-ES" sz="2400" dirty="0">
                <a:solidFill>
                  <a:srgbClr val="000000"/>
                </a:solidFill>
                <a:latin typeface="Calibri" panose="020F0502020204030204"/>
              </a:rPr>
              <a:t>Desinfecten con una solución de cloro al 0.5 %</a:t>
            </a:r>
          </a:p>
          <a:p>
            <a:pPr marL="457200" indent="-457200">
              <a:buClr>
                <a:srgbClr val="1CADE4"/>
              </a:buClr>
              <a:buFont typeface="+mj-lt"/>
              <a:buAutoNum type="arabicPeriod"/>
              <a:defRPr/>
            </a:pPr>
            <a:r>
              <a:rPr lang="es-ES" sz="2400" dirty="0">
                <a:solidFill>
                  <a:srgbClr val="000000"/>
                </a:solidFill>
                <a:latin typeface="Calibri"/>
                <a:cs typeface="Calibri"/>
              </a:rPr>
              <a:t>Mantengan la superficie húmeda por al menos 15 minutos</a:t>
            </a:r>
          </a:p>
          <a:p>
            <a:pPr marL="457200" indent="-457200">
              <a:buClr>
                <a:srgbClr val="1CADE4"/>
              </a:buClr>
              <a:buFont typeface="+mj-lt"/>
              <a:buAutoNum type="arabicPeriod"/>
              <a:defRPr/>
            </a:pPr>
            <a:r>
              <a:rPr lang="es-ES" sz="2400" dirty="0">
                <a:solidFill>
                  <a:srgbClr val="000000"/>
                </a:solidFill>
                <a:latin typeface="Calibri"/>
                <a:cs typeface="Calibri"/>
              </a:rPr>
              <a:t>Boten los desechos y quítense el EPP </a:t>
            </a:r>
          </a:p>
          <a:p>
            <a:pPr marL="457200" indent="-457200">
              <a:buClr>
                <a:srgbClr val="1CADE4"/>
              </a:buClr>
              <a:buFont typeface="+mj-lt"/>
              <a:buAutoNum type="arabicPeriod"/>
              <a:defRPr/>
            </a:pPr>
            <a:r>
              <a:rPr lang="es-ES" sz="2400" dirty="0">
                <a:solidFill>
                  <a:srgbClr val="000000"/>
                </a:solidFill>
                <a:latin typeface="Calibri"/>
                <a:cs typeface="Calibri"/>
              </a:rPr>
              <a:t>Realicen la higiene de las manos</a:t>
            </a:r>
          </a:p>
          <a:p>
            <a:pPr>
              <a:buClr>
                <a:srgbClr val="1CADE4"/>
              </a:buClr>
              <a:defRPr/>
            </a:pPr>
            <a:endParaRPr lang="en-US" dirty="0">
              <a:solidFill>
                <a:schemeClr val="accent4">
                  <a:lumMod val="50000"/>
                </a:schemeClr>
              </a:solidFill>
              <a:latin typeface="Calibri" panose="020F0502020204030204"/>
            </a:endParaRPr>
          </a:p>
        </p:txBody>
      </p:sp>
      <p:pic>
        <p:nvPicPr>
          <p:cNvPr id="9" name="Picture 8" descr="Imagen de una mano echando agua de una jarra en un recipiente mientras las manos de otra persona están abajo del flujo de agua para lavarse. ">
            <a:extLst>
              <a:ext uri="{FF2B5EF4-FFF2-40B4-BE49-F238E27FC236}">
                <a16:creationId xmlns:a16="http://schemas.microsoft.com/office/drawing/2014/main" id="{6C935305-507D-4C46-ACE6-4361BE6EBC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46" t="2175"/>
          <a:stretch/>
        </p:blipFill>
        <p:spPr>
          <a:xfrm>
            <a:off x="6774366" y="2577217"/>
            <a:ext cx="1261449" cy="1801425"/>
          </a:xfrm>
          <a:prstGeom prst="rect">
            <a:avLst/>
          </a:prstGeom>
        </p:spPr>
      </p:pic>
      <p:grpSp>
        <p:nvGrpSpPr>
          <p:cNvPr id="6" name="Group 5" descr="Una persona con un EPP que le cubre la boca, la nariz, los ojos y la cabeza. Hay un par de botas de goma en un lado de la imagen.">
            <a:extLst>
              <a:ext uri="{FF2B5EF4-FFF2-40B4-BE49-F238E27FC236}">
                <a16:creationId xmlns:a16="http://schemas.microsoft.com/office/drawing/2014/main" id="{A0F3F7C5-DEEC-8972-E1BD-85627777A895}"/>
              </a:ext>
            </a:extLst>
          </p:cNvPr>
          <p:cNvGrpSpPr/>
          <p:nvPr/>
        </p:nvGrpSpPr>
        <p:grpSpPr>
          <a:xfrm>
            <a:off x="8437872" y="2272300"/>
            <a:ext cx="1881525" cy="2169292"/>
            <a:chOff x="8246765" y="2358133"/>
            <a:chExt cx="1793208" cy="2235216"/>
          </a:xfrm>
        </p:grpSpPr>
        <p:pic>
          <p:nvPicPr>
            <p:cNvPr id="11" name="Picture 2">
              <a:extLst>
                <a:ext uri="{FF2B5EF4-FFF2-40B4-BE49-F238E27FC236}">
                  <a16:creationId xmlns:a16="http://schemas.microsoft.com/office/drawing/2014/main" id="{9F388000-D0BF-10CE-A5FB-2C17BFF416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5973" y="2358133"/>
              <a:ext cx="15240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E0753E3D-4FFA-6CBD-48AA-170D3B59A89B}"/>
                </a:ext>
              </a:extLst>
            </p:cNvPr>
            <p:cNvPicPr>
              <a:picLocks noChangeAspect="1"/>
            </p:cNvPicPr>
            <p:nvPr/>
          </p:nvPicPr>
          <p:blipFill>
            <a:blip r:embed="rId6"/>
            <a:stretch>
              <a:fillRect/>
            </a:stretch>
          </p:blipFill>
          <p:spPr>
            <a:xfrm>
              <a:off x="8246765" y="3840769"/>
              <a:ext cx="771633" cy="752580"/>
            </a:xfrm>
            <a:prstGeom prst="rect">
              <a:avLst/>
            </a:prstGeom>
          </p:spPr>
        </p:pic>
      </p:grpSp>
      <p:pic>
        <p:nvPicPr>
          <p:cNvPr id="10" name="Picture 9" descr="Imagen de una mano en un guante de goma usando un paño para limpiar una superficie.">
            <a:extLst>
              <a:ext uri="{FF2B5EF4-FFF2-40B4-BE49-F238E27FC236}">
                <a16:creationId xmlns:a16="http://schemas.microsoft.com/office/drawing/2014/main" id="{5E90B9C4-BD38-4542-A718-3E653154FBB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6876103" y="5035928"/>
            <a:ext cx="1261450" cy="1107889"/>
          </a:xfrm>
          <a:prstGeom prst="rect">
            <a:avLst/>
          </a:prstGeom>
        </p:spPr>
      </p:pic>
      <p:pic>
        <p:nvPicPr>
          <p:cNvPr id="12" name="Graphic 11">
            <a:extLst>
              <a:ext uri="{FF2B5EF4-FFF2-40B4-BE49-F238E27FC236}">
                <a16:creationId xmlns:a16="http://schemas.microsoft.com/office/drawing/2014/main" id="{423BE9F6-2173-4784-84C3-1D8C340DEDB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14657" y="1645308"/>
            <a:ext cx="281872" cy="281872"/>
          </a:xfrm>
          <a:prstGeom prst="rect">
            <a:avLst/>
          </a:prstGeom>
        </p:spPr>
      </p:pic>
      <p:pic>
        <p:nvPicPr>
          <p:cNvPr id="13" name="Picture 12" descr="Una imagen que contiene un reloj con la esquina superior derecha en verde y el texto que dice 15 minutos.  ">
            <a:extLst>
              <a:ext uri="{FF2B5EF4-FFF2-40B4-BE49-F238E27FC236}">
                <a16:creationId xmlns:a16="http://schemas.microsoft.com/office/drawing/2014/main" id="{04DF95D4-E683-0943-6A6B-3734E33CBCA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21952" y="4597993"/>
            <a:ext cx="1452407" cy="1609504"/>
          </a:xfrm>
          <a:prstGeom prst="rect">
            <a:avLst/>
          </a:prstGeom>
        </p:spPr>
      </p:pic>
    </p:spTree>
    <p:extLst>
      <p:ext uri="{BB962C8B-B14F-4D97-AF65-F5344CB8AC3E}">
        <p14:creationId xmlns:p14="http://schemas.microsoft.com/office/powerpoint/2010/main" val="68116415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A2C5-BF00-4402-AFD0-4CF2630C79DB}"/>
              </a:ext>
            </a:extLst>
          </p:cNvPr>
          <p:cNvSpPr>
            <a:spLocks noGrp="1"/>
          </p:cNvSpPr>
          <p:nvPr>
            <p:ph type="title"/>
          </p:nvPr>
        </p:nvSpPr>
        <p:spPr>
          <a:xfrm>
            <a:off x="609600" y="274639"/>
            <a:ext cx="10972800" cy="842003"/>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Uso de soluciones cloradas</a:t>
            </a:r>
          </a:p>
        </p:txBody>
      </p:sp>
      <p:sp>
        <p:nvSpPr>
          <p:cNvPr id="4" name="Text Placeholder 2">
            <a:extLst>
              <a:ext uri="{FF2B5EF4-FFF2-40B4-BE49-F238E27FC236}">
                <a16:creationId xmlns:a16="http://schemas.microsoft.com/office/drawing/2014/main" id="{1D7D7495-F169-4A89-BF11-41DEDE4E780E}"/>
              </a:ext>
            </a:extLst>
          </p:cNvPr>
          <p:cNvSpPr txBox="1">
            <a:spLocks/>
          </p:cNvSpPr>
          <p:nvPr/>
        </p:nvSpPr>
        <p:spPr bwMode="auto">
          <a:xfrm>
            <a:off x="594670" y="1191286"/>
            <a:ext cx="5834345" cy="4388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800" dirty="0">
                <a:solidFill>
                  <a:srgbClr val="000000"/>
                </a:solidFill>
              </a:rPr>
              <a:t>Usen solución de cloro para la limpieza ambiental en áreas de aislamiento para casos de ébola o enfermedad de Marburgo.</a:t>
            </a:r>
          </a:p>
          <a:p>
            <a:pPr lvl="1">
              <a:buClr>
                <a:schemeClr val="accent2">
                  <a:lumMod val="60000"/>
                  <a:lumOff val="40000"/>
                </a:schemeClr>
              </a:buClr>
              <a:buFont typeface="Calibri" panose="020F0502020204030204" pitchFamily="34" charset="0"/>
              <a:buChar char="—"/>
            </a:pPr>
            <a:r>
              <a:rPr lang="es-ES" sz="2400" b="1" dirty="0">
                <a:solidFill>
                  <a:srgbClr val="000000"/>
                </a:solidFill>
              </a:rPr>
              <a:t>0.5 %* </a:t>
            </a:r>
            <a:r>
              <a:rPr lang="es-ES" sz="2400" dirty="0">
                <a:solidFill>
                  <a:srgbClr val="000000"/>
                </a:solidFill>
              </a:rPr>
              <a:t>para superficies duras y no porosas (pisos, mesones, barandas de cama).</a:t>
            </a:r>
          </a:p>
          <a:p>
            <a:pPr marL="742326" lvl="1" indent="-227965"/>
            <a:r>
              <a:rPr lang="es-ES" sz="2400" dirty="0">
                <a:solidFill>
                  <a:srgbClr val="000000"/>
                </a:solidFill>
                <a:latin typeface="Calibri"/>
                <a:cs typeface="Calibri"/>
              </a:rPr>
              <a:t>Asegúrense de que la superficie se mantenga mojada por 10 minutos.</a:t>
            </a:r>
          </a:p>
          <a:p>
            <a:pPr>
              <a:buClr>
                <a:schemeClr val="accent2">
                  <a:lumMod val="60000"/>
                  <a:lumOff val="40000"/>
                </a:schemeClr>
              </a:buClr>
              <a:buFont typeface="Arial" panose="020B0604020202020204" pitchFamily="34" charset="0"/>
              <a:buChar char="•"/>
            </a:pPr>
            <a:r>
              <a:rPr lang="es-ES" sz="2800" dirty="0">
                <a:solidFill>
                  <a:srgbClr val="000000"/>
                </a:solidFill>
              </a:rPr>
              <a:t>NO rocíen cloro.</a:t>
            </a:r>
          </a:p>
          <a:p>
            <a:pPr lvl="1">
              <a:buClr>
                <a:schemeClr val="accent2">
                  <a:lumMod val="40000"/>
                  <a:lumOff val="60000"/>
                </a:schemeClr>
              </a:buClr>
              <a:buFont typeface="Calibri" panose="020F0502020204030204" pitchFamily="34" charset="0"/>
              <a:buChar char="—"/>
            </a:pPr>
            <a:r>
              <a:rPr lang="es-ES" sz="2400" b="1" dirty="0">
                <a:solidFill>
                  <a:schemeClr val="accent5">
                    <a:lumMod val="75000"/>
                  </a:schemeClr>
                </a:solidFill>
              </a:rPr>
              <a:t>Nunca rocíen a las personas.</a:t>
            </a:r>
          </a:p>
          <a:p>
            <a:pPr lvl="1">
              <a:buClr>
                <a:schemeClr val="accent2">
                  <a:lumMod val="40000"/>
                  <a:lumOff val="60000"/>
                </a:schemeClr>
              </a:buClr>
              <a:buFont typeface="Calibri" panose="020F0502020204030204" pitchFamily="34" charset="0"/>
              <a:buChar char="—"/>
            </a:pPr>
            <a:r>
              <a:rPr lang="es-ES" sz="2400" dirty="0">
                <a:solidFill>
                  <a:srgbClr val="000000"/>
                </a:solidFill>
              </a:rPr>
              <a:t>Para las superficies, es preferible pasar un paño.</a:t>
            </a:r>
          </a:p>
          <a:p>
            <a:endParaRPr lang="en-US" dirty="0">
              <a:solidFill>
                <a:schemeClr val="tx1"/>
              </a:solidFill>
            </a:endParaRPr>
          </a:p>
        </p:txBody>
      </p:sp>
      <p:sp>
        <p:nvSpPr>
          <p:cNvPr id="5" name="TextBox 4">
            <a:extLst>
              <a:ext uri="{FF2B5EF4-FFF2-40B4-BE49-F238E27FC236}">
                <a16:creationId xmlns:a16="http://schemas.microsoft.com/office/drawing/2014/main" id="{ABC778C0-4766-CE3D-90B0-125C0DC63DC3}"/>
              </a:ext>
            </a:extLst>
          </p:cNvPr>
          <p:cNvSpPr txBox="1"/>
          <p:nvPr/>
        </p:nvSpPr>
        <p:spPr>
          <a:xfrm>
            <a:off x="6469172" y="5937030"/>
            <a:ext cx="5722828" cy="646331"/>
          </a:xfrm>
          <a:prstGeom prst="rect">
            <a:avLst/>
          </a:prstGeom>
          <a:noFill/>
        </p:spPr>
        <p:txBody>
          <a:bodyPr wrap="square" lIns="91440" tIns="45720" rIns="91440" bIns="45720" rtlCol="0" anchor="t">
            <a:spAutoFit/>
          </a:bodyPr>
          <a:lstStyle/>
          <a:p>
            <a:r>
              <a:rPr lang="es-ES">
                <a:solidFill>
                  <a:srgbClr val="000000"/>
                </a:solidFill>
                <a:latin typeface="Calibri"/>
                <a:cs typeface="Calibri"/>
              </a:rPr>
              <a:t>* Alternativas: alcohol al 70-90 % (etílico, isopropílico), peróxido de hidrógeno mejorado ≥ 0.5 %. </a:t>
            </a:r>
          </a:p>
        </p:txBody>
      </p:sp>
      <p:pic>
        <p:nvPicPr>
          <p:cNvPr id="13" name="Picture 12" descr="Signo de prohibición. ">
            <a:extLst>
              <a:ext uri="{FF2B5EF4-FFF2-40B4-BE49-F238E27FC236}">
                <a16:creationId xmlns:a16="http://schemas.microsoft.com/office/drawing/2014/main" id="{61708DB8-ECB2-4A59-992C-80D878DB36E0}"/>
              </a:ext>
            </a:extLst>
          </p:cNvPr>
          <p:cNvPicPr>
            <a:picLocks noChangeAspect="1"/>
          </p:cNvPicPr>
          <p:nvPr/>
        </p:nvPicPr>
        <p:blipFill>
          <a:blip r:embed="rId3"/>
          <a:stretch>
            <a:fillRect/>
          </a:stretch>
        </p:blipFill>
        <p:spPr>
          <a:xfrm>
            <a:off x="6492654" y="1093490"/>
            <a:ext cx="5251686" cy="3399546"/>
          </a:xfrm>
          <a:prstGeom prst="rect">
            <a:avLst/>
          </a:prstGeom>
        </p:spPr>
      </p:pic>
      <p:sp>
        <p:nvSpPr>
          <p:cNvPr id="14" name="TextBox 7" descr="https://www.mercycorps.org/blog/ebola-outbreaks-africa-guide/chapter-3 ">
            <a:extLst>
              <a:ext uri="{FF2B5EF4-FFF2-40B4-BE49-F238E27FC236}">
                <a16:creationId xmlns:a16="http://schemas.microsoft.com/office/drawing/2014/main" id="{0394B140-6EB5-4955-B42E-2C18DC70CEE8}"/>
              </a:ext>
            </a:extLst>
          </p:cNvPr>
          <p:cNvSpPr txBox="1"/>
          <p:nvPr/>
        </p:nvSpPr>
        <p:spPr>
          <a:xfrm>
            <a:off x="6410584" y="4492803"/>
            <a:ext cx="5351156" cy="265457"/>
          </a:xfrm>
          <a:prstGeom prst="rect">
            <a:avLst/>
          </a:prstGeom>
          <a:noFill/>
        </p:spPr>
        <p:txBody>
          <a:bodyPr wrap="square">
            <a:spAutoFit/>
          </a:bodyPr>
          <a:lstStyle/>
          <a:p>
            <a:pPr marL="0" marR="0">
              <a:lnSpc>
                <a:spcPct val="107000"/>
              </a:lnSpc>
              <a:spcBef>
                <a:spcPts val="0"/>
              </a:spcBef>
              <a:spcAft>
                <a:spcPts val="800"/>
              </a:spcAft>
            </a:pPr>
            <a:r>
              <a:rPr lang="es-ES" sz="1100" dirty="0">
                <a:solidFill>
                  <a:srgbClr val="000000"/>
                </a:solidFill>
                <a:effectLst/>
                <a:latin typeface="Calibri" panose="020F0502020204030204" pitchFamily="34" charset="0"/>
                <a:ea typeface="Calibri"/>
                <a:cs typeface="Calibri" panose="020F0502020204030204" pitchFamily="34" charset="0"/>
                <a:hlinkClick r:id="rId4"/>
              </a:rPr>
              <a:t>https://www.mercycorps.org/blog/ebola-outbreaks-africa-guide/chapter-3</a:t>
            </a:r>
            <a:endParaRPr lang="es-ES" sz="1100" dirty="0">
              <a:solidFill>
                <a:srgbClr val="000000"/>
              </a:solidFill>
              <a:effectLst/>
              <a:latin typeface="Calibri" panose="020F0502020204030204" pitchFamily="34" charset="0"/>
              <a:ea typeface="Calibri"/>
              <a:cs typeface="Calibri" panose="020F0502020204030204" pitchFamily="34" charset="0"/>
            </a:endParaRPr>
          </a:p>
        </p:txBody>
      </p:sp>
      <p:pic>
        <p:nvPicPr>
          <p:cNvPr id="12" name="Graphic 9" descr="Signo de prohibición">
            <a:extLst>
              <a:ext uri="{FF2B5EF4-FFF2-40B4-BE49-F238E27FC236}">
                <a16:creationId xmlns:a16="http://schemas.microsoft.com/office/drawing/2014/main" id="{AB789636-9D9E-42E8-BA81-5791747964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35209" y="660162"/>
            <a:ext cx="4210697" cy="4318502"/>
          </a:xfrm>
          <a:prstGeom prst="rect">
            <a:avLst/>
          </a:prstGeom>
        </p:spPr>
      </p:pic>
    </p:spTree>
    <p:extLst>
      <p:ext uri="{BB962C8B-B14F-4D97-AF65-F5344CB8AC3E}">
        <p14:creationId xmlns:p14="http://schemas.microsoft.com/office/powerpoint/2010/main" val="18471018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98C7F-78E8-4C50-A311-39BEA0764B30}"/>
              </a:ext>
            </a:extLst>
          </p:cNvPr>
          <p:cNvSpPr>
            <a:spLocks noGrp="1"/>
          </p:cNvSpPr>
          <p:nvPr>
            <p:ph type="title"/>
          </p:nvPr>
        </p:nvSpPr>
        <p:spPr>
          <a:xfrm>
            <a:off x="609600" y="274639"/>
            <a:ext cx="10972800" cy="791302"/>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Cloro: una advertencia</a:t>
            </a:r>
          </a:p>
        </p:txBody>
      </p:sp>
      <p:sp>
        <p:nvSpPr>
          <p:cNvPr id="3" name="Text Placeholder 2">
            <a:extLst>
              <a:ext uri="{FF2B5EF4-FFF2-40B4-BE49-F238E27FC236}">
                <a16:creationId xmlns:a16="http://schemas.microsoft.com/office/drawing/2014/main" id="{38A0E31A-9523-4954-ABF8-50C87D703059}"/>
              </a:ext>
            </a:extLst>
          </p:cNvPr>
          <p:cNvSpPr>
            <a:spLocks noGrp="1"/>
          </p:cNvSpPr>
          <p:nvPr>
            <p:ph type="body" sz="quarter" idx="10"/>
          </p:nvPr>
        </p:nvSpPr>
        <p:spPr>
          <a:xfrm>
            <a:off x="607085" y="663375"/>
            <a:ext cx="6859058" cy="5417385"/>
          </a:xfrm>
        </p:spPr>
        <p:txBody>
          <a:bodyPr/>
          <a:lstStyle/>
          <a:p>
            <a:pPr lvl="1"/>
            <a:endParaRPr lang="en-US" dirty="0">
              <a:solidFill>
                <a:schemeClr val="tx1"/>
              </a:solidFill>
              <a:sym typeface="Wingdings" panose="05000000000000000000" pitchFamily="2" charset="2"/>
            </a:endParaRPr>
          </a:p>
          <a:p>
            <a:pPr marL="456565" indent="-456565">
              <a:spcBef>
                <a:spcPts val="600"/>
              </a:spcBef>
              <a:spcAft>
                <a:spcPts val="600"/>
              </a:spcAft>
            </a:pPr>
            <a:r>
              <a:rPr lang="es-ES" sz="3200" dirty="0">
                <a:solidFill>
                  <a:srgbClr val="000000"/>
                </a:solidFill>
                <a:latin typeface="Calibri"/>
                <a:cs typeface="Calibri"/>
                <a:sym typeface="Wingdings" panose="05000000000000000000" pitchFamily="2" charset="2"/>
              </a:rPr>
              <a:t>Efectos adversos en la salud</a:t>
            </a:r>
          </a:p>
          <a:p>
            <a:pPr marL="989965" lvl="1" indent="-380365"/>
            <a:r>
              <a:rPr lang="es-ES" sz="2800" dirty="0">
                <a:solidFill>
                  <a:srgbClr val="000000"/>
                </a:solidFill>
                <a:latin typeface="Calibri"/>
                <a:cs typeface="Calibri"/>
                <a:sym typeface="Wingdings" panose="05000000000000000000" pitchFamily="2" charset="2"/>
              </a:rPr>
              <a:t>Problemas respiratorios</a:t>
            </a:r>
          </a:p>
          <a:p>
            <a:pPr marL="989965" lvl="1" indent="-380365"/>
            <a:r>
              <a:rPr lang="es-ES" sz="2800" dirty="0">
                <a:solidFill>
                  <a:srgbClr val="000000"/>
                </a:solidFill>
                <a:latin typeface="Calibri"/>
                <a:cs typeface="Calibri"/>
                <a:sym typeface="Wingdings" panose="05000000000000000000" pitchFamily="2" charset="2"/>
              </a:rPr>
              <a:t>Quemaduras</a:t>
            </a:r>
          </a:p>
          <a:p>
            <a:pPr marL="456565" indent="-456565">
              <a:spcBef>
                <a:spcPts val="1200"/>
              </a:spcBef>
              <a:spcAft>
                <a:spcPts val="600"/>
              </a:spcAft>
            </a:pPr>
            <a:r>
              <a:rPr lang="es-ES" sz="3200" dirty="0">
                <a:solidFill>
                  <a:srgbClr val="000000"/>
                </a:solidFill>
                <a:latin typeface="Calibri"/>
                <a:cs typeface="Calibri"/>
                <a:sym typeface="Wingdings" panose="05000000000000000000" pitchFamily="2" charset="2"/>
              </a:rPr>
              <a:t>Potencialmente explosivo cuando se mezcla</a:t>
            </a:r>
          </a:p>
          <a:p>
            <a:pPr marL="989965" lvl="1" indent="-380365"/>
            <a:r>
              <a:rPr lang="es-ES" sz="2600" dirty="0">
                <a:solidFill>
                  <a:srgbClr val="000000"/>
                </a:solidFill>
                <a:latin typeface="Calibri"/>
                <a:cs typeface="Calibri"/>
                <a:sym typeface="Wingdings" panose="05000000000000000000" pitchFamily="2" charset="2"/>
              </a:rPr>
              <a:t>Hipoclorito de calcio + dicloroisocianurato de sodio = posibilidad de explosión</a:t>
            </a:r>
          </a:p>
          <a:p>
            <a:pPr marL="456565" indent="-456565">
              <a:spcBef>
                <a:spcPts val="1200"/>
              </a:spcBef>
              <a:spcAft>
                <a:spcPts val="600"/>
              </a:spcAft>
            </a:pPr>
            <a:r>
              <a:rPr lang="es-ES" sz="3200" dirty="0">
                <a:solidFill>
                  <a:srgbClr val="000000"/>
                </a:solidFill>
                <a:latin typeface="Calibri"/>
                <a:cs typeface="Calibri"/>
              </a:rPr>
              <a:t>Posibilidad de crear gases tóxicos cuando se mezcla con amoníaco u otros productos de limpieza</a:t>
            </a:r>
          </a:p>
          <a:p>
            <a:pPr marL="989965" lvl="1" indent="-380365"/>
            <a:r>
              <a:rPr lang="es-ES" sz="2600" dirty="0">
                <a:solidFill>
                  <a:srgbClr val="000000"/>
                </a:solidFill>
                <a:latin typeface="Calibri"/>
                <a:cs typeface="Calibri"/>
              </a:rPr>
              <a:t>Irritación de los ojos, la nariz y la garganta, y otras reacciones graves</a:t>
            </a:r>
          </a:p>
          <a:p>
            <a:pPr marL="0" indent="0">
              <a:buNone/>
            </a:pPr>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p:txBody>
      </p:sp>
      <p:pic>
        <p:nvPicPr>
          <p:cNvPr id="5" name="Picture 4" descr="Una imagen enfocada en los brazos de una persona que tienen quemaduras.">
            <a:extLst>
              <a:ext uri="{FF2B5EF4-FFF2-40B4-BE49-F238E27FC236}">
                <a16:creationId xmlns:a16="http://schemas.microsoft.com/office/drawing/2014/main" id="{72FF3924-CBC7-4BA3-9D87-01F24B14A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8056" y="1058925"/>
            <a:ext cx="2944468" cy="3925957"/>
          </a:xfrm>
          <a:prstGeom prst="rect">
            <a:avLst/>
          </a:prstGeom>
        </p:spPr>
      </p:pic>
      <p:sp>
        <p:nvSpPr>
          <p:cNvPr id="8" name="TextBox 7">
            <a:extLst>
              <a:ext uri="{FF2B5EF4-FFF2-40B4-BE49-F238E27FC236}">
                <a16:creationId xmlns:a16="http://schemas.microsoft.com/office/drawing/2014/main" id="{E3770C0D-E959-4B17-A024-E9F11C22E30B}"/>
              </a:ext>
            </a:extLst>
          </p:cNvPr>
          <p:cNvSpPr txBox="1"/>
          <p:nvPr/>
        </p:nvSpPr>
        <p:spPr>
          <a:xfrm>
            <a:off x="7647477" y="5067190"/>
            <a:ext cx="4351867" cy="1200329"/>
          </a:xfrm>
          <a:prstGeom prst="rect">
            <a:avLst/>
          </a:prstGeom>
          <a:noFill/>
          <a:ln>
            <a:solidFill>
              <a:schemeClr val="accent1"/>
            </a:solidFill>
          </a:ln>
        </p:spPr>
        <p:txBody>
          <a:bodyPr wrap="square">
            <a:spAutoFit/>
          </a:bodyPr>
          <a:lstStyle/>
          <a:p>
            <a:r>
              <a:rPr lang="es-ES" dirty="0">
                <a:solidFill>
                  <a:srgbClr val="000000"/>
                </a:solidFill>
                <a:latin typeface="Calibri" panose="020F0502020204030204" pitchFamily="34" charset="0"/>
                <a:cs typeface="Calibri" panose="020F0502020204030204" pitchFamily="34" charset="0"/>
              </a:rPr>
              <a:t>Quemadura de cloro por sumergir las manos con los guantes puestos en un balde; concentración desconocida en el balde (Sierra Leona, 2014, brote de ébola)</a:t>
            </a:r>
          </a:p>
        </p:txBody>
      </p:sp>
    </p:spTree>
    <p:extLst>
      <p:ext uri="{BB962C8B-B14F-4D97-AF65-F5344CB8AC3E}">
        <p14:creationId xmlns:p14="http://schemas.microsoft.com/office/powerpoint/2010/main" val="181388612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09601" y="4492498"/>
            <a:ext cx="11059884" cy="1162051"/>
          </a:xfrm>
        </p:spPr>
        <p:txBody>
          <a:bodyPr/>
          <a:lstStyle/>
          <a:p>
            <a:r>
              <a:rPr lang="es-ES" sz="4800" dirty="0">
                <a:latin typeface="Calibri Light" panose="020F0302020204030204" pitchFamily="34" charset="0"/>
                <a:cs typeface="Calibri Light" panose="020F0302020204030204" pitchFamily="34" charset="0"/>
              </a:rPr>
              <a:t>Manejo de desechos</a:t>
            </a:r>
          </a:p>
        </p:txBody>
      </p:sp>
    </p:spTree>
    <p:extLst>
      <p:ext uri="{BB962C8B-B14F-4D97-AF65-F5344CB8AC3E}">
        <p14:creationId xmlns:p14="http://schemas.microsoft.com/office/powerpoint/2010/main" val="101324473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530470" y="23446"/>
            <a:ext cx="10972800" cy="1143000"/>
          </a:xfrm>
        </p:spPr>
        <p:txBody>
          <a:bodyPr/>
          <a:lstStyle/>
          <a:p>
            <a:r>
              <a:rPr lang="es-ES" dirty="0">
                <a:solidFill>
                  <a:schemeClr val="accent5">
                    <a:lumMod val="75000"/>
                  </a:schemeClr>
                </a:solidFill>
                <a:latin typeface="Calibri Light" panose="020F0302020204030204" pitchFamily="34" charset="0"/>
                <a:cs typeface="Calibri Light" panose="020F0302020204030204" pitchFamily="34" charset="0"/>
              </a:rPr>
              <a:t>El manejo de desechos incluye:</a:t>
            </a:r>
          </a:p>
        </p:txBody>
      </p:sp>
      <p:sp>
        <p:nvSpPr>
          <p:cNvPr id="3" name="TextBox 2">
            <a:extLst>
              <a:ext uri="{FF2B5EF4-FFF2-40B4-BE49-F238E27FC236}">
                <a16:creationId xmlns:a16="http://schemas.microsoft.com/office/drawing/2014/main" id="{AEFA612C-2871-48E8-91B7-FBB2BC04A6FA}"/>
              </a:ext>
            </a:extLst>
          </p:cNvPr>
          <p:cNvSpPr txBox="1"/>
          <p:nvPr/>
        </p:nvSpPr>
        <p:spPr>
          <a:xfrm>
            <a:off x="792480" y="1625600"/>
            <a:ext cx="10088880" cy="1908215"/>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clasificar/separar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recolectar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transportar desechos</a:t>
            </a:r>
            <a:endParaRPr lang="en-US" sz="3200" dirty="0">
              <a:solidFill>
                <a:schemeClr val="tx1"/>
              </a:solidFill>
              <a:latin typeface="Calibri"/>
              <a:cs typeface="Calibri"/>
            </a:endParaRPr>
          </a:p>
          <a:p>
            <a:endParaRPr lang="en-US" dirty="0"/>
          </a:p>
        </p:txBody>
      </p:sp>
      <p:sp>
        <p:nvSpPr>
          <p:cNvPr id="7" name="TextBox 6">
            <a:extLst>
              <a:ext uri="{FF2B5EF4-FFF2-40B4-BE49-F238E27FC236}">
                <a16:creationId xmlns:a16="http://schemas.microsoft.com/office/drawing/2014/main" id="{CCADF4B1-EC6D-4778-94C6-B2A2C245D101}"/>
              </a:ext>
            </a:extLst>
          </p:cNvPr>
          <p:cNvSpPr txBox="1"/>
          <p:nvPr/>
        </p:nvSpPr>
        <p:spPr>
          <a:xfrm>
            <a:off x="5913120" y="1559560"/>
            <a:ext cx="5486400" cy="1631216"/>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almacenar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tratar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eliminar desechos</a:t>
            </a:r>
          </a:p>
        </p:txBody>
      </p:sp>
      <p:sp>
        <p:nvSpPr>
          <p:cNvPr id="5" name="TextBox 4">
            <a:extLst>
              <a:ext uri="{FF2B5EF4-FFF2-40B4-BE49-F238E27FC236}">
                <a16:creationId xmlns:a16="http://schemas.microsoft.com/office/drawing/2014/main" id="{1979368F-C017-2B65-018C-A2D8770E2E84}"/>
              </a:ext>
            </a:extLst>
          </p:cNvPr>
          <p:cNvSpPr txBox="1"/>
          <p:nvPr/>
        </p:nvSpPr>
        <p:spPr>
          <a:xfrm>
            <a:off x="868680" y="3829539"/>
            <a:ext cx="10088880" cy="2600712"/>
          </a:xfrm>
          <a:prstGeom prst="rect">
            <a:avLst/>
          </a:prstGeom>
          <a:noFill/>
        </p:spPr>
        <p:txBody>
          <a:bodyPr wrap="square" rtlCol="0">
            <a:spAutoFit/>
          </a:bodyPr>
          <a:lstStyle/>
          <a:p>
            <a:pPr algn="ctr">
              <a:spcBef>
                <a:spcPts val="600"/>
              </a:spcBef>
            </a:pPr>
            <a:r>
              <a:rPr lang="es-ES" sz="3600" dirty="0">
                <a:solidFill>
                  <a:srgbClr val="000000"/>
                </a:solidFill>
                <a:latin typeface="Calibri"/>
                <a:ea typeface="Calibri"/>
                <a:cs typeface="Calibri"/>
              </a:rPr>
              <a:t>El manejo seguro de los desechos producidos durante la atención de pacientes es </a:t>
            </a:r>
            <a:r>
              <a:rPr lang="es-ES" sz="3600" b="1" dirty="0">
                <a:solidFill>
                  <a:schemeClr val="accent5">
                    <a:lumMod val="75000"/>
                  </a:schemeClr>
                </a:solidFill>
                <a:latin typeface="Calibri"/>
                <a:ea typeface="Calibri"/>
                <a:cs typeface="Calibri"/>
              </a:rPr>
              <a:t>responsabilidad de todo el personal.</a:t>
            </a:r>
          </a:p>
          <a:p>
            <a:pPr>
              <a:spcBef>
                <a:spcPts val="600"/>
              </a:spcBef>
            </a:pPr>
            <a:endParaRPr lang="en-US" sz="3200" dirty="0">
              <a:solidFill>
                <a:schemeClr val="tx1"/>
              </a:solidFill>
              <a:latin typeface="Calibri"/>
              <a:cs typeface="Calibri"/>
            </a:endParaRPr>
          </a:p>
          <a:p>
            <a:endParaRPr lang="en-US" dirty="0"/>
          </a:p>
        </p:txBody>
      </p:sp>
    </p:spTree>
    <p:extLst>
      <p:ext uri="{BB962C8B-B14F-4D97-AF65-F5344CB8AC3E}">
        <p14:creationId xmlns:p14="http://schemas.microsoft.com/office/powerpoint/2010/main" val="21546715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2E31-8CDF-4D67-AD4E-D5455B57CD16}"/>
              </a:ext>
            </a:extLst>
          </p:cNvPr>
          <p:cNvSpPr>
            <a:spLocks noGrp="1"/>
          </p:cNvSpPr>
          <p:nvPr>
            <p:ph type="title"/>
          </p:nvPr>
        </p:nvSpPr>
        <p:spPr>
          <a:xfrm>
            <a:off x="513055" y="0"/>
            <a:ext cx="10972800" cy="1143000"/>
          </a:xfrm>
        </p:spPr>
        <p:txBody>
          <a:bodyPr/>
          <a:lstStyle/>
          <a:p>
            <a:pPr>
              <a:lnSpc>
                <a:spcPct val="100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¿Por qué es importante el manejo de desechos?</a:t>
            </a:r>
          </a:p>
        </p:txBody>
      </p:sp>
      <p:sp>
        <p:nvSpPr>
          <p:cNvPr id="3" name="Text Placeholder 2">
            <a:extLst>
              <a:ext uri="{FF2B5EF4-FFF2-40B4-BE49-F238E27FC236}">
                <a16:creationId xmlns:a16="http://schemas.microsoft.com/office/drawing/2014/main" id="{752E17AF-C938-4FC0-9732-E093A38A70E5}"/>
              </a:ext>
            </a:extLst>
          </p:cNvPr>
          <p:cNvSpPr>
            <a:spLocks noGrp="1"/>
          </p:cNvSpPr>
          <p:nvPr>
            <p:ph type="body" sz="quarter" idx="10"/>
          </p:nvPr>
        </p:nvSpPr>
        <p:spPr>
          <a:xfrm>
            <a:off x="586398" y="1626164"/>
            <a:ext cx="10972800" cy="4176467"/>
          </a:xfrm>
        </p:spPr>
        <p:txBody>
          <a:bodyPr/>
          <a:lstStyle/>
          <a:p>
            <a:pPr>
              <a:lnSpc>
                <a:spcPct val="100000"/>
              </a:lnSpc>
            </a:pPr>
            <a:r>
              <a:rPr lang="es-ES" sz="3200">
                <a:solidFill>
                  <a:srgbClr val="000000"/>
                </a:solidFill>
                <a:latin typeface="Calibri"/>
                <a:ea typeface="Calibri"/>
                <a:cs typeface="Calibri"/>
              </a:rPr>
              <a:t>Los centros de atención médica son </a:t>
            </a:r>
            <a:r>
              <a:rPr lang="es-ES" sz="3200" b="1">
                <a:solidFill>
                  <a:srgbClr val="0039A6"/>
                </a:solidFill>
                <a:latin typeface="Calibri"/>
                <a:ea typeface="Calibri"/>
                <a:cs typeface="Calibri"/>
              </a:rPr>
              <a:t>responsables del manejo de desechos. </a:t>
            </a:r>
          </a:p>
          <a:p>
            <a:pPr>
              <a:lnSpc>
                <a:spcPct val="100000"/>
              </a:lnSpc>
            </a:pPr>
            <a:endParaRPr lang="en-US" altLang="ja-JP" sz="3200" b="1" dirty="0">
              <a:solidFill>
                <a:srgbClr val="0039A6"/>
              </a:solidFill>
              <a:latin typeface="Calibri"/>
              <a:ea typeface="ＭＳ Ｐゴシック"/>
              <a:cs typeface="Calibri"/>
            </a:endParaRPr>
          </a:p>
          <a:p>
            <a:pPr>
              <a:lnSpc>
                <a:spcPct val="100000"/>
              </a:lnSpc>
            </a:pPr>
            <a:r>
              <a:rPr lang="es-ES" sz="3200">
                <a:solidFill>
                  <a:srgbClr val="000000"/>
                </a:solidFill>
                <a:latin typeface="Calibri"/>
                <a:cs typeface="Calibri"/>
              </a:rPr>
              <a:t>El manejo inadecuado de desechos </a:t>
            </a:r>
            <a:r>
              <a:rPr lang="es-ES" sz="3200" b="1">
                <a:solidFill>
                  <a:srgbClr val="0039A6"/>
                </a:solidFill>
                <a:latin typeface="Calibri"/>
                <a:cs typeface="Calibri"/>
              </a:rPr>
              <a:t>presenta posibles riesgos para su salud, </a:t>
            </a:r>
            <a:r>
              <a:rPr lang="es-ES" sz="3200">
                <a:solidFill>
                  <a:srgbClr val="000000"/>
                </a:solidFill>
                <a:latin typeface="Calibri"/>
                <a:cs typeface="Calibri"/>
              </a:rPr>
              <a:t>la</a:t>
            </a:r>
            <a:r>
              <a:rPr lang="es-ES" sz="3200" b="1">
                <a:solidFill>
                  <a:srgbClr val="000000"/>
                </a:solidFill>
                <a:latin typeface="Calibri"/>
                <a:cs typeface="Calibri"/>
              </a:rPr>
              <a:t> </a:t>
            </a:r>
            <a:r>
              <a:rPr lang="es-ES" sz="3200">
                <a:solidFill>
                  <a:srgbClr val="000000"/>
                </a:solidFill>
                <a:latin typeface="Calibri"/>
                <a:cs typeface="Calibri"/>
              </a:rPr>
              <a:t>de sus pacientes y sus compañeros, así como para su comunidad.</a:t>
            </a:r>
          </a:p>
          <a:p>
            <a:pPr marL="0" indent="0">
              <a:buNone/>
            </a:pPr>
            <a:endParaRPr lang="en-US" sz="2800" dirty="0">
              <a:solidFill>
                <a:schemeClr val="accent4">
                  <a:lumMod val="50000"/>
                </a:schemeClr>
              </a:solidFill>
              <a:latin typeface="Calibri"/>
              <a:cs typeface="Calibri"/>
            </a:endParaRPr>
          </a:p>
          <a:p>
            <a:endParaRPr lang="en-US" altLang="ja-JP" dirty="0">
              <a:solidFill>
                <a:schemeClr val="accent4">
                  <a:lumMod val="50000"/>
                </a:schemeClr>
              </a:solidFill>
              <a:latin typeface="Calibri"/>
              <a:ea typeface="ＭＳ Ｐゴシック"/>
              <a:cs typeface="Calibri"/>
            </a:endParaRPr>
          </a:p>
        </p:txBody>
      </p:sp>
      <p:pic>
        <p:nvPicPr>
          <p:cNvPr id="7" name="Picture 2" descr="Imagen de viales rotos y enteros, agujas y un bisturí.">
            <a:extLst>
              <a:ext uri="{FF2B5EF4-FFF2-40B4-BE49-F238E27FC236}">
                <a16:creationId xmlns:a16="http://schemas.microsoft.com/office/drawing/2014/main" id="{ABBBE2DD-1B26-4922-B492-C0D116A79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7638" y="4259652"/>
            <a:ext cx="4102443" cy="1901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4381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
            <a:extLst>
              <a:ext uri="{FF2B5EF4-FFF2-40B4-BE49-F238E27FC236}">
                <a16:creationId xmlns:a16="http://schemas.microsoft.com/office/drawing/2014/main" id="{4F0F06BA-D9C5-4E8B-BA8C-1595BDC5A8A3}"/>
              </a:ext>
            </a:extLst>
          </p:cNvPr>
          <p:cNvSpPr>
            <a:spLocks noGrp="1"/>
          </p:cNvSpPr>
          <p:nvPr>
            <p:ph type="title"/>
          </p:nvPr>
        </p:nvSpPr>
        <p:spPr>
          <a:xfrm>
            <a:off x="528461" y="271217"/>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a:t>
            </a:r>
            <a:endParaRPr lang="es-ES" sz="4000" dirty="0">
              <a:solidFill>
                <a:schemeClr val="bg2"/>
              </a:solidFill>
              <a:latin typeface="Calibri Light" panose="020F0302020204030204" pitchFamily="34" charset="0"/>
              <a:cs typeface="Calibri Light" panose="020F0302020204030204" pitchFamily="34" charset="0"/>
            </a:endParaRPr>
          </a:p>
        </p:txBody>
      </p:sp>
      <p:pic>
        <p:nvPicPr>
          <p:cNvPr id="9" name="Picture 8"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B0A184E4-C49F-3A56-B5D3-6F7FE06FBF4D}"/>
              </a:ext>
            </a:extLst>
          </p:cNvPr>
          <p:cNvPicPr>
            <a:picLocks noChangeAspect="1"/>
          </p:cNvPicPr>
          <p:nvPr/>
        </p:nvPicPr>
        <p:blipFill>
          <a:blip r:embed="rId3"/>
          <a:stretch>
            <a:fillRect/>
          </a:stretch>
        </p:blipFill>
        <p:spPr>
          <a:xfrm>
            <a:off x="4516812" y="990600"/>
            <a:ext cx="7547502" cy="5627096"/>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sp>
        <p:nvSpPr>
          <p:cNvPr id="16" name="TextBox 15">
            <a:extLst>
              <a:ext uri="{FF2B5EF4-FFF2-40B4-BE49-F238E27FC236}">
                <a16:creationId xmlns:a16="http://schemas.microsoft.com/office/drawing/2014/main" id="{0CB577FC-96D7-F169-6E45-A843427D1006}"/>
              </a:ext>
            </a:extLst>
          </p:cNvPr>
          <p:cNvSpPr txBox="1"/>
          <p:nvPr/>
        </p:nvSpPr>
        <p:spPr>
          <a:xfrm>
            <a:off x="8646331" y="5732460"/>
            <a:ext cx="2869809" cy="523220"/>
          </a:xfrm>
          <a:prstGeom prst="rect">
            <a:avLst/>
          </a:prstGeom>
          <a:noFill/>
        </p:spPr>
        <p:txBody>
          <a:bodyPr wrap="square">
            <a:spAutoFit/>
          </a:bodyPr>
          <a:lstStyle/>
          <a:p>
            <a:r>
              <a:rPr lang="es-ES" sz="1400" dirty="0">
                <a:solidFill>
                  <a:srgbClr val="000000"/>
                </a:solidFill>
                <a:latin typeface="Calibri" panose="020F0502020204030204" pitchFamily="34" charset="0"/>
                <a:cs typeface="Calibri" panose="020F0502020204030204" pitchFamily="34" charset="0"/>
                <a:hlinkClick r:id="rId4"/>
              </a:rPr>
              <a:t>https://www.washinhcf.org/resource/wash-fit-training-package/</a:t>
            </a:r>
            <a:endParaRPr lang="es-ES" sz="14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71650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554776" y="215201"/>
            <a:ext cx="10972800" cy="94222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a:t>
            </a:r>
            <a:endParaRPr lang="es-ES" sz="4000" dirty="0">
              <a:solidFill>
                <a:schemeClr val="bg2"/>
              </a:solidFill>
              <a:latin typeface="Calibri Light" panose="020F0302020204030204" pitchFamily="34" charset="0"/>
              <a:cs typeface="Calibri Light" panose="020F0302020204030204" pitchFamily="34" charset="0"/>
            </a:endParaRPr>
          </a:p>
        </p:txBody>
      </p:sp>
      <p:pic>
        <p:nvPicPr>
          <p:cNvPr id="5" name="Picture 4"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7C47070D-A593-D0A7-9F5A-09CBF5B8F626}"/>
              </a:ext>
            </a:extLst>
          </p:cNvPr>
          <p:cNvPicPr>
            <a:picLocks noChangeAspect="1"/>
          </p:cNvPicPr>
          <p:nvPr/>
        </p:nvPicPr>
        <p:blipFill>
          <a:blip r:embed="rId3"/>
          <a:stretch>
            <a:fillRect/>
          </a:stretch>
        </p:blipFill>
        <p:spPr>
          <a:xfrm>
            <a:off x="4551981" y="1063233"/>
            <a:ext cx="7547502" cy="5712447"/>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sp>
        <p:nvSpPr>
          <p:cNvPr id="12" name="TextBox 11">
            <a:extLst>
              <a:ext uri="{FF2B5EF4-FFF2-40B4-BE49-F238E27FC236}">
                <a16:creationId xmlns:a16="http://schemas.microsoft.com/office/drawing/2014/main" id="{F7B5F77F-4528-D341-E89F-300769B00BB9}"/>
              </a:ext>
            </a:extLst>
          </p:cNvPr>
          <p:cNvSpPr txBox="1"/>
          <p:nvPr/>
        </p:nvSpPr>
        <p:spPr>
          <a:xfrm>
            <a:off x="8644772" y="5726921"/>
            <a:ext cx="2869809" cy="523220"/>
          </a:xfrm>
          <a:prstGeom prst="rect">
            <a:avLst/>
          </a:prstGeom>
          <a:noFill/>
        </p:spPr>
        <p:txBody>
          <a:bodyPr wrap="square">
            <a:spAutoFit/>
          </a:bodyPr>
          <a:lstStyle/>
          <a:p>
            <a:r>
              <a:rPr lang="es-ES" sz="1400" dirty="0">
                <a:solidFill>
                  <a:srgbClr val="000000"/>
                </a:solidFill>
                <a:latin typeface="Calibri" panose="020F0502020204030204" pitchFamily="34" charset="0"/>
                <a:cs typeface="Calibri" panose="020F0502020204030204" pitchFamily="34" charset="0"/>
                <a:hlinkClick r:id="rId4"/>
              </a:rPr>
              <a:t>https://www.washinhcf.org/resource/wash-fit-training-package/</a:t>
            </a:r>
            <a:endParaRPr lang="es-ES" sz="14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8813528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540185" y="278838"/>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a:t>
            </a:r>
            <a:endParaRPr lang="es-ES" sz="4000" dirty="0">
              <a:solidFill>
                <a:schemeClr val="bg2"/>
              </a:solidFill>
              <a:latin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pic>
        <p:nvPicPr>
          <p:cNvPr id="5" name="Picture 4"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FE9A216C-C7B7-7B26-B441-37011648D4B4}"/>
              </a:ext>
            </a:extLst>
          </p:cNvPr>
          <p:cNvPicPr>
            <a:picLocks noChangeAspect="1"/>
          </p:cNvPicPr>
          <p:nvPr/>
        </p:nvPicPr>
        <p:blipFill>
          <a:blip r:embed="rId3"/>
          <a:stretch>
            <a:fillRect/>
          </a:stretch>
        </p:blipFill>
        <p:spPr>
          <a:xfrm>
            <a:off x="4516812" y="1015615"/>
            <a:ext cx="7547502" cy="5657578"/>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8655325" y="5747207"/>
            <a:ext cx="2869809" cy="523220"/>
          </a:xfrm>
          <a:prstGeom prst="rect">
            <a:avLst/>
          </a:prstGeom>
          <a:noFill/>
        </p:spPr>
        <p:txBody>
          <a:bodyPr wrap="square">
            <a:spAutoFit/>
          </a:bodyPr>
          <a:lstStyle/>
          <a:p>
            <a:r>
              <a:rPr lang="es-ES" sz="1400" dirty="0">
                <a:solidFill>
                  <a:srgbClr val="000000"/>
                </a:solidFill>
                <a:latin typeface="Calibri" panose="020F0502020204030204" pitchFamily="34" charset="0"/>
                <a:cs typeface="Calibri" panose="020F0502020204030204" pitchFamily="34" charset="0"/>
                <a:hlinkClick r:id="rId4"/>
              </a:rPr>
              <a:t>https://www.washinhcf.org/resource/wash-fit-training-package/</a:t>
            </a:r>
            <a:endParaRPr lang="es-ES" sz="14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1701113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552707" y="261427"/>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a:t>
            </a:r>
            <a:endParaRPr lang="es-ES" sz="4000" dirty="0">
              <a:solidFill>
                <a:schemeClr val="bg2"/>
              </a:solidFill>
              <a:latin typeface="Calibri Light" panose="020F0302020204030204" pitchFamily="34" charset="0"/>
              <a:cs typeface="Calibri Light" panose="020F0302020204030204" pitchFamily="34" charset="0"/>
            </a:endParaRPr>
          </a:p>
        </p:txBody>
      </p:sp>
      <p:pic>
        <p:nvPicPr>
          <p:cNvPr id="4" name="Picture 3"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10;">
            <a:extLst>
              <a:ext uri="{FF2B5EF4-FFF2-40B4-BE49-F238E27FC236}">
                <a16:creationId xmlns:a16="http://schemas.microsoft.com/office/drawing/2014/main" id="{E655CCA9-57A1-B9F5-BA7C-A4D0FA734C5E}"/>
              </a:ext>
            </a:extLst>
          </p:cNvPr>
          <p:cNvPicPr>
            <a:picLocks noChangeAspect="1"/>
          </p:cNvPicPr>
          <p:nvPr/>
        </p:nvPicPr>
        <p:blipFill>
          <a:blip r:embed="rId3"/>
          <a:stretch>
            <a:fillRect/>
          </a:stretch>
        </p:blipFill>
        <p:spPr>
          <a:xfrm>
            <a:off x="4519860" y="1023170"/>
            <a:ext cx="7541406" cy="5602710"/>
          </a:xfrm>
          <a:prstGeom prst="rect">
            <a:avLst/>
          </a:prstGeom>
        </p:spPr>
      </p:pic>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011"/>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sp>
        <p:nvSpPr>
          <p:cNvPr id="11" name="TextBox 10">
            <a:extLst>
              <a:ext uri="{FF2B5EF4-FFF2-40B4-BE49-F238E27FC236}">
                <a16:creationId xmlns:a16="http://schemas.microsoft.com/office/drawing/2014/main" id="{6F4F6BB5-65C2-44D8-9204-72B354762C4E}"/>
              </a:ext>
            </a:extLst>
          </p:cNvPr>
          <p:cNvSpPr txBox="1"/>
          <p:nvPr/>
        </p:nvSpPr>
        <p:spPr>
          <a:xfrm>
            <a:off x="8655327" y="5756357"/>
            <a:ext cx="2869809" cy="523220"/>
          </a:xfrm>
          <a:prstGeom prst="rect">
            <a:avLst/>
          </a:prstGeom>
          <a:noFill/>
        </p:spPr>
        <p:txBody>
          <a:bodyPr wrap="square">
            <a:spAutoFit/>
          </a:bodyPr>
          <a:lstStyle/>
          <a:p>
            <a:r>
              <a:rPr lang="es-ES" sz="1400" dirty="0">
                <a:solidFill>
                  <a:srgbClr val="000000"/>
                </a:solidFill>
                <a:latin typeface="Calibri" panose="020F0502020204030204" pitchFamily="34" charset="0"/>
                <a:cs typeface="Calibri" panose="020F0502020204030204" pitchFamily="34" charset="0"/>
                <a:hlinkClick r:id="rId4"/>
              </a:rPr>
              <a:t>https://www.washinhcf.org/resource/wash-fit-training-package/</a:t>
            </a:r>
            <a:endParaRPr lang="es-ES" sz="14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746998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562705" y="143889"/>
            <a:ext cx="10972800" cy="1005275"/>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a:t>
            </a:r>
            <a:endParaRPr lang="es-ES" sz="4000" dirty="0">
              <a:solidFill>
                <a:schemeClr val="bg2"/>
              </a:solidFill>
              <a:latin typeface="Calibri Light" panose="020F0302020204030204" pitchFamily="34" charset="0"/>
              <a:cs typeface="Calibri Light" panose="020F0302020204030204" pitchFamily="34" charset="0"/>
            </a:endParaRP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13892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común)</a:t>
            </a:r>
          </a:p>
        </p:txBody>
      </p:sp>
      <p:pic>
        <p:nvPicPr>
          <p:cNvPr id="15" name="Picture 14"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El recuadro inferior tiene 3 filas: las palabras desechos de patología al lado de un símbolo de desechos de patología, las palabras desechos químicos y farmacéuticos al lado de un símbolo correspondiente y las palabras desechos radiactivos al lado de un símbolo correspondiente.&#10;&#10;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3BC95093-9840-27D6-892B-E233C325D8BD}"/>
              </a:ext>
            </a:extLst>
          </p:cNvPr>
          <p:cNvPicPr>
            <a:picLocks noChangeAspect="1"/>
          </p:cNvPicPr>
          <p:nvPr/>
        </p:nvPicPr>
        <p:blipFill>
          <a:blip r:embed="rId3"/>
          <a:stretch>
            <a:fillRect/>
          </a:stretch>
        </p:blipFill>
        <p:spPr>
          <a:xfrm>
            <a:off x="4517890" y="979181"/>
            <a:ext cx="7017104" cy="5663675"/>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8629465" y="5742509"/>
            <a:ext cx="2869809" cy="523220"/>
          </a:xfrm>
          <a:prstGeom prst="rect">
            <a:avLst/>
          </a:prstGeom>
          <a:noFill/>
        </p:spPr>
        <p:txBody>
          <a:bodyPr wrap="square">
            <a:spAutoFit/>
          </a:bodyPr>
          <a:lstStyle/>
          <a:p>
            <a:r>
              <a:rPr lang="es-ES" sz="1400" dirty="0">
                <a:solidFill>
                  <a:srgbClr val="000000"/>
                </a:solidFill>
                <a:latin typeface="Calibri" panose="020F0502020204030204" pitchFamily="34" charset="0"/>
                <a:cs typeface="Calibri" panose="020F0502020204030204" pitchFamily="34" charset="0"/>
                <a:hlinkClick r:id="rId4"/>
              </a:rPr>
              <a:t>https://www.washinhcf.org/resource/wash-fit-training-package/</a:t>
            </a:r>
            <a:endParaRPr lang="es-ES" sz="14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232237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EA2B-3DA4-481F-A085-23A9DCA719FD}"/>
              </a:ext>
            </a:extLst>
          </p:cNvPr>
          <p:cNvSpPr>
            <a:spLocks noGrp="1"/>
          </p:cNvSpPr>
          <p:nvPr>
            <p:ph type="title"/>
          </p:nvPr>
        </p:nvSpPr>
        <p:spPr>
          <a:xfrm>
            <a:off x="492713" y="7620"/>
            <a:ext cx="10972800" cy="1143000"/>
          </a:xfrm>
        </p:spPr>
        <p:txBody>
          <a:bodyPr/>
          <a:lstStyle/>
          <a:p>
            <a:r>
              <a:rPr lang="es-ES" sz="4000" dirty="0">
                <a:solidFill>
                  <a:schemeClr val="accent5">
                    <a:lumMod val="75000"/>
                  </a:schemeClr>
                </a:solidFill>
                <a:latin typeface="Calibri Light" panose="020F0302020204030204" pitchFamily="34" charset="0"/>
                <a:ea typeface="Calibri Light"/>
                <a:cs typeface="Calibri Light" panose="020F0302020204030204" pitchFamily="34" charset="0"/>
              </a:rPr>
              <a:t>Recolectar y transportar desechos</a:t>
            </a:r>
          </a:p>
        </p:txBody>
      </p:sp>
      <p:pic>
        <p:nvPicPr>
          <p:cNvPr id="4" name="Content Placeholder 5">
            <a:extLst>
              <a:ext uri="{FF2B5EF4-FFF2-40B4-BE49-F238E27FC236}">
                <a16:creationId xmlns:a16="http://schemas.microsoft.com/office/drawing/2014/main" id="{385B74D9-918D-4FFB-A1CB-FF379978E8F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5886" t="35682" r="2261"/>
          <a:stretch/>
        </p:blipFill>
        <p:spPr>
          <a:xfrm>
            <a:off x="1512278" y="1768273"/>
            <a:ext cx="3172265" cy="3702167"/>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sp>
        <p:nvSpPr>
          <p:cNvPr id="3" name="Text Placeholder 2">
            <a:extLst>
              <a:ext uri="{FF2B5EF4-FFF2-40B4-BE49-F238E27FC236}">
                <a16:creationId xmlns:a16="http://schemas.microsoft.com/office/drawing/2014/main" id="{68552DA5-95D7-4BAB-ABE0-DBE064F6331A}"/>
              </a:ext>
            </a:extLst>
          </p:cNvPr>
          <p:cNvSpPr>
            <a:spLocks noGrp="1"/>
          </p:cNvSpPr>
          <p:nvPr>
            <p:ph type="body" sz="quarter" idx="10"/>
          </p:nvPr>
        </p:nvSpPr>
        <p:spPr>
          <a:xfrm>
            <a:off x="5074920" y="1630680"/>
            <a:ext cx="6507480" cy="4648200"/>
          </a:xfrm>
        </p:spPr>
        <p:txBody>
          <a:bodyPr vert="horz" lIns="91440" tIns="45720" rIns="91440" bIns="45720" rtlCol="0" anchor="t">
            <a:normAutofit fontScale="92500"/>
          </a:bodyPr>
          <a:lstStyle/>
          <a:p>
            <a:r>
              <a:rPr lang="es-ES" sz="2600">
                <a:solidFill>
                  <a:srgbClr val="000000"/>
                </a:solidFill>
              </a:rPr>
              <a:t>Las bolsas de desechos se deben recolectar de manera regular o cuando dos terceras partes del recipiente estén llenas </a:t>
            </a:r>
          </a:p>
          <a:p>
            <a:pPr lvl="1">
              <a:spcBef>
                <a:spcPts val="1200"/>
              </a:spcBef>
            </a:pPr>
            <a:r>
              <a:rPr lang="es-ES" sz="2600">
                <a:solidFill>
                  <a:schemeClr val="accent5">
                    <a:lumMod val="75000"/>
                  </a:schemeClr>
                </a:solidFill>
              </a:rPr>
              <a:t>Usar EPP adecuado </a:t>
            </a:r>
            <a:r>
              <a:rPr lang="es-ES" sz="2600">
                <a:solidFill>
                  <a:srgbClr val="000000"/>
                </a:solidFill>
              </a:rPr>
              <a:t>(guantes reforzados, batas u overoles, mascarilla, protección para los ojos, cubiertas para los pies o botas) al manejar desechos contaminados</a:t>
            </a:r>
          </a:p>
          <a:p>
            <a:pPr lvl="1">
              <a:spcBef>
                <a:spcPts val="1200"/>
              </a:spcBef>
            </a:pPr>
            <a:r>
              <a:rPr lang="es-ES" sz="2600">
                <a:solidFill>
                  <a:schemeClr val="accent5">
                    <a:lumMod val="75000"/>
                  </a:schemeClr>
                </a:solidFill>
              </a:rPr>
              <a:t>Transportar los desechos en un carrito o carretilla </a:t>
            </a:r>
            <a:r>
              <a:rPr lang="es-ES" sz="2600">
                <a:solidFill>
                  <a:srgbClr val="000000"/>
                </a:solidFill>
              </a:rPr>
              <a:t>del sitio de separación al sitio de almacenamiento o eliminación </a:t>
            </a:r>
          </a:p>
          <a:p>
            <a:pPr lvl="1">
              <a:spcBef>
                <a:spcPts val="1200"/>
              </a:spcBef>
            </a:pPr>
            <a:r>
              <a:rPr lang="es-ES" sz="2600">
                <a:solidFill>
                  <a:srgbClr val="000000"/>
                </a:solidFill>
              </a:rPr>
              <a:t>Seguir una </a:t>
            </a:r>
            <a:r>
              <a:rPr lang="es-ES" sz="2600">
                <a:solidFill>
                  <a:schemeClr val="accent5">
                    <a:lumMod val="75000"/>
                  </a:schemeClr>
                </a:solidFill>
              </a:rPr>
              <a:t>ruta de transporte designada </a:t>
            </a:r>
          </a:p>
          <a:p>
            <a:endParaRPr lang="en-US" sz="1400" dirty="0">
              <a:solidFill>
                <a:schemeClr val="accent4">
                  <a:lumMod val="50000"/>
                </a:schemeClr>
              </a:solidFill>
            </a:endParaRPr>
          </a:p>
        </p:txBody>
      </p:sp>
    </p:spTree>
    <p:extLst>
      <p:ext uri="{BB962C8B-B14F-4D97-AF65-F5344CB8AC3E}">
        <p14:creationId xmlns:p14="http://schemas.microsoft.com/office/powerpoint/2010/main" val="201735485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515816" y="52221"/>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Eliminación de desechos</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569720"/>
            <a:ext cx="10972800" cy="4431031"/>
          </a:xfrm>
        </p:spPr>
        <p:txBody>
          <a:bodyPr vert="horz" lIns="91440" tIns="45720" rIns="91440" bIns="45720" rtlCol="0" anchor="t">
            <a:normAutofit/>
          </a:bodyPr>
          <a:lstStyle/>
          <a:p>
            <a:r>
              <a:rPr lang="es-ES" sz="3000" dirty="0">
                <a:solidFill>
                  <a:srgbClr val="000000"/>
                </a:solidFill>
              </a:rPr>
              <a:t>Los establecimientos de atención médica deben tener un </a:t>
            </a:r>
            <a:r>
              <a:rPr lang="es-ES" sz="3000" b="1" dirty="0">
                <a:solidFill>
                  <a:schemeClr val="accent5">
                    <a:lumMod val="75000"/>
                  </a:schemeClr>
                </a:solidFill>
              </a:rPr>
              <a:t>sistema funcional</a:t>
            </a:r>
            <a:r>
              <a:rPr lang="es-ES" sz="3000" dirty="0"/>
              <a:t> </a:t>
            </a:r>
            <a:r>
              <a:rPr lang="es-ES" sz="3000" dirty="0">
                <a:solidFill>
                  <a:srgbClr val="000000"/>
                </a:solidFill>
              </a:rPr>
              <a:t>para la eliminación final de desechos</a:t>
            </a:r>
          </a:p>
          <a:p>
            <a:r>
              <a:rPr lang="es-ES" sz="3000" dirty="0">
                <a:solidFill>
                  <a:srgbClr val="000000"/>
                </a:solidFill>
              </a:rPr>
              <a:t>Los desechos infecciosos y potencialmente infecciosos deben ser: </a:t>
            </a:r>
          </a:p>
          <a:p>
            <a:pPr lvl="1"/>
            <a:r>
              <a:rPr lang="es-ES" sz="3000" dirty="0">
                <a:solidFill>
                  <a:schemeClr val="accent5">
                    <a:lumMod val="75000"/>
                  </a:schemeClr>
                </a:solidFill>
              </a:rPr>
              <a:t>Incinerados</a:t>
            </a:r>
            <a:r>
              <a:rPr lang="es-ES" sz="3000" dirty="0">
                <a:solidFill>
                  <a:schemeClr val="tx1"/>
                </a:solidFill>
              </a:rPr>
              <a:t> </a:t>
            </a:r>
          </a:p>
          <a:p>
            <a:pPr lvl="1"/>
            <a:r>
              <a:rPr lang="es-ES" sz="3000" dirty="0">
                <a:solidFill>
                  <a:schemeClr val="accent5">
                    <a:lumMod val="75000"/>
                  </a:schemeClr>
                </a:solidFill>
                <a:ea typeface=""/>
                <a:cs typeface="+mn-lt"/>
              </a:rPr>
              <a:t>Tratados </a:t>
            </a:r>
            <a:r>
              <a:rPr lang="es-ES" sz="3000" dirty="0">
                <a:solidFill>
                  <a:srgbClr val="000000"/>
                </a:solidFill>
                <a:ea typeface=""/>
                <a:cs typeface="+mn-lt"/>
              </a:rPr>
              <a:t>sin quemarlos (autoclave/trituración u otro tratamiento alternativo) antes de colocarlos en el flujo de desechos regular </a:t>
            </a:r>
          </a:p>
          <a:p>
            <a:pPr lvl="1"/>
            <a:r>
              <a:rPr lang="es-ES" sz="3000" dirty="0">
                <a:solidFill>
                  <a:schemeClr val="accent5">
                    <a:lumMod val="75000"/>
                  </a:schemeClr>
                </a:solidFill>
              </a:rPr>
              <a:t>Enterrados</a:t>
            </a:r>
            <a:r>
              <a:rPr lang="es-ES" sz="3000" dirty="0">
                <a:solidFill>
                  <a:schemeClr val="tx1"/>
                </a:solidFill>
              </a:rPr>
              <a:t> </a:t>
            </a:r>
          </a:p>
          <a:p>
            <a:pPr lvl="1"/>
            <a:endParaRPr lang="en-US" sz="2800" dirty="0">
              <a:solidFill>
                <a:schemeClr val="tx1"/>
              </a:solidFill>
              <a:cs typeface="Calibri"/>
            </a:endParaRPr>
          </a:p>
        </p:txBody>
      </p:sp>
    </p:spTree>
    <p:extLst>
      <p:ext uri="{BB962C8B-B14F-4D97-AF65-F5344CB8AC3E}">
        <p14:creationId xmlns:p14="http://schemas.microsoft.com/office/powerpoint/2010/main" val="16955966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42CD-B85F-F069-3BF9-CAB876C4379D}"/>
              </a:ext>
            </a:extLst>
          </p:cNvPr>
          <p:cNvSpPr>
            <a:spLocks noGrp="1"/>
          </p:cNvSpPr>
          <p:nvPr>
            <p:ph type="title"/>
          </p:nvPr>
        </p:nvSpPr>
        <p:spPr>
          <a:xfrm>
            <a:off x="536330" y="11723"/>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Reflexión</a:t>
            </a:r>
          </a:p>
        </p:txBody>
      </p:sp>
      <p:sp>
        <p:nvSpPr>
          <p:cNvPr id="3" name="Content Placeholder 2">
            <a:extLst>
              <a:ext uri="{FF2B5EF4-FFF2-40B4-BE49-F238E27FC236}">
                <a16:creationId xmlns:a16="http://schemas.microsoft.com/office/drawing/2014/main" id="{6506592D-C751-6DEE-57A0-57FD2BF940D8}"/>
              </a:ext>
            </a:extLst>
          </p:cNvPr>
          <p:cNvSpPr>
            <a:spLocks noGrp="1"/>
          </p:cNvSpPr>
          <p:nvPr>
            <p:ph type="body" sz="quarter" idx="10"/>
          </p:nvPr>
        </p:nvSpPr>
        <p:spPr/>
        <p:txBody>
          <a:bodyPr/>
          <a:lstStyle/>
          <a:p>
            <a:pPr marL="0" indent="0">
              <a:lnSpc>
                <a:spcPct val="100000"/>
              </a:lnSpc>
              <a:buNone/>
            </a:pPr>
            <a:r>
              <a:rPr lang="es-ES" sz="3200"/>
              <a:t>Con base en lo que aprendieron hoy, ¿harán algo de otra forma cuando lleven a cabo limpieza ambiental o eliminen desechos en su centro de atención médica en el contexto del ébola o la enfermedad de Marburgo?</a:t>
            </a:r>
          </a:p>
          <a:p>
            <a:pPr marL="0" indent="0">
              <a:buNone/>
            </a:pPr>
            <a:endParaRPr lang="en-US" dirty="0"/>
          </a:p>
        </p:txBody>
      </p:sp>
    </p:spTree>
    <p:extLst>
      <p:ext uri="{BB962C8B-B14F-4D97-AF65-F5344CB8AC3E}">
        <p14:creationId xmlns:p14="http://schemas.microsoft.com/office/powerpoint/2010/main" val="170509260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33A77-AFB9-9904-B51B-9FC28E9BFC2A}"/>
              </a:ext>
            </a:extLst>
          </p:cNvPr>
          <p:cNvSpPr>
            <a:spLocks noGrp="1"/>
          </p:cNvSpPr>
          <p:nvPr>
            <p:ph type="title"/>
          </p:nvPr>
        </p:nvSpPr>
        <p:spPr>
          <a:xfrm>
            <a:off x="550985" y="333254"/>
            <a:ext cx="10972800" cy="82645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8FD959D7-BABD-BE9F-A9AE-22B222C78412}"/>
              </a:ext>
            </a:extLst>
          </p:cNvPr>
          <p:cNvSpPr>
            <a:spLocks noGrp="1"/>
          </p:cNvSpPr>
          <p:nvPr>
            <p:ph type="body" sz="quarter" idx="10"/>
          </p:nvPr>
        </p:nvSpPr>
        <p:spPr>
          <a:xfrm>
            <a:off x="609600" y="1127406"/>
            <a:ext cx="10972800" cy="4176467"/>
          </a:xfrm>
        </p:spPr>
        <p:txBody>
          <a:bodyPr/>
          <a:lstStyle/>
          <a:p>
            <a:pPr marL="456565" indent="-456565">
              <a:lnSpc>
                <a:spcPct val="100000"/>
              </a:lnSpc>
              <a:spcBef>
                <a:spcPts val="1800"/>
              </a:spcBef>
            </a:pPr>
            <a:r>
              <a:rPr lang="es-ES" sz="3000" dirty="0">
                <a:latin typeface="Calibri"/>
                <a:ea typeface="Calibri"/>
                <a:cs typeface="Calibri"/>
              </a:rPr>
              <a:t>Debido a que los virus que causan el ébola o la enfermedad de Marburgo pueden sobrevivir en las superficies, es importante mantener el entorno de atención médica limpio y eliminar los desechos de forma adecuada para que ustedes, sus compañeros de trabajo, sus pacientes y su comunidad se mantengan seguros. </a:t>
            </a:r>
          </a:p>
          <a:p>
            <a:pPr>
              <a:lnSpc>
                <a:spcPct val="100000"/>
              </a:lnSpc>
              <a:spcBef>
                <a:spcPts val="1800"/>
              </a:spcBef>
            </a:pPr>
            <a:r>
              <a:rPr lang="es-ES" sz="3000" dirty="0"/>
              <a:t>Siempre se debe </a:t>
            </a:r>
            <a:r>
              <a:rPr lang="es-ES" sz="3000" b="1" dirty="0">
                <a:solidFill>
                  <a:schemeClr val="tx1">
                    <a:lumMod val="75000"/>
                  </a:schemeClr>
                </a:solidFill>
              </a:rPr>
              <a:t>limpiar antes de desinfectar </a:t>
            </a:r>
            <a:r>
              <a:rPr lang="es-ES" sz="3000" dirty="0"/>
              <a:t>para eliminar el material orgánico que quede en las superficies y que puede prevenir que los desinfectantes funcionen bien.</a:t>
            </a:r>
          </a:p>
          <a:p>
            <a:pPr>
              <a:lnSpc>
                <a:spcPct val="100000"/>
              </a:lnSpc>
              <a:spcBef>
                <a:spcPts val="1800"/>
              </a:spcBef>
            </a:pPr>
            <a:r>
              <a:rPr lang="es-ES" sz="3000" b="1" dirty="0">
                <a:solidFill>
                  <a:schemeClr val="tx1">
                    <a:lumMod val="75000"/>
                  </a:schemeClr>
                </a:solidFill>
              </a:rPr>
              <a:t>Todos los empleados del centro médico </a:t>
            </a:r>
            <a:r>
              <a:rPr lang="es-ES" sz="3000" dirty="0"/>
              <a:t>desempeñan un papel en el manejo de desechos. Siempre eliminen los desechos en el recipiente correcto.</a:t>
            </a:r>
          </a:p>
        </p:txBody>
      </p:sp>
    </p:spTree>
    <p:extLst>
      <p:ext uri="{BB962C8B-B14F-4D97-AF65-F5344CB8AC3E}">
        <p14:creationId xmlns:p14="http://schemas.microsoft.com/office/powerpoint/2010/main" val="243522658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82E40-9CD1-7324-36D6-16F1244C60DF}"/>
              </a:ext>
            </a:extLst>
          </p:cNvPr>
          <p:cNvSpPr>
            <a:spLocks noGrp="1"/>
          </p:cNvSpPr>
          <p:nvPr>
            <p:ph type="title" idx="4294967295"/>
          </p:nvPr>
        </p:nvSpPr>
        <p:spPr>
          <a:xfrm>
            <a:off x="538267" y="429220"/>
            <a:ext cx="9015275" cy="1325563"/>
          </a:xfrm>
          <a:prstGeom prst="rect">
            <a:avLst/>
          </a:prstGeom>
        </p:spPr>
        <p:txBody>
          <a:bodyPr lIns="91440" tIns="45720" rIns="91440" bIns="45720" anchor="t"/>
          <a:lstStyle/>
          <a:p>
            <a:pPr algn="l"/>
            <a:r>
              <a:rPr lang="es-ES" sz="4000" b="1" dirty="0">
                <a:solidFill>
                  <a:schemeClr val="accent5">
                    <a:lumMod val="75000"/>
                  </a:schemeClr>
                </a:solidFill>
                <a:latin typeface="Calibri Light"/>
                <a:cs typeface="Calibri Light"/>
              </a:rPr>
              <a:t>¡Gracias!</a:t>
            </a:r>
          </a:p>
        </p:txBody>
      </p:sp>
      <p:sp>
        <p:nvSpPr>
          <p:cNvPr id="4" name="TextBox 3">
            <a:extLst>
              <a:ext uri="{FF2B5EF4-FFF2-40B4-BE49-F238E27FC236}">
                <a16:creationId xmlns:a16="http://schemas.microsoft.com/office/drawing/2014/main" id="{24DB43B1-1C1A-0C86-2BAE-A54DEC9661B3}"/>
              </a:ext>
            </a:extLst>
          </p:cNvPr>
          <p:cNvSpPr txBox="1"/>
          <p:nvPr/>
        </p:nvSpPr>
        <p:spPr>
          <a:xfrm>
            <a:off x="538267"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a:t>
            </a:r>
            <a:r>
              <a:rPr lang="en-US" sz="1600" dirty="0">
                <a:solidFill>
                  <a:srgbClr val="005DAB"/>
                </a:solidFill>
                <a:latin typeface="Calibri" panose="020F0502020204030204" pitchFamily="34" charset="0"/>
                <a:hlinkClick r:id="rId2"/>
              </a:rPr>
              <a:t>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230023721"/>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TotalTime>
  <Words>5038</Words>
  <Application>Microsoft Office PowerPoint</Application>
  <PresentationFormat>Widescreen</PresentationFormat>
  <Paragraphs>322</Paragraphs>
  <Slides>25</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¿Qué opción es correcta? </vt:lpstr>
      <vt:lpstr>Respuesta: </vt:lpstr>
      <vt:lpstr>Información general sobre la limpieza ambiental</vt:lpstr>
      <vt:lpstr>¿Por qué es importante la limpieza ambiental?</vt:lpstr>
      <vt:lpstr>Definición: Limpieza ambiental</vt:lpstr>
      <vt:lpstr>Principios de la limpieza ambiental</vt:lpstr>
      <vt:lpstr>EPP para la limpieza ambiental con respecto al ébola o la enfermedad de Marburgo </vt:lpstr>
      <vt:lpstr>Cómo limpiar un derrame de líquidos corporales</vt:lpstr>
      <vt:lpstr>Uso de soluciones cloradas</vt:lpstr>
      <vt:lpstr>Cloro: una advertencia</vt:lpstr>
      <vt:lpstr>Manejo de desechos</vt:lpstr>
      <vt:lpstr>El manejo de desechos incluye:</vt:lpstr>
      <vt:lpstr>¿Por qué es importante el manejo de desechos?</vt:lpstr>
      <vt:lpstr>Separación de desechos</vt:lpstr>
      <vt:lpstr>Separación de desechos</vt:lpstr>
      <vt:lpstr>Separación de desechos</vt:lpstr>
      <vt:lpstr>Separación de desechos</vt:lpstr>
      <vt:lpstr>Separación de desechos</vt:lpstr>
      <vt:lpstr>Recolectar y transportar desechos</vt:lpstr>
      <vt:lpstr>Eliminación de desechos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Limpieza ambiental y manejo de desechos. Información para los trabajadores de la salud</dc:subject>
  <dc:creator>Centros para el Control y la Prevención de Enfermedades de los EE. UU. (CDC)</dc:creator>
  <cp:keywords>Prevención y control de infecciones (PCI) para el ébola o la enfermedad de Marburgo: Limpieza ambiental y manejo de desechos. Información para los trabajadores de la salud, Centros para el Control y la Prevención de Enfermedades de los EE. UU. (CDC), Actualización: junio del 2026</cp:keywords>
  <cp:lastModifiedBy>LaPete, Mally (CDC/OD/OC) (CTR)</cp:lastModifiedBy>
  <cp:revision>9</cp:revision>
  <dcterms:created xsi:type="dcterms:W3CDTF">2022-11-21T18:02:43Z</dcterms:created>
  <dcterms:modified xsi:type="dcterms:W3CDTF">2026-09-23T21:28:53Z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2022-11-21T18:17:54Z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f446298e-4f04-4336-8217-fa01ce91eec6</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185800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Language">
    <vt:lpwstr>Spanish</vt:lpwstr>
  </property>
</Properties>
</file>