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675" r:id="rId2"/>
  </p:sldMasterIdLst>
  <p:notesMasterIdLst>
    <p:notesMasterId r:id="rId20"/>
  </p:notesMasterIdLst>
  <p:sldIdLst>
    <p:sldId id="1832" r:id="rId3"/>
    <p:sldId id="322" r:id="rId4"/>
    <p:sldId id="430" r:id="rId5"/>
    <p:sldId id="600" r:id="rId6"/>
    <p:sldId id="1830" r:id="rId7"/>
    <p:sldId id="1826" r:id="rId8"/>
    <p:sldId id="1825" r:id="rId9"/>
    <p:sldId id="266" r:id="rId10"/>
    <p:sldId id="263" r:id="rId11"/>
    <p:sldId id="269" r:id="rId12"/>
    <p:sldId id="520" r:id="rId13"/>
    <p:sldId id="1828" r:id="rId14"/>
    <p:sldId id="1833" r:id="rId15"/>
    <p:sldId id="1834" r:id="rId16"/>
    <p:sldId id="574" r:id="rId17"/>
    <p:sldId id="573" r:id="rId18"/>
    <p:sldId id="1831" r:id="rId1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430820-7F70-8971-595F-ED95882F7673}" name="Lessa, Fernanda (CDC/DDID/NCEZID/DHQP)" initials="LF(" userId="S::dta3@cdc.gov::3b10506a-91e0-4aa6-8e4a-b48f1b2c20e9" providerId="AD"/>
  <p188:author id="{D2CC3B41-80AD-9C11-6557-53DB0BCBF647}" name="Wilson, Katie (CDC/DDID/NCEZID/DHQP)" initials="KW" userId="Wilson, Katie (CDC/DDID/NCEZID/DHQP)" providerId="None"/>
  <p188:author id="{74873CA3-183E-6DA5-8DD9-6D3F260CF572}" name="Wilson, Katie (CDC/DDID/NCEZID/DHQP)" initials="W(" userId="S::vvd6@cdc.gov::b37c5cec-f22a-4653-a2f2-bcde195e618a" providerId="AD"/>
  <p188:author id="{F80247A9-1DE1-0F24-CE40-EF623018141F}" name="Capers, Catherine (Katy) (CDC/DDID/NCEZID/DHQP)" initials="C(" userId="S::ybz5@cdc.gov::ed1cbedc-bcb4-4ffd-bf81-f358b2108ce9" providerId="AD"/>
  <p188:author id="{95D7EAF3-B58E-CADA-DB08-73B7407BEBF9}" name="Marilyn Ponder" initials="MP"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70" autoAdjust="0"/>
    <p:restoredTop sz="62107" autoAdjust="0"/>
  </p:normalViewPr>
  <p:slideViewPr>
    <p:cSldViewPr snapToGrid="0">
      <p:cViewPr varScale="1">
        <p:scale>
          <a:sx n="69" d="100"/>
          <a:sy n="69" d="100"/>
        </p:scale>
        <p:origin x="1853"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8/10/relationships/authors" Target="authors.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Pete, Mally (CDC/OD/OC) (CTR)" userId="424f09be-1d5c-42fe-a97f-d39366b36539" providerId="ADAL" clId="{2A1D0AC2-BF74-4631-AE57-9FBB9E8889A6}"/>
    <pc:docChg chg="undo custSel modSld">
      <pc:chgData name="LaPete, Mally (CDC/OD/OC) (CTR)" userId="424f09be-1d5c-42fe-a97f-d39366b36539" providerId="ADAL" clId="{2A1D0AC2-BF74-4631-AE57-9FBB9E8889A6}" dt="2026-09-22T21:39:22.024" v="53" actId="13244"/>
      <pc:docMkLst>
        <pc:docMk/>
      </pc:docMkLst>
      <pc:sldChg chg="addSp delSp modSp mod modNotesTx">
        <pc:chgData name="LaPete, Mally (CDC/OD/OC) (CTR)" userId="424f09be-1d5c-42fe-a97f-d39366b36539" providerId="ADAL" clId="{2A1D0AC2-BF74-4631-AE57-9FBB9E8889A6}" dt="2026-09-22T21:35:43.066" v="37" actId="13244"/>
        <pc:sldMkLst>
          <pc:docMk/>
          <pc:sldMk cId="3449784861" sldId="263"/>
        </pc:sldMkLst>
        <pc:spChg chg="del mod topLvl">
          <ac:chgData name="LaPete, Mally (CDC/OD/OC) (CTR)" userId="424f09be-1d5c-42fe-a97f-d39366b36539" providerId="ADAL" clId="{2A1D0AC2-BF74-4631-AE57-9FBB9E8889A6}" dt="2026-09-22T21:35:08.762" v="29" actId="478"/>
          <ac:spMkLst>
            <pc:docMk/>
            <pc:sldMk cId="3449784861" sldId="263"/>
            <ac:spMk id="4" creationId="{B8E21CFE-C5A9-17EE-2AA5-9B3D0E5B01AF}"/>
          </ac:spMkLst>
        </pc:spChg>
        <pc:grpChg chg="del">
          <ac:chgData name="LaPete, Mally (CDC/OD/OC) (CTR)" userId="424f09be-1d5c-42fe-a97f-d39366b36539" providerId="ADAL" clId="{2A1D0AC2-BF74-4631-AE57-9FBB9E8889A6}" dt="2026-09-22T21:34:30.327" v="24" actId="165"/>
          <ac:grpSpMkLst>
            <pc:docMk/>
            <pc:sldMk cId="3449784861" sldId="263"/>
            <ac:grpSpMk id="2" creationId="{67271848-97E7-0A64-F61E-C2C7ABAF12A1}"/>
          </ac:grpSpMkLst>
        </pc:grpChg>
        <pc:grpChg chg="add del mod">
          <ac:chgData name="LaPete, Mally (CDC/OD/OC) (CTR)" userId="424f09be-1d5c-42fe-a97f-d39366b36539" providerId="ADAL" clId="{2A1D0AC2-BF74-4631-AE57-9FBB9E8889A6}" dt="2026-09-22T21:35:00.565" v="28" actId="165"/>
          <ac:grpSpMkLst>
            <pc:docMk/>
            <pc:sldMk cId="3449784861" sldId="263"/>
            <ac:grpSpMk id="5" creationId="{6836E9A8-91D4-22F8-DA26-47F5D78161D5}"/>
          </ac:grpSpMkLst>
        </pc:grpChg>
        <pc:graphicFrameChg chg="del mod topLvl">
          <ac:chgData name="LaPete, Mally (CDC/OD/OC) (CTR)" userId="424f09be-1d5c-42fe-a97f-d39366b36539" providerId="ADAL" clId="{2A1D0AC2-BF74-4631-AE57-9FBB9E8889A6}" dt="2026-09-22T21:35:08.762" v="29" actId="478"/>
          <ac:graphicFrameMkLst>
            <pc:docMk/>
            <pc:sldMk cId="3449784861" sldId="263"/>
            <ac:graphicFrameMk id="9" creationId="{8F90A0AE-CC46-8FD4-CB8D-70ADEAB0E19F}"/>
          </ac:graphicFrameMkLst>
        </pc:graphicFrameChg>
        <pc:picChg chg="del mod topLvl">
          <ac:chgData name="LaPete, Mally (CDC/OD/OC) (CTR)" userId="424f09be-1d5c-42fe-a97f-d39366b36539" providerId="ADAL" clId="{2A1D0AC2-BF74-4631-AE57-9FBB9E8889A6}" dt="2026-09-22T21:35:08.762" v="29" actId="478"/>
          <ac:picMkLst>
            <pc:docMk/>
            <pc:sldMk cId="3449784861" sldId="263"/>
            <ac:picMk id="3" creationId="{B8834600-AAA0-4800-820E-E720AE714692}"/>
          </ac:picMkLst>
        </pc:picChg>
        <pc:picChg chg="add mod ord">
          <ac:chgData name="LaPete, Mally (CDC/OD/OC) (CTR)" userId="424f09be-1d5c-42fe-a97f-d39366b36539" providerId="ADAL" clId="{2A1D0AC2-BF74-4631-AE57-9FBB9E8889A6}" dt="2026-09-22T21:35:43.066" v="37" actId="13244"/>
          <ac:picMkLst>
            <pc:docMk/>
            <pc:sldMk cId="3449784861" sldId="263"/>
            <ac:picMk id="11" creationId="{AC696B2C-7E0B-52A1-9CF9-B10049D71E71}"/>
          </ac:picMkLst>
        </pc:picChg>
      </pc:sldChg>
      <pc:sldChg chg="addSp delSp modSp mod">
        <pc:chgData name="LaPete, Mally (CDC/OD/OC) (CTR)" userId="424f09be-1d5c-42fe-a97f-d39366b36539" providerId="ADAL" clId="{2A1D0AC2-BF74-4631-AE57-9FBB9E8889A6}" dt="2026-09-22T21:36:35.246" v="42" actId="962"/>
        <pc:sldMkLst>
          <pc:docMk/>
          <pc:sldMk cId="3468357782" sldId="266"/>
        </pc:sldMkLst>
        <pc:spChg chg="mod topLvl">
          <ac:chgData name="LaPete, Mally (CDC/OD/OC) (CTR)" userId="424f09be-1d5c-42fe-a97f-d39366b36539" providerId="ADAL" clId="{2A1D0AC2-BF74-4631-AE57-9FBB9E8889A6}" dt="2026-09-22T21:36:28.788" v="40" actId="165"/>
          <ac:spMkLst>
            <pc:docMk/>
            <pc:sldMk cId="3468357782" sldId="266"/>
            <ac:spMk id="4" creationId="{13845D50-67A6-4F22-BA3D-C9AEA1780A15}"/>
          </ac:spMkLst>
        </pc:spChg>
        <pc:grpChg chg="add del mod">
          <ac:chgData name="LaPete, Mally (CDC/OD/OC) (CTR)" userId="424f09be-1d5c-42fe-a97f-d39366b36539" providerId="ADAL" clId="{2A1D0AC2-BF74-4631-AE57-9FBB9E8889A6}" dt="2026-09-22T21:36:28.788" v="40" actId="165"/>
          <ac:grpSpMkLst>
            <pc:docMk/>
            <pc:sldMk cId="3468357782" sldId="266"/>
            <ac:grpSpMk id="6" creationId="{1B86654E-3D7A-4BCB-B9A4-4BE8229CB6EF}"/>
          </ac:grpSpMkLst>
        </pc:grpChg>
        <pc:picChg chg="mod topLvl">
          <ac:chgData name="LaPete, Mally (CDC/OD/OC) (CTR)" userId="424f09be-1d5c-42fe-a97f-d39366b36539" providerId="ADAL" clId="{2A1D0AC2-BF74-4631-AE57-9FBB9E8889A6}" dt="2026-09-22T21:36:35.246" v="42" actId="962"/>
          <ac:picMkLst>
            <pc:docMk/>
            <pc:sldMk cId="3468357782" sldId="266"/>
            <ac:picMk id="3" creationId="{B99E0B4D-7954-40DC-A1AF-A93F879500EC}"/>
          </ac:picMkLst>
        </pc:picChg>
      </pc:sldChg>
      <pc:sldChg chg="addSp delSp modSp mod modNotesTx">
        <pc:chgData name="LaPete, Mally (CDC/OD/OC) (CTR)" userId="424f09be-1d5c-42fe-a97f-d39366b36539" providerId="ADAL" clId="{2A1D0AC2-BF74-4631-AE57-9FBB9E8889A6}" dt="2026-09-22T21:39:22.024" v="53" actId="13244"/>
        <pc:sldMkLst>
          <pc:docMk/>
          <pc:sldMk cId="1600255704" sldId="520"/>
        </pc:sldMkLst>
        <pc:grpChg chg="add del">
          <ac:chgData name="LaPete, Mally (CDC/OD/OC) (CTR)" userId="424f09be-1d5c-42fe-a97f-d39366b36539" providerId="ADAL" clId="{2A1D0AC2-BF74-4631-AE57-9FBB9E8889A6}" dt="2026-09-22T21:38:55.341" v="48" actId="478"/>
          <ac:grpSpMkLst>
            <pc:docMk/>
            <pc:sldMk cId="1600255704" sldId="520"/>
            <ac:grpSpMk id="18" creationId="{81B485DB-886F-1318-4692-C8A79CA8D056}"/>
          </ac:grpSpMkLst>
        </pc:grpChg>
        <pc:picChg chg="mod">
          <ac:chgData name="LaPete, Mally (CDC/OD/OC) (CTR)" userId="424f09be-1d5c-42fe-a97f-d39366b36539" providerId="ADAL" clId="{2A1D0AC2-BF74-4631-AE57-9FBB9E8889A6}" dt="2026-09-22T21:29:37.383" v="1" actId="13244"/>
          <ac:picMkLst>
            <pc:docMk/>
            <pc:sldMk cId="1600255704" sldId="520"/>
            <ac:picMk id="6" creationId="{09CCBF44-7D65-4E4F-AA0A-0ED4DD0D1623}"/>
          </ac:picMkLst>
        </pc:picChg>
        <pc:picChg chg="add mod ord">
          <ac:chgData name="LaPete, Mally (CDC/OD/OC) (CTR)" userId="424f09be-1d5c-42fe-a97f-d39366b36539" providerId="ADAL" clId="{2A1D0AC2-BF74-4631-AE57-9FBB9E8889A6}" dt="2026-09-22T21:39:22.024" v="53" actId="13244"/>
          <ac:picMkLst>
            <pc:docMk/>
            <pc:sldMk cId="1600255704" sldId="520"/>
            <ac:picMk id="15" creationId="{E9D948FA-146F-9CFA-50FA-F0A878F5465A}"/>
          </ac:picMkLst>
        </pc:picChg>
      </pc:sldChg>
      <pc:sldChg chg="addSp delSp modSp mod modNotesTx">
        <pc:chgData name="LaPete, Mally (CDC/OD/OC) (CTR)" userId="424f09be-1d5c-42fe-a97f-d39366b36539" providerId="ADAL" clId="{2A1D0AC2-BF74-4631-AE57-9FBB9E8889A6}" dt="2026-09-22T21:33:38.931" v="23" actId="962"/>
        <pc:sldMkLst>
          <pc:docMk/>
          <pc:sldMk cId="2050057029" sldId="1825"/>
        </pc:sldMkLst>
        <pc:spChg chg="add del">
          <ac:chgData name="LaPete, Mally (CDC/OD/OC) (CTR)" userId="424f09be-1d5c-42fe-a97f-d39366b36539" providerId="ADAL" clId="{2A1D0AC2-BF74-4631-AE57-9FBB9E8889A6}" dt="2026-09-22T21:32:34.922" v="7" actId="22"/>
          <ac:spMkLst>
            <pc:docMk/>
            <pc:sldMk cId="2050057029" sldId="1825"/>
            <ac:spMk id="5" creationId="{D5494FBC-A7BA-7E39-490E-D9DCF7CEFD71}"/>
          </ac:spMkLst>
        </pc:spChg>
        <pc:spChg chg="add del mod topLvl">
          <ac:chgData name="LaPete, Mally (CDC/OD/OC) (CTR)" userId="424f09be-1d5c-42fe-a97f-d39366b36539" providerId="ADAL" clId="{2A1D0AC2-BF74-4631-AE57-9FBB9E8889A6}" dt="2026-09-22T21:33:16.401" v="15" actId="478"/>
          <ac:spMkLst>
            <pc:docMk/>
            <pc:sldMk cId="2050057029" sldId="1825"/>
            <ac:spMk id="18" creationId="{0F002859-0799-41A2-81CD-95F3BC8CF33A}"/>
          </ac:spMkLst>
        </pc:spChg>
        <pc:grpChg chg="add del mod">
          <ac:chgData name="LaPete, Mally (CDC/OD/OC) (CTR)" userId="424f09be-1d5c-42fe-a97f-d39366b36539" providerId="ADAL" clId="{2A1D0AC2-BF74-4631-AE57-9FBB9E8889A6}" dt="2026-09-22T21:33:08.602" v="14" actId="165"/>
          <ac:grpSpMkLst>
            <pc:docMk/>
            <pc:sldMk cId="2050057029" sldId="1825"/>
            <ac:grpSpMk id="19" creationId="{95A3A9AB-7002-4A7F-947B-C1DB367A08A1}"/>
          </ac:grpSpMkLst>
        </pc:grpChg>
        <pc:picChg chg="add del">
          <ac:chgData name="LaPete, Mally (CDC/OD/OC) (CTR)" userId="424f09be-1d5c-42fe-a97f-d39366b36539" providerId="ADAL" clId="{2A1D0AC2-BF74-4631-AE57-9FBB9E8889A6}" dt="2026-09-22T21:32:34.922" v="7" actId="22"/>
          <ac:picMkLst>
            <pc:docMk/>
            <pc:sldMk cId="2050057029" sldId="1825"/>
            <ac:picMk id="3" creationId="{7417B691-60D8-0C27-5BE0-87E01663ED87}"/>
          </ac:picMkLst>
        </pc:picChg>
        <pc:picChg chg="add del">
          <ac:chgData name="LaPete, Mally (CDC/OD/OC) (CTR)" userId="424f09be-1d5c-42fe-a97f-d39366b36539" providerId="ADAL" clId="{2A1D0AC2-BF74-4631-AE57-9FBB9E8889A6}" dt="2026-09-22T21:32:51.102" v="9" actId="22"/>
          <ac:picMkLst>
            <pc:docMk/>
            <pc:sldMk cId="2050057029" sldId="1825"/>
            <ac:picMk id="7" creationId="{1A911666-BBD1-D8A7-2BDC-40937E39583A}"/>
          </ac:picMkLst>
        </pc:picChg>
        <pc:picChg chg="add mod">
          <ac:chgData name="LaPete, Mally (CDC/OD/OC) (CTR)" userId="424f09be-1d5c-42fe-a97f-d39366b36539" providerId="ADAL" clId="{2A1D0AC2-BF74-4631-AE57-9FBB9E8889A6}" dt="2026-09-22T21:33:38.931" v="23" actId="962"/>
          <ac:picMkLst>
            <pc:docMk/>
            <pc:sldMk cId="2050057029" sldId="1825"/>
            <ac:picMk id="9" creationId="{4C093F4A-23BE-BEA0-E1CC-704372133DA9}"/>
          </ac:picMkLst>
        </pc:picChg>
        <pc:picChg chg="add del mod topLvl">
          <ac:chgData name="LaPete, Mally (CDC/OD/OC) (CTR)" userId="424f09be-1d5c-42fe-a97f-d39366b36539" providerId="ADAL" clId="{2A1D0AC2-BF74-4631-AE57-9FBB9E8889A6}" dt="2026-09-22T21:33:16.401" v="15" actId="478"/>
          <ac:picMkLst>
            <pc:docMk/>
            <pc:sldMk cId="2050057029" sldId="1825"/>
            <ac:picMk id="14" creationId="{CDB578F7-6444-4C4A-807C-CF5F435EF4F3}"/>
          </ac:picMkLst>
        </pc:picChg>
      </pc:sldChg>
      <pc:sldChg chg="modSp">
        <pc:chgData name="LaPete, Mally (CDC/OD/OC) (CTR)" userId="424f09be-1d5c-42fe-a97f-d39366b36539" providerId="ADAL" clId="{2A1D0AC2-BF74-4631-AE57-9FBB9E8889A6}" dt="2026-09-22T21:29:05.094" v="0" actId="14100"/>
        <pc:sldMkLst>
          <pc:docMk/>
          <pc:sldMk cId="3808661287" sldId="1832"/>
        </pc:sldMkLst>
        <pc:spChg chg="mod">
          <ac:chgData name="LaPete, Mally (CDC/OD/OC) (CTR)" userId="424f09be-1d5c-42fe-a97f-d39366b36539" providerId="ADAL" clId="{2A1D0AC2-BF74-4631-AE57-9FBB9E8889A6}" dt="2026-09-22T21:29:05.094" v="0" actId="14100"/>
          <ac:spMkLst>
            <pc:docMk/>
            <pc:sldMk cId="3808661287" sldId="1832"/>
            <ac:spMk id="3" creationId="{BED6A6C9-2D3F-1E60-5741-52920CCFE2E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CBCCCB-37E0-4FFD-9A4A-734F6AB8D893}"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3ECF37-58F2-451B-830D-18D9FC63CA3B}" type="slidenum">
              <a:rPr lang="en-US" smtClean="0"/>
              <a:t>‹#›</a:t>
            </a:fld>
            <a:endParaRPr lang="en-US"/>
          </a:p>
        </p:txBody>
      </p:sp>
    </p:spTree>
    <p:extLst>
      <p:ext uri="{BB962C8B-B14F-4D97-AF65-F5344CB8AC3E}">
        <p14:creationId xmlns:p14="http://schemas.microsoft.com/office/powerpoint/2010/main" val="3170007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Audiencia destinataria: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Esta presentación se enfoca en lo que los </a:t>
            </a:r>
            <a:r>
              <a:rPr lang="es-ES" sz="1200" b="1" i="1" dirty="0">
                <a:solidFill>
                  <a:schemeClr val="tx1"/>
                </a:solidFill>
                <a:effectLst/>
                <a:latin typeface="+mn-lt"/>
                <a:ea typeface="+mn-lt"/>
                <a:cs typeface="+mn-cs"/>
              </a:rPr>
              <a:t>trabajadores de la salud </a:t>
            </a:r>
            <a:r>
              <a:rPr lang="es-ES" sz="1200" i="1" dirty="0">
                <a:solidFill>
                  <a:schemeClr val="tx1"/>
                </a:solidFill>
                <a:effectLst/>
                <a:latin typeface="+mn-lt"/>
                <a:ea typeface="+mn-lt"/>
                <a:cs typeface="+mn-cs"/>
              </a:rPr>
              <a:t>deben saber acerca de la seguridad relacionada con las inyecciones durante un brote de la enfermedad del Ébola (ébola) o la enfermedad por el virus de Marburgo (enfermedad de Marburgo).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Tenga en cuenta que los temas sobre la prevención y el control de infecciones para la capacitación sobre el ébola o la enfermedad de Marburgo se publican en orden, y se espera que los participantes avancen a lo largo de la serie. Sin embargo, puede combinar el contenido para satisfacer las necesidades de los participantes y, en estos casos, podría necesitar ajustar el guion de ejemplo según corresponda.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r>
              <a:rPr lang="es-ES" sz="1200" b="1" i="1" dirty="0">
                <a:solidFill>
                  <a:schemeClr val="tx1"/>
                </a:solidFill>
                <a:effectLst/>
                <a:latin typeface="+mn-lt"/>
                <a:ea typeface="+mn-lt"/>
                <a:cs typeface="+mn-cs"/>
              </a:rPr>
              <a:t>Cantidad de tiempo estimado con participación de la audiencia</a:t>
            </a:r>
            <a:r>
              <a:rPr lang="es-ES" sz="1200" dirty="0">
                <a:solidFill>
                  <a:schemeClr val="tx1"/>
                </a:solidFill>
                <a:effectLst/>
                <a:latin typeface="+mn-lt"/>
                <a:ea typeface="+mn-lt"/>
                <a:cs typeface="+mn-cs"/>
              </a:rPr>
              <a:t>:</a:t>
            </a:r>
            <a:r>
              <a:rPr lang="es-ES" sz="1200" i="1" dirty="0">
                <a:solidFill>
                  <a:schemeClr val="tx1"/>
                </a:solidFill>
                <a:effectLst/>
                <a:latin typeface="+mn-lt"/>
                <a:ea typeface="+mn-lt"/>
                <a:cs typeface="+mn-cs"/>
              </a:rPr>
              <a:t> aproximadamente 15 a 25 minutos</a:t>
            </a:r>
          </a:p>
          <a:p>
            <a:endParaRPr lang="en-US" sz="1200" kern="1200" dirty="0">
              <a:solidFill>
                <a:schemeClr val="tx1"/>
              </a:solidFill>
              <a:effectLst/>
              <a:latin typeface="+mn-lt"/>
              <a:ea typeface="+mn-ea"/>
              <a:cs typeface="+mn-cs"/>
            </a:endParaRPr>
          </a:p>
          <a:p>
            <a:r>
              <a:rPr lang="es-ES" sz="1200" i="1" dirty="0">
                <a:solidFill>
                  <a:schemeClr val="tx1"/>
                </a:solidFill>
                <a:effectLst/>
                <a:latin typeface="+mn-lt"/>
                <a:ea typeface="+mn-lt"/>
                <a:cs typeface="+mn-cs"/>
              </a:rPr>
              <a:t>Guion:</a:t>
            </a:r>
          </a:p>
          <a:p>
            <a:r>
              <a:rPr lang="es-ES" sz="1200" dirty="0">
                <a:solidFill>
                  <a:schemeClr val="tx1"/>
                </a:solidFill>
                <a:effectLst/>
                <a:latin typeface="+mn-lt"/>
                <a:ea typeface="+mn-lt"/>
                <a:cs typeface="+mn-cs"/>
              </a:rPr>
              <a:t>¡Bienvenidos! Hoy nos enfocaremos en la seguridad de las inyecciones durante los brotes de la enfermedad del Ébola (o ébola) y la enfermedad por el virus de Marburgo (o enfermedad de Marburgo).</a:t>
            </a:r>
            <a:r>
              <a:rPr lang="es-ES" sz="1200" baseline="0" dirty="0">
                <a:solidFill>
                  <a:schemeClr val="tx1"/>
                </a:solidFill>
                <a:effectLst/>
                <a:latin typeface="+mn-lt"/>
                <a:ea typeface="+mn-lt"/>
                <a:cs typeface="+mn-cs"/>
              </a:rPr>
              <a:t> Hablaremos sobre por qué es importante ayudar a prevenir la transmisión del ébola o de la enfermedad de Marburgo en los centros de atención médica y luego hablaremos sobre los pasos que se deben seguir para garantizar su seguridad y la de sus pacientes cuando administren inyecciones.</a:t>
            </a:r>
          </a:p>
          <a:p>
            <a:endParaRPr lang="en-US" dirty="0"/>
          </a:p>
        </p:txBody>
      </p:sp>
      <p:sp>
        <p:nvSpPr>
          <p:cNvPr id="4" name="Slide Number Placeholder 3"/>
          <p:cNvSpPr>
            <a:spLocks noGrp="1"/>
          </p:cNvSpPr>
          <p:nvPr>
            <p:ph type="sldNum" sz="quarter" idx="5"/>
          </p:nvPr>
        </p:nvSpPr>
        <p:spPr/>
        <p:txBody>
          <a:bodyPr/>
          <a:lstStyle/>
          <a:p>
            <a:fld id="{013ECF37-58F2-451B-830D-18D9FC63CA3B}" type="slidenum">
              <a:rPr lang="en-US" smtClean="0"/>
              <a:t>1</a:t>
            </a:fld>
            <a:endParaRPr lang="en-US"/>
          </a:p>
        </p:txBody>
      </p:sp>
    </p:spTree>
    <p:extLst>
      <p:ext uri="{BB962C8B-B14F-4D97-AF65-F5344CB8AC3E}">
        <p14:creationId xmlns:p14="http://schemas.microsoft.com/office/powerpoint/2010/main" val="2777672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txBody>
          <a:bodyPr/>
          <a:lstStyle/>
          <a:p>
            <a:endParaRPr lang="en-US"/>
          </a:p>
        </p:txBody>
      </p:sp>
      <p:sp>
        <p:nvSpPr>
          <p:cNvPr id="3" name="Notes Placeholder 2"/>
          <p:cNvSpPr>
            <a:spLocks noGrp="1"/>
          </p:cNvSpPr>
          <p:nvPr>
            <p:ph type="body" idx="1"/>
          </p:nvPr>
        </p:nvSpPr>
        <p:spPr/>
        <p:txBody>
          <a:bodyPr/>
          <a:lstStyle/>
          <a:p>
            <a:pPr lvl="0"/>
            <a:r>
              <a:rPr lang="es-ES" i="1"/>
              <a:t>Guion</a:t>
            </a:r>
            <a:r>
              <a:rPr lang="es-ES"/>
              <a:t>:</a:t>
            </a:r>
          </a:p>
          <a:p>
            <a:pPr lvl="0"/>
            <a:r>
              <a:rPr lang="es-ES"/>
              <a:t>Tenemos 2 objetivos de aprendizaje en el día de hoy.</a:t>
            </a:r>
            <a:r>
              <a:rPr lang="es-ES" baseline="0"/>
              <a:t> Para el final de nuestro encuentro, ustedes deberían poder explicar por qué es importante usar una aguja y una jeringa para un paciente una sola vez en el contexto del ébola o de la enfermedad de Marburgo. También deberían poder describir tres cosas que hay que evitar cuando se desechan agujas usadas.</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participantes a conectar el aprendizaje nuevo con lo que ya saben, y podría ayudarlos a entender y recordar mejor la información nueva. También lo ayuda a usted, el instructor, a identificar vacíos de conocimiento donde podría necesitar dedicar más tiempo o agregar énfasis cuando enseñe. Use esta diapositiva como una oportunidad para que los participantes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r>
              <a:rPr lang="es-ES" i="0" baseline="0" dirty="0"/>
              <a:t>Puede que muchos de ustedes les administren inyecciones a pacientes regularmente. Se requieren muchos pasos para administrar inyecciones de forma segura. ¿Cuáles son 2 cosas que siempre hacen cuando preparan o administran inyecciones para que ustedes y sus pacientes se mantengan seguros?</a:t>
            </a:r>
          </a:p>
          <a:p>
            <a:r>
              <a:rPr lang="es-ES" i="1" baseline="0" dirty="0"/>
              <a:t>[Permítales a algunos participantes compartir sus respuestas. Estas podrían variar].</a:t>
            </a:r>
          </a:p>
          <a:p>
            <a:endParaRPr lang="en-US" i="1" baseline="0" dirty="0"/>
          </a:p>
          <a:p>
            <a:r>
              <a:rPr lang="es-ES" i="0" baseline="0" dirty="0"/>
              <a:t>Vamos a pasar la mayoría del tiempo hoy conversando sobre los pasos que se deben seguir para hacer que las inyecciones sean seguras en el contexto del ébola y la enfermedad de Marburgo, pero primero, conversemos sobre por qué la seguridad relacionada con las inyecciones es importante.</a:t>
            </a:r>
          </a:p>
          <a:p>
            <a:endParaRPr lang="en-US" i="1" baseline="0" dirty="0"/>
          </a:p>
          <a:p>
            <a:endParaRPr lang="en-US" i="1"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953379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t>Guion:</a:t>
            </a:r>
          </a:p>
          <a:p>
            <a:r>
              <a:rPr lang="es-ES"/>
              <a:t>Usar prácticas inseguras de inyección podría permitir que patógenos que se transmiten por la sangre, como el ébola o la enfermedad de Marburgo, se transmitan a los pacientes y el personal. Ciertas prácticas, como volver a usar agujas y jeringas y el desecho inseguro de las agujas, puede causar la propagación del ébola o la enfermedad de Marburgo a los pacientes y el personal.</a:t>
            </a:r>
          </a:p>
          <a:p>
            <a:endParaRPr lang="en-US" dirty="0"/>
          </a:p>
          <a:p>
            <a:r>
              <a:rPr lang="es-ES"/>
              <a:t>Al seguir prácticas seguras de inyección, como lo conversaremos hoy, ayudan a protegerse a ustedes mismos, y también a los pacientes y compañeros de trabajo en su centro médico. Al mantenerse seguros contra el ébola o la enfermedad de Marburgo, protegen a las personas con las que entran en contacto en su comunidad, como su familia y sus amigos.</a:t>
            </a:r>
          </a:p>
        </p:txBody>
      </p:sp>
      <p:sp>
        <p:nvSpPr>
          <p:cNvPr id="4" name="Slide Number Placeholder 3"/>
          <p:cNvSpPr>
            <a:spLocks noGrp="1"/>
          </p:cNvSpPr>
          <p:nvPr>
            <p:ph type="sldNum" sz="quarter" idx="5"/>
          </p:nvPr>
        </p:nvSpPr>
        <p:spPr/>
        <p:txBody>
          <a:bodyPr/>
          <a:lstStyle/>
          <a:p>
            <a:fld id="{013ECF37-58F2-451B-830D-18D9FC63CA3B}" type="slidenum">
              <a:rPr lang="en-US" smtClean="0"/>
              <a:t>4</a:t>
            </a:fld>
            <a:endParaRPr lang="en-US"/>
          </a:p>
        </p:txBody>
      </p:sp>
    </p:spTree>
    <p:extLst>
      <p:ext uri="{BB962C8B-B14F-4D97-AF65-F5344CB8AC3E}">
        <p14:creationId xmlns:p14="http://schemas.microsoft.com/office/powerpoint/2010/main" val="4198097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p>
          <a:p>
            <a:r>
              <a:rPr lang="es-ES" dirty="0"/>
              <a:t>Estos son los siete pasos para la administración segura de inyecciones según la Organización Mundial de la Salud. </a:t>
            </a:r>
          </a:p>
          <a:p>
            <a:pPr defTabSz="457200">
              <a:lnSpc>
                <a:spcPct val="150000"/>
              </a:lnSpc>
              <a:spcAft>
                <a:spcPts val="1200"/>
              </a:spcAft>
              <a:buClrTx/>
              <a:buFontTx/>
              <a:buNone/>
            </a:pPr>
            <a:r>
              <a:rPr lang="es-ES" sz="1200" dirty="0">
                <a:solidFill>
                  <a:prstClr val="black"/>
                </a:solidFill>
                <a:latin typeface="Calibri" panose="020F0502020204030204"/>
                <a:ea typeface="Calibri"/>
                <a:cs typeface="+mn-cs"/>
              </a:rPr>
              <a:t>PASO 1: </a:t>
            </a:r>
            <a:r>
              <a:rPr lang="es-ES" sz="1200" b="0" dirty="0">
                <a:solidFill>
                  <a:prstClr val="black"/>
                </a:solidFill>
                <a:latin typeface="Calibri" panose="020F0502020204030204"/>
                <a:ea typeface="Calibri"/>
                <a:cs typeface="+mn-cs"/>
              </a:rPr>
              <a:t>Higiene de las manos</a:t>
            </a:r>
          </a:p>
          <a:p>
            <a:pPr defTabSz="457200">
              <a:lnSpc>
                <a:spcPct val="150000"/>
              </a:lnSpc>
              <a:spcAft>
                <a:spcPts val="1200"/>
              </a:spcAft>
              <a:buClrTx/>
              <a:buFontTx/>
              <a:buNone/>
            </a:pPr>
            <a:r>
              <a:rPr lang="es-ES" sz="1200" dirty="0">
                <a:solidFill>
                  <a:prstClr val="black"/>
                </a:solidFill>
                <a:latin typeface="Calibri" panose="020F0502020204030204"/>
                <a:ea typeface="Calibri"/>
                <a:cs typeface="+mn-cs"/>
              </a:rPr>
              <a:t>PASO 2: Uso de un espacio de trabajo limpio</a:t>
            </a:r>
          </a:p>
          <a:p>
            <a:pPr defTabSz="457200">
              <a:spcBef>
                <a:spcPts val="600"/>
              </a:spcBef>
              <a:spcAft>
                <a:spcPts val="1200"/>
              </a:spcAft>
              <a:buClrTx/>
              <a:buFontTx/>
              <a:buNone/>
            </a:pPr>
            <a:r>
              <a:rPr lang="es-ES" sz="1200" dirty="0">
                <a:solidFill>
                  <a:prstClr val="black"/>
                </a:solidFill>
                <a:latin typeface="Calibri" panose="020F0502020204030204"/>
                <a:ea typeface="Calibri"/>
                <a:cs typeface="+mn-cs"/>
              </a:rPr>
              <a:t>PASO 3: Uso de jeringa y aguja estériles y nuevas </a:t>
            </a:r>
          </a:p>
          <a:p>
            <a:pPr defTabSz="457200">
              <a:spcBef>
                <a:spcPts val="600"/>
              </a:spcBef>
              <a:spcAft>
                <a:spcPts val="1200"/>
              </a:spcAft>
              <a:buClrTx/>
              <a:buFontTx/>
              <a:buNone/>
            </a:pPr>
            <a:r>
              <a:rPr lang="es-ES" sz="1200" dirty="0">
                <a:solidFill>
                  <a:prstClr val="black"/>
                </a:solidFill>
                <a:latin typeface="Calibri" panose="020F0502020204030204"/>
                <a:ea typeface="Calibri"/>
                <a:cs typeface="+mn-cs"/>
              </a:rPr>
              <a:t>PASO 4: Uso de vial de medicamento y diluyente estériles</a:t>
            </a:r>
          </a:p>
          <a:p>
            <a:pPr defTabSz="457200">
              <a:lnSpc>
                <a:spcPct val="150000"/>
              </a:lnSpc>
              <a:spcAft>
                <a:spcPts val="1200"/>
              </a:spcAft>
              <a:buClrTx/>
              <a:buFontTx/>
              <a:buNone/>
            </a:pPr>
            <a:r>
              <a:rPr lang="es-ES" sz="1200" dirty="0">
                <a:solidFill>
                  <a:prstClr val="black"/>
                </a:solidFill>
                <a:latin typeface="Calibri" panose="020F0502020204030204"/>
                <a:ea typeface="Calibri"/>
                <a:cs typeface="+mn-cs"/>
              </a:rPr>
              <a:t>PASO 5: Preparación de la piel</a:t>
            </a:r>
          </a:p>
          <a:p>
            <a:pPr defTabSz="457200">
              <a:lnSpc>
                <a:spcPct val="150000"/>
              </a:lnSpc>
              <a:spcAft>
                <a:spcPts val="1200"/>
              </a:spcAft>
              <a:buClrTx/>
              <a:buFontTx/>
              <a:buNone/>
            </a:pPr>
            <a:r>
              <a:rPr lang="es-ES" sz="1200" dirty="0">
                <a:solidFill>
                  <a:prstClr val="black"/>
                </a:solidFill>
                <a:latin typeface="Calibri" panose="020F0502020204030204"/>
                <a:ea typeface="Calibri"/>
                <a:cs typeface="+mn-cs"/>
              </a:rPr>
              <a:t>PASO 6: Recolección adecuada de los objetos cortopunzantes</a:t>
            </a:r>
          </a:p>
          <a:p>
            <a:pPr defTabSz="457200">
              <a:lnSpc>
                <a:spcPct val="150000"/>
              </a:lnSpc>
              <a:buClrTx/>
              <a:buFontTx/>
              <a:buNone/>
            </a:pPr>
            <a:r>
              <a:rPr lang="es-ES" sz="1200" dirty="0">
                <a:solidFill>
                  <a:prstClr val="black"/>
                </a:solidFill>
                <a:latin typeface="Calibri" panose="020F0502020204030204"/>
                <a:ea typeface="Calibri"/>
                <a:cs typeface="+mn-cs"/>
              </a:rPr>
              <a:t>PASO 7: Manejo adecuado de los desechos</a:t>
            </a:r>
          </a:p>
          <a:p>
            <a:endParaRPr lang="en-US" i="1" dirty="0"/>
          </a:p>
          <a:p>
            <a:r>
              <a:rPr lang="es-ES" i="0" dirty="0"/>
              <a:t>Vamos a ver cada paso en más detalle.</a:t>
            </a:r>
          </a:p>
        </p:txBody>
      </p:sp>
      <p:sp>
        <p:nvSpPr>
          <p:cNvPr id="4" name="Slide Number Placeholder 3"/>
          <p:cNvSpPr>
            <a:spLocks noGrp="1"/>
          </p:cNvSpPr>
          <p:nvPr>
            <p:ph type="sldNum" sz="quarter" idx="5"/>
          </p:nvPr>
        </p:nvSpPr>
        <p:spPr/>
        <p:txBody>
          <a:bodyPr/>
          <a:lstStyle/>
          <a:p>
            <a:fld id="{013ECF37-58F2-451B-830D-18D9FC63CA3B}" type="slidenum">
              <a:rPr lang="en-US" smtClean="0"/>
              <a:t>5</a:t>
            </a:fld>
            <a:endParaRPr lang="en-US"/>
          </a:p>
        </p:txBody>
      </p:sp>
    </p:spTree>
    <p:extLst>
      <p:ext uri="{BB962C8B-B14F-4D97-AF65-F5344CB8AC3E}">
        <p14:creationId xmlns:p14="http://schemas.microsoft.com/office/powerpoint/2010/main" val="1233767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p>
          <a:p>
            <a:r>
              <a:rPr lang="es-ES" dirty="0"/>
              <a:t>Primero, antes de preparar una inyección, deberán higienizarse las manos. También necesitan higienizarse las manos antes y después de administrar la inyección. Aunque pueden usar guantes, su uso no sustituye la necesidad de higienizarse las manos.</a:t>
            </a:r>
          </a:p>
        </p:txBody>
      </p:sp>
      <p:sp>
        <p:nvSpPr>
          <p:cNvPr id="4" name="Slide Number Placeholder 3"/>
          <p:cNvSpPr>
            <a:spLocks noGrp="1"/>
          </p:cNvSpPr>
          <p:nvPr>
            <p:ph type="sldNum" sz="quarter" idx="5"/>
          </p:nvPr>
        </p:nvSpPr>
        <p:spPr/>
        <p:txBody>
          <a:bodyPr/>
          <a:lstStyle/>
          <a:p>
            <a:fld id="{013ECF37-58F2-451B-830D-18D9FC63CA3B}" type="slidenum">
              <a:rPr lang="en-US" smtClean="0"/>
              <a:t>6</a:t>
            </a:fld>
            <a:endParaRPr lang="en-US"/>
          </a:p>
        </p:txBody>
      </p:sp>
    </p:spTree>
    <p:extLst>
      <p:ext uri="{BB962C8B-B14F-4D97-AF65-F5344CB8AC3E}">
        <p14:creationId xmlns:p14="http://schemas.microsoft.com/office/powerpoint/2010/main" val="319159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p>
          <a:p>
            <a:r>
              <a:rPr lang="es-ES" dirty="0"/>
              <a:t>Además de manos limpias, necesitan un espacio de trabajo limpio. Cuando preparen una inyección, siempre háganlo en un área limpia y designada. </a:t>
            </a:r>
          </a:p>
        </p:txBody>
      </p:sp>
      <p:sp>
        <p:nvSpPr>
          <p:cNvPr id="4" name="Slide Number Placeholder 3"/>
          <p:cNvSpPr>
            <a:spLocks noGrp="1"/>
          </p:cNvSpPr>
          <p:nvPr>
            <p:ph type="sldNum" sz="quarter" idx="5"/>
          </p:nvPr>
        </p:nvSpPr>
        <p:spPr/>
        <p:txBody>
          <a:bodyPr/>
          <a:lstStyle/>
          <a:p>
            <a:fld id="{013ECF37-58F2-451B-830D-18D9FC63CA3B}" type="slidenum">
              <a:rPr lang="en-US" smtClean="0"/>
              <a:t>7</a:t>
            </a:fld>
            <a:endParaRPr lang="en-US"/>
          </a:p>
        </p:txBody>
      </p:sp>
    </p:spTree>
    <p:extLst>
      <p:ext uri="{BB962C8B-B14F-4D97-AF65-F5344CB8AC3E}">
        <p14:creationId xmlns:p14="http://schemas.microsoft.com/office/powerpoint/2010/main" val="3020095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Siempre usen una jeringa y aguja estériles. Deberán usar una aguja y jeringa solo una vez para un paciente. Si es posible, usen una aguja y jeringa </a:t>
            </a:r>
            <a:r>
              <a:rPr lang="es-ES" sz="1200" dirty="0">
                <a:solidFill>
                  <a:prstClr val="black"/>
                </a:solidFill>
                <a:latin typeface="Calibri" panose="020F0502020204030204"/>
                <a:ea typeface="Calibri"/>
                <a:cs typeface="+mn-cs"/>
              </a:rPr>
              <a:t>con mecanismos que impidan su reutilización o que protejan contra lesiones.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Si el empaque de la aguja o jeringa ha sido perforado, roto o expuesto a humedad, podría estar contaminada, y no deberían usarla.</a:t>
            </a:r>
          </a:p>
          <a:p>
            <a:endParaRPr lang="en-US" dirty="0"/>
          </a:p>
          <a:p>
            <a:r>
              <a:rPr lang="es-ES" dirty="0"/>
              <a:t>Según el establecimiento de atención médica y las cadenas de suministro, vemos mucha reutilización de agujas y jeringas, y hay algunos datos no comprobados de brotes anteriores de que reutilizar agujas y jeringas podría contribuir a la amplificación del ébola o de la enfermedad de Marburgo en centros de atención médica, especialmente en áreas donde se considera a las inyecciones como el estándar terapéutico en comparación con los medicamentos orales. El uso de agujas y jeringa estériles es importante.</a:t>
            </a:r>
          </a:p>
          <a:p>
            <a:endParaRPr lang="en-US" dirty="0"/>
          </a:p>
        </p:txBody>
      </p:sp>
      <p:sp>
        <p:nvSpPr>
          <p:cNvPr id="4" name="Slide Number Placeholder 3"/>
          <p:cNvSpPr>
            <a:spLocks noGrp="1"/>
          </p:cNvSpPr>
          <p:nvPr>
            <p:ph type="sldNum" sz="quarter" idx="5"/>
          </p:nvPr>
        </p:nvSpPr>
        <p:spPr/>
        <p:txBody>
          <a:bodyPr/>
          <a:lstStyle/>
          <a:p>
            <a:fld id="{013ECF37-58F2-451B-830D-18D9FC63CA3B}" type="slidenum">
              <a:rPr lang="en-US" smtClean="0"/>
              <a:t>8</a:t>
            </a:fld>
            <a:endParaRPr lang="en-US"/>
          </a:p>
        </p:txBody>
      </p:sp>
    </p:spTree>
    <p:extLst>
      <p:ext uri="{BB962C8B-B14F-4D97-AF65-F5344CB8AC3E}">
        <p14:creationId xmlns:p14="http://schemas.microsoft.com/office/powerpoint/2010/main" val="3049675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p>
          <a:p>
            <a:r>
              <a:rPr lang="es-ES" dirty="0"/>
              <a:t>Puede que noten un patrón aquí: manos limpias, espacio de trabajo limpio, aguja y jeringa estériles, y ahora agregamos un vial de medicamento estéril. </a:t>
            </a:r>
          </a:p>
          <a:p>
            <a:endParaRPr lang="en-US" dirty="0"/>
          </a:p>
          <a:p>
            <a:r>
              <a:rPr lang="es-ES" dirty="0"/>
              <a:t>Siempre deben leer las etiquetas de los viales y seguir las recomendaciones para el producto específico sobre su uso, almacenamiento y manipulación. También deben verificar la vía de administración. ¿Es intramuscular? ¿Es intradérmica? Y deberían revisar la fecha de vencimiento en el vial o la ampolla. Si la fecha ya pasó, no deben usar el medicamento.</a:t>
            </a:r>
          </a:p>
          <a:p>
            <a:endParaRPr lang="en-US" dirty="0"/>
          </a:p>
          <a:p>
            <a:r>
              <a:rPr lang="es-ES" dirty="0"/>
              <a:t>Para evitar la contaminación, antes de una inyección, siempre limpien la tapa o el tapón de goma de un vial de medicamento con alcohol al 70 % u otro antiséptico disponible y dejen que se sequen al aire. Luego, solo perforen el vial del medicamento con una aguja estéril. Se prefieren los viales de medicamento de una dosis cuando sea posible, pero si deben usar viales de múltiples dosis, desinfecten el tapón de goma antes de cada uso y usen una aguja y jeringa estériles cada vez para evitar la contaminación. Recuerden que el tamaño o la forma de un vial no indican si contiene una o múltiples dosis. Siempre revisen la etiqueta y no usen viales de una dosis más de una vez.</a:t>
            </a:r>
          </a:p>
        </p:txBody>
      </p:sp>
      <p:sp>
        <p:nvSpPr>
          <p:cNvPr id="4" name="Slide Number Placeholder 3"/>
          <p:cNvSpPr>
            <a:spLocks noGrp="1"/>
          </p:cNvSpPr>
          <p:nvPr>
            <p:ph type="sldNum" sz="quarter" idx="5"/>
          </p:nvPr>
        </p:nvSpPr>
        <p:spPr/>
        <p:txBody>
          <a:bodyPr/>
          <a:lstStyle/>
          <a:p>
            <a:fld id="{013ECF37-58F2-451B-830D-18D9FC63CA3B}" type="slidenum">
              <a:rPr lang="en-US" smtClean="0"/>
              <a:t>9</a:t>
            </a:fld>
            <a:endParaRPr lang="en-US"/>
          </a:p>
        </p:txBody>
      </p:sp>
    </p:spTree>
    <p:extLst>
      <p:ext uri="{BB962C8B-B14F-4D97-AF65-F5344CB8AC3E}">
        <p14:creationId xmlns:p14="http://schemas.microsoft.com/office/powerpoint/2010/main" val="2371634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p>
          <a:p>
            <a:r>
              <a:rPr lang="es-ES" dirty="0"/>
              <a:t>El último paso para garantizar la seguridad antes de administrar una inyección es preparar la piel del paciente en el lugar donde se va a administrar.</a:t>
            </a:r>
          </a:p>
          <a:p>
            <a:endParaRPr lang="en-US" dirty="0"/>
          </a:p>
          <a:p>
            <a:r>
              <a:rPr lang="es-ES" sz="1200" dirty="0">
                <a:solidFill>
                  <a:srgbClr val="000000"/>
                </a:solidFill>
                <a:effectLst/>
                <a:latin typeface="Calibri" panose="020F0502020204030204" pitchFamily="34" charset="0"/>
                <a:ea typeface="Calibri"/>
                <a:cs typeface="Calibri"/>
              </a:rPr>
              <a:t>Para hacer esto, apliquen una solución a base de alcohol al 60-70 % (como alcohol isopropílico, etanol u otro antiséptico disponible) a un bastoncito de algodón (hisopo) o toallita de un uso.</a:t>
            </a:r>
          </a:p>
          <a:p>
            <a:endParaRPr lang="en-US" sz="1200" dirty="0">
              <a:effectLst/>
              <a:latin typeface="Calibri"/>
              <a:ea typeface="Calibri"/>
              <a:cs typeface="Calibri"/>
            </a:endParaRPr>
          </a:p>
          <a:p>
            <a:r>
              <a:rPr lang="es-ES" sz="1200" dirty="0">
                <a:solidFill>
                  <a:srgbClr val="000000"/>
                </a:solidFill>
                <a:effectLst/>
                <a:latin typeface="Calibri" panose="020F0502020204030204" pitchFamily="34" charset="0"/>
                <a:ea typeface="Calibri"/>
                <a:cs typeface="Calibri"/>
              </a:rPr>
              <a:t>Limpien el área donde van a administrar la inyección desde el centro del lugar donde se va a poner hacia afuera, pero no lo repitan en la misma área.</a:t>
            </a:r>
          </a:p>
          <a:p>
            <a:endParaRPr lang="en-US" sz="1200" dirty="0">
              <a:effectLst/>
              <a:latin typeface="Calibri"/>
              <a:ea typeface="Calibri"/>
              <a:cs typeface="Calibri"/>
            </a:endParaRPr>
          </a:p>
          <a:p>
            <a:r>
              <a:rPr lang="es-ES" sz="1200" dirty="0">
                <a:solidFill>
                  <a:srgbClr val="000000"/>
                </a:solidFill>
                <a:effectLst/>
                <a:latin typeface="Calibri" panose="020F0502020204030204" pitchFamily="34" charset="0"/>
                <a:ea typeface="Calibri"/>
                <a:cs typeface="Calibri"/>
              </a:rPr>
              <a:t>Apliquen la solución por 30 segundos y después dejen secar por completo.</a:t>
            </a:r>
          </a:p>
          <a:p>
            <a:endParaRPr lang="en-US" sz="1200" dirty="0">
              <a:effectLst/>
              <a:latin typeface="Calibri"/>
              <a:ea typeface="Calibri"/>
              <a:cs typeface="Calibri"/>
            </a:endParaRPr>
          </a:p>
          <a:p>
            <a:r>
              <a:rPr lang="es-ES" sz="1200" dirty="0">
                <a:solidFill>
                  <a:srgbClr val="000000"/>
                </a:solidFill>
                <a:effectLst/>
                <a:latin typeface="Calibri" panose="020F0502020204030204" pitchFamily="34" charset="0"/>
                <a:ea typeface="Calibri"/>
              </a:rPr>
              <a:t>Cuando hagan esto, NO usen algodones almacenados en un recipiente de múltiples usos húmedo.</a:t>
            </a:r>
          </a:p>
          <a:p>
            <a:endParaRPr lang="en-US" sz="1200" dirty="0">
              <a:solidFill>
                <a:srgbClr val="000000"/>
              </a:solidFill>
              <a:effectLst/>
              <a:latin typeface="Calibri" panose="020F0502020204030204" pitchFamily="34" charset="0"/>
              <a:cs typeface="Calibri" panose="020F0502020204030204" pitchFamily="34" charset="0"/>
            </a:endParaRPr>
          </a:p>
          <a:p>
            <a:r>
              <a:rPr lang="es-ES" sz="1200" dirty="0">
                <a:solidFill>
                  <a:srgbClr val="000000"/>
                </a:solidFill>
                <a:effectLst/>
                <a:latin typeface="Calibri" panose="020F0502020204030204" pitchFamily="34" charset="0"/>
                <a:cs typeface="Calibri" panose="020F0502020204030204" pitchFamily="34" charset="0"/>
              </a:rPr>
              <a:t>Ahora, con las manos limpias, un espacio de trabajo limpio, una aguja y jeringa estériles, un vial de medicamento estéril y un lugar de inyección preparado, están listos para administrar la inyección de forma segura.</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093420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p>
          <a:p>
            <a:r>
              <a:rPr lang="es-ES" b="0" i="0" dirty="0"/>
              <a:t>Pero</a:t>
            </a:r>
            <a:r>
              <a:rPr lang="es-ES" dirty="0"/>
              <a:t> las prácticas seguras de inyección no terminan con la inyección. Cómo desechan las agujas y jeringas también es importante. </a:t>
            </a:r>
          </a:p>
          <a:p>
            <a:endParaRPr lang="en-US" dirty="0"/>
          </a:p>
          <a:p>
            <a:r>
              <a:rPr lang="es-ES" dirty="0"/>
              <a:t>Idealmente, cuando se administra una inyección, hay una caja para objetos cortopunzantes al alcance de la mano. Inmediatamente después de administrar una inyección, deberían desechar la aguja y jeringa en la caja. </a:t>
            </a:r>
          </a:p>
          <a:p>
            <a:endParaRPr lang="en-US" dirty="0"/>
          </a:p>
          <a:p>
            <a:r>
              <a:rPr lang="es-ES" dirty="0"/>
              <a:t>Nunca deben desprender la aguja de la jeringa. Ambas piezas deben colocarse en el recipiente para objetos cortopunzantes como unidad para reducir el riesgo de lesiones. </a:t>
            </a:r>
          </a:p>
          <a:p>
            <a:r>
              <a:rPr lang="es-ES" dirty="0"/>
              <a:t>Deben evitar volver a tapar las agujas, como se ve en la imagen en la parte inferior izquierda. Deben evitar doblar o romper agujas, o dejar agujas en un vial o en una bolsa de medicamento intravenoso, como se ve en las imágenes en el centro y la parte inferior derecha.</a:t>
            </a:r>
          </a:p>
          <a:p>
            <a:r>
              <a:rPr lang="es-ES" dirty="0"/>
              <a:t> </a:t>
            </a:r>
          </a:p>
          <a:p>
            <a:r>
              <a:rPr lang="es-ES" dirty="0"/>
              <a:t>Además, nunca deberían llenar de más los recipientes para objetos cortopunzantes. </a:t>
            </a:r>
          </a:p>
          <a:p>
            <a:endParaRPr lang="en-US" dirty="0"/>
          </a:p>
          <a:p>
            <a:r>
              <a:rPr lang="es-ES" dirty="0"/>
              <a:t>Estas malas prácticas para las inyecciones pueden producir la contaminación o pinchazos de aguja accidentales, lo que puede causar la transmisión del ébola o de la enfermedad de Marburgo a ustedes o sus pacientes.</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1953785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a:t>Guion:</a:t>
            </a:r>
          </a:p>
          <a:p>
            <a:r>
              <a:rPr lang="es-ES"/>
              <a:t>Como se mencionó en la diapositiva anterior, lo ideal es que los recipientes para objetos cortopunzantes estén ubicados en cada área de atención del paciente, al alcance de la mano de donde están administrando la inyección. Sobre todo, los recipientes para objetos cortopunzantes no deben colocarse en el piso donde los niños podrían agarrarlos o donde una frecuente exposición a la humedad en el piso podría causar que ciertos tipos de recipientes se rompan. En su lugar, los recipientes para objetos cortopunzantes podrían ubicarse en un carrito con medicamentos, en una pared o en una superficie cercana, como una mesa.</a:t>
            </a:r>
          </a:p>
          <a:p>
            <a:endParaRPr lang="en-US"/>
          </a:p>
          <a:p>
            <a:r>
              <a:rPr lang="es-ES"/>
              <a:t>Cuando desechen agujas y jeringas, no llenen los recipientes de más.</a:t>
            </a:r>
          </a:p>
        </p:txBody>
      </p:sp>
      <p:sp>
        <p:nvSpPr>
          <p:cNvPr id="4" name="Slide Number Placeholder 3"/>
          <p:cNvSpPr>
            <a:spLocks noGrp="1"/>
          </p:cNvSpPr>
          <p:nvPr>
            <p:ph type="sldNum" sz="quarter" idx="5"/>
          </p:nvPr>
        </p:nvSpPr>
        <p:spPr/>
        <p:txBody>
          <a:bodyPr/>
          <a:lstStyle/>
          <a:p>
            <a:fld id="{013ECF37-58F2-451B-830D-18D9FC63CA3B}" type="slidenum">
              <a:rPr lang="en-US" smtClean="0"/>
              <a:t>12</a:t>
            </a:fld>
            <a:endParaRPr lang="en-US"/>
          </a:p>
        </p:txBody>
      </p:sp>
    </p:spTree>
    <p:extLst>
      <p:ext uri="{BB962C8B-B14F-4D97-AF65-F5344CB8AC3E}">
        <p14:creationId xmlns:p14="http://schemas.microsoft.com/office/powerpoint/2010/main" val="555264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a:t>Guion:</a:t>
            </a:r>
          </a:p>
          <a:p>
            <a:r>
              <a:rPr lang="es-ES"/>
              <a:t>Ahora que hablamos sobre desechar agujas y otros objetos cortopunzantes, verifiquemos sus conocimientos. Imaginen que se encuentran con este recipiente para objetos cortopunzantes en su centro de atención médica. ¿Qué cambios deben hacerse para que el desecho de estos objetos sea más seguro aquí? </a:t>
            </a:r>
            <a:r>
              <a:rPr lang="es-ES" i="1"/>
              <a:t>[Deles unos minutos a los participantes para conversar entre todos o en grupos pequeños].</a:t>
            </a:r>
          </a:p>
          <a:p>
            <a:endParaRPr lang="en-US"/>
          </a:p>
        </p:txBody>
      </p:sp>
      <p:sp>
        <p:nvSpPr>
          <p:cNvPr id="4" name="Slide Number Placeholder 3"/>
          <p:cNvSpPr>
            <a:spLocks noGrp="1"/>
          </p:cNvSpPr>
          <p:nvPr>
            <p:ph type="sldNum" sz="quarter" idx="5"/>
          </p:nvPr>
        </p:nvSpPr>
        <p:spPr/>
        <p:txBody>
          <a:bodyPr/>
          <a:lstStyle/>
          <a:p>
            <a:fld id="{013ECF37-58F2-451B-830D-18D9FC63CA3B}" type="slidenum">
              <a:rPr lang="en-US" smtClean="0"/>
              <a:t>13</a:t>
            </a:fld>
            <a:endParaRPr lang="en-US"/>
          </a:p>
        </p:txBody>
      </p:sp>
    </p:spTree>
    <p:extLst>
      <p:ext uri="{BB962C8B-B14F-4D97-AF65-F5344CB8AC3E}">
        <p14:creationId xmlns:p14="http://schemas.microsoft.com/office/powerpoint/2010/main" val="3242548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a:t>
            </a:r>
            <a:r>
              <a:rPr lang="es-ES" i="1" dirty="0"/>
              <a:t>Puede que necesite adaptar lo siguiente según lo que hayan conversado los participantes sobre la foto en la diapositiva anterior].</a:t>
            </a:r>
          </a:p>
          <a:p>
            <a:endParaRPr lang="en-US" i="1" dirty="0"/>
          </a:p>
          <a:p>
            <a:r>
              <a:rPr lang="es-ES" i="1" dirty="0"/>
              <a:t>Guion</a:t>
            </a:r>
            <a:r>
              <a:rPr lang="es-ES" dirty="0"/>
              <a:t>:</a:t>
            </a:r>
          </a:p>
          <a:p>
            <a:r>
              <a:rPr lang="es-ES" dirty="0"/>
              <a:t>La caja para objetos cortopunzantes está en el piso. Esto hace que sea más fácil para los niños pequeños y otras personas meter la mano. Las cajas para objetos cortopunzantes nunca deben estar en el piso. Todo el desecho de objetos cortopunzantes debe estar ADENTRO del recipiente, no solo encima. Pueden ver que varios productos cortopunzantes están encima de este recipiente.</a:t>
            </a:r>
          </a:p>
          <a:p>
            <a:r>
              <a:rPr lang="es-ES" dirty="0"/>
              <a:t>En esos productos que están encima, podemos ver agujas a las que se les volvió a poner la tapa, agujas sin jeringas y jeringas sin agujas. Recuerden que deben desechar las agujas y jeringas juntas como una sola unidad, y nunca deben volver a ponerle la tapa a una aguja usada.</a:t>
            </a:r>
          </a:p>
          <a:p>
            <a:r>
              <a:rPr lang="es-ES" dirty="0"/>
              <a:t>Por último, hay recipientes aparte para separar los desechos aquí, lo que es una buena práctica, pero no está claro para qué es el recipiente gris a la derecha. Se debe etiquetar para que los objetos cortopunzantes no se desechen por error ahí.</a:t>
            </a:r>
          </a:p>
          <a:p>
            <a:endParaRPr lang="en-US" dirty="0"/>
          </a:p>
        </p:txBody>
      </p:sp>
      <p:sp>
        <p:nvSpPr>
          <p:cNvPr id="4" name="Slide Number Placeholder 3"/>
          <p:cNvSpPr>
            <a:spLocks noGrp="1"/>
          </p:cNvSpPr>
          <p:nvPr>
            <p:ph type="sldNum" sz="quarter" idx="5"/>
          </p:nvPr>
        </p:nvSpPr>
        <p:spPr/>
        <p:txBody>
          <a:bodyPr/>
          <a:lstStyle/>
          <a:p>
            <a:fld id="{013ECF37-58F2-451B-830D-18D9FC63CA3B}" type="slidenum">
              <a:rPr lang="en-US" smtClean="0"/>
              <a:t>14</a:t>
            </a:fld>
            <a:endParaRPr lang="en-US"/>
          </a:p>
        </p:txBody>
      </p:sp>
    </p:spTree>
    <p:extLst>
      <p:ext uri="{BB962C8B-B14F-4D97-AF65-F5344CB8AC3E}">
        <p14:creationId xmlns:p14="http://schemas.microsoft.com/office/powerpoint/2010/main" val="3963212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b="1" i="1" dirty="0"/>
              <a:t>Reflexión</a:t>
            </a:r>
            <a:r>
              <a:rPr lang="es-ES" i="1" dirty="0"/>
              <a:t>: </a:t>
            </a:r>
          </a:p>
          <a:p>
            <a:pPr marL="171450" indent="-171450">
              <a:buFont typeface="Arial" panose="020B0604020202020204" pitchFamily="34" charset="0"/>
              <a:buChar char="•"/>
            </a:pPr>
            <a:r>
              <a:rPr lang="es-ES" i="1" dirty="0"/>
              <a:t>Anima a los participantes a aplicar, analizar y evaluar lo que han aprendido, lo que los ayuda a profundizar su comprensión del tema. </a:t>
            </a:r>
          </a:p>
          <a:p>
            <a:pPr marL="171450" indent="-171450">
              <a:buFont typeface="Arial" panose="020B0604020202020204" pitchFamily="34" charset="0"/>
              <a:buChar char="•"/>
            </a:pPr>
            <a:r>
              <a:rPr lang="es-ES" i="1" dirty="0"/>
              <a:t>Les permite a los participantes pensar sobre cómo lo nuevo que están aprendiendo aplica a sus conocimientos y experiencias anteriores, lo que les ayuda a entender y recordar mejor las ideas que se enseñaron.</a:t>
            </a:r>
          </a:p>
          <a:p>
            <a:pPr marL="171450" indent="-171450">
              <a:buFont typeface="Arial" panose="020B0604020202020204" pitchFamily="34" charset="0"/>
              <a:buChar char="•"/>
            </a:pPr>
            <a:r>
              <a:rPr lang="es-ES" i="1" dirty="0"/>
              <a:t>Le permite a usted verificar la comprensión que tienen los participantes de lo que se ha conversado, para ver si es necesario repasar algunos temas.</a:t>
            </a:r>
          </a:p>
          <a:p>
            <a:endParaRPr lang="en-US" i="1" dirty="0"/>
          </a:p>
          <a:p>
            <a:r>
              <a:rPr lang="es-ES" i="1" dirty="0"/>
              <a:t>Guion:</a:t>
            </a:r>
          </a:p>
          <a:p>
            <a:r>
              <a:rPr lang="es-ES" dirty="0"/>
              <a:t>Ahora que hemos conversado sobre las prácticas ideales de seguridad relacionada con las inyecciones, conversemos sobre cómo podría verse esto en su centro. ¿Qué dificultades han encontrado en su centro respecto a la práctica de 1 aguja, 1 jeringa para 1 paciente, 1 vez? </a:t>
            </a:r>
          </a:p>
          <a:p>
            <a:r>
              <a:rPr lang="es-ES" dirty="0"/>
              <a:t>[</a:t>
            </a:r>
            <a:r>
              <a:rPr lang="es-ES" i="1" dirty="0"/>
              <a:t>Deles a los participantes unos minutos para responder; puede que quiera escribir las respuestas en una pizarra negra o blanca, o en una hoja de papel grande si tiene estos materiales</a:t>
            </a:r>
            <a:r>
              <a:rPr lang="es-ES" dirty="0"/>
              <a:t>].</a:t>
            </a:r>
          </a:p>
          <a:p>
            <a:endParaRPr lang="en-US" dirty="0"/>
          </a:p>
          <a:p>
            <a:r>
              <a:rPr lang="es-ES" dirty="0"/>
              <a:t>¿Cuáles son algunas formas en las que se pueden superar estos desafíos? </a:t>
            </a:r>
          </a:p>
          <a:p>
            <a:r>
              <a:rPr lang="es-ES" i="0" dirty="0"/>
              <a:t>[</a:t>
            </a:r>
            <a:r>
              <a:rPr lang="es-ES" i="1" dirty="0"/>
              <a:t>Las respuestas variarán. Usted también puede hacer sugerencias según lo considere oportuno].</a:t>
            </a:r>
          </a:p>
          <a:p>
            <a:endParaRPr lang="en-US" i="1" dirty="0"/>
          </a:p>
          <a:p>
            <a:r>
              <a:rPr lang="es-ES" i="0" dirty="0"/>
              <a:t>¿Qué dificultades encuentran en su centro respecto al desecho seguro de agujas y otros objetos cortopunzantes en recipientes?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a:t>
            </a:r>
            <a:r>
              <a:rPr lang="es-ES" i="1" dirty="0"/>
              <a:t>Deles a los participantes unos minutos para responder; puede que quiera escribir las respuestas en una pizarra negra o blanca, o en una hoja de papel grande si tiene estos materiales</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i="0" dirty="0"/>
              <a:t>¿Cómo se pueden superar estas dificultades?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0" dirty="0"/>
              <a:t>[</a:t>
            </a:r>
            <a:r>
              <a:rPr lang="es-ES" i="1" dirty="0"/>
              <a:t>Las respuestas variarán. Usted también puede hacer sugerencias según lo considere oportuno].</a:t>
            </a:r>
          </a:p>
          <a:p>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1759015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t>Guion:</a:t>
            </a:r>
          </a:p>
          <a:p>
            <a:r>
              <a:rPr lang="es-ES"/>
              <a:t>Esto concluye nuestra sesión de hoy. Antes de que se vayan, quiero repasar algunos puntos clave que espero que se lleven de nuestro tiempo juntos. Recuerden que la seguridad relacionada con las inyecciones ayuda a protegerlos a ustedes, sus compañeros de trabajo y sus pacientes. </a:t>
            </a:r>
          </a:p>
          <a:p>
            <a:endParaRPr lang="en-US" dirty="0"/>
          </a:p>
          <a:p>
            <a:r>
              <a:rPr lang="es-ES"/>
              <a:t>Ya que el ébola o la enfermedad de Marburgo puede potencialmente propagarse al reutilizar agujas, es fundamental usar solo una jeringa y una aguja para un paciente solo una vez. </a:t>
            </a:r>
          </a:p>
          <a:p>
            <a:endParaRPr lang="en-US" dirty="0"/>
          </a:p>
          <a:p>
            <a:r>
              <a:rPr lang="es-ES"/>
              <a:t>Para protegerse contra los pinchazos de aguja accidentales que potencialmente podrían infectarlos con el virus, es fundamental desechar las agujas y otros objetos cortopunzantes de forma correcta.</a:t>
            </a:r>
          </a:p>
        </p:txBody>
      </p:sp>
      <p:sp>
        <p:nvSpPr>
          <p:cNvPr id="4" name="Slide Number Placeholder 3"/>
          <p:cNvSpPr>
            <a:spLocks noGrp="1"/>
          </p:cNvSpPr>
          <p:nvPr>
            <p:ph type="sldNum" sz="quarter" idx="5"/>
          </p:nvPr>
        </p:nvSpPr>
        <p:spPr/>
        <p:txBody>
          <a:bodyPr/>
          <a:lstStyle/>
          <a:p>
            <a:fld id="{013ECF37-58F2-451B-830D-18D9FC63CA3B}" type="slidenum">
              <a:rPr lang="en-US" smtClean="0"/>
              <a:t>16</a:t>
            </a:fld>
            <a:endParaRPr lang="en-US"/>
          </a:p>
        </p:txBody>
      </p:sp>
    </p:spTree>
    <p:extLst>
      <p:ext uri="{BB962C8B-B14F-4D97-AF65-F5344CB8AC3E}">
        <p14:creationId xmlns:p14="http://schemas.microsoft.com/office/powerpoint/2010/main" val="301674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cdc.gov/" TargetMode="External"/><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_508NCEZID">
    <p:bg>
      <p:bgPr>
        <a:solidFill>
          <a:schemeClr val="bg2"/>
        </a:solid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1951956" y="2423520"/>
            <a:ext cx="8021486" cy="1155779"/>
          </a:xfrm>
          <a:prstGeom prst="rect">
            <a:avLst/>
          </a:prstGeom>
        </p:spPr>
        <p:txBody>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951956" y="3898128"/>
            <a:ext cx="8036491" cy="457200"/>
          </a:xfrm>
          <a:prstGeom prst="rect">
            <a:avLst/>
          </a:prstGeom>
        </p:spPr>
        <p:txBody>
          <a:bodyPr/>
          <a:lstStyle>
            <a:lvl1pPr marL="0" indent="0" algn="l">
              <a:buNone/>
              <a:defRPr lang="en-US" sz="3200" b="0" kern="1200" baseline="0" dirty="0">
                <a:solidFill>
                  <a:schemeClr val="accent5">
                    <a:lumMod val="75000"/>
                  </a:schemeClr>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1295400"/>
          </a:xfrm>
          <a:prstGeom prst="rect">
            <a:avLst/>
          </a:prstGeom>
        </p:spPr>
        <p:txBody>
          <a:bodyPr/>
          <a:lstStyle>
            <a:lvl1pPr marL="0" indent="0" algn="l">
              <a:lnSpc>
                <a:spcPts val="2667"/>
              </a:lnSpc>
              <a:buNone/>
              <a:defRPr lang="en-US" sz="2400" b="1" kern="1200" baseline="0" dirty="0">
                <a:solidFill>
                  <a:srgbClr val="0039A6"/>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6AC1AD1-3225-A833-4F2E-4EEF3A79504A}"/>
              </a:ext>
            </a:extLst>
          </p:cNvPr>
          <p:cNvSpPr txBox="1"/>
          <p:nvPr userDrawn="1"/>
        </p:nvSpPr>
        <p:spPr>
          <a:xfrm>
            <a:off x="8574374" y="6268880"/>
            <a:ext cx="31604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rgbClr val="0039A6"/>
                </a:solidFill>
                <a:latin typeface="Calibri"/>
                <a:cs typeface="Calibri"/>
              </a:rPr>
              <a:t>Actualización: j</a:t>
            </a:r>
            <a:r>
              <a:rPr lang="es-ES" b="1" dirty="0">
                <a:solidFill>
                  <a:schemeClr val="tx1">
                    <a:lumMod val="75000"/>
                  </a:schemeClr>
                </a:solidFill>
                <a:latin typeface="Calibri"/>
                <a:cs typeface="Calibri"/>
              </a:rPr>
              <a:t>unio del 2026</a:t>
            </a:r>
          </a:p>
        </p:txBody>
      </p:sp>
    </p:spTree>
    <p:extLst>
      <p:ext uri="{BB962C8B-B14F-4D97-AF65-F5344CB8AC3E}">
        <p14:creationId xmlns:p14="http://schemas.microsoft.com/office/powerpoint/2010/main" val="2384812784"/>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77339845"/>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4064844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339062066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139201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83150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28954048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_508O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8355ED-EEC7-37EC-E090-EBBE94547BCD}"/>
              </a:ext>
            </a:extLst>
          </p:cNvPr>
          <p:cNvSpPr>
            <a:spLocks noGrp="1"/>
          </p:cNvSpPr>
          <p:nvPr>
            <p:ph type="title" hasCustomPrompt="1"/>
          </p:nvPr>
        </p:nvSpPr>
        <p:spPr>
          <a:xfrm>
            <a:off x="725906" y="1568283"/>
            <a:ext cx="10515600" cy="1325563"/>
          </a:xfrm>
          <a:prstGeom prst="rect">
            <a:avLst/>
          </a:prstGeom>
        </p:spPr>
        <p:txBody>
          <a:bodyPr/>
          <a:lstStyle>
            <a:lvl1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kern="1200" cap="none" normalizeH="0" baseline="0" dirty="0">
                <a:ln>
                  <a:noFill/>
                </a:ln>
                <a:solidFill>
                  <a:schemeClr val="accent5">
                    <a:lumMod val="75000"/>
                  </a:schemeClr>
                </a:solidFill>
                <a:effectLst/>
                <a:uLnTx/>
                <a:uFillTx/>
                <a:latin typeface="Calibri Light" panose="020F0302020204030204" pitchFamily="34" charset="0"/>
                <a:ea typeface="Calibri Light"/>
                <a:cs typeface="Calibri Light" panose="020F030202020403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cap="none" normalizeH="0" baseline="0" noProof="0" dirty="0">
                <a:ln>
                  <a:noFill/>
                </a:ln>
                <a:solidFill>
                  <a:schemeClr val="accent5">
                    <a:lumMod val="75000"/>
                  </a:schemeClr>
                </a:solidFill>
                <a:effectLst/>
                <a:uLnTx/>
                <a:uFillTx/>
                <a:latin typeface="Calibri Light" panose="020F0302020204030204" pitchFamily="34" charset="0"/>
                <a:ea typeface="Calibri Light"/>
                <a:cs typeface="Calibri Light" panose="020F0302020204030204" pitchFamily="34" charset="0"/>
              </a:rPr>
              <a:t>¡Gracias!</a:t>
            </a:r>
            <a:endParaRPr lang="en-US" dirty="0"/>
          </a:p>
        </p:txBody>
      </p:sp>
      <p:sp>
        <p:nvSpPr>
          <p:cNvPr id="6" name="Text Placeholder 9">
            <a:extLst>
              <a:ext uri="{FF2B5EF4-FFF2-40B4-BE49-F238E27FC236}">
                <a16:creationId xmlns:a16="http://schemas.microsoft.com/office/drawing/2014/main" id="{BC8F0E3C-C69A-2EEA-6A53-02F039E12052}"/>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2"/>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pic>
        <p:nvPicPr>
          <p:cNvPr id="4" name="Picture 3">
            <a:extLst>
              <a:ext uri="{FF2B5EF4-FFF2-40B4-BE49-F238E27FC236}">
                <a16:creationId xmlns:a16="http://schemas.microsoft.com/office/drawing/2014/main" id="{029F6C87-C775-1F67-156E-4219BDE87909}"/>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5" name="Picture 4">
            <a:extLst>
              <a:ext uri="{FF2B5EF4-FFF2-40B4-BE49-F238E27FC236}">
                <a16:creationId xmlns:a16="http://schemas.microsoft.com/office/drawing/2014/main" id="{34DEC7E6-8408-09C7-CF89-ECFEEAE85F4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Tree>
    <p:extLst>
      <p:ext uri="{BB962C8B-B14F-4D97-AF65-F5344CB8AC3E}">
        <p14:creationId xmlns:p14="http://schemas.microsoft.com/office/powerpoint/2010/main" val="146303004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913921618"/>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0437-A0B2-4E23-A3A5-5F0A7421E3A9}"/>
              </a:ext>
            </a:extLst>
          </p:cNvPr>
          <p:cNvSpPr>
            <a:spLocks noGrp="1"/>
          </p:cNvSpPr>
          <p:nvPr>
            <p:ph type="title"/>
          </p:nvPr>
        </p:nvSpPr>
        <p:spPr>
          <a:xfrm>
            <a:off x="481263" y="365127"/>
            <a:ext cx="1025892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441BC84-AB05-47A7-BBF0-F4B453115707}"/>
              </a:ext>
            </a:extLst>
          </p:cNvPr>
          <p:cNvSpPr>
            <a:spLocks noGrp="1"/>
          </p:cNvSpPr>
          <p:nvPr>
            <p:ph type="dt" idx="10"/>
          </p:nvPr>
        </p:nvSpPr>
        <p:spPr>
          <a:xfrm>
            <a:off x="176464" y="6347999"/>
            <a:ext cx="2743200" cy="365125"/>
          </a:xfrm>
        </p:spPr>
        <p:txBody>
          <a:bodyPr/>
          <a:lstStyle/>
          <a:p>
            <a:r>
              <a:rPr lang="en-US"/>
              <a:t>Version: November 2022</a:t>
            </a:r>
          </a:p>
        </p:txBody>
      </p:sp>
      <p:sp>
        <p:nvSpPr>
          <p:cNvPr id="5" name="Slide Number Placeholder 4">
            <a:extLst>
              <a:ext uri="{FF2B5EF4-FFF2-40B4-BE49-F238E27FC236}">
                <a16:creationId xmlns:a16="http://schemas.microsoft.com/office/drawing/2014/main" id="{4BEB0D59-3E67-4A22-B197-7268A52C792D}"/>
              </a:ext>
            </a:extLst>
          </p:cNvPr>
          <p:cNvSpPr>
            <a:spLocks noGrp="1"/>
          </p:cNvSpPr>
          <p:nvPr>
            <p:ph type="sldNum" idx="12"/>
          </p:nvPr>
        </p:nvSpPr>
        <p:spPr>
          <a:xfrm>
            <a:off x="9188115" y="6347999"/>
            <a:ext cx="2743200"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Google Shape;57;p27">
            <a:extLst>
              <a:ext uri="{FF2B5EF4-FFF2-40B4-BE49-F238E27FC236}">
                <a16:creationId xmlns:a16="http://schemas.microsoft.com/office/drawing/2014/main" id="{72E8AD0A-9B85-474B-BE96-57B07EA7E753}"/>
              </a:ext>
            </a:extLst>
          </p:cNvPr>
          <p:cNvSpPr txBox="1">
            <a:spLocks noGrp="1"/>
          </p:cNvSpPr>
          <p:nvPr>
            <p:ph type="body" idx="1"/>
          </p:nvPr>
        </p:nvSpPr>
        <p:spPr>
          <a:xfrm>
            <a:off x="481264" y="1825625"/>
            <a:ext cx="1106905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661735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19396-77CD-4C76-BB0E-4BCD1DE309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C668E8-3331-4213-B7C0-28FA5F30B4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1D920D-D8B2-4DE4-B9B2-9DCF47F5E99F}"/>
              </a:ext>
            </a:extLst>
          </p:cNvPr>
          <p:cNvSpPr>
            <a:spLocks noGrp="1"/>
          </p:cNvSpPr>
          <p:nvPr>
            <p:ph type="dt" sz="half" idx="10"/>
          </p:nvPr>
        </p:nvSpPr>
        <p:spPr/>
        <p:txBody>
          <a:bodyPr/>
          <a:lstStyle/>
          <a:p>
            <a:fld id="{C9D03AC1-E410-437A-9904-46D7E5C589EF}" type="datetimeFigureOut">
              <a:rPr lang="en-US" smtClean="0"/>
              <a:t>9/22/2026</a:t>
            </a:fld>
            <a:endParaRPr lang="en-US"/>
          </a:p>
        </p:txBody>
      </p:sp>
      <p:sp>
        <p:nvSpPr>
          <p:cNvPr id="5" name="Footer Placeholder 4">
            <a:extLst>
              <a:ext uri="{FF2B5EF4-FFF2-40B4-BE49-F238E27FC236}">
                <a16:creationId xmlns:a16="http://schemas.microsoft.com/office/drawing/2014/main" id="{D3EFBD5D-2388-4227-8873-3532357182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A0DBA8-BB3B-434F-81A5-C5F3FF835B0A}"/>
              </a:ext>
            </a:extLst>
          </p:cNvPr>
          <p:cNvSpPr>
            <a:spLocks noGrp="1"/>
          </p:cNvSpPr>
          <p:nvPr>
            <p:ph type="sldNum" sz="quarter" idx="12"/>
          </p:nvPr>
        </p:nvSpPr>
        <p:spPr/>
        <p:txBody>
          <a:bodyPr/>
          <a:lstStyle/>
          <a:p>
            <a:fld id="{CE1CD707-504F-42CE-A1A7-60B3FF0D1DA2}" type="slidenum">
              <a:rPr lang="en-US" smtClean="0"/>
              <a:t>‹#›</a:t>
            </a:fld>
            <a:endParaRPr lang="en-US"/>
          </a:p>
        </p:txBody>
      </p:sp>
    </p:spTree>
    <p:extLst>
      <p:ext uri="{BB962C8B-B14F-4D97-AF65-F5344CB8AC3E}">
        <p14:creationId xmlns:p14="http://schemas.microsoft.com/office/powerpoint/2010/main" val="7741135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51319161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646331"/>
          </a:xfrm>
          <a:prstGeom prst="rect">
            <a:avLst/>
          </a:prstGeom>
          <a:noFill/>
        </p:spPr>
        <p:txBody>
          <a:bodyPr wrap="square" rtlCol="0">
            <a:spAutoFit/>
          </a:bodyPr>
          <a:lstStyle/>
          <a:p>
            <a:r>
              <a:rPr lang="en-US" b="1">
                <a:solidFill>
                  <a:schemeClr val="bg2"/>
                </a:solidFill>
                <a:latin typeface="Calibri" panose="020F0502020204030204" pitchFamily="34" charset="0"/>
              </a:rPr>
              <a:t>Centers for Disease Control and Prevention</a:t>
            </a:r>
          </a:p>
          <a:p>
            <a:r>
              <a:rPr lang="en-US"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896693195"/>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25198649"/>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761337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16539956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520829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2145687"/>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785576252"/>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0437-A0B2-4E23-A3A5-5F0A7421E3A9}"/>
              </a:ext>
            </a:extLst>
          </p:cNvPr>
          <p:cNvSpPr>
            <a:spLocks noGrp="1"/>
          </p:cNvSpPr>
          <p:nvPr>
            <p:ph type="title"/>
          </p:nvPr>
        </p:nvSpPr>
        <p:spPr>
          <a:xfrm>
            <a:off x="481263" y="365127"/>
            <a:ext cx="1025892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441BC84-AB05-47A7-BBF0-F4B453115707}"/>
              </a:ext>
            </a:extLst>
          </p:cNvPr>
          <p:cNvSpPr>
            <a:spLocks noGrp="1"/>
          </p:cNvSpPr>
          <p:nvPr>
            <p:ph type="dt" idx="10"/>
          </p:nvPr>
        </p:nvSpPr>
        <p:spPr>
          <a:xfrm>
            <a:off x="176464" y="6347999"/>
            <a:ext cx="2743200" cy="365125"/>
          </a:xfrm>
        </p:spPr>
        <p:txBody>
          <a:bodyPr/>
          <a:lstStyle/>
          <a:p>
            <a:r>
              <a:rPr lang="en-US"/>
              <a:t>Version: November 2022</a:t>
            </a:r>
          </a:p>
        </p:txBody>
      </p:sp>
      <p:sp>
        <p:nvSpPr>
          <p:cNvPr id="5" name="Slide Number Placeholder 4">
            <a:extLst>
              <a:ext uri="{FF2B5EF4-FFF2-40B4-BE49-F238E27FC236}">
                <a16:creationId xmlns:a16="http://schemas.microsoft.com/office/drawing/2014/main" id="{4BEB0D59-3E67-4A22-B197-7268A52C792D}"/>
              </a:ext>
            </a:extLst>
          </p:cNvPr>
          <p:cNvSpPr>
            <a:spLocks noGrp="1"/>
          </p:cNvSpPr>
          <p:nvPr>
            <p:ph type="sldNum" idx="12"/>
          </p:nvPr>
        </p:nvSpPr>
        <p:spPr>
          <a:xfrm>
            <a:off x="9188115" y="6347999"/>
            <a:ext cx="2743200"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Google Shape;57;p27">
            <a:extLst>
              <a:ext uri="{FF2B5EF4-FFF2-40B4-BE49-F238E27FC236}">
                <a16:creationId xmlns:a16="http://schemas.microsoft.com/office/drawing/2014/main" id="{72E8AD0A-9B85-474B-BE96-57B07EA7E753}"/>
              </a:ext>
            </a:extLst>
          </p:cNvPr>
          <p:cNvSpPr txBox="1">
            <a:spLocks noGrp="1"/>
          </p:cNvSpPr>
          <p:nvPr>
            <p:ph type="body" idx="1"/>
          </p:nvPr>
        </p:nvSpPr>
        <p:spPr>
          <a:xfrm>
            <a:off x="481264" y="1825625"/>
            <a:ext cx="1106905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0636917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19396-77CD-4C76-BB0E-4BCD1DE309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C668E8-3331-4213-B7C0-28FA5F30B4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1D920D-D8B2-4DE4-B9B2-9DCF47F5E99F}"/>
              </a:ext>
            </a:extLst>
          </p:cNvPr>
          <p:cNvSpPr>
            <a:spLocks noGrp="1"/>
          </p:cNvSpPr>
          <p:nvPr>
            <p:ph type="dt" sz="half" idx="10"/>
          </p:nvPr>
        </p:nvSpPr>
        <p:spPr/>
        <p:txBody>
          <a:bodyPr/>
          <a:lstStyle/>
          <a:p>
            <a:fld id="{C9D03AC1-E410-437A-9904-46D7E5C589EF}" type="datetimeFigureOut">
              <a:rPr lang="en-US" smtClean="0"/>
              <a:t>9/22/2026</a:t>
            </a:fld>
            <a:endParaRPr lang="en-US"/>
          </a:p>
        </p:txBody>
      </p:sp>
      <p:sp>
        <p:nvSpPr>
          <p:cNvPr id="5" name="Footer Placeholder 4">
            <a:extLst>
              <a:ext uri="{FF2B5EF4-FFF2-40B4-BE49-F238E27FC236}">
                <a16:creationId xmlns:a16="http://schemas.microsoft.com/office/drawing/2014/main" id="{D3EFBD5D-2388-4227-8873-3532357182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A0DBA8-BB3B-434F-81A5-C5F3FF835B0A}"/>
              </a:ext>
            </a:extLst>
          </p:cNvPr>
          <p:cNvSpPr>
            <a:spLocks noGrp="1"/>
          </p:cNvSpPr>
          <p:nvPr>
            <p:ph type="sldNum" sz="quarter" idx="12"/>
          </p:nvPr>
        </p:nvSpPr>
        <p:spPr/>
        <p:txBody>
          <a:bodyPr/>
          <a:lstStyle/>
          <a:p>
            <a:fld id="{CE1CD707-504F-42CE-A1A7-60B3FF0D1DA2}" type="slidenum">
              <a:rPr lang="en-US" smtClean="0"/>
              <a:t>‹#›</a:t>
            </a:fld>
            <a:endParaRPr lang="en-US"/>
          </a:p>
        </p:txBody>
      </p:sp>
    </p:spTree>
    <p:extLst>
      <p:ext uri="{BB962C8B-B14F-4D97-AF65-F5344CB8AC3E}">
        <p14:creationId xmlns:p14="http://schemas.microsoft.com/office/powerpoint/2010/main" val="227491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theme" Target="../theme/theme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525386733"/>
      </p:ext>
    </p:extLst>
  </p:cSld>
  <p:clrMap bg1="lt1" tx1="dk1" bg2="lt2" tx2="dk2" accent1="accent1" accent2="accent2" accent3="accent3" accent4="accent4" accent5="accent5" accent6="accent6" hlink="hlink" folHlink="folHlink"/>
  <p:sldLayoutIdLst>
    <p:sldLayoutId id="2147483687" r:id="rId1"/>
    <p:sldLayoutId id="2147483665" r:id="rId2"/>
    <p:sldLayoutId id="2147483666" r:id="rId3"/>
    <p:sldLayoutId id="2147483667" r:id="rId4"/>
    <p:sldLayoutId id="2147483668" r:id="rId5"/>
    <p:sldLayoutId id="2147483669" r:id="rId6"/>
    <p:sldLayoutId id="2147483670" r:id="rId7"/>
    <p:sldLayoutId id="2147483688" r:id="rId8"/>
    <p:sldLayoutId id="2147483672" r:id="rId9"/>
    <p:sldLayoutId id="2147483673" r:id="rId10"/>
    <p:sldLayoutId id="2147483674" r:id="rId11"/>
    <p:sldLayoutId id="2147483660" r:id="rId12"/>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120874538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5" r:id="rId8"/>
    <p:sldLayoutId id="2147483686" r:id="rId9"/>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7.xml"/><Relationship Id="rId5" Type="http://schemas.openxmlformats.org/officeDocument/2006/relationships/image" Target="../media/image20.sv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cdc.gov/" TargetMode="External"/><Relationship Id="rId1" Type="http://schemas.openxmlformats.org/officeDocument/2006/relationships/slideLayout" Target="../slideLayouts/slideLayout8.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24CF2BC-7B58-0341-6704-4CCE9A858F5C}"/>
              </a:ext>
            </a:extLst>
          </p:cNvPr>
          <p:cNvSpPr>
            <a:spLocks noGrp="1"/>
          </p:cNvSpPr>
          <p:nvPr>
            <p:ph type="title"/>
          </p:nvPr>
        </p:nvSpPr>
        <p:spPr/>
        <p:txBody>
          <a:bodyPr vert="horz" lIns="91440" tIns="45720" rIns="91440" bIns="45720" rtlCol="0" anchor="b" anchorCtr="0">
            <a:normAutofit fontScale="90000"/>
          </a:bodyPr>
          <a:lstStyle/>
          <a:p>
            <a:pPr>
              <a:lnSpc>
                <a:spcPct val="100000"/>
              </a:lnSpc>
            </a:pPr>
            <a:r>
              <a:rPr lang="es-ES" dirty="0"/>
              <a:t>Prevención y control de infecciones (PCI) para el ébola o la enfermedad de Marburgo:</a:t>
            </a:r>
          </a:p>
        </p:txBody>
      </p:sp>
      <p:sp>
        <p:nvSpPr>
          <p:cNvPr id="2" name="Subtitle 1">
            <a:extLst>
              <a:ext uri="{FF2B5EF4-FFF2-40B4-BE49-F238E27FC236}">
                <a16:creationId xmlns:a16="http://schemas.microsoft.com/office/drawing/2014/main" id="{BDA00DF4-2C08-334F-4F5B-C9C1AB1C6B1B}"/>
              </a:ext>
            </a:extLst>
          </p:cNvPr>
          <p:cNvSpPr>
            <a:spLocks noGrp="1"/>
          </p:cNvSpPr>
          <p:nvPr>
            <p:ph type="subTitle" idx="1"/>
          </p:nvPr>
        </p:nvSpPr>
        <p:spPr/>
        <p:txBody>
          <a:bodyPr/>
          <a:lstStyle/>
          <a:p>
            <a:r>
              <a:rPr lang="es-ES" dirty="0">
                <a:latin typeface="Calibri Light"/>
                <a:cs typeface="Calibri Light"/>
              </a:rPr>
              <a:t>Seguridad relacionada con las inyecciones</a:t>
            </a:r>
            <a:endParaRPr lang="en-US" dirty="0"/>
          </a:p>
        </p:txBody>
      </p:sp>
      <p:sp>
        <p:nvSpPr>
          <p:cNvPr id="3" name="Text Placeholder 2">
            <a:extLst>
              <a:ext uri="{FF2B5EF4-FFF2-40B4-BE49-F238E27FC236}">
                <a16:creationId xmlns:a16="http://schemas.microsoft.com/office/drawing/2014/main" id="{BED6A6C9-2D3F-1E60-5741-52920CCFE2E3}"/>
              </a:ext>
            </a:extLst>
          </p:cNvPr>
          <p:cNvSpPr>
            <a:spLocks noGrp="1"/>
          </p:cNvSpPr>
          <p:nvPr>
            <p:ph type="body" sz="quarter" idx="10"/>
          </p:nvPr>
        </p:nvSpPr>
        <p:spPr>
          <a:xfrm>
            <a:off x="1881618" y="5292747"/>
            <a:ext cx="7501868" cy="1295400"/>
          </a:xfrm>
        </p:spPr>
        <p:txBody>
          <a:bodyPr/>
          <a:lstStyle/>
          <a:p>
            <a:r>
              <a:rPr lang="es-ES" dirty="0"/>
              <a:t>Entornos de atención médica con recursos entre limitados e intermedios</a:t>
            </a:r>
          </a:p>
        </p:txBody>
      </p:sp>
      <p:cxnSp>
        <p:nvCxnSpPr>
          <p:cNvPr id="6" name="Straight Connector 5">
            <a:extLst>
              <a:ext uri="{FF2B5EF4-FFF2-40B4-BE49-F238E27FC236}">
                <a16:creationId xmlns:a16="http://schemas.microsoft.com/office/drawing/2014/main" id="{CD2CE948-792D-EA93-DF0A-4105C59454F1}"/>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F2E6740-EEB2-ABC3-248B-782BBD93E7C1}"/>
              </a:ext>
            </a:extLst>
          </p:cNvPr>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1" name="Picture 10" descr="Logos: U.S. Department of Health and Human Services (USDHHS) and U.S. Centers for Disease Control and Prevention (CDC).">
            <a:extLst>
              <a:ext uri="{FF2B5EF4-FFF2-40B4-BE49-F238E27FC236}">
                <a16:creationId xmlns:a16="http://schemas.microsoft.com/office/drawing/2014/main" id="{7B12ACBB-5B2F-409F-39AB-55F722EFA6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spTree>
    <p:extLst>
      <p:ext uri="{BB962C8B-B14F-4D97-AF65-F5344CB8AC3E}">
        <p14:creationId xmlns:p14="http://schemas.microsoft.com/office/powerpoint/2010/main" val="3808661287"/>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sz="quarter" idx="11"/>
          </p:nvPr>
        </p:nvSpPr>
        <p:spPr/>
        <p:txBody>
          <a:bodyPr/>
          <a:lstStyle/>
          <a:p>
            <a:pPr marL="0" indent="0">
              <a:buClrTx/>
              <a:buNone/>
            </a:pPr>
            <a:r>
              <a:rPr lang="es-ES" sz="2800">
                <a:solidFill>
                  <a:srgbClr val="000000"/>
                </a:solidFill>
                <a:latin typeface="Calibri"/>
                <a:cs typeface="Calibri"/>
              </a:rPr>
              <a:t>Después de esta presentación, los participantes podrán:</a:t>
            </a:r>
          </a:p>
          <a:p>
            <a:pPr marL="805180" lvl="1" indent="-457200">
              <a:spcBef>
                <a:spcPts val="1800"/>
              </a:spcBef>
              <a:buClr>
                <a:schemeClr val="accent2">
                  <a:lumMod val="60000"/>
                  <a:lumOff val="40000"/>
                </a:schemeClr>
              </a:buClr>
              <a:buFont typeface="Arial" panose="020B0604020202020204" pitchFamily="34" charset="0"/>
              <a:buChar char="•"/>
            </a:pPr>
            <a:r>
              <a:rPr lang="es-ES" sz="2800">
                <a:solidFill>
                  <a:srgbClr val="000000"/>
                </a:solidFill>
                <a:latin typeface="Calibri"/>
                <a:cs typeface="Calibri"/>
              </a:rPr>
              <a:t>Explicar por qué es importante usar una aguja y una jeringa para un paciente una sola vez en el contexto del ébola o de la enfermedad de Marburgo.</a:t>
            </a:r>
          </a:p>
          <a:p>
            <a:pPr marL="805180" lvl="1" indent="-457200">
              <a:spcBef>
                <a:spcPts val="1800"/>
              </a:spcBef>
              <a:buClr>
                <a:schemeClr val="accent2">
                  <a:lumMod val="60000"/>
                  <a:lumOff val="40000"/>
                </a:schemeClr>
              </a:buClr>
              <a:buFont typeface="Arial" panose="020B0604020202020204" pitchFamily="34" charset="0"/>
              <a:buChar char="•"/>
            </a:pPr>
            <a:r>
              <a:rPr lang="es-ES" sz="2800">
                <a:solidFill>
                  <a:srgbClr val="000000"/>
                </a:solidFill>
                <a:latin typeface="Calibri"/>
                <a:cs typeface="Calibri"/>
              </a:rPr>
              <a:t>Describir 3 cosas que hay que evitar cuando se desechan agujas usadas.</a:t>
            </a: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79518" y="388747"/>
            <a:ext cx="11059884" cy="1162051"/>
          </a:xfrm>
          <a:prstGeom prst="rect">
            <a:avLst/>
          </a:prstGeom>
        </p:spPr>
        <p:txBody>
          <a:bodyPr vert="horz" lIns="91440" tIns="45720" rIns="91440" bIns="45720" rtlCol="0" anchor="b">
            <a:normAutofit/>
          </a:bodyPr>
          <a:lstStyle/>
          <a:p>
            <a:pPr algn="l"/>
            <a:r>
              <a:rPr lang="es-ES" sz="4400" b="1">
                <a:solidFill>
                  <a:schemeClr val="bg2"/>
                </a:solidFill>
                <a:latin typeface="Calibri Light" panose="020F0302020204030204" pitchFamily="34" charset="0"/>
                <a:cs typeface="Calibri Light" panose="020F0302020204030204" pitchFamily="34" charset="0"/>
              </a:rPr>
              <a:t>Hablar sobre lo siguiente:</a:t>
            </a:r>
          </a:p>
        </p:txBody>
      </p:sp>
      <p:sp>
        <p:nvSpPr>
          <p:cNvPr id="5" name="TextBox 4">
            <a:extLst>
              <a:ext uri="{FF2B5EF4-FFF2-40B4-BE49-F238E27FC236}">
                <a16:creationId xmlns:a16="http://schemas.microsoft.com/office/drawing/2014/main" id="{9747E300-8B85-43B8-8237-F0D7F15BCC92}"/>
              </a:ext>
            </a:extLst>
          </p:cNvPr>
          <p:cNvSpPr txBox="1"/>
          <p:nvPr/>
        </p:nvSpPr>
        <p:spPr>
          <a:xfrm>
            <a:off x="823818" y="2044954"/>
            <a:ext cx="10171284" cy="1661993"/>
          </a:xfrm>
          <a:prstGeom prst="rect">
            <a:avLst/>
          </a:prstGeom>
          <a:noFill/>
        </p:spPr>
        <p:txBody>
          <a:bodyPr wrap="square">
            <a:spAutoFit/>
          </a:bodyPr>
          <a:lstStyle/>
          <a:p>
            <a:r>
              <a:rPr lang="es-ES" sz="3400">
                <a:solidFill>
                  <a:schemeClr val="bg2"/>
                </a:solidFill>
                <a:latin typeface="Calibri"/>
                <a:cs typeface="Calibri"/>
              </a:rPr>
              <a:t>Se requieren muchos pasos para administrar inyecciones de forma segura. ¿Cuáles son 2 cosas que siempre hace cuando prepara o administra una inyección para que usted y sus pacientes se mantengan seguros?</a:t>
            </a:r>
          </a:p>
        </p:txBody>
      </p:sp>
    </p:spTree>
    <p:extLst>
      <p:ext uri="{BB962C8B-B14F-4D97-AF65-F5344CB8AC3E}">
        <p14:creationId xmlns:p14="http://schemas.microsoft.com/office/powerpoint/2010/main" val="164828435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91392-262F-4EF1-996B-31C9BB012F3B}"/>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¿Por qué seguridad relacionada con las inyecciones?</a:t>
            </a:r>
          </a:p>
        </p:txBody>
      </p:sp>
      <p:sp>
        <p:nvSpPr>
          <p:cNvPr id="3" name="Text Placeholder 2">
            <a:extLst>
              <a:ext uri="{FF2B5EF4-FFF2-40B4-BE49-F238E27FC236}">
                <a16:creationId xmlns:a16="http://schemas.microsoft.com/office/drawing/2014/main" id="{9CE16835-6A21-4824-A92A-C56CB31E2206}"/>
              </a:ext>
            </a:extLst>
          </p:cNvPr>
          <p:cNvSpPr>
            <a:spLocks noGrp="1"/>
          </p:cNvSpPr>
          <p:nvPr>
            <p:ph sz="quarter" idx="11"/>
          </p:nvPr>
        </p:nvSpPr>
        <p:spPr>
          <a:xfrm>
            <a:off x="609600" y="1565867"/>
            <a:ext cx="10972800" cy="4176467"/>
          </a:xfrm>
        </p:spPr>
        <p:txBody>
          <a:bodyPr>
            <a:normAutofit fontScale="92500" lnSpcReduction="20000"/>
          </a:bodyPr>
          <a:lstStyle/>
          <a:p>
            <a:pPr marL="0" indent="0">
              <a:spcBef>
                <a:spcPts val="1800"/>
              </a:spcBef>
              <a:buNone/>
            </a:pPr>
            <a:r>
              <a:rPr lang="es-ES" sz="2800"/>
              <a:t>Las prácticas inseguras de inyección pueden causar la transmisión del ébola o de la enfermedad de Marburgo a los pacientes y al personal.</a:t>
            </a:r>
          </a:p>
          <a:p>
            <a:pPr>
              <a:spcBef>
                <a:spcPts val="1800"/>
              </a:spcBef>
            </a:pPr>
            <a:r>
              <a:rPr lang="es-ES" sz="2800"/>
              <a:t>Volver a usar agujas y jeringas podría contribuir a la propagación entre pacientes.</a:t>
            </a:r>
          </a:p>
          <a:p>
            <a:pPr>
              <a:spcBef>
                <a:spcPts val="1800"/>
              </a:spcBef>
            </a:pPr>
            <a:r>
              <a:rPr lang="es-ES" sz="2800"/>
              <a:t>El desecho inseguro que causa pinchazos de aguja accidentales puede contribuir a la propagación entre los pacientes y el personal.</a:t>
            </a:r>
          </a:p>
          <a:p>
            <a:pPr marL="0" indent="0">
              <a:spcBef>
                <a:spcPts val="1800"/>
              </a:spcBef>
              <a:buNone/>
            </a:pPr>
            <a:r>
              <a:rPr lang="es-ES" sz="2800"/>
              <a:t>Seguir las prácticas seguras de inyección ayuda a protegerlo a usted, sus pacientes, sus compañeros de trabajo y su comunidad contra el ébola y la enfermedad de Marburgo.</a:t>
            </a:r>
          </a:p>
        </p:txBody>
      </p:sp>
    </p:spTree>
    <p:extLst>
      <p:ext uri="{BB962C8B-B14F-4D97-AF65-F5344CB8AC3E}">
        <p14:creationId xmlns:p14="http://schemas.microsoft.com/office/powerpoint/2010/main" val="110759359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D1FF2BA-853C-4BC0-8C8D-9552BAA5AFFB}"/>
              </a:ext>
              <a:ext uri="{C183D7F6-B498-43B3-948B-1728B52AA6E4}">
                <adec:decorative xmlns:adec="http://schemas.microsoft.com/office/drawing/2017/decorative" val="1"/>
              </a:ext>
            </a:extLst>
          </p:cNvPr>
          <p:cNvSpPr/>
          <p:nvPr/>
        </p:nvSpPr>
        <p:spPr>
          <a:xfrm>
            <a:off x="0" y="0"/>
            <a:ext cx="3632200" cy="6713538"/>
          </a:xfrm>
          <a:prstGeom prst="rect">
            <a:avLst/>
          </a:prstGeom>
          <a:solidFill>
            <a:schemeClr val="accent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6" name="Title 5">
            <a:extLst>
              <a:ext uri="{FF2B5EF4-FFF2-40B4-BE49-F238E27FC236}">
                <a16:creationId xmlns:a16="http://schemas.microsoft.com/office/drawing/2014/main" id="{C736930E-011A-3CB6-C8B5-F621F4EEF66C}"/>
              </a:ext>
            </a:extLst>
          </p:cNvPr>
          <p:cNvSpPr>
            <a:spLocks noGrp="1"/>
          </p:cNvSpPr>
          <p:nvPr>
            <p:ph type="title"/>
          </p:nvPr>
        </p:nvSpPr>
        <p:spPr>
          <a:xfrm>
            <a:off x="185249" y="431800"/>
            <a:ext cx="3150615" cy="3717163"/>
          </a:xfrm>
        </p:spPr>
        <p:txBody>
          <a:bodyPr/>
          <a:lstStyle/>
          <a:p>
            <a:r>
              <a:rPr lang="es-ES" dirty="0">
                <a:solidFill>
                  <a:schemeClr val="bg2"/>
                </a:solidFill>
                <a:cs typeface="Calibri" panose="020F0502020204030204" pitchFamily="34" charset="0"/>
              </a:rPr>
              <a:t>7 pasos para la administración segura de inyecciones</a:t>
            </a:r>
            <a:br>
              <a:rPr lang="es-ES" sz="4000" dirty="0">
                <a:solidFill>
                  <a:schemeClr val="bg2"/>
                </a:solidFill>
                <a:cs typeface="Calibri" panose="020F0502020204030204" pitchFamily="34" charset="0"/>
              </a:rPr>
            </a:br>
            <a:endParaRPr lang="es-ES" sz="4000" dirty="0">
              <a:solidFill>
                <a:schemeClr val="bg2"/>
              </a:solidFill>
              <a:cs typeface="Calibri" panose="020F0502020204030204" pitchFamily="34" charset="0"/>
            </a:endParaRPr>
          </a:p>
        </p:txBody>
      </p:sp>
      <p:sp>
        <p:nvSpPr>
          <p:cNvPr id="7" name="Rectangle 6">
            <a:extLst>
              <a:ext uri="{FF2B5EF4-FFF2-40B4-BE49-F238E27FC236}">
                <a16:creationId xmlns:a16="http://schemas.microsoft.com/office/drawing/2014/main" id="{25E35C7D-251F-4A40-B599-7569F64D79E1}"/>
              </a:ext>
            </a:extLst>
          </p:cNvPr>
          <p:cNvSpPr/>
          <p:nvPr/>
        </p:nvSpPr>
        <p:spPr>
          <a:xfrm>
            <a:off x="3902960" y="827013"/>
            <a:ext cx="8103791" cy="5174943"/>
          </a:xfrm>
          <a:prstGeom prst="rect">
            <a:avLst/>
          </a:prstGeom>
        </p:spPr>
        <p:txBody>
          <a:bodyPr wrap="square">
            <a:spAutoFit/>
          </a:bodyPr>
          <a:lstStyle/>
          <a:p>
            <a:pPr defTabSz="457200">
              <a:lnSpc>
                <a:spcPct val="150000"/>
              </a:lnSpc>
              <a:spcAft>
                <a:spcPts val="1200"/>
              </a:spcAft>
              <a:buClrTx/>
              <a:buFontTx/>
              <a:buNone/>
            </a:pPr>
            <a:r>
              <a:rPr lang="es-ES" sz="2400">
                <a:solidFill>
                  <a:prstClr val="black"/>
                </a:solidFill>
                <a:latin typeface="Calibri" panose="020F0502020204030204"/>
                <a:ea typeface="Calibri"/>
                <a:cs typeface="+mn-cs"/>
              </a:rPr>
              <a:t>PASO 1: </a:t>
            </a:r>
            <a:r>
              <a:rPr lang="es-ES" sz="2400" b="0">
                <a:solidFill>
                  <a:prstClr val="black"/>
                </a:solidFill>
                <a:latin typeface="Calibri" panose="020F0502020204030204"/>
                <a:ea typeface="Calibri"/>
                <a:cs typeface="+mn-cs"/>
              </a:rPr>
              <a:t>Higiene de las manos</a:t>
            </a:r>
          </a:p>
          <a:p>
            <a:pPr defTabSz="457200">
              <a:lnSpc>
                <a:spcPct val="150000"/>
              </a:lnSpc>
              <a:spcAft>
                <a:spcPts val="1200"/>
              </a:spcAft>
              <a:buClrTx/>
              <a:buFontTx/>
              <a:buNone/>
            </a:pPr>
            <a:r>
              <a:rPr lang="es-ES" sz="2400">
                <a:solidFill>
                  <a:prstClr val="black"/>
                </a:solidFill>
                <a:latin typeface="Calibri" panose="020F0502020204030204"/>
                <a:ea typeface="Calibri"/>
                <a:cs typeface="+mn-cs"/>
              </a:rPr>
              <a:t>PASO 2: Uso de un espacio de trabajo limpio</a:t>
            </a:r>
          </a:p>
          <a:p>
            <a:pPr defTabSz="457200">
              <a:spcBef>
                <a:spcPts val="600"/>
              </a:spcBef>
              <a:spcAft>
                <a:spcPts val="1200"/>
              </a:spcAft>
              <a:buClrTx/>
              <a:buFontTx/>
              <a:buNone/>
            </a:pPr>
            <a:r>
              <a:rPr lang="es-ES" sz="2400">
                <a:solidFill>
                  <a:prstClr val="black"/>
                </a:solidFill>
                <a:latin typeface="Calibri" panose="020F0502020204030204"/>
                <a:ea typeface="Calibri"/>
                <a:cs typeface="+mn-cs"/>
              </a:rPr>
              <a:t>PASO 3: Uso de jeringa y aguja estériles y nuevas </a:t>
            </a:r>
          </a:p>
          <a:p>
            <a:pPr defTabSz="457200">
              <a:spcBef>
                <a:spcPts val="600"/>
              </a:spcBef>
              <a:spcAft>
                <a:spcPts val="1200"/>
              </a:spcAft>
              <a:buClrTx/>
              <a:buFontTx/>
              <a:buNone/>
            </a:pPr>
            <a:r>
              <a:rPr lang="es-ES" sz="2400">
                <a:solidFill>
                  <a:prstClr val="black"/>
                </a:solidFill>
                <a:latin typeface="Calibri" panose="020F0502020204030204"/>
                <a:ea typeface="Calibri"/>
                <a:cs typeface="+mn-cs"/>
              </a:rPr>
              <a:t>PASO 4: Uso de vial de medicamento y diluyente estériles</a:t>
            </a:r>
          </a:p>
          <a:p>
            <a:pPr defTabSz="457200">
              <a:lnSpc>
                <a:spcPct val="150000"/>
              </a:lnSpc>
              <a:spcAft>
                <a:spcPts val="1200"/>
              </a:spcAft>
              <a:buClrTx/>
              <a:buFontTx/>
              <a:buNone/>
            </a:pPr>
            <a:r>
              <a:rPr lang="es-ES" sz="2400">
                <a:solidFill>
                  <a:prstClr val="black"/>
                </a:solidFill>
                <a:latin typeface="Calibri" panose="020F0502020204030204"/>
                <a:ea typeface="Calibri"/>
                <a:cs typeface="+mn-cs"/>
              </a:rPr>
              <a:t>PASO 5: Preparación de la piel</a:t>
            </a:r>
          </a:p>
          <a:p>
            <a:pPr defTabSz="457200">
              <a:lnSpc>
                <a:spcPct val="150000"/>
              </a:lnSpc>
              <a:spcAft>
                <a:spcPts val="1200"/>
              </a:spcAft>
              <a:buClrTx/>
              <a:buFontTx/>
              <a:buNone/>
            </a:pPr>
            <a:r>
              <a:rPr lang="es-ES" sz="2400">
                <a:solidFill>
                  <a:prstClr val="black"/>
                </a:solidFill>
                <a:latin typeface="Calibri" panose="020F0502020204030204"/>
                <a:ea typeface="Calibri"/>
                <a:cs typeface="+mn-cs"/>
              </a:rPr>
              <a:t>PASO 6: Recolección adecuada de los objetos cortopunzantes</a:t>
            </a:r>
          </a:p>
          <a:p>
            <a:pPr defTabSz="457200">
              <a:lnSpc>
                <a:spcPct val="150000"/>
              </a:lnSpc>
              <a:buClrTx/>
              <a:buFontTx/>
              <a:buNone/>
            </a:pPr>
            <a:r>
              <a:rPr lang="es-ES" sz="2400">
                <a:solidFill>
                  <a:prstClr val="black"/>
                </a:solidFill>
                <a:latin typeface="Calibri" panose="020F0502020204030204"/>
                <a:ea typeface="Calibri"/>
                <a:cs typeface="+mn-cs"/>
              </a:rPr>
              <a:t>PASO 7: Manejo adecuado de los desechos</a:t>
            </a:r>
          </a:p>
          <a:p>
            <a:pPr defTabSz="457200">
              <a:lnSpc>
                <a:spcPct val="150000"/>
              </a:lnSpc>
              <a:buClrTx/>
              <a:buFontTx/>
              <a:buNone/>
            </a:pPr>
            <a:endParaRPr lang="en-US" sz="2400" kern="1200">
              <a:solidFill>
                <a:prstClr val="black"/>
              </a:solidFill>
              <a:latin typeface="Calibri" panose="020F0502020204030204"/>
              <a:ea typeface="+mn-ea"/>
              <a:cs typeface="+mn-cs"/>
            </a:endParaRPr>
          </a:p>
        </p:txBody>
      </p:sp>
      <p:sp>
        <p:nvSpPr>
          <p:cNvPr id="5" name="TextBox 4">
            <a:extLst>
              <a:ext uri="{FF2B5EF4-FFF2-40B4-BE49-F238E27FC236}">
                <a16:creationId xmlns:a16="http://schemas.microsoft.com/office/drawing/2014/main" id="{4B957477-5734-4588-8208-C3B197C655A8}"/>
              </a:ext>
            </a:extLst>
          </p:cNvPr>
          <p:cNvSpPr txBox="1"/>
          <p:nvPr/>
        </p:nvSpPr>
        <p:spPr>
          <a:xfrm>
            <a:off x="3759140" y="6033964"/>
            <a:ext cx="8289040" cy="338554"/>
          </a:xfrm>
          <a:prstGeom prst="rect">
            <a:avLst/>
          </a:prstGeom>
          <a:noFill/>
        </p:spPr>
        <p:txBody>
          <a:bodyPr wrap="square">
            <a:spAutoFit/>
          </a:bodyPr>
          <a:lstStyle/>
          <a:p>
            <a:r>
              <a:rPr lang="es-ES" sz="1600" dirty="0">
                <a:latin typeface="Calibri" panose="020F0502020204030204" pitchFamily="34" charset="0"/>
                <a:cs typeface="Calibri" panose="020F0502020204030204" pitchFamily="34" charset="0"/>
              </a:rPr>
              <a:t>https://cdn.who.int/media/docs/default-source/integrated-health-services-(ihs)/injection-safety/is_best-practices-guidelines.pdf?sfvrsn=d2902e9d_5</a:t>
            </a:r>
          </a:p>
        </p:txBody>
      </p:sp>
    </p:spTree>
    <p:extLst>
      <p:ext uri="{BB962C8B-B14F-4D97-AF65-F5344CB8AC3E}">
        <p14:creationId xmlns:p14="http://schemas.microsoft.com/office/powerpoint/2010/main" val="402435027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p:txBody>
          <a:bodyPr/>
          <a:lstStyle/>
          <a:p>
            <a:pPr algn="l"/>
            <a:r>
              <a:rPr lang="es-ES" sz="4000" b="1">
                <a:solidFill>
                  <a:schemeClr val="accent5">
                    <a:lumMod val="75000"/>
                  </a:schemeClr>
                </a:solidFill>
                <a:latin typeface="Calibri Light" panose="020F0302020204030204" pitchFamily="34" charset="0"/>
                <a:cs typeface="Calibri Light" panose="020F0302020204030204" pitchFamily="34" charset="0"/>
              </a:rPr>
              <a:t>Paso 1: Higiene de las manos</a:t>
            </a:r>
          </a:p>
        </p:txBody>
      </p:sp>
      <p:sp>
        <p:nvSpPr>
          <p:cNvPr id="11" name="Text Placeholder 10">
            <a:extLst>
              <a:ext uri="{FF2B5EF4-FFF2-40B4-BE49-F238E27FC236}">
                <a16:creationId xmlns:a16="http://schemas.microsoft.com/office/drawing/2014/main" id="{9F3C1060-1F89-4F52-8BBF-16F597A2D6E1}"/>
              </a:ext>
            </a:extLst>
          </p:cNvPr>
          <p:cNvSpPr>
            <a:spLocks noGrp="1"/>
          </p:cNvSpPr>
          <p:nvPr>
            <p:ph sz="quarter" idx="11"/>
          </p:nvPr>
        </p:nvSpPr>
        <p:spPr>
          <a:xfrm>
            <a:off x="609600" y="1824285"/>
            <a:ext cx="10972800" cy="2925810"/>
          </a:xfrm>
        </p:spPr>
        <p:txBody>
          <a:bodyPr>
            <a:normAutofit/>
          </a:bodyPr>
          <a:lstStyle/>
          <a:p>
            <a:pPr>
              <a:buClr>
                <a:schemeClr val="accent2">
                  <a:lumMod val="60000"/>
                  <a:lumOff val="40000"/>
                </a:schemeClr>
              </a:buClr>
            </a:pPr>
            <a:r>
              <a:rPr lang="es-ES" sz="2800">
                <a:latin typeface="Calibri" panose="020F0502020204030204" pitchFamily="34" charset="0"/>
                <a:cs typeface="Calibri" panose="020F0502020204030204" pitchFamily="34" charset="0"/>
              </a:rPr>
              <a:t>Realizar la higiene de las manos </a:t>
            </a:r>
            <a:r>
              <a:rPr lang="es-ES" sz="2800" b="1">
                <a:latin typeface="Calibri" panose="020F0502020204030204" pitchFamily="34" charset="0"/>
                <a:cs typeface="Calibri" panose="020F0502020204030204" pitchFamily="34" charset="0"/>
              </a:rPr>
              <a:t>antes</a:t>
            </a:r>
            <a:r>
              <a:rPr lang="es-ES" sz="2800">
                <a:latin typeface="Calibri" panose="020F0502020204030204" pitchFamily="34" charset="0"/>
                <a:cs typeface="Calibri" panose="020F0502020204030204" pitchFamily="34" charset="0"/>
              </a:rPr>
              <a:t> de preparar las inyecciones.</a:t>
            </a:r>
          </a:p>
          <a:p>
            <a:pPr>
              <a:buClr>
                <a:schemeClr val="accent2">
                  <a:lumMod val="60000"/>
                  <a:lumOff val="40000"/>
                </a:schemeClr>
              </a:buClr>
            </a:pPr>
            <a:r>
              <a:rPr lang="es-ES" sz="2800">
                <a:latin typeface="Calibri" panose="020F0502020204030204" pitchFamily="34" charset="0"/>
                <a:cs typeface="Calibri" panose="020F0502020204030204" pitchFamily="34" charset="0"/>
              </a:rPr>
              <a:t>Realizar la higiene de las manos </a:t>
            </a:r>
            <a:r>
              <a:rPr lang="es-ES" sz="2800" b="1">
                <a:latin typeface="Calibri" panose="020F0502020204030204" pitchFamily="34" charset="0"/>
                <a:cs typeface="Calibri" panose="020F0502020204030204" pitchFamily="34" charset="0"/>
              </a:rPr>
              <a:t>antes </a:t>
            </a:r>
            <a:r>
              <a:rPr lang="es-ES" sz="2800">
                <a:latin typeface="Calibri" panose="020F0502020204030204" pitchFamily="34" charset="0"/>
                <a:cs typeface="Calibri" panose="020F0502020204030204" pitchFamily="34" charset="0"/>
              </a:rPr>
              <a:t>de un procedimiento limpio (inyección) y </a:t>
            </a:r>
            <a:r>
              <a:rPr lang="es-ES" sz="2800" b="1">
                <a:latin typeface="Calibri" panose="020F0502020204030204" pitchFamily="34" charset="0"/>
                <a:cs typeface="Calibri" panose="020F0502020204030204" pitchFamily="34" charset="0"/>
              </a:rPr>
              <a:t>después</a:t>
            </a:r>
            <a:r>
              <a:rPr lang="es-ES" sz="2800">
                <a:latin typeface="Calibri" panose="020F0502020204030204" pitchFamily="34" charset="0"/>
                <a:cs typeface="Calibri" panose="020F0502020204030204" pitchFamily="34" charset="0"/>
              </a:rPr>
              <a:t> de la exposición a sangre o líquidos corporales, o del contacto con el paciente (después de la inyección).</a:t>
            </a:r>
          </a:p>
          <a:p>
            <a:pPr>
              <a:buClr>
                <a:schemeClr val="accent2">
                  <a:lumMod val="60000"/>
                  <a:lumOff val="40000"/>
                </a:schemeClr>
              </a:buClr>
            </a:pPr>
            <a:r>
              <a:rPr lang="es-ES" sz="2800">
                <a:latin typeface="Calibri" panose="020F0502020204030204" pitchFamily="34" charset="0"/>
                <a:cs typeface="Calibri" panose="020F0502020204030204" pitchFamily="34" charset="0"/>
              </a:rPr>
              <a:t>El uso de guantes no sustituye la necesidad de higienizarse las manos.</a:t>
            </a:r>
          </a:p>
          <a:p>
            <a:endParaRPr lang="en-US" sz="2400"/>
          </a:p>
          <a:p>
            <a:endParaRPr lang="en-US" sz="2400"/>
          </a:p>
        </p:txBody>
      </p:sp>
      <p:grpSp>
        <p:nvGrpSpPr>
          <p:cNvPr id="13" name="Google Shape;121;g16e53436b32_0_91">
            <a:extLst>
              <a:ext uri="{FF2B5EF4-FFF2-40B4-BE49-F238E27FC236}">
                <a16:creationId xmlns:a16="http://schemas.microsoft.com/office/drawing/2014/main" id="{64F5CB92-AD46-4B09-B1CC-3AF346815547}"/>
              </a:ext>
              <a:ext uri="{C183D7F6-B498-43B3-948B-1728B52AA6E4}">
                <adec:decorative xmlns:adec="http://schemas.microsoft.com/office/drawing/2017/decorative" val="1"/>
              </a:ext>
            </a:extLst>
          </p:cNvPr>
          <p:cNvGrpSpPr/>
          <p:nvPr/>
        </p:nvGrpSpPr>
        <p:grpSpPr>
          <a:xfrm>
            <a:off x="2141625" y="4750094"/>
            <a:ext cx="7270003" cy="1097528"/>
            <a:chOff x="5041320" y="5193751"/>
            <a:chExt cx="7943297" cy="737015"/>
          </a:xfrm>
        </p:grpSpPr>
        <p:pic>
          <p:nvPicPr>
            <p:cNvPr id="15" name="Google Shape;122;g16e53436b32_0_91">
              <a:extLst>
                <a:ext uri="{FF2B5EF4-FFF2-40B4-BE49-F238E27FC236}">
                  <a16:creationId xmlns:a16="http://schemas.microsoft.com/office/drawing/2014/main" id="{77220B9D-3F1F-4CC5-A3CF-5EC15E898193}"/>
                </a:ext>
              </a:extLst>
            </p:cNvPr>
            <p:cNvPicPr preferRelativeResize="0"/>
            <p:nvPr/>
          </p:nvPicPr>
          <p:blipFill rotWithShape="1">
            <a:blip r:embed="rId3">
              <a:alphaModFix/>
            </a:blip>
            <a:srcRect/>
            <a:stretch/>
          </p:blipFill>
          <p:spPr>
            <a:xfrm>
              <a:off x="7551179" y="5290263"/>
              <a:ext cx="1091679" cy="596770"/>
            </a:xfrm>
            <a:prstGeom prst="rect">
              <a:avLst/>
            </a:prstGeom>
            <a:noFill/>
            <a:ln>
              <a:noFill/>
            </a:ln>
          </p:spPr>
        </p:pic>
        <p:pic>
          <p:nvPicPr>
            <p:cNvPr id="17" name="Google Shape;123;g16e53436b32_0_91">
              <a:extLst>
                <a:ext uri="{FF2B5EF4-FFF2-40B4-BE49-F238E27FC236}">
                  <a16:creationId xmlns:a16="http://schemas.microsoft.com/office/drawing/2014/main" id="{8626EF05-4C9F-4659-8D97-CE40F7EB4A30}"/>
                </a:ext>
              </a:extLst>
            </p:cNvPr>
            <p:cNvPicPr preferRelativeResize="0"/>
            <p:nvPr/>
          </p:nvPicPr>
          <p:blipFill rotWithShape="1">
            <a:blip r:embed="rId4">
              <a:alphaModFix/>
            </a:blip>
            <a:srcRect/>
            <a:stretch/>
          </p:blipFill>
          <p:spPr>
            <a:xfrm>
              <a:off x="8791298" y="5524655"/>
              <a:ext cx="1091678" cy="373119"/>
            </a:xfrm>
            <a:prstGeom prst="rect">
              <a:avLst/>
            </a:prstGeom>
            <a:noFill/>
            <a:ln>
              <a:noFill/>
            </a:ln>
          </p:spPr>
        </p:pic>
        <p:pic>
          <p:nvPicPr>
            <p:cNvPr id="20" name="Google Shape;124;g16e53436b32_0_91">
              <a:extLst>
                <a:ext uri="{FF2B5EF4-FFF2-40B4-BE49-F238E27FC236}">
                  <a16:creationId xmlns:a16="http://schemas.microsoft.com/office/drawing/2014/main" id="{3A0EC05C-730F-46E9-A8C5-76CB5125224D}"/>
                </a:ext>
              </a:extLst>
            </p:cNvPr>
            <p:cNvPicPr preferRelativeResize="0"/>
            <p:nvPr/>
          </p:nvPicPr>
          <p:blipFill rotWithShape="1">
            <a:blip r:embed="rId5">
              <a:alphaModFix/>
            </a:blip>
            <a:srcRect/>
            <a:stretch/>
          </p:blipFill>
          <p:spPr>
            <a:xfrm>
              <a:off x="10024645" y="5246529"/>
              <a:ext cx="1304258" cy="684237"/>
            </a:xfrm>
            <a:prstGeom prst="rect">
              <a:avLst/>
            </a:prstGeom>
            <a:noFill/>
            <a:ln>
              <a:noFill/>
            </a:ln>
          </p:spPr>
        </p:pic>
        <p:pic>
          <p:nvPicPr>
            <p:cNvPr id="21" name="Google Shape;125;g16e53436b32_0_91">
              <a:extLst>
                <a:ext uri="{FF2B5EF4-FFF2-40B4-BE49-F238E27FC236}">
                  <a16:creationId xmlns:a16="http://schemas.microsoft.com/office/drawing/2014/main" id="{AD68D917-96CD-45AF-848E-014048027EB5}"/>
                </a:ext>
              </a:extLst>
            </p:cNvPr>
            <p:cNvPicPr preferRelativeResize="0"/>
            <p:nvPr/>
          </p:nvPicPr>
          <p:blipFill rotWithShape="1">
            <a:blip r:embed="rId6">
              <a:alphaModFix/>
            </a:blip>
            <a:srcRect/>
            <a:stretch/>
          </p:blipFill>
          <p:spPr>
            <a:xfrm>
              <a:off x="11466675" y="5193751"/>
              <a:ext cx="1517942" cy="687558"/>
            </a:xfrm>
            <a:prstGeom prst="rect">
              <a:avLst/>
            </a:prstGeom>
            <a:noFill/>
            <a:ln>
              <a:noFill/>
            </a:ln>
          </p:spPr>
        </p:pic>
        <p:pic>
          <p:nvPicPr>
            <p:cNvPr id="22" name="Google Shape;126;g16e53436b32_0_91">
              <a:extLst>
                <a:ext uri="{FF2B5EF4-FFF2-40B4-BE49-F238E27FC236}">
                  <a16:creationId xmlns:a16="http://schemas.microsoft.com/office/drawing/2014/main" id="{037D4829-4F3E-4965-A7CB-788633DBE7D7}"/>
                </a:ext>
              </a:extLst>
            </p:cNvPr>
            <p:cNvPicPr preferRelativeResize="0"/>
            <p:nvPr/>
          </p:nvPicPr>
          <p:blipFill rotWithShape="1">
            <a:blip r:embed="rId7">
              <a:alphaModFix/>
            </a:blip>
            <a:srcRect/>
            <a:stretch/>
          </p:blipFill>
          <p:spPr>
            <a:xfrm>
              <a:off x="5041320" y="5277929"/>
              <a:ext cx="1011962" cy="604520"/>
            </a:xfrm>
            <a:prstGeom prst="rect">
              <a:avLst/>
            </a:prstGeom>
            <a:noFill/>
            <a:ln>
              <a:noFill/>
            </a:ln>
          </p:spPr>
        </p:pic>
        <p:pic>
          <p:nvPicPr>
            <p:cNvPr id="23" name="Google Shape;127;g16e53436b32_0_91">
              <a:extLst>
                <a:ext uri="{FF2B5EF4-FFF2-40B4-BE49-F238E27FC236}">
                  <a16:creationId xmlns:a16="http://schemas.microsoft.com/office/drawing/2014/main" id="{3345578E-0D6E-4E45-924B-0D7DDACC46A8}"/>
                </a:ext>
              </a:extLst>
            </p:cNvPr>
            <p:cNvPicPr preferRelativeResize="0"/>
            <p:nvPr/>
          </p:nvPicPr>
          <p:blipFill rotWithShape="1">
            <a:blip r:embed="rId8">
              <a:alphaModFix/>
            </a:blip>
            <a:srcRect/>
            <a:stretch/>
          </p:blipFill>
          <p:spPr>
            <a:xfrm>
              <a:off x="6136960" y="5301004"/>
              <a:ext cx="1277686" cy="596770"/>
            </a:xfrm>
            <a:prstGeom prst="rect">
              <a:avLst/>
            </a:prstGeom>
            <a:noFill/>
            <a:ln>
              <a:noFill/>
            </a:ln>
          </p:spPr>
        </p:pic>
      </p:grpSp>
    </p:spTree>
    <p:extLst>
      <p:ext uri="{BB962C8B-B14F-4D97-AF65-F5344CB8AC3E}">
        <p14:creationId xmlns:p14="http://schemas.microsoft.com/office/powerpoint/2010/main" val="402355766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p:txBody>
          <a:bodyPr/>
          <a:lstStyle/>
          <a:p>
            <a:pPr algn="l"/>
            <a:r>
              <a:rPr lang="es-ES" sz="4000" b="1">
                <a:solidFill>
                  <a:schemeClr val="accent5">
                    <a:lumMod val="75000"/>
                  </a:schemeClr>
                </a:solidFill>
                <a:latin typeface="Calibri Light" panose="020F0302020204030204" pitchFamily="34" charset="0"/>
                <a:cs typeface="Calibri Light" panose="020F0302020204030204" pitchFamily="34" charset="0"/>
              </a:rPr>
              <a:t>Paso 2: Uso de un espacio de trabajo limpio</a:t>
            </a:r>
          </a:p>
        </p:txBody>
      </p:sp>
      <p:sp>
        <p:nvSpPr>
          <p:cNvPr id="11" name="Text Placeholder 10">
            <a:extLst>
              <a:ext uri="{FF2B5EF4-FFF2-40B4-BE49-F238E27FC236}">
                <a16:creationId xmlns:a16="http://schemas.microsoft.com/office/drawing/2014/main" id="{9F3C1060-1F89-4F52-8BBF-16F597A2D6E1}"/>
              </a:ext>
            </a:extLst>
          </p:cNvPr>
          <p:cNvSpPr>
            <a:spLocks noGrp="1"/>
          </p:cNvSpPr>
          <p:nvPr>
            <p:ph sz="quarter" idx="11"/>
          </p:nvPr>
        </p:nvSpPr>
        <p:spPr>
          <a:xfrm>
            <a:off x="609600" y="1824284"/>
            <a:ext cx="6810458" cy="4176467"/>
          </a:xfrm>
        </p:spPr>
        <p:txBody>
          <a:bodyPr/>
          <a:lstStyle/>
          <a:p>
            <a:pPr>
              <a:buClr>
                <a:schemeClr val="accent2">
                  <a:lumMod val="60000"/>
                  <a:lumOff val="40000"/>
                </a:schemeClr>
              </a:buClr>
            </a:pPr>
            <a:r>
              <a:rPr lang="es-ES" sz="3600" dirty="0"/>
              <a:t>Preparar la inyección en un </a:t>
            </a:r>
            <a:r>
              <a:rPr lang="es-ES" sz="3600" b="1" dirty="0"/>
              <a:t>área limpia y designada</a:t>
            </a:r>
          </a:p>
          <a:p>
            <a:endParaRPr lang="en-US" sz="2400" dirty="0"/>
          </a:p>
          <a:p>
            <a:endParaRPr lang="en-US" dirty="0"/>
          </a:p>
          <a:p>
            <a:endParaRPr lang="en-US" dirty="0"/>
          </a:p>
        </p:txBody>
      </p:sp>
      <p:pic>
        <p:nvPicPr>
          <p:cNvPr id="16" name="Picture 15" descr="Imagen que muestra una inyección siendo preparada en un mesón limpio.">
            <a:extLst>
              <a:ext uri="{FF2B5EF4-FFF2-40B4-BE49-F238E27FC236}">
                <a16:creationId xmlns:a16="http://schemas.microsoft.com/office/drawing/2014/main" id="{FF1A9E53-331F-48C5-86BE-5534C8878BD6}"/>
              </a:ext>
            </a:extLst>
          </p:cNvPr>
          <p:cNvPicPr>
            <a:picLocks noChangeAspect="1"/>
          </p:cNvPicPr>
          <p:nvPr/>
        </p:nvPicPr>
        <p:blipFill>
          <a:blip r:embed="rId3"/>
          <a:stretch>
            <a:fillRect/>
          </a:stretch>
        </p:blipFill>
        <p:spPr>
          <a:xfrm>
            <a:off x="7790652" y="1425486"/>
            <a:ext cx="3436008" cy="2377440"/>
          </a:xfrm>
          <a:prstGeom prst="rect">
            <a:avLst/>
          </a:prstGeom>
        </p:spPr>
      </p:pic>
      <p:pic>
        <p:nvPicPr>
          <p:cNvPr id="9" name="Picture 8" descr="Imagen de una mesa cubierta de frascos de medicamentos, artículos y equipo usado. Ícono de un círculo rojo tachado sobre la imagen.">
            <a:extLst>
              <a:ext uri="{FF2B5EF4-FFF2-40B4-BE49-F238E27FC236}">
                <a16:creationId xmlns:a16="http://schemas.microsoft.com/office/drawing/2014/main" id="{4C093F4A-23BE-BEA0-E1CC-704372133DA9}"/>
              </a:ext>
            </a:extLst>
          </p:cNvPr>
          <p:cNvPicPr>
            <a:picLocks noChangeAspect="1"/>
          </p:cNvPicPr>
          <p:nvPr/>
        </p:nvPicPr>
        <p:blipFill>
          <a:blip r:embed="rId4"/>
          <a:stretch>
            <a:fillRect/>
          </a:stretch>
        </p:blipFill>
        <p:spPr>
          <a:xfrm>
            <a:off x="7818701" y="3786199"/>
            <a:ext cx="3407959" cy="2676376"/>
          </a:xfrm>
          <a:prstGeom prst="rect">
            <a:avLst/>
          </a:prstGeom>
        </p:spPr>
      </p:pic>
    </p:spTree>
    <p:extLst>
      <p:ext uri="{BB962C8B-B14F-4D97-AF65-F5344CB8AC3E}">
        <p14:creationId xmlns:p14="http://schemas.microsoft.com/office/powerpoint/2010/main" val="205005702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p:txBody>
          <a:bodyPr/>
          <a:lstStyle/>
          <a:p>
            <a:pPr algn="l"/>
            <a:r>
              <a:rPr lang="es-ES" sz="4000" b="1">
                <a:solidFill>
                  <a:schemeClr val="accent5">
                    <a:lumMod val="75000"/>
                  </a:schemeClr>
                </a:solidFill>
                <a:latin typeface="Calibri Light" panose="020F0302020204030204" pitchFamily="34" charset="0"/>
                <a:cs typeface="Calibri Light" panose="020F0302020204030204" pitchFamily="34" charset="0"/>
              </a:rPr>
              <a:t>Paso 3: Uso de aguja y jeringa estériles</a:t>
            </a:r>
          </a:p>
        </p:txBody>
      </p:sp>
      <p:pic>
        <p:nvPicPr>
          <p:cNvPr id="3" name="Picture 2" descr="Imagen de dos agujas en un empaque nuevo y sin daños.">
            <a:extLst>
              <a:ext uri="{FF2B5EF4-FFF2-40B4-BE49-F238E27FC236}">
                <a16:creationId xmlns:a16="http://schemas.microsoft.com/office/drawing/2014/main" id="{B99E0B4D-7954-40DC-A1AF-A93F879500EC}"/>
              </a:ext>
            </a:extLst>
          </p:cNvPr>
          <p:cNvPicPr>
            <a:picLocks noChangeAspect="1"/>
          </p:cNvPicPr>
          <p:nvPr/>
        </p:nvPicPr>
        <p:blipFill>
          <a:blip r:embed="rId3"/>
          <a:stretch>
            <a:fillRect/>
          </a:stretch>
        </p:blipFill>
        <p:spPr>
          <a:xfrm>
            <a:off x="481264" y="1639975"/>
            <a:ext cx="3326123" cy="3599163"/>
          </a:xfrm>
          <a:prstGeom prst="rect">
            <a:avLst/>
          </a:prstGeom>
        </p:spPr>
      </p:pic>
      <p:sp>
        <p:nvSpPr>
          <p:cNvPr id="4" name="TextBox 3">
            <a:extLst>
              <a:ext uri="{FF2B5EF4-FFF2-40B4-BE49-F238E27FC236}">
                <a16:creationId xmlns:a16="http://schemas.microsoft.com/office/drawing/2014/main" id="{13845D50-67A6-4F22-BA3D-C9AEA1780A15}"/>
              </a:ext>
            </a:extLst>
          </p:cNvPr>
          <p:cNvSpPr txBox="1"/>
          <p:nvPr/>
        </p:nvSpPr>
        <p:spPr>
          <a:xfrm>
            <a:off x="963178" y="5239138"/>
            <a:ext cx="2595083" cy="646331"/>
          </a:xfrm>
          <a:prstGeom prst="rect">
            <a:avLst/>
          </a:prstGeom>
          <a:noFill/>
        </p:spPr>
        <p:txBody>
          <a:bodyPr wrap="square" rtlCol="0">
            <a:spAutoFit/>
          </a:bodyPr>
          <a:lstStyle/>
          <a:p>
            <a:pPr algn="ctr"/>
            <a:r>
              <a:rPr lang="es-ES" dirty="0">
                <a:solidFill>
                  <a:schemeClr val="accent5">
                    <a:lumMod val="75000"/>
                  </a:schemeClr>
                </a:solidFill>
                <a:latin typeface="Calibri" panose="020F0502020204030204" pitchFamily="34" charset="0"/>
                <a:cs typeface="Calibri" panose="020F0502020204030204" pitchFamily="34" charset="0"/>
              </a:rPr>
              <a:t>Empaque nuevo y sin daños</a:t>
            </a:r>
          </a:p>
        </p:txBody>
      </p:sp>
      <p:sp>
        <p:nvSpPr>
          <p:cNvPr id="11" name="Text Placeholder 10">
            <a:extLst>
              <a:ext uri="{FF2B5EF4-FFF2-40B4-BE49-F238E27FC236}">
                <a16:creationId xmlns:a16="http://schemas.microsoft.com/office/drawing/2014/main" id="{9F3C1060-1F89-4F52-8BBF-16F597A2D6E1}"/>
              </a:ext>
            </a:extLst>
          </p:cNvPr>
          <p:cNvSpPr>
            <a:spLocks noGrp="1"/>
          </p:cNvSpPr>
          <p:nvPr>
            <p:ph sz="quarter" idx="11"/>
          </p:nvPr>
        </p:nvSpPr>
        <p:spPr>
          <a:xfrm>
            <a:off x="4432852" y="1639975"/>
            <a:ext cx="7149548" cy="4176467"/>
          </a:xfrm>
        </p:spPr>
        <p:txBody>
          <a:bodyPr>
            <a:normAutofit lnSpcReduction="10000"/>
          </a:bodyPr>
          <a:lstStyle/>
          <a:p>
            <a:pPr>
              <a:spcBef>
                <a:spcPts val="1800"/>
              </a:spcBef>
              <a:buClr>
                <a:schemeClr val="accent2">
                  <a:lumMod val="60000"/>
                  <a:lumOff val="40000"/>
                </a:schemeClr>
              </a:buClr>
            </a:pPr>
            <a:r>
              <a:rPr lang="es-ES" sz="3200"/>
              <a:t>Siempre usar una jeringa y aguja estériles.</a:t>
            </a:r>
          </a:p>
          <a:p>
            <a:pPr>
              <a:spcBef>
                <a:spcPts val="1800"/>
              </a:spcBef>
              <a:buClr>
                <a:schemeClr val="accent2">
                  <a:lumMod val="60000"/>
                  <a:lumOff val="40000"/>
                </a:schemeClr>
              </a:buClr>
            </a:pPr>
            <a:r>
              <a:rPr lang="es-ES" sz="3200" b="1"/>
              <a:t>1 aguja y 1 jeringa para 1 paciente 1 vez.</a:t>
            </a:r>
          </a:p>
          <a:p>
            <a:pPr>
              <a:spcBef>
                <a:spcPts val="1800"/>
              </a:spcBef>
              <a:buClr>
                <a:schemeClr val="accent2">
                  <a:lumMod val="60000"/>
                  <a:lumOff val="40000"/>
                </a:schemeClr>
              </a:buClr>
            </a:pPr>
            <a:r>
              <a:rPr lang="es-ES" sz="3200" b="1"/>
              <a:t>NO </a:t>
            </a:r>
            <a:r>
              <a:rPr lang="es-ES" sz="3200"/>
              <a:t>usar una aguja o jeringa si el empaque ha sido perforado, roto o expuesto a humedad.</a:t>
            </a:r>
          </a:p>
          <a:p>
            <a:endParaRPr lang="en-US" b="1"/>
          </a:p>
        </p:txBody>
      </p:sp>
    </p:spTree>
    <p:extLst>
      <p:ext uri="{BB962C8B-B14F-4D97-AF65-F5344CB8AC3E}">
        <p14:creationId xmlns:p14="http://schemas.microsoft.com/office/powerpoint/2010/main" val="346835778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a:xfrm>
            <a:off x="609600" y="274639"/>
            <a:ext cx="10972800" cy="841665"/>
          </a:xfrm>
        </p:spPr>
        <p:txBody>
          <a:bodyPr/>
          <a:lstStyle/>
          <a:p>
            <a:pPr algn="l"/>
            <a:r>
              <a:rPr lang="es-ES" sz="4000" b="1">
                <a:solidFill>
                  <a:schemeClr val="accent5">
                    <a:lumMod val="75000"/>
                  </a:schemeClr>
                </a:solidFill>
                <a:latin typeface="Calibri Light" panose="020F0302020204030204" pitchFamily="34" charset="0"/>
                <a:cs typeface="Calibri Light" panose="020F0302020204030204" pitchFamily="34" charset="0"/>
              </a:rPr>
              <a:t>Paso 4: Uso de vial de medicamento estéril</a:t>
            </a:r>
          </a:p>
        </p:txBody>
      </p:sp>
      <p:pic>
        <p:nvPicPr>
          <p:cNvPr id="7" name="Picture 6" descr="Imagen de un vial de medicamento con una flecha que apunta a la tapa o el tapón de goma.">
            <a:extLst>
              <a:ext uri="{FF2B5EF4-FFF2-40B4-BE49-F238E27FC236}">
                <a16:creationId xmlns:a16="http://schemas.microsoft.com/office/drawing/2014/main" id="{8B1D95F9-E25A-47CF-9BE6-0A1E99B8F710}"/>
              </a:ext>
            </a:extLst>
          </p:cNvPr>
          <p:cNvPicPr>
            <a:picLocks noChangeAspect="1"/>
          </p:cNvPicPr>
          <p:nvPr/>
        </p:nvPicPr>
        <p:blipFill>
          <a:blip r:embed="rId3"/>
          <a:stretch>
            <a:fillRect/>
          </a:stretch>
        </p:blipFill>
        <p:spPr>
          <a:xfrm>
            <a:off x="452887" y="1888025"/>
            <a:ext cx="2478678" cy="1750479"/>
          </a:xfrm>
          <a:prstGeom prst="rect">
            <a:avLst/>
          </a:prstGeom>
        </p:spPr>
      </p:pic>
      <p:sp>
        <p:nvSpPr>
          <p:cNvPr id="6" name="Text Placeholder 10">
            <a:extLst>
              <a:ext uri="{FF2B5EF4-FFF2-40B4-BE49-F238E27FC236}">
                <a16:creationId xmlns:a16="http://schemas.microsoft.com/office/drawing/2014/main" id="{DB0ACC2A-58D2-4FA9-9E8E-A02E8FE7BBD9}"/>
              </a:ext>
            </a:extLst>
          </p:cNvPr>
          <p:cNvSpPr txBox="1">
            <a:spLocks/>
          </p:cNvSpPr>
          <p:nvPr/>
        </p:nvSpPr>
        <p:spPr>
          <a:xfrm>
            <a:off x="2931565" y="1116304"/>
            <a:ext cx="8362077" cy="3118781"/>
          </a:xfrm>
          <a:prstGeom prst="rect">
            <a:avLst/>
          </a:prstGeom>
          <a:noFill/>
          <a:ln>
            <a:noFill/>
          </a:ln>
        </p:spPr>
        <p:txBody>
          <a:bodyPr spcFirstLastPara="1" wrap="square" lIns="91425" tIns="45700" rIns="91425" bIns="45700" anchor="t" anchorCtr="0">
            <a:normAutofit fontScale="92500" lnSpcReduction="10000"/>
          </a:bodyPr>
          <a:lstStyle>
            <a:defPPr marR="0" lvl="0" algn="l" rtl="0">
              <a:lnSpc>
                <a:spcPct val="100000"/>
              </a:lnSpc>
              <a:spcBef>
                <a:spcPts val="0"/>
              </a:spcBef>
              <a:spcAft>
                <a:spcPts val="0"/>
              </a:spcAft>
            </a:defPPr>
            <a:lvl1pPr marL="457200" marR="0" lvl="0" indent="-342900" algn="l" rtl="0">
              <a:lnSpc>
                <a:spcPct val="90000"/>
              </a:lnSpc>
              <a:spcBef>
                <a:spcPts val="813"/>
              </a:spcBef>
              <a:spcAft>
                <a:spcPts val="0"/>
              </a:spcAft>
              <a:buClr>
                <a:schemeClr val="dk1"/>
              </a:buClr>
              <a:buSzPts val="1800"/>
              <a:buFont typeface="Arial"/>
              <a:buChar char="•"/>
              <a:defRPr sz="2275"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6"/>
              </a:spcBef>
              <a:spcAft>
                <a:spcPts val="0"/>
              </a:spcAft>
              <a:buClr>
                <a:schemeClr val="dk1"/>
              </a:buClr>
              <a:buSzPts val="1800"/>
              <a:buFont typeface="Arial"/>
              <a:buChar char="•"/>
              <a:defRPr sz="195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406"/>
              </a:spcBef>
              <a:spcAft>
                <a:spcPts val="0"/>
              </a:spcAft>
              <a:buClr>
                <a:schemeClr val="dk1"/>
              </a:buClr>
              <a:buSzPts val="1800"/>
              <a:buFont typeface="Arial"/>
              <a:buChar char="•"/>
              <a:defRPr sz="1625"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9pPr>
          </a:lstStyle>
          <a:p>
            <a:pPr marL="114300" indent="0">
              <a:buNone/>
            </a:pPr>
            <a:r>
              <a:rPr lang="es-ES" sz="2400" b="1" dirty="0">
                <a:solidFill>
                  <a:srgbClr val="000000"/>
                </a:solidFill>
              </a:rPr>
              <a:t>Viales de medicamento</a:t>
            </a:r>
          </a:p>
          <a:p>
            <a:pPr>
              <a:buClr>
                <a:schemeClr val="accent2">
                  <a:lumMod val="60000"/>
                  <a:lumOff val="40000"/>
                </a:schemeClr>
              </a:buClr>
            </a:pPr>
            <a:r>
              <a:rPr lang="es-ES" sz="2400" dirty="0">
                <a:solidFill>
                  <a:srgbClr val="000000"/>
                </a:solidFill>
              </a:rPr>
              <a:t>Siempre leer las etiquetas de los viales y seguir las recomendaciones para el producto específico sobre su uso, almacenamiento y manipulación.</a:t>
            </a:r>
          </a:p>
          <a:p>
            <a:pPr>
              <a:buClr>
                <a:schemeClr val="accent2">
                  <a:lumMod val="60000"/>
                  <a:lumOff val="40000"/>
                </a:schemeClr>
              </a:buClr>
            </a:pPr>
            <a:r>
              <a:rPr lang="es-ES" sz="2400" dirty="0">
                <a:solidFill>
                  <a:srgbClr val="000000"/>
                </a:solidFill>
              </a:rPr>
              <a:t>Verificar la vía de administración </a:t>
            </a:r>
            <a:r>
              <a:rPr lang="es-ES" sz="2400" i="1" dirty="0">
                <a:solidFill>
                  <a:srgbClr val="000000"/>
                </a:solidFill>
              </a:rPr>
              <a:t>(¿intramuscular? ¿intradérmica?) </a:t>
            </a:r>
            <a:r>
              <a:rPr lang="es-ES" sz="2400" dirty="0">
                <a:solidFill>
                  <a:srgbClr val="000000"/>
                </a:solidFill>
              </a:rPr>
              <a:t>y la fecha de vencimiento. </a:t>
            </a:r>
          </a:p>
          <a:p>
            <a:pPr>
              <a:buClr>
                <a:schemeClr val="accent2">
                  <a:lumMod val="60000"/>
                  <a:lumOff val="40000"/>
                </a:schemeClr>
              </a:buClr>
            </a:pPr>
            <a:r>
              <a:rPr lang="es-ES" sz="2400" dirty="0">
                <a:solidFill>
                  <a:srgbClr val="000000"/>
                </a:solidFill>
              </a:rPr>
              <a:t>Limpiar la tapa o el tapón de goma con alcohol al 70 % (u otro antiséptico disponible) y dejar que se seque al aire.</a:t>
            </a:r>
          </a:p>
          <a:p>
            <a:pPr>
              <a:buClr>
                <a:schemeClr val="accent2">
                  <a:lumMod val="60000"/>
                  <a:lumOff val="40000"/>
                </a:schemeClr>
              </a:buClr>
            </a:pPr>
            <a:r>
              <a:rPr lang="es-ES" sz="2400" dirty="0">
                <a:solidFill>
                  <a:srgbClr val="000000"/>
                </a:solidFill>
              </a:rPr>
              <a:t>Perforar el vial del medicamento solo con una </a:t>
            </a:r>
            <a:r>
              <a:rPr lang="es-ES" sz="2400" b="1" dirty="0">
                <a:solidFill>
                  <a:srgbClr val="000000"/>
                </a:solidFill>
              </a:rPr>
              <a:t>aguja</a:t>
            </a:r>
            <a:r>
              <a:rPr lang="es-ES" sz="2400" dirty="0">
                <a:solidFill>
                  <a:srgbClr val="000000"/>
                </a:solidFill>
              </a:rPr>
              <a:t> </a:t>
            </a:r>
            <a:r>
              <a:rPr lang="es-ES" sz="2400" b="1" dirty="0">
                <a:solidFill>
                  <a:srgbClr val="000000"/>
                </a:solidFill>
              </a:rPr>
              <a:t>estéril.</a:t>
            </a:r>
          </a:p>
        </p:txBody>
      </p:sp>
      <p:pic>
        <p:nvPicPr>
          <p:cNvPr id="11" name="Picture 10" descr="Imagen de varios viales de medicamentos de distintos tamaños. El texto dice: Los viales de una dosis y de múltiples dosis pueden venir en cualquier forma y tamaño. No asuma que un vial contiene una dosis o múltiples dosis con base en el tamaño o volumen del medicamento. ¡SIEMPRE revise la etiqueta!&#10;">
            <a:extLst>
              <a:ext uri="{FF2B5EF4-FFF2-40B4-BE49-F238E27FC236}">
                <a16:creationId xmlns:a16="http://schemas.microsoft.com/office/drawing/2014/main" id="{AC696B2C-7E0B-52A1-9CF9-B10049D71E71}"/>
              </a:ext>
            </a:extLst>
          </p:cNvPr>
          <p:cNvPicPr>
            <a:picLocks noChangeAspect="1"/>
          </p:cNvPicPr>
          <p:nvPr/>
        </p:nvPicPr>
        <p:blipFill>
          <a:blip r:embed="rId4"/>
          <a:stretch>
            <a:fillRect/>
          </a:stretch>
        </p:blipFill>
        <p:spPr>
          <a:xfrm>
            <a:off x="0" y="3775141"/>
            <a:ext cx="3103133" cy="2603218"/>
          </a:xfrm>
          <a:prstGeom prst="rect">
            <a:avLst/>
          </a:prstGeom>
        </p:spPr>
      </p:pic>
      <p:sp>
        <p:nvSpPr>
          <p:cNvPr id="14" name="Text Placeholder 10">
            <a:extLst>
              <a:ext uri="{FF2B5EF4-FFF2-40B4-BE49-F238E27FC236}">
                <a16:creationId xmlns:a16="http://schemas.microsoft.com/office/drawing/2014/main" id="{DEE1B484-212C-473D-B945-0F21BDEFEDF4}"/>
              </a:ext>
            </a:extLst>
          </p:cNvPr>
          <p:cNvSpPr txBox="1">
            <a:spLocks/>
          </p:cNvSpPr>
          <p:nvPr/>
        </p:nvSpPr>
        <p:spPr>
          <a:xfrm>
            <a:off x="2931565" y="4293772"/>
            <a:ext cx="8905531" cy="256422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813"/>
              </a:spcBef>
              <a:spcAft>
                <a:spcPts val="0"/>
              </a:spcAft>
              <a:buClr>
                <a:schemeClr val="dk1"/>
              </a:buClr>
              <a:buSzPts val="1800"/>
              <a:buFont typeface="Arial"/>
              <a:buChar char="•"/>
              <a:defRPr sz="2275"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6"/>
              </a:spcBef>
              <a:spcAft>
                <a:spcPts val="0"/>
              </a:spcAft>
              <a:buClr>
                <a:schemeClr val="dk1"/>
              </a:buClr>
              <a:buSzPts val="1800"/>
              <a:buFont typeface="Arial"/>
              <a:buChar char="•"/>
              <a:defRPr sz="195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406"/>
              </a:spcBef>
              <a:spcAft>
                <a:spcPts val="0"/>
              </a:spcAft>
              <a:buClr>
                <a:schemeClr val="dk1"/>
              </a:buClr>
              <a:buSzPts val="1800"/>
              <a:buFont typeface="Arial"/>
              <a:buChar char="•"/>
              <a:defRPr sz="1625"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406"/>
              </a:spcBef>
              <a:spcAft>
                <a:spcPts val="0"/>
              </a:spcAft>
              <a:buClr>
                <a:schemeClr val="dk1"/>
              </a:buClr>
              <a:buSzPts val="1800"/>
              <a:buFont typeface="Arial"/>
              <a:buChar char="•"/>
              <a:defRPr sz="1463" b="0" i="0" u="none" strike="noStrike" cap="none">
                <a:solidFill>
                  <a:schemeClr val="dk1"/>
                </a:solidFill>
                <a:latin typeface="Calibri"/>
                <a:ea typeface="Calibri"/>
                <a:cs typeface="Calibri"/>
                <a:sym typeface="Calibri"/>
              </a:defRPr>
            </a:lvl9pPr>
          </a:lstStyle>
          <a:p>
            <a:pPr marL="114300" indent="0">
              <a:buNone/>
            </a:pPr>
            <a:r>
              <a:rPr lang="es-ES" sz="2400" b="1" dirty="0">
                <a:solidFill>
                  <a:srgbClr val="000000"/>
                </a:solidFill>
              </a:rPr>
              <a:t>Viales de medicamento de una dosis y de múltiples dosis</a:t>
            </a:r>
          </a:p>
          <a:p>
            <a:pPr>
              <a:buClr>
                <a:schemeClr val="accent2">
                  <a:lumMod val="60000"/>
                  <a:lumOff val="40000"/>
                </a:schemeClr>
              </a:buClr>
            </a:pPr>
            <a:r>
              <a:rPr lang="es-ES" sz="2400" dirty="0">
                <a:solidFill>
                  <a:srgbClr val="000000"/>
                </a:solidFill>
              </a:rPr>
              <a:t>Usar viales de medicamento de una dosis cuando sea posible.</a:t>
            </a:r>
          </a:p>
          <a:p>
            <a:pPr>
              <a:buClr>
                <a:schemeClr val="accent2">
                  <a:lumMod val="60000"/>
                  <a:lumOff val="40000"/>
                </a:schemeClr>
              </a:buClr>
            </a:pPr>
            <a:r>
              <a:rPr lang="es-ES" sz="2400" dirty="0">
                <a:solidFill>
                  <a:srgbClr val="000000"/>
                </a:solidFill>
              </a:rPr>
              <a:t>Si se usa un vial de múltiples dosis, desinfectar el tapón de goma antes de cada uso y usar una aguja y jeringa estériles cada vez para evitar la contaminación.</a:t>
            </a:r>
          </a:p>
        </p:txBody>
      </p:sp>
    </p:spTree>
    <p:extLst>
      <p:ext uri="{BB962C8B-B14F-4D97-AF65-F5344CB8AC3E}">
        <p14:creationId xmlns:p14="http://schemas.microsoft.com/office/powerpoint/2010/main" val="344978486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p:txBody>
          <a:bodyPr/>
          <a:lstStyle/>
          <a:p>
            <a:pPr algn="l"/>
            <a:r>
              <a:rPr lang="es-ES" sz="4000" b="1">
                <a:solidFill>
                  <a:schemeClr val="accent5">
                    <a:lumMod val="75000"/>
                  </a:schemeClr>
                </a:solidFill>
                <a:latin typeface="Calibri Light" panose="020F0302020204030204" pitchFamily="34" charset="0"/>
                <a:cs typeface="Calibri Light" panose="020F0302020204030204" pitchFamily="34" charset="0"/>
              </a:rPr>
              <a:t>Paso 5: Preparación de la piel</a:t>
            </a:r>
          </a:p>
        </p:txBody>
      </p:sp>
      <p:pic>
        <p:nvPicPr>
          <p:cNvPr id="7" name="Picture 6" descr="Imagen de manos desinfectando una parte del brazo con una toallita con alcohol.">
            <a:extLst>
              <a:ext uri="{FF2B5EF4-FFF2-40B4-BE49-F238E27FC236}">
                <a16:creationId xmlns:a16="http://schemas.microsoft.com/office/drawing/2014/main" id="{08065081-08ED-49F7-B9D6-D01E4E32E776}"/>
              </a:ext>
            </a:extLst>
          </p:cNvPr>
          <p:cNvPicPr>
            <a:picLocks noChangeAspect="1"/>
          </p:cNvPicPr>
          <p:nvPr/>
        </p:nvPicPr>
        <p:blipFill>
          <a:blip r:embed="rId3"/>
          <a:stretch>
            <a:fillRect/>
          </a:stretch>
        </p:blipFill>
        <p:spPr>
          <a:xfrm>
            <a:off x="357973" y="2118072"/>
            <a:ext cx="3113198" cy="2363724"/>
          </a:xfrm>
          <a:prstGeom prst="rect">
            <a:avLst/>
          </a:prstGeom>
        </p:spPr>
      </p:pic>
      <p:sp>
        <p:nvSpPr>
          <p:cNvPr id="11" name="Text Placeholder 10">
            <a:extLst>
              <a:ext uri="{FF2B5EF4-FFF2-40B4-BE49-F238E27FC236}">
                <a16:creationId xmlns:a16="http://schemas.microsoft.com/office/drawing/2014/main" id="{9F3C1060-1F89-4F52-8BBF-16F597A2D6E1}"/>
              </a:ext>
            </a:extLst>
          </p:cNvPr>
          <p:cNvSpPr>
            <a:spLocks noGrp="1"/>
          </p:cNvSpPr>
          <p:nvPr>
            <p:ph sz="quarter" idx="11"/>
          </p:nvPr>
        </p:nvSpPr>
        <p:spPr>
          <a:xfrm>
            <a:off x="3965713" y="1600200"/>
            <a:ext cx="7616686" cy="4400551"/>
          </a:xfrm>
        </p:spPr>
        <p:txBody>
          <a:bodyPr>
            <a:normAutofit lnSpcReduction="10000"/>
          </a:bodyPr>
          <a:lstStyle/>
          <a:p>
            <a:r>
              <a:rPr lang="es-ES" sz="2400">
                <a:solidFill>
                  <a:srgbClr val="000000"/>
                </a:solidFill>
                <a:effectLst/>
                <a:latin typeface="Calibri" panose="020F0502020204030204" pitchFamily="34" charset="0"/>
                <a:ea typeface="Calibri"/>
                <a:cs typeface="Calibri"/>
              </a:rPr>
              <a:t>Aplicar una solución a base de alcohol al 60-70 % (alcohol isopropílico, etanol u otro antiséptico disponible) a un bastoncito de algodón (hisopo) o toallita de un uso.</a:t>
            </a:r>
          </a:p>
          <a:p>
            <a:r>
              <a:rPr lang="es-ES" sz="2400">
                <a:solidFill>
                  <a:srgbClr val="000000"/>
                </a:solidFill>
                <a:effectLst/>
                <a:latin typeface="Calibri" panose="020F0502020204030204" pitchFamily="34" charset="0"/>
                <a:ea typeface="Calibri"/>
                <a:cs typeface="Calibri"/>
              </a:rPr>
              <a:t>Limpiar el área desde el centro del lugar donde se va a poner la inyección hacia afuera, pero no repetirlo en la misma área.</a:t>
            </a:r>
          </a:p>
          <a:p>
            <a:r>
              <a:rPr lang="es-ES" sz="2400">
                <a:solidFill>
                  <a:srgbClr val="000000"/>
                </a:solidFill>
                <a:effectLst/>
                <a:latin typeface="Calibri" panose="020F0502020204030204" pitchFamily="34" charset="0"/>
                <a:ea typeface="Calibri"/>
                <a:cs typeface="Calibri"/>
              </a:rPr>
              <a:t>Apliquen la solución por 30 segundos y después dejen secar por completo.</a:t>
            </a:r>
          </a:p>
          <a:p>
            <a:r>
              <a:rPr lang="es-ES" sz="2400">
                <a:solidFill>
                  <a:srgbClr val="000000"/>
                </a:solidFill>
                <a:effectLst/>
                <a:latin typeface="Calibri" panose="020F0502020204030204" pitchFamily="34" charset="0"/>
                <a:ea typeface="Calibri"/>
              </a:rPr>
              <a:t>NO usar algodones almacenados en un recipiente de múltiples usos húmedo.</a:t>
            </a:r>
          </a:p>
          <a:p>
            <a:endParaRPr lang="en-US" sz="2400">
              <a:latin typeface="Calibri" panose="020F0502020204030204" pitchFamily="34" charset="0"/>
              <a:cs typeface="Calibri" panose="020F0502020204030204" pitchFamily="34" charset="0"/>
            </a:endParaRPr>
          </a:p>
          <a:p>
            <a:pPr marL="342900" marR="0" lvl="0" indent="-342900">
              <a:lnSpc>
                <a:spcPct val="115000"/>
              </a:lnSpc>
              <a:spcBef>
                <a:spcPts val="0"/>
              </a:spcBef>
              <a:spcAft>
                <a:spcPts val="0"/>
              </a:spcAft>
              <a:buFont typeface="Arial" panose="020B0604020202020204" pitchFamily="34" charset="0"/>
              <a:buChar char="●"/>
            </a:pPr>
            <a:endParaRPr lang="en-US" sz="2400">
              <a:solidFill>
                <a:srgbClr val="000000"/>
              </a:solidFill>
              <a:latin typeface="Calibri" panose="020F0502020204030204" pitchFamily="34" charset="0"/>
              <a:ea typeface="Calibri"/>
              <a:cs typeface="Calibri" panose="020F0502020204030204" pitchFamily="34" charset="0"/>
            </a:endParaRPr>
          </a:p>
          <a:p>
            <a:pPr marL="342900" marR="0" lvl="0" indent="-342900">
              <a:lnSpc>
                <a:spcPct val="115000"/>
              </a:lnSpc>
              <a:spcBef>
                <a:spcPts val="0"/>
              </a:spcBef>
              <a:spcAft>
                <a:spcPts val="0"/>
              </a:spcAft>
              <a:buFont typeface="Arial" panose="020B0604020202020204" pitchFamily="34" charset="0"/>
              <a:buChar char="●"/>
            </a:pPr>
            <a:endParaRPr lang="en-US" sz="2400">
              <a:solidFill>
                <a:srgbClr val="000000"/>
              </a:solidFill>
              <a:effectLst/>
              <a:latin typeface="Calibri" panose="020F0502020204030204" pitchFamily="34" charset="0"/>
              <a:ea typeface="Calibri"/>
              <a:cs typeface="Calibri" panose="020F0502020204030204" pitchFamily="34" charset="0"/>
            </a:endParaRPr>
          </a:p>
          <a:p>
            <a:endParaRPr lang="en-US" sz="24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59210769"/>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4877E-2C2A-468B-AD5B-F9F24F335850}"/>
              </a:ext>
            </a:extLst>
          </p:cNvPr>
          <p:cNvSpPr>
            <a:spLocks noGrp="1"/>
          </p:cNvSpPr>
          <p:nvPr>
            <p:ph type="title"/>
          </p:nvPr>
        </p:nvSpPr>
        <p:spPr>
          <a:xfrm>
            <a:off x="609600" y="477839"/>
            <a:ext cx="10972800" cy="114300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Paso 6: Recolección adecuada de los objetos cortopunzantes</a:t>
            </a:r>
          </a:p>
        </p:txBody>
      </p:sp>
      <p:pic>
        <p:nvPicPr>
          <p:cNvPr id="6" name="Picture 5" descr="Imagen de una mano desechando una aguja usada en una caja para objetos cortopunzantes. ">
            <a:extLst>
              <a:ext uri="{FF2B5EF4-FFF2-40B4-BE49-F238E27FC236}">
                <a16:creationId xmlns:a16="http://schemas.microsoft.com/office/drawing/2014/main" id="{09CCBF44-7D65-4E4F-AA0A-0ED4DD0D162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882" y="1807838"/>
            <a:ext cx="16637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descr="Imagen con instrucciones sobre qué hacer y qué no hacer cuando desechan una aguja y jeringa, con tres dibujos, todos con líneas rojas tachándolos: 1 de una aguja en una bolsa de medicamento intravenoso; 1 de una aguja a la que se le vuelve a poner la tapa, y otro de una aguja que se dejó en un vial.">
            <a:extLst>
              <a:ext uri="{FF2B5EF4-FFF2-40B4-BE49-F238E27FC236}">
                <a16:creationId xmlns:a16="http://schemas.microsoft.com/office/drawing/2014/main" id="{3A83E453-39D8-4631-833A-5B4C334208F1}"/>
              </a:ext>
            </a:extLst>
          </p:cNvPr>
          <p:cNvSpPr>
            <a:spLocks noGrp="1"/>
          </p:cNvSpPr>
          <p:nvPr>
            <p:ph sz="quarter" idx="11"/>
          </p:nvPr>
        </p:nvSpPr>
        <p:spPr>
          <a:xfrm>
            <a:off x="2535686" y="1772033"/>
            <a:ext cx="7682216" cy="4045672"/>
          </a:xfrm>
        </p:spPr>
        <p:txBody>
          <a:bodyPr>
            <a:normAutofit fontScale="70000" lnSpcReduction="20000"/>
          </a:bodyPr>
          <a:lstStyle/>
          <a:p>
            <a:pPr marL="0" indent="0">
              <a:buNone/>
            </a:pPr>
            <a:endParaRPr lang="en-US" sz="2400" b="1" dirty="0">
              <a:solidFill>
                <a:srgbClr val="0039A6"/>
              </a:solidFill>
            </a:endParaRPr>
          </a:p>
          <a:p>
            <a:pPr marL="0" indent="0">
              <a:buNone/>
            </a:pPr>
            <a:r>
              <a:rPr lang="es-ES" sz="3100" b="1" dirty="0">
                <a:solidFill>
                  <a:srgbClr val="000000"/>
                </a:solidFill>
              </a:rPr>
              <a:t>QUÉ HACER</a:t>
            </a:r>
          </a:p>
          <a:p>
            <a:pPr marL="342909" lvl="1" indent="0">
              <a:buNone/>
            </a:pPr>
            <a:r>
              <a:rPr lang="es-ES" sz="3100" dirty="0">
                <a:solidFill>
                  <a:srgbClr val="000000"/>
                </a:solidFill>
              </a:rPr>
              <a:t>Desechar la aguja y jeringa inmediatamente después de su uso</a:t>
            </a:r>
          </a:p>
          <a:p>
            <a:pPr marL="0" indent="0">
              <a:buNone/>
            </a:pPr>
            <a:endParaRPr lang="en-US" sz="2400" dirty="0">
              <a:solidFill>
                <a:schemeClr val="accent4">
                  <a:lumMod val="50000"/>
                </a:schemeClr>
              </a:solidFill>
            </a:endParaRPr>
          </a:p>
          <a:p>
            <a:pPr marL="0" indent="0">
              <a:buNone/>
            </a:pPr>
            <a:r>
              <a:rPr lang="es-ES" sz="2800" b="1" dirty="0">
                <a:solidFill>
                  <a:srgbClr val="000000"/>
                </a:solidFill>
              </a:rPr>
              <a:t>QUÉ NO HACER</a:t>
            </a:r>
          </a:p>
          <a:p>
            <a:pPr marL="342909" lvl="1" indent="0">
              <a:buNone/>
            </a:pPr>
            <a:r>
              <a:rPr lang="es-ES" sz="2800" dirty="0">
                <a:solidFill>
                  <a:srgbClr val="000000"/>
                </a:solidFill>
              </a:rPr>
              <a:t>Desprender la aguja de la jeringa </a:t>
            </a:r>
          </a:p>
          <a:p>
            <a:pPr marL="342909" lvl="1" indent="0">
              <a:buNone/>
            </a:pPr>
            <a:r>
              <a:rPr lang="es-ES" sz="2800" dirty="0">
                <a:solidFill>
                  <a:srgbClr val="000000"/>
                </a:solidFill>
              </a:rPr>
              <a:t>Volver a tapar las agujas</a:t>
            </a:r>
          </a:p>
          <a:p>
            <a:pPr marL="342909" lvl="1" indent="0">
              <a:buNone/>
            </a:pPr>
            <a:r>
              <a:rPr lang="es-ES" sz="2800" dirty="0">
                <a:solidFill>
                  <a:srgbClr val="000000"/>
                </a:solidFill>
              </a:rPr>
              <a:t>Doblar o romper la aguja </a:t>
            </a:r>
          </a:p>
          <a:p>
            <a:pPr marL="342909" lvl="1" indent="0">
              <a:buNone/>
            </a:pPr>
            <a:r>
              <a:rPr lang="es-ES" sz="2800" dirty="0">
                <a:solidFill>
                  <a:srgbClr val="000000"/>
                </a:solidFill>
              </a:rPr>
              <a:t>Dejar la aguja en un vial o bolsa de medicamento intravenoso</a:t>
            </a:r>
          </a:p>
          <a:p>
            <a:pPr marL="342909" lvl="1" indent="0">
              <a:buNone/>
            </a:pPr>
            <a:r>
              <a:rPr lang="es-ES" sz="2800" dirty="0">
                <a:solidFill>
                  <a:srgbClr val="000000"/>
                </a:solidFill>
              </a:rPr>
              <a:t>Llenar de más los recipientes para objetos cortopunzantes</a:t>
            </a:r>
          </a:p>
        </p:txBody>
      </p:sp>
      <p:pic>
        <p:nvPicPr>
          <p:cNvPr id="15" name="Picture 14" descr="&#10;&#10;Imagen de una aguja que se dejó en una bolsa de medicamento intravenoso con un círculo rojo tachado. &#10;Imagen de una aguja a la que se le vuelve a poner la tapa con un círculo rojo tachado.&#10;Imagen de un vial de medicamento con una aguja en el tapón de goma con un círculo rojo tachado.&#10;">
            <a:extLst>
              <a:ext uri="{FF2B5EF4-FFF2-40B4-BE49-F238E27FC236}">
                <a16:creationId xmlns:a16="http://schemas.microsoft.com/office/drawing/2014/main" id="{E9D948FA-146F-9CFA-50FA-F0A878F5465A}"/>
              </a:ext>
            </a:extLst>
          </p:cNvPr>
          <p:cNvPicPr>
            <a:picLocks noChangeAspect="1"/>
          </p:cNvPicPr>
          <p:nvPr/>
        </p:nvPicPr>
        <p:blipFill>
          <a:blip r:embed="rId4"/>
          <a:stretch>
            <a:fillRect/>
          </a:stretch>
        </p:blipFill>
        <p:spPr>
          <a:xfrm>
            <a:off x="9182763" y="3435952"/>
            <a:ext cx="2725148" cy="2816596"/>
          </a:xfrm>
          <a:prstGeom prst="rect">
            <a:avLst/>
          </a:prstGeom>
        </p:spPr>
      </p:pic>
      <p:sp>
        <p:nvSpPr>
          <p:cNvPr id="7" name="Multiplication Sign 6">
            <a:extLst>
              <a:ext uri="{FF2B5EF4-FFF2-40B4-BE49-F238E27FC236}">
                <a16:creationId xmlns:a16="http://schemas.microsoft.com/office/drawing/2014/main" id="{730E83EE-E4E4-42A7-BA3C-44F7A02404B9}"/>
              </a:ext>
              <a:ext uri="{C183D7F6-B498-43B3-948B-1728B52AA6E4}">
                <adec:decorative xmlns:adec="http://schemas.microsoft.com/office/drawing/2017/decorative" val="1"/>
              </a:ext>
            </a:extLst>
          </p:cNvPr>
          <p:cNvSpPr/>
          <p:nvPr/>
        </p:nvSpPr>
        <p:spPr>
          <a:xfrm>
            <a:off x="2442192" y="3607510"/>
            <a:ext cx="584836" cy="38638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ultiplication Sign 7">
            <a:extLst>
              <a:ext uri="{FF2B5EF4-FFF2-40B4-BE49-F238E27FC236}">
                <a16:creationId xmlns:a16="http://schemas.microsoft.com/office/drawing/2014/main" id="{05FBC0AA-2C01-45B3-9E20-2C08A225A9A6}"/>
              </a:ext>
              <a:ext uri="{C183D7F6-B498-43B3-948B-1728B52AA6E4}">
                <adec:decorative xmlns:adec="http://schemas.microsoft.com/office/drawing/2017/decorative" val="1"/>
              </a:ext>
            </a:extLst>
          </p:cNvPr>
          <p:cNvSpPr/>
          <p:nvPr/>
        </p:nvSpPr>
        <p:spPr>
          <a:xfrm>
            <a:off x="2442192" y="3971400"/>
            <a:ext cx="584836" cy="38638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ultiplication Sign 8">
            <a:extLst>
              <a:ext uri="{FF2B5EF4-FFF2-40B4-BE49-F238E27FC236}">
                <a16:creationId xmlns:a16="http://schemas.microsoft.com/office/drawing/2014/main" id="{6672B2A0-00F5-47F4-9751-C1752485E7F0}"/>
              </a:ext>
              <a:ext uri="{C183D7F6-B498-43B3-948B-1728B52AA6E4}">
                <adec:decorative xmlns:adec="http://schemas.microsoft.com/office/drawing/2017/decorative" val="1"/>
              </a:ext>
            </a:extLst>
          </p:cNvPr>
          <p:cNvSpPr/>
          <p:nvPr/>
        </p:nvSpPr>
        <p:spPr>
          <a:xfrm>
            <a:off x="2442192" y="4335101"/>
            <a:ext cx="584836" cy="38638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ultiplication Sign 9">
            <a:extLst>
              <a:ext uri="{FF2B5EF4-FFF2-40B4-BE49-F238E27FC236}">
                <a16:creationId xmlns:a16="http://schemas.microsoft.com/office/drawing/2014/main" id="{9821ACED-E394-4D1F-B8D0-BFAAB7D2FB69}"/>
              </a:ext>
              <a:ext uri="{C183D7F6-B498-43B3-948B-1728B52AA6E4}">
                <adec:decorative xmlns:adec="http://schemas.microsoft.com/office/drawing/2017/decorative" val="1"/>
              </a:ext>
            </a:extLst>
          </p:cNvPr>
          <p:cNvSpPr/>
          <p:nvPr/>
        </p:nvSpPr>
        <p:spPr>
          <a:xfrm>
            <a:off x="2442192" y="4651059"/>
            <a:ext cx="584836" cy="38638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1CD7790A-49C5-4294-B0F4-97711CAAE75B}"/>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35686" y="2452804"/>
            <a:ext cx="413617" cy="413617"/>
          </a:xfrm>
          <a:prstGeom prst="rect">
            <a:avLst/>
          </a:prstGeom>
        </p:spPr>
      </p:pic>
      <p:sp>
        <p:nvSpPr>
          <p:cNvPr id="14" name="Multiplication Sign 13">
            <a:extLst>
              <a:ext uri="{FF2B5EF4-FFF2-40B4-BE49-F238E27FC236}">
                <a16:creationId xmlns:a16="http://schemas.microsoft.com/office/drawing/2014/main" id="{38E20F93-2FCC-4FB5-AAF2-AF35C069D5F9}"/>
              </a:ext>
              <a:ext uri="{C183D7F6-B498-43B3-948B-1728B52AA6E4}">
                <adec:decorative xmlns:adec="http://schemas.microsoft.com/office/drawing/2017/decorative" val="1"/>
              </a:ext>
            </a:extLst>
          </p:cNvPr>
          <p:cNvSpPr/>
          <p:nvPr/>
        </p:nvSpPr>
        <p:spPr>
          <a:xfrm>
            <a:off x="2442192" y="4980657"/>
            <a:ext cx="584836" cy="386382"/>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025570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p:txBody>
          <a:bodyPr/>
          <a:lstStyle/>
          <a:p>
            <a:pPr algn="l"/>
            <a:r>
              <a:rPr lang="es-ES" sz="4000" b="1">
                <a:solidFill>
                  <a:schemeClr val="accent5">
                    <a:lumMod val="75000"/>
                  </a:schemeClr>
                </a:solidFill>
                <a:latin typeface="Calibri Light" panose="020F0302020204030204" pitchFamily="34" charset="0"/>
                <a:cs typeface="Calibri Light" panose="020F0302020204030204" pitchFamily="34" charset="0"/>
              </a:rPr>
              <a:t>Paso </a:t>
            </a:r>
            <a:r>
              <a:rPr lang="es-ES" sz="4000">
                <a:solidFill>
                  <a:schemeClr val="accent5">
                    <a:lumMod val="75000"/>
                  </a:schemeClr>
                </a:solidFill>
                <a:latin typeface="Calibri Light" panose="020F0302020204030204" pitchFamily="34" charset="0"/>
                <a:cs typeface="Calibri Light" panose="020F0302020204030204" pitchFamily="34" charset="0"/>
              </a:rPr>
              <a:t>7</a:t>
            </a:r>
            <a:r>
              <a:rPr lang="es-ES" sz="4000" b="1">
                <a:solidFill>
                  <a:schemeClr val="accent5">
                    <a:lumMod val="75000"/>
                  </a:schemeClr>
                </a:solidFill>
                <a:latin typeface="Calibri Light" panose="020F0302020204030204" pitchFamily="34" charset="0"/>
                <a:cs typeface="Calibri Light" panose="020F0302020204030204" pitchFamily="34" charset="0"/>
              </a:rPr>
              <a:t>: Manejo adecuado de los desechos</a:t>
            </a:r>
          </a:p>
        </p:txBody>
      </p:sp>
      <p:sp>
        <p:nvSpPr>
          <p:cNvPr id="16" name="TextBox 15">
            <a:extLst>
              <a:ext uri="{FF2B5EF4-FFF2-40B4-BE49-F238E27FC236}">
                <a16:creationId xmlns:a16="http://schemas.microsoft.com/office/drawing/2014/main" id="{FDF0A4AC-E4B6-4AA9-83D9-A999E1E5B516}"/>
              </a:ext>
            </a:extLst>
          </p:cNvPr>
          <p:cNvSpPr txBox="1"/>
          <p:nvPr/>
        </p:nvSpPr>
        <p:spPr>
          <a:xfrm>
            <a:off x="639534" y="1415019"/>
            <a:ext cx="7908118" cy="4772076"/>
          </a:xfrm>
          <a:prstGeom prst="rect">
            <a:avLst/>
          </a:prstGeom>
          <a:noFill/>
        </p:spPr>
        <p:txBody>
          <a:bodyPr wrap="square">
            <a:spAutoFit/>
          </a:bodyPr>
          <a:lstStyle/>
          <a:p>
            <a:pPr marL="114300" marR="0" lvl="0" indent="0" algn="l" defTabSz="914400" rtl="0" eaLnBrk="1" fontAlgn="auto" latinLnBrk="0" hangingPunct="1">
              <a:lnSpc>
                <a:spcPct val="90000"/>
              </a:lnSpc>
              <a:spcBef>
                <a:spcPts val="813"/>
              </a:spcBef>
              <a:spcAft>
                <a:spcPts val="0"/>
              </a:spcAft>
              <a:buClr>
                <a:srgbClr val="000000"/>
              </a:buClr>
              <a:buSzPts val="1800"/>
              <a:buFont typeface="Arial"/>
              <a:buNone/>
              <a:tabLst/>
              <a:defRPr/>
            </a:pPr>
            <a:endParaRPr kumimoji="0" lang="en-US" sz="2400" b="1" i="0" u="none" strike="noStrike" kern="0" cap="none" spc="0" normalizeH="0" baseline="0" noProof="0" dirty="0">
              <a:ln>
                <a:noFill/>
              </a:ln>
              <a:solidFill>
                <a:srgbClr val="000000"/>
              </a:solidFill>
              <a:effectLst/>
              <a:uLnTx/>
              <a:uFillTx/>
              <a:latin typeface="Calibri"/>
              <a:cs typeface="Calibri"/>
              <a:sym typeface="Calibri"/>
            </a:endParaRPr>
          </a:p>
          <a:p>
            <a:pPr marL="114300" marR="0" lvl="0" indent="0" algn="l" defTabSz="914400" rtl="0" eaLnBrk="1" fontAlgn="auto" latinLnBrk="0" hangingPunct="1">
              <a:lnSpc>
                <a:spcPct val="90000"/>
              </a:lnSpc>
              <a:spcBef>
                <a:spcPts val="813"/>
              </a:spcBef>
              <a:spcAft>
                <a:spcPts val="0"/>
              </a:spcAft>
              <a:buClr>
                <a:srgbClr val="000000"/>
              </a:buClr>
              <a:buSzPts val="1800"/>
              <a:buFont typeface="Arial"/>
              <a:buNone/>
              <a:tabLst/>
              <a:defRPr/>
            </a:pPr>
            <a:r>
              <a:rPr kumimoji="0" lang="es-ES" sz="2500" b="1" i="0" u="none" strike="noStrike" cap="none" normalizeH="0" baseline="0" noProof="0" dirty="0">
                <a:ln>
                  <a:noFill/>
                </a:ln>
                <a:solidFill>
                  <a:srgbClr val="000000"/>
                </a:solidFill>
                <a:effectLst/>
                <a:uLnTx/>
                <a:uFillTx/>
                <a:latin typeface="Calibri"/>
                <a:cs typeface="Calibri"/>
                <a:sym typeface="Calibri"/>
              </a:rPr>
              <a:t>Recipientes para objetos cortopunzantes</a:t>
            </a:r>
          </a:p>
          <a:p>
            <a:pPr marL="457200" marR="0" lvl="0" indent="-342900" algn="l" defTabSz="914400" rtl="0" eaLnBrk="1" fontAlgn="auto" latinLnBrk="0" hangingPunct="1">
              <a:lnSpc>
                <a:spcPct val="90000"/>
              </a:lnSpc>
              <a:spcBef>
                <a:spcPts val="600"/>
              </a:spcBef>
              <a:spcAft>
                <a:spcPts val="600"/>
              </a:spcAft>
              <a:buClr>
                <a:srgbClr val="000000"/>
              </a:buClr>
              <a:buSzPts val="1800"/>
              <a:buFont typeface="Arial" panose="020B0604020202020204" pitchFamily="34" charset="0"/>
              <a:buChar char="•"/>
              <a:tabLst/>
              <a:defRPr/>
            </a:pPr>
            <a:r>
              <a:rPr lang="es-ES" sz="2500" dirty="0">
                <a:solidFill>
                  <a:srgbClr val="000000"/>
                </a:solidFill>
                <a:latin typeface="Calibri"/>
                <a:cs typeface="Calibri"/>
                <a:sym typeface="Calibri"/>
              </a:rPr>
              <a:t>NO deben llenarse de más.</a:t>
            </a:r>
          </a:p>
          <a:p>
            <a:pPr marL="114300" marR="0" lvl="0" indent="0" algn="just" defTabSz="914400" rtl="0" eaLnBrk="1" fontAlgn="auto" latinLnBrk="0" hangingPunct="1">
              <a:lnSpc>
                <a:spcPct val="90000"/>
              </a:lnSpc>
              <a:spcBef>
                <a:spcPts val="600"/>
              </a:spcBef>
              <a:spcAft>
                <a:spcPts val="0"/>
              </a:spcAft>
              <a:buClr>
                <a:srgbClr val="000000"/>
              </a:buClr>
              <a:buSzPts val="1800"/>
              <a:buFont typeface="Arial"/>
              <a:buNone/>
              <a:tabLst/>
              <a:defRPr/>
            </a:pPr>
            <a:r>
              <a:rPr kumimoji="0" lang="es-ES" sz="2500" b="1" i="0" u="none" strike="noStrike" cap="none" normalizeH="0" baseline="0" noProof="0" dirty="0">
                <a:ln>
                  <a:noFill/>
                </a:ln>
                <a:solidFill>
                  <a:srgbClr val="000000"/>
                </a:solidFill>
                <a:effectLst/>
                <a:uLnTx/>
                <a:uFillTx/>
                <a:latin typeface="Calibri"/>
                <a:cs typeface="Calibri"/>
                <a:sym typeface="Calibri"/>
              </a:rPr>
              <a:t>Ubicación</a:t>
            </a:r>
          </a:p>
          <a:p>
            <a:pPr marL="457200" indent="-342900">
              <a:lnSpc>
                <a:spcPct val="90000"/>
              </a:lnSpc>
              <a:spcBef>
                <a:spcPts val="406"/>
              </a:spcBef>
              <a:buClr>
                <a:srgbClr val="000000"/>
              </a:buClr>
              <a:buSzPts val="1800"/>
              <a:buFont typeface="Arial"/>
              <a:buChar char="•"/>
              <a:defRPr/>
            </a:pPr>
            <a:r>
              <a:rPr kumimoji="0" lang="es-ES" sz="2500" b="0" i="0" u="none" strike="noStrike" cap="none" normalizeH="0" baseline="0" noProof="0" dirty="0">
                <a:ln>
                  <a:noFill/>
                </a:ln>
                <a:solidFill>
                  <a:srgbClr val="000000"/>
                </a:solidFill>
                <a:effectLst/>
                <a:uLnTx/>
                <a:uFillTx/>
                <a:latin typeface="Calibri"/>
                <a:cs typeface="Calibri"/>
                <a:sym typeface="Calibri"/>
              </a:rPr>
              <a:t>En cada área de atención del paciente </a:t>
            </a:r>
          </a:p>
          <a:p>
            <a:pPr marL="457200" indent="-342900">
              <a:lnSpc>
                <a:spcPct val="90000"/>
              </a:lnSpc>
              <a:spcBef>
                <a:spcPts val="406"/>
              </a:spcBef>
              <a:buClr>
                <a:srgbClr val="000000"/>
              </a:buClr>
              <a:buSzPts val="1800"/>
              <a:buFont typeface="Arial"/>
              <a:buChar char="•"/>
              <a:defRPr/>
            </a:pPr>
            <a:r>
              <a:rPr lang="es-ES" sz="2500" dirty="0">
                <a:solidFill>
                  <a:srgbClr val="000000"/>
                </a:solidFill>
                <a:latin typeface="Calibri"/>
                <a:cs typeface="Calibri"/>
                <a:sym typeface="Calibri"/>
              </a:rPr>
              <a:t>Al alcance de la mano cuando se administre una inyección</a:t>
            </a:r>
          </a:p>
          <a:p>
            <a:pPr marL="457200" indent="-342900">
              <a:lnSpc>
                <a:spcPct val="90000"/>
              </a:lnSpc>
              <a:spcBef>
                <a:spcPts val="406"/>
              </a:spcBef>
              <a:buClr>
                <a:srgbClr val="000000"/>
              </a:buClr>
              <a:buSzPts val="1800"/>
              <a:buFont typeface="Arial"/>
              <a:buChar char="•"/>
              <a:defRPr/>
            </a:pPr>
            <a:r>
              <a:rPr kumimoji="0" lang="es-ES" sz="2500" b="0" i="0" u="none" strike="noStrike" cap="none" normalizeH="0" baseline="0" noProof="0" dirty="0">
                <a:ln>
                  <a:noFill/>
                </a:ln>
                <a:solidFill>
                  <a:srgbClr val="000000"/>
                </a:solidFill>
                <a:effectLst/>
                <a:uLnTx/>
                <a:uFillTx/>
                <a:latin typeface="Calibri"/>
                <a:cs typeface="Calibri"/>
                <a:sym typeface="Calibri"/>
              </a:rPr>
              <a:t>En un carrito con medicamentos, en una pared o en una mesa o superficie cercana</a:t>
            </a:r>
          </a:p>
          <a:p>
            <a:pPr marL="457200" indent="-342900">
              <a:lnSpc>
                <a:spcPct val="90000"/>
              </a:lnSpc>
              <a:spcBef>
                <a:spcPts val="406"/>
              </a:spcBef>
              <a:buClr>
                <a:srgbClr val="000000"/>
              </a:buClr>
              <a:buSzPts val="1800"/>
              <a:buFont typeface="Arial"/>
              <a:buChar char="•"/>
              <a:defRPr/>
            </a:pPr>
            <a:r>
              <a:rPr kumimoji="0" lang="es-ES" sz="2500" b="0" i="0" u="none" strike="noStrike" cap="none" normalizeH="0" baseline="0" noProof="0" dirty="0">
                <a:ln>
                  <a:noFill/>
                </a:ln>
                <a:solidFill>
                  <a:srgbClr val="000000"/>
                </a:solidFill>
                <a:effectLst/>
                <a:uLnTx/>
                <a:uFillTx/>
                <a:latin typeface="Calibri"/>
                <a:cs typeface="Calibri"/>
                <a:sym typeface="Calibri"/>
              </a:rPr>
              <a:t>NO en el piso (peligroso para los niños; las cajas de cartón se pueden romper por frecuente humedad o agua en el piso)</a:t>
            </a:r>
          </a:p>
        </p:txBody>
      </p:sp>
      <p:pic>
        <p:nvPicPr>
          <p:cNvPr id="17" name="Content Placeholder 3" descr="Imagen de un recipiente para objetos cortopunzantes que tiene cerca de dos tercios llenos y tiene la palabra SÍ y una marca de verificación verde al lado.">
            <a:extLst>
              <a:ext uri="{FF2B5EF4-FFF2-40B4-BE49-F238E27FC236}">
                <a16:creationId xmlns:a16="http://schemas.microsoft.com/office/drawing/2014/main" id="{DD0C0085-91C9-46B9-B4A8-3DB72AC091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5892" y="1463978"/>
            <a:ext cx="2371806" cy="2170091"/>
          </a:xfrm>
          <a:prstGeom prst="rect">
            <a:avLst/>
          </a:prstGeom>
        </p:spPr>
      </p:pic>
      <p:pic>
        <p:nvPicPr>
          <p:cNvPr id="18" name="Picture 17" descr="Imagen de un recipiente para objetos cortopunzantes desbordado con la palabra NO y una cruz roja al lado.">
            <a:extLst>
              <a:ext uri="{FF2B5EF4-FFF2-40B4-BE49-F238E27FC236}">
                <a16:creationId xmlns:a16="http://schemas.microsoft.com/office/drawing/2014/main" id="{3BAE6734-E697-49D5-B56F-D33A85E655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32527" y="3744620"/>
            <a:ext cx="2375171" cy="2173170"/>
          </a:xfrm>
          <a:prstGeom prst="rect">
            <a:avLst/>
          </a:prstGeom>
        </p:spPr>
      </p:pic>
      <p:sp>
        <p:nvSpPr>
          <p:cNvPr id="5" name="TextBox 4">
            <a:extLst>
              <a:ext uri="{FF2B5EF4-FFF2-40B4-BE49-F238E27FC236}">
                <a16:creationId xmlns:a16="http://schemas.microsoft.com/office/drawing/2014/main" id="{4177FD58-524E-FCDA-9881-C39E284F3B28}"/>
              </a:ext>
              <a:ext uri="{C183D7F6-B498-43B3-948B-1728B52AA6E4}">
                <adec:decorative xmlns:adec="http://schemas.microsoft.com/office/drawing/2017/decorative" val="1"/>
              </a:ext>
            </a:extLst>
          </p:cNvPr>
          <p:cNvSpPr txBox="1">
            <a:spLocks/>
          </p:cNvSpPr>
          <p:nvPr/>
        </p:nvSpPr>
        <p:spPr>
          <a:xfrm>
            <a:off x="10253366" y="1231426"/>
            <a:ext cx="1097280" cy="1097280"/>
          </a:xfrm>
          <a:prstGeom prst="rect">
            <a:avLst/>
          </a:prstGeom>
          <a:solidFill>
            <a:schemeClr val="bg2">
              <a:alpha val="95000"/>
            </a:schemeClr>
          </a:solidFill>
        </p:spPr>
        <p:txBody>
          <a:bodyPr wrap="square" rtlCol="0">
            <a:spAutoFit/>
          </a:bodyPr>
          <a:lstStyle/>
          <a:p>
            <a:pPr algn="ctr"/>
            <a:r>
              <a:rPr lang="en-US" sz="6400" b="0" i="0" dirty="0">
                <a:solidFill>
                  <a:srgbClr val="00B050"/>
                </a:solidFill>
                <a:effectLst/>
                <a:latin typeface="WR_Korean"/>
              </a:rPr>
              <a:t>sí</a:t>
            </a:r>
            <a:endParaRPr lang="en-US" sz="6400" b="1" dirty="0">
              <a:solidFill>
                <a:srgbClr val="00B050"/>
              </a:solidFill>
              <a:latin typeface="Calibri" panose="020F0502020204030204" pitchFamily="34" charset="0"/>
            </a:endParaRPr>
          </a:p>
        </p:txBody>
      </p:sp>
    </p:spTree>
    <p:extLst>
      <p:ext uri="{BB962C8B-B14F-4D97-AF65-F5344CB8AC3E}">
        <p14:creationId xmlns:p14="http://schemas.microsoft.com/office/powerpoint/2010/main" val="411619502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07940E-4439-6420-E173-C53AA87EAA8D}"/>
              </a:ext>
            </a:extLst>
          </p:cNvPr>
          <p:cNvSpPr txBox="1">
            <a:spLocks noGrp="1"/>
          </p:cNvSpPr>
          <p:nvPr>
            <p:ph type="title" idx="4294967295"/>
          </p:nvPr>
        </p:nvSpPr>
        <p:spPr>
          <a:xfrm>
            <a:off x="533399" y="1109279"/>
            <a:ext cx="5267325" cy="16716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s-ES" sz="4000" b="1" i="0" u="none" strike="noStrike" cap="none" normalizeH="0" baseline="0" noProof="0">
                <a:ln>
                  <a:noFill/>
                </a:ln>
                <a:solidFill>
                  <a:schemeClr val="bg2"/>
                </a:solidFill>
                <a:effectLst/>
                <a:uLnTx/>
                <a:uFillTx/>
                <a:latin typeface="Calibri Light" panose="020F0302020204030204" pitchFamily="34" charset="0"/>
                <a:ea typeface="Calibri Light"/>
                <a:cs typeface="Calibri Light" panose="020F0302020204030204" pitchFamily="34" charset="0"/>
              </a:rPr>
              <a:t>Verificación de conocimientos: Seguridad relacionada con los objetos cortopunzantes</a:t>
            </a:r>
          </a:p>
        </p:txBody>
      </p:sp>
      <p:sp>
        <p:nvSpPr>
          <p:cNvPr id="5" name="Text Placeholder 2">
            <a:extLst>
              <a:ext uri="{FF2B5EF4-FFF2-40B4-BE49-F238E27FC236}">
                <a16:creationId xmlns:a16="http://schemas.microsoft.com/office/drawing/2014/main" id="{D7434ADF-6CB4-08D5-2B56-7CA35D1F08FA}"/>
              </a:ext>
            </a:extLst>
          </p:cNvPr>
          <p:cNvSpPr>
            <a:spLocks noGrp="1"/>
          </p:cNvSpPr>
          <p:nvPr>
            <p:ph type="body" idx="1"/>
          </p:nvPr>
        </p:nvSpPr>
        <p:spPr>
          <a:xfrm>
            <a:off x="568038" y="3048001"/>
            <a:ext cx="4550061" cy="2551776"/>
          </a:xfrm>
        </p:spPr>
        <p:txBody>
          <a:bodyPr vert="horz" lIns="91440" tIns="45720" rIns="91440" bIns="45720" rtlCol="0">
            <a:noAutofit/>
          </a:bodyPr>
          <a:lstStyle/>
          <a:p>
            <a:pPr marL="0" indent="0">
              <a:lnSpc>
                <a:spcPct val="100000"/>
              </a:lnSpc>
              <a:spcBef>
                <a:spcPts val="1200"/>
              </a:spcBef>
              <a:buNone/>
            </a:pPr>
            <a:r>
              <a:rPr lang="es-ES" sz="3300" dirty="0"/>
              <a:t>¿Qué debe cambiar para que el desecho de objetos cortopunzantes sea más seguro aquí?</a:t>
            </a:r>
          </a:p>
        </p:txBody>
      </p:sp>
      <p:pic>
        <p:nvPicPr>
          <p:cNvPr id="4" name="Content Placeholder 3" descr="Imagen de tres recipientes de desechos en el piso: un recipiente azul sin tapa con un letrero arriba que dice &quot;solo para desechos generales&quot;; un recipiente amarillo con una tapa y unas agujas y jeringas encima, y un letrero arriba que dice &quot;solo para objetos cortopunzantes&quot;; y un recipiente gris sin tapa con basura adentro.">
            <a:extLst>
              <a:ext uri="{FF2B5EF4-FFF2-40B4-BE49-F238E27FC236}">
                <a16:creationId xmlns:a16="http://schemas.microsoft.com/office/drawing/2014/main" id="{7AA9D005-5F9F-61CF-3023-8389D020D5D5}"/>
              </a:ext>
            </a:extLst>
          </p:cNvPr>
          <p:cNvPicPr>
            <a:picLocks noChangeAspect="1"/>
          </p:cNvPicPr>
          <p:nvPr/>
        </p:nvPicPr>
        <p:blipFill rotWithShape="1">
          <a:blip r:embed="rId3">
            <a:extLst>
              <a:ext uri="{28A0092B-C50C-407E-A947-70E740481C1C}">
                <a14:useLocalDpi xmlns:a14="http://schemas.microsoft.com/office/drawing/2010/main" val="0"/>
              </a:ext>
            </a:extLst>
          </a:blip>
          <a:srcRect l="10214" t="32746" r="5447" b="11636"/>
          <a:stretch/>
        </p:blipFill>
        <p:spPr>
          <a:xfrm>
            <a:off x="5994114" y="858645"/>
            <a:ext cx="5664487" cy="4980512"/>
          </a:xfrm>
          <a:prstGeom prst="rect">
            <a:avLst/>
          </a:prstGeom>
          <a:effectLst/>
        </p:spPr>
      </p:pic>
    </p:spTree>
    <p:extLst>
      <p:ext uri="{BB962C8B-B14F-4D97-AF65-F5344CB8AC3E}">
        <p14:creationId xmlns:p14="http://schemas.microsoft.com/office/powerpoint/2010/main" val="363981763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9BBA7C0-1675-20A2-DA45-CB81F7ABB50C}"/>
              </a:ext>
            </a:extLst>
          </p:cNvPr>
          <p:cNvSpPr txBox="1">
            <a:spLocks noGrp="1"/>
          </p:cNvSpPr>
          <p:nvPr>
            <p:ph type="title" idx="4294967295"/>
          </p:nvPr>
        </p:nvSpPr>
        <p:spPr>
          <a:xfrm>
            <a:off x="228599" y="563563"/>
            <a:ext cx="5664408" cy="8572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s-ES" sz="4000" b="1" i="0" u="none" strike="noStrike" cap="none" normalizeH="0" baseline="0" noProof="0" dirty="0">
                <a:ln>
                  <a:noFill/>
                </a:ln>
                <a:solidFill>
                  <a:schemeClr val="bg2"/>
                </a:solidFill>
                <a:effectLst/>
                <a:uLnTx/>
                <a:uFillTx/>
                <a:latin typeface="Calibri Light" panose="020F0302020204030204" pitchFamily="34" charset="0"/>
                <a:ea typeface="Calibri Light"/>
                <a:cs typeface="Calibri Light" panose="020F0302020204030204" pitchFamily="34" charset="0"/>
              </a:rPr>
              <a:t>Comentarios: Seguridad relacionada con los objetos cortopunzantes</a:t>
            </a:r>
          </a:p>
        </p:txBody>
      </p:sp>
      <p:sp>
        <p:nvSpPr>
          <p:cNvPr id="6" name="TextBox 5">
            <a:extLst>
              <a:ext uri="{FF2B5EF4-FFF2-40B4-BE49-F238E27FC236}">
                <a16:creationId xmlns:a16="http://schemas.microsoft.com/office/drawing/2014/main" id="{671EF364-5753-B4F4-1B4E-7DA8659DB60C}"/>
              </a:ext>
            </a:extLst>
          </p:cNvPr>
          <p:cNvSpPr txBox="1"/>
          <p:nvPr/>
        </p:nvSpPr>
        <p:spPr>
          <a:xfrm>
            <a:off x="303943" y="1778000"/>
            <a:ext cx="6287357" cy="5293757"/>
          </a:xfrm>
          <a:prstGeom prst="rect">
            <a:avLst/>
          </a:prstGeom>
          <a:noFill/>
        </p:spPr>
        <p:txBody>
          <a:bodyPr wrap="square">
            <a:spAutoFit/>
          </a:bodyPr>
          <a:lstStyle/>
          <a:p>
            <a:pPr marL="457200" indent="-457200">
              <a:lnSpc>
                <a:spcPct val="100000"/>
              </a:lnSpc>
              <a:buClr>
                <a:schemeClr val="bg2"/>
              </a:buClr>
              <a:buFont typeface="Arial" panose="020B0604020202020204" pitchFamily="34" charset="0"/>
              <a:buChar char="•"/>
            </a:pPr>
            <a:r>
              <a:rPr lang="es-ES" sz="2400" dirty="0">
                <a:solidFill>
                  <a:schemeClr val="bg2"/>
                </a:solidFill>
              </a:rPr>
              <a:t>La caja para objetos cortopunzantes </a:t>
            </a:r>
            <a:r>
              <a:rPr lang="es-ES" sz="2400" b="1" dirty="0">
                <a:solidFill>
                  <a:schemeClr val="bg2"/>
                </a:solidFill>
              </a:rPr>
              <a:t>no</a:t>
            </a:r>
            <a:r>
              <a:rPr lang="es-ES" sz="2400" dirty="0">
                <a:solidFill>
                  <a:schemeClr val="bg2"/>
                </a:solidFill>
              </a:rPr>
              <a:t> debe colocarse en el piso.</a:t>
            </a:r>
          </a:p>
          <a:p>
            <a:pPr marL="914389" lvl="1" indent="-457200">
              <a:spcBef>
                <a:spcPts val="600"/>
              </a:spcBef>
              <a:spcAft>
                <a:spcPts val="600"/>
              </a:spcAft>
              <a:buClr>
                <a:schemeClr val="bg2"/>
              </a:buClr>
              <a:buFont typeface="Arial" panose="020B0604020202020204" pitchFamily="34" charset="0"/>
              <a:buChar char="•"/>
            </a:pPr>
            <a:r>
              <a:rPr lang="es-ES" sz="2200" dirty="0">
                <a:solidFill>
                  <a:schemeClr val="bg2"/>
                </a:solidFill>
              </a:rPr>
              <a:t>En la imagen, es fácil para los niños u otras personas meter la mano.</a:t>
            </a:r>
          </a:p>
          <a:p>
            <a:pPr marL="457200" indent="-457200">
              <a:lnSpc>
                <a:spcPct val="100000"/>
              </a:lnSpc>
              <a:spcBef>
                <a:spcPts val="0"/>
              </a:spcBef>
              <a:buClr>
                <a:schemeClr val="bg2"/>
              </a:buClr>
              <a:buFont typeface="Arial" panose="020B0604020202020204" pitchFamily="34" charset="0"/>
              <a:buChar char="•"/>
            </a:pPr>
            <a:r>
              <a:rPr lang="es-ES" sz="2400" dirty="0">
                <a:solidFill>
                  <a:schemeClr val="bg2"/>
                </a:solidFill>
              </a:rPr>
              <a:t>El desecho de objetos cortopunzantes debe estar </a:t>
            </a:r>
            <a:r>
              <a:rPr lang="es-ES" sz="2400" b="1" dirty="0">
                <a:solidFill>
                  <a:schemeClr val="bg2"/>
                </a:solidFill>
              </a:rPr>
              <a:t>adentro del</a:t>
            </a:r>
            <a:r>
              <a:rPr lang="es-ES" sz="2400" dirty="0">
                <a:solidFill>
                  <a:schemeClr val="bg2"/>
                </a:solidFill>
              </a:rPr>
              <a:t> recipiente, no solo encima.</a:t>
            </a:r>
          </a:p>
          <a:p>
            <a:pPr marL="457200" indent="-457200">
              <a:lnSpc>
                <a:spcPct val="100000"/>
              </a:lnSpc>
              <a:spcBef>
                <a:spcPts val="0"/>
              </a:spcBef>
              <a:buClr>
                <a:schemeClr val="bg2"/>
              </a:buClr>
              <a:buFont typeface="Arial" panose="020B0604020202020204" pitchFamily="34" charset="0"/>
              <a:buChar char="•"/>
            </a:pPr>
            <a:r>
              <a:rPr lang="es-ES" sz="2400" dirty="0">
                <a:solidFill>
                  <a:schemeClr val="bg2"/>
                </a:solidFill>
              </a:rPr>
              <a:t>No se deben volver a tapar las agujas o desprenderlas de las jeringas.</a:t>
            </a:r>
          </a:p>
          <a:p>
            <a:pPr marL="457200" indent="-457200">
              <a:lnSpc>
                <a:spcPct val="100000"/>
              </a:lnSpc>
              <a:spcBef>
                <a:spcPts val="0"/>
              </a:spcBef>
              <a:buClr>
                <a:schemeClr val="bg2"/>
              </a:buClr>
              <a:buFont typeface="Arial" panose="020B0604020202020204" pitchFamily="34" charset="0"/>
              <a:buChar char="•"/>
            </a:pPr>
            <a:r>
              <a:rPr lang="es-ES" sz="2400" dirty="0">
                <a:solidFill>
                  <a:schemeClr val="bg2"/>
                </a:solidFill>
              </a:rPr>
              <a:t>Tener recipientes aparte para separar los desechos es una buena práctica.</a:t>
            </a:r>
          </a:p>
          <a:p>
            <a:pPr marL="914389" lvl="1" indent="-457200">
              <a:buClr>
                <a:schemeClr val="bg2"/>
              </a:buClr>
              <a:buFont typeface="Arial" panose="020B0604020202020204" pitchFamily="34" charset="0"/>
              <a:buChar char="•"/>
            </a:pPr>
            <a:r>
              <a:rPr lang="es-ES" sz="2200" dirty="0">
                <a:solidFill>
                  <a:schemeClr val="bg2"/>
                </a:solidFill>
              </a:rPr>
              <a:t>Pero el recipiente gris debería estar etiquetado.</a:t>
            </a:r>
          </a:p>
          <a:p>
            <a:pPr marL="914389" lvl="1" indent="-457200">
              <a:buClr>
                <a:schemeClr val="bg2"/>
              </a:buClr>
              <a:buFont typeface="Arial" panose="020B0604020202020204" pitchFamily="34" charset="0"/>
              <a:buChar char="•"/>
            </a:pPr>
            <a:endParaRPr lang="en-US" sz="2400" dirty="0">
              <a:solidFill>
                <a:schemeClr val="bg2"/>
              </a:solidFill>
            </a:endParaRPr>
          </a:p>
          <a:p>
            <a:pPr indent="-228600">
              <a:buClr>
                <a:schemeClr val="accent2">
                  <a:lumMod val="60000"/>
                  <a:lumOff val="40000"/>
                </a:schemeClr>
              </a:buClr>
              <a:buFont typeface="Arial" panose="020B0604020202020204" pitchFamily="34" charset="0"/>
              <a:buChar char="•"/>
            </a:pPr>
            <a:endParaRPr lang="en-US" sz="2400" dirty="0">
              <a:solidFill>
                <a:schemeClr val="bg2"/>
              </a:solidFill>
            </a:endParaRPr>
          </a:p>
        </p:txBody>
      </p:sp>
      <p:pic>
        <p:nvPicPr>
          <p:cNvPr id="4" name="Content Placeholder 3" descr="Misma imagen que la diapositiva anterior. Imagen de tres recipientes de desechos en el piso: un recipiente azul sin tapa con un letrero arriba que dice &quot;solo para desechos generales&quot;; un recipiente amarillo con una tapa y unas agujas y jeringas encima, y un letrero arriba que dice &quot;solo para objetos cortopunzantes&quot;; y un recipiente gris sin tapa con basura adentro.">
            <a:extLst>
              <a:ext uri="{FF2B5EF4-FFF2-40B4-BE49-F238E27FC236}">
                <a16:creationId xmlns:a16="http://schemas.microsoft.com/office/drawing/2014/main" id="{77E797C0-F210-1EF3-08C7-55B1DF0AE6AF}"/>
              </a:ext>
            </a:extLst>
          </p:cNvPr>
          <p:cNvPicPr>
            <a:picLocks noChangeAspect="1"/>
          </p:cNvPicPr>
          <p:nvPr/>
        </p:nvPicPr>
        <p:blipFill rotWithShape="1">
          <a:blip r:embed="rId3">
            <a:extLst>
              <a:ext uri="{28A0092B-C50C-407E-A947-70E740481C1C}">
                <a14:useLocalDpi xmlns:a14="http://schemas.microsoft.com/office/drawing/2010/main" val="0"/>
              </a:ext>
            </a:extLst>
          </a:blip>
          <a:srcRect l="8971" t="31544" r="2994" b="3740"/>
          <a:stretch/>
        </p:blipFill>
        <p:spPr>
          <a:xfrm>
            <a:off x="7069513" y="1407615"/>
            <a:ext cx="4528063" cy="4438185"/>
          </a:xfrm>
          <a:prstGeom prst="rect">
            <a:avLst/>
          </a:prstGeom>
          <a:effectLst/>
        </p:spPr>
      </p:pic>
    </p:spTree>
    <p:extLst>
      <p:ext uri="{BB962C8B-B14F-4D97-AF65-F5344CB8AC3E}">
        <p14:creationId xmlns:p14="http://schemas.microsoft.com/office/powerpoint/2010/main" val="92643387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373628" y="249059"/>
            <a:ext cx="11059884" cy="1162051"/>
          </a:xfrm>
          <a:prstGeom prst="rect">
            <a:avLst/>
          </a:prstGeom>
        </p:spPr>
        <p:txBody>
          <a:bodyPr vert="horz" lIns="91440" tIns="45720" rIns="91440" bIns="45720" rtlCol="0" anchor="b">
            <a:normAutofit/>
          </a:bodyPr>
          <a:lstStyle/>
          <a:p>
            <a:pPr algn="l"/>
            <a:r>
              <a:rPr lang="es-ES" sz="4400" b="1">
                <a:solidFill>
                  <a:schemeClr val="bg2"/>
                </a:solidFill>
                <a:latin typeface="Calibri Light" panose="020F0302020204030204" pitchFamily="34" charset="0"/>
                <a:cs typeface="Calibri Light" panose="020F0302020204030204" pitchFamily="34" charset="0"/>
              </a:rPr>
              <a:t>Reflexión</a:t>
            </a:r>
          </a:p>
        </p:txBody>
      </p:sp>
      <p:sp>
        <p:nvSpPr>
          <p:cNvPr id="5" name="TextBox 4">
            <a:extLst>
              <a:ext uri="{FF2B5EF4-FFF2-40B4-BE49-F238E27FC236}">
                <a16:creationId xmlns:a16="http://schemas.microsoft.com/office/drawing/2014/main" id="{9747E300-8B85-43B8-8237-F0D7F15BCC92}"/>
              </a:ext>
            </a:extLst>
          </p:cNvPr>
          <p:cNvSpPr txBox="1"/>
          <p:nvPr/>
        </p:nvSpPr>
        <p:spPr>
          <a:xfrm>
            <a:off x="670262" y="1774946"/>
            <a:ext cx="10466615" cy="3539430"/>
          </a:xfrm>
          <a:prstGeom prst="rect">
            <a:avLst/>
          </a:prstGeom>
          <a:noFill/>
        </p:spPr>
        <p:txBody>
          <a:bodyPr wrap="square">
            <a:spAutoFit/>
          </a:bodyPr>
          <a:lstStyle/>
          <a:p>
            <a:pPr marL="457200" indent="-457200">
              <a:buClr>
                <a:schemeClr val="bg2"/>
              </a:buClr>
              <a:buFont typeface="Arial" panose="020B0604020202020204" pitchFamily="34" charset="0"/>
              <a:buChar char="•"/>
            </a:pPr>
            <a:r>
              <a:rPr lang="es-ES" sz="3200" dirty="0">
                <a:solidFill>
                  <a:schemeClr val="bg2"/>
                </a:solidFill>
                <a:latin typeface="Calibri" panose="020F0502020204030204" pitchFamily="34" charset="0"/>
                <a:cs typeface="Calibri" panose="020F0502020204030204" pitchFamily="34" charset="0"/>
              </a:rPr>
              <a:t>¿Qué dificultades encuentran en su centro médico respecto a la práctica de 1 aguja, 1 jeringa para 1 paciente, 1 vez? ¿Cómo se pueden superar estas dificultades?</a:t>
            </a:r>
          </a:p>
          <a:p>
            <a:pPr marL="457200" indent="-457200">
              <a:buClr>
                <a:schemeClr val="bg2"/>
              </a:buClr>
              <a:buFont typeface="Arial" panose="020B0604020202020204" pitchFamily="34" charset="0"/>
              <a:buChar char="•"/>
            </a:pPr>
            <a:endParaRPr lang="en-US" sz="3200" dirty="0">
              <a:solidFill>
                <a:schemeClr val="bg2"/>
              </a:solidFill>
              <a:latin typeface="Calibri" panose="020F0502020204030204" pitchFamily="34" charset="0"/>
              <a:cs typeface="Calibri" panose="020F0502020204030204" pitchFamily="34" charset="0"/>
            </a:endParaRPr>
          </a:p>
          <a:p>
            <a:pPr marL="457200" indent="-457200">
              <a:buClr>
                <a:schemeClr val="bg2"/>
              </a:buClr>
              <a:buFont typeface="Arial" panose="020B0604020202020204" pitchFamily="34" charset="0"/>
              <a:buChar char="•"/>
            </a:pPr>
            <a:r>
              <a:rPr lang="es-ES" sz="3200" dirty="0">
                <a:solidFill>
                  <a:schemeClr val="bg2"/>
                </a:solidFill>
                <a:latin typeface="Calibri" panose="020F0502020204030204" pitchFamily="34" charset="0"/>
                <a:cs typeface="Calibri" panose="020F0502020204030204" pitchFamily="34" charset="0"/>
              </a:rPr>
              <a:t>¿Qué dificultades encuentran en su centro respecto al desecho seguro de agujas y otros objetos cortopunzantes en recipientes? ¿Cómo se pueden superar estas dificultades?</a:t>
            </a:r>
          </a:p>
        </p:txBody>
      </p:sp>
    </p:spTree>
    <p:extLst>
      <p:ext uri="{BB962C8B-B14F-4D97-AF65-F5344CB8AC3E}">
        <p14:creationId xmlns:p14="http://schemas.microsoft.com/office/powerpoint/2010/main" val="41910469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s-ES" sz="4000" b="1">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type="body" sz="quarter" idx="10"/>
          </p:nvPr>
        </p:nvSpPr>
        <p:spPr>
          <a:xfrm>
            <a:off x="609600" y="1575806"/>
            <a:ext cx="10972800" cy="4176467"/>
          </a:xfrm>
        </p:spPr>
        <p:txBody>
          <a:bodyPr>
            <a:normAutofit/>
          </a:bodyPr>
          <a:lstStyle/>
          <a:p>
            <a:endParaRPr lang="en-US" sz="1400" dirty="0"/>
          </a:p>
          <a:p>
            <a:pPr marL="0" indent="0">
              <a:buNone/>
            </a:pPr>
            <a:r>
              <a:rPr lang="es-ES" sz="3400" b="1" dirty="0">
                <a:solidFill>
                  <a:schemeClr val="accent5">
                    <a:lumMod val="75000"/>
                  </a:schemeClr>
                </a:solidFill>
              </a:rPr>
              <a:t>Proteger a los pacientes </a:t>
            </a:r>
            <a:r>
              <a:rPr lang="es-ES" sz="3400" b="1" dirty="0">
                <a:solidFill>
                  <a:schemeClr val="accent5">
                    <a:lumMod val="75000"/>
                  </a:schemeClr>
                </a:solidFill>
                <a:sym typeface="Wingdings" panose="05000000000000000000" pitchFamily="2" charset="2"/>
              </a:rPr>
              <a:t></a:t>
            </a:r>
            <a:r>
              <a:rPr lang="es-ES" sz="3400" b="1" dirty="0">
                <a:solidFill>
                  <a:schemeClr val="accent5">
                    <a:lumMod val="75000"/>
                  </a:schemeClr>
                </a:solidFill>
              </a:rPr>
              <a:t> </a:t>
            </a:r>
            <a:r>
              <a:rPr lang="es-ES" sz="3400" dirty="0"/>
              <a:t>1 jeringa y 1 aguja para 1 paciente 1 vez.</a:t>
            </a:r>
          </a:p>
          <a:p>
            <a:pPr marL="0" indent="0">
              <a:buNone/>
            </a:pPr>
            <a:endParaRPr lang="en-US" sz="3400" b="1" dirty="0">
              <a:solidFill>
                <a:schemeClr val="accent1">
                  <a:lumMod val="75000"/>
                </a:schemeClr>
              </a:solidFill>
            </a:endParaRPr>
          </a:p>
          <a:p>
            <a:pPr marL="0" indent="0">
              <a:buNone/>
            </a:pPr>
            <a:r>
              <a:rPr lang="es-ES" sz="3400" b="1" dirty="0">
                <a:solidFill>
                  <a:schemeClr val="accent5">
                    <a:lumMod val="75000"/>
                  </a:schemeClr>
                </a:solidFill>
              </a:rPr>
              <a:t>Protegerse a ustedes </a:t>
            </a:r>
            <a:r>
              <a:rPr lang="es-ES" sz="3400" b="1" dirty="0">
                <a:solidFill>
                  <a:schemeClr val="accent5">
                    <a:lumMod val="75000"/>
                  </a:schemeClr>
                </a:solidFill>
                <a:sym typeface="Wingdings" panose="05000000000000000000" pitchFamily="2" charset="2"/>
              </a:rPr>
              <a:t></a:t>
            </a:r>
            <a:r>
              <a:rPr lang="es-ES" sz="3400" b="1" dirty="0">
                <a:solidFill>
                  <a:schemeClr val="accent5">
                    <a:lumMod val="75000"/>
                  </a:schemeClr>
                </a:solidFill>
              </a:rPr>
              <a:t> </a:t>
            </a:r>
            <a:r>
              <a:rPr lang="es-ES" sz="3400" dirty="0"/>
              <a:t>Desechar las agujas y otros objetos cortopunzantes de forma correcta.</a:t>
            </a: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F93E9-CA3A-01E4-EDA3-81682DD2BE18}"/>
              </a:ext>
            </a:extLst>
          </p:cNvPr>
          <p:cNvSpPr>
            <a:spLocks noGrp="1"/>
          </p:cNvSpPr>
          <p:nvPr>
            <p:ph type="title"/>
          </p:nvPr>
        </p:nvSpPr>
        <p:spPr>
          <a:prstGeom prst="rect">
            <a:avLst/>
          </a:prstGeom>
        </p:spPr>
        <p:txBody>
          <a:bodyPr/>
          <a:lstStyle/>
          <a:p>
            <a:pPr algn="l"/>
            <a:r>
              <a:rPr lang="es-ES" sz="4000" b="1">
                <a:solidFill>
                  <a:schemeClr val="accent5">
                    <a:lumMod val="75000"/>
                  </a:schemeClr>
                </a:solidFill>
                <a:latin typeface="Calibri Light" panose="020F0302020204030204" pitchFamily="34" charset="0"/>
                <a:cs typeface="Calibri Light" panose="020F0302020204030204" pitchFamily="34" charset="0"/>
              </a:rPr>
              <a:t>¡Gracias!</a:t>
            </a:r>
          </a:p>
        </p:txBody>
      </p:sp>
      <p:sp>
        <p:nvSpPr>
          <p:cNvPr id="8" name="Text Placeholder 9">
            <a:extLst>
              <a:ext uri="{FF2B5EF4-FFF2-40B4-BE49-F238E27FC236}">
                <a16:creationId xmlns:a16="http://schemas.microsoft.com/office/drawing/2014/main" id="{AB4222A0-5F7B-7912-ED57-D32D630B0C70}"/>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2"/>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pic>
        <p:nvPicPr>
          <p:cNvPr id="6" name="Picture 5">
            <a:extLst>
              <a:ext uri="{FF2B5EF4-FFF2-40B4-BE49-F238E27FC236}">
                <a16:creationId xmlns:a16="http://schemas.microsoft.com/office/drawing/2014/main" id="{05478147-CE01-B4E7-ADAC-A1AD8C0DFFA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7" name="Picture 6">
            <a:extLst>
              <a:ext uri="{FF2B5EF4-FFF2-40B4-BE49-F238E27FC236}">
                <a16:creationId xmlns:a16="http://schemas.microsoft.com/office/drawing/2014/main" id="{863CF41E-C800-E59E-B160-7A8E8D112F0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Tree>
    <p:extLst>
      <p:ext uri="{BB962C8B-B14F-4D97-AF65-F5344CB8AC3E}">
        <p14:creationId xmlns:p14="http://schemas.microsoft.com/office/powerpoint/2010/main" val="549458858"/>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1_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DHQP_ATSDR Combined</Template>
  <TotalTime>139</TotalTime>
  <Words>3475</Words>
  <Application>Microsoft Office PowerPoint</Application>
  <PresentationFormat>Widescreen</PresentationFormat>
  <Paragraphs>223</Paragraphs>
  <Slides>17</Slides>
  <Notes>16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Arial</vt:lpstr>
      <vt:lpstr>Calibri</vt:lpstr>
      <vt:lpstr>Calibri Light</vt:lpstr>
      <vt:lpstr>Myriad Web Pro</vt:lpstr>
      <vt:lpstr>Wingdings</vt:lpstr>
      <vt:lpstr>WR_Korean</vt:lpstr>
      <vt:lpstr>DHQP_ATSDR Combined</vt:lpstr>
      <vt:lpstr>1_DHQP_ATSDR Combined</vt:lpstr>
      <vt:lpstr>Prevención y control de infecciones (PCI) para el ébola o la enfermedad de Marburgo:</vt:lpstr>
      <vt:lpstr>Objetivos de aprendizaje</vt:lpstr>
      <vt:lpstr>Hablar sobre lo siguiente:</vt:lpstr>
      <vt:lpstr>¿Por qué seguridad relacionada con las inyecciones?</vt:lpstr>
      <vt:lpstr>7 pasos para la administración segura de inyecciones </vt:lpstr>
      <vt:lpstr>Paso 1: Higiene de las manos</vt:lpstr>
      <vt:lpstr>Paso 2: Uso de un espacio de trabajo limpio</vt:lpstr>
      <vt:lpstr>Paso 3: Uso de aguja y jeringa estériles</vt:lpstr>
      <vt:lpstr>Paso 4: Uso de vial de medicamento estéril</vt:lpstr>
      <vt:lpstr>Paso 5: Preparación de la piel</vt:lpstr>
      <vt:lpstr>Paso 6: Recolección adecuada de los objetos cortopunzantes</vt:lpstr>
      <vt:lpstr>Paso 7: Manejo adecuado de los desechos</vt:lpstr>
      <vt:lpstr>Verificación de conocimientos: Seguridad relacionada con los objetos cortopunzantes</vt:lpstr>
      <vt:lpstr>Comentarios: Seguridad relacionada con los objetos cortopunzantes</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Prevención y control de infecciones (PCI) para el ébola o la enfermedad de Marburgo, </dc:title>
  <dc:subject>Seguridad relacionada con las inyecciones</dc:subject>
  <dc:creator>Centros para el Control y la Prevención de Enfermedades de los EE. UU. (CDC)</dc:creator>
  <cp:keywords>Centros para el Control y la Prevención de Enfermedades de los EE. UU. (CDC), Prevención y control de infecciones (PCI) para el ébola o la enfermedad de Marburgo: Seguridad relacionada con las inyecciones, Actualización: junio del 2026</cp:keywords>
  <cp:lastModifiedBy>LaPete, Mally (CDC/OD/OC) (CTR)</cp:lastModifiedBy>
  <cp:revision>6</cp:revision>
  <dcterms:created xsi:type="dcterms:W3CDTF">2022-11-18T21:32:08Z</dcterms:created>
  <dcterms:modified xsi:type="dcterms:W3CDTF">2026-09-22T21:41:37Z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2022-11-18T22:04:30Z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b997f3a3-7fd6-4fcf-b66e-0b05ad9c3794</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Language">
    <vt:lpwstr>Spanish</vt:lpwstr>
  </property>
</Properties>
</file>