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24"/>
  </p:notesMasterIdLst>
  <p:handoutMasterIdLst>
    <p:handoutMasterId r:id="rId25"/>
  </p:handoutMasterIdLst>
  <p:sldIdLst>
    <p:sldId id="301" r:id="rId2"/>
    <p:sldId id="322" r:id="rId3"/>
    <p:sldId id="583" r:id="rId4"/>
    <p:sldId id="474" r:id="rId5"/>
    <p:sldId id="550" r:id="rId6"/>
    <p:sldId id="568" r:id="rId7"/>
    <p:sldId id="582" r:id="rId8"/>
    <p:sldId id="570" r:id="rId9"/>
    <p:sldId id="567" r:id="rId10"/>
    <p:sldId id="566" r:id="rId11"/>
    <p:sldId id="579" r:id="rId12"/>
    <p:sldId id="577" r:id="rId13"/>
    <p:sldId id="266" r:id="rId14"/>
    <p:sldId id="576" r:id="rId15"/>
    <p:sldId id="268" r:id="rId16"/>
    <p:sldId id="423" r:id="rId17"/>
    <p:sldId id="551" r:id="rId18"/>
    <p:sldId id="418" r:id="rId19"/>
    <p:sldId id="419" r:id="rId20"/>
    <p:sldId id="261" r:id="rId21"/>
    <p:sldId id="578" r:id="rId22"/>
    <p:sldId id="321" r:id="rId23"/>
  </p:sldIdLst>
  <p:sldSz cx="12192000" cy="6858000"/>
  <p:notesSz cx="9601200" cy="73152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69430820-7F70-8971-595F-ED95882F7673}" name="Lessa, Fernanda (CDC/DDID/NCEZID/DHQP)" initials="LF(" userId="S::dta3@cdc.gov::3b10506a-91e0-4aa6-8e4a-b48f1b2c20e9" providerId="AD"/>
  <p188:author id="{D2CC3B41-80AD-9C11-6557-53DB0BCBF647}" name="Wilson, Katie (CDC/DDID/NCEZID/DHQP)" initials="KW" userId="Wilson, Katie (CDC/DDID/NCEZID/DHQP)" providerId="None"/>
  <p188:author id="{46493A44-E4F9-9A55-A7A7-2BC1E5310015}" name="Brinsley-Rainisch, Kristin (CDC/DDID/NCEZID/DHQP)" initials="B(" userId="S::aof4@cdc.gov::5c23f4cd-6ac8-4e98-bcf1-e79ff5be2e29" providerId="AD"/>
  <p188:author id="{74873CA3-183E-6DA5-8DD9-6D3F260CF572}" name="Wilson, Katie (CDC/NCEZID/DHQP/IICB)" initials="W(" userId="S::vvd6@cdc.gov::b37c5cec-f22a-4653-a2f2-bcde195e618a" providerId="AD"/>
  <p188:author id="{F80247A9-1DE1-0F24-CE40-EF623018141F}" name="Capers, Catherine (Katy) (CDC/DDID/NCEZID/DHQP)" initials="C(" userId="S::ybz5@cdc.gov::ed1cbedc-bcb4-4ffd-bf81-f358b2108ce9"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DAB"/>
    <a:srgbClr val="FFFFFF"/>
    <a:srgbClr val="4FA700"/>
    <a:srgbClr val="FF3300"/>
    <a:srgbClr val="000000"/>
    <a:srgbClr val="E3ECFD"/>
    <a:srgbClr val="D1DFFB"/>
    <a:srgbClr val="62B525"/>
    <a:srgbClr val="00E266"/>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94" autoAdjust="0"/>
    <p:restoredTop sz="87375" autoAdjust="0"/>
  </p:normalViewPr>
  <p:slideViewPr>
    <p:cSldViewPr snapToGrid="0">
      <p:cViewPr>
        <p:scale>
          <a:sx n="55" d="100"/>
          <a:sy n="55" d="100"/>
        </p:scale>
        <p:origin x="1325" y="427"/>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Pete, Mally (CDC/OD/OC) (CTR)" userId="424f09be-1d5c-42fe-a97f-d39366b36539" providerId="ADAL" clId="{2A1D0AC2-BF74-4631-AE57-9FBB9E8889A6}"/>
    <pc:docChg chg="undo custSel modSld modMainMaster">
      <pc:chgData name="LaPete, Mally (CDC/OD/OC) (CTR)" userId="424f09be-1d5c-42fe-a97f-d39366b36539" providerId="ADAL" clId="{2A1D0AC2-BF74-4631-AE57-9FBB9E8889A6}" dt="2026-09-24T16:17:50.396" v="158"/>
      <pc:docMkLst>
        <pc:docMk/>
      </pc:docMkLst>
      <pc:sldChg chg="addSp delSp modSp mod chgLayout">
        <pc:chgData name="LaPete, Mally (CDC/OD/OC) (CTR)" userId="424f09be-1d5c-42fe-a97f-d39366b36539" providerId="ADAL" clId="{2A1D0AC2-BF74-4631-AE57-9FBB9E8889A6}" dt="2026-09-24T12:44:13.298" v="156" actId="478"/>
        <pc:sldMkLst>
          <pc:docMk/>
          <pc:sldMk cId="2017858724" sldId="301"/>
        </pc:sldMkLst>
        <pc:spChg chg="add mod ord">
          <ac:chgData name="LaPete, Mally (CDC/OD/OC) (CTR)" userId="424f09be-1d5c-42fe-a97f-d39366b36539" providerId="ADAL" clId="{2A1D0AC2-BF74-4631-AE57-9FBB9E8889A6}" dt="2026-09-24T12:00:48.710" v="138"/>
          <ac:spMkLst>
            <pc:docMk/>
            <pc:sldMk cId="2017858724" sldId="301"/>
            <ac:spMk id="4" creationId="{691F4448-D0CE-1E8B-17C2-41CB1803465A}"/>
          </ac:spMkLst>
        </pc:spChg>
        <pc:spChg chg="add mod ord">
          <ac:chgData name="LaPete, Mally (CDC/OD/OC) (CTR)" userId="424f09be-1d5c-42fe-a97f-d39366b36539" providerId="ADAL" clId="{2A1D0AC2-BF74-4631-AE57-9FBB9E8889A6}" dt="2026-09-24T12:01:18.614" v="139"/>
          <ac:spMkLst>
            <pc:docMk/>
            <pc:sldMk cId="2017858724" sldId="301"/>
            <ac:spMk id="5" creationId="{3E7BBA1D-2175-C897-773D-E8E8571B8E49}"/>
          </ac:spMkLst>
        </pc:spChg>
        <pc:spChg chg="mod ord">
          <ac:chgData name="LaPete, Mally (CDC/OD/OC) (CTR)" userId="424f09be-1d5c-42fe-a97f-d39366b36539" providerId="ADAL" clId="{2A1D0AC2-BF74-4631-AE57-9FBB9E8889A6}" dt="2026-09-24T12:00:18.164" v="134" actId="3064"/>
          <ac:spMkLst>
            <pc:docMk/>
            <pc:sldMk cId="2017858724" sldId="301"/>
            <ac:spMk id="8" creationId="{25E6D4A6-415C-83D3-B8CF-BB8D9552B532}"/>
          </ac:spMkLst>
        </pc:spChg>
        <pc:spChg chg="del mod">
          <ac:chgData name="LaPete, Mally (CDC/OD/OC) (CTR)" userId="424f09be-1d5c-42fe-a97f-d39366b36539" providerId="ADAL" clId="{2A1D0AC2-BF74-4631-AE57-9FBB9E8889A6}" dt="2026-09-24T12:44:13.298" v="156" actId="478"/>
          <ac:spMkLst>
            <pc:docMk/>
            <pc:sldMk cId="2017858724" sldId="301"/>
            <ac:spMk id="12" creationId="{B799C67A-6466-B77A-70AC-1A0B25F41C7D}"/>
          </ac:spMkLst>
        </pc:spChg>
      </pc:sldChg>
      <pc:sldChg chg="modSp mod chgLayout">
        <pc:chgData name="LaPete, Mally (CDC/OD/OC) (CTR)" userId="424f09be-1d5c-42fe-a97f-d39366b36539" providerId="ADAL" clId="{2A1D0AC2-BF74-4631-AE57-9FBB9E8889A6}" dt="2026-09-24T16:17:49.396" v="157" actId="478"/>
        <pc:sldMkLst>
          <pc:docMk/>
          <pc:sldMk cId="3711193582" sldId="321"/>
        </pc:sldMkLst>
        <pc:spChg chg="mod ord">
          <ac:chgData name="LaPete, Mally (CDC/OD/OC) (CTR)" userId="424f09be-1d5c-42fe-a97f-d39366b36539" providerId="ADAL" clId="{2A1D0AC2-BF74-4631-AE57-9FBB9E8889A6}" dt="2026-09-24T12:35:03.959" v="155" actId="207"/>
          <ac:spMkLst>
            <pc:docMk/>
            <pc:sldMk cId="3711193582" sldId="321"/>
            <ac:spMk id="2" creationId="{ED3444BC-C0DD-461D-A15E-CC517A9728B6}"/>
          </ac:spMkLst>
        </pc:spChg>
        <pc:spChg chg="mod ord">
          <ac:chgData name="LaPete, Mally (CDC/OD/OC) (CTR)" userId="424f09be-1d5c-42fe-a97f-d39366b36539" providerId="ADAL" clId="{2A1D0AC2-BF74-4631-AE57-9FBB9E8889A6}" dt="2026-09-24T16:17:49.396" v="157" actId="478"/>
          <ac:spMkLst>
            <pc:docMk/>
            <pc:sldMk cId="3711193582" sldId="321"/>
            <ac:spMk id="6" creationId="{E7081A18-9C1E-EC1E-A4FA-DE7E19D181F6}"/>
          </ac:spMkLst>
        </pc:spChg>
      </pc:sldChg>
      <pc:sldMasterChg chg="modSldLayout">
        <pc:chgData name="LaPete, Mally (CDC/OD/OC) (CTR)" userId="424f09be-1d5c-42fe-a97f-d39366b36539" providerId="ADAL" clId="{2A1D0AC2-BF74-4631-AE57-9FBB9E8889A6}" dt="2026-09-24T16:17:50.396" v="158"/>
        <pc:sldMasterMkLst>
          <pc:docMk/>
          <pc:sldMasterMk cId="3852166269" sldId="2147483663"/>
        </pc:sldMasterMkLst>
        <pc:sldLayoutChg chg="addSp delSp modSp mod">
          <pc:chgData name="LaPete, Mally (CDC/OD/OC) (CTR)" userId="424f09be-1d5c-42fe-a97f-d39366b36539" providerId="ADAL" clId="{2A1D0AC2-BF74-4631-AE57-9FBB9E8889A6}" dt="2026-09-24T12:04:29.959" v="151" actId="113"/>
          <pc:sldLayoutMkLst>
            <pc:docMk/>
            <pc:sldMasterMk cId="3852166269" sldId="2147483663"/>
            <pc:sldLayoutMk cId="1870028173" sldId="2147483664"/>
          </pc:sldLayoutMkLst>
          <pc:spChg chg="add mod">
            <ac:chgData name="LaPete, Mally (CDC/OD/OC) (CTR)" userId="424f09be-1d5c-42fe-a97f-d39366b36539" providerId="ADAL" clId="{2A1D0AC2-BF74-4631-AE57-9FBB9E8889A6}" dt="2026-09-24T12:04:29.959" v="151" actId="113"/>
            <ac:spMkLst>
              <pc:docMk/>
              <pc:sldMasterMk cId="3852166269" sldId="2147483663"/>
              <pc:sldLayoutMk cId="1870028173" sldId="2147483664"/>
              <ac:spMk id="5" creationId="{B2BDDCF5-A8E0-628E-527E-FCC74627F3CC}"/>
            </ac:spMkLst>
          </pc:spChg>
          <pc:spChg chg="mod">
            <ac:chgData name="LaPete, Mally (CDC/OD/OC) (CTR)" userId="424f09be-1d5c-42fe-a97f-d39366b36539" providerId="ADAL" clId="{2A1D0AC2-BF74-4631-AE57-9FBB9E8889A6}" dt="2026-09-24T12:02:41.787" v="149" actId="552"/>
            <ac:spMkLst>
              <pc:docMk/>
              <pc:sldMasterMk cId="3852166269" sldId="2147483663"/>
              <pc:sldLayoutMk cId="1870028173" sldId="2147483664"/>
              <ac:spMk id="7" creationId="{00000000-0000-0000-0000-000000000000}"/>
            </ac:spMkLst>
          </pc:spChg>
          <pc:spChg chg="mod">
            <ac:chgData name="LaPete, Mally (CDC/OD/OC) (CTR)" userId="424f09be-1d5c-42fe-a97f-d39366b36539" providerId="ADAL" clId="{2A1D0AC2-BF74-4631-AE57-9FBB9E8889A6}" dt="2026-09-24T12:02:41.787" v="149" actId="552"/>
            <ac:spMkLst>
              <pc:docMk/>
              <pc:sldMasterMk cId="3852166269" sldId="2147483663"/>
              <pc:sldLayoutMk cId="1870028173" sldId="2147483664"/>
              <ac:spMk id="8" creationId="{00000000-0000-0000-0000-000000000000}"/>
            </ac:spMkLst>
          </pc:spChg>
          <pc:spChg chg="mod">
            <ac:chgData name="LaPete, Mally (CDC/OD/OC) (CTR)" userId="424f09be-1d5c-42fe-a97f-d39366b36539" providerId="ADAL" clId="{2A1D0AC2-BF74-4631-AE57-9FBB9E8889A6}" dt="2026-09-24T12:02:41.787" v="149" actId="552"/>
            <ac:spMkLst>
              <pc:docMk/>
              <pc:sldMasterMk cId="3852166269" sldId="2147483663"/>
              <pc:sldLayoutMk cId="1870028173" sldId="2147483664"/>
              <ac:spMk id="10" creationId="{00000000-0000-0000-0000-000000000000}"/>
            </ac:spMkLst>
          </pc:spChg>
          <pc:cxnChg chg="add mod">
            <ac:chgData name="LaPete, Mally (CDC/OD/OC) (CTR)" userId="424f09be-1d5c-42fe-a97f-d39366b36539" providerId="ADAL" clId="{2A1D0AC2-BF74-4631-AE57-9FBB9E8889A6}" dt="2026-09-22T20:40:22.122" v="113" actId="1037"/>
            <ac:cxnSpMkLst>
              <pc:docMk/>
              <pc:sldMasterMk cId="3852166269" sldId="2147483663"/>
              <pc:sldLayoutMk cId="1870028173" sldId="2147483664"/>
              <ac:cxnSpMk id="2" creationId="{A32171F8-67F3-BB15-E709-3EAB3F511DC3}"/>
            </ac:cxnSpMkLst>
          </pc:cxnChg>
        </pc:sldLayoutChg>
        <pc:sldLayoutChg chg="addSp delSp modSp">
          <pc:chgData name="LaPete, Mally (CDC/OD/OC) (CTR)" userId="424f09be-1d5c-42fe-a97f-d39366b36539" providerId="ADAL" clId="{2A1D0AC2-BF74-4631-AE57-9FBB9E8889A6}" dt="2026-09-24T16:17:50.396" v="158"/>
          <pc:sldLayoutMkLst>
            <pc:docMk/>
            <pc:sldMasterMk cId="3852166269" sldId="2147483663"/>
            <pc:sldLayoutMk cId="251355302" sldId="2147483671"/>
          </pc:sldLayoutMkLst>
          <pc:spChg chg="add mod">
            <ac:chgData name="LaPete, Mally (CDC/OD/OC) (CTR)" userId="424f09be-1d5c-42fe-a97f-d39366b36539" providerId="ADAL" clId="{2A1D0AC2-BF74-4631-AE57-9FBB9E8889A6}" dt="2026-09-24T16:17:50.396" v="158"/>
            <ac:spMkLst>
              <pc:docMk/>
              <pc:sldMasterMk cId="3852166269" sldId="2147483663"/>
              <pc:sldLayoutMk cId="251355302" sldId="2147483671"/>
              <ac:spMk id="3" creationId="{F957966C-9417-0AE3-523A-D1B3A95DAF2C}"/>
            </ac:spMkLst>
          </pc:spChg>
          <pc:spChg chg="add mod">
            <ac:chgData name="LaPete, Mally (CDC/OD/OC) (CTR)" userId="424f09be-1d5c-42fe-a97f-d39366b36539" providerId="ADAL" clId="{2A1D0AC2-BF74-4631-AE57-9FBB9E8889A6}" dt="2026-09-24T16:17:50.396" v="158"/>
            <ac:spMkLst>
              <pc:docMk/>
              <pc:sldMasterMk cId="3852166269" sldId="2147483663"/>
              <pc:sldLayoutMk cId="251355302" sldId="2147483671"/>
              <ac:spMk id="4" creationId="{8D519EFD-5B9D-B23B-C709-0F75919E2E94}"/>
            </ac:spMkLst>
          </pc:spChg>
          <pc:spChg chg="del">
            <ac:chgData name="LaPete, Mally (CDC/OD/OC) (CTR)" userId="424f09be-1d5c-42fe-a97f-d39366b36539" providerId="ADAL" clId="{2A1D0AC2-BF74-4631-AE57-9FBB9E8889A6}" dt="2026-09-24T16:17:49.396" v="157" actId="478"/>
            <ac:spMkLst>
              <pc:docMk/>
              <pc:sldMasterMk cId="3852166269" sldId="2147483663"/>
              <pc:sldLayoutMk cId="251355302" sldId="2147483671"/>
              <ac:spMk id="10" creationId="{4D9EAB00-B234-8E8A-F130-414919FA67FA}"/>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F586F4-3BF2-4EF7-A8BA-FBD0347150D7}"/>
              </a:ext>
            </a:extLst>
          </p:cNvPr>
          <p:cNvSpPr>
            <a:spLocks noGrp="1"/>
          </p:cNvSpPr>
          <p:nvPr>
            <p:ph type="hdr" sz="quarter"/>
          </p:nvPr>
        </p:nvSpPr>
        <p:spPr>
          <a:xfrm>
            <a:off x="0" y="1"/>
            <a:ext cx="4160520" cy="367030"/>
          </a:xfrm>
          <a:prstGeom prst="rect">
            <a:avLst/>
          </a:prstGeom>
        </p:spPr>
        <p:txBody>
          <a:bodyPr vert="horz" lIns="96661" tIns="48331" rIns="96661" bIns="48331" rtlCol="0"/>
          <a:lstStyle>
            <a:lvl1pPr algn="l">
              <a:defRPr sz="1300"/>
            </a:lvl1pPr>
          </a:lstStyle>
          <a:p>
            <a:endParaRPr lang="en-US" dirty="0"/>
          </a:p>
        </p:txBody>
      </p:sp>
      <p:sp>
        <p:nvSpPr>
          <p:cNvPr id="3" name="Date Placeholder 2">
            <a:extLst>
              <a:ext uri="{FF2B5EF4-FFF2-40B4-BE49-F238E27FC236}">
                <a16:creationId xmlns:a16="http://schemas.microsoft.com/office/drawing/2014/main" id="{948BF60C-3CD0-433A-9C1C-F69FF279B75E}"/>
              </a:ext>
            </a:extLst>
          </p:cNvPr>
          <p:cNvSpPr>
            <a:spLocks noGrp="1"/>
          </p:cNvSpPr>
          <p:nvPr>
            <p:ph type="dt" sz="quarter" idx="1"/>
          </p:nvPr>
        </p:nvSpPr>
        <p:spPr>
          <a:xfrm>
            <a:off x="5438458" y="1"/>
            <a:ext cx="4160520" cy="367030"/>
          </a:xfrm>
          <a:prstGeom prst="rect">
            <a:avLst/>
          </a:prstGeom>
        </p:spPr>
        <p:txBody>
          <a:bodyPr vert="horz" lIns="96661" tIns="48331" rIns="96661" bIns="48331" rtlCol="0"/>
          <a:lstStyle>
            <a:lvl1pPr algn="r">
              <a:defRPr sz="1300"/>
            </a:lvl1pPr>
          </a:lstStyle>
          <a:p>
            <a:fld id="{7DAF984F-47C1-47E1-8F80-C76A75FF8324}" type="datetimeFigureOut">
              <a:rPr lang="en-US" smtClean="0"/>
              <a:t>9/24/2026</a:t>
            </a:fld>
            <a:endParaRPr lang="en-US" dirty="0"/>
          </a:p>
        </p:txBody>
      </p:sp>
      <p:sp>
        <p:nvSpPr>
          <p:cNvPr id="4" name="Footer Placeholder 3">
            <a:extLst>
              <a:ext uri="{FF2B5EF4-FFF2-40B4-BE49-F238E27FC236}">
                <a16:creationId xmlns:a16="http://schemas.microsoft.com/office/drawing/2014/main" id="{3519E121-6A27-49EF-B464-CFC0180908D5}"/>
              </a:ext>
            </a:extLst>
          </p:cNvPr>
          <p:cNvSpPr>
            <a:spLocks noGrp="1"/>
          </p:cNvSpPr>
          <p:nvPr>
            <p:ph type="ftr" sz="quarter" idx="2"/>
          </p:nvPr>
        </p:nvSpPr>
        <p:spPr>
          <a:xfrm>
            <a:off x="0" y="6948171"/>
            <a:ext cx="4160520" cy="367029"/>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a:extLst>
              <a:ext uri="{FF2B5EF4-FFF2-40B4-BE49-F238E27FC236}">
                <a16:creationId xmlns:a16="http://schemas.microsoft.com/office/drawing/2014/main" id="{05B11A41-DDF2-4727-8725-098543C3FBA7}"/>
              </a:ext>
            </a:extLst>
          </p:cNvPr>
          <p:cNvSpPr>
            <a:spLocks noGrp="1"/>
          </p:cNvSpPr>
          <p:nvPr>
            <p:ph type="sldNum" sz="quarter" idx="3"/>
          </p:nvPr>
        </p:nvSpPr>
        <p:spPr>
          <a:xfrm>
            <a:off x="5438458" y="6948171"/>
            <a:ext cx="4160520" cy="367029"/>
          </a:xfrm>
          <a:prstGeom prst="rect">
            <a:avLst/>
          </a:prstGeom>
        </p:spPr>
        <p:txBody>
          <a:bodyPr vert="horz" lIns="96661" tIns="48331" rIns="96661" bIns="48331" rtlCol="0" anchor="b"/>
          <a:lstStyle>
            <a:lvl1pPr algn="r">
              <a:defRPr sz="1300"/>
            </a:lvl1pPr>
          </a:lstStyle>
          <a:p>
            <a:fld id="{05D96ABC-2DC3-440E-BA64-EA077360BBD6}" type="slidenum">
              <a:rPr lang="en-US" smtClean="0"/>
              <a:t>‹#›</a:t>
            </a:fld>
            <a:endParaRPr lang="en-US" dirty="0"/>
          </a:p>
        </p:txBody>
      </p:sp>
    </p:spTree>
    <p:extLst>
      <p:ext uri="{BB962C8B-B14F-4D97-AF65-F5344CB8AC3E}">
        <p14:creationId xmlns:p14="http://schemas.microsoft.com/office/powerpoint/2010/main" val="32960660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160520" cy="36703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5438458" y="1"/>
            <a:ext cx="4160520" cy="367030"/>
          </a:xfrm>
          <a:prstGeom prst="rect">
            <a:avLst/>
          </a:prstGeom>
        </p:spPr>
        <p:txBody>
          <a:bodyPr vert="horz" lIns="96661" tIns="48331" rIns="96661" bIns="48331" rtlCol="0"/>
          <a:lstStyle>
            <a:lvl1pPr algn="r">
              <a:defRPr sz="1300"/>
            </a:lvl1pPr>
          </a:lstStyle>
          <a:p>
            <a:fld id="{1FF3A5E2-B8EE-470B-8582-845D9CAE5E94}" type="datetimeFigureOut">
              <a:rPr lang="en-US" smtClean="0"/>
              <a:t>9/24/2026</a:t>
            </a:fld>
            <a:endParaRPr lang="en-US" dirty="0"/>
          </a:p>
        </p:txBody>
      </p:sp>
      <p:sp>
        <p:nvSpPr>
          <p:cNvPr id="4" name="Slide Image Placeholder 3"/>
          <p:cNvSpPr>
            <a:spLocks noGrp="1" noRot="1" noChangeAspect="1"/>
          </p:cNvSpPr>
          <p:nvPr>
            <p:ph type="sldImg" idx="2"/>
          </p:nvPr>
        </p:nvSpPr>
        <p:spPr>
          <a:xfrm>
            <a:off x="2606675" y="914400"/>
            <a:ext cx="4387850" cy="2468563"/>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960120" y="3520439"/>
            <a:ext cx="7680960" cy="2880361"/>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948171"/>
            <a:ext cx="4160520" cy="367029"/>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5438458" y="6948171"/>
            <a:ext cx="4160520" cy="367029"/>
          </a:xfrm>
          <a:prstGeom prst="rect">
            <a:avLst/>
          </a:prstGeom>
        </p:spPr>
        <p:txBody>
          <a:bodyPr vert="horz" lIns="96661" tIns="48331" rIns="96661" bIns="48331" rtlCol="0" anchor="b"/>
          <a:lstStyle>
            <a:lvl1pPr algn="r">
              <a:defRPr sz="1300"/>
            </a:lvl1pPr>
          </a:lstStyle>
          <a:p>
            <a:fld id="{299946A4-2624-4EBF-BB8E-AEEF0B413100}" type="slidenum">
              <a:rPr lang="en-US" smtClean="0"/>
              <a:t>‹#›</a:t>
            </a:fld>
            <a:endParaRPr lang="en-US" dirty="0"/>
          </a:p>
        </p:txBody>
      </p:sp>
    </p:spTree>
    <p:extLst>
      <p:ext uri="{BB962C8B-B14F-4D97-AF65-F5344CB8AC3E}">
        <p14:creationId xmlns:p14="http://schemas.microsoft.com/office/powerpoint/2010/main" val="1828119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66612">
              <a:defRPr/>
            </a:pPr>
            <a:r>
              <a:rPr lang="es-ES" sz="1300" b="1" i="1" dirty="0">
                <a:ea typeface="+mn-lt"/>
              </a:rPr>
              <a:t>Audiencia destinataria</a:t>
            </a:r>
            <a:r>
              <a:rPr lang="es-ES" sz="1300" i="1" dirty="0">
                <a:ea typeface="+mn-lt"/>
              </a:rPr>
              <a:t>: </a:t>
            </a:r>
          </a:p>
          <a:p>
            <a:pPr defTabSz="966612">
              <a:defRPr/>
            </a:pPr>
            <a:r>
              <a:rPr lang="es-ES" i="1" dirty="0"/>
              <a:t>Esta presentación se enfoca en lo que los trabajadores de la salud deben saber para prevenir que los filovirus, como la enfermedad del Ébola (ébola) y la enfermedad por el virus de Marburgo (enfermedad de Marburgo) ingresen a los centros de atención médica.</a:t>
            </a:r>
            <a:r>
              <a:rPr lang="es-ES" sz="1300" i="1" dirty="0">
                <a:ea typeface="+mn-lt"/>
              </a:rPr>
              <a:t> Se enfoca en las estrategias de evaluación, aislamiento y notificación a las personas que necesitan saberlo.</a:t>
            </a:r>
          </a:p>
          <a:p>
            <a:pPr defTabSz="966612">
              <a:defRPr/>
            </a:pPr>
            <a:endParaRPr lang="en-US" i="1" dirty="0"/>
          </a:p>
          <a:p>
            <a:pPr>
              <a:defRPr/>
            </a:pPr>
            <a:r>
              <a:rPr lang="es-ES" i="1" dirty="0"/>
              <a:t>Consulte la página web de prevención y control de infecciones (PCI) para el ébola y la enfermedad de Marburgo en cdc.gov para obtener detalles sobre lo que los integrantes de la administración de centros médicos deben saber para ayudar en el proceso de identificar, aislar y notificar.</a:t>
            </a:r>
            <a:r>
              <a:rPr lang="es-ES" sz="1300" i="1" dirty="0">
                <a:ea typeface="+mn-lt"/>
              </a:rPr>
              <a:t> </a:t>
            </a:r>
          </a:p>
          <a:p>
            <a:pPr defTabSz="966612">
              <a:defRPr/>
            </a:pPr>
            <a:endParaRPr lang="en-US" sz="1300" i="1" dirty="0"/>
          </a:p>
          <a:p>
            <a:pPr>
              <a:defRPr/>
            </a:pPr>
            <a:r>
              <a:rPr lang="es-ES" i="1" dirty="0"/>
              <a:t>Tenga en cuenta que los temas sobre la prevención y el control de infecciones para la capacitación sobre el ébola o la enfermedad de Marburgo se publican en orden, y se espera que los participantes avancen a lo largo de la serie.</a:t>
            </a:r>
            <a:r>
              <a:rPr lang="es-ES" sz="1300" i="1" dirty="0">
                <a:ea typeface="+mn-lt"/>
              </a:rPr>
              <a:t> Sin embargo, puede combinar el contenido para satisfacer las necesidades de los participantes y, en estos casos, podría necesitar ajustar el guion de ejemplo según corresponda.</a:t>
            </a:r>
          </a:p>
          <a:p>
            <a:endParaRPr lang="en-US" sz="1300" dirty="0"/>
          </a:p>
          <a:p>
            <a:r>
              <a:rPr lang="es-ES" sz="1300" b="1" i="1" dirty="0">
                <a:ea typeface="+mn-lt"/>
              </a:rPr>
              <a:t>Cantidad de tiempo estimado con participación de la audiencia</a:t>
            </a:r>
            <a:r>
              <a:rPr lang="es-ES" sz="1300" dirty="0">
                <a:ea typeface="+mn-lt"/>
              </a:rPr>
              <a:t>:</a:t>
            </a:r>
            <a:r>
              <a:rPr lang="es-ES" sz="1300" i="1" dirty="0">
                <a:ea typeface="+mn-lt"/>
              </a:rPr>
              <a:t> aproximadamente 30 minutos.</a:t>
            </a:r>
          </a:p>
          <a:p>
            <a:endParaRPr lang="en-US" sz="1300" dirty="0"/>
          </a:p>
          <a:p>
            <a:r>
              <a:rPr lang="es-ES" sz="1300" b="1" i="1" dirty="0">
                <a:ea typeface="+mn-lt"/>
              </a:rPr>
              <a:t>Guion</a:t>
            </a:r>
            <a:r>
              <a:rPr lang="es-ES" sz="1300" i="1" dirty="0">
                <a:ea typeface="+mn-lt"/>
              </a:rPr>
              <a:t>:</a:t>
            </a:r>
          </a:p>
          <a:p>
            <a:r>
              <a:rPr lang="es-ES" sz="1300" dirty="0">
                <a:ea typeface="+mn-lt"/>
              </a:rPr>
              <a:t>¡Bienvenidos! </a:t>
            </a:r>
            <a:r>
              <a:rPr lang="es-ES" dirty="0"/>
              <a:t>Hoy nos enfocaremos en estrategias clave para protegerlos a ustedes, sus pacientes, sus</a:t>
            </a:r>
            <a:r>
              <a:rPr lang="es-ES" baseline="0" dirty="0"/>
              <a:t> amigos y familiares de los filovirus, que causan la enfermedad del Ébola (o ébola) y la enfermedad por el virus de Marburgo (o enfermedad de Marburgo).</a:t>
            </a:r>
            <a:r>
              <a:rPr lang="es-ES" sz="1300" dirty="0">
                <a:ea typeface="+mn-lt"/>
              </a:rPr>
              <a:t> </a:t>
            </a:r>
            <a:r>
              <a:rPr lang="es-ES" dirty="0"/>
              <a:t>Vamos a hablar</a:t>
            </a:r>
            <a:r>
              <a:rPr lang="es-ES" sz="1300" dirty="0">
                <a:ea typeface="+mn-lt"/>
              </a:rPr>
              <a:t> sobre cómo identificar a personas que llegan a los centros médicos y que podrían tener ébola o enfermedad de Marburgo, y qué hacer si sospechan que alguien podría tener estas enfermedades</a:t>
            </a:r>
            <a:r>
              <a:rPr lang="es-ES" dirty="0"/>
              <a:t>.</a:t>
            </a:r>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85372" indent="-302066">
              <a:defRPr>
                <a:solidFill>
                  <a:schemeClr val="tx1"/>
                </a:solidFill>
                <a:latin typeface="Myriad Web Pro" panose="020B0503030403020204" pitchFamily="34" charset="0"/>
              </a:defRPr>
            </a:lvl2pPr>
            <a:lvl3pPr marL="1208265" indent="-241653">
              <a:defRPr>
                <a:solidFill>
                  <a:schemeClr val="tx1"/>
                </a:solidFill>
                <a:latin typeface="Myriad Web Pro" panose="020B0503030403020204" pitchFamily="34" charset="0"/>
              </a:defRPr>
            </a:lvl3pPr>
            <a:lvl4pPr marL="1691571" indent="-241653">
              <a:defRPr>
                <a:solidFill>
                  <a:schemeClr val="tx1"/>
                </a:solidFill>
                <a:latin typeface="Myriad Web Pro" panose="020B0503030403020204" pitchFamily="34" charset="0"/>
              </a:defRPr>
            </a:lvl4pPr>
            <a:lvl5pPr marL="2174878" indent="-241653">
              <a:defRPr>
                <a:solidFill>
                  <a:schemeClr val="tx1"/>
                </a:solidFill>
                <a:latin typeface="Myriad Web Pro" panose="020B0503030403020204" pitchFamily="34" charset="0"/>
              </a:defRPr>
            </a:lvl5pPr>
            <a:lvl6pPr marL="2658184" indent="-241653" fontAlgn="base">
              <a:spcBef>
                <a:spcPct val="0"/>
              </a:spcBef>
              <a:spcAft>
                <a:spcPct val="0"/>
              </a:spcAft>
              <a:defRPr>
                <a:solidFill>
                  <a:schemeClr val="tx1"/>
                </a:solidFill>
                <a:latin typeface="Myriad Web Pro" panose="020B0503030403020204" pitchFamily="34" charset="0"/>
              </a:defRPr>
            </a:lvl6pPr>
            <a:lvl7pPr marL="3141490" indent="-241653" fontAlgn="base">
              <a:spcBef>
                <a:spcPct val="0"/>
              </a:spcBef>
              <a:spcAft>
                <a:spcPct val="0"/>
              </a:spcAft>
              <a:defRPr>
                <a:solidFill>
                  <a:schemeClr val="tx1"/>
                </a:solidFill>
                <a:latin typeface="Myriad Web Pro" panose="020B0503030403020204" pitchFamily="34" charset="0"/>
              </a:defRPr>
            </a:lvl7pPr>
            <a:lvl8pPr marL="3624796" indent="-241653" fontAlgn="base">
              <a:spcBef>
                <a:spcPct val="0"/>
              </a:spcBef>
              <a:spcAft>
                <a:spcPct val="0"/>
              </a:spcAft>
              <a:defRPr>
                <a:solidFill>
                  <a:schemeClr val="tx1"/>
                </a:solidFill>
                <a:latin typeface="Myriad Web Pro" panose="020B0503030403020204" pitchFamily="34" charset="0"/>
              </a:defRPr>
            </a:lvl8pPr>
            <a:lvl9pPr marL="4108102" indent="-241653"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dirty="0">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62225" y="577850"/>
            <a:ext cx="5116513" cy="2879725"/>
          </a:xfrm>
        </p:spPr>
        <p:txBody>
          <a:bodyPr/>
          <a:lstStyle/>
          <a:p>
            <a:endParaRPr lang="en-US" dirty="0"/>
          </a:p>
        </p:txBody>
      </p:sp>
      <p:sp>
        <p:nvSpPr>
          <p:cNvPr id="3" name="Notes Placeholder 2"/>
          <p:cNvSpPr>
            <a:spLocks noGrp="1"/>
          </p:cNvSpPr>
          <p:nvPr>
            <p:ph type="body" idx="1"/>
          </p:nvPr>
        </p:nvSpPr>
        <p:spPr/>
        <p:txBody>
          <a:bodyPr/>
          <a:lstStyle/>
          <a:p>
            <a:pPr lvl="0"/>
            <a:r>
              <a:rPr lang="es-ES" i="1" dirty="0"/>
              <a:t>Guion</a:t>
            </a:r>
            <a:r>
              <a:rPr lang="es-ES" dirty="0"/>
              <a:t>:</a:t>
            </a:r>
          </a:p>
          <a:p>
            <a:pPr defTabSz="966612">
              <a:defRPr/>
            </a:pPr>
            <a:r>
              <a:rPr lang="es-ES" dirty="0"/>
              <a:t>Tenemos tres objetivos de aprendizaje para la sesión de hoy.</a:t>
            </a:r>
            <a:r>
              <a:rPr lang="es-ES" baseline="0" dirty="0"/>
              <a:t> Para el final de nuestro encuentro de hoy, ustedes deberían poder </a:t>
            </a:r>
            <a:r>
              <a:rPr lang="es-ES" sz="1300" dirty="0">
                <a:solidFill>
                  <a:srgbClr val="000000"/>
                </a:solidFill>
                <a:latin typeface="Calibri"/>
                <a:cs typeface="Calibri"/>
              </a:rPr>
              <a:t>nombrar las 3 estrategias clave para prevenir la introducción del ébola o de la enfermedad de Marburgo a los centros médicos, </a:t>
            </a:r>
            <a:r>
              <a:rPr lang="es-ES" baseline="0" dirty="0"/>
              <a:t>explicar por qué es importante hacer una evaluación para identificar estas enfermedades y describir las mejores prácticas para el proceso de evaluación.</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dirty="0"/>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b="1" i="1" dirty="0"/>
              <a:t>Activación</a:t>
            </a:r>
            <a:r>
              <a:rPr lang="es-ES" b="1" i="1" baseline="0" dirty="0"/>
              <a:t> de los conocimientos previos:</a:t>
            </a:r>
          </a:p>
          <a:p>
            <a:pPr defTabSz="966612">
              <a:defRPr/>
            </a:pPr>
            <a:r>
              <a:rPr lang="es-ES" i="1" baseline="0" dirty="0"/>
              <a:t>Un beneficio clave de trabajar con estudiantes adultos es que probablemente ya tengan algo de conocimiento o experiencia relacionados con el tema que usted está enseñando. Activar los conocimientos previos ayuda a los participantes a conectar el aprendizaje nuevo con lo que ya saben, y podría ayudarlos a entender y recordar mejor la información nueva. También lo ayuda a usted, el instructor, a identificar vacíos de conocimiento donde podría necesitar dedicar más tiempo o agregar énfasis cuando enseñe. Use esta diapositiva como una oportunidad para que los participantes compartan lo que ya saben. </a:t>
            </a:r>
          </a:p>
          <a:p>
            <a:pPr defTabSz="966612">
              <a:defRPr/>
            </a:pPr>
            <a:endParaRPr lang="en-US" baseline="0" dirty="0"/>
          </a:p>
          <a:p>
            <a:r>
              <a:rPr lang="es-ES" b="1" i="1" baseline="0" dirty="0"/>
              <a:t>Guion</a:t>
            </a:r>
            <a:r>
              <a:rPr lang="es-ES" i="1" baseline="0" dirty="0"/>
              <a:t>:</a:t>
            </a:r>
          </a:p>
          <a:p>
            <a:r>
              <a:rPr lang="es-ES" baseline="0" dirty="0"/>
              <a:t>Comencemos con una pregunta. ¿Por qué es importante identificar a las personas que podrían tener ébola o enfermedad de Marburgo antes de que ingresen a su centro de atención médica?</a:t>
            </a:r>
          </a:p>
          <a:p>
            <a:r>
              <a:rPr lang="es-ES" i="1" baseline="0" dirty="0"/>
              <a:t>[Deles a los participantes 2 minutos para conversar entre todos o en grupos pequeños. Si no surge en la conversación, agregue lo siguiente].</a:t>
            </a:r>
          </a:p>
          <a:p>
            <a:r>
              <a:rPr lang="es-ES" dirty="0"/>
              <a:t>Si se permitiera que una persona con ébola o enfermedad de Marburgo sin diagnosticar ingresara a un centro de atención médica, esa persona podría propagarles la enfermedad a los pacientes cercanos y al personal que los cuida. La identificación y separación temprana de los pacientes que se sospeche que tengan el ébola o la enfermedad de Marburgo previene el ingreso de la enfermedad no identificada a un entorno de atención médica, lo cual los protege a ustedes y a sus pacientes. Al mantenerse sanos ustedes, también evitan propagarles la enfermedad a sus familiares y amigos. Por lo tanto, </a:t>
            </a:r>
            <a:r>
              <a:rPr lang="es-ES" b="1" dirty="0"/>
              <a:t>mantener a los pacientes con un presunto caso de ébola o enfermedad de Marburgo separados en un centro de atención médica los protege a ustedes, sus pacientes y su comunidad</a:t>
            </a:r>
            <a:r>
              <a:rPr lang="es-ES" dirty="0"/>
              <a:t>.</a:t>
            </a:r>
          </a:p>
          <a:p>
            <a:endParaRPr lang="en-US" dirty="0"/>
          </a:p>
        </p:txBody>
      </p:sp>
      <p:sp>
        <p:nvSpPr>
          <p:cNvPr id="4" name="Slide Number Placeholder 3"/>
          <p:cNvSpPr>
            <a:spLocks noGrp="1"/>
          </p:cNvSpPr>
          <p:nvPr>
            <p:ph type="sldNum" sz="quarter" idx="5"/>
          </p:nvPr>
        </p:nvSpPr>
        <p:spPr/>
        <p:txBody>
          <a:bodyPr/>
          <a:lstStyle/>
          <a:p>
            <a:fld id="{299946A4-2624-4EBF-BB8E-AEEF0B413100}" type="slidenum">
              <a:rPr lang="en-US" smtClean="0"/>
              <a:t>3</a:t>
            </a:fld>
            <a:endParaRPr lang="en-US" dirty="0"/>
          </a:p>
        </p:txBody>
      </p:sp>
    </p:spTree>
    <p:extLst>
      <p:ext uri="{BB962C8B-B14F-4D97-AF65-F5344CB8AC3E}">
        <p14:creationId xmlns:p14="http://schemas.microsoft.com/office/powerpoint/2010/main" val="1187389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defTabSz="966612" fontAlgn="base">
              <a:spcBef>
                <a:spcPct val="30000"/>
              </a:spcBef>
              <a:spcAft>
                <a:spcPct val="0"/>
              </a:spcAft>
              <a:defRPr/>
            </a:pPr>
            <a:r>
              <a:rPr lang="es-ES" i="1" dirty="0">
                <a:cs typeface="Calibri"/>
              </a:rPr>
              <a:t>Guion:</a:t>
            </a:r>
          </a:p>
          <a:p>
            <a:pPr defTabSz="966612" fontAlgn="base">
              <a:spcBef>
                <a:spcPct val="30000"/>
              </a:spcBef>
              <a:spcAft>
                <a:spcPct val="0"/>
              </a:spcAft>
              <a:defRPr/>
            </a:pPr>
            <a:r>
              <a:rPr lang="es-ES" dirty="0"/>
              <a:t>Hay 3 estrategias clave para prevenir la introducción del ébola o de la enfermedad de Marburgo a los centros de atención médica:</a:t>
            </a:r>
          </a:p>
          <a:p>
            <a:pPr marL="181240" indent="-181240" defTabSz="966612" fontAlgn="base">
              <a:spcBef>
                <a:spcPct val="30000"/>
              </a:spcBef>
              <a:spcAft>
                <a:spcPct val="0"/>
              </a:spcAft>
              <a:buFontTx/>
              <a:buChar char="-"/>
              <a:defRPr/>
            </a:pPr>
            <a:r>
              <a:rPr lang="es-ES" dirty="0"/>
              <a:t>Identificar a las personas que podrían tener el ébola o la enfermedad de Marburgo antes de que ingresen al centro.</a:t>
            </a:r>
          </a:p>
          <a:p>
            <a:pPr marL="181240" indent="-181240" fontAlgn="base">
              <a:spcBef>
                <a:spcPct val="30000"/>
              </a:spcBef>
              <a:spcAft>
                <a:spcPct val="0"/>
              </a:spcAft>
              <a:buFontTx/>
              <a:buChar char="-"/>
              <a:defRPr/>
            </a:pPr>
            <a:r>
              <a:rPr lang="es-ES" dirty="0"/>
              <a:t>Aislar a los pacientes de otras personas si hay sospecha de ébola o de enfermedad de Marburgo.</a:t>
            </a:r>
          </a:p>
          <a:p>
            <a:pPr marL="181240" indent="-181240" defTabSz="966612" fontAlgn="base">
              <a:spcBef>
                <a:spcPct val="30000"/>
              </a:spcBef>
              <a:spcAft>
                <a:spcPct val="0"/>
              </a:spcAft>
              <a:buFontTx/>
              <a:buChar char="-"/>
              <a:defRPr/>
            </a:pPr>
            <a:r>
              <a:rPr lang="es-ES" dirty="0"/>
              <a:t>Notificar a las autoridades que sea necesario en su centro.</a:t>
            </a:r>
          </a:p>
          <a:p>
            <a:r>
              <a:rPr lang="es-ES" dirty="0"/>
              <a:t>Esto es lo más importante que podemos hacer en nuestros centros de atención médica para prevenir la propagación del ébola o de la enfermedad de Marburgo.</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a:t>
            </a:fld>
            <a:endParaRPr lang="en-US" dirty="0"/>
          </a:p>
        </p:txBody>
      </p:sp>
    </p:spTree>
    <p:extLst>
      <p:ext uri="{BB962C8B-B14F-4D97-AF65-F5344CB8AC3E}">
        <p14:creationId xmlns:p14="http://schemas.microsoft.com/office/powerpoint/2010/main" val="14913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Guion</a:t>
            </a:r>
            <a:r>
              <a:rPr lang="es-ES" dirty="0"/>
              <a:t>:</a:t>
            </a:r>
          </a:p>
          <a:p>
            <a:r>
              <a:rPr lang="es-ES" sz="1900" dirty="0">
                <a:latin typeface="Calibri" panose="020F0502020204030204" pitchFamily="34" charset="0"/>
                <a:ea typeface="Calibri"/>
              </a:rPr>
              <a:t>Empecemos con el proceso de identificar a las personas que podrían tener ébola o enfermedad de Marburgo; esto se hace al evaluar si el paciente cumple con la definición estandarizada de caso. Este proceso de identificación se llama evaluación. </a:t>
            </a:r>
          </a:p>
          <a:p>
            <a:endParaRPr lang="en-US" sz="1900" b="1" dirty="0">
              <a:latin typeface="Calibri" panose="020F0502020204030204" pitchFamily="34" charset="0"/>
              <a:ea typeface="Calibri" panose="020F0502020204030204" pitchFamily="34" charset="0"/>
            </a:endParaRPr>
          </a:p>
          <a:p>
            <a:r>
              <a:rPr lang="es-ES" sz="1900" dirty="0">
                <a:latin typeface="Calibri"/>
                <a:ea typeface="Calibri"/>
                <a:cs typeface="Calibri"/>
              </a:rPr>
              <a:t>La </a:t>
            </a:r>
            <a:r>
              <a:rPr lang="es-ES" sz="1900" b="1" dirty="0">
                <a:latin typeface="Calibri"/>
                <a:ea typeface="Calibri"/>
                <a:cs typeface="Calibri"/>
              </a:rPr>
              <a:t>evaluación</a:t>
            </a:r>
            <a:r>
              <a:rPr lang="es-ES" sz="1900" dirty="0">
                <a:latin typeface="Calibri"/>
                <a:ea typeface="Calibri"/>
                <a:cs typeface="Calibri"/>
              </a:rPr>
              <a:t> es como un proceso de clasificación. Funciona como un colador, al separar a las personas que </a:t>
            </a:r>
            <a:r>
              <a:rPr lang="es-ES" sz="1900" dirty="0">
                <a:solidFill>
                  <a:srgbClr val="FF0000"/>
                </a:solidFill>
                <a:latin typeface="Calibri"/>
                <a:ea typeface="Calibri"/>
                <a:cs typeface="Calibri"/>
              </a:rPr>
              <a:t>podrían</a:t>
            </a:r>
            <a:r>
              <a:rPr lang="es-ES" sz="1900" dirty="0">
                <a:latin typeface="Calibri"/>
                <a:ea typeface="Calibri"/>
                <a:cs typeface="Calibri"/>
              </a:rPr>
              <a:t> tener una condición médica de las que probablemente no la tengan. </a:t>
            </a:r>
            <a:r>
              <a:rPr lang="es-ES" dirty="0">
                <a:effectLst/>
                <a:latin typeface="Calibri"/>
                <a:ea typeface="Calibri"/>
                <a:cs typeface="Calibri"/>
              </a:rPr>
              <a:t>En las áreas con transmisión de ébola o de enfermedad de Marburgo, hay un mayor riesgo de que un paciente llegue a un centro médico con signos y síntomas de estas enfermedades o con factores de riesgo. </a:t>
            </a:r>
            <a:r>
              <a:rPr lang="es-ES" dirty="0"/>
              <a:t>La </a:t>
            </a:r>
            <a:r>
              <a:rPr lang="es-ES" baseline="0" dirty="0">
                <a:effectLst/>
                <a:latin typeface="Calibri"/>
                <a:ea typeface="Calibri"/>
                <a:cs typeface="Calibri"/>
              </a:rPr>
              <a:t>evaluación permite</a:t>
            </a:r>
            <a:r>
              <a:rPr lang="es-ES" baseline="0" dirty="0"/>
              <a:t> que se aísle rápidamente a los pacientes con un presunto caso de ébola o de enfermedad de Marburgo y se los remita para que se les hagan pruebas y reciban atención médica en un centro que tenga esa finalidad.</a:t>
            </a:r>
          </a:p>
          <a:p>
            <a:endParaRPr lang="en-US" dirty="0">
              <a:latin typeface="Calibri" panose="020F0502020204030204" pitchFamily="34" charset="0"/>
              <a:cs typeface="Times New Roman" panose="02020603050405020304" pitchFamily="18" charset="0"/>
            </a:endParaRPr>
          </a:p>
          <a:p>
            <a:r>
              <a:rPr lang="es-ES" dirty="0"/>
              <a:t>La evaluación implica buscar síntomas del ébola o de la enfermedad de Marburgo y determinar los factores de riesgo al inicio del</a:t>
            </a:r>
            <a:r>
              <a:rPr lang="es-ES" baseline="0" dirty="0"/>
              <a:t> proceso de atención médica, preferiblemente antes de que alguien incluso ingrese al centro de atención médica, por lo que la evaluación debería realizarse en el punto de entrada del centro. </a:t>
            </a:r>
          </a:p>
          <a:p>
            <a:endParaRPr lang="en-US" baseline="0" dirty="0"/>
          </a:p>
          <a:p>
            <a:r>
              <a:rPr lang="es-ES" baseline="0" dirty="0"/>
              <a:t>La evaluación no suele requerir contacto cercano ni físico. Se puede hacer con un termómetro sin contacto y haciendo preguntas. Hablaremos más sobre </a:t>
            </a:r>
            <a:r>
              <a:rPr lang="es-ES" i="1" baseline="0" dirty="0"/>
              <a:t>cómo</a:t>
            </a:r>
            <a:r>
              <a:rPr lang="es-ES" baseline="0" dirty="0"/>
              <a:t> hacer la evaluación en unos minutos.</a:t>
            </a:r>
          </a:p>
        </p:txBody>
      </p:sp>
      <p:sp>
        <p:nvSpPr>
          <p:cNvPr id="4" name="Slide Number Placeholder 3"/>
          <p:cNvSpPr>
            <a:spLocks noGrp="1"/>
          </p:cNvSpPr>
          <p:nvPr>
            <p:ph type="sldNum" sz="quarter" idx="5"/>
          </p:nvPr>
        </p:nvSpPr>
        <p:spPr/>
        <p:txBody>
          <a:bodyPr/>
          <a:lstStyle/>
          <a:p>
            <a:fld id="{299946A4-2624-4EBF-BB8E-AEEF0B413100}" type="slidenum">
              <a:rPr lang="en-US" smtClean="0"/>
              <a:t>5</a:t>
            </a:fld>
            <a:endParaRPr lang="en-US" dirty="0"/>
          </a:p>
        </p:txBody>
      </p:sp>
    </p:spTree>
    <p:extLst>
      <p:ext uri="{BB962C8B-B14F-4D97-AF65-F5344CB8AC3E}">
        <p14:creationId xmlns:p14="http://schemas.microsoft.com/office/powerpoint/2010/main" val="31025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Guion:</a:t>
            </a:r>
          </a:p>
          <a:p>
            <a:r>
              <a:rPr lang="es-ES" dirty="0"/>
              <a:t>Si, durante el proceso de evaluación, identifican a alguien que podría tener el ébola o la enfermedad de Marburgo, deberían hacer dos cosas de inmediato:</a:t>
            </a:r>
          </a:p>
          <a:p>
            <a:r>
              <a:rPr lang="es-ES" dirty="0"/>
              <a:t>Primero: aislar al paciente.</a:t>
            </a:r>
          </a:p>
          <a:p>
            <a:r>
              <a:rPr lang="es-ES" dirty="0"/>
              <a:t>Luego, notificar rápidamente a los médicos designados, al personal de enfermería o a los administradores en su centro de atención médica para que tengan conocimiento.</a:t>
            </a:r>
          </a:p>
          <a:p>
            <a:endParaRPr lang="en-US" dirty="0"/>
          </a:p>
          <a:p>
            <a:r>
              <a:rPr lang="es-ES" b="1" dirty="0"/>
              <a:t>El aislamiento previene que la persona les propague el ébola o la enfermedad de Marburgo a ustedes, a otros trabajadores de la salud o a los pacientes. </a:t>
            </a:r>
            <a:r>
              <a:rPr lang="es-ES" dirty="0"/>
              <a:t>Su centro debería tener un plan para saber cómo aislar a las personas que se sospeche que tengan ébola o enfermedad de Marburgo, y para proporcionarles la atención médica necesaria hasta que puedan ser trasladadas a una unidad de tratamiento contra estas enfermedades. Ser aislado puede causarle miedo a su paciente. Para ayudarlo a que se sienta seguro, explíquenle con compasión lo que está sucediendo, cuáles son los próximos pasos y por qué esto es importante para su bienestar. Es decir, si tiene ébola o enfermedad de Marburgo, iniciar el cuidado adecuado de inmediato produce mejores resultados (menor mortalidad) para los pacientes.</a:t>
            </a:r>
          </a:p>
          <a:p>
            <a:endParaRPr lang="en-US" dirty="0"/>
          </a:p>
          <a:p>
            <a:pPr defTabSz="966612">
              <a:defRPr/>
            </a:pPr>
            <a:r>
              <a:rPr lang="es-ES" b="1" dirty="0"/>
              <a:t>Notificar</a:t>
            </a:r>
            <a:r>
              <a:rPr lang="es-ES" dirty="0"/>
              <a:t> al punto de contacto designado en su centro de atención médica permite que </a:t>
            </a:r>
            <a:r>
              <a:rPr lang="es-ES" sz="1300" dirty="0">
                <a:latin typeface="Calibri"/>
                <a:cs typeface="Calibri"/>
              </a:rPr>
              <a:t>los pacientes que se sospeche que tengan ébola o enfermedad de Marburgo sean remitidos para que se les hagan pruebas y reciban atención médica. Por lo tanto, es importante saber quién es la persona designada. El punto de contacto designado </a:t>
            </a:r>
            <a:r>
              <a:rPr lang="es-ES" dirty="0"/>
              <a:t>verificará y garantizará que se establezcan medidas de aislamiento, y notificará al número de teléfono adecuado identificado por vigilancia sobre el posible caso. Si no están seguros de a quién deben notificar en su centro, pregúntenle a su supervisor.</a:t>
            </a:r>
          </a:p>
          <a:p>
            <a:pPr marL="241653" indent="-241653">
              <a:buAutoNum type="arabicParen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dirty="0"/>
          </a:p>
        </p:txBody>
      </p:sp>
    </p:spTree>
    <p:extLst>
      <p:ext uri="{BB962C8B-B14F-4D97-AF65-F5344CB8AC3E}">
        <p14:creationId xmlns:p14="http://schemas.microsoft.com/office/powerpoint/2010/main" val="3017684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Guion</a:t>
            </a:r>
            <a:r>
              <a:rPr lang="es-ES" dirty="0"/>
              <a:t>:</a:t>
            </a:r>
          </a:p>
          <a:p>
            <a:r>
              <a:rPr lang="es-ES" dirty="0"/>
              <a:t>Como ya se mencionó, la identificación temprana y separación de pacientes que se sospeche que tengan ébola o enfermedad de Marburgo previene que estas enfermedades no identificadas ingresen a su entorno de atención médica. Esto los protege a ustedes y a sus pacientes. Al mantenerse sanos ustedes, también evitan propagarles la enfermedad a sus familiares y amigos.</a:t>
            </a:r>
          </a:p>
          <a:p>
            <a:endParaRPr lang="en-US" dirty="0"/>
          </a:p>
        </p:txBody>
      </p:sp>
      <p:sp>
        <p:nvSpPr>
          <p:cNvPr id="4" name="Slide Number Placeholder 3"/>
          <p:cNvSpPr>
            <a:spLocks noGrp="1"/>
          </p:cNvSpPr>
          <p:nvPr>
            <p:ph type="sldNum" sz="quarter" idx="5"/>
          </p:nvPr>
        </p:nvSpPr>
        <p:spPr/>
        <p:txBody>
          <a:bodyPr/>
          <a:lstStyle/>
          <a:p>
            <a:fld id="{299946A4-2624-4EBF-BB8E-AEEF0B413100}" type="slidenum">
              <a:rPr lang="en-US" smtClean="0"/>
              <a:t>7</a:t>
            </a:fld>
            <a:endParaRPr lang="en-US" dirty="0"/>
          </a:p>
        </p:txBody>
      </p:sp>
    </p:spTree>
    <p:extLst>
      <p:ext uri="{BB962C8B-B14F-4D97-AF65-F5344CB8AC3E}">
        <p14:creationId xmlns:p14="http://schemas.microsoft.com/office/powerpoint/2010/main" val="1111765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Guion:</a:t>
            </a:r>
          </a:p>
          <a:p>
            <a:r>
              <a:rPr lang="es-ES" dirty="0"/>
              <a:t>Hemos hablado sobre por qué es importante usar un proceso de evaluación para identificar a las personas que se sospeche que tengan ébola o enfermedad de Marburgo. Ahora hablemos sobre </a:t>
            </a:r>
            <a:r>
              <a:rPr lang="es-ES" i="1" dirty="0"/>
              <a:t>cómo</a:t>
            </a:r>
            <a:r>
              <a:rPr lang="es-ES" dirty="0"/>
              <a:t> hacer la evaluación.</a:t>
            </a:r>
          </a:p>
          <a:p>
            <a:pPr defTabSz="966612">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dirty="0"/>
          </a:p>
        </p:txBody>
      </p:sp>
    </p:spTree>
    <p:extLst>
      <p:ext uri="{BB962C8B-B14F-4D97-AF65-F5344CB8AC3E}">
        <p14:creationId xmlns:p14="http://schemas.microsoft.com/office/powerpoint/2010/main" val="410471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Guion:</a:t>
            </a:r>
          </a:p>
          <a:p>
            <a:r>
              <a:rPr lang="es-ES" dirty="0"/>
              <a:t>Todas las personas que</a:t>
            </a:r>
            <a:r>
              <a:rPr lang="es-ES" baseline="0" dirty="0"/>
              <a:t> ingresen a un centro deberían ser evaluadas. Esto incluye los pacientes, los trabajadores de la salud y los familiares acompañantes.</a:t>
            </a:r>
          </a:p>
          <a:p>
            <a:endParaRPr lang="en-US" baseline="0" dirty="0"/>
          </a:p>
          <a:p>
            <a:r>
              <a:rPr lang="es-ES" baseline="0" dirty="0"/>
              <a:t>La evaluación debería hacerse antes de cualquier actividad de cuidado del paciente. Esto puede hacerse en la entrada de un centro (como la puerta principal) o durante el registro del paciente (como en un escritorio u oficina de registro). Como nivel adicional de protección, pueden hacer la evaluación durante el registro de ingreso a una sala (como la de maternidad).</a:t>
            </a:r>
          </a:p>
          <a:p>
            <a:endParaRPr lang="en-US" baseline="0" dirty="0"/>
          </a:p>
          <a:p>
            <a:r>
              <a:rPr lang="es-ES" b="0" baseline="0" dirty="0"/>
              <a:t>El proceso de evaluación debería adaptarse conforme al diseño del centro, los recursos humanos disponibles y los suministros disponibles. </a:t>
            </a:r>
          </a:p>
          <a:p>
            <a:endParaRPr lang="en-US" b="0" baseline="0" dirty="0"/>
          </a:p>
          <a:p>
            <a:r>
              <a:rPr lang="es-ES" b="1" baseline="0" dirty="0"/>
              <a:t>Cuando evalúen a las personas, siempre asuman que podrían ser infecciosas y tomen medidas de precaución estándar para TODOS los pacientes TODO el tiempo.</a:t>
            </a:r>
            <a:r>
              <a:rPr lang="es-ES" b="0" baseline="0" dirty="0"/>
              <a:t> Las próximas sesiones cubrirán más en profundidad las precauciones estándar en el contexto del ébola o de la enfermedad de Marburgo.</a:t>
            </a:r>
          </a:p>
          <a:p>
            <a:endParaRPr lang="es-ES" b="0" baseline="0" dirty="0"/>
          </a:p>
        </p:txBody>
      </p:sp>
      <p:sp>
        <p:nvSpPr>
          <p:cNvPr id="4" name="Slide Number Placeholder 3"/>
          <p:cNvSpPr>
            <a:spLocks noGrp="1"/>
          </p:cNvSpPr>
          <p:nvPr>
            <p:ph type="sldNum" sz="quarter" idx="5"/>
          </p:nvPr>
        </p:nvSpPr>
        <p:spPr/>
        <p:txBody>
          <a:bodyPr/>
          <a:lstStyle/>
          <a:p>
            <a:fld id="{299946A4-2624-4EBF-BB8E-AEEF0B413100}" type="slidenum">
              <a:rPr lang="en-US" smtClean="0"/>
              <a:t>9</a:t>
            </a:fld>
            <a:endParaRPr lang="en-US" dirty="0"/>
          </a:p>
        </p:txBody>
      </p:sp>
    </p:spTree>
    <p:extLst>
      <p:ext uri="{BB962C8B-B14F-4D97-AF65-F5344CB8AC3E}">
        <p14:creationId xmlns:p14="http://schemas.microsoft.com/office/powerpoint/2010/main" val="1172735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Guion</a:t>
            </a:r>
            <a:r>
              <a:rPr lang="es-ES" dirty="0"/>
              <a:t>:</a:t>
            </a:r>
          </a:p>
          <a:p>
            <a:pPr defTabSz="966612">
              <a:defRPr/>
            </a:pPr>
            <a:r>
              <a:rPr lang="es-ES" dirty="0"/>
              <a:t>Recuerden que la evaluación no requiere contacto cercano ni físico. Por su seguridad, la Organización Mundial de la Salud recomienda que, durante las actividades de evaluación, mantengan una distancia de al menos 1 metro (aproximadamente el largo de un brazo). Si no pueden mantener esta distancia, deberían </a:t>
            </a:r>
            <a:r>
              <a:rPr lang="es-ES" sz="1300" dirty="0">
                <a:solidFill>
                  <a:srgbClr val="000000"/>
                </a:solidFill>
                <a:latin typeface="Calibri"/>
                <a:cs typeface="Calibri"/>
              </a:rPr>
              <a:t>usar equipo de protección personal, también llamado EPP, que incluya una mascarilla médica, protección para los ojos, bata y un par de guantes.</a:t>
            </a:r>
          </a:p>
          <a:p>
            <a:endParaRPr lang="en-US" dirty="0"/>
          </a:p>
          <a:p>
            <a:r>
              <a:rPr lang="es-ES" dirty="0"/>
              <a:t>Para su protección, también necesitan evitar las interacciones directas cara a cara para proteger las membranas mucosas: los ojos, la nariz y la boca. Su centro podría colocar plexiglás en la estación de evaluación entre el evaluador y la persona que está evaluando. Si esta no es una opción en su centro, posicionar las sillas lejos una de la otra, como se ve en esta imagen, es una forma simple y eficaz de lograr esto.</a:t>
            </a:r>
          </a:p>
          <a:p>
            <a:endParaRPr lang="en-US" dirty="0"/>
          </a:p>
          <a:p>
            <a:r>
              <a:rPr lang="es-ES" dirty="0"/>
              <a:t>A medida que evalúen a los pacientes, deberían higienizarse las manos. Hablaremos en más profundidad sobre la higiene de las manos en una sesión futura.</a:t>
            </a:r>
          </a:p>
          <a:p>
            <a:endParaRPr lang="en-US" dirty="0"/>
          </a:p>
          <a:p>
            <a:endParaRPr lang="en-US" dirty="0"/>
          </a:p>
        </p:txBody>
      </p:sp>
      <p:sp>
        <p:nvSpPr>
          <p:cNvPr id="4" name="Slide Number Placeholder 3"/>
          <p:cNvSpPr>
            <a:spLocks noGrp="1"/>
          </p:cNvSpPr>
          <p:nvPr>
            <p:ph type="sldNum" sz="quarter" idx="5"/>
          </p:nvPr>
        </p:nvSpPr>
        <p:spPr/>
        <p:txBody>
          <a:bodyPr/>
          <a:lstStyle/>
          <a:p>
            <a:fld id="{299946A4-2624-4EBF-BB8E-AEEF0B413100}" type="slidenum">
              <a:rPr lang="en-US" smtClean="0"/>
              <a:t>10</a:t>
            </a:fld>
            <a:endParaRPr lang="en-US" dirty="0"/>
          </a:p>
        </p:txBody>
      </p:sp>
    </p:spTree>
    <p:extLst>
      <p:ext uri="{BB962C8B-B14F-4D97-AF65-F5344CB8AC3E}">
        <p14:creationId xmlns:p14="http://schemas.microsoft.com/office/powerpoint/2010/main" val="4222328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Guion:</a:t>
            </a:r>
          </a:p>
          <a:p>
            <a:r>
              <a:rPr lang="es-ES" dirty="0"/>
              <a:t>Generalmente, la evaluación incluye 2 partes: </a:t>
            </a:r>
          </a:p>
          <a:p>
            <a:r>
              <a:rPr lang="es-ES" dirty="0"/>
              <a:t>Un </a:t>
            </a:r>
            <a:r>
              <a:rPr lang="es-ES" b="1" dirty="0"/>
              <a:t>chequeo de la temperatura</a:t>
            </a:r>
            <a:r>
              <a:rPr lang="es-ES" dirty="0"/>
              <a:t> </a:t>
            </a:r>
          </a:p>
          <a:p>
            <a:r>
              <a:rPr lang="es-ES" dirty="0"/>
              <a:t>y un </a:t>
            </a:r>
            <a:r>
              <a:rPr lang="es-ES" b="1" dirty="0"/>
              <a:t>cuestionario</a:t>
            </a:r>
            <a:r>
              <a:rPr lang="es-ES" dirty="0"/>
              <a:t> sobre los signos, síntomas y factores de riesgo en los últimos 21 días.</a:t>
            </a:r>
          </a:p>
          <a:p>
            <a:endParaRPr lang="en-US" dirty="0"/>
          </a:p>
        </p:txBody>
      </p:sp>
      <p:sp>
        <p:nvSpPr>
          <p:cNvPr id="4" name="Slide Number Placeholder 3"/>
          <p:cNvSpPr>
            <a:spLocks noGrp="1"/>
          </p:cNvSpPr>
          <p:nvPr>
            <p:ph type="sldNum" sz="quarter" idx="5"/>
          </p:nvPr>
        </p:nvSpPr>
        <p:spPr/>
        <p:txBody>
          <a:bodyPr/>
          <a:lstStyle/>
          <a:p>
            <a:fld id="{299946A4-2624-4EBF-BB8E-AEEF0B413100}" type="slidenum">
              <a:rPr lang="en-US" smtClean="0"/>
              <a:t>11</a:t>
            </a:fld>
            <a:endParaRPr lang="en-US" dirty="0"/>
          </a:p>
        </p:txBody>
      </p:sp>
    </p:spTree>
    <p:extLst>
      <p:ext uri="{BB962C8B-B14F-4D97-AF65-F5344CB8AC3E}">
        <p14:creationId xmlns:p14="http://schemas.microsoft.com/office/powerpoint/2010/main" val="1771025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defTabSz="966612">
              <a:defRPr/>
            </a:pPr>
            <a:r>
              <a:rPr lang="es-ES" i="1" dirty="0"/>
              <a:t>Guion:</a:t>
            </a:r>
          </a:p>
          <a:p>
            <a:pPr>
              <a:defRPr/>
            </a:pPr>
            <a:r>
              <a:rPr lang="es-ES" dirty="0"/>
              <a:t>El proceso de evaluación debería ser similar a lo siguiente. Usaremos la enfermedad de Marburgo como ejemplo. </a:t>
            </a:r>
          </a:p>
          <a:p>
            <a:pPr marL="181240" indent="-181240">
              <a:buFont typeface="Arial" panose="020B0604020202020204" pitchFamily="34" charset="0"/>
              <a:buChar char="•"/>
              <a:defRPr/>
            </a:pPr>
            <a:r>
              <a:rPr lang="es-ES" dirty="0"/>
              <a:t>Antes de comenzar la evaluación, deberían explicarle a la persona siendo evaluada lo que está sucediendo. Pueden decir algo así: "Para mantener a todos seguros, estamos haciendo una evaluación para detectar la enfermedad de Marburgo. Le tomaremos la temperatura y le haremos algunas preguntas". </a:t>
            </a:r>
          </a:p>
          <a:p>
            <a:pPr marL="181240" indent="-181240" defTabSz="966612">
              <a:buFont typeface="Arial" panose="020B0604020202020204" pitchFamily="34" charset="0"/>
              <a:buChar char="•"/>
              <a:defRPr/>
            </a:pPr>
            <a:r>
              <a:rPr lang="es-ES" dirty="0"/>
              <a:t>Luego, pueden hacer el chequeo de la temperatura y hacer las preguntas sobre los síntomas y factores de riesgo. </a:t>
            </a:r>
          </a:p>
          <a:p>
            <a:pPr marL="181240" indent="-181240" defTabSz="966612">
              <a:buFont typeface="Arial" panose="020B0604020202020204" pitchFamily="34" charset="0"/>
              <a:buChar char="•"/>
              <a:defRPr/>
            </a:pPr>
            <a:r>
              <a:rPr lang="es-ES" dirty="0"/>
              <a:t>Con base en la información recolectada del chequeo de la temperatura y el cuestionario, deberán tomar medidas. Tal vez puedan dejar que la persona ingrese al centro o puede que tengan que acompañarla a un </a:t>
            </a:r>
            <a:r>
              <a:rPr lang="es-ES" b="1" dirty="0"/>
              <a:t>área de</a:t>
            </a:r>
            <a:r>
              <a:rPr lang="es-ES" dirty="0"/>
              <a:t> </a:t>
            </a:r>
            <a:r>
              <a:rPr lang="es-ES" b="1" dirty="0"/>
              <a:t>aislamiento</a:t>
            </a:r>
            <a:r>
              <a:rPr lang="es-ES" dirty="0"/>
              <a:t> y </a:t>
            </a:r>
            <a:r>
              <a:rPr lang="es-ES" b="1" dirty="0"/>
              <a:t>notificar</a:t>
            </a:r>
            <a:r>
              <a:rPr lang="es-ES" dirty="0"/>
              <a:t> a alguien específico en su centro sobre la posibilidad de que sea un caso de enfermedad de Marburgo.</a:t>
            </a:r>
          </a:p>
          <a:p>
            <a:pPr marL="181240" indent="-181240" defTabSz="966612">
              <a:buFont typeface="Arial" panose="020B0604020202020204" pitchFamily="34" charset="0"/>
              <a:buChar char="•"/>
              <a:defRPr/>
            </a:pPr>
            <a:endParaRPr lang="en-US" dirty="0"/>
          </a:p>
          <a:p>
            <a:pPr defTabSz="966612">
              <a:defRPr/>
            </a:pPr>
            <a:r>
              <a:rPr lang="es-ES" dirty="0"/>
              <a:t>Ahora, hablemos sobre el chequeo de la temperatura y el cuestionario de evaluación en más detalle.</a:t>
            </a:r>
          </a:p>
        </p:txBody>
      </p:sp>
      <p:sp>
        <p:nvSpPr>
          <p:cNvPr id="4" name="Slide Number Placeholder 3"/>
          <p:cNvSpPr>
            <a:spLocks noGrp="1"/>
          </p:cNvSpPr>
          <p:nvPr>
            <p:ph type="sldNum" sz="quarter" idx="5"/>
          </p:nvPr>
        </p:nvSpPr>
        <p:spPr/>
        <p:txBody>
          <a:bodyPr/>
          <a:lstStyle/>
          <a:p>
            <a:fld id="{299946A4-2624-4EBF-BB8E-AEEF0B413100}" type="slidenum">
              <a:rPr lang="en-US" smtClean="0"/>
              <a:t>12</a:t>
            </a:fld>
            <a:endParaRPr lang="en-US" dirty="0"/>
          </a:p>
        </p:txBody>
      </p:sp>
    </p:spTree>
    <p:extLst>
      <p:ext uri="{BB962C8B-B14F-4D97-AF65-F5344CB8AC3E}">
        <p14:creationId xmlns:p14="http://schemas.microsoft.com/office/powerpoint/2010/main" val="3718569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7:notes"/>
          <p:cNvSpPr txBox="1">
            <a:spLocks noGrp="1"/>
          </p:cNvSpPr>
          <p:nvPr>
            <p:ph type="body" idx="1"/>
          </p:nvPr>
        </p:nvSpPr>
        <p:spPr>
          <a:xfrm>
            <a:off x="960120" y="3520439"/>
            <a:ext cx="7680960" cy="2880361"/>
          </a:xfrm>
          <a:prstGeom prst="rect">
            <a:avLst/>
          </a:prstGeom>
        </p:spPr>
        <p:txBody>
          <a:bodyPr spcFirstLastPara="1" wrap="square" lIns="96645" tIns="48309" rIns="96645" bIns="48309" anchor="t" anchorCtr="0">
            <a:noAutofit/>
          </a:bodyPr>
          <a:lstStyle/>
          <a:p>
            <a:r>
              <a:rPr lang="es-ES" i="1" noProof="0" dirty="0">
                <a:latin typeface="Arial"/>
                <a:cs typeface="Arial"/>
              </a:rPr>
              <a:t>Guion</a:t>
            </a:r>
            <a:r>
              <a:rPr lang="es-ES" noProof="0" dirty="0">
                <a:latin typeface="Arial"/>
                <a:cs typeface="Arial"/>
              </a:rPr>
              <a:t>:</a:t>
            </a:r>
          </a:p>
          <a:p>
            <a:pPr defTabSz="966612">
              <a:defRPr/>
            </a:pPr>
            <a:r>
              <a:rPr lang="es-ES" dirty="0"/>
              <a:t>Para el chequeo de la temperatura, deberían usar un termómetro infrarrojo sin contacto, si es posible. Hablaremos en general sobre cómo usar este tipo de termómetro para las evaluaciones, pero las instrucciones para los termómetros infrarrojos podrían variar según el tipo o la marca que usen. Siempre revisen el folleto que viene en el paquete o las instrucciones en el sitio web del fabricante para saber cómo usar el dispositivo de su centro de forma correcta.</a:t>
            </a:r>
          </a:p>
          <a:p>
            <a:pPr defTabSz="966612">
              <a:defRPr/>
            </a:pPr>
            <a:endParaRPr lang="en-US" dirty="0"/>
          </a:p>
          <a:p>
            <a:pPr defTabSz="966612">
              <a:defRPr/>
            </a:pPr>
            <a:r>
              <a:rPr lang="es-ES" dirty="0"/>
              <a:t>Antes de tomarle la temperatura a alguien para la evaluación, deberían prender el termómetro y dejarlo calentar al menos 15 minutos para que se aclimate a la temperatura del ambiente. Deberían confirmar que la configuración del termómetro sea la correcta. Por ejemplo, asegúrense de que la medida esté configurada en Celsius y que el dispositivo esté configurado para "cuerpo" y no para "objeto".</a:t>
            </a:r>
          </a:p>
          <a:p>
            <a:endParaRPr lang="en-US" altLang="fr-FR" noProof="0" dirty="0">
              <a:latin typeface="Arial"/>
              <a:cs typeface="Arial"/>
            </a:endParaRPr>
          </a:p>
          <a:p>
            <a:endParaRPr dirty="0"/>
          </a:p>
        </p:txBody>
      </p:sp>
      <p:sp>
        <p:nvSpPr>
          <p:cNvPr id="181" name="Google Shape;181;p7:notes"/>
          <p:cNvSpPr>
            <a:spLocks noGrp="1" noRot="1" noChangeAspect="1"/>
          </p:cNvSpPr>
          <p:nvPr>
            <p:ph type="sldImg" idx="2"/>
          </p:nvPr>
        </p:nvSpPr>
        <p:spPr>
          <a:xfrm>
            <a:off x="2606675" y="914400"/>
            <a:ext cx="4387850" cy="2468563"/>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noProof="0" dirty="0">
                <a:latin typeface="Arial"/>
                <a:cs typeface="Arial"/>
              </a:rPr>
              <a:t>Guion</a:t>
            </a:r>
            <a:r>
              <a:rPr lang="es-ES" noProof="0" dirty="0">
                <a:latin typeface="Arial"/>
                <a:cs typeface="Arial"/>
              </a:rPr>
              <a:t>:</a:t>
            </a:r>
          </a:p>
          <a:p>
            <a:r>
              <a:rPr lang="es-ES" noProof="0" dirty="0">
                <a:latin typeface="Arial"/>
                <a:cs typeface="Arial"/>
              </a:rPr>
              <a:t>Una vez que el termómetro esté listo para usarse, deben pararse al costado de la persona a quien le van a tomar la temperatura. Puede que tengan que pedirle que se saque el pelo de la cara, se saque el pañuelo para la cabeza, el sombrero y los lentes y se seque la transpiración (la transpiración en los poros puede causar una lectura de temperatura más baja).</a:t>
            </a:r>
          </a:p>
          <a:p>
            <a:endParaRPr lang="en-US" noProof="0" dirty="0">
              <a:latin typeface="Arial"/>
              <a:cs typeface="Arial"/>
            </a:endParaRPr>
          </a:p>
          <a:p>
            <a:r>
              <a:rPr lang="es-ES" noProof="0" dirty="0">
                <a:latin typeface="Arial"/>
                <a:cs typeface="Arial"/>
              </a:rPr>
              <a:t>Cuando tomen la temperatura, apunten a la sien, arriba del final de la ceja, no la frente. Deberían sostener el termómetro a entre 3 y 5 centímetros de la sien de la persona y presionar el botón. Tengan en cuenta que entre 3 y 5 centímetros equivale a aproximadamente el ancho de 3 dedos, como se muestra en la imagen aquí abajo. No necesitan levantar los tres dedos para medir. En su lugar, visualícenlo en su mente. Recuerden que la evaluación no debería implicar contacto físico con la persona evaluada. </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14</a:t>
            </a:fld>
            <a:endParaRPr lang="en-US" dirty="0"/>
          </a:p>
        </p:txBody>
      </p:sp>
    </p:spTree>
    <p:extLst>
      <p:ext uri="{BB962C8B-B14F-4D97-AF65-F5344CB8AC3E}">
        <p14:creationId xmlns:p14="http://schemas.microsoft.com/office/powerpoint/2010/main" val="1555197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4:notes"/>
          <p:cNvSpPr txBox="1">
            <a:spLocks noGrp="1"/>
          </p:cNvSpPr>
          <p:nvPr>
            <p:ph type="body" idx="1"/>
          </p:nvPr>
        </p:nvSpPr>
        <p:spPr>
          <a:xfrm>
            <a:off x="960120" y="3520439"/>
            <a:ext cx="7680960" cy="2880361"/>
          </a:xfrm>
          <a:prstGeom prst="rect">
            <a:avLst/>
          </a:prstGeom>
        </p:spPr>
        <p:txBody>
          <a:bodyPr spcFirstLastPara="1" wrap="square" lIns="96645" tIns="48309" rIns="96645" bIns="48309" anchor="t" anchorCtr="0">
            <a:noAutofit/>
          </a:bodyPr>
          <a:lstStyle/>
          <a:p>
            <a:r>
              <a:rPr lang="es-ES" i="1" noProof="0" dirty="0">
                <a:latin typeface="Arial"/>
                <a:cs typeface="Arial"/>
              </a:rPr>
              <a:t>Guion</a:t>
            </a:r>
            <a:r>
              <a:rPr lang="es-ES" noProof="0" dirty="0">
                <a:latin typeface="Arial"/>
                <a:cs typeface="Arial"/>
              </a:rPr>
              <a:t>:</a:t>
            </a:r>
          </a:p>
          <a:p>
            <a:r>
              <a:rPr lang="es-ES" dirty="0">
                <a:latin typeface="Arial"/>
                <a:cs typeface="Arial"/>
              </a:rPr>
              <a:t>A medida que evalúan a los pacientes, también deberían asegurarse de usar los valores de temperatura descritos en las </a:t>
            </a:r>
            <a:r>
              <a:rPr lang="es-ES" b="1" dirty="0">
                <a:latin typeface="Arial"/>
                <a:cs typeface="Arial"/>
              </a:rPr>
              <a:t>definiciones de caso de su país para esa enfermedad viral específica</a:t>
            </a:r>
            <a:r>
              <a:rPr lang="es-ES" dirty="0">
                <a:latin typeface="Arial"/>
                <a:cs typeface="Arial"/>
              </a:rPr>
              <a:t>.</a:t>
            </a:r>
            <a:r>
              <a:rPr lang="es-ES" b="1" dirty="0">
                <a:latin typeface="Arial"/>
                <a:cs typeface="Arial"/>
              </a:rPr>
              <a:t> </a:t>
            </a:r>
            <a:r>
              <a:rPr lang="es-ES" dirty="0">
                <a:latin typeface="Arial"/>
                <a:cs typeface="Arial"/>
              </a:rPr>
              <a:t>La fiebre es un síntoma distintivo de muchas enfermedades, incluso el ébola y la enfermedad de Marburgo. Según los valores de esta diapositiva, si una persona tiene una temperatura de 38 grados Celsius o más, se considera que tiene fiebre.</a:t>
            </a:r>
            <a:r>
              <a:rPr lang="es-ES" noProof="0" dirty="0">
                <a:latin typeface="Arial"/>
                <a:cs typeface="Arial"/>
              </a:rPr>
              <a:t> Si la temperatura es de 35 grados Celsius o menos, necesitan revisar que el termómetro tenga la configuración correcta y volver a tomar la temperatura.</a:t>
            </a:r>
          </a:p>
          <a:p>
            <a:endParaRPr lang="en-US" altLang="fr-FR" noProof="0" dirty="0">
              <a:latin typeface="Arial"/>
              <a:cs typeface="Arial"/>
            </a:endParaRPr>
          </a:p>
          <a:p>
            <a:r>
              <a:rPr lang="es-ES" noProof="0" dirty="0">
                <a:latin typeface="Arial"/>
                <a:cs typeface="Arial"/>
              </a:rPr>
              <a:t>Si están trabajando en la estación de evaluación, a medida que toman la temperatura de cada persona, deberían registrarla en el registro de la evaluación. Deberían entonces continuar la evaluación de exposiciones y síntomas como se indica en el algoritmo de evaluaciones que veremos en la próxima diapositiva.</a:t>
            </a:r>
          </a:p>
          <a:p>
            <a:endParaRPr dirty="0"/>
          </a:p>
        </p:txBody>
      </p:sp>
      <p:sp>
        <p:nvSpPr>
          <p:cNvPr id="213" name="Google Shape;213;p14:notes"/>
          <p:cNvSpPr>
            <a:spLocks noGrp="1" noRot="1" noChangeAspect="1"/>
          </p:cNvSpPr>
          <p:nvPr>
            <p:ph type="sldImg" idx="2"/>
          </p:nvPr>
        </p:nvSpPr>
        <p:spPr>
          <a:xfrm>
            <a:off x="2606675" y="914400"/>
            <a:ext cx="4387850" cy="2468563"/>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Guion:</a:t>
            </a:r>
          </a:p>
          <a:p>
            <a:r>
              <a:rPr lang="es-ES" dirty="0"/>
              <a:t>Para</a:t>
            </a:r>
            <a:r>
              <a:rPr lang="es-ES" baseline="0" dirty="0"/>
              <a:t> ayudarlos a evaluar a los pacientes y ubicarlos de forma adecuada en el centro, una ayuda para el trabajo o un algoritmo como este puede mantenerse en el área de evaluación como referencia</a:t>
            </a:r>
            <a:r>
              <a:rPr lang="es-ES" baseline="0" dirty="0">
                <a:cs typeface="Calibri"/>
              </a:rPr>
              <a:t>. Este es un ejemplo (de abril del 2023) de un algoritmo para la evaluación de la enfermedad de Marburgo en Guinea Ecuatorial. El algoritmo con el que ustedes trabajen podría verse un poco diferente, pero generalmente esto es lo que pueden esperar.</a:t>
            </a:r>
          </a:p>
          <a:p>
            <a:endParaRPr lang="en-US" baseline="0" dirty="0">
              <a:cs typeface="Calibri"/>
            </a:endParaRPr>
          </a:p>
          <a:p>
            <a:r>
              <a:rPr lang="es-ES" baseline="0" dirty="0">
                <a:cs typeface="Calibri"/>
              </a:rPr>
              <a:t>El algoritmo empieza arriba de todo, en el cuadro de la izquierda con la palabra Fiebre. Pueden ver aquí que después de chequear la temperatura de la persona, si no tiene fiebre, le preguntarían si ha tenido sangrado sin causa aparente. Si la respuesta es no, la persona puede ingresar al centro de atención médica. Si la respuesta es sí, sería considerada un caso presunto y debería ingresar a un área de aislamiento.</a:t>
            </a:r>
          </a:p>
          <a:p>
            <a:endParaRPr lang="en-US" baseline="0" dirty="0">
              <a:cs typeface="Calibri"/>
            </a:endParaRPr>
          </a:p>
          <a:p>
            <a:r>
              <a:rPr lang="es-ES" baseline="0" dirty="0">
                <a:cs typeface="Calibri"/>
              </a:rPr>
              <a:t>Si la persona tiene fiebre, el próximo paso es preguntarle sobre los síntomas y factores de riesgo. Las opciones descritas en el cuadro de signos y síntomas son típicas y las podría tener una persona con la enfermedad de Marburgo. Si la persona responde que sí, que ha tenido al menos 3 de esos síntomas, se la considerará un caso presunto y deberá ingresar a un área de aislamiento.</a:t>
            </a:r>
          </a:p>
          <a:p>
            <a:endParaRPr lang="en-US" baseline="0" dirty="0">
              <a:cs typeface="Calibri"/>
            </a:endParaRPr>
          </a:p>
          <a:p>
            <a:r>
              <a:rPr lang="es-ES" baseline="0" dirty="0">
                <a:cs typeface="Calibri"/>
              </a:rPr>
              <a:t>Si la persona responde que no, que no ha tenido signos o síntomas, la siguiente pregunta sería si la persona ha viajado a un área donde hay casos confirmados de enfermedad de Marburgo o si ha tenido contacto con alguien que se sospecha que tiene esa enfermedad.</a:t>
            </a:r>
            <a:r>
              <a:rPr lang="es-ES" b="0" baseline="0" dirty="0">
                <a:cs typeface="Calibri"/>
              </a:rPr>
              <a:t> Si la respuesta es sí, deberá ingresar al área de aislamiento. Si la respuesta es no, se le debería permitir ingresar al centro de atención médica.</a:t>
            </a:r>
          </a:p>
          <a:p>
            <a:endParaRPr lang="en-US" baseline="0" dirty="0">
              <a:cs typeface="Calibri"/>
            </a:endParaRPr>
          </a:p>
          <a:p>
            <a:pPr defTabSz="966612">
              <a:defRPr/>
            </a:pPr>
            <a:r>
              <a:rPr lang="es-ES" b="1" dirty="0">
                <a:cs typeface="Calibri"/>
              </a:rPr>
              <a:t>Tengan en cuenta que la evaluación es un proceso complejo y consiste en más que solo tomarle la temperatura a alguien</a:t>
            </a:r>
            <a:r>
              <a:rPr lang="es-ES" dirty="0"/>
              <a:t>. Los pacientes podrían tener ébola o enfermedad de Marburgo, pero no tener fiebre.</a:t>
            </a:r>
            <a:r>
              <a:rPr lang="es-ES" b="0" dirty="0">
                <a:cs typeface="Calibri"/>
              </a:rPr>
              <a:t> Es importante preguntar sobre otros síntomas y sobre el riesgo durante la evaluación.</a:t>
            </a:r>
            <a:r>
              <a:rPr lang="es-ES" b="0" baseline="0" dirty="0">
                <a:cs typeface="Calibri"/>
              </a:rPr>
              <a:t> Si van a evaluar a pacientes, necesitarán entender bien el algoritmo de evaluación y saber a quién contactar si encuentran a personas que tienen estos riesgos.</a:t>
            </a:r>
          </a:p>
          <a:p>
            <a:endParaRPr lang="en-US" baseline="0" dirty="0"/>
          </a:p>
          <a:p>
            <a:endParaRPr lang="en-US" dirty="0">
              <a:cs typeface="Calibri"/>
            </a:endParaRP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16</a:t>
            </a:fld>
            <a:endParaRPr lang="en-US" dirty="0"/>
          </a:p>
        </p:txBody>
      </p:sp>
    </p:spTree>
    <p:extLst>
      <p:ext uri="{BB962C8B-B14F-4D97-AF65-F5344CB8AC3E}">
        <p14:creationId xmlns:p14="http://schemas.microsoft.com/office/powerpoint/2010/main" val="324901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defTabSz="966612">
              <a:defRPr/>
            </a:pPr>
            <a:r>
              <a:rPr lang="es-ES" i="1" dirty="0"/>
              <a:t>Guion:</a:t>
            </a:r>
          </a:p>
          <a:p>
            <a:r>
              <a:rPr lang="es-ES" dirty="0"/>
              <a:t>Para lograr todo lo que hemos hablado en las estaciones de evaluación, estas estaciones deberían tener varios equipos o suministros, que incluyen:</a:t>
            </a:r>
          </a:p>
          <a:p>
            <a:pPr marL="181240" indent="-181240">
              <a:buFontTx/>
              <a:buChar char="-"/>
            </a:pPr>
            <a:r>
              <a:rPr lang="es-ES" dirty="0"/>
              <a:t>Una ayuda para el trabajo o algoritmo de evaluación que muestre lo que es una definición de caso, para que sepan que están identificando a los casos de forma adecuada.</a:t>
            </a:r>
          </a:p>
          <a:p>
            <a:pPr marL="181240" indent="-181240">
              <a:buFontTx/>
              <a:buChar char="-"/>
            </a:pPr>
            <a:r>
              <a:rPr lang="es-ES" dirty="0"/>
              <a:t>Un registro de pacientes para anotar a todos los que ingresen al centro de atención médica.</a:t>
            </a:r>
          </a:p>
          <a:p>
            <a:pPr marL="181240" indent="-181240">
              <a:buFontTx/>
              <a:buChar char="-"/>
            </a:pPr>
            <a:r>
              <a:rPr lang="es-ES" dirty="0"/>
              <a:t>Un termómetro infrarrojo sin contacto. </a:t>
            </a:r>
          </a:p>
          <a:p>
            <a:pPr marL="181240" indent="-181240">
              <a:buFontTx/>
              <a:buChar char="-"/>
            </a:pPr>
            <a:r>
              <a:rPr lang="es-ES" dirty="0"/>
              <a:t>Y pilas o un termómetro de reserva por si uno de los termómetros deja de funcionar.</a:t>
            </a:r>
          </a:p>
          <a:p>
            <a:endParaRPr lang="en-US" dirty="0"/>
          </a:p>
          <a:p>
            <a:r>
              <a:rPr lang="es-ES" dirty="0"/>
              <a:t>Cuando no se pueda mantener la distancia, el evaluador necesitará usar EPP como se menciona en la diapositiva de Seguridad durante la evaluación, por lo que el EPP también debería estar disponible cuando se necesite.</a:t>
            </a:r>
          </a:p>
          <a:p>
            <a:endParaRPr lang="en-US" dirty="0"/>
          </a:p>
          <a:p>
            <a:r>
              <a:rPr lang="es-ES" dirty="0"/>
              <a:t>Antes de empezar un turno de trabajo en el que van a hacer evaluaciones, revisen que estos suministros estén en su estación de evaluación.</a:t>
            </a:r>
          </a:p>
          <a:p>
            <a:endParaRPr lang="es-E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17</a:t>
            </a:fld>
            <a:endParaRPr lang="en-US" dirty="0"/>
          </a:p>
        </p:txBody>
      </p:sp>
    </p:spTree>
    <p:extLst>
      <p:ext uri="{BB962C8B-B14F-4D97-AF65-F5344CB8AC3E}">
        <p14:creationId xmlns:p14="http://schemas.microsoft.com/office/powerpoint/2010/main" val="1929904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a:bodyPr>
          <a:lstStyle/>
          <a:p>
            <a:r>
              <a:rPr lang="es-ES" b="1" i="1" dirty="0"/>
              <a:t>Aplicar</a:t>
            </a:r>
            <a:r>
              <a:rPr lang="es-ES" dirty="0"/>
              <a:t>. </a:t>
            </a:r>
            <a:r>
              <a:rPr lang="es-ES" i="1" dirty="0"/>
              <a:t>Pídales a los participantes que apliquen la información que acaban de escuchar para chequear su comprensión.</a:t>
            </a:r>
          </a:p>
          <a:p>
            <a:endParaRPr lang="en-US" dirty="0"/>
          </a:p>
          <a:p>
            <a:r>
              <a:rPr lang="es-ES" b="1" i="1" dirty="0"/>
              <a:t>Guion</a:t>
            </a:r>
            <a:r>
              <a:rPr lang="es-ES" dirty="0"/>
              <a:t>:</a:t>
            </a:r>
          </a:p>
          <a:p>
            <a:r>
              <a:rPr lang="es-ES" dirty="0"/>
              <a:t>Imaginen que ven a su compañero de trabajo evaluando a alguien que ingresa a su centro así. ¿Qué sugerencias le darían para ayudarlo a evaluar de forma más segura? [</a:t>
            </a:r>
            <a:r>
              <a:rPr lang="es-ES" i="1" dirty="0"/>
              <a:t>Deles a los participantes entre 2 y 3 minutos para escribir sus ideas, conversar en grupos pequeños o conversar entre todos</a:t>
            </a:r>
            <a:r>
              <a:rPr lang="es-ES" dirty="0"/>
              <a:t>].</a:t>
            </a:r>
          </a:p>
        </p:txBody>
      </p:sp>
      <p:sp>
        <p:nvSpPr>
          <p:cNvPr id="4" name="Slide Number Placeholder 3"/>
          <p:cNvSpPr>
            <a:spLocks noGrp="1"/>
          </p:cNvSpPr>
          <p:nvPr>
            <p:ph type="sldNum" sz="quarter" idx="10"/>
          </p:nvPr>
        </p:nvSpPr>
        <p:spPr/>
        <p:txBody>
          <a:bodyPr/>
          <a:lstStyle/>
          <a:p>
            <a:pPr defTabSz="966612" eaLnBrk="1" fontAlgn="auto" hangingPunct="1">
              <a:spcBef>
                <a:spcPts val="0"/>
              </a:spcBef>
              <a:spcAft>
                <a:spcPts val="0"/>
              </a:spcAft>
              <a:defRPr/>
            </a:pPr>
            <a:fld id="{EB38CAEC-4554-485B-9189-C45C7447A404}" type="slidenum">
              <a:rPr lang="en-US">
                <a:solidFill>
                  <a:prstClr val="black"/>
                </a:solidFill>
                <a:latin typeface="Calibri"/>
              </a:rPr>
              <a:pPr defTabSz="966612" eaLnBrk="1" fontAlgn="auto" hangingPunct="1">
                <a:spcBef>
                  <a:spcPts val="0"/>
                </a:spcBef>
                <a:spcAft>
                  <a:spcPts val="0"/>
                </a:spcAft>
                <a:defRPr/>
              </a:pPr>
              <a:t>18</a:t>
            </a:fld>
            <a:endParaRPr lang="en-US" dirty="0">
              <a:solidFill>
                <a:prstClr val="black"/>
              </a:solidFill>
              <a:latin typeface="Calibri"/>
            </a:endParaRPr>
          </a:p>
        </p:txBody>
      </p:sp>
    </p:spTree>
    <p:extLst>
      <p:ext uri="{BB962C8B-B14F-4D97-AF65-F5344CB8AC3E}">
        <p14:creationId xmlns:p14="http://schemas.microsoft.com/office/powerpoint/2010/main" val="1670798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fontScale="70000" lnSpcReduction="20000"/>
          </a:bodyPr>
          <a:lstStyle/>
          <a:p>
            <a:r>
              <a:rPr lang="es-ES" i="1" baseline="0" dirty="0">
                <a:cs typeface="Calibri"/>
              </a:rPr>
              <a:t>[Con base en lo que se conversó en la diapositiva anterior, agregue la información a continuación que todavía no se haya conversado].</a:t>
            </a:r>
          </a:p>
          <a:p>
            <a:endParaRPr lang="en-US" i="1" baseline="0" dirty="0">
              <a:cs typeface="Calibri"/>
            </a:endParaRPr>
          </a:p>
          <a:p>
            <a:r>
              <a:rPr lang="es-ES" i="1" baseline="0" dirty="0">
                <a:cs typeface="Calibri"/>
              </a:rPr>
              <a:t>Guion</a:t>
            </a:r>
            <a:r>
              <a:rPr lang="es-ES" baseline="0" dirty="0">
                <a:cs typeface="Calibri"/>
              </a:rPr>
              <a:t>:</a:t>
            </a:r>
          </a:p>
          <a:p>
            <a:r>
              <a:rPr lang="es-ES" baseline="0" dirty="0">
                <a:cs typeface="Calibri"/>
              </a:rPr>
              <a:t>Hablemos primero sobre lo que el evaluador está haciendo bien:</a:t>
            </a:r>
          </a:p>
          <a:p>
            <a:pPr marL="181240" indent="-181240">
              <a:buFont typeface="Arial,Sans-Serif" panose="020B0604020202020204" pitchFamily="34" charset="0"/>
              <a:buChar char="•"/>
            </a:pPr>
            <a:r>
              <a:rPr lang="es-ES" dirty="0"/>
              <a:t>H</a:t>
            </a:r>
            <a:r>
              <a:rPr lang="es-ES" baseline="0" dirty="0"/>
              <a:t>ay una </a:t>
            </a:r>
            <a:r>
              <a:rPr lang="es-ES" dirty="0"/>
              <a:t>barrera física (el escritorio) entre el evaluador y el paciente. Esta barrera física ayuda a los </a:t>
            </a:r>
            <a:r>
              <a:rPr lang="es-ES" baseline="0" dirty="0"/>
              <a:t>trabajadores de la salud a mantener distancia </a:t>
            </a:r>
            <a:r>
              <a:rPr lang="es-ES" dirty="0"/>
              <a:t>y</a:t>
            </a:r>
            <a:r>
              <a:rPr lang="es-ES" baseline="0" dirty="0"/>
              <a:t> </a:t>
            </a:r>
            <a:r>
              <a:rPr lang="es-ES" dirty="0"/>
              <a:t>evitar contacto directo.</a:t>
            </a:r>
          </a:p>
          <a:p>
            <a:pPr marL="181240" indent="-181240">
              <a:buFont typeface="Arial,Sans-Serif" panose="020B0604020202020204" pitchFamily="34" charset="0"/>
              <a:buChar char="•"/>
            </a:pPr>
            <a:r>
              <a:rPr lang="es-ES" dirty="0"/>
              <a:t>El uso de sillas de plástico es bueno ya que no son porosas y se pueden limpiar y desinfectar fácilmente.</a:t>
            </a:r>
          </a:p>
          <a:p>
            <a:endParaRPr lang="en-US" dirty="0"/>
          </a:p>
          <a:p>
            <a:endParaRPr lang="en-US" dirty="0"/>
          </a:p>
          <a:p>
            <a:r>
              <a:rPr lang="es-ES" dirty="0"/>
              <a:t>Sin embargo, hay varias cosas aquí que se pueden mejorar para ayudar a proteger al evaluador durante el proceso:</a:t>
            </a:r>
          </a:p>
          <a:p>
            <a:pPr marL="181240" indent="-181240" defTabSz="966612">
              <a:buFont typeface="Arial"/>
              <a:buChar char="•"/>
              <a:defRPr/>
            </a:pPr>
            <a:r>
              <a:rPr lang="es-ES" dirty="0"/>
              <a:t>El evaluador debería tener al menos un metro de distancia (el largo de un brazo) entre él y la persona evaluada, y no debería estar parado cara a cara con la persona evaluada. Si no hay una división de plexiglás para protegerlo, debería sentarse o pararse en ángulo como se ve en la imagen aquí.</a:t>
            </a:r>
          </a:p>
          <a:p>
            <a:pPr marL="181240" indent="-181240">
              <a:buFont typeface="Arial"/>
              <a:buChar char="•"/>
            </a:pPr>
            <a:r>
              <a:rPr lang="es-ES" sz="1900" dirty="0">
                <a:solidFill>
                  <a:srgbClr val="FF0000"/>
                </a:solidFill>
                <a:latin typeface="Calibri" panose="020F0502020204030204" pitchFamily="34" charset="0"/>
                <a:ea typeface="Calibri"/>
              </a:rPr>
              <a:t>Como EPP el evaluador tiene puestos un gorro, una bata y una mascarilla que se ajusta bien a la cara. Ya que la distancia </a:t>
            </a:r>
            <a:r>
              <a:rPr lang="es-ES" sz="1900" dirty="0">
                <a:latin typeface="Calibri" panose="020F0502020204030204" pitchFamily="34" charset="0"/>
                <a:ea typeface="Calibri"/>
              </a:rPr>
              <a:t>de al menos 1 metro (aproximadamente el largo de un brazo) </a:t>
            </a:r>
            <a:r>
              <a:rPr lang="es-ES" sz="1900" dirty="0">
                <a:solidFill>
                  <a:srgbClr val="FF0000"/>
                </a:solidFill>
                <a:latin typeface="Calibri" panose="020F0502020204030204" pitchFamily="34" charset="0"/>
                <a:ea typeface="Calibri"/>
              </a:rPr>
              <a:t>es posible junto al método de no tener contacto</a:t>
            </a:r>
            <a:r>
              <a:rPr lang="es-ES" sz="1900" dirty="0">
                <a:latin typeface="Calibri" panose="020F0502020204030204" pitchFamily="34" charset="0"/>
                <a:ea typeface="Calibri"/>
              </a:rPr>
              <a:t>, no se requiere EPP </a:t>
            </a:r>
            <a:r>
              <a:rPr lang="es-ES" sz="1900" dirty="0">
                <a:solidFill>
                  <a:srgbClr val="FF0000"/>
                </a:solidFill>
                <a:latin typeface="Calibri" panose="020F0502020204030204" pitchFamily="34" charset="0"/>
                <a:ea typeface="Calibri"/>
              </a:rPr>
              <a:t>en este ejemplo</a:t>
            </a:r>
            <a:r>
              <a:rPr lang="es-ES" sz="1900" dirty="0">
                <a:latin typeface="Calibri" panose="020F0502020204030204" pitchFamily="34" charset="0"/>
                <a:ea typeface="Calibri"/>
              </a:rPr>
              <a:t>. Si no se puede mantener la distancia, el evaluador debe usar una mascarilla médica, protección para los ojos, bata y un par de guantes. En </a:t>
            </a:r>
            <a:r>
              <a:rPr lang="es-ES" sz="1900" dirty="0">
                <a:solidFill>
                  <a:srgbClr val="FF0000"/>
                </a:solidFill>
                <a:latin typeface="Calibri" panose="020F0502020204030204" pitchFamily="34" charset="0"/>
                <a:ea typeface="Calibri"/>
              </a:rPr>
              <a:t>esta imagen de ejemplo, </a:t>
            </a:r>
            <a:r>
              <a:rPr lang="es-ES" sz="1900" dirty="0">
                <a:latin typeface="Calibri" panose="020F0502020204030204" pitchFamily="34" charset="0"/>
                <a:ea typeface="Calibri"/>
              </a:rPr>
              <a:t>si se necesita una bata y una mascarilla, también se necesitarán guantes y protección para los ojos. </a:t>
            </a:r>
            <a:r>
              <a:rPr lang="es-ES" sz="1900" dirty="0">
                <a:solidFill>
                  <a:srgbClr val="FF0000"/>
                </a:solidFill>
                <a:latin typeface="Calibri" panose="020F0502020204030204" pitchFamily="34" charset="0"/>
                <a:ea typeface="Calibri"/>
              </a:rPr>
              <a:t>El gorro y otros tipos de cobertura para la cabeza no son necesarios para la evaluación.</a:t>
            </a:r>
          </a:p>
          <a:p>
            <a:pPr marL="181240" indent="-181240">
              <a:buFont typeface="Arial"/>
              <a:buChar char="•"/>
            </a:pPr>
            <a:r>
              <a:rPr lang="es-ES" dirty="0"/>
              <a:t>El termómetro infrarrojo tampoco se está usando de forma adecuada. Depende de las instrucciones del fabricante, pero en general, el termómetro debe estar a entre 3 y 5 centímetros de la frente o sien de la persona. Esta persona tiene el termómetro demasiado lejos de la frente o sien de la paciente.</a:t>
            </a:r>
          </a:p>
          <a:p>
            <a:pPr marL="181240" indent="-181240">
              <a:buFont typeface="Arial"/>
              <a:buChar char="•"/>
            </a:pPr>
            <a:endParaRPr lang="es-ES" dirty="0"/>
          </a:p>
        </p:txBody>
      </p:sp>
      <p:sp>
        <p:nvSpPr>
          <p:cNvPr id="4" name="Slide Number Placeholder 3"/>
          <p:cNvSpPr>
            <a:spLocks noGrp="1"/>
          </p:cNvSpPr>
          <p:nvPr>
            <p:ph type="sldNum" sz="quarter" idx="10"/>
          </p:nvPr>
        </p:nvSpPr>
        <p:spPr/>
        <p:txBody>
          <a:bodyPr/>
          <a:lstStyle/>
          <a:p>
            <a:pPr defTabSz="966612" eaLnBrk="1" fontAlgn="auto" hangingPunct="1">
              <a:spcBef>
                <a:spcPts val="0"/>
              </a:spcBef>
              <a:spcAft>
                <a:spcPts val="0"/>
              </a:spcAft>
              <a:defRPr/>
            </a:pPr>
            <a:fld id="{EB38CAEC-4554-485B-9189-C45C7447A404}" type="slidenum">
              <a:rPr lang="en-US">
                <a:solidFill>
                  <a:prstClr val="black"/>
                </a:solidFill>
                <a:latin typeface="Calibri"/>
              </a:rPr>
              <a:pPr defTabSz="966612" eaLnBrk="1" fontAlgn="auto" hangingPunct="1">
                <a:spcBef>
                  <a:spcPts val="0"/>
                </a:spcBef>
                <a:spcAft>
                  <a:spcPts val="0"/>
                </a:spcAft>
                <a:defRPr/>
              </a:pPr>
              <a:t>19</a:t>
            </a:fld>
            <a:endParaRPr lang="en-US" dirty="0">
              <a:solidFill>
                <a:prstClr val="black"/>
              </a:solidFill>
              <a:latin typeface="Calibri"/>
            </a:endParaRPr>
          </a:p>
        </p:txBody>
      </p:sp>
    </p:spTree>
    <p:extLst>
      <p:ext uri="{BB962C8B-B14F-4D97-AF65-F5344CB8AC3E}">
        <p14:creationId xmlns:p14="http://schemas.microsoft.com/office/powerpoint/2010/main" val="3799836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b="1" i="1" dirty="0"/>
              <a:t>Reflexión</a:t>
            </a:r>
            <a:r>
              <a:rPr lang="es-ES" i="1" dirty="0"/>
              <a:t>: </a:t>
            </a:r>
          </a:p>
          <a:p>
            <a:pPr marL="181240" indent="-181240">
              <a:buFont typeface="Arial" panose="020B0604020202020204" pitchFamily="34" charset="0"/>
              <a:buChar char="•"/>
            </a:pPr>
            <a:r>
              <a:rPr lang="es-ES" i="1" dirty="0"/>
              <a:t>Anima a los participantes a aplicar, analizar y evaluar lo que han aprendido, lo que los ayuda a profundizar su comprensión del tema. </a:t>
            </a:r>
          </a:p>
          <a:p>
            <a:pPr marL="181240" indent="-181240">
              <a:buFont typeface="Arial" panose="020B0604020202020204" pitchFamily="34" charset="0"/>
              <a:buChar char="•"/>
            </a:pPr>
            <a:r>
              <a:rPr lang="es-ES" i="1" dirty="0"/>
              <a:t>Les permite a los participantes pensar sobre cómo lo nuevo que están aprendiendo aplica a sus conocimientos y experiencias anteriores, lo que les ayuda a entender y recordar mejor las ideas que se enseñaron.</a:t>
            </a:r>
          </a:p>
          <a:p>
            <a:pPr marL="181240" indent="-181240">
              <a:buFont typeface="Arial" panose="020B0604020202020204" pitchFamily="34" charset="0"/>
              <a:buChar char="•"/>
            </a:pPr>
            <a:r>
              <a:rPr lang="es-ES" i="1" dirty="0"/>
              <a:t>Le permite a usted verificar la comprensión que tienen los participantes de lo que se ha conversado, para ver si es necesario repasar algunos temas.</a:t>
            </a:r>
          </a:p>
          <a:p>
            <a:endParaRPr lang="en-US" i="1" dirty="0"/>
          </a:p>
          <a:p>
            <a:r>
              <a:rPr lang="es-ES" b="0" i="1" dirty="0"/>
              <a:t>Guion</a:t>
            </a:r>
            <a:r>
              <a:rPr lang="es-ES" i="1" dirty="0"/>
              <a:t>:</a:t>
            </a:r>
          </a:p>
          <a:p>
            <a:r>
              <a:rPr lang="es-ES" dirty="0"/>
              <a:t>Ahora que están familiarizados con la razón por la cual necesitamos identificar a los pacientes que se sospeche que tengan la enfermedad, aislarlos e informar a los contactos adecuados, y ahora que saben la información básica sobre cómo hacerlo, pensemos en cómo podría funcionar esto en su centro.</a:t>
            </a:r>
          </a:p>
          <a:p>
            <a:endParaRPr lang="en-US" dirty="0"/>
          </a:p>
          <a:p>
            <a:pPr defTabSz="966612">
              <a:defRPr/>
            </a:pPr>
            <a:r>
              <a:rPr lang="es-ES" sz="1300" dirty="0"/>
              <a:t>Si alguna vez han necesitado evaluar a las personas que ingresan a su centro, ¿cómo es el proceso de evaluación para identificar el ébola o la enfermedad de Marburgo similar o distinto a otros procesos de evaluación que han seguido en el pasado?</a:t>
            </a:r>
          </a:p>
          <a:p>
            <a:pPr defTabSz="966612">
              <a:defRPr/>
            </a:pPr>
            <a:r>
              <a:rPr lang="es-ES" sz="1300" i="1" dirty="0"/>
              <a:t>[Deles a los participantes entre 2 y 3 minutos para conversar en grupos pequeños o entre todos].</a:t>
            </a:r>
          </a:p>
          <a:p>
            <a:pPr defTabSz="966612">
              <a:defRPr/>
            </a:pPr>
            <a:endParaRPr lang="en-US" sz="1300" dirty="0"/>
          </a:p>
          <a:p>
            <a:r>
              <a:rPr lang="es-ES" dirty="0"/>
              <a:t>¿Qué dificultades han encontrado en el pasado con las evaluaciones? Si no han participado en una evaluación antes, ¿qué dificultades se imaginan que podrían tener?</a:t>
            </a:r>
          </a:p>
          <a:p>
            <a:pPr defTabSz="966612">
              <a:defRPr/>
            </a:pPr>
            <a:r>
              <a:rPr lang="es-ES" i="1" dirty="0"/>
              <a:t>[Si es posible, enumere en un papel grande, una pizarra, etc., los desafíos a medida que los participantes los mencionen. Luego, pídale al grupo que haga sugerencias para encontrar maneras en que se podrían superar esos desafíos. Las respuestas serán variadas. Usted también puede hacer sugerencias según lo considere oportuno. El tiempo recomendado para esta conversación es de 7 a 10 minutos. Podría elegir abreviar esta conversación debido a límites de tiempo, o extenderla si el tiempo lo permite].</a:t>
            </a:r>
          </a:p>
          <a:p>
            <a:endParaRPr lang="en-US" dirty="0"/>
          </a:p>
          <a:p>
            <a:endParaRPr lang="en-US" dirty="0"/>
          </a:p>
        </p:txBody>
      </p:sp>
      <p:sp>
        <p:nvSpPr>
          <p:cNvPr id="4" name="Slide Number Placeholder 3"/>
          <p:cNvSpPr>
            <a:spLocks noGrp="1"/>
          </p:cNvSpPr>
          <p:nvPr>
            <p:ph type="sldNum" sz="quarter" idx="5"/>
          </p:nvPr>
        </p:nvSpPr>
        <p:spPr/>
        <p:txBody>
          <a:bodyPr/>
          <a:lstStyle/>
          <a:p>
            <a:fld id="{299946A4-2624-4EBF-BB8E-AEEF0B413100}" type="slidenum">
              <a:rPr lang="en-US" smtClean="0"/>
              <a:t>20</a:t>
            </a:fld>
            <a:endParaRPr lang="en-US" dirty="0"/>
          </a:p>
        </p:txBody>
      </p:sp>
    </p:spTree>
    <p:extLst>
      <p:ext uri="{BB962C8B-B14F-4D97-AF65-F5344CB8AC3E}">
        <p14:creationId xmlns:p14="http://schemas.microsoft.com/office/powerpoint/2010/main" val="1034202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Guion</a:t>
            </a:r>
            <a:r>
              <a:rPr lang="es-ES" dirty="0"/>
              <a:t>:</a:t>
            </a:r>
          </a:p>
          <a:p>
            <a:r>
              <a:rPr lang="es-ES" dirty="0"/>
              <a:t>Mientras finalizamos, quiero recordarles que este proceso de identificar, aislar y notificar es lo más importante que podemos hacer en nuestros centros de atención médica para protegernos a nosotros, nuestros pacientes y nuestras familias y comunidades. Durante un brote de ébola o de enfermedad de Marburgo, evaluar a los pacientes para identificar a los que podrían estar enfermos, aislar a los que se sospeche que tengan la enfermedad e informar a las autoridades adecuadas es fundamental para mantener el ébola y la enfermedad de Marburgo fuera de su centro de atención médica y para mantenerse ustedes y los demás seguros.</a:t>
            </a:r>
          </a:p>
          <a:p>
            <a:endParaRPr lang="en-US" dirty="0"/>
          </a:p>
        </p:txBody>
      </p:sp>
      <p:sp>
        <p:nvSpPr>
          <p:cNvPr id="4" name="Slide Number Placeholder 3"/>
          <p:cNvSpPr>
            <a:spLocks noGrp="1"/>
          </p:cNvSpPr>
          <p:nvPr>
            <p:ph type="sldNum" sz="quarter" idx="5"/>
          </p:nvPr>
        </p:nvSpPr>
        <p:spPr/>
        <p:txBody>
          <a:bodyPr/>
          <a:lstStyle/>
          <a:p>
            <a:fld id="{299946A4-2624-4EBF-BB8E-AEEF0B413100}" type="slidenum">
              <a:rPr lang="en-US" smtClean="0"/>
              <a:t>21</a:t>
            </a:fld>
            <a:endParaRPr lang="en-US" dirty="0"/>
          </a:p>
        </p:txBody>
      </p:sp>
    </p:spTree>
    <p:extLst>
      <p:ext uri="{BB962C8B-B14F-4D97-AF65-F5344CB8AC3E}">
        <p14:creationId xmlns:p14="http://schemas.microsoft.com/office/powerpoint/2010/main" val="16789038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9946A4-2624-4EBF-BB8E-AEEF0B413100}" type="slidenum">
              <a:rPr lang="en-US" smtClean="0"/>
              <a:t>22</a:t>
            </a:fld>
            <a:endParaRPr lang="en-US" dirty="0"/>
          </a:p>
        </p:txBody>
      </p:sp>
    </p:spTree>
    <p:extLst>
      <p:ext uri="{BB962C8B-B14F-4D97-AF65-F5344CB8AC3E}">
        <p14:creationId xmlns:p14="http://schemas.microsoft.com/office/powerpoint/2010/main" val="32808888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hyperlink" Target="http://www.cdc.gov/" TargetMode="Externa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508NCEZID">
    <p:bg>
      <p:bgPr>
        <a:solidFill>
          <a:schemeClr val="bg2"/>
        </a:solidFill>
        <a:effectLst/>
      </p:bgPr>
    </p:bg>
    <p:spTree>
      <p:nvGrpSpPr>
        <p:cNvPr id="1" name=""/>
        <p:cNvGrpSpPr/>
        <p:nvPr/>
      </p:nvGrpSpPr>
      <p:grpSpPr>
        <a:xfrm>
          <a:off x="0" y="0"/>
          <a:ext cx="0" cy="0"/>
          <a:chOff x="0" y="0"/>
          <a:chExt cx="0" cy="0"/>
        </a:xfrm>
      </p:grpSpPr>
      <p:pic>
        <p:nvPicPr>
          <p:cNvPr id="3" name="Picture 2" descr="Logos: U.S. Department of Health and Human Services (USDHHS) and the U.S. Centers for Disease control and Prevention (C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1881618" y="2955057"/>
            <a:ext cx="8021486" cy="612475"/>
          </a:xfrm>
          <a:prstGeom prst="rect">
            <a:avLst/>
          </a:prstGeom>
        </p:spPr>
        <p:txBody>
          <a:bodyPr anchor="b" anchorCtr="0">
            <a:spAutoFit/>
          </a:bodyPr>
          <a:lstStyle>
            <a:lvl1pPr algn="l">
              <a:lnSpc>
                <a:spcPts val="4000"/>
              </a:lnSpc>
              <a:defRPr lang="en-US" sz="4000" b="1" kern="1200" baseline="0" dirty="0">
                <a:solidFill>
                  <a:srgbClr val="005DAB"/>
                </a:solidFill>
                <a:effectLst/>
                <a:latin typeface="Calibri"/>
                <a:ea typeface="+mj-ea"/>
                <a:cs typeface="Calibri"/>
              </a:defRPr>
            </a:lvl1pPr>
          </a:lstStyle>
          <a:p>
            <a:r>
              <a:rPr lang="en-US" dirty="0"/>
              <a:t>Click to edit Master title style</a:t>
            </a:r>
          </a:p>
        </p:txBody>
      </p:sp>
      <p:sp>
        <p:nvSpPr>
          <p:cNvPr id="8" name="Subtitle 2"/>
          <p:cNvSpPr>
            <a:spLocks noGrp="1"/>
          </p:cNvSpPr>
          <p:nvPr>
            <p:ph type="subTitle" idx="1"/>
          </p:nvPr>
        </p:nvSpPr>
        <p:spPr>
          <a:xfrm>
            <a:off x="1881618" y="3898128"/>
            <a:ext cx="8036491" cy="584775"/>
          </a:xfrm>
          <a:prstGeom prst="rect">
            <a:avLst/>
          </a:prstGeom>
        </p:spPr>
        <p:txBody>
          <a:bodyPr>
            <a:spAutoFit/>
          </a:bodyPr>
          <a:lstStyle>
            <a:lvl1pPr marL="0" indent="0" algn="l">
              <a:buNone/>
              <a:defRPr lang="en-US" sz="3200" b="0" kern="1200" baseline="0" dirty="0">
                <a:solidFill>
                  <a:srgbClr val="005DAB"/>
                </a:solidFill>
                <a:effectLst/>
                <a:latin typeface="Calibri"/>
                <a:ea typeface="+mn-ea"/>
                <a:cs typeface="Calibri"/>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ext Placeholder 8"/>
          <p:cNvSpPr>
            <a:spLocks noGrp="1"/>
          </p:cNvSpPr>
          <p:nvPr>
            <p:ph type="body" sz="quarter" idx="10"/>
          </p:nvPr>
        </p:nvSpPr>
        <p:spPr>
          <a:xfrm>
            <a:off x="1881618" y="5292747"/>
            <a:ext cx="7939424" cy="438582"/>
          </a:xfrm>
          <a:prstGeom prst="rect">
            <a:avLst/>
          </a:prstGeom>
        </p:spPr>
        <p:txBody>
          <a:bodyPr>
            <a:spAutoFit/>
          </a:bodyPr>
          <a:lstStyle>
            <a:lvl1pPr marL="0" indent="0" algn="l">
              <a:lnSpc>
                <a:spcPts val="2667"/>
              </a:lnSpc>
              <a:buNone/>
              <a:defRPr lang="en-US" sz="2400" b="1" kern="1200" baseline="0" dirty="0">
                <a:solidFill>
                  <a:srgbClr val="005DAB"/>
                </a:solidFill>
                <a:latin typeface="Calibri"/>
                <a:ea typeface="+mn-ea"/>
                <a:cs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4" name="Picture 13" descr="Logos: U.S. Department of Health and Human Services (USDHHS) and U.S. Centers for Disease Control and Prevention (CDC).">
            <a:extLst>
              <a:ext uri="{FF2B5EF4-FFF2-40B4-BE49-F238E27FC236}">
                <a16:creationId xmlns:a16="http://schemas.microsoft.com/office/drawing/2014/main" id="{66F10A3B-F6D9-8F42-26BA-3828F7663A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2" name="Straight Connector 1">
            <a:extLst>
              <a:ext uri="{FF2B5EF4-FFF2-40B4-BE49-F238E27FC236}">
                <a16:creationId xmlns:a16="http://schemas.microsoft.com/office/drawing/2014/main" id="{A32171F8-67F3-BB15-E709-3EAB3F511DC3}"/>
              </a:ext>
              <a:ext uri="{C183D7F6-B498-43B3-948B-1728B52AA6E4}">
                <adec:decorative xmlns:adec="http://schemas.microsoft.com/office/drawing/2017/decorative" val="1"/>
              </a:ext>
            </a:extLst>
          </p:cNvPr>
          <p:cNvCxnSpPr/>
          <p:nvPr userDrawn="1"/>
        </p:nvCxnSpPr>
        <p:spPr>
          <a:xfrm flipV="1">
            <a:off x="1951956"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2BDDCF5-A8E0-628E-527E-FCC74627F3CC}"/>
              </a:ext>
            </a:extLst>
          </p:cNvPr>
          <p:cNvSpPr txBox="1"/>
          <p:nvPr userDrawn="1"/>
        </p:nvSpPr>
        <p:spPr>
          <a:xfrm>
            <a:off x="8574374" y="6268880"/>
            <a:ext cx="31604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0" dirty="0">
                <a:solidFill>
                  <a:srgbClr val="005DAB"/>
                </a:solidFill>
                <a:latin typeface="Calibri"/>
                <a:cs typeface="Calibri"/>
              </a:rPr>
              <a:t>Actualización: junio del 2026</a:t>
            </a:r>
          </a:p>
        </p:txBody>
      </p:sp>
    </p:spTree>
    <p:extLst>
      <p:ext uri="{BB962C8B-B14F-4D97-AF65-F5344CB8AC3E}">
        <p14:creationId xmlns:p14="http://schemas.microsoft.com/office/powerpoint/2010/main" val="1870028173"/>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569311281"/>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7268606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1960567620"/>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838726"/>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8969798"/>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4207779425"/>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LOSING_508OD">
    <p:spTree>
      <p:nvGrpSpPr>
        <p:cNvPr id="1" name=""/>
        <p:cNvGrpSpPr/>
        <p:nvPr/>
      </p:nvGrpSpPr>
      <p:grpSpPr>
        <a:xfrm>
          <a:off x="0" y="0"/>
          <a:ext cx="0" cy="0"/>
          <a:chOff x="0" y="0"/>
          <a:chExt cx="0" cy="0"/>
        </a:xfrm>
      </p:grpSpPr>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pic>
        <p:nvPicPr>
          <p:cNvPr id="8" name="Picture 7" descr="Logos: U.S. Department of Health and Human Services (USDHHS) and U.S. Centers for Disease Control and Prevention (CDC).">
            <a:extLst>
              <a:ext uri="{FF2B5EF4-FFF2-40B4-BE49-F238E27FC236}">
                <a16:creationId xmlns:a16="http://schemas.microsoft.com/office/drawing/2014/main" id="{71BB80B8-164C-C079-FAA1-A72E3E056A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19489" y="5542566"/>
            <a:ext cx="2259946" cy="1390378"/>
          </a:xfrm>
          <a:prstGeom prst="rect">
            <a:avLst/>
          </a:prstGeom>
        </p:spPr>
      </p:pic>
      <p:sp>
        <p:nvSpPr>
          <p:cNvPr id="3" name="Text Placeholder 9">
            <a:extLst>
              <a:ext uri="{FF2B5EF4-FFF2-40B4-BE49-F238E27FC236}">
                <a16:creationId xmlns:a16="http://schemas.microsoft.com/office/drawing/2014/main" id="{F957966C-9417-0AE3-523A-D1B3A95DAF2C}"/>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4"/>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
        <p:nvSpPr>
          <p:cNvPr id="4" name="Title 1">
            <a:extLst>
              <a:ext uri="{FF2B5EF4-FFF2-40B4-BE49-F238E27FC236}">
                <a16:creationId xmlns:a16="http://schemas.microsoft.com/office/drawing/2014/main" id="{8D519EFD-5B9D-B23B-C709-0F75919E2E94}"/>
              </a:ext>
            </a:extLst>
          </p:cNvPr>
          <p:cNvSpPr txBox="1">
            <a:spLocks noGrp="1"/>
          </p:cNvSpPr>
          <p:nvPr>
            <p:ph type="title" idx="4294967295"/>
          </p:nvPr>
        </p:nvSpPr>
        <p:spPr>
          <a:xfrm>
            <a:off x="811776" y="985838"/>
            <a:ext cx="6847911" cy="7080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000" b="1" i="0" u="none" strike="noStrike" cap="none" normalizeH="0" baseline="0" noProof="0" dirty="0">
                <a:ln>
                  <a:noFill/>
                </a:ln>
                <a:solidFill>
                  <a:srgbClr val="005DAB"/>
                </a:solidFill>
                <a:effectLst/>
                <a:uLnTx/>
                <a:uFillTx/>
                <a:latin typeface="Calibri Light" panose="020F0302020204030204" pitchFamily="34" charset="0"/>
                <a:ea typeface="Calibri Light"/>
                <a:cs typeface="Calibri Light" panose="020F0302020204030204" pitchFamily="34" charset="0"/>
              </a:rPr>
              <a:t>¡Gracias!</a:t>
            </a:r>
          </a:p>
        </p:txBody>
      </p:sp>
    </p:spTree>
    <p:extLst>
      <p:ext uri="{BB962C8B-B14F-4D97-AF65-F5344CB8AC3E}">
        <p14:creationId xmlns:p14="http://schemas.microsoft.com/office/powerpoint/2010/main" val="251355302"/>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176470474"/>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354C0-7158-4724-8343-33F0C83D49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2E0A3F-8DFF-4EA9-B891-163AFDF794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4AE95-0202-4E5A-BB01-ACD94C4B63BC}"/>
              </a:ext>
            </a:extLst>
          </p:cNvPr>
          <p:cNvSpPr>
            <a:spLocks noGrp="1"/>
          </p:cNvSpPr>
          <p:nvPr>
            <p:ph type="dt" sz="half" idx="10"/>
          </p:nvPr>
        </p:nvSpPr>
        <p:spPr/>
        <p:txBody>
          <a:bodyPr/>
          <a:lstStyle/>
          <a:p>
            <a:fld id="{D1FA93CC-2974-44A9-878F-5EB9C780583D}" type="datetimeFigureOut">
              <a:rPr lang="en-US" smtClean="0"/>
              <a:t>9/24/2026</a:t>
            </a:fld>
            <a:endParaRPr lang="en-US" dirty="0"/>
          </a:p>
        </p:txBody>
      </p:sp>
      <p:sp>
        <p:nvSpPr>
          <p:cNvPr id="5" name="Footer Placeholder 4">
            <a:extLst>
              <a:ext uri="{FF2B5EF4-FFF2-40B4-BE49-F238E27FC236}">
                <a16:creationId xmlns:a16="http://schemas.microsoft.com/office/drawing/2014/main" id="{18A8401F-AFF6-4E6A-8AAF-B9A192FA3A8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66FEF92-BBA0-404E-B4FB-6608B78F3855}"/>
              </a:ext>
            </a:extLst>
          </p:cNvPr>
          <p:cNvSpPr>
            <a:spLocks noGrp="1"/>
          </p:cNvSpPr>
          <p:nvPr>
            <p:ph type="sldNum" sz="quarter" idx="12"/>
          </p:nvPr>
        </p:nvSpPr>
        <p:spPr/>
        <p:txBody>
          <a:bodyPr/>
          <a:lstStyle/>
          <a:p>
            <a:fld id="{BE4E0AB5-3E9C-407F-8959-0DA82FD1067B}" type="slidenum">
              <a:rPr lang="en-US" smtClean="0"/>
              <a:t>‹#›</a:t>
            </a:fld>
            <a:endParaRPr lang="en-US" dirty="0"/>
          </a:p>
        </p:txBody>
      </p:sp>
    </p:spTree>
    <p:extLst>
      <p:ext uri="{BB962C8B-B14F-4D97-AF65-F5344CB8AC3E}">
        <p14:creationId xmlns:p14="http://schemas.microsoft.com/office/powerpoint/2010/main" val="23518143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35"/>
        <p:cNvGrpSpPr/>
        <p:nvPr/>
      </p:nvGrpSpPr>
      <p:grpSpPr>
        <a:xfrm>
          <a:off x="0" y="0"/>
          <a:ext cx="0" cy="0"/>
          <a:chOff x="0" y="0"/>
          <a:chExt cx="0" cy="0"/>
        </a:xfrm>
      </p:grpSpPr>
      <p:sp>
        <p:nvSpPr>
          <p:cNvPr id="36" name="Google Shape;36;p38"/>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7" name="Google Shape;37;p38"/>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dirty="0"/>
          </a:p>
        </p:txBody>
      </p:sp>
      <p:sp>
        <p:nvSpPr>
          <p:cNvPr id="38" name="Google Shape;38;p38"/>
          <p:cNvSpPr txBox="1">
            <a:spLocks noGrp="1"/>
          </p:cNvSpPr>
          <p:nvPr>
            <p:ph type="sldNum" idx="12"/>
          </p:nvPr>
        </p:nvSpPr>
        <p:spPr>
          <a:xfrm>
            <a:off x="8610601"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
        <p:nvSpPr>
          <p:cNvPr id="39" name="Google Shape;39;p38"/>
          <p:cNvSpPr txBox="1">
            <a:spLocks noGrp="1"/>
          </p:cNvSpPr>
          <p:nvPr>
            <p:ph type="title"/>
          </p:nvPr>
        </p:nvSpPr>
        <p:spPr>
          <a:xfrm>
            <a:off x="480001" y="314861"/>
            <a:ext cx="10175558"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8"/>
          <p:cNvSpPr txBox="1">
            <a:spLocks noGrp="1"/>
          </p:cNvSpPr>
          <p:nvPr>
            <p:ph type="body" idx="1"/>
          </p:nvPr>
        </p:nvSpPr>
        <p:spPr>
          <a:xfrm>
            <a:off x="480001" y="1800000"/>
            <a:ext cx="11232001" cy="4237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7486252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3030284407"/>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85216626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61" r:id="rId12"/>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19.jpe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www.cdc.gov/" TargetMode="External"/><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5E6D4A6-415C-83D3-B8CF-BB8D9552B532}"/>
              </a:ext>
            </a:extLst>
          </p:cNvPr>
          <p:cNvSpPr>
            <a:spLocks noGrp="1"/>
          </p:cNvSpPr>
          <p:nvPr>
            <p:ph type="title"/>
          </p:nvPr>
        </p:nvSpPr>
        <p:spPr>
          <a:xfrm>
            <a:off x="1881618" y="1455641"/>
            <a:ext cx="8021486" cy="2123658"/>
          </a:xfrm>
        </p:spPr>
        <p:txBody>
          <a:bodyPr vert="horz" lIns="91440" tIns="45720" rIns="91440" bIns="45720" rtlCol="0" anchor="b" anchorCtr="0">
            <a:spAutoFit/>
          </a:bodyPr>
          <a:lstStyle/>
          <a:p>
            <a:pPr>
              <a:lnSpc>
                <a:spcPct val="100000"/>
              </a:lnSpc>
            </a:pPr>
            <a:r>
              <a:rPr lang="es-ES" sz="4400" dirty="0">
                <a:latin typeface="Calibri"/>
                <a:cs typeface="Calibri"/>
              </a:rPr>
              <a:t>Prevención y control de infecciones (PCI) para el ébola o la enfermedad de Marburgo: </a:t>
            </a:r>
            <a:endParaRPr lang="es-ES" sz="4000" b="0" dirty="0">
              <a:solidFill>
                <a:schemeClr val="accent5">
                  <a:lumMod val="75000"/>
                </a:schemeClr>
              </a:solidFill>
              <a:latin typeface="Calibri"/>
              <a:cs typeface="Calibri"/>
            </a:endParaRPr>
          </a:p>
        </p:txBody>
      </p:sp>
      <p:sp>
        <p:nvSpPr>
          <p:cNvPr id="4" name="Subtitle 3">
            <a:extLst>
              <a:ext uri="{FF2B5EF4-FFF2-40B4-BE49-F238E27FC236}">
                <a16:creationId xmlns:a16="http://schemas.microsoft.com/office/drawing/2014/main" id="{691F4448-D0CE-1E8B-17C2-41CB1803465A}"/>
              </a:ext>
            </a:extLst>
          </p:cNvPr>
          <p:cNvSpPr>
            <a:spLocks noGrp="1"/>
          </p:cNvSpPr>
          <p:nvPr>
            <p:ph type="subTitle" idx="1"/>
          </p:nvPr>
        </p:nvSpPr>
        <p:spPr>
          <a:xfrm>
            <a:off x="1881618" y="3898128"/>
            <a:ext cx="8036491" cy="1077218"/>
          </a:xfrm>
        </p:spPr>
        <p:txBody>
          <a:bodyPr>
            <a:spAutoFit/>
          </a:bodyPr>
          <a:lstStyle/>
          <a:p>
            <a:r>
              <a:rPr lang="es-ES" sz="3200" b="0" dirty="0">
                <a:solidFill>
                  <a:srgbClr val="005DAB"/>
                </a:solidFill>
                <a:latin typeface="Calibri"/>
                <a:cs typeface="Calibri"/>
              </a:rPr>
              <a:t>Cómo prevenir que los </a:t>
            </a:r>
            <a:r>
              <a:rPr lang="es-ES" sz="3200" b="0" dirty="0" err="1">
                <a:solidFill>
                  <a:srgbClr val="005DAB"/>
                </a:solidFill>
                <a:latin typeface="Calibri"/>
                <a:cs typeface="Calibri"/>
              </a:rPr>
              <a:t>filovirus</a:t>
            </a:r>
            <a:r>
              <a:rPr lang="es-ES" sz="3200" b="0" dirty="0">
                <a:solidFill>
                  <a:srgbClr val="005DAB"/>
                </a:solidFill>
                <a:latin typeface="Calibri"/>
                <a:cs typeface="Calibri"/>
              </a:rPr>
              <a:t> ingresen a su centro de atención médica</a:t>
            </a:r>
            <a:endParaRPr lang="en-US" sz="3200" b="0" dirty="0">
              <a:solidFill>
                <a:srgbClr val="005DAB"/>
              </a:solidFill>
            </a:endParaRPr>
          </a:p>
        </p:txBody>
      </p:sp>
      <p:sp>
        <p:nvSpPr>
          <p:cNvPr id="5" name="Text Placeholder 4">
            <a:extLst>
              <a:ext uri="{FF2B5EF4-FFF2-40B4-BE49-F238E27FC236}">
                <a16:creationId xmlns:a16="http://schemas.microsoft.com/office/drawing/2014/main" id="{3E7BBA1D-2175-C897-773D-E8E8571B8E49}"/>
              </a:ext>
            </a:extLst>
          </p:cNvPr>
          <p:cNvSpPr>
            <a:spLocks noGrp="1"/>
          </p:cNvSpPr>
          <p:nvPr>
            <p:ph type="body" sz="quarter" idx="10"/>
          </p:nvPr>
        </p:nvSpPr>
        <p:spPr>
          <a:xfrm>
            <a:off x="1881618" y="5292747"/>
            <a:ext cx="7939424" cy="784830"/>
          </a:xfrm>
        </p:spPr>
        <p:txBody>
          <a:bodyPr>
            <a:spAutoFit/>
          </a:bodyPr>
          <a:lstStyle/>
          <a:p>
            <a:r>
              <a:rPr lang="es-ES" b="1" dirty="0">
                <a:solidFill>
                  <a:srgbClr val="005DAB"/>
                </a:solidFill>
                <a:latin typeface="Calibri"/>
                <a:cs typeface="Calibri"/>
              </a:rPr>
              <a:t>Entornos de atención médica con recursos entre limitados e intermedios</a:t>
            </a:r>
          </a:p>
        </p:txBody>
      </p:sp>
      <p:sp>
        <p:nvSpPr>
          <p:cNvPr id="15" name="TextBox 14">
            <a:extLst>
              <a:ext uri="{FF2B5EF4-FFF2-40B4-BE49-F238E27FC236}">
                <a16:creationId xmlns:a16="http://schemas.microsoft.com/office/drawing/2014/main" id="{95B90FB0-E68E-EECE-9848-E0F76BB158FF}"/>
              </a:ext>
            </a:extLst>
          </p:cNvPr>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7" name="Picture 16" descr="Logos: U.S. Department of Health and Human Services (USDHHS) and U.S. Centers for Disease Control and Prevention (CDC).">
            <a:extLst>
              <a:ext uri="{FF2B5EF4-FFF2-40B4-BE49-F238E27FC236}">
                <a16:creationId xmlns:a16="http://schemas.microsoft.com/office/drawing/2014/main" id="{8E7C05EA-3AE1-2105-EA59-E00E2BF1C7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11" name="Straight Connector 10">
            <a:extLst>
              <a:ext uri="{FF2B5EF4-FFF2-40B4-BE49-F238E27FC236}">
                <a16:creationId xmlns:a16="http://schemas.microsoft.com/office/drawing/2014/main" id="{0780703B-6429-4FF8-C6A8-C8F622A192BE}"/>
              </a:ext>
              <a:ext uri="{C183D7F6-B498-43B3-948B-1728B52AA6E4}">
                <adec:decorative xmlns:adec="http://schemas.microsoft.com/office/drawing/2017/decorative" val="1"/>
              </a:ext>
            </a:extLst>
          </p:cNvPr>
          <p:cNvCxnSpPr/>
          <p:nvPr/>
        </p:nvCxnSpPr>
        <p:spPr>
          <a:xfrm flipV="1">
            <a:off x="1998848"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78587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b" anchorCtr="0"/>
          <a:lstStyle/>
          <a:p>
            <a:r>
              <a:rPr lang="es-ES" sz="4000" dirty="0">
                <a:solidFill>
                  <a:schemeClr val="accent5">
                    <a:lumMod val="75000"/>
                  </a:schemeClr>
                </a:solidFill>
                <a:latin typeface="Calibri Light"/>
                <a:cs typeface="Calibri Light"/>
              </a:rPr>
              <a:t>Objetivos de aprendizaje</a:t>
            </a:r>
          </a:p>
        </p:txBody>
      </p:sp>
      <p:sp>
        <p:nvSpPr>
          <p:cNvPr id="3" name="Text Placeholder 2"/>
          <p:cNvSpPr>
            <a:spLocks noGrp="1"/>
          </p:cNvSpPr>
          <p:nvPr>
            <p:ph type="body" sz="quarter" idx="10"/>
          </p:nvPr>
        </p:nvSpPr>
        <p:spPr/>
        <p:txBody>
          <a:bodyPr/>
          <a:lstStyle/>
          <a:p>
            <a:pPr marL="0" indent="0">
              <a:spcBef>
                <a:spcPts val="1800"/>
              </a:spcBef>
              <a:buClrTx/>
              <a:buNone/>
            </a:pPr>
            <a:r>
              <a:rPr lang="es-ES" sz="3200" dirty="0">
                <a:solidFill>
                  <a:srgbClr val="000000"/>
                </a:solidFill>
                <a:latin typeface="Calibri"/>
                <a:cs typeface="Calibri"/>
              </a:rPr>
              <a:t>Después de esta presentación, los participantes podrán:</a:t>
            </a:r>
          </a:p>
          <a:p>
            <a:pPr marL="805180" lvl="1" indent="-457200">
              <a:lnSpc>
                <a:spcPct val="100000"/>
              </a:lnSpc>
              <a:spcBef>
                <a:spcPts val="1800"/>
              </a:spcBef>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Nombrar las 3 estrategias clave para prevenir la introducción del ébola o la enfermedad de Marburgo a los centros médicos.</a:t>
            </a:r>
          </a:p>
          <a:p>
            <a:pPr marL="805180" lvl="1" indent="-457200">
              <a:lnSpc>
                <a:spcPct val="100000"/>
              </a:lnSpc>
              <a:spcBef>
                <a:spcPts val="1800"/>
              </a:spcBef>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Explicar por qué es importante hacer una evaluación para identificar el ébola o la enfermedad de Marburgo.</a:t>
            </a:r>
          </a:p>
          <a:p>
            <a:pPr marL="805180" lvl="1" indent="-457200">
              <a:lnSpc>
                <a:spcPct val="100000"/>
              </a:lnSpc>
              <a:spcBef>
                <a:spcPts val="1800"/>
              </a:spcBef>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Describir las mejores prácticas para hacer una evaluación. </a:t>
            </a: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DB3CA-4485-E4BF-A545-5471A97C468E}"/>
              </a:ext>
            </a:extLst>
          </p:cNvPr>
          <p:cNvSpPr>
            <a:spLocks noGrp="1"/>
          </p:cNvSpPr>
          <p:nvPr>
            <p:ph type="title"/>
          </p:nvPr>
        </p:nvSpPr>
        <p:spPr>
          <a:xfrm>
            <a:off x="414672" y="1018870"/>
            <a:ext cx="11059884" cy="1162051"/>
          </a:xfrm>
        </p:spPr>
        <p:txBody>
          <a:bodyPr lIns="91440" tIns="45720" rIns="91440" bIns="45720" anchor="b"/>
          <a:lstStyle/>
          <a:p>
            <a:r>
              <a:rPr lang="es-ES" sz="4000" dirty="0">
                <a:latin typeface="Calibri Light"/>
                <a:cs typeface="Calibri Light"/>
              </a:rPr>
              <a:t>Hablar sobre lo siguiente:</a:t>
            </a:r>
          </a:p>
          <a:p>
            <a:endParaRPr lang="en-US" dirty="0">
              <a:cs typeface="Calibri"/>
            </a:endParaRPr>
          </a:p>
        </p:txBody>
      </p:sp>
      <p:sp>
        <p:nvSpPr>
          <p:cNvPr id="3" name="Text Placeholder 2">
            <a:extLst>
              <a:ext uri="{FF2B5EF4-FFF2-40B4-BE49-F238E27FC236}">
                <a16:creationId xmlns:a16="http://schemas.microsoft.com/office/drawing/2014/main" id="{57DAE654-AD16-0D33-7DF8-EEED34F6B8DD}"/>
              </a:ext>
            </a:extLst>
          </p:cNvPr>
          <p:cNvSpPr>
            <a:spLocks noGrp="1"/>
          </p:cNvSpPr>
          <p:nvPr>
            <p:ph type="body" idx="1"/>
          </p:nvPr>
        </p:nvSpPr>
        <p:spPr>
          <a:xfrm>
            <a:off x="414672" y="3073954"/>
            <a:ext cx="10363200" cy="710092"/>
          </a:xfrm>
        </p:spPr>
        <p:txBody>
          <a:bodyPr/>
          <a:lstStyle/>
          <a:p>
            <a:pPr>
              <a:lnSpc>
                <a:spcPct val="100000"/>
              </a:lnSpc>
            </a:pPr>
            <a:r>
              <a:rPr lang="es-ES" sz="3400" dirty="0">
                <a:latin typeface="Calibri"/>
                <a:cs typeface="Calibri"/>
              </a:rPr>
              <a:t>¿Por qué es importante identificar a las personas que podrían tener ébola o enfermedad de Marburgo antes de que ingresen a su centro de atención médica?</a:t>
            </a:r>
          </a:p>
          <a:p>
            <a:endParaRPr lang="en-US" sz="2650" dirty="0">
              <a:cs typeface="Calibri"/>
            </a:endParaRPr>
          </a:p>
        </p:txBody>
      </p:sp>
    </p:spTree>
    <p:extLst>
      <p:ext uri="{BB962C8B-B14F-4D97-AF65-F5344CB8AC3E}">
        <p14:creationId xmlns:p14="http://schemas.microsoft.com/office/powerpoint/2010/main" val="198515396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7252" y="674550"/>
            <a:ext cx="8955505" cy="1747631"/>
          </a:xfrm>
        </p:spPr>
        <p:txBody>
          <a:bodyPr lIns="91440" tIns="45720" rIns="91440" bIns="45720" anchor="b" anchorCtr="0">
            <a:noAutofit/>
          </a:bodyPr>
          <a:lstStyle/>
          <a:p>
            <a:pPr>
              <a:lnSpc>
                <a:spcPct val="100000"/>
              </a:lnSpc>
            </a:pPr>
            <a:r>
              <a:rPr lang="es-ES" sz="3800" dirty="0">
                <a:solidFill>
                  <a:schemeClr val="accent5">
                    <a:lumMod val="75000"/>
                  </a:schemeClr>
                </a:solidFill>
                <a:latin typeface="Calibri Light"/>
                <a:cs typeface="Calibri Light"/>
              </a:rPr>
              <a:t>Estrategias clave para prevenir la introducción del ébola o la enfermedad de Marburgo a los centros médicos:</a:t>
            </a:r>
          </a:p>
        </p:txBody>
      </p:sp>
      <p:sp>
        <p:nvSpPr>
          <p:cNvPr id="3" name="Text Placeholder 2"/>
          <p:cNvSpPr>
            <a:spLocks noGrp="1"/>
          </p:cNvSpPr>
          <p:nvPr>
            <p:ph type="body" sz="quarter" idx="10"/>
          </p:nvPr>
        </p:nvSpPr>
        <p:spPr>
          <a:xfrm>
            <a:off x="609600" y="2823938"/>
            <a:ext cx="7716253" cy="2602500"/>
          </a:xfrm>
        </p:spPr>
        <p:txBody>
          <a:bodyPr>
            <a:normAutofit/>
          </a:bodyPr>
          <a:lstStyle/>
          <a:p>
            <a:pPr>
              <a:spcBef>
                <a:spcPct val="30000"/>
              </a:spcBef>
              <a:spcAft>
                <a:spcPts val="600"/>
              </a:spcAft>
              <a:buClr>
                <a:schemeClr val="accent2">
                  <a:lumMod val="60000"/>
                  <a:lumOff val="40000"/>
                </a:schemeClr>
              </a:buClr>
              <a:buFont typeface="Arial" panose="020B0604020202020204" pitchFamily="34" charset="0"/>
              <a:buChar char="•"/>
            </a:pPr>
            <a:r>
              <a:rPr lang="es-ES" sz="4000" b="1" dirty="0">
                <a:solidFill>
                  <a:schemeClr val="accent5">
                    <a:lumMod val="75000"/>
                  </a:schemeClr>
                </a:solidFill>
                <a:latin typeface="Calibri"/>
                <a:cs typeface="Calibri"/>
              </a:rPr>
              <a:t>Identificar</a:t>
            </a:r>
          </a:p>
          <a:p>
            <a:pPr>
              <a:spcAft>
                <a:spcPts val="600"/>
              </a:spcAft>
              <a:buClr>
                <a:schemeClr val="accent2">
                  <a:lumMod val="60000"/>
                  <a:lumOff val="40000"/>
                </a:schemeClr>
              </a:buClr>
              <a:buFont typeface="Arial" panose="020B0604020202020204" pitchFamily="34" charset="0"/>
              <a:buChar char="•"/>
            </a:pPr>
            <a:r>
              <a:rPr lang="es-ES" sz="4000" b="1" dirty="0">
                <a:solidFill>
                  <a:schemeClr val="accent5">
                    <a:lumMod val="75000"/>
                  </a:schemeClr>
                </a:solidFill>
                <a:latin typeface="Calibri"/>
                <a:cs typeface="Calibri"/>
              </a:rPr>
              <a:t>Aislar</a:t>
            </a:r>
          </a:p>
          <a:p>
            <a:pPr>
              <a:spcAft>
                <a:spcPts val="600"/>
              </a:spcAft>
              <a:buClr>
                <a:schemeClr val="accent2">
                  <a:lumMod val="60000"/>
                  <a:lumOff val="40000"/>
                </a:schemeClr>
              </a:buClr>
              <a:buFont typeface="Arial" panose="020B0604020202020204" pitchFamily="34" charset="0"/>
              <a:buChar char="•"/>
            </a:pPr>
            <a:r>
              <a:rPr lang="es-ES" sz="4000" b="1" dirty="0">
                <a:solidFill>
                  <a:schemeClr val="accent5">
                    <a:lumMod val="75000"/>
                  </a:schemeClr>
                </a:solidFill>
                <a:latin typeface="Calibri"/>
                <a:cs typeface="Calibri"/>
              </a:rPr>
              <a:t>Notificar</a:t>
            </a:r>
          </a:p>
        </p:txBody>
      </p:sp>
      <p:grpSp>
        <p:nvGrpSpPr>
          <p:cNvPr id="5" name="Group 4" descr="Una imagen que contiene tres flechas curvas que se conectan entre sí desde arriba hacia abajo en la página. Bajo la primera flecha está la palabra Identificar. Bajo la segunda flecha está la palabra Aislar y bajo la tercera flecha está la palabra Notificar.">
            <a:extLst>
              <a:ext uri="{FF2B5EF4-FFF2-40B4-BE49-F238E27FC236}">
                <a16:creationId xmlns:a16="http://schemas.microsoft.com/office/drawing/2014/main" id="{52C6059D-D04A-8EB2-91D1-F15B2E11F17F}"/>
              </a:ext>
            </a:extLst>
          </p:cNvPr>
          <p:cNvGrpSpPr/>
          <p:nvPr/>
        </p:nvGrpSpPr>
        <p:grpSpPr>
          <a:xfrm>
            <a:off x="8325854" y="1213232"/>
            <a:ext cx="2927807" cy="4937760"/>
            <a:chOff x="8325854" y="1213232"/>
            <a:chExt cx="2927807" cy="4937760"/>
          </a:xfrm>
        </p:grpSpPr>
        <p:pic>
          <p:nvPicPr>
            <p:cNvPr id="4" name="Google Shape;113;g17972f5802a_0_1053" descr="Una imagen que contiene tres flechas curvas que se conectan entre sí desde arriba hacia abajo en la página. Bajo la primera flecha está la palabra Identificar. Bajo la segunda flecha está la palabra Aislar y bajo la tercera flecha está la palabra Notificar.">
              <a:extLst>
                <a:ext uri="{FF2B5EF4-FFF2-40B4-BE49-F238E27FC236}">
                  <a16:creationId xmlns:a16="http://schemas.microsoft.com/office/drawing/2014/main" id="{B1E3CC15-3603-3F41-7F04-4772BF12DC4A}"/>
                </a:ext>
              </a:extLst>
            </p:cNvPr>
            <p:cNvPicPr>
              <a:picLocks noChangeAspect="1"/>
            </p:cNvPicPr>
            <p:nvPr/>
          </p:nvPicPr>
          <p:blipFill rotWithShape="1">
            <a:blip r:embed="rId3">
              <a:alphaModFix/>
            </a:blip>
            <a:srcRect t="795" b="981"/>
            <a:stretch/>
          </p:blipFill>
          <p:spPr>
            <a:xfrm>
              <a:off x="8325854" y="1213232"/>
              <a:ext cx="2927807" cy="4937760"/>
            </a:xfrm>
            <a:custGeom>
              <a:avLst/>
              <a:gdLst/>
              <a:ahLst/>
              <a:cxnLst/>
              <a:rect l="l" t="t" r="r" b="b"/>
              <a:pathLst>
                <a:path w="4049806" h="6858000" extrusionOk="0">
                  <a:moveTo>
                    <a:pt x="0" y="0"/>
                  </a:moveTo>
                  <a:lnTo>
                    <a:pt x="4018525" y="0"/>
                  </a:lnTo>
                  <a:lnTo>
                    <a:pt x="4019816" y="10931"/>
                  </a:lnTo>
                  <a:cubicBezTo>
                    <a:pt x="4034945" y="94836"/>
                    <a:pt x="4032275" y="179884"/>
                    <a:pt x="4036343" y="264297"/>
                  </a:cubicBezTo>
                  <a:cubicBezTo>
                    <a:pt x="4041301" y="367652"/>
                    <a:pt x="4035072" y="471135"/>
                    <a:pt x="4032911" y="574617"/>
                  </a:cubicBezTo>
                  <a:cubicBezTo>
                    <a:pt x="4031004" y="662717"/>
                    <a:pt x="4022232" y="750690"/>
                    <a:pt x="4025029" y="838916"/>
                  </a:cubicBezTo>
                  <a:cubicBezTo>
                    <a:pt x="4025029" y="841968"/>
                    <a:pt x="4025029" y="845019"/>
                    <a:pt x="4025029" y="848070"/>
                  </a:cubicBezTo>
                  <a:cubicBezTo>
                    <a:pt x="4017020" y="945068"/>
                    <a:pt x="4017020" y="1042576"/>
                    <a:pt x="4025029" y="1139574"/>
                  </a:cubicBezTo>
                  <a:cubicBezTo>
                    <a:pt x="4027609" y="1179950"/>
                    <a:pt x="4026885" y="1220466"/>
                    <a:pt x="4022868" y="1260728"/>
                  </a:cubicBezTo>
                  <a:cubicBezTo>
                    <a:pt x="4019054" y="1311960"/>
                    <a:pt x="4006849" y="1364083"/>
                    <a:pt x="4015621" y="1414934"/>
                  </a:cubicBezTo>
                  <a:cubicBezTo>
                    <a:pt x="4021367" y="1456784"/>
                    <a:pt x="4024558" y="1498940"/>
                    <a:pt x="4025156" y="1541172"/>
                  </a:cubicBezTo>
                  <a:cubicBezTo>
                    <a:pt x="4029478" y="1635755"/>
                    <a:pt x="4025283" y="1730847"/>
                    <a:pt x="4023757" y="1825685"/>
                  </a:cubicBezTo>
                  <a:cubicBezTo>
                    <a:pt x="4021850" y="1936286"/>
                    <a:pt x="4024647" y="2046634"/>
                    <a:pt x="4015748" y="2157235"/>
                  </a:cubicBezTo>
                  <a:cubicBezTo>
                    <a:pt x="4010790" y="2246581"/>
                    <a:pt x="4010790" y="2336130"/>
                    <a:pt x="4015748" y="2425476"/>
                  </a:cubicBezTo>
                  <a:cubicBezTo>
                    <a:pt x="4018164" y="2507473"/>
                    <a:pt x="4030495" y="2588454"/>
                    <a:pt x="4028461" y="2671214"/>
                  </a:cubicBezTo>
                  <a:cubicBezTo>
                    <a:pt x="4026046" y="2767832"/>
                    <a:pt x="4014604" y="2863940"/>
                    <a:pt x="4018164" y="2960685"/>
                  </a:cubicBezTo>
                  <a:cubicBezTo>
                    <a:pt x="4019816" y="3006832"/>
                    <a:pt x="4019944" y="3052980"/>
                    <a:pt x="4020961" y="3099127"/>
                  </a:cubicBezTo>
                  <a:cubicBezTo>
                    <a:pt x="4021978" y="3154682"/>
                    <a:pt x="4032021" y="3210110"/>
                    <a:pt x="4026427" y="3265665"/>
                  </a:cubicBezTo>
                  <a:cubicBezTo>
                    <a:pt x="4017147" y="3358087"/>
                    <a:pt x="3993120" y="3448857"/>
                    <a:pt x="4008121" y="3543567"/>
                  </a:cubicBezTo>
                  <a:cubicBezTo>
                    <a:pt x="4016384" y="3595690"/>
                    <a:pt x="4025791" y="3647940"/>
                    <a:pt x="4030495" y="3700571"/>
                  </a:cubicBezTo>
                  <a:cubicBezTo>
                    <a:pt x="4034690" y="3747608"/>
                    <a:pt x="4045369" y="3795408"/>
                    <a:pt x="4037233" y="3842191"/>
                  </a:cubicBezTo>
                  <a:cubicBezTo>
                    <a:pt x="4030368" y="3882237"/>
                    <a:pt x="4034055" y="3922282"/>
                    <a:pt x="4028715" y="3962327"/>
                  </a:cubicBezTo>
                  <a:cubicBezTo>
                    <a:pt x="4021723" y="4014831"/>
                    <a:pt x="4017910" y="4068352"/>
                    <a:pt x="4012697" y="4121111"/>
                  </a:cubicBezTo>
                  <a:cubicBezTo>
                    <a:pt x="4007866" y="4169038"/>
                    <a:pt x="4004307" y="4216838"/>
                    <a:pt x="4017020" y="4261841"/>
                  </a:cubicBezTo>
                  <a:cubicBezTo>
                    <a:pt x="4048039" y="4375112"/>
                    <a:pt x="4031004" y="4487748"/>
                    <a:pt x="4019308" y="4600257"/>
                  </a:cubicBezTo>
                  <a:cubicBezTo>
                    <a:pt x="4013587" y="4655049"/>
                    <a:pt x="4005197" y="4712765"/>
                    <a:pt x="4017910" y="4762853"/>
                  </a:cubicBezTo>
                  <a:cubicBezTo>
                    <a:pt x="4041428" y="4851716"/>
                    <a:pt x="4022995" y="4936764"/>
                    <a:pt x="4012824" y="5021432"/>
                  </a:cubicBezTo>
                  <a:cubicBezTo>
                    <a:pt x="4002654" y="5106099"/>
                    <a:pt x="4000239" y="5189495"/>
                    <a:pt x="4018037" y="5272637"/>
                  </a:cubicBezTo>
                  <a:cubicBezTo>
                    <a:pt x="4030495" y="5331116"/>
                    <a:pt x="4030495" y="5390612"/>
                    <a:pt x="4032021" y="5449600"/>
                  </a:cubicBezTo>
                  <a:cubicBezTo>
                    <a:pt x="4032911" y="5486339"/>
                    <a:pt x="4019308" y="5523842"/>
                    <a:pt x="4010282" y="5560582"/>
                  </a:cubicBezTo>
                  <a:cubicBezTo>
                    <a:pt x="3994009" y="5626943"/>
                    <a:pt x="3988162" y="5694321"/>
                    <a:pt x="4010282" y="5759029"/>
                  </a:cubicBezTo>
                  <a:cubicBezTo>
                    <a:pt x="4040793" y="5848655"/>
                    <a:pt x="4058336" y="5938407"/>
                    <a:pt x="4045623" y="6033117"/>
                  </a:cubicBezTo>
                  <a:cubicBezTo>
                    <a:pt x="4038377" y="6091724"/>
                    <a:pt x="4036597" y="6151347"/>
                    <a:pt x="4025664" y="6209190"/>
                  </a:cubicBezTo>
                  <a:cubicBezTo>
                    <a:pt x="4007358" y="6304790"/>
                    <a:pt x="4013841" y="6399882"/>
                    <a:pt x="4028461" y="6494211"/>
                  </a:cubicBezTo>
                  <a:cubicBezTo>
                    <a:pt x="4038542" y="6573081"/>
                    <a:pt x="4039610" y="6652829"/>
                    <a:pt x="4031639" y="6731941"/>
                  </a:cubicBezTo>
                  <a:lnTo>
                    <a:pt x="4022913" y="6858000"/>
                  </a:lnTo>
                  <a:lnTo>
                    <a:pt x="0" y="6858000"/>
                  </a:lnTo>
                  <a:close/>
                </a:path>
              </a:pathLst>
            </a:custGeom>
            <a:noFill/>
            <a:ln>
              <a:noFill/>
            </a:ln>
          </p:spPr>
        </p:pic>
        <p:sp>
          <p:nvSpPr>
            <p:cNvPr id="7" name="TextBox 6">
              <a:extLst>
                <a:ext uri="{FF2B5EF4-FFF2-40B4-BE49-F238E27FC236}">
                  <a16:creationId xmlns:a16="http://schemas.microsoft.com/office/drawing/2014/main" id="{23A08A55-F119-189C-83BA-BBCABFF24207}"/>
                </a:ext>
              </a:extLst>
            </p:cNvPr>
            <p:cNvSpPr txBox="1"/>
            <p:nvPr/>
          </p:nvSpPr>
          <p:spPr>
            <a:xfrm>
              <a:off x="9391650" y="2057401"/>
              <a:ext cx="1463040" cy="461665"/>
            </a:xfrm>
            <a:prstGeom prst="rect">
              <a:avLst/>
            </a:prstGeom>
            <a:solidFill>
              <a:schemeClr val="bg2"/>
            </a:solidFill>
          </p:spPr>
          <p:txBody>
            <a:bodyPr wrap="square" rtlCol="0">
              <a:spAutoFit/>
            </a:bodyPr>
            <a:lstStyle/>
            <a:p>
              <a:r>
                <a:rPr lang="es-US" sz="2400" dirty="0">
                  <a:solidFill>
                    <a:srgbClr val="000000"/>
                  </a:solidFill>
                  <a:latin typeface="Calibri" panose="020F0502020204030204" pitchFamily="34" charset="0"/>
                </a:rPr>
                <a:t>Identificar</a:t>
              </a:r>
              <a:endParaRPr lang="en-US" sz="2400" dirty="0">
                <a:solidFill>
                  <a:srgbClr val="000000"/>
                </a:solidFill>
                <a:latin typeface="Calibri" panose="020F0502020204030204" pitchFamily="34" charset="0"/>
              </a:endParaRPr>
            </a:p>
          </p:txBody>
        </p:sp>
        <p:sp>
          <p:nvSpPr>
            <p:cNvPr id="8" name="TextBox 7">
              <a:extLst>
                <a:ext uri="{FF2B5EF4-FFF2-40B4-BE49-F238E27FC236}">
                  <a16:creationId xmlns:a16="http://schemas.microsoft.com/office/drawing/2014/main" id="{C6858C9B-E0FE-B5A0-A98A-D685C6CC334D}"/>
                </a:ext>
              </a:extLst>
            </p:cNvPr>
            <p:cNvSpPr txBox="1"/>
            <p:nvPr/>
          </p:nvSpPr>
          <p:spPr>
            <a:xfrm>
              <a:off x="8763000" y="3467100"/>
              <a:ext cx="1463040" cy="584775"/>
            </a:xfrm>
            <a:prstGeom prst="rect">
              <a:avLst/>
            </a:prstGeom>
            <a:solidFill>
              <a:schemeClr val="bg2"/>
            </a:solidFill>
          </p:spPr>
          <p:txBody>
            <a:bodyPr wrap="square" rtlCol="0">
              <a:spAutoFit/>
            </a:bodyPr>
            <a:lstStyle/>
            <a:p>
              <a:r>
                <a:rPr lang="es-US" sz="3200" dirty="0">
                  <a:solidFill>
                    <a:srgbClr val="000000"/>
                  </a:solidFill>
                  <a:latin typeface="Calibri" panose="020F0502020204030204" pitchFamily="34" charset="0"/>
                </a:rPr>
                <a:t>Aislar</a:t>
              </a:r>
              <a:endParaRPr lang="en-US" sz="3200" dirty="0">
                <a:solidFill>
                  <a:srgbClr val="000000"/>
                </a:solidFill>
                <a:latin typeface="Calibri" panose="020F0502020204030204" pitchFamily="34" charset="0"/>
              </a:endParaRPr>
            </a:p>
          </p:txBody>
        </p:sp>
        <p:sp>
          <p:nvSpPr>
            <p:cNvPr id="9" name="TextBox 8">
              <a:extLst>
                <a:ext uri="{FF2B5EF4-FFF2-40B4-BE49-F238E27FC236}">
                  <a16:creationId xmlns:a16="http://schemas.microsoft.com/office/drawing/2014/main" id="{45332191-D87F-CD88-9473-80B2904BE056}"/>
                </a:ext>
              </a:extLst>
            </p:cNvPr>
            <p:cNvSpPr txBox="1"/>
            <p:nvPr/>
          </p:nvSpPr>
          <p:spPr>
            <a:xfrm>
              <a:off x="9452510" y="4942759"/>
              <a:ext cx="1402180" cy="477054"/>
            </a:xfrm>
            <a:prstGeom prst="rect">
              <a:avLst/>
            </a:prstGeom>
            <a:solidFill>
              <a:schemeClr val="bg2"/>
            </a:solidFill>
          </p:spPr>
          <p:txBody>
            <a:bodyPr wrap="square" rtlCol="0">
              <a:spAutoFit/>
            </a:bodyPr>
            <a:lstStyle/>
            <a:p>
              <a:r>
                <a:rPr lang="es-US" sz="2500" dirty="0">
                  <a:solidFill>
                    <a:srgbClr val="000000"/>
                  </a:solidFill>
                  <a:latin typeface="Calibri" panose="020F0502020204030204" pitchFamily="34" charset="0"/>
                </a:rPr>
                <a:t>Notificar</a:t>
              </a:r>
              <a:endParaRPr lang="en-US" sz="2500" dirty="0">
                <a:solidFill>
                  <a:srgbClr val="000000"/>
                </a:solidFill>
                <a:latin typeface="Calibri" panose="020F0502020204030204" pitchFamily="34" charset="0"/>
              </a:endParaRPr>
            </a:p>
          </p:txBody>
        </p:sp>
      </p:grpSp>
    </p:spTree>
    <p:extLst>
      <p:ext uri="{BB962C8B-B14F-4D97-AF65-F5344CB8AC3E}">
        <p14:creationId xmlns:p14="http://schemas.microsoft.com/office/powerpoint/2010/main" val="212283141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a:xfrm>
            <a:off x="523876" y="274639"/>
            <a:ext cx="10972800" cy="981739"/>
          </a:xfrm>
        </p:spPr>
        <p:txBody>
          <a:bodyPr vert="horz" lIns="91440" tIns="45720" rIns="91440" bIns="45720" rtlCol="0" anchor="b" anchorCtr="0">
            <a:normAutofit/>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Identificar</a:t>
            </a:r>
          </a:p>
        </p:txBody>
      </p:sp>
      <p:sp>
        <p:nvSpPr>
          <p:cNvPr id="4" name="TextBox 3">
            <a:extLst>
              <a:ext uri="{FF2B5EF4-FFF2-40B4-BE49-F238E27FC236}">
                <a16:creationId xmlns:a16="http://schemas.microsoft.com/office/drawing/2014/main" id="{91004A16-2597-4BB3-98B6-AE2CEA57BA82}"/>
              </a:ext>
            </a:extLst>
          </p:cNvPr>
          <p:cNvSpPr txBox="1"/>
          <p:nvPr/>
        </p:nvSpPr>
        <p:spPr>
          <a:xfrm>
            <a:off x="523876" y="1406341"/>
            <a:ext cx="7327033" cy="4524315"/>
          </a:xfrm>
          <a:prstGeom prst="rect">
            <a:avLst/>
          </a:prstGeom>
          <a:noFill/>
        </p:spPr>
        <p:txBody>
          <a:bodyPr wrap="square" lIns="91440" tIns="45720" rIns="91440" bIns="45720" rtlCol="0" anchor="t">
            <a:spAutoFit/>
          </a:bodyPr>
          <a:lstStyle/>
          <a:p>
            <a:r>
              <a:rPr lang="es-ES" sz="3200" dirty="0">
                <a:solidFill>
                  <a:srgbClr val="000000"/>
                </a:solidFill>
                <a:latin typeface="Calibri"/>
                <a:cs typeface="Calibri"/>
              </a:rPr>
              <a:t>La </a:t>
            </a:r>
            <a:r>
              <a:rPr lang="es-ES" sz="3200" b="1" u="sng" dirty="0">
                <a:solidFill>
                  <a:schemeClr val="accent5">
                    <a:lumMod val="75000"/>
                  </a:schemeClr>
                </a:solidFill>
                <a:latin typeface="Myriad Web Pro"/>
                <a:cs typeface="Calibri"/>
              </a:rPr>
              <a:t>evaluación</a:t>
            </a:r>
            <a:r>
              <a:rPr lang="es-ES" sz="3200" b="1" dirty="0">
                <a:solidFill>
                  <a:schemeClr val="accent2">
                    <a:lumMod val="50000"/>
                  </a:schemeClr>
                </a:solidFill>
                <a:latin typeface="Myriad Web Pro"/>
                <a:cs typeface="Calibri"/>
              </a:rPr>
              <a:t> </a:t>
            </a:r>
            <a:r>
              <a:rPr lang="es-ES" sz="3200" dirty="0">
                <a:solidFill>
                  <a:srgbClr val="000000"/>
                </a:solidFill>
                <a:latin typeface="Calibri"/>
                <a:cs typeface="Calibri"/>
              </a:rPr>
              <a:t>es el proceso de determinar si un paciente cumple con la definición estandarizada de caso. </a:t>
            </a:r>
          </a:p>
          <a:p>
            <a:endParaRPr lang="en-US" sz="3200" dirty="0">
              <a:solidFill>
                <a:srgbClr val="000000"/>
              </a:solidFill>
              <a:latin typeface="Calibri"/>
              <a:cs typeface="Calibri"/>
            </a:endParaRPr>
          </a:p>
          <a:p>
            <a:r>
              <a:rPr lang="es-ES" sz="3200" dirty="0">
                <a:solidFill>
                  <a:srgbClr val="000000"/>
                </a:solidFill>
                <a:latin typeface="Calibri"/>
                <a:cs typeface="Calibri"/>
              </a:rPr>
              <a:t>La evaluación debería ocurrir en el punto de entrada antes de ingresar a un centro de atención médica.</a:t>
            </a:r>
          </a:p>
          <a:p>
            <a:endParaRPr lang="en-US" sz="3200" dirty="0">
              <a:solidFill>
                <a:schemeClr val="tx1"/>
              </a:solidFill>
              <a:latin typeface="Calibri"/>
              <a:cs typeface="Calibri"/>
            </a:endParaRPr>
          </a:p>
          <a:p>
            <a:endParaRPr lang="en-US" sz="3200" b="1" dirty="0">
              <a:solidFill>
                <a:schemeClr val="accent1"/>
              </a:solidFill>
            </a:endParaRPr>
          </a:p>
        </p:txBody>
      </p:sp>
      <p:grpSp>
        <p:nvGrpSpPr>
          <p:cNvPr id="3" name="Group 2" descr="Una imagen que contiene tres flechas curvas que se conectan entre sí desde arriba hacia abajo en la página. Bajo la primera flecha está la palabra Identificar. Bajo la segunda flecha está la palabra Aislar y bajo la tercera flecha está la palabra Notificar.">
            <a:extLst>
              <a:ext uri="{FF2B5EF4-FFF2-40B4-BE49-F238E27FC236}">
                <a16:creationId xmlns:a16="http://schemas.microsoft.com/office/drawing/2014/main" id="{ADCE7C6B-C32C-DC2B-EEC3-A798F91033F6}"/>
              </a:ext>
            </a:extLst>
          </p:cNvPr>
          <p:cNvGrpSpPr/>
          <p:nvPr/>
        </p:nvGrpSpPr>
        <p:grpSpPr>
          <a:xfrm>
            <a:off x="8516354" y="711652"/>
            <a:ext cx="2956510" cy="4970217"/>
            <a:chOff x="8516354" y="711652"/>
            <a:chExt cx="2956510" cy="4970217"/>
          </a:xfrm>
        </p:grpSpPr>
        <p:pic>
          <p:nvPicPr>
            <p:cNvPr id="5" name="Google Shape;113;g17972f5802a_0_1053" descr="Una imagen que contiene tres flechas curvas que se conectan entre sí desde arriba hacia abajo en la página. Bajo la primera flecha está la palabra Identificar. Bajo la segunda flecha está la palabra Aislar y bajo la tercera flecha está la palabra Notificar.">
              <a:extLst>
                <a:ext uri="{FF2B5EF4-FFF2-40B4-BE49-F238E27FC236}">
                  <a16:creationId xmlns:a16="http://schemas.microsoft.com/office/drawing/2014/main" id="{F2DC3079-F3EB-C60F-48FA-9ED86B69FD2A}"/>
                </a:ext>
              </a:extLst>
            </p:cNvPr>
            <p:cNvPicPr preferRelativeResize="0"/>
            <p:nvPr/>
          </p:nvPicPr>
          <p:blipFill rotWithShape="1">
            <a:blip r:embed="rId3">
              <a:alphaModFix/>
            </a:blip>
            <a:srcRect t="795" b="981"/>
            <a:stretch/>
          </p:blipFill>
          <p:spPr>
            <a:xfrm>
              <a:off x="8525812" y="711652"/>
              <a:ext cx="2947052" cy="4970217"/>
            </a:xfrm>
            <a:custGeom>
              <a:avLst/>
              <a:gdLst/>
              <a:ahLst/>
              <a:cxnLst/>
              <a:rect l="l" t="t" r="r" b="b"/>
              <a:pathLst>
                <a:path w="4049806" h="6858000" extrusionOk="0">
                  <a:moveTo>
                    <a:pt x="0" y="0"/>
                  </a:moveTo>
                  <a:lnTo>
                    <a:pt x="4018525" y="0"/>
                  </a:lnTo>
                  <a:lnTo>
                    <a:pt x="4019816" y="10931"/>
                  </a:lnTo>
                  <a:cubicBezTo>
                    <a:pt x="4034945" y="94836"/>
                    <a:pt x="4032275" y="179884"/>
                    <a:pt x="4036343" y="264297"/>
                  </a:cubicBezTo>
                  <a:cubicBezTo>
                    <a:pt x="4041301" y="367652"/>
                    <a:pt x="4035072" y="471135"/>
                    <a:pt x="4032911" y="574617"/>
                  </a:cubicBezTo>
                  <a:cubicBezTo>
                    <a:pt x="4031004" y="662717"/>
                    <a:pt x="4022232" y="750690"/>
                    <a:pt x="4025029" y="838916"/>
                  </a:cubicBezTo>
                  <a:cubicBezTo>
                    <a:pt x="4025029" y="841968"/>
                    <a:pt x="4025029" y="845019"/>
                    <a:pt x="4025029" y="848070"/>
                  </a:cubicBezTo>
                  <a:cubicBezTo>
                    <a:pt x="4017020" y="945068"/>
                    <a:pt x="4017020" y="1042576"/>
                    <a:pt x="4025029" y="1139574"/>
                  </a:cubicBezTo>
                  <a:cubicBezTo>
                    <a:pt x="4027609" y="1179950"/>
                    <a:pt x="4026885" y="1220466"/>
                    <a:pt x="4022868" y="1260728"/>
                  </a:cubicBezTo>
                  <a:cubicBezTo>
                    <a:pt x="4019054" y="1311960"/>
                    <a:pt x="4006849" y="1364083"/>
                    <a:pt x="4015621" y="1414934"/>
                  </a:cubicBezTo>
                  <a:cubicBezTo>
                    <a:pt x="4021367" y="1456784"/>
                    <a:pt x="4024558" y="1498940"/>
                    <a:pt x="4025156" y="1541172"/>
                  </a:cubicBezTo>
                  <a:cubicBezTo>
                    <a:pt x="4029478" y="1635755"/>
                    <a:pt x="4025283" y="1730847"/>
                    <a:pt x="4023757" y="1825685"/>
                  </a:cubicBezTo>
                  <a:cubicBezTo>
                    <a:pt x="4021850" y="1936286"/>
                    <a:pt x="4024647" y="2046634"/>
                    <a:pt x="4015748" y="2157235"/>
                  </a:cubicBezTo>
                  <a:cubicBezTo>
                    <a:pt x="4010790" y="2246581"/>
                    <a:pt x="4010790" y="2336130"/>
                    <a:pt x="4015748" y="2425476"/>
                  </a:cubicBezTo>
                  <a:cubicBezTo>
                    <a:pt x="4018164" y="2507473"/>
                    <a:pt x="4030495" y="2588454"/>
                    <a:pt x="4028461" y="2671214"/>
                  </a:cubicBezTo>
                  <a:cubicBezTo>
                    <a:pt x="4026046" y="2767832"/>
                    <a:pt x="4014604" y="2863940"/>
                    <a:pt x="4018164" y="2960685"/>
                  </a:cubicBezTo>
                  <a:cubicBezTo>
                    <a:pt x="4019816" y="3006832"/>
                    <a:pt x="4019944" y="3052980"/>
                    <a:pt x="4020961" y="3099127"/>
                  </a:cubicBezTo>
                  <a:cubicBezTo>
                    <a:pt x="4021978" y="3154682"/>
                    <a:pt x="4032021" y="3210110"/>
                    <a:pt x="4026427" y="3265665"/>
                  </a:cubicBezTo>
                  <a:cubicBezTo>
                    <a:pt x="4017147" y="3358087"/>
                    <a:pt x="3993120" y="3448857"/>
                    <a:pt x="4008121" y="3543567"/>
                  </a:cubicBezTo>
                  <a:cubicBezTo>
                    <a:pt x="4016384" y="3595690"/>
                    <a:pt x="4025791" y="3647940"/>
                    <a:pt x="4030495" y="3700571"/>
                  </a:cubicBezTo>
                  <a:cubicBezTo>
                    <a:pt x="4034690" y="3747608"/>
                    <a:pt x="4045369" y="3795408"/>
                    <a:pt x="4037233" y="3842191"/>
                  </a:cubicBezTo>
                  <a:cubicBezTo>
                    <a:pt x="4030368" y="3882237"/>
                    <a:pt x="4034055" y="3922282"/>
                    <a:pt x="4028715" y="3962327"/>
                  </a:cubicBezTo>
                  <a:cubicBezTo>
                    <a:pt x="4021723" y="4014831"/>
                    <a:pt x="4017910" y="4068352"/>
                    <a:pt x="4012697" y="4121111"/>
                  </a:cubicBezTo>
                  <a:cubicBezTo>
                    <a:pt x="4007866" y="4169038"/>
                    <a:pt x="4004307" y="4216838"/>
                    <a:pt x="4017020" y="4261841"/>
                  </a:cubicBezTo>
                  <a:cubicBezTo>
                    <a:pt x="4048039" y="4375112"/>
                    <a:pt x="4031004" y="4487748"/>
                    <a:pt x="4019308" y="4600257"/>
                  </a:cubicBezTo>
                  <a:cubicBezTo>
                    <a:pt x="4013587" y="4655049"/>
                    <a:pt x="4005197" y="4712765"/>
                    <a:pt x="4017910" y="4762853"/>
                  </a:cubicBezTo>
                  <a:cubicBezTo>
                    <a:pt x="4041428" y="4851716"/>
                    <a:pt x="4022995" y="4936764"/>
                    <a:pt x="4012824" y="5021432"/>
                  </a:cubicBezTo>
                  <a:cubicBezTo>
                    <a:pt x="4002654" y="5106099"/>
                    <a:pt x="4000239" y="5189495"/>
                    <a:pt x="4018037" y="5272637"/>
                  </a:cubicBezTo>
                  <a:cubicBezTo>
                    <a:pt x="4030495" y="5331116"/>
                    <a:pt x="4030495" y="5390612"/>
                    <a:pt x="4032021" y="5449600"/>
                  </a:cubicBezTo>
                  <a:cubicBezTo>
                    <a:pt x="4032911" y="5486339"/>
                    <a:pt x="4019308" y="5523842"/>
                    <a:pt x="4010282" y="5560582"/>
                  </a:cubicBezTo>
                  <a:cubicBezTo>
                    <a:pt x="3994009" y="5626943"/>
                    <a:pt x="3988162" y="5694321"/>
                    <a:pt x="4010282" y="5759029"/>
                  </a:cubicBezTo>
                  <a:cubicBezTo>
                    <a:pt x="4040793" y="5848655"/>
                    <a:pt x="4058336" y="5938407"/>
                    <a:pt x="4045623" y="6033117"/>
                  </a:cubicBezTo>
                  <a:cubicBezTo>
                    <a:pt x="4038377" y="6091724"/>
                    <a:pt x="4036597" y="6151347"/>
                    <a:pt x="4025664" y="6209190"/>
                  </a:cubicBezTo>
                  <a:cubicBezTo>
                    <a:pt x="4007358" y="6304790"/>
                    <a:pt x="4013841" y="6399882"/>
                    <a:pt x="4028461" y="6494211"/>
                  </a:cubicBezTo>
                  <a:cubicBezTo>
                    <a:pt x="4038542" y="6573081"/>
                    <a:pt x="4039610" y="6652829"/>
                    <a:pt x="4031639" y="6731941"/>
                  </a:cubicBezTo>
                  <a:lnTo>
                    <a:pt x="4022913" y="6858000"/>
                  </a:lnTo>
                  <a:lnTo>
                    <a:pt x="0" y="6858000"/>
                  </a:lnTo>
                  <a:close/>
                </a:path>
              </a:pathLst>
            </a:custGeom>
            <a:noFill/>
            <a:ln>
              <a:noFill/>
            </a:ln>
          </p:spPr>
        </p:pic>
        <p:pic>
          <p:nvPicPr>
            <p:cNvPr id="6" name="Google Shape;113;g17972f5802a_0_1053" descr="Una imagen que contiene tres flechas curvas que se conectan entre sí desde arriba hacia abajo en la página. Bajo la primera flecha está la palabra Identificar. Bajo la segunda flecha está la palabra Aislar y bajo la tercera flecha está la palabra Notificar.">
              <a:extLst>
                <a:ext uri="{FF2B5EF4-FFF2-40B4-BE49-F238E27FC236}">
                  <a16:creationId xmlns:a16="http://schemas.microsoft.com/office/drawing/2014/main" id="{847C3E7E-C63D-A536-AA89-FF7D97A571D2}"/>
                </a:ext>
              </a:extLst>
            </p:cNvPr>
            <p:cNvPicPr>
              <a:picLocks noChangeAspect="1"/>
            </p:cNvPicPr>
            <p:nvPr/>
          </p:nvPicPr>
          <p:blipFill rotWithShape="1">
            <a:blip r:embed="rId3">
              <a:alphaModFix/>
            </a:blip>
            <a:srcRect t="795" b="981"/>
            <a:stretch/>
          </p:blipFill>
          <p:spPr>
            <a:xfrm>
              <a:off x="8516354" y="736982"/>
              <a:ext cx="2927807" cy="4937760"/>
            </a:xfrm>
            <a:custGeom>
              <a:avLst/>
              <a:gdLst/>
              <a:ahLst/>
              <a:cxnLst/>
              <a:rect l="l" t="t" r="r" b="b"/>
              <a:pathLst>
                <a:path w="4049806" h="6858000" extrusionOk="0">
                  <a:moveTo>
                    <a:pt x="0" y="0"/>
                  </a:moveTo>
                  <a:lnTo>
                    <a:pt x="4018525" y="0"/>
                  </a:lnTo>
                  <a:lnTo>
                    <a:pt x="4019816" y="10931"/>
                  </a:lnTo>
                  <a:cubicBezTo>
                    <a:pt x="4034945" y="94836"/>
                    <a:pt x="4032275" y="179884"/>
                    <a:pt x="4036343" y="264297"/>
                  </a:cubicBezTo>
                  <a:cubicBezTo>
                    <a:pt x="4041301" y="367652"/>
                    <a:pt x="4035072" y="471135"/>
                    <a:pt x="4032911" y="574617"/>
                  </a:cubicBezTo>
                  <a:cubicBezTo>
                    <a:pt x="4031004" y="662717"/>
                    <a:pt x="4022232" y="750690"/>
                    <a:pt x="4025029" y="838916"/>
                  </a:cubicBezTo>
                  <a:cubicBezTo>
                    <a:pt x="4025029" y="841968"/>
                    <a:pt x="4025029" y="845019"/>
                    <a:pt x="4025029" y="848070"/>
                  </a:cubicBezTo>
                  <a:cubicBezTo>
                    <a:pt x="4017020" y="945068"/>
                    <a:pt x="4017020" y="1042576"/>
                    <a:pt x="4025029" y="1139574"/>
                  </a:cubicBezTo>
                  <a:cubicBezTo>
                    <a:pt x="4027609" y="1179950"/>
                    <a:pt x="4026885" y="1220466"/>
                    <a:pt x="4022868" y="1260728"/>
                  </a:cubicBezTo>
                  <a:cubicBezTo>
                    <a:pt x="4019054" y="1311960"/>
                    <a:pt x="4006849" y="1364083"/>
                    <a:pt x="4015621" y="1414934"/>
                  </a:cubicBezTo>
                  <a:cubicBezTo>
                    <a:pt x="4021367" y="1456784"/>
                    <a:pt x="4024558" y="1498940"/>
                    <a:pt x="4025156" y="1541172"/>
                  </a:cubicBezTo>
                  <a:cubicBezTo>
                    <a:pt x="4029478" y="1635755"/>
                    <a:pt x="4025283" y="1730847"/>
                    <a:pt x="4023757" y="1825685"/>
                  </a:cubicBezTo>
                  <a:cubicBezTo>
                    <a:pt x="4021850" y="1936286"/>
                    <a:pt x="4024647" y="2046634"/>
                    <a:pt x="4015748" y="2157235"/>
                  </a:cubicBezTo>
                  <a:cubicBezTo>
                    <a:pt x="4010790" y="2246581"/>
                    <a:pt x="4010790" y="2336130"/>
                    <a:pt x="4015748" y="2425476"/>
                  </a:cubicBezTo>
                  <a:cubicBezTo>
                    <a:pt x="4018164" y="2507473"/>
                    <a:pt x="4030495" y="2588454"/>
                    <a:pt x="4028461" y="2671214"/>
                  </a:cubicBezTo>
                  <a:cubicBezTo>
                    <a:pt x="4026046" y="2767832"/>
                    <a:pt x="4014604" y="2863940"/>
                    <a:pt x="4018164" y="2960685"/>
                  </a:cubicBezTo>
                  <a:cubicBezTo>
                    <a:pt x="4019816" y="3006832"/>
                    <a:pt x="4019944" y="3052980"/>
                    <a:pt x="4020961" y="3099127"/>
                  </a:cubicBezTo>
                  <a:cubicBezTo>
                    <a:pt x="4021978" y="3154682"/>
                    <a:pt x="4032021" y="3210110"/>
                    <a:pt x="4026427" y="3265665"/>
                  </a:cubicBezTo>
                  <a:cubicBezTo>
                    <a:pt x="4017147" y="3358087"/>
                    <a:pt x="3993120" y="3448857"/>
                    <a:pt x="4008121" y="3543567"/>
                  </a:cubicBezTo>
                  <a:cubicBezTo>
                    <a:pt x="4016384" y="3595690"/>
                    <a:pt x="4025791" y="3647940"/>
                    <a:pt x="4030495" y="3700571"/>
                  </a:cubicBezTo>
                  <a:cubicBezTo>
                    <a:pt x="4034690" y="3747608"/>
                    <a:pt x="4045369" y="3795408"/>
                    <a:pt x="4037233" y="3842191"/>
                  </a:cubicBezTo>
                  <a:cubicBezTo>
                    <a:pt x="4030368" y="3882237"/>
                    <a:pt x="4034055" y="3922282"/>
                    <a:pt x="4028715" y="3962327"/>
                  </a:cubicBezTo>
                  <a:cubicBezTo>
                    <a:pt x="4021723" y="4014831"/>
                    <a:pt x="4017910" y="4068352"/>
                    <a:pt x="4012697" y="4121111"/>
                  </a:cubicBezTo>
                  <a:cubicBezTo>
                    <a:pt x="4007866" y="4169038"/>
                    <a:pt x="4004307" y="4216838"/>
                    <a:pt x="4017020" y="4261841"/>
                  </a:cubicBezTo>
                  <a:cubicBezTo>
                    <a:pt x="4048039" y="4375112"/>
                    <a:pt x="4031004" y="4487748"/>
                    <a:pt x="4019308" y="4600257"/>
                  </a:cubicBezTo>
                  <a:cubicBezTo>
                    <a:pt x="4013587" y="4655049"/>
                    <a:pt x="4005197" y="4712765"/>
                    <a:pt x="4017910" y="4762853"/>
                  </a:cubicBezTo>
                  <a:cubicBezTo>
                    <a:pt x="4041428" y="4851716"/>
                    <a:pt x="4022995" y="4936764"/>
                    <a:pt x="4012824" y="5021432"/>
                  </a:cubicBezTo>
                  <a:cubicBezTo>
                    <a:pt x="4002654" y="5106099"/>
                    <a:pt x="4000239" y="5189495"/>
                    <a:pt x="4018037" y="5272637"/>
                  </a:cubicBezTo>
                  <a:cubicBezTo>
                    <a:pt x="4030495" y="5331116"/>
                    <a:pt x="4030495" y="5390612"/>
                    <a:pt x="4032021" y="5449600"/>
                  </a:cubicBezTo>
                  <a:cubicBezTo>
                    <a:pt x="4032911" y="5486339"/>
                    <a:pt x="4019308" y="5523842"/>
                    <a:pt x="4010282" y="5560582"/>
                  </a:cubicBezTo>
                  <a:cubicBezTo>
                    <a:pt x="3994009" y="5626943"/>
                    <a:pt x="3988162" y="5694321"/>
                    <a:pt x="4010282" y="5759029"/>
                  </a:cubicBezTo>
                  <a:cubicBezTo>
                    <a:pt x="4040793" y="5848655"/>
                    <a:pt x="4058336" y="5938407"/>
                    <a:pt x="4045623" y="6033117"/>
                  </a:cubicBezTo>
                  <a:cubicBezTo>
                    <a:pt x="4038377" y="6091724"/>
                    <a:pt x="4036597" y="6151347"/>
                    <a:pt x="4025664" y="6209190"/>
                  </a:cubicBezTo>
                  <a:cubicBezTo>
                    <a:pt x="4007358" y="6304790"/>
                    <a:pt x="4013841" y="6399882"/>
                    <a:pt x="4028461" y="6494211"/>
                  </a:cubicBezTo>
                  <a:cubicBezTo>
                    <a:pt x="4038542" y="6573081"/>
                    <a:pt x="4039610" y="6652829"/>
                    <a:pt x="4031639" y="6731941"/>
                  </a:cubicBezTo>
                  <a:lnTo>
                    <a:pt x="4022913" y="6858000"/>
                  </a:lnTo>
                  <a:lnTo>
                    <a:pt x="0" y="6858000"/>
                  </a:lnTo>
                  <a:close/>
                </a:path>
              </a:pathLst>
            </a:custGeom>
            <a:noFill/>
            <a:ln>
              <a:noFill/>
            </a:ln>
          </p:spPr>
        </p:pic>
        <p:sp>
          <p:nvSpPr>
            <p:cNvPr id="10" name="TextBox 9">
              <a:extLst>
                <a:ext uri="{FF2B5EF4-FFF2-40B4-BE49-F238E27FC236}">
                  <a16:creationId xmlns:a16="http://schemas.microsoft.com/office/drawing/2014/main" id="{D1A2E226-2642-E43E-3B55-6A596D6B9FD0}"/>
                </a:ext>
              </a:extLst>
            </p:cNvPr>
            <p:cNvSpPr txBox="1"/>
            <p:nvPr/>
          </p:nvSpPr>
          <p:spPr>
            <a:xfrm>
              <a:off x="9569328" y="1617018"/>
              <a:ext cx="1485900" cy="461665"/>
            </a:xfrm>
            <a:prstGeom prst="rect">
              <a:avLst/>
            </a:prstGeom>
            <a:solidFill>
              <a:schemeClr val="bg2"/>
            </a:solidFill>
          </p:spPr>
          <p:txBody>
            <a:bodyPr wrap="square">
              <a:spAutoFit/>
            </a:bodyPr>
            <a:lstStyle/>
            <a:p>
              <a:r>
                <a:rPr lang="es-US" sz="2400" dirty="0">
                  <a:solidFill>
                    <a:srgbClr val="000000"/>
                  </a:solidFill>
                  <a:latin typeface="Calibri" panose="020F0502020204030204" pitchFamily="34" charset="0"/>
                </a:rPr>
                <a:t>Identificar</a:t>
              </a:r>
              <a:endParaRPr lang="en-US" dirty="0"/>
            </a:p>
          </p:txBody>
        </p:sp>
        <p:sp>
          <p:nvSpPr>
            <p:cNvPr id="12" name="TextBox 11">
              <a:extLst>
                <a:ext uri="{FF2B5EF4-FFF2-40B4-BE49-F238E27FC236}">
                  <a16:creationId xmlns:a16="http://schemas.microsoft.com/office/drawing/2014/main" id="{CB96DB2F-DDAB-1B96-8B0F-746FA2D92354}"/>
                </a:ext>
              </a:extLst>
            </p:cNvPr>
            <p:cNvSpPr txBox="1"/>
            <p:nvPr/>
          </p:nvSpPr>
          <p:spPr>
            <a:xfrm>
              <a:off x="8991600" y="2869913"/>
              <a:ext cx="1581150" cy="584775"/>
            </a:xfrm>
            <a:prstGeom prst="rect">
              <a:avLst/>
            </a:prstGeom>
            <a:solidFill>
              <a:schemeClr val="bg2"/>
            </a:solidFill>
          </p:spPr>
          <p:txBody>
            <a:bodyPr wrap="square">
              <a:spAutoFit/>
            </a:bodyPr>
            <a:lstStyle/>
            <a:p>
              <a:r>
                <a:rPr lang="es-US" sz="3200" dirty="0">
                  <a:solidFill>
                    <a:srgbClr val="000000"/>
                  </a:solidFill>
                  <a:latin typeface="Calibri" panose="020F0502020204030204" pitchFamily="34" charset="0"/>
                </a:rPr>
                <a:t>Aislar</a:t>
              </a:r>
              <a:endParaRPr lang="en-US" sz="3200" dirty="0">
                <a:solidFill>
                  <a:srgbClr val="000000"/>
                </a:solidFill>
                <a:latin typeface="Calibri" panose="020F0502020204030204" pitchFamily="34" charset="0"/>
              </a:endParaRPr>
            </a:p>
          </p:txBody>
        </p:sp>
        <p:sp>
          <p:nvSpPr>
            <p:cNvPr id="14" name="TextBox 13">
              <a:extLst>
                <a:ext uri="{FF2B5EF4-FFF2-40B4-BE49-F238E27FC236}">
                  <a16:creationId xmlns:a16="http://schemas.microsoft.com/office/drawing/2014/main" id="{39AB870F-8A68-BB37-19EA-DD5B6691329C}"/>
                </a:ext>
              </a:extLst>
            </p:cNvPr>
            <p:cNvSpPr txBox="1"/>
            <p:nvPr/>
          </p:nvSpPr>
          <p:spPr>
            <a:xfrm>
              <a:off x="9643010" y="4428409"/>
              <a:ext cx="1402180" cy="477054"/>
            </a:xfrm>
            <a:prstGeom prst="rect">
              <a:avLst/>
            </a:prstGeom>
            <a:solidFill>
              <a:schemeClr val="bg2"/>
            </a:solidFill>
          </p:spPr>
          <p:txBody>
            <a:bodyPr wrap="square" rtlCol="0">
              <a:spAutoFit/>
            </a:bodyPr>
            <a:lstStyle/>
            <a:p>
              <a:r>
                <a:rPr lang="es-US" sz="2500" dirty="0">
                  <a:solidFill>
                    <a:srgbClr val="000000"/>
                  </a:solidFill>
                  <a:latin typeface="Calibri" panose="020F0502020204030204" pitchFamily="34" charset="0"/>
                </a:rPr>
                <a:t>Notificar</a:t>
              </a:r>
              <a:endParaRPr lang="en-US" sz="2500" dirty="0">
                <a:solidFill>
                  <a:srgbClr val="000000"/>
                </a:solidFill>
                <a:latin typeface="Calibri" panose="020F0502020204030204" pitchFamily="34" charset="0"/>
              </a:endParaRPr>
            </a:p>
          </p:txBody>
        </p:sp>
      </p:grpSp>
    </p:spTree>
    <p:extLst>
      <p:ext uri="{BB962C8B-B14F-4D97-AF65-F5344CB8AC3E}">
        <p14:creationId xmlns:p14="http://schemas.microsoft.com/office/powerpoint/2010/main" val="297396441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F07FC-4D81-4F15-BEA4-8EE7945C4333}"/>
              </a:ext>
            </a:extLst>
          </p:cNvPr>
          <p:cNvSpPr>
            <a:spLocks noGrp="1"/>
          </p:cNvSpPr>
          <p:nvPr>
            <p:ph type="title"/>
          </p:nvPr>
        </p:nvSpPr>
        <p:spPr/>
        <p:txBody>
          <a:bodyPr vert="horz" lIns="91440" tIns="45720" rIns="91440" bIns="45720" rtlCol="0" anchor="b" anchorCtr="0">
            <a:normAutofit/>
          </a:bodyPr>
          <a:lstStyle/>
          <a:p>
            <a:pPr>
              <a:lnSpc>
                <a:spcPct val="100000"/>
              </a:lnSpc>
            </a:pPr>
            <a:r>
              <a:rPr lang="es-ES" sz="4000" dirty="0">
                <a:solidFill>
                  <a:schemeClr val="accent5">
                    <a:lumMod val="75000"/>
                  </a:schemeClr>
                </a:solidFill>
                <a:latin typeface="Calibri Light"/>
                <a:cs typeface="Calibri Light"/>
              </a:rPr>
              <a:t>Aislar y notificar</a:t>
            </a:r>
          </a:p>
        </p:txBody>
      </p:sp>
      <p:sp>
        <p:nvSpPr>
          <p:cNvPr id="3" name="Text Placeholder 2">
            <a:extLst>
              <a:ext uri="{FF2B5EF4-FFF2-40B4-BE49-F238E27FC236}">
                <a16:creationId xmlns:a16="http://schemas.microsoft.com/office/drawing/2014/main" id="{A40E1DA2-F5EE-49DE-937A-C345A946305C}"/>
              </a:ext>
            </a:extLst>
          </p:cNvPr>
          <p:cNvSpPr>
            <a:spLocks noGrp="1"/>
          </p:cNvSpPr>
          <p:nvPr>
            <p:ph type="body" sz="quarter" idx="10"/>
          </p:nvPr>
        </p:nvSpPr>
        <p:spPr>
          <a:xfrm>
            <a:off x="609600" y="1595684"/>
            <a:ext cx="7499927" cy="4176467"/>
          </a:xfrm>
        </p:spPr>
        <p:txBody>
          <a:bodyPr>
            <a:normAutofit fontScale="62500" lnSpcReduction="20000"/>
          </a:bodyPr>
          <a:lstStyle/>
          <a:p>
            <a:pPr marL="0" indent="0">
              <a:spcBef>
                <a:spcPts val="1200"/>
              </a:spcBef>
              <a:buNone/>
            </a:pPr>
            <a:r>
              <a:rPr lang="es-ES" sz="2800" dirty="0">
                <a:solidFill>
                  <a:srgbClr val="000000"/>
                </a:solidFill>
                <a:latin typeface="Calibri"/>
                <a:cs typeface="Calibri"/>
              </a:rPr>
              <a:t>Cuando se sospecha que un paciente tiene ébola o enfermedad de Marburgo:</a:t>
            </a:r>
          </a:p>
          <a:p>
            <a:pPr>
              <a:spcBef>
                <a:spcPts val="1200"/>
              </a:spcBef>
              <a:buClr>
                <a:schemeClr val="accent2">
                  <a:lumMod val="60000"/>
                  <a:lumOff val="40000"/>
                </a:schemeClr>
              </a:buClr>
              <a:buFont typeface="Arial" panose="020B0604020202020204" pitchFamily="34" charset="0"/>
              <a:buChar char="•"/>
            </a:pPr>
            <a:r>
              <a:rPr lang="es-ES" sz="2800" b="1" u="sng" dirty="0">
                <a:solidFill>
                  <a:schemeClr val="accent5">
                    <a:lumMod val="75000"/>
                  </a:schemeClr>
                </a:solidFill>
                <a:latin typeface="Calibri"/>
                <a:cs typeface="Calibri"/>
              </a:rPr>
              <a:t>Aislar</a:t>
            </a:r>
            <a:r>
              <a:rPr lang="es-ES" sz="2800" b="1" dirty="0">
                <a:solidFill>
                  <a:schemeClr val="accent6">
                    <a:lumMod val="75000"/>
                    <a:lumOff val="25000"/>
                  </a:schemeClr>
                </a:solidFill>
                <a:latin typeface="Calibri"/>
                <a:cs typeface="Calibri"/>
              </a:rPr>
              <a:t> </a:t>
            </a:r>
            <a:r>
              <a:rPr lang="es-ES" sz="2800" dirty="0">
                <a:solidFill>
                  <a:srgbClr val="000000"/>
                </a:solidFill>
                <a:latin typeface="Calibri"/>
                <a:cs typeface="Calibri"/>
              </a:rPr>
              <a:t>al paciente de inmediato. Explicarle la situación y los próximos pasos al paciente.</a:t>
            </a:r>
          </a:p>
          <a:p>
            <a:pPr>
              <a:buClr>
                <a:schemeClr val="accent2">
                  <a:lumMod val="60000"/>
                  <a:lumOff val="40000"/>
                </a:schemeClr>
              </a:buClr>
              <a:buFont typeface="Arial" panose="020B0604020202020204" pitchFamily="34" charset="0"/>
              <a:buChar char="•"/>
            </a:pPr>
            <a:endParaRPr lang="en-US" sz="2800" dirty="0">
              <a:solidFill>
                <a:srgbClr val="000000"/>
              </a:solidFill>
              <a:cs typeface="Calibri" panose="020F0502020204030204" pitchFamily="34" charset="0"/>
            </a:endParaRPr>
          </a:p>
          <a:p>
            <a:pPr>
              <a:buClr>
                <a:schemeClr val="accent2">
                  <a:lumMod val="60000"/>
                  <a:lumOff val="40000"/>
                </a:schemeClr>
              </a:buClr>
              <a:buFont typeface="Arial" panose="020B0604020202020204" pitchFamily="34" charset="0"/>
              <a:buChar char="•"/>
            </a:pPr>
            <a:r>
              <a:rPr lang="es-ES" sz="2800" b="1" u="sng" dirty="0">
                <a:solidFill>
                  <a:schemeClr val="accent5">
                    <a:lumMod val="75000"/>
                  </a:schemeClr>
                </a:solidFill>
                <a:latin typeface="Calibri"/>
                <a:cs typeface="Calibri"/>
              </a:rPr>
              <a:t>Notificar</a:t>
            </a:r>
            <a:r>
              <a:rPr lang="es-ES" sz="2800" dirty="0">
                <a:solidFill>
                  <a:schemeClr val="accent1">
                    <a:lumMod val="75000"/>
                  </a:schemeClr>
                </a:solidFill>
                <a:latin typeface="Calibri"/>
                <a:cs typeface="Calibri"/>
              </a:rPr>
              <a:t> </a:t>
            </a:r>
            <a:r>
              <a:rPr lang="es-ES" sz="2800" dirty="0">
                <a:solidFill>
                  <a:srgbClr val="000000"/>
                </a:solidFill>
                <a:latin typeface="Calibri"/>
                <a:cs typeface="Calibri"/>
              </a:rPr>
              <a:t>al médico designado o al jefe del personal de enfermería.</a:t>
            </a:r>
          </a:p>
          <a:p>
            <a:pPr marL="742315" lvl="1" indent="-285115">
              <a:buClr>
                <a:schemeClr val="accent2">
                  <a:lumMod val="60000"/>
                  <a:lumOff val="40000"/>
                </a:schemeClr>
              </a:buClr>
            </a:pPr>
            <a:r>
              <a:rPr lang="es-ES" sz="2800" dirty="0">
                <a:solidFill>
                  <a:srgbClr val="000000"/>
                </a:solidFill>
                <a:latin typeface="Calibri"/>
                <a:cs typeface="Calibri"/>
              </a:rPr>
              <a:t>El médico o el jefe del personal de enfermería verificará y garantizará que se establezcan medidas de aislamiento.</a:t>
            </a:r>
          </a:p>
          <a:p>
            <a:pPr marL="742315" lvl="1" indent="-285115">
              <a:buClr>
                <a:schemeClr val="accent2">
                  <a:lumMod val="60000"/>
                  <a:lumOff val="40000"/>
                </a:schemeClr>
              </a:buClr>
            </a:pPr>
            <a:r>
              <a:rPr lang="es-ES" sz="2800" dirty="0">
                <a:solidFill>
                  <a:srgbClr val="000000"/>
                </a:solidFill>
                <a:latin typeface="Calibri"/>
                <a:cs typeface="Calibri"/>
              </a:rPr>
              <a:t>El médico o el jefe del personal de enfermería</a:t>
            </a:r>
            <a:r>
              <a:rPr lang="es-ES" sz="2800" b="1" dirty="0">
                <a:solidFill>
                  <a:schemeClr val="accent5">
                    <a:lumMod val="75000"/>
                  </a:schemeClr>
                </a:solidFill>
                <a:latin typeface="Calibri"/>
                <a:cs typeface="Calibri"/>
              </a:rPr>
              <a:t> comunicará la alerta</a:t>
            </a:r>
            <a:r>
              <a:rPr lang="es-ES" sz="2800" dirty="0">
                <a:solidFill>
                  <a:schemeClr val="accent5">
                    <a:lumMod val="75000"/>
                  </a:schemeClr>
                </a:solidFill>
                <a:latin typeface="Calibri"/>
                <a:cs typeface="Calibri"/>
              </a:rPr>
              <a:t> </a:t>
            </a:r>
            <a:r>
              <a:rPr lang="es-ES" sz="2800" dirty="0">
                <a:solidFill>
                  <a:srgbClr val="000000"/>
                </a:solidFill>
                <a:latin typeface="Calibri"/>
                <a:cs typeface="Calibri"/>
              </a:rPr>
              <a:t>al número de teléfono correspondiente.</a:t>
            </a:r>
          </a:p>
          <a:p>
            <a:pPr marL="742315" lvl="1" indent="-285115"/>
            <a:endParaRPr lang="en-US" sz="2800" dirty="0">
              <a:solidFill>
                <a:srgbClr val="000000"/>
              </a:solidFill>
              <a:cs typeface="Calibri" panose="020F0502020204030204" pitchFamily="34" charset="0"/>
            </a:endParaRPr>
          </a:p>
          <a:p>
            <a:pPr marL="342265" indent="-342265"/>
            <a:endParaRPr lang="en-US" sz="1400" dirty="0">
              <a:solidFill>
                <a:schemeClr val="accent4">
                  <a:lumMod val="50000"/>
                </a:schemeClr>
              </a:solidFill>
              <a:cs typeface="Calibri" panose="020F0502020204030204" pitchFamily="34" charset="0"/>
            </a:endParaRPr>
          </a:p>
          <a:p>
            <a:pPr marL="342265" indent="-342265"/>
            <a:endParaRPr lang="en-US" sz="1400" dirty="0">
              <a:solidFill>
                <a:schemeClr val="accent4">
                  <a:lumMod val="50000"/>
                </a:schemeClr>
              </a:solidFill>
              <a:cs typeface="Calibri" panose="020F0502020204030204" pitchFamily="34" charset="0"/>
            </a:endParaRPr>
          </a:p>
        </p:txBody>
      </p:sp>
      <p:grpSp>
        <p:nvGrpSpPr>
          <p:cNvPr id="5" name="Group 4" descr="Una imagen que contiene tres flechas curvas que se conectan entre sí desde arriba hacia abajo en la página. Bajo la primera flecha está la palabra Identificar. Bajo la segunda flecha está la palabra Aislar y bajo la tercera flecha está la palabra Notificar.">
            <a:extLst>
              <a:ext uri="{FF2B5EF4-FFF2-40B4-BE49-F238E27FC236}">
                <a16:creationId xmlns:a16="http://schemas.microsoft.com/office/drawing/2014/main" id="{0B5BB651-FF63-92A6-7596-759691244CFB}"/>
              </a:ext>
            </a:extLst>
          </p:cNvPr>
          <p:cNvGrpSpPr/>
          <p:nvPr/>
        </p:nvGrpSpPr>
        <p:grpSpPr>
          <a:xfrm>
            <a:off x="8525812" y="711652"/>
            <a:ext cx="2947052" cy="4970217"/>
            <a:chOff x="8525812" y="711652"/>
            <a:chExt cx="2947052" cy="4970217"/>
          </a:xfrm>
        </p:grpSpPr>
        <p:pic>
          <p:nvPicPr>
            <p:cNvPr id="4" name="Google Shape;113;g17972f5802a_0_1053" descr="Una imagen que contiene tres flechas curvas que se conectan entre sí desde arriba hacia abajo en la página. Bajo la primera flecha está la palabra Identificar. Bajo la segunda flecha está la palabra Aislar y bajo la tercera flecha está la palabra Notificar.">
              <a:extLst>
                <a:ext uri="{FF2B5EF4-FFF2-40B4-BE49-F238E27FC236}">
                  <a16:creationId xmlns:a16="http://schemas.microsoft.com/office/drawing/2014/main" id="{5745F805-ADF6-5BC8-8369-1F5337CF4DF4}"/>
                </a:ext>
              </a:extLst>
            </p:cNvPr>
            <p:cNvPicPr preferRelativeResize="0"/>
            <p:nvPr/>
          </p:nvPicPr>
          <p:blipFill rotWithShape="1">
            <a:blip r:embed="rId3">
              <a:alphaModFix/>
            </a:blip>
            <a:srcRect t="795" b="981"/>
            <a:stretch/>
          </p:blipFill>
          <p:spPr>
            <a:xfrm>
              <a:off x="8525812" y="711652"/>
              <a:ext cx="2947052" cy="4970217"/>
            </a:xfrm>
            <a:custGeom>
              <a:avLst/>
              <a:gdLst/>
              <a:ahLst/>
              <a:cxnLst/>
              <a:rect l="l" t="t" r="r" b="b"/>
              <a:pathLst>
                <a:path w="4049806" h="6858000" extrusionOk="0">
                  <a:moveTo>
                    <a:pt x="0" y="0"/>
                  </a:moveTo>
                  <a:lnTo>
                    <a:pt x="4018525" y="0"/>
                  </a:lnTo>
                  <a:lnTo>
                    <a:pt x="4019816" y="10931"/>
                  </a:lnTo>
                  <a:cubicBezTo>
                    <a:pt x="4034945" y="94836"/>
                    <a:pt x="4032275" y="179884"/>
                    <a:pt x="4036343" y="264297"/>
                  </a:cubicBezTo>
                  <a:cubicBezTo>
                    <a:pt x="4041301" y="367652"/>
                    <a:pt x="4035072" y="471135"/>
                    <a:pt x="4032911" y="574617"/>
                  </a:cubicBezTo>
                  <a:cubicBezTo>
                    <a:pt x="4031004" y="662717"/>
                    <a:pt x="4022232" y="750690"/>
                    <a:pt x="4025029" y="838916"/>
                  </a:cubicBezTo>
                  <a:cubicBezTo>
                    <a:pt x="4025029" y="841968"/>
                    <a:pt x="4025029" y="845019"/>
                    <a:pt x="4025029" y="848070"/>
                  </a:cubicBezTo>
                  <a:cubicBezTo>
                    <a:pt x="4017020" y="945068"/>
                    <a:pt x="4017020" y="1042576"/>
                    <a:pt x="4025029" y="1139574"/>
                  </a:cubicBezTo>
                  <a:cubicBezTo>
                    <a:pt x="4027609" y="1179950"/>
                    <a:pt x="4026885" y="1220466"/>
                    <a:pt x="4022868" y="1260728"/>
                  </a:cubicBezTo>
                  <a:cubicBezTo>
                    <a:pt x="4019054" y="1311960"/>
                    <a:pt x="4006849" y="1364083"/>
                    <a:pt x="4015621" y="1414934"/>
                  </a:cubicBezTo>
                  <a:cubicBezTo>
                    <a:pt x="4021367" y="1456784"/>
                    <a:pt x="4024558" y="1498940"/>
                    <a:pt x="4025156" y="1541172"/>
                  </a:cubicBezTo>
                  <a:cubicBezTo>
                    <a:pt x="4029478" y="1635755"/>
                    <a:pt x="4025283" y="1730847"/>
                    <a:pt x="4023757" y="1825685"/>
                  </a:cubicBezTo>
                  <a:cubicBezTo>
                    <a:pt x="4021850" y="1936286"/>
                    <a:pt x="4024647" y="2046634"/>
                    <a:pt x="4015748" y="2157235"/>
                  </a:cubicBezTo>
                  <a:cubicBezTo>
                    <a:pt x="4010790" y="2246581"/>
                    <a:pt x="4010790" y="2336130"/>
                    <a:pt x="4015748" y="2425476"/>
                  </a:cubicBezTo>
                  <a:cubicBezTo>
                    <a:pt x="4018164" y="2507473"/>
                    <a:pt x="4030495" y="2588454"/>
                    <a:pt x="4028461" y="2671214"/>
                  </a:cubicBezTo>
                  <a:cubicBezTo>
                    <a:pt x="4026046" y="2767832"/>
                    <a:pt x="4014604" y="2863940"/>
                    <a:pt x="4018164" y="2960685"/>
                  </a:cubicBezTo>
                  <a:cubicBezTo>
                    <a:pt x="4019816" y="3006832"/>
                    <a:pt x="4019944" y="3052980"/>
                    <a:pt x="4020961" y="3099127"/>
                  </a:cubicBezTo>
                  <a:cubicBezTo>
                    <a:pt x="4021978" y="3154682"/>
                    <a:pt x="4032021" y="3210110"/>
                    <a:pt x="4026427" y="3265665"/>
                  </a:cubicBezTo>
                  <a:cubicBezTo>
                    <a:pt x="4017147" y="3358087"/>
                    <a:pt x="3993120" y="3448857"/>
                    <a:pt x="4008121" y="3543567"/>
                  </a:cubicBezTo>
                  <a:cubicBezTo>
                    <a:pt x="4016384" y="3595690"/>
                    <a:pt x="4025791" y="3647940"/>
                    <a:pt x="4030495" y="3700571"/>
                  </a:cubicBezTo>
                  <a:cubicBezTo>
                    <a:pt x="4034690" y="3747608"/>
                    <a:pt x="4045369" y="3795408"/>
                    <a:pt x="4037233" y="3842191"/>
                  </a:cubicBezTo>
                  <a:cubicBezTo>
                    <a:pt x="4030368" y="3882237"/>
                    <a:pt x="4034055" y="3922282"/>
                    <a:pt x="4028715" y="3962327"/>
                  </a:cubicBezTo>
                  <a:cubicBezTo>
                    <a:pt x="4021723" y="4014831"/>
                    <a:pt x="4017910" y="4068352"/>
                    <a:pt x="4012697" y="4121111"/>
                  </a:cubicBezTo>
                  <a:cubicBezTo>
                    <a:pt x="4007866" y="4169038"/>
                    <a:pt x="4004307" y="4216838"/>
                    <a:pt x="4017020" y="4261841"/>
                  </a:cubicBezTo>
                  <a:cubicBezTo>
                    <a:pt x="4048039" y="4375112"/>
                    <a:pt x="4031004" y="4487748"/>
                    <a:pt x="4019308" y="4600257"/>
                  </a:cubicBezTo>
                  <a:cubicBezTo>
                    <a:pt x="4013587" y="4655049"/>
                    <a:pt x="4005197" y="4712765"/>
                    <a:pt x="4017910" y="4762853"/>
                  </a:cubicBezTo>
                  <a:cubicBezTo>
                    <a:pt x="4041428" y="4851716"/>
                    <a:pt x="4022995" y="4936764"/>
                    <a:pt x="4012824" y="5021432"/>
                  </a:cubicBezTo>
                  <a:cubicBezTo>
                    <a:pt x="4002654" y="5106099"/>
                    <a:pt x="4000239" y="5189495"/>
                    <a:pt x="4018037" y="5272637"/>
                  </a:cubicBezTo>
                  <a:cubicBezTo>
                    <a:pt x="4030495" y="5331116"/>
                    <a:pt x="4030495" y="5390612"/>
                    <a:pt x="4032021" y="5449600"/>
                  </a:cubicBezTo>
                  <a:cubicBezTo>
                    <a:pt x="4032911" y="5486339"/>
                    <a:pt x="4019308" y="5523842"/>
                    <a:pt x="4010282" y="5560582"/>
                  </a:cubicBezTo>
                  <a:cubicBezTo>
                    <a:pt x="3994009" y="5626943"/>
                    <a:pt x="3988162" y="5694321"/>
                    <a:pt x="4010282" y="5759029"/>
                  </a:cubicBezTo>
                  <a:cubicBezTo>
                    <a:pt x="4040793" y="5848655"/>
                    <a:pt x="4058336" y="5938407"/>
                    <a:pt x="4045623" y="6033117"/>
                  </a:cubicBezTo>
                  <a:cubicBezTo>
                    <a:pt x="4038377" y="6091724"/>
                    <a:pt x="4036597" y="6151347"/>
                    <a:pt x="4025664" y="6209190"/>
                  </a:cubicBezTo>
                  <a:cubicBezTo>
                    <a:pt x="4007358" y="6304790"/>
                    <a:pt x="4013841" y="6399882"/>
                    <a:pt x="4028461" y="6494211"/>
                  </a:cubicBezTo>
                  <a:cubicBezTo>
                    <a:pt x="4038542" y="6573081"/>
                    <a:pt x="4039610" y="6652829"/>
                    <a:pt x="4031639" y="6731941"/>
                  </a:cubicBezTo>
                  <a:lnTo>
                    <a:pt x="4022913" y="6858000"/>
                  </a:lnTo>
                  <a:lnTo>
                    <a:pt x="0" y="6858000"/>
                  </a:lnTo>
                  <a:close/>
                </a:path>
              </a:pathLst>
            </a:custGeom>
            <a:noFill/>
            <a:ln>
              <a:noFill/>
            </a:ln>
          </p:spPr>
        </p:pic>
        <p:sp>
          <p:nvSpPr>
            <p:cNvPr id="6" name="TextBox 5">
              <a:extLst>
                <a:ext uri="{FF2B5EF4-FFF2-40B4-BE49-F238E27FC236}">
                  <a16:creationId xmlns:a16="http://schemas.microsoft.com/office/drawing/2014/main" id="{D24EF86C-AA45-4C81-D0D2-17201C149C93}"/>
                </a:ext>
              </a:extLst>
            </p:cNvPr>
            <p:cNvSpPr txBox="1"/>
            <p:nvPr/>
          </p:nvSpPr>
          <p:spPr>
            <a:xfrm>
              <a:off x="9578564" y="1617018"/>
              <a:ext cx="1485900" cy="461665"/>
            </a:xfrm>
            <a:prstGeom prst="rect">
              <a:avLst/>
            </a:prstGeom>
            <a:solidFill>
              <a:schemeClr val="bg2"/>
            </a:solidFill>
          </p:spPr>
          <p:txBody>
            <a:bodyPr wrap="square">
              <a:spAutoFit/>
            </a:bodyPr>
            <a:lstStyle/>
            <a:p>
              <a:r>
                <a:rPr lang="es-US" sz="2400" dirty="0">
                  <a:solidFill>
                    <a:srgbClr val="000000"/>
                  </a:solidFill>
                  <a:latin typeface="Calibri" panose="020F0502020204030204" pitchFamily="34" charset="0"/>
                </a:rPr>
                <a:t>Identificar</a:t>
              </a:r>
              <a:endParaRPr lang="en-US" dirty="0"/>
            </a:p>
          </p:txBody>
        </p:sp>
        <p:sp>
          <p:nvSpPr>
            <p:cNvPr id="8" name="TextBox 7">
              <a:extLst>
                <a:ext uri="{FF2B5EF4-FFF2-40B4-BE49-F238E27FC236}">
                  <a16:creationId xmlns:a16="http://schemas.microsoft.com/office/drawing/2014/main" id="{0097D601-EE51-E2C4-8735-1C0B6C9732E6}"/>
                </a:ext>
              </a:extLst>
            </p:cNvPr>
            <p:cNvSpPr txBox="1"/>
            <p:nvPr/>
          </p:nvSpPr>
          <p:spPr>
            <a:xfrm>
              <a:off x="8991600" y="2869913"/>
              <a:ext cx="1581150" cy="584775"/>
            </a:xfrm>
            <a:prstGeom prst="rect">
              <a:avLst/>
            </a:prstGeom>
            <a:solidFill>
              <a:schemeClr val="bg2"/>
            </a:solidFill>
          </p:spPr>
          <p:txBody>
            <a:bodyPr wrap="square">
              <a:spAutoFit/>
            </a:bodyPr>
            <a:lstStyle/>
            <a:p>
              <a:r>
                <a:rPr lang="es-US" sz="3200" dirty="0">
                  <a:solidFill>
                    <a:srgbClr val="000000"/>
                  </a:solidFill>
                  <a:latin typeface="Calibri" panose="020F0502020204030204" pitchFamily="34" charset="0"/>
                </a:rPr>
                <a:t>Aislar</a:t>
              </a:r>
              <a:endParaRPr lang="en-US" sz="3200" dirty="0">
                <a:solidFill>
                  <a:srgbClr val="000000"/>
                </a:solidFill>
                <a:latin typeface="Calibri" panose="020F0502020204030204" pitchFamily="34" charset="0"/>
              </a:endParaRPr>
            </a:p>
          </p:txBody>
        </p:sp>
        <p:sp>
          <p:nvSpPr>
            <p:cNvPr id="10" name="TextBox 9">
              <a:extLst>
                <a:ext uri="{FF2B5EF4-FFF2-40B4-BE49-F238E27FC236}">
                  <a16:creationId xmlns:a16="http://schemas.microsoft.com/office/drawing/2014/main" id="{C7109740-AFBF-8F61-B94A-A8EC48A0D2F0}"/>
                </a:ext>
              </a:extLst>
            </p:cNvPr>
            <p:cNvSpPr txBox="1"/>
            <p:nvPr/>
          </p:nvSpPr>
          <p:spPr>
            <a:xfrm>
              <a:off x="9643010" y="4428409"/>
              <a:ext cx="1402180" cy="477054"/>
            </a:xfrm>
            <a:prstGeom prst="rect">
              <a:avLst/>
            </a:prstGeom>
            <a:solidFill>
              <a:schemeClr val="bg2"/>
            </a:solidFill>
          </p:spPr>
          <p:txBody>
            <a:bodyPr wrap="square" rtlCol="0">
              <a:spAutoFit/>
            </a:bodyPr>
            <a:lstStyle/>
            <a:p>
              <a:r>
                <a:rPr lang="es-US" sz="2500" dirty="0">
                  <a:solidFill>
                    <a:srgbClr val="000000"/>
                  </a:solidFill>
                  <a:latin typeface="Calibri" panose="020F0502020204030204" pitchFamily="34" charset="0"/>
                </a:rPr>
                <a:t>Notificar</a:t>
              </a:r>
              <a:endParaRPr lang="en-US" sz="2500" dirty="0">
                <a:solidFill>
                  <a:srgbClr val="000000"/>
                </a:solidFill>
                <a:latin typeface="Calibri" panose="020F0502020204030204" pitchFamily="34" charset="0"/>
              </a:endParaRPr>
            </a:p>
          </p:txBody>
        </p:sp>
      </p:grpSp>
    </p:spTree>
    <p:extLst>
      <p:ext uri="{BB962C8B-B14F-4D97-AF65-F5344CB8AC3E}">
        <p14:creationId xmlns:p14="http://schemas.microsoft.com/office/powerpoint/2010/main" val="291811162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75FFBB-9A0D-55DE-E156-3C3F3990FD52}"/>
              </a:ext>
            </a:extLst>
          </p:cNvPr>
          <p:cNvSpPr>
            <a:spLocks noGrp="1"/>
          </p:cNvSpPr>
          <p:nvPr>
            <p:ph type="title"/>
          </p:nvPr>
        </p:nvSpPr>
        <p:spPr>
          <a:xfrm>
            <a:off x="609600" y="902969"/>
            <a:ext cx="10972800" cy="2614865"/>
          </a:xfrm>
        </p:spPr>
        <p:txBody>
          <a:bodyPr/>
          <a:lstStyle/>
          <a:p>
            <a:pPr algn="ctr"/>
            <a:r>
              <a:rPr lang="es-ES" sz="3600" dirty="0">
                <a:solidFill>
                  <a:srgbClr val="000000"/>
                </a:solidFill>
                <a:latin typeface="Calibri"/>
                <a:cs typeface="Calibri"/>
              </a:rPr>
              <a:t>La identificación temprana y separación de pacientes que se sospeche que tengan ébola o enfermedad de Marburgo previene que estas enfermedades no identificadas ingresen a su entorno de atención médica.</a:t>
            </a:r>
            <a:br>
              <a:rPr lang="es-ES" sz="3600" dirty="0">
                <a:solidFill>
                  <a:srgbClr val="000000"/>
                </a:solidFill>
                <a:latin typeface="Calibri"/>
                <a:cs typeface="Calibri"/>
              </a:rPr>
            </a:br>
            <a:endParaRPr lang="es-ES" sz="3600" dirty="0">
              <a:solidFill>
                <a:srgbClr val="000000"/>
              </a:solidFill>
              <a:latin typeface="Calibri"/>
              <a:cs typeface="Calibri"/>
            </a:endParaRPr>
          </a:p>
        </p:txBody>
      </p:sp>
      <p:sp>
        <p:nvSpPr>
          <p:cNvPr id="2" name="Text Placeholder 1">
            <a:extLst>
              <a:ext uri="{FF2B5EF4-FFF2-40B4-BE49-F238E27FC236}">
                <a16:creationId xmlns:a16="http://schemas.microsoft.com/office/drawing/2014/main" id="{C48B2D4E-482D-2330-CEB1-134AD230FEE3}"/>
              </a:ext>
            </a:extLst>
          </p:cNvPr>
          <p:cNvSpPr>
            <a:spLocks noGrp="1"/>
          </p:cNvSpPr>
          <p:nvPr>
            <p:ph type="body" sz="quarter" idx="10"/>
          </p:nvPr>
        </p:nvSpPr>
        <p:spPr>
          <a:xfrm>
            <a:off x="658368" y="3250692"/>
            <a:ext cx="10972800" cy="3123439"/>
          </a:xfrm>
        </p:spPr>
        <p:txBody>
          <a:bodyPr/>
          <a:lstStyle/>
          <a:p>
            <a:pPr marL="0" indent="0" algn="ctr">
              <a:buNone/>
            </a:pPr>
            <a:r>
              <a:rPr lang="es-ES" sz="3600" dirty="0">
                <a:solidFill>
                  <a:srgbClr val="000000"/>
                </a:solidFill>
                <a:latin typeface="Calibri"/>
                <a:cs typeface="Calibri"/>
              </a:rPr>
              <a:t>Esto los protege a...</a:t>
            </a:r>
          </a:p>
          <a:p>
            <a:pPr marL="0" indent="0" algn="ctr">
              <a:buNone/>
            </a:pPr>
            <a:endParaRPr lang="es-ES" sz="3600" b="1" dirty="0">
              <a:solidFill>
                <a:schemeClr val="accent5">
                  <a:lumMod val="75000"/>
                </a:schemeClr>
              </a:solidFill>
              <a:latin typeface="Calibri"/>
              <a:cs typeface="Calibri"/>
            </a:endParaRPr>
          </a:p>
          <a:p>
            <a:pPr marL="0" indent="0" algn="ctr">
              <a:buNone/>
            </a:pPr>
            <a:r>
              <a:rPr lang="es-ES" sz="3600" b="1" dirty="0">
                <a:solidFill>
                  <a:schemeClr val="accent5">
                    <a:lumMod val="75000"/>
                  </a:schemeClr>
                </a:solidFill>
                <a:latin typeface="Calibri"/>
                <a:cs typeface="Calibri"/>
              </a:rPr>
              <a:t>USTEDES</a:t>
            </a:r>
          </a:p>
          <a:p>
            <a:pPr marL="0" indent="0" algn="ctr">
              <a:buNone/>
            </a:pPr>
            <a:r>
              <a:rPr lang="es-ES" sz="3600" b="1" dirty="0">
                <a:solidFill>
                  <a:schemeClr val="accent5">
                    <a:lumMod val="75000"/>
                  </a:schemeClr>
                </a:solidFill>
                <a:latin typeface="Calibri"/>
                <a:cs typeface="Calibri"/>
              </a:rPr>
              <a:t>Sus pacientes</a:t>
            </a:r>
          </a:p>
          <a:p>
            <a:pPr marL="0" indent="0" algn="ctr">
              <a:buNone/>
            </a:pPr>
            <a:r>
              <a:rPr lang="es-ES" sz="3600" b="1" dirty="0">
                <a:solidFill>
                  <a:schemeClr val="accent5">
                    <a:lumMod val="75000"/>
                  </a:schemeClr>
                </a:solidFill>
                <a:latin typeface="Calibri"/>
                <a:cs typeface="Calibri"/>
              </a:rPr>
              <a:t>Su comunidad</a:t>
            </a:r>
          </a:p>
          <a:p>
            <a:pPr marL="0" indent="0">
              <a:buNone/>
            </a:pPr>
            <a:endParaRPr lang="en-US" dirty="0"/>
          </a:p>
        </p:txBody>
      </p:sp>
    </p:spTree>
    <p:extLst>
      <p:ext uri="{BB962C8B-B14F-4D97-AF65-F5344CB8AC3E}">
        <p14:creationId xmlns:p14="http://schemas.microsoft.com/office/powerpoint/2010/main" val="276169178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66058" y="4517593"/>
            <a:ext cx="11059884" cy="888672"/>
          </a:xfrm>
        </p:spPr>
        <p:txBody>
          <a:bodyPr vert="horz" lIns="91440" tIns="45720" rIns="91440" bIns="45720" rtlCol="0" anchor="b">
            <a:normAutofit/>
          </a:bodyPr>
          <a:lstStyle/>
          <a:p>
            <a:r>
              <a:rPr lang="es-ES" sz="4400" dirty="0">
                <a:latin typeface="Calibri Light" panose="020F0302020204030204" pitchFamily="34" charset="0"/>
                <a:cs typeface="Calibri Light" panose="020F0302020204030204" pitchFamily="34" charset="0"/>
              </a:rPr>
              <a:t>Información básica sobre la evaluación</a:t>
            </a:r>
          </a:p>
        </p:txBody>
      </p:sp>
    </p:spTree>
    <p:extLst>
      <p:ext uri="{BB962C8B-B14F-4D97-AF65-F5344CB8AC3E}">
        <p14:creationId xmlns:p14="http://schemas.microsoft.com/office/powerpoint/2010/main" val="188658114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CA427-AFDB-4FE0-9EFC-5AB5E558A6D0}"/>
              </a:ext>
            </a:extLst>
          </p:cNvPr>
          <p:cNvSpPr>
            <a:spLocks noGrp="1"/>
          </p:cNvSpPr>
          <p:nvPr>
            <p:ph type="title"/>
          </p:nvPr>
        </p:nvSpPr>
        <p:spPr>
          <a:xfrm>
            <a:off x="350520" y="414339"/>
            <a:ext cx="11231880" cy="885421"/>
          </a:xfrm>
        </p:spPr>
        <p:txBody>
          <a:bodyPr vert="horz" lIns="91440" tIns="45720" rIns="91440" bIns="45720" rtlCol="0" anchor="b" anchorCtr="0">
            <a:normAutofit fontScale="90000"/>
          </a:bodyPr>
          <a:lstStyle/>
          <a:p>
            <a:r>
              <a:rPr lang="es-ES" dirty="0">
                <a:latin typeface="Calibri Light" panose="020F0302020204030204" pitchFamily="34" charset="0"/>
                <a:cs typeface="Calibri Light" panose="020F0302020204030204" pitchFamily="34" charset="0"/>
              </a:rPr>
              <a:t>Puntos clave para la evaluación del ébola o de la enfermedad de Marburgo</a:t>
            </a:r>
          </a:p>
        </p:txBody>
      </p:sp>
      <p:sp>
        <p:nvSpPr>
          <p:cNvPr id="3" name="Text Placeholder 2">
            <a:extLst>
              <a:ext uri="{FF2B5EF4-FFF2-40B4-BE49-F238E27FC236}">
                <a16:creationId xmlns:a16="http://schemas.microsoft.com/office/drawing/2014/main" id="{4D08A7DE-B39D-4755-9343-A9140E72AAF0}"/>
              </a:ext>
            </a:extLst>
          </p:cNvPr>
          <p:cNvSpPr>
            <a:spLocks noGrp="1"/>
          </p:cNvSpPr>
          <p:nvPr>
            <p:ph type="body" sz="quarter" idx="10"/>
          </p:nvPr>
        </p:nvSpPr>
        <p:spPr>
          <a:xfrm>
            <a:off x="350520" y="1428276"/>
            <a:ext cx="11475720" cy="5218585"/>
          </a:xfrm>
        </p:spPr>
        <p:txBody>
          <a:bodyPr>
            <a:normAutofit fontScale="85000" lnSpcReduction="10000"/>
          </a:bodyPr>
          <a:lstStyle/>
          <a:p>
            <a:pPr>
              <a:buClr>
                <a:schemeClr val="accent2">
                  <a:lumMod val="60000"/>
                  <a:lumOff val="40000"/>
                </a:schemeClr>
              </a:buClr>
              <a:buFont typeface="Arial" panose="020B0604020202020204" pitchFamily="34" charset="0"/>
              <a:buChar char="•"/>
            </a:pPr>
            <a:r>
              <a:rPr lang="es-ES" sz="3200" b="1" dirty="0">
                <a:solidFill>
                  <a:schemeClr val="accent5">
                    <a:lumMod val="75000"/>
                  </a:schemeClr>
                </a:solidFill>
                <a:latin typeface="Calibri"/>
                <a:cs typeface="Calibri"/>
              </a:rPr>
              <a:t>Evaluar a todas las personas</a:t>
            </a:r>
            <a:r>
              <a:rPr lang="es-ES" sz="3200" dirty="0">
                <a:solidFill>
                  <a:schemeClr val="accent5">
                    <a:lumMod val="75000"/>
                  </a:schemeClr>
                </a:solidFill>
                <a:latin typeface="Calibri"/>
                <a:cs typeface="Calibri"/>
              </a:rPr>
              <a:t> </a:t>
            </a:r>
            <a:r>
              <a:rPr lang="es-ES" sz="3200" dirty="0">
                <a:solidFill>
                  <a:srgbClr val="000000"/>
                </a:solidFill>
                <a:latin typeface="Calibri"/>
                <a:cs typeface="Calibri"/>
              </a:rPr>
              <a:t>que ingresen al centro médico:</a:t>
            </a:r>
          </a:p>
          <a:p>
            <a:pPr lvl="1">
              <a:buClr>
                <a:schemeClr val="accent2">
                  <a:lumMod val="60000"/>
                  <a:lumOff val="40000"/>
                </a:schemeClr>
              </a:buClr>
            </a:pPr>
            <a:r>
              <a:rPr lang="es-ES" sz="3200" dirty="0">
                <a:solidFill>
                  <a:srgbClr val="000000"/>
                </a:solidFill>
                <a:latin typeface="Calibri"/>
                <a:cs typeface="Calibri"/>
              </a:rPr>
              <a:t>Pacientes, trabajadores de la salud, familiares acompañantes, etc.</a:t>
            </a:r>
          </a:p>
          <a:p>
            <a:pPr>
              <a:spcBef>
                <a:spcPts val="600"/>
              </a:spcBef>
              <a:buClr>
                <a:schemeClr val="accent2">
                  <a:lumMod val="60000"/>
                  <a:lumOff val="40000"/>
                </a:schemeClr>
              </a:buClr>
              <a:buFont typeface="Arial" panose="020B0604020202020204" pitchFamily="34" charset="0"/>
              <a:buChar char="•"/>
            </a:pPr>
            <a:r>
              <a:rPr lang="es-ES" sz="3200" b="1" dirty="0">
                <a:solidFill>
                  <a:schemeClr val="accent5">
                    <a:lumMod val="75000"/>
                  </a:schemeClr>
                </a:solidFill>
                <a:latin typeface="Calibri"/>
                <a:cs typeface="Calibri"/>
              </a:rPr>
              <a:t>Evaluar</a:t>
            </a:r>
            <a:r>
              <a:rPr lang="es-ES" sz="3200" dirty="0">
                <a:solidFill>
                  <a:schemeClr val="accent5">
                    <a:lumMod val="75000"/>
                  </a:schemeClr>
                </a:solidFill>
                <a:latin typeface="Calibri"/>
                <a:cs typeface="Calibri"/>
              </a:rPr>
              <a:t> </a:t>
            </a:r>
            <a:r>
              <a:rPr lang="es-ES" sz="3200" b="1" dirty="0">
                <a:solidFill>
                  <a:schemeClr val="accent5">
                    <a:lumMod val="75000"/>
                  </a:schemeClr>
                </a:solidFill>
                <a:latin typeface="Calibri"/>
                <a:cs typeface="Calibri"/>
              </a:rPr>
              <a:t>antes de cualquier actividad de cuidado del paciente</a:t>
            </a:r>
            <a:r>
              <a:rPr lang="es-ES" sz="3200" dirty="0">
                <a:solidFill>
                  <a:schemeClr val="accent5">
                    <a:lumMod val="75000"/>
                  </a:schemeClr>
                </a:solidFill>
                <a:latin typeface="Calibri"/>
                <a:cs typeface="Calibri"/>
              </a:rPr>
              <a:t>. </a:t>
            </a:r>
            <a:r>
              <a:rPr lang="es-ES" sz="3200" dirty="0">
                <a:solidFill>
                  <a:srgbClr val="000000"/>
                </a:solidFill>
                <a:latin typeface="Calibri"/>
                <a:cs typeface="Calibri"/>
              </a:rPr>
              <a:t>Esto puede ser:</a:t>
            </a:r>
          </a:p>
          <a:p>
            <a:pPr marL="742315" lvl="1" indent="-285115">
              <a:buClr>
                <a:schemeClr val="accent2">
                  <a:lumMod val="60000"/>
                  <a:lumOff val="40000"/>
                </a:schemeClr>
              </a:buClr>
            </a:pPr>
            <a:r>
              <a:rPr lang="es-ES" sz="3200" dirty="0">
                <a:solidFill>
                  <a:srgbClr val="000000"/>
                </a:solidFill>
                <a:latin typeface="Calibri"/>
                <a:cs typeface="Calibri"/>
              </a:rPr>
              <a:t>Al ingresar a un centro médico (p. ej., una puerta principal).</a:t>
            </a:r>
          </a:p>
          <a:p>
            <a:pPr marL="742315" lvl="1" indent="-285115">
              <a:buClr>
                <a:schemeClr val="accent2">
                  <a:lumMod val="60000"/>
                  <a:lumOff val="40000"/>
                </a:schemeClr>
              </a:buClr>
            </a:pPr>
            <a:r>
              <a:rPr lang="es-ES" sz="3200" dirty="0">
                <a:solidFill>
                  <a:srgbClr val="000000"/>
                </a:solidFill>
                <a:latin typeface="Calibri"/>
                <a:cs typeface="Calibri"/>
              </a:rPr>
              <a:t>Durante el registro del paciente (p. ej., un escritorio u oficina de registro).</a:t>
            </a:r>
          </a:p>
          <a:p>
            <a:pPr marL="742315" lvl="1" indent="-285115">
              <a:buClr>
                <a:schemeClr val="accent2">
                  <a:lumMod val="60000"/>
                  <a:lumOff val="40000"/>
                </a:schemeClr>
              </a:buClr>
            </a:pPr>
            <a:r>
              <a:rPr lang="es-ES" sz="3200" dirty="0">
                <a:solidFill>
                  <a:srgbClr val="000000"/>
                </a:solidFill>
                <a:latin typeface="Calibri"/>
                <a:cs typeface="Calibri"/>
              </a:rPr>
              <a:t>Como nivel adicional, durante el registro a una sala (p. ej., maternidad). </a:t>
            </a:r>
          </a:p>
          <a:p>
            <a:pPr>
              <a:spcBef>
                <a:spcPts val="600"/>
              </a:spcBef>
              <a:buClr>
                <a:schemeClr val="accent2">
                  <a:lumMod val="60000"/>
                  <a:lumOff val="40000"/>
                </a:schemeClr>
              </a:buClr>
              <a:buFont typeface="Arial" panose="020B0604020202020204" pitchFamily="34" charset="0"/>
              <a:buChar char="•"/>
            </a:pPr>
            <a:r>
              <a:rPr lang="es-ES" sz="3200" b="1" dirty="0">
                <a:solidFill>
                  <a:srgbClr val="000000"/>
                </a:solidFill>
                <a:latin typeface="Calibri"/>
                <a:cs typeface="Calibri"/>
              </a:rPr>
              <a:t>Siempre suponer que un paciente podría ser infeccioso y</a:t>
            </a:r>
            <a:r>
              <a:rPr lang="es-ES" sz="3200" b="1" dirty="0">
                <a:latin typeface="Calibri"/>
                <a:cs typeface="Calibri"/>
              </a:rPr>
              <a:t> </a:t>
            </a:r>
            <a:r>
              <a:rPr lang="es-ES" sz="3200" b="1" u="sng" dirty="0">
                <a:solidFill>
                  <a:schemeClr val="accent5">
                    <a:lumMod val="75000"/>
                  </a:schemeClr>
                </a:solidFill>
                <a:latin typeface="Calibri"/>
                <a:cs typeface="Calibri"/>
              </a:rPr>
              <a:t>tomar medidas de precaución estándar*</a:t>
            </a:r>
            <a:r>
              <a:rPr lang="es-ES" sz="3200" b="1" dirty="0">
                <a:solidFill>
                  <a:schemeClr val="accent5">
                    <a:lumMod val="75000"/>
                  </a:schemeClr>
                </a:solidFill>
                <a:latin typeface="Calibri"/>
                <a:cs typeface="Calibri"/>
              </a:rPr>
              <a:t> </a:t>
            </a:r>
            <a:r>
              <a:rPr lang="es-ES" sz="3200" b="1" dirty="0">
                <a:solidFill>
                  <a:srgbClr val="000000"/>
                </a:solidFill>
                <a:latin typeface="Calibri"/>
                <a:cs typeface="Calibri"/>
              </a:rPr>
              <a:t>para TODOS los pacientes TODO el tiempo.</a:t>
            </a:r>
          </a:p>
          <a:p>
            <a:pPr marL="0" indent="0">
              <a:buNone/>
            </a:pPr>
            <a:endParaRPr lang="en-US" dirty="0">
              <a:solidFill>
                <a:srgbClr val="FF0000"/>
              </a:solidFill>
              <a:cs typeface="Calibri" panose="020F0502020204030204" pitchFamily="34" charset="0"/>
            </a:endParaRPr>
          </a:p>
          <a:p>
            <a:pPr marL="0" indent="0">
              <a:buNone/>
            </a:pPr>
            <a:r>
              <a:rPr lang="es-ES" sz="2500" i="1" dirty="0">
                <a:solidFill>
                  <a:srgbClr val="000000"/>
                </a:solidFill>
                <a:cs typeface="Calibri" panose="020F0502020204030204" pitchFamily="34" charset="0"/>
              </a:rPr>
              <a:t>*Las prácticas de prevención y control de infecciones se aplican a todos los pacientes con base en el principio de que toda la sangre, los líquidos corporales, las secreciones, las excreciones, la piel no intacta y las membranas mucosas podrían contener agentes infecciosos transmisibles.</a:t>
            </a:r>
          </a:p>
        </p:txBody>
      </p:sp>
    </p:spTree>
    <p:extLst>
      <p:ext uri="{BB962C8B-B14F-4D97-AF65-F5344CB8AC3E}">
        <p14:creationId xmlns:p14="http://schemas.microsoft.com/office/powerpoint/2010/main" val="8984724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BFECC-70BB-459B-8615-60E02FEA1504}"/>
              </a:ext>
            </a:extLst>
          </p:cNvPr>
          <p:cNvSpPr>
            <a:spLocks noGrp="1"/>
          </p:cNvSpPr>
          <p:nvPr>
            <p:ph type="title"/>
          </p:nvPr>
        </p:nvSpPr>
        <p:spPr>
          <a:xfrm>
            <a:off x="609600" y="274639"/>
            <a:ext cx="10972800" cy="711950"/>
          </a:xfrm>
        </p:spPr>
        <p:txBody>
          <a:bodyPr vert="horz" lIns="91440" tIns="45720" rIns="91440" bIns="45720" rtlCol="0" anchor="b" anchorCtr="0">
            <a:normAutofit/>
          </a:bodyPr>
          <a:lstStyle/>
          <a:p>
            <a:r>
              <a:rPr lang="es-ES" sz="4000" dirty="0">
                <a:solidFill>
                  <a:schemeClr val="accent5">
                    <a:lumMod val="75000"/>
                  </a:schemeClr>
                </a:solidFill>
                <a:latin typeface="Calibri Light"/>
                <a:cs typeface="Calibri Light"/>
              </a:rPr>
              <a:t>Seguridad durante la evaluación</a:t>
            </a:r>
          </a:p>
        </p:txBody>
      </p:sp>
      <p:sp>
        <p:nvSpPr>
          <p:cNvPr id="3" name="Text Placeholder 2">
            <a:extLst>
              <a:ext uri="{FF2B5EF4-FFF2-40B4-BE49-F238E27FC236}">
                <a16:creationId xmlns:a16="http://schemas.microsoft.com/office/drawing/2014/main" id="{A6B9DEEB-3BE6-42F0-AC2B-DCA947DCC6AC}"/>
              </a:ext>
            </a:extLst>
          </p:cNvPr>
          <p:cNvSpPr>
            <a:spLocks noGrp="1"/>
          </p:cNvSpPr>
          <p:nvPr>
            <p:ph type="body" sz="quarter" idx="10"/>
          </p:nvPr>
        </p:nvSpPr>
        <p:spPr>
          <a:xfrm>
            <a:off x="380601" y="1413719"/>
            <a:ext cx="6729663" cy="4894484"/>
          </a:xfrm>
        </p:spPr>
        <p:txBody>
          <a:bodyPr>
            <a:normAutofit fontScale="85000" lnSpcReduction="10000"/>
          </a:bodyPr>
          <a:lstStyle/>
          <a:p>
            <a:pPr marL="480695" indent="-457200">
              <a:spcBef>
                <a:spcPts val="600"/>
              </a:spcBef>
              <a:buClr>
                <a:schemeClr val="accent2">
                  <a:lumMod val="60000"/>
                  <a:lumOff val="40000"/>
                </a:schemeClr>
              </a:buClr>
              <a:buFont typeface="Arial" panose="020B0604020202020204" pitchFamily="34" charset="0"/>
              <a:buChar char="•"/>
            </a:pPr>
            <a:r>
              <a:rPr lang="es-ES" sz="2800" dirty="0">
                <a:solidFill>
                  <a:srgbClr val="000000"/>
                </a:solidFill>
                <a:latin typeface="Calibri"/>
                <a:cs typeface="Calibri"/>
              </a:rPr>
              <a:t>Mantener una distancia de al menos 1 metro (aproximadamente el largo de 1 brazo) según la recomendación de la OMS.</a:t>
            </a:r>
          </a:p>
          <a:p>
            <a:pPr marL="708660" lvl="1" indent="-342265">
              <a:spcBef>
                <a:spcPts val="600"/>
              </a:spcBef>
              <a:buClr>
                <a:schemeClr val="accent2">
                  <a:lumMod val="60000"/>
                  <a:lumOff val="40000"/>
                </a:schemeClr>
              </a:buClr>
            </a:pPr>
            <a:r>
              <a:rPr lang="es-ES" sz="2600" dirty="0">
                <a:solidFill>
                  <a:srgbClr val="000000"/>
                </a:solidFill>
                <a:latin typeface="Calibri"/>
                <a:cs typeface="Calibri"/>
              </a:rPr>
              <a:t>Si no pueden mantener al menos 1 metro de distancia, usen EPP (mascarilla médica, protección para los ojos, bata, un par de guantes).</a:t>
            </a:r>
          </a:p>
          <a:p>
            <a:pPr marL="456565" indent="-456565">
              <a:spcBef>
                <a:spcPts val="1800"/>
              </a:spcBef>
              <a:buClr>
                <a:schemeClr val="accent2">
                  <a:lumMod val="60000"/>
                  <a:lumOff val="40000"/>
                </a:schemeClr>
              </a:buClr>
              <a:buFont typeface="Arial" panose="020B0604020202020204" pitchFamily="34" charset="0"/>
              <a:buChar char="•"/>
            </a:pPr>
            <a:r>
              <a:rPr lang="es-ES" sz="2800" dirty="0">
                <a:solidFill>
                  <a:srgbClr val="000000"/>
                </a:solidFill>
                <a:latin typeface="Calibri"/>
                <a:cs typeface="Calibri"/>
              </a:rPr>
              <a:t>Evitar las interacciones directas cara a cara.</a:t>
            </a:r>
          </a:p>
          <a:p>
            <a:pPr marL="800100" lvl="1" indent="-457200">
              <a:spcBef>
                <a:spcPts val="600"/>
              </a:spcBef>
              <a:buClr>
                <a:schemeClr val="accent2">
                  <a:lumMod val="60000"/>
                  <a:lumOff val="40000"/>
                </a:schemeClr>
              </a:buClr>
            </a:pPr>
            <a:r>
              <a:rPr lang="es-ES" sz="2600" dirty="0">
                <a:solidFill>
                  <a:srgbClr val="000000"/>
                </a:solidFill>
                <a:latin typeface="Calibri"/>
                <a:cs typeface="Calibri"/>
              </a:rPr>
              <a:t>Posicionar las sillas lejos una de la otra.</a:t>
            </a:r>
          </a:p>
          <a:p>
            <a:pPr marL="800100" lvl="1" indent="-457200">
              <a:spcBef>
                <a:spcPts val="600"/>
              </a:spcBef>
              <a:buClr>
                <a:schemeClr val="accent2">
                  <a:lumMod val="60000"/>
                  <a:lumOff val="40000"/>
                </a:schemeClr>
              </a:buClr>
            </a:pPr>
            <a:r>
              <a:rPr lang="es-ES" sz="2600" dirty="0">
                <a:solidFill>
                  <a:srgbClr val="000000"/>
                </a:solidFill>
                <a:latin typeface="Calibri"/>
                <a:cs typeface="Calibri"/>
              </a:rPr>
              <a:t>Colocar plexiglás entre la persona que haga la evaluación y la que la reciba.</a:t>
            </a:r>
          </a:p>
          <a:p>
            <a:pPr marL="456565" indent="-456565">
              <a:spcBef>
                <a:spcPts val="1800"/>
              </a:spcBef>
              <a:buClr>
                <a:schemeClr val="accent2">
                  <a:lumMod val="60000"/>
                  <a:lumOff val="40000"/>
                </a:schemeClr>
              </a:buClr>
              <a:buFont typeface="Arial" panose="020B0604020202020204" pitchFamily="34" charset="0"/>
              <a:buChar char="•"/>
            </a:pPr>
            <a:r>
              <a:rPr lang="es-ES" sz="2800" dirty="0">
                <a:solidFill>
                  <a:srgbClr val="000000"/>
                </a:solidFill>
                <a:latin typeface="Calibri"/>
                <a:cs typeface="Calibri"/>
              </a:rPr>
              <a:t>Higienizarse las manos con frecuencia.</a:t>
            </a:r>
          </a:p>
          <a:p>
            <a:pPr marL="685165" lvl="1" indent="-342265"/>
            <a:endParaRPr lang="en-US" altLang="fr-FR" sz="2800" dirty="0">
              <a:solidFill>
                <a:srgbClr val="000000"/>
              </a:solidFill>
              <a:latin typeface="Calibri"/>
              <a:ea typeface="Calibri"/>
              <a:cs typeface="Calibri"/>
            </a:endParaRPr>
          </a:p>
          <a:p>
            <a:pPr marL="742315" lvl="1" indent="-285115"/>
            <a:endParaRPr lang="en-US" dirty="0">
              <a:solidFill>
                <a:srgbClr val="000000"/>
              </a:solidFill>
              <a:cs typeface="Calibri"/>
            </a:endParaRPr>
          </a:p>
          <a:p>
            <a:pPr marL="342265" indent="-342265"/>
            <a:endParaRPr lang="en-US" dirty="0">
              <a:cs typeface="Calibri" panose="020F0502020204030204" pitchFamily="34" charset="0"/>
            </a:endParaRPr>
          </a:p>
          <a:p>
            <a:pPr marL="0" indent="0">
              <a:buNone/>
            </a:pPr>
            <a:endParaRPr lang="en-US" dirty="0"/>
          </a:p>
        </p:txBody>
      </p:sp>
      <p:grpSp>
        <p:nvGrpSpPr>
          <p:cNvPr id="5" name="Group 4" descr="Imagen de dos sillas en una oficina distanciadas con una mesa entre ellas. Las sillas no están directamente frente a frente, sino en ángulos.">
            <a:extLst>
              <a:ext uri="{FF2B5EF4-FFF2-40B4-BE49-F238E27FC236}">
                <a16:creationId xmlns:a16="http://schemas.microsoft.com/office/drawing/2014/main" id="{50977DC8-7BC7-4D32-AD34-E6778F695227}"/>
              </a:ext>
            </a:extLst>
          </p:cNvPr>
          <p:cNvGrpSpPr/>
          <p:nvPr/>
        </p:nvGrpSpPr>
        <p:grpSpPr>
          <a:xfrm>
            <a:off x="6947915" y="957490"/>
            <a:ext cx="4634485" cy="5716544"/>
            <a:chOff x="7604089" y="1962038"/>
            <a:chExt cx="4415127" cy="4666069"/>
          </a:xfrm>
        </p:grpSpPr>
        <p:pic>
          <p:nvPicPr>
            <p:cNvPr id="6" name="Google Shape;128;g17972f5802a_0_747">
              <a:extLst>
                <a:ext uri="{FF2B5EF4-FFF2-40B4-BE49-F238E27FC236}">
                  <a16:creationId xmlns:a16="http://schemas.microsoft.com/office/drawing/2014/main" id="{85DDF04A-2E2D-469D-B8B9-EECC37039B00}"/>
                </a:ext>
              </a:extLst>
            </p:cNvPr>
            <p:cNvPicPr preferRelativeResize="0"/>
            <p:nvPr/>
          </p:nvPicPr>
          <p:blipFill rotWithShape="1">
            <a:blip r:embed="rId3">
              <a:alphaModFix/>
            </a:blip>
            <a:srcRect l="19587"/>
            <a:stretch/>
          </p:blipFill>
          <p:spPr>
            <a:xfrm>
              <a:off x="7604089" y="1962038"/>
              <a:ext cx="4415127" cy="4117915"/>
            </a:xfrm>
            <a:prstGeom prst="roundRect">
              <a:avLst>
                <a:gd name="adj" fmla="val 16667"/>
              </a:avLst>
            </a:prstGeom>
            <a:noFill/>
            <a:ln>
              <a:noFill/>
            </a:ln>
            <a:effectLst>
              <a:outerShdw blurRad="76200" dist="38100" dir="7800000" algn="tl" rotWithShape="0">
                <a:srgbClr val="000000">
                  <a:alpha val="40000"/>
                </a:srgbClr>
              </a:outerShdw>
            </a:effectLst>
          </p:spPr>
        </p:pic>
        <p:cxnSp>
          <p:nvCxnSpPr>
            <p:cNvPr id="7" name="Straight Arrow Connector 6">
              <a:extLst>
                <a:ext uri="{FF2B5EF4-FFF2-40B4-BE49-F238E27FC236}">
                  <a16:creationId xmlns:a16="http://schemas.microsoft.com/office/drawing/2014/main" id="{271221FA-12FE-4E75-8FBD-F73B9120E168}"/>
                </a:ext>
              </a:extLst>
            </p:cNvPr>
            <p:cNvCxnSpPr>
              <a:cxnSpLocks/>
            </p:cNvCxnSpPr>
            <p:nvPr/>
          </p:nvCxnSpPr>
          <p:spPr>
            <a:xfrm flipH="1">
              <a:off x="8366078" y="4626588"/>
              <a:ext cx="2019868" cy="286603"/>
            </a:xfrm>
            <a:prstGeom prst="straightConnector1">
              <a:avLst/>
            </a:prstGeom>
            <a:ln w="57150">
              <a:solidFill>
                <a:srgbClr val="FF0000"/>
              </a:solidFill>
              <a:headEnd type="triangle"/>
              <a:tailEnd type="triangle"/>
            </a:ln>
          </p:spPr>
          <p:style>
            <a:lnRef idx="1">
              <a:schemeClr val="accent3"/>
            </a:lnRef>
            <a:fillRef idx="0">
              <a:schemeClr val="accent3"/>
            </a:fillRef>
            <a:effectRef idx="0">
              <a:schemeClr val="accent3"/>
            </a:effectRef>
            <a:fontRef idx="minor">
              <a:schemeClr val="tx1"/>
            </a:fontRef>
          </p:style>
        </p:cxnSp>
        <p:sp>
          <p:nvSpPr>
            <p:cNvPr id="8" name="TextBox 7">
              <a:extLst>
                <a:ext uri="{FF2B5EF4-FFF2-40B4-BE49-F238E27FC236}">
                  <a16:creationId xmlns:a16="http://schemas.microsoft.com/office/drawing/2014/main" id="{97AC408E-B958-4D19-A63A-4586AB772CD7}"/>
                </a:ext>
              </a:extLst>
            </p:cNvPr>
            <p:cNvSpPr txBox="1"/>
            <p:nvPr/>
          </p:nvSpPr>
          <p:spPr>
            <a:xfrm>
              <a:off x="7845100" y="5648350"/>
              <a:ext cx="3992633" cy="979757"/>
            </a:xfrm>
            <a:prstGeom prst="rect">
              <a:avLst/>
            </a:prstGeom>
            <a:solidFill>
              <a:srgbClr val="A5A5A5">
                <a:alpha val="85000"/>
              </a:srgbClr>
            </a:solidFill>
          </p:spPr>
          <p:txBody>
            <a:bodyPr wrap="square" lIns="91440" tIns="45720" rIns="91440" bIns="45720" rtlCol="0" anchor="t">
              <a:spAutoFit/>
            </a:bodyPr>
            <a:lstStyle/>
            <a:p>
              <a:pPr algn="ctr"/>
              <a:r>
                <a:rPr lang="es-ES" b="1" dirty="0">
                  <a:solidFill>
                    <a:schemeClr val="bg2"/>
                  </a:solidFill>
                  <a:latin typeface="Myriad Web Pro"/>
                </a:rPr>
                <a:t>Eviten la interacción cara a cara y mantengan al menos 1 metro de distancia, excepto al chequear la temperatura.</a:t>
              </a:r>
            </a:p>
          </p:txBody>
        </p:sp>
      </p:grpSp>
    </p:spTree>
    <p:extLst>
      <p:ext uri="{BB962C8B-B14F-4D97-AF65-F5344CB8AC3E}">
        <p14:creationId xmlns:p14="http://schemas.microsoft.com/office/powerpoint/2010/main" val="2677943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E98E0E-BA0E-4607-A525-5321F2750F79}"/>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La evaluación incluye dos partes:</a:t>
            </a:r>
          </a:p>
        </p:txBody>
      </p:sp>
      <p:sp>
        <p:nvSpPr>
          <p:cNvPr id="2" name="Content Placeholder 3">
            <a:extLst>
              <a:ext uri="{FF2B5EF4-FFF2-40B4-BE49-F238E27FC236}">
                <a16:creationId xmlns:a16="http://schemas.microsoft.com/office/drawing/2014/main" id="{60DB174E-C69B-6E91-1424-96E9A8C83C7C}"/>
              </a:ext>
            </a:extLst>
          </p:cNvPr>
          <p:cNvSpPr>
            <a:spLocks noGrp="1"/>
          </p:cNvSpPr>
          <p:nvPr>
            <p:ph sz="quarter" idx="11"/>
          </p:nvPr>
        </p:nvSpPr>
        <p:spPr>
          <a:xfrm>
            <a:off x="609600" y="1887538"/>
            <a:ext cx="10972800" cy="1822037"/>
          </a:xfrm>
          <a:prstGeom prst="rect">
            <a:avLst/>
          </a:prstGeom>
        </p:spPr>
        <p:txBody>
          <a:bodyPr wrap="square" lIns="91440" tIns="45720" rIns="91440" bIns="45720" anchor="t">
            <a:spAutoFit/>
          </a:bodyPr>
          <a:lstStyle/>
          <a:p>
            <a:pPr>
              <a:spcAft>
                <a:spcPts val="1200"/>
              </a:spcAft>
              <a:buClr>
                <a:schemeClr val="accent2">
                  <a:lumMod val="60000"/>
                  <a:lumOff val="40000"/>
                </a:schemeClr>
              </a:buClr>
            </a:pPr>
            <a:r>
              <a:rPr lang="es-ES" sz="3200" b="1" dirty="0">
                <a:solidFill>
                  <a:schemeClr val="accent5">
                    <a:lumMod val="75000"/>
                  </a:schemeClr>
                </a:solidFill>
                <a:latin typeface="Calibri"/>
                <a:cs typeface="Calibri"/>
              </a:rPr>
              <a:t>Chequeo de la temperatura.</a:t>
            </a:r>
          </a:p>
          <a:p>
            <a:pPr>
              <a:lnSpc>
                <a:spcPct val="100000"/>
              </a:lnSpc>
              <a:spcBef>
                <a:spcPct val="20000"/>
              </a:spcBef>
              <a:spcAft>
                <a:spcPts val="1200"/>
              </a:spcAft>
              <a:buClr>
                <a:schemeClr val="accent2">
                  <a:lumMod val="60000"/>
                  <a:lumOff val="40000"/>
                </a:schemeClr>
              </a:buClr>
            </a:pPr>
            <a:r>
              <a:rPr lang="es-ES" sz="3200" b="1" dirty="0">
                <a:solidFill>
                  <a:schemeClr val="accent5">
                    <a:lumMod val="75000"/>
                  </a:schemeClr>
                </a:solidFill>
                <a:latin typeface="Calibri"/>
                <a:cs typeface="Calibri"/>
              </a:rPr>
              <a:t>Cuestionario</a:t>
            </a:r>
            <a:r>
              <a:rPr lang="es-ES" sz="3200" dirty="0">
                <a:solidFill>
                  <a:srgbClr val="000000"/>
                </a:solidFill>
                <a:latin typeface="Calibri"/>
                <a:cs typeface="Calibri"/>
              </a:rPr>
              <a:t>: signos y síntomas + factores de riesgo en los últimos 21 días.</a:t>
            </a:r>
          </a:p>
        </p:txBody>
      </p:sp>
    </p:spTree>
    <p:extLst>
      <p:ext uri="{BB962C8B-B14F-4D97-AF65-F5344CB8AC3E}">
        <p14:creationId xmlns:p14="http://schemas.microsoft.com/office/powerpoint/2010/main" val="381866683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67;g16e53436b32_0_5">
            <a:extLst>
              <a:ext uri="{FF2B5EF4-FFF2-40B4-BE49-F238E27FC236}">
                <a16:creationId xmlns:a16="http://schemas.microsoft.com/office/drawing/2014/main" id="{6096CB39-CA4A-4638-B441-E185F1037E8A}"/>
              </a:ext>
            </a:extLst>
          </p:cNvPr>
          <p:cNvSpPr txBox="1">
            <a:spLocks noGrp="1"/>
          </p:cNvSpPr>
          <p:nvPr>
            <p:ph type="title" idx="4294967295"/>
          </p:nvPr>
        </p:nvSpPr>
        <p:spPr>
          <a:xfrm>
            <a:off x="679928" y="202864"/>
            <a:ext cx="10175558" cy="1325563"/>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ts val="0"/>
              </a:spcBef>
              <a:spcAft>
                <a:spcPct val="0"/>
              </a:spcAft>
              <a:buClr>
                <a:schemeClr val="dk1"/>
              </a:buClr>
              <a:buSzPts val="1800"/>
              <a:buFontTx/>
              <a:buNone/>
              <a:tabLst/>
              <a:defRPr/>
            </a:pPr>
            <a:r>
              <a:rPr kumimoji="0" lang="es-ES" sz="4400" b="1" i="0" u="none" strike="noStrike" cap="none" normalizeH="0" baseline="0" noProof="0" dirty="0">
                <a:ln>
                  <a:noFill/>
                </a:ln>
                <a:solidFill>
                  <a:schemeClr val="accent5">
                    <a:lumMod val="75000"/>
                  </a:schemeClr>
                </a:solidFill>
                <a:effectLst/>
                <a:uLnTx/>
                <a:uFillTx/>
                <a:latin typeface="Calibri Light" panose="020F0302020204030204" pitchFamily="34" charset="0"/>
                <a:ea typeface="Calibri Light"/>
                <a:cs typeface="Calibri Light" panose="020F0302020204030204" pitchFamily="34" charset="0"/>
              </a:rPr>
              <a:t>Proceso de evaluación</a:t>
            </a:r>
          </a:p>
        </p:txBody>
      </p:sp>
      <p:sp>
        <p:nvSpPr>
          <p:cNvPr id="8" name="Google Shape;171;g16e53436b32_0_5" descr="Explicar">
            <a:extLst>
              <a:ext uri="{FF2B5EF4-FFF2-40B4-BE49-F238E27FC236}">
                <a16:creationId xmlns:a16="http://schemas.microsoft.com/office/drawing/2014/main" id="{CE46D93A-018B-42F6-97D2-E5A1826A6917}"/>
              </a:ext>
            </a:extLst>
          </p:cNvPr>
          <p:cNvSpPr/>
          <p:nvPr/>
        </p:nvSpPr>
        <p:spPr>
          <a:xfrm>
            <a:off x="689113" y="1720525"/>
            <a:ext cx="1802296" cy="646331"/>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2400" b="0" i="0" u="none" strike="noStrike" cap="none" dirty="0">
                <a:solidFill>
                  <a:schemeClr val="dk1"/>
                </a:solidFill>
                <a:latin typeface="Calibri"/>
                <a:ea typeface="Calibri"/>
                <a:cs typeface="Calibri"/>
                <a:sym typeface="Calibri"/>
              </a:rPr>
              <a:t>Explicar</a:t>
            </a:r>
          </a:p>
        </p:txBody>
      </p:sp>
      <p:sp>
        <p:nvSpPr>
          <p:cNvPr id="5" name="Google Shape;168;g16e53436b32_0_5">
            <a:extLst>
              <a:ext uri="{FF2B5EF4-FFF2-40B4-BE49-F238E27FC236}">
                <a16:creationId xmlns:a16="http://schemas.microsoft.com/office/drawing/2014/main" id="{6F981178-B892-4714-84AF-BFEF1729D639}"/>
              </a:ext>
            </a:extLst>
          </p:cNvPr>
          <p:cNvSpPr txBox="1"/>
          <p:nvPr/>
        </p:nvSpPr>
        <p:spPr>
          <a:xfrm>
            <a:off x="1690959" y="1454920"/>
            <a:ext cx="9467978" cy="1200288"/>
          </a:xfrm>
          <a:prstGeom prst="rect">
            <a:avLst/>
          </a:prstGeom>
          <a:noFill/>
          <a:ln>
            <a:noFill/>
          </a:ln>
        </p:spPr>
        <p:txBody>
          <a:bodyPr spcFirstLastPara="1" wrap="square" lIns="91425" tIns="45700" rIns="91425" bIns="45700" anchor="t" anchorCtr="0">
            <a:spAutoFit/>
          </a:bodyPr>
          <a:lstStyle/>
          <a:p>
            <a:pPr marL="1002030" lvl="1">
              <a:spcBef>
                <a:spcPts val="0"/>
              </a:spcBef>
              <a:spcAft>
                <a:spcPts val="0"/>
              </a:spcAft>
            </a:pPr>
            <a:r>
              <a:rPr lang="es-ES" sz="2400" b="0" i="1" u="none" strike="noStrike" cap="none" dirty="0">
                <a:solidFill>
                  <a:srgbClr val="000000"/>
                </a:solidFill>
                <a:latin typeface="Calibri"/>
                <a:ea typeface="Calibri"/>
                <a:cs typeface="Calibri"/>
                <a:sym typeface="Calibri"/>
              </a:rPr>
              <a:t>Ejemplo: </a:t>
            </a:r>
            <a:r>
              <a:rPr lang="es-ES" sz="2400" i="1" dirty="0">
                <a:solidFill>
                  <a:srgbClr val="000000"/>
                </a:solidFill>
                <a:latin typeface="Calibri"/>
                <a:ea typeface="Calibri"/>
                <a:cs typeface="Calibri"/>
                <a:sym typeface="Calibri"/>
              </a:rPr>
              <a:t>"Para mantener a todos seguros, estamos haciendo una evaluación para detectar la enfermedad de Marburgo.</a:t>
            </a:r>
            <a:r>
              <a:rPr lang="es-ES" sz="2400" b="0" i="1" u="none" strike="noStrike" cap="none" dirty="0">
                <a:solidFill>
                  <a:srgbClr val="000000"/>
                </a:solidFill>
                <a:latin typeface="Calibri"/>
                <a:ea typeface="Calibri"/>
                <a:cs typeface="Calibri"/>
                <a:sym typeface="Calibri"/>
              </a:rPr>
              <a:t> Le tomaremos la temperatura y le haremos algunas preguntas".</a:t>
            </a:r>
          </a:p>
        </p:txBody>
      </p:sp>
      <p:sp>
        <p:nvSpPr>
          <p:cNvPr id="9" name="Google Shape;172;g16e53436b32_0_5" descr="Tomar la temperatura">
            <a:extLst>
              <a:ext uri="{FF2B5EF4-FFF2-40B4-BE49-F238E27FC236}">
                <a16:creationId xmlns:a16="http://schemas.microsoft.com/office/drawing/2014/main" id="{08B12F6D-5F57-4936-A311-462DF9E6D4E2}"/>
              </a:ext>
            </a:extLst>
          </p:cNvPr>
          <p:cNvSpPr/>
          <p:nvPr/>
        </p:nvSpPr>
        <p:spPr>
          <a:xfrm>
            <a:off x="691322" y="2720213"/>
            <a:ext cx="1802296" cy="646331"/>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2000" b="0" i="0" u="none" strike="noStrike" cap="none" dirty="0">
                <a:solidFill>
                  <a:schemeClr val="dk1"/>
                </a:solidFill>
                <a:latin typeface="Calibri"/>
                <a:ea typeface="Calibri"/>
                <a:cs typeface="Calibri"/>
                <a:sym typeface="Calibri"/>
              </a:rPr>
              <a:t>Tomar la temperatura</a:t>
            </a:r>
          </a:p>
        </p:txBody>
      </p:sp>
      <p:sp>
        <p:nvSpPr>
          <p:cNvPr id="6" name="Google Shape;169;g16e53436b32_0_5">
            <a:extLst>
              <a:ext uri="{FF2B5EF4-FFF2-40B4-BE49-F238E27FC236}">
                <a16:creationId xmlns:a16="http://schemas.microsoft.com/office/drawing/2014/main" id="{90E756E3-CC02-460D-891F-8C135076ADD5}"/>
              </a:ext>
            </a:extLst>
          </p:cNvPr>
          <p:cNvSpPr txBox="1"/>
          <p:nvPr/>
        </p:nvSpPr>
        <p:spPr>
          <a:xfrm>
            <a:off x="2536664" y="2882655"/>
            <a:ext cx="7654257" cy="461624"/>
          </a:xfrm>
          <a:prstGeom prst="rect">
            <a:avLst/>
          </a:prstGeom>
          <a:noFill/>
          <a:ln>
            <a:noFill/>
          </a:ln>
        </p:spPr>
        <p:txBody>
          <a:bodyPr spcFirstLastPara="1" wrap="square" lIns="91425" tIns="45700" rIns="91425" bIns="45700" anchor="t" anchorCtr="0">
            <a:spAutoFit/>
          </a:bodyPr>
          <a:lstStyle/>
          <a:p>
            <a:pPr marL="87631" marR="0" lvl="0" indent="0" algn="l" rtl="0">
              <a:lnSpc>
                <a:spcPct val="100000"/>
              </a:lnSpc>
              <a:spcBef>
                <a:spcPts val="0"/>
              </a:spcBef>
              <a:spcAft>
                <a:spcPts val="0"/>
              </a:spcAft>
              <a:buNone/>
            </a:pPr>
            <a:r>
              <a:rPr lang="es-ES" sz="2400" b="0" i="0" u="none" strike="noStrike" cap="none" dirty="0">
                <a:solidFill>
                  <a:srgbClr val="000000"/>
                </a:solidFill>
                <a:latin typeface="Calibri"/>
                <a:ea typeface="Calibri"/>
                <a:cs typeface="Calibri"/>
                <a:sym typeface="Calibri"/>
              </a:rPr>
              <a:t>Termómetro sin contacto (infrarrojo).</a:t>
            </a:r>
          </a:p>
        </p:txBody>
      </p:sp>
      <p:sp>
        <p:nvSpPr>
          <p:cNvPr id="10" name="Google Shape;173;g16e53436b32_0_5" descr="Usar la herramienta de evaluación">
            <a:extLst>
              <a:ext uri="{FF2B5EF4-FFF2-40B4-BE49-F238E27FC236}">
                <a16:creationId xmlns:a16="http://schemas.microsoft.com/office/drawing/2014/main" id="{5E6CC2AC-BE4C-4549-8075-FAB4032DAAC5}"/>
              </a:ext>
            </a:extLst>
          </p:cNvPr>
          <p:cNvSpPr/>
          <p:nvPr/>
        </p:nvSpPr>
        <p:spPr>
          <a:xfrm>
            <a:off x="689112" y="3824518"/>
            <a:ext cx="1847551" cy="954782"/>
          </a:xfrm>
          <a:prstGeom prst="roundRect">
            <a:avLst>
              <a:gd name="adj" fmla="val 0"/>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2000" b="0" i="0" u="none" strike="noStrike" cap="none" dirty="0">
                <a:solidFill>
                  <a:schemeClr val="dk1"/>
                </a:solidFill>
                <a:latin typeface="Calibri"/>
                <a:ea typeface="Calibri"/>
                <a:cs typeface="Calibri"/>
                <a:sym typeface="Calibri"/>
              </a:rPr>
              <a:t>Usar la herramienta de evaluación</a:t>
            </a:r>
          </a:p>
        </p:txBody>
      </p:sp>
      <p:sp>
        <p:nvSpPr>
          <p:cNvPr id="12" name="Google Shape;175;g16e53436b32_0_5">
            <a:extLst>
              <a:ext uri="{FF2B5EF4-FFF2-40B4-BE49-F238E27FC236}">
                <a16:creationId xmlns:a16="http://schemas.microsoft.com/office/drawing/2014/main" id="{A74E8383-E6BC-4752-8249-A6E3A0CB7B18}"/>
              </a:ext>
            </a:extLst>
          </p:cNvPr>
          <p:cNvSpPr txBox="1"/>
          <p:nvPr/>
        </p:nvSpPr>
        <p:spPr>
          <a:xfrm>
            <a:off x="2658976" y="3880173"/>
            <a:ext cx="7531945" cy="461665"/>
          </a:xfrm>
          <a:prstGeom prst="rect">
            <a:avLst/>
          </a:prstGeom>
          <a:noFill/>
          <a:ln>
            <a:noFill/>
          </a:ln>
        </p:spPr>
        <p:txBody>
          <a:bodyPr spcFirstLastPara="1" wrap="square" lIns="91425" tIns="45700" rIns="91425" bIns="45700" anchor="t" anchorCtr="0">
            <a:spAutoFit/>
          </a:bodyPr>
          <a:lstStyle/>
          <a:p>
            <a:pPr marL="87631" marR="0" lvl="0" indent="0" algn="l" rtl="0">
              <a:lnSpc>
                <a:spcPct val="100000"/>
              </a:lnSpc>
              <a:spcBef>
                <a:spcPts val="0"/>
              </a:spcBef>
              <a:spcAft>
                <a:spcPts val="0"/>
              </a:spcAft>
              <a:buNone/>
            </a:pPr>
            <a:r>
              <a:rPr lang="es-ES" sz="2400" b="0" i="0" u="none" strike="noStrike" cap="none" dirty="0">
                <a:solidFill>
                  <a:srgbClr val="000000"/>
                </a:solidFill>
                <a:latin typeface="Calibri"/>
                <a:ea typeface="Calibri"/>
                <a:cs typeface="Calibri"/>
                <a:sym typeface="Calibri"/>
              </a:rPr>
              <a:t>Seguir las preguntas en la herramienta de evaluación (síntomas, exposiciones).</a:t>
            </a:r>
          </a:p>
        </p:txBody>
      </p:sp>
      <p:sp>
        <p:nvSpPr>
          <p:cNvPr id="11" name="Google Shape;174;g16e53436b32_0_5" descr="Tome medidas">
            <a:extLst>
              <a:ext uri="{FF2B5EF4-FFF2-40B4-BE49-F238E27FC236}">
                <a16:creationId xmlns:a16="http://schemas.microsoft.com/office/drawing/2014/main" id="{457A8955-C023-4FFF-AFE1-ECA07BFCFB3F}"/>
              </a:ext>
            </a:extLst>
          </p:cNvPr>
          <p:cNvSpPr/>
          <p:nvPr/>
        </p:nvSpPr>
        <p:spPr>
          <a:xfrm>
            <a:off x="679928" y="5172229"/>
            <a:ext cx="1802296" cy="646331"/>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2000" b="0" i="0" u="none" strike="noStrike" cap="none" dirty="0">
                <a:solidFill>
                  <a:schemeClr val="dk1"/>
                </a:solidFill>
                <a:latin typeface="Calibri"/>
                <a:ea typeface="Calibri"/>
                <a:cs typeface="Calibri"/>
                <a:sym typeface="Calibri"/>
              </a:rPr>
              <a:t>Tomar medidas</a:t>
            </a:r>
          </a:p>
        </p:txBody>
      </p:sp>
      <p:sp>
        <p:nvSpPr>
          <p:cNvPr id="7" name="Google Shape;170;g16e53436b32_0_5">
            <a:extLst>
              <a:ext uri="{FF2B5EF4-FFF2-40B4-BE49-F238E27FC236}">
                <a16:creationId xmlns:a16="http://schemas.microsoft.com/office/drawing/2014/main" id="{03F0093B-5218-4833-A008-8EB12CF1488E}"/>
              </a:ext>
            </a:extLst>
          </p:cNvPr>
          <p:cNvSpPr txBox="1"/>
          <p:nvPr/>
        </p:nvSpPr>
        <p:spPr>
          <a:xfrm>
            <a:off x="2658975" y="4796733"/>
            <a:ext cx="8058991" cy="1697860"/>
          </a:xfrm>
          <a:prstGeom prst="rect">
            <a:avLst/>
          </a:prstGeom>
          <a:noFill/>
          <a:ln>
            <a:noFill/>
          </a:ln>
        </p:spPr>
        <p:txBody>
          <a:bodyPr spcFirstLastPara="1" wrap="square" lIns="91425" tIns="45700" rIns="91425" bIns="45700" anchor="t" anchorCtr="0">
            <a:spAutoFit/>
          </a:bodyPr>
          <a:lstStyle/>
          <a:p>
            <a:pPr marL="87631" marR="0" lvl="0" indent="0" algn="l" rtl="0">
              <a:lnSpc>
                <a:spcPct val="100000"/>
              </a:lnSpc>
              <a:spcBef>
                <a:spcPts val="0"/>
              </a:spcBef>
              <a:spcAft>
                <a:spcPts val="0"/>
              </a:spcAft>
              <a:buNone/>
            </a:pPr>
            <a:r>
              <a:rPr lang="es-ES" sz="2400" b="0" i="0" u="none" strike="noStrike" cap="none" dirty="0">
                <a:solidFill>
                  <a:srgbClr val="000000"/>
                </a:solidFill>
                <a:latin typeface="Calibri"/>
                <a:ea typeface="Calibri"/>
                <a:cs typeface="Calibri"/>
                <a:sym typeface="Calibri"/>
              </a:rPr>
              <a:t>¿Cumple la persona con la definición de presunto caso de la enfermedad de Marburgo?</a:t>
            </a:r>
          </a:p>
          <a:p>
            <a:pPr marL="430531" marR="0" lvl="1" indent="-342900" algn="l" rtl="0">
              <a:lnSpc>
                <a:spcPct val="100000"/>
              </a:lnSpc>
              <a:spcBef>
                <a:spcPts val="480"/>
              </a:spcBef>
              <a:spcAft>
                <a:spcPts val="0"/>
              </a:spcAft>
              <a:buClr>
                <a:srgbClr val="3F3F3F"/>
              </a:buClr>
              <a:buSzPts val="2400"/>
              <a:buFont typeface="Arial"/>
              <a:buChar char="•"/>
            </a:pPr>
            <a:r>
              <a:rPr lang="es-ES" sz="2400" dirty="0">
                <a:solidFill>
                  <a:srgbClr val="000000"/>
                </a:solidFill>
                <a:latin typeface="Calibri"/>
                <a:ea typeface="Calibri"/>
                <a:cs typeface="Calibri"/>
                <a:sym typeface="Calibri"/>
              </a:rPr>
              <a:t>Si la respuesta es </a:t>
            </a:r>
            <a:r>
              <a:rPr lang="es-ES" sz="2400" b="1" dirty="0">
                <a:solidFill>
                  <a:srgbClr val="000000"/>
                </a:solidFill>
                <a:latin typeface="Calibri"/>
                <a:ea typeface="Calibri"/>
                <a:cs typeface="Calibri"/>
                <a:sym typeface="Calibri"/>
              </a:rPr>
              <a:t>sí</a:t>
            </a:r>
            <a:r>
              <a:rPr lang="es-ES" sz="2400" b="0" dirty="0">
                <a:solidFill>
                  <a:srgbClr val="000000"/>
                </a:solidFill>
                <a:latin typeface="Calibri"/>
                <a:ea typeface="Calibri"/>
                <a:cs typeface="Calibri"/>
                <a:sym typeface="Calibri"/>
              </a:rPr>
              <a:t>,</a:t>
            </a:r>
            <a:r>
              <a:rPr lang="es-ES" sz="2400" dirty="0">
                <a:solidFill>
                  <a:srgbClr val="000000"/>
                </a:solidFill>
                <a:latin typeface="Calibri"/>
                <a:ea typeface="Calibri"/>
                <a:cs typeface="Calibri"/>
                <a:sym typeface="Calibri"/>
              </a:rPr>
              <a:t> llevarla al </a:t>
            </a:r>
            <a:r>
              <a:rPr lang="es-ES" sz="2400" b="0" i="0" u="none" strike="noStrike" cap="none" dirty="0">
                <a:solidFill>
                  <a:srgbClr val="000000"/>
                </a:solidFill>
                <a:latin typeface="Calibri"/>
                <a:ea typeface="Calibri"/>
                <a:cs typeface="Calibri"/>
                <a:sym typeface="Calibri"/>
              </a:rPr>
              <a:t>área</a:t>
            </a:r>
            <a:r>
              <a:rPr lang="es-ES" sz="2400" dirty="0">
                <a:solidFill>
                  <a:srgbClr val="000000"/>
                </a:solidFill>
                <a:latin typeface="Calibri"/>
                <a:ea typeface="Calibri"/>
                <a:cs typeface="Calibri"/>
                <a:sym typeface="Calibri"/>
              </a:rPr>
              <a:t> de aislamiento..</a:t>
            </a:r>
            <a:r>
              <a:rPr lang="es-ES" sz="2400" b="0" i="0" u="none" strike="noStrike" cap="none" dirty="0">
                <a:solidFill>
                  <a:srgbClr val="000000"/>
                </a:solidFill>
                <a:latin typeface="Calibri"/>
                <a:ea typeface="Calibri"/>
                <a:cs typeface="Calibri"/>
                <a:sym typeface="Calibri"/>
              </a:rPr>
              <a:t> </a:t>
            </a:r>
          </a:p>
          <a:p>
            <a:pPr marL="430531" marR="0" lvl="1" indent="-342900" algn="l" rtl="0">
              <a:lnSpc>
                <a:spcPct val="100000"/>
              </a:lnSpc>
              <a:spcBef>
                <a:spcPts val="480"/>
              </a:spcBef>
              <a:spcAft>
                <a:spcPts val="0"/>
              </a:spcAft>
              <a:buClr>
                <a:srgbClr val="3F3F3F"/>
              </a:buClr>
              <a:buSzPts val="2400"/>
              <a:buFont typeface="Arial"/>
              <a:buChar char="•"/>
            </a:pPr>
            <a:r>
              <a:rPr lang="es-ES" sz="2400" i="0" u="none" strike="noStrike" cap="none" dirty="0">
                <a:solidFill>
                  <a:srgbClr val="000000"/>
                </a:solidFill>
                <a:latin typeface="Calibri"/>
                <a:ea typeface="Calibri"/>
                <a:cs typeface="Calibri"/>
                <a:sym typeface="Calibri"/>
              </a:rPr>
              <a:t>Si la respuesta es </a:t>
            </a:r>
            <a:r>
              <a:rPr lang="es-ES" sz="2400" b="1" i="0" u="none" strike="noStrike" cap="none" dirty="0">
                <a:solidFill>
                  <a:srgbClr val="000000"/>
                </a:solidFill>
                <a:latin typeface="Calibri"/>
                <a:ea typeface="Calibri"/>
                <a:cs typeface="Calibri"/>
                <a:sym typeface="Calibri"/>
              </a:rPr>
              <a:t>no</a:t>
            </a:r>
            <a:r>
              <a:rPr lang="es-ES" sz="2400" i="0" u="none" strike="noStrike" cap="none" dirty="0">
                <a:solidFill>
                  <a:srgbClr val="000000"/>
                </a:solidFill>
                <a:latin typeface="Calibri"/>
                <a:ea typeface="Calibri"/>
                <a:cs typeface="Calibri"/>
                <a:sym typeface="Calibri"/>
              </a:rPr>
              <a:t>, la persona puede ingresar al centro.</a:t>
            </a:r>
          </a:p>
        </p:txBody>
      </p:sp>
      <p:sp>
        <p:nvSpPr>
          <p:cNvPr id="13" name="Google Shape;176;g16e53436b32_0_5">
            <a:extLst>
              <a:ext uri="{FF2B5EF4-FFF2-40B4-BE49-F238E27FC236}">
                <a16:creationId xmlns:a16="http://schemas.microsoft.com/office/drawing/2014/main" id="{773E0850-9E24-40BB-B4B2-F36851AE0B63}"/>
              </a:ext>
              <a:ext uri="{C183D7F6-B498-43B3-948B-1728B52AA6E4}">
                <adec:decorative xmlns:adec="http://schemas.microsoft.com/office/drawing/2017/decorative" val="1"/>
              </a:ext>
            </a:extLst>
          </p:cNvPr>
          <p:cNvSpPr/>
          <p:nvPr/>
        </p:nvSpPr>
        <p:spPr>
          <a:xfrm>
            <a:off x="1545387" y="2423677"/>
            <a:ext cx="71378" cy="172540"/>
          </a:xfrm>
          <a:prstGeom prst="downArrow">
            <a:avLst>
              <a:gd name="adj1" fmla="val 50000"/>
              <a:gd name="adj2" fmla="val 50000"/>
            </a:avLst>
          </a:prstGeom>
          <a:solidFill>
            <a:schemeClr val="accent2"/>
          </a:solidFill>
          <a:ln w="25400" cap="flat" cmpd="sng">
            <a:solidFill>
              <a:srgbClr val="AC5B2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4" name="Google Shape;177;g16e53436b32_0_5">
            <a:extLst>
              <a:ext uri="{FF2B5EF4-FFF2-40B4-BE49-F238E27FC236}">
                <a16:creationId xmlns:a16="http://schemas.microsoft.com/office/drawing/2014/main" id="{8BCD8AC3-D06C-4209-95D7-23033DCD8883}"/>
              </a:ext>
              <a:ext uri="{C183D7F6-B498-43B3-948B-1728B52AA6E4}">
                <adec:decorative xmlns:adec="http://schemas.microsoft.com/office/drawing/2017/decorative" val="1"/>
              </a:ext>
            </a:extLst>
          </p:cNvPr>
          <p:cNvSpPr/>
          <p:nvPr/>
        </p:nvSpPr>
        <p:spPr>
          <a:xfrm>
            <a:off x="1590261" y="3510733"/>
            <a:ext cx="71378" cy="172540"/>
          </a:xfrm>
          <a:prstGeom prst="downArrow">
            <a:avLst>
              <a:gd name="adj1" fmla="val 50000"/>
              <a:gd name="adj2" fmla="val 50000"/>
            </a:avLst>
          </a:prstGeom>
          <a:solidFill>
            <a:schemeClr val="accent2"/>
          </a:solidFill>
          <a:ln w="25400" cap="flat" cmpd="sng">
            <a:solidFill>
              <a:srgbClr val="AC5B2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5" name="Google Shape;178;g16e53436b32_0_5">
            <a:extLst>
              <a:ext uri="{FF2B5EF4-FFF2-40B4-BE49-F238E27FC236}">
                <a16:creationId xmlns:a16="http://schemas.microsoft.com/office/drawing/2014/main" id="{4DECBAC1-6CDC-422A-BE7B-B51BAEF46F8E}"/>
              </a:ext>
              <a:ext uri="{C183D7F6-B498-43B3-948B-1728B52AA6E4}">
                <adec:decorative xmlns:adec="http://schemas.microsoft.com/office/drawing/2017/decorative" val="1"/>
              </a:ext>
            </a:extLst>
          </p:cNvPr>
          <p:cNvSpPr/>
          <p:nvPr/>
        </p:nvSpPr>
        <p:spPr>
          <a:xfrm>
            <a:off x="1592127" y="4862712"/>
            <a:ext cx="71378" cy="172540"/>
          </a:xfrm>
          <a:prstGeom prst="downArrow">
            <a:avLst>
              <a:gd name="adj1" fmla="val 50000"/>
              <a:gd name="adj2" fmla="val 50000"/>
            </a:avLst>
          </a:prstGeom>
          <a:solidFill>
            <a:schemeClr val="accent2"/>
          </a:solidFill>
          <a:ln w="25400" cap="flat" cmpd="sng">
            <a:solidFill>
              <a:srgbClr val="AC5B2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89949255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5" name="Google Shape;185;p7"/>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s-ES" sz="4000" b="1" dirty="0">
                <a:solidFill>
                  <a:schemeClr val="accent5">
                    <a:lumMod val="75000"/>
                  </a:schemeClr>
                </a:solidFill>
                <a:latin typeface="Calibri Light" panose="020F0302020204030204" pitchFamily="34" charset="0"/>
                <a:cs typeface="Calibri Light" panose="020F0302020204030204" pitchFamily="34" charset="0"/>
              </a:rPr>
              <a:t>Chequeo de la temperatura sin contacto</a:t>
            </a:r>
          </a:p>
        </p:txBody>
      </p:sp>
      <p:sp>
        <p:nvSpPr>
          <p:cNvPr id="194" name="Google Shape;194;p7"/>
          <p:cNvSpPr/>
          <p:nvPr/>
        </p:nvSpPr>
        <p:spPr>
          <a:xfrm>
            <a:off x="7629482" y="1405022"/>
            <a:ext cx="4358462" cy="1830927"/>
          </a:xfrm>
          <a:prstGeom prst="roundRect">
            <a:avLst>
              <a:gd name="adj" fmla="val 16667"/>
            </a:avLst>
          </a:prstGeom>
          <a:noFill/>
          <a:ln w="25400" cap="flat" cmpd="sng">
            <a:solidFill>
              <a:srgbClr val="F4B08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2000" b="0" i="0" u="none" strike="noStrike" cap="none" dirty="0">
                <a:solidFill>
                  <a:srgbClr val="000000"/>
                </a:solidFill>
                <a:latin typeface="Calibri"/>
                <a:ea typeface="Calibri"/>
                <a:cs typeface="Calibri"/>
                <a:sym typeface="Calibri"/>
              </a:rPr>
              <a:t>Las instrucciones varían según el tipo o la marca del termómetro infrarrojo. </a:t>
            </a:r>
          </a:p>
          <a:p>
            <a:pPr marL="0" marR="0" lvl="0" indent="0" algn="ctr" rtl="0">
              <a:lnSpc>
                <a:spcPct val="100000"/>
              </a:lnSpc>
              <a:spcBef>
                <a:spcPts val="0"/>
              </a:spcBef>
              <a:spcAft>
                <a:spcPts val="0"/>
              </a:spcAft>
              <a:buNone/>
            </a:pPr>
            <a:r>
              <a:rPr lang="es-ES" sz="2000" b="0" i="0" u="none" strike="noStrike" cap="none" dirty="0">
                <a:solidFill>
                  <a:srgbClr val="000000"/>
                </a:solidFill>
                <a:latin typeface="Calibri"/>
                <a:ea typeface="Calibri"/>
                <a:cs typeface="Calibri"/>
                <a:sym typeface="Calibri"/>
              </a:rPr>
              <a:t>Siempre se debe revisar el folleto que viene en el paquete o las instrucciones en el sitio web del fabricante.</a:t>
            </a:r>
          </a:p>
        </p:txBody>
      </p:sp>
      <p:sp>
        <p:nvSpPr>
          <p:cNvPr id="190" name="Google Shape;190;p7"/>
          <p:cNvSpPr/>
          <p:nvPr/>
        </p:nvSpPr>
        <p:spPr>
          <a:xfrm>
            <a:off x="204056" y="1752639"/>
            <a:ext cx="624493" cy="654059"/>
          </a:xfrm>
          <a:prstGeom prst="ellipse">
            <a:avLst/>
          </a:prstGeom>
          <a:solidFill>
            <a:schemeClr val="accent3"/>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3200" b="0" i="0" u="none" strike="noStrike" cap="none" dirty="0">
                <a:solidFill>
                  <a:srgbClr val="000000"/>
                </a:solidFill>
                <a:latin typeface="Arial"/>
                <a:ea typeface="Arial"/>
                <a:cs typeface="Arial"/>
                <a:sym typeface="Arial"/>
              </a:rPr>
              <a:t>1</a:t>
            </a:r>
          </a:p>
        </p:txBody>
      </p:sp>
      <p:sp>
        <p:nvSpPr>
          <p:cNvPr id="186" name="Google Shape;186;p7"/>
          <p:cNvSpPr txBox="1">
            <a:spLocks noGrp="1"/>
          </p:cNvSpPr>
          <p:nvPr>
            <p:ph type="body" sz="quarter" idx="10"/>
          </p:nvPr>
        </p:nvSpPr>
        <p:spPr>
          <a:xfrm>
            <a:off x="864756" y="1824285"/>
            <a:ext cx="3779433" cy="1143000"/>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813"/>
              </a:spcBef>
              <a:spcAft>
                <a:spcPts val="0"/>
              </a:spcAft>
              <a:buSzPts val="1800"/>
              <a:buNone/>
            </a:pPr>
            <a:r>
              <a:rPr lang="es-ES" sz="2400" dirty="0"/>
              <a:t>Prender el termómetro.</a:t>
            </a:r>
          </a:p>
        </p:txBody>
      </p:sp>
      <p:pic>
        <p:nvPicPr>
          <p:cNvPr id="193" name="Google Shape;193;p7" descr="Imagen de un termómetro sin contacto con el botón de encendido marcado con un círculo rojo."/>
          <p:cNvPicPr preferRelativeResize="0"/>
          <p:nvPr/>
        </p:nvPicPr>
        <p:blipFill rotWithShape="1">
          <a:blip r:embed="rId3">
            <a:alphaModFix/>
          </a:blip>
          <a:srcRect r="2364"/>
          <a:stretch/>
        </p:blipFill>
        <p:spPr>
          <a:xfrm>
            <a:off x="4824663" y="1306074"/>
            <a:ext cx="2027354" cy="2028825"/>
          </a:xfrm>
          <a:prstGeom prst="rect">
            <a:avLst/>
          </a:prstGeom>
          <a:noFill/>
          <a:ln>
            <a:noFill/>
          </a:ln>
        </p:spPr>
      </p:pic>
      <p:sp>
        <p:nvSpPr>
          <p:cNvPr id="191" name="Google Shape;191;p7"/>
          <p:cNvSpPr/>
          <p:nvPr/>
        </p:nvSpPr>
        <p:spPr>
          <a:xfrm>
            <a:off x="204055" y="3546000"/>
            <a:ext cx="624493" cy="654059"/>
          </a:xfrm>
          <a:prstGeom prst="ellipse">
            <a:avLst/>
          </a:prstGeom>
          <a:solidFill>
            <a:schemeClr val="accent3"/>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3200" b="0" i="0" u="none" strike="noStrike" cap="none" dirty="0">
                <a:solidFill>
                  <a:srgbClr val="000000"/>
                </a:solidFill>
                <a:latin typeface="Arial"/>
                <a:ea typeface="Arial"/>
                <a:cs typeface="Arial"/>
                <a:sym typeface="Arial"/>
              </a:rPr>
              <a:t>2</a:t>
            </a:r>
          </a:p>
        </p:txBody>
      </p:sp>
      <p:sp>
        <p:nvSpPr>
          <p:cNvPr id="188" name="Google Shape;188;p7"/>
          <p:cNvSpPr txBox="1"/>
          <p:nvPr/>
        </p:nvSpPr>
        <p:spPr>
          <a:xfrm>
            <a:off x="792247" y="3423737"/>
            <a:ext cx="5939857" cy="1624646"/>
          </a:xfrm>
          <a:prstGeom prst="rect">
            <a:avLst/>
          </a:prstGeom>
          <a:noFill/>
          <a:ln>
            <a:noFill/>
          </a:ln>
        </p:spPr>
        <p:txBody>
          <a:bodyPr spcFirstLastPara="1" wrap="square" lIns="91425" tIns="45700" rIns="91425" bIns="45700" anchor="t" anchorCtr="0">
            <a:normAutofit/>
          </a:bodyPr>
          <a:lstStyle/>
          <a:p>
            <a:pPr marL="114300" marR="0" lvl="0" indent="0" algn="l" rtl="0">
              <a:lnSpc>
                <a:spcPct val="90000"/>
              </a:lnSpc>
              <a:spcBef>
                <a:spcPts val="813"/>
              </a:spcBef>
              <a:spcAft>
                <a:spcPts val="0"/>
              </a:spcAft>
              <a:buClr>
                <a:schemeClr val="dk1"/>
              </a:buClr>
              <a:buSzPts val="1800"/>
              <a:buFont typeface="Arial"/>
              <a:buNone/>
            </a:pPr>
            <a:r>
              <a:rPr lang="es-ES" sz="2275" b="0" i="0" u="none" strike="noStrike" cap="none" dirty="0">
                <a:solidFill>
                  <a:srgbClr val="000000"/>
                </a:solidFill>
                <a:latin typeface="Calibri"/>
                <a:ea typeface="Calibri"/>
                <a:cs typeface="Calibri"/>
                <a:sym typeface="Calibri"/>
              </a:rPr>
              <a:t>Esperar 15 minutos a que se caliente el dispositivo.</a:t>
            </a:r>
          </a:p>
          <a:p>
            <a:pPr marL="114300" marR="0" lvl="0" indent="0" algn="l" rtl="0">
              <a:lnSpc>
                <a:spcPct val="90000"/>
              </a:lnSpc>
              <a:spcBef>
                <a:spcPts val="813"/>
              </a:spcBef>
              <a:spcAft>
                <a:spcPts val="0"/>
              </a:spcAft>
              <a:buClr>
                <a:schemeClr val="dk1"/>
              </a:buClr>
              <a:buSzPts val="1800"/>
              <a:buFont typeface="Arial"/>
              <a:buNone/>
            </a:pPr>
            <a:r>
              <a:rPr lang="es-ES" sz="2275" b="0" i="1" u="none" strike="noStrike" cap="none" dirty="0">
                <a:solidFill>
                  <a:srgbClr val="000000"/>
                </a:solidFill>
                <a:latin typeface="Calibri"/>
                <a:ea typeface="Calibri"/>
                <a:cs typeface="Calibri"/>
                <a:sym typeface="Calibri"/>
              </a:rPr>
              <a:t>(Esto permite que el termómetro se aclimate a la temperatura del ambiente).</a:t>
            </a:r>
          </a:p>
        </p:txBody>
      </p:sp>
      <p:pic>
        <p:nvPicPr>
          <p:cNvPr id="187" name="Google Shape;187;p7" descr="Imagen de un reloj que muestra 15 minutos."/>
          <p:cNvPicPr preferRelativeResize="0"/>
          <p:nvPr/>
        </p:nvPicPr>
        <p:blipFill rotWithShape="1">
          <a:blip r:embed="rId4">
            <a:alphaModFix/>
          </a:blip>
          <a:srcRect t="14559" r="1024" b="18210"/>
          <a:stretch/>
        </p:blipFill>
        <p:spPr>
          <a:xfrm>
            <a:off x="6839102" y="3376283"/>
            <a:ext cx="2300270" cy="1440848"/>
          </a:xfrm>
          <a:prstGeom prst="rect">
            <a:avLst/>
          </a:prstGeom>
          <a:noFill/>
          <a:ln>
            <a:noFill/>
          </a:ln>
        </p:spPr>
      </p:pic>
      <p:sp>
        <p:nvSpPr>
          <p:cNvPr id="192" name="Google Shape;192;p7"/>
          <p:cNvSpPr/>
          <p:nvPr/>
        </p:nvSpPr>
        <p:spPr>
          <a:xfrm>
            <a:off x="204056" y="5309700"/>
            <a:ext cx="624493" cy="654059"/>
          </a:xfrm>
          <a:prstGeom prst="ellipse">
            <a:avLst/>
          </a:prstGeom>
          <a:solidFill>
            <a:schemeClr val="accent3"/>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3200" b="0" i="0" u="none" strike="noStrike" cap="none" dirty="0">
                <a:solidFill>
                  <a:srgbClr val="000000"/>
                </a:solidFill>
                <a:latin typeface="Arial"/>
                <a:ea typeface="Arial"/>
                <a:cs typeface="Arial"/>
                <a:sym typeface="Arial"/>
              </a:rPr>
              <a:t>3</a:t>
            </a:r>
          </a:p>
        </p:txBody>
      </p:sp>
      <p:sp>
        <p:nvSpPr>
          <p:cNvPr id="189" name="Google Shape;189;p7"/>
          <p:cNvSpPr txBox="1"/>
          <p:nvPr/>
        </p:nvSpPr>
        <p:spPr>
          <a:xfrm>
            <a:off x="864757" y="5246933"/>
            <a:ext cx="7258825" cy="998290"/>
          </a:xfrm>
          <a:prstGeom prst="rect">
            <a:avLst/>
          </a:prstGeom>
          <a:noFill/>
          <a:ln>
            <a:noFill/>
          </a:ln>
        </p:spPr>
        <p:txBody>
          <a:bodyPr spcFirstLastPara="1" wrap="square" lIns="91425" tIns="45700" rIns="91425" bIns="45700" anchor="t" anchorCtr="0">
            <a:normAutofit fontScale="92500"/>
          </a:bodyPr>
          <a:lstStyle/>
          <a:p>
            <a:pPr marL="114300" marR="0" lvl="0" indent="0" algn="l" rtl="0">
              <a:lnSpc>
                <a:spcPct val="90000"/>
              </a:lnSpc>
              <a:spcBef>
                <a:spcPts val="813"/>
              </a:spcBef>
              <a:spcAft>
                <a:spcPts val="0"/>
              </a:spcAft>
              <a:buClr>
                <a:schemeClr val="dk1"/>
              </a:buClr>
              <a:buSzPts val="1800"/>
              <a:buFont typeface="Arial"/>
              <a:buNone/>
            </a:pPr>
            <a:r>
              <a:rPr lang="es-ES" sz="2275" b="0" i="0" u="none" strike="noStrike" cap="none" dirty="0">
                <a:solidFill>
                  <a:srgbClr val="000000"/>
                </a:solidFill>
                <a:latin typeface="Calibri"/>
                <a:ea typeface="Calibri"/>
                <a:cs typeface="Calibri"/>
                <a:sym typeface="Calibri"/>
              </a:rPr>
              <a:t>Confirmar que la configuración del termómetro sea la correcta (p. ej., Celsius, lectura de "cuerpo" y no de "objeto").</a:t>
            </a:r>
          </a:p>
        </p:txBody>
      </p:sp>
      <p:pic>
        <p:nvPicPr>
          <p:cNvPr id="183" name="Google Shape;183;p7" descr="Imagen de la pantalla de un termómetro sin contacto que marca 37.0."/>
          <p:cNvPicPr preferRelativeResize="0"/>
          <p:nvPr/>
        </p:nvPicPr>
        <p:blipFill rotWithShape="1">
          <a:blip r:embed="rId5">
            <a:alphaModFix/>
          </a:blip>
          <a:srcRect r="19731" b="10362"/>
          <a:stretch/>
        </p:blipFill>
        <p:spPr>
          <a:xfrm>
            <a:off x="9139372" y="4550890"/>
            <a:ext cx="1580321" cy="2032471"/>
          </a:xfrm>
          <a:prstGeom prst="rect">
            <a:avLst/>
          </a:prstGeom>
          <a:noFill/>
          <a:ln>
            <a:noFill/>
          </a:ln>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201764"/>
            <a:ext cx="10972800" cy="1013859"/>
          </a:xfrm>
        </p:spPr>
        <p:txBody>
          <a:bodyPr/>
          <a:lstStyle/>
          <a:p>
            <a:r>
              <a:rPr lang="es-ES" dirty="0">
                <a:solidFill>
                  <a:schemeClr val="accent5">
                    <a:lumMod val="75000"/>
                  </a:schemeClr>
                </a:solidFill>
                <a:latin typeface="Calibri Light" panose="020F0302020204030204" pitchFamily="34" charset="0"/>
                <a:cs typeface="Calibri Light" panose="020F0302020204030204" pitchFamily="34" charset="0"/>
              </a:rPr>
              <a:t>Chequeo de la temperatura sin contacto (continuación)</a:t>
            </a:r>
          </a:p>
        </p:txBody>
      </p:sp>
      <p:sp>
        <p:nvSpPr>
          <p:cNvPr id="13" name="Google Shape;201;p11">
            <a:extLst>
              <a:ext uri="{FF2B5EF4-FFF2-40B4-BE49-F238E27FC236}">
                <a16:creationId xmlns:a16="http://schemas.microsoft.com/office/drawing/2014/main" id="{0D3545C0-4077-4397-A57F-55C9756C13BC}"/>
              </a:ext>
            </a:extLst>
          </p:cNvPr>
          <p:cNvSpPr/>
          <p:nvPr/>
        </p:nvSpPr>
        <p:spPr>
          <a:xfrm>
            <a:off x="204056" y="1740607"/>
            <a:ext cx="624493" cy="654059"/>
          </a:xfrm>
          <a:prstGeom prst="ellipse">
            <a:avLst/>
          </a:prstGeom>
          <a:solidFill>
            <a:schemeClr val="accent3"/>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3200" b="0" i="0" u="none" strike="noStrike" cap="none" dirty="0">
                <a:solidFill>
                  <a:srgbClr val="000000"/>
                </a:solidFill>
                <a:latin typeface="Arial"/>
                <a:ea typeface="Arial"/>
                <a:cs typeface="Arial"/>
                <a:sym typeface="Arial"/>
              </a:rPr>
              <a:t>4</a:t>
            </a:r>
          </a:p>
        </p:txBody>
      </p:sp>
      <p:sp>
        <p:nvSpPr>
          <p:cNvPr id="12" name="Google Shape;202;p11">
            <a:extLst>
              <a:ext uri="{FF2B5EF4-FFF2-40B4-BE49-F238E27FC236}">
                <a16:creationId xmlns:a16="http://schemas.microsoft.com/office/drawing/2014/main" id="{FA458ED5-F446-47E4-A968-8EB23AD6553D}"/>
              </a:ext>
            </a:extLst>
          </p:cNvPr>
          <p:cNvSpPr txBox="1">
            <a:spLocks/>
          </p:cNvSpPr>
          <p:nvPr/>
        </p:nvSpPr>
        <p:spPr>
          <a:xfrm>
            <a:off x="942863" y="1595898"/>
            <a:ext cx="7285772" cy="766219"/>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spcBef>
                <a:spcPts val="813"/>
              </a:spcBef>
              <a:buSzPts val="1800"/>
              <a:buFont typeface="Arial" panose="020B0604020202020204" pitchFamily="34" charset="0"/>
              <a:buNone/>
            </a:pPr>
            <a:r>
              <a:rPr lang="es-ES" sz="2400" dirty="0">
                <a:solidFill>
                  <a:srgbClr val="000000"/>
                </a:solidFill>
                <a:latin typeface="Calibri"/>
                <a:ea typeface="Calibri"/>
                <a:cs typeface="Calibri"/>
              </a:rPr>
              <a:t>Pararse al costado de la persona a quien se le va a tomar la temperatura.</a:t>
            </a:r>
          </a:p>
        </p:txBody>
      </p:sp>
      <p:sp>
        <p:nvSpPr>
          <p:cNvPr id="14" name="Google Shape;203;p11">
            <a:extLst>
              <a:ext uri="{FF2B5EF4-FFF2-40B4-BE49-F238E27FC236}">
                <a16:creationId xmlns:a16="http://schemas.microsoft.com/office/drawing/2014/main" id="{D1D7BF0D-9B35-4427-87DB-615C3AB125D6}"/>
              </a:ext>
            </a:extLst>
          </p:cNvPr>
          <p:cNvSpPr/>
          <p:nvPr/>
        </p:nvSpPr>
        <p:spPr>
          <a:xfrm>
            <a:off x="204056" y="2774941"/>
            <a:ext cx="624493" cy="654059"/>
          </a:xfrm>
          <a:prstGeom prst="ellipse">
            <a:avLst/>
          </a:prstGeom>
          <a:solidFill>
            <a:schemeClr val="accent3"/>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3200" b="0" i="0" u="none" strike="noStrike" cap="none" dirty="0">
                <a:solidFill>
                  <a:srgbClr val="000000"/>
                </a:solidFill>
                <a:latin typeface="Arial"/>
                <a:ea typeface="Arial"/>
                <a:cs typeface="Arial"/>
                <a:sym typeface="Arial"/>
              </a:rPr>
              <a:t>5</a:t>
            </a:r>
          </a:p>
        </p:txBody>
      </p:sp>
      <p:sp>
        <p:nvSpPr>
          <p:cNvPr id="15" name="Google Shape;204;p11">
            <a:extLst>
              <a:ext uri="{FF2B5EF4-FFF2-40B4-BE49-F238E27FC236}">
                <a16:creationId xmlns:a16="http://schemas.microsoft.com/office/drawing/2014/main" id="{512AA0AC-8371-46D1-B791-679F6B47267A}"/>
              </a:ext>
            </a:extLst>
          </p:cNvPr>
          <p:cNvSpPr txBox="1"/>
          <p:nvPr/>
        </p:nvSpPr>
        <p:spPr>
          <a:xfrm>
            <a:off x="1023340" y="2506826"/>
            <a:ext cx="7741501" cy="1503676"/>
          </a:xfrm>
          <a:prstGeom prst="rect">
            <a:avLst/>
          </a:prstGeom>
          <a:noFill/>
          <a:ln>
            <a:noFill/>
          </a:ln>
        </p:spPr>
        <p:txBody>
          <a:bodyPr spcFirstLastPara="1" wrap="square" lIns="91425" tIns="45700" rIns="91425" bIns="45700" anchor="t" anchorCtr="0">
            <a:noAutofit/>
          </a:bodyPr>
          <a:lstStyle/>
          <a:p>
            <a:pPr marL="114300" marR="0" lvl="0" indent="0" algn="l" rtl="0">
              <a:lnSpc>
                <a:spcPct val="90000"/>
              </a:lnSpc>
              <a:spcBef>
                <a:spcPts val="813"/>
              </a:spcBef>
              <a:spcAft>
                <a:spcPts val="0"/>
              </a:spcAft>
              <a:buClr>
                <a:schemeClr val="dk1"/>
              </a:buClr>
              <a:buSzPts val="1800"/>
              <a:buFont typeface="Arial"/>
              <a:buNone/>
            </a:pPr>
            <a:r>
              <a:rPr lang="es-ES" sz="2400" b="0" i="0" u="none" strike="noStrike" cap="none" dirty="0">
                <a:solidFill>
                  <a:srgbClr val="000000"/>
                </a:solidFill>
                <a:latin typeface="Calibri"/>
                <a:ea typeface="Calibri"/>
                <a:cs typeface="Calibri"/>
                <a:sym typeface="Calibri"/>
              </a:rPr>
              <a:t>Pedirle a la persona que se saque el pelo de la cara, se saque el pañuelo para la cabeza, el sombrero y los lentes, y se seque la transpiración</a:t>
            </a:r>
            <a:r>
              <a:rPr lang="es-ES" sz="2400" dirty="0">
                <a:solidFill>
                  <a:srgbClr val="000000"/>
                </a:solidFill>
                <a:latin typeface="Calibri"/>
                <a:ea typeface="Calibri"/>
                <a:cs typeface="Calibri"/>
                <a:sym typeface="Calibri"/>
              </a:rPr>
              <a:t> </a:t>
            </a:r>
            <a:r>
              <a:rPr lang="es-ES" sz="2400" b="0" i="1" u="none" strike="noStrike" cap="none" dirty="0">
                <a:solidFill>
                  <a:srgbClr val="000000"/>
                </a:solidFill>
                <a:latin typeface="Calibri"/>
                <a:ea typeface="Calibri"/>
                <a:cs typeface="Calibri"/>
                <a:sym typeface="Calibri"/>
              </a:rPr>
              <a:t>(la transpiración en los poros puede causar una lectura de temperatura más baja).</a:t>
            </a:r>
          </a:p>
        </p:txBody>
      </p:sp>
      <p:pic>
        <p:nvPicPr>
          <p:cNvPr id="16" name="Google Shape;205;p11" descr="Tres imágenes de la misma persona. En la primera, la persona se tira el pelo para atrás. En la segunda, se saca las gafas de sol. En la tercera, se seca el sudor de la frente.">
            <a:extLst>
              <a:ext uri="{FF2B5EF4-FFF2-40B4-BE49-F238E27FC236}">
                <a16:creationId xmlns:a16="http://schemas.microsoft.com/office/drawing/2014/main" id="{2021D759-BBFB-4D6A-BE4E-860DB7E9E87B}"/>
              </a:ext>
            </a:extLst>
          </p:cNvPr>
          <p:cNvPicPr preferRelativeResize="0"/>
          <p:nvPr/>
        </p:nvPicPr>
        <p:blipFill rotWithShape="1">
          <a:blip r:embed="rId3">
            <a:alphaModFix/>
          </a:blip>
          <a:srcRect l="3198" t="10208" r="990"/>
          <a:stretch/>
        </p:blipFill>
        <p:spPr>
          <a:xfrm>
            <a:off x="8764841" y="2293201"/>
            <a:ext cx="3062452" cy="1311468"/>
          </a:xfrm>
          <a:prstGeom prst="rect">
            <a:avLst/>
          </a:prstGeom>
          <a:noFill/>
          <a:ln>
            <a:noFill/>
          </a:ln>
        </p:spPr>
      </p:pic>
      <p:sp>
        <p:nvSpPr>
          <p:cNvPr id="17" name="Google Shape;206;p11">
            <a:extLst>
              <a:ext uri="{FF2B5EF4-FFF2-40B4-BE49-F238E27FC236}">
                <a16:creationId xmlns:a16="http://schemas.microsoft.com/office/drawing/2014/main" id="{52DCE489-08C9-4693-A8CB-9B0254D53465}"/>
              </a:ext>
            </a:extLst>
          </p:cNvPr>
          <p:cNvSpPr/>
          <p:nvPr/>
        </p:nvSpPr>
        <p:spPr>
          <a:xfrm>
            <a:off x="220619" y="4178233"/>
            <a:ext cx="624493" cy="654059"/>
          </a:xfrm>
          <a:prstGeom prst="ellipse">
            <a:avLst/>
          </a:prstGeom>
          <a:solidFill>
            <a:schemeClr val="accent3"/>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3200" b="0" i="0" u="none" strike="noStrike" cap="none" dirty="0">
                <a:solidFill>
                  <a:srgbClr val="000000"/>
                </a:solidFill>
                <a:latin typeface="Arial"/>
                <a:ea typeface="Arial"/>
                <a:cs typeface="Arial"/>
                <a:sym typeface="Arial"/>
              </a:rPr>
              <a:t>6</a:t>
            </a:r>
          </a:p>
        </p:txBody>
      </p:sp>
      <p:sp>
        <p:nvSpPr>
          <p:cNvPr id="18" name="Google Shape;207;p11">
            <a:extLst>
              <a:ext uri="{FF2B5EF4-FFF2-40B4-BE49-F238E27FC236}">
                <a16:creationId xmlns:a16="http://schemas.microsoft.com/office/drawing/2014/main" id="{CD537854-5771-4C19-8701-4CDA0E2CB6B4}"/>
              </a:ext>
            </a:extLst>
          </p:cNvPr>
          <p:cNvSpPr txBox="1"/>
          <p:nvPr/>
        </p:nvSpPr>
        <p:spPr>
          <a:xfrm>
            <a:off x="942863" y="4159246"/>
            <a:ext cx="6391538" cy="766219"/>
          </a:xfrm>
          <a:prstGeom prst="rect">
            <a:avLst/>
          </a:prstGeom>
          <a:noFill/>
          <a:ln>
            <a:noFill/>
          </a:ln>
        </p:spPr>
        <p:txBody>
          <a:bodyPr spcFirstLastPara="1" wrap="square" lIns="91425" tIns="45700" rIns="91425" bIns="45700" anchor="t" anchorCtr="0">
            <a:noAutofit/>
          </a:bodyPr>
          <a:lstStyle/>
          <a:p>
            <a:pPr marL="114300" marR="0" lvl="0" indent="0" algn="l" rtl="0">
              <a:lnSpc>
                <a:spcPct val="90000"/>
              </a:lnSpc>
              <a:spcBef>
                <a:spcPts val="813"/>
              </a:spcBef>
              <a:spcAft>
                <a:spcPts val="0"/>
              </a:spcAft>
              <a:buClr>
                <a:schemeClr val="dk1"/>
              </a:buClr>
              <a:buSzPts val="1800"/>
              <a:buFont typeface="Arial"/>
              <a:buNone/>
            </a:pPr>
            <a:r>
              <a:rPr lang="es-ES" sz="2400" b="0" i="0" u="none" strike="noStrike" cap="none" dirty="0">
                <a:solidFill>
                  <a:srgbClr val="000000"/>
                </a:solidFill>
                <a:latin typeface="Calibri"/>
                <a:ea typeface="Calibri"/>
                <a:cs typeface="Calibri"/>
                <a:sym typeface="Calibri"/>
              </a:rPr>
              <a:t>Apuntar a la sien, arriba del final de la ceja (NO la frente).</a:t>
            </a:r>
          </a:p>
        </p:txBody>
      </p:sp>
      <p:sp>
        <p:nvSpPr>
          <p:cNvPr id="19" name="Google Shape;208;p11">
            <a:extLst>
              <a:ext uri="{FF2B5EF4-FFF2-40B4-BE49-F238E27FC236}">
                <a16:creationId xmlns:a16="http://schemas.microsoft.com/office/drawing/2014/main" id="{95584ECF-2B08-4B1B-96BC-C2633CFE7AF6}"/>
              </a:ext>
            </a:extLst>
          </p:cNvPr>
          <p:cNvSpPr/>
          <p:nvPr/>
        </p:nvSpPr>
        <p:spPr>
          <a:xfrm>
            <a:off x="220620" y="5277720"/>
            <a:ext cx="624493" cy="654059"/>
          </a:xfrm>
          <a:prstGeom prst="ellipse">
            <a:avLst/>
          </a:prstGeom>
          <a:solidFill>
            <a:schemeClr val="accent3"/>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3200" b="0" i="0" u="none" strike="noStrike" cap="none" dirty="0">
                <a:solidFill>
                  <a:srgbClr val="000000"/>
                </a:solidFill>
                <a:latin typeface="Arial"/>
                <a:ea typeface="Arial"/>
                <a:cs typeface="Arial"/>
                <a:sym typeface="Arial"/>
              </a:rPr>
              <a:t>7</a:t>
            </a:r>
          </a:p>
        </p:txBody>
      </p:sp>
      <p:sp>
        <p:nvSpPr>
          <p:cNvPr id="20" name="Google Shape;209;p11">
            <a:extLst>
              <a:ext uri="{FF2B5EF4-FFF2-40B4-BE49-F238E27FC236}">
                <a16:creationId xmlns:a16="http://schemas.microsoft.com/office/drawing/2014/main" id="{8225CE69-786D-49B6-9E6D-5694EC35F701}"/>
              </a:ext>
            </a:extLst>
          </p:cNvPr>
          <p:cNvSpPr txBox="1"/>
          <p:nvPr/>
        </p:nvSpPr>
        <p:spPr>
          <a:xfrm>
            <a:off x="1023340" y="5074210"/>
            <a:ext cx="6132834" cy="1061080"/>
          </a:xfrm>
          <a:prstGeom prst="rect">
            <a:avLst/>
          </a:prstGeom>
          <a:noFill/>
          <a:ln>
            <a:noFill/>
          </a:ln>
        </p:spPr>
        <p:txBody>
          <a:bodyPr spcFirstLastPara="1" wrap="square" lIns="91425" tIns="45700" rIns="91425" bIns="45700" anchor="t" anchorCtr="0">
            <a:noAutofit/>
          </a:bodyPr>
          <a:lstStyle/>
          <a:p>
            <a:pPr marL="114300" marR="0" lvl="0" indent="0" algn="l" rtl="0">
              <a:lnSpc>
                <a:spcPct val="90000"/>
              </a:lnSpc>
              <a:spcBef>
                <a:spcPts val="813"/>
              </a:spcBef>
              <a:spcAft>
                <a:spcPts val="0"/>
              </a:spcAft>
              <a:buClr>
                <a:schemeClr val="dk1"/>
              </a:buClr>
              <a:buSzPts val="1800"/>
              <a:buFont typeface="Arial"/>
              <a:buNone/>
            </a:pPr>
            <a:r>
              <a:rPr lang="es-ES" sz="2400" b="0" i="0" u="none" strike="noStrike" cap="none" dirty="0">
                <a:solidFill>
                  <a:srgbClr val="000000"/>
                </a:solidFill>
                <a:latin typeface="Calibri"/>
                <a:ea typeface="Calibri"/>
                <a:cs typeface="Calibri"/>
                <a:sym typeface="Calibri"/>
              </a:rPr>
              <a:t>Sostener el termómetro a entre 3 y 5 centímetros de la sien de la persona</a:t>
            </a:r>
            <a:r>
              <a:rPr lang="es-ES" sz="2400" dirty="0">
                <a:solidFill>
                  <a:srgbClr val="000000"/>
                </a:solidFill>
                <a:latin typeface="Calibri"/>
                <a:ea typeface="Calibri"/>
                <a:cs typeface="Calibri"/>
                <a:sym typeface="Calibri"/>
              </a:rPr>
              <a:t> </a:t>
            </a:r>
            <a:r>
              <a:rPr lang="es-ES" sz="2400" b="0" i="1" u="none" strike="noStrike" cap="none" dirty="0">
                <a:solidFill>
                  <a:srgbClr val="000000"/>
                </a:solidFill>
                <a:latin typeface="Calibri"/>
                <a:ea typeface="Calibri"/>
                <a:cs typeface="Calibri"/>
                <a:sym typeface="Calibri"/>
              </a:rPr>
              <a:t>(aproximadamente el ancho de 3 dedos) </a:t>
            </a:r>
            <a:r>
              <a:rPr lang="es-ES" sz="2400" b="0" u="none" strike="noStrike" cap="none" dirty="0">
                <a:solidFill>
                  <a:srgbClr val="000000"/>
                </a:solidFill>
                <a:latin typeface="Calibri"/>
                <a:ea typeface="Calibri"/>
                <a:cs typeface="Calibri"/>
                <a:sym typeface="Calibri"/>
              </a:rPr>
              <a:t>y presionar el botón.</a:t>
            </a:r>
          </a:p>
        </p:txBody>
      </p:sp>
      <p:pic>
        <p:nvPicPr>
          <p:cNvPr id="21" name="Google Shape;210;p11" descr="Imagen de manos enguantadas que sostienen un termómetro sin contacto cerca de la frente de una persona. Una mano con tres dedos levantados que separan al termómetro de la frente.">
            <a:extLst>
              <a:ext uri="{FF2B5EF4-FFF2-40B4-BE49-F238E27FC236}">
                <a16:creationId xmlns:a16="http://schemas.microsoft.com/office/drawing/2014/main" id="{6BD7A374-3BEF-435A-B848-C55E2722FD78}"/>
              </a:ext>
            </a:extLst>
          </p:cNvPr>
          <p:cNvPicPr preferRelativeResize="0"/>
          <p:nvPr/>
        </p:nvPicPr>
        <p:blipFill rotWithShape="1">
          <a:blip r:embed="rId4">
            <a:alphaModFix/>
          </a:blip>
          <a:srcRect l="13166" t="1411" r="2303" b="16336"/>
          <a:stretch/>
        </p:blipFill>
        <p:spPr>
          <a:xfrm>
            <a:off x="7740801" y="3819988"/>
            <a:ext cx="2743200" cy="2726879"/>
          </a:xfrm>
          <a:prstGeom prst="rect">
            <a:avLst/>
          </a:prstGeom>
          <a:noFill/>
          <a:ln>
            <a:noFill/>
          </a:ln>
        </p:spPr>
      </p:pic>
    </p:spTree>
    <p:extLst>
      <p:ext uri="{BB962C8B-B14F-4D97-AF65-F5344CB8AC3E}">
        <p14:creationId xmlns:p14="http://schemas.microsoft.com/office/powerpoint/2010/main" val="99990171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6" name="Google Shape;216;p14"/>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1800"/>
              <a:buNone/>
            </a:pPr>
            <a:r>
              <a:rPr lang="es-ES" sz="4000" b="1" dirty="0">
                <a:solidFill>
                  <a:schemeClr val="accent5">
                    <a:lumMod val="75000"/>
                  </a:schemeClr>
                </a:solidFill>
                <a:latin typeface="Calibri Light" panose="020F0302020204030204" pitchFamily="34" charset="0"/>
                <a:cs typeface="Calibri Light" panose="020F0302020204030204" pitchFamily="34" charset="0"/>
              </a:rPr>
              <a:t>Chequeo de la temperatura sin contacto (continuación) </a:t>
            </a:r>
          </a:p>
        </p:txBody>
      </p:sp>
      <p:sp>
        <p:nvSpPr>
          <p:cNvPr id="219" name="Google Shape;219;p14"/>
          <p:cNvSpPr/>
          <p:nvPr/>
        </p:nvSpPr>
        <p:spPr>
          <a:xfrm>
            <a:off x="286856" y="1974421"/>
            <a:ext cx="624493" cy="654059"/>
          </a:xfrm>
          <a:prstGeom prst="ellipse">
            <a:avLst/>
          </a:prstGeom>
          <a:solidFill>
            <a:schemeClr val="accent3"/>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3200" b="0" i="0" u="none" strike="noStrike" cap="none" dirty="0">
                <a:solidFill>
                  <a:srgbClr val="000000"/>
                </a:solidFill>
                <a:latin typeface="Arial"/>
                <a:ea typeface="Arial"/>
                <a:cs typeface="Arial"/>
                <a:sym typeface="Arial"/>
              </a:rPr>
              <a:t>8</a:t>
            </a:r>
          </a:p>
        </p:txBody>
      </p:sp>
      <p:sp>
        <p:nvSpPr>
          <p:cNvPr id="217" name="Google Shape;217;p14"/>
          <p:cNvSpPr txBox="1"/>
          <p:nvPr/>
        </p:nvSpPr>
        <p:spPr>
          <a:xfrm>
            <a:off x="1072491" y="2081052"/>
            <a:ext cx="4778968" cy="1347948"/>
          </a:xfrm>
          <a:prstGeom prst="rect">
            <a:avLst/>
          </a:prstGeom>
          <a:noFill/>
          <a:ln>
            <a:noFill/>
          </a:ln>
        </p:spPr>
        <p:txBody>
          <a:bodyPr spcFirstLastPara="1" wrap="square" lIns="91425" tIns="45700" rIns="91425" bIns="45700" anchor="t" anchorCtr="0">
            <a:noAutofit/>
          </a:bodyPr>
          <a:lstStyle/>
          <a:p>
            <a:pPr marL="114300" marR="0" lvl="0" indent="0" algn="l" rtl="0">
              <a:lnSpc>
                <a:spcPct val="90000"/>
              </a:lnSpc>
              <a:spcBef>
                <a:spcPts val="813"/>
              </a:spcBef>
              <a:spcAft>
                <a:spcPts val="0"/>
              </a:spcAft>
              <a:buClr>
                <a:schemeClr val="dk1"/>
              </a:buClr>
              <a:buSzPts val="1800"/>
              <a:buFont typeface="Arial"/>
              <a:buNone/>
            </a:pPr>
            <a:r>
              <a:rPr lang="es-ES" sz="2400" b="0" i="0" u="none" strike="noStrike" cap="none" dirty="0">
                <a:solidFill>
                  <a:srgbClr val="000000"/>
                </a:solidFill>
                <a:latin typeface="Calibri"/>
                <a:ea typeface="Calibri"/>
                <a:cs typeface="Calibri"/>
                <a:sym typeface="Calibri"/>
              </a:rPr>
              <a:t>Leer la pantalla del termómetro.</a:t>
            </a:r>
          </a:p>
          <a:p>
            <a:pPr marL="457200" marR="0" lvl="0" indent="-342900" algn="l" rtl="0">
              <a:lnSpc>
                <a:spcPct val="90000"/>
              </a:lnSpc>
              <a:spcBef>
                <a:spcPts val="813"/>
              </a:spcBef>
              <a:spcAft>
                <a:spcPts val="0"/>
              </a:spcAft>
              <a:buClr>
                <a:schemeClr val="accent2">
                  <a:lumMod val="60000"/>
                  <a:lumOff val="40000"/>
                </a:schemeClr>
              </a:buClr>
              <a:buSzPts val="1800"/>
              <a:buFont typeface="Arial"/>
              <a:buChar char="•"/>
            </a:pPr>
            <a:r>
              <a:rPr lang="es-ES" sz="2400" b="0" i="0" u="none" strike="noStrike" cap="none" dirty="0">
                <a:solidFill>
                  <a:srgbClr val="000000"/>
                </a:solidFill>
                <a:latin typeface="Calibri"/>
                <a:ea typeface="Calibri"/>
                <a:cs typeface="Calibri"/>
                <a:sym typeface="Calibri"/>
              </a:rPr>
              <a:t>Si muestra menos de 35 °C, tomarla de nuevo.</a:t>
            </a:r>
          </a:p>
          <a:p>
            <a:pPr marL="457200" marR="0" lvl="0" indent="-342900" algn="l" rtl="0">
              <a:lnSpc>
                <a:spcPct val="90000"/>
              </a:lnSpc>
              <a:spcBef>
                <a:spcPts val="813"/>
              </a:spcBef>
              <a:spcAft>
                <a:spcPts val="0"/>
              </a:spcAft>
              <a:buClr>
                <a:schemeClr val="accent2">
                  <a:lumMod val="60000"/>
                  <a:lumOff val="40000"/>
                </a:schemeClr>
              </a:buClr>
              <a:buSzPts val="1800"/>
              <a:buFont typeface="Arial"/>
              <a:buChar char="•"/>
            </a:pPr>
            <a:r>
              <a:rPr lang="es-ES" sz="2400" b="0" i="0" u="none" strike="noStrike" cap="none" dirty="0">
                <a:solidFill>
                  <a:srgbClr val="000000"/>
                </a:solidFill>
                <a:latin typeface="Calibri"/>
                <a:ea typeface="Calibri"/>
                <a:cs typeface="Calibri"/>
                <a:sym typeface="Calibri"/>
              </a:rPr>
              <a:t>Si muestra 38 °C o más, indica fiebre.</a:t>
            </a:r>
          </a:p>
        </p:txBody>
      </p:sp>
      <p:pic>
        <p:nvPicPr>
          <p:cNvPr id="220" name="Google Shape;220;p14" descr="Imagen de la pantalla de un termómetro sin contacto que marca 34.9."/>
          <p:cNvPicPr preferRelativeResize="0"/>
          <p:nvPr/>
        </p:nvPicPr>
        <p:blipFill rotWithShape="1">
          <a:blip r:embed="rId3">
            <a:alphaModFix/>
          </a:blip>
          <a:srcRect l="21806" t="5698"/>
          <a:stretch/>
        </p:blipFill>
        <p:spPr>
          <a:xfrm>
            <a:off x="2902385" y="3872349"/>
            <a:ext cx="1690687" cy="2146749"/>
          </a:xfrm>
          <a:prstGeom prst="rect">
            <a:avLst/>
          </a:prstGeom>
          <a:noFill/>
          <a:ln>
            <a:noFill/>
          </a:ln>
        </p:spPr>
      </p:pic>
      <p:pic>
        <p:nvPicPr>
          <p:cNvPr id="3" name="Picture 2" descr="Imagen con un termómetro. Las temperaturas mayores a 38 grados se marcan en rojo y el texto dice &quot;Alerta&quot;. Las temperaturas entre 35 y 38 grados se marcan en verde y el texto dice &quot;OK&quot;. Las temperaturas menores a 35 grados se marcan en azul y el texto dice &quot;Volver a tomar.&quot;">
            <a:extLst>
              <a:ext uri="{FF2B5EF4-FFF2-40B4-BE49-F238E27FC236}">
                <a16:creationId xmlns:a16="http://schemas.microsoft.com/office/drawing/2014/main" id="{D003A763-BFA8-E07F-CC15-5A1930B978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5625" y="1598415"/>
            <a:ext cx="4018207" cy="4547868"/>
          </a:xfrm>
          <a:prstGeom prst="rect">
            <a:avLst/>
          </a:prstGeom>
          <a:ln>
            <a:solidFill>
              <a:schemeClr val="accent1"/>
            </a:solidFill>
          </a:ln>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772F426-6CA2-1ED6-97CB-693D64502DCC}"/>
              </a:ext>
            </a:extLst>
          </p:cNvPr>
          <p:cNvSpPr>
            <a:spLocks noGrp="1"/>
          </p:cNvSpPr>
          <p:nvPr>
            <p:ph type="title"/>
          </p:nvPr>
        </p:nvSpPr>
        <p:spPr>
          <a:xfrm>
            <a:off x="140031" y="3378200"/>
            <a:ext cx="5689269" cy="2933700"/>
          </a:xfrm>
        </p:spPr>
        <p:txBody>
          <a:bodyPr vert="horz" lIns="91440" tIns="45720" rIns="91440" bIns="45720" rtlCol="0" anchor="b" anchorCtr="0">
            <a:noAutofit/>
          </a:bodyPr>
          <a:lstStyle/>
          <a:p>
            <a:r>
              <a:rPr lang="es-ES" sz="3600" dirty="0">
                <a:solidFill>
                  <a:schemeClr val="accent5">
                    <a:lumMod val="75000"/>
                  </a:schemeClr>
                </a:solidFill>
                <a:latin typeface="Calibri Light" panose="020F0302020204030204" pitchFamily="34" charset="0"/>
                <a:cs typeface="Calibri Light" panose="020F0302020204030204" pitchFamily="34" charset="0"/>
              </a:rPr>
              <a:t>Algoritmo para la evaluación de la enfermedad de Marburgo en Guinea Ecuatorial en el 2023</a:t>
            </a:r>
          </a:p>
        </p:txBody>
      </p:sp>
      <p:grpSp>
        <p:nvGrpSpPr>
          <p:cNvPr id="21" name="Group 20" descr="Ejemplo de un algoritmo para la evaluación de la enfermedad de Marburgo">
            <a:extLst>
              <a:ext uri="{FF2B5EF4-FFF2-40B4-BE49-F238E27FC236}">
                <a16:creationId xmlns:a16="http://schemas.microsoft.com/office/drawing/2014/main" id="{6DFF57B2-155D-38FD-F160-EB09E7695759}"/>
              </a:ext>
            </a:extLst>
          </p:cNvPr>
          <p:cNvGrpSpPr/>
          <p:nvPr/>
        </p:nvGrpSpPr>
        <p:grpSpPr>
          <a:xfrm>
            <a:off x="6015905" y="78473"/>
            <a:ext cx="5878599" cy="6675120"/>
            <a:chOff x="6015905" y="78473"/>
            <a:chExt cx="5878599" cy="6675120"/>
          </a:xfrm>
        </p:grpSpPr>
        <p:pic>
          <p:nvPicPr>
            <p:cNvPr id="3" name="Picture 2" descr="Ejemplo de un algoritmo para la evaluación de la enfermedad de Marburgo">
              <a:extLst>
                <a:ext uri="{FF2B5EF4-FFF2-40B4-BE49-F238E27FC236}">
                  <a16:creationId xmlns:a16="http://schemas.microsoft.com/office/drawing/2014/main" id="{7388B45F-0387-060D-0B0E-44ABCB8A49B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5905" y="78473"/>
              <a:ext cx="5878599" cy="6675120"/>
            </a:xfrm>
            <a:prstGeom prst="rect">
              <a:avLst/>
            </a:prstGeom>
            <a:noFill/>
          </p:spPr>
        </p:pic>
        <p:sp>
          <p:nvSpPr>
            <p:cNvPr id="8" name="TextBox 7">
              <a:extLst>
                <a:ext uri="{FF2B5EF4-FFF2-40B4-BE49-F238E27FC236}">
                  <a16:creationId xmlns:a16="http://schemas.microsoft.com/office/drawing/2014/main" id="{E5C9CC24-C8A0-A612-21DB-C81BD3844B61}"/>
                </a:ext>
              </a:extLst>
            </p:cNvPr>
            <p:cNvSpPr txBox="1"/>
            <p:nvPr/>
          </p:nvSpPr>
          <p:spPr>
            <a:xfrm>
              <a:off x="7941565" y="466672"/>
              <a:ext cx="335037" cy="204488"/>
            </a:xfrm>
            <a:prstGeom prst="rect">
              <a:avLst/>
            </a:prstGeom>
            <a:solidFill>
              <a:srgbClr val="FF0000"/>
            </a:solidFill>
          </p:spPr>
          <p:txBody>
            <a:bodyPr wrap="square" rtlCol="0" anchor="ctr" anchorCtr="1">
              <a:noAutofit/>
            </a:bodyPr>
            <a:lstStyle/>
            <a:p>
              <a:r>
                <a:rPr lang="es-US" sz="1400" b="1" dirty="0">
                  <a:solidFill>
                    <a:schemeClr val="tx2"/>
                  </a:solidFill>
                  <a:latin typeface="Calibri" panose="020F0502020204030204" pitchFamily="34" charset="0"/>
                </a:rPr>
                <a:t>SÍ</a:t>
              </a:r>
              <a:endParaRPr lang="en-US" sz="1400" b="1" dirty="0">
                <a:solidFill>
                  <a:schemeClr val="tx2"/>
                </a:solidFill>
                <a:latin typeface="Calibri" panose="020F0502020204030204" pitchFamily="34" charset="0"/>
              </a:endParaRPr>
            </a:p>
          </p:txBody>
        </p:sp>
        <p:sp>
          <p:nvSpPr>
            <p:cNvPr id="2" name="TextBox 1">
              <a:extLst>
                <a:ext uri="{FF2B5EF4-FFF2-40B4-BE49-F238E27FC236}">
                  <a16:creationId xmlns:a16="http://schemas.microsoft.com/office/drawing/2014/main" id="{603D413D-5CAB-880F-28EF-52B7FA9FA2C6}"/>
                </a:ext>
              </a:extLst>
            </p:cNvPr>
            <p:cNvSpPr txBox="1"/>
            <p:nvPr/>
          </p:nvSpPr>
          <p:spPr>
            <a:xfrm>
              <a:off x="8922325" y="655773"/>
              <a:ext cx="1280160" cy="1371600"/>
            </a:xfrm>
            <a:prstGeom prst="rect">
              <a:avLst/>
            </a:prstGeom>
            <a:solidFill>
              <a:srgbClr val="D1DFFB"/>
            </a:solidFill>
          </p:spPr>
          <p:txBody>
            <a:bodyPr wrap="square" rtlCol="0">
              <a:spAutoFit/>
            </a:bodyPr>
            <a:lstStyle/>
            <a:p>
              <a:pPr marL="171450" indent="-171450">
                <a:buFont typeface="Arial" panose="020B0604020202020204" pitchFamily="34" charset="0"/>
                <a:buChar char="•"/>
              </a:pPr>
              <a:r>
                <a:rPr lang="es-US" sz="1100" dirty="0">
                  <a:solidFill>
                    <a:srgbClr val="000000"/>
                  </a:solidFill>
                  <a:latin typeface="Calibri" panose="020F0502020204030204" pitchFamily="34" charset="0"/>
                </a:rPr>
                <a:t>Vómitos</a:t>
              </a:r>
            </a:p>
            <a:p>
              <a:pPr marL="171450" indent="-171450">
                <a:buFont typeface="Arial" panose="020B0604020202020204" pitchFamily="34" charset="0"/>
                <a:buChar char="•"/>
              </a:pPr>
              <a:r>
                <a:rPr lang="es-US" sz="1100" dirty="0">
                  <a:solidFill>
                    <a:srgbClr val="000000"/>
                  </a:solidFill>
                  <a:latin typeface="Calibri" panose="020F0502020204030204" pitchFamily="34" charset="0"/>
                </a:rPr>
                <a:t>Dificultad para tragar</a:t>
              </a:r>
            </a:p>
            <a:p>
              <a:pPr marL="171450" indent="-171450">
                <a:buFont typeface="Arial" panose="020B0604020202020204" pitchFamily="34" charset="0"/>
                <a:buChar char="•"/>
              </a:pPr>
              <a:r>
                <a:rPr lang="es-US" sz="1100" dirty="0">
                  <a:solidFill>
                    <a:srgbClr val="000000"/>
                  </a:solidFill>
                  <a:latin typeface="Calibri" panose="020F0502020204030204" pitchFamily="34" charset="0"/>
                </a:rPr>
                <a:t>Dificultad para respirar</a:t>
              </a:r>
            </a:p>
            <a:p>
              <a:pPr marL="171450" indent="-171450">
                <a:buFont typeface="Arial" panose="020B0604020202020204" pitchFamily="34" charset="0"/>
                <a:buChar char="•"/>
              </a:pPr>
              <a:r>
                <a:rPr lang="es-US" sz="1100" dirty="0">
                  <a:solidFill>
                    <a:srgbClr val="000000"/>
                  </a:solidFill>
                  <a:latin typeface="Calibri" panose="020F0502020204030204" pitchFamily="34" charset="0"/>
                </a:rPr>
                <a:t>Hipo</a:t>
              </a:r>
            </a:p>
            <a:p>
              <a:pPr marL="171450" indent="-171450">
                <a:buFont typeface="Arial" panose="020B0604020202020204" pitchFamily="34" charset="0"/>
                <a:buChar char="•"/>
              </a:pPr>
              <a:r>
                <a:rPr lang="es-US" sz="1100" dirty="0">
                  <a:solidFill>
                    <a:srgbClr val="000000"/>
                  </a:solidFill>
                  <a:latin typeface="Calibri" panose="020F0502020204030204" pitchFamily="34" charset="0"/>
                </a:rPr>
                <a:t>Sarpullido</a:t>
              </a:r>
            </a:p>
            <a:p>
              <a:pPr marL="171450" indent="-171450">
                <a:buFont typeface="Arial" panose="020B0604020202020204" pitchFamily="34" charset="0"/>
                <a:buChar char="•"/>
              </a:pPr>
              <a:r>
                <a:rPr lang="es-US" sz="1100" dirty="0">
                  <a:solidFill>
                    <a:srgbClr val="000000"/>
                  </a:solidFill>
                  <a:latin typeface="Calibri" panose="020F0502020204030204" pitchFamily="34" charset="0"/>
                </a:rPr>
                <a:t>Dolor de cabeza</a:t>
              </a:r>
              <a:endParaRPr lang="en-US" sz="1100" dirty="0">
                <a:solidFill>
                  <a:srgbClr val="000000"/>
                </a:solidFill>
                <a:latin typeface="Calibri" panose="020F0502020204030204" pitchFamily="34" charset="0"/>
              </a:endParaRPr>
            </a:p>
          </p:txBody>
        </p:sp>
        <p:sp>
          <p:nvSpPr>
            <p:cNvPr id="14" name="TextBox 13">
              <a:extLst>
                <a:ext uri="{FF2B5EF4-FFF2-40B4-BE49-F238E27FC236}">
                  <a16:creationId xmlns:a16="http://schemas.microsoft.com/office/drawing/2014/main" id="{76EE133E-D586-6A14-9EE5-A15F353872E8}"/>
                </a:ext>
              </a:extLst>
            </p:cNvPr>
            <p:cNvSpPr txBox="1">
              <a:spLocks noChangeAspect="1"/>
            </p:cNvSpPr>
            <p:nvPr/>
          </p:nvSpPr>
          <p:spPr>
            <a:xfrm>
              <a:off x="9467273" y="3398972"/>
              <a:ext cx="2395187" cy="1252728"/>
            </a:xfrm>
            <a:prstGeom prst="rect">
              <a:avLst/>
            </a:prstGeom>
            <a:solidFill>
              <a:srgbClr val="E3ECFD"/>
            </a:solidFill>
          </p:spPr>
          <p:txBody>
            <a:bodyPr wrap="square" rtlCol="0">
              <a:spAutoFit/>
            </a:bodyPr>
            <a:lstStyle/>
            <a:p>
              <a:pPr marL="171450" indent="-171450">
                <a:buFont typeface="Wingdings" panose="05000000000000000000" pitchFamily="2" charset="2"/>
                <a:buChar char="q"/>
              </a:pPr>
              <a:r>
                <a:rPr lang="es-US" sz="1100" dirty="0">
                  <a:solidFill>
                    <a:srgbClr val="000000"/>
                  </a:solidFill>
                  <a:latin typeface="Calibri" panose="020F0502020204030204" pitchFamily="34" charset="0"/>
                </a:rPr>
                <a:t>Contacto con un caso presunto, probable o confirmado de enfermedad de Marburgo</a:t>
              </a:r>
            </a:p>
            <a:p>
              <a:pPr marL="171450" indent="-171450">
                <a:buFont typeface="Wingdings" panose="05000000000000000000" pitchFamily="2" charset="2"/>
                <a:buChar char="q"/>
              </a:pPr>
              <a:r>
                <a:rPr lang="es-US" sz="1100" dirty="0">
                  <a:solidFill>
                    <a:srgbClr val="000000"/>
                  </a:solidFill>
                  <a:latin typeface="Calibri" panose="020F0502020204030204" pitchFamily="34" charset="0"/>
                </a:rPr>
                <a:t>Contacto con un animal salvaje (cazar o comer animales salvajes)</a:t>
              </a:r>
            </a:p>
            <a:p>
              <a:pPr marL="171450" indent="-171450">
                <a:buFont typeface="Wingdings" panose="05000000000000000000" pitchFamily="2" charset="2"/>
                <a:buChar char="q"/>
              </a:pPr>
              <a:r>
                <a:rPr lang="es-US" sz="1100" dirty="0">
                  <a:solidFill>
                    <a:srgbClr val="000000"/>
                  </a:solidFill>
                  <a:latin typeface="Calibri" panose="020F0502020204030204" pitchFamily="34" charset="0"/>
                </a:rPr>
                <a:t>Trabajar o pasar tiempo en una mina o cueva</a:t>
              </a:r>
              <a:endParaRPr lang="en-US" sz="1100" dirty="0">
                <a:solidFill>
                  <a:srgbClr val="000000"/>
                </a:solidFill>
                <a:latin typeface="Calibri" panose="020F0502020204030204" pitchFamily="34" charset="0"/>
              </a:endParaRPr>
            </a:p>
          </p:txBody>
        </p:sp>
        <p:sp>
          <p:nvSpPr>
            <p:cNvPr id="4" name="TextBox 3">
              <a:extLst>
                <a:ext uri="{FF2B5EF4-FFF2-40B4-BE49-F238E27FC236}">
                  <a16:creationId xmlns:a16="http://schemas.microsoft.com/office/drawing/2014/main" id="{1F2C8A58-5A85-A01B-5B35-DD030152CB70}"/>
                </a:ext>
              </a:extLst>
            </p:cNvPr>
            <p:cNvSpPr txBox="1"/>
            <p:nvPr/>
          </p:nvSpPr>
          <p:spPr>
            <a:xfrm>
              <a:off x="8901425" y="230750"/>
              <a:ext cx="2839571" cy="407984"/>
            </a:xfrm>
            <a:prstGeom prst="rect">
              <a:avLst/>
            </a:prstGeom>
            <a:solidFill>
              <a:srgbClr val="0070C0"/>
            </a:solidFill>
          </p:spPr>
          <p:txBody>
            <a:bodyPr wrap="square" lIns="0" tIns="0" rIns="0" bIns="0" rtlCol="0">
              <a:noAutofit/>
            </a:bodyPr>
            <a:lstStyle/>
            <a:p>
              <a:pPr marL="114300"/>
              <a:r>
                <a:rPr lang="es-ES" sz="1100" dirty="0">
                  <a:solidFill>
                    <a:schemeClr val="tx2"/>
                  </a:solidFill>
                  <a:latin typeface="Calibri" panose="020F0502020204030204" pitchFamily="34" charset="0"/>
                </a:rPr>
                <a:t>Signos/síntomas: ¿Ha tenido </a:t>
              </a:r>
              <a:r>
                <a:rPr lang="es-ES" sz="1100" b="1" dirty="0">
                  <a:solidFill>
                    <a:srgbClr val="FFFF00"/>
                  </a:solidFill>
                  <a:latin typeface="Calibri" panose="020F0502020204030204" pitchFamily="34" charset="0"/>
                </a:rPr>
                <a:t>3</a:t>
              </a:r>
              <a:r>
                <a:rPr lang="es-ES" sz="1100" dirty="0">
                  <a:solidFill>
                    <a:schemeClr val="tx2"/>
                  </a:solidFill>
                  <a:latin typeface="Calibri" panose="020F0502020204030204" pitchFamily="34" charset="0"/>
                </a:rPr>
                <a:t> de los síntomas siguientes?</a:t>
              </a:r>
            </a:p>
          </p:txBody>
        </p:sp>
        <p:sp>
          <p:nvSpPr>
            <p:cNvPr id="15" name="TextBox 14">
              <a:extLst>
                <a:ext uri="{FF2B5EF4-FFF2-40B4-BE49-F238E27FC236}">
                  <a16:creationId xmlns:a16="http://schemas.microsoft.com/office/drawing/2014/main" id="{E87AB25D-D73A-5EC6-8FDF-E59C82236421}"/>
                </a:ext>
              </a:extLst>
            </p:cNvPr>
            <p:cNvSpPr txBox="1">
              <a:spLocks/>
            </p:cNvSpPr>
            <p:nvPr/>
          </p:nvSpPr>
          <p:spPr>
            <a:xfrm>
              <a:off x="6308428" y="1551693"/>
              <a:ext cx="1325880" cy="1600200"/>
            </a:xfrm>
            <a:prstGeom prst="rect">
              <a:avLst/>
            </a:prstGeom>
            <a:solidFill>
              <a:schemeClr val="tx2"/>
            </a:solidFill>
            <a:ln w="12700">
              <a:solidFill>
                <a:srgbClr val="000000"/>
              </a:solidFill>
            </a:ln>
          </p:spPr>
          <p:txBody>
            <a:bodyPr wrap="square" rtlCol="0">
              <a:spAutoFit/>
            </a:bodyPr>
            <a:lstStyle/>
            <a:p>
              <a:r>
                <a:rPr lang="es-US" sz="1100" b="1" dirty="0">
                  <a:solidFill>
                    <a:srgbClr val="000000"/>
                  </a:solidFill>
                  <a:latin typeface="Calibri" panose="020F0502020204030204" pitchFamily="34" charset="0"/>
                </a:rPr>
                <a:t>Sangrado sin causa aparente</a:t>
              </a:r>
            </a:p>
            <a:p>
              <a:r>
                <a:rPr lang="es-US" sz="1050" dirty="0">
                  <a:solidFill>
                    <a:srgbClr val="000000"/>
                  </a:solidFill>
                  <a:latin typeface="Calibri" panose="020F0502020204030204" pitchFamily="34" charset="0"/>
                </a:rPr>
                <a:t>Encías, boca, oídos, sangrado vaginal fuera de menstruación, heces oscuras con sangre, piel, ojos, orina</a:t>
              </a:r>
              <a:endParaRPr lang="en-US" sz="1050" dirty="0">
                <a:solidFill>
                  <a:srgbClr val="000000"/>
                </a:solidFill>
                <a:latin typeface="Calibri" panose="020F0502020204030204" pitchFamily="34" charset="0"/>
              </a:endParaRPr>
            </a:p>
          </p:txBody>
        </p:sp>
        <p:sp>
          <p:nvSpPr>
            <p:cNvPr id="6" name="TextBox 5">
              <a:extLst>
                <a:ext uri="{FF2B5EF4-FFF2-40B4-BE49-F238E27FC236}">
                  <a16:creationId xmlns:a16="http://schemas.microsoft.com/office/drawing/2014/main" id="{66AD1BEB-5143-744F-0916-127582B9F2C0}"/>
                </a:ext>
              </a:extLst>
            </p:cNvPr>
            <p:cNvSpPr txBox="1"/>
            <p:nvPr/>
          </p:nvSpPr>
          <p:spPr>
            <a:xfrm rot="5400000">
              <a:off x="8349994" y="3108438"/>
              <a:ext cx="335037" cy="204488"/>
            </a:xfrm>
            <a:prstGeom prst="rect">
              <a:avLst/>
            </a:prstGeom>
            <a:solidFill>
              <a:srgbClr val="FF0000"/>
            </a:solidFill>
          </p:spPr>
          <p:txBody>
            <a:bodyPr wrap="square" rtlCol="0" anchor="ctr" anchorCtr="1">
              <a:noAutofit/>
            </a:bodyPr>
            <a:lstStyle/>
            <a:p>
              <a:r>
                <a:rPr lang="es-US" sz="1400" b="1" dirty="0">
                  <a:solidFill>
                    <a:schemeClr val="tx2"/>
                  </a:solidFill>
                  <a:latin typeface="Calibri" panose="020F0502020204030204" pitchFamily="34" charset="0"/>
                </a:rPr>
                <a:t>SÍ</a:t>
              </a:r>
              <a:endParaRPr lang="en-US" sz="1400" b="1" dirty="0">
                <a:solidFill>
                  <a:schemeClr val="tx2"/>
                </a:solidFill>
                <a:latin typeface="Calibri" panose="020F0502020204030204" pitchFamily="34" charset="0"/>
              </a:endParaRPr>
            </a:p>
          </p:txBody>
        </p:sp>
        <p:sp>
          <p:nvSpPr>
            <p:cNvPr id="12" name="TextBox 11">
              <a:extLst>
                <a:ext uri="{FF2B5EF4-FFF2-40B4-BE49-F238E27FC236}">
                  <a16:creationId xmlns:a16="http://schemas.microsoft.com/office/drawing/2014/main" id="{CB0169D0-4F85-60A6-E420-41B68C98D94E}"/>
                </a:ext>
              </a:extLst>
            </p:cNvPr>
            <p:cNvSpPr txBox="1"/>
            <p:nvPr/>
          </p:nvSpPr>
          <p:spPr>
            <a:xfrm rot="5400000">
              <a:off x="9057071" y="3797352"/>
              <a:ext cx="335037" cy="204488"/>
            </a:xfrm>
            <a:prstGeom prst="rect">
              <a:avLst/>
            </a:prstGeom>
            <a:solidFill>
              <a:srgbClr val="FF0000"/>
            </a:solidFill>
          </p:spPr>
          <p:txBody>
            <a:bodyPr wrap="square" rtlCol="0" anchor="ctr" anchorCtr="1">
              <a:noAutofit/>
            </a:bodyPr>
            <a:lstStyle/>
            <a:p>
              <a:r>
                <a:rPr lang="es-US" sz="1400" b="1" dirty="0">
                  <a:solidFill>
                    <a:schemeClr val="tx2"/>
                  </a:solidFill>
                  <a:latin typeface="Calibri" panose="020F0502020204030204" pitchFamily="34" charset="0"/>
                </a:rPr>
                <a:t>SÍ</a:t>
              </a:r>
              <a:endParaRPr lang="en-US" sz="1400" b="1" dirty="0">
                <a:solidFill>
                  <a:schemeClr val="tx2"/>
                </a:solidFill>
                <a:latin typeface="Calibri" panose="020F0502020204030204" pitchFamily="34" charset="0"/>
              </a:endParaRPr>
            </a:p>
          </p:txBody>
        </p:sp>
        <p:sp>
          <p:nvSpPr>
            <p:cNvPr id="17" name="TextBox 16">
              <a:extLst>
                <a:ext uri="{FF2B5EF4-FFF2-40B4-BE49-F238E27FC236}">
                  <a16:creationId xmlns:a16="http://schemas.microsoft.com/office/drawing/2014/main" id="{37F9E8C4-2E91-5165-12B7-662B297ED6A6}"/>
                </a:ext>
              </a:extLst>
            </p:cNvPr>
            <p:cNvSpPr txBox="1"/>
            <p:nvPr/>
          </p:nvSpPr>
          <p:spPr>
            <a:xfrm rot="5400000">
              <a:off x="9677777" y="5000478"/>
              <a:ext cx="335037" cy="204488"/>
            </a:xfrm>
            <a:prstGeom prst="rect">
              <a:avLst/>
            </a:prstGeom>
            <a:solidFill>
              <a:srgbClr val="FF0000"/>
            </a:solidFill>
          </p:spPr>
          <p:txBody>
            <a:bodyPr wrap="square" rtlCol="0" anchor="ctr" anchorCtr="1">
              <a:noAutofit/>
            </a:bodyPr>
            <a:lstStyle/>
            <a:p>
              <a:r>
                <a:rPr lang="es-US" sz="1400" b="1" dirty="0">
                  <a:solidFill>
                    <a:schemeClr val="tx2"/>
                  </a:solidFill>
                  <a:latin typeface="Calibri" panose="020F0502020204030204" pitchFamily="34" charset="0"/>
                </a:rPr>
                <a:t>SÍ</a:t>
              </a:r>
              <a:endParaRPr lang="en-US" sz="1400" b="1" dirty="0">
                <a:solidFill>
                  <a:schemeClr val="tx2"/>
                </a:solidFill>
                <a:latin typeface="Calibri" panose="020F0502020204030204" pitchFamily="34" charset="0"/>
              </a:endParaRPr>
            </a:p>
          </p:txBody>
        </p:sp>
        <p:sp>
          <p:nvSpPr>
            <p:cNvPr id="19" name="TextBox 18">
              <a:extLst>
                <a:ext uri="{FF2B5EF4-FFF2-40B4-BE49-F238E27FC236}">
                  <a16:creationId xmlns:a16="http://schemas.microsoft.com/office/drawing/2014/main" id="{911954BC-0AB3-5419-9DA7-C2A97B97BB13}"/>
                </a:ext>
              </a:extLst>
            </p:cNvPr>
            <p:cNvSpPr txBox="1"/>
            <p:nvPr/>
          </p:nvSpPr>
          <p:spPr>
            <a:xfrm>
              <a:off x="9477610" y="2952143"/>
              <a:ext cx="2362668" cy="446276"/>
            </a:xfrm>
            <a:prstGeom prst="rect">
              <a:avLst/>
            </a:prstGeom>
            <a:solidFill>
              <a:srgbClr val="0070C0"/>
            </a:solidFill>
            <a:ln>
              <a:solidFill>
                <a:schemeClr val="accent6"/>
              </a:solidFill>
            </a:ln>
          </p:spPr>
          <p:txBody>
            <a:bodyPr wrap="square" rtlCol="0">
              <a:spAutoFit/>
            </a:bodyPr>
            <a:lstStyle/>
            <a:p>
              <a:r>
                <a:rPr lang="es-US" sz="1150" dirty="0">
                  <a:solidFill>
                    <a:schemeClr val="tx2"/>
                  </a:solidFill>
                  <a:latin typeface="Calibri" panose="020F0502020204030204" pitchFamily="34" charset="0"/>
                </a:rPr>
                <a:t>Exposición: ¿Ha tenido </a:t>
              </a:r>
              <a:r>
                <a:rPr lang="es-US" sz="1150" b="1" dirty="0">
                  <a:solidFill>
                    <a:srgbClr val="FFFF00"/>
                  </a:solidFill>
                  <a:latin typeface="Calibri" panose="020F0502020204030204" pitchFamily="34" charset="0"/>
                </a:rPr>
                <a:t>ALGO</a:t>
              </a:r>
              <a:r>
                <a:rPr lang="es-US" sz="1150" dirty="0">
                  <a:solidFill>
                    <a:schemeClr val="tx2"/>
                  </a:solidFill>
                  <a:latin typeface="Calibri" panose="020F0502020204030204" pitchFamily="34" charset="0"/>
                </a:rPr>
                <a:t> de lo siguiente?</a:t>
              </a:r>
              <a:endParaRPr lang="en-US" sz="1150" dirty="0">
                <a:solidFill>
                  <a:srgbClr val="000000"/>
                </a:solidFill>
                <a:latin typeface="Calibri" panose="020F0502020204030204" pitchFamily="34" charset="0"/>
              </a:endParaRPr>
            </a:p>
          </p:txBody>
        </p:sp>
      </p:grpSp>
    </p:spTree>
    <p:extLst>
      <p:ext uri="{BB962C8B-B14F-4D97-AF65-F5344CB8AC3E}">
        <p14:creationId xmlns:p14="http://schemas.microsoft.com/office/powerpoint/2010/main" val="86903875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71937-9B96-4233-803E-92102C6E3ED7}"/>
              </a:ext>
            </a:extLst>
          </p:cNvPr>
          <p:cNvSpPr>
            <a:spLocks noGrp="1"/>
          </p:cNvSpPr>
          <p:nvPr>
            <p:ph type="title"/>
          </p:nvPr>
        </p:nvSpPr>
        <p:spPr/>
        <p:txBody>
          <a:bodyPr vert="horz" lIns="91440" tIns="45720" rIns="91440" bIns="45720" rtlCol="0" anchor="b" anchorCtr="0">
            <a:normAutofit/>
          </a:bodyPr>
          <a:lstStyle/>
          <a:p>
            <a:pPr>
              <a:lnSpc>
                <a:spcPts val="4000"/>
              </a:lnSpc>
              <a:spcAft>
                <a:spcPts val="600"/>
              </a:spcAft>
            </a:pPr>
            <a:r>
              <a:rPr lang="es-ES" sz="4000" dirty="0">
                <a:solidFill>
                  <a:schemeClr val="accent5">
                    <a:lumMod val="75000"/>
                  </a:schemeClr>
                </a:solidFill>
                <a:latin typeface="Calibri Light" panose="020F0302020204030204" pitchFamily="34" charset="0"/>
                <a:cs typeface="Calibri Light" panose="020F0302020204030204" pitchFamily="34" charset="0"/>
              </a:rPr>
              <a:t>Equipo y suministros para la evaluación</a:t>
            </a:r>
          </a:p>
        </p:txBody>
      </p:sp>
      <p:sp>
        <p:nvSpPr>
          <p:cNvPr id="3" name="Text Placeholder 2">
            <a:extLst>
              <a:ext uri="{FF2B5EF4-FFF2-40B4-BE49-F238E27FC236}">
                <a16:creationId xmlns:a16="http://schemas.microsoft.com/office/drawing/2014/main" id="{2E259CAC-5C5B-4E02-B91B-472A7379A4BA}"/>
              </a:ext>
            </a:extLst>
          </p:cNvPr>
          <p:cNvSpPr>
            <a:spLocks noGrp="1"/>
          </p:cNvSpPr>
          <p:nvPr>
            <p:ph type="body" sz="quarter" idx="10"/>
          </p:nvPr>
        </p:nvSpPr>
        <p:spPr/>
        <p:txBody>
          <a:bodyPr vert="horz" lIns="91440" tIns="45720" rIns="91440" bIns="45720" rtlCol="0" anchor="t">
            <a:normAutofit/>
          </a:bodyPr>
          <a:lstStyle/>
          <a:p>
            <a:pPr>
              <a:buClr>
                <a:schemeClr val="accent2">
                  <a:lumMod val="60000"/>
                  <a:lumOff val="40000"/>
                </a:schemeClr>
              </a:buClr>
              <a:buFont typeface="Arial" panose="020B0604020202020204" pitchFamily="34" charset="0"/>
              <a:buChar char="•"/>
            </a:pPr>
            <a:r>
              <a:rPr lang="es-ES" sz="2800" dirty="0">
                <a:solidFill>
                  <a:srgbClr val="000000"/>
                </a:solidFill>
                <a:cs typeface="Calibri"/>
              </a:rPr>
              <a:t>Las estaciones de evaluación deberían tener:</a:t>
            </a:r>
          </a:p>
          <a:p>
            <a:pPr marL="742315" lvl="1" indent="-285115">
              <a:buClr>
                <a:schemeClr val="accent2">
                  <a:lumMod val="60000"/>
                  <a:lumOff val="40000"/>
                </a:schemeClr>
              </a:buClr>
            </a:pPr>
            <a:r>
              <a:rPr lang="es-ES" sz="2800" dirty="0">
                <a:solidFill>
                  <a:srgbClr val="000000"/>
                </a:solidFill>
                <a:cs typeface="Calibri"/>
              </a:rPr>
              <a:t>El algoritmo de evaluación impreso para usar como referencia </a:t>
            </a:r>
          </a:p>
          <a:p>
            <a:pPr marL="742315" lvl="1" indent="-285115">
              <a:buClr>
                <a:schemeClr val="accent2">
                  <a:lumMod val="60000"/>
                  <a:lumOff val="40000"/>
                </a:schemeClr>
              </a:buClr>
            </a:pPr>
            <a:r>
              <a:rPr lang="es-ES" sz="2800" dirty="0">
                <a:solidFill>
                  <a:srgbClr val="000000"/>
                </a:solidFill>
                <a:cs typeface="Calibri"/>
              </a:rPr>
              <a:t>El registro del paciente</a:t>
            </a:r>
          </a:p>
          <a:p>
            <a:pPr marL="742315" lvl="1" indent="-285115">
              <a:buClr>
                <a:schemeClr val="accent2">
                  <a:lumMod val="60000"/>
                  <a:lumOff val="40000"/>
                </a:schemeClr>
              </a:buClr>
            </a:pPr>
            <a:r>
              <a:rPr lang="es-ES" sz="2800" dirty="0">
                <a:solidFill>
                  <a:srgbClr val="000000"/>
                </a:solidFill>
                <a:cs typeface="Calibri"/>
              </a:rPr>
              <a:t>Un termómetro infrarrojo (sin contacto)</a:t>
            </a:r>
          </a:p>
          <a:p>
            <a:pPr marL="742315" lvl="1" indent="-285115">
              <a:buClr>
                <a:schemeClr val="accent2">
                  <a:lumMod val="60000"/>
                  <a:lumOff val="40000"/>
                </a:schemeClr>
              </a:buClr>
            </a:pPr>
            <a:r>
              <a:rPr lang="es-ES" sz="2800" dirty="0">
                <a:solidFill>
                  <a:srgbClr val="000000"/>
                </a:solidFill>
                <a:cs typeface="Calibri"/>
              </a:rPr>
              <a:t>Pilas para el termómetro/un termómetro de reserva</a:t>
            </a:r>
          </a:p>
          <a:p>
            <a:pPr marL="742315" lvl="1" indent="-285115">
              <a:buClr>
                <a:schemeClr val="accent2">
                  <a:lumMod val="60000"/>
                  <a:lumOff val="40000"/>
                </a:schemeClr>
              </a:buClr>
            </a:pPr>
            <a:r>
              <a:rPr lang="es-ES" sz="2800" dirty="0">
                <a:solidFill>
                  <a:srgbClr val="000000"/>
                </a:solidFill>
                <a:cs typeface="Calibri"/>
              </a:rPr>
              <a:t>EPP si no se puede mantener la distancia</a:t>
            </a:r>
          </a:p>
          <a:p>
            <a:pPr marL="342265" lvl="2" indent="-342265">
              <a:buClr>
                <a:srgbClr val="005DAA"/>
              </a:buClr>
              <a:buFont typeface="Wingdings" panose="05000000000000000000" pitchFamily="2" charset="2"/>
              <a:buChar char="§"/>
            </a:pPr>
            <a:endParaRPr lang="en-US" altLang="fr-FR" dirty="0">
              <a:solidFill>
                <a:schemeClr val="accent4">
                  <a:lumMod val="50000"/>
                </a:schemeClr>
              </a:solidFill>
              <a:cs typeface="Calibri" panose="020F0502020204030204" pitchFamily="34" charset="0"/>
            </a:endParaRPr>
          </a:p>
          <a:p>
            <a:pPr marL="856615" lvl="2" indent="-457200">
              <a:buClr>
                <a:srgbClr val="005DAA"/>
              </a:buClr>
              <a:buFont typeface="+mj-lt"/>
              <a:buAutoNum type="arabicPeriod"/>
            </a:pPr>
            <a:endParaRPr lang="en-US" altLang="fr-FR"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360564513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687887"/>
          </a:xfrm>
        </p:spPr>
        <p:txBody>
          <a:bodyPr>
            <a:normAutofit/>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Evaluación de conocimientos</a:t>
            </a:r>
          </a:p>
        </p:txBody>
      </p:sp>
      <p:sp>
        <p:nvSpPr>
          <p:cNvPr id="5" name="Text Placeholder 2">
            <a:extLst>
              <a:ext uri="{FF2B5EF4-FFF2-40B4-BE49-F238E27FC236}">
                <a16:creationId xmlns:a16="http://schemas.microsoft.com/office/drawing/2014/main" id="{FD95525F-4DB7-4F52-A03A-9250A38B5870}"/>
              </a:ext>
            </a:extLst>
          </p:cNvPr>
          <p:cNvSpPr>
            <a:spLocks noGrp="1"/>
          </p:cNvSpPr>
          <p:nvPr>
            <p:ph type="body" sz="quarter" idx="10"/>
          </p:nvPr>
        </p:nvSpPr>
        <p:spPr>
          <a:xfrm>
            <a:off x="609600" y="962526"/>
            <a:ext cx="10972800" cy="4176467"/>
          </a:xfrm>
        </p:spPr>
        <p:txBody>
          <a:bodyPr>
            <a:noAutofit/>
          </a:bodyPr>
          <a:lstStyle/>
          <a:p>
            <a:pPr marL="0" indent="0">
              <a:buNone/>
            </a:pPr>
            <a:r>
              <a:rPr lang="es-ES" sz="2800" dirty="0">
                <a:solidFill>
                  <a:srgbClr val="000000"/>
                </a:solidFill>
              </a:rPr>
              <a:t>Imaginen que ven a su compañero de trabajo evaluando a alguien que ingresa a su centro así. ¿Qué sugerencias le darían para ayudarlo a evaluar de forma más segura?</a:t>
            </a:r>
          </a:p>
        </p:txBody>
      </p:sp>
      <p:pic>
        <p:nvPicPr>
          <p:cNvPr id="4" name="Picture 4" descr="Imagen de un trabajador de la salud con cobertura para el pelo, bata y mascarilla usando un termómetro sin contacto para tomarle la temperatura a una persona parada frente a él. Las personas están separadas por un escritorio.">
            <a:extLst>
              <a:ext uri="{FF2B5EF4-FFF2-40B4-BE49-F238E27FC236}">
                <a16:creationId xmlns:a16="http://schemas.microsoft.com/office/drawing/2014/main" id="{2E6823CE-7E05-4AE6-BE05-C77F1E148281}"/>
              </a:ext>
            </a:extLst>
          </p:cNvPr>
          <p:cNvPicPr>
            <a:picLocks noChangeAspect="1"/>
          </p:cNvPicPr>
          <p:nvPr/>
        </p:nvPicPr>
        <p:blipFill>
          <a:blip r:embed="rId3"/>
          <a:stretch>
            <a:fillRect/>
          </a:stretch>
        </p:blipFill>
        <p:spPr>
          <a:xfrm>
            <a:off x="3148652" y="2327436"/>
            <a:ext cx="5894696" cy="4125459"/>
          </a:xfrm>
          <a:prstGeom prst="rect">
            <a:avLst/>
          </a:prstGeom>
        </p:spPr>
      </p:pic>
    </p:spTree>
    <p:extLst>
      <p:ext uri="{BB962C8B-B14F-4D97-AF65-F5344CB8AC3E}">
        <p14:creationId xmlns:p14="http://schemas.microsoft.com/office/powerpoint/2010/main" val="25295298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b" anchorCtr="0">
            <a:normAutofit/>
          </a:bodyPr>
          <a:lstStyle/>
          <a:p>
            <a:pPr>
              <a:lnSpc>
                <a:spcPct val="100000"/>
              </a:lnSpc>
            </a:pPr>
            <a:r>
              <a:rPr lang="es-ES" sz="4000" dirty="0">
                <a:solidFill>
                  <a:schemeClr val="accent5">
                    <a:lumMod val="75000"/>
                  </a:schemeClr>
                </a:solidFill>
                <a:latin typeface="Calibri Light" panose="020F0302020204030204" pitchFamily="34" charset="0"/>
                <a:cs typeface="Calibri Light" panose="020F0302020204030204" pitchFamily="34" charset="0"/>
              </a:rPr>
              <a:t>Comentarios: Evaluación</a:t>
            </a:r>
          </a:p>
        </p:txBody>
      </p:sp>
      <p:sp>
        <p:nvSpPr>
          <p:cNvPr id="3" name="Text Placeholder 2"/>
          <p:cNvSpPr>
            <a:spLocks noGrp="1"/>
          </p:cNvSpPr>
          <p:nvPr>
            <p:ph type="body" sz="quarter" idx="10"/>
          </p:nvPr>
        </p:nvSpPr>
        <p:spPr>
          <a:xfrm>
            <a:off x="588944" y="1535527"/>
            <a:ext cx="6392779" cy="4176467"/>
          </a:xfrm>
        </p:spPr>
        <p:txBody>
          <a:bodyPr vert="horz" lIns="91440" tIns="45720" rIns="91440" bIns="45720" rtlCol="0" anchor="t">
            <a:noAutofit/>
          </a:bodyPr>
          <a:lstStyle/>
          <a:p>
            <a:pPr marL="342265" indent="-342265"/>
            <a:r>
              <a:rPr lang="es-ES" sz="2400" dirty="0">
                <a:solidFill>
                  <a:srgbClr val="000000"/>
                </a:solidFill>
                <a:latin typeface="Calibri"/>
                <a:cs typeface="Calibri"/>
              </a:rPr>
              <a:t>Mantener una distancia de al menos 1 metro (aproximadamente el largo de un brazo) o colocar una barrera, como plexiglás.</a:t>
            </a:r>
          </a:p>
          <a:p>
            <a:pPr marL="342265" indent="-342265"/>
            <a:r>
              <a:rPr lang="es-ES" sz="2400" dirty="0">
                <a:solidFill>
                  <a:srgbClr val="000000"/>
                </a:solidFill>
                <a:latin typeface="Calibri"/>
                <a:ea typeface="Calibri"/>
                <a:cs typeface="Calibri"/>
              </a:rPr>
              <a:t>Usar EPP si no es posible mantener una distancia de al menos 1 metro.</a:t>
            </a:r>
          </a:p>
          <a:p>
            <a:pPr marL="342265" indent="-342265"/>
            <a:r>
              <a:rPr lang="es-ES" sz="2400" dirty="0">
                <a:solidFill>
                  <a:srgbClr val="000000"/>
                </a:solidFill>
                <a:latin typeface="Calibri"/>
                <a:cs typeface="Calibri"/>
              </a:rPr>
              <a:t>Evitar estar cara a cara. </a:t>
            </a:r>
          </a:p>
          <a:p>
            <a:pPr marL="342265" indent="-342265"/>
            <a:r>
              <a:rPr lang="es-ES" sz="2400" dirty="0">
                <a:solidFill>
                  <a:srgbClr val="000000"/>
                </a:solidFill>
                <a:latin typeface="Calibri"/>
                <a:cs typeface="Calibri"/>
              </a:rPr>
              <a:t>Apuntar el termómetro más cerca de la frente o sien de la persona (según las instrucciones del termómetro).</a:t>
            </a:r>
          </a:p>
        </p:txBody>
      </p:sp>
      <p:pic>
        <p:nvPicPr>
          <p:cNvPr id="4" name="Picture 4" descr="Copia de una imagen de una diapositiva anterior. Imagen de un trabajador de la salud con cobertura para el pelo, bata y mascarilla usando un termómetro sin contacto para tomarle la temperatura a una persona parada frente a él. Las personas están separadas por un escritorio.">
            <a:extLst>
              <a:ext uri="{FF2B5EF4-FFF2-40B4-BE49-F238E27FC236}">
                <a16:creationId xmlns:a16="http://schemas.microsoft.com/office/drawing/2014/main" id="{75A4C749-BA29-4C68-8B2F-6B2133B3A0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67678" y="1174614"/>
            <a:ext cx="4463111" cy="3132691"/>
          </a:xfrm>
          <a:prstGeom prst="rect">
            <a:avLst/>
          </a:prstGeom>
        </p:spPr>
      </p:pic>
      <p:pic>
        <p:nvPicPr>
          <p:cNvPr id="8" name="Picture 7" descr="Imagen que muestra dos sillas una directamente frente a la otra, pero separadas por una mesa. Al lado del gráfico está la palabra NO con una X roja. ">
            <a:extLst>
              <a:ext uri="{FF2B5EF4-FFF2-40B4-BE49-F238E27FC236}">
                <a16:creationId xmlns:a16="http://schemas.microsoft.com/office/drawing/2014/main" id="{5967C2DE-702C-8511-A668-ADDDBB3506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0088" y="4793515"/>
            <a:ext cx="1779739" cy="1779739"/>
          </a:xfrm>
          <a:prstGeom prst="rect">
            <a:avLst/>
          </a:prstGeom>
          <a:ln>
            <a:solidFill>
              <a:schemeClr val="accent1"/>
            </a:solidFill>
          </a:ln>
        </p:spPr>
      </p:pic>
      <p:sp>
        <p:nvSpPr>
          <p:cNvPr id="11" name="TextBox 10">
            <a:extLst>
              <a:ext uri="{FF2B5EF4-FFF2-40B4-BE49-F238E27FC236}">
                <a16:creationId xmlns:a16="http://schemas.microsoft.com/office/drawing/2014/main" id="{2DDF2881-77BC-A87D-55B4-A424FCC78CE3}"/>
              </a:ext>
            </a:extLst>
          </p:cNvPr>
          <p:cNvSpPr txBox="1"/>
          <p:nvPr/>
        </p:nvSpPr>
        <p:spPr>
          <a:xfrm>
            <a:off x="5735782" y="5207280"/>
            <a:ext cx="3616036" cy="1200329"/>
          </a:xfrm>
          <a:prstGeom prst="rect">
            <a:avLst/>
          </a:prstGeom>
          <a:noFill/>
        </p:spPr>
        <p:txBody>
          <a:bodyPr wrap="square" rtlCol="0">
            <a:spAutoFit/>
          </a:bodyPr>
          <a:lstStyle/>
          <a:p>
            <a:r>
              <a:rPr lang="es-ES" dirty="0">
                <a:solidFill>
                  <a:srgbClr val="000000"/>
                </a:solidFill>
                <a:latin typeface="Calibri" panose="020F0502020204030204" pitchFamily="34" charset="0"/>
              </a:rPr>
              <a:t>Colocar las sillas en ángulo para evitar que las personas estén cara a cara. Mantener una mesa entre las sillas ayuda a mantener la distancia adecuada.</a:t>
            </a:r>
          </a:p>
        </p:txBody>
      </p:sp>
      <p:grpSp>
        <p:nvGrpSpPr>
          <p:cNvPr id="6" name="Group 5" descr="Imagen de dos sillas en lados opuestos que no están enfrentadas directamente, sino en ángulos opuestos. Están separadas por una mesa. Aparece la palabra SÍ con una marca de verificación verde al lado de las sillas y la mesa.">
            <a:extLst>
              <a:ext uri="{FF2B5EF4-FFF2-40B4-BE49-F238E27FC236}">
                <a16:creationId xmlns:a16="http://schemas.microsoft.com/office/drawing/2014/main" id="{12B1B6D4-DBBE-BC05-420C-C2A7FD53D629}"/>
              </a:ext>
            </a:extLst>
          </p:cNvPr>
          <p:cNvGrpSpPr/>
          <p:nvPr/>
        </p:nvGrpSpPr>
        <p:grpSpPr>
          <a:xfrm>
            <a:off x="9287297" y="4803622"/>
            <a:ext cx="1779739" cy="1779739"/>
            <a:chOff x="9287297" y="4803622"/>
            <a:chExt cx="1779739" cy="1779739"/>
          </a:xfrm>
        </p:grpSpPr>
        <p:pic>
          <p:nvPicPr>
            <p:cNvPr id="10" name="Picture 9" descr="Imagen de dos sillas en lados opuestos que no están enfrentadas directamente, sino en ángulos opuestos. Están separadas por una mesa. Aparece la palabra SÍ con una marca de verificación verde al lado de las sillas y la mesa.">
              <a:extLst>
                <a:ext uri="{FF2B5EF4-FFF2-40B4-BE49-F238E27FC236}">
                  <a16:creationId xmlns:a16="http://schemas.microsoft.com/office/drawing/2014/main" id="{1033BE0E-8676-82DD-C615-D641FDB1FD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87297" y="4803622"/>
              <a:ext cx="1779739" cy="1779739"/>
            </a:xfrm>
            <a:prstGeom prst="rect">
              <a:avLst/>
            </a:prstGeom>
            <a:ln>
              <a:solidFill>
                <a:schemeClr val="accent1"/>
              </a:solidFill>
            </a:ln>
          </p:spPr>
        </p:pic>
        <p:sp>
          <p:nvSpPr>
            <p:cNvPr id="5" name="TextBox 4">
              <a:extLst>
                <a:ext uri="{FF2B5EF4-FFF2-40B4-BE49-F238E27FC236}">
                  <a16:creationId xmlns:a16="http://schemas.microsoft.com/office/drawing/2014/main" id="{B2F5B388-C363-DE7C-D75F-BE63B940C19C}"/>
                </a:ext>
              </a:extLst>
            </p:cNvPr>
            <p:cNvSpPr txBox="1"/>
            <p:nvPr/>
          </p:nvSpPr>
          <p:spPr>
            <a:xfrm>
              <a:off x="10329562" y="5151484"/>
              <a:ext cx="643237" cy="523220"/>
            </a:xfrm>
            <a:prstGeom prst="rect">
              <a:avLst/>
            </a:prstGeom>
            <a:solidFill>
              <a:schemeClr val="tx2"/>
            </a:solidFill>
          </p:spPr>
          <p:txBody>
            <a:bodyPr wrap="square" rtlCol="0">
              <a:spAutoFit/>
            </a:bodyPr>
            <a:lstStyle/>
            <a:p>
              <a:r>
                <a:rPr lang="es-US" sz="2800" b="1" dirty="0">
                  <a:solidFill>
                    <a:srgbClr val="4FA700"/>
                  </a:solidFill>
                  <a:latin typeface="Calibri" panose="020F0502020204030204" pitchFamily="34" charset="0"/>
                </a:rPr>
                <a:t>SÍ</a:t>
              </a:r>
              <a:endParaRPr lang="en-US" sz="2800" b="1" dirty="0">
                <a:solidFill>
                  <a:srgbClr val="4FA700"/>
                </a:solidFill>
                <a:latin typeface="Calibri" panose="020F0502020204030204" pitchFamily="34" charset="0"/>
              </a:endParaRPr>
            </a:p>
          </p:txBody>
        </p:sp>
      </p:grpSp>
    </p:spTree>
    <p:extLst>
      <p:ext uri="{BB962C8B-B14F-4D97-AF65-F5344CB8AC3E}">
        <p14:creationId xmlns:p14="http://schemas.microsoft.com/office/powerpoint/2010/main" val="244735064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B7AD003-C035-9CA7-D40C-7DD31700D2BB}"/>
              </a:ext>
            </a:extLst>
          </p:cNvPr>
          <p:cNvSpPr txBox="1">
            <a:spLocks noGrp="1"/>
          </p:cNvSpPr>
          <p:nvPr>
            <p:ph type="title" idx="4294967295"/>
          </p:nvPr>
        </p:nvSpPr>
        <p:spPr>
          <a:xfrm>
            <a:off x="780803" y="677261"/>
            <a:ext cx="6097978"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000" b="1" i="0" u="none" strike="noStrike" cap="none" normalizeH="0" baseline="0" noProof="0" dirty="0">
                <a:ln>
                  <a:noFill/>
                </a:ln>
                <a:solidFill>
                  <a:schemeClr val="bg2"/>
                </a:solidFill>
                <a:effectLst/>
                <a:uLnTx/>
                <a:uFillTx/>
                <a:latin typeface="Calibri Light" panose="020F0302020204030204" pitchFamily="34" charset="0"/>
                <a:ea typeface="Calibri Light"/>
                <a:cs typeface="Calibri Light" panose="020F0302020204030204" pitchFamily="34" charset="0"/>
              </a:rPr>
              <a:t>Reflexión</a:t>
            </a:r>
          </a:p>
        </p:txBody>
      </p:sp>
      <p:sp>
        <p:nvSpPr>
          <p:cNvPr id="9" name="TextBox 8">
            <a:extLst>
              <a:ext uri="{FF2B5EF4-FFF2-40B4-BE49-F238E27FC236}">
                <a16:creationId xmlns:a16="http://schemas.microsoft.com/office/drawing/2014/main" id="{74AA880F-7D48-F4D8-5624-AB83251FF42D}"/>
              </a:ext>
            </a:extLst>
          </p:cNvPr>
          <p:cNvSpPr txBox="1"/>
          <p:nvPr/>
        </p:nvSpPr>
        <p:spPr>
          <a:xfrm>
            <a:off x="780802" y="1659285"/>
            <a:ext cx="10441379" cy="3539430"/>
          </a:xfrm>
          <a:prstGeom prst="rect">
            <a:avLst/>
          </a:prstGeom>
          <a:noFill/>
        </p:spPr>
        <p:txBody>
          <a:bodyPr wrap="square">
            <a:spAutoFit/>
          </a:bodyPr>
          <a:lstStyle/>
          <a:p>
            <a:r>
              <a:rPr lang="es-ES" sz="3200" dirty="0">
                <a:solidFill>
                  <a:schemeClr val="bg2"/>
                </a:solidFill>
              </a:rPr>
              <a:t>¿De qué forma es el proceso de evaluación para identificar el ébola o la enfermedad de Marburgo similar o distinto a otros procesos de evaluación que han seguido en el pasado?</a:t>
            </a:r>
          </a:p>
          <a:p>
            <a:endParaRPr lang="en-US" sz="3200" dirty="0">
              <a:solidFill>
                <a:schemeClr val="bg2"/>
              </a:solidFill>
            </a:endParaRPr>
          </a:p>
          <a:p>
            <a:r>
              <a:rPr lang="es-ES" sz="3200" dirty="0">
                <a:solidFill>
                  <a:schemeClr val="bg2"/>
                </a:solidFill>
              </a:rPr>
              <a:t>¿Qué dificultades han encontrado en el pasado con las evaluaciones? Si nunca antes habían tenido que participar en una evaluación, ¿qué dificultades se imaginan que podrían tener?</a:t>
            </a:r>
          </a:p>
        </p:txBody>
      </p:sp>
    </p:spTree>
    <p:extLst>
      <p:ext uri="{BB962C8B-B14F-4D97-AF65-F5344CB8AC3E}">
        <p14:creationId xmlns:p14="http://schemas.microsoft.com/office/powerpoint/2010/main" val="164774925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E98E0E-BA0E-4607-A525-5321F2750F79}"/>
              </a:ext>
            </a:extLst>
          </p:cNvPr>
          <p:cNvSpPr>
            <a:spLocks noGrp="1"/>
          </p:cNvSpPr>
          <p:nvPr>
            <p:ph type="title"/>
          </p:nvPr>
        </p:nvSpPr>
        <p:spPr>
          <a:xfrm>
            <a:off x="784704" y="274639"/>
            <a:ext cx="10972800" cy="1143000"/>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2" name="Content Placeholder 2">
            <a:extLst>
              <a:ext uri="{FF2B5EF4-FFF2-40B4-BE49-F238E27FC236}">
                <a16:creationId xmlns:a16="http://schemas.microsoft.com/office/drawing/2014/main" id="{786CB100-66E5-1C81-019F-78C3ADBD91DB}"/>
              </a:ext>
            </a:extLst>
          </p:cNvPr>
          <p:cNvSpPr>
            <a:spLocks noGrp="1"/>
          </p:cNvSpPr>
          <p:nvPr>
            <p:ph sz="quarter" idx="11"/>
          </p:nvPr>
        </p:nvSpPr>
        <p:spPr>
          <a:xfrm>
            <a:off x="609600" y="1824038"/>
            <a:ext cx="10972800" cy="4176712"/>
          </a:xfrm>
        </p:spPr>
        <p:txBody>
          <a:bodyPr>
            <a:normAutofit/>
          </a:bodyPr>
          <a:lstStyle/>
          <a:p>
            <a:pPr marL="0" indent="0" algn="ctr">
              <a:buNone/>
            </a:pPr>
            <a:r>
              <a:rPr lang="es-ES" sz="3200" dirty="0"/>
              <a:t>Para protegerse a ustedes, sus pacientes y sus seres queridos...</a:t>
            </a:r>
          </a:p>
          <a:p>
            <a:pPr marL="0" indent="0" algn="ctr">
              <a:buNone/>
            </a:pPr>
            <a:r>
              <a:rPr lang="es-ES" sz="3200" b="1" dirty="0">
                <a:solidFill>
                  <a:schemeClr val="accent5">
                    <a:lumMod val="75000"/>
                  </a:schemeClr>
                </a:solidFill>
              </a:rPr>
              <a:t>Identifique</a:t>
            </a:r>
          </a:p>
          <a:p>
            <a:pPr marL="0" indent="0" algn="ctr">
              <a:buNone/>
            </a:pPr>
            <a:r>
              <a:rPr lang="es-ES" sz="3200" b="1" dirty="0">
                <a:solidFill>
                  <a:schemeClr val="accent5">
                    <a:lumMod val="75000"/>
                  </a:schemeClr>
                </a:solidFill>
              </a:rPr>
              <a:t>Aísle</a:t>
            </a:r>
          </a:p>
          <a:p>
            <a:pPr marL="0" indent="0" algn="ctr">
              <a:buNone/>
            </a:pPr>
            <a:r>
              <a:rPr lang="es-ES" sz="3200" b="1" dirty="0">
                <a:solidFill>
                  <a:schemeClr val="accent5">
                    <a:lumMod val="75000"/>
                  </a:schemeClr>
                </a:solidFill>
              </a:rPr>
              <a:t>Notifique</a:t>
            </a:r>
          </a:p>
        </p:txBody>
      </p:sp>
    </p:spTree>
    <p:extLst>
      <p:ext uri="{BB962C8B-B14F-4D97-AF65-F5344CB8AC3E}">
        <p14:creationId xmlns:p14="http://schemas.microsoft.com/office/powerpoint/2010/main" val="123534667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9">
            <a:extLst>
              <a:ext uri="{FF2B5EF4-FFF2-40B4-BE49-F238E27FC236}">
                <a16:creationId xmlns:a16="http://schemas.microsoft.com/office/drawing/2014/main" id="{E7081A18-9C1E-EC1E-A4FA-DE7E19D181F6}"/>
              </a:ext>
            </a:extLst>
          </p:cNvPr>
          <p:cNvSpPr>
            <a:spLocks noGrp="1"/>
          </p:cNvSpPr>
          <p:nvPr>
            <p:ph type="body" sz="quarter" idx="4294967295"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3"/>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
        <p:nvSpPr>
          <p:cNvPr id="2" name="Title 1">
            <a:extLst>
              <a:ext uri="{FF2B5EF4-FFF2-40B4-BE49-F238E27FC236}">
                <a16:creationId xmlns:a16="http://schemas.microsoft.com/office/drawing/2014/main" id="{ED3444BC-C0DD-461D-A15E-CC517A9728B6}"/>
              </a:ext>
            </a:extLst>
          </p:cNvPr>
          <p:cNvSpPr txBox="1">
            <a:spLocks noGrp="1"/>
          </p:cNvSpPr>
          <p:nvPr>
            <p:ph type="title" idx="4294967295"/>
          </p:nvPr>
        </p:nvSpPr>
        <p:spPr>
          <a:xfrm>
            <a:off x="811776" y="985838"/>
            <a:ext cx="6847911" cy="7080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000" b="1" i="0" u="none" strike="noStrike" cap="none" normalizeH="0" baseline="0" noProof="0" dirty="0">
                <a:ln>
                  <a:noFill/>
                </a:ln>
                <a:solidFill>
                  <a:srgbClr val="005DAB"/>
                </a:solidFill>
                <a:effectLst/>
                <a:uLnTx/>
                <a:uFillTx/>
                <a:latin typeface="Calibri Light" panose="020F0302020204030204" pitchFamily="34" charset="0"/>
                <a:ea typeface="Calibri Light"/>
                <a:cs typeface="Calibri Light" panose="020F0302020204030204" pitchFamily="34" charset="0"/>
              </a:rPr>
              <a:t>¡Gracias!</a:t>
            </a:r>
          </a:p>
        </p:txBody>
      </p:sp>
    </p:spTree>
    <p:extLst>
      <p:ext uri="{BB962C8B-B14F-4D97-AF65-F5344CB8AC3E}">
        <p14:creationId xmlns:p14="http://schemas.microsoft.com/office/powerpoint/2010/main" val="371119358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DHQP_ATSDR Combined</Template>
  <TotalTime>9809</TotalTime>
  <Words>5392</Words>
  <Application>Microsoft Office PowerPoint</Application>
  <PresentationFormat>Widescreen</PresentationFormat>
  <Paragraphs>306</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Arial,Sans-Serif</vt:lpstr>
      <vt:lpstr>Calibri</vt:lpstr>
      <vt:lpstr>Calibri Light</vt:lpstr>
      <vt:lpstr>Myriad Web Pro</vt:lpstr>
      <vt:lpstr>Wingdings</vt:lpstr>
      <vt:lpstr>DHQP_ATSDR Combined</vt:lpstr>
      <vt:lpstr>Prevención y control de infecciones (PCI) para el ébola o la enfermedad de Marburgo: </vt:lpstr>
      <vt:lpstr>Objetivos de aprendizaje</vt:lpstr>
      <vt:lpstr>Hablar sobre lo siguiente: </vt:lpstr>
      <vt:lpstr>Estrategias clave para prevenir la introducción del ébola o la enfermedad de Marburgo a los centros médicos:</vt:lpstr>
      <vt:lpstr>Identificar</vt:lpstr>
      <vt:lpstr>Aislar y notificar</vt:lpstr>
      <vt:lpstr>La identificación temprana y separación de pacientes que se sospeche que tengan ébola o enfermedad de Marburgo previene que estas enfermedades no identificadas ingresen a su entorno de atención médica. </vt:lpstr>
      <vt:lpstr>Información básica sobre la evaluación</vt:lpstr>
      <vt:lpstr>Puntos clave para la evaluación del ébola o de la enfermedad de Marburgo</vt:lpstr>
      <vt:lpstr>Seguridad durante la evaluación</vt:lpstr>
      <vt:lpstr>La evaluación incluye dos partes:</vt:lpstr>
      <vt:lpstr>Proceso de evaluación</vt:lpstr>
      <vt:lpstr>Chequeo de la temperatura sin contacto</vt:lpstr>
      <vt:lpstr>Chequeo de la temperatura sin contacto (continuación)</vt:lpstr>
      <vt:lpstr>Chequeo de la temperatura sin contacto (continuación) </vt:lpstr>
      <vt:lpstr>Algoritmo para la evaluación de la enfermedad de Marburgo en Guinea Ecuatorial en el 2023</vt:lpstr>
      <vt:lpstr>Equipo y suministros para la evaluación</vt:lpstr>
      <vt:lpstr>Evaluación de conocimientos</vt:lpstr>
      <vt:lpstr>Comentarios: Evaluación</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Prevención y control de infecciones (PCI) para el ébola o la enfermedad de Marburgo</dc:title>
  <dc:subject>Prevención y control de infecciones (PCI) para el ébola o la enfermedad de Marburgo: Cómo prevenir que los filovirus ingresen a su centro de atención médica, Actualización: junio del 2026</dc:subject>
  <dc:creator>Centros para el Control y la Prevención de Enfermedades de los EE. UU. (CDC)</dc:creator>
  <cp:keywords>Prevención y control de infecciones (PCI) para el ébola o la enfermedad de Marburgo: Cómo prevenir que los filovirus ingresen a su centro de atención médica, Centros para el Control y la Prevención de Enfermedades de los EE. UU. (CDC)</cp:keywords>
  <cp:lastModifiedBy>LaPete, Mally (CDC/OD/OC) (CTR)</cp:lastModifiedBy>
  <cp:revision>129</cp:revision>
  <dcterms:created xsi:type="dcterms:W3CDTF">2022-11-18T20:59:58Z</dcterms:created>
  <dcterms:modified xsi:type="dcterms:W3CDTF">2026-09-24T16:18:02Z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Spanish</vt:lpwstr>
  </property>
  <property fmtid="{D5CDD505-2E9C-101B-9397-08002B2CF9AE}" pid="3" name="MSIP_Label_7b94a7b8-f06c-4dfe-bdcc-9b548fd58c31_Enabled">
    <vt:lpwstr>true</vt:lpwstr>
  </property>
  <property fmtid="{D5CDD505-2E9C-101B-9397-08002B2CF9AE}" pid="4" name="MSIP_Label_7b94a7b8-f06c-4dfe-bdcc-9b548fd58c31_SetDate">
    <vt:lpwstr>2026-09-12T14:58:49Z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f43d9a42-456c-4bbd-b0e7-02de19a6df7e</vt:lpwstr>
  </property>
  <property fmtid="{D5CDD505-2E9C-101B-9397-08002B2CF9AE}" pid="9" name="MSIP_Label_7b94a7b8-f06c-4dfe-bdcc-9b548fd58c31_ContentBits">
    <vt:lpwstr>0</vt:lpwstr>
  </property>
  <property fmtid="{D5CDD505-2E9C-101B-9397-08002B2CF9AE}" pid="10" name="MSIP_Label_7b94a7b8-f06c-4dfe-bdcc-9b548fd58c31_Tag">
    <vt:lpwstr>10, 0, 1, 1</vt:lpwstr>
  </property>
</Properties>
</file>