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19"/>
  </p:notesMasterIdLst>
  <p:sldIdLst>
    <p:sldId id="301" r:id="rId5"/>
    <p:sldId id="325" r:id="rId6"/>
    <p:sldId id="608" r:id="rId7"/>
    <p:sldId id="609" r:id="rId8"/>
    <p:sldId id="610" r:id="rId9"/>
    <p:sldId id="611" r:id="rId10"/>
    <p:sldId id="612" r:id="rId11"/>
    <p:sldId id="613" r:id="rId12"/>
    <p:sldId id="614" r:id="rId13"/>
    <p:sldId id="615" r:id="rId14"/>
    <p:sldId id="616" r:id="rId15"/>
    <p:sldId id="617" r:id="rId16"/>
    <p:sldId id="618" r:id="rId17"/>
    <p:sldId id="321" r:id="rId1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95D7EAF3-B58E-CADA-DB08-73B7407BEBF9}" name="Ponder, Marilyn (CDC/NCEZID/DHQP/OD) (CT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669900"/>
    <a:srgbClr val="D434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CDCAA3-0CEC-4E3B-AA80-2CAA33639CC2}" v="58" dt="2026-06-26T15:42:39.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205" autoAdjust="0"/>
  </p:normalViewPr>
  <p:slideViewPr>
    <p:cSldViewPr snapToGrid="0">
      <p:cViewPr varScale="1">
        <p:scale>
          <a:sx n="55" d="100"/>
          <a:sy n="55" d="100"/>
        </p:scale>
        <p:origin x="2718"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undo custSel modSld">
      <pc:chgData name="Ponder, Marilyn (CDC/NCEZID/DHQP/OD) (CTR)" userId="3999cd6a-e61a-4ada-a4ca-391c3b117a90" providerId="ADAL" clId="{3A7F2EDB-9B2D-4064-9672-575EACC82963}" dt="2026-06-26T15:41:29.757" v="610" actId="20577"/>
      <pc:docMkLst>
        <pc:docMk/>
      </pc:docMkLst>
      <pc:sldChg chg="modSp mod modNotesTx">
        <pc:chgData name="Ponder, Marilyn (CDC/NCEZID/DHQP/OD) (CTR)" userId="3999cd6a-e61a-4ada-a4ca-391c3b117a90" providerId="ADAL" clId="{3A7F2EDB-9B2D-4064-9672-575EACC82963}" dt="2026-06-26T15:41:29.757" v="610" actId="20577"/>
        <pc:sldMkLst>
          <pc:docMk/>
          <pc:sldMk cId="2017858724" sldId="301"/>
        </pc:sldMkLst>
        <pc:spChg chg="mod">
          <ac:chgData name="Ponder, Marilyn (CDC/NCEZID/DHQP/OD) (CTR)" userId="3999cd6a-e61a-4ada-a4ca-391c3b117a90" providerId="ADAL" clId="{3A7F2EDB-9B2D-4064-9672-575EACC82963}" dt="2026-06-26T13:36:46.426" v="452" actId="20577"/>
          <ac:spMkLst>
            <pc:docMk/>
            <pc:sldMk cId="2017858724" sldId="301"/>
            <ac:spMk id="8" creationId="{CD719EDB-4234-0C41-D285-4FF2EAC50B6C}"/>
          </ac:spMkLst>
        </pc:spChg>
        <pc:spChg chg="mod">
          <ac:chgData name="Ponder, Marilyn (CDC/NCEZID/DHQP/OD) (CTR)" userId="3999cd6a-e61a-4ada-a4ca-391c3b117a90" providerId="ADAL" clId="{3A7F2EDB-9B2D-4064-9672-575EACC82963}" dt="2026-06-26T15:41:29.757" v="610" actId="20577"/>
          <ac:spMkLst>
            <pc:docMk/>
            <pc:sldMk cId="2017858724" sldId="301"/>
            <ac:spMk id="13" creationId="{7F6E74CA-1DB4-8491-6F45-588512F3041F}"/>
          </ac:spMkLst>
        </pc:spChg>
      </pc:sldChg>
      <pc:sldChg chg="modSp mod modNotesTx">
        <pc:chgData name="Ponder, Marilyn (CDC/NCEZID/DHQP/OD) (CTR)" userId="3999cd6a-e61a-4ada-a4ca-391c3b117a90" providerId="ADAL" clId="{3A7F2EDB-9B2D-4064-9672-575EACC82963}" dt="2026-06-26T13:39:09.680" v="561" actId="20577"/>
        <pc:sldMkLst>
          <pc:docMk/>
          <pc:sldMk cId="2663417825" sldId="325"/>
        </pc:sldMkLst>
        <pc:spChg chg="mod">
          <ac:chgData name="Ponder, Marilyn (CDC/NCEZID/DHQP/OD) (CTR)" userId="3999cd6a-e61a-4ada-a4ca-391c3b117a90" providerId="ADAL" clId="{3A7F2EDB-9B2D-4064-9672-575EACC82963}" dt="2026-06-26T13:38:53.045" v="559" actId="20577"/>
          <ac:spMkLst>
            <pc:docMk/>
            <pc:sldMk cId="2663417825" sldId="325"/>
            <ac:spMk id="3" creationId="{00000000-0000-0000-0000-000000000000}"/>
          </ac:spMkLst>
        </pc:spChg>
      </pc:sldChg>
      <pc:sldChg chg="modSp mod modNotesTx">
        <pc:chgData name="Ponder, Marilyn (CDC/NCEZID/DHQP/OD) (CTR)" userId="3999cd6a-e61a-4ada-a4ca-391c3b117a90" providerId="ADAL" clId="{3A7F2EDB-9B2D-4064-9672-575EACC82963}" dt="2026-06-26T13:39:28.829" v="563" actId="313"/>
        <pc:sldMkLst>
          <pc:docMk/>
          <pc:sldMk cId="873243372" sldId="608"/>
        </pc:sldMkLst>
        <pc:spChg chg="mod">
          <ac:chgData name="Ponder, Marilyn (CDC/NCEZID/DHQP/OD) (CTR)" userId="3999cd6a-e61a-4ada-a4ca-391c3b117a90" providerId="ADAL" clId="{3A7F2EDB-9B2D-4064-9672-575EACC82963}" dt="2026-06-26T13:39:23.594" v="562" actId="313"/>
          <ac:spMkLst>
            <pc:docMk/>
            <pc:sldMk cId="873243372" sldId="608"/>
            <ac:spMk id="7" creationId="{27F50FCC-1473-E8AD-6891-F83AC9A3FF94}"/>
          </ac:spMkLst>
        </pc:spChg>
      </pc:sldChg>
      <pc:sldChg chg="modSp modNotesTx">
        <pc:chgData name="Ponder, Marilyn (CDC/NCEZID/DHQP/OD) (CTR)" userId="3999cd6a-e61a-4ada-a4ca-391c3b117a90" providerId="ADAL" clId="{3A7F2EDB-9B2D-4064-9672-575EACC82963}" dt="2026-06-26T13:40:04.137" v="573" actId="313"/>
        <pc:sldMkLst>
          <pc:docMk/>
          <pc:sldMk cId="4256172704" sldId="609"/>
        </pc:sldMkLst>
        <pc:spChg chg="mod">
          <ac:chgData name="Ponder, Marilyn (CDC/NCEZID/DHQP/OD) (CTR)" userId="3999cd6a-e61a-4ada-a4ca-391c3b117a90" providerId="ADAL" clId="{3A7F2EDB-9B2D-4064-9672-575EACC82963}" dt="2026-06-26T13:39:34.769" v="565" actId="313"/>
          <ac:spMkLst>
            <pc:docMk/>
            <pc:sldMk cId="4256172704" sldId="609"/>
            <ac:spMk id="2" creationId="{71DD58D4-87D2-2B26-B6F4-9A402064B4EA}"/>
          </ac:spMkLst>
        </pc:spChg>
      </pc:sldChg>
      <pc:sldChg chg="modSp modNotesTx">
        <pc:chgData name="Ponder, Marilyn (CDC/NCEZID/DHQP/OD) (CTR)" userId="3999cd6a-e61a-4ada-a4ca-391c3b117a90" providerId="ADAL" clId="{3A7F2EDB-9B2D-4064-9672-575EACC82963}" dt="2026-06-26T13:40:13.930" v="576" actId="313"/>
        <pc:sldMkLst>
          <pc:docMk/>
          <pc:sldMk cId="3193228386" sldId="611"/>
        </pc:sldMkLst>
        <pc:spChg chg="mod">
          <ac:chgData name="Ponder, Marilyn (CDC/NCEZID/DHQP/OD) (CTR)" userId="3999cd6a-e61a-4ada-a4ca-391c3b117a90" providerId="ADAL" clId="{3A7F2EDB-9B2D-4064-9672-575EACC82963}" dt="2026-06-26T13:40:08.728" v="574" actId="313"/>
          <ac:spMkLst>
            <pc:docMk/>
            <pc:sldMk cId="3193228386" sldId="611"/>
            <ac:spMk id="3" creationId="{A40E1DA2-F5EE-49DE-937A-C345A946305C}"/>
          </ac:spMkLst>
        </pc:spChg>
      </pc:sldChg>
      <pc:sldChg chg="modSp modNotesTx">
        <pc:chgData name="Ponder, Marilyn (CDC/NCEZID/DHQP/OD) (CTR)" userId="3999cd6a-e61a-4ada-a4ca-391c3b117a90" providerId="ADAL" clId="{3A7F2EDB-9B2D-4064-9672-575EACC82963}" dt="2026-06-26T13:40:22.096" v="578" actId="313"/>
        <pc:sldMkLst>
          <pc:docMk/>
          <pc:sldMk cId="1186989294" sldId="612"/>
        </pc:sldMkLst>
        <pc:spChg chg="mod">
          <ac:chgData name="Ponder, Marilyn (CDC/NCEZID/DHQP/OD) (CTR)" userId="3999cd6a-e61a-4ada-a4ca-391c3b117a90" providerId="ADAL" clId="{3A7F2EDB-9B2D-4064-9672-575EACC82963}" dt="2026-06-26T13:40:18.690" v="577" actId="313"/>
          <ac:spMkLst>
            <pc:docMk/>
            <pc:sldMk cId="1186989294" sldId="612"/>
            <ac:spMk id="12" creationId="{5DA6BE62-7E8C-4532-9D57-4A04226B28BC}"/>
          </ac:spMkLst>
        </pc:spChg>
      </pc:sldChg>
      <pc:sldChg chg="modNotesTx">
        <pc:chgData name="Ponder, Marilyn (CDC/NCEZID/DHQP/OD) (CTR)" userId="3999cd6a-e61a-4ada-a4ca-391c3b117a90" providerId="ADAL" clId="{3A7F2EDB-9B2D-4064-9672-575EACC82963}" dt="2026-06-26T13:40:23.463" v="579" actId="313"/>
        <pc:sldMkLst>
          <pc:docMk/>
          <pc:sldMk cId="1090926561" sldId="613"/>
        </pc:sldMkLst>
      </pc:sldChg>
      <pc:sldChg chg="modNotesTx">
        <pc:chgData name="Ponder, Marilyn (CDC/NCEZID/DHQP/OD) (CTR)" userId="3999cd6a-e61a-4ada-a4ca-391c3b117a90" providerId="ADAL" clId="{3A7F2EDB-9B2D-4064-9672-575EACC82963}" dt="2026-06-22T18:35:32.524" v="400" actId="20577"/>
        <pc:sldMkLst>
          <pc:docMk/>
          <pc:sldMk cId="888857829" sldId="614"/>
        </pc:sldMkLst>
      </pc:sldChg>
      <pc:sldChg chg="modNotesTx">
        <pc:chgData name="Ponder, Marilyn (CDC/NCEZID/DHQP/OD) (CTR)" userId="3999cd6a-e61a-4ada-a4ca-391c3b117a90" providerId="ADAL" clId="{3A7F2EDB-9B2D-4064-9672-575EACC82963}" dt="2026-06-26T13:41:44.579" v="598" actId="313"/>
        <pc:sldMkLst>
          <pc:docMk/>
          <pc:sldMk cId="3280850425" sldId="616"/>
        </pc:sldMkLst>
      </pc:sldChg>
      <pc:sldChg chg="modSp modNotesTx">
        <pc:chgData name="Ponder, Marilyn (CDC/NCEZID/DHQP/OD) (CTR)" userId="3999cd6a-e61a-4ada-a4ca-391c3b117a90" providerId="ADAL" clId="{3A7F2EDB-9B2D-4064-9672-575EACC82963}" dt="2026-06-26T13:41:52.728" v="599" actId="313"/>
        <pc:sldMkLst>
          <pc:docMk/>
          <pc:sldMk cId="2501075541" sldId="617"/>
        </pc:sldMkLst>
        <pc:spChg chg="mod">
          <ac:chgData name="Ponder, Marilyn (CDC/NCEZID/DHQP/OD) (CTR)" userId="3999cd6a-e61a-4ada-a4ca-391c3b117a90" providerId="ADAL" clId="{3A7F2EDB-9B2D-4064-9672-575EACC82963}" dt="2026-06-26T13:41:33.427" v="596" actId="313"/>
          <ac:spMkLst>
            <pc:docMk/>
            <pc:sldMk cId="2501075541" sldId="617"/>
            <ac:spMk id="7" creationId="{B3D04796-A039-F647-9234-5659E1866323}"/>
          </ac:spMkLst>
        </pc:spChg>
      </pc:sldChg>
      <pc:sldChg chg="modSp mod modNotesTx">
        <pc:chgData name="Ponder, Marilyn (CDC/NCEZID/DHQP/OD) (CTR)" userId="3999cd6a-e61a-4ada-a4ca-391c3b117a90" providerId="ADAL" clId="{3A7F2EDB-9B2D-4064-9672-575EACC82963}" dt="2026-06-26T13:42:03.191" v="604" actId="313"/>
        <pc:sldMkLst>
          <pc:docMk/>
          <pc:sldMk cId="2691027368" sldId="618"/>
        </pc:sldMkLst>
        <pc:spChg chg="mod">
          <ac:chgData name="Ponder, Marilyn (CDC/NCEZID/DHQP/OD) (CTR)" userId="3999cd6a-e61a-4ada-a4ca-391c3b117a90" providerId="ADAL" clId="{3A7F2EDB-9B2D-4064-9672-575EACC82963}" dt="2026-06-26T13:41:59.185" v="601" actId="313"/>
          <ac:spMkLst>
            <pc:docMk/>
            <pc:sldMk cId="2691027368" sldId="618"/>
            <ac:spMk id="2" creationId="{39E82EC7-3D2C-E529-6FB6-19A215F08D30}"/>
          </ac:spMkLst>
        </pc:spChg>
      </pc:sldChg>
    </pc:docChg>
  </pc:docChgLst>
  <pc:docChgLst>
    <pc:chgData name="Bailey, Claire (CDC/NCEZID/DHQP/IICB)" userId="S::rtx6@cdc.gov::33d6ebeb-4f87-43f9-9114-d895840b5f25" providerId="AD" clId="Web-{0C0EC8C9-6C03-31D7-5988-450B5BDF6195}"/>
    <pc:docChg chg="mod modSld">
      <pc:chgData name="Bailey, Claire (CDC/NCEZID/DHQP/IICB)" userId="S::rtx6@cdc.gov::33d6ebeb-4f87-43f9-9114-d895840b5f25" providerId="AD" clId="Web-{0C0EC8C9-6C03-31D7-5988-450B5BDF6195}" dt="2026-06-23T18:34:13.768" v="74"/>
      <pc:docMkLst>
        <pc:docMk/>
      </pc:docMkLst>
      <pc:sldChg chg="modNotes">
        <pc:chgData name="Bailey, Claire (CDC/NCEZID/DHQP/IICB)" userId="S::rtx6@cdc.gov::33d6ebeb-4f87-43f9-9114-d895840b5f25" providerId="AD" clId="Web-{0C0EC8C9-6C03-31D7-5988-450B5BDF6195}" dt="2026-06-23T18:16:39.874" v="4"/>
        <pc:sldMkLst>
          <pc:docMk/>
          <pc:sldMk cId="2017858724" sldId="301"/>
        </pc:sldMkLst>
      </pc:sldChg>
      <pc:sldChg chg="modSp modNotes">
        <pc:chgData name="Bailey, Claire (CDC/NCEZID/DHQP/IICB)" userId="S::rtx6@cdc.gov::33d6ebeb-4f87-43f9-9114-d895840b5f25" providerId="AD" clId="Web-{0C0EC8C9-6C03-31D7-5988-450B5BDF6195}" dt="2026-06-23T18:17:11.296" v="26"/>
        <pc:sldMkLst>
          <pc:docMk/>
          <pc:sldMk cId="2663417825" sldId="325"/>
        </pc:sldMkLst>
        <pc:spChg chg="mod">
          <ac:chgData name="Bailey, Claire (CDC/NCEZID/DHQP/IICB)" userId="S::rtx6@cdc.gov::33d6ebeb-4f87-43f9-9114-d895840b5f25" providerId="AD" clId="Web-{0C0EC8C9-6C03-31D7-5988-450B5BDF6195}" dt="2026-06-23T18:17:03.374" v="15" actId="20577"/>
          <ac:spMkLst>
            <pc:docMk/>
            <pc:sldMk cId="2663417825" sldId="325"/>
            <ac:spMk id="3" creationId="{00000000-0000-0000-0000-000000000000}"/>
          </ac:spMkLst>
        </pc:spChg>
      </pc:sldChg>
      <pc:sldChg chg="modSp modNotes">
        <pc:chgData name="Bailey, Claire (CDC/NCEZID/DHQP/IICB)" userId="S::rtx6@cdc.gov::33d6ebeb-4f87-43f9-9114-d895840b5f25" providerId="AD" clId="Web-{0C0EC8C9-6C03-31D7-5988-450B5BDF6195}" dt="2026-06-23T18:17:50.953" v="49" actId="20577"/>
        <pc:sldMkLst>
          <pc:docMk/>
          <pc:sldMk cId="4256172704" sldId="609"/>
        </pc:sldMkLst>
        <pc:spChg chg="mod">
          <ac:chgData name="Bailey, Claire (CDC/NCEZID/DHQP/IICB)" userId="S::rtx6@cdc.gov::33d6ebeb-4f87-43f9-9114-d895840b5f25" providerId="AD" clId="Web-{0C0EC8C9-6C03-31D7-5988-450B5BDF6195}" dt="2026-06-23T18:17:50.953" v="49" actId="20577"/>
          <ac:spMkLst>
            <pc:docMk/>
            <pc:sldMk cId="4256172704" sldId="609"/>
            <ac:spMk id="2" creationId="{71DD58D4-87D2-2B26-B6F4-9A402064B4EA}"/>
          </ac:spMkLst>
        </pc:spChg>
      </pc:sldChg>
      <pc:sldChg chg="modSp">
        <pc:chgData name="Bailey, Claire (CDC/NCEZID/DHQP/IICB)" userId="S::rtx6@cdc.gov::33d6ebeb-4f87-43f9-9114-d895840b5f25" providerId="AD" clId="Web-{0C0EC8C9-6C03-31D7-5988-450B5BDF6195}" dt="2026-06-23T18:18:16.188" v="51" actId="20577"/>
        <pc:sldMkLst>
          <pc:docMk/>
          <pc:sldMk cId="3193228386" sldId="611"/>
        </pc:sldMkLst>
        <pc:spChg chg="mod">
          <ac:chgData name="Bailey, Claire (CDC/NCEZID/DHQP/IICB)" userId="S::rtx6@cdc.gov::33d6ebeb-4f87-43f9-9114-d895840b5f25" providerId="AD" clId="Web-{0C0EC8C9-6C03-31D7-5988-450B5BDF6195}" dt="2026-06-23T18:18:16.188" v="51" actId="20577"/>
          <ac:spMkLst>
            <pc:docMk/>
            <pc:sldMk cId="3193228386" sldId="611"/>
            <ac:spMk id="3" creationId="{A40E1DA2-F5EE-49DE-937A-C345A946305C}"/>
          </ac:spMkLst>
        </pc:spChg>
      </pc:sldChg>
      <pc:sldChg chg="modNotes">
        <pc:chgData name="Bailey, Claire (CDC/NCEZID/DHQP/IICB)" userId="S::rtx6@cdc.gov::33d6ebeb-4f87-43f9-9114-d895840b5f25" providerId="AD" clId="Web-{0C0EC8C9-6C03-31D7-5988-450B5BDF6195}" dt="2026-06-23T18:29:38.107" v="57"/>
        <pc:sldMkLst>
          <pc:docMk/>
          <pc:sldMk cId="3280850425" sldId="616"/>
        </pc:sldMkLst>
      </pc:sldChg>
      <pc:sldChg chg="modSp modNotes">
        <pc:chgData name="Bailey, Claire (CDC/NCEZID/DHQP/IICB)" userId="S::rtx6@cdc.gov::33d6ebeb-4f87-43f9-9114-d895840b5f25" providerId="AD" clId="Web-{0C0EC8C9-6C03-31D7-5988-450B5BDF6195}" dt="2026-06-23T18:34:13.768" v="74"/>
        <pc:sldMkLst>
          <pc:docMk/>
          <pc:sldMk cId="2691027368" sldId="618"/>
        </pc:sldMkLst>
        <pc:spChg chg="mod">
          <ac:chgData name="Bailey, Claire (CDC/NCEZID/DHQP/IICB)" userId="S::rtx6@cdc.gov::33d6ebeb-4f87-43f9-9114-d895840b5f25" providerId="AD" clId="Web-{0C0EC8C9-6C03-31D7-5988-450B5BDF6195}" dt="2026-06-23T18:34:04.752" v="61" actId="20577"/>
          <ac:spMkLst>
            <pc:docMk/>
            <pc:sldMk cId="2691027368" sldId="618"/>
            <ac:spMk id="2" creationId="{39E82EC7-3D2C-E529-6FB6-19A215F08D30}"/>
          </ac:spMkLst>
        </pc:spChg>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02:46.140" v="94" actId="313"/>
      <pc:docMkLst>
        <pc:docMk/>
      </pc:docMkLst>
      <pc:sldChg chg="modSp mod modNotesTx">
        <pc:chgData name="Wilson, Katie (CDC/NCEZID/DHQP/IICB)" userId="b37c5cec-f22a-4653-a2f2-bcde195e618a" providerId="ADAL" clId="{39A627F9-307D-4CD0-B804-E726D5514209}" dt="2026-06-24T20:01:32.238" v="63" actId="20577"/>
        <pc:sldMkLst>
          <pc:docMk/>
          <pc:sldMk cId="2017858724" sldId="301"/>
        </pc:sldMkLst>
        <pc:spChg chg="mod">
          <ac:chgData name="Wilson, Katie (CDC/NCEZID/DHQP/IICB)" userId="b37c5cec-f22a-4653-a2f2-bcde195e618a" providerId="ADAL" clId="{39A627F9-307D-4CD0-B804-E726D5514209}" dt="2026-06-24T20:00:28.918" v="25" actId="20577"/>
          <ac:spMkLst>
            <pc:docMk/>
            <pc:sldMk cId="2017858724" sldId="301"/>
            <ac:spMk id="8" creationId="{CD719EDB-4234-0C41-D285-4FF2EAC50B6C}"/>
          </ac:spMkLst>
        </pc:spChg>
      </pc:sldChg>
      <pc:sldChg chg="modSp mod modNotesTx">
        <pc:chgData name="Wilson, Katie (CDC/NCEZID/DHQP/IICB)" userId="b37c5cec-f22a-4653-a2f2-bcde195e618a" providerId="ADAL" clId="{39A627F9-307D-4CD0-B804-E726D5514209}" dt="2026-06-24T20:02:32.174" v="87" actId="313"/>
        <pc:sldMkLst>
          <pc:docMk/>
          <pc:sldMk cId="2663417825" sldId="325"/>
        </pc:sldMkLst>
        <pc:spChg chg="mod">
          <ac:chgData name="Wilson, Katie (CDC/NCEZID/DHQP/IICB)" userId="b37c5cec-f22a-4653-a2f2-bcde195e618a" providerId="ADAL" clId="{39A627F9-307D-4CD0-B804-E726D5514209}" dt="2026-06-24T20:02:30.714" v="86" actId="313"/>
          <ac:spMkLst>
            <pc:docMk/>
            <pc:sldMk cId="2663417825" sldId="325"/>
            <ac:spMk id="3" creationId="{00000000-0000-0000-0000-000000000000}"/>
          </ac:spMkLst>
        </pc:spChg>
      </pc:sldChg>
      <pc:sldChg chg="modSp mod modNotesTx">
        <pc:chgData name="Wilson, Katie (CDC/NCEZID/DHQP/IICB)" userId="b37c5cec-f22a-4653-a2f2-bcde195e618a" providerId="ADAL" clId="{39A627F9-307D-4CD0-B804-E726D5514209}" dt="2026-06-24T20:01:46.886" v="67" actId="313"/>
        <pc:sldMkLst>
          <pc:docMk/>
          <pc:sldMk cId="873243372" sldId="608"/>
        </pc:sldMkLst>
        <pc:spChg chg="mod">
          <ac:chgData name="Wilson, Katie (CDC/NCEZID/DHQP/IICB)" userId="b37c5cec-f22a-4653-a2f2-bcde195e618a" providerId="ADAL" clId="{39A627F9-307D-4CD0-B804-E726D5514209}" dt="2026-06-24T20:01:45.736" v="66" actId="313"/>
          <ac:spMkLst>
            <pc:docMk/>
            <pc:sldMk cId="873243372" sldId="608"/>
            <ac:spMk id="7" creationId="{27F50FCC-1473-E8AD-6891-F83AC9A3FF94}"/>
          </ac:spMkLst>
        </pc:spChg>
      </pc:sldChg>
      <pc:sldChg chg="modSp modNotesTx">
        <pc:chgData name="Wilson, Katie (CDC/NCEZID/DHQP/IICB)" userId="b37c5cec-f22a-4653-a2f2-bcde195e618a" providerId="ADAL" clId="{39A627F9-307D-4CD0-B804-E726D5514209}" dt="2026-06-24T20:02:41.698" v="91" actId="313"/>
        <pc:sldMkLst>
          <pc:docMk/>
          <pc:sldMk cId="4256172704" sldId="609"/>
        </pc:sldMkLst>
        <pc:spChg chg="mod">
          <ac:chgData name="Wilson, Katie (CDC/NCEZID/DHQP/IICB)" userId="b37c5cec-f22a-4653-a2f2-bcde195e618a" providerId="ADAL" clId="{39A627F9-307D-4CD0-B804-E726D5514209}" dt="2026-06-24T20:02:33.572" v="88" actId="313"/>
          <ac:spMkLst>
            <pc:docMk/>
            <pc:sldMk cId="4256172704" sldId="609"/>
            <ac:spMk id="2" creationId="{71DD58D4-87D2-2B26-B6F4-9A402064B4EA}"/>
          </ac:spMkLst>
        </pc:spChg>
      </pc:sldChg>
      <pc:sldChg chg="modSp modNotesTx">
        <pc:chgData name="Wilson, Katie (CDC/NCEZID/DHQP/IICB)" userId="b37c5cec-f22a-4653-a2f2-bcde195e618a" providerId="ADAL" clId="{39A627F9-307D-4CD0-B804-E726D5514209}" dt="2026-06-24T20:02:43.104" v="92" actId="313"/>
        <pc:sldMkLst>
          <pc:docMk/>
          <pc:sldMk cId="3193228386" sldId="611"/>
        </pc:sldMkLst>
        <pc:spChg chg="mod">
          <ac:chgData name="Wilson, Katie (CDC/NCEZID/DHQP/IICB)" userId="b37c5cec-f22a-4653-a2f2-bcde195e618a" providerId="ADAL" clId="{39A627F9-307D-4CD0-B804-E726D5514209}" dt="2026-06-24T20:02:43.104" v="92" actId="313"/>
          <ac:spMkLst>
            <pc:docMk/>
            <pc:sldMk cId="3193228386" sldId="611"/>
            <ac:spMk id="3" creationId="{A40E1DA2-F5EE-49DE-937A-C345A946305C}"/>
          </ac:spMkLst>
        </pc:spChg>
      </pc:sldChg>
      <pc:sldChg chg="modSp modNotesTx">
        <pc:chgData name="Wilson, Katie (CDC/NCEZID/DHQP/IICB)" userId="b37c5cec-f22a-4653-a2f2-bcde195e618a" providerId="ADAL" clId="{39A627F9-307D-4CD0-B804-E726D5514209}" dt="2026-06-24T20:02:44.775" v="93" actId="313"/>
        <pc:sldMkLst>
          <pc:docMk/>
          <pc:sldMk cId="1186989294" sldId="612"/>
        </pc:sldMkLst>
        <pc:spChg chg="mod">
          <ac:chgData name="Wilson, Katie (CDC/NCEZID/DHQP/IICB)" userId="b37c5cec-f22a-4653-a2f2-bcde195e618a" providerId="ADAL" clId="{39A627F9-307D-4CD0-B804-E726D5514209}" dt="2026-06-24T20:02:44.775" v="93" actId="313"/>
          <ac:spMkLst>
            <pc:docMk/>
            <pc:sldMk cId="1186989294" sldId="612"/>
            <ac:spMk id="12" creationId="{5DA6BE62-7E8C-4532-9D57-4A04226B28BC}"/>
          </ac:spMkLst>
        </pc:spChg>
      </pc:sldChg>
      <pc:sldChg chg="modNotesTx">
        <pc:chgData name="Wilson, Katie (CDC/NCEZID/DHQP/IICB)" userId="b37c5cec-f22a-4653-a2f2-bcde195e618a" providerId="ADAL" clId="{39A627F9-307D-4CD0-B804-E726D5514209}" dt="2026-06-24T20:01:56.181" v="73" actId="313"/>
        <pc:sldMkLst>
          <pc:docMk/>
          <pc:sldMk cId="1090926561" sldId="613"/>
        </pc:sldMkLst>
      </pc:sldChg>
      <pc:sldChg chg="modNotesTx">
        <pc:chgData name="Wilson, Katie (CDC/NCEZID/DHQP/IICB)" userId="b37c5cec-f22a-4653-a2f2-bcde195e618a" providerId="ADAL" clId="{39A627F9-307D-4CD0-B804-E726D5514209}" dt="2026-06-24T20:02:01.050" v="74" actId="313"/>
        <pc:sldMkLst>
          <pc:docMk/>
          <pc:sldMk cId="3280850425" sldId="616"/>
        </pc:sldMkLst>
      </pc:sldChg>
      <pc:sldChg chg="modSp modNotesTx">
        <pc:chgData name="Wilson, Katie (CDC/NCEZID/DHQP/IICB)" userId="b37c5cec-f22a-4653-a2f2-bcde195e618a" providerId="ADAL" clId="{39A627F9-307D-4CD0-B804-E726D5514209}" dt="2026-06-24T20:02:20.249" v="83" actId="313"/>
        <pc:sldMkLst>
          <pc:docMk/>
          <pc:sldMk cId="2501075541" sldId="617"/>
        </pc:sldMkLst>
        <pc:spChg chg="mod">
          <ac:chgData name="Wilson, Katie (CDC/NCEZID/DHQP/IICB)" userId="b37c5cec-f22a-4653-a2f2-bcde195e618a" providerId="ADAL" clId="{39A627F9-307D-4CD0-B804-E726D5514209}" dt="2026-06-24T20:02:18.611" v="81" actId="313"/>
          <ac:spMkLst>
            <pc:docMk/>
            <pc:sldMk cId="2501075541" sldId="617"/>
            <ac:spMk id="7" creationId="{B3D04796-A039-F647-9234-5659E1866323}"/>
          </ac:spMkLst>
        </pc:spChg>
      </pc:sldChg>
      <pc:sldChg chg="modSp mod modNotesTx">
        <pc:chgData name="Wilson, Katie (CDC/NCEZID/DHQP/IICB)" userId="b37c5cec-f22a-4653-a2f2-bcde195e618a" providerId="ADAL" clId="{39A627F9-307D-4CD0-B804-E726D5514209}" dt="2026-06-24T20:02:46.140" v="94" actId="313"/>
        <pc:sldMkLst>
          <pc:docMk/>
          <pc:sldMk cId="2691027368" sldId="618"/>
        </pc:sldMkLst>
        <pc:spChg chg="mod">
          <ac:chgData name="Wilson, Katie (CDC/NCEZID/DHQP/IICB)" userId="b37c5cec-f22a-4653-a2f2-bcde195e618a" providerId="ADAL" clId="{39A627F9-307D-4CD0-B804-E726D5514209}" dt="2026-06-24T20:02:46.140" v="94" actId="313"/>
          <ac:spMkLst>
            <pc:docMk/>
            <pc:sldMk cId="2691027368" sldId="618"/>
            <ac:spMk id="2" creationId="{39E82EC7-3D2C-E529-6FB6-19A215F08D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08D9AC-ABEF-40EB-AD06-F56A53094C60}" type="datetimeFigureOut">
              <a:rPr lang="en-US" smtClean="0"/>
              <a:t>6/26/2026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AEA72-1DAB-4A61-9705-7CACFD21EBFC}" type="slidenum">
              <a:rPr lang="en-US" smtClean="0"/>
              <a:t>‹#›</a:t>
            </a:fld>
            <a:endParaRPr lang="en-US" dirty="0"/>
          </a:p>
        </p:txBody>
      </p:sp>
    </p:spTree>
    <p:extLst>
      <p:ext uri="{BB962C8B-B14F-4D97-AF65-F5344CB8AC3E}">
        <p14:creationId xmlns:p14="http://schemas.microsoft.com/office/powerpoint/2010/main" val="113573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Intended Audience</a:t>
            </a:r>
            <a:r>
              <a:rPr lang="en-US" sz="1200" i="1" kern="1200" dirty="0">
                <a:solidFill>
                  <a:schemeClr val="tx1"/>
                </a:solidFill>
                <a:effectLst/>
                <a:latin typeface="+mn-lt"/>
                <a:ea typeface="+mn-ea"/>
                <a:cs typeface="+mn-cs"/>
              </a:rPr>
              <a:t>: This presentation focuses on what </a:t>
            </a:r>
            <a:r>
              <a:rPr lang="en-US" sz="1200" b="1" i="1" kern="1200" dirty="0">
                <a:solidFill>
                  <a:schemeClr val="tx1"/>
                </a:solidFill>
                <a:effectLst/>
                <a:latin typeface="+mn-lt"/>
                <a:ea typeface="+mn-ea"/>
                <a:cs typeface="+mn-cs"/>
              </a:rPr>
              <a:t>facilities management personnel </a:t>
            </a:r>
            <a:r>
              <a:rPr lang="en-US" sz="1200" i="1" kern="1200" dirty="0">
                <a:solidFill>
                  <a:schemeClr val="tx1"/>
                </a:solidFill>
                <a:effectLst/>
                <a:latin typeface="+mn-lt"/>
                <a:ea typeface="+mn-ea"/>
                <a:cs typeface="+mn-cs"/>
              </a:rPr>
              <a:t>need to know to prevent Ebola disease (Ebola) or Marburg virus disease (Marburg), from entering healthcare facilities. See the CDC web page https://www.cdc.gov/vhf/marburg/non-us/global-ipc.html for details on what healthcare workers should know to assist the process of identifying and isolating suspect Ebola or Marburg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you may need to adjust the sample script below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b="0" i="1" kern="1200" dirty="0">
                <a:solidFill>
                  <a:schemeClr val="tx1"/>
                </a:solidFill>
                <a:effectLst/>
                <a:latin typeface="+mn-lt"/>
                <a:ea typeface="+mn-ea"/>
                <a:cs typeface="+mn-cs"/>
              </a:rPr>
              <a:t>: Approximately 20-25 minutes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Script</a:t>
            </a:r>
            <a:r>
              <a:rPr lang="en-US" sz="1200" i="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Welcome! Today we’ll continue focusing on key strategies to protect you, your patients and co-workers, and your</a:t>
            </a:r>
            <a:r>
              <a:rPr lang="en-US" sz="1200" kern="1200" baseline="0" dirty="0">
                <a:solidFill>
                  <a:schemeClr val="tx1"/>
                </a:solidFill>
                <a:effectLst/>
                <a:latin typeface="+mn-lt"/>
                <a:ea typeface="+mn-ea"/>
                <a:cs typeface="+mn-cs"/>
              </a:rPr>
              <a:t> friends and family from Ebola disease – or Ebola – and Marburg virus disease - or Marburg.</a:t>
            </a:r>
            <a:r>
              <a:rPr lang="en-US" sz="1200" kern="1200" dirty="0">
                <a:solidFill>
                  <a:schemeClr val="tx1"/>
                </a:solidFill>
                <a:effectLst/>
                <a:latin typeface="+mn-lt"/>
                <a:ea typeface="+mn-ea"/>
                <a:cs typeface="+mn-cs"/>
              </a:rPr>
              <a:t> The key strategy we’ll focus on today is isolation and how to prepare </a:t>
            </a:r>
            <a:r>
              <a:rPr lang="en-US" sz="1200" kern="1200" baseline="0" dirty="0">
                <a:solidFill>
                  <a:schemeClr val="tx1"/>
                </a:solidFill>
                <a:effectLst/>
                <a:latin typeface="+mn-lt"/>
                <a:ea typeface="+mn-ea"/>
                <a:cs typeface="+mn-cs"/>
              </a:rPr>
              <a:t>isolation areas for people arriving to health facilities who might have Ebola or Marburg.</a:t>
            </a:r>
            <a:endParaRPr lang="en-US" sz="1200" kern="1200" dirty="0">
              <a:solidFill>
                <a:schemeClr val="tx1"/>
              </a:solidFill>
              <a:effectLst/>
              <a:latin typeface="+mn-lt"/>
              <a:ea typeface="Calibri"/>
              <a:cs typeface="Calibri"/>
            </a:endParaRP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dirty="0">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n-US" i="1" dirty="0"/>
              <a:t>Script</a:t>
            </a:r>
            <a:r>
              <a:rPr lang="en-US" dirty="0"/>
              <a:t>:</a:t>
            </a:r>
          </a:p>
          <a:p>
            <a:r>
              <a:rPr lang="en-US" dirty="0"/>
              <a:t>We have two learning objectives for today.</a:t>
            </a:r>
            <a:r>
              <a:rPr lang="en-US" baseline="0" dirty="0"/>
              <a:t> By the end of this session, you should be able to explain why isolating people suspected of having Ebola or Marburg is important and describe at least 3 best practices for setting up a short-term isolation area for </a:t>
            </a:r>
            <a:r>
              <a:rPr lang="en-US" dirty="0"/>
              <a:t>patients with suspected</a:t>
            </a:r>
            <a:r>
              <a:rPr lang="en-US" baseline="0" dirty="0"/>
              <a:t> Ebola or Marburg.</a:t>
            </a:r>
            <a:endParaRPr lang="en-US" dirty="0">
              <a:ea typeface="Calibri"/>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i="1" dirty="0"/>
              <a:t>Activating</a:t>
            </a:r>
            <a:r>
              <a:rPr lang="en-US" b="1" i="1" baseline="0" dirty="0"/>
              <a:t> background knowledge:</a:t>
            </a: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and remember new information better. It also helps you, the instructor, to identify gaps in knowledge where you may need to spend extra time or add emphasis while teaching. Use this slide as an opportunity to let participants share what they already know. </a:t>
            </a:r>
          </a:p>
          <a:p>
            <a:endParaRPr lang="en-US" baseline="0" dirty="0"/>
          </a:p>
          <a:p>
            <a:r>
              <a:rPr lang="en-US" i="1" baseline="0" dirty="0"/>
              <a:t>Script:</a:t>
            </a:r>
          </a:p>
          <a:p>
            <a:r>
              <a:rPr lang="en-US" baseline="0" dirty="0"/>
              <a:t>Let’s start with a question. Why is it important to keep people who are suspected of having Ebola or Marburg isolated from other patients in a healthcare facility?</a:t>
            </a:r>
          </a:p>
          <a:p>
            <a:r>
              <a:rPr lang="en-US" i="1" baseline="0" dirty="0"/>
              <a:t>[Allow participants 2 minutes to discuss as a large group or in small groups. If it doesn’t come up in discussion, add the following.]</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541588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[Based on participant answers for the last slide, you may wish to adapt this script.]</a:t>
            </a:r>
          </a:p>
          <a:p>
            <a:endParaRPr lang="en-US" i="1" dirty="0"/>
          </a:p>
          <a:p>
            <a:r>
              <a:rPr lang="en-US" i="1" dirty="0"/>
              <a:t>Script</a:t>
            </a:r>
            <a:r>
              <a:rPr lang="en-US" dirty="0"/>
              <a:t>:</a:t>
            </a:r>
          </a:p>
          <a:p>
            <a:pPr>
              <a:defRPr/>
            </a:pPr>
            <a:r>
              <a:rPr lang="en-US" dirty="0"/>
              <a:t>As we discussed when talking about screening in the context of Ebola or Marburg, if a person with an undiagnosed Ebola or Marburg were to be allowed into a healthcare facility, they could spread the virus to patients nearby and to the staff that cares for them. Early identification and separation of patient with suspected Ebola or Marburg prevents bringing unrecognized Ebola or Marburg into the healthcare setting, which protects you and the co-workers and patients at your facility. By keeping yourself healthy, you also avoid spreading illness to your family and friends. So, </a:t>
            </a:r>
            <a:r>
              <a:rPr lang="en-US" b="1" dirty="0"/>
              <a:t>keeping patients with suspected Ebola or Marburg separate in a healthcare facility protects you, your co-workers and patients, and your community</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last session, we focused on setting up a screening area for identification of people potentially ill with Ebola or Marburg before they enter the healthcare facility. This session, we’ll focus on setting up an isolation area – a place where people identified as potentially being ill with Ebola or Marburg can wait, away from others, for temporary care and then transport to a facility designed to treat people with Ebola or Marburg.</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178573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Let’s first talk more about what isolation is. Then, we’ll discuss how to set up an isolation area.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388072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Script:</a:t>
            </a:r>
          </a:p>
          <a:p>
            <a:r>
              <a:rPr lang="en-US" dirty="0"/>
              <a:t>If, through the screening process, someone is identified as potentially having Ebola or Marburg, they should immediately be separated from other patients and from healthcare workers. This separation is called isolation. </a:t>
            </a:r>
            <a:r>
              <a:rPr lang="en-US" b="1" dirty="0"/>
              <a:t>Isolation prevents the person from spreading Ebola or Marburg to people near them including you, other healthcare workers, or patients. </a:t>
            </a:r>
            <a:endParaRPr lang="en-US" dirty="0"/>
          </a:p>
          <a:p>
            <a:pPr marL="228600" indent="-228600">
              <a:buAutoNum type="arabicParen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39A6"/>
                </a:solidFill>
                <a:latin typeface="Calibri"/>
                <a:cs typeface="Calibri"/>
              </a:rPr>
              <a:t>Every facility should have space identified that can function as isolation </a:t>
            </a:r>
            <a:r>
              <a:rPr lang="en-US" sz="1200" dirty="0">
                <a:solidFill>
                  <a:srgbClr val="000000"/>
                </a:solidFill>
                <a:latin typeface="Calibri"/>
                <a:cs typeface="Calibri"/>
              </a:rPr>
              <a:t>until the patient can be transferred to a designated facility for testing and care. Sometimes this is called a “holding area” or “temporary isolation.” </a:t>
            </a:r>
            <a:endParaRPr lang="en-US" sz="1200" b="1" dirty="0">
              <a:solidFill>
                <a:srgbClr val="000000"/>
              </a:solidFill>
              <a:latin typeface="Calibri"/>
              <a:cs typeface="Calibri"/>
            </a:endParaRPr>
          </a:p>
          <a:p>
            <a:pPr marL="0" indent="0">
              <a:buNone/>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134685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Script</a:t>
            </a:r>
            <a:r>
              <a:rPr lang="en-US" dirty="0"/>
              <a:t>:</a:t>
            </a:r>
          </a:p>
          <a:p>
            <a:r>
              <a:rPr lang="en-US" dirty="0"/>
              <a:t>Isolation areas must be separate from other patient care areas to prevent sick people from passing their illness to others. This could mean a separate building, but based on your facility design and resources, it could also be a temporary structure such as a tent as seen in the top picture here or an area outside that is marked off for people in isolation, such as under a tree, which we see in the bottom photo. </a:t>
            </a:r>
          </a:p>
          <a:p>
            <a:endParaRPr lang="en-US" dirty="0"/>
          </a:p>
          <a:p>
            <a:r>
              <a:rPr lang="en-US" dirty="0"/>
              <a:t>The isolation area should be designated for use only by people suspected of having Ebola or Marburg. If some patients will need to be isolated for other reasons, there needs to be a different isolation area for them.</a:t>
            </a:r>
          </a:p>
          <a:p>
            <a:endParaRPr lang="en-US" dirty="0"/>
          </a:p>
          <a:p>
            <a:r>
              <a:rPr lang="en-US" dirty="0"/>
              <a:t>The isolation area should also have restricted access so that only healthcare workers, such as to provide oral medicines. You may need to fence or tape off areas or entryways to restrict access.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1351011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r>
              <a:rPr lang="en-US" i="1" dirty="0"/>
              <a:t>Script</a:t>
            </a:r>
            <a:r>
              <a:rPr lang="en-US" dirty="0"/>
              <a:t>:</a:t>
            </a:r>
          </a:p>
          <a:p>
            <a:r>
              <a:rPr lang="en-US" dirty="0"/>
              <a:t>The isolation area should be designed with unidirectional flow. That means that people should only move through the space in one direction like a one-way street. Ideally, your isolation area will have a separate entrance and exit, dedicated spaces for putting on and removing personal protective equipment, also called PPE, and separate patient care supplies to help ensure unidirectional flow. </a:t>
            </a:r>
          </a:p>
          <a:p>
            <a:endParaRPr lang="en-US" dirty="0"/>
          </a:p>
          <a:p>
            <a:r>
              <a:rPr lang="en-US" dirty="0"/>
              <a:t>The isolation area should also have at least one meter between beds. Just because a patient is in an isolation unit doesn’t mean they have Ebola or Marburg, although some patients might. Keeping appropriate spacing between patients helps protect uninfected patients from becoming infected.</a:t>
            </a:r>
          </a:p>
          <a:p>
            <a:endParaRPr lang="en-US" dirty="0"/>
          </a:p>
          <a:p>
            <a:r>
              <a:rPr lang="en-US" dirty="0"/>
              <a:t>Finally, the isolation area should be designed to hold patients temporarily and safely. This means that hand hygiene stations must be available, and separate toileting options for each patient such as a latrine or commode bucket are required.</a:t>
            </a:r>
          </a:p>
          <a:p>
            <a:endParaRPr lang="en-US" dirty="0"/>
          </a:p>
          <a:p>
            <a:r>
              <a:rPr lang="en-US" dirty="0"/>
              <a:t>Both of these pictures show examples of isolation areas. You can see in the picture at the top that the isolation area has a bed and a chair for the patient and that there is a dedicated toileting option for each patient. And that brings us to our next slide on the equipment and supplies that should be in the isolation area.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95251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77500" lnSpcReduction="20000"/>
          </a:bodyPr>
          <a:lstStyle/>
          <a:p>
            <a:pPr marL="0" indent="0">
              <a:buFont typeface="Arial" panose="020B0604020202020204" pitchFamily="34" charset="0"/>
              <a:buNone/>
            </a:pPr>
            <a:r>
              <a:rPr lang="fr-FR" sz="1600" i="1" kern="1200" dirty="0">
                <a:effectLst/>
                <a:latin typeface="+mn-lt"/>
                <a:cs typeface="Calibri"/>
              </a:rPr>
              <a:t>Script</a:t>
            </a:r>
            <a:r>
              <a:rPr lang="fr-FR" sz="1600" kern="1200" dirty="0">
                <a:effectLst/>
                <a:latin typeface="+mn-lt"/>
                <a:cs typeface="Calibri"/>
              </a:rPr>
              <a:t>:</a:t>
            </a:r>
          </a:p>
          <a:p>
            <a:pPr marL="0" indent="0">
              <a:buFont typeface="Arial" panose="020B0604020202020204" pitchFamily="34" charset="0"/>
              <a:buNone/>
            </a:pPr>
            <a:r>
              <a:rPr lang="fr-FR" sz="1600" kern="1200" dirty="0">
                <a:effectLst/>
                <a:latin typeface="+mn-lt"/>
                <a:cs typeface="Calibri"/>
              </a:rPr>
              <a:t>A lot of equipment and</a:t>
            </a:r>
            <a:r>
              <a:rPr lang="fr-FR" sz="1600" kern="1200" baseline="0" dirty="0">
                <a:effectLst/>
                <a:latin typeface="+mn-lt"/>
                <a:cs typeface="Calibri"/>
              </a:rPr>
              <a:t> supplies are necessary both in the isolation area and the areas where people will put on and take off personal protective equipment or PPE. </a:t>
            </a:r>
          </a:p>
          <a:p>
            <a:pPr marL="0" indent="0">
              <a:buFont typeface="Arial" panose="020B0604020202020204" pitchFamily="34" charset="0"/>
              <a:buNone/>
            </a:pPr>
            <a:r>
              <a:rPr lang="fr-FR" sz="1600" kern="1200" baseline="0" dirty="0">
                <a:effectLst/>
                <a:latin typeface="+mn-lt"/>
                <a:cs typeface="Calibri"/>
              </a:rPr>
              <a:t>Every isolation area should have the following available for patients:</a:t>
            </a:r>
            <a:endParaRPr lang="fr-FR" sz="1600" kern="1200" dirty="0">
              <a:effectLst/>
              <a:latin typeface="+mn-lt"/>
              <a:cs typeface="Calibri"/>
            </a:endParaRPr>
          </a:p>
          <a:p>
            <a:pPr marL="285750" indent="-285750">
              <a:buFontTx/>
              <a:buChar char="-"/>
            </a:pPr>
            <a:r>
              <a:rPr lang="fr-FR" sz="1600" kern="1200" dirty="0">
                <a:effectLst/>
                <a:latin typeface="+mn-lt"/>
                <a:cs typeface="Calibri"/>
              </a:rPr>
              <a:t>A chair or bench for each patient and/or a bed with a plastic-covered mattress </a:t>
            </a:r>
          </a:p>
          <a:p>
            <a:pPr marL="285750" indent="-285750">
              <a:buFontTx/>
              <a:buChar char="-"/>
            </a:pPr>
            <a:r>
              <a:rPr lang="fr-FR" sz="1600" kern="1200" dirty="0">
                <a:effectLst/>
                <a:latin typeface="+mn-lt"/>
                <a:cs typeface="Calibri"/>
              </a:rPr>
              <a:t>Food and water</a:t>
            </a:r>
          </a:p>
          <a:p>
            <a:pPr marL="285750" indent="-285750">
              <a:buFontTx/>
              <a:buChar char="-"/>
            </a:pPr>
            <a:r>
              <a:rPr lang="fr-FR" sz="1600" kern="1200" dirty="0">
                <a:effectLst/>
                <a:latin typeface="+mn-lt"/>
                <a:cs typeface="Calibri"/>
              </a:rPr>
              <a:t>A hand hygiene station</a:t>
            </a:r>
          </a:p>
          <a:p>
            <a:pPr marL="285750" indent="-285750">
              <a:buFontTx/>
              <a:buChar char="-"/>
            </a:pPr>
            <a:r>
              <a:rPr lang="fr-FR" sz="1600" kern="1200" dirty="0">
                <a:effectLst/>
                <a:latin typeface="+mn-lt"/>
                <a:cs typeface="Calibri"/>
              </a:rPr>
              <a:t>And a toileting option dedicated to each isolated patient such as a toilet, latrine, or bedpan</a:t>
            </a:r>
          </a:p>
          <a:p>
            <a:pPr marL="285750" indent="-285750">
              <a:buFontTx/>
              <a:buChar char="-"/>
            </a:pPr>
            <a:endParaRPr lang="fr-FR" sz="1600" kern="1200" dirty="0">
              <a:effectLst/>
              <a:latin typeface="+mn-lt"/>
              <a:cs typeface="Calibri"/>
            </a:endParaRPr>
          </a:p>
          <a:p>
            <a:pPr marL="0" indent="0">
              <a:buFontTx/>
              <a:buNone/>
            </a:pPr>
            <a:r>
              <a:rPr lang="fr-FR" sz="1600" kern="1200" dirty="0">
                <a:effectLst/>
                <a:latin typeface="+mn-lt"/>
                <a:cs typeface="Calibri"/>
              </a:rPr>
              <a:t>If the area will be used for patient care, it should also have</a:t>
            </a:r>
          </a:p>
          <a:p>
            <a:pPr marL="285750" indent="-285750">
              <a:buFontTx/>
              <a:buChar char="-"/>
            </a:pPr>
            <a:r>
              <a:rPr lang="fr-FR" sz="1600" kern="1200" dirty="0">
                <a:effectLst/>
                <a:latin typeface="+mn-lt"/>
                <a:cs typeface="Calibri"/>
              </a:rPr>
              <a:t>PPE for healthcare workers</a:t>
            </a:r>
          </a:p>
          <a:p>
            <a:pPr marL="285750" indent="-285750">
              <a:buFontTx/>
              <a:buChar char="-"/>
            </a:pPr>
            <a:r>
              <a:rPr lang="fr-FR" sz="1600" kern="1200" dirty="0">
                <a:effectLst/>
                <a:latin typeface="+mn-lt"/>
                <a:cs typeface="Calibri"/>
              </a:rPr>
              <a:t>And designated patient care equipment.</a:t>
            </a:r>
          </a:p>
          <a:p>
            <a:pPr marL="285750" indent="-285750">
              <a:buFontTx/>
              <a:buChar char="-"/>
            </a:pPr>
            <a:endParaRPr lang="fr-FR" sz="1600" kern="1200" dirty="0">
              <a:effectLst/>
              <a:latin typeface="+mn-lt"/>
              <a:cs typeface="Calibri"/>
            </a:endParaRPr>
          </a:p>
          <a:p>
            <a:pPr marL="0" indent="0">
              <a:buFontTx/>
              <a:buNone/>
            </a:pPr>
            <a:r>
              <a:rPr lang="fr-FR" sz="1600" kern="1200" dirty="0">
                <a:effectLst/>
                <a:latin typeface="+mn-lt"/>
                <a:cs typeface="Calibri"/>
              </a:rPr>
              <a:t>For cleaning and disinfection, the isolation area should have</a:t>
            </a:r>
          </a:p>
          <a:p>
            <a:pPr marL="285750" indent="-285750">
              <a:buFontTx/>
              <a:buChar char="-"/>
            </a:pPr>
            <a:r>
              <a:rPr lang="fr-FR" sz="1600" kern="1200" dirty="0">
                <a:effectLst/>
                <a:latin typeface="+mn-lt"/>
                <a:cs typeface="Calibri"/>
              </a:rPr>
              <a:t>0.5% chlorine solution or some other disinfectant</a:t>
            </a:r>
          </a:p>
          <a:p>
            <a:pPr marL="285750" indent="-285750">
              <a:buFontTx/>
              <a:buChar char="-"/>
            </a:pPr>
            <a:r>
              <a:rPr lang="fr-FR" sz="1600" kern="1200" dirty="0">
                <a:effectLst/>
                <a:latin typeface="+mn-lt"/>
                <a:cs typeface="Calibri"/>
              </a:rPr>
              <a:t>Soap and water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600" dirty="0">
                <a:solidFill>
                  <a:schemeClr val="tx1"/>
                </a:solidFill>
              </a:rPr>
              <a:t>And designated cleaning equipment for the isolation unit such as mops, buckets, and cleaning cloths</a:t>
            </a:r>
          </a:p>
          <a:p>
            <a:pPr marL="0" indent="0">
              <a:buFontTx/>
              <a:buNone/>
            </a:pPr>
            <a:endParaRPr lang="fr-FR" sz="1600" kern="1200" dirty="0">
              <a:effectLst/>
              <a:latin typeface="+mn-lt"/>
              <a:cs typeface="Calibri"/>
            </a:endParaRPr>
          </a:p>
          <a:p>
            <a:pPr marL="0" indent="0">
              <a:buFontTx/>
              <a:buNone/>
            </a:pPr>
            <a:r>
              <a:rPr lang="fr-FR" sz="1600" kern="1200" dirty="0">
                <a:effectLst/>
                <a:latin typeface="+mn-lt"/>
                <a:cs typeface="Calibri"/>
              </a:rPr>
              <a:t>For waste disposal there should be</a:t>
            </a:r>
          </a:p>
          <a:p>
            <a:pPr marL="285750" indent="-285750">
              <a:buFontTx/>
              <a:buChar char="-"/>
            </a:pPr>
            <a:r>
              <a:rPr lang="fr-FR" sz="1600" kern="1200" dirty="0">
                <a:effectLst/>
                <a:latin typeface="+mn-lt"/>
                <a:cs typeface="Calibri"/>
              </a:rPr>
              <a:t>A biohazard waste bin</a:t>
            </a:r>
          </a:p>
          <a:p>
            <a:pPr marL="285750" indent="-285750">
              <a:buFontTx/>
              <a:buChar char="-"/>
            </a:pPr>
            <a:r>
              <a:rPr lang="fr-FR" sz="1600" kern="1200" dirty="0">
                <a:effectLst/>
                <a:latin typeface="+mn-lt"/>
                <a:cs typeface="Calibri"/>
              </a:rPr>
              <a:t>And a general waste bin</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US" sz="1600" kern="120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376400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lnSpcReduction="20000"/>
          </a:bodyPr>
          <a:lstStyle/>
          <a:p>
            <a:pPr marL="0" indent="0">
              <a:buFont typeface="Arial" panose="020B0604020202020204" pitchFamily="34" charset="0"/>
              <a:buNone/>
            </a:pPr>
            <a:r>
              <a:rPr lang="fr-FR" sz="1600" i="1" kern="1200" dirty="0">
                <a:effectLst/>
                <a:latin typeface="+mn-lt"/>
                <a:cs typeface="Calibri"/>
              </a:rPr>
              <a:t>Script</a:t>
            </a:r>
            <a:r>
              <a:rPr lang="fr-FR" sz="1600" kern="1200" dirty="0">
                <a:effectLst/>
                <a:latin typeface="+mn-lt"/>
                <a:cs typeface="Calibri"/>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600" kern="1200" dirty="0">
                <a:effectLst/>
                <a:latin typeface="+mn-lt"/>
                <a:cs typeface="Calibri"/>
              </a:rPr>
              <a:t>Ideally, the isolation area will have a separate space for putting on and taking off PPE.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600" kern="1200" dirty="0">
                <a:effectLst/>
                <a:latin typeface="+mn-lt"/>
                <a:cs typeface="Calibri"/>
              </a:rPr>
              <a:t>The area for putting on PPE should have a hand hygiene station and a supply of clean PPE.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600" kern="1200" dirty="0">
                <a:effectLst/>
                <a:latin typeface="+mn-lt"/>
                <a:cs typeface="Calibri"/>
              </a:rPr>
              <a:t>The PPE removal area should be supplied with these things to allow safe removal of PPE:</a:t>
            </a:r>
          </a:p>
          <a:p>
            <a:pPr marL="0" lvl="0" indent="0">
              <a:buFont typeface="Wingdings" panose="05000000000000000000" pitchFamily="2" charset="2"/>
              <a:buNone/>
            </a:pPr>
            <a:r>
              <a:rPr lang="en-US" altLang="fr-FR" sz="1600" dirty="0">
                <a:solidFill>
                  <a:schemeClr val="tx1"/>
                </a:solidFill>
                <a:latin typeface="Calibri"/>
                <a:cs typeface="Calibri"/>
              </a:rPr>
              <a:t>A bucket of strong (.5%) chlorine solution </a:t>
            </a:r>
          </a:p>
          <a:p>
            <a:pPr marL="0" lvl="0" indent="0">
              <a:buFont typeface="Wingdings" panose="05000000000000000000" pitchFamily="2" charset="2"/>
              <a:buNone/>
            </a:pPr>
            <a:r>
              <a:rPr lang="en-US" altLang="fr-FR" sz="1600" dirty="0">
                <a:solidFill>
                  <a:schemeClr val="tx1"/>
                </a:solidFill>
                <a:latin typeface="Calibri"/>
                <a:cs typeface="Calibri"/>
              </a:rPr>
              <a:t>A bucket of mild (.05%) chlorine solution</a:t>
            </a:r>
            <a:endParaRPr lang="en-US" altLang="fr-FR" sz="1600" b="1" i="1" dirty="0">
              <a:solidFill>
                <a:schemeClr val="tx1"/>
              </a:solidFill>
              <a:latin typeface="Calibri"/>
              <a:cs typeface="Calibri"/>
            </a:endParaRPr>
          </a:p>
          <a:p>
            <a:pPr marL="0" lvl="0" indent="0">
              <a:buFont typeface="Wingdings" panose="05000000000000000000" pitchFamily="2" charset="2"/>
              <a:buNone/>
            </a:pPr>
            <a:r>
              <a:rPr lang="en-US" altLang="fr-FR" sz="1600" dirty="0">
                <a:solidFill>
                  <a:schemeClr val="tx1"/>
                </a:solidFill>
                <a:latin typeface="Calibri"/>
                <a:cs typeface="Calibri"/>
              </a:rPr>
              <a:t>A container with a lid for biohazard waste such as disposable PPE and other infectious waste</a:t>
            </a:r>
          </a:p>
          <a:p>
            <a:pPr marL="0" lvl="0" indent="0">
              <a:buFont typeface="Wingdings" panose="05000000000000000000" pitchFamily="2" charset="2"/>
              <a:buNone/>
            </a:pPr>
            <a:r>
              <a:rPr lang="en-US" altLang="fr-FR" sz="1600" dirty="0">
                <a:solidFill>
                  <a:schemeClr val="tx1"/>
                </a:solidFill>
                <a:latin typeface="Calibri"/>
                <a:cs typeface="Calibri"/>
              </a:rPr>
              <a:t>A container for reusable PPE that will be reprocessed</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noProof="0" dirty="0">
                <a:cs typeface="Calibri"/>
              </a:rPr>
              <a:t>And hand hygiene supplies </a:t>
            </a:r>
            <a:endParaRPr lang="en-US" altLang="fr-FR" sz="1600" dirty="0">
              <a:solidFill>
                <a:schemeClr val="tx1"/>
              </a:solidFill>
              <a:latin typeface="Calibri"/>
              <a:cs typeface="Calibri"/>
            </a:endParaRPr>
          </a:p>
          <a:p>
            <a:pPr marL="0" lvl="0" indent="0">
              <a:buFont typeface="Wingdings" panose="05000000000000000000" pitchFamily="2" charset="2"/>
              <a:buNone/>
            </a:pPr>
            <a:r>
              <a:rPr lang="en-US" altLang="fr-FR" sz="1600" dirty="0">
                <a:solidFill>
                  <a:schemeClr val="tx1"/>
                </a:solidFill>
                <a:latin typeface="Calibri"/>
                <a:cs typeface="Calibri"/>
              </a:rPr>
              <a:t>We will talk more in another session about how to clean and disinfect PPE so that it can be re-used. If you would like to review how to put on and take off PPE, you can check out the slides from </a:t>
            </a:r>
            <a:r>
              <a:rPr lang="en-US" altLang="fr-FR" sz="1600" i="0" dirty="0">
                <a:solidFill>
                  <a:schemeClr val="tx1"/>
                </a:solidFill>
                <a:latin typeface="Calibri"/>
                <a:cs typeface="Calibri"/>
              </a:rPr>
              <a:t>the session focused on that topic.</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3362927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r>
              <a:rPr lang="en-US" dirty="0"/>
              <a:t>:</a:t>
            </a:r>
          </a:p>
          <a:p>
            <a:pPr>
              <a:defRPr/>
            </a:pPr>
            <a:r>
              <a:rPr lang="en-US" dirty="0"/>
              <a:t>Let’s return to our example from the last session of what facility setup could look like. </a:t>
            </a:r>
            <a:r>
              <a:rPr lang="en-US" sz="1200" kern="1200" dirty="0">
                <a:solidFill>
                  <a:schemeClr val="tx1"/>
                </a:solidFill>
                <a:effectLst/>
                <a:latin typeface="+mn-lt"/>
                <a:ea typeface="+mn-ea"/>
                <a:cs typeface="+mn-cs"/>
              </a:rPr>
              <a:t>Again, this image is specific to Marburg but is applicable for Ebola, too. </a:t>
            </a:r>
            <a:r>
              <a:rPr lang="en-US" dirty="0"/>
              <a:t>Remember that, just like the screening area, your isolation area may look different from this facility because it will be tailored to the design of your facility and the available resources. </a:t>
            </a:r>
            <a:endParaRPr lang="en-US" dirty="0">
              <a:ea typeface="Calibri"/>
              <a:cs typeface="Calibri"/>
            </a:endParaRPr>
          </a:p>
          <a:p>
            <a:endParaRPr lang="en-US" dirty="0"/>
          </a:p>
          <a:p>
            <a:pPr marL="0" indent="0">
              <a:buFontTx/>
              <a:buNone/>
            </a:pPr>
            <a:r>
              <a:rPr lang="en-US" dirty="0"/>
              <a:t>Notice that anyone who is suspected of having Ebola or Marburg after screening is sent directly to the isolation area. </a:t>
            </a:r>
          </a:p>
          <a:p>
            <a:pPr marL="0" indent="0">
              <a:buFontTx/>
              <a:buNone/>
            </a:pPr>
            <a:r>
              <a:rPr lang="en-US" dirty="0"/>
              <a:t>Notice that the isolation area has separate entries and exits for patients and staff, which allow for unidirectional flow of traffic through the space.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also that there is a place for healthcare workers to put on PPE and a separate place for them to take it off. The positioning of these areas also encourages unidirectional flow and ensures that clean PPE is kept separate from used PPE.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that the PPE dressing area has a hand hygiene station and clean PPE supplies. The removal area contains supplies needed for safe removal of soiled PPE including chlorine solutions, a footbath, a container with a lid for burnable waste, and a container for reusable PPE.</a:t>
            </a:r>
          </a:p>
          <a:p>
            <a:pPr marL="0" indent="0">
              <a:buFontTx/>
              <a:buNone/>
            </a:pPr>
            <a:r>
              <a:rPr lang="en-US" dirty="0"/>
              <a:t>Notice that the isolation area has room for appropriate spacing between beds and that each patient would have their own toileting option – in this case, a commode bucket. There are also chlorine stations in the room.</a:t>
            </a:r>
            <a:endParaRPr lang="en-US" b="1" i="1"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3670377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b="1" i="1" dirty="0"/>
              <a:t>Script</a:t>
            </a:r>
            <a:r>
              <a:rPr lang="en-US" i="1" dirty="0"/>
              <a:t>:</a:t>
            </a:r>
          </a:p>
          <a:p>
            <a:r>
              <a:rPr lang="en-US" dirty="0"/>
              <a:t>Now that you’re familiar with how to set up an isolation area for Ebola or Marburg in a healthcare facility, let’s think about how this might work specifically in your facility.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you’ve ever needed to isolate people at your facility, how is the isolation area setup for Ebola or Marburg similar to or different from other isolation areas your facility has set up in the past (for example,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[Give participants a few minutes to discuss in small groups or as a large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What challenges has your facility encountered in the past with creating isolation areas? If you haven’t experienced this before, what challenges do you imagine your facility might have?</a:t>
            </a:r>
          </a:p>
          <a:p>
            <a:r>
              <a:rPr lang="en-US" i="1" dirty="0"/>
              <a:t>[List challenges as participants mention them. Then, ask the group to offer suggestions for ways they might overcome those challenges. Answers will vary. You may also offer suggestions as you see fit. Recommended time for this discussion is 7-10 minutes. You may choose to keep this conversation shorter due to time constraints or to extend it if time allows.]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1333598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r>
              <a:rPr lang="en-US" dirty="0"/>
              <a:t>:</a:t>
            </a:r>
          </a:p>
          <a:p>
            <a:r>
              <a:rPr lang="en-US" dirty="0"/>
              <a:t>To wrap up today’s session, let’s review some key points.  First, </a:t>
            </a:r>
            <a:r>
              <a:rPr lang="en-US" sz="1200" b="1" dirty="0">
                <a:solidFill>
                  <a:schemeClr val="accent1">
                    <a:lumMod val="75000"/>
                  </a:schemeClr>
                </a:solidFill>
                <a:latin typeface="Calibri"/>
                <a:cs typeface="Calibri"/>
              </a:rPr>
              <a:t>isolation</a:t>
            </a:r>
            <a:r>
              <a:rPr lang="en-US" sz="1200" b="1" u="sng" dirty="0">
                <a:solidFill>
                  <a:schemeClr val="accent6">
                    <a:lumMod val="75000"/>
                    <a:lumOff val="25000"/>
                  </a:schemeClr>
                </a:solidFill>
                <a:latin typeface="Calibri"/>
                <a:cs typeface="Calibri"/>
              </a:rPr>
              <a:t> </a:t>
            </a:r>
            <a:r>
              <a:rPr lang="en-US" sz="1200" dirty="0">
                <a:solidFill>
                  <a:srgbClr val="000000"/>
                </a:solidFill>
                <a:latin typeface="Calibri"/>
                <a:cs typeface="Calibri"/>
              </a:rPr>
              <a:t>prevents people sick with Ebola or Marburg from spreading the illness to others. </a:t>
            </a:r>
            <a:r>
              <a:rPr lang="en-US" sz="1200" b="1" dirty="0">
                <a:solidFill>
                  <a:schemeClr val="accent1">
                    <a:lumMod val="75000"/>
                  </a:schemeClr>
                </a:solidFill>
                <a:latin typeface="Calibri" panose="020F0502020204030204" pitchFamily="34" charset="0"/>
              </a:rPr>
              <a:t>It protects you, your co-workers and patients, and your community</a:t>
            </a:r>
            <a:r>
              <a:rPr lang="en-US" sz="1200" b="0" dirty="0">
                <a:solidFill>
                  <a:schemeClr val="accent1">
                    <a:lumMod val="75000"/>
                  </a:schemeClr>
                </a:solidFill>
                <a:latin typeface="Calibri" panose="020F0502020204030204" pitchFamily="34" charset="0"/>
              </a:rPr>
              <a:t>, and, in fact, it is one of the most important things you can do </a:t>
            </a:r>
            <a:r>
              <a:rPr lang="en-US" sz="1200" dirty="0">
                <a:latin typeface="Calibri" panose="020F0502020204030204" pitchFamily="34" charset="0"/>
              </a:rPr>
              <a:t>at your healthcare facility to protect yourself and your community from Ebola or Marburg.</a:t>
            </a:r>
            <a:endParaRPr lang="en-US" sz="1200" dirty="0">
              <a:solidFill>
                <a:srgbClr val="000000"/>
              </a:solidFill>
              <a:latin typeface="Calibri"/>
              <a:cs typeface="Calibri"/>
            </a:endParaRPr>
          </a:p>
          <a:p>
            <a:endParaRPr lang="en-US" sz="1200" dirty="0">
              <a:solidFill>
                <a:srgbClr val="000000"/>
              </a:solidFill>
              <a:latin typeface="Calibri"/>
              <a:cs typeface="Calibri"/>
            </a:endParaRPr>
          </a:p>
          <a:p>
            <a:r>
              <a:rPr lang="en-US" sz="1200" b="1" dirty="0">
                <a:solidFill>
                  <a:schemeClr val="accent1">
                    <a:lumMod val="75000"/>
                  </a:schemeClr>
                </a:solidFill>
                <a:latin typeface="Calibri"/>
                <a:cs typeface="Calibri"/>
              </a:rPr>
              <a:t>Every facility should have a separate isolation area </a:t>
            </a:r>
            <a:r>
              <a:rPr lang="en-US" sz="1200" dirty="0">
                <a:latin typeface="Calibri"/>
                <a:cs typeface="Calibri"/>
              </a:rPr>
              <a:t>for </a:t>
            </a:r>
            <a:r>
              <a:rPr lang="en-US" dirty="0">
                <a:latin typeface="Calibri"/>
                <a:cs typeface="Calibri"/>
              </a:rPr>
              <a:t>patients with suspected</a:t>
            </a:r>
            <a:r>
              <a:rPr lang="en-US" sz="1200" dirty="0">
                <a:latin typeface="Calibri"/>
                <a:cs typeface="Calibri"/>
              </a:rPr>
              <a:t> Ebola or Marburg </a:t>
            </a:r>
            <a:r>
              <a:rPr lang="en-US" sz="1200" dirty="0">
                <a:solidFill>
                  <a:srgbClr val="000000"/>
                </a:solidFill>
                <a:latin typeface="Calibri"/>
                <a:cs typeface="Calibri"/>
              </a:rPr>
              <a:t>until they can be transferred to a designated facility for testing and care.</a:t>
            </a:r>
            <a:endParaRPr lang="en-US" sz="1200" b="1" dirty="0">
              <a:solidFill>
                <a:srgbClr val="000000"/>
              </a:solidFill>
              <a:latin typeface="Calibri"/>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dirty="0"/>
          </a:p>
        </p:txBody>
      </p:sp>
    </p:spTree>
    <p:extLst>
      <p:ext uri="{BB962C8B-B14F-4D97-AF65-F5344CB8AC3E}">
        <p14:creationId xmlns:p14="http://schemas.microsoft.com/office/powerpoint/2010/main" val="3278793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EE919770-1CCF-6FCC-982B-F6D0EFA661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0EAB363D-0AC9-2278-88EC-7844D3B0617A}"/>
              </a:ext>
            </a:extLst>
          </p:cNvPr>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8001470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665435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DEA33828-D464-BA83-A8B5-72118796B77C}"/>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pic>
        <p:nvPicPr>
          <p:cNvPr id="3" name="Picture 2">
            <a:extLst>
              <a:ext uri="{FF2B5EF4-FFF2-40B4-BE49-F238E27FC236}">
                <a16:creationId xmlns:a16="http://schemas.microsoft.com/office/drawing/2014/main" id="{254DEAB8-C8ED-E463-69C4-E2F7EDA1F8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96490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42057563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969963CA-F613-7239-4F4F-1C27351FB6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3102854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948302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9562409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C8F5F0ED-E697-B435-D972-DC94EDE9F83B}"/>
              </a:ext>
            </a:extLst>
          </p:cNvPr>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3CB28F94-DB63-0151-EA3C-C40B1C64A5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4591981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192847950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816156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2625481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20039936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3"/>
            <a:r>
              <a:rPr lang="en-US"/>
              <a:t>Third level</a:t>
            </a:r>
          </a:p>
          <a:p>
            <a:pPr lvl="4"/>
            <a:r>
              <a:rPr lang="en-US"/>
              <a:t>Fourth level</a:t>
            </a:r>
          </a:p>
          <a:p>
            <a:pPr lvl="5"/>
            <a:r>
              <a:rPr lang="en-US"/>
              <a:t>Fifth level</a:t>
            </a:r>
          </a:p>
          <a:p>
            <a:pPr lvl="0"/>
            <a:endParaRPr lang="en-US"/>
          </a:p>
        </p:txBody>
      </p:sp>
    </p:spTree>
    <p:extLst>
      <p:ext uri="{BB962C8B-B14F-4D97-AF65-F5344CB8AC3E}">
        <p14:creationId xmlns:p14="http://schemas.microsoft.com/office/powerpoint/2010/main" val="120822859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8896076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8988896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60" r:id="rId11"/>
    <p:sldLayoutId id="2147483662" r:id="rId12"/>
    <p:sldLayoutId id="2147483664" r:id="rId13"/>
    <p:sldLayoutId id="214748366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719EDB-4234-0C41-D285-4FF2EAC50B6C}"/>
              </a:ext>
            </a:extLst>
          </p:cNvPr>
          <p:cNvSpPr>
            <a:spLocks noGrp="1"/>
          </p:cNvSpPr>
          <p:nvPr>
            <p:ph type="title"/>
          </p:nvPr>
        </p:nvSpPr>
        <p:spPr>
          <a:xfrm>
            <a:off x="1662891" y="2632129"/>
            <a:ext cx="8801100" cy="2266931"/>
          </a:xfrm>
        </p:spPr>
        <p:txBody>
          <a:bodyPr vert="horz" lIns="91440" tIns="45720" rIns="91440" bIns="45720" rtlCol="0" anchor="b" anchorCtr="0">
            <a:normAutofit/>
          </a:bodyPr>
          <a:lstStyle/>
          <a:p>
            <a:pPr>
              <a:lnSpc>
                <a:spcPct val="100000"/>
              </a:lnSpc>
            </a:pPr>
            <a:r>
              <a:rPr lang="en-US" sz="4400" dirty="0">
                <a:solidFill>
                  <a:schemeClr val="accent5">
                    <a:lumMod val="75000"/>
                  </a:schemeClr>
                </a:solidFill>
                <a:latin typeface="Calibri"/>
                <a:cs typeface="Calibri"/>
              </a:rPr>
              <a:t>Infection Prevention and Control (IPC) for </a:t>
            </a:r>
            <a:r>
              <a:rPr lang="en-US" sz="4400" dirty="0">
                <a:solidFill>
                  <a:schemeClr val="tx1">
                    <a:lumMod val="75000"/>
                  </a:schemeClr>
                </a:solidFill>
                <a:latin typeface="Calibri"/>
                <a:cs typeface="Calibri"/>
              </a:rPr>
              <a:t>Ebola or Marburg:</a:t>
            </a:r>
            <a:br>
              <a:rPr lang="en-US" sz="4800" dirty="0">
                <a:latin typeface="Calibri"/>
                <a:cs typeface="Calibri"/>
              </a:rPr>
            </a:br>
            <a:r>
              <a:rPr lang="en-US" sz="4000" dirty="0">
                <a:solidFill>
                  <a:schemeClr val="accent5">
                    <a:lumMod val="75000"/>
                  </a:schemeClr>
                </a:solidFill>
                <a:latin typeface="Calibri Light"/>
                <a:cs typeface="Calibri Light"/>
              </a:rPr>
              <a:t>Creating an Isolation Area in Your Facility</a:t>
            </a:r>
            <a:endParaRPr lang="en-US" sz="4000" b="0" dirty="0">
              <a:solidFill>
                <a:schemeClr val="accent5">
                  <a:lumMod val="75000"/>
                </a:schemeClr>
              </a:solidFill>
              <a:latin typeface="Calibri Light"/>
              <a:cs typeface="Calibri Light"/>
            </a:endParaRPr>
          </a:p>
        </p:txBody>
      </p:sp>
      <p:sp>
        <p:nvSpPr>
          <p:cNvPr id="9" name="TextBox 8">
            <a:extLst>
              <a:ext uri="{FF2B5EF4-FFF2-40B4-BE49-F238E27FC236}">
                <a16:creationId xmlns:a16="http://schemas.microsoft.com/office/drawing/2014/main" id="{2248E99F-B09C-0EC1-10AD-3BC8A41001E8}"/>
              </a:ext>
            </a:extLst>
          </p:cNvPr>
          <p:cNvSpPr txBox="1"/>
          <p:nvPr/>
        </p:nvSpPr>
        <p:spPr>
          <a:xfrm>
            <a:off x="1723505" y="5303920"/>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cxnSp>
        <p:nvCxnSpPr>
          <p:cNvPr id="11" name="Straight Connector 10">
            <a:extLst>
              <a:ext uri="{FF2B5EF4-FFF2-40B4-BE49-F238E27FC236}">
                <a16:creationId xmlns:a16="http://schemas.microsoft.com/office/drawing/2014/main" id="{4A51FC5A-5BCA-2DB4-615E-BB83F0A870AC}"/>
              </a:ext>
              <a:ext uri="{C183D7F6-B498-43B3-948B-1728B52AA6E4}">
                <adec:decorative xmlns:adec="http://schemas.microsoft.com/office/drawing/2017/decorative" val="1"/>
              </a:ext>
            </a:extLst>
          </p:cNvPr>
          <p:cNvCxnSpPr/>
          <p:nvPr/>
        </p:nvCxnSpPr>
        <p:spPr>
          <a:xfrm flipV="1">
            <a:off x="1723506" y="5099721"/>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F6E74CA-1DB4-8491-6F45-588512F3041F}"/>
              </a:ext>
            </a:extLst>
          </p:cNvPr>
          <p:cNvSpPr txBox="1"/>
          <p:nvPr/>
        </p:nvSpPr>
        <p:spPr>
          <a:xfrm>
            <a:off x="8678488" y="6346489"/>
            <a:ext cx="6096000" cy="461665"/>
          </a:xfrm>
          <a:prstGeom prst="rect">
            <a:avLst/>
          </a:prstGeom>
          <a:noFill/>
        </p:spPr>
        <p:txBody>
          <a:bodyPr wrap="square">
            <a:spAutoFit/>
          </a:bodyPr>
          <a:lstStyle/>
          <a:p>
            <a:r>
              <a:rPr lang="en-US" sz="2400" b="1" dirty="0">
                <a:solidFill>
                  <a:srgbClr val="0039A6"/>
                </a:solidFill>
                <a:latin typeface="Calibri"/>
                <a:cs typeface="Calibri"/>
              </a:rPr>
              <a:t>Updated: </a:t>
            </a:r>
            <a:r>
              <a:rPr lang="en-US" sz="2400" b="1" dirty="0">
                <a:solidFill>
                  <a:schemeClr val="tx1">
                    <a:lumMod val="75000"/>
                  </a:schemeClr>
                </a:solidFill>
                <a:latin typeface="Calibri"/>
                <a:cs typeface="Calibri"/>
              </a:rPr>
              <a:t>June 2026</a:t>
            </a:r>
            <a:endParaRPr lang="en-US" sz="2400" dirty="0">
              <a:solidFill>
                <a:schemeClr val="tx1">
                  <a:lumMod val="75000"/>
                </a:schemeClr>
              </a:solidFill>
            </a:endParaRP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n-US" sz="4000" dirty="0">
                <a:solidFill>
                  <a:schemeClr val="accent5">
                    <a:lumMod val="75000"/>
                  </a:schemeClr>
                </a:solidFill>
                <a:latin typeface="Calibri Light"/>
                <a:cs typeface="Calibri Light"/>
              </a:rPr>
              <a:t>Learning Objectives</a:t>
            </a:r>
          </a:p>
        </p:txBody>
      </p:sp>
      <p:sp>
        <p:nvSpPr>
          <p:cNvPr id="3" name="Text Placeholder 2"/>
          <p:cNvSpPr>
            <a:spLocks noGrp="1"/>
          </p:cNvSpPr>
          <p:nvPr>
            <p:ph sz="quarter" idx="11"/>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4545" lvl="1" indent="-457200">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isolating patients with suspected Ebola or Marburg is important</a:t>
            </a:r>
            <a:endParaRPr lang="en-US" sz="3200" dirty="0">
              <a:solidFill>
                <a:srgbClr val="000000"/>
              </a:solidFill>
              <a:latin typeface="Calibri"/>
              <a:ea typeface="Calibri"/>
              <a:cs typeface="Calibri"/>
            </a:endParaRPr>
          </a:p>
          <a:p>
            <a:pPr marL="805171" lvl="1" indent="-457200">
              <a:buClr>
                <a:schemeClr val="accent2">
                  <a:lumMod val="60000"/>
                  <a:lumOff val="40000"/>
                </a:schemeClr>
              </a:buClr>
              <a:buFont typeface="Arial" panose="020B0604020202020204" pitchFamily="34" charset="0"/>
              <a:buChar char="•"/>
            </a:pPr>
            <a:endParaRPr lang="en-US" sz="3200" dirty="0">
              <a:solidFill>
                <a:srgbClr val="000000"/>
              </a:solidFill>
              <a:latin typeface="Calibri"/>
              <a:cs typeface="Calibri"/>
            </a:endParaRPr>
          </a:p>
          <a:p>
            <a:pPr marL="804545" lvl="1" indent="-457200">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at least 3 best practices for setting up a short-term isolation area for patients with suspected Ebola or Marburg</a:t>
            </a:r>
            <a:endParaRPr lang="en-US" sz="3200" dirty="0">
              <a:solidFill>
                <a:srgbClr val="000000"/>
              </a:solidFill>
              <a:ea typeface="Calibri" panose="020F0502020204030204" pitchFamily="34" charset="0"/>
              <a:cs typeface="Calibri" panose="020F0502020204030204" pitchFamily="34" charset="0"/>
            </a:endParaRP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6634178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D9165E42-5F42-065C-6035-314188306531}"/>
              </a:ext>
            </a:extLst>
          </p:cNvPr>
          <p:cNvSpPr txBox="1">
            <a:spLocks noGrp="1"/>
          </p:cNvSpPr>
          <p:nvPr>
            <p:ph type="title" idx="4294967295"/>
          </p:nvPr>
        </p:nvSpPr>
        <p:spPr>
          <a:xfrm>
            <a:off x="566059" y="11904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Discuss</a:t>
            </a:r>
          </a:p>
        </p:txBody>
      </p:sp>
      <p:sp>
        <p:nvSpPr>
          <p:cNvPr id="7" name="TextBox 6">
            <a:extLst>
              <a:ext uri="{FF2B5EF4-FFF2-40B4-BE49-F238E27FC236}">
                <a16:creationId xmlns:a16="http://schemas.microsoft.com/office/drawing/2014/main" id="{27F50FCC-1473-E8AD-6891-F83AC9A3FF94}"/>
              </a:ext>
            </a:extLst>
          </p:cNvPr>
          <p:cNvSpPr txBox="1"/>
          <p:nvPr/>
        </p:nvSpPr>
        <p:spPr>
          <a:xfrm>
            <a:off x="747719" y="2373088"/>
            <a:ext cx="10466615" cy="3170099"/>
          </a:xfrm>
          <a:prstGeom prst="rect">
            <a:avLst/>
          </a:prstGeom>
          <a:noFill/>
        </p:spPr>
        <p:txBody>
          <a:bodyPr wrap="square">
            <a:spAutoFit/>
          </a:bodyPr>
          <a:lstStyle/>
          <a:p>
            <a:r>
              <a:rPr lang="en-US" sz="4000" dirty="0">
                <a:solidFill>
                  <a:schemeClr val="bg2"/>
                </a:solidFill>
                <a:latin typeface="Calibri"/>
                <a:cs typeface="Calibri"/>
              </a:rPr>
              <a:t>Why is it important to keep people who might have Ebola or Marburg isolated from other patients in a healthcare facility?</a:t>
            </a:r>
          </a:p>
          <a:p>
            <a:br>
              <a:rPr lang="en-US" sz="4000" dirty="0">
                <a:solidFill>
                  <a:schemeClr val="bg1"/>
                </a:solidFill>
                <a:latin typeface="Calibri"/>
                <a:cs typeface="Calibri"/>
              </a:rPr>
            </a:br>
            <a:r>
              <a:rPr lang="en-US" sz="4000" dirty="0">
                <a:solidFill>
                  <a:schemeClr val="bg1"/>
                </a:solidFill>
                <a:latin typeface="Calibri"/>
                <a:cs typeface="Calibri"/>
              </a:rPr>
              <a:t> </a:t>
            </a:r>
            <a:endParaRPr lang="en-US" sz="4000" dirty="0">
              <a:solidFill>
                <a:schemeClr val="bg1"/>
              </a:solidFill>
            </a:endParaRPr>
          </a:p>
        </p:txBody>
      </p:sp>
    </p:spTree>
    <p:extLst>
      <p:ext uri="{BB962C8B-B14F-4D97-AF65-F5344CB8AC3E}">
        <p14:creationId xmlns:p14="http://schemas.microsoft.com/office/powerpoint/2010/main" val="8732433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71DD58D4-87D2-2B26-B6F4-9A402064B4EA}"/>
              </a:ext>
            </a:extLst>
          </p:cNvPr>
          <p:cNvSpPr txBox="1">
            <a:spLocks noGrp="1"/>
          </p:cNvSpPr>
          <p:nvPr>
            <p:ph type="title" idx="4294967295"/>
          </p:nvPr>
        </p:nvSpPr>
        <p:spPr>
          <a:xfrm>
            <a:off x="838200" y="911226"/>
            <a:ext cx="10515600" cy="59770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342900" indent="-342900" algn="l" rtl="0" eaLnBrk="0" fontAlgn="base" hangingPunct="0">
              <a:spcBef>
                <a:spcPct val="20000"/>
              </a:spcBef>
              <a:spcAft>
                <a:spcPct val="0"/>
              </a:spcAft>
              <a:buClr>
                <a:srgbClr val="E25423"/>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E25423"/>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kumimoji="0" lang="en-US" sz="3600" b="1" i="0" u="none" strike="noStrike" kern="1200" cap="none" spc="0" normalizeH="0" baseline="0" noProof="0" dirty="0">
                <a:ln>
                  <a:noFill/>
                </a:ln>
                <a:solidFill>
                  <a:srgbClr val="000000"/>
                </a:solidFill>
                <a:effectLst/>
                <a:uLnTx/>
                <a:uFillTx/>
                <a:latin typeface="Calibri"/>
                <a:ea typeface="+mn-ea"/>
                <a:cs typeface="Calibri"/>
              </a:rPr>
              <a:t>Early identification and separation of </a:t>
            </a:r>
            <a:r>
              <a:rPr lang="en-US" sz="3600" b="1" dirty="0">
                <a:solidFill>
                  <a:srgbClr val="000000"/>
                </a:solidFill>
                <a:latin typeface="Calibri"/>
                <a:cs typeface="Calibri"/>
              </a:rPr>
              <a:t>patients with suspected</a:t>
            </a:r>
            <a:r>
              <a:rPr kumimoji="0" lang="en-US" sz="3600" b="1" i="0" u="none" strike="noStrike" kern="1200" cap="none" spc="0" normalizeH="0" baseline="0" noProof="0" dirty="0">
                <a:ln>
                  <a:noFill/>
                </a:ln>
                <a:solidFill>
                  <a:srgbClr val="000000"/>
                </a:solidFill>
                <a:effectLst/>
                <a:uLnTx/>
                <a:uFillTx/>
                <a:latin typeface="Calibri"/>
                <a:ea typeface="+mn-ea"/>
                <a:cs typeface="Calibri"/>
              </a:rPr>
              <a:t> Ebola or Marburg prevents bringing unrecognized Ebola or Marburg into your healthcare setting.</a:t>
            </a:r>
          </a:p>
          <a:p>
            <a:pPr marL="0" marR="0" lvl="0" indent="0" algn="l" defTabSz="914400" rtl="0" eaLnBrk="0" fontAlgn="base" latinLnBrk="0" hangingPunct="0">
              <a:lnSpc>
                <a:spcPct val="100000"/>
              </a:lnSpc>
              <a:spcBef>
                <a:spcPct val="20000"/>
              </a:spcBef>
              <a:spcAft>
                <a:spcPct val="0"/>
              </a:spcAft>
              <a:buClr>
                <a:srgbClr val="E25423"/>
              </a:buClr>
              <a:buSzTx/>
              <a:buFont typeface="Arial" panose="020B0604020202020204" pitchFamily="34" charset="0"/>
              <a:buNone/>
              <a:tabLst/>
              <a:defRPr/>
            </a:pPr>
            <a:endParaRPr kumimoji="0" lang="en-US" sz="36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n-US" sz="3600" b="0" i="0" u="none" strike="noStrike" kern="1200" cap="none" spc="0" normalizeH="0" baseline="0" noProof="0" dirty="0">
                <a:ln>
                  <a:noFill/>
                </a:ln>
                <a:solidFill>
                  <a:srgbClr val="000000"/>
                </a:solidFill>
                <a:effectLst/>
                <a:uLnTx/>
                <a:uFillTx/>
                <a:latin typeface="Calibri"/>
                <a:ea typeface="+mn-ea"/>
                <a:cs typeface="Calibri"/>
              </a:rPr>
              <a:t>This protects…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Your co-workers &amp; patients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Your community</a:t>
            </a:r>
          </a:p>
          <a:p>
            <a:pPr marL="342900" marR="0" lvl="0" indent="-342900" algn="l" defTabSz="914400" rtl="0" eaLnBrk="0" fontAlgn="base" latinLnBrk="0" hangingPunct="0">
              <a:lnSpc>
                <a:spcPct val="100000"/>
              </a:lnSpc>
              <a:spcBef>
                <a:spcPct val="20000"/>
              </a:spcBef>
              <a:spcAft>
                <a:spcPct val="0"/>
              </a:spcAft>
              <a:buClr>
                <a:srgbClr val="E25423"/>
              </a:buClr>
              <a:buSzTx/>
              <a:buFont typeface="Arial" panose="020B0604020202020204" pitchFamily="34" charset="0"/>
              <a:buChar char="•"/>
              <a:tabLst/>
              <a:defRPr/>
            </a:pPr>
            <a:endParaRPr kumimoji="0" lang="en-US" sz="4267" b="0" i="0" u="none" strike="noStrike" kern="1200" cap="none" spc="0" normalizeH="0" baseline="0" noProof="0" dirty="0">
              <a:ln>
                <a:noFill/>
              </a:ln>
              <a:solidFill>
                <a:srgbClr val="1D1D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56172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1973" y="4482339"/>
            <a:ext cx="11059884" cy="888672"/>
          </a:xfrm>
        </p:spPr>
        <p:txBody>
          <a:bodyPr vert="horz" lIns="91440" tIns="45720" rIns="91440" bIns="45720" rtlCol="0" anchor="b">
            <a:normAutofit/>
          </a:bodyPr>
          <a:lstStyle/>
          <a:p>
            <a:r>
              <a:rPr lang="en-US" sz="4400" dirty="0">
                <a:latin typeface="Calibri Light" panose="020F0302020204030204" pitchFamily="34" charset="0"/>
                <a:cs typeface="Calibri Light" panose="020F0302020204030204" pitchFamily="34" charset="0"/>
              </a:rPr>
              <a:t>Setting Up an Isolation Area</a:t>
            </a:r>
          </a:p>
        </p:txBody>
      </p:sp>
    </p:spTree>
    <p:extLst>
      <p:ext uri="{BB962C8B-B14F-4D97-AF65-F5344CB8AC3E}">
        <p14:creationId xmlns:p14="http://schemas.microsoft.com/office/powerpoint/2010/main" val="28161796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7FC-4D81-4F15-BEA4-8EE7945C4333}"/>
              </a:ext>
            </a:extLst>
          </p:cNvPr>
          <p:cNvSpPr>
            <a:spLocks noGrp="1"/>
          </p:cNvSpPr>
          <p:nvPr>
            <p:ph type="title"/>
          </p:nvPr>
        </p:nvSpPr>
        <p:spPr/>
        <p:txBody>
          <a:bodyPr vert="horz" lIns="91440" tIns="45720" rIns="91440" bIns="45720" rtlCol="0" anchor="b" anchorCtr="0">
            <a:normAutofit/>
          </a:bodyPr>
          <a:lstStyle/>
          <a:p>
            <a:pPr>
              <a:lnSpc>
                <a:spcPct val="100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Isolation</a:t>
            </a:r>
          </a:p>
        </p:txBody>
      </p:sp>
      <p:sp>
        <p:nvSpPr>
          <p:cNvPr id="3" name="Text Placeholder 2">
            <a:extLst>
              <a:ext uri="{FF2B5EF4-FFF2-40B4-BE49-F238E27FC236}">
                <a16:creationId xmlns:a16="http://schemas.microsoft.com/office/drawing/2014/main" id="{A40E1DA2-F5EE-49DE-937A-C345A946305C}"/>
              </a:ext>
            </a:extLst>
          </p:cNvPr>
          <p:cNvSpPr>
            <a:spLocks noGrp="1"/>
          </p:cNvSpPr>
          <p:nvPr>
            <p:ph sz="quarter" idx="11"/>
          </p:nvPr>
        </p:nvSpPr>
        <p:spPr>
          <a:xfrm>
            <a:off x="609600" y="1603947"/>
            <a:ext cx="10972800" cy="4176467"/>
          </a:xfrm>
        </p:spPr>
        <p:txBody>
          <a:bodyPr>
            <a:normAutofit/>
          </a:bodyPr>
          <a:lstStyle/>
          <a:p>
            <a:pPr marL="0" indent="0">
              <a:buNone/>
            </a:pPr>
            <a:r>
              <a:rPr lang="en-US" sz="2800" dirty="0">
                <a:solidFill>
                  <a:srgbClr val="000000"/>
                </a:solidFill>
                <a:latin typeface="Calibri"/>
                <a:cs typeface="Calibri"/>
              </a:rPr>
              <a:t>When a </a:t>
            </a:r>
            <a:r>
              <a:rPr lang="en-US" sz="2800" dirty="0">
                <a:latin typeface="Calibri"/>
                <a:cs typeface="Calibri"/>
              </a:rPr>
              <a:t>suspected</a:t>
            </a:r>
            <a:r>
              <a:rPr lang="en-US" sz="2800" dirty="0">
                <a:solidFill>
                  <a:srgbClr val="000000"/>
                </a:solidFill>
                <a:latin typeface="Calibri"/>
                <a:cs typeface="Calibri"/>
              </a:rPr>
              <a:t> </a:t>
            </a:r>
            <a:r>
              <a:rPr lang="en-US" sz="2800" dirty="0">
                <a:latin typeface="Calibri"/>
                <a:cs typeface="Calibri"/>
              </a:rPr>
              <a:t>Ebola or Marburg patient </a:t>
            </a:r>
            <a:r>
              <a:rPr lang="en-US" sz="2800" dirty="0">
                <a:solidFill>
                  <a:srgbClr val="000000"/>
                </a:solidFill>
                <a:latin typeface="Calibri"/>
                <a:cs typeface="Calibri"/>
              </a:rPr>
              <a:t>is identified, the patient should be </a:t>
            </a:r>
            <a:r>
              <a:rPr lang="en-US" sz="2800" b="1" u="sng" dirty="0">
                <a:solidFill>
                  <a:srgbClr val="000000"/>
                </a:solidFill>
                <a:latin typeface="Calibri"/>
                <a:cs typeface="Calibri"/>
              </a:rPr>
              <a:t>isolated</a:t>
            </a:r>
            <a:r>
              <a:rPr lang="en-US" sz="2800" b="1" dirty="0">
                <a:solidFill>
                  <a:srgbClr val="000000"/>
                </a:solidFill>
                <a:latin typeface="Calibri"/>
                <a:cs typeface="Calibri"/>
              </a:rPr>
              <a:t> </a:t>
            </a:r>
            <a:r>
              <a:rPr lang="en-US" sz="2800" dirty="0">
                <a:solidFill>
                  <a:srgbClr val="000000"/>
                </a:solidFill>
                <a:latin typeface="Calibri"/>
                <a:cs typeface="Calibri"/>
              </a:rPr>
              <a:t>to prevent spreading the illness to others. </a:t>
            </a:r>
          </a:p>
          <a:p>
            <a:pPr marL="0" indent="0">
              <a:buNone/>
            </a:pPr>
            <a:endParaRPr lang="en-US" sz="2800" dirty="0">
              <a:solidFill>
                <a:srgbClr val="000000"/>
              </a:solidFill>
              <a:latin typeface="Calibri"/>
              <a:cs typeface="Calibri"/>
            </a:endParaRPr>
          </a:p>
          <a:p>
            <a:pPr marL="0" indent="0">
              <a:buNone/>
            </a:pPr>
            <a:r>
              <a:rPr lang="en-US" sz="2800" b="1" dirty="0">
                <a:solidFill>
                  <a:srgbClr val="000000"/>
                </a:solidFill>
                <a:latin typeface="Calibri"/>
                <a:cs typeface="Calibri"/>
              </a:rPr>
              <a:t>Every facility should have space identified that can function as isolation </a:t>
            </a:r>
            <a:r>
              <a:rPr lang="en-US" sz="2800" dirty="0">
                <a:solidFill>
                  <a:srgbClr val="000000"/>
                </a:solidFill>
                <a:latin typeface="Calibri"/>
                <a:cs typeface="Calibri"/>
              </a:rPr>
              <a:t>until the patient can be transferred to a designated facility for testing and care.</a:t>
            </a:r>
            <a:endParaRPr lang="en-US" sz="2800" b="1" dirty="0">
              <a:solidFill>
                <a:srgbClr val="000000"/>
              </a:solidFill>
              <a:latin typeface="Calibri"/>
              <a:cs typeface="Calibri"/>
            </a:endParaRPr>
          </a:p>
          <a:p>
            <a:pPr marL="0" indent="0">
              <a:buNone/>
            </a:pPr>
            <a:endParaRPr lang="en-US" sz="2800" dirty="0">
              <a:solidFill>
                <a:srgbClr val="000000"/>
              </a:solidFill>
              <a:cs typeface="Calibri" panose="020F0502020204030204" pitchFamily="34" charset="0"/>
            </a:endParaRPr>
          </a:p>
          <a:p>
            <a:pPr marL="342257" indent="-342257"/>
            <a:endParaRPr lang="en-US" sz="1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193228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38065"/>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Isolation Area Requirements</a:t>
            </a:r>
          </a:p>
        </p:txBody>
      </p:sp>
      <p:sp>
        <p:nvSpPr>
          <p:cNvPr id="12" name="Text Placeholder 2">
            <a:extLst>
              <a:ext uri="{FF2B5EF4-FFF2-40B4-BE49-F238E27FC236}">
                <a16:creationId xmlns:a16="http://schemas.microsoft.com/office/drawing/2014/main" id="{5DA6BE62-7E8C-4532-9D57-4A04226B28BC}"/>
              </a:ext>
            </a:extLst>
          </p:cNvPr>
          <p:cNvSpPr>
            <a:spLocks noGrp="1"/>
          </p:cNvSpPr>
          <p:nvPr>
            <p:ph sz="quarter" idx="11"/>
          </p:nvPr>
        </p:nvSpPr>
        <p:spPr>
          <a:xfrm>
            <a:off x="1322024" y="1196868"/>
            <a:ext cx="5640636" cy="5386493"/>
          </a:xfrm>
        </p:spPr>
        <p:txBody>
          <a:bodyPr>
            <a:normAutofit fontScale="85000" lnSpcReduction="20000"/>
          </a:bodyPr>
          <a:lstStyle/>
          <a:p>
            <a:pPr>
              <a:buClr>
                <a:schemeClr val="accent2">
                  <a:lumMod val="60000"/>
                  <a:lumOff val="40000"/>
                </a:schemeClr>
              </a:buClr>
              <a:buFont typeface="Arial" panose="020B0604020202020204" pitchFamily="34" charset="0"/>
              <a:buChar char="•"/>
            </a:pPr>
            <a:r>
              <a:rPr lang="en-CA" b="1" dirty="0">
                <a:solidFill>
                  <a:srgbClr val="0039A6"/>
                </a:solidFill>
                <a:latin typeface="Calibri"/>
                <a:cs typeface="Calibri"/>
              </a:rPr>
              <a:t>Separate from other patient care areas,</a:t>
            </a:r>
            <a:r>
              <a:rPr lang="en-CA" b="1" dirty="0">
                <a:solidFill>
                  <a:schemeClr val="accent6">
                    <a:lumMod val="75000"/>
                    <a:lumOff val="25000"/>
                  </a:schemeClr>
                </a:solidFill>
                <a:latin typeface="Calibri"/>
                <a:cs typeface="Calibri"/>
              </a:rPr>
              <a:t> </a:t>
            </a:r>
            <a:r>
              <a:rPr lang="en-CA" b="1" dirty="0">
                <a:solidFill>
                  <a:schemeClr val="accent5">
                    <a:lumMod val="75000"/>
                  </a:schemeClr>
                </a:solidFill>
                <a:latin typeface="Calibri"/>
                <a:cs typeface="Calibri"/>
              </a:rPr>
              <a:t>such as</a:t>
            </a:r>
            <a:r>
              <a:rPr lang="en-CA" b="1" dirty="0">
                <a:solidFill>
                  <a:srgbClr val="000000"/>
                </a:solidFill>
                <a:latin typeface="Calibri"/>
                <a:cs typeface="Calibri"/>
              </a:rPr>
              <a:t>:</a:t>
            </a:r>
            <a:endParaRPr lang="en-US" b="1" dirty="0">
              <a:solidFill>
                <a:srgbClr val="000000"/>
              </a:solidFill>
              <a:cs typeface="Calibri"/>
            </a:endParaRPr>
          </a:p>
          <a:p>
            <a:pPr marL="742296" lvl="1" indent="-285108">
              <a:buClr>
                <a:schemeClr val="accent2">
                  <a:lumMod val="60000"/>
                  <a:lumOff val="40000"/>
                </a:schemeClr>
              </a:buClr>
            </a:pPr>
            <a:r>
              <a:rPr lang="en-CA" dirty="0">
                <a:solidFill>
                  <a:srgbClr val="000000"/>
                </a:solidFill>
                <a:latin typeface="Calibri"/>
                <a:cs typeface="Calibri"/>
              </a:rPr>
              <a:t>Separate building</a:t>
            </a:r>
          </a:p>
          <a:p>
            <a:pPr marL="742296" lvl="1" indent="-285108">
              <a:buClr>
                <a:schemeClr val="accent2">
                  <a:lumMod val="60000"/>
                  <a:lumOff val="40000"/>
                </a:schemeClr>
              </a:buClr>
            </a:pPr>
            <a:r>
              <a:rPr lang="en-CA" dirty="0">
                <a:solidFill>
                  <a:srgbClr val="000000"/>
                </a:solidFill>
                <a:latin typeface="Calibri"/>
                <a:cs typeface="Calibri"/>
              </a:rPr>
              <a:t>Temporary structure/tent</a:t>
            </a:r>
          </a:p>
          <a:p>
            <a:pPr marL="742296" lvl="1" indent="-285108">
              <a:buClr>
                <a:schemeClr val="accent2">
                  <a:lumMod val="60000"/>
                  <a:lumOff val="40000"/>
                </a:schemeClr>
              </a:buClr>
            </a:pPr>
            <a:r>
              <a:rPr lang="en-CA" dirty="0">
                <a:solidFill>
                  <a:srgbClr val="000000"/>
                </a:solidFill>
                <a:latin typeface="Calibri"/>
                <a:cs typeface="Calibri"/>
              </a:rPr>
              <a:t>Demarcated area (under a tree)</a:t>
            </a:r>
          </a:p>
          <a:p>
            <a:pPr marL="0" indent="0">
              <a:buNone/>
            </a:pPr>
            <a:endParaRPr lang="en-CA"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n-CA" b="1" dirty="0">
                <a:solidFill>
                  <a:srgbClr val="0039A6"/>
                </a:solidFill>
                <a:latin typeface="Calibri"/>
                <a:cs typeface="Calibri"/>
              </a:rPr>
              <a:t>Designated for use only as </a:t>
            </a:r>
            <a:r>
              <a:rPr lang="en-CA" b="1" dirty="0">
                <a:solidFill>
                  <a:schemeClr val="tx1">
                    <a:lumMod val="75000"/>
                  </a:schemeClr>
                </a:solidFill>
                <a:latin typeface="Calibri"/>
                <a:cs typeface="Calibri"/>
              </a:rPr>
              <a:t>Ebola or Marburg </a:t>
            </a:r>
            <a:r>
              <a:rPr lang="en-CA" b="1" dirty="0">
                <a:solidFill>
                  <a:srgbClr val="0039A6"/>
                </a:solidFill>
                <a:latin typeface="Calibri"/>
                <a:cs typeface="Calibri"/>
              </a:rPr>
              <a:t>isolation </a:t>
            </a:r>
          </a:p>
          <a:p>
            <a:pPr marL="742296" lvl="1" indent="-285108">
              <a:buClr>
                <a:schemeClr val="accent2">
                  <a:lumMod val="60000"/>
                  <a:lumOff val="40000"/>
                </a:schemeClr>
              </a:buClr>
            </a:pPr>
            <a:r>
              <a:rPr lang="en-CA" dirty="0">
                <a:solidFill>
                  <a:srgbClr val="000000"/>
                </a:solidFill>
                <a:latin typeface="Calibri"/>
                <a:cs typeface="Calibri"/>
              </a:rPr>
              <a:t>Should not be dual purpose</a:t>
            </a:r>
          </a:p>
          <a:p>
            <a:pPr marL="742296" lvl="1" indent="-285108"/>
            <a:endParaRPr lang="en-CA"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n-CA" b="1" dirty="0">
                <a:solidFill>
                  <a:srgbClr val="0039A6"/>
                </a:solidFill>
                <a:latin typeface="Calibri"/>
                <a:cs typeface="Calibri"/>
              </a:rPr>
              <a:t>Restricted access</a:t>
            </a:r>
          </a:p>
          <a:p>
            <a:pPr marL="742296" lvl="1" indent="-285108">
              <a:buClr>
                <a:schemeClr val="accent2">
                  <a:lumMod val="60000"/>
                  <a:lumOff val="40000"/>
                </a:schemeClr>
              </a:buClr>
            </a:pPr>
            <a:r>
              <a:rPr lang="en-CA" dirty="0">
                <a:solidFill>
                  <a:srgbClr val="000000"/>
                </a:solidFill>
                <a:latin typeface="Calibri"/>
                <a:cs typeface="Calibri"/>
              </a:rPr>
              <a:t>Fencing, taped off, etc.</a:t>
            </a:r>
          </a:p>
          <a:p>
            <a:pPr marL="742296" lvl="1" indent="-285108">
              <a:buClr>
                <a:schemeClr val="accent2">
                  <a:lumMod val="60000"/>
                  <a:lumOff val="40000"/>
                </a:schemeClr>
              </a:buClr>
            </a:pPr>
            <a:r>
              <a:rPr lang="en-CA" dirty="0">
                <a:solidFill>
                  <a:srgbClr val="000000"/>
                </a:solidFill>
                <a:latin typeface="Calibri"/>
                <a:cs typeface="Calibri"/>
              </a:rPr>
              <a:t>Only healthcare workers should enter isolation (to give oral medicines, etc.)</a:t>
            </a:r>
          </a:p>
          <a:p>
            <a:pPr marL="342257" indent="-342257"/>
            <a:endParaRPr lang="en-US" sz="1400" dirty="0">
              <a:solidFill>
                <a:schemeClr val="accent4">
                  <a:lumMod val="50000"/>
                </a:schemeClr>
              </a:solidFill>
              <a:cs typeface="Calibri" panose="020F0502020204030204" pitchFamily="34" charset="0"/>
            </a:endParaRPr>
          </a:p>
        </p:txBody>
      </p:sp>
      <p:pic>
        <p:nvPicPr>
          <p:cNvPr id="10" name="Picture 9" descr="Photo of a bench in front of a tree.">
            <a:extLst>
              <a:ext uri="{FF2B5EF4-FFF2-40B4-BE49-F238E27FC236}">
                <a16:creationId xmlns:a16="http://schemas.microsoft.com/office/drawing/2014/main" id="{24171071-E0C3-401B-9498-5D6ACE8D6E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981" b="38435"/>
          <a:stretch/>
        </p:blipFill>
        <p:spPr>
          <a:xfrm>
            <a:off x="7297274" y="3855009"/>
            <a:ext cx="3261401" cy="2316120"/>
          </a:xfrm>
          <a:prstGeom prst="rect">
            <a:avLst/>
          </a:prstGeom>
        </p:spPr>
      </p:pic>
      <p:pic>
        <p:nvPicPr>
          <p:cNvPr id="11" name="Picture 10" descr="Photo of two beds inside a tent.">
            <a:extLst>
              <a:ext uri="{FF2B5EF4-FFF2-40B4-BE49-F238E27FC236}">
                <a16:creationId xmlns:a16="http://schemas.microsoft.com/office/drawing/2014/main" id="{2785A602-BF51-4B61-B1F9-422E79E50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7273" y="1196868"/>
            <a:ext cx="3249827" cy="2437371"/>
          </a:xfrm>
          <a:prstGeom prst="rect">
            <a:avLst/>
          </a:prstGeom>
        </p:spPr>
      </p:pic>
    </p:spTree>
    <p:extLst>
      <p:ext uri="{BB962C8B-B14F-4D97-AF65-F5344CB8AC3E}">
        <p14:creationId xmlns:p14="http://schemas.microsoft.com/office/powerpoint/2010/main" val="1186989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49081"/>
          </a:xfrm>
        </p:spPr>
        <p:txBody>
          <a:bodyPr lIns="91440" tIns="45720" rIns="91440" bIns="45720" anchor="b" anchorCtr="0"/>
          <a:lstStyle/>
          <a:p>
            <a:pPr>
              <a:lnSpc>
                <a:spcPct val="100000"/>
              </a:lnSpc>
            </a:pPr>
            <a:r>
              <a:rPr lang="en-US" sz="4000" dirty="0">
                <a:solidFill>
                  <a:schemeClr val="accent5">
                    <a:lumMod val="75000"/>
                  </a:schemeClr>
                </a:solidFill>
                <a:latin typeface="Calibri Light"/>
                <a:cs typeface="Calibri Light"/>
              </a:rPr>
              <a:t>Isolation Area Design</a:t>
            </a:r>
          </a:p>
        </p:txBody>
      </p:sp>
      <p:sp>
        <p:nvSpPr>
          <p:cNvPr id="6" name="Text Placeholder 2">
            <a:extLst>
              <a:ext uri="{FF2B5EF4-FFF2-40B4-BE49-F238E27FC236}">
                <a16:creationId xmlns:a16="http://schemas.microsoft.com/office/drawing/2014/main" id="{38492900-720A-4BA0-9E8B-68B42988A211}"/>
              </a:ext>
            </a:extLst>
          </p:cNvPr>
          <p:cNvSpPr>
            <a:spLocks noGrp="1"/>
          </p:cNvSpPr>
          <p:nvPr>
            <p:ph sz="quarter" idx="11"/>
          </p:nvPr>
        </p:nvSpPr>
        <p:spPr>
          <a:xfrm>
            <a:off x="5772839" y="1333040"/>
            <a:ext cx="5809561" cy="5186349"/>
          </a:xfrm>
        </p:spPr>
        <p:txBody>
          <a:bodyPr>
            <a:normAutofit fontScale="70000" lnSpcReduction="20000"/>
          </a:bodyPr>
          <a:lstStyle/>
          <a:p>
            <a:pPr>
              <a:buClr>
                <a:schemeClr val="accent2">
                  <a:lumMod val="60000"/>
                  <a:lumOff val="40000"/>
                </a:schemeClr>
              </a:buClr>
              <a:buFont typeface="Arial" panose="020B0604020202020204" pitchFamily="34" charset="0"/>
              <a:buChar char="•"/>
            </a:pPr>
            <a:r>
              <a:rPr lang="en-CA" sz="3300" b="1" dirty="0">
                <a:solidFill>
                  <a:srgbClr val="0039A6"/>
                </a:solidFill>
                <a:latin typeface="Calibri"/>
                <a:cs typeface="Calibri"/>
              </a:rPr>
              <a:t>Unidirectional flow</a:t>
            </a:r>
            <a:endParaRPr lang="en-US" sz="3300" dirty="0">
              <a:solidFill>
                <a:srgbClr val="0039A6"/>
              </a:solidFill>
            </a:endParaRPr>
          </a:p>
          <a:p>
            <a:pPr marL="742296" lvl="1" indent="-285108">
              <a:buClr>
                <a:schemeClr val="accent2">
                  <a:lumMod val="60000"/>
                  <a:lumOff val="40000"/>
                </a:schemeClr>
              </a:buClr>
            </a:pPr>
            <a:r>
              <a:rPr lang="en-CA" sz="3000" dirty="0">
                <a:solidFill>
                  <a:srgbClr val="000000"/>
                </a:solidFill>
                <a:latin typeface="Calibri"/>
                <a:cs typeface="Calibri"/>
              </a:rPr>
              <a:t>Ideally, separate entrance and exit</a:t>
            </a:r>
          </a:p>
          <a:p>
            <a:pPr marL="742296" lvl="1" indent="-285108">
              <a:buClr>
                <a:schemeClr val="accent2">
                  <a:lumMod val="60000"/>
                  <a:lumOff val="40000"/>
                </a:schemeClr>
              </a:buClr>
            </a:pPr>
            <a:r>
              <a:rPr lang="en-CA" sz="3000" dirty="0">
                <a:solidFill>
                  <a:srgbClr val="000000"/>
                </a:solidFill>
                <a:latin typeface="Calibri"/>
                <a:cs typeface="Calibri"/>
              </a:rPr>
              <a:t>Dedicated spaces for putting on and removing PPE</a:t>
            </a:r>
          </a:p>
          <a:p>
            <a:pPr marL="742296" lvl="1" indent="-285108">
              <a:buClr>
                <a:schemeClr val="accent2">
                  <a:lumMod val="60000"/>
                  <a:lumOff val="40000"/>
                </a:schemeClr>
              </a:buClr>
            </a:pPr>
            <a:r>
              <a:rPr lang="en-CA" sz="3000" dirty="0">
                <a:solidFill>
                  <a:srgbClr val="000000"/>
                </a:solidFill>
                <a:latin typeface="Calibri"/>
                <a:cs typeface="Calibri"/>
              </a:rPr>
              <a:t>Separate patient care supplies</a:t>
            </a:r>
          </a:p>
          <a:p>
            <a:pPr marL="742296" lvl="1" indent="-285108"/>
            <a:endParaRPr lang="en-CA" sz="3000" dirty="0">
              <a:solidFill>
                <a:srgbClr val="3F3F3F"/>
              </a:solidFill>
              <a:latin typeface="Calibri"/>
              <a:cs typeface="Calibri"/>
            </a:endParaRPr>
          </a:p>
          <a:p>
            <a:pPr>
              <a:buClr>
                <a:schemeClr val="accent2">
                  <a:lumMod val="60000"/>
                  <a:lumOff val="40000"/>
                </a:schemeClr>
              </a:buClr>
              <a:buFont typeface="Arial" panose="020B0604020202020204" pitchFamily="34" charset="0"/>
              <a:buChar char="•"/>
            </a:pPr>
            <a:r>
              <a:rPr lang="en-CA" sz="3300" b="1" dirty="0">
                <a:solidFill>
                  <a:srgbClr val="0039A6"/>
                </a:solidFill>
                <a:latin typeface="Calibri"/>
                <a:cs typeface="Calibri"/>
              </a:rPr>
              <a:t>Appropriate spacing</a:t>
            </a:r>
          </a:p>
          <a:p>
            <a:pPr marL="742296" lvl="1" indent="-285108">
              <a:buClr>
                <a:schemeClr val="accent2">
                  <a:lumMod val="60000"/>
                  <a:lumOff val="40000"/>
                </a:schemeClr>
              </a:buClr>
            </a:pPr>
            <a:r>
              <a:rPr lang="en-CA" sz="3000" dirty="0">
                <a:solidFill>
                  <a:srgbClr val="000000"/>
                </a:solidFill>
                <a:latin typeface="Calibri"/>
                <a:cs typeface="Calibri"/>
              </a:rPr>
              <a:t>At least one meter between beds</a:t>
            </a:r>
          </a:p>
          <a:p>
            <a:pPr marL="742296" lvl="1" indent="-285108"/>
            <a:endParaRPr lang="en-CA" sz="3000"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n-CA" sz="3300" b="1" dirty="0">
                <a:solidFill>
                  <a:srgbClr val="0039A6"/>
                </a:solidFill>
                <a:latin typeface="Calibri"/>
                <a:cs typeface="Calibri"/>
              </a:rPr>
              <a:t>Supplies to hold patients temporarily and safely</a:t>
            </a:r>
          </a:p>
          <a:p>
            <a:pPr marL="742296" lvl="1" indent="-285108">
              <a:buClr>
                <a:schemeClr val="accent2">
                  <a:lumMod val="60000"/>
                  <a:lumOff val="40000"/>
                </a:schemeClr>
              </a:buClr>
            </a:pPr>
            <a:r>
              <a:rPr lang="en-CA" sz="3000" dirty="0">
                <a:solidFill>
                  <a:srgbClr val="000000"/>
                </a:solidFill>
                <a:latin typeface="Calibri"/>
                <a:cs typeface="Calibri"/>
              </a:rPr>
              <a:t>Separate toileting options for each patient (e.g., latrine or commode bucket)</a:t>
            </a:r>
          </a:p>
          <a:p>
            <a:pPr marL="742296" lvl="1" indent="-285108">
              <a:buClr>
                <a:schemeClr val="accent2">
                  <a:lumMod val="60000"/>
                  <a:lumOff val="40000"/>
                </a:schemeClr>
              </a:buClr>
            </a:pPr>
            <a:r>
              <a:rPr lang="en-CA" sz="3000" dirty="0">
                <a:solidFill>
                  <a:srgbClr val="000000"/>
                </a:solidFill>
                <a:latin typeface="Calibri"/>
                <a:cs typeface="Calibri"/>
              </a:rPr>
              <a:t>Hand hygiene stations</a:t>
            </a:r>
          </a:p>
        </p:txBody>
      </p:sp>
      <p:pic>
        <p:nvPicPr>
          <p:cNvPr id="4" name="Picture 3" descr="Photo showing a room in a tent with a bed, chair, and bucket."/>
          <p:cNvPicPr>
            <a:picLocks noChangeAspect="1"/>
          </p:cNvPicPr>
          <p:nvPr/>
        </p:nvPicPr>
        <p:blipFill rotWithShape="1">
          <a:blip r:embed="rId3" cstate="print">
            <a:extLst>
              <a:ext uri="{28A0092B-C50C-407E-A947-70E740481C1C}">
                <a14:useLocalDpi xmlns:a14="http://schemas.microsoft.com/office/drawing/2010/main" val="0"/>
              </a:ext>
            </a:extLst>
          </a:blip>
          <a:srcRect r="2724"/>
          <a:stretch/>
        </p:blipFill>
        <p:spPr>
          <a:xfrm>
            <a:off x="2016321" y="1426941"/>
            <a:ext cx="3214707" cy="2475488"/>
          </a:xfrm>
          <a:prstGeom prst="rect">
            <a:avLst/>
          </a:prstGeom>
        </p:spPr>
      </p:pic>
      <p:pic>
        <p:nvPicPr>
          <p:cNvPr id="5" name="Picture 4" descr="Photo of a room in a tent with a b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6321" y="4108358"/>
            <a:ext cx="3214707" cy="2411031"/>
          </a:xfrm>
          <a:prstGeom prst="rect">
            <a:avLst/>
          </a:prstGeom>
        </p:spPr>
      </p:pic>
    </p:spTree>
    <p:extLst>
      <p:ext uri="{BB962C8B-B14F-4D97-AF65-F5344CB8AC3E}">
        <p14:creationId xmlns:p14="http://schemas.microsoft.com/office/powerpoint/2010/main" val="1090926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2609"/>
          </a:xfrm>
        </p:spPr>
        <p:txBody>
          <a:bodyPr lIns="91440" tIns="45720" rIns="91440" bIns="45720" anchor="b" anchorCtr="0">
            <a:noAutofit/>
          </a:bodyPr>
          <a:lstStyle/>
          <a:p>
            <a:r>
              <a:rPr lang="en-US" sz="4000" dirty="0">
                <a:solidFill>
                  <a:schemeClr val="accent5">
                    <a:lumMod val="75000"/>
                  </a:schemeClr>
                </a:solidFill>
                <a:latin typeface="Calibri Light"/>
                <a:cs typeface="Calibri Light"/>
              </a:rPr>
              <a:t>Isolation Area Equipment &amp; Supplies</a:t>
            </a:r>
          </a:p>
        </p:txBody>
      </p:sp>
      <p:sp>
        <p:nvSpPr>
          <p:cNvPr id="5" name="Google Shape;350;g17972f5802a_0_886">
            <a:extLst>
              <a:ext uri="{FF2B5EF4-FFF2-40B4-BE49-F238E27FC236}">
                <a16:creationId xmlns:a16="http://schemas.microsoft.com/office/drawing/2014/main" id="{D5642EC6-67DB-91A0-55FB-948ABEE014A4}"/>
              </a:ext>
              <a:ext uri="{C183D7F6-B498-43B3-948B-1728B52AA6E4}">
                <adec:decorative xmlns:adec="http://schemas.microsoft.com/office/drawing/2017/decorative" val="1"/>
              </a:ext>
            </a:extLst>
          </p:cNvPr>
          <p:cNvSpPr/>
          <p:nvPr/>
        </p:nvSpPr>
        <p:spPr>
          <a:xfrm>
            <a:off x="547958" y="1271488"/>
            <a:ext cx="2491831" cy="872609"/>
          </a:xfrm>
          <a:prstGeom prst="rect">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6" name="Google Shape;351;g17972f5802a_0_886">
            <a:extLst>
              <a:ext uri="{FF2B5EF4-FFF2-40B4-BE49-F238E27FC236}">
                <a16:creationId xmlns:a16="http://schemas.microsoft.com/office/drawing/2014/main" id="{33C324F0-13EC-29E3-0779-07CA59379D70}"/>
              </a:ext>
              <a:ext uri="{C183D7F6-B498-43B3-948B-1728B52AA6E4}">
                <adec:decorative xmlns:adec="http://schemas.microsoft.com/office/drawing/2017/decorative" val="1"/>
              </a:ext>
            </a:extLst>
          </p:cNvPr>
          <p:cNvSpPr txBox="1"/>
          <p:nvPr/>
        </p:nvSpPr>
        <p:spPr>
          <a:xfrm>
            <a:off x="547958"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7" name="Google Shape;352;g17972f5802a_0_886">
            <a:extLst>
              <a:ext uri="{FF2B5EF4-FFF2-40B4-BE49-F238E27FC236}">
                <a16:creationId xmlns:a16="http://schemas.microsoft.com/office/drawing/2014/main" id="{4B2353B1-284B-C909-8B53-1EE24F9EDC71}"/>
              </a:ext>
              <a:ext uri="{C183D7F6-B498-43B3-948B-1728B52AA6E4}">
                <adec:decorative xmlns:adec="http://schemas.microsoft.com/office/drawing/2017/decorative" val="1"/>
              </a:ext>
            </a:extLst>
          </p:cNvPr>
          <p:cNvSpPr/>
          <p:nvPr/>
        </p:nvSpPr>
        <p:spPr>
          <a:xfrm>
            <a:off x="547958" y="2144098"/>
            <a:ext cx="2491831" cy="3833393"/>
          </a:xfrm>
          <a:prstGeom prst="rect">
            <a:avLst/>
          </a:prstGeom>
          <a:solidFill>
            <a:srgbClr val="CFDEEF">
              <a:alpha val="89803"/>
            </a:srgbClr>
          </a:solidFill>
          <a:ln w="25400" cap="flat" cmpd="sng">
            <a:solidFill>
              <a:srgbClr val="CFDEEF">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8" name="Google Shape;353;g17972f5802a_0_886">
            <a:extLst>
              <a:ext uri="{FF2B5EF4-FFF2-40B4-BE49-F238E27FC236}">
                <a16:creationId xmlns:a16="http://schemas.microsoft.com/office/drawing/2014/main" id="{D7C54683-1B3C-B872-807F-7CD3EAE9F479}"/>
              </a:ext>
              <a:ext uri="{C183D7F6-B498-43B3-948B-1728B52AA6E4}">
                <adec:decorative xmlns:adec="http://schemas.microsoft.com/office/drawing/2017/decorative" val="1"/>
              </a:ext>
            </a:extLst>
          </p:cNvPr>
          <p:cNvSpPr txBox="1"/>
          <p:nvPr/>
        </p:nvSpPr>
        <p:spPr>
          <a:xfrm>
            <a:off x="547958"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endParaRPr sz="1200" dirty="0"/>
          </a:p>
        </p:txBody>
      </p:sp>
      <p:sp>
        <p:nvSpPr>
          <p:cNvPr id="9" name="Google Shape;354;g17972f5802a_0_886">
            <a:extLst>
              <a:ext uri="{FF2B5EF4-FFF2-40B4-BE49-F238E27FC236}">
                <a16:creationId xmlns:a16="http://schemas.microsoft.com/office/drawing/2014/main" id="{4EAE3DDD-4B94-FAD9-819F-EAA7D5F178DF}"/>
              </a:ext>
              <a:ext uri="{C183D7F6-B498-43B3-948B-1728B52AA6E4}">
                <adec:decorative xmlns:adec="http://schemas.microsoft.com/office/drawing/2017/decorative" val="1"/>
              </a:ext>
            </a:extLst>
          </p:cNvPr>
          <p:cNvSpPr/>
          <p:nvPr/>
        </p:nvSpPr>
        <p:spPr>
          <a:xfrm>
            <a:off x="3388645" y="1271488"/>
            <a:ext cx="2491831" cy="872609"/>
          </a:xfrm>
          <a:prstGeom prst="rect">
            <a:avLst/>
          </a:prstGeom>
          <a:solidFill>
            <a:srgbClr val="50C9B6"/>
          </a:solidFill>
          <a:ln w="25400" cap="flat" cmpd="sng">
            <a:solidFill>
              <a:srgbClr val="50C9B6"/>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0" name="Google Shape;355;g17972f5802a_0_886">
            <a:extLst>
              <a:ext uri="{FF2B5EF4-FFF2-40B4-BE49-F238E27FC236}">
                <a16:creationId xmlns:a16="http://schemas.microsoft.com/office/drawing/2014/main" id="{92BFA9BC-DF25-3179-9FE7-C513BFBDFC5E}"/>
              </a:ext>
              <a:ext uri="{C183D7F6-B498-43B3-948B-1728B52AA6E4}">
                <adec:decorative xmlns:adec="http://schemas.microsoft.com/office/drawing/2017/decorative" val="1"/>
              </a:ext>
            </a:extLst>
          </p:cNvPr>
          <p:cNvSpPr txBox="1"/>
          <p:nvPr/>
        </p:nvSpPr>
        <p:spPr>
          <a:xfrm>
            <a:off x="3388645"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1" name="Google Shape;356;g17972f5802a_0_886">
            <a:extLst>
              <a:ext uri="{FF2B5EF4-FFF2-40B4-BE49-F238E27FC236}">
                <a16:creationId xmlns:a16="http://schemas.microsoft.com/office/drawing/2014/main" id="{BCB74247-D43F-F299-BA2D-5472A99507A6}"/>
              </a:ext>
              <a:ext uri="{C183D7F6-B498-43B3-948B-1728B52AA6E4}">
                <adec:decorative xmlns:adec="http://schemas.microsoft.com/office/drawing/2017/decorative" val="1"/>
              </a:ext>
            </a:extLst>
          </p:cNvPr>
          <p:cNvSpPr/>
          <p:nvPr/>
        </p:nvSpPr>
        <p:spPr>
          <a:xfrm>
            <a:off x="3388645" y="2144098"/>
            <a:ext cx="2491831" cy="3833393"/>
          </a:xfrm>
          <a:prstGeom prst="rect">
            <a:avLst/>
          </a:prstGeom>
          <a:solidFill>
            <a:srgbClr val="CDEAE8">
              <a:alpha val="89803"/>
            </a:srgbClr>
          </a:solidFill>
          <a:ln w="25400" cap="flat" cmpd="sng">
            <a:solidFill>
              <a:srgbClr val="CDEAE8">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2" name="Google Shape;357;g17972f5802a_0_886">
            <a:extLst>
              <a:ext uri="{FF2B5EF4-FFF2-40B4-BE49-F238E27FC236}">
                <a16:creationId xmlns:a16="http://schemas.microsoft.com/office/drawing/2014/main" id="{18508B92-11B7-3EAF-27F3-F40B2E32F7CD}"/>
              </a:ext>
              <a:ext uri="{C183D7F6-B498-43B3-948B-1728B52AA6E4}">
                <adec:decorative xmlns:adec="http://schemas.microsoft.com/office/drawing/2017/decorative" val="1"/>
              </a:ext>
            </a:extLst>
          </p:cNvPr>
          <p:cNvSpPr txBox="1"/>
          <p:nvPr/>
        </p:nvSpPr>
        <p:spPr>
          <a:xfrm>
            <a:off x="3388645"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spcBef>
                <a:spcPts val="360"/>
              </a:spcBef>
              <a:buClr>
                <a:srgbClr val="000000"/>
              </a:buClr>
              <a:buSzPts val="2400"/>
              <a:buFont typeface="Arial"/>
              <a:buChar char="•"/>
            </a:pPr>
            <a:endParaRPr lang="en-US" sz="2400" dirty="0"/>
          </a:p>
        </p:txBody>
      </p:sp>
      <p:sp>
        <p:nvSpPr>
          <p:cNvPr id="13" name="Google Shape;358;g17972f5802a_0_886">
            <a:extLst>
              <a:ext uri="{FF2B5EF4-FFF2-40B4-BE49-F238E27FC236}">
                <a16:creationId xmlns:a16="http://schemas.microsoft.com/office/drawing/2014/main" id="{CAC35955-B320-E2EB-AD34-4163A85DC9AD}"/>
              </a:ext>
              <a:ext uri="{C183D7F6-B498-43B3-948B-1728B52AA6E4}">
                <adec:decorative xmlns:adec="http://schemas.microsoft.com/office/drawing/2017/decorative" val="1"/>
              </a:ext>
            </a:extLst>
          </p:cNvPr>
          <p:cNvSpPr/>
          <p:nvPr/>
        </p:nvSpPr>
        <p:spPr>
          <a:xfrm>
            <a:off x="6229334" y="1271488"/>
            <a:ext cx="2491831" cy="872609"/>
          </a:xfrm>
          <a:prstGeom prst="rect">
            <a:avLst/>
          </a:prstGeom>
          <a:solidFill>
            <a:srgbClr val="48BD62"/>
          </a:solidFill>
          <a:ln w="25400" cap="flat" cmpd="sng">
            <a:solidFill>
              <a:srgbClr val="48BD62"/>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4" name="Google Shape;359;g17972f5802a_0_886">
            <a:extLst>
              <a:ext uri="{FF2B5EF4-FFF2-40B4-BE49-F238E27FC236}">
                <a16:creationId xmlns:a16="http://schemas.microsoft.com/office/drawing/2014/main" id="{4A1AA870-A85B-3061-C81D-1416563A9B83}"/>
              </a:ext>
              <a:ext uri="{C183D7F6-B498-43B3-948B-1728B52AA6E4}">
                <adec:decorative xmlns:adec="http://schemas.microsoft.com/office/drawing/2017/decorative" val="1"/>
              </a:ext>
            </a:extLst>
          </p:cNvPr>
          <p:cNvSpPr txBox="1"/>
          <p:nvPr/>
        </p:nvSpPr>
        <p:spPr>
          <a:xfrm>
            <a:off x="6229334"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5" name="Google Shape;360;g17972f5802a_0_886">
            <a:extLst>
              <a:ext uri="{FF2B5EF4-FFF2-40B4-BE49-F238E27FC236}">
                <a16:creationId xmlns:a16="http://schemas.microsoft.com/office/drawing/2014/main" id="{99A9B10C-2753-1A9F-34A8-F6B9768C8961}"/>
              </a:ext>
              <a:ext uri="{C183D7F6-B498-43B3-948B-1728B52AA6E4}">
                <adec:decorative xmlns:adec="http://schemas.microsoft.com/office/drawing/2017/decorative" val="1"/>
              </a:ext>
            </a:extLst>
          </p:cNvPr>
          <p:cNvSpPr/>
          <p:nvPr/>
        </p:nvSpPr>
        <p:spPr>
          <a:xfrm>
            <a:off x="6229334" y="2144098"/>
            <a:ext cx="2491831" cy="3833393"/>
          </a:xfrm>
          <a:prstGeom prst="rect">
            <a:avLst/>
          </a:prstGeom>
          <a:solidFill>
            <a:srgbClr val="CCE6D4">
              <a:alpha val="89803"/>
            </a:srgbClr>
          </a:solidFill>
          <a:ln w="25400" cap="flat" cmpd="sng">
            <a:solidFill>
              <a:srgbClr val="CCE6D4">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6" name="Google Shape;361;g17972f5802a_0_886">
            <a:extLst>
              <a:ext uri="{FF2B5EF4-FFF2-40B4-BE49-F238E27FC236}">
                <a16:creationId xmlns:a16="http://schemas.microsoft.com/office/drawing/2014/main" id="{709D9E27-72BF-D09C-F4A4-43062FD51499}"/>
              </a:ext>
              <a:ext uri="{C183D7F6-B498-43B3-948B-1728B52AA6E4}">
                <adec:decorative xmlns:adec="http://schemas.microsoft.com/office/drawing/2017/decorative" val="1"/>
              </a:ext>
            </a:extLst>
          </p:cNvPr>
          <p:cNvSpPr txBox="1"/>
          <p:nvPr/>
        </p:nvSpPr>
        <p:spPr>
          <a:xfrm>
            <a:off x="6229334" y="2144098"/>
            <a:ext cx="2491831" cy="3833393"/>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endParaRPr sz="1200" dirty="0"/>
          </a:p>
        </p:txBody>
      </p:sp>
      <p:sp>
        <p:nvSpPr>
          <p:cNvPr id="17" name="Google Shape;362;g17972f5802a_0_886">
            <a:extLst>
              <a:ext uri="{FF2B5EF4-FFF2-40B4-BE49-F238E27FC236}">
                <a16:creationId xmlns:a16="http://schemas.microsoft.com/office/drawing/2014/main" id="{4C3972ED-1C21-2B20-F24E-08CE42EAE8B5}"/>
              </a:ext>
              <a:ext uri="{C183D7F6-B498-43B3-948B-1728B52AA6E4}">
                <adec:decorative xmlns:adec="http://schemas.microsoft.com/office/drawing/2017/decorative" val="1"/>
              </a:ext>
            </a:extLst>
          </p:cNvPr>
          <p:cNvSpPr/>
          <p:nvPr/>
        </p:nvSpPr>
        <p:spPr>
          <a:xfrm>
            <a:off x="9070022" y="1271488"/>
            <a:ext cx="2491831" cy="872609"/>
          </a:xfrm>
          <a:prstGeom prst="rect">
            <a:avLst/>
          </a:prstGeom>
          <a:solidFill>
            <a:srgbClr val="6FAB46"/>
          </a:solidFill>
          <a:ln w="25400" cap="flat" cmpd="sng">
            <a:solidFill>
              <a:srgbClr val="6FAB46"/>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18" name="Google Shape;363;g17972f5802a_0_886">
            <a:extLst>
              <a:ext uri="{FF2B5EF4-FFF2-40B4-BE49-F238E27FC236}">
                <a16:creationId xmlns:a16="http://schemas.microsoft.com/office/drawing/2014/main" id="{86076A6E-B4E4-38E0-A86B-FBC1C7B57655}"/>
              </a:ext>
              <a:ext uri="{C183D7F6-B498-43B3-948B-1728B52AA6E4}">
                <adec:decorative xmlns:adec="http://schemas.microsoft.com/office/drawing/2017/decorative" val="1"/>
              </a:ext>
            </a:extLst>
          </p:cNvPr>
          <p:cNvSpPr txBox="1"/>
          <p:nvPr/>
        </p:nvSpPr>
        <p:spPr>
          <a:xfrm>
            <a:off x="9070022" y="1271488"/>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endParaRPr sz="2400" b="1" dirty="0">
              <a:solidFill>
                <a:schemeClr val="tx1">
                  <a:lumMod val="75000"/>
                </a:schemeClr>
              </a:solidFill>
            </a:endParaRPr>
          </a:p>
        </p:txBody>
      </p:sp>
      <p:sp>
        <p:nvSpPr>
          <p:cNvPr id="19" name="Google Shape;364;g17972f5802a_0_886">
            <a:extLst>
              <a:ext uri="{FF2B5EF4-FFF2-40B4-BE49-F238E27FC236}">
                <a16:creationId xmlns:a16="http://schemas.microsoft.com/office/drawing/2014/main" id="{EB502C43-5A8A-A06A-FF2D-C474DA25171A}"/>
              </a:ext>
              <a:ext uri="{C183D7F6-B498-43B3-948B-1728B52AA6E4}">
                <adec:decorative xmlns:adec="http://schemas.microsoft.com/office/drawing/2017/decorative" val="1"/>
              </a:ext>
            </a:extLst>
          </p:cNvPr>
          <p:cNvSpPr/>
          <p:nvPr/>
        </p:nvSpPr>
        <p:spPr>
          <a:xfrm>
            <a:off x="9070022" y="2144098"/>
            <a:ext cx="2491831" cy="3833393"/>
          </a:xfrm>
          <a:prstGeom prst="rect">
            <a:avLst/>
          </a:prstGeom>
          <a:solidFill>
            <a:srgbClr val="D3E1CC">
              <a:alpha val="89803"/>
            </a:srgbClr>
          </a:solidFill>
          <a:ln w="25400" cap="flat" cmpd="sng">
            <a:solidFill>
              <a:srgbClr val="D3E1CC">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dirty="0"/>
          </a:p>
        </p:txBody>
      </p:sp>
      <p:sp>
        <p:nvSpPr>
          <p:cNvPr id="20" name="Google Shape;365;g17972f5802a_0_886">
            <a:extLst>
              <a:ext uri="{FF2B5EF4-FFF2-40B4-BE49-F238E27FC236}">
                <a16:creationId xmlns:a16="http://schemas.microsoft.com/office/drawing/2014/main" id="{F81DEA62-FB3D-81C4-C0CB-D34E9F4B643D}"/>
              </a:ext>
              <a:ext uri="{C183D7F6-B498-43B3-948B-1728B52AA6E4}">
                <adec:decorative xmlns:adec="http://schemas.microsoft.com/office/drawing/2017/decorative" val="1"/>
              </a:ext>
            </a:extLst>
          </p:cNvPr>
          <p:cNvSpPr txBox="1"/>
          <p:nvPr/>
        </p:nvSpPr>
        <p:spPr>
          <a:xfrm>
            <a:off x="9070021" y="2144098"/>
            <a:ext cx="2491831" cy="3833393"/>
          </a:xfrm>
          <a:prstGeom prst="rect">
            <a:avLst/>
          </a:prstGeom>
          <a:noFill/>
          <a:ln>
            <a:noFill/>
          </a:ln>
        </p:spPr>
        <p:txBody>
          <a:bodyPr spcFirstLastPara="1" wrap="square" lIns="128000" tIns="128000" rIns="170675" bIns="192000" anchor="t" anchorCtr="0">
            <a:noAutofit/>
          </a:bodyPr>
          <a:lstStyle/>
          <a:p>
            <a:pPr marL="457189" lvl="2" indent="-228594">
              <a:lnSpc>
                <a:spcPct val="90000"/>
              </a:lnSpc>
              <a:spcBef>
                <a:spcPts val="360"/>
              </a:spcBef>
              <a:buClr>
                <a:srgbClr val="000000"/>
              </a:buClr>
              <a:buSzPts val="2400"/>
              <a:buFont typeface="Arial"/>
              <a:buChar char="•"/>
            </a:pPr>
            <a:endParaRPr lang="en-US" sz="2000" dirty="0">
              <a:solidFill>
                <a:srgbClr val="000000"/>
              </a:solidFill>
              <a:latin typeface="Calibri"/>
              <a:ea typeface="Calibri"/>
              <a:cs typeface="Calibri"/>
              <a:sym typeface="Calibri"/>
            </a:endParaRPr>
          </a:p>
        </p:txBody>
      </p:sp>
      <p:sp>
        <p:nvSpPr>
          <p:cNvPr id="22" name="TextBox 21">
            <a:extLst>
              <a:ext uri="{FF2B5EF4-FFF2-40B4-BE49-F238E27FC236}">
                <a16:creationId xmlns:a16="http://schemas.microsoft.com/office/drawing/2014/main" id="{AEC2B045-2849-6DAE-7917-5AE2DC5852A2}"/>
              </a:ext>
            </a:extLst>
          </p:cNvPr>
          <p:cNvSpPr txBox="1"/>
          <p:nvPr/>
        </p:nvSpPr>
        <p:spPr>
          <a:xfrm>
            <a:off x="712381" y="1519757"/>
            <a:ext cx="2137145" cy="424732"/>
          </a:xfrm>
          <a:prstGeom prst="rect">
            <a:avLst/>
          </a:prstGeom>
          <a:noFill/>
        </p:spPr>
        <p:txBody>
          <a:bodyPr wrap="square" rtlCol="0">
            <a:spAutoFit/>
          </a:bodyPr>
          <a:lstStyle/>
          <a:p>
            <a:pPr algn="ctr">
              <a:lnSpc>
                <a:spcPct val="90000"/>
              </a:lnSpc>
              <a:buClr>
                <a:srgbClr val="000000"/>
              </a:buClr>
              <a:buSzPts val="2400"/>
            </a:pPr>
            <a:r>
              <a:rPr lang="en-US" sz="2400" b="1" dirty="0">
                <a:solidFill>
                  <a:schemeClr val="tx1">
                    <a:lumMod val="75000"/>
                  </a:schemeClr>
                </a:solidFill>
                <a:latin typeface="Calibri"/>
                <a:ea typeface="Calibri"/>
                <a:cs typeface="Calibri"/>
                <a:sym typeface="Calibri"/>
              </a:rPr>
              <a:t>For patients</a:t>
            </a:r>
            <a:endParaRPr lang="en-US" sz="2400" b="1" dirty="0">
              <a:solidFill>
                <a:schemeClr val="tx1">
                  <a:lumMod val="75000"/>
                </a:schemeClr>
              </a:solidFill>
            </a:endParaRPr>
          </a:p>
        </p:txBody>
      </p:sp>
      <p:sp>
        <p:nvSpPr>
          <p:cNvPr id="23" name="TextBox 22">
            <a:extLst>
              <a:ext uri="{FF2B5EF4-FFF2-40B4-BE49-F238E27FC236}">
                <a16:creationId xmlns:a16="http://schemas.microsoft.com/office/drawing/2014/main" id="{CEAE4965-CF95-ED40-AFCF-0FEBB5B62FAF}"/>
              </a:ext>
            </a:extLst>
          </p:cNvPr>
          <p:cNvSpPr txBox="1"/>
          <p:nvPr/>
        </p:nvSpPr>
        <p:spPr>
          <a:xfrm>
            <a:off x="547957" y="2291632"/>
            <a:ext cx="2219379" cy="2739211"/>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en-US" sz="2000" dirty="0">
                <a:solidFill>
                  <a:srgbClr val="000000"/>
                </a:solidFill>
                <a:latin typeface="Calibri"/>
                <a:ea typeface="Calibri"/>
                <a:cs typeface="Calibri"/>
                <a:sym typeface="Calibri"/>
              </a:rPr>
              <a:t>Chairs, or bench if no chairs available</a:t>
            </a:r>
            <a:endParaRPr lang="en-US" sz="1200" dirty="0"/>
          </a:p>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Food and water</a:t>
            </a:r>
            <a:endParaRPr lang="en-US" sz="1200" dirty="0"/>
          </a:p>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Hand hygiene station</a:t>
            </a:r>
          </a:p>
          <a:p>
            <a:pPr marL="228594" lvl="1" indent="-228594">
              <a:lnSpc>
                <a:spcPct val="90000"/>
              </a:lnSpc>
              <a:spcBef>
                <a:spcPts val="360"/>
              </a:spcBef>
              <a:buClr>
                <a:srgbClr val="000000"/>
              </a:buClr>
              <a:buSzPts val="2400"/>
              <a:buFont typeface="Arial"/>
              <a:buChar char="•"/>
            </a:pPr>
            <a:r>
              <a:rPr lang="en-US" sz="2000" dirty="0">
                <a:latin typeface="Calibri"/>
                <a:cs typeface="Calibri"/>
                <a:sym typeface="Calibri"/>
              </a:rPr>
              <a:t>Separate toilet or latrine</a:t>
            </a:r>
            <a:endParaRPr lang="en-US" sz="1200" dirty="0"/>
          </a:p>
          <a:p>
            <a:endParaRPr lang="en-US" dirty="0">
              <a:solidFill>
                <a:srgbClr val="000000"/>
              </a:solidFill>
              <a:latin typeface="Calibri" panose="020F0502020204030204" pitchFamily="34" charset="0"/>
            </a:endParaRPr>
          </a:p>
        </p:txBody>
      </p:sp>
      <p:sp>
        <p:nvSpPr>
          <p:cNvPr id="24" name="TextBox 23">
            <a:extLst>
              <a:ext uri="{FF2B5EF4-FFF2-40B4-BE49-F238E27FC236}">
                <a16:creationId xmlns:a16="http://schemas.microsoft.com/office/drawing/2014/main" id="{31B0CEDB-AFFA-965D-1CD0-92DF68D620D9}"/>
              </a:ext>
            </a:extLst>
          </p:cNvPr>
          <p:cNvSpPr txBox="1"/>
          <p:nvPr/>
        </p:nvSpPr>
        <p:spPr>
          <a:xfrm>
            <a:off x="3519377" y="1371600"/>
            <a:ext cx="2222204" cy="1034129"/>
          </a:xfrm>
          <a:prstGeom prst="rect">
            <a:avLst/>
          </a:prstGeom>
          <a:noFill/>
        </p:spPr>
        <p:txBody>
          <a:bodyPr wrap="square" rtlCol="0">
            <a:spAutoFit/>
          </a:bodyPr>
          <a:lstStyle/>
          <a:p>
            <a:pPr algn="ctr">
              <a:lnSpc>
                <a:spcPct val="90000"/>
              </a:lnSpc>
              <a:buClr>
                <a:srgbClr val="000000"/>
              </a:buClr>
              <a:buSzPts val="2400"/>
            </a:pPr>
            <a:r>
              <a:rPr lang="en-US" sz="2400" b="1" dirty="0">
                <a:solidFill>
                  <a:schemeClr val="tx1">
                    <a:lumMod val="75000"/>
                  </a:schemeClr>
                </a:solidFill>
                <a:latin typeface="Calibri"/>
                <a:ea typeface="Calibri"/>
                <a:cs typeface="Calibri"/>
                <a:sym typeface="Calibri"/>
              </a:rPr>
              <a:t>Patient care</a:t>
            </a:r>
          </a:p>
          <a:p>
            <a:pPr algn="ctr">
              <a:lnSpc>
                <a:spcPct val="90000"/>
              </a:lnSpc>
              <a:buClr>
                <a:srgbClr val="000000"/>
              </a:buClr>
              <a:buSzPts val="2400"/>
            </a:pPr>
            <a:r>
              <a:rPr lang="en-US" sz="2400" b="1" dirty="0">
                <a:solidFill>
                  <a:schemeClr val="tx1">
                    <a:lumMod val="75000"/>
                  </a:schemeClr>
                </a:solidFill>
                <a:latin typeface="Calibri"/>
                <a:cs typeface="Calibri"/>
                <a:sym typeface="Calibri"/>
              </a:rPr>
              <a:t>(IF REQUIRED)</a:t>
            </a:r>
            <a:endParaRPr lang="en-US" sz="2400" b="1" dirty="0">
              <a:solidFill>
                <a:schemeClr val="tx1">
                  <a:lumMod val="75000"/>
                </a:schemeClr>
              </a:solidFill>
            </a:endParaRPr>
          </a:p>
          <a:p>
            <a:endParaRPr lang="en-US" dirty="0">
              <a:solidFill>
                <a:srgbClr val="000000"/>
              </a:solidFill>
              <a:latin typeface="Calibri" panose="020F0502020204030204" pitchFamily="34" charset="0"/>
            </a:endParaRPr>
          </a:p>
        </p:txBody>
      </p:sp>
      <p:sp>
        <p:nvSpPr>
          <p:cNvPr id="25" name="TextBox 24">
            <a:extLst>
              <a:ext uri="{FF2B5EF4-FFF2-40B4-BE49-F238E27FC236}">
                <a16:creationId xmlns:a16="http://schemas.microsoft.com/office/drawing/2014/main" id="{12E0150E-7932-B03A-B7CD-C070BE29F8F8}"/>
              </a:ext>
            </a:extLst>
          </p:cNvPr>
          <p:cNvSpPr txBox="1"/>
          <p:nvPr/>
        </p:nvSpPr>
        <p:spPr>
          <a:xfrm>
            <a:off x="3519377" y="2291632"/>
            <a:ext cx="2222204" cy="3294880"/>
          </a:xfrm>
          <a:prstGeom prst="rect">
            <a:avLst/>
          </a:prstGeom>
          <a:noFill/>
        </p:spPr>
        <p:txBody>
          <a:bodyPr wrap="square" rtlCol="0">
            <a:spAutoFit/>
          </a:bodyPr>
          <a:lstStyle/>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PPE for healthcare workers </a:t>
            </a:r>
          </a:p>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Hand hygiene stations for healthcare workers</a:t>
            </a:r>
          </a:p>
          <a:p>
            <a:pPr marL="228594" lvl="1" indent="-228594">
              <a:lnSpc>
                <a:spcPct val="90000"/>
              </a:lnSpc>
              <a:spcBef>
                <a:spcPts val="360"/>
              </a:spcBef>
              <a:buSzPts val="2400"/>
              <a:buFont typeface="Arial"/>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Designated patient care equipment</a:t>
            </a:r>
            <a:endParaRPr lang="en-US" sz="2400" dirty="0"/>
          </a:p>
          <a:p>
            <a:endParaRPr lang="en-US" dirty="0">
              <a:solidFill>
                <a:srgbClr val="000000"/>
              </a:solidFill>
              <a:latin typeface="Calibri" panose="020F0502020204030204" pitchFamily="34" charset="0"/>
            </a:endParaRPr>
          </a:p>
        </p:txBody>
      </p:sp>
      <p:sp>
        <p:nvSpPr>
          <p:cNvPr id="26" name="TextBox 25">
            <a:extLst>
              <a:ext uri="{FF2B5EF4-FFF2-40B4-BE49-F238E27FC236}">
                <a16:creationId xmlns:a16="http://schemas.microsoft.com/office/drawing/2014/main" id="{372D2882-48A1-30E5-0A83-00A289D195C4}"/>
              </a:ext>
            </a:extLst>
          </p:cNvPr>
          <p:cNvSpPr txBox="1"/>
          <p:nvPr/>
        </p:nvSpPr>
        <p:spPr>
          <a:xfrm>
            <a:off x="6311526" y="1339701"/>
            <a:ext cx="2322111" cy="1107996"/>
          </a:xfrm>
          <a:prstGeom prst="rect">
            <a:avLst/>
          </a:prstGeom>
          <a:noFill/>
        </p:spPr>
        <p:txBody>
          <a:bodyPr wrap="square" rtlCol="0">
            <a:spAutoFit/>
          </a:bodyPr>
          <a:lstStyle/>
          <a:p>
            <a:pPr algn="ctr"/>
            <a:r>
              <a:rPr lang="en-US" sz="2400" b="1" dirty="0">
                <a:solidFill>
                  <a:schemeClr val="tx1">
                    <a:lumMod val="75000"/>
                  </a:schemeClr>
                </a:solidFill>
                <a:latin typeface="Calibri"/>
                <a:ea typeface="Calibri"/>
                <a:cs typeface="Calibri"/>
                <a:sym typeface="Calibri"/>
              </a:rPr>
              <a:t>Cleaning and disinfection</a:t>
            </a:r>
            <a:endParaRPr lang="en-US" sz="2400" b="1" dirty="0">
              <a:solidFill>
                <a:schemeClr val="tx1">
                  <a:lumMod val="75000"/>
                </a:schemeClr>
              </a:solidFill>
            </a:endParaRPr>
          </a:p>
          <a:p>
            <a:endParaRPr lang="en-US" dirty="0">
              <a:solidFill>
                <a:srgbClr val="000000"/>
              </a:solidFill>
              <a:latin typeface="Calibri" panose="020F0502020204030204" pitchFamily="34" charset="0"/>
            </a:endParaRPr>
          </a:p>
        </p:txBody>
      </p:sp>
      <p:sp>
        <p:nvSpPr>
          <p:cNvPr id="27" name="TextBox 26">
            <a:extLst>
              <a:ext uri="{FF2B5EF4-FFF2-40B4-BE49-F238E27FC236}">
                <a16:creationId xmlns:a16="http://schemas.microsoft.com/office/drawing/2014/main" id="{D1BADE82-6604-653F-F440-5683C7000E16}"/>
              </a:ext>
            </a:extLst>
          </p:cNvPr>
          <p:cNvSpPr txBox="1"/>
          <p:nvPr/>
        </p:nvSpPr>
        <p:spPr>
          <a:xfrm>
            <a:off x="6229332" y="2268337"/>
            <a:ext cx="2322111" cy="3518912"/>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en-US" sz="2000" dirty="0">
                <a:solidFill>
                  <a:srgbClr val="000000"/>
                </a:solidFill>
                <a:latin typeface="Calibri"/>
                <a:ea typeface="Calibri"/>
                <a:cs typeface="Calibri"/>
                <a:sym typeface="Calibri"/>
              </a:rPr>
              <a:t>0.5% chlorine solution (for disinfection) or other approved hospital  disinfectant*</a:t>
            </a:r>
            <a:endParaRPr lang="en-US" sz="1200" dirty="0"/>
          </a:p>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Soap and water</a:t>
            </a:r>
            <a:endParaRPr lang="en-US" sz="1200" dirty="0"/>
          </a:p>
          <a:p>
            <a:pPr marL="228594" lvl="1" indent="-228594">
              <a:lnSpc>
                <a:spcPct val="90000"/>
              </a:lnSpc>
              <a:spcBef>
                <a:spcPts val="360"/>
              </a:spcBef>
              <a:buClr>
                <a:srgbClr val="000000"/>
              </a:buClr>
              <a:buSzPts val="2400"/>
              <a:buFont typeface="Arial"/>
              <a:buChar char="•"/>
            </a:pPr>
            <a:r>
              <a:rPr lang="en-US" sz="2000" dirty="0">
                <a:solidFill>
                  <a:srgbClr val="000000"/>
                </a:solidFill>
                <a:latin typeface="Calibri"/>
                <a:ea typeface="Calibri"/>
                <a:cs typeface="Calibri"/>
                <a:sym typeface="Calibri"/>
              </a:rPr>
              <a:t>Cleaning equipment (buckets, cloths, mop)</a:t>
            </a:r>
            <a:endParaRPr lang="en-US" sz="1200" dirty="0"/>
          </a:p>
          <a:p>
            <a:endParaRPr lang="en-US" dirty="0">
              <a:solidFill>
                <a:srgbClr val="000000"/>
              </a:solidFill>
              <a:latin typeface="Calibri" panose="020F0502020204030204" pitchFamily="34" charset="0"/>
            </a:endParaRPr>
          </a:p>
        </p:txBody>
      </p:sp>
      <p:sp>
        <p:nvSpPr>
          <p:cNvPr id="28" name="TextBox 27">
            <a:extLst>
              <a:ext uri="{FF2B5EF4-FFF2-40B4-BE49-F238E27FC236}">
                <a16:creationId xmlns:a16="http://schemas.microsoft.com/office/drawing/2014/main" id="{DD98F938-EB1F-9E14-DEA6-FA7ED5661FFF}"/>
              </a:ext>
            </a:extLst>
          </p:cNvPr>
          <p:cNvSpPr txBox="1"/>
          <p:nvPr/>
        </p:nvSpPr>
        <p:spPr>
          <a:xfrm>
            <a:off x="9203582" y="1371600"/>
            <a:ext cx="2173255" cy="738664"/>
          </a:xfrm>
          <a:prstGeom prst="rect">
            <a:avLst/>
          </a:prstGeom>
          <a:noFill/>
        </p:spPr>
        <p:txBody>
          <a:bodyPr wrap="square" rtlCol="0">
            <a:spAutoFit/>
          </a:bodyPr>
          <a:lstStyle/>
          <a:p>
            <a:pPr algn="ctr"/>
            <a:r>
              <a:rPr lang="en-US" sz="2400" b="1" dirty="0">
                <a:solidFill>
                  <a:schemeClr val="tx1">
                    <a:lumMod val="75000"/>
                  </a:schemeClr>
                </a:solidFill>
                <a:latin typeface="Calibri"/>
                <a:ea typeface="Calibri"/>
                <a:cs typeface="Calibri"/>
                <a:sym typeface="Calibri"/>
              </a:rPr>
              <a:t>Waste</a:t>
            </a:r>
            <a:endParaRPr lang="en-US" sz="2400" b="1" dirty="0">
              <a:solidFill>
                <a:schemeClr val="tx1">
                  <a:lumMod val="75000"/>
                </a:schemeClr>
              </a:solidFill>
            </a:endParaRPr>
          </a:p>
          <a:p>
            <a:endParaRPr lang="en-US" dirty="0">
              <a:solidFill>
                <a:srgbClr val="000000"/>
              </a:solidFill>
              <a:latin typeface="Calibri" panose="020F0502020204030204" pitchFamily="34" charset="0"/>
            </a:endParaRPr>
          </a:p>
        </p:txBody>
      </p:sp>
      <p:sp>
        <p:nvSpPr>
          <p:cNvPr id="29" name="TextBox 28">
            <a:extLst>
              <a:ext uri="{FF2B5EF4-FFF2-40B4-BE49-F238E27FC236}">
                <a16:creationId xmlns:a16="http://schemas.microsoft.com/office/drawing/2014/main" id="{C9E73612-B04C-D9C7-5623-EB406B328407}"/>
              </a:ext>
            </a:extLst>
          </p:cNvPr>
          <p:cNvSpPr txBox="1"/>
          <p:nvPr/>
        </p:nvSpPr>
        <p:spPr>
          <a:xfrm>
            <a:off x="9121388" y="2291632"/>
            <a:ext cx="2351142" cy="1251625"/>
          </a:xfrm>
          <a:prstGeom prst="rect">
            <a:avLst/>
          </a:prstGeom>
          <a:noFill/>
        </p:spPr>
        <p:txBody>
          <a:bodyPr wrap="square" rtlCol="0">
            <a:spAutoFit/>
          </a:bodyPr>
          <a:lstStyle/>
          <a:p>
            <a:pPr marL="228594" lvl="1" indent="-228594">
              <a:lnSpc>
                <a:spcPct val="90000"/>
              </a:lnSpc>
              <a:buClr>
                <a:srgbClr val="000000"/>
              </a:buClr>
              <a:buSzPts val="2400"/>
              <a:buFont typeface="Arial"/>
              <a:buChar char="•"/>
            </a:pPr>
            <a:r>
              <a:rPr lang="de-DE" sz="2000">
                <a:solidFill>
                  <a:srgbClr val="000000"/>
                </a:solidFill>
                <a:latin typeface="Calibri"/>
                <a:ea typeface="Calibri"/>
                <a:cs typeface="Calibri"/>
                <a:sym typeface="Calibri"/>
              </a:rPr>
              <a:t>Biohazard waste bin (red)</a:t>
            </a:r>
            <a:endParaRPr lang="de-DE" sz="1200"/>
          </a:p>
          <a:p>
            <a:pPr marL="0" lvl="1" indent="-228594">
              <a:lnSpc>
                <a:spcPct val="90000"/>
              </a:lnSpc>
              <a:spcBef>
                <a:spcPts val="360"/>
              </a:spcBef>
              <a:buClr>
                <a:srgbClr val="000000"/>
              </a:buClr>
              <a:buSzPts val="2400"/>
              <a:buFont typeface="Arial"/>
              <a:buChar char="•"/>
            </a:pPr>
            <a:r>
              <a:rPr lang="de-DE" sz="2000">
                <a:solidFill>
                  <a:srgbClr val="000000"/>
                </a:solidFill>
                <a:latin typeface="Calibri"/>
                <a:ea typeface="Calibri"/>
                <a:cs typeface="Calibri"/>
                <a:sym typeface="Calibri"/>
              </a:rPr>
              <a:t>General waste bin</a:t>
            </a:r>
          </a:p>
          <a:p>
            <a:endParaRPr lang="en-US" dirty="0">
              <a:solidFill>
                <a:srgbClr val="000000"/>
              </a:solidFill>
              <a:latin typeface="Calibri" panose="020F0502020204030204" pitchFamily="34" charset="0"/>
            </a:endParaRPr>
          </a:p>
        </p:txBody>
      </p:sp>
      <p:sp>
        <p:nvSpPr>
          <p:cNvPr id="4" name="TextBox 3">
            <a:extLst>
              <a:ext uri="{FF2B5EF4-FFF2-40B4-BE49-F238E27FC236}">
                <a16:creationId xmlns:a16="http://schemas.microsoft.com/office/drawing/2014/main" id="{6963FD61-8228-33F5-B765-010B92B64890}"/>
              </a:ext>
            </a:extLst>
          </p:cNvPr>
          <p:cNvSpPr txBox="1"/>
          <p:nvPr/>
        </p:nvSpPr>
        <p:spPr>
          <a:xfrm>
            <a:off x="611333" y="6350000"/>
            <a:ext cx="7714222" cy="369332"/>
          </a:xfrm>
          <a:prstGeom prst="rect">
            <a:avLst/>
          </a:prstGeom>
          <a:noFill/>
        </p:spPr>
        <p:txBody>
          <a:bodyPr wrap="square" lIns="91440" tIns="45720" rIns="91440" bIns="45720" rtlCol="0" anchor="t">
            <a:spAutoFit/>
          </a:bodyPr>
          <a:lstStyle/>
          <a:p>
            <a:r>
              <a:rPr lang="en-US" dirty="0">
                <a:solidFill>
                  <a:srgbClr val="000000"/>
                </a:solidFill>
                <a:latin typeface="Calibri"/>
                <a:cs typeface="Calibri"/>
              </a:rPr>
              <a:t>* Alcohol at 70-90% (ethanol, isopropyl), improved hydrogen peroxide ≥ 0.5% </a:t>
            </a: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8888578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009" y="421844"/>
            <a:ext cx="10972800" cy="915183"/>
          </a:xfrm>
        </p:spPr>
        <p:txBody>
          <a:bodyPr lIns="91440" tIns="45720" rIns="91440" bIns="45720" anchor="b" anchorCtr="0">
            <a:noAutofit/>
          </a:bodyPr>
          <a:lstStyle/>
          <a:p>
            <a:r>
              <a:rPr lang="en-US" sz="4000" dirty="0">
                <a:solidFill>
                  <a:schemeClr val="accent5">
                    <a:lumMod val="75000"/>
                  </a:schemeClr>
                </a:solidFill>
                <a:latin typeface="Calibri Light"/>
                <a:cs typeface="Calibri Light"/>
              </a:rPr>
              <a:t>PPE Removal Area Equipment &amp; Supplies</a:t>
            </a:r>
          </a:p>
        </p:txBody>
      </p:sp>
      <p:sp>
        <p:nvSpPr>
          <p:cNvPr id="4" name="Text Placeholder 2">
            <a:extLst>
              <a:ext uri="{FF2B5EF4-FFF2-40B4-BE49-F238E27FC236}">
                <a16:creationId xmlns:a16="http://schemas.microsoft.com/office/drawing/2014/main" id="{6EA8CA66-72C4-4412-9EA3-9D9941D10208}"/>
              </a:ext>
            </a:extLst>
          </p:cNvPr>
          <p:cNvSpPr txBox="1">
            <a:spLocks/>
          </p:cNvSpPr>
          <p:nvPr/>
        </p:nvSpPr>
        <p:spPr bwMode="auto">
          <a:xfrm>
            <a:off x="661324" y="1090252"/>
            <a:ext cx="8229600" cy="524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altLang="fr-FR" dirty="0">
              <a:solidFill>
                <a:schemeClr val="accent4">
                  <a:lumMod val="50000"/>
                </a:schemeClr>
              </a:solidFill>
              <a:latin typeface="Calibri"/>
              <a:cs typeface="Calibri"/>
            </a:endParaRPr>
          </a:p>
          <a:p>
            <a:pPr>
              <a:buClr>
                <a:schemeClr val="accent2">
                  <a:lumMod val="60000"/>
                  <a:lumOff val="40000"/>
                </a:schemeClr>
              </a:buClr>
              <a:buFont typeface="Arial" panose="020B0604020202020204" pitchFamily="34" charset="0"/>
              <a:buChar char="•"/>
            </a:pPr>
            <a:r>
              <a:rPr lang="en-US" altLang="fr-FR" sz="3000" dirty="0">
                <a:solidFill>
                  <a:srgbClr val="000000"/>
                </a:solidFill>
                <a:latin typeface="Calibri"/>
                <a:cs typeface="Calibri"/>
              </a:rPr>
              <a:t>The PPE removal area should have: </a:t>
            </a:r>
            <a:endParaRPr lang="en-US" sz="3000" dirty="0">
              <a:solidFill>
                <a:srgbClr val="000000"/>
              </a:solidFill>
              <a:latin typeface="Calibri"/>
              <a:cs typeface="Calibri"/>
            </a:endParaRPr>
          </a:p>
          <a:p>
            <a:pPr marL="913765" lvl="1" indent="-456565">
              <a:buClr>
                <a:schemeClr val="accent2">
                  <a:lumMod val="60000"/>
                  <a:lumOff val="40000"/>
                </a:schemeClr>
              </a:buClr>
              <a:buFont typeface="Wingdings" panose="05000000000000000000" pitchFamily="2" charset="2"/>
              <a:buChar char="§"/>
            </a:pPr>
            <a:r>
              <a:rPr lang="en-US" altLang="fr-FR" sz="2800" dirty="0">
                <a:solidFill>
                  <a:srgbClr val="000000"/>
                </a:solidFill>
                <a:latin typeface="Calibri"/>
                <a:cs typeface="Calibri"/>
              </a:rPr>
              <a:t>Bucket of strong (0.5%) chlorine solution (for non-porous items, such as boots, goggles)</a:t>
            </a:r>
          </a:p>
          <a:p>
            <a:pPr marL="913765" lvl="1" indent="-456565">
              <a:buClr>
                <a:schemeClr val="accent2">
                  <a:lumMod val="60000"/>
                  <a:lumOff val="40000"/>
                </a:schemeClr>
              </a:buClr>
              <a:buFont typeface="Wingdings" panose="05000000000000000000" pitchFamily="2" charset="2"/>
              <a:buChar char="§"/>
            </a:pPr>
            <a:r>
              <a:rPr lang="en-US" altLang="fr-FR" sz="2800" dirty="0">
                <a:solidFill>
                  <a:srgbClr val="000000"/>
                </a:solidFill>
                <a:latin typeface="Calibri"/>
                <a:cs typeface="Calibri"/>
              </a:rPr>
              <a:t>Bucket of mild (0.05%) chlorine solution (for porous items, such as cloth gowns)</a:t>
            </a:r>
          </a:p>
          <a:p>
            <a:pPr marL="914377" lvl="1" indent="-457189">
              <a:buClr>
                <a:schemeClr val="accent2">
                  <a:lumMod val="60000"/>
                  <a:lumOff val="40000"/>
                </a:schemeClr>
              </a:buClr>
              <a:buFont typeface="Wingdings" panose="05000000000000000000" pitchFamily="2" charset="2"/>
              <a:buChar char="§"/>
            </a:pPr>
            <a:r>
              <a:rPr lang="en-US" altLang="fr-FR" sz="2800" dirty="0">
                <a:solidFill>
                  <a:srgbClr val="000000"/>
                </a:solidFill>
                <a:latin typeface="Calibri"/>
                <a:cs typeface="Calibri"/>
              </a:rPr>
              <a:t>Container with a lid for infectious waste</a:t>
            </a:r>
          </a:p>
          <a:p>
            <a:pPr marL="914377" lvl="1" indent="-457189">
              <a:buClr>
                <a:schemeClr val="accent2">
                  <a:lumMod val="60000"/>
                  <a:lumOff val="40000"/>
                </a:schemeClr>
              </a:buClr>
              <a:buFont typeface="Wingdings" panose="05000000000000000000" pitchFamily="2" charset="2"/>
              <a:buChar char="§"/>
            </a:pPr>
            <a:r>
              <a:rPr lang="en-US" altLang="fr-FR" sz="2800" dirty="0">
                <a:solidFill>
                  <a:srgbClr val="000000"/>
                </a:solidFill>
                <a:latin typeface="Calibri"/>
                <a:cs typeface="Calibri"/>
              </a:rPr>
              <a:t>Container for reusable PPE</a:t>
            </a:r>
          </a:p>
          <a:p>
            <a:pPr marL="914377" lvl="1" indent="-457189">
              <a:buClr>
                <a:schemeClr val="accent2">
                  <a:lumMod val="60000"/>
                  <a:lumOff val="40000"/>
                </a:schemeClr>
              </a:buClr>
              <a:buFont typeface="Wingdings" panose="05000000000000000000" pitchFamily="2" charset="2"/>
              <a:buChar char="§"/>
            </a:pPr>
            <a:r>
              <a:rPr lang="en-US" altLang="fr-FR" sz="2800" dirty="0">
                <a:solidFill>
                  <a:srgbClr val="000000"/>
                </a:solidFill>
                <a:latin typeface="Calibri"/>
                <a:cs typeface="Calibri"/>
              </a:rPr>
              <a:t>Hand hygiene supplies</a:t>
            </a:r>
          </a:p>
          <a:p>
            <a:pPr marL="456554" lvl="1" indent="0">
              <a:buNone/>
            </a:pPr>
            <a:endParaRPr lang="en-US" altLang="fr-FR" dirty="0">
              <a:solidFill>
                <a:schemeClr val="accent4">
                  <a:lumMod val="50000"/>
                </a:schemeClr>
              </a:solidFill>
              <a:cs typeface="Calibri" panose="020F0502020204030204" pitchFamily="34" charset="0"/>
            </a:endParaRPr>
          </a:p>
          <a:p>
            <a:pPr marL="0" indent="0">
              <a:buNone/>
            </a:pPr>
            <a:endParaRPr lang="en-US" altLang="fr-FR" dirty="0">
              <a:solidFill>
                <a:schemeClr val="accent4">
                  <a:lumMod val="50000"/>
                </a:schemeClr>
              </a:solidFill>
              <a:latin typeface="Calibri"/>
              <a:cs typeface="Calibri"/>
            </a:endParaRPr>
          </a:p>
          <a:p>
            <a:pPr marL="342257" lvl="2" indent="-342257">
              <a:buChar char="§"/>
            </a:pPr>
            <a:endParaRPr lang="en-US" altLang="fr-FR" dirty="0">
              <a:solidFill>
                <a:schemeClr val="accent4">
                  <a:lumMod val="50000"/>
                </a:schemeClr>
              </a:solidFill>
              <a:cs typeface="Calibri" panose="020F0502020204030204" pitchFamily="34" charset="0"/>
            </a:endParaRPr>
          </a:p>
          <a:p>
            <a:pPr marL="856593" lvl="2" indent="-457189">
              <a:buClr>
                <a:srgbClr val="005DAA"/>
              </a:buClr>
              <a:buFont typeface="+mj-lt"/>
              <a:buAutoNum type="arabicPeriod"/>
            </a:pPr>
            <a:endParaRPr lang="en-US" altLang="fr-FR" dirty="0">
              <a:solidFill>
                <a:schemeClr val="accent4">
                  <a:lumMod val="50000"/>
                </a:schemeClr>
              </a:solidFill>
              <a:cs typeface="Calibri" panose="020F0502020204030204" pitchFamily="34" charset="0"/>
            </a:endParaRPr>
          </a:p>
        </p:txBody>
      </p:sp>
      <p:grpSp>
        <p:nvGrpSpPr>
          <p:cNvPr id="5" name="Group 4" descr="Photo of a red bin with lid with the word &quot;biohazard&quot; and a biohazard symbol on it. Text under photo says &quot;Biohazard waste bin (can be yellow or red)&quot;">
            <a:extLst>
              <a:ext uri="{FF2B5EF4-FFF2-40B4-BE49-F238E27FC236}">
                <a16:creationId xmlns:a16="http://schemas.microsoft.com/office/drawing/2014/main" id="{0673CDDE-2BD2-44FB-BCE2-1E42C2F07078}"/>
              </a:ext>
            </a:extLst>
          </p:cNvPr>
          <p:cNvGrpSpPr/>
          <p:nvPr/>
        </p:nvGrpSpPr>
        <p:grpSpPr>
          <a:xfrm>
            <a:off x="8541912" y="797095"/>
            <a:ext cx="2512881" cy="2810920"/>
            <a:chOff x="3100953" y="1980505"/>
            <a:chExt cx="1832655" cy="2050999"/>
          </a:xfrm>
        </p:grpSpPr>
        <p:sp>
          <p:nvSpPr>
            <p:cNvPr id="6" name="TextBox 5">
              <a:extLst>
                <a:ext uri="{FF2B5EF4-FFF2-40B4-BE49-F238E27FC236}">
                  <a16:creationId xmlns:a16="http://schemas.microsoft.com/office/drawing/2014/main" id="{A4B313B3-E8C8-4804-B7E4-3A255C944A12}"/>
                </a:ext>
              </a:extLst>
            </p:cNvPr>
            <p:cNvSpPr txBox="1"/>
            <p:nvPr/>
          </p:nvSpPr>
          <p:spPr>
            <a:xfrm>
              <a:off x="3100953" y="3604821"/>
              <a:ext cx="1832655" cy="426683"/>
            </a:xfrm>
            <a:prstGeom prst="rect">
              <a:avLst/>
            </a:prstGeom>
            <a:noFill/>
          </p:spPr>
          <p:txBody>
            <a:bodyPr wrap="square" rtlCol="0">
              <a:spAutoFit/>
            </a:bodyPr>
            <a:lstStyle/>
            <a:p>
              <a:pPr algn="ctr" defTabSz="457189"/>
              <a:r>
                <a:rPr lang="en-US" sz="1600" b="1" dirty="0">
                  <a:solidFill>
                    <a:prstClr val="black"/>
                  </a:solidFill>
                  <a:latin typeface="Calibri" panose="020F0502020204030204"/>
                </a:rPr>
                <a:t>Biohazard waste bin</a:t>
              </a:r>
            </a:p>
            <a:p>
              <a:pPr algn="ctr" defTabSz="457189"/>
              <a:r>
                <a:rPr lang="en-US" sz="1600" b="1" dirty="0">
                  <a:solidFill>
                    <a:prstClr val="black"/>
                  </a:solidFill>
                  <a:latin typeface="Calibri" panose="020F0502020204030204"/>
                </a:rPr>
                <a:t>(can be yellow or red)</a:t>
              </a:r>
            </a:p>
          </p:txBody>
        </p:sp>
        <p:pic>
          <p:nvPicPr>
            <p:cNvPr id="7" name="Picture 6">
              <a:extLst>
                <a:ext uri="{FF2B5EF4-FFF2-40B4-BE49-F238E27FC236}">
                  <a16:creationId xmlns:a16="http://schemas.microsoft.com/office/drawing/2014/main" id="{C83A2B18-16E3-4029-B8C8-065162A2B62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3353830" y="1980505"/>
              <a:ext cx="1326903" cy="1599316"/>
            </a:xfrm>
            <a:prstGeom prst="rect">
              <a:avLst/>
            </a:prstGeom>
          </p:spPr>
        </p:pic>
      </p:grpSp>
      <p:grpSp>
        <p:nvGrpSpPr>
          <p:cNvPr id="8" name="Group 7" descr="Photo of a bucket. Text under bucket says &quot;Bucket for dirty, reusable PPE to be reprocessed.&quot;">
            <a:extLst>
              <a:ext uri="{FF2B5EF4-FFF2-40B4-BE49-F238E27FC236}">
                <a16:creationId xmlns:a16="http://schemas.microsoft.com/office/drawing/2014/main" id="{FB979C55-C1FF-4BF1-8707-A73443FE01BC}"/>
              </a:ext>
            </a:extLst>
          </p:cNvPr>
          <p:cNvGrpSpPr/>
          <p:nvPr/>
        </p:nvGrpSpPr>
        <p:grpSpPr>
          <a:xfrm>
            <a:off x="8564526" y="3939351"/>
            <a:ext cx="2467655" cy="2732098"/>
            <a:chOff x="6285170" y="2858392"/>
            <a:chExt cx="2467655" cy="2732098"/>
          </a:xfrm>
        </p:grpSpPr>
        <p:sp>
          <p:nvSpPr>
            <p:cNvPr id="9" name="TextBox 8">
              <a:extLst>
                <a:ext uri="{FF2B5EF4-FFF2-40B4-BE49-F238E27FC236}">
                  <a16:creationId xmlns:a16="http://schemas.microsoft.com/office/drawing/2014/main" id="{1C579D8D-ADAF-4541-B6D9-E4CB12F68E58}"/>
                </a:ext>
              </a:extLst>
            </p:cNvPr>
            <p:cNvSpPr txBox="1"/>
            <p:nvPr/>
          </p:nvSpPr>
          <p:spPr>
            <a:xfrm>
              <a:off x="6285170" y="5005715"/>
              <a:ext cx="2467655" cy="584775"/>
            </a:xfrm>
            <a:prstGeom prst="rect">
              <a:avLst/>
            </a:prstGeom>
            <a:noFill/>
          </p:spPr>
          <p:txBody>
            <a:bodyPr wrap="square" rtlCol="0">
              <a:spAutoFit/>
            </a:bodyPr>
            <a:lstStyle/>
            <a:p>
              <a:pPr algn="ctr" defTabSz="457189"/>
              <a:r>
                <a:rPr lang="en-US" sz="1600" b="1" dirty="0">
                  <a:solidFill>
                    <a:prstClr val="black"/>
                  </a:solidFill>
                  <a:latin typeface="Calibri" panose="020F0502020204030204"/>
                </a:rPr>
                <a:t>Bucket for dirty, reusable PPE to be reprocessed</a:t>
              </a:r>
            </a:p>
          </p:txBody>
        </p:sp>
        <p:pic>
          <p:nvPicPr>
            <p:cNvPr id="10" name="Picture 9">
              <a:extLst>
                <a:ext uri="{FF2B5EF4-FFF2-40B4-BE49-F238E27FC236}">
                  <a16:creationId xmlns:a16="http://schemas.microsoft.com/office/drawing/2014/main" id="{E22DB3E3-11E6-45AF-94F5-D04092CA7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786" y="2858392"/>
              <a:ext cx="1998024" cy="1998024"/>
            </a:xfrm>
            <a:prstGeom prst="rect">
              <a:avLst/>
            </a:prstGeom>
          </p:spPr>
        </p:pic>
      </p:grpSp>
    </p:spTree>
    <p:extLst>
      <p:ext uri="{BB962C8B-B14F-4D97-AF65-F5344CB8AC3E}">
        <p14:creationId xmlns:p14="http://schemas.microsoft.com/office/powerpoint/2010/main" val="84151348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Overhead image of example facility set up to receive potential MVD patients. The left half of the facility is marked as the General Care Area: Non-Marburg Suspect Patient Care Area. The right half is marked as the Isolation Area: Suspected Marburg Patient Area. The areas have separate entrances. A hallway connects the isolation area to a PPE removal area. A red box encompasses the PPE dressing area, isolation area, and PPE removal area.">
            <a:extLst>
              <a:ext uri="{FF2B5EF4-FFF2-40B4-BE49-F238E27FC236}">
                <a16:creationId xmlns:a16="http://schemas.microsoft.com/office/drawing/2014/main" id="{36CBA6C6-62A4-89D0-8200-9FFF1EA9A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5" y="1256044"/>
            <a:ext cx="10862269" cy="5444703"/>
          </a:xfrm>
          <a:prstGeom prst="rect">
            <a:avLst/>
          </a:prstGeom>
        </p:spPr>
      </p:pic>
      <p:sp>
        <p:nvSpPr>
          <p:cNvPr id="2" name="Title 1"/>
          <p:cNvSpPr>
            <a:spLocks noGrp="1"/>
          </p:cNvSpPr>
          <p:nvPr>
            <p:ph type="title"/>
          </p:nvPr>
        </p:nvSpPr>
        <p:spPr/>
        <p:txBody>
          <a:bodyPr lIns="91440" tIns="45720" rIns="91440" bIns="45720" anchor="b" anchorCtr="0"/>
          <a:lstStyle/>
          <a:p>
            <a:r>
              <a:rPr lang="en-US" sz="4000" dirty="0">
                <a:solidFill>
                  <a:schemeClr val="accent5">
                    <a:lumMod val="75000"/>
                  </a:schemeClr>
                </a:solidFill>
                <a:latin typeface="Calibri Light"/>
                <a:cs typeface="Calibri Light"/>
              </a:rPr>
              <a:t>Example Facility Setup</a:t>
            </a:r>
          </a:p>
        </p:txBody>
      </p:sp>
      <p:sp>
        <p:nvSpPr>
          <p:cNvPr id="12" name="Rectangle 11" descr="Red box highlighting the parts of the facility needed for MVD isolation including the PPE dressing area, the isolation area, and the PPE removal area. ">
            <a:extLst>
              <a:ext uri="{FF2B5EF4-FFF2-40B4-BE49-F238E27FC236}">
                <a16:creationId xmlns:a16="http://schemas.microsoft.com/office/drawing/2014/main" id="{DD0057F7-7E6D-B876-DE92-CD5D80896F78}"/>
              </a:ext>
            </a:extLst>
          </p:cNvPr>
          <p:cNvSpPr/>
          <p:nvPr/>
        </p:nvSpPr>
        <p:spPr>
          <a:xfrm>
            <a:off x="3166297" y="1517301"/>
            <a:ext cx="7605536" cy="417006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08504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9F6E634-2A15-1E28-7DA1-EBD3B611459C}"/>
              </a:ext>
            </a:extLst>
          </p:cNvPr>
          <p:cNvSpPr txBox="1">
            <a:spLocks noGrp="1"/>
          </p:cNvSpPr>
          <p:nvPr>
            <p:ph type="title" idx="4294967295"/>
          </p:nvPr>
        </p:nvSpPr>
        <p:spPr>
          <a:xfrm>
            <a:off x="566058" y="2362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Reflection</a:t>
            </a:r>
          </a:p>
        </p:txBody>
      </p:sp>
      <p:sp>
        <p:nvSpPr>
          <p:cNvPr id="7" name="TextBox 6">
            <a:extLst>
              <a:ext uri="{FF2B5EF4-FFF2-40B4-BE49-F238E27FC236}">
                <a16:creationId xmlns:a16="http://schemas.microsoft.com/office/drawing/2014/main" id="{B3D04796-A039-F647-9234-5659E1866323}"/>
              </a:ext>
            </a:extLst>
          </p:cNvPr>
          <p:cNvSpPr txBox="1"/>
          <p:nvPr/>
        </p:nvSpPr>
        <p:spPr>
          <a:xfrm>
            <a:off x="566058" y="1185562"/>
            <a:ext cx="10466615" cy="5016758"/>
          </a:xfrm>
          <a:prstGeom prst="rect">
            <a:avLst/>
          </a:prstGeom>
          <a:noFill/>
        </p:spPr>
        <p:txBody>
          <a:bodyPr wrap="square">
            <a:spAutoFit/>
          </a:bodyPr>
          <a:lstStyle/>
          <a:p>
            <a:pPr marL="457189" indent="-457189">
              <a:buClr>
                <a:schemeClr val="bg2"/>
              </a:buClr>
              <a:buFont typeface="Arial" panose="020B0604020202020204" pitchFamily="34" charset="0"/>
              <a:buChar char="•"/>
            </a:pPr>
            <a:r>
              <a:rPr lang="en-US" sz="3200" dirty="0">
                <a:solidFill>
                  <a:schemeClr val="bg2"/>
                </a:solidFill>
              </a:rPr>
              <a:t>How is the isolation area for Ebola or Marburg different from other isolation areas you might have had to set up in the past?</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bg2"/>
              </a:buClr>
              <a:buFont typeface="Arial" panose="020B0604020202020204" pitchFamily="34" charset="0"/>
              <a:buChar char="•"/>
            </a:pPr>
            <a:r>
              <a:rPr lang="en-US" sz="3200" dirty="0">
                <a:solidFill>
                  <a:schemeClr val="bg2"/>
                </a:solidFill>
              </a:rPr>
              <a:t>What challenges has your facility had in the past with setting up isolation areas? </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bg2"/>
              </a:buClr>
              <a:buFont typeface="Arial" panose="020B0604020202020204" pitchFamily="34" charset="0"/>
              <a:buChar char="•"/>
            </a:pPr>
            <a:r>
              <a:rPr lang="en-US" sz="3200" dirty="0">
                <a:solidFill>
                  <a:schemeClr val="bg2"/>
                </a:solidFill>
              </a:rPr>
              <a:t>If you have never had to participate in setting up an isolation area, what challenges do you imagine your facility might have?</a:t>
            </a:r>
          </a:p>
        </p:txBody>
      </p:sp>
    </p:spTree>
    <p:extLst>
      <p:ext uri="{BB962C8B-B14F-4D97-AF65-F5344CB8AC3E}">
        <p14:creationId xmlns:p14="http://schemas.microsoft.com/office/powerpoint/2010/main" val="2501075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2" name="Content Placeholder 2">
            <a:extLst>
              <a:ext uri="{FF2B5EF4-FFF2-40B4-BE49-F238E27FC236}">
                <a16:creationId xmlns:a16="http://schemas.microsoft.com/office/drawing/2014/main" id="{39E82EC7-3D2C-E529-6FB6-19A215F08D30}"/>
              </a:ext>
            </a:extLst>
          </p:cNvPr>
          <p:cNvSpPr>
            <a:spLocks noGrp="1"/>
          </p:cNvSpPr>
          <p:nvPr>
            <p:ph sz="quarter" idx="11"/>
          </p:nvPr>
        </p:nvSpPr>
        <p:spPr/>
        <p:txBody>
          <a:bodyPr>
            <a:normAutofit/>
          </a:bodyPr>
          <a:lstStyle/>
          <a:p>
            <a:r>
              <a:rPr lang="en-US" sz="3200" b="1" dirty="0">
                <a:solidFill>
                  <a:schemeClr val="accent5">
                    <a:lumMod val="75000"/>
                  </a:schemeClr>
                </a:solidFill>
                <a:latin typeface="Calibri"/>
                <a:cs typeface="Calibri"/>
              </a:rPr>
              <a:t>Isolation</a:t>
            </a:r>
            <a:r>
              <a:rPr lang="en-US" sz="3200" b="1" dirty="0">
                <a:latin typeface="Calibri"/>
                <a:cs typeface="Calibri"/>
              </a:rPr>
              <a:t> </a:t>
            </a:r>
            <a:r>
              <a:rPr lang="en-US" sz="3200" dirty="0">
                <a:latin typeface="Calibri"/>
                <a:cs typeface="Calibri"/>
              </a:rPr>
              <a:t>prevents people sick with Ebola or Marburg from spreading the illness to others. </a:t>
            </a:r>
            <a:r>
              <a:rPr lang="en-US" sz="3200" b="1" dirty="0">
                <a:solidFill>
                  <a:schemeClr val="accent5">
                    <a:lumMod val="75000"/>
                  </a:schemeClr>
                </a:solidFill>
              </a:rPr>
              <a:t>It protects you, your co-workers and patients, and your community.</a:t>
            </a:r>
            <a:endParaRPr lang="en-US" sz="3200" dirty="0">
              <a:solidFill>
                <a:schemeClr val="accent5">
                  <a:lumMod val="75000"/>
                </a:schemeClr>
              </a:solidFill>
              <a:latin typeface="Calibri"/>
              <a:cs typeface="Calibri"/>
            </a:endParaRPr>
          </a:p>
          <a:p>
            <a:endParaRPr lang="en-US" sz="3200" dirty="0">
              <a:latin typeface="Calibri"/>
              <a:cs typeface="Calibri"/>
            </a:endParaRPr>
          </a:p>
          <a:p>
            <a:pPr marL="376555" indent="-376555"/>
            <a:r>
              <a:rPr lang="en-US" sz="3200" b="1" dirty="0">
                <a:solidFill>
                  <a:schemeClr val="accent5">
                    <a:lumMod val="75000"/>
                  </a:schemeClr>
                </a:solidFill>
                <a:latin typeface="Calibri"/>
                <a:cs typeface="Calibri"/>
              </a:rPr>
              <a:t>Every facility should have a separate isolation area </a:t>
            </a:r>
            <a:r>
              <a:rPr lang="en-US" sz="3200" dirty="0">
                <a:latin typeface="Calibri"/>
                <a:cs typeface="Calibri"/>
              </a:rPr>
              <a:t>for patients with suspected Ebola or Marburg until they can be transferred to a designated facility for testing and care.</a:t>
            </a:r>
            <a:endParaRPr lang="en-US" sz="3200" b="1" dirty="0">
              <a:latin typeface="Calibri"/>
              <a:ea typeface="Calibri"/>
              <a:cs typeface="Calibri"/>
            </a:endParaRPr>
          </a:p>
          <a:p>
            <a:pPr lvl="1"/>
            <a:endParaRPr lang="en-US" sz="2800" dirty="0">
              <a:solidFill>
                <a:srgbClr val="000000"/>
              </a:solidFill>
              <a:latin typeface="Calibri"/>
              <a:cs typeface="Calibri"/>
            </a:endParaRPr>
          </a:p>
          <a:p>
            <a:pPr lvl="1"/>
            <a:endParaRPr lang="en-US" sz="2800" dirty="0">
              <a:solidFill>
                <a:srgbClr val="000000"/>
              </a:solidFill>
              <a:latin typeface="Calibri"/>
              <a:cs typeface="Calibri"/>
            </a:endParaRPr>
          </a:p>
          <a:p>
            <a:endParaRPr lang="en-US" sz="3200" dirty="0"/>
          </a:p>
        </p:txBody>
      </p:sp>
    </p:spTree>
    <p:extLst>
      <p:ext uri="{BB962C8B-B14F-4D97-AF65-F5344CB8AC3E}">
        <p14:creationId xmlns:p14="http://schemas.microsoft.com/office/powerpoint/2010/main" val="26910273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1E5C-941C-E3B2-26BF-3A1E42E11E60}"/>
              </a:ext>
            </a:extLst>
          </p:cNvPr>
          <p:cNvSpPr>
            <a:spLocks noGrp="1"/>
          </p:cNvSpPr>
          <p:nvPr>
            <p:ph type="title" idx="4294967295"/>
          </p:nvPr>
        </p:nvSpPr>
        <p:spPr>
          <a:xfrm>
            <a:off x="215900" y="631825"/>
            <a:ext cx="10515600" cy="1325563"/>
          </a:xfrm>
          <a:prstGeom prst="rect">
            <a:avLst/>
          </a:prstGeom>
        </p:spPr>
        <p:txBody>
          <a:bodyPr lIns="91440" tIns="45720" rIns="91440" bIns="45720" anchor="t"/>
          <a:lstStyle/>
          <a:p>
            <a:pPr algn="l"/>
            <a:r>
              <a:rPr lang="en-US" sz="4000" b="1" dirty="0">
                <a:solidFill>
                  <a:schemeClr val="accent5">
                    <a:lumMod val="75000"/>
                  </a:schemeClr>
                </a:solidFill>
                <a:latin typeface="Calibri Light"/>
                <a:cs typeface="Calibri Light"/>
              </a:rPr>
              <a:t>Thank you!</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87C5D9-1CDC-4D26-89C3-3220376C4060}">
  <ds:schemaRefs>
    <ds:schemaRef ds:uri="http://schemas.microsoft.com/sharepoint/v3/contenttype/forms"/>
  </ds:schemaRefs>
</ds:datastoreItem>
</file>

<file path=customXml/itemProps2.xml><?xml version="1.0" encoding="utf-8"?>
<ds:datastoreItem xmlns:ds="http://schemas.openxmlformats.org/officeDocument/2006/customXml" ds:itemID="{8E820F9B-A8D6-4A3F-8E94-4279227D292D}">
  <ds:schemaRefs>
    <ds:schemaRef ds:uri="http://purl.org/dc/dcmitype/"/>
    <ds:schemaRef ds:uri="http://purl.org/dc/elements/1.1/"/>
    <ds:schemaRef ds:uri="http://schemas.microsoft.com/office/infopath/2007/PartnerControls"/>
    <ds:schemaRef ds:uri="1797f4f8-33a2-45a6-8266-9e0275b06b25"/>
    <ds:schemaRef ds:uri="http://purl.org/dc/terms/"/>
    <ds:schemaRef ds:uri="http://schemas.microsoft.com/office/2006/metadata/properties"/>
    <ds:schemaRef ds:uri="http://schemas.microsoft.com/office/2006/documentManagement/types"/>
    <ds:schemaRef ds:uri="http://schemas.openxmlformats.org/package/2006/metadata/core-properties"/>
    <ds:schemaRef ds:uri="92755842-7d90-42cb-908a-60c9d0f80263"/>
    <ds:schemaRef ds:uri="http://www.w3.org/XML/1998/namespace"/>
  </ds:schemaRefs>
</ds:datastoreItem>
</file>

<file path=customXml/itemProps3.xml><?xml version="1.0" encoding="utf-8"?>
<ds:datastoreItem xmlns:ds="http://schemas.openxmlformats.org/officeDocument/2006/customXml" ds:itemID="{4ACECCBD-C808-4796-B07C-0B94ABD60F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1132</TotalTime>
  <Words>2727</Words>
  <Application>Microsoft Office PowerPoint</Application>
  <PresentationFormat>Widescreen</PresentationFormat>
  <Paragraphs>204</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Myriad Web Pro</vt:lpstr>
      <vt:lpstr>Wingdings</vt:lpstr>
      <vt:lpstr>DHQP_ATSDR Combined</vt:lpstr>
      <vt:lpstr>Infection Prevention and Control (IPC) for Ebola or Marburg: Creating an Isolation Area in Your Facility</vt:lpstr>
      <vt:lpstr>Learning Objectives</vt:lpstr>
      <vt:lpstr>Discuss</vt:lpstr>
      <vt:lpstr>Early identification and separation of patients with suspected Ebola or Marburg prevents bringing unrecognized Ebola or Marburg into your healthcare setting.  This protects… YOU Your co-workers &amp; patients Your community </vt:lpstr>
      <vt:lpstr>Setting Up an Isolation Area</vt:lpstr>
      <vt:lpstr>Isolation</vt:lpstr>
      <vt:lpstr>Isolation Area Requirements</vt:lpstr>
      <vt:lpstr>Isolation Area Design</vt:lpstr>
      <vt:lpstr>Isolation Area Equipment &amp; Supplies</vt:lpstr>
      <vt:lpstr>PPE Removal Area Equipment &amp; Supplies</vt:lpstr>
      <vt:lpstr>Example Facility Setup</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Creating an Isolation Area in Your Facility</dc:title>
  <dc:creator>Ponder, Marilyn (CDC/DDID/NCEZID/DHQP) (CTR)</dc:creator>
  <cp:lastModifiedBy>Ponder, Marilyn (CDC/NCEZID/DHQP/OD) (CTR)</cp:lastModifiedBy>
  <cp:revision>25</cp:revision>
  <dcterms:created xsi:type="dcterms:W3CDTF">2022-12-01T21:52:29Z</dcterms:created>
  <dcterms:modified xsi:type="dcterms:W3CDTF">2026-06-26T15:42:43Z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2022-12-01T21:55:17Z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da8bbfb8-c18c-4f2b-bbef-fe48501bda16</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