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20"/>
  </p:notesMasterIdLst>
  <p:sldIdLst>
    <p:sldId id="301" r:id="rId5"/>
    <p:sldId id="325" r:id="rId6"/>
    <p:sldId id="611" r:id="rId7"/>
    <p:sldId id="610" r:id="rId8"/>
    <p:sldId id="612" r:id="rId9"/>
    <p:sldId id="613" r:id="rId10"/>
    <p:sldId id="614" r:id="rId11"/>
    <p:sldId id="609" r:id="rId12"/>
    <p:sldId id="615" r:id="rId13"/>
    <p:sldId id="616" r:id="rId14"/>
    <p:sldId id="617" r:id="rId15"/>
    <p:sldId id="618" r:id="rId16"/>
    <p:sldId id="608" r:id="rId17"/>
    <p:sldId id="324" r:id="rId18"/>
    <p:sldId id="321" r:id="rId1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69430820-7F70-8971-595F-ED95882F7673}" name="Lessa, Fernanda (CDC/DDID/NCEZID/DHQP)" initials="LF(" userId="S::dta3@cdc.gov::3b10506a-91e0-4aa6-8e4a-b48f1b2c20e9" providerId="AD"/>
  <p188:author id="{D2CC3B41-80AD-9C11-6557-53DB0BCBF647}" name="Wilson, Katie (CDC/DDID/NCEZID/DHQP)" initials="KW" userId="Wilson, Katie (CDC/DDID/NCEZID/DHQP)" providerId="None"/>
  <p188:author id="{46493A44-E4F9-9A55-A7A7-2BC1E5310015}" name="Brinsley-Rainisch, Kristin (CDC/DDID/NCEZID/DHQP)" initials="B(" userId="S::aof4@cdc.gov::5c23f4cd-6ac8-4e98-bcf1-e79ff5be2e29" providerId="AD"/>
  <p188:author id="{74873CA3-183E-6DA5-8DD9-6D3F260CF572}" name="Wilson, Katie (CDC/DDID/NCEZID/DHQP)" initials="W(" userId="S::vvd6@cdc.gov::b37c5cec-f22a-4653-a2f2-bcde195e618a"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030E5B-B594-495A-B4B4-3E034281866D}" v="3" dt="2026-06-25T20:40:53.4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150" autoAdjust="0"/>
  </p:normalViewPr>
  <p:slideViewPr>
    <p:cSldViewPr snapToGrid="0">
      <p:cViewPr varScale="1">
        <p:scale>
          <a:sx n="72" d="100"/>
          <a:sy n="72" d="100"/>
        </p:scale>
        <p:origin x="990"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iley, Claire (CDC/NCEZID/DHQP/IICB)" userId="S::rtx6@cdc.gov::33d6ebeb-4f87-43f9-9114-d895840b5f25" providerId="AD" clId="Web-{BB5599ED-5B20-8386-D2DD-A4BC74D1FB5E}"/>
    <pc:docChg chg="mod modSld">
      <pc:chgData name="Bailey, Claire (CDC/NCEZID/DHQP/IICB)" userId="S::rtx6@cdc.gov::33d6ebeb-4f87-43f9-9114-d895840b5f25" providerId="AD" clId="Web-{BB5599ED-5B20-8386-D2DD-A4BC74D1FB5E}" dt="2026-06-23T18:33:46.519" v="10"/>
      <pc:docMkLst>
        <pc:docMk/>
      </pc:docMkLst>
      <pc:sldChg chg="modNotes">
        <pc:chgData name="Bailey, Claire (CDC/NCEZID/DHQP/IICB)" userId="S::rtx6@cdc.gov::33d6ebeb-4f87-43f9-9114-d895840b5f25" providerId="AD" clId="Web-{BB5599ED-5B20-8386-D2DD-A4BC74D1FB5E}" dt="2026-06-23T18:29:40.623" v="9"/>
        <pc:sldMkLst>
          <pc:docMk/>
          <pc:sldMk cId="1454356418" sldId="618"/>
        </pc:sldMkLst>
      </pc:sldChg>
    </pc:docChg>
  </pc:docChgLst>
  <pc:docChgLst>
    <pc:chgData name="Ponder, Marilyn (CDC/NCEZID/DHQP/OD) (CTR)" userId="3999cd6a-e61a-4ada-a4ca-391c3b117a90" providerId="ADAL" clId="{3A7F2EDB-9B2D-4064-9672-575EACC82963}"/>
    <pc:docChg chg="custSel modSld">
      <pc:chgData name="Ponder, Marilyn (CDC/NCEZID/DHQP/OD) (CTR)" userId="3999cd6a-e61a-4ada-a4ca-391c3b117a90" providerId="ADAL" clId="{3A7F2EDB-9B2D-4064-9672-575EACC82963}" dt="2026-06-26T15:44:29.579" v="728" actId="20577"/>
      <pc:docMkLst>
        <pc:docMk/>
      </pc:docMkLst>
      <pc:sldChg chg="modSp mod modNotesTx">
        <pc:chgData name="Ponder, Marilyn (CDC/NCEZID/DHQP/OD) (CTR)" userId="3999cd6a-e61a-4ada-a4ca-391c3b117a90" providerId="ADAL" clId="{3A7F2EDB-9B2D-4064-9672-575EACC82963}" dt="2026-06-26T15:44:29.579" v="728" actId="20577"/>
        <pc:sldMkLst>
          <pc:docMk/>
          <pc:sldMk cId="2017858724" sldId="301"/>
        </pc:sldMkLst>
        <pc:spChg chg="mod">
          <ac:chgData name="Ponder, Marilyn (CDC/NCEZID/DHQP/OD) (CTR)" userId="3999cd6a-e61a-4ada-a4ca-391c3b117a90" providerId="ADAL" clId="{3A7F2EDB-9B2D-4064-9672-575EACC82963}" dt="2026-06-25T20:35:57.734" v="461" actId="20577"/>
          <ac:spMkLst>
            <pc:docMk/>
            <pc:sldMk cId="2017858724" sldId="301"/>
            <ac:spMk id="2" creationId="{4306881D-17FE-7FE4-D05E-C20CC62049D4}"/>
          </ac:spMkLst>
        </pc:spChg>
        <pc:spChg chg="mod">
          <ac:chgData name="Ponder, Marilyn (CDC/NCEZID/DHQP/OD) (CTR)" userId="3999cd6a-e61a-4ada-a4ca-391c3b117a90" providerId="ADAL" clId="{3A7F2EDB-9B2D-4064-9672-575EACC82963}" dt="2026-06-25T20:36:06.613" v="467" actId="20577"/>
          <ac:spMkLst>
            <pc:docMk/>
            <pc:sldMk cId="2017858724" sldId="301"/>
            <ac:spMk id="14" creationId="{A486CB21-5206-CB6C-094E-2822D57F1EBB}"/>
          </ac:spMkLst>
        </pc:spChg>
      </pc:sldChg>
      <pc:sldChg chg="modSp mod modNotesTx">
        <pc:chgData name="Ponder, Marilyn (CDC/NCEZID/DHQP/OD) (CTR)" userId="3999cd6a-e61a-4ada-a4ca-391c3b117a90" providerId="ADAL" clId="{3A7F2EDB-9B2D-4064-9672-575EACC82963}" dt="2026-06-25T20:41:30.981" v="658" actId="313"/>
        <pc:sldMkLst>
          <pc:docMk/>
          <pc:sldMk cId="3308319090" sldId="324"/>
        </pc:sldMkLst>
        <pc:spChg chg="mod">
          <ac:chgData name="Ponder, Marilyn (CDC/NCEZID/DHQP/OD) (CTR)" userId="3999cd6a-e61a-4ada-a4ca-391c3b117a90" providerId="ADAL" clId="{3A7F2EDB-9B2D-4064-9672-575EACC82963}" dt="2026-06-25T20:41:06.511" v="643" actId="313"/>
          <ac:spMkLst>
            <pc:docMk/>
            <pc:sldMk cId="3308319090" sldId="324"/>
            <ac:spMk id="3" creationId="{44C13A9E-D823-2F14-8583-32E65876D57F}"/>
          </ac:spMkLst>
        </pc:spChg>
      </pc:sldChg>
      <pc:sldChg chg="modSp mod modNotesTx">
        <pc:chgData name="Ponder, Marilyn (CDC/NCEZID/DHQP/OD) (CTR)" userId="3999cd6a-e61a-4ada-a4ca-391c3b117a90" providerId="ADAL" clId="{3A7F2EDB-9B2D-4064-9672-575EACC82963}" dt="2026-06-25T20:38:35.414" v="552" actId="20577"/>
        <pc:sldMkLst>
          <pc:docMk/>
          <pc:sldMk cId="3263399716" sldId="325"/>
        </pc:sldMkLst>
        <pc:spChg chg="mod">
          <ac:chgData name="Ponder, Marilyn (CDC/NCEZID/DHQP/OD) (CTR)" userId="3999cd6a-e61a-4ada-a4ca-391c3b117a90" providerId="ADAL" clId="{3A7F2EDB-9B2D-4064-9672-575EACC82963}" dt="2026-06-25T20:38:35.414" v="552" actId="20577"/>
          <ac:spMkLst>
            <pc:docMk/>
            <pc:sldMk cId="3263399716" sldId="325"/>
            <ac:spMk id="3" creationId="{00000000-0000-0000-0000-000000000000}"/>
          </ac:spMkLst>
        </pc:spChg>
      </pc:sldChg>
      <pc:sldChg chg="modSp modNotesTx">
        <pc:chgData name="Ponder, Marilyn (CDC/NCEZID/DHQP/OD) (CTR)" userId="3999cd6a-e61a-4ada-a4ca-391c3b117a90" providerId="ADAL" clId="{3A7F2EDB-9B2D-4064-9672-575EACC82963}" dt="2026-06-25T20:41:02.866" v="642" actId="313"/>
        <pc:sldMkLst>
          <pc:docMk/>
          <pc:sldMk cId="62253458" sldId="608"/>
        </pc:sldMkLst>
        <pc:spChg chg="mod">
          <ac:chgData name="Ponder, Marilyn (CDC/NCEZID/DHQP/OD) (CTR)" userId="3999cd6a-e61a-4ada-a4ca-391c3b117a90" providerId="ADAL" clId="{3A7F2EDB-9B2D-4064-9672-575EACC82963}" dt="2026-06-25T20:40:53.431" v="639" actId="313"/>
          <ac:spMkLst>
            <pc:docMk/>
            <pc:sldMk cId="62253458" sldId="608"/>
            <ac:spMk id="7" creationId="{6E676FC5-0D1D-D2FA-333F-22033BFBCF82}"/>
          </ac:spMkLst>
        </pc:spChg>
      </pc:sldChg>
      <pc:sldChg chg="modSp mod modNotesTx">
        <pc:chgData name="Ponder, Marilyn (CDC/NCEZID/DHQP/OD) (CTR)" userId="3999cd6a-e61a-4ada-a4ca-391c3b117a90" providerId="ADAL" clId="{3A7F2EDB-9B2D-4064-9672-575EACC82963}" dt="2026-06-25T20:39:44.560" v="571" actId="313"/>
        <pc:sldMkLst>
          <pc:docMk/>
          <pc:sldMk cId="3220095681" sldId="609"/>
        </pc:sldMkLst>
        <pc:spChg chg="mod">
          <ac:chgData name="Ponder, Marilyn (CDC/NCEZID/DHQP/OD) (CTR)" userId="3999cd6a-e61a-4ada-a4ca-391c3b117a90" providerId="ADAL" clId="{3A7F2EDB-9B2D-4064-9672-575EACC82963}" dt="2026-06-25T20:39:44.560" v="571" actId="313"/>
          <ac:spMkLst>
            <pc:docMk/>
            <pc:sldMk cId="3220095681" sldId="609"/>
            <ac:spMk id="2" creationId="{566038A1-8E0B-4E14-0E0E-551F3616403A}"/>
          </ac:spMkLst>
        </pc:spChg>
        <pc:spChg chg="mod">
          <ac:chgData name="Ponder, Marilyn (CDC/NCEZID/DHQP/OD) (CTR)" userId="3999cd6a-e61a-4ada-a4ca-391c3b117a90" providerId="ADAL" clId="{3A7F2EDB-9B2D-4064-9672-575EACC82963}" dt="2026-06-22T18:22:13.252" v="398" actId="20577"/>
          <ac:spMkLst>
            <pc:docMk/>
            <pc:sldMk cId="3220095681" sldId="609"/>
            <ac:spMk id="3" creationId="{7F0E9636-AA3F-8B43-EAB1-760FF38BA512}"/>
          </ac:spMkLst>
        </pc:spChg>
      </pc:sldChg>
      <pc:sldChg chg="modSp modNotesTx">
        <pc:chgData name="Ponder, Marilyn (CDC/NCEZID/DHQP/OD) (CTR)" userId="3999cd6a-e61a-4ada-a4ca-391c3b117a90" providerId="ADAL" clId="{3A7F2EDB-9B2D-4064-9672-575EACC82963}" dt="2026-06-25T20:39:21.574" v="562" actId="313"/>
        <pc:sldMkLst>
          <pc:docMk/>
          <pc:sldMk cId="2274655267" sldId="610"/>
        </pc:sldMkLst>
        <pc:spChg chg="mod">
          <ac:chgData name="Ponder, Marilyn (CDC/NCEZID/DHQP/OD) (CTR)" userId="3999cd6a-e61a-4ada-a4ca-391c3b117a90" providerId="ADAL" clId="{3A7F2EDB-9B2D-4064-9672-575EACC82963}" dt="2026-06-25T20:38:55.409" v="556" actId="313"/>
          <ac:spMkLst>
            <pc:docMk/>
            <pc:sldMk cId="2274655267" sldId="610"/>
            <ac:spMk id="7" creationId="{4F27517A-BA65-7A36-114A-7BBA1CB6A2B0}"/>
          </ac:spMkLst>
        </pc:spChg>
      </pc:sldChg>
      <pc:sldChg chg="modSp mod modNotesTx">
        <pc:chgData name="Ponder, Marilyn (CDC/NCEZID/DHQP/OD) (CTR)" userId="3999cd6a-e61a-4ada-a4ca-391c3b117a90" providerId="ADAL" clId="{3A7F2EDB-9B2D-4064-9672-575EACC82963}" dt="2026-06-25T20:38:52.707" v="554" actId="313"/>
        <pc:sldMkLst>
          <pc:docMk/>
          <pc:sldMk cId="3919921302" sldId="611"/>
        </pc:sldMkLst>
        <pc:spChg chg="mod">
          <ac:chgData name="Ponder, Marilyn (CDC/NCEZID/DHQP/OD) (CTR)" userId="3999cd6a-e61a-4ada-a4ca-391c3b117a90" providerId="ADAL" clId="{3A7F2EDB-9B2D-4064-9672-575EACC82963}" dt="2026-06-25T20:38:51.054" v="553" actId="313"/>
          <ac:spMkLst>
            <pc:docMk/>
            <pc:sldMk cId="3919921302" sldId="611"/>
            <ac:spMk id="4" creationId="{C6DA4EE8-B2CB-326E-0F59-8442C002C006}"/>
          </ac:spMkLst>
        </pc:spChg>
      </pc:sldChg>
      <pc:sldChg chg="modSp mod modNotesTx">
        <pc:chgData name="Ponder, Marilyn (CDC/NCEZID/DHQP/OD) (CTR)" userId="3999cd6a-e61a-4ada-a4ca-391c3b117a90" providerId="ADAL" clId="{3A7F2EDB-9B2D-4064-9672-575EACC82963}" dt="2026-06-25T20:39:34.539" v="567" actId="313"/>
        <pc:sldMkLst>
          <pc:docMk/>
          <pc:sldMk cId="3212186435" sldId="612"/>
        </pc:sldMkLst>
        <pc:spChg chg="mod">
          <ac:chgData name="Ponder, Marilyn (CDC/NCEZID/DHQP/OD) (CTR)" userId="3999cd6a-e61a-4ada-a4ca-391c3b117a90" providerId="ADAL" clId="{3A7F2EDB-9B2D-4064-9672-575EACC82963}" dt="2026-06-25T20:39:23.554" v="563" actId="313"/>
          <ac:spMkLst>
            <pc:docMk/>
            <pc:sldMk cId="3212186435" sldId="612"/>
            <ac:spMk id="2" creationId="{00000000-0000-0000-0000-000000000000}"/>
          </ac:spMkLst>
        </pc:spChg>
      </pc:sldChg>
      <pc:sldChg chg="modNotesTx">
        <pc:chgData name="Ponder, Marilyn (CDC/NCEZID/DHQP/OD) (CTR)" userId="3999cd6a-e61a-4ada-a4ca-391c3b117a90" providerId="ADAL" clId="{3A7F2EDB-9B2D-4064-9672-575EACC82963}" dt="2026-06-25T20:39:42.939" v="570" actId="313"/>
        <pc:sldMkLst>
          <pc:docMk/>
          <pc:sldMk cId="3505325363" sldId="614"/>
        </pc:sldMkLst>
      </pc:sldChg>
      <pc:sldChg chg="modSp mod modNotesTx">
        <pc:chgData name="Ponder, Marilyn (CDC/NCEZID/DHQP/OD) (CTR)" userId="3999cd6a-e61a-4ada-a4ca-391c3b117a90" providerId="ADAL" clId="{3A7F2EDB-9B2D-4064-9672-575EACC82963}" dt="2026-06-22T18:23:13.549" v="415" actId="113"/>
        <pc:sldMkLst>
          <pc:docMk/>
          <pc:sldMk cId="1032216279" sldId="615"/>
        </pc:sldMkLst>
        <pc:spChg chg="mod">
          <ac:chgData name="Ponder, Marilyn (CDC/NCEZID/DHQP/OD) (CTR)" userId="3999cd6a-e61a-4ada-a4ca-391c3b117a90" providerId="ADAL" clId="{3A7F2EDB-9B2D-4064-9672-575EACC82963}" dt="2026-06-22T18:22:49.618" v="406" actId="113"/>
          <ac:spMkLst>
            <pc:docMk/>
            <pc:sldMk cId="1032216279" sldId="615"/>
            <ac:spMk id="6" creationId="{7526CEE9-0853-44D0-833C-60B1E7969D67}"/>
          </ac:spMkLst>
        </pc:spChg>
      </pc:sldChg>
      <pc:sldChg chg="modSp mod">
        <pc:chgData name="Ponder, Marilyn (CDC/NCEZID/DHQP/OD) (CTR)" userId="3999cd6a-e61a-4ada-a4ca-391c3b117a90" providerId="ADAL" clId="{3A7F2EDB-9B2D-4064-9672-575EACC82963}" dt="2026-06-22T18:24:07.438" v="416" actId="20577"/>
        <pc:sldMkLst>
          <pc:docMk/>
          <pc:sldMk cId="1683006323" sldId="617"/>
        </pc:sldMkLst>
        <pc:spChg chg="mod">
          <ac:chgData name="Ponder, Marilyn (CDC/NCEZID/DHQP/OD) (CTR)" userId="3999cd6a-e61a-4ada-a4ca-391c3b117a90" providerId="ADAL" clId="{3A7F2EDB-9B2D-4064-9672-575EACC82963}" dt="2026-06-22T18:24:07.438" v="416" actId="20577"/>
          <ac:spMkLst>
            <pc:docMk/>
            <pc:sldMk cId="1683006323" sldId="617"/>
            <ac:spMk id="3" creationId="{A6B9DEEB-3BE6-42F0-AC2B-DCA947DCC6AC}"/>
          </ac:spMkLst>
        </pc:spChg>
      </pc:sldChg>
      <pc:sldChg chg="modNotesTx">
        <pc:chgData name="Ponder, Marilyn (CDC/NCEZID/DHQP/OD) (CTR)" userId="3999cd6a-e61a-4ada-a4ca-391c3b117a90" providerId="ADAL" clId="{3A7F2EDB-9B2D-4064-9672-575EACC82963}" dt="2026-06-25T20:40:59.885" v="641" actId="313"/>
        <pc:sldMkLst>
          <pc:docMk/>
          <pc:sldMk cId="1454356418" sldId="618"/>
        </pc:sldMkLst>
      </pc:sldChg>
    </pc:docChg>
  </pc:docChgLst>
  <pc:docChgLst>
    <pc:chgData name="Wilson, Katie (CDC/NCEZID/DHQP/IICB)" userId="b37c5cec-f22a-4653-a2f2-bcde195e618a" providerId="ADAL" clId="{39A627F9-307D-4CD0-B804-E726D5514209}"/>
    <pc:docChg chg="custSel modSld">
      <pc:chgData name="Wilson, Katie (CDC/NCEZID/DHQP/IICB)" userId="b37c5cec-f22a-4653-a2f2-bcde195e618a" providerId="ADAL" clId="{39A627F9-307D-4CD0-B804-E726D5514209}" dt="2026-06-24T20:00:01.848" v="133" actId="313"/>
      <pc:docMkLst>
        <pc:docMk/>
      </pc:docMkLst>
      <pc:sldChg chg="modSp mod modNotesTx">
        <pc:chgData name="Wilson, Katie (CDC/NCEZID/DHQP/IICB)" userId="b37c5cec-f22a-4653-a2f2-bcde195e618a" providerId="ADAL" clId="{39A627F9-307D-4CD0-B804-E726D5514209}" dt="2026-06-24T19:59:52.505" v="123" actId="313"/>
        <pc:sldMkLst>
          <pc:docMk/>
          <pc:sldMk cId="2017858724" sldId="301"/>
        </pc:sldMkLst>
        <pc:spChg chg="mod">
          <ac:chgData name="Wilson, Katie (CDC/NCEZID/DHQP/IICB)" userId="b37c5cec-f22a-4653-a2f2-bcde195e618a" providerId="ADAL" clId="{39A627F9-307D-4CD0-B804-E726D5514209}" dt="2026-06-24T19:59:49.850" v="120" actId="313"/>
          <ac:spMkLst>
            <pc:docMk/>
            <pc:sldMk cId="2017858724" sldId="301"/>
            <ac:spMk id="2" creationId="{4306881D-17FE-7FE4-D05E-C20CC62049D4}"/>
          </ac:spMkLst>
        </pc:spChg>
      </pc:sldChg>
      <pc:sldChg chg="modSp mod modNotesTx">
        <pc:chgData name="Wilson, Katie (CDC/NCEZID/DHQP/IICB)" userId="b37c5cec-f22a-4653-a2f2-bcde195e618a" providerId="ADAL" clId="{39A627F9-307D-4CD0-B804-E726D5514209}" dt="2026-06-24T20:00:01.848" v="133" actId="313"/>
        <pc:sldMkLst>
          <pc:docMk/>
          <pc:sldMk cId="3308319090" sldId="324"/>
        </pc:sldMkLst>
        <pc:spChg chg="mod">
          <ac:chgData name="Wilson, Katie (CDC/NCEZID/DHQP/IICB)" userId="b37c5cec-f22a-4653-a2f2-bcde195e618a" providerId="ADAL" clId="{39A627F9-307D-4CD0-B804-E726D5514209}" dt="2026-06-24T20:00:01.848" v="133" actId="313"/>
          <ac:spMkLst>
            <pc:docMk/>
            <pc:sldMk cId="3308319090" sldId="324"/>
            <ac:spMk id="3" creationId="{44C13A9E-D823-2F14-8583-32E65876D57F}"/>
          </ac:spMkLst>
        </pc:spChg>
      </pc:sldChg>
      <pc:sldChg chg="modSp mod modNotesTx">
        <pc:chgData name="Wilson, Katie (CDC/NCEZID/DHQP/IICB)" userId="b37c5cec-f22a-4653-a2f2-bcde195e618a" providerId="ADAL" clId="{39A627F9-307D-4CD0-B804-E726D5514209}" dt="2026-06-24T19:59:54.278" v="125" actId="313"/>
        <pc:sldMkLst>
          <pc:docMk/>
          <pc:sldMk cId="3263399716" sldId="325"/>
        </pc:sldMkLst>
        <pc:spChg chg="mod">
          <ac:chgData name="Wilson, Katie (CDC/NCEZID/DHQP/IICB)" userId="b37c5cec-f22a-4653-a2f2-bcde195e618a" providerId="ADAL" clId="{39A627F9-307D-4CD0-B804-E726D5514209}" dt="2026-06-24T19:59:53.583" v="124" actId="313"/>
          <ac:spMkLst>
            <pc:docMk/>
            <pc:sldMk cId="3263399716" sldId="325"/>
            <ac:spMk id="3" creationId="{00000000-0000-0000-0000-000000000000}"/>
          </ac:spMkLst>
        </pc:spChg>
      </pc:sldChg>
      <pc:sldChg chg="modSp modNotesTx">
        <pc:chgData name="Wilson, Katie (CDC/NCEZID/DHQP/IICB)" userId="b37c5cec-f22a-4653-a2f2-bcde195e618a" providerId="ADAL" clId="{39A627F9-307D-4CD0-B804-E726D5514209}" dt="2026-06-24T20:00:00.292" v="132" actId="313"/>
        <pc:sldMkLst>
          <pc:docMk/>
          <pc:sldMk cId="62253458" sldId="608"/>
        </pc:sldMkLst>
        <pc:spChg chg="mod">
          <ac:chgData name="Wilson, Katie (CDC/NCEZID/DHQP/IICB)" userId="b37c5cec-f22a-4653-a2f2-bcde195e618a" providerId="ADAL" clId="{39A627F9-307D-4CD0-B804-E726D5514209}" dt="2026-06-24T19:59:58.643" v="130" actId="313"/>
          <ac:spMkLst>
            <pc:docMk/>
            <pc:sldMk cId="62253458" sldId="608"/>
            <ac:spMk id="7" creationId="{6E676FC5-0D1D-D2FA-333F-22033BFBCF82}"/>
          </ac:spMkLst>
        </pc:spChg>
      </pc:sldChg>
      <pc:sldChg chg="modSp mod">
        <pc:chgData name="Wilson, Katie (CDC/NCEZID/DHQP/IICB)" userId="b37c5cec-f22a-4653-a2f2-bcde195e618a" providerId="ADAL" clId="{39A627F9-307D-4CD0-B804-E726D5514209}" dt="2026-06-24T19:59:57.806" v="129" actId="313"/>
        <pc:sldMkLst>
          <pc:docMk/>
          <pc:sldMk cId="3220095681" sldId="609"/>
        </pc:sldMkLst>
        <pc:spChg chg="mod">
          <ac:chgData name="Wilson, Katie (CDC/NCEZID/DHQP/IICB)" userId="b37c5cec-f22a-4653-a2f2-bcde195e618a" providerId="ADAL" clId="{39A627F9-307D-4CD0-B804-E726D5514209}" dt="2026-06-24T19:59:57.806" v="129" actId="313"/>
          <ac:spMkLst>
            <pc:docMk/>
            <pc:sldMk cId="3220095681" sldId="609"/>
            <ac:spMk id="2" creationId="{566038A1-8E0B-4E14-0E0E-551F3616403A}"/>
          </ac:spMkLst>
        </pc:spChg>
      </pc:sldChg>
      <pc:sldChg chg="modSp modNotesTx">
        <pc:chgData name="Wilson, Katie (CDC/NCEZID/DHQP/IICB)" userId="b37c5cec-f22a-4653-a2f2-bcde195e618a" providerId="ADAL" clId="{39A627F9-307D-4CD0-B804-E726D5514209}" dt="2026-06-24T19:59:56.119" v="127" actId="313"/>
        <pc:sldMkLst>
          <pc:docMk/>
          <pc:sldMk cId="2274655267" sldId="610"/>
        </pc:sldMkLst>
        <pc:spChg chg="mod">
          <ac:chgData name="Wilson, Katie (CDC/NCEZID/DHQP/IICB)" userId="b37c5cec-f22a-4653-a2f2-bcde195e618a" providerId="ADAL" clId="{39A627F9-307D-4CD0-B804-E726D5514209}" dt="2026-06-24T19:59:55.149" v="126" actId="313"/>
          <ac:spMkLst>
            <pc:docMk/>
            <pc:sldMk cId="2274655267" sldId="610"/>
            <ac:spMk id="7" creationId="{4F27517A-BA65-7A36-114A-7BBA1CB6A2B0}"/>
          </ac:spMkLst>
        </pc:spChg>
      </pc:sldChg>
      <pc:sldChg chg="modSp mod modNotesTx">
        <pc:chgData name="Wilson, Katie (CDC/NCEZID/DHQP/IICB)" userId="b37c5cec-f22a-4653-a2f2-bcde195e618a" providerId="ADAL" clId="{39A627F9-307D-4CD0-B804-E726D5514209}" dt="2026-06-24T19:58:10.037" v="106" actId="313"/>
        <pc:sldMkLst>
          <pc:docMk/>
          <pc:sldMk cId="3919921302" sldId="611"/>
        </pc:sldMkLst>
        <pc:spChg chg="mod">
          <ac:chgData name="Wilson, Katie (CDC/NCEZID/DHQP/IICB)" userId="b37c5cec-f22a-4653-a2f2-bcde195e618a" providerId="ADAL" clId="{39A627F9-307D-4CD0-B804-E726D5514209}" dt="2026-06-24T19:58:08.058" v="105" actId="313"/>
          <ac:spMkLst>
            <pc:docMk/>
            <pc:sldMk cId="3919921302" sldId="611"/>
            <ac:spMk id="4" creationId="{C6DA4EE8-B2CB-326E-0F59-8442C002C006}"/>
          </ac:spMkLst>
        </pc:spChg>
      </pc:sldChg>
      <pc:sldChg chg="modSp mod modNotesTx">
        <pc:chgData name="Wilson, Katie (CDC/NCEZID/DHQP/IICB)" userId="b37c5cec-f22a-4653-a2f2-bcde195e618a" providerId="ADAL" clId="{39A627F9-307D-4CD0-B804-E726D5514209}" dt="2026-06-24T19:59:57.031" v="128" actId="313"/>
        <pc:sldMkLst>
          <pc:docMk/>
          <pc:sldMk cId="3212186435" sldId="612"/>
        </pc:sldMkLst>
        <pc:spChg chg="mod">
          <ac:chgData name="Wilson, Katie (CDC/NCEZID/DHQP/IICB)" userId="b37c5cec-f22a-4653-a2f2-bcde195e618a" providerId="ADAL" clId="{39A627F9-307D-4CD0-B804-E726D5514209}" dt="2026-06-24T19:59:57.031" v="128" actId="313"/>
          <ac:spMkLst>
            <pc:docMk/>
            <pc:sldMk cId="3212186435" sldId="612"/>
            <ac:spMk id="2" creationId="{00000000-0000-0000-0000-000000000000}"/>
          </ac:spMkLst>
        </pc:spChg>
      </pc:sldChg>
      <pc:sldChg chg="modNotesTx">
        <pc:chgData name="Wilson, Katie (CDC/NCEZID/DHQP/IICB)" userId="b37c5cec-f22a-4653-a2f2-bcde195e618a" providerId="ADAL" clId="{39A627F9-307D-4CD0-B804-E726D5514209}" dt="2026-06-24T19:59:39.214" v="119" actId="313"/>
        <pc:sldMkLst>
          <pc:docMk/>
          <pc:sldMk cId="3505325363" sldId="614"/>
        </pc:sldMkLst>
      </pc:sldChg>
      <pc:sldChg chg="modNotesTx">
        <pc:chgData name="Wilson, Katie (CDC/NCEZID/DHQP/IICB)" userId="b37c5cec-f22a-4653-a2f2-bcde195e618a" providerId="ADAL" clId="{39A627F9-307D-4CD0-B804-E726D5514209}" dt="2026-06-24T19:58:46.727" v="110" actId="313"/>
        <pc:sldMkLst>
          <pc:docMk/>
          <pc:sldMk cId="1454356418" sldId="618"/>
        </pc:sldMkLst>
      </pc:sldChg>
    </pc:docChg>
  </pc:docChgLst>
  <pc:docChgLst>
    <pc:chgData name="Bailey, Claire (CDC/NCEZID/DHQP/IICB)" userId="S::rtx6@cdc.gov::33d6ebeb-4f87-43f9-9114-d895840b5f25" providerId="AD" clId="Web-{4AC9EDAA-18A9-47FB-36B3-6D27486A9F14}"/>
    <pc:docChg chg="modSld">
      <pc:chgData name="Bailey, Claire (CDC/NCEZID/DHQP/IICB)" userId="S::rtx6@cdc.gov::33d6ebeb-4f87-43f9-9114-d895840b5f25" providerId="AD" clId="Web-{4AC9EDAA-18A9-47FB-36B3-6D27486A9F14}" dt="2026-06-23T18:14:58.800" v="50"/>
      <pc:docMkLst>
        <pc:docMk/>
      </pc:docMkLst>
      <pc:sldChg chg="modNotes">
        <pc:chgData name="Bailey, Claire (CDC/NCEZID/DHQP/IICB)" userId="S::rtx6@cdc.gov::33d6ebeb-4f87-43f9-9114-d895840b5f25" providerId="AD" clId="Web-{4AC9EDAA-18A9-47FB-36B3-6D27486A9F14}" dt="2026-06-23T18:14:58.800" v="50"/>
        <pc:sldMkLst>
          <pc:docMk/>
          <pc:sldMk cId="2017858724" sldId="301"/>
        </pc:sldMkLst>
      </pc:sldChg>
      <pc:sldChg chg="modSp modNotes">
        <pc:chgData name="Bailey, Claire (CDC/NCEZID/DHQP/IICB)" userId="S::rtx6@cdc.gov::33d6ebeb-4f87-43f9-9114-d895840b5f25" providerId="AD" clId="Web-{4AC9EDAA-18A9-47FB-36B3-6D27486A9F14}" dt="2026-06-23T18:11:56.643" v="9"/>
        <pc:sldMkLst>
          <pc:docMk/>
          <pc:sldMk cId="2274655267" sldId="610"/>
        </pc:sldMkLst>
        <pc:spChg chg="mod">
          <ac:chgData name="Bailey, Claire (CDC/NCEZID/DHQP/IICB)" userId="S::rtx6@cdc.gov::33d6ebeb-4f87-43f9-9114-d895840b5f25" providerId="AD" clId="Web-{4AC9EDAA-18A9-47FB-36B3-6D27486A9F14}" dt="2026-06-23T18:11:12.237" v="2" actId="20577"/>
          <ac:spMkLst>
            <pc:docMk/>
            <pc:sldMk cId="2274655267" sldId="610"/>
            <ac:spMk id="7" creationId="{4F27517A-BA65-7A36-114A-7BBA1CB6A2B0}"/>
          </ac:spMkLst>
        </pc:spChg>
      </pc:sldChg>
      <pc:sldChg chg="modNotes">
        <pc:chgData name="Bailey, Claire (CDC/NCEZID/DHQP/IICB)" userId="S::rtx6@cdc.gov::33d6ebeb-4f87-43f9-9114-d895840b5f25" providerId="AD" clId="Web-{4AC9EDAA-18A9-47FB-36B3-6D27486A9F14}" dt="2026-06-23T18:13:37.612" v="24"/>
        <pc:sldMkLst>
          <pc:docMk/>
          <pc:sldMk cId="3212186435" sldId="61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7CE269-891F-4AA7-BF40-5A6DFD0518C7}" type="datetimeFigureOut">
              <a:rPr lang="en-US" smtClean="0"/>
              <a:t>6/26/2026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D3BCD5-A6F1-40D4-B1BF-DAC367EA2FA9}" type="slidenum">
              <a:rPr lang="en-US" smtClean="0"/>
              <a:t>‹#›</a:t>
            </a:fld>
            <a:endParaRPr lang="en-US"/>
          </a:p>
        </p:txBody>
      </p:sp>
    </p:spTree>
    <p:extLst>
      <p:ext uri="{BB962C8B-B14F-4D97-AF65-F5344CB8AC3E}">
        <p14:creationId xmlns:p14="http://schemas.microsoft.com/office/powerpoint/2010/main" val="2207767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Intended Audience</a:t>
            </a:r>
            <a:r>
              <a:rPr lang="en-US" sz="1200" i="1" kern="1200" dirty="0">
                <a:solidFill>
                  <a:schemeClr val="tx1"/>
                </a:solidFill>
                <a:effectLst/>
                <a:latin typeface="+mn-lt"/>
                <a:ea typeface="+mn-ea"/>
                <a:cs typeface="+mn-cs"/>
              </a:rPr>
              <a:t>: This presentation focuses on what </a:t>
            </a:r>
            <a:r>
              <a:rPr lang="en-US" sz="1200" b="1" i="1" kern="1200" dirty="0">
                <a:solidFill>
                  <a:schemeClr val="tx1"/>
                </a:solidFill>
                <a:effectLst/>
                <a:latin typeface="+mn-lt"/>
                <a:ea typeface="+mn-ea"/>
                <a:cs typeface="+mn-cs"/>
              </a:rPr>
              <a:t>facilities management personnel </a:t>
            </a:r>
            <a:r>
              <a:rPr lang="en-US" sz="1200" i="1" kern="1200" dirty="0">
                <a:solidFill>
                  <a:schemeClr val="tx1"/>
                </a:solidFill>
                <a:effectLst/>
                <a:latin typeface="+mn-lt"/>
                <a:ea typeface="+mn-ea"/>
                <a:cs typeface="+mn-cs"/>
              </a:rPr>
              <a:t>need to know to prevent Ebola disease (Ebola) or Marburg virus disease (Marburg), from entering healthcare facilities. See the IPC for Ebola and Marburg web page on cdc.gov for </a:t>
            </a:r>
            <a:r>
              <a:rPr lang="en-US" sz="1200" i="1" kern="1200">
                <a:solidFill>
                  <a:schemeClr val="tx1"/>
                </a:solidFill>
                <a:effectLst/>
                <a:latin typeface="+mn-lt"/>
                <a:ea typeface="+mn-ea"/>
                <a:cs typeface="+mn-cs"/>
              </a:rPr>
              <a:t>details about </a:t>
            </a:r>
            <a:r>
              <a:rPr lang="en-US" sz="1200" i="1" kern="1200" dirty="0">
                <a:solidFill>
                  <a:schemeClr val="tx1"/>
                </a:solidFill>
                <a:effectLst/>
                <a:latin typeface="+mn-lt"/>
                <a:ea typeface="+mn-ea"/>
                <a:cs typeface="+mn-cs"/>
              </a:rPr>
              <a:t>what healthcare workers should know to assist the process of identifying and isolating suspect Ebola or Marburg cases.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Please note that the topics for IPC for Ebola or Marburg training are published in sequence, with the expectation that participants will progress through the series. You may, however, mix and match content to meet participant needs, and you may need to adjust the sample script below accordingly.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Estimated time with audience participation</a:t>
            </a:r>
            <a:r>
              <a:rPr lang="en-US" sz="1200" i="1" kern="1200" dirty="0">
                <a:solidFill>
                  <a:schemeClr val="tx1"/>
                </a:solidFill>
                <a:effectLst/>
                <a:latin typeface="+mn-lt"/>
                <a:ea typeface="+mn-ea"/>
                <a:cs typeface="+mn-cs"/>
              </a:rPr>
              <a:t>: Approximately 20-25 minutes</a:t>
            </a:r>
          </a:p>
          <a:p>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Script</a:t>
            </a:r>
            <a:r>
              <a:rPr lang="en-US" sz="1200" i="1"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Welcome! Today we'll be focusing on how to prepare your facility to identify, or screen, for potential patients with Ebola disease – or Ebola - and Marburg virus disease – or Marburg. Screening is a key strategy for preventing Ebola or Marburg from entering your healthcare facility and is crucial to help protect you, others in your facility, and your</a:t>
            </a:r>
            <a:r>
              <a:rPr lang="en-US" sz="1200" kern="1200" baseline="0" dirty="0">
                <a:solidFill>
                  <a:schemeClr val="tx1"/>
                </a:solidFill>
                <a:effectLst/>
                <a:latin typeface="+mn-lt"/>
                <a:ea typeface="+mn-ea"/>
                <a:cs typeface="+mn-cs"/>
              </a:rPr>
              <a:t> friends and family from Ebola or Marburg.</a:t>
            </a:r>
            <a:r>
              <a:rPr lang="en-US" sz="1200" kern="1200" dirty="0">
                <a:solidFill>
                  <a:schemeClr val="tx1"/>
                </a:solidFill>
                <a:effectLst/>
                <a:latin typeface="+mn-lt"/>
                <a:ea typeface="+mn-ea"/>
                <a:cs typeface="+mn-cs"/>
              </a:rPr>
              <a:t> </a:t>
            </a:r>
            <a:endParaRPr lang="en-US" dirty="0"/>
          </a:p>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i="1" dirty="0"/>
              <a:t>Script</a:t>
            </a:r>
            <a:r>
              <a:rPr lang="en-US" dirty="0"/>
              <a:t>:</a:t>
            </a:r>
          </a:p>
          <a:p>
            <a:pPr lvl="0"/>
            <a:r>
              <a:rPr lang="en-US" dirty="0"/>
              <a:t>We have two learning objectives for today.</a:t>
            </a:r>
            <a:r>
              <a:rPr lang="en-US" baseline="0" dirty="0"/>
              <a:t> By the end of this session, you should be able to explain why screening for Ebola or Marburg is important for everyone entering your facility and describe best practices for setting up a screening area to identify patients who might have Ebola or Marburg.</a:t>
            </a: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Activating</a:t>
            </a:r>
            <a:r>
              <a:rPr lang="en-US" b="1" i="1" baseline="0" dirty="0"/>
              <a:t> background knowledge: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A key benefit of working with adult learners is that they likely already have some knowledge or experience related to the topic you are teaching. Activating background knowledge helps participants connect new learning to what they already know and may help them understand and remember new information better. It also helps you, the instructor, to identify gaps in knowledge where you may need to spend extra time or add emphasis while teaching. Use this slide as an opportunity to let participants share what they already know. </a:t>
            </a:r>
          </a:p>
          <a:p>
            <a:endParaRPr lang="en-US" baseline="0" dirty="0"/>
          </a:p>
          <a:p>
            <a:r>
              <a:rPr lang="en-US" b="1" i="1" baseline="0" dirty="0"/>
              <a:t>Script</a:t>
            </a:r>
            <a:r>
              <a:rPr lang="en-US" i="1" baseline="0" dirty="0"/>
              <a:t>:</a:t>
            </a:r>
          </a:p>
          <a:p>
            <a:r>
              <a:rPr lang="en-US" baseline="0" dirty="0"/>
              <a:t>Let’s start with a question. Why is it important to keep people who are suspected of having Ebola or Marburg separate from other patients in a healthcare facility?</a:t>
            </a:r>
          </a:p>
          <a:p>
            <a:r>
              <a:rPr lang="en-US" i="1" baseline="0" dirty="0"/>
              <a:t>[Allow participants 2-3 minutes to discuss as a large group or in small groups.]</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830483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[You may wish to adapt the script for this slide based on what participants said to answer the question on the previous slide.]</a:t>
            </a:r>
          </a:p>
          <a:p>
            <a:endParaRPr lang="en-US" i="1" dirty="0"/>
          </a:p>
          <a:p>
            <a:r>
              <a:rPr lang="en-US" i="1" dirty="0"/>
              <a:t>Script</a:t>
            </a:r>
            <a:r>
              <a:rPr lang="en-US" dirty="0"/>
              <a:t>:</a:t>
            </a:r>
          </a:p>
          <a:p>
            <a:r>
              <a:rPr lang="en-US" dirty="0"/>
              <a:t>If a person with undiagnosed Ebola or Marburg were to be allowed into a healthcare facility, they could spread Ebola or Marburg to patients nearby and to the staff that cares for them. Early identification and separation of patients with suspected Ebola or Marburg prevents bringing unrecognized Ebola or Marburg into the healthcare setting, which protects you, your co-workers, and your patients. By keeping yourself healthy, you also avoid spreading illness to your family and friends. So, </a:t>
            </a:r>
            <a:r>
              <a:rPr lang="en-US" b="1" dirty="0"/>
              <a:t>keeping patients with suspected Ebola or Marburg separate in a healthcare facility helps protect you, your co-workers and patients, and your community</a:t>
            </a:r>
            <a:r>
              <a:rPr lang="en-US" dirty="0"/>
              <a:t>.</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4153318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a:cs typeface="Calibri"/>
              </a:rPr>
              <a:t>Script:</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cs typeface="Calibri"/>
              </a:rPr>
              <a:t>There are 3 key strategies to prevent the introduction of Ebola or Marburg in healthcare facilities:</a:t>
            </a:r>
          </a:p>
          <a:p>
            <a:pPr marL="171450" marR="0" lvl="0" indent="-171450" algn="l" defTabSz="914400" rtl="0" eaLnBrk="1" fontAlgn="base" latinLnBrk="0" hangingPunct="1">
              <a:lnSpc>
                <a:spcPct val="100000"/>
              </a:lnSpc>
              <a:spcBef>
                <a:spcPct val="30000"/>
              </a:spcBef>
              <a:spcAft>
                <a:spcPct val="0"/>
              </a:spcAft>
              <a:buClrTx/>
              <a:buSzTx/>
              <a:buFontTx/>
              <a:buChar char="-"/>
              <a:tabLst/>
              <a:defRPr/>
            </a:pPr>
            <a:r>
              <a:rPr lang="en-US" dirty="0">
                <a:cs typeface="Calibri"/>
              </a:rPr>
              <a:t>Identifying people who might be ill with Ebola or Marburg before they enter the facility.</a:t>
            </a:r>
          </a:p>
          <a:p>
            <a:pPr marL="171450" indent="-171450" fontAlgn="base">
              <a:spcBef>
                <a:spcPct val="30000"/>
              </a:spcBef>
              <a:spcAft>
                <a:spcPct val="0"/>
              </a:spcAft>
              <a:buFontTx/>
              <a:buChar char="-"/>
              <a:defRPr/>
            </a:pPr>
            <a:r>
              <a:rPr lang="en-US" dirty="0">
                <a:cs typeface="Calibri"/>
              </a:rPr>
              <a:t>Isolating patients with suspected Ebola or Marburg from others.</a:t>
            </a:r>
            <a:endParaRPr lang="en-US" dirty="0">
              <a:ea typeface="Calibri"/>
              <a:cs typeface="Calibri"/>
            </a:endParaRPr>
          </a:p>
          <a:p>
            <a:pPr marL="171450" marR="0" lvl="0" indent="-171450" algn="l" defTabSz="914400" rtl="0" eaLnBrk="1" fontAlgn="base" latinLnBrk="0" hangingPunct="1">
              <a:lnSpc>
                <a:spcPct val="100000"/>
              </a:lnSpc>
              <a:spcBef>
                <a:spcPct val="30000"/>
              </a:spcBef>
              <a:spcAft>
                <a:spcPct val="0"/>
              </a:spcAft>
              <a:buClrTx/>
              <a:buSzTx/>
              <a:buFontTx/>
              <a:buChar char="-"/>
              <a:tabLst/>
              <a:defRPr/>
            </a:pPr>
            <a:r>
              <a:rPr lang="en-US" dirty="0">
                <a:cs typeface="Calibri"/>
              </a:rPr>
              <a:t>And informing the necessary authorities at your facility.</a:t>
            </a:r>
          </a:p>
          <a:p>
            <a:r>
              <a:rPr lang="en-US" dirty="0">
                <a:cs typeface="Calibri"/>
              </a:rPr>
              <a:t>These things are </a:t>
            </a:r>
            <a:r>
              <a:rPr lang="en-US" dirty="0"/>
              <a:t>the most important things you can do at your healthcare facility </a:t>
            </a:r>
            <a:r>
              <a:rPr lang="en-US" sz="1200" dirty="0">
                <a:latin typeface="Calibri" panose="020F0502020204030204" pitchFamily="34" charset="0"/>
              </a:rPr>
              <a:t>to help protect yourself and your community</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Today, we’ll focus on how facilities can prepare for the first strategy here: identifying people who might be ill with Ebola or Marburg.</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14913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r>
              <a:rPr lang="en-US" i="0"/>
              <a:t>:</a:t>
            </a:r>
          </a:p>
          <a:p>
            <a:r>
              <a:rPr lang="en-US" i="0"/>
              <a:t>First, we’ll talk about what screening is exactly, and then we’ll get into the details of setting up a screening area.</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410471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none" dirty="0">
                <a:solidFill>
                  <a:schemeClr val="accent5">
                    <a:lumMod val="75000"/>
                  </a:schemeClr>
                </a:solidFill>
                <a:latin typeface="Myriad Web Pro"/>
              </a:rPr>
              <a:t>Screening</a:t>
            </a:r>
            <a:r>
              <a:rPr lang="en-US" sz="1200" b="1" dirty="0">
                <a:solidFill>
                  <a:schemeClr val="accent2">
                    <a:lumMod val="50000"/>
                  </a:schemeClr>
                </a:solidFill>
                <a:latin typeface="Myriad Web Pro"/>
              </a:rPr>
              <a:t> </a:t>
            </a:r>
            <a:r>
              <a:rPr lang="en-US" sz="1200" dirty="0">
                <a:solidFill>
                  <a:srgbClr val="000000"/>
                </a:solidFill>
                <a:latin typeface="Calibri"/>
                <a:cs typeface="Calibri"/>
              </a:rPr>
              <a:t>is the process of evaluating whether a patient meets a standardized case definition</a:t>
            </a:r>
            <a:r>
              <a:rPr lang="en-US" baseline="0" dirty="0"/>
              <a:t>. </a:t>
            </a:r>
            <a:r>
              <a:rPr lang="en-US" b="0" dirty="0"/>
              <a:t>Screening</a:t>
            </a:r>
            <a:r>
              <a:rPr lang="en-US" dirty="0"/>
              <a:t> is like a sorting process. It operates like a sieve, separating the people who probably have a condition from those who probably do not. Screening allows patients suspected of having Ebola or Marburg to be promptly isolated and referred for testing and care at a facility intended for that purpose.</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In areas with Ebola or Marburg transmission, s</a:t>
            </a:r>
            <a:r>
              <a:rPr lang="en-US" dirty="0"/>
              <a:t>creening involves looking for Ebola or Marburg symptoms and determining risk factors early in the</a:t>
            </a:r>
            <a:r>
              <a:rPr lang="en-US" baseline="0" dirty="0"/>
              <a:t> care process. It can be done with a non-contact thermometer and a questionnaire.</a:t>
            </a:r>
          </a:p>
          <a:p>
            <a:endParaRPr lang="en-US" dirty="0"/>
          </a:p>
        </p:txBody>
      </p:sp>
      <p:sp>
        <p:nvSpPr>
          <p:cNvPr id="4" name="Slide Number Placeholder 3"/>
          <p:cNvSpPr>
            <a:spLocks noGrp="1"/>
          </p:cNvSpPr>
          <p:nvPr>
            <p:ph type="sldNum" sz="quarter" idx="5"/>
          </p:nvPr>
        </p:nvSpPr>
        <p:spPr/>
        <p:txBody>
          <a:bodyPr/>
          <a:lstStyle/>
          <a:p>
            <a:fld id="{299946A4-2624-4EBF-BB8E-AEEF0B413100}" type="slidenum">
              <a:rPr lang="en-US" smtClean="0"/>
              <a:t>7</a:t>
            </a:fld>
            <a:endParaRPr lang="en-US"/>
          </a:p>
        </p:txBody>
      </p:sp>
    </p:spTree>
    <p:extLst>
      <p:ext uri="{BB962C8B-B14F-4D97-AF65-F5344CB8AC3E}">
        <p14:creationId xmlns:p14="http://schemas.microsoft.com/office/powerpoint/2010/main" val="31025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When creating a screening area in your facility, keep in mind that </a:t>
            </a:r>
            <a:r>
              <a:rPr lang="en-US" b="1" dirty="0"/>
              <a:t>screening should take place at the point of entry </a:t>
            </a:r>
            <a:r>
              <a:rPr lang="en-US" dirty="0"/>
              <a:t>of your healthcare facility, and </a:t>
            </a:r>
            <a:r>
              <a:rPr lang="en-US" b="1" dirty="0"/>
              <a:t>all people will need to be screened </a:t>
            </a:r>
            <a:r>
              <a:rPr lang="en-US" dirty="0"/>
              <a:t>including patients, healthcare workers, and family members that accompany patients. If your facility has multiple entrances, you may need to close some entrances so that people can only enter where they will be screened.</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2611758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Script</a:t>
            </a:r>
            <a:r>
              <a:rPr lang="en-US" b="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 screening area should be tailored to the facility design and resources available. </a:t>
            </a:r>
            <a:r>
              <a:rPr lang="en-US" dirty="0"/>
              <a:t>This means screening areas may look different at different facilities</a:t>
            </a:r>
            <a:r>
              <a:rPr lang="en-US" b="1" dirty="0"/>
              <a:t>. </a:t>
            </a:r>
            <a:r>
              <a:rPr lang="en-US" b="0" dirty="0"/>
              <a:t>Creating a screening area can be simple. </a:t>
            </a:r>
            <a:r>
              <a:rPr lang="en-US" b="1" dirty="0"/>
              <a:t>It does NOT require the construction of infrastructure</a:t>
            </a:r>
            <a:r>
              <a:rPr lang="en-US" dirty="0"/>
              <a:t>. It can be just two chairs separated by a table as long as there is room for the screener to keep at least 1 meter’s distance (about an arm’s length) from the person being screened.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pictures on this slide show two examples of what a screening area might look like. The first shows an area constructed specifically for screening while the second shows chairs separated by a table at the entry of a facility. While these screening areas are very different, both can function equally well for screening patients.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Having a screening area for </a:t>
            </a:r>
            <a:r>
              <a:rPr lang="en-US" b="1" dirty="0"/>
              <a:t>everyone</a:t>
            </a:r>
            <a:r>
              <a:rPr lang="en-US" dirty="0"/>
              <a:t> who enters your facility is crucial. However, the process of screening effectively and using appropriate precautions is more important than the place where screening occurs.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021072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mentioned in the previous slide, per recommendation of the World Health Organization, for safety during screening activities, healthcare workers should be able to maintain a distance of at </a:t>
            </a:r>
            <a:r>
              <a:rPr lang="en-US" b="0" dirty="0"/>
              <a:t>least 1 meter between themselves and the person being screened. If the facility cannot be arranged so that this distance can be maintained, </a:t>
            </a:r>
            <a:r>
              <a:rPr lang="en-US" altLang="fr-FR" sz="1200" b="0" dirty="0">
                <a:solidFill>
                  <a:srgbClr val="000000"/>
                </a:solidFill>
                <a:latin typeface="Calibri"/>
                <a:cs typeface="Calibri"/>
              </a:rPr>
              <a:t>healthcare workers will need to wear personal protective equipment, or PPE, while screening.</a:t>
            </a:r>
            <a:endParaRPr lang="en-US" altLang="fr-FR" sz="1200" b="0" dirty="0">
              <a:solidFill>
                <a:srgbClr val="000000"/>
              </a:solidFill>
              <a:cs typeface="Calibri" panose="020F0502020204030204" pitchFamily="34" charset="0"/>
            </a:endParaRPr>
          </a:p>
          <a:p>
            <a:endParaRPr lang="en-US" b="0" dirty="0"/>
          </a:p>
          <a:p>
            <a:r>
              <a:rPr lang="en-US" b="0" dirty="0"/>
              <a:t>For healthcare worker protection, direct face-to-face interaction with people being screened should also be avoided to protect mucous membranes – eyes, nose, and mouth. Your facility may place plexiglass at the screening station between the screener and the person being screened. If that is not an option at your facility, angling chairs </a:t>
            </a:r>
            <a:r>
              <a:rPr lang="en-US" dirty="0"/>
              <a:t>away from each other, as seen in this image, is a simple and effective way to achieve this.</a:t>
            </a:r>
          </a:p>
          <a:p>
            <a:endParaRPr lang="en-US" dirty="0"/>
          </a:p>
        </p:txBody>
      </p:sp>
      <p:sp>
        <p:nvSpPr>
          <p:cNvPr id="4" name="Slide Number Placeholder 3"/>
          <p:cNvSpPr>
            <a:spLocks noGrp="1"/>
          </p:cNvSpPr>
          <p:nvPr>
            <p:ph type="sldNum" sz="quarter" idx="5"/>
          </p:nvPr>
        </p:nvSpPr>
        <p:spPr/>
        <p:txBody>
          <a:bodyPr/>
          <a:lstStyle/>
          <a:p>
            <a:fld id="{3AD3BCD5-A6F1-40D4-B1BF-DAC367EA2FA9}" type="slidenum">
              <a:rPr lang="en-US" smtClean="0"/>
              <a:t>10</a:t>
            </a:fld>
            <a:endParaRPr lang="en-US"/>
          </a:p>
        </p:txBody>
      </p:sp>
    </p:spTree>
    <p:extLst>
      <p:ext uri="{BB962C8B-B14F-4D97-AF65-F5344CB8AC3E}">
        <p14:creationId xmlns:p14="http://schemas.microsoft.com/office/powerpoint/2010/main" val="2152592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i="1" dirty="0">
                <a:solidFill>
                  <a:schemeClr val="tx1"/>
                </a:solidFill>
                <a:cs typeface="Calibri" panose="020F0502020204030204" pitchFamily="34" charset="0"/>
              </a:rPr>
              <a:t>Script</a:t>
            </a:r>
            <a:r>
              <a:rPr lang="en-US" sz="1200" dirty="0">
                <a:solidFill>
                  <a:schemeClr val="tx1"/>
                </a:solidFill>
                <a:cs typeface="Calibri" panose="020F0502020204030204" pitchFamily="34" charset="0"/>
              </a:rPr>
              <a:t>:</a:t>
            </a:r>
          </a:p>
          <a:p>
            <a:pPr marL="0" indent="0">
              <a:buNone/>
            </a:pPr>
            <a:r>
              <a:rPr lang="en-US" sz="1200" dirty="0">
                <a:solidFill>
                  <a:schemeClr val="tx1"/>
                </a:solidFill>
                <a:cs typeface="Calibri" panose="020F0502020204030204" pitchFamily="34" charset="0"/>
              </a:rPr>
              <a:t>People who are screening will need to perform hand hygiene often, so every screening area should have a h</a:t>
            </a:r>
            <a:r>
              <a:rPr lang="en-US" sz="1200" dirty="0">
                <a:solidFill>
                  <a:schemeClr val="accent1">
                    <a:lumMod val="75000"/>
                  </a:schemeClr>
                </a:solidFill>
              </a:rPr>
              <a:t>and hygiene station </a:t>
            </a:r>
            <a:r>
              <a:rPr lang="en-US" sz="1200" dirty="0">
                <a:solidFill>
                  <a:schemeClr val="tx1"/>
                </a:solidFill>
              </a:rPr>
              <a:t>with soap and water for handwashing and paper or cloth towels to dry hands or, as an alternative, alcohol-based hand rub.</a:t>
            </a:r>
          </a:p>
          <a:p>
            <a:pPr marL="0" indent="0">
              <a:buNone/>
            </a:pPr>
            <a:endParaRPr lang="en-US" sz="1200" dirty="0">
              <a:solidFill>
                <a:schemeClr val="tx1"/>
              </a:solidFill>
            </a:endParaRPr>
          </a:p>
          <a:p>
            <a:pPr marL="342265" indent="-342265"/>
            <a:r>
              <a:rPr lang="en-US" sz="1200" dirty="0">
                <a:solidFill>
                  <a:schemeClr val="accent1">
                    <a:lumMod val="75000"/>
                  </a:schemeClr>
                </a:solidFill>
              </a:rPr>
              <a:t>The screening area should also have a waste bin</a:t>
            </a:r>
            <a:r>
              <a:rPr lang="en-US" sz="1200" dirty="0">
                <a:solidFill>
                  <a:schemeClr val="tx1"/>
                </a:solidFill>
              </a:rPr>
              <a:t> for general, non-biohazard waste.</a:t>
            </a:r>
            <a:endParaRPr lang="en-US" sz="1200" dirty="0">
              <a:solidFill>
                <a:schemeClr val="tx1"/>
              </a:solidFill>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3AD3BCD5-A6F1-40D4-B1BF-DAC367EA2FA9}" type="slidenum">
              <a:rPr lang="en-US" smtClean="0"/>
              <a:t>11</a:t>
            </a:fld>
            <a:endParaRPr lang="en-US"/>
          </a:p>
        </p:txBody>
      </p:sp>
    </p:spTree>
    <p:extLst>
      <p:ext uri="{BB962C8B-B14F-4D97-AF65-F5344CB8AC3E}">
        <p14:creationId xmlns:p14="http://schemas.microsoft.com/office/powerpoint/2010/main" val="2477727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This is one example of what facility setup could look like. This image is specific to Marburg but is applicable to Ebola also. Let’s focus right now on the screening area in the bottom right corner. Remember that your screening area may look different from this one because it will be tailored to the design of your facility and the available resources. </a:t>
            </a:r>
            <a:endParaRPr lang="en-US" dirty="0">
              <a:ea typeface="Calibri"/>
              <a:cs typeface="Calibri"/>
            </a:endParaRPr>
          </a:p>
          <a:p>
            <a:endParaRPr lang="en-US" dirty="0"/>
          </a:p>
          <a:p>
            <a:r>
              <a:rPr lang="en-US" dirty="0"/>
              <a:t>Notice that the only entry to this facility is through the screening area, so everyone that enters can be screened.</a:t>
            </a:r>
          </a:p>
          <a:p>
            <a:r>
              <a:rPr lang="en-US" dirty="0"/>
              <a:t>Notice that the person screening can be separated from the person being screened with a table so that they can maintain proper space. </a:t>
            </a:r>
          </a:p>
          <a:p>
            <a:r>
              <a:rPr lang="en-US" dirty="0"/>
              <a:t>Also notice the hand hygiene station</a:t>
            </a:r>
            <a:r>
              <a:rPr lang="en-US" b="0" i="0" dirty="0"/>
              <a:t>.</a:t>
            </a:r>
          </a:p>
          <a:p>
            <a:r>
              <a:rPr lang="en-US" dirty="0"/>
              <a:t>Finally, notice that once screened, people who pass the screening may proceed to the general care area while those suspected of having Ebola or Marburg are sent directly to a separate isolation area. </a:t>
            </a:r>
          </a:p>
          <a:p>
            <a:r>
              <a:rPr lang="en-US" dirty="0"/>
              <a:t>If, like in this facility, people need to go outside to get from the screening area to the general care area, you may need to mark off this area with fencing or tape to keep out people who have not yet been screened.</a:t>
            </a:r>
          </a:p>
          <a:p>
            <a:r>
              <a:rPr lang="en-US" dirty="0"/>
              <a:t>We will talk more in our next session about setting up an isolation area at your facility.</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4178998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Reflection</a:t>
            </a:r>
            <a:r>
              <a:rPr lang="en-US" i="1" dirty="0"/>
              <a:t>: </a:t>
            </a:r>
          </a:p>
          <a:p>
            <a:pPr marL="171450" indent="-171450">
              <a:buFont typeface="Arial" panose="020B0604020202020204" pitchFamily="34" charset="0"/>
              <a:buChar char="•"/>
            </a:pPr>
            <a:r>
              <a:rPr lang="en-US" i="1" dirty="0"/>
              <a:t>Encourages participants to apply, analyze, and/or evaluate what they have learned, which helps them to deepen their understanding of the topic </a:t>
            </a:r>
          </a:p>
          <a:p>
            <a:pPr marL="171450" indent="-171450">
              <a:buFont typeface="Arial" panose="020B0604020202020204" pitchFamily="34" charset="0"/>
              <a:buChar char="•"/>
            </a:pPr>
            <a:r>
              <a:rPr lang="en-US" i="1" dirty="0"/>
              <a:t>Allows participants to think about how they’re new learning applies to their previous knowledge or experiences, which helps them better understand and remember the ideas taught</a:t>
            </a:r>
          </a:p>
          <a:p>
            <a:pPr marL="171450" indent="-171450">
              <a:buFont typeface="Arial" panose="020B0604020202020204" pitchFamily="34" charset="0"/>
              <a:buChar char="•"/>
            </a:pPr>
            <a:r>
              <a:rPr lang="en-US" i="1" dirty="0"/>
              <a:t>Allows you to check participants’ comprehension of what has been discussed to see if any topics need to be reviewed</a:t>
            </a:r>
          </a:p>
          <a:p>
            <a:endParaRPr lang="en-US" i="1" dirty="0"/>
          </a:p>
          <a:p>
            <a:r>
              <a:rPr lang="en-US" b="0" i="1" dirty="0"/>
              <a:t>Script</a:t>
            </a:r>
            <a:r>
              <a:rPr lang="en-US" i="1" dirty="0"/>
              <a:t>:</a:t>
            </a:r>
          </a:p>
          <a:p>
            <a:r>
              <a:rPr lang="en-US" dirty="0"/>
              <a:t>Now that you’re familiar with how to set up a screening area for Ebola or Marburg in a healthcare facility, let’s think about how this might work in your facility.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If you’ve ever needed to screen people entering your facility, how is the screening area setup for Ebola or Marburg similar to or different from other screening areas set up in the past (for example, COVID-19)?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t>[Give participants a few minutes to discuss in small groups or as a large group.]</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n-US" dirty="0"/>
              <a:t>What challenges has your facility encountered in the past with creating screening areas? If you haven’t experienced this before, what challenges do you imagine the facility might have?</a:t>
            </a:r>
          </a:p>
          <a:p>
            <a:r>
              <a:rPr lang="en-US" i="1" dirty="0"/>
              <a:t>[List challenges as participants mention them. Then, ask the group to offer suggestions for ways they might overcome those challenges. Answers will vary. You may also offer suggestions as you see fit. Recommended time for this discussion is 7-10 minutes. You may choose to keep this conversation short due to time constraints or to extend it if time allows.]</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2102786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Script</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wrap up today’s session, let’s review some key points. </a:t>
            </a:r>
            <a:r>
              <a:rPr lang="en-US" sz="1200" dirty="0">
                <a:latin typeface="Calibri" panose="020F0502020204030204" pitchFamily="34" charset="0"/>
              </a:rPr>
              <a:t>First, proper screening is one of the most important things you can do at your healthcare facility to protect yourself and your community. Screening prevents unrecognized patients with Ebola or Marburg from entering a healthcare facility. </a:t>
            </a:r>
            <a:r>
              <a:rPr lang="en-US" sz="1200" b="1" dirty="0">
                <a:solidFill>
                  <a:schemeClr val="accent1">
                    <a:lumMod val="75000"/>
                  </a:schemeClr>
                </a:solidFill>
                <a:latin typeface="Calibri" panose="020F0502020204030204" pitchFamily="34" charset="0"/>
              </a:rPr>
              <a:t>This protects you, your patients, and your community.</a:t>
            </a:r>
          </a:p>
          <a:p>
            <a:endParaRPr lang="en-US" sz="1200" dirty="0">
              <a:latin typeface="Calibri" panose="020F0502020204030204" pitchFamily="34" charset="0"/>
            </a:endParaRPr>
          </a:p>
          <a:p>
            <a:r>
              <a:rPr lang="en-US" sz="1200" dirty="0">
                <a:latin typeface="Calibri" panose="020F0502020204030204" pitchFamily="34" charset="0"/>
              </a:rPr>
              <a:t>Screening should take place at the </a:t>
            </a:r>
            <a:r>
              <a:rPr lang="en-US" sz="1200" b="1" dirty="0">
                <a:solidFill>
                  <a:schemeClr val="accent1">
                    <a:lumMod val="75000"/>
                  </a:schemeClr>
                </a:solidFill>
                <a:latin typeface="Calibri" panose="020F0502020204030204" pitchFamily="34" charset="0"/>
              </a:rPr>
              <a:t>point of entry </a:t>
            </a:r>
            <a:r>
              <a:rPr lang="en-US" sz="1200" dirty="0">
                <a:latin typeface="Calibri" panose="020F0502020204030204" pitchFamily="34" charset="0"/>
              </a:rPr>
              <a:t>of a healthcare facility.</a:t>
            </a:r>
          </a:p>
          <a:p>
            <a:endParaRPr lang="en-US" sz="1200" dirty="0">
              <a:latin typeface="Calibri" panose="020F0502020204030204" pitchFamily="34" charset="0"/>
            </a:endParaRPr>
          </a:p>
          <a:p>
            <a:r>
              <a:rPr lang="en-US" sz="1200" dirty="0">
                <a:latin typeface="Calibri" panose="020F0502020204030204" pitchFamily="34" charset="0"/>
              </a:rPr>
              <a:t>And the screening area should be set up so that </a:t>
            </a:r>
            <a:r>
              <a:rPr lang="en-US" sz="1200" b="1" dirty="0">
                <a:solidFill>
                  <a:schemeClr val="accent1">
                    <a:lumMod val="75000"/>
                  </a:schemeClr>
                </a:solidFill>
                <a:latin typeface="Calibri" panose="020F0502020204030204" pitchFamily="34" charset="0"/>
              </a:rPr>
              <a:t>all</a:t>
            </a:r>
            <a:r>
              <a:rPr lang="en-US" sz="1200" dirty="0">
                <a:latin typeface="Calibri" panose="020F0502020204030204" pitchFamily="34" charset="0"/>
              </a:rPr>
              <a:t> people are screened prior to entering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2509958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D3BCD5-A6F1-40D4-B1BF-DAC367EA2FA9}" type="slidenum">
              <a:rPr lang="en-US" smtClean="0"/>
              <a:t>15</a:t>
            </a:fld>
            <a:endParaRPr lang="en-US"/>
          </a:p>
        </p:txBody>
      </p:sp>
    </p:spTree>
    <p:extLst>
      <p:ext uri="{BB962C8B-B14F-4D97-AF65-F5344CB8AC3E}">
        <p14:creationId xmlns:p14="http://schemas.microsoft.com/office/powerpoint/2010/main" val="42805239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2" name="Picture 1" descr="Logos of the U.S. Department of Health and Human Services and the Centers for Disease control and Prevention" title="logos">
            <a:extLst>
              <a:ext uri="{FF2B5EF4-FFF2-40B4-BE49-F238E27FC236}">
                <a16:creationId xmlns:a16="http://schemas.microsoft.com/office/drawing/2014/main" id="{689694DF-31D9-0C83-68A5-10C382899F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4" name="TextBox 3">
            <a:extLst>
              <a:ext uri="{FF2B5EF4-FFF2-40B4-BE49-F238E27FC236}">
                <a16:creationId xmlns:a16="http://schemas.microsoft.com/office/drawing/2014/main" id="{34F0A5EE-6CA3-4A37-489C-BAC5D27FF194}"/>
              </a:ext>
            </a:extLst>
          </p:cNvPr>
          <p:cNvSpPr txBox="1"/>
          <p:nvPr userDrawn="1"/>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2408262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3204893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2" name="Content Placeholder 18">
            <a:extLst>
              <a:ext uri="{FF2B5EF4-FFF2-40B4-BE49-F238E27FC236}">
                <a16:creationId xmlns:a16="http://schemas.microsoft.com/office/drawing/2014/main" id="{F7BF03A4-18B1-0B35-239F-7DC8B2A9CEE7}"/>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pic>
        <p:nvPicPr>
          <p:cNvPr id="3" name="Picture 2">
            <a:extLst>
              <a:ext uri="{FF2B5EF4-FFF2-40B4-BE49-F238E27FC236}">
                <a16:creationId xmlns:a16="http://schemas.microsoft.com/office/drawing/2014/main" id="{CB2AA364-9DDE-7C72-E30C-5275AE63F9D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2875718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77594791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a:extLst>
              <a:ext uri="{FF2B5EF4-FFF2-40B4-BE49-F238E27FC236}">
                <a16:creationId xmlns:a16="http://schemas.microsoft.com/office/drawing/2014/main" id="{322305F7-6787-64AB-99FC-DDAF65D05F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681616740"/>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62579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56555720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
        <p:nvSpPr>
          <p:cNvPr id="4" name="TextBox 3">
            <a:extLst>
              <a:ext uri="{FF2B5EF4-FFF2-40B4-BE49-F238E27FC236}">
                <a16:creationId xmlns:a16="http://schemas.microsoft.com/office/drawing/2014/main" id="{1B25035E-CD1E-98E5-FFAC-BF5F938648DF}"/>
              </a:ext>
            </a:extLst>
          </p:cNvPr>
          <p:cNvSpPr txBox="1"/>
          <p:nvPr userDrawn="1"/>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5" name="Picture 4" descr="Logos of the U.S. Department of Health and Human Services and the Centers for Disease control and Prevention" title="logos">
            <a:extLst>
              <a:ext uri="{FF2B5EF4-FFF2-40B4-BE49-F238E27FC236}">
                <a16:creationId xmlns:a16="http://schemas.microsoft.com/office/drawing/2014/main" id="{C2BA27AD-262B-D360-408F-177C91427F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84790964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49031338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3323592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41042188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342133300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0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3"/>
            <a:r>
              <a:rPr lang="en-US"/>
              <a:t>Third level</a:t>
            </a:r>
          </a:p>
          <a:p>
            <a:pPr lvl="4"/>
            <a:r>
              <a:rPr lang="en-US"/>
              <a:t>Fourth level</a:t>
            </a:r>
          </a:p>
          <a:p>
            <a:pPr lvl="5"/>
            <a:r>
              <a:rPr lang="en-US"/>
              <a:t>Fifth level</a:t>
            </a:r>
          </a:p>
          <a:p>
            <a:pPr lvl="0"/>
            <a:endParaRPr lang="en-US"/>
          </a:p>
        </p:txBody>
      </p:sp>
    </p:spTree>
    <p:extLst>
      <p:ext uri="{BB962C8B-B14F-4D97-AF65-F5344CB8AC3E}">
        <p14:creationId xmlns:p14="http://schemas.microsoft.com/office/powerpoint/2010/main" val="398207157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LOSING_OD">
    <p:spTree>
      <p:nvGrpSpPr>
        <p:cNvPr id="1" name=""/>
        <p:cNvGrpSpPr/>
        <p:nvPr/>
      </p:nvGrpSpPr>
      <p:grpSpPr>
        <a:xfrm>
          <a:off x="0" y="0"/>
          <a:ext cx="0" cy="0"/>
          <a:chOff x="0" y="0"/>
          <a:chExt cx="0" cy="0"/>
        </a:xfrm>
      </p:grpSpPr>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20294361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03601336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61" r:id="rId11"/>
    <p:sldLayoutId id="2147483662" r:id="rId12"/>
    <p:sldLayoutId id="2147483664" r:id="rId13"/>
    <p:sldLayoutId id="2147483665" r:id="rId14"/>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0.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6881D-17FE-7FE4-D05E-C20CC62049D4}"/>
              </a:ext>
            </a:extLst>
          </p:cNvPr>
          <p:cNvSpPr txBox="1">
            <a:spLocks noGrp="1"/>
          </p:cNvSpPr>
          <p:nvPr>
            <p:ph type="title" idx="4294967295"/>
          </p:nvPr>
        </p:nvSpPr>
        <p:spPr>
          <a:xfrm>
            <a:off x="1552755" y="2565985"/>
            <a:ext cx="8822963" cy="22669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l" rtl="0" eaLnBrk="0" fontAlgn="base" hangingPunct="0">
              <a:lnSpc>
                <a:spcPts val="3000"/>
              </a:lnSpc>
              <a:spcBef>
                <a:spcPct val="0"/>
              </a:spcBef>
              <a:spcAft>
                <a:spcPct val="0"/>
              </a:spcAft>
              <a:defRPr sz="2800" b="1" kern="1200" baseline="0">
                <a:solidFill>
                  <a:srgbClr val="005DAB"/>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a:lnSpc>
                <a:spcPct val="100000"/>
              </a:lnSpc>
              <a:defRPr/>
            </a:pPr>
            <a:r>
              <a:rPr lang="en-US" sz="4400" dirty="0">
                <a:solidFill>
                  <a:schemeClr val="accent5">
                    <a:lumMod val="75000"/>
                  </a:schemeClr>
                </a:solidFill>
                <a:latin typeface="Calibri"/>
                <a:cs typeface="Calibri"/>
              </a:rPr>
              <a:t>Infection Prevention and Control (IPC)</a:t>
            </a:r>
            <a:r>
              <a:rPr kumimoji="0" lang="en-US" sz="4400" b="1" i="0" u="none" strike="noStrike" kern="1200" cap="none" spc="0" normalizeH="0" baseline="0" noProof="0" dirty="0">
                <a:ln>
                  <a:noFill/>
                </a:ln>
                <a:solidFill>
                  <a:schemeClr val="accent5">
                    <a:lumMod val="75000"/>
                  </a:schemeClr>
                </a:solidFill>
                <a:effectLst/>
                <a:uLnTx/>
                <a:uFillTx/>
                <a:latin typeface="Calibri"/>
                <a:ea typeface="+mj-ea"/>
                <a:cs typeface="Calibri"/>
              </a:rPr>
              <a:t> for </a:t>
            </a:r>
            <a:r>
              <a:rPr kumimoji="0" lang="en-US" sz="4400" b="1" i="0" u="none" strike="noStrike" kern="1200" cap="none" spc="0" normalizeH="0" baseline="0" noProof="0" dirty="0">
                <a:ln>
                  <a:noFill/>
                </a:ln>
                <a:solidFill>
                  <a:schemeClr val="tx1">
                    <a:lumMod val="75000"/>
                  </a:schemeClr>
                </a:solidFill>
                <a:effectLst/>
                <a:uLnTx/>
                <a:uFillTx/>
                <a:latin typeface="Calibri"/>
                <a:ea typeface="+mj-ea"/>
                <a:cs typeface="Calibri"/>
              </a:rPr>
              <a:t>Ebola or Marburg :</a:t>
            </a:r>
            <a:br>
              <a:rPr kumimoji="0" lang="en-US" sz="4800" b="1" i="0" u="none" strike="noStrike" kern="1200" cap="none" spc="0" normalizeH="0" baseline="0" noProof="0" dirty="0">
                <a:ln>
                  <a:noFill/>
                </a:ln>
                <a:solidFill>
                  <a:schemeClr val="tx1">
                    <a:lumMod val="75000"/>
                  </a:schemeClr>
                </a:solidFill>
                <a:effectLst/>
                <a:uLnTx/>
                <a:uFillTx/>
                <a:latin typeface="Calibri"/>
                <a:ea typeface="+mj-ea"/>
                <a:cs typeface="Calibri"/>
              </a:rPr>
            </a:br>
            <a:r>
              <a:rPr kumimoji="0" lang="en-US" sz="4000" b="1" i="0" u="none" strike="noStrike" kern="1200" cap="none" spc="0" normalizeH="0" baseline="0" noProof="0" dirty="0">
                <a:ln>
                  <a:noFill/>
                </a:ln>
                <a:solidFill>
                  <a:schemeClr val="tx1">
                    <a:lumMod val="75000"/>
                  </a:schemeClr>
                </a:solidFill>
                <a:effectLst/>
                <a:uLnTx/>
                <a:uFillTx/>
                <a:latin typeface="Calibri Light"/>
                <a:cs typeface="Calibri Light"/>
              </a:rPr>
              <a:t>Preparing Your Facility for Identification of Potential Ebola or Marburg patients</a:t>
            </a:r>
            <a:endParaRPr kumimoji="0" lang="en-US" sz="4000" b="0" i="0" u="none" strike="noStrike" kern="1200" cap="none" spc="0" normalizeH="0" baseline="0" noProof="0" dirty="0">
              <a:ln>
                <a:noFill/>
              </a:ln>
              <a:solidFill>
                <a:schemeClr val="tx1">
                  <a:lumMod val="75000"/>
                </a:schemeClr>
              </a:solidFill>
              <a:effectLst/>
              <a:uLnTx/>
              <a:uFillTx/>
              <a:latin typeface="Calibri Light"/>
              <a:cs typeface="Calibri Light"/>
            </a:endParaRPr>
          </a:p>
        </p:txBody>
      </p:sp>
      <p:cxnSp>
        <p:nvCxnSpPr>
          <p:cNvPr id="9" name="Straight Connector 8">
            <a:extLst>
              <a:ext uri="{FF2B5EF4-FFF2-40B4-BE49-F238E27FC236}">
                <a16:creationId xmlns:a16="http://schemas.microsoft.com/office/drawing/2014/main" id="{508E0AF2-AEF5-42BB-01FA-963B03D518AD}"/>
              </a:ext>
              <a:ext uri="{C183D7F6-B498-43B3-948B-1728B52AA6E4}">
                <adec:decorative xmlns:adec="http://schemas.microsoft.com/office/drawing/2017/decorative" val="1"/>
              </a:ext>
            </a:extLst>
          </p:cNvPr>
          <p:cNvCxnSpPr>
            <a:cxnSpLocks/>
          </p:cNvCxnSpPr>
          <p:nvPr/>
        </p:nvCxnSpPr>
        <p:spPr>
          <a:xfrm>
            <a:off x="1552755" y="5053712"/>
            <a:ext cx="9201509"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1922D81-7C6A-B544-2047-F28B1CF72535}"/>
              </a:ext>
            </a:extLst>
          </p:cNvPr>
          <p:cNvSpPr txBox="1"/>
          <p:nvPr/>
        </p:nvSpPr>
        <p:spPr>
          <a:xfrm>
            <a:off x="1552755" y="5171442"/>
            <a:ext cx="8048445"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a:solidFill>
                  <a:srgbClr val="0039A6"/>
                </a:solidFill>
                <a:latin typeface="Calibri"/>
                <a:cs typeface="Calibri"/>
              </a:rPr>
              <a:t>Healthcare Settings with Limited to Intermediate Resources</a:t>
            </a:r>
            <a:endParaRPr lang="en-US" sz="2200">
              <a:latin typeface="Calibri"/>
              <a:cs typeface="Calibri"/>
            </a:endParaRPr>
          </a:p>
        </p:txBody>
      </p:sp>
      <p:sp>
        <p:nvSpPr>
          <p:cNvPr id="14" name="TextBox 13">
            <a:extLst>
              <a:ext uri="{FF2B5EF4-FFF2-40B4-BE49-F238E27FC236}">
                <a16:creationId xmlns:a16="http://schemas.microsoft.com/office/drawing/2014/main" id="{A486CB21-5206-CB6C-094E-2822D57F1EBB}"/>
              </a:ext>
            </a:extLst>
          </p:cNvPr>
          <p:cNvSpPr txBox="1"/>
          <p:nvPr/>
        </p:nvSpPr>
        <p:spPr>
          <a:xfrm>
            <a:off x="8910127" y="6299656"/>
            <a:ext cx="2637768" cy="430887"/>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r>
              <a:rPr lang="en-US" sz="2000" b="1" dirty="0">
                <a:solidFill>
                  <a:srgbClr val="0039A6"/>
                </a:solidFill>
                <a:latin typeface="Calibri"/>
                <a:cs typeface="Calibri"/>
              </a:rPr>
              <a:t>Updated: June 2026</a:t>
            </a:r>
            <a:endParaRPr lang="en-US" sz="2000" dirty="0"/>
          </a:p>
        </p:txBody>
      </p:sp>
    </p:spTree>
    <p:extLst>
      <p:ext uri="{BB962C8B-B14F-4D97-AF65-F5344CB8AC3E}">
        <p14:creationId xmlns:p14="http://schemas.microsoft.com/office/powerpoint/2010/main" val="20178587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Learning Objectives</a:t>
            </a:r>
          </a:p>
        </p:txBody>
      </p:sp>
      <p:sp>
        <p:nvSpPr>
          <p:cNvPr id="3" name="Text Placeholder 2"/>
          <p:cNvSpPr>
            <a:spLocks noGrp="1"/>
          </p:cNvSpPr>
          <p:nvPr>
            <p:ph sz="quarter" idx="11"/>
          </p:nvPr>
        </p:nvSpPr>
        <p:spPr/>
        <p:txBody>
          <a:bodyPr/>
          <a:lstStyle/>
          <a:p>
            <a:pPr marL="0" indent="0">
              <a:spcBef>
                <a:spcPts val="1800"/>
              </a:spcBef>
              <a:buClrTx/>
              <a:buNone/>
            </a:pPr>
            <a:r>
              <a:rPr lang="en-US" sz="3200" dirty="0">
                <a:solidFill>
                  <a:srgbClr val="000000"/>
                </a:solidFill>
                <a:latin typeface="Calibri"/>
                <a:cs typeface="Calibri"/>
              </a:rPr>
              <a:t>After this presentation, participants will be able to</a:t>
            </a:r>
          </a:p>
          <a:p>
            <a:pPr marL="805171" lvl="1" indent="-457200">
              <a:spcBef>
                <a:spcPts val="1800"/>
              </a:spcBef>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Explain why screening for Ebola or Marburg is important</a:t>
            </a:r>
          </a:p>
          <a:p>
            <a:pPr marL="805171" lvl="1" indent="-457200">
              <a:spcBef>
                <a:spcPts val="1200"/>
              </a:spcBef>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Describe best practices for setting up an Ebola or Marburg screening area</a:t>
            </a:r>
            <a:endParaRPr lang="en-US" sz="3200" dirty="0">
              <a:solidFill>
                <a:srgbClr val="000000"/>
              </a:solidFill>
              <a:cs typeface="Calibri" panose="020F0502020204030204" pitchFamily="34" charset="0"/>
            </a:endParaRPr>
          </a:p>
          <a:p>
            <a:pPr marL="347971" lvl="1" indent="0">
              <a:buClr>
                <a:srgbClr val="005DAA"/>
              </a:buClr>
              <a:buNone/>
            </a:pPr>
            <a:endParaRPr lang="en-US" sz="2400" dirty="0">
              <a:solidFill>
                <a:schemeClr val="accent4">
                  <a:lumMod val="50000"/>
                </a:schemeClr>
              </a:solidFill>
              <a:cs typeface="Calibri" panose="020F0502020204030204" pitchFamily="34" charset="0"/>
            </a:endParaRPr>
          </a:p>
          <a:p>
            <a:pPr marL="347337" lvl="1" indent="0">
              <a:buClr>
                <a:srgbClr val="005DAA"/>
              </a:buClr>
              <a:buNone/>
            </a:pPr>
            <a:endParaRPr lang="en-US" sz="2400" dirty="0">
              <a:solidFill>
                <a:schemeClr val="accent4">
                  <a:lumMod val="50000"/>
                </a:schemeClr>
              </a:solidFill>
              <a:cs typeface="Calibri" panose="020F0502020204030204" pitchFamily="34" charset="0"/>
            </a:endParaRPr>
          </a:p>
          <a:p>
            <a:pPr marL="804525" lvl="1" indent="-456554">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326339971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226470E9-FBBF-9554-2176-9A1D6A663A24}"/>
              </a:ext>
            </a:extLst>
          </p:cNvPr>
          <p:cNvSpPr txBox="1">
            <a:spLocks noGrp="1"/>
          </p:cNvSpPr>
          <p:nvPr>
            <p:ph type="title" idx="4294967295"/>
          </p:nvPr>
        </p:nvSpPr>
        <p:spPr>
          <a:xfrm>
            <a:off x="747719" y="826208"/>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a:ln>
                  <a:noFill/>
                </a:ln>
                <a:solidFill>
                  <a:schemeClr val="bg2"/>
                </a:solidFill>
                <a:effectLst/>
                <a:uLnTx/>
                <a:uFillTx/>
                <a:latin typeface="Calibri Light" panose="020F0302020204030204" pitchFamily="34" charset="0"/>
                <a:ea typeface="+mj-ea"/>
                <a:cs typeface="Calibri Light" panose="020F0302020204030204" pitchFamily="34" charset="0"/>
              </a:rPr>
              <a:t>Discuss</a:t>
            </a:r>
          </a:p>
        </p:txBody>
      </p:sp>
      <p:sp>
        <p:nvSpPr>
          <p:cNvPr id="4" name="TextBox 3">
            <a:extLst>
              <a:ext uri="{FF2B5EF4-FFF2-40B4-BE49-F238E27FC236}">
                <a16:creationId xmlns:a16="http://schemas.microsoft.com/office/drawing/2014/main" id="{C6DA4EE8-B2CB-326E-0F59-8442C002C006}"/>
              </a:ext>
            </a:extLst>
          </p:cNvPr>
          <p:cNvSpPr txBox="1"/>
          <p:nvPr/>
        </p:nvSpPr>
        <p:spPr>
          <a:xfrm>
            <a:off x="747719" y="2373087"/>
            <a:ext cx="10466615" cy="2939266"/>
          </a:xfrm>
          <a:prstGeom prst="rect">
            <a:avLst/>
          </a:prstGeom>
          <a:noFill/>
        </p:spPr>
        <p:txBody>
          <a:bodyPr wrap="square">
            <a:spAutoFit/>
          </a:bodyPr>
          <a:lstStyle/>
          <a:p>
            <a:r>
              <a:rPr lang="en-US" sz="3500" dirty="0">
                <a:solidFill>
                  <a:schemeClr val="bg2"/>
                </a:solidFill>
                <a:latin typeface="Calibri"/>
                <a:cs typeface="Calibri"/>
              </a:rPr>
              <a:t>Why is it important to keep people who are suspected of having Ebola or Marburg separate from other patients in a healthcare facility?</a:t>
            </a:r>
          </a:p>
          <a:p>
            <a:br>
              <a:rPr lang="en-US" sz="4000" dirty="0">
                <a:solidFill>
                  <a:schemeClr val="bg1"/>
                </a:solidFill>
                <a:latin typeface="Calibri"/>
                <a:cs typeface="Calibri"/>
              </a:rPr>
            </a:br>
            <a:r>
              <a:rPr lang="en-US" sz="4000" dirty="0">
                <a:solidFill>
                  <a:schemeClr val="bg1"/>
                </a:solidFill>
                <a:latin typeface="Calibri"/>
                <a:cs typeface="Calibri"/>
              </a:rPr>
              <a:t> </a:t>
            </a:r>
            <a:endParaRPr lang="en-US" sz="4000" dirty="0">
              <a:solidFill>
                <a:schemeClr val="bg1"/>
              </a:solidFill>
            </a:endParaRPr>
          </a:p>
        </p:txBody>
      </p:sp>
    </p:spTree>
    <p:extLst>
      <p:ext uri="{BB962C8B-B14F-4D97-AF65-F5344CB8AC3E}">
        <p14:creationId xmlns:p14="http://schemas.microsoft.com/office/powerpoint/2010/main" val="391992130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4F27517A-BA65-7A36-114A-7BBA1CB6A2B0}"/>
              </a:ext>
            </a:extLst>
          </p:cNvPr>
          <p:cNvSpPr txBox="1">
            <a:spLocks noGrp="1"/>
          </p:cNvSpPr>
          <p:nvPr>
            <p:ph type="title" idx="4294967295"/>
          </p:nvPr>
        </p:nvSpPr>
        <p:spPr bwMode="auto">
          <a:xfrm>
            <a:off x="609600" y="698260"/>
            <a:ext cx="10972800" cy="511941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spcBef>
                <a:spcPct val="20000"/>
              </a:spcBef>
              <a:spcAft>
                <a:spcPts val="800"/>
              </a:spcAft>
              <a:buClr>
                <a:srgbClr val="E25423"/>
              </a:buClr>
              <a:defRPr/>
            </a:pPr>
            <a:r>
              <a:rPr kumimoji="0" lang="en-US" sz="3600" b="0" i="0" u="none" strike="noStrike" kern="1200" cap="none" spc="0" normalizeH="0" baseline="0" noProof="0" dirty="0">
                <a:ln>
                  <a:noFill/>
                </a:ln>
                <a:solidFill>
                  <a:srgbClr val="000000"/>
                </a:solidFill>
                <a:effectLst/>
                <a:uLnTx/>
                <a:uFillTx/>
                <a:latin typeface="Calibri"/>
                <a:ea typeface="+mn-ea"/>
                <a:cs typeface="Calibri"/>
              </a:rPr>
              <a:t>Early identification and separation of </a:t>
            </a:r>
            <a:r>
              <a:rPr lang="en-US" sz="3600" dirty="0">
                <a:solidFill>
                  <a:srgbClr val="000000"/>
                </a:solidFill>
                <a:latin typeface="Calibri"/>
                <a:ea typeface="+mn-ea"/>
                <a:cs typeface="Calibri"/>
              </a:rPr>
              <a:t>patients with suspected</a:t>
            </a:r>
            <a:r>
              <a:rPr kumimoji="0" lang="en-US" sz="3600" b="0" i="0" u="none" strike="noStrike" kern="1200" cap="none" spc="0" normalizeH="0" baseline="0" noProof="0" dirty="0">
                <a:ln>
                  <a:noFill/>
                </a:ln>
                <a:solidFill>
                  <a:srgbClr val="000000"/>
                </a:solidFill>
                <a:effectLst/>
                <a:uLnTx/>
                <a:uFillTx/>
                <a:latin typeface="Calibri"/>
                <a:ea typeface="+mn-ea"/>
                <a:cs typeface="Calibri"/>
              </a:rPr>
              <a:t> Ebola or Marburg prevents bringing unrecognized Ebola or Marburg into your healthcare setting.</a:t>
            </a:r>
          </a:p>
          <a:p>
            <a:pPr marL="0" marR="0" lvl="0" indent="0" algn="ctr" defTabSz="914400" rtl="0" eaLnBrk="1" fontAlgn="base" latinLnBrk="0" hangingPunct="1">
              <a:lnSpc>
                <a:spcPct val="100000"/>
              </a:lnSpc>
              <a:spcBef>
                <a:spcPts val="0"/>
              </a:spcBef>
              <a:spcAft>
                <a:spcPts val="0"/>
              </a:spcAft>
              <a:buClr>
                <a:srgbClr val="E25423"/>
              </a:buClr>
              <a:buSzTx/>
              <a:buFont typeface="Arial" panose="020B0604020202020204" pitchFamily="34" charset="0"/>
              <a:buNone/>
              <a:tabLst/>
              <a:defRPr/>
            </a:pPr>
            <a:r>
              <a:rPr kumimoji="0" lang="en-US" sz="3600" b="0" i="0" u="none" strike="noStrike" kern="1200" cap="none" spc="0" normalizeH="0" baseline="0" noProof="0" dirty="0">
                <a:ln>
                  <a:noFill/>
                </a:ln>
                <a:solidFill>
                  <a:srgbClr val="000000"/>
                </a:solidFill>
                <a:effectLst/>
                <a:uLnTx/>
                <a:uFillTx/>
                <a:latin typeface="Calibri"/>
                <a:ea typeface="+mn-ea"/>
                <a:cs typeface="Calibri"/>
              </a:rPr>
              <a:t>This protects…</a:t>
            </a:r>
          </a:p>
          <a:p>
            <a:pPr marL="0" marR="0" lvl="0" indent="0" algn="ctr" defTabSz="914400" rtl="0" eaLnBrk="1" fontAlgn="base" latinLnBrk="0" hangingPunct="1">
              <a:lnSpc>
                <a:spcPct val="100000"/>
              </a:lnSpc>
              <a:spcBef>
                <a:spcPts val="0"/>
              </a:spcBef>
              <a:spcAft>
                <a:spcPts val="0"/>
              </a:spcAft>
              <a:buClr>
                <a:srgbClr val="E25423"/>
              </a:buClr>
              <a:buSzTx/>
              <a:buFont typeface="Arial" panose="020B0604020202020204" pitchFamily="34" charset="0"/>
              <a:buNone/>
              <a:tabLst/>
              <a:defRPr/>
            </a:pPr>
            <a:r>
              <a:rPr kumimoji="0" lang="en-US" sz="3600" b="1" i="0" u="none" strike="noStrike" kern="1200" cap="none" spc="0" normalizeH="0" baseline="0" noProof="0" dirty="0">
                <a:ln>
                  <a:noFill/>
                </a:ln>
                <a:solidFill>
                  <a:schemeClr val="accent5">
                    <a:lumMod val="75000"/>
                  </a:schemeClr>
                </a:solidFill>
                <a:effectLst/>
                <a:uLnTx/>
                <a:uFillTx/>
                <a:latin typeface="Calibri"/>
                <a:ea typeface="+mn-ea"/>
                <a:cs typeface="Calibri"/>
              </a:rPr>
              <a:t>YOU</a:t>
            </a:r>
          </a:p>
          <a:p>
            <a:pPr marL="0" marR="0" lvl="0" indent="0" algn="ctr" defTabSz="914400" rtl="0" eaLnBrk="1" fontAlgn="base" latinLnBrk="0" hangingPunct="1">
              <a:lnSpc>
                <a:spcPct val="100000"/>
              </a:lnSpc>
              <a:spcBef>
                <a:spcPts val="0"/>
              </a:spcBef>
              <a:spcAft>
                <a:spcPts val="0"/>
              </a:spcAft>
              <a:buClr>
                <a:srgbClr val="E25423"/>
              </a:buClr>
              <a:buSzTx/>
              <a:buFont typeface="Arial" panose="020B0604020202020204" pitchFamily="34" charset="0"/>
              <a:buNone/>
              <a:tabLst/>
              <a:defRPr/>
            </a:pPr>
            <a:r>
              <a:rPr kumimoji="0" lang="en-US" sz="3600" b="1" i="0" u="none" strike="noStrike" kern="1200" cap="none" spc="0" normalizeH="0" baseline="0" noProof="0" dirty="0">
                <a:ln>
                  <a:noFill/>
                </a:ln>
                <a:solidFill>
                  <a:schemeClr val="accent5">
                    <a:lumMod val="75000"/>
                  </a:schemeClr>
                </a:solidFill>
                <a:effectLst/>
                <a:uLnTx/>
                <a:uFillTx/>
                <a:latin typeface="Calibri"/>
                <a:ea typeface="+mn-ea"/>
                <a:cs typeface="Calibri"/>
              </a:rPr>
              <a:t>Your co-workers &amp; patients</a:t>
            </a:r>
          </a:p>
          <a:p>
            <a:pPr marL="0" marR="0" lvl="0" indent="0" algn="ctr" defTabSz="914400" rtl="0" eaLnBrk="1" fontAlgn="base" latinLnBrk="0" hangingPunct="1">
              <a:lnSpc>
                <a:spcPct val="100000"/>
              </a:lnSpc>
              <a:spcBef>
                <a:spcPts val="0"/>
              </a:spcBef>
              <a:spcAft>
                <a:spcPts val="0"/>
              </a:spcAft>
              <a:buClr>
                <a:srgbClr val="E25423"/>
              </a:buClr>
              <a:buSzTx/>
              <a:buFont typeface="Arial" panose="020B0604020202020204" pitchFamily="34" charset="0"/>
              <a:buNone/>
              <a:tabLst/>
              <a:defRPr/>
            </a:pPr>
            <a:r>
              <a:rPr kumimoji="0" lang="en-US" sz="3600" b="1" i="0" u="none" strike="noStrike" kern="1200" cap="none" spc="0" normalizeH="0" baseline="0" noProof="0" dirty="0">
                <a:ln>
                  <a:noFill/>
                </a:ln>
                <a:solidFill>
                  <a:schemeClr val="accent5">
                    <a:lumMod val="75000"/>
                  </a:schemeClr>
                </a:solidFill>
                <a:effectLst/>
                <a:uLnTx/>
                <a:uFillTx/>
                <a:latin typeface="Calibri"/>
                <a:ea typeface="+mn-ea"/>
                <a:cs typeface="Calibri"/>
              </a:rPr>
              <a:t>Your community</a:t>
            </a:r>
          </a:p>
          <a:p>
            <a:pPr marL="376757" marR="0" lvl="0" indent="-376757" algn="l" defTabSz="914400" rtl="0" eaLnBrk="1" fontAlgn="base" latinLnBrk="0" hangingPunct="1">
              <a:lnSpc>
                <a:spcPct val="100000"/>
              </a:lnSpc>
              <a:spcBef>
                <a:spcPct val="20000"/>
              </a:spcBef>
              <a:spcAft>
                <a:spcPts val="800"/>
              </a:spcAft>
              <a:buClr>
                <a:srgbClr val="E25423"/>
              </a:buClr>
              <a:buSzTx/>
              <a:buFont typeface="Arial" panose="020B0604020202020204" pitchFamily="34" charset="0"/>
              <a:buChar char="•"/>
              <a:tabLst/>
              <a:defRPr/>
            </a:pPr>
            <a:endParaRPr kumimoji="0" lang="en-US" sz="2667"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746552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11653"/>
            <a:ext cx="10036629" cy="1143000"/>
          </a:xfrm>
        </p:spPr>
        <p:txBody>
          <a:bodyPr>
            <a:noAutofit/>
          </a:bodyPr>
          <a:lstStyle/>
          <a:p>
            <a:pPr>
              <a:lnSpc>
                <a:spcPct val="100000"/>
              </a:lnSpc>
            </a:pPr>
            <a:r>
              <a:rPr lang="en-US" sz="4000" dirty="0">
                <a:solidFill>
                  <a:schemeClr val="accent5">
                    <a:lumMod val="75000"/>
                  </a:schemeClr>
                </a:solidFill>
                <a:latin typeface="Calibri Light" panose="020F0302020204030204" pitchFamily="34" charset="0"/>
                <a:cs typeface="Calibri Light" panose="020F0302020204030204" pitchFamily="34" charset="0"/>
              </a:rPr>
              <a:t>Key Strategies to Prevent Introduction of Ebola or Marburg in Health Facilities:</a:t>
            </a:r>
          </a:p>
        </p:txBody>
      </p:sp>
      <p:sp>
        <p:nvSpPr>
          <p:cNvPr id="3" name="Text Placeholder 2"/>
          <p:cNvSpPr>
            <a:spLocks noGrp="1"/>
          </p:cNvSpPr>
          <p:nvPr>
            <p:ph sz="quarter" idx="11"/>
          </p:nvPr>
        </p:nvSpPr>
        <p:spPr>
          <a:xfrm>
            <a:off x="609600" y="2411485"/>
            <a:ext cx="10972800" cy="4176467"/>
          </a:xfrm>
        </p:spPr>
        <p:txBody>
          <a:bodyPr>
            <a:normAutofit/>
          </a:bodyPr>
          <a:lstStyle/>
          <a:p>
            <a:pPr>
              <a:spcBef>
                <a:spcPct val="30000"/>
              </a:spcBef>
              <a:spcAft>
                <a:spcPts val="600"/>
              </a:spcAft>
              <a:buClr>
                <a:schemeClr val="accent2">
                  <a:lumMod val="60000"/>
                  <a:lumOff val="40000"/>
                </a:schemeClr>
              </a:buClr>
              <a:buFont typeface="Arial" panose="020B0604020202020204" pitchFamily="34" charset="0"/>
              <a:buChar char="•"/>
            </a:pPr>
            <a:r>
              <a:rPr lang="en-US" sz="4000">
                <a:solidFill>
                  <a:srgbClr val="000000"/>
                </a:solidFill>
                <a:latin typeface="Calibri"/>
                <a:cs typeface="Calibri"/>
              </a:rPr>
              <a:t>Identify</a:t>
            </a:r>
          </a:p>
          <a:p>
            <a:pPr>
              <a:spcAft>
                <a:spcPts val="600"/>
              </a:spcAft>
              <a:buClr>
                <a:schemeClr val="accent2">
                  <a:lumMod val="60000"/>
                  <a:lumOff val="40000"/>
                </a:schemeClr>
              </a:buClr>
              <a:buFont typeface="Arial" panose="020B0604020202020204" pitchFamily="34" charset="0"/>
              <a:buChar char="•"/>
            </a:pPr>
            <a:r>
              <a:rPr lang="en-US" sz="4000">
                <a:solidFill>
                  <a:srgbClr val="000000"/>
                </a:solidFill>
                <a:latin typeface="Calibri"/>
                <a:cs typeface="Calibri"/>
              </a:rPr>
              <a:t>Isolate</a:t>
            </a:r>
          </a:p>
          <a:p>
            <a:pPr>
              <a:spcAft>
                <a:spcPts val="600"/>
              </a:spcAft>
              <a:buClr>
                <a:schemeClr val="accent2">
                  <a:lumMod val="60000"/>
                  <a:lumOff val="40000"/>
                </a:schemeClr>
              </a:buClr>
              <a:buFont typeface="Arial" panose="020B0604020202020204" pitchFamily="34" charset="0"/>
              <a:buChar char="•"/>
            </a:pPr>
            <a:r>
              <a:rPr lang="en-US" sz="4000">
                <a:solidFill>
                  <a:srgbClr val="000000"/>
                </a:solidFill>
                <a:latin typeface="Calibri"/>
                <a:cs typeface="Calibri"/>
              </a:rPr>
              <a:t>Inform</a:t>
            </a:r>
            <a:endParaRPr lang="en-US" sz="4000" u="sng">
              <a:solidFill>
                <a:srgbClr val="000000"/>
              </a:solidFill>
              <a:cs typeface="Calibri" panose="020F0502020204030204" pitchFamily="34" charset="0"/>
            </a:endParaRPr>
          </a:p>
        </p:txBody>
      </p:sp>
    </p:spTree>
    <p:extLst>
      <p:ext uri="{BB962C8B-B14F-4D97-AF65-F5344CB8AC3E}">
        <p14:creationId xmlns:p14="http://schemas.microsoft.com/office/powerpoint/2010/main" val="321218643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566058" y="4756083"/>
            <a:ext cx="11059884" cy="888672"/>
          </a:xfrm>
        </p:spPr>
        <p:txBody>
          <a:bodyPr vert="horz" lIns="91440" tIns="45720" rIns="91440" bIns="45720" rtlCol="0" anchor="b">
            <a:normAutofit/>
          </a:bodyPr>
          <a:lstStyle/>
          <a:p>
            <a:r>
              <a:rPr lang="en-US" sz="4000">
                <a:latin typeface="Calibri Light" panose="020F0302020204030204" pitchFamily="34" charset="0"/>
                <a:cs typeface="Calibri Light" panose="020F0302020204030204" pitchFamily="34" charset="0"/>
              </a:rPr>
              <a:t>Setting Up a Screening Area</a:t>
            </a:r>
          </a:p>
        </p:txBody>
      </p:sp>
    </p:spTree>
    <p:extLst>
      <p:ext uri="{BB962C8B-B14F-4D97-AF65-F5344CB8AC3E}">
        <p14:creationId xmlns:p14="http://schemas.microsoft.com/office/powerpoint/2010/main" val="371435754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a:xfrm>
            <a:off x="523875" y="0"/>
            <a:ext cx="10972800" cy="1143000"/>
          </a:xfrm>
        </p:spPr>
        <p:txBody>
          <a:bodyPr vert="horz" lIns="91440" tIns="45720" rIns="91440" bIns="45720" rtlCol="0" anchor="b" anchorCtr="0">
            <a:normAutofit/>
          </a:bodyPr>
          <a:lstStyle/>
          <a:p>
            <a:r>
              <a:rPr lang="en-US" sz="4000">
                <a:solidFill>
                  <a:schemeClr val="accent5">
                    <a:lumMod val="75000"/>
                  </a:schemeClr>
                </a:solidFill>
                <a:latin typeface="Calibri Light"/>
                <a:cs typeface="Calibri Light"/>
              </a:rPr>
              <a:t>Identify</a:t>
            </a:r>
          </a:p>
        </p:txBody>
      </p:sp>
      <p:sp>
        <p:nvSpPr>
          <p:cNvPr id="4" name="TextBox 3">
            <a:extLst>
              <a:ext uri="{FF2B5EF4-FFF2-40B4-BE49-F238E27FC236}">
                <a16:creationId xmlns:a16="http://schemas.microsoft.com/office/drawing/2014/main" id="{91004A16-2597-4BB3-98B6-AE2CEA57BA82}"/>
              </a:ext>
            </a:extLst>
          </p:cNvPr>
          <p:cNvSpPr txBox="1"/>
          <p:nvPr/>
        </p:nvSpPr>
        <p:spPr>
          <a:xfrm>
            <a:off x="523875" y="1278297"/>
            <a:ext cx="10887075" cy="4524315"/>
          </a:xfrm>
          <a:prstGeom prst="rect">
            <a:avLst/>
          </a:prstGeom>
          <a:noFill/>
        </p:spPr>
        <p:txBody>
          <a:bodyPr wrap="square" rtlCol="0">
            <a:spAutoFit/>
          </a:bodyPr>
          <a:lstStyle/>
          <a:p>
            <a:r>
              <a:rPr lang="en-US" sz="3200" b="1" dirty="0">
                <a:solidFill>
                  <a:schemeClr val="accent5">
                    <a:lumMod val="75000"/>
                  </a:schemeClr>
                </a:solidFill>
                <a:latin typeface="Myriad Web Pro"/>
              </a:rPr>
              <a:t>Screening</a:t>
            </a:r>
            <a:r>
              <a:rPr lang="en-US" sz="3200" b="1" dirty="0">
                <a:solidFill>
                  <a:schemeClr val="accent2">
                    <a:lumMod val="50000"/>
                  </a:schemeClr>
                </a:solidFill>
                <a:latin typeface="Myriad Web Pro"/>
              </a:rPr>
              <a:t> </a:t>
            </a:r>
            <a:r>
              <a:rPr lang="en-US" sz="3200" dirty="0">
                <a:solidFill>
                  <a:srgbClr val="000000"/>
                </a:solidFill>
                <a:latin typeface="Calibri"/>
                <a:cs typeface="Calibri"/>
              </a:rPr>
              <a:t>is the process of evaluating whether a patient meets a standardized case definition. </a:t>
            </a:r>
            <a:endParaRPr lang="en-US" sz="3200" dirty="0"/>
          </a:p>
          <a:p>
            <a:endParaRPr lang="en-US" sz="3200" dirty="0">
              <a:solidFill>
                <a:srgbClr val="000000"/>
              </a:solidFill>
              <a:latin typeface="Calibri"/>
              <a:cs typeface="Calibri"/>
            </a:endParaRPr>
          </a:p>
          <a:p>
            <a:r>
              <a:rPr lang="en-US" sz="3200" dirty="0">
                <a:solidFill>
                  <a:srgbClr val="000000"/>
                </a:solidFill>
                <a:latin typeface="Calibri"/>
                <a:cs typeface="Calibri"/>
              </a:rPr>
              <a:t>Screening involves 2 parts:</a:t>
            </a:r>
          </a:p>
          <a:p>
            <a:pPr marL="457189" indent="-457189">
              <a:buClr>
                <a:schemeClr val="accent2">
                  <a:lumMod val="60000"/>
                  <a:lumOff val="40000"/>
                </a:schemeClr>
              </a:buClr>
              <a:buFont typeface="Arial" panose="020B0604020202020204" pitchFamily="34" charset="0"/>
              <a:buChar char="•"/>
            </a:pPr>
            <a:r>
              <a:rPr lang="en-US" sz="3200" dirty="0">
                <a:solidFill>
                  <a:schemeClr val="accent5">
                    <a:lumMod val="75000"/>
                  </a:schemeClr>
                </a:solidFill>
                <a:latin typeface="Calibri"/>
                <a:cs typeface="Calibri"/>
              </a:rPr>
              <a:t>Temperature check </a:t>
            </a:r>
          </a:p>
          <a:p>
            <a:pPr marL="457189" indent="-457189">
              <a:buClr>
                <a:schemeClr val="accent2">
                  <a:lumMod val="60000"/>
                  <a:lumOff val="40000"/>
                </a:schemeClr>
              </a:buClr>
              <a:buFont typeface="Arial" panose="020B0604020202020204" pitchFamily="34" charset="0"/>
              <a:buChar char="•"/>
            </a:pPr>
            <a:r>
              <a:rPr lang="en-US" sz="3200" dirty="0">
                <a:solidFill>
                  <a:schemeClr val="accent5">
                    <a:lumMod val="75000"/>
                  </a:schemeClr>
                </a:solidFill>
                <a:latin typeface="Calibri"/>
                <a:cs typeface="Calibri"/>
              </a:rPr>
              <a:t>Questionnaire </a:t>
            </a:r>
            <a:r>
              <a:rPr lang="en-US" sz="3200" dirty="0">
                <a:solidFill>
                  <a:srgbClr val="000000"/>
                </a:solidFill>
                <a:latin typeface="Calibri"/>
                <a:cs typeface="Calibri"/>
              </a:rPr>
              <a:t>of signs, symptoms, and risk factors</a:t>
            </a:r>
          </a:p>
          <a:p>
            <a:endParaRPr lang="en-US" sz="3200" dirty="0">
              <a:solidFill>
                <a:srgbClr val="000000"/>
              </a:solidFill>
              <a:latin typeface="Calibri"/>
              <a:cs typeface="Calibri"/>
            </a:endParaRPr>
          </a:p>
          <a:p>
            <a:endParaRPr lang="en-US" sz="3200" dirty="0">
              <a:latin typeface="Calibri"/>
              <a:cs typeface="Calibri"/>
            </a:endParaRPr>
          </a:p>
          <a:p>
            <a:endParaRPr lang="en-US" sz="3200" b="1" dirty="0">
              <a:solidFill>
                <a:schemeClr val="accent1"/>
              </a:solidFill>
            </a:endParaRPr>
          </a:p>
        </p:txBody>
      </p:sp>
    </p:spTree>
    <p:extLst>
      <p:ext uri="{BB962C8B-B14F-4D97-AF65-F5344CB8AC3E}">
        <p14:creationId xmlns:p14="http://schemas.microsoft.com/office/powerpoint/2010/main" val="350532536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038A1-8E0B-4E14-0E0E-551F3616403A}"/>
              </a:ext>
            </a:extLst>
          </p:cNvPr>
          <p:cNvSpPr txBox="1">
            <a:spLocks noGrp="1"/>
          </p:cNvSpPr>
          <p:nvPr>
            <p:ph type="title"/>
          </p:nvPr>
        </p:nvSpPr>
        <p:spPr>
          <a:xfrm>
            <a:off x="609600" y="801203"/>
            <a:ext cx="10972800" cy="616964"/>
          </a:xfrm>
          <a:prstGeom prst="rect">
            <a:avLst/>
          </a:prstGeom>
          <a:noFill/>
        </p:spPr>
        <p:txBody>
          <a:bodyPr wrap="square" rtlCol="0">
            <a:spAutoFit/>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Key Points for Screening for Ebola or Marburg</a:t>
            </a:r>
          </a:p>
        </p:txBody>
      </p:sp>
      <p:sp>
        <p:nvSpPr>
          <p:cNvPr id="3" name="Content Placeholder 2">
            <a:extLst>
              <a:ext uri="{FF2B5EF4-FFF2-40B4-BE49-F238E27FC236}">
                <a16:creationId xmlns:a16="http://schemas.microsoft.com/office/drawing/2014/main" id="{7F0E9636-AA3F-8B43-EAB1-760FF38BA512}"/>
              </a:ext>
            </a:extLst>
          </p:cNvPr>
          <p:cNvSpPr>
            <a:spLocks noGrp="1"/>
          </p:cNvSpPr>
          <p:nvPr>
            <p:ph sz="quarter" idx="11"/>
          </p:nvPr>
        </p:nvSpPr>
        <p:spPr/>
        <p:txBody>
          <a:bodyPr/>
          <a:lstStyle/>
          <a:p>
            <a:r>
              <a:rPr lang="en-US" sz="3200" dirty="0"/>
              <a:t>Screening should take place at the </a:t>
            </a:r>
            <a:r>
              <a:rPr lang="en-US" sz="3200" b="1" dirty="0">
                <a:solidFill>
                  <a:schemeClr val="accent5">
                    <a:lumMod val="75000"/>
                  </a:schemeClr>
                </a:solidFill>
              </a:rPr>
              <a:t>point of entry </a:t>
            </a:r>
            <a:r>
              <a:rPr lang="en-US" sz="3200" dirty="0"/>
              <a:t>of a healthcare facility.</a:t>
            </a:r>
          </a:p>
          <a:p>
            <a:r>
              <a:rPr lang="en-US" sz="3200" dirty="0"/>
              <a:t>The screening area should be set up so that </a:t>
            </a:r>
            <a:r>
              <a:rPr lang="en-US" sz="3200" b="1" dirty="0">
                <a:solidFill>
                  <a:schemeClr val="accent5">
                    <a:lumMod val="75000"/>
                  </a:schemeClr>
                </a:solidFill>
              </a:rPr>
              <a:t>all</a:t>
            </a:r>
            <a:r>
              <a:rPr lang="en-US" sz="3200" dirty="0"/>
              <a:t> people can be screened prior to entering </a:t>
            </a:r>
          </a:p>
          <a:p>
            <a:pPr lvl="1"/>
            <a:r>
              <a:rPr lang="en-US" sz="2800" dirty="0"/>
              <a:t>This includes patients, healthcare workers, and accompanying family members</a:t>
            </a:r>
          </a:p>
          <a:p>
            <a:pPr marL="0" indent="0">
              <a:buNone/>
            </a:pPr>
            <a:endParaRPr lang="en-US" dirty="0"/>
          </a:p>
        </p:txBody>
      </p:sp>
    </p:spTree>
    <p:extLst>
      <p:ext uri="{BB962C8B-B14F-4D97-AF65-F5344CB8AC3E}">
        <p14:creationId xmlns:p14="http://schemas.microsoft.com/office/powerpoint/2010/main" val="322009568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908702"/>
          </a:xfrm>
        </p:spPr>
        <p:txBody>
          <a:bodyPr vert="horz" lIns="91440" tIns="45720" rIns="91440" bIns="45720" rtlCol="0" anchor="b" anchorCtr="0">
            <a:normAutofit/>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Creating a Screening Area</a:t>
            </a:r>
          </a:p>
        </p:txBody>
      </p:sp>
      <p:sp>
        <p:nvSpPr>
          <p:cNvPr id="6" name="Text Placeholder 2">
            <a:extLst>
              <a:ext uri="{FF2B5EF4-FFF2-40B4-BE49-F238E27FC236}">
                <a16:creationId xmlns:a16="http://schemas.microsoft.com/office/drawing/2014/main" id="{7526CEE9-0853-44D0-833C-60B1E7969D67}"/>
              </a:ext>
            </a:extLst>
          </p:cNvPr>
          <p:cNvSpPr>
            <a:spLocks noGrp="1"/>
          </p:cNvSpPr>
          <p:nvPr>
            <p:ph sz="quarter" idx="11"/>
          </p:nvPr>
        </p:nvSpPr>
        <p:spPr>
          <a:xfrm>
            <a:off x="609600" y="1153227"/>
            <a:ext cx="10972800" cy="1604716"/>
          </a:xfrm>
        </p:spPr>
        <p:txBody>
          <a:bodyPr>
            <a:noAutofit/>
          </a:bodyPr>
          <a:lstStyle/>
          <a:p>
            <a:pPr>
              <a:spcAft>
                <a:spcPts val="600"/>
              </a:spcAft>
              <a:buClr>
                <a:schemeClr val="accent2">
                  <a:lumMod val="60000"/>
                  <a:lumOff val="40000"/>
                </a:schemeClr>
              </a:buClr>
              <a:buFont typeface="Arial" panose="020B0604020202020204" pitchFamily="34" charset="0"/>
              <a:buChar char="•"/>
            </a:pPr>
            <a:r>
              <a:rPr lang="en-US" sz="2800" dirty="0">
                <a:solidFill>
                  <a:srgbClr val="000000"/>
                </a:solidFill>
                <a:latin typeface="Calibri"/>
                <a:cs typeface="Calibri"/>
              </a:rPr>
              <a:t>Tailor the screening area to facility design and resources.</a:t>
            </a:r>
          </a:p>
          <a:p>
            <a:pPr marL="685158" lvl="1" indent="-342257">
              <a:spcAft>
                <a:spcPts val="600"/>
              </a:spcAft>
              <a:buClr>
                <a:schemeClr val="accent2">
                  <a:lumMod val="60000"/>
                  <a:lumOff val="40000"/>
                </a:schemeClr>
              </a:buClr>
            </a:pPr>
            <a:r>
              <a:rPr lang="en-US" sz="2400" dirty="0">
                <a:solidFill>
                  <a:schemeClr val="tx1">
                    <a:lumMod val="75000"/>
                  </a:schemeClr>
                </a:solidFill>
                <a:latin typeface="Calibri"/>
                <a:cs typeface="Calibri"/>
              </a:rPr>
              <a:t>Construction of infrastructure is </a:t>
            </a:r>
            <a:r>
              <a:rPr lang="en-US" sz="2400" b="1" dirty="0">
                <a:solidFill>
                  <a:schemeClr val="tx1">
                    <a:lumMod val="75000"/>
                  </a:schemeClr>
                </a:solidFill>
                <a:latin typeface="Calibri"/>
                <a:cs typeface="Calibri"/>
              </a:rPr>
              <a:t>not</a:t>
            </a:r>
            <a:r>
              <a:rPr lang="en-US" sz="2400" dirty="0">
                <a:solidFill>
                  <a:schemeClr val="tx1">
                    <a:lumMod val="75000"/>
                  </a:schemeClr>
                </a:solidFill>
                <a:latin typeface="Calibri"/>
                <a:cs typeface="Calibri"/>
              </a:rPr>
              <a:t> required</a:t>
            </a:r>
          </a:p>
          <a:p>
            <a:pPr marL="685158" lvl="1" indent="-342257">
              <a:spcAft>
                <a:spcPts val="600"/>
              </a:spcAft>
              <a:buClr>
                <a:schemeClr val="accent2">
                  <a:lumMod val="60000"/>
                  <a:lumOff val="40000"/>
                </a:schemeClr>
              </a:buClr>
            </a:pPr>
            <a:r>
              <a:rPr lang="en-US" sz="2400" dirty="0">
                <a:solidFill>
                  <a:srgbClr val="000000"/>
                </a:solidFill>
                <a:latin typeface="Calibri"/>
                <a:cs typeface="Calibri"/>
              </a:rPr>
              <a:t>May be as simple as two chairs separated by a table</a:t>
            </a:r>
            <a:endParaRPr lang="en-US" sz="2400" b="1" dirty="0">
              <a:solidFill>
                <a:srgbClr val="0039A6"/>
              </a:solidFill>
              <a:latin typeface="Calibri"/>
              <a:cs typeface="Calibri"/>
            </a:endParaRPr>
          </a:p>
        </p:txBody>
      </p:sp>
      <p:pic>
        <p:nvPicPr>
          <p:cNvPr id="4" name="Picture 2" descr="Photo of people standing in a screening area outside a facility.">
            <a:extLst>
              <a:ext uri="{FF2B5EF4-FFF2-40B4-BE49-F238E27FC236}">
                <a16:creationId xmlns:a16="http://schemas.microsoft.com/office/drawing/2014/main" id="{71F7528B-EB06-4B88-A190-12D99D1847E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66"/>
          <a:stretch/>
        </p:blipFill>
        <p:spPr>
          <a:xfrm>
            <a:off x="1153491" y="2865443"/>
            <a:ext cx="4452336" cy="3413203"/>
          </a:xfrm>
          <a:prstGeom prst="roundRect">
            <a:avLst/>
          </a:prstGeom>
        </p:spPr>
      </p:pic>
      <p:grpSp>
        <p:nvGrpSpPr>
          <p:cNvPr id="19" name="Group 18" descr="Photo of two chairs and a table. The chairs do not face each other directly but are set at angles as indicated by an arrow on the picture. &#10;&#10;">
            <a:extLst>
              <a:ext uri="{FF2B5EF4-FFF2-40B4-BE49-F238E27FC236}">
                <a16:creationId xmlns:a16="http://schemas.microsoft.com/office/drawing/2014/main" id="{D98232EF-1546-409F-B294-33D2B5170960}"/>
              </a:ext>
            </a:extLst>
          </p:cNvPr>
          <p:cNvGrpSpPr/>
          <p:nvPr/>
        </p:nvGrpSpPr>
        <p:grpSpPr>
          <a:xfrm>
            <a:off x="6339842" y="2682240"/>
            <a:ext cx="4431791" cy="3810160"/>
            <a:chOff x="7604089" y="1962040"/>
            <a:chExt cx="4415127" cy="4358341"/>
          </a:xfrm>
        </p:grpSpPr>
        <p:pic>
          <p:nvPicPr>
            <p:cNvPr id="20" name="Google Shape;128;g17972f5802a_0_747">
              <a:extLst>
                <a:ext uri="{FF2B5EF4-FFF2-40B4-BE49-F238E27FC236}">
                  <a16:creationId xmlns:a16="http://schemas.microsoft.com/office/drawing/2014/main" id="{F81F7E8B-0A57-4024-97F4-72C2002973DE}"/>
                </a:ext>
              </a:extLst>
            </p:cNvPr>
            <p:cNvPicPr preferRelativeResize="0"/>
            <p:nvPr/>
          </p:nvPicPr>
          <p:blipFill rotWithShape="1">
            <a:blip r:embed="rId4">
              <a:alphaModFix/>
            </a:blip>
            <a:srcRect l="19587"/>
            <a:stretch/>
          </p:blipFill>
          <p:spPr>
            <a:xfrm>
              <a:off x="7604089" y="1962040"/>
              <a:ext cx="4415127" cy="4117917"/>
            </a:xfrm>
            <a:prstGeom prst="roundRect">
              <a:avLst>
                <a:gd name="adj" fmla="val 16667"/>
              </a:avLst>
            </a:prstGeom>
            <a:noFill/>
            <a:ln>
              <a:noFill/>
            </a:ln>
            <a:effectLst>
              <a:outerShdw blurRad="76200" dist="38100" dir="7800000" algn="tl" rotWithShape="0">
                <a:srgbClr val="000000">
                  <a:alpha val="40000"/>
                </a:srgbClr>
              </a:outerShdw>
            </a:effectLst>
          </p:spPr>
        </p:pic>
        <p:cxnSp>
          <p:nvCxnSpPr>
            <p:cNvPr id="21" name="Straight Arrow Connector 20">
              <a:extLst>
                <a:ext uri="{FF2B5EF4-FFF2-40B4-BE49-F238E27FC236}">
                  <a16:creationId xmlns:a16="http://schemas.microsoft.com/office/drawing/2014/main" id="{1B58E7B9-3601-48DC-9A0D-C6380A6740B1}"/>
                </a:ext>
              </a:extLst>
            </p:cNvPr>
            <p:cNvCxnSpPr/>
            <p:nvPr/>
          </p:nvCxnSpPr>
          <p:spPr>
            <a:xfrm flipH="1">
              <a:off x="8366078" y="4626591"/>
              <a:ext cx="2019868" cy="286603"/>
            </a:xfrm>
            <a:prstGeom prst="straightConnector1">
              <a:avLst/>
            </a:prstGeom>
            <a:noFill/>
            <a:ln w="76200" cap="flat" cmpd="sng" algn="ctr">
              <a:solidFill>
                <a:srgbClr val="ED7D31">
                  <a:lumMod val="75000"/>
                </a:srgbClr>
              </a:solidFill>
              <a:prstDash val="solid"/>
              <a:headEnd type="triangle"/>
              <a:tailEnd type="triangle"/>
            </a:ln>
            <a:effectLst>
              <a:outerShdw blurRad="40000" dist="23000" dir="5400000" rotWithShape="0">
                <a:srgbClr val="000000">
                  <a:alpha val="35000"/>
                </a:srgbClr>
              </a:outerShdw>
            </a:effectLst>
          </p:spPr>
        </p:cxnSp>
        <p:sp>
          <p:nvSpPr>
            <p:cNvPr id="22" name="TextBox 21">
              <a:extLst>
                <a:ext uri="{FF2B5EF4-FFF2-40B4-BE49-F238E27FC236}">
                  <a16:creationId xmlns:a16="http://schemas.microsoft.com/office/drawing/2014/main" id="{5662975F-7881-42B0-9CDD-FDC75DFCDADA}"/>
                </a:ext>
              </a:extLst>
            </p:cNvPr>
            <p:cNvSpPr txBox="1"/>
            <p:nvPr/>
          </p:nvSpPr>
          <p:spPr>
            <a:xfrm>
              <a:off x="7849497" y="5369826"/>
              <a:ext cx="4169719" cy="950555"/>
            </a:xfrm>
            <a:prstGeom prst="rect">
              <a:avLst/>
            </a:prstGeom>
            <a:solidFill>
              <a:srgbClr val="A5A5A5">
                <a:alpha val="76863"/>
              </a:srgbClr>
            </a:solidFill>
          </p:spPr>
          <p:txBody>
            <a:bodyPr wrap="square" rtlCol="0">
              <a:spAutoFit/>
            </a:bodyPr>
            <a:lstStyle/>
            <a:p>
              <a:pPr defTabSz="914377">
                <a:buClr>
                  <a:srgbClr val="000000"/>
                </a:buClr>
                <a:defRPr/>
              </a:pPr>
              <a:r>
                <a:rPr lang="en-US" sz="1600" b="1" kern="0">
                  <a:solidFill>
                    <a:schemeClr val="bg2"/>
                  </a:solidFill>
                  <a:latin typeface="Arial"/>
                  <a:cs typeface="Arial"/>
                  <a:sym typeface="Arial"/>
                </a:rPr>
                <a:t>At least 1 meter distance maintained (except during temperature check) based on WHO recommendations </a:t>
              </a:r>
            </a:p>
          </p:txBody>
        </p:sp>
      </p:grpSp>
    </p:spTree>
    <p:extLst>
      <p:ext uri="{BB962C8B-B14F-4D97-AF65-F5344CB8AC3E}">
        <p14:creationId xmlns:p14="http://schemas.microsoft.com/office/powerpoint/2010/main" val="103221627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BFECC-70BB-459B-8615-60E02FEA1504}"/>
              </a:ext>
            </a:extLst>
          </p:cNvPr>
          <p:cNvSpPr>
            <a:spLocks noGrp="1"/>
          </p:cNvSpPr>
          <p:nvPr>
            <p:ph type="title"/>
          </p:nvPr>
        </p:nvSpPr>
        <p:spPr/>
        <p:txBody>
          <a:bodyPr vert="horz" lIns="91440" tIns="45720" rIns="91440" bIns="45720" rtlCol="0" anchor="b" anchorCtr="0">
            <a:normAutofit/>
          </a:bodyPr>
          <a:lstStyle/>
          <a:p>
            <a:r>
              <a:rPr lang="en-US" sz="4400">
                <a:solidFill>
                  <a:schemeClr val="accent5">
                    <a:lumMod val="75000"/>
                  </a:schemeClr>
                </a:solidFill>
                <a:latin typeface="Calibri Light" panose="020F0302020204030204" pitchFamily="34" charset="0"/>
                <a:cs typeface="Calibri Light" panose="020F0302020204030204" pitchFamily="34" charset="0"/>
              </a:rPr>
              <a:t>Screening Area Setup</a:t>
            </a:r>
          </a:p>
        </p:txBody>
      </p:sp>
      <p:sp>
        <p:nvSpPr>
          <p:cNvPr id="3" name="Text Placeholder 2">
            <a:extLst>
              <a:ext uri="{FF2B5EF4-FFF2-40B4-BE49-F238E27FC236}">
                <a16:creationId xmlns:a16="http://schemas.microsoft.com/office/drawing/2014/main" id="{A6B9DEEB-3BE6-42F0-AC2B-DCA947DCC6AC}"/>
              </a:ext>
            </a:extLst>
          </p:cNvPr>
          <p:cNvSpPr>
            <a:spLocks noGrp="1"/>
          </p:cNvSpPr>
          <p:nvPr>
            <p:ph sz="quarter" idx="11"/>
          </p:nvPr>
        </p:nvSpPr>
        <p:spPr>
          <a:xfrm>
            <a:off x="609600" y="1417639"/>
            <a:ext cx="7064188" cy="4570687"/>
          </a:xfrm>
        </p:spPr>
        <p:txBody>
          <a:bodyPr>
            <a:normAutofit fontScale="92500" lnSpcReduction="10000"/>
          </a:bodyPr>
          <a:lstStyle/>
          <a:p>
            <a:pPr marL="0" indent="0">
              <a:buNone/>
            </a:pPr>
            <a:r>
              <a:rPr lang="en-US" sz="3200" dirty="0">
                <a:solidFill>
                  <a:srgbClr val="000000"/>
                </a:solidFill>
                <a:latin typeface="Calibri"/>
                <a:cs typeface="Calibri"/>
              </a:rPr>
              <a:t>For screener safety, screeners should be able to:</a:t>
            </a:r>
          </a:p>
          <a:p>
            <a:pPr>
              <a:buClr>
                <a:schemeClr val="accent2">
                  <a:lumMod val="60000"/>
                  <a:lumOff val="40000"/>
                </a:schemeClr>
              </a:buClr>
              <a:buFont typeface="Arial" panose="020B0604020202020204" pitchFamily="34" charset="0"/>
              <a:buChar char="•"/>
            </a:pPr>
            <a:r>
              <a:rPr lang="en-US" sz="3000" dirty="0">
                <a:solidFill>
                  <a:srgbClr val="000000"/>
                </a:solidFill>
                <a:latin typeface="Calibri"/>
                <a:cs typeface="Calibri"/>
              </a:rPr>
              <a:t>Maintain a distance (at least 1 </a:t>
            </a:r>
            <a:r>
              <a:rPr lang="en-US" sz="3000" dirty="0">
                <a:latin typeface="Calibri"/>
                <a:cs typeface="Calibri"/>
              </a:rPr>
              <a:t>meter per WHO recommendation – about arm’s length) f</a:t>
            </a:r>
            <a:r>
              <a:rPr lang="en-US" sz="3000" dirty="0">
                <a:solidFill>
                  <a:srgbClr val="000000"/>
                </a:solidFill>
                <a:latin typeface="Calibri"/>
                <a:cs typeface="Calibri"/>
              </a:rPr>
              <a:t>rom the person being screened.</a:t>
            </a:r>
            <a:endParaRPr lang="en-US" sz="2800" dirty="0">
              <a:solidFill>
                <a:srgbClr val="000000"/>
              </a:solidFill>
              <a:latin typeface="Calibri"/>
              <a:cs typeface="Calibri"/>
            </a:endParaRPr>
          </a:p>
          <a:p>
            <a:pPr>
              <a:buClr>
                <a:schemeClr val="accent2">
                  <a:lumMod val="60000"/>
                  <a:lumOff val="40000"/>
                </a:schemeClr>
              </a:buClr>
              <a:buFont typeface="Arial" panose="020B0604020202020204" pitchFamily="34" charset="0"/>
              <a:buChar char="•"/>
            </a:pPr>
            <a:r>
              <a:rPr lang="en-US" sz="3000" dirty="0">
                <a:solidFill>
                  <a:srgbClr val="000000"/>
                </a:solidFill>
                <a:latin typeface="Calibri"/>
                <a:cs typeface="Calibri"/>
              </a:rPr>
              <a:t>Avoid direct face-to-face interaction</a:t>
            </a:r>
          </a:p>
          <a:p>
            <a:pPr marL="723891" lvl="1">
              <a:buClr>
                <a:schemeClr val="accent2">
                  <a:lumMod val="60000"/>
                  <a:lumOff val="40000"/>
                </a:schemeClr>
              </a:buClr>
              <a:buFontTx/>
              <a:buChar char="-"/>
            </a:pPr>
            <a:r>
              <a:rPr lang="en-US" sz="3000" dirty="0">
                <a:solidFill>
                  <a:srgbClr val="000000"/>
                </a:solidFill>
                <a:latin typeface="Calibri"/>
                <a:cs typeface="Calibri"/>
              </a:rPr>
              <a:t>If possible, place plexiglass between screener and person being screened</a:t>
            </a:r>
          </a:p>
          <a:p>
            <a:pPr marL="723891" lvl="1">
              <a:buClr>
                <a:schemeClr val="accent2">
                  <a:lumMod val="60000"/>
                  <a:lumOff val="40000"/>
                </a:schemeClr>
              </a:buClr>
              <a:buFontTx/>
              <a:buChar char="-"/>
            </a:pPr>
            <a:r>
              <a:rPr lang="en-US" sz="3000" dirty="0">
                <a:solidFill>
                  <a:srgbClr val="000000"/>
                </a:solidFill>
                <a:cs typeface="Calibri"/>
              </a:rPr>
              <a:t>Angle any chairs away from each other</a:t>
            </a:r>
          </a:p>
          <a:p>
            <a:pPr marL="342257" indent="-342257"/>
            <a:endParaRPr lang="en-US" dirty="0">
              <a:cs typeface="Calibri" panose="020F0502020204030204" pitchFamily="34" charset="0"/>
            </a:endParaRPr>
          </a:p>
          <a:p>
            <a:pPr marL="0" indent="0">
              <a:buNone/>
            </a:pPr>
            <a:endParaRPr lang="en-US" dirty="0"/>
          </a:p>
        </p:txBody>
      </p:sp>
      <p:pic>
        <p:nvPicPr>
          <p:cNvPr id="6" name="Picture 5" descr="Graphic showing two chairs directly facing each other with a table in between them. The word NO with a red X mark is beside the graphic.">
            <a:extLst>
              <a:ext uri="{FF2B5EF4-FFF2-40B4-BE49-F238E27FC236}">
                <a16:creationId xmlns:a16="http://schemas.microsoft.com/office/drawing/2014/main" id="{CE087DE5-4A50-07F2-DCFD-2E27BE9B3D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0979" y="300423"/>
            <a:ext cx="2474047" cy="2474047"/>
          </a:xfrm>
          <a:prstGeom prst="rect">
            <a:avLst/>
          </a:prstGeom>
          <a:ln>
            <a:solidFill>
              <a:schemeClr val="accent1"/>
            </a:solidFill>
          </a:ln>
        </p:spPr>
      </p:pic>
      <p:sp>
        <p:nvSpPr>
          <p:cNvPr id="8" name="TextBox 7">
            <a:extLst>
              <a:ext uri="{FF2B5EF4-FFF2-40B4-BE49-F238E27FC236}">
                <a16:creationId xmlns:a16="http://schemas.microsoft.com/office/drawing/2014/main" id="{F47F653C-0F78-3E0E-2B7A-C4ABDCBC7418}"/>
              </a:ext>
            </a:extLst>
          </p:cNvPr>
          <p:cNvSpPr txBox="1"/>
          <p:nvPr/>
        </p:nvSpPr>
        <p:spPr>
          <a:xfrm>
            <a:off x="7673788" y="2980227"/>
            <a:ext cx="3780275" cy="923330"/>
          </a:xfrm>
          <a:prstGeom prst="rect">
            <a:avLst/>
          </a:prstGeom>
          <a:noFill/>
        </p:spPr>
        <p:txBody>
          <a:bodyPr wrap="square" rtlCol="0">
            <a:spAutoFit/>
          </a:bodyPr>
          <a:lstStyle/>
          <a:p>
            <a:r>
              <a:rPr lang="en-US" i="1">
                <a:solidFill>
                  <a:srgbClr val="000000"/>
                </a:solidFill>
                <a:latin typeface="Calibri" panose="020F0502020204030204" pitchFamily="34" charset="0"/>
              </a:rPr>
              <a:t>Set chairs at angles to avoid being face-to-face. Keeping a table between chairs helps maintain proper distance.</a:t>
            </a:r>
          </a:p>
        </p:txBody>
      </p:sp>
      <p:pic>
        <p:nvPicPr>
          <p:cNvPr id="7" name="Picture 6" descr="Graphic of two chairs across from one another that do not face each other directly but face opposite angles. They are separated by a table. The word YES with a green check mark appears next to the chairs and table.">
            <a:extLst>
              <a:ext uri="{FF2B5EF4-FFF2-40B4-BE49-F238E27FC236}">
                <a16:creationId xmlns:a16="http://schemas.microsoft.com/office/drawing/2014/main" id="{49862FB5-D21C-35F4-71A0-3057824AAC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0980" y="4076325"/>
            <a:ext cx="2474046" cy="2474046"/>
          </a:xfrm>
          <a:prstGeom prst="rect">
            <a:avLst/>
          </a:prstGeom>
          <a:ln>
            <a:solidFill>
              <a:schemeClr val="accent1"/>
            </a:solidFill>
          </a:ln>
        </p:spPr>
      </p:pic>
    </p:spTree>
    <p:extLst>
      <p:ext uri="{BB962C8B-B14F-4D97-AF65-F5344CB8AC3E}">
        <p14:creationId xmlns:p14="http://schemas.microsoft.com/office/powerpoint/2010/main" val="265205936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BFECC-70BB-459B-8615-60E02FEA1504}"/>
              </a:ext>
            </a:extLst>
          </p:cNvPr>
          <p:cNvSpPr>
            <a:spLocks noGrp="1"/>
          </p:cNvSpPr>
          <p:nvPr>
            <p:ph type="title"/>
          </p:nvPr>
        </p:nvSpPr>
        <p:spPr/>
        <p:txBody>
          <a:bodyPr vert="horz" lIns="91440" tIns="45720" rIns="91440" bIns="45720" rtlCol="0" anchor="b" anchorCtr="0">
            <a:normAutofit/>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Screening Area Supplies</a:t>
            </a:r>
          </a:p>
        </p:txBody>
      </p:sp>
      <p:sp>
        <p:nvSpPr>
          <p:cNvPr id="3" name="Text Placeholder 2">
            <a:extLst>
              <a:ext uri="{FF2B5EF4-FFF2-40B4-BE49-F238E27FC236}">
                <a16:creationId xmlns:a16="http://schemas.microsoft.com/office/drawing/2014/main" id="{A6B9DEEB-3BE6-42F0-AC2B-DCA947DCC6AC}"/>
              </a:ext>
            </a:extLst>
          </p:cNvPr>
          <p:cNvSpPr>
            <a:spLocks noGrp="1"/>
          </p:cNvSpPr>
          <p:nvPr>
            <p:ph sz="quarter" idx="11"/>
          </p:nvPr>
        </p:nvSpPr>
        <p:spPr/>
        <p:txBody>
          <a:bodyPr>
            <a:normAutofit/>
          </a:bodyPr>
          <a:lstStyle/>
          <a:p>
            <a:pPr marL="0" indent="0">
              <a:spcBef>
                <a:spcPts val="1800"/>
              </a:spcBef>
              <a:buNone/>
            </a:pPr>
            <a:r>
              <a:rPr lang="en-US" sz="3000" dirty="0">
                <a:solidFill>
                  <a:srgbClr val="000000"/>
                </a:solidFill>
                <a:cs typeface="Calibri" panose="020F0502020204030204" pitchFamily="34" charset="0"/>
              </a:rPr>
              <a:t>The screening area should have:</a:t>
            </a:r>
          </a:p>
          <a:p>
            <a:pPr marL="342257" indent="-342257">
              <a:spcBef>
                <a:spcPts val="1800"/>
              </a:spcBef>
            </a:pPr>
            <a:r>
              <a:rPr lang="en-US" sz="3000" dirty="0">
                <a:solidFill>
                  <a:srgbClr val="000000"/>
                </a:solidFill>
              </a:rPr>
              <a:t>Hand hygiene station with liquid soap for handwashing (alternative is alcohol-based hand rub) with paper or cloth towels </a:t>
            </a:r>
          </a:p>
          <a:p>
            <a:pPr marL="0" indent="0">
              <a:buNone/>
            </a:pPr>
            <a:endParaRPr lang="en-US" sz="3000" dirty="0">
              <a:solidFill>
                <a:srgbClr val="000000"/>
              </a:solidFill>
            </a:endParaRPr>
          </a:p>
          <a:p>
            <a:pPr marL="342257" indent="-342257"/>
            <a:r>
              <a:rPr lang="en-US" sz="3000" dirty="0">
                <a:solidFill>
                  <a:srgbClr val="000000"/>
                </a:solidFill>
              </a:rPr>
              <a:t>Waste bins: a general (non-biohazard) waste bin</a:t>
            </a:r>
            <a:endParaRPr lang="en-US" sz="3000" dirty="0">
              <a:solidFill>
                <a:srgbClr val="000000"/>
              </a:solidFill>
              <a:cs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168300632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Example facility set up diagram showing a general care area for non-MVD suspect patients and an isolation area for suspected MVD patients as well as a PPE dressing area and a PPE removal area.">
            <a:extLst>
              <a:ext uri="{FF2B5EF4-FFF2-40B4-BE49-F238E27FC236}">
                <a16:creationId xmlns:a16="http://schemas.microsoft.com/office/drawing/2014/main" id="{80387187-3857-1CAE-A35A-98A5A9DB1D7A}"/>
              </a:ext>
            </a:extLst>
          </p:cNvPr>
          <p:cNvPicPr>
            <a:picLocks noChangeAspect="1"/>
          </p:cNvPicPr>
          <p:nvPr/>
        </p:nvPicPr>
        <p:blipFill>
          <a:blip r:embed="rId3">
            <a:alphaModFix amt="44000"/>
            <a:extLst>
              <a:ext uri="{28A0092B-C50C-407E-A947-70E740481C1C}">
                <a14:useLocalDpi xmlns:a14="http://schemas.microsoft.com/office/drawing/2010/main" val="0"/>
              </a:ext>
            </a:extLst>
          </a:blip>
          <a:stretch>
            <a:fillRect/>
          </a:stretch>
        </p:blipFill>
        <p:spPr>
          <a:xfrm>
            <a:off x="529880" y="365121"/>
            <a:ext cx="11166389" cy="4407223"/>
          </a:xfrm>
          <a:prstGeom prst="rect">
            <a:avLst/>
          </a:prstGeom>
        </p:spPr>
      </p:pic>
      <p:sp>
        <p:nvSpPr>
          <p:cNvPr id="2" name="Title 1"/>
          <p:cNvSpPr>
            <a:spLocks noGrp="1"/>
          </p:cNvSpPr>
          <p:nvPr>
            <p:ph type="title"/>
          </p:nvPr>
        </p:nvSpPr>
        <p:spPr>
          <a:xfrm>
            <a:off x="356852" y="104743"/>
            <a:ext cx="10972800" cy="879032"/>
          </a:xfrm>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Example Facility Setup</a:t>
            </a:r>
          </a:p>
        </p:txBody>
      </p:sp>
      <p:sp>
        <p:nvSpPr>
          <p:cNvPr id="8" name="TextBox 7">
            <a:extLst>
              <a:ext uri="{FF2B5EF4-FFF2-40B4-BE49-F238E27FC236}">
                <a16:creationId xmlns:a16="http://schemas.microsoft.com/office/drawing/2014/main" id="{576FD0AD-9619-506D-AD49-1285FA4B51E7}"/>
              </a:ext>
            </a:extLst>
          </p:cNvPr>
          <p:cNvSpPr txBox="1"/>
          <p:nvPr/>
        </p:nvSpPr>
        <p:spPr>
          <a:xfrm>
            <a:off x="7268249" y="3515464"/>
            <a:ext cx="4393871" cy="461665"/>
          </a:xfrm>
          <a:prstGeom prst="rect">
            <a:avLst/>
          </a:prstGeom>
          <a:noFill/>
        </p:spPr>
        <p:txBody>
          <a:bodyPr wrap="square" rtlCol="0">
            <a:spAutoFit/>
          </a:bodyPr>
          <a:lstStyle/>
          <a:p>
            <a:pPr algn="ctr"/>
            <a:r>
              <a:rPr lang="en-US" sz="2400" b="1"/>
              <a:t>Screening Area</a:t>
            </a:r>
          </a:p>
        </p:txBody>
      </p:sp>
      <p:grpSp>
        <p:nvGrpSpPr>
          <p:cNvPr id="30" name="Group 29" descr="Overhead image of an example facility screening station set up for screening for MVD. Image has one entrance, hand hygiene stations inside, and two exits: one to the general care area and one to the isolation area of the facility. ">
            <a:extLst>
              <a:ext uri="{FF2B5EF4-FFF2-40B4-BE49-F238E27FC236}">
                <a16:creationId xmlns:a16="http://schemas.microsoft.com/office/drawing/2014/main" id="{D54D4C0B-C0B1-1F0E-110A-D289E4771D39}"/>
              </a:ext>
            </a:extLst>
          </p:cNvPr>
          <p:cNvGrpSpPr/>
          <p:nvPr/>
        </p:nvGrpSpPr>
        <p:grpSpPr>
          <a:xfrm>
            <a:off x="4015946" y="4106632"/>
            <a:ext cx="7646174" cy="2755011"/>
            <a:chOff x="4015945" y="3921502"/>
            <a:chExt cx="7646173" cy="2755010"/>
          </a:xfrm>
        </p:grpSpPr>
        <p:grpSp>
          <p:nvGrpSpPr>
            <p:cNvPr id="9" name="Group 8">
              <a:extLst>
                <a:ext uri="{FF2B5EF4-FFF2-40B4-BE49-F238E27FC236}">
                  <a16:creationId xmlns:a16="http://schemas.microsoft.com/office/drawing/2014/main" id="{F3928039-4D90-9375-27FA-75F502C8BAA8}"/>
                </a:ext>
              </a:extLst>
            </p:cNvPr>
            <p:cNvGrpSpPr/>
            <p:nvPr/>
          </p:nvGrpSpPr>
          <p:grpSpPr>
            <a:xfrm>
              <a:off x="6834801" y="3921502"/>
              <a:ext cx="4827317" cy="2755010"/>
              <a:chOff x="3228111" y="1872931"/>
              <a:chExt cx="5735779" cy="3682666"/>
            </a:xfrm>
          </p:grpSpPr>
          <p:grpSp>
            <p:nvGrpSpPr>
              <p:cNvPr id="10" name="Group 9">
                <a:extLst>
                  <a:ext uri="{FF2B5EF4-FFF2-40B4-BE49-F238E27FC236}">
                    <a16:creationId xmlns:a16="http://schemas.microsoft.com/office/drawing/2014/main" id="{1EC94ECA-1F8B-E418-AD71-702E6B3B1D74}"/>
                  </a:ext>
                </a:extLst>
              </p:cNvPr>
              <p:cNvGrpSpPr/>
              <p:nvPr/>
            </p:nvGrpSpPr>
            <p:grpSpPr>
              <a:xfrm>
                <a:off x="3228111" y="1872931"/>
                <a:ext cx="5735779" cy="3682666"/>
                <a:chOff x="3241966" y="1874986"/>
                <a:chExt cx="5735779" cy="3682666"/>
              </a:xfrm>
            </p:grpSpPr>
            <p:grpSp>
              <p:nvGrpSpPr>
                <p:cNvPr id="23" name="Group 22">
                  <a:extLst>
                    <a:ext uri="{FF2B5EF4-FFF2-40B4-BE49-F238E27FC236}">
                      <a16:creationId xmlns:a16="http://schemas.microsoft.com/office/drawing/2014/main" id="{D4CFAFD7-C858-AA32-A55A-2882CC2578DD}"/>
                    </a:ext>
                  </a:extLst>
                </p:cNvPr>
                <p:cNvGrpSpPr/>
                <p:nvPr/>
              </p:nvGrpSpPr>
              <p:grpSpPr>
                <a:xfrm>
                  <a:off x="3467595" y="1874986"/>
                  <a:ext cx="5510150" cy="3682666"/>
                  <a:chOff x="3467595" y="1874986"/>
                  <a:chExt cx="5510150" cy="3682666"/>
                </a:xfrm>
              </p:grpSpPr>
              <p:sp>
                <p:nvSpPr>
                  <p:cNvPr id="26" name="Rectangle 25">
                    <a:extLst>
                      <a:ext uri="{FF2B5EF4-FFF2-40B4-BE49-F238E27FC236}">
                        <a16:creationId xmlns:a16="http://schemas.microsoft.com/office/drawing/2014/main" id="{472AC4E6-6393-4DAC-C9A7-BB58B5D759E7}"/>
                      </a:ext>
                    </a:extLst>
                  </p:cNvPr>
                  <p:cNvSpPr/>
                  <p:nvPr/>
                </p:nvSpPr>
                <p:spPr>
                  <a:xfrm>
                    <a:off x="3467595" y="1874986"/>
                    <a:ext cx="5510150" cy="3348841"/>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sz="2400"/>
                  </a:p>
                </p:txBody>
              </p:sp>
              <p:sp>
                <p:nvSpPr>
                  <p:cNvPr id="27" name="Rectangle 26">
                    <a:extLst>
                      <a:ext uri="{FF2B5EF4-FFF2-40B4-BE49-F238E27FC236}">
                        <a16:creationId xmlns:a16="http://schemas.microsoft.com/office/drawing/2014/main" id="{A583B6BF-E540-6A7B-394A-9CD0009E4437}"/>
                      </a:ext>
                    </a:extLst>
                  </p:cNvPr>
                  <p:cNvSpPr/>
                  <p:nvPr/>
                </p:nvSpPr>
                <p:spPr>
                  <a:xfrm>
                    <a:off x="7695210" y="5106390"/>
                    <a:ext cx="950026" cy="45126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a:p>
                </p:txBody>
              </p:sp>
            </p:grpSp>
            <p:sp>
              <p:nvSpPr>
                <p:cNvPr id="25" name="Rectangle 24">
                  <a:extLst>
                    <a:ext uri="{FF2B5EF4-FFF2-40B4-BE49-F238E27FC236}">
                      <a16:creationId xmlns:a16="http://schemas.microsoft.com/office/drawing/2014/main" id="{1397B1D2-ECD8-D2E2-7A76-A9C374403C6F}"/>
                    </a:ext>
                  </a:extLst>
                </p:cNvPr>
                <p:cNvSpPr/>
                <p:nvPr/>
              </p:nvSpPr>
              <p:spPr>
                <a:xfrm rot="5764819">
                  <a:off x="2992584" y="2825774"/>
                  <a:ext cx="950025" cy="45126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a:p>
              </p:txBody>
            </p:sp>
          </p:grpSp>
          <p:grpSp>
            <p:nvGrpSpPr>
              <p:cNvPr id="11" name="Group 10">
                <a:extLst>
                  <a:ext uri="{FF2B5EF4-FFF2-40B4-BE49-F238E27FC236}">
                    <a16:creationId xmlns:a16="http://schemas.microsoft.com/office/drawing/2014/main" id="{8353F609-5F71-7A57-9CF3-9290CAB7003F}"/>
                  </a:ext>
                </a:extLst>
              </p:cNvPr>
              <p:cNvGrpSpPr/>
              <p:nvPr/>
            </p:nvGrpSpPr>
            <p:grpSpPr>
              <a:xfrm>
                <a:off x="5845335" y="4238096"/>
                <a:ext cx="1677129" cy="987384"/>
                <a:chOff x="5845335" y="4238096"/>
                <a:chExt cx="1677129" cy="987384"/>
              </a:xfrm>
            </p:grpSpPr>
            <p:sp>
              <p:nvSpPr>
                <p:cNvPr id="18" name="Oval 17">
                  <a:extLst>
                    <a:ext uri="{FF2B5EF4-FFF2-40B4-BE49-F238E27FC236}">
                      <a16:creationId xmlns:a16="http://schemas.microsoft.com/office/drawing/2014/main" id="{CA1D4EB5-67AF-32CA-F729-4668E4DB8229}"/>
                    </a:ext>
                  </a:extLst>
                </p:cNvPr>
                <p:cNvSpPr/>
                <p:nvPr/>
              </p:nvSpPr>
              <p:spPr>
                <a:xfrm>
                  <a:off x="7193280" y="4388590"/>
                  <a:ext cx="329184" cy="30533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2400"/>
                </a:p>
              </p:txBody>
            </p:sp>
            <p:sp>
              <p:nvSpPr>
                <p:cNvPr id="19" name="Oval 18">
                  <a:extLst>
                    <a:ext uri="{FF2B5EF4-FFF2-40B4-BE49-F238E27FC236}">
                      <a16:creationId xmlns:a16="http://schemas.microsoft.com/office/drawing/2014/main" id="{7197FC7D-3272-1257-EE36-6C73858BF685}"/>
                    </a:ext>
                  </a:extLst>
                </p:cNvPr>
                <p:cNvSpPr/>
                <p:nvPr/>
              </p:nvSpPr>
              <p:spPr>
                <a:xfrm>
                  <a:off x="7193280" y="4854221"/>
                  <a:ext cx="329184" cy="30533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2400"/>
                </a:p>
              </p:txBody>
            </p:sp>
            <p:sp>
              <p:nvSpPr>
                <p:cNvPr id="20" name="TextBox 19">
                  <a:extLst>
                    <a:ext uri="{FF2B5EF4-FFF2-40B4-BE49-F238E27FC236}">
                      <a16:creationId xmlns:a16="http://schemas.microsoft.com/office/drawing/2014/main" id="{272C1B8C-6371-0120-5300-17F278D5B8F3}"/>
                    </a:ext>
                  </a:extLst>
                </p:cNvPr>
                <p:cNvSpPr txBox="1"/>
                <p:nvPr/>
              </p:nvSpPr>
              <p:spPr>
                <a:xfrm>
                  <a:off x="5845335" y="4238096"/>
                  <a:ext cx="1333411" cy="987384"/>
                </a:xfrm>
                <a:prstGeom prst="rect">
                  <a:avLst/>
                </a:prstGeom>
                <a:noFill/>
              </p:spPr>
              <p:txBody>
                <a:bodyPr wrap="square" rtlCol="0">
                  <a:spAutoFit/>
                </a:bodyPr>
                <a:lstStyle/>
                <a:p>
                  <a:pPr algn="ctr"/>
                  <a:r>
                    <a:rPr lang="en-US" sz="1400"/>
                    <a:t>Hand Hygiene Stations</a:t>
                  </a:r>
                </a:p>
              </p:txBody>
            </p:sp>
            <p:cxnSp>
              <p:nvCxnSpPr>
                <p:cNvPr id="21" name="Straight Connector 20">
                  <a:extLst>
                    <a:ext uri="{FF2B5EF4-FFF2-40B4-BE49-F238E27FC236}">
                      <a16:creationId xmlns:a16="http://schemas.microsoft.com/office/drawing/2014/main" id="{C553F612-4957-BD2F-78D9-C53E9CEC68A8}"/>
                    </a:ext>
                  </a:extLst>
                </p:cNvPr>
                <p:cNvCxnSpPr/>
                <p:nvPr/>
              </p:nvCxnSpPr>
              <p:spPr>
                <a:xfrm flipV="1">
                  <a:off x="6961632" y="4510645"/>
                  <a:ext cx="195072" cy="1832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45326B4-3FE3-A842-666F-C34440E19779}"/>
                    </a:ext>
                  </a:extLst>
                </p:cNvPr>
                <p:cNvCxnSpPr>
                  <a:cxnSpLocks/>
                </p:cNvCxnSpPr>
                <p:nvPr/>
              </p:nvCxnSpPr>
              <p:spPr>
                <a:xfrm>
                  <a:off x="6949440" y="4880573"/>
                  <a:ext cx="176784" cy="21543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EBBC8C17-5F2C-5415-C1A2-4E56C52E9D5C}"/>
                  </a:ext>
                </a:extLst>
              </p:cNvPr>
              <p:cNvGrpSpPr/>
              <p:nvPr/>
            </p:nvGrpSpPr>
            <p:grpSpPr>
              <a:xfrm>
                <a:off x="4698670" y="1908795"/>
                <a:ext cx="3527397" cy="3518742"/>
                <a:chOff x="4698670" y="1908795"/>
                <a:chExt cx="3527397" cy="3518742"/>
              </a:xfrm>
            </p:grpSpPr>
            <p:sp>
              <p:nvSpPr>
                <p:cNvPr id="14" name="Arrow: Up 13">
                  <a:extLst>
                    <a:ext uri="{FF2B5EF4-FFF2-40B4-BE49-F238E27FC236}">
                      <a16:creationId xmlns:a16="http://schemas.microsoft.com/office/drawing/2014/main" id="{F3C050E6-6B5D-333E-C769-EBFA5229434B}"/>
                    </a:ext>
                  </a:extLst>
                </p:cNvPr>
                <p:cNvSpPr/>
                <p:nvPr/>
              </p:nvSpPr>
              <p:spPr>
                <a:xfrm>
                  <a:off x="7950441" y="4429081"/>
                  <a:ext cx="275626" cy="9984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Rectangle: Rounded Corners 14">
                  <a:extLst>
                    <a:ext uri="{FF2B5EF4-FFF2-40B4-BE49-F238E27FC236}">
                      <a16:creationId xmlns:a16="http://schemas.microsoft.com/office/drawing/2014/main" id="{D9439F11-E67F-7BB0-4BEE-4DA731A7A58E}"/>
                    </a:ext>
                  </a:extLst>
                </p:cNvPr>
                <p:cNvSpPr/>
                <p:nvPr/>
              </p:nvSpPr>
              <p:spPr>
                <a:xfrm>
                  <a:off x="4698670" y="2645454"/>
                  <a:ext cx="3048000" cy="836271"/>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b="1">
                      <a:solidFill>
                        <a:schemeClr val="tx1"/>
                      </a:solidFill>
                    </a:rPr>
                    <a:t>Screening Station</a:t>
                  </a:r>
                </a:p>
              </p:txBody>
            </p:sp>
            <p:sp>
              <p:nvSpPr>
                <p:cNvPr id="16" name="Arrow: Bent-Up 15">
                  <a:extLst>
                    <a:ext uri="{FF2B5EF4-FFF2-40B4-BE49-F238E27FC236}">
                      <a16:creationId xmlns:a16="http://schemas.microsoft.com/office/drawing/2014/main" id="{8A2B9547-A2CA-F7AE-E2CE-2C718E0E3390}"/>
                    </a:ext>
                  </a:extLst>
                </p:cNvPr>
                <p:cNvSpPr/>
                <p:nvPr/>
              </p:nvSpPr>
              <p:spPr>
                <a:xfrm rot="16200000">
                  <a:off x="7536731" y="3567153"/>
                  <a:ext cx="635567" cy="47275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7" name="Graphic 16" descr="Doctor female with solid fill">
                  <a:extLst>
                    <a:ext uri="{FF2B5EF4-FFF2-40B4-BE49-F238E27FC236}">
                      <a16:creationId xmlns:a16="http://schemas.microsoft.com/office/drawing/2014/main" id="{22E75C42-8B20-3D65-8FFF-DDB965F4010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66544" y="1908795"/>
                  <a:ext cx="789514" cy="789514"/>
                </a:xfrm>
                <a:prstGeom prst="rect">
                  <a:avLst/>
                </a:prstGeom>
              </p:spPr>
            </p:pic>
          </p:grpSp>
        </p:grpSp>
        <p:sp>
          <p:nvSpPr>
            <p:cNvPr id="28" name="Arrow: Bent-Up 27">
              <a:extLst>
                <a:ext uri="{FF2B5EF4-FFF2-40B4-BE49-F238E27FC236}">
                  <a16:creationId xmlns:a16="http://schemas.microsoft.com/office/drawing/2014/main" id="{852CACB3-F060-A7D4-CA91-BD9290BE1F59}"/>
                </a:ext>
              </a:extLst>
            </p:cNvPr>
            <p:cNvSpPr/>
            <p:nvPr/>
          </p:nvSpPr>
          <p:spPr>
            <a:xfrm flipH="1">
              <a:off x="6414486" y="4673138"/>
              <a:ext cx="576059" cy="545876"/>
            </a:xfrm>
            <a:prstGeom prst="ben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 name="Arrow: Bent-Up 28">
              <a:extLst>
                <a:ext uri="{FF2B5EF4-FFF2-40B4-BE49-F238E27FC236}">
                  <a16:creationId xmlns:a16="http://schemas.microsoft.com/office/drawing/2014/main" id="{34DD9C89-45A2-15AA-B24C-B99D579A7297}"/>
                </a:ext>
              </a:extLst>
            </p:cNvPr>
            <p:cNvSpPr/>
            <p:nvPr/>
          </p:nvSpPr>
          <p:spPr>
            <a:xfrm flipH="1">
              <a:off x="4015945" y="4860858"/>
              <a:ext cx="2974600" cy="626706"/>
            </a:xfrm>
            <a:prstGeom prst="bentUpArrow">
              <a:avLst>
                <a:gd name="adj1" fmla="val 15736"/>
                <a:gd name="adj2" fmla="val 25000"/>
                <a:gd name="adj3" fmla="val 31132"/>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145435641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D69BF4BE-1719-FC18-5F0B-7F7AAB963C48}"/>
              </a:ext>
            </a:extLst>
          </p:cNvPr>
          <p:cNvSpPr txBox="1">
            <a:spLocks noGrp="1"/>
          </p:cNvSpPr>
          <p:nvPr>
            <p:ph type="title" idx="4294967295"/>
          </p:nvPr>
        </p:nvSpPr>
        <p:spPr>
          <a:xfrm>
            <a:off x="566059" y="363250"/>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1200" cap="none" spc="0" normalizeH="0" baseline="0" noProof="0">
                <a:ln>
                  <a:noFill/>
                </a:ln>
                <a:solidFill>
                  <a:schemeClr val="bg2"/>
                </a:solidFill>
                <a:effectLst/>
                <a:uLnTx/>
                <a:uFillTx/>
                <a:latin typeface="Calibri Light" panose="020F0302020204030204" pitchFamily="34" charset="0"/>
                <a:ea typeface="+mj-ea"/>
                <a:cs typeface="Calibri Light" panose="020F0302020204030204" pitchFamily="34" charset="0"/>
              </a:rPr>
              <a:t>Reflection</a:t>
            </a:r>
          </a:p>
        </p:txBody>
      </p:sp>
      <p:sp>
        <p:nvSpPr>
          <p:cNvPr id="7" name="TextBox 6">
            <a:extLst>
              <a:ext uri="{FF2B5EF4-FFF2-40B4-BE49-F238E27FC236}">
                <a16:creationId xmlns:a16="http://schemas.microsoft.com/office/drawing/2014/main" id="{6E676FC5-0D1D-D2FA-333F-22033BFBCF82}"/>
              </a:ext>
            </a:extLst>
          </p:cNvPr>
          <p:cNvSpPr txBox="1"/>
          <p:nvPr/>
        </p:nvSpPr>
        <p:spPr>
          <a:xfrm>
            <a:off x="566059" y="1574205"/>
            <a:ext cx="10466615" cy="3539430"/>
          </a:xfrm>
          <a:prstGeom prst="rect">
            <a:avLst/>
          </a:prstGeom>
          <a:noFill/>
        </p:spPr>
        <p:txBody>
          <a:bodyPr wrap="square">
            <a:spAutoFit/>
          </a:bodyPr>
          <a:lstStyle/>
          <a:p>
            <a:r>
              <a:rPr lang="en-US" sz="3200" dirty="0">
                <a:solidFill>
                  <a:schemeClr val="bg2"/>
                </a:solidFill>
              </a:rPr>
              <a:t>How is the screening area for Ebola or Marburg different from other screening areas you might have had to set up in the past?</a:t>
            </a:r>
            <a:endParaRPr lang="en-US" sz="3200" dirty="0">
              <a:solidFill>
                <a:schemeClr val="bg1"/>
              </a:solidFill>
            </a:endParaRPr>
          </a:p>
          <a:p>
            <a:endParaRPr lang="en-US" sz="3200" dirty="0">
              <a:solidFill>
                <a:schemeClr val="bg1"/>
              </a:solidFill>
            </a:endParaRPr>
          </a:p>
          <a:p>
            <a:r>
              <a:rPr lang="en-US" sz="3200" dirty="0">
                <a:solidFill>
                  <a:schemeClr val="bg2"/>
                </a:solidFill>
              </a:rPr>
              <a:t>What challenges have you encountered in the past with creating screening areas? Or, if you have never had to do this before, what challenges do you anticipate encountering?</a:t>
            </a:r>
          </a:p>
        </p:txBody>
      </p:sp>
    </p:spTree>
    <p:extLst>
      <p:ext uri="{BB962C8B-B14F-4D97-AF65-F5344CB8AC3E}">
        <p14:creationId xmlns:p14="http://schemas.microsoft.com/office/powerpoint/2010/main" val="622534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F455B-DC39-ED70-55BA-C95E16156E69}"/>
              </a:ext>
            </a:extLst>
          </p:cNvPr>
          <p:cNvSpPr txBox="1">
            <a:spLocks noGrp="1"/>
          </p:cNvSpPr>
          <p:nvPr>
            <p:ph type="title"/>
          </p:nvPr>
        </p:nvSpPr>
        <p:spPr>
          <a:xfrm>
            <a:off x="609600" y="792162"/>
            <a:ext cx="10972800" cy="626005"/>
          </a:xfrm>
          <a:prstGeom prst="rect">
            <a:avLst/>
          </a:prstGeom>
          <a:noFill/>
        </p:spPr>
        <p:txBody>
          <a:bodyPr wrap="square" rtlCol="0">
            <a:spAutoFit/>
          </a:bodyPr>
          <a:lstStyle/>
          <a:p>
            <a:r>
              <a:rPr lang="en-US" sz="4400">
                <a:solidFill>
                  <a:schemeClr val="accent5">
                    <a:lumMod val="75000"/>
                  </a:schemeClr>
                </a:solidFill>
                <a:latin typeface="Calibri Light" panose="020F0302020204030204" pitchFamily="34" charset="0"/>
                <a:cs typeface="Calibri Light" panose="020F0302020204030204" pitchFamily="34" charset="0"/>
              </a:rPr>
              <a:t>Key Takeaways</a:t>
            </a:r>
          </a:p>
        </p:txBody>
      </p:sp>
      <p:sp>
        <p:nvSpPr>
          <p:cNvPr id="3" name="Content Placeholder 2">
            <a:extLst>
              <a:ext uri="{FF2B5EF4-FFF2-40B4-BE49-F238E27FC236}">
                <a16:creationId xmlns:a16="http://schemas.microsoft.com/office/drawing/2014/main" id="{44C13A9E-D823-2F14-8583-32E65876D57F}"/>
              </a:ext>
            </a:extLst>
          </p:cNvPr>
          <p:cNvSpPr>
            <a:spLocks noGrp="1"/>
          </p:cNvSpPr>
          <p:nvPr>
            <p:ph sz="quarter" idx="11"/>
          </p:nvPr>
        </p:nvSpPr>
        <p:spPr>
          <a:xfrm>
            <a:off x="609600" y="1824284"/>
            <a:ext cx="10972800" cy="4737881"/>
          </a:xfrm>
        </p:spPr>
        <p:txBody>
          <a:bodyPr>
            <a:normAutofit/>
          </a:bodyPr>
          <a:lstStyle/>
          <a:p>
            <a:r>
              <a:rPr lang="en-US" sz="3200" dirty="0"/>
              <a:t>Proper screening prevents unrecognized patients with Ebola or Marburg from entering a healthcare facility. </a:t>
            </a:r>
            <a:r>
              <a:rPr lang="en-US" sz="3200" b="1" dirty="0">
                <a:solidFill>
                  <a:schemeClr val="accent5">
                    <a:lumMod val="75000"/>
                  </a:schemeClr>
                </a:solidFill>
              </a:rPr>
              <a:t>This protects you, your patients, and your community.</a:t>
            </a:r>
            <a:endParaRPr lang="en-US" sz="3200" dirty="0"/>
          </a:p>
          <a:p>
            <a:r>
              <a:rPr lang="en-US" sz="3200" dirty="0"/>
              <a:t>Screening should take place at the </a:t>
            </a:r>
            <a:r>
              <a:rPr lang="en-US" sz="3200" b="1" dirty="0">
                <a:solidFill>
                  <a:schemeClr val="accent5">
                    <a:lumMod val="75000"/>
                  </a:schemeClr>
                </a:solidFill>
              </a:rPr>
              <a:t>point of entry </a:t>
            </a:r>
            <a:r>
              <a:rPr lang="en-US" sz="3200" dirty="0"/>
              <a:t>of a healthcare facility.</a:t>
            </a:r>
          </a:p>
          <a:p>
            <a:r>
              <a:rPr lang="en-US" sz="3200" dirty="0"/>
              <a:t>The screening area should be set up so that </a:t>
            </a:r>
            <a:r>
              <a:rPr lang="en-US" sz="3200" b="1" dirty="0">
                <a:solidFill>
                  <a:schemeClr val="accent5">
                    <a:lumMod val="75000"/>
                  </a:schemeClr>
                </a:solidFill>
              </a:rPr>
              <a:t>all</a:t>
            </a:r>
            <a:r>
              <a:rPr lang="en-US" sz="3200" dirty="0"/>
              <a:t> people are screened prior to entering </a:t>
            </a:r>
          </a:p>
          <a:p>
            <a:endParaRPr lang="en-US" sz="3200" dirty="0"/>
          </a:p>
        </p:txBody>
      </p:sp>
    </p:spTree>
    <p:extLst>
      <p:ext uri="{BB962C8B-B14F-4D97-AF65-F5344CB8AC3E}">
        <p14:creationId xmlns:p14="http://schemas.microsoft.com/office/powerpoint/2010/main" val="330831909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CDEE31-C330-06C8-D3A7-532A8CD25D16}"/>
              </a:ext>
            </a:extLst>
          </p:cNvPr>
          <p:cNvSpPr>
            <a:spLocks noGrp="1"/>
          </p:cNvSpPr>
          <p:nvPr>
            <p:ph type="title" idx="4294967295"/>
          </p:nvPr>
        </p:nvSpPr>
        <p:spPr>
          <a:xfrm>
            <a:off x="317500" y="657225"/>
            <a:ext cx="10515600" cy="1325563"/>
          </a:xfrm>
          <a:prstGeom prst="rect">
            <a:avLst/>
          </a:prstGeom>
        </p:spPr>
        <p:txBody>
          <a:bodyPr/>
          <a:lstStyle/>
          <a:p>
            <a:pPr algn="l"/>
            <a:r>
              <a:rPr lang="en-US" sz="4000" b="1">
                <a:solidFill>
                  <a:schemeClr val="accent5">
                    <a:lumMod val="75000"/>
                  </a:schemeClr>
                </a:solidFill>
                <a:latin typeface="Calibri Light" panose="020F0302020204030204" pitchFamily="34" charset="0"/>
                <a:cs typeface="Calibri Light" panose="020F0302020204030204" pitchFamily="34" charset="0"/>
              </a:rPr>
              <a:t>Thank you!</a:t>
            </a:r>
          </a:p>
        </p:txBody>
      </p:sp>
    </p:spTree>
    <p:extLst>
      <p:ext uri="{BB962C8B-B14F-4D97-AF65-F5344CB8AC3E}">
        <p14:creationId xmlns:p14="http://schemas.microsoft.com/office/powerpoint/2010/main" val="3711193582"/>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2755842-7d90-42cb-908a-60c9d0f80263" xsi:nil="true"/>
    <lcf76f155ced4ddcb4097134ff3c332f xmlns="1797f4f8-33a2-45a6-8266-9e0275b06b25">
      <Terms xmlns="http://schemas.microsoft.com/office/infopath/2007/PartnerControls"/>
    </lcf76f155ced4ddcb4097134ff3c332f>
    <Language xmlns="1797f4f8-33a2-45a6-8266-9e0275b06b25" xsi:nil="true"/>
    <Notes xmlns="1797f4f8-33a2-45a6-8266-9e0275b06b2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47E862BBB03184794E4A05F6BF154BE" ma:contentTypeVersion="17" ma:contentTypeDescription="Create a new document." ma:contentTypeScope="" ma:versionID="5177f4d2b21810b7c558172260f07bb8">
  <xsd:schema xmlns:xsd="http://www.w3.org/2001/XMLSchema" xmlns:xs="http://www.w3.org/2001/XMLSchema" xmlns:p="http://schemas.microsoft.com/office/2006/metadata/properties" xmlns:ns2="1797f4f8-33a2-45a6-8266-9e0275b06b25" xmlns:ns3="92755842-7d90-42cb-908a-60c9d0f80263" targetNamespace="http://schemas.microsoft.com/office/2006/metadata/properties" ma:root="true" ma:fieldsID="fda2e02c7b37c23e8f297cdbc3eb7895" ns2:_="" ns3:_="">
    <xsd:import namespace="1797f4f8-33a2-45a6-8266-9e0275b06b25"/>
    <xsd:import namespace="92755842-7d90-42cb-908a-60c9d0f8026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element ref="ns2:Notes" minOccurs="0"/>
                <xsd:element ref="ns2: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97f4f8-33a2-45a6-8266-9e0275b06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 ma:index="23" nillable="true" ma:displayName="Notes" ma:format="Dropdown" ma:internalName="Notes">
      <xsd:simpleType>
        <xsd:restriction base="dms:Text">
          <xsd:maxLength value="255"/>
        </xsd:restriction>
      </xsd:simpleType>
    </xsd:element>
    <xsd:element name="Language" ma:index="24" nillable="true" ma:displayName="Language" ma:format="Dropdown" ma:internalName="Languag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755842-7d90-42cb-908a-60c9d0f8026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c6146bc-9d1c-4a20-a27f-ace81e2d562d}" ma:internalName="TaxCatchAll" ma:showField="CatchAllData" ma:web="92755842-7d90-42cb-908a-60c9d0f8026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51C409-5A23-41D6-B6A4-56E8EF9FB266}">
  <ds:schemaRefs>
    <ds:schemaRef ds:uri="http://schemas.microsoft.com/office/2006/metadata/properties"/>
    <ds:schemaRef ds:uri="http://schemas.openxmlformats.org/package/2006/metadata/core-properties"/>
    <ds:schemaRef ds:uri="http://purl.org/dc/dcmitype/"/>
    <ds:schemaRef ds:uri="1797f4f8-33a2-45a6-8266-9e0275b06b25"/>
    <ds:schemaRef ds:uri="http://schemas.microsoft.com/office/2006/documentManagement/types"/>
    <ds:schemaRef ds:uri="http://schemas.microsoft.com/office/infopath/2007/PartnerControls"/>
    <ds:schemaRef ds:uri="http://www.w3.org/XML/1998/namespace"/>
    <ds:schemaRef ds:uri="92755842-7d90-42cb-908a-60c9d0f80263"/>
    <ds:schemaRef ds:uri="http://purl.org/dc/terms/"/>
    <ds:schemaRef ds:uri="http://purl.org/dc/elements/1.1/"/>
  </ds:schemaRefs>
</ds:datastoreItem>
</file>

<file path=customXml/itemProps2.xml><?xml version="1.0" encoding="utf-8"?>
<ds:datastoreItem xmlns:ds="http://schemas.openxmlformats.org/officeDocument/2006/customXml" ds:itemID="{2CF0FA68-4E69-434C-B1AA-888D0FE2C1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97f4f8-33a2-45a6-8266-9e0275b06b25"/>
    <ds:schemaRef ds:uri="92755842-7d90-42cb-908a-60c9d0f802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1FF3D04-D99A-4897-A463-6BC475C1F7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DHQP_ATSDR Combined</Template>
  <TotalTime>24</TotalTime>
  <Words>2367</Words>
  <Application>Microsoft Office PowerPoint</Application>
  <PresentationFormat>Widescreen</PresentationFormat>
  <Paragraphs>155</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Myriad Web Pro</vt:lpstr>
      <vt:lpstr>Wingdings</vt:lpstr>
      <vt:lpstr>DHQP_ATSDR Combined</vt:lpstr>
      <vt:lpstr>Infection Prevention and Control (IPC) for Ebola or Marburg : Preparing Your Facility for Identification of Potential Ebola or Marburg patients</vt:lpstr>
      <vt:lpstr>Learning Objectives</vt:lpstr>
      <vt:lpstr>Discuss</vt:lpstr>
      <vt:lpstr>Early identification and separation of patients with suspected Ebola or Marburg prevents bringing unrecognized Ebola or Marburg into your healthcare setting. This protects… YOU Your co-workers &amp; patients Your community </vt:lpstr>
      <vt:lpstr>Key Strategies to Prevent Introduction of Ebola or Marburg in Health Facilities:</vt:lpstr>
      <vt:lpstr>Setting Up a Screening Area</vt:lpstr>
      <vt:lpstr>Identify</vt:lpstr>
      <vt:lpstr>Key Points for Screening for Ebola or Marburg</vt:lpstr>
      <vt:lpstr>Creating a Screening Area</vt:lpstr>
      <vt:lpstr>Screening Area Setup</vt:lpstr>
      <vt:lpstr>Screening Area Supplies</vt:lpstr>
      <vt:lpstr>Example Facility Setup</vt:lpstr>
      <vt:lpstr>Reflection</vt:lpstr>
      <vt:lpstr>Key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Ponder, Marilyn (CDC/DDID/NCEZID/DHQP) (CTR)</dc:creator>
  <cp:lastModifiedBy>Ponder, Marilyn (CDC/NCEZID/DHQP/OD) (CTR)</cp:lastModifiedBy>
  <cp:revision>17</cp:revision>
  <dcterms:created xsi:type="dcterms:W3CDTF">2022-11-18T21:37:58Z</dcterms:created>
  <dcterms:modified xsi:type="dcterms:W3CDTF">2026-06-26T15:44:32Z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2022-11-18T21:45:28Z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7fe88e11-de2d-4530-9ed5-68e114cb663d</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ies>
</file>