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 id="2147483675" r:id="rId5"/>
  </p:sldMasterIdLst>
  <p:notesMasterIdLst>
    <p:notesMasterId r:id="rId23"/>
  </p:notesMasterIdLst>
  <p:sldIdLst>
    <p:sldId id="1832" r:id="rId6"/>
    <p:sldId id="322" r:id="rId7"/>
    <p:sldId id="430" r:id="rId8"/>
    <p:sldId id="600" r:id="rId9"/>
    <p:sldId id="1830" r:id="rId10"/>
    <p:sldId id="1826" r:id="rId11"/>
    <p:sldId id="1825" r:id="rId12"/>
    <p:sldId id="266" r:id="rId13"/>
    <p:sldId id="263" r:id="rId14"/>
    <p:sldId id="269" r:id="rId15"/>
    <p:sldId id="520" r:id="rId16"/>
    <p:sldId id="1828" r:id="rId17"/>
    <p:sldId id="1833" r:id="rId18"/>
    <p:sldId id="1834" r:id="rId19"/>
    <p:sldId id="574" r:id="rId20"/>
    <p:sldId id="573" r:id="rId21"/>
    <p:sldId id="1831" r:id="rId2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F80247A9-1DE1-0F24-CE40-EF623018141F}" name="Capers, Catherine (Katy) (CDC/DDID/NCEZID/DHQP)" initials="C(" userId="S::ybz5@cdc.gov::ed1cbedc-bcb4-4ffd-bf81-f358b2108ce9" providerId="AD"/>
  <p188:author id="{95D7EAF3-B58E-CADA-DB08-73B7407BEBF9}" name="Marilyn Ponder" initials="MP"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107" autoAdjust="0"/>
  </p:normalViewPr>
  <p:slideViewPr>
    <p:cSldViewPr snapToGrid="0">
      <p:cViewPr varScale="1">
        <p:scale>
          <a:sx n="60" d="100"/>
          <a:sy n="60" d="100"/>
        </p:scale>
        <p:origin x="2514"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5T20:43:26.263" v="522" actId="20577"/>
      <pc:docMkLst>
        <pc:docMk/>
      </pc:docMkLst>
      <pc:sldChg chg="modSp mod">
        <pc:chgData name="Ponder, Marilyn (CDC/NCEZID/DHQP/OD) (CTR)" userId="3999cd6a-e61a-4ada-a4ca-391c3b117a90" providerId="ADAL" clId="{3A7F2EDB-9B2D-4064-9672-575EACC82963}" dt="2026-06-22T15:46:02.864" v="203" actId="14100"/>
        <pc:sldMkLst>
          <pc:docMk/>
          <pc:sldMk cId="3449784861" sldId="263"/>
        </pc:sldMkLst>
        <pc:spChg chg="mod">
          <ac:chgData name="Ponder, Marilyn (CDC/NCEZID/DHQP/OD) (CTR)" userId="3999cd6a-e61a-4ada-a4ca-391c3b117a90" providerId="ADAL" clId="{3A7F2EDB-9B2D-4064-9672-575EACC82963}" dt="2026-06-22T15:46:02.864" v="203" actId="14100"/>
          <ac:spMkLst>
            <pc:docMk/>
            <pc:sldMk cId="3449784861" sldId="263"/>
            <ac:spMk id="6" creationId="{DB0ACC2A-58D2-4FA9-9E8E-A02E8FE7BBD9}"/>
          </ac:spMkLst>
        </pc:spChg>
      </pc:sldChg>
      <pc:sldChg chg="modNotesTx">
        <pc:chgData name="Ponder, Marilyn (CDC/NCEZID/DHQP/OD) (CTR)" userId="3999cd6a-e61a-4ada-a4ca-391c3b117a90" providerId="ADAL" clId="{3A7F2EDB-9B2D-4064-9672-575EACC82963}" dt="2026-06-25T17:34:39.262" v="514" actId="313"/>
        <pc:sldMkLst>
          <pc:docMk/>
          <pc:sldMk cId="3468357782" sldId="266"/>
        </pc:sldMkLst>
      </pc:sldChg>
      <pc:sldChg chg="modSp mod modNotesTx">
        <pc:chgData name="Ponder, Marilyn (CDC/NCEZID/DHQP/OD) (CTR)" userId="3999cd6a-e61a-4ada-a4ca-391c3b117a90" providerId="ADAL" clId="{3A7F2EDB-9B2D-4064-9672-575EACC82963}" dt="2026-06-25T17:34:11.637" v="507" actId="313"/>
        <pc:sldMkLst>
          <pc:docMk/>
          <pc:sldMk cId="1738108300" sldId="322"/>
        </pc:sldMkLst>
        <pc:spChg chg="mod">
          <ac:chgData name="Ponder, Marilyn (CDC/NCEZID/DHQP/OD) (CTR)" userId="3999cd6a-e61a-4ada-a4ca-391c3b117a90" providerId="ADAL" clId="{3A7F2EDB-9B2D-4064-9672-575EACC82963}" dt="2026-06-25T17:34:10.235" v="506" actId="313"/>
          <ac:spMkLst>
            <pc:docMk/>
            <pc:sldMk cId="1738108300" sldId="322"/>
            <ac:spMk id="3" creationId="{00000000-0000-0000-0000-000000000000}"/>
          </ac:spMkLst>
        </pc:spChg>
      </pc:sldChg>
      <pc:sldChg chg="modNotesTx">
        <pc:chgData name="Ponder, Marilyn (CDC/NCEZID/DHQP/OD) (CTR)" userId="3999cd6a-e61a-4ada-a4ca-391c3b117a90" providerId="ADAL" clId="{3A7F2EDB-9B2D-4064-9672-575EACC82963}" dt="2026-06-25T17:34:14.648" v="508" actId="313"/>
        <pc:sldMkLst>
          <pc:docMk/>
          <pc:sldMk cId="1648284356" sldId="430"/>
        </pc:sldMkLst>
      </pc:sldChg>
      <pc:sldChg chg="modNotesTx">
        <pc:chgData name="Ponder, Marilyn (CDC/NCEZID/DHQP/OD) (CTR)" userId="3999cd6a-e61a-4ada-a4ca-391c3b117a90" providerId="ADAL" clId="{3A7F2EDB-9B2D-4064-9672-575EACC82963}" dt="2026-06-25T17:34:41.712" v="515" actId="313"/>
        <pc:sldMkLst>
          <pc:docMk/>
          <pc:sldMk cId="1600255704" sldId="520"/>
        </pc:sldMkLst>
      </pc:sldChg>
      <pc:sldChg chg="modNotesTx">
        <pc:chgData name="Ponder, Marilyn (CDC/NCEZID/DHQP/OD) (CTR)" userId="3999cd6a-e61a-4ada-a4ca-391c3b117a90" providerId="ADAL" clId="{3A7F2EDB-9B2D-4064-9672-575EACC82963}" dt="2026-06-25T17:34:43.735" v="516" actId="313"/>
        <pc:sldMkLst>
          <pc:docMk/>
          <pc:sldMk cId="1623015930" sldId="573"/>
        </pc:sldMkLst>
      </pc:sldChg>
      <pc:sldChg chg="modSp mod modNotesTx">
        <pc:chgData name="Ponder, Marilyn (CDC/NCEZID/DHQP/OD) (CTR)" userId="3999cd6a-e61a-4ada-a4ca-391c3b117a90" providerId="ADAL" clId="{3A7F2EDB-9B2D-4064-9672-575EACC82963}" dt="2026-06-25T17:34:31.753" v="513" actId="313"/>
        <pc:sldMkLst>
          <pc:docMk/>
          <pc:sldMk cId="1107593599" sldId="600"/>
        </pc:sldMkLst>
        <pc:spChg chg="mod">
          <ac:chgData name="Ponder, Marilyn (CDC/NCEZID/DHQP/OD) (CTR)" userId="3999cd6a-e61a-4ada-a4ca-391c3b117a90" providerId="ADAL" clId="{3A7F2EDB-9B2D-4064-9672-575EACC82963}" dt="2026-06-25T17:34:21.012" v="510" actId="313"/>
          <ac:spMkLst>
            <pc:docMk/>
            <pc:sldMk cId="1107593599" sldId="600"/>
            <ac:spMk id="3" creationId="{9CE16835-6A21-4824-A92A-C56CB31E2206}"/>
          </ac:spMkLst>
        </pc:spChg>
      </pc:sldChg>
      <pc:sldChg chg="modSp mod modNotesTx">
        <pc:chgData name="Ponder, Marilyn (CDC/NCEZID/DHQP/OD) (CTR)" userId="3999cd6a-e61a-4ada-a4ca-391c3b117a90" providerId="ADAL" clId="{3A7F2EDB-9B2D-4064-9672-575EACC82963}" dt="2026-06-25T20:43:26.263" v="522" actId="20577"/>
        <pc:sldMkLst>
          <pc:docMk/>
          <pc:sldMk cId="3808661287" sldId="1832"/>
        </pc:sldMkLst>
        <pc:spChg chg="mod">
          <ac:chgData name="Ponder, Marilyn (CDC/NCEZID/DHQP/OD) (CTR)" userId="3999cd6a-e61a-4ada-a4ca-391c3b117a90" providerId="ADAL" clId="{3A7F2EDB-9B2D-4064-9672-575EACC82963}" dt="2026-06-25T17:32:48.048" v="424" actId="20577"/>
          <ac:spMkLst>
            <pc:docMk/>
            <pc:sldMk cId="3808661287" sldId="1832"/>
            <ac:spMk id="5" creationId="{024CF2BC-7B58-0341-6704-4CCE9A858F5C}"/>
          </ac:spMkLst>
        </pc:spChg>
        <pc:spChg chg="mod">
          <ac:chgData name="Ponder, Marilyn (CDC/NCEZID/DHQP/OD) (CTR)" userId="3999cd6a-e61a-4ada-a4ca-391c3b117a90" providerId="ADAL" clId="{3A7F2EDB-9B2D-4064-9672-575EACC82963}" dt="2026-06-25T20:43:26.263" v="522" actId="20577"/>
          <ac:spMkLst>
            <pc:docMk/>
            <pc:sldMk cId="3808661287" sldId="1832"/>
            <ac:spMk id="8" creationId="{71803EF9-4A7C-A353-6FDC-FB6280AE36BA}"/>
          </ac:spMkLst>
        </pc:spChg>
      </pc:sldChg>
      <pc:sldChg chg="modSp mod">
        <pc:chgData name="Ponder, Marilyn (CDC/NCEZID/DHQP/OD) (CTR)" userId="3999cd6a-e61a-4ada-a4ca-391c3b117a90" providerId="ADAL" clId="{3A7F2EDB-9B2D-4064-9672-575EACC82963}" dt="2026-06-22T15:48:36.113" v="215" actId="113"/>
        <pc:sldMkLst>
          <pc:docMk/>
          <pc:sldMk cId="926433877" sldId="1834"/>
        </pc:sldMkLst>
        <pc:spChg chg="mod">
          <ac:chgData name="Ponder, Marilyn (CDC/NCEZID/DHQP/OD) (CTR)" userId="3999cd6a-e61a-4ada-a4ca-391c3b117a90" providerId="ADAL" clId="{3A7F2EDB-9B2D-4064-9672-575EACC82963}" dt="2026-06-22T15:48:36.113" v="215" actId="113"/>
          <ac:spMkLst>
            <pc:docMk/>
            <pc:sldMk cId="926433877" sldId="1834"/>
            <ac:spMk id="6" creationId="{671EF364-5753-B4F4-1B4E-7DA8659DB60C}"/>
          </ac:spMkLst>
        </pc:spChg>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19:40:03.759" v="177" actId="20577"/>
      <pc:docMkLst>
        <pc:docMk/>
      </pc:docMkLst>
      <pc:sldChg chg="modNotesTx">
        <pc:chgData name="Wilson, Katie (CDC/NCEZID/DHQP/IICB)" userId="b37c5cec-f22a-4653-a2f2-bcde195e618a" providerId="ADAL" clId="{39A627F9-307D-4CD0-B804-E726D5514209}" dt="2026-06-24T19:39:30.114" v="161" actId="313"/>
        <pc:sldMkLst>
          <pc:docMk/>
          <pc:sldMk cId="3468357782" sldId="266"/>
        </pc:sldMkLst>
      </pc:sldChg>
      <pc:sldChg chg="modSp mod modNotesTx">
        <pc:chgData name="Wilson, Katie (CDC/NCEZID/DHQP/IICB)" userId="b37c5cec-f22a-4653-a2f2-bcde195e618a" providerId="ADAL" clId="{39A627F9-307D-4CD0-B804-E726D5514209}" dt="2026-06-24T19:38:30.699" v="149" actId="313"/>
        <pc:sldMkLst>
          <pc:docMk/>
          <pc:sldMk cId="1738108300" sldId="322"/>
        </pc:sldMkLst>
        <pc:spChg chg="mod">
          <ac:chgData name="Wilson, Katie (CDC/NCEZID/DHQP/IICB)" userId="b37c5cec-f22a-4653-a2f2-bcde195e618a" providerId="ADAL" clId="{39A627F9-307D-4CD0-B804-E726D5514209}" dt="2026-06-24T19:38:29.530" v="148" actId="313"/>
          <ac:spMkLst>
            <pc:docMk/>
            <pc:sldMk cId="1738108300" sldId="322"/>
            <ac:spMk id="3" creationId="{00000000-0000-0000-0000-000000000000}"/>
          </ac:spMkLst>
        </pc:spChg>
      </pc:sldChg>
      <pc:sldChg chg="modNotesTx">
        <pc:chgData name="Wilson, Katie (CDC/NCEZID/DHQP/IICB)" userId="b37c5cec-f22a-4653-a2f2-bcde195e618a" providerId="ADAL" clId="{39A627F9-307D-4CD0-B804-E726D5514209}" dt="2026-06-24T19:38:32.748" v="150" actId="313"/>
        <pc:sldMkLst>
          <pc:docMk/>
          <pc:sldMk cId="1648284356" sldId="430"/>
        </pc:sldMkLst>
      </pc:sldChg>
      <pc:sldChg chg="modNotesTx">
        <pc:chgData name="Wilson, Katie (CDC/NCEZID/DHQP/IICB)" userId="b37c5cec-f22a-4653-a2f2-bcde195e618a" providerId="ADAL" clId="{39A627F9-307D-4CD0-B804-E726D5514209}" dt="2026-06-24T19:39:42.081" v="163" actId="313"/>
        <pc:sldMkLst>
          <pc:docMk/>
          <pc:sldMk cId="1600255704" sldId="520"/>
        </pc:sldMkLst>
      </pc:sldChg>
      <pc:sldChg chg="modNotesTx">
        <pc:chgData name="Wilson, Katie (CDC/NCEZID/DHQP/IICB)" userId="b37c5cec-f22a-4653-a2f2-bcde195e618a" providerId="ADAL" clId="{39A627F9-307D-4CD0-B804-E726D5514209}" dt="2026-06-24T19:39:32.465" v="162" actId="313"/>
        <pc:sldMkLst>
          <pc:docMk/>
          <pc:sldMk cId="1623015930" sldId="573"/>
        </pc:sldMkLst>
      </pc:sldChg>
      <pc:sldChg chg="modSp mod modNotesTx">
        <pc:chgData name="Wilson, Katie (CDC/NCEZID/DHQP/IICB)" userId="b37c5cec-f22a-4653-a2f2-bcde195e618a" providerId="ADAL" clId="{39A627F9-307D-4CD0-B804-E726D5514209}" dt="2026-06-24T19:39:27.268" v="160" actId="313"/>
        <pc:sldMkLst>
          <pc:docMk/>
          <pc:sldMk cId="1107593599" sldId="600"/>
        </pc:sldMkLst>
        <pc:spChg chg="mod">
          <ac:chgData name="Wilson, Katie (CDC/NCEZID/DHQP/IICB)" userId="b37c5cec-f22a-4653-a2f2-bcde195e618a" providerId="ADAL" clId="{39A627F9-307D-4CD0-B804-E726D5514209}" dt="2026-06-24T19:39:07.605" v="158" actId="20577"/>
          <ac:spMkLst>
            <pc:docMk/>
            <pc:sldMk cId="1107593599" sldId="600"/>
            <ac:spMk id="3" creationId="{9CE16835-6A21-4824-A92A-C56CB31E2206}"/>
          </ac:spMkLst>
        </pc:spChg>
      </pc:sldChg>
      <pc:sldChg chg="modSp mod modNotesTx">
        <pc:chgData name="Wilson, Katie (CDC/NCEZID/DHQP/IICB)" userId="b37c5cec-f22a-4653-a2f2-bcde195e618a" providerId="ADAL" clId="{39A627F9-307D-4CD0-B804-E726D5514209}" dt="2026-06-24T19:40:03.759" v="177" actId="20577"/>
        <pc:sldMkLst>
          <pc:docMk/>
          <pc:sldMk cId="3808661287" sldId="1832"/>
        </pc:sldMkLst>
        <pc:spChg chg="mod">
          <ac:chgData name="Wilson, Katie (CDC/NCEZID/DHQP/IICB)" userId="b37c5cec-f22a-4653-a2f2-bcde195e618a" providerId="ADAL" clId="{39A627F9-307D-4CD0-B804-E726D5514209}" dt="2026-06-24T19:37:39.325" v="24" actId="20577"/>
          <ac:spMkLst>
            <pc:docMk/>
            <pc:sldMk cId="3808661287" sldId="1832"/>
            <ac:spMk id="5" creationId="{024CF2BC-7B58-0341-6704-4CCE9A858F5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CBCCCB-37E0-4FFD-9A4A-734F6AB8D893}" type="datetimeFigureOut">
              <a:rPr lang="en-US" smtClean="0"/>
              <a:t>6/25/2026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3ECF37-58F2-451B-830D-18D9FC63CA3B}" type="slidenum">
              <a:rPr lang="en-US" smtClean="0"/>
              <a:t>‹#›</a:t>
            </a:fld>
            <a:endParaRPr lang="en-US"/>
          </a:p>
        </p:txBody>
      </p:sp>
    </p:spTree>
    <p:extLst>
      <p:ext uri="{BB962C8B-B14F-4D97-AF65-F5344CB8AC3E}">
        <p14:creationId xmlns:p14="http://schemas.microsoft.com/office/powerpoint/2010/main" val="3170007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focuses on what </a:t>
            </a:r>
            <a:r>
              <a:rPr lang="en-US" sz="1200" b="1" i="1" kern="1200" dirty="0">
                <a:solidFill>
                  <a:schemeClr val="tx1"/>
                </a:solidFill>
                <a:effectLst/>
                <a:latin typeface="+mn-lt"/>
                <a:ea typeface="+mn-ea"/>
                <a:cs typeface="+mn-cs"/>
              </a:rPr>
              <a:t>healthcare workers </a:t>
            </a:r>
            <a:r>
              <a:rPr lang="en-US" sz="1200" i="1" kern="1200" dirty="0">
                <a:solidFill>
                  <a:schemeClr val="tx1"/>
                </a:solidFill>
                <a:effectLst/>
                <a:latin typeface="+mn-lt"/>
                <a:ea typeface="+mn-ea"/>
                <a:cs typeface="+mn-cs"/>
              </a:rPr>
              <a:t>should know about injection safety during an outbreak of Ebola disease (Ebola) or Marburg virus disease (Marburg).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topics for IPC for Ebola or Marburg training are published in sequence with the expectation that participants will progress through the series. You may, however, mix and match content to meet participant needs, and in these cases, you may need to adjust the sample script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Estimated time with audience participation</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 Approximately 15-25 minutes</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Today we'll be focusing on </a:t>
            </a:r>
            <a:r>
              <a:rPr lang="en-US" sz="1200" kern="1200" baseline="0" dirty="0">
                <a:solidFill>
                  <a:schemeClr val="tx1"/>
                </a:solidFill>
                <a:effectLst/>
                <a:latin typeface="+mn-lt"/>
                <a:ea typeface="+mn-ea"/>
                <a:cs typeface="+mn-cs"/>
              </a:rPr>
              <a:t>injection safety during outbreaks of Ebola disease – or Ebola - and Marburg virus disease – or Marburg. We’ll talk about why it’s important to help prevent transmission of Ebola or Marburg in healthcare facilities, and then we’ll talk about steps to take to ensure your safety and your patients’ safety when you give injections.</a:t>
            </a:r>
            <a:endParaRPr lang="en-US" dirty="0"/>
          </a:p>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1</a:t>
            </a:fld>
            <a:endParaRPr lang="en-US"/>
          </a:p>
        </p:txBody>
      </p:sp>
    </p:spTree>
    <p:extLst>
      <p:ext uri="{BB962C8B-B14F-4D97-AF65-F5344CB8AC3E}">
        <p14:creationId xmlns:p14="http://schemas.microsoft.com/office/powerpoint/2010/main" val="2777672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2 learning objectives for today.</a:t>
            </a:r>
            <a:r>
              <a:rPr lang="en-US" baseline="0" dirty="0"/>
              <a:t> By the end of our time together, you should be able to explain why one needle and one syringe for one patient one time is important in the context of Ebola or Marburg. You should also be able to describe three things to avoid when disposing of used needles.</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Activating</a:t>
            </a:r>
            <a:r>
              <a:rPr lang="en-US"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participants connect new learning to what they already know and may help them understand and remember new information better. It also helps you, the instructor, to identify gaps in knowledge where you may need to spend extra time or add emphasis while teaching. Use this slide as an opportunity to let participants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1" baseline="0" dirty="0"/>
              <a:t>Script:</a:t>
            </a:r>
          </a:p>
          <a:p>
            <a:r>
              <a:rPr lang="en-US" i="0" baseline="0" dirty="0"/>
              <a:t>Many of you may give patients injections on a regular basis. Many steps are required for giving injections safely. What are 2 things you always do when preparing or giving injections to keep yourself and/or your patient safe?</a:t>
            </a:r>
          </a:p>
          <a:p>
            <a:r>
              <a:rPr lang="en-US" i="1" baseline="0" dirty="0"/>
              <a:t>[Allow a few participants to share their answers. Answers may vary.]</a:t>
            </a:r>
          </a:p>
          <a:p>
            <a:endParaRPr lang="en-US" i="1" baseline="0" dirty="0"/>
          </a:p>
          <a:p>
            <a:r>
              <a:rPr lang="en-US" i="0" baseline="0" dirty="0"/>
              <a:t>We are going to spend most of our time today talking about steps to take to make injections safe in the context of Ebola or Marburg, but first, let’s talk about why injection safety is important.</a:t>
            </a:r>
          </a:p>
          <a:p>
            <a:endParaRPr lang="en-US" i="1" baseline="0" dirty="0"/>
          </a:p>
          <a:p>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p>
          <a:p>
            <a:r>
              <a:rPr lang="en-US" dirty="0"/>
              <a:t>Using unsafe injection practices may allow blood-born pathogens such as Ebola or Marburg to be transmitted to patients and staff. Certain practices such as re-using needles and syringes and unsafe disposal of needles can lead to the spread of Ebola or Marburg to patients and staff.</a:t>
            </a:r>
          </a:p>
          <a:p>
            <a:endParaRPr lang="en-US" dirty="0"/>
          </a:p>
          <a:p>
            <a:r>
              <a:rPr lang="en-US" dirty="0"/>
              <a:t>By following safe injection practices as we’ll talk about today, you help to protect yourself and also the patients and coworkers in your facility. By keeping yourself safe from Ebola or Marburg, you protect those you come in contact within your community including your family and friends.</a:t>
            </a:r>
          </a:p>
        </p:txBody>
      </p:sp>
      <p:sp>
        <p:nvSpPr>
          <p:cNvPr id="4" name="Slide Number Placeholder 3"/>
          <p:cNvSpPr>
            <a:spLocks noGrp="1"/>
          </p:cNvSpPr>
          <p:nvPr>
            <p:ph type="sldNum" sz="quarter" idx="5"/>
          </p:nvPr>
        </p:nvSpPr>
        <p:spPr/>
        <p:txBody>
          <a:bodyPr/>
          <a:lstStyle/>
          <a:p>
            <a:fld id="{013ECF37-58F2-451B-830D-18D9FC63CA3B}" type="slidenum">
              <a:rPr lang="en-US" smtClean="0"/>
              <a:t>4</a:t>
            </a:fld>
            <a:endParaRPr lang="en-US"/>
          </a:p>
        </p:txBody>
      </p:sp>
    </p:spTree>
    <p:extLst>
      <p:ext uri="{BB962C8B-B14F-4D97-AF65-F5344CB8AC3E}">
        <p14:creationId xmlns:p14="http://schemas.microsoft.com/office/powerpoint/2010/main" val="4198097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Script:</a:t>
            </a:r>
          </a:p>
          <a:p>
            <a:r>
              <a:rPr lang="en-US"/>
              <a:t>These are the seven steps for safe injections as defined by the World Health Organization. </a:t>
            </a:r>
          </a:p>
          <a:p>
            <a:pPr defTabSz="457200">
              <a:lnSpc>
                <a:spcPct val="150000"/>
              </a:lnSpc>
              <a:spcAft>
                <a:spcPts val="1200"/>
              </a:spcAft>
              <a:buClrTx/>
              <a:buFontTx/>
              <a:buNone/>
            </a:pPr>
            <a:r>
              <a:rPr lang="en-US" sz="1200" kern="1200">
                <a:solidFill>
                  <a:prstClr val="black"/>
                </a:solidFill>
                <a:latin typeface="Calibri" panose="020F0502020204030204"/>
                <a:ea typeface="+mn-ea"/>
                <a:cs typeface="+mn-cs"/>
              </a:rPr>
              <a:t>STEP 1: Hand hygiene</a:t>
            </a:r>
          </a:p>
          <a:p>
            <a:pPr defTabSz="457200">
              <a:lnSpc>
                <a:spcPct val="150000"/>
              </a:lnSpc>
              <a:spcAft>
                <a:spcPts val="1200"/>
              </a:spcAft>
              <a:buClrTx/>
              <a:buFontTx/>
              <a:buNone/>
            </a:pPr>
            <a:r>
              <a:rPr lang="en-US" sz="1200" kern="1200">
                <a:solidFill>
                  <a:prstClr val="black"/>
                </a:solidFill>
                <a:latin typeface="Calibri" panose="020F0502020204030204"/>
                <a:ea typeface="+mn-ea"/>
                <a:cs typeface="+mn-cs"/>
              </a:rPr>
              <a:t>STEP 2: </a:t>
            </a:r>
            <a:r>
              <a:rPr lang="en-US" sz="1200">
                <a:solidFill>
                  <a:prstClr val="black"/>
                </a:solidFill>
                <a:latin typeface="Calibri" panose="020F0502020204030204"/>
              </a:rPr>
              <a:t>Clean workspace</a:t>
            </a:r>
            <a:endParaRPr lang="en-US" sz="1200" kern="1200">
              <a:solidFill>
                <a:prstClr val="black"/>
              </a:solidFill>
              <a:latin typeface="Calibri" panose="020F0502020204030204"/>
              <a:ea typeface="+mn-ea"/>
              <a:cs typeface="+mn-cs"/>
            </a:endParaRPr>
          </a:p>
          <a:p>
            <a:pPr defTabSz="457200">
              <a:spcBef>
                <a:spcPts val="600"/>
              </a:spcBef>
              <a:spcAft>
                <a:spcPts val="1200"/>
              </a:spcAft>
              <a:buClrTx/>
              <a:buFontTx/>
              <a:buNone/>
            </a:pPr>
            <a:r>
              <a:rPr lang="en-US" sz="1200" kern="1200">
                <a:solidFill>
                  <a:prstClr val="black"/>
                </a:solidFill>
                <a:latin typeface="Calibri" panose="020F0502020204030204"/>
                <a:ea typeface="+mn-ea"/>
                <a:cs typeface="+mn-cs"/>
              </a:rPr>
              <a:t>STEP 3: Sterile and new syringe and needle </a:t>
            </a:r>
          </a:p>
          <a:p>
            <a:pPr defTabSz="457200">
              <a:spcBef>
                <a:spcPts val="600"/>
              </a:spcBef>
              <a:spcAft>
                <a:spcPts val="1200"/>
              </a:spcAft>
              <a:buClrTx/>
              <a:buFontTx/>
              <a:buNone/>
            </a:pPr>
            <a:r>
              <a:rPr lang="en-US" sz="1200" kern="1200">
                <a:solidFill>
                  <a:prstClr val="black"/>
                </a:solidFill>
                <a:latin typeface="Calibri" panose="020F0502020204030204"/>
                <a:ea typeface="+mn-ea"/>
                <a:cs typeface="+mn-cs"/>
              </a:rPr>
              <a:t>STEP 4: Sterile vial of medication and diluent</a:t>
            </a:r>
          </a:p>
          <a:p>
            <a:pPr defTabSz="457200">
              <a:lnSpc>
                <a:spcPct val="150000"/>
              </a:lnSpc>
              <a:spcAft>
                <a:spcPts val="1200"/>
              </a:spcAft>
              <a:buClrTx/>
              <a:buFontTx/>
              <a:buNone/>
            </a:pPr>
            <a:r>
              <a:rPr lang="en-US" sz="1200" kern="1200">
                <a:solidFill>
                  <a:prstClr val="black"/>
                </a:solidFill>
                <a:latin typeface="Calibri" panose="020F0502020204030204"/>
                <a:ea typeface="+mn-ea"/>
                <a:cs typeface="+mn-cs"/>
              </a:rPr>
              <a:t>STEP 5: Skin preparation</a:t>
            </a:r>
          </a:p>
          <a:p>
            <a:pPr defTabSz="457200">
              <a:lnSpc>
                <a:spcPct val="150000"/>
              </a:lnSpc>
              <a:spcAft>
                <a:spcPts val="1200"/>
              </a:spcAft>
              <a:buClrTx/>
              <a:buFontTx/>
              <a:buNone/>
            </a:pPr>
            <a:r>
              <a:rPr lang="en-US" sz="1200" kern="1200">
                <a:solidFill>
                  <a:prstClr val="black"/>
                </a:solidFill>
                <a:latin typeface="Calibri" panose="020F0502020204030204"/>
                <a:ea typeface="+mn-ea"/>
                <a:cs typeface="+mn-cs"/>
              </a:rPr>
              <a:t>STEP 6: Appropriate collection of sharps</a:t>
            </a:r>
          </a:p>
          <a:p>
            <a:pPr defTabSz="457200">
              <a:lnSpc>
                <a:spcPct val="150000"/>
              </a:lnSpc>
              <a:buClrTx/>
              <a:buFontTx/>
              <a:buNone/>
            </a:pPr>
            <a:r>
              <a:rPr lang="en-US" sz="1200" kern="1200">
                <a:solidFill>
                  <a:prstClr val="black"/>
                </a:solidFill>
                <a:latin typeface="Calibri" panose="020F0502020204030204"/>
                <a:ea typeface="+mn-ea"/>
                <a:cs typeface="+mn-cs"/>
              </a:rPr>
              <a:t>STEP 7: Appropriate waste management</a:t>
            </a:r>
          </a:p>
          <a:p>
            <a:endParaRPr lang="en-US" i="1"/>
          </a:p>
          <a:p>
            <a:r>
              <a:rPr lang="en-US" i="0"/>
              <a:t>We’re going to look at each step in more detail.</a:t>
            </a:r>
          </a:p>
        </p:txBody>
      </p:sp>
      <p:sp>
        <p:nvSpPr>
          <p:cNvPr id="4" name="Slide Number Placeholder 3"/>
          <p:cNvSpPr>
            <a:spLocks noGrp="1"/>
          </p:cNvSpPr>
          <p:nvPr>
            <p:ph type="sldNum" sz="quarter" idx="5"/>
          </p:nvPr>
        </p:nvSpPr>
        <p:spPr/>
        <p:txBody>
          <a:bodyPr/>
          <a:lstStyle/>
          <a:p>
            <a:fld id="{013ECF37-58F2-451B-830D-18D9FC63CA3B}" type="slidenum">
              <a:rPr lang="en-US" smtClean="0"/>
              <a:t>5</a:t>
            </a:fld>
            <a:endParaRPr lang="en-US"/>
          </a:p>
        </p:txBody>
      </p:sp>
    </p:spTree>
    <p:extLst>
      <p:ext uri="{BB962C8B-B14F-4D97-AF65-F5344CB8AC3E}">
        <p14:creationId xmlns:p14="http://schemas.microsoft.com/office/powerpoint/2010/main" val="1233767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Script:</a:t>
            </a:r>
          </a:p>
          <a:p>
            <a:r>
              <a:rPr lang="en-US"/>
              <a:t>First, before preparing an injection, you should perform hand hygiene. You also need to perform hand hygiene before giving the injection and after the injection. While you may use gloves, glove use does not replace the need for hand hygiene.</a:t>
            </a:r>
          </a:p>
        </p:txBody>
      </p:sp>
      <p:sp>
        <p:nvSpPr>
          <p:cNvPr id="4" name="Slide Number Placeholder 3"/>
          <p:cNvSpPr>
            <a:spLocks noGrp="1"/>
          </p:cNvSpPr>
          <p:nvPr>
            <p:ph type="sldNum" sz="quarter" idx="5"/>
          </p:nvPr>
        </p:nvSpPr>
        <p:spPr/>
        <p:txBody>
          <a:bodyPr/>
          <a:lstStyle/>
          <a:p>
            <a:fld id="{013ECF37-58F2-451B-830D-18D9FC63CA3B}" type="slidenum">
              <a:rPr lang="en-US" smtClean="0"/>
              <a:t>6</a:t>
            </a:fld>
            <a:endParaRPr lang="en-US"/>
          </a:p>
        </p:txBody>
      </p:sp>
    </p:spTree>
    <p:extLst>
      <p:ext uri="{BB962C8B-B14F-4D97-AF65-F5344CB8AC3E}">
        <p14:creationId xmlns:p14="http://schemas.microsoft.com/office/powerpoint/2010/main" val="319159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r>
              <a:rPr lang="en-US"/>
              <a:t>Besides clean hands, you need a clean workspace. When preparing an injection, always do so in a clean, designated area. </a:t>
            </a:r>
          </a:p>
        </p:txBody>
      </p:sp>
      <p:sp>
        <p:nvSpPr>
          <p:cNvPr id="4" name="Slide Number Placeholder 3"/>
          <p:cNvSpPr>
            <a:spLocks noGrp="1"/>
          </p:cNvSpPr>
          <p:nvPr>
            <p:ph type="sldNum" sz="quarter" idx="5"/>
          </p:nvPr>
        </p:nvSpPr>
        <p:spPr/>
        <p:txBody>
          <a:bodyPr/>
          <a:lstStyle/>
          <a:p>
            <a:fld id="{013ECF37-58F2-451B-830D-18D9FC63CA3B}" type="slidenum">
              <a:rPr lang="en-US" smtClean="0"/>
              <a:t>7</a:t>
            </a:fld>
            <a:endParaRPr lang="en-US"/>
          </a:p>
        </p:txBody>
      </p:sp>
    </p:spTree>
    <p:extLst>
      <p:ext uri="{BB962C8B-B14F-4D97-AF65-F5344CB8AC3E}">
        <p14:creationId xmlns:p14="http://schemas.microsoft.com/office/powerpoint/2010/main" val="3020095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Always use a sterile syringe and a sterile needle. You should use a needle and syringe only one time for one patient. If possible, use a needle and syringe </a:t>
            </a:r>
            <a:r>
              <a:rPr lang="en-US" sz="1200" kern="1200" dirty="0">
                <a:solidFill>
                  <a:prstClr val="black"/>
                </a:solidFill>
                <a:latin typeface="Calibri" panose="020F0502020204030204"/>
                <a:ea typeface="+mn-ea"/>
                <a:cs typeface="+mn-cs"/>
              </a:rPr>
              <a:t>with re-use prevention and/or an injury protection feature.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needle or syringe packaging has been punctured, torn, or exposed to moisture, it may be contaminated, and you should not use it.</a:t>
            </a:r>
          </a:p>
          <a:p>
            <a:endParaRPr lang="en-US" dirty="0"/>
          </a:p>
          <a:p>
            <a:r>
              <a:rPr lang="en-US" dirty="0"/>
              <a:t>Depending on the health facility and supply chains, we see a lot of needle and syringe re-use, and there’s some anecdotal evidence from past outbreaks that re-using needles and syringes might be contributing to amplification of Ebola or Marburg in healthcare facilities especially in areas where injections are seen as a therapeutic standard as opposed to oral medication. Using sterile needles and syringes is important.</a:t>
            </a:r>
          </a:p>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8</a:t>
            </a:fld>
            <a:endParaRPr lang="en-US"/>
          </a:p>
        </p:txBody>
      </p:sp>
    </p:spTree>
    <p:extLst>
      <p:ext uri="{BB962C8B-B14F-4D97-AF65-F5344CB8AC3E}">
        <p14:creationId xmlns:p14="http://schemas.microsoft.com/office/powerpoint/2010/main" val="3049675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r>
              <a:rPr lang="en-US"/>
              <a:t>You may be noticing a pattern here: clean hands, clean workspace, sterile needle and syringe, and now we add a sterile medication vial. </a:t>
            </a:r>
          </a:p>
          <a:p>
            <a:endParaRPr lang="en-US"/>
          </a:p>
          <a:p>
            <a:r>
              <a:rPr lang="en-US"/>
              <a:t>You should always read medication vial labels and follow the product-specific recommendations for use, storage, and handling. You should also check the route of administration. Is it intramuscular? Is it intradermal? And you should check the expiration date on the vial or ampoule. If the expiration date has passed, you should not use the medication.</a:t>
            </a:r>
          </a:p>
          <a:p>
            <a:endParaRPr lang="en-US"/>
          </a:p>
          <a:p>
            <a:r>
              <a:rPr lang="en-US"/>
              <a:t>To avoid contamination, before an injection, always wipe the stopper or diaphragm of a medication vial with 70% alcohol or other available antiseptic and allow it to air dry. Then, only enter the medication vial with a sterile needle.  Single-dose medication vials are preferred whenever possible, but if you must use multi-dose vials, disinfect the diaphragm before each use and use a sterile needle and syringe each time to avoid contamination. Remember that the size or shape of a vial does not indicate whether it is a single-dose or multi-dose vial. Always check the label and do not use single-dose vials more than once.</a:t>
            </a:r>
          </a:p>
        </p:txBody>
      </p:sp>
      <p:sp>
        <p:nvSpPr>
          <p:cNvPr id="4" name="Slide Number Placeholder 3"/>
          <p:cNvSpPr>
            <a:spLocks noGrp="1"/>
          </p:cNvSpPr>
          <p:nvPr>
            <p:ph type="sldNum" sz="quarter" idx="5"/>
          </p:nvPr>
        </p:nvSpPr>
        <p:spPr/>
        <p:txBody>
          <a:bodyPr/>
          <a:lstStyle/>
          <a:p>
            <a:fld id="{013ECF37-58F2-451B-830D-18D9FC63CA3B}" type="slidenum">
              <a:rPr lang="en-US" smtClean="0"/>
              <a:t>9</a:t>
            </a:fld>
            <a:endParaRPr lang="en-US"/>
          </a:p>
        </p:txBody>
      </p:sp>
    </p:spTree>
    <p:extLst>
      <p:ext uri="{BB962C8B-B14F-4D97-AF65-F5344CB8AC3E}">
        <p14:creationId xmlns:p14="http://schemas.microsoft.com/office/powerpoint/2010/main" val="2371634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p>
          <a:p>
            <a:r>
              <a:rPr lang="en-US" dirty="0"/>
              <a:t>The last step to ensure safety before giving an injection is to prepare the patient’s skin at the injection site.</a:t>
            </a:r>
          </a:p>
          <a:p>
            <a:endParaRPr lang="en-US" dirty="0"/>
          </a:p>
          <a:p>
            <a:r>
              <a:rPr lang="en-US" sz="1200" dirty="0">
                <a:solidFill>
                  <a:srgbClr val="000000"/>
                </a:solidFill>
                <a:effectLst/>
                <a:latin typeface="Calibri" panose="020F0502020204030204" pitchFamily="34" charset="0"/>
                <a:ea typeface="Calibri" panose="020F0502020204030204" pitchFamily="34" charset="0"/>
                <a:cs typeface="Calibri"/>
              </a:rPr>
              <a:t>To do this, apply a 60-70% alcohol-based solution ( such as isopropyl alcohol, ethanol, or other available antiseptic) to a cotton swab or single-use pad.</a:t>
            </a:r>
          </a:p>
          <a:p>
            <a:endParaRPr lang="en-US" sz="1200" dirty="0">
              <a:effectLst/>
              <a:latin typeface="Calibri"/>
              <a:ea typeface="Calibri"/>
              <a:cs typeface="Calibri"/>
            </a:endParaRPr>
          </a:p>
          <a:p>
            <a:r>
              <a:rPr lang="en-US" sz="1200" dirty="0">
                <a:solidFill>
                  <a:srgbClr val="000000"/>
                </a:solidFill>
                <a:effectLst/>
                <a:latin typeface="Calibri" panose="020F0502020204030204" pitchFamily="34" charset="0"/>
                <a:ea typeface="Calibri" panose="020F0502020204030204" pitchFamily="34" charset="0"/>
                <a:cs typeface="Calibri"/>
              </a:rPr>
              <a:t>Wipe the area where you will be giving the injection from the center of the injection site outwards, but do not go back through the same area.</a:t>
            </a:r>
          </a:p>
          <a:p>
            <a:endParaRPr lang="en-US" sz="1200" dirty="0">
              <a:effectLst/>
              <a:latin typeface="Calibri"/>
              <a:ea typeface="Calibri"/>
              <a:cs typeface="Calibri"/>
            </a:endParaRPr>
          </a:p>
          <a:p>
            <a:r>
              <a:rPr lang="en-US" sz="1200" dirty="0">
                <a:solidFill>
                  <a:srgbClr val="000000"/>
                </a:solidFill>
                <a:effectLst/>
                <a:latin typeface="Calibri" panose="020F0502020204030204" pitchFamily="34" charset="0"/>
                <a:ea typeface="Calibri" panose="020F0502020204030204" pitchFamily="34" charset="0"/>
                <a:cs typeface="Calibri"/>
              </a:rPr>
              <a:t>Apply the solution for 30 seconds and then let it dry completely.</a:t>
            </a:r>
          </a:p>
          <a:p>
            <a:endParaRPr lang="en-US" sz="1200" dirty="0">
              <a:effectLst/>
              <a:latin typeface="Calibri"/>
              <a:ea typeface="Calibri"/>
              <a:cs typeface="Calibri"/>
            </a:endParaRPr>
          </a:p>
          <a:p>
            <a:r>
              <a:rPr lang="en-US" sz="1200" dirty="0">
                <a:solidFill>
                  <a:srgbClr val="000000"/>
                </a:solidFill>
                <a:effectLst/>
                <a:latin typeface="Calibri" panose="020F0502020204030204" pitchFamily="34" charset="0"/>
                <a:ea typeface="Calibri" panose="020F0502020204030204" pitchFamily="34" charset="0"/>
              </a:rPr>
              <a:t>When doing this, DO NOT use cotton wools stored in a wet, multi-purpose container</a:t>
            </a:r>
          </a:p>
          <a:p>
            <a:endParaRPr lang="en-US" sz="1200" dirty="0">
              <a:solidFill>
                <a:srgbClr val="000000"/>
              </a:solidFill>
              <a:effectLst/>
              <a:latin typeface="Calibri" panose="020F0502020204030204" pitchFamily="34" charset="0"/>
              <a:cs typeface="Calibri" panose="020F0502020204030204" pitchFamily="34" charset="0"/>
            </a:endParaRPr>
          </a:p>
          <a:p>
            <a:r>
              <a:rPr lang="en-US" sz="1200" dirty="0">
                <a:solidFill>
                  <a:srgbClr val="000000"/>
                </a:solidFill>
                <a:effectLst/>
                <a:latin typeface="Calibri" panose="020F0502020204030204" pitchFamily="34" charset="0"/>
                <a:cs typeface="Calibri" panose="020F0502020204030204" pitchFamily="34" charset="0"/>
              </a:rPr>
              <a:t>Now, with clean hands, a clean workspace, a sterile needle and syringe, a sterile medication vial, and a prepared injection site, you are ready to give the injection safely.</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09342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p>
          <a:p>
            <a:r>
              <a:rPr lang="en-US" b="0" i="0" dirty="0"/>
              <a:t>But</a:t>
            </a:r>
            <a:r>
              <a:rPr lang="en-US" dirty="0"/>
              <a:t> safe injection practices don’t end with the injection. How you dispose of needles and syringes is also important. </a:t>
            </a:r>
          </a:p>
          <a:p>
            <a:endParaRPr lang="en-US" dirty="0"/>
          </a:p>
          <a:p>
            <a:r>
              <a:rPr lang="en-US" dirty="0"/>
              <a:t>Ideally, when giving an injection, a sharps box is within arm’s reach. Immediately after giving an injection, you should discard the needle and syringe in the sharps box. </a:t>
            </a:r>
          </a:p>
          <a:p>
            <a:endParaRPr lang="en-US" dirty="0"/>
          </a:p>
          <a:p>
            <a:r>
              <a:rPr lang="en-US" dirty="0"/>
              <a:t>You should never detach the needle from the syringe. Both pieces should be placed in the sharps container as a whole to reduce the risk of a sharps injury. </a:t>
            </a:r>
          </a:p>
          <a:p>
            <a:r>
              <a:rPr lang="en-US" dirty="0"/>
              <a:t>You should avoid recapping needles as seen in the image on the bottom left.</a:t>
            </a:r>
          </a:p>
          <a:p>
            <a:r>
              <a:rPr lang="en-US" dirty="0"/>
              <a:t>You should avoid bending or breaking needles or leaving needles in a vial or in an IV bag as you can see pictured in the images in the center and bottom right here. </a:t>
            </a:r>
          </a:p>
          <a:p>
            <a:r>
              <a:rPr lang="en-US" dirty="0"/>
              <a:t>You should also never overfill sharps containers. </a:t>
            </a:r>
          </a:p>
          <a:p>
            <a:endParaRPr lang="en-US" dirty="0"/>
          </a:p>
          <a:p>
            <a:r>
              <a:rPr lang="en-US" dirty="0"/>
              <a:t>Poor practices for injections can lead to contamination or accidental needle sticks, which can lead to transmission of Ebola or Marburg to you or your patients.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1953785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r>
              <a:rPr lang="en-US"/>
              <a:t>As mentioned on the last slide, ideally, sharps containers will be located in each patient care area within arm’s reach of where you’re giving an injection. Importantly, sharps containers should not be placed on the floor where children could potentially reach them or where repeated exposure to moisture on the floor could cause certain types of containers to break down. Instead, sharps containers could be located on a medicine cart, on a wall, or on a nearby surface such as a table.</a:t>
            </a:r>
          </a:p>
          <a:p>
            <a:endParaRPr lang="en-US"/>
          </a:p>
          <a:p>
            <a:r>
              <a:rPr lang="en-US"/>
              <a:t>When disposing of needles and syringes, do not overfill sharps containers.</a:t>
            </a:r>
          </a:p>
        </p:txBody>
      </p:sp>
      <p:sp>
        <p:nvSpPr>
          <p:cNvPr id="4" name="Slide Number Placeholder 3"/>
          <p:cNvSpPr>
            <a:spLocks noGrp="1"/>
          </p:cNvSpPr>
          <p:nvPr>
            <p:ph type="sldNum" sz="quarter" idx="5"/>
          </p:nvPr>
        </p:nvSpPr>
        <p:spPr/>
        <p:txBody>
          <a:bodyPr/>
          <a:lstStyle/>
          <a:p>
            <a:fld id="{013ECF37-58F2-451B-830D-18D9FC63CA3B}" type="slidenum">
              <a:rPr lang="en-US" smtClean="0"/>
              <a:t>12</a:t>
            </a:fld>
            <a:endParaRPr lang="en-US"/>
          </a:p>
        </p:txBody>
      </p:sp>
    </p:spTree>
    <p:extLst>
      <p:ext uri="{BB962C8B-B14F-4D97-AF65-F5344CB8AC3E}">
        <p14:creationId xmlns:p14="http://schemas.microsoft.com/office/powerpoint/2010/main" val="555264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r>
              <a:rPr lang="en-US"/>
              <a:t>Now that we’ve talked about disposing of needles and other sharps, let’s check your learning. Imagine that in your healthcare facility, you come across this sharps container. What changes need to be made to make sharps disposal safer here? </a:t>
            </a:r>
            <a:r>
              <a:rPr lang="en-US" i="1"/>
              <a:t>[Give participants a couple of minutes to discuss in small groups or respond as a large group.]</a:t>
            </a:r>
          </a:p>
          <a:p>
            <a:endParaRPr lang="en-US"/>
          </a:p>
        </p:txBody>
      </p:sp>
      <p:sp>
        <p:nvSpPr>
          <p:cNvPr id="4" name="Slide Number Placeholder 3"/>
          <p:cNvSpPr>
            <a:spLocks noGrp="1"/>
          </p:cNvSpPr>
          <p:nvPr>
            <p:ph type="sldNum" sz="quarter" idx="5"/>
          </p:nvPr>
        </p:nvSpPr>
        <p:spPr/>
        <p:txBody>
          <a:bodyPr/>
          <a:lstStyle/>
          <a:p>
            <a:fld id="{013ECF37-58F2-451B-830D-18D9FC63CA3B}" type="slidenum">
              <a:rPr lang="en-US" smtClean="0"/>
              <a:t>13</a:t>
            </a:fld>
            <a:endParaRPr lang="en-US"/>
          </a:p>
        </p:txBody>
      </p:sp>
    </p:spTree>
    <p:extLst>
      <p:ext uri="{BB962C8B-B14F-4D97-AF65-F5344CB8AC3E}">
        <p14:creationId xmlns:p14="http://schemas.microsoft.com/office/powerpoint/2010/main" val="3242548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t>
            </a:r>
            <a:r>
              <a:rPr lang="en-US" i="1"/>
              <a:t>You may need to adapt the following based on what participants say during discussion of the photo on the previous slide.</a:t>
            </a:r>
            <a:r>
              <a:rPr lang="en-US"/>
              <a:t>]</a:t>
            </a:r>
          </a:p>
          <a:p>
            <a:endParaRPr lang="en-US" i="1"/>
          </a:p>
          <a:p>
            <a:r>
              <a:rPr lang="en-US" i="1"/>
              <a:t>Script</a:t>
            </a:r>
            <a:r>
              <a:rPr lang="en-US"/>
              <a:t>:</a:t>
            </a:r>
          </a:p>
          <a:p>
            <a:r>
              <a:rPr lang="en-US"/>
              <a:t>The sharps box is located on the ground. This makes it easier for young children and others to reach in. Sharps boxes should always be placed off the ground.</a:t>
            </a:r>
          </a:p>
          <a:p>
            <a:r>
              <a:rPr lang="en-US"/>
              <a:t>All sharps waste needs to be IN the sharps container – not just on top. You can see various sharps products are just sitting on top of this container.</a:t>
            </a:r>
          </a:p>
          <a:p>
            <a:r>
              <a:rPr lang="en-US"/>
              <a:t>Of those products sitting on top, we can see needles that are recapped, needles without syringes attached, and syringes without needles attached. Remember that you should dispose of needles and syringes together as one piece, and you should never recap a used needle.</a:t>
            </a:r>
          </a:p>
          <a:p>
            <a:r>
              <a:rPr lang="en-US"/>
              <a:t>Finally, there are separate bins for waste segregation here, which is a good practice, but it’s unclear what the gray box on the right is used for. It should be labeled so that sharps are not mistakenly disposed of there.</a:t>
            </a:r>
          </a:p>
          <a:p>
            <a:endParaRPr lang="en-US"/>
          </a:p>
        </p:txBody>
      </p:sp>
      <p:sp>
        <p:nvSpPr>
          <p:cNvPr id="4" name="Slide Number Placeholder 3"/>
          <p:cNvSpPr>
            <a:spLocks noGrp="1"/>
          </p:cNvSpPr>
          <p:nvPr>
            <p:ph type="sldNum" sz="quarter" idx="5"/>
          </p:nvPr>
        </p:nvSpPr>
        <p:spPr/>
        <p:txBody>
          <a:bodyPr/>
          <a:lstStyle/>
          <a:p>
            <a:fld id="{013ECF37-58F2-451B-830D-18D9FC63CA3B}" type="slidenum">
              <a:rPr lang="en-US" smtClean="0"/>
              <a:t>14</a:t>
            </a:fld>
            <a:endParaRPr lang="en-US"/>
          </a:p>
        </p:txBody>
      </p:sp>
    </p:spTree>
    <p:extLst>
      <p:ext uri="{BB962C8B-B14F-4D97-AF65-F5344CB8AC3E}">
        <p14:creationId xmlns:p14="http://schemas.microsoft.com/office/powerpoint/2010/main" val="3963212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Reflection</a:t>
            </a:r>
            <a:r>
              <a:rPr lang="en-US" i="1" dirty="0"/>
              <a:t>: </a:t>
            </a:r>
          </a:p>
          <a:p>
            <a:pPr marL="171450" indent="-171450">
              <a:buFont typeface="Arial" panose="020B0604020202020204" pitchFamily="34" charset="0"/>
              <a:buChar char="•"/>
            </a:pPr>
            <a:r>
              <a:rPr lang="en-US" i="1" dirty="0"/>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dirty="0"/>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dirty="0"/>
              <a:t>Allows you to check participants’ comprehension of what has been discussed to see if any topics need to be reviewed</a:t>
            </a:r>
          </a:p>
          <a:p>
            <a:endParaRPr lang="en-US" i="1" dirty="0"/>
          </a:p>
          <a:p>
            <a:r>
              <a:rPr lang="en-US" i="1" dirty="0"/>
              <a:t>Script:</a:t>
            </a:r>
          </a:p>
          <a:p>
            <a:r>
              <a:rPr lang="en-US" dirty="0"/>
              <a:t>Now that we’ve discussed ideal injection safety practices, let’s discuss what this might look like at your facility(</a:t>
            </a:r>
            <a:r>
              <a:rPr lang="en-US" dirty="0" err="1"/>
              <a:t>ies</a:t>
            </a:r>
            <a:r>
              <a:rPr lang="en-US" dirty="0"/>
              <a:t>). What challenges have you encountered in your facility(</a:t>
            </a:r>
            <a:r>
              <a:rPr lang="en-US" dirty="0" err="1"/>
              <a:t>ies</a:t>
            </a:r>
            <a:r>
              <a:rPr lang="en-US" dirty="0"/>
              <a:t>) to the practice of 1 needle, 1 syringe for 1 patient 1 time? </a:t>
            </a:r>
          </a:p>
          <a:p>
            <a:r>
              <a:rPr lang="en-US" dirty="0"/>
              <a:t>[</a:t>
            </a:r>
            <a:r>
              <a:rPr lang="en-US" i="1" dirty="0"/>
              <a:t>Give participants a couple of minutes to respond; you may want to write their answers on a blackboard or whiteboard or on a large sheet of paper if you have these materials</a:t>
            </a:r>
            <a:r>
              <a:rPr lang="en-US" dirty="0"/>
              <a:t>.]</a:t>
            </a:r>
          </a:p>
          <a:p>
            <a:endParaRPr lang="en-US" dirty="0"/>
          </a:p>
          <a:p>
            <a:r>
              <a:rPr lang="en-US" dirty="0"/>
              <a:t>What are some ways these challenges can be overcome? </a:t>
            </a:r>
          </a:p>
          <a:p>
            <a:r>
              <a:rPr lang="en-US" i="0" dirty="0"/>
              <a:t>[</a:t>
            </a:r>
            <a:r>
              <a:rPr lang="en-US" i="1" dirty="0"/>
              <a:t>Answers will vary. You may also offer suggestions as you see fit.]</a:t>
            </a:r>
          </a:p>
          <a:p>
            <a:endParaRPr lang="en-US" i="1" dirty="0"/>
          </a:p>
          <a:p>
            <a:r>
              <a:rPr lang="en-US" i="0" dirty="0"/>
              <a:t>What challenges do you encounter in your facility to disposing of needles and other sharps safely in sharps containers?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i="1" dirty="0"/>
              <a:t>Give participants a couple of minutes to respond; you may want to write their answers on a blackboard or whiteboard or on a large sheet of paper if you have these materials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How can these challenges be overcome?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
            </a:r>
            <a:r>
              <a:rPr lang="en-US" i="1" dirty="0"/>
              <a:t>Answers will vary. You may also offer suggestions as you see fit.]</a:t>
            </a:r>
          </a:p>
          <a:p>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p>
          <a:p>
            <a:r>
              <a:rPr lang="en-US" dirty="0"/>
              <a:t>This concludes our session for today. Before you leave, I want to review some key points that I hope you’ll take away from our time together. Remember that injection safety helps protect you, your co-workers, and your patients. </a:t>
            </a:r>
          </a:p>
          <a:p>
            <a:endParaRPr lang="en-US" dirty="0"/>
          </a:p>
          <a:p>
            <a:r>
              <a:rPr lang="en-US" dirty="0"/>
              <a:t>Because Ebola or Marburg can potentially be spread by re-using needles, it’s vital to use only one syringe and one needle for only one patient only one time. </a:t>
            </a:r>
          </a:p>
          <a:p>
            <a:endParaRPr lang="en-US" dirty="0"/>
          </a:p>
          <a:p>
            <a:r>
              <a:rPr lang="en-US" dirty="0"/>
              <a:t>To protect yourself from accidental needle sticks that could potentially infect you with the virus, it’s crucial to dispose of needles and other sharps correctly.</a:t>
            </a:r>
          </a:p>
        </p:txBody>
      </p:sp>
      <p:sp>
        <p:nvSpPr>
          <p:cNvPr id="4" name="Slide Number Placeholder 3"/>
          <p:cNvSpPr>
            <a:spLocks noGrp="1"/>
          </p:cNvSpPr>
          <p:nvPr>
            <p:ph type="sldNum" sz="quarter" idx="5"/>
          </p:nvPr>
        </p:nvSpPr>
        <p:spPr/>
        <p:txBody>
          <a:bodyPr/>
          <a:lstStyle/>
          <a:p>
            <a:fld id="{013ECF37-58F2-451B-830D-18D9FC63CA3B}" type="slidenum">
              <a:rPr lang="en-US" smtClean="0"/>
              <a:t>16</a:t>
            </a:fld>
            <a:endParaRPr lang="en-US"/>
          </a:p>
        </p:txBody>
      </p:sp>
    </p:spTree>
    <p:extLst>
      <p:ext uri="{BB962C8B-B14F-4D97-AF65-F5344CB8AC3E}">
        <p14:creationId xmlns:p14="http://schemas.microsoft.com/office/powerpoint/2010/main" val="3016740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68323656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7733984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4064844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339062066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39201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83150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28954048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7466737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91392161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61735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9396-77CD-4C76-BB0E-4BCD1DE309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C668E8-3331-4213-B7C0-28FA5F30B4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D920D-D8B2-4DE4-B9B2-9DCF47F5E99F}"/>
              </a:ext>
            </a:extLst>
          </p:cNvPr>
          <p:cNvSpPr>
            <a:spLocks noGrp="1"/>
          </p:cNvSpPr>
          <p:nvPr>
            <p:ph type="dt" sz="half" idx="10"/>
          </p:nvPr>
        </p:nvSpPr>
        <p:spPr/>
        <p:txBody>
          <a:bodyPr/>
          <a:lstStyle/>
          <a:p>
            <a:fld id="{C9D03AC1-E410-437A-9904-46D7E5C589EF}" type="datetimeFigureOut">
              <a:rPr lang="en-US" smtClean="0"/>
              <a:t>6/25/2026</a:t>
            </a:fld>
            <a:endParaRPr lang="en-US"/>
          </a:p>
        </p:txBody>
      </p:sp>
      <p:sp>
        <p:nvSpPr>
          <p:cNvPr id="5" name="Footer Placeholder 4">
            <a:extLst>
              <a:ext uri="{FF2B5EF4-FFF2-40B4-BE49-F238E27FC236}">
                <a16:creationId xmlns:a16="http://schemas.microsoft.com/office/drawing/2014/main" id="{D3EFBD5D-2388-4227-8873-353235718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0DBA8-BB3B-434F-81A5-C5F3FF835B0A}"/>
              </a:ext>
            </a:extLst>
          </p:cNvPr>
          <p:cNvSpPr>
            <a:spLocks noGrp="1"/>
          </p:cNvSpPr>
          <p:nvPr>
            <p:ph type="sldNum" sz="quarter" idx="12"/>
          </p:nvPr>
        </p:nvSpPr>
        <p:spPr/>
        <p:txBody>
          <a:bodyPr/>
          <a:lstStyle/>
          <a:p>
            <a:fld id="{CE1CD707-504F-42CE-A1A7-60B3FF0D1DA2}" type="slidenum">
              <a:rPr lang="en-US" smtClean="0"/>
              <a:t>‹#›</a:t>
            </a:fld>
            <a:endParaRPr lang="en-US"/>
          </a:p>
        </p:txBody>
      </p:sp>
    </p:spTree>
    <p:extLst>
      <p:ext uri="{BB962C8B-B14F-4D97-AF65-F5344CB8AC3E}">
        <p14:creationId xmlns:p14="http://schemas.microsoft.com/office/powerpoint/2010/main" val="774113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51319161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646331"/>
          </a:xfrm>
          <a:prstGeom prst="rect">
            <a:avLst/>
          </a:prstGeom>
          <a:noFill/>
        </p:spPr>
        <p:txBody>
          <a:bodyPr wrap="square" rtlCol="0">
            <a:spAutoFit/>
          </a:bodyPr>
          <a:lstStyle/>
          <a:p>
            <a:r>
              <a:rPr lang="en-US" b="1">
                <a:solidFill>
                  <a:schemeClr val="bg2"/>
                </a:solidFill>
                <a:latin typeface="Calibri" panose="020F0502020204030204" pitchFamily="34" charset="0"/>
              </a:rPr>
              <a:t>Centers for Disease Control and Prevention</a:t>
            </a:r>
          </a:p>
          <a:p>
            <a:r>
              <a:rPr lang="en-US"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8966931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2519864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761337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16539956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520829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14568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78557625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86187098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063691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9396-77CD-4C76-BB0E-4BCD1DE309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C668E8-3331-4213-B7C0-28FA5F30B4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D920D-D8B2-4DE4-B9B2-9DCF47F5E99F}"/>
              </a:ext>
            </a:extLst>
          </p:cNvPr>
          <p:cNvSpPr>
            <a:spLocks noGrp="1"/>
          </p:cNvSpPr>
          <p:nvPr>
            <p:ph type="dt" sz="half" idx="10"/>
          </p:nvPr>
        </p:nvSpPr>
        <p:spPr/>
        <p:txBody>
          <a:bodyPr/>
          <a:lstStyle/>
          <a:p>
            <a:fld id="{C9D03AC1-E410-437A-9904-46D7E5C589EF}" type="datetimeFigureOut">
              <a:rPr lang="en-US" smtClean="0"/>
              <a:t>6/25/2026</a:t>
            </a:fld>
            <a:endParaRPr lang="en-US"/>
          </a:p>
        </p:txBody>
      </p:sp>
      <p:sp>
        <p:nvSpPr>
          <p:cNvPr id="5" name="Footer Placeholder 4">
            <a:extLst>
              <a:ext uri="{FF2B5EF4-FFF2-40B4-BE49-F238E27FC236}">
                <a16:creationId xmlns:a16="http://schemas.microsoft.com/office/drawing/2014/main" id="{D3EFBD5D-2388-4227-8873-353235718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0DBA8-BB3B-434F-81A5-C5F3FF835B0A}"/>
              </a:ext>
            </a:extLst>
          </p:cNvPr>
          <p:cNvSpPr>
            <a:spLocks noGrp="1"/>
          </p:cNvSpPr>
          <p:nvPr>
            <p:ph type="sldNum" sz="quarter" idx="12"/>
          </p:nvPr>
        </p:nvSpPr>
        <p:spPr/>
        <p:txBody>
          <a:bodyPr/>
          <a:lstStyle/>
          <a:p>
            <a:fld id="{CE1CD707-504F-42CE-A1A7-60B3FF0D1DA2}" type="slidenum">
              <a:rPr lang="en-US" smtClean="0"/>
              <a:t>‹#›</a:t>
            </a:fld>
            <a:endParaRPr lang="en-US"/>
          </a:p>
        </p:txBody>
      </p:sp>
    </p:spTree>
    <p:extLst>
      <p:ext uri="{BB962C8B-B14F-4D97-AF65-F5344CB8AC3E}">
        <p14:creationId xmlns:p14="http://schemas.microsoft.com/office/powerpoint/2010/main" val="227491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52538673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60"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0874538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5" r:id="rId9"/>
    <p:sldLayoutId id="2147483686" r:id="rId10"/>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24CF2BC-7B58-0341-6704-4CCE9A858F5C}"/>
              </a:ext>
            </a:extLst>
          </p:cNvPr>
          <p:cNvSpPr>
            <a:spLocks noGrp="1"/>
          </p:cNvSpPr>
          <p:nvPr>
            <p:ph type="title"/>
          </p:nvPr>
        </p:nvSpPr>
        <p:spPr>
          <a:xfrm>
            <a:off x="1889760" y="3366175"/>
            <a:ext cx="8229600" cy="2266931"/>
          </a:xfrm>
        </p:spPr>
        <p:txBody>
          <a:bodyPr vert="horz" lIns="91440" tIns="45720" rIns="91440" bIns="45720" rtlCol="0" anchor="b" anchorCtr="0">
            <a:normAutofit fontScale="90000"/>
          </a:bodyPr>
          <a:lstStyle/>
          <a:p>
            <a:pPr>
              <a:lnSpc>
                <a:spcPct val="100000"/>
              </a:lnSpc>
            </a:pPr>
            <a:r>
              <a:rPr lang="en-US" sz="4400" dirty="0">
                <a:solidFill>
                  <a:schemeClr val="accent5">
                    <a:lumMod val="75000"/>
                  </a:schemeClr>
                </a:solidFill>
                <a:latin typeface="Calibri"/>
                <a:cs typeface="Calibri"/>
              </a:rPr>
              <a:t>Infection Prevention and Control (IPC) for Ebola or Marburg:</a:t>
            </a:r>
            <a:br>
              <a:rPr lang="en-US" sz="4400" dirty="0">
                <a:solidFill>
                  <a:schemeClr val="accent5">
                    <a:lumMod val="75000"/>
                  </a:schemeClr>
                </a:solidFill>
                <a:latin typeface="Calibri"/>
                <a:cs typeface="Calibri"/>
              </a:rPr>
            </a:br>
            <a:r>
              <a:rPr lang="en-US" sz="4000" dirty="0">
                <a:solidFill>
                  <a:schemeClr val="accent5">
                    <a:lumMod val="75000"/>
                  </a:schemeClr>
                </a:solidFill>
                <a:latin typeface="Calibri Light"/>
                <a:cs typeface="Calibri Light"/>
              </a:rPr>
              <a:t>Injection Safety</a:t>
            </a:r>
            <a:br>
              <a:rPr lang="en-US" sz="4800" b="0" dirty="0">
                <a:latin typeface="Calibri Light" panose="020F0302020204030204" pitchFamily="34" charset="0"/>
                <a:cs typeface="Calibri Light" panose="020F0302020204030204" pitchFamily="34" charset="0"/>
              </a:rPr>
            </a:br>
            <a:r>
              <a:rPr lang="en-US" sz="4800" b="0" dirty="0">
                <a:latin typeface="Calibri Light"/>
                <a:cs typeface="Calibri Light"/>
              </a:rPr>
              <a:t> </a:t>
            </a:r>
            <a:endParaRPr lang="en-US" sz="4800" b="0" dirty="0">
              <a:latin typeface="Calibri Light" panose="020F0302020204030204" pitchFamily="34" charset="0"/>
              <a:cs typeface="Calibri Light" panose="020F0302020204030204" pitchFamily="34" charset="0"/>
            </a:endParaRPr>
          </a:p>
        </p:txBody>
      </p:sp>
      <p:cxnSp>
        <p:nvCxnSpPr>
          <p:cNvPr id="6" name="Straight Connector 5">
            <a:extLst>
              <a:ext uri="{FF2B5EF4-FFF2-40B4-BE49-F238E27FC236}">
                <a16:creationId xmlns:a16="http://schemas.microsoft.com/office/drawing/2014/main" id="{CD2CE948-792D-EA93-DF0A-4105C59454F1}"/>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AFFD5CD-87BF-356A-064C-338F1EA9DC1C}"/>
              </a:ext>
            </a:extLst>
          </p:cNvPr>
          <p:cNvSpPr txBox="1"/>
          <p:nvPr/>
        </p:nvSpPr>
        <p:spPr>
          <a:xfrm>
            <a:off x="1889760" y="5171441"/>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39A6"/>
                </a:solidFill>
                <a:latin typeface="Calibri"/>
                <a:cs typeface="Calibri"/>
              </a:rPr>
              <a:t>Healthcare Settings with Limited to Intermediate Resources</a:t>
            </a:r>
            <a:endParaRPr lang="en-US" sz="2400">
              <a:latin typeface="Calibri"/>
              <a:cs typeface="Calibri"/>
            </a:endParaRPr>
          </a:p>
        </p:txBody>
      </p:sp>
      <p:sp>
        <p:nvSpPr>
          <p:cNvPr id="8" name="TextBox 7">
            <a:extLst>
              <a:ext uri="{FF2B5EF4-FFF2-40B4-BE49-F238E27FC236}">
                <a16:creationId xmlns:a16="http://schemas.microsoft.com/office/drawing/2014/main" id="{71803EF9-4A7C-A353-6FDC-FB6280AE36BA}"/>
              </a:ext>
            </a:extLst>
          </p:cNvPr>
          <p:cNvSpPr txBox="1"/>
          <p:nvPr/>
        </p:nvSpPr>
        <p:spPr>
          <a:xfrm>
            <a:off x="9467794" y="6369877"/>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6">
                    <a:lumMod val="90000"/>
                    <a:lumOff val="10000"/>
                  </a:schemeClr>
                </a:solidFill>
                <a:latin typeface="Calibri"/>
                <a:cs typeface="Calibri"/>
              </a:rPr>
              <a:t>Updated: June 2026</a:t>
            </a:r>
            <a:endParaRPr lang="en-US" dirty="0">
              <a:solidFill>
                <a:schemeClr val="accent6">
                  <a:lumMod val="90000"/>
                  <a:lumOff val="10000"/>
                </a:schemeClr>
              </a:solidFill>
            </a:endParaRPr>
          </a:p>
        </p:txBody>
      </p:sp>
    </p:spTree>
    <p:extLst>
      <p:ext uri="{BB962C8B-B14F-4D97-AF65-F5344CB8AC3E}">
        <p14:creationId xmlns:p14="http://schemas.microsoft.com/office/powerpoint/2010/main" val="380866128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sz="quarter" idx="11"/>
          </p:nvPr>
        </p:nvSpPr>
        <p:spPr/>
        <p:txBody>
          <a:bodyPr/>
          <a:lstStyle/>
          <a:p>
            <a:pPr marL="0" indent="0">
              <a:buClrTx/>
              <a:buNone/>
            </a:pPr>
            <a:r>
              <a:rPr lang="en-US" sz="28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Explain why one needle and one syringe for one patient one time is important in the context of Ebola or Marburg</a:t>
            </a:r>
          </a:p>
          <a:p>
            <a:pPr marL="805180" lvl="1" indent="-457200">
              <a:spcBef>
                <a:spcPts val="1800"/>
              </a:spcBef>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Describe 3 things to avoid when disposing of used needles</a:t>
            </a: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79518" y="388747"/>
            <a:ext cx="11059884" cy="1162051"/>
          </a:xfrm>
          <a:prstGeom prst="rect">
            <a:avLst/>
          </a:prstGeom>
        </p:spPr>
        <p:txBody>
          <a:bodyPr vert="horz" lIns="91440" tIns="45720" rIns="91440" bIns="45720" rtlCol="0" anchor="b">
            <a:normAutofit/>
          </a:bodyPr>
          <a:lstStyle/>
          <a:p>
            <a:pPr algn="l"/>
            <a:r>
              <a:rPr lang="en-US" sz="4400" b="1">
                <a:solidFill>
                  <a:schemeClr val="bg2"/>
                </a:solidFill>
                <a:latin typeface="Calibri Light" panose="020F0302020204030204" pitchFamily="34" charset="0"/>
                <a:cs typeface="Calibri Light" panose="020F0302020204030204" pitchFamily="34" charset="0"/>
              </a:rPr>
              <a:t>Discuss</a:t>
            </a:r>
          </a:p>
        </p:txBody>
      </p:sp>
      <p:sp>
        <p:nvSpPr>
          <p:cNvPr id="5" name="TextBox 4">
            <a:extLst>
              <a:ext uri="{FF2B5EF4-FFF2-40B4-BE49-F238E27FC236}">
                <a16:creationId xmlns:a16="http://schemas.microsoft.com/office/drawing/2014/main" id="{9747E300-8B85-43B8-8237-F0D7F15BCC92}"/>
              </a:ext>
            </a:extLst>
          </p:cNvPr>
          <p:cNvSpPr txBox="1"/>
          <p:nvPr/>
        </p:nvSpPr>
        <p:spPr>
          <a:xfrm>
            <a:off x="823818" y="2044954"/>
            <a:ext cx="10171284" cy="1661993"/>
          </a:xfrm>
          <a:prstGeom prst="rect">
            <a:avLst/>
          </a:prstGeom>
          <a:noFill/>
        </p:spPr>
        <p:txBody>
          <a:bodyPr wrap="square">
            <a:spAutoFit/>
          </a:bodyPr>
          <a:lstStyle/>
          <a:p>
            <a:r>
              <a:rPr lang="en-US" sz="3400">
                <a:solidFill>
                  <a:schemeClr val="bg2"/>
                </a:solidFill>
                <a:latin typeface="Calibri"/>
                <a:cs typeface="Calibri"/>
              </a:rPr>
              <a:t>Many steps are required for giving injections safely. What are 2 things you always do when preparing or giving an injection to keep you and/or your patient safe?</a:t>
            </a:r>
            <a:endParaRPr lang="en-US" sz="3400">
              <a:solidFill>
                <a:schemeClr val="bg2"/>
              </a:solidFill>
            </a:endParaRP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91392-262F-4EF1-996B-31C9BB012F3B}"/>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Why Injection Safety?</a:t>
            </a:r>
          </a:p>
        </p:txBody>
      </p:sp>
      <p:sp>
        <p:nvSpPr>
          <p:cNvPr id="3" name="Text Placeholder 2">
            <a:extLst>
              <a:ext uri="{FF2B5EF4-FFF2-40B4-BE49-F238E27FC236}">
                <a16:creationId xmlns:a16="http://schemas.microsoft.com/office/drawing/2014/main" id="{9CE16835-6A21-4824-A92A-C56CB31E2206}"/>
              </a:ext>
            </a:extLst>
          </p:cNvPr>
          <p:cNvSpPr>
            <a:spLocks noGrp="1"/>
          </p:cNvSpPr>
          <p:nvPr>
            <p:ph sz="quarter" idx="11"/>
          </p:nvPr>
        </p:nvSpPr>
        <p:spPr>
          <a:xfrm>
            <a:off x="609600" y="1565867"/>
            <a:ext cx="10972800" cy="4176467"/>
          </a:xfrm>
        </p:spPr>
        <p:txBody>
          <a:bodyPr>
            <a:normAutofit lnSpcReduction="10000"/>
          </a:bodyPr>
          <a:lstStyle/>
          <a:p>
            <a:pPr marL="0" indent="0">
              <a:spcBef>
                <a:spcPts val="1800"/>
              </a:spcBef>
              <a:buNone/>
            </a:pPr>
            <a:r>
              <a:rPr lang="en-US" sz="2800" dirty="0"/>
              <a:t>Unsafe injection practices can lead to transmission of Ebola or Marburg to patients and staff.</a:t>
            </a:r>
          </a:p>
          <a:p>
            <a:pPr>
              <a:spcBef>
                <a:spcPts val="1800"/>
              </a:spcBef>
            </a:pPr>
            <a:r>
              <a:rPr lang="en-US" sz="2800" dirty="0"/>
              <a:t>Re-using needles and syringes might contribute to spread among patients.</a:t>
            </a:r>
          </a:p>
          <a:p>
            <a:pPr>
              <a:spcBef>
                <a:spcPts val="1800"/>
              </a:spcBef>
            </a:pPr>
            <a:r>
              <a:rPr lang="en-US" sz="2800" dirty="0"/>
              <a:t>Unsafe disposal leading to accidental needle sticks can contribute to spread among patients and staff.</a:t>
            </a:r>
          </a:p>
          <a:p>
            <a:pPr marL="0" indent="0">
              <a:spcBef>
                <a:spcPts val="1800"/>
              </a:spcBef>
              <a:buNone/>
            </a:pPr>
            <a:r>
              <a:rPr lang="en-US" sz="2800" dirty="0"/>
              <a:t>Following safe injection practices helps protect you, your patients and coworkers, and your community from Ebola or Marburg.</a:t>
            </a:r>
          </a:p>
        </p:txBody>
      </p:sp>
    </p:spTree>
    <p:extLst>
      <p:ext uri="{BB962C8B-B14F-4D97-AF65-F5344CB8AC3E}">
        <p14:creationId xmlns:p14="http://schemas.microsoft.com/office/powerpoint/2010/main" val="110759359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FD671B9-032F-4098-BA27-9CB6F4A9F092}"/>
              </a:ext>
              <a:ext uri="{C183D7F6-B498-43B3-948B-1728B52AA6E4}">
                <adec:decorative xmlns:adec="http://schemas.microsoft.com/office/drawing/2017/decorative" val="1"/>
              </a:ext>
            </a:extLst>
          </p:cNvPr>
          <p:cNvGrpSpPr/>
          <p:nvPr/>
        </p:nvGrpSpPr>
        <p:grpSpPr>
          <a:xfrm>
            <a:off x="0" y="0"/>
            <a:ext cx="3289240" cy="6713538"/>
            <a:chOff x="429994" y="363767"/>
            <a:chExt cx="2859246" cy="5833242"/>
          </a:xfrm>
          <a:solidFill>
            <a:schemeClr val="accent2">
              <a:lumMod val="60000"/>
              <a:lumOff val="40000"/>
            </a:schemeClr>
          </a:solidFill>
        </p:grpSpPr>
        <p:sp>
          <p:nvSpPr>
            <p:cNvPr id="8" name="Rectangle 7">
              <a:extLst>
                <a:ext uri="{FF2B5EF4-FFF2-40B4-BE49-F238E27FC236}">
                  <a16:creationId xmlns:a16="http://schemas.microsoft.com/office/drawing/2014/main" id="{ED1FF2BA-853C-4BC0-8C8D-9552BAA5AFFB}"/>
                </a:ext>
              </a:extLst>
            </p:cNvPr>
            <p:cNvSpPr/>
            <p:nvPr/>
          </p:nvSpPr>
          <p:spPr>
            <a:xfrm>
              <a:off x="429994" y="363767"/>
              <a:ext cx="2859246" cy="5833242"/>
            </a:xfrm>
            <a:prstGeom prst="rect">
              <a:avLst/>
            </a:prstGeom>
            <a:grp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E5FDA35-63BB-41C0-855C-4768C1564F6D}"/>
                </a:ext>
              </a:extLst>
            </p:cNvPr>
            <p:cNvSpPr/>
            <p:nvPr/>
          </p:nvSpPr>
          <p:spPr>
            <a:xfrm>
              <a:off x="810440" y="1840889"/>
              <a:ext cx="2245526" cy="561582"/>
            </a:xfrm>
            <a:prstGeom prst="rect">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endParaRPr lang="en-US" sz="3600">
                <a:solidFill>
                  <a:schemeClr val="bg2"/>
                </a:solidFill>
                <a:latin typeface="Calibri" panose="020F0502020204030204" pitchFamily="34" charset="0"/>
                <a:cs typeface="Calibri" panose="020F0502020204030204" pitchFamily="34" charset="0"/>
              </a:endParaRPr>
            </a:p>
          </p:txBody>
        </p:sp>
      </p:grpSp>
      <p:sp>
        <p:nvSpPr>
          <p:cNvPr id="6" name="Title 5">
            <a:extLst>
              <a:ext uri="{FF2B5EF4-FFF2-40B4-BE49-F238E27FC236}">
                <a16:creationId xmlns:a16="http://schemas.microsoft.com/office/drawing/2014/main" id="{C736930E-011A-3CB6-C8B5-F621F4EEF66C}"/>
              </a:ext>
            </a:extLst>
          </p:cNvPr>
          <p:cNvSpPr>
            <a:spLocks noGrp="1"/>
          </p:cNvSpPr>
          <p:nvPr>
            <p:ph type="title"/>
          </p:nvPr>
        </p:nvSpPr>
        <p:spPr>
          <a:xfrm>
            <a:off x="437660" y="3005963"/>
            <a:ext cx="2583224" cy="1143000"/>
          </a:xfrm>
        </p:spPr>
        <p:txBody>
          <a:bodyPr/>
          <a:lstStyle/>
          <a:p>
            <a:r>
              <a:rPr lang="fr-FR" sz="8000">
                <a:solidFill>
                  <a:schemeClr val="bg2"/>
                </a:solidFill>
                <a:cs typeface="Calibri" panose="020F0502020204030204" pitchFamily="34" charset="0"/>
              </a:rPr>
              <a:t>7</a:t>
            </a:r>
            <a:r>
              <a:rPr lang="fr-FR" sz="4000">
                <a:solidFill>
                  <a:schemeClr val="bg2"/>
                </a:solidFill>
                <a:cs typeface="Calibri" panose="020F0502020204030204" pitchFamily="34" charset="0"/>
              </a:rPr>
              <a:t> </a:t>
            </a:r>
            <a:r>
              <a:rPr lang="fr-FR" sz="4000" err="1">
                <a:solidFill>
                  <a:schemeClr val="bg2"/>
                </a:solidFill>
                <a:cs typeface="Calibri" panose="020F0502020204030204" pitchFamily="34" charset="0"/>
              </a:rPr>
              <a:t>Steps</a:t>
            </a:r>
            <a:r>
              <a:rPr lang="fr-FR" sz="4000">
                <a:solidFill>
                  <a:schemeClr val="bg2"/>
                </a:solidFill>
                <a:cs typeface="Calibri" panose="020F0502020204030204" pitchFamily="34" charset="0"/>
              </a:rPr>
              <a:t> </a:t>
            </a:r>
            <a:br>
              <a:rPr lang="fr-FR" sz="4000">
                <a:solidFill>
                  <a:schemeClr val="bg2"/>
                </a:solidFill>
                <a:cs typeface="Calibri" panose="020F0502020204030204" pitchFamily="34" charset="0"/>
              </a:rPr>
            </a:br>
            <a:r>
              <a:rPr lang="fr-FR" sz="4000">
                <a:solidFill>
                  <a:schemeClr val="bg2"/>
                </a:solidFill>
                <a:cs typeface="Calibri" panose="020F0502020204030204" pitchFamily="34" charset="0"/>
              </a:rPr>
              <a:t>for Safe Injections</a:t>
            </a:r>
            <a:br>
              <a:rPr lang="en-US" sz="4000">
                <a:solidFill>
                  <a:schemeClr val="bg2"/>
                </a:solidFill>
                <a:cs typeface="Calibri" panose="020F0502020204030204" pitchFamily="34" charset="0"/>
              </a:rPr>
            </a:br>
            <a:endParaRPr lang="en-US"/>
          </a:p>
        </p:txBody>
      </p:sp>
      <p:sp>
        <p:nvSpPr>
          <p:cNvPr id="7" name="Rectangle 6">
            <a:extLst>
              <a:ext uri="{FF2B5EF4-FFF2-40B4-BE49-F238E27FC236}">
                <a16:creationId xmlns:a16="http://schemas.microsoft.com/office/drawing/2014/main" id="{25E35C7D-251F-4A40-B599-7569F64D79E1}"/>
              </a:ext>
            </a:extLst>
          </p:cNvPr>
          <p:cNvSpPr/>
          <p:nvPr/>
        </p:nvSpPr>
        <p:spPr>
          <a:xfrm>
            <a:off x="3902960" y="827013"/>
            <a:ext cx="8103791" cy="5174943"/>
          </a:xfrm>
          <a:prstGeom prst="rect">
            <a:avLst/>
          </a:prstGeom>
        </p:spPr>
        <p:txBody>
          <a:bodyPr wrap="square">
            <a:spAutoFit/>
          </a:bodyPr>
          <a:lstStyle/>
          <a:p>
            <a:pPr defTabSz="457200">
              <a:lnSpc>
                <a:spcPct val="150000"/>
              </a:lnSpc>
              <a:spcAft>
                <a:spcPts val="1200"/>
              </a:spcAft>
              <a:buClrTx/>
              <a:buFontTx/>
              <a:buNone/>
            </a:pPr>
            <a:r>
              <a:rPr lang="en-US" sz="2400" kern="1200">
                <a:solidFill>
                  <a:prstClr val="black"/>
                </a:solidFill>
                <a:latin typeface="Calibri" panose="020F0502020204030204"/>
                <a:ea typeface="+mn-ea"/>
                <a:cs typeface="+mn-cs"/>
              </a:rPr>
              <a:t>STEP 1: Hand hygiene</a:t>
            </a:r>
          </a:p>
          <a:p>
            <a:pPr defTabSz="457200">
              <a:lnSpc>
                <a:spcPct val="150000"/>
              </a:lnSpc>
              <a:spcAft>
                <a:spcPts val="1200"/>
              </a:spcAft>
              <a:buClrTx/>
              <a:buFontTx/>
              <a:buNone/>
            </a:pPr>
            <a:r>
              <a:rPr lang="en-US" sz="2400" kern="1200">
                <a:solidFill>
                  <a:prstClr val="black"/>
                </a:solidFill>
                <a:latin typeface="Calibri" panose="020F0502020204030204"/>
                <a:ea typeface="+mn-ea"/>
                <a:cs typeface="+mn-cs"/>
              </a:rPr>
              <a:t>STEP 2: </a:t>
            </a:r>
            <a:r>
              <a:rPr lang="en-US" sz="2400">
                <a:solidFill>
                  <a:prstClr val="black"/>
                </a:solidFill>
                <a:latin typeface="Calibri" panose="020F0502020204030204"/>
              </a:rPr>
              <a:t>Clean workspace</a:t>
            </a:r>
            <a:endParaRPr lang="en-US" sz="2400" kern="1200">
              <a:solidFill>
                <a:prstClr val="black"/>
              </a:solidFill>
              <a:latin typeface="Calibri" panose="020F0502020204030204"/>
              <a:ea typeface="+mn-ea"/>
              <a:cs typeface="+mn-cs"/>
            </a:endParaRPr>
          </a:p>
          <a:p>
            <a:pPr defTabSz="457200">
              <a:spcBef>
                <a:spcPts val="600"/>
              </a:spcBef>
              <a:spcAft>
                <a:spcPts val="1200"/>
              </a:spcAft>
              <a:buClrTx/>
              <a:buFontTx/>
              <a:buNone/>
            </a:pPr>
            <a:r>
              <a:rPr lang="en-US" sz="2400" kern="1200">
                <a:solidFill>
                  <a:prstClr val="black"/>
                </a:solidFill>
                <a:latin typeface="Calibri" panose="020F0502020204030204"/>
                <a:ea typeface="+mn-ea"/>
                <a:cs typeface="+mn-cs"/>
              </a:rPr>
              <a:t>STEP 3: Sterile and new syringe and needle </a:t>
            </a:r>
          </a:p>
          <a:p>
            <a:pPr defTabSz="457200">
              <a:spcBef>
                <a:spcPts val="600"/>
              </a:spcBef>
              <a:spcAft>
                <a:spcPts val="1200"/>
              </a:spcAft>
              <a:buClrTx/>
              <a:buFontTx/>
              <a:buNone/>
            </a:pPr>
            <a:r>
              <a:rPr lang="en-US" sz="2400" kern="1200">
                <a:solidFill>
                  <a:prstClr val="black"/>
                </a:solidFill>
                <a:latin typeface="Calibri" panose="020F0502020204030204"/>
                <a:ea typeface="+mn-ea"/>
                <a:cs typeface="+mn-cs"/>
              </a:rPr>
              <a:t>STEP 4: Sterile vial of medication and diluent</a:t>
            </a:r>
          </a:p>
          <a:p>
            <a:pPr defTabSz="457200">
              <a:lnSpc>
                <a:spcPct val="150000"/>
              </a:lnSpc>
              <a:spcAft>
                <a:spcPts val="1200"/>
              </a:spcAft>
              <a:buClrTx/>
              <a:buFontTx/>
              <a:buNone/>
            </a:pPr>
            <a:r>
              <a:rPr lang="en-US" sz="2400" kern="1200">
                <a:solidFill>
                  <a:prstClr val="black"/>
                </a:solidFill>
                <a:latin typeface="Calibri" panose="020F0502020204030204"/>
                <a:ea typeface="+mn-ea"/>
                <a:cs typeface="+mn-cs"/>
              </a:rPr>
              <a:t>STEP 5: Skin preparation</a:t>
            </a:r>
          </a:p>
          <a:p>
            <a:pPr defTabSz="457200">
              <a:lnSpc>
                <a:spcPct val="150000"/>
              </a:lnSpc>
              <a:spcAft>
                <a:spcPts val="1200"/>
              </a:spcAft>
              <a:buClrTx/>
              <a:buFontTx/>
              <a:buNone/>
            </a:pPr>
            <a:r>
              <a:rPr lang="en-US" sz="2400" kern="1200">
                <a:solidFill>
                  <a:prstClr val="black"/>
                </a:solidFill>
                <a:latin typeface="Calibri" panose="020F0502020204030204"/>
                <a:ea typeface="+mn-ea"/>
                <a:cs typeface="+mn-cs"/>
              </a:rPr>
              <a:t>STEP 6: Appropriate collection of sharps</a:t>
            </a:r>
          </a:p>
          <a:p>
            <a:pPr defTabSz="457200">
              <a:lnSpc>
                <a:spcPct val="150000"/>
              </a:lnSpc>
              <a:buClrTx/>
              <a:buFontTx/>
              <a:buNone/>
            </a:pPr>
            <a:r>
              <a:rPr lang="en-US" sz="2400" kern="1200">
                <a:solidFill>
                  <a:prstClr val="black"/>
                </a:solidFill>
                <a:latin typeface="Calibri" panose="020F0502020204030204"/>
                <a:ea typeface="+mn-ea"/>
                <a:cs typeface="+mn-cs"/>
              </a:rPr>
              <a:t>STEP 7: Appropriate waste management</a:t>
            </a:r>
          </a:p>
          <a:p>
            <a:pPr defTabSz="457200">
              <a:lnSpc>
                <a:spcPct val="150000"/>
              </a:lnSpc>
              <a:buClrTx/>
              <a:buFontTx/>
              <a:buNone/>
            </a:pPr>
            <a:endParaRPr lang="en-US" sz="2400" kern="1200">
              <a:solidFill>
                <a:prstClr val="black"/>
              </a:solidFill>
              <a:latin typeface="Calibri" panose="020F0502020204030204"/>
              <a:ea typeface="+mn-ea"/>
              <a:cs typeface="+mn-cs"/>
            </a:endParaRPr>
          </a:p>
        </p:txBody>
      </p:sp>
      <p:sp>
        <p:nvSpPr>
          <p:cNvPr id="5" name="TextBox 4">
            <a:extLst>
              <a:ext uri="{FF2B5EF4-FFF2-40B4-BE49-F238E27FC236}">
                <a16:creationId xmlns:a16="http://schemas.microsoft.com/office/drawing/2014/main" id="{4B957477-5734-4588-8208-C3B197C655A8}"/>
              </a:ext>
            </a:extLst>
          </p:cNvPr>
          <p:cNvSpPr txBox="1"/>
          <p:nvPr/>
        </p:nvSpPr>
        <p:spPr>
          <a:xfrm>
            <a:off x="3289240" y="6084764"/>
            <a:ext cx="8289040" cy="338554"/>
          </a:xfrm>
          <a:prstGeom prst="rect">
            <a:avLst/>
          </a:prstGeom>
          <a:noFill/>
        </p:spPr>
        <p:txBody>
          <a:bodyPr wrap="square">
            <a:spAutoFit/>
          </a:bodyPr>
          <a:lstStyle/>
          <a:p>
            <a:r>
              <a:rPr lang="en-US" sz="1600">
                <a:latin typeface="Calibri" panose="020F0502020204030204" pitchFamily="34" charset="0"/>
                <a:cs typeface="Calibri" panose="020F0502020204030204" pitchFamily="34" charset="0"/>
              </a:rPr>
              <a:t>https://www.who.int/infection-prevention/tools/injections/IS_HealthCareProviders_Leaflet.pdf</a:t>
            </a:r>
          </a:p>
        </p:txBody>
      </p:sp>
    </p:spTree>
    <p:extLst>
      <p:ext uri="{BB962C8B-B14F-4D97-AF65-F5344CB8AC3E}">
        <p14:creationId xmlns:p14="http://schemas.microsoft.com/office/powerpoint/2010/main" val="402435027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Step 1: Hand Hygiene</a:t>
            </a:r>
          </a:p>
        </p:txBody>
      </p:sp>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609600" y="1824285"/>
            <a:ext cx="10972800" cy="2925810"/>
          </a:xfrm>
        </p:spPr>
        <p:txBody>
          <a:bodyPr>
            <a:normAutofit/>
          </a:bodyPr>
          <a:lstStyle/>
          <a:p>
            <a:pPr>
              <a:buClr>
                <a:schemeClr val="accent2">
                  <a:lumMod val="60000"/>
                  <a:lumOff val="40000"/>
                </a:schemeClr>
              </a:buClr>
            </a:pPr>
            <a:r>
              <a:rPr lang="en-US" sz="2800">
                <a:latin typeface="Calibri" panose="020F0502020204030204" pitchFamily="34" charset="0"/>
                <a:cs typeface="Calibri" panose="020F0502020204030204" pitchFamily="34" charset="0"/>
              </a:rPr>
              <a:t>Perform hand hygiene </a:t>
            </a:r>
            <a:r>
              <a:rPr lang="en-US" sz="2800" b="1">
                <a:latin typeface="Calibri" panose="020F0502020204030204" pitchFamily="34" charset="0"/>
                <a:cs typeface="Calibri" panose="020F0502020204030204" pitchFamily="34" charset="0"/>
              </a:rPr>
              <a:t>before</a:t>
            </a:r>
            <a:r>
              <a:rPr lang="en-US" sz="2800">
                <a:latin typeface="Calibri" panose="020F0502020204030204" pitchFamily="34" charset="0"/>
                <a:cs typeface="Calibri" panose="020F0502020204030204" pitchFamily="34" charset="0"/>
              </a:rPr>
              <a:t> preparing injections</a:t>
            </a:r>
          </a:p>
          <a:p>
            <a:pPr>
              <a:buClr>
                <a:schemeClr val="accent2">
                  <a:lumMod val="60000"/>
                  <a:lumOff val="40000"/>
                </a:schemeClr>
              </a:buClr>
            </a:pPr>
            <a:r>
              <a:rPr lang="en-US" sz="2800">
                <a:latin typeface="Calibri" panose="020F0502020204030204" pitchFamily="34" charset="0"/>
                <a:cs typeface="Calibri" panose="020F0502020204030204" pitchFamily="34" charset="0"/>
              </a:rPr>
              <a:t>Perform hand hygiene </a:t>
            </a:r>
            <a:r>
              <a:rPr lang="en-US" sz="2800" b="1">
                <a:latin typeface="Calibri" panose="020F0502020204030204" pitchFamily="34" charset="0"/>
                <a:cs typeface="Calibri" panose="020F0502020204030204" pitchFamily="34" charset="0"/>
              </a:rPr>
              <a:t>before </a:t>
            </a:r>
            <a:r>
              <a:rPr lang="en-US" sz="2800">
                <a:latin typeface="Calibri" panose="020F0502020204030204" pitchFamily="34" charset="0"/>
                <a:cs typeface="Calibri" panose="020F0502020204030204" pitchFamily="34" charset="0"/>
              </a:rPr>
              <a:t>a clean procedure (injection) and </a:t>
            </a:r>
            <a:r>
              <a:rPr lang="en-US" sz="2800" b="1">
                <a:latin typeface="Calibri" panose="020F0502020204030204" pitchFamily="34" charset="0"/>
                <a:cs typeface="Calibri" panose="020F0502020204030204" pitchFamily="34" charset="0"/>
              </a:rPr>
              <a:t>after</a:t>
            </a:r>
            <a:r>
              <a:rPr lang="en-US" sz="2800">
                <a:latin typeface="Calibri" panose="020F0502020204030204" pitchFamily="34" charset="0"/>
                <a:cs typeface="Calibri" panose="020F0502020204030204" pitchFamily="34" charset="0"/>
              </a:rPr>
              <a:t> exposure to blood/body fluid or patient contact (after injection)</a:t>
            </a:r>
          </a:p>
          <a:p>
            <a:pPr>
              <a:buClr>
                <a:schemeClr val="accent2">
                  <a:lumMod val="60000"/>
                  <a:lumOff val="40000"/>
                </a:schemeClr>
              </a:buClr>
            </a:pPr>
            <a:r>
              <a:rPr lang="en-US" sz="2800">
                <a:latin typeface="Calibri" panose="020F0502020204030204" pitchFamily="34" charset="0"/>
                <a:cs typeface="Calibri" panose="020F0502020204030204" pitchFamily="34" charset="0"/>
              </a:rPr>
              <a:t>Glove use does not replace the need for hand hygiene</a:t>
            </a:r>
          </a:p>
          <a:p>
            <a:endParaRPr lang="en-US" sz="2400"/>
          </a:p>
          <a:p>
            <a:endParaRPr lang="en-US" sz="2400"/>
          </a:p>
        </p:txBody>
      </p:sp>
      <p:grpSp>
        <p:nvGrpSpPr>
          <p:cNvPr id="13" name="Google Shape;121;g16e53436b32_0_91" descr="Graphic showing hands performing the steps of proper handwashing.">
            <a:extLst>
              <a:ext uri="{FF2B5EF4-FFF2-40B4-BE49-F238E27FC236}">
                <a16:creationId xmlns:a16="http://schemas.microsoft.com/office/drawing/2014/main" id="{64F5CB92-AD46-4B09-B1CC-3AF346815547}"/>
              </a:ext>
            </a:extLst>
          </p:cNvPr>
          <p:cNvGrpSpPr/>
          <p:nvPr/>
        </p:nvGrpSpPr>
        <p:grpSpPr>
          <a:xfrm>
            <a:off x="2141625" y="4750094"/>
            <a:ext cx="7270003" cy="1097528"/>
            <a:chOff x="5041320" y="5193751"/>
            <a:chExt cx="7943297" cy="737015"/>
          </a:xfrm>
        </p:grpSpPr>
        <p:pic>
          <p:nvPicPr>
            <p:cNvPr id="15" name="Google Shape;122;g16e53436b32_0_91">
              <a:extLst>
                <a:ext uri="{FF2B5EF4-FFF2-40B4-BE49-F238E27FC236}">
                  <a16:creationId xmlns:a16="http://schemas.microsoft.com/office/drawing/2014/main" id="{77220B9D-3F1F-4CC5-A3CF-5EC15E898193}"/>
                </a:ext>
              </a:extLst>
            </p:cNvPr>
            <p:cNvPicPr preferRelativeResize="0"/>
            <p:nvPr/>
          </p:nvPicPr>
          <p:blipFill rotWithShape="1">
            <a:blip r:embed="rId3">
              <a:alphaModFix/>
            </a:blip>
            <a:srcRect/>
            <a:stretch/>
          </p:blipFill>
          <p:spPr>
            <a:xfrm>
              <a:off x="7551179" y="5290263"/>
              <a:ext cx="1091679" cy="596770"/>
            </a:xfrm>
            <a:prstGeom prst="rect">
              <a:avLst/>
            </a:prstGeom>
            <a:noFill/>
            <a:ln>
              <a:noFill/>
            </a:ln>
          </p:spPr>
        </p:pic>
        <p:pic>
          <p:nvPicPr>
            <p:cNvPr id="17" name="Google Shape;123;g16e53436b32_0_91">
              <a:extLst>
                <a:ext uri="{FF2B5EF4-FFF2-40B4-BE49-F238E27FC236}">
                  <a16:creationId xmlns:a16="http://schemas.microsoft.com/office/drawing/2014/main" id="{8626EF05-4C9F-4659-8D97-CE40F7EB4A30}"/>
                </a:ext>
              </a:extLst>
            </p:cNvPr>
            <p:cNvPicPr preferRelativeResize="0"/>
            <p:nvPr/>
          </p:nvPicPr>
          <p:blipFill rotWithShape="1">
            <a:blip r:embed="rId4">
              <a:alphaModFix/>
            </a:blip>
            <a:srcRect/>
            <a:stretch/>
          </p:blipFill>
          <p:spPr>
            <a:xfrm>
              <a:off x="8791298" y="5524655"/>
              <a:ext cx="1091678" cy="373119"/>
            </a:xfrm>
            <a:prstGeom prst="rect">
              <a:avLst/>
            </a:prstGeom>
            <a:noFill/>
            <a:ln>
              <a:noFill/>
            </a:ln>
          </p:spPr>
        </p:pic>
        <p:pic>
          <p:nvPicPr>
            <p:cNvPr id="20" name="Google Shape;124;g16e53436b32_0_91">
              <a:extLst>
                <a:ext uri="{FF2B5EF4-FFF2-40B4-BE49-F238E27FC236}">
                  <a16:creationId xmlns:a16="http://schemas.microsoft.com/office/drawing/2014/main" id="{3A0EC05C-730F-46E9-A8C5-76CB5125224D}"/>
                </a:ext>
              </a:extLst>
            </p:cNvPr>
            <p:cNvPicPr preferRelativeResize="0"/>
            <p:nvPr/>
          </p:nvPicPr>
          <p:blipFill rotWithShape="1">
            <a:blip r:embed="rId5">
              <a:alphaModFix/>
            </a:blip>
            <a:srcRect/>
            <a:stretch/>
          </p:blipFill>
          <p:spPr>
            <a:xfrm>
              <a:off x="10024645" y="5246529"/>
              <a:ext cx="1304258" cy="684237"/>
            </a:xfrm>
            <a:prstGeom prst="rect">
              <a:avLst/>
            </a:prstGeom>
            <a:noFill/>
            <a:ln>
              <a:noFill/>
            </a:ln>
          </p:spPr>
        </p:pic>
        <p:pic>
          <p:nvPicPr>
            <p:cNvPr id="21" name="Google Shape;125;g16e53436b32_0_91">
              <a:extLst>
                <a:ext uri="{FF2B5EF4-FFF2-40B4-BE49-F238E27FC236}">
                  <a16:creationId xmlns:a16="http://schemas.microsoft.com/office/drawing/2014/main" id="{AD68D917-96CD-45AF-848E-014048027EB5}"/>
                </a:ext>
              </a:extLst>
            </p:cNvPr>
            <p:cNvPicPr preferRelativeResize="0"/>
            <p:nvPr/>
          </p:nvPicPr>
          <p:blipFill rotWithShape="1">
            <a:blip r:embed="rId6">
              <a:alphaModFix/>
            </a:blip>
            <a:srcRect/>
            <a:stretch/>
          </p:blipFill>
          <p:spPr>
            <a:xfrm>
              <a:off x="11466675" y="5193751"/>
              <a:ext cx="1517942" cy="687558"/>
            </a:xfrm>
            <a:prstGeom prst="rect">
              <a:avLst/>
            </a:prstGeom>
            <a:noFill/>
            <a:ln>
              <a:noFill/>
            </a:ln>
          </p:spPr>
        </p:pic>
        <p:pic>
          <p:nvPicPr>
            <p:cNvPr id="22" name="Google Shape;126;g16e53436b32_0_91">
              <a:extLst>
                <a:ext uri="{FF2B5EF4-FFF2-40B4-BE49-F238E27FC236}">
                  <a16:creationId xmlns:a16="http://schemas.microsoft.com/office/drawing/2014/main" id="{037D4829-4F3E-4965-A7CB-788633DBE7D7}"/>
                </a:ext>
              </a:extLst>
            </p:cNvPr>
            <p:cNvPicPr preferRelativeResize="0"/>
            <p:nvPr/>
          </p:nvPicPr>
          <p:blipFill rotWithShape="1">
            <a:blip r:embed="rId7">
              <a:alphaModFix/>
            </a:blip>
            <a:srcRect/>
            <a:stretch/>
          </p:blipFill>
          <p:spPr>
            <a:xfrm>
              <a:off x="5041320" y="5277929"/>
              <a:ext cx="1011962" cy="604520"/>
            </a:xfrm>
            <a:prstGeom prst="rect">
              <a:avLst/>
            </a:prstGeom>
            <a:noFill/>
            <a:ln>
              <a:noFill/>
            </a:ln>
          </p:spPr>
        </p:pic>
        <p:pic>
          <p:nvPicPr>
            <p:cNvPr id="23" name="Google Shape;127;g16e53436b32_0_91">
              <a:extLst>
                <a:ext uri="{FF2B5EF4-FFF2-40B4-BE49-F238E27FC236}">
                  <a16:creationId xmlns:a16="http://schemas.microsoft.com/office/drawing/2014/main" id="{3345578E-0D6E-4E45-924B-0D7DDACC46A8}"/>
                </a:ext>
              </a:extLst>
            </p:cNvPr>
            <p:cNvPicPr preferRelativeResize="0"/>
            <p:nvPr/>
          </p:nvPicPr>
          <p:blipFill rotWithShape="1">
            <a:blip r:embed="rId8">
              <a:alphaModFix/>
            </a:blip>
            <a:srcRect/>
            <a:stretch/>
          </p:blipFill>
          <p:spPr>
            <a:xfrm>
              <a:off x="6136960" y="5301004"/>
              <a:ext cx="1277686" cy="596770"/>
            </a:xfrm>
            <a:prstGeom prst="rect">
              <a:avLst/>
            </a:prstGeom>
            <a:noFill/>
            <a:ln>
              <a:noFill/>
            </a:ln>
          </p:spPr>
        </p:pic>
      </p:grpSp>
    </p:spTree>
    <p:extLst>
      <p:ext uri="{BB962C8B-B14F-4D97-AF65-F5344CB8AC3E}">
        <p14:creationId xmlns:p14="http://schemas.microsoft.com/office/powerpoint/2010/main" val="402355766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Step 2: Clean Workspace</a:t>
            </a:r>
          </a:p>
        </p:txBody>
      </p:sp>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609600" y="1824284"/>
            <a:ext cx="6810458" cy="4176467"/>
          </a:xfrm>
        </p:spPr>
        <p:txBody>
          <a:bodyPr/>
          <a:lstStyle/>
          <a:p>
            <a:pPr>
              <a:buClr>
                <a:schemeClr val="accent2">
                  <a:lumMod val="60000"/>
                  <a:lumOff val="40000"/>
                </a:schemeClr>
              </a:buClr>
            </a:pPr>
            <a:r>
              <a:rPr lang="en-US" sz="3600"/>
              <a:t>Prepare injection in a </a:t>
            </a:r>
            <a:r>
              <a:rPr lang="en-US" sz="3600" b="1"/>
              <a:t>clean, designated area</a:t>
            </a:r>
          </a:p>
          <a:p>
            <a:endParaRPr lang="en-US" sz="2400"/>
          </a:p>
          <a:p>
            <a:endParaRPr lang="en-US"/>
          </a:p>
          <a:p>
            <a:endParaRPr lang="en-US"/>
          </a:p>
        </p:txBody>
      </p:sp>
      <p:pic>
        <p:nvPicPr>
          <p:cNvPr id="16" name="Picture 15" descr="Image showing an injection being prepared on a clean countertop.">
            <a:extLst>
              <a:ext uri="{FF2B5EF4-FFF2-40B4-BE49-F238E27FC236}">
                <a16:creationId xmlns:a16="http://schemas.microsoft.com/office/drawing/2014/main" id="{FF1A9E53-331F-48C5-86BE-5534C8878BD6}"/>
              </a:ext>
            </a:extLst>
          </p:cNvPr>
          <p:cNvPicPr>
            <a:picLocks noChangeAspect="1"/>
          </p:cNvPicPr>
          <p:nvPr/>
        </p:nvPicPr>
        <p:blipFill>
          <a:blip r:embed="rId3"/>
          <a:stretch>
            <a:fillRect/>
          </a:stretch>
        </p:blipFill>
        <p:spPr>
          <a:xfrm>
            <a:off x="7790652" y="1171486"/>
            <a:ext cx="3771900" cy="2609850"/>
          </a:xfrm>
          <a:prstGeom prst="rect">
            <a:avLst/>
          </a:prstGeom>
        </p:spPr>
      </p:pic>
      <p:grpSp>
        <p:nvGrpSpPr>
          <p:cNvPr id="19" name="Group 18" descr="Image of a table covered in medicine bottles, tools, and used equipment. Icon of a red circle with a cross through it sits over the image.">
            <a:extLst>
              <a:ext uri="{FF2B5EF4-FFF2-40B4-BE49-F238E27FC236}">
                <a16:creationId xmlns:a16="http://schemas.microsoft.com/office/drawing/2014/main" id="{95A3A9AB-7002-4A7F-947B-C1DB367A08A1}"/>
              </a:ext>
            </a:extLst>
          </p:cNvPr>
          <p:cNvGrpSpPr/>
          <p:nvPr/>
        </p:nvGrpSpPr>
        <p:grpSpPr>
          <a:xfrm>
            <a:off x="7827491" y="3781336"/>
            <a:ext cx="3683608" cy="2866620"/>
            <a:chOff x="7796494" y="1182868"/>
            <a:chExt cx="3683608" cy="2866620"/>
          </a:xfrm>
        </p:grpSpPr>
        <p:pic>
          <p:nvPicPr>
            <p:cNvPr id="14" name="Picture 13">
              <a:extLst>
                <a:ext uri="{FF2B5EF4-FFF2-40B4-BE49-F238E27FC236}">
                  <a16:creationId xmlns:a16="http://schemas.microsoft.com/office/drawing/2014/main" id="{CDB578F7-6444-4C4A-807C-CF5F435EF4F3}"/>
                </a:ext>
              </a:extLst>
            </p:cNvPr>
            <p:cNvPicPr>
              <a:picLocks noChangeAspect="1"/>
            </p:cNvPicPr>
            <p:nvPr/>
          </p:nvPicPr>
          <p:blipFill>
            <a:blip r:embed="rId4"/>
            <a:stretch>
              <a:fillRect/>
            </a:stretch>
          </p:blipFill>
          <p:spPr>
            <a:xfrm>
              <a:off x="7796494" y="1248036"/>
              <a:ext cx="3683608" cy="2458991"/>
            </a:xfrm>
            <a:prstGeom prst="rect">
              <a:avLst/>
            </a:prstGeom>
          </p:spPr>
        </p:pic>
        <p:sp>
          <p:nvSpPr>
            <p:cNvPr id="18" name="&quot;Not Allowed&quot; Symbol 17">
              <a:extLst>
                <a:ext uri="{FF2B5EF4-FFF2-40B4-BE49-F238E27FC236}">
                  <a16:creationId xmlns:a16="http://schemas.microsoft.com/office/drawing/2014/main" id="{0F002859-0799-41A2-81CD-95F3BC8CF33A}"/>
                </a:ext>
              </a:extLst>
            </p:cNvPr>
            <p:cNvSpPr/>
            <p:nvPr/>
          </p:nvSpPr>
          <p:spPr>
            <a:xfrm>
              <a:off x="8167087" y="1182868"/>
              <a:ext cx="2957035" cy="2866620"/>
            </a:xfrm>
            <a:prstGeom prst="noSmoking">
              <a:avLst>
                <a:gd name="adj" fmla="val 5315"/>
              </a:avLst>
            </a:prstGeom>
            <a:solidFill>
              <a:srgbClr val="C00000">
                <a:alpha val="44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05005702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Step 3: Sterile Needle and Syringe</a:t>
            </a:r>
          </a:p>
        </p:txBody>
      </p:sp>
      <p:grpSp>
        <p:nvGrpSpPr>
          <p:cNvPr id="6" name="Group 5" descr="Image of two needles in new, undamaged packaging.">
            <a:extLst>
              <a:ext uri="{FF2B5EF4-FFF2-40B4-BE49-F238E27FC236}">
                <a16:creationId xmlns:a16="http://schemas.microsoft.com/office/drawing/2014/main" id="{1B86654E-3D7A-4BCB-B9A4-4BE8229CB6EF}"/>
              </a:ext>
            </a:extLst>
          </p:cNvPr>
          <p:cNvGrpSpPr/>
          <p:nvPr/>
        </p:nvGrpSpPr>
        <p:grpSpPr>
          <a:xfrm>
            <a:off x="481264" y="1639975"/>
            <a:ext cx="3326123" cy="4245494"/>
            <a:chOff x="8007014" y="2047874"/>
            <a:chExt cx="3326123" cy="4245494"/>
          </a:xfrm>
        </p:grpSpPr>
        <p:pic>
          <p:nvPicPr>
            <p:cNvPr id="3" name="Picture 2">
              <a:extLst>
                <a:ext uri="{FF2B5EF4-FFF2-40B4-BE49-F238E27FC236}">
                  <a16:creationId xmlns:a16="http://schemas.microsoft.com/office/drawing/2014/main" id="{B99E0B4D-7954-40DC-A1AF-A93F879500EC}"/>
                </a:ext>
              </a:extLst>
            </p:cNvPr>
            <p:cNvPicPr>
              <a:picLocks noChangeAspect="1"/>
            </p:cNvPicPr>
            <p:nvPr/>
          </p:nvPicPr>
          <p:blipFill>
            <a:blip r:embed="rId3"/>
            <a:stretch>
              <a:fillRect/>
            </a:stretch>
          </p:blipFill>
          <p:spPr>
            <a:xfrm>
              <a:off x="8007014" y="2047874"/>
              <a:ext cx="3326123" cy="3599163"/>
            </a:xfrm>
            <a:prstGeom prst="rect">
              <a:avLst/>
            </a:prstGeom>
          </p:spPr>
        </p:pic>
        <p:sp>
          <p:nvSpPr>
            <p:cNvPr id="4" name="TextBox 3">
              <a:extLst>
                <a:ext uri="{FF2B5EF4-FFF2-40B4-BE49-F238E27FC236}">
                  <a16:creationId xmlns:a16="http://schemas.microsoft.com/office/drawing/2014/main" id="{13845D50-67A6-4F22-BA3D-C9AEA1780A15}"/>
                </a:ext>
              </a:extLst>
            </p:cNvPr>
            <p:cNvSpPr txBox="1"/>
            <p:nvPr/>
          </p:nvSpPr>
          <p:spPr>
            <a:xfrm>
              <a:off x="8488928" y="5647037"/>
              <a:ext cx="2595083" cy="646331"/>
            </a:xfrm>
            <a:prstGeom prst="rect">
              <a:avLst/>
            </a:prstGeom>
            <a:noFill/>
          </p:spPr>
          <p:txBody>
            <a:bodyPr wrap="square" rtlCol="0">
              <a:spAutoFit/>
            </a:bodyPr>
            <a:lstStyle/>
            <a:p>
              <a:pPr algn="ctr"/>
              <a:r>
                <a:rPr lang="en-US">
                  <a:solidFill>
                    <a:schemeClr val="accent5">
                      <a:lumMod val="75000"/>
                    </a:schemeClr>
                  </a:solidFill>
                  <a:latin typeface="Calibri" panose="020F0502020204030204" pitchFamily="34" charset="0"/>
                  <a:cs typeface="Calibri" panose="020F0502020204030204" pitchFamily="34" charset="0"/>
                </a:rPr>
                <a:t>New and undamaged packaging</a:t>
              </a:r>
            </a:p>
          </p:txBody>
        </p:sp>
      </p:grpSp>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4432852" y="1639975"/>
            <a:ext cx="7149548" cy="4176467"/>
          </a:xfrm>
        </p:spPr>
        <p:txBody>
          <a:bodyPr>
            <a:normAutofit lnSpcReduction="10000"/>
          </a:bodyPr>
          <a:lstStyle/>
          <a:p>
            <a:pPr>
              <a:spcBef>
                <a:spcPts val="1800"/>
              </a:spcBef>
              <a:buClr>
                <a:schemeClr val="accent2">
                  <a:lumMod val="60000"/>
                  <a:lumOff val="40000"/>
                </a:schemeClr>
              </a:buClr>
            </a:pPr>
            <a:r>
              <a:rPr lang="en-US" sz="3200"/>
              <a:t>Always use a sterile syringe and sterile needle.</a:t>
            </a:r>
          </a:p>
          <a:p>
            <a:pPr>
              <a:spcBef>
                <a:spcPts val="1800"/>
              </a:spcBef>
              <a:buClr>
                <a:schemeClr val="accent2">
                  <a:lumMod val="60000"/>
                  <a:lumOff val="40000"/>
                </a:schemeClr>
              </a:buClr>
            </a:pPr>
            <a:r>
              <a:rPr lang="en-US" sz="3200" b="1"/>
              <a:t>1 needle and 1 syringe for 1 patient 1 time</a:t>
            </a:r>
          </a:p>
          <a:p>
            <a:pPr>
              <a:spcBef>
                <a:spcPts val="1800"/>
              </a:spcBef>
              <a:buClr>
                <a:schemeClr val="accent2">
                  <a:lumMod val="60000"/>
                  <a:lumOff val="40000"/>
                </a:schemeClr>
              </a:buClr>
            </a:pPr>
            <a:r>
              <a:rPr lang="en-US" sz="3200" b="1"/>
              <a:t>DO NOT </a:t>
            </a:r>
            <a:r>
              <a:rPr lang="en-US" sz="3200"/>
              <a:t>use a needle or syringe if the packaging has been punctured, torn, or exposed to moisture</a:t>
            </a:r>
            <a:endParaRPr lang="en-US" sz="3200" b="1"/>
          </a:p>
          <a:p>
            <a:endParaRPr lang="en-US" b="1"/>
          </a:p>
        </p:txBody>
      </p:sp>
    </p:spTree>
    <p:extLst>
      <p:ext uri="{BB962C8B-B14F-4D97-AF65-F5344CB8AC3E}">
        <p14:creationId xmlns:p14="http://schemas.microsoft.com/office/powerpoint/2010/main" val="34683577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a:xfrm>
            <a:off x="609600" y="274639"/>
            <a:ext cx="10972800" cy="841665"/>
          </a:xfrm>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Step 4: Sterile medication vial</a:t>
            </a:r>
          </a:p>
        </p:txBody>
      </p:sp>
      <p:pic>
        <p:nvPicPr>
          <p:cNvPr id="7" name="Picture 6" descr="Image of a medication vial with an arrow pointing to the stopper/diaphragm.">
            <a:extLst>
              <a:ext uri="{FF2B5EF4-FFF2-40B4-BE49-F238E27FC236}">
                <a16:creationId xmlns:a16="http://schemas.microsoft.com/office/drawing/2014/main" id="{8B1D95F9-E25A-47CF-9BE6-0A1E99B8F710}"/>
              </a:ext>
            </a:extLst>
          </p:cNvPr>
          <p:cNvPicPr>
            <a:picLocks noChangeAspect="1"/>
          </p:cNvPicPr>
          <p:nvPr/>
        </p:nvPicPr>
        <p:blipFill>
          <a:blip r:embed="rId3"/>
          <a:stretch>
            <a:fillRect/>
          </a:stretch>
        </p:blipFill>
        <p:spPr>
          <a:xfrm>
            <a:off x="452887" y="1888025"/>
            <a:ext cx="2478678" cy="1750479"/>
          </a:xfrm>
          <a:prstGeom prst="rect">
            <a:avLst/>
          </a:prstGeom>
        </p:spPr>
      </p:pic>
      <p:sp>
        <p:nvSpPr>
          <p:cNvPr id="6" name="Text Placeholder 10">
            <a:extLst>
              <a:ext uri="{FF2B5EF4-FFF2-40B4-BE49-F238E27FC236}">
                <a16:creationId xmlns:a16="http://schemas.microsoft.com/office/drawing/2014/main" id="{DB0ACC2A-58D2-4FA9-9E8E-A02E8FE7BBD9}"/>
              </a:ext>
            </a:extLst>
          </p:cNvPr>
          <p:cNvSpPr txBox="1">
            <a:spLocks/>
          </p:cNvSpPr>
          <p:nvPr/>
        </p:nvSpPr>
        <p:spPr>
          <a:xfrm>
            <a:off x="2931565" y="1116304"/>
            <a:ext cx="8362077" cy="3118781"/>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342900" algn="l" rtl="0">
              <a:lnSpc>
                <a:spcPct val="90000"/>
              </a:lnSpc>
              <a:spcBef>
                <a:spcPts val="813"/>
              </a:spcBef>
              <a:spcAft>
                <a:spcPts val="0"/>
              </a:spcAft>
              <a:buClr>
                <a:schemeClr val="dk1"/>
              </a:buClr>
              <a:buSzPts val="1800"/>
              <a:buFont typeface="Arial"/>
              <a:buChar char="•"/>
              <a:defRPr sz="2275"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6"/>
              </a:spcBef>
              <a:spcAft>
                <a:spcPts val="0"/>
              </a:spcAft>
              <a:buClr>
                <a:schemeClr val="dk1"/>
              </a:buClr>
              <a:buSzPts val="1800"/>
              <a:buFont typeface="Arial"/>
              <a:buChar char="•"/>
              <a:defRPr sz="195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6"/>
              </a:spcBef>
              <a:spcAft>
                <a:spcPts val="0"/>
              </a:spcAft>
              <a:buClr>
                <a:schemeClr val="dk1"/>
              </a:buClr>
              <a:buSzPts val="1800"/>
              <a:buFont typeface="Arial"/>
              <a:buChar char="•"/>
              <a:defRPr sz="1625"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9pPr>
          </a:lstStyle>
          <a:p>
            <a:pPr marL="114300" indent="0">
              <a:buNone/>
            </a:pPr>
            <a:r>
              <a:rPr lang="en-US" sz="2400" b="1" dirty="0">
                <a:solidFill>
                  <a:srgbClr val="000000"/>
                </a:solidFill>
              </a:rPr>
              <a:t>Medication Vials</a:t>
            </a:r>
          </a:p>
          <a:p>
            <a:pPr>
              <a:buClr>
                <a:schemeClr val="accent2">
                  <a:lumMod val="60000"/>
                  <a:lumOff val="40000"/>
                </a:schemeClr>
              </a:buClr>
            </a:pPr>
            <a:r>
              <a:rPr lang="en-US" sz="2400" dirty="0">
                <a:solidFill>
                  <a:srgbClr val="000000"/>
                </a:solidFill>
              </a:rPr>
              <a:t>Always read vial labels and follow product-specific recommendations for use, storage, and handling.</a:t>
            </a:r>
          </a:p>
          <a:p>
            <a:pPr>
              <a:buClr>
                <a:schemeClr val="accent2">
                  <a:lumMod val="60000"/>
                  <a:lumOff val="40000"/>
                </a:schemeClr>
              </a:buClr>
            </a:pPr>
            <a:r>
              <a:rPr lang="en-US" sz="2400" dirty="0">
                <a:solidFill>
                  <a:srgbClr val="000000"/>
                </a:solidFill>
              </a:rPr>
              <a:t>Check the route of administration </a:t>
            </a:r>
            <a:r>
              <a:rPr lang="en-US" sz="2400" i="1" dirty="0">
                <a:solidFill>
                  <a:srgbClr val="000000"/>
                </a:solidFill>
              </a:rPr>
              <a:t>(intramuscular? intradermal?) </a:t>
            </a:r>
            <a:r>
              <a:rPr lang="en-US" sz="2400" dirty="0">
                <a:solidFill>
                  <a:srgbClr val="000000"/>
                </a:solidFill>
              </a:rPr>
              <a:t>and the expiration. </a:t>
            </a:r>
          </a:p>
          <a:p>
            <a:pPr>
              <a:buClr>
                <a:schemeClr val="accent2">
                  <a:lumMod val="60000"/>
                  <a:lumOff val="40000"/>
                </a:schemeClr>
              </a:buClr>
            </a:pPr>
            <a:r>
              <a:rPr lang="en-US" sz="2400" dirty="0">
                <a:solidFill>
                  <a:srgbClr val="000000"/>
                </a:solidFill>
              </a:rPr>
              <a:t>Wipe the stopper/diaphragm with 70% alcohol (or other available antiseptic) and allow to air dry</a:t>
            </a:r>
          </a:p>
          <a:p>
            <a:pPr>
              <a:buClr>
                <a:schemeClr val="accent2">
                  <a:lumMod val="60000"/>
                  <a:lumOff val="40000"/>
                </a:schemeClr>
              </a:buClr>
            </a:pPr>
            <a:r>
              <a:rPr lang="en-US" sz="2400" dirty="0">
                <a:solidFill>
                  <a:srgbClr val="000000"/>
                </a:solidFill>
              </a:rPr>
              <a:t>Only enter a medication vial with a </a:t>
            </a:r>
            <a:r>
              <a:rPr lang="en-US" sz="2400" b="1" dirty="0">
                <a:solidFill>
                  <a:srgbClr val="000000"/>
                </a:solidFill>
              </a:rPr>
              <a:t>sterile</a:t>
            </a:r>
            <a:r>
              <a:rPr lang="en-US" sz="2400" dirty="0">
                <a:solidFill>
                  <a:srgbClr val="000000"/>
                </a:solidFill>
              </a:rPr>
              <a:t> </a:t>
            </a:r>
            <a:r>
              <a:rPr lang="en-US" sz="2400" b="1" dirty="0">
                <a:solidFill>
                  <a:srgbClr val="000000"/>
                </a:solidFill>
              </a:rPr>
              <a:t>needle</a:t>
            </a:r>
          </a:p>
        </p:txBody>
      </p:sp>
      <p:pic>
        <p:nvPicPr>
          <p:cNvPr id="3" name="Picture 2" descr="Graphic of various medication vials of different sizes. Text states: SDVs and MDVs can come in any shape and size. Do not assume that a vial is an SDV or MDV based on size or volume of medication. ALWAYS check the label!">
            <a:extLst>
              <a:ext uri="{FF2B5EF4-FFF2-40B4-BE49-F238E27FC236}">
                <a16:creationId xmlns:a16="http://schemas.microsoft.com/office/drawing/2014/main" id="{B8834600-AAA0-4800-820E-E720AE714692}"/>
              </a:ext>
            </a:extLst>
          </p:cNvPr>
          <p:cNvPicPr>
            <a:picLocks noChangeAspect="1"/>
          </p:cNvPicPr>
          <p:nvPr/>
        </p:nvPicPr>
        <p:blipFill>
          <a:blip r:embed="rId4"/>
          <a:stretch>
            <a:fillRect/>
          </a:stretch>
        </p:blipFill>
        <p:spPr>
          <a:xfrm>
            <a:off x="73213" y="4042023"/>
            <a:ext cx="3060281" cy="2420561"/>
          </a:xfrm>
          <a:prstGeom prst="rect">
            <a:avLst/>
          </a:prstGeom>
        </p:spPr>
      </p:pic>
      <p:sp>
        <p:nvSpPr>
          <p:cNvPr id="14" name="Text Placeholder 10">
            <a:extLst>
              <a:ext uri="{FF2B5EF4-FFF2-40B4-BE49-F238E27FC236}">
                <a16:creationId xmlns:a16="http://schemas.microsoft.com/office/drawing/2014/main" id="{DEE1B484-212C-473D-B945-0F21BDEFEDF4}"/>
              </a:ext>
            </a:extLst>
          </p:cNvPr>
          <p:cNvSpPr txBox="1">
            <a:spLocks/>
          </p:cNvSpPr>
          <p:nvPr/>
        </p:nvSpPr>
        <p:spPr>
          <a:xfrm>
            <a:off x="2931565" y="4293772"/>
            <a:ext cx="8905531" cy="256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813"/>
              </a:spcBef>
              <a:spcAft>
                <a:spcPts val="0"/>
              </a:spcAft>
              <a:buClr>
                <a:schemeClr val="dk1"/>
              </a:buClr>
              <a:buSzPts val="1800"/>
              <a:buFont typeface="Arial"/>
              <a:buChar char="•"/>
              <a:defRPr sz="2275"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6"/>
              </a:spcBef>
              <a:spcAft>
                <a:spcPts val="0"/>
              </a:spcAft>
              <a:buClr>
                <a:schemeClr val="dk1"/>
              </a:buClr>
              <a:buSzPts val="1800"/>
              <a:buFont typeface="Arial"/>
              <a:buChar char="•"/>
              <a:defRPr sz="195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6"/>
              </a:spcBef>
              <a:spcAft>
                <a:spcPts val="0"/>
              </a:spcAft>
              <a:buClr>
                <a:schemeClr val="dk1"/>
              </a:buClr>
              <a:buSzPts val="1800"/>
              <a:buFont typeface="Arial"/>
              <a:buChar char="•"/>
              <a:defRPr sz="1625"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9pPr>
          </a:lstStyle>
          <a:p>
            <a:pPr marL="114300" indent="0">
              <a:buNone/>
            </a:pPr>
            <a:r>
              <a:rPr lang="en-US" sz="2400" b="1" dirty="0">
                <a:solidFill>
                  <a:srgbClr val="000000"/>
                </a:solidFill>
              </a:rPr>
              <a:t>Single-dose and Multi-dose Medication Vials</a:t>
            </a:r>
          </a:p>
          <a:p>
            <a:pPr>
              <a:buClr>
                <a:schemeClr val="accent2">
                  <a:lumMod val="60000"/>
                  <a:lumOff val="40000"/>
                </a:schemeClr>
              </a:buClr>
            </a:pPr>
            <a:r>
              <a:rPr lang="en-US" sz="2400" dirty="0">
                <a:solidFill>
                  <a:srgbClr val="000000"/>
                </a:solidFill>
              </a:rPr>
              <a:t>Use single-dose medication vials whenever possible</a:t>
            </a:r>
          </a:p>
          <a:p>
            <a:pPr>
              <a:buClr>
                <a:schemeClr val="accent2">
                  <a:lumMod val="60000"/>
                  <a:lumOff val="40000"/>
                </a:schemeClr>
              </a:buClr>
            </a:pPr>
            <a:r>
              <a:rPr lang="en-US" sz="2400" dirty="0">
                <a:solidFill>
                  <a:srgbClr val="000000"/>
                </a:solidFill>
              </a:rPr>
              <a:t>If using a multi-dose vial, disinfect diaphragm before each use and use sterile needle and syringe each time to avoid contamination</a:t>
            </a:r>
          </a:p>
        </p:txBody>
      </p:sp>
    </p:spTree>
    <p:extLst>
      <p:ext uri="{BB962C8B-B14F-4D97-AF65-F5344CB8AC3E}">
        <p14:creationId xmlns:p14="http://schemas.microsoft.com/office/powerpoint/2010/main" val="344978486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Step 5: Skin preparation</a:t>
            </a:r>
          </a:p>
        </p:txBody>
      </p:sp>
      <p:pic>
        <p:nvPicPr>
          <p:cNvPr id="7" name="Picture 6" descr="Graphic of hands wiping an arm with a cotton swab.">
            <a:extLst>
              <a:ext uri="{FF2B5EF4-FFF2-40B4-BE49-F238E27FC236}">
                <a16:creationId xmlns:a16="http://schemas.microsoft.com/office/drawing/2014/main" id="{08065081-08ED-49F7-B9D6-D01E4E32E776}"/>
              </a:ext>
            </a:extLst>
          </p:cNvPr>
          <p:cNvPicPr>
            <a:picLocks noChangeAspect="1"/>
          </p:cNvPicPr>
          <p:nvPr/>
        </p:nvPicPr>
        <p:blipFill>
          <a:blip r:embed="rId3"/>
          <a:stretch>
            <a:fillRect/>
          </a:stretch>
        </p:blipFill>
        <p:spPr>
          <a:xfrm>
            <a:off x="357973" y="2118072"/>
            <a:ext cx="3113198" cy="2363724"/>
          </a:xfrm>
          <a:prstGeom prst="rect">
            <a:avLst/>
          </a:prstGeom>
        </p:spPr>
      </p:pic>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3965713" y="1600200"/>
            <a:ext cx="7616686" cy="4400551"/>
          </a:xfrm>
        </p:spPr>
        <p:txBody>
          <a:bodyPr>
            <a:normAutofit/>
          </a:bodyPr>
          <a:lstStyle/>
          <a:p>
            <a:r>
              <a:rPr lang="en-US" sz="2400">
                <a:solidFill>
                  <a:srgbClr val="000000"/>
                </a:solidFill>
                <a:effectLst/>
                <a:latin typeface="Calibri" panose="020F0502020204030204" pitchFamily="34" charset="0"/>
                <a:ea typeface="Calibri" panose="020F0502020204030204" pitchFamily="34" charset="0"/>
                <a:cs typeface="Calibri"/>
              </a:rPr>
              <a:t>Apply a 60-70% alcohol-based solution (isopropyl alcohol or ethanol or other available antiseptic) to a cotton swab or single-use pad</a:t>
            </a:r>
            <a:endParaRPr lang="en-US" sz="2400">
              <a:latin typeface="Calibri"/>
              <a:ea typeface="Calibri" panose="020F0502020204030204" pitchFamily="34" charset="0"/>
              <a:cs typeface="Calibri"/>
            </a:endParaRPr>
          </a:p>
          <a:p>
            <a:r>
              <a:rPr lang="en-US" sz="2400">
                <a:solidFill>
                  <a:srgbClr val="000000"/>
                </a:solidFill>
                <a:effectLst/>
                <a:latin typeface="Calibri" panose="020F0502020204030204" pitchFamily="34" charset="0"/>
                <a:ea typeface="Calibri" panose="020F0502020204030204" pitchFamily="34" charset="0"/>
                <a:cs typeface="Calibri"/>
              </a:rPr>
              <a:t>Wipe the area from the center of the injection site outwards, but do not go back through the same area.</a:t>
            </a:r>
            <a:endParaRPr lang="en-US" sz="2400">
              <a:effectLst/>
              <a:latin typeface="Calibri"/>
              <a:ea typeface="Calibri"/>
              <a:cs typeface="Calibri"/>
            </a:endParaRPr>
          </a:p>
          <a:p>
            <a:r>
              <a:rPr lang="en-US" sz="2400">
                <a:solidFill>
                  <a:srgbClr val="000000"/>
                </a:solidFill>
                <a:effectLst/>
                <a:latin typeface="Calibri" panose="020F0502020204030204" pitchFamily="34" charset="0"/>
                <a:ea typeface="Calibri" panose="020F0502020204030204" pitchFamily="34" charset="0"/>
                <a:cs typeface="Calibri"/>
              </a:rPr>
              <a:t>Apply the solution for 30 seconds and then let it dry completely.</a:t>
            </a:r>
            <a:endParaRPr lang="en-US" sz="2400">
              <a:effectLst/>
              <a:latin typeface="Calibri"/>
              <a:ea typeface="Calibri"/>
              <a:cs typeface="Calibri"/>
            </a:endParaRPr>
          </a:p>
          <a:p>
            <a:r>
              <a:rPr lang="en-US" sz="2400">
                <a:solidFill>
                  <a:srgbClr val="000000"/>
                </a:solidFill>
                <a:effectLst/>
                <a:latin typeface="Calibri" panose="020F0502020204030204" pitchFamily="34" charset="0"/>
                <a:ea typeface="Calibri" panose="020F0502020204030204" pitchFamily="34" charset="0"/>
              </a:rPr>
              <a:t>DO NOT use cotton wools stored in a wet multi-purpose container</a:t>
            </a:r>
            <a:endParaRPr lang="en-US" sz="2400">
              <a:latin typeface="Calibri" panose="020F0502020204030204" pitchFamily="34" charset="0"/>
              <a:cs typeface="Calibri" panose="020F0502020204030204" pitchFamily="34" charset="0"/>
            </a:endParaRPr>
          </a:p>
          <a:p>
            <a:endParaRPr lang="en-US" sz="2400">
              <a:latin typeface="Calibri" panose="020F0502020204030204" pitchFamily="34" charset="0"/>
              <a:cs typeface="Calibri" panose="020F0502020204030204" pitchFamily="34" charset="0"/>
            </a:endParaRPr>
          </a:p>
          <a:p>
            <a:pPr marL="342900" marR="0" lvl="0" indent="-342900">
              <a:lnSpc>
                <a:spcPct val="115000"/>
              </a:lnSpc>
              <a:spcBef>
                <a:spcPts val="0"/>
              </a:spcBef>
              <a:spcAft>
                <a:spcPts val="0"/>
              </a:spcAft>
              <a:buFont typeface="Arial" panose="020B0604020202020204" pitchFamily="34" charset="0"/>
              <a:buChar char="●"/>
            </a:pPr>
            <a:endParaRPr lang="en-US" sz="2400">
              <a:solidFill>
                <a:srgbClr val="000000"/>
              </a:solidFill>
              <a:latin typeface="Calibri" panose="020F0502020204030204" pitchFamily="34" charset="0"/>
              <a:ea typeface="Calibri"/>
              <a:cs typeface="Calibri" panose="020F0502020204030204" pitchFamily="34" charset="0"/>
            </a:endParaRPr>
          </a:p>
          <a:p>
            <a:pPr marL="342900" marR="0" lvl="0" indent="-342900">
              <a:lnSpc>
                <a:spcPct val="115000"/>
              </a:lnSpc>
              <a:spcBef>
                <a:spcPts val="0"/>
              </a:spcBef>
              <a:spcAft>
                <a:spcPts val="0"/>
              </a:spcAft>
              <a:buFont typeface="Arial" panose="020B0604020202020204" pitchFamily="34" charset="0"/>
              <a:buChar char="●"/>
            </a:pPr>
            <a:endParaRPr lang="en-US" sz="2400">
              <a:solidFill>
                <a:srgbClr val="000000"/>
              </a:solidFill>
              <a:effectLst/>
              <a:latin typeface="Calibri" panose="020F0502020204030204" pitchFamily="34" charset="0"/>
              <a:ea typeface="Calibri"/>
              <a:cs typeface="Calibri" panose="020F0502020204030204" pitchFamily="34" charset="0"/>
            </a:endParaRPr>
          </a:p>
          <a:p>
            <a:endParaRPr lang="en-US" sz="24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5921076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descr="Graphic of a needle left in an IV bag with a red circle with red diagonal line over it.">
            <a:extLst>
              <a:ext uri="{FF2B5EF4-FFF2-40B4-BE49-F238E27FC236}">
                <a16:creationId xmlns:a16="http://schemas.microsoft.com/office/drawing/2014/main" id="{0A6FA0A3-0C5C-22C5-9B28-545AAB0C95D4}"/>
              </a:ext>
            </a:extLst>
          </p:cNvPr>
          <p:cNvGrpSpPr/>
          <p:nvPr/>
        </p:nvGrpSpPr>
        <p:grpSpPr>
          <a:xfrm>
            <a:off x="8762390" y="3535913"/>
            <a:ext cx="1764755" cy="2294018"/>
            <a:chOff x="9563917" y="1777508"/>
            <a:chExt cx="1764755" cy="2294018"/>
          </a:xfrm>
        </p:grpSpPr>
        <p:pic>
          <p:nvPicPr>
            <p:cNvPr id="13" name="Picture 12">
              <a:extLst>
                <a:ext uri="{FF2B5EF4-FFF2-40B4-BE49-F238E27FC236}">
                  <a16:creationId xmlns:a16="http://schemas.microsoft.com/office/drawing/2014/main" id="{910F9324-2076-3A0E-D00A-25012F1F212E}"/>
                </a:ext>
              </a:extLst>
            </p:cNvPr>
            <p:cNvPicPr>
              <a:picLocks noChangeAspect="1"/>
            </p:cNvPicPr>
            <p:nvPr/>
          </p:nvPicPr>
          <p:blipFill>
            <a:blip r:embed="rId3"/>
            <a:stretch>
              <a:fillRect/>
            </a:stretch>
          </p:blipFill>
          <p:spPr>
            <a:xfrm>
              <a:off x="9665245" y="1861726"/>
              <a:ext cx="1562100" cy="2209800"/>
            </a:xfrm>
            <a:prstGeom prst="rect">
              <a:avLst/>
            </a:prstGeom>
          </p:spPr>
        </p:pic>
        <p:pic>
          <p:nvPicPr>
            <p:cNvPr id="16" name="Picture 15">
              <a:extLst>
                <a:ext uri="{FF2B5EF4-FFF2-40B4-BE49-F238E27FC236}">
                  <a16:creationId xmlns:a16="http://schemas.microsoft.com/office/drawing/2014/main" id="{2A063808-20A0-BF27-13D7-577AE7169310}"/>
                </a:ext>
              </a:extLst>
            </p:cNvPr>
            <p:cNvPicPr>
              <a:picLocks noChangeAspect="1"/>
            </p:cNvPicPr>
            <p:nvPr/>
          </p:nvPicPr>
          <p:blipFill>
            <a:blip r:embed="rId4"/>
            <a:stretch>
              <a:fillRect/>
            </a:stretch>
          </p:blipFill>
          <p:spPr>
            <a:xfrm rot="5595151">
              <a:off x="10835782" y="2124513"/>
              <a:ext cx="190500" cy="371475"/>
            </a:xfrm>
            <a:prstGeom prst="rect">
              <a:avLst/>
            </a:prstGeom>
          </p:spPr>
        </p:pic>
        <p:sp>
          <p:nvSpPr>
            <p:cNvPr id="17" name="&quot;Not Allowed&quot; Symbol 16">
              <a:extLst>
                <a:ext uri="{FF2B5EF4-FFF2-40B4-BE49-F238E27FC236}">
                  <a16:creationId xmlns:a16="http://schemas.microsoft.com/office/drawing/2014/main" id="{44871BA7-8B40-483F-0B69-5065884DAD02}"/>
                </a:ext>
              </a:extLst>
            </p:cNvPr>
            <p:cNvSpPr/>
            <p:nvPr/>
          </p:nvSpPr>
          <p:spPr>
            <a:xfrm>
              <a:off x="9563917" y="1777508"/>
              <a:ext cx="1764755" cy="1611740"/>
            </a:xfrm>
            <a:prstGeom prst="noSmoking">
              <a:avLst>
                <a:gd name="adj" fmla="val 8010"/>
              </a:avLst>
            </a:prstGeom>
            <a:solidFill>
              <a:srgbClr val="DE0029"/>
            </a:solidFill>
            <a:ln>
              <a:solidFill>
                <a:srgbClr val="DE00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Title 1">
            <a:extLst>
              <a:ext uri="{FF2B5EF4-FFF2-40B4-BE49-F238E27FC236}">
                <a16:creationId xmlns:a16="http://schemas.microsoft.com/office/drawing/2014/main" id="{DCD4877E-2C2A-468B-AD5B-F9F24F335850}"/>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Step 6: Appropriate Collection of Sharps</a:t>
            </a:r>
          </a:p>
        </p:txBody>
      </p:sp>
      <p:pic>
        <p:nvPicPr>
          <p:cNvPr id="6" name="Picture 5" descr="Graphic of a hand disposing of a used needle in a Sharps box.&#10;">
            <a:extLst>
              <a:ext uri="{FF2B5EF4-FFF2-40B4-BE49-F238E27FC236}">
                <a16:creationId xmlns:a16="http://schemas.microsoft.com/office/drawing/2014/main" id="{09CCBF44-7D65-4E4F-AA0A-0ED4DD0D162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882" y="1807838"/>
            <a:ext cx="16637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descr="Graphic with instructions about what to do and not do when disposing of a needle and syringe, with three images, all with red lines through them: 1 of a needle in an IV bag; 1 of needle being recapped, and another of a needle left in a vial.">
            <a:extLst>
              <a:ext uri="{FF2B5EF4-FFF2-40B4-BE49-F238E27FC236}">
                <a16:creationId xmlns:a16="http://schemas.microsoft.com/office/drawing/2014/main" id="{3A83E453-39D8-4631-833A-5B4C334208F1}"/>
              </a:ext>
            </a:extLst>
          </p:cNvPr>
          <p:cNvSpPr>
            <a:spLocks noGrp="1"/>
          </p:cNvSpPr>
          <p:nvPr>
            <p:ph sz="quarter" idx="11"/>
          </p:nvPr>
        </p:nvSpPr>
        <p:spPr>
          <a:xfrm>
            <a:off x="2611886" y="1710347"/>
            <a:ext cx="9090900" cy="4412157"/>
          </a:xfrm>
        </p:spPr>
        <p:txBody>
          <a:bodyPr>
            <a:normAutofit fontScale="77500" lnSpcReduction="20000"/>
          </a:bodyPr>
          <a:lstStyle/>
          <a:p>
            <a:pPr marL="0" indent="0">
              <a:buNone/>
            </a:pPr>
            <a:endParaRPr lang="en-US" sz="2400" b="1">
              <a:solidFill>
                <a:srgbClr val="0039A6"/>
              </a:solidFill>
            </a:endParaRPr>
          </a:p>
          <a:p>
            <a:pPr marL="0" indent="0">
              <a:buNone/>
            </a:pPr>
            <a:r>
              <a:rPr lang="en-US" sz="3100" b="1">
                <a:solidFill>
                  <a:srgbClr val="000000"/>
                </a:solidFill>
              </a:rPr>
              <a:t>DO</a:t>
            </a:r>
          </a:p>
          <a:p>
            <a:pPr marL="342909" lvl="1" indent="0">
              <a:buNone/>
            </a:pPr>
            <a:r>
              <a:rPr lang="en-US" sz="3100">
                <a:solidFill>
                  <a:srgbClr val="000000"/>
                </a:solidFill>
              </a:rPr>
              <a:t>Discard needle and syringe immediately after use</a:t>
            </a:r>
          </a:p>
          <a:p>
            <a:pPr marL="0" indent="0">
              <a:buNone/>
            </a:pPr>
            <a:endParaRPr lang="en-US" sz="2400">
              <a:solidFill>
                <a:schemeClr val="accent4">
                  <a:lumMod val="50000"/>
                </a:schemeClr>
              </a:solidFill>
            </a:endParaRPr>
          </a:p>
          <a:p>
            <a:pPr marL="0" indent="0">
              <a:buNone/>
            </a:pPr>
            <a:endParaRPr lang="en-US" sz="2400">
              <a:solidFill>
                <a:schemeClr val="accent4">
                  <a:lumMod val="50000"/>
                </a:schemeClr>
              </a:solidFill>
            </a:endParaRPr>
          </a:p>
          <a:p>
            <a:pPr marL="0" indent="0">
              <a:buNone/>
            </a:pPr>
            <a:r>
              <a:rPr lang="en-US" sz="2800" b="1">
                <a:solidFill>
                  <a:srgbClr val="000000"/>
                </a:solidFill>
              </a:rPr>
              <a:t>DO NOT</a:t>
            </a:r>
          </a:p>
          <a:p>
            <a:pPr marL="342909" lvl="1" indent="0">
              <a:buNone/>
            </a:pPr>
            <a:r>
              <a:rPr lang="en-US" sz="2800">
                <a:solidFill>
                  <a:srgbClr val="000000"/>
                </a:solidFill>
              </a:rPr>
              <a:t>Detach the needle from the syringe </a:t>
            </a:r>
          </a:p>
          <a:p>
            <a:pPr marL="342909" lvl="1" indent="0">
              <a:buNone/>
            </a:pPr>
            <a:r>
              <a:rPr lang="en-US" sz="2800">
                <a:solidFill>
                  <a:srgbClr val="000000"/>
                </a:solidFill>
              </a:rPr>
              <a:t>Recap needles</a:t>
            </a:r>
          </a:p>
          <a:p>
            <a:pPr marL="342909" lvl="1" indent="0">
              <a:buNone/>
            </a:pPr>
            <a:r>
              <a:rPr lang="en-US" sz="2800">
                <a:solidFill>
                  <a:srgbClr val="000000"/>
                </a:solidFill>
              </a:rPr>
              <a:t>Bend or break the needle </a:t>
            </a:r>
          </a:p>
          <a:p>
            <a:pPr marL="342909" lvl="1" indent="0">
              <a:buNone/>
            </a:pPr>
            <a:r>
              <a:rPr lang="en-US" sz="2800">
                <a:solidFill>
                  <a:srgbClr val="000000"/>
                </a:solidFill>
              </a:rPr>
              <a:t>Leave a needle in a vial or IV bag</a:t>
            </a:r>
          </a:p>
          <a:p>
            <a:pPr marL="342909" lvl="1" indent="0">
              <a:buNone/>
            </a:pPr>
            <a:r>
              <a:rPr lang="en-US" sz="2800">
                <a:solidFill>
                  <a:srgbClr val="000000"/>
                </a:solidFill>
              </a:rPr>
              <a:t>Overfill sharps containers</a:t>
            </a:r>
          </a:p>
        </p:txBody>
      </p:sp>
      <p:sp>
        <p:nvSpPr>
          <p:cNvPr id="7" name="Multiplication Sign 6">
            <a:extLst>
              <a:ext uri="{FF2B5EF4-FFF2-40B4-BE49-F238E27FC236}">
                <a16:creationId xmlns:a16="http://schemas.microsoft.com/office/drawing/2014/main" id="{730E83EE-E4E4-42A7-BA3C-44F7A02404B9}"/>
              </a:ext>
              <a:ext uri="{C183D7F6-B498-43B3-948B-1728B52AA6E4}">
                <adec:decorative xmlns:adec="http://schemas.microsoft.com/office/drawing/2017/decorative" val="1"/>
              </a:ext>
            </a:extLst>
          </p:cNvPr>
          <p:cNvSpPr/>
          <p:nvPr/>
        </p:nvSpPr>
        <p:spPr>
          <a:xfrm>
            <a:off x="2480292" y="4064710"/>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ultiplication Sign 7">
            <a:extLst>
              <a:ext uri="{FF2B5EF4-FFF2-40B4-BE49-F238E27FC236}">
                <a16:creationId xmlns:a16="http://schemas.microsoft.com/office/drawing/2014/main" id="{05FBC0AA-2C01-45B3-9E20-2C08A225A9A6}"/>
              </a:ext>
              <a:ext uri="{C183D7F6-B498-43B3-948B-1728B52AA6E4}">
                <adec:decorative xmlns:adec="http://schemas.microsoft.com/office/drawing/2017/decorative" val="1"/>
              </a:ext>
            </a:extLst>
          </p:cNvPr>
          <p:cNvSpPr/>
          <p:nvPr/>
        </p:nvSpPr>
        <p:spPr>
          <a:xfrm>
            <a:off x="2480292" y="4441300"/>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ication Sign 8">
            <a:extLst>
              <a:ext uri="{FF2B5EF4-FFF2-40B4-BE49-F238E27FC236}">
                <a16:creationId xmlns:a16="http://schemas.microsoft.com/office/drawing/2014/main" id="{6672B2A0-00F5-47F4-9751-C1752485E7F0}"/>
              </a:ext>
              <a:ext uri="{C183D7F6-B498-43B3-948B-1728B52AA6E4}">
                <adec:decorative xmlns:adec="http://schemas.microsoft.com/office/drawing/2017/decorative" val="1"/>
              </a:ext>
            </a:extLst>
          </p:cNvPr>
          <p:cNvSpPr/>
          <p:nvPr/>
        </p:nvSpPr>
        <p:spPr>
          <a:xfrm>
            <a:off x="2480292" y="4817701"/>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ultiplication Sign 9">
            <a:extLst>
              <a:ext uri="{FF2B5EF4-FFF2-40B4-BE49-F238E27FC236}">
                <a16:creationId xmlns:a16="http://schemas.microsoft.com/office/drawing/2014/main" id="{9821ACED-E394-4D1F-B8D0-BFAAB7D2FB69}"/>
              </a:ext>
              <a:ext uri="{C183D7F6-B498-43B3-948B-1728B52AA6E4}">
                <adec:decorative xmlns:adec="http://schemas.microsoft.com/office/drawing/2017/decorative" val="1"/>
              </a:ext>
            </a:extLst>
          </p:cNvPr>
          <p:cNvSpPr/>
          <p:nvPr/>
        </p:nvSpPr>
        <p:spPr>
          <a:xfrm>
            <a:off x="2480292" y="5222559"/>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1CD7790A-49C5-4294-B0F4-97711CAAE75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11886" y="2452804"/>
            <a:ext cx="413617" cy="413617"/>
          </a:xfrm>
          <a:prstGeom prst="rect">
            <a:avLst/>
          </a:prstGeom>
        </p:spPr>
      </p:pic>
      <p:sp>
        <p:nvSpPr>
          <p:cNvPr id="14" name="Multiplication Sign 13">
            <a:extLst>
              <a:ext uri="{FF2B5EF4-FFF2-40B4-BE49-F238E27FC236}">
                <a16:creationId xmlns:a16="http://schemas.microsoft.com/office/drawing/2014/main" id="{38E20F93-2FCC-4FB5-AAF2-AF35C069D5F9}"/>
              </a:ext>
              <a:ext uri="{C183D7F6-B498-43B3-948B-1728B52AA6E4}">
                <adec:decorative xmlns:adec="http://schemas.microsoft.com/office/drawing/2017/decorative" val="1"/>
              </a:ext>
            </a:extLst>
          </p:cNvPr>
          <p:cNvSpPr/>
          <p:nvPr/>
        </p:nvSpPr>
        <p:spPr>
          <a:xfrm>
            <a:off x="2480292" y="5590257"/>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25" descr="Graphic of a needle being recapped with a red circle with diagonal line over it.">
            <a:extLst>
              <a:ext uri="{FF2B5EF4-FFF2-40B4-BE49-F238E27FC236}">
                <a16:creationId xmlns:a16="http://schemas.microsoft.com/office/drawing/2014/main" id="{05FC1EEA-D7BD-4318-946B-4126F5C7BCA2}"/>
              </a:ext>
            </a:extLst>
          </p:cNvPr>
          <p:cNvSpPr>
            <a:spLocks noChangeArrowheads="1"/>
          </p:cNvSpPr>
          <p:nvPr/>
        </p:nvSpPr>
        <p:spPr bwMode="auto">
          <a:xfrm>
            <a:off x="7324384" y="4755767"/>
            <a:ext cx="1830729" cy="1706348"/>
          </a:xfrm>
          <a:prstGeom prst="ellipse">
            <a:avLst/>
          </a:prstGeom>
          <a:blipFill dpi="0" rotWithShape="1">
            <a:blip r:embed="rId7"/>
            <a:srcRect/>
            <a:stretch>
              <a:fillRect/>
            </a:stretch>
          </a:blipFill>
          <a:ln w="25400">
            <a:solidFill>
              <a:srgbClr val="FFFFFF"/>
            </a:solidFill>
            <a:round/>
            <a:headEnd/>
            <a:tailEnd/>
          </a:ln>
        </p:spPr>
        <p:txBody>
          <a:bodyPr/>
          <a:lstStyle>
            <a:lvl1pPr>
              <a:spcBef>
                <a:spcPct val="20000"/>
              </a:spcBef>
              <a:buClr>
                <a:srgbClr val="DE2414"/>
              </a:buClr>
              <a:buFont typeface="Wingdings" pitchFamily="2" charset="2"/>
              <a:buChar char="§"/>
              <a:defRPr sz="26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7941D"/>
              </a:buClr>
              <a:buFont typeface="Arial" panose="020B0604020202020204" pitchFamily="34" charset="0"/>
              <a:buChar char="–"/>
              <a:defRPr sz="22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FF0099"/>
              </a:buClr>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333399"/>
              </a:buClr>
              <a:buSzPct val="49000"/>
              <a:buFont typeface="Wingdings" pitchFamily="2" charset="2"/>
              <a:buChar char="v"/>
              <a:defRPr>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ClrTx/>
              <a:buFontTx/>
              <a:buNone/>
            </a:pPr>
            <a:endParaRPr lang="fr-FR" altLang="en-US" sz="2000">
              <a:latin typeface="Calibri" panose="020F0502020204030204" pitchFamily="34" charset="0"/>
              <a:ea typeface="ＭＳ Ｐゴシック" panose="020B0600070205080204" pitchFamily="34" charset="-128"/>
            </a:endParaRPr>
          </a:p>
        </p:txBody>
      </p:sp>
      <p:pic>
        <p:nvPicPr>
          <p:cNvPr id="4" name="Picture 2" descr="Graphic of medication vial with needle left in it with red circle with diagonal line over the graphic.">
            <a:extLst>
              <a:ext uri="{FF2B5EF4-FFF2-40B4-BE49-F238E27FC236}">
                <a16:creationId xmlns:a16="http://schemas.microsoft.com/office/drawing/2014/main" id="{3C9E1BBC-8C87-46CC-9151-D0B61656402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281402" y="4728636"/>
            <a:ext cx="1723242" cy="17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25570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Step </a:t>
            </a:r>
            <a:r>
              <a:rPr lang="en-US" sz="4000">
                <a:solidFill>
                  <a:schemeClr val="accent5">
                    <a:lumMod val="75000"/>
                  </a:schemeClr>
                </a:solidFill>
                <a:latin typeface="Calibri Light" panose="020F0302020204030204" pitchFamily="34" charset="0"/>
                <a:cs typeface="Calibri Light" panose="020F0302020204030204" pitchFamily="34" charset="0"/>
              </a:rPr>
              <a:t>7</a:t>
            </a:r>
            <a:r>
              <a:rPr lang="en-US" sz="4000" b="1">
                <a:solidFill>
                  <a:schemeClr val="accent5">
                    <a:lumMod val="75000"/>
                  </a:schemeClr>
                </a:solidFill>
                <a:latin typeface="Calibri Light" panose="020F0302020204030204" pitchFamily="34" charset="0"/>
                <a:cs typeface="Calibri Light" panose="020F0302020204030204" pitchFamily="34" charset="0"/>
              </a:rPr>
              <a:t>: Appropriate Waste Management</a:t>
            </a:r>
          </a:p>
        </p:txBody>
      </p:sp>
      <p:sp>
        <p:nvSpPr>
          <p:cNvPr id="16" name="TextBox 15">
            <a:extLst>
              <a:ext uri="{FF2B5EF4-FFF2-40B4-BE49-F238E27FC236}">
                <a16:creationId xmlns:a16="http://schemas.microsoft.com/office/drawing/2014/main" id="{FDF0A4AC-E4B6-4AA9-83D9-A999E1E5B516}"/>
              </a:ext>
            </a:extLst>
          </p:cNvPr>
          <p:cNvSpPr txBox="1"/>
          <p:nvPr/>
        </p:nvSpPr>
        <p:spPr>
          <a:xfrm>
            <a:off x="639534" y="1415019"/>
            <a:ext cx="7908118" cy="4849020"/>
          </a:xfrm>
          <a:prstGeom prst="rect">
            <a:avLst/>
          </a:prstGeom>
          <a:noFill/>
        </p:spPr>
        <p:txBody>
          <a:bodyPr wrap="square">
            <a:spAutoFit/>
          </a:bodyPr>
          <a:lstStyle/>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endParaRPr kumimoji="0" lang="en-US" sz="2400" b="1" i="0" u="none" strike="noStrike" kern="0" cap="none" spc="0" normalizeH="0" baseline="0" noProof="0">
              <a:ln>
                <a:noFill/>
              </a:ln>
              <a:solidFill>
                <a:srgbClr val="000000"/>
              </a:solidFill>
              <a:effectLst/>
              <a:uLnTx/>
              <a:uFillTx/>
              <a:latin typeface="Calibri"/>
              <a:cs typeface="Calibri"/>
              <a:sym typeface="Calibri"/>
            </a:endParaRPr>
          </a:p>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r>
              <a:rPr kumimoji="0" lang="en-US" sz="2500" b="1" i="0" u="none" strike="noStrike" kern="0" cap="none" spc="0" normalizeH="0" baseline="0" noProof="0">
                <a:ln>
                  <a:noFill/>
                </a:ln>
                <a:solidFill>
                  <a:srgbClr val="000000"/>
                </a:solidFill>
                <a:effectLst/>
                <a:uLnTx/>
                <a:uFillTx/>
                <a:latin typeface="Calibri"/>
                <a:cs typeface="Calibri"/>
                <a:sym typeface="Calibri"/>
              </a:rPr>
              <a:t>Sharps containers</a:t>
            </a:r>
          </a:p>
          <a:p>
            <a:pPr marL="457200" marR="0" lvl="0" indent="-342900" algn="l" defTabSz="914400" rtl="0" eaLnBrk="1" fontAlgn="auto" latinLnBrk="0" hangingPunct="1">
              <a:lnSpc>
                <a:spcPct val="90000"/>
              </a:lnSpc>
              <a:spcBef>
                <a:spcPts val="813"/>
              </a:spcBef>
              <a:spcAft>
                <a:spcPts val="0"/>
              </a:spcAft>
              <a:buClr>
                <a:srgbClr val="000000"/>
              </a:buClr>
              <a:buSzPts val="1800"/>
              <a:buFont typeface="Arial" panose="020B0604020202020204" pitchFamily="34" charset="0"/>
              <a:buChar char="•"/>
              <a:tabLst/>
              <a:defRPr/>
            </a:pPr>
            <a:r>
              <a:rPr lang="en-US" sz="2500" kern="0">
                <a:solidFill>
                  <a:srgbClr val="000000"/>
                </a:solidFill>
                <a:latin typeface="Calibri"/>
                <a:cs typeface="Calibri"/>
                <a:sym typeface="Calibri"/>
              </a:rPr>
              <a:t>Should NOT be overfilled</a:t>
            </a:r>
            <a:endParaRPr kumimoji="0" lang="en-US" sz="2500" b="0" i="0" u="none" strike="noStrike" kern="0" cap="none" spc="0" normalizeH="0" baseline="0" noProof="0">
              <a:ln>
                <a:noFill/>
              </a:ln>
              <a:solidFill>
                <a:srgbClr val="000000"/>
              </a:solidFill>
              <a:effectLst/>
              <a:uLnTx/>
              <a:uFillTx/>
              <a:latin typeface="Calibri"/>
              <a:cs typeface="Calibri"/>
              <a:sym typeface="Calibri"/>
            </a:endParaRPr>
          </a:p>
          <a:p>
            <a:pPr marL="571500" marR="0" lvl="1" algn="l" defTabSz="914400" rtl="0" eaLnBrk="1" fontAlgn="auto" latinLnBrk="0" hangingPunct="1">
              <a:lnSpc>
                <a:spcPct val="90000"/>
              </a:lnSpc>
              <a:spcBef>
                <a:spcPts val="406"/>
              </a:spcBef>
              <a:spcAft>
                <a:spcPts val="0"/>
              </a:spcAft>
              <a:buClr>
                <a:srgbClr val="000000"/>
              </a:buClr>
              <a:buSzPts val="1800"/>
              <a:tabLst/>
              <a:defRPr/>
            </a:pPr>
            <a:endParaRPr lang="en-US" sz="2500" kern="0">
              <a:solidFill>
                <a:srgbClr val="000000"/>
              </a:solidFill>
              <a:latin typeface="Calibri"/>
              <a:cs typeface="Calibri"/>
              <a:sym typeface="Calibri"/>
            </a:endParaRPr>
          </a:p>
          <a:p>
            <a:pPr marL="571500" marR="0" lvl="1" algn="l" defTabSz="914400" rtl="0" eaLnBrk="1" fontAlgn="auto" latinLnBrk="0" hangingPunct="1">
              <a:lnSpc>
                <a:spcPct val="90000"/>
              </a:lnSpc>
              <a:spcBef>
                <a:spcPts val="406"/>
              </a:spcBef>
              <a:spcAft>
                <a:spcPts val="0"/>
              </a:spcAft>
              <a:buClr>
                <a:srgbClr val="000000"/>
              </a:buClr>
              <a:buSzPts val="1800"/>
              <a:tabLst/>
              <a:defRPr/>
            </a:pPr>
            <a:endParaRPr kumimoji="0" lang="en-US" sz="2500" b="0" i="0" u="none" strike="noStrike" kern="0" cap="none" spc="0" normalizeH="0" baseline="0" noProof="0">
              <a:ln>
                <a:noFill/>
              </a:ln>
              <a:solidFill>
                <a:srgbClr val="000000"/>
              </a:solidFill>
              <a:effectLst/>
              <a:uLnTx/>
              <a:uFillTx/>
              <a:latin typeface="Calibri"/>
              <a:cs typeface="Calibri"/>
              <a:sym typeface="Calibri"/>
            </a:endParaRPr>
          </a:p>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r>
              <a:rPr kumimoji="0" lang="en-US" sz="2500" b="1" i="0" u="none" strike="noStrike" kern="0" cap="none" spc="0" normalizeH="0" baseline="0" noProof="0">
                <a:ln>
                  <a:noFill/>
                </a:ln>
                <a:solidFill>
                  <a:srgbClr val="000000"/>
                </a:solidFill>
                <a:effectLst/>
                <a:uLnTx/>
                <a:uFillTx/>
                <a:latin typeface="Calibri"/>
                <a:cs typeface="Calibri"/>
                <a:sym typeface="Calibri"/>
              </a:rPr>
              <a:t>Location</a:t>
            </a:r>
          </a:p>
          <a:p>
            <a:pPr marL="457200" indent="-342900">
              <a:lnSpc>
                <a:spcPct val="90000"/>
              </a:lnSpc>
              <a:spcBef>
                <a:spcPts val="406"/>
              </a:spcBef>
              <a:buClr>
                <a:srgbClr val="000000"/>
              </a:buClr>
              <a:buSzPts val="1800"/>
              <a:buFont typeface="Arial"/>
              <a:buChar char="•"/>
              <a:defRPr/>
            </a:pPr>
            <a:r>
              <a:rPr kumimoji="0" lang="en-US" sz="2500" b="0" i="0" u="none" strike="noStrike" kern="0" cap="none" spc="0" normalizeH="0" baseline="0" noProof="0">
                <a:ln>
                  <a:noFill/>
                </a:ln>
                <a:solidFill>
                  <a:srgbClr val="000000"/>
                </a:solidFill>
                <a:effectLst/>
                <a:uLnTx/>
                <a:uFillTx/>
                <a:latin typeface="Calibri"/>
                <a:cs typeface="Calibri"/>
                <a:sym typeface="Calibri"/>
              </a:rPr>
              <a:t>In each patient care area </a:t>
            </a:r>
          </a:p>
          <a:p>
            <a:pPr marL="457200" indent="-342900">
              <a:lnSpc>
                <a:spcPct val="90000"/>
              </a:lnSpc>
              <a:spcBef>
                <a:spcPts val="406"/>
              </a:spcBef>
              <a:buClr>
                <a:srgbClr val="000000"/>
              </a:buClr>
              <a:buSzPts val="1800"/>
              <a:buFont typeface="Arial"/>
              <a:buChar char="•"/>
              <a:defRPr/>
            </a:pPr>
            <a:r>
              <a:rPr lang="en-US" sz="2500" kern="0">
                <a:solidFill>
                  <a:srgbClr val="000000"/>
                </a:solidFill>
                <a:latin typeface="Calibri"/>
                <a:cs typeface="Calibri"/>
                <a:sym typeface="Calibri"/>
              </a:rPr>
              <a:t>Within arm’s reach when giving an injection</a:t>
            </a:r>
            <a:endParaRPr kumimoji="0" lang="en-US" sz="2500" b="0" i="0" u="none" strike="noStrike" kern="0" cap="none" spc="0" normalizeH="0" baseline="0" noProof="0">
              <a:ln>
                <a:noFill/>
              </a:ln>
              <a:solidFill>
                <a:srgbClr val="000000"/>
              </a:solidFill>
              <a:effectLst/>
              <a:uLnTx/>
              <a:uFillTx/>
              <a:latin typeface="Calibri"/>
              <a:cs typeface="Calibri"/>
              <a:sym typeface="Calibri"/>
            </a:endParaRPr>
          </a:p>
          <a:p>
            <a:pPr marL="457200" indent="-342900">
              <a:lnSpc>
                <a:spcPct val="90000"/>
              </a:lnSpc>
              <a:spcBef>
                <a:spcPts val="406"/>
              </a:spcBef>
              <a:buClr>
                <a:srgbClr val="000000"/>
              </a:buClr>
              <a:buSzPts val="1800"/>
              <a:buFont typeface="Arial"/>
              <a:buChar char="•"/>
              <a:defRPr/>
            </a:pPr>
            <a:r>
              <a:rPr kumimoji="0" lang="en-US" sz="2500" b="0" i="0" u="none" strike="noStrike" kern="0" cap="none" spc="0" normalizeH="0" baseline="0" noProof="0">
                <a:ln>
                  <a:noFill/>
                </a:ln>
                <a:solidFill>
                  <a:srgbClr val="000000"/>
                </a:solidFill>
                <a:effectLst/>
                <a:uLnTx/>
                <a:uFillTx/>
                <a:latin typeface="Calibri"/>
                <a:cs typeface="Calibri"/>
                <a:sym typeface="Calibri"/>
              </a:rPr>
              <a:t>On a medicine cart, on a wall, or on a nearby table/surface</a:t>
            </a:r>
          </a:p>
          <a:p>
            <a:pPr marL="457200" indent="-342900">
              <a:lnSpc>
                <a:spcPct val="90000"/>
              </a:lnSpc>
              <a:spcBef>
                <a:spcPts val="406"/>
              </a:spcBef>
              <a:buClr>
                <a:srgbClr val="000000"/>
              </a:buClr>
              <a:buSzPts val="1800"/>
              <a:buFont typeface="Arial"/>
              <a:buChar char="•"/>
              <a:defRPr/>
            </a:pPr>
            <a:r>
              <a:rPr kumimoji="0" lang="en-US" sz="2500" b="0" i="0" u="none" strike="noStrike" kern="0" cap="none" spc="0" normalizeH="0" baseline="0" noProof="0">
                <a:ln>
                  <a:noFill/>
                </a:ln>
                <a:solidFill>
                  <a:srgbClr val="000000"/>
                </a:solidFill>
                <a:effectLst/>
                <a:uLnTx/>
                <a:uFillTx/>
                <a:latin typeface="Calibri"/>
                <a:cs typeface="Calibri"/>
                <a:sym typeface="Calibri"/>
              </a:rPr>
              <a:t>NOT on floor (dangerous for children; cardboard boxes can break with repeated moisture/water on floor)</a:t>
            </a:r>
          </a:p>
        </p:txBody>
      </p:sp>
      <p:pic>
        <p:nvPicPr>
          <p:cNvPr id="17" name="Content Placeholder 3" descr="Graphic of a sharps container that is about two-thirds full with the word YES and a green check next to it.">
            <a:extLst>
              <a:ext uri="{FF2B5EF4-FFF2-40B4-BE49-F238E27FC236}">
                <a16:creationId xmlns:a16="http://schemas.microsoft.com/office/drawing/2014/main" id="{DD0C0085-91C9-46B9-B4A8-3DB72AC09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892" y="1463978"/>
            <a:ext cx="2371806" cy="2170091"/>
          </a:xfrm>
          <a:prstGeom prst="rect">
            <a:avLst/>
          </a:prstGeom>
        </p:spPr>
      </p:pic>
      <p:pic>
        <p:nvPicPr>
          <p:cNvPr id="18" name="Picture 17" descr="Graphic of a sharps container filled to overflowing with the word NO and a red x next to it.">
            <a:extLst>
              <a:ext uri="{FF2B5EF4-FFF2-40B4-BE49-F238E27FC236}">
                <a16:creationId xmlns:a16="http://schemas.microsoft.com/office/drawing/2014/main" id="{3BAE6734-E697-49D5-B56F-D33A85E65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2527" y="3744620"/>
            <a:ext cx="2375171" cy="2173170"/>
          </a:xfrm>
          <a:prstGeom prst="rect">
            <a:avLst/>
          </a:prstGeom>
        </p:spPr>
      </p:pic>
    </p:spTree>
    <p:extLst>
      <p:ext uri="{BB962C8B-B14F-4D97-AF65-F5344CB8AC3E}">
        <p14:creationId xmlns:p14="http://schemas.microsoft.com/office/powerpoint/2010/main" val="411619502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07940E-4439-6420-E173-C53AA87EAA8D}"/>
              </a:ext>
            </a:extLst>
          </p:cNvPr>
          <p:cNvSpPr txBox="1">
            <a:spLocks noGrp="1"/>
          </p:cNvSpPr>
          <p:nvPr>
            <p:ph type="title" idx="4294967295"/>
          </p:nvPr>
        </p:nvSpPr>
        <p:spPr>
          <a:xfrm>
            <a:off x="533399" y="1287079"/>
            <a:ext cx="5267325" cy="16716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4000" b="1" i="0" u="none" strike="noStrike" kern="1200" cap="none" spc="0" normalizeH="0" baseline="0" noProof="0">
                <a:ln>
                  <a:noFill/>
                </a:ln>
                <a:solidFill>
                  <a:schemeClr val="bg2"/>
                </a:solidFill>
                <a:effectLst/>
                <a:uLnTx/>
                <a:uFillTx/>
                <a:latin typeface="Calibri Light" panose="020F0302020204030204" pitchFamily="34" charset="0"/>
                <a:ea typeface="+mj-ea"/>
                <a:cs typeface="Calibri Light" panose="020F0302020204030204" pitchFamily="34" charset="0"/>
              </a:rPr>
              <a:t>Knowledge Check: Sharps Safety</a:t>
            </a:r>
          </a:p>
        </p:txBody>
      </p:sp>
      <p:sp>
        <p:nvSpPr>
          <p:cNvPr id="5" name="Text Placeholder 2">
            <a:extLst>
              <a:ext uri="{FF2B5EF4-FFF2-40B4-BE49-F238E27FC236}">
                <a16:creationId xmlns:a16="http://schemas.microsoft.com/office/drawing/2014/main" id="{D7434ADF-6CB4-08D5-2B56-7CA35D1F08FA}"/>
              </a:ext>
            </a:extLst>
          </p:cNvPr>
          <p:cNvSpPr>
            <a:spLocks noGrp="1"/>
          </p:cNvSpPr>
          <p:nvPr>
            <p:ph type="body" idx="1"/>
          </p:nvPr>
        </p:nvSpPr>
        <p:spPr>
          <a:xfrm>
            <a:off x="533399" y="4077929"/>
            <a:ext cx="4714453" cy="426244"/>
          </a:xfrm>
        </p:spPr>
        <p:txBody>
          <a:bodyPr vert="horz" lIns="91440" tIns="45720" rIns="91440" bIns="45720" rtlCol="0">
            <a:noAutofit/>
          </a:bodyPr>
          <a:lstStyle/>
          <a:p>
            <a:pPr marL="0" indent="0">
              <a:lnSpc>
                <a:spcPct val="100000"/>
              </a:lnSpc>
              <a:spcBef>
                <a:spcPts val="1200"/>
              </a:spcBef>
              <a:buNone/>
            </a:pPr>
            <a:r>
              <a:rPr lang="en-US" sz="3300"/>
              <a:t>What needs to change to make sharps disposal safer here?</a:t>
            </a:r>
          </a:p>
        </p:txBody>
      </p:sp>
      <p:pic>
        <p:nvPicPr>
          <p:cNvPr id="4" name="Content Placeholder 3" descr="Image of three waste bins on the floor: a blue open bin with a sign above stating &quot;For general waste only;&quot; a yellow bin with a lid and some needles and syringes laying on top with a sign above reading &quot;For sharps only;&quot; and a gray open bin with some trash inside.">
            <a:extLst>
              <a:ext uri="{FF2B5EF4-FFF2-40B4-BE49-F238E27FC236}">
                <a16:creationId xmlns:a16="http://schemas.microsoft.com/office/drawing/2014/main" id="{7AA9D005-5F9F-61CF-3023-8389D020D5D5}"/>
              </a:ext>
            </a:extLst>
          </p:cNvPr>
          <p:cNvPicPr>
            <a:picLocks noChangeAspect="1"/>
          </p:cNvPicPr>
          <p:nvPr/>
        </p:nvPicPr>
        <p:blipFill rotWithShape="1">
          <a:blip r:embed="rId3">
            <a:extLst>
              <a:ext uri="{28A0092B-C50C-407E-A947-70E740481C1C}">
                <a14:useLocalDpi xmlns:a14="http://schemas.microsoft.com/office/drawing/2010/main" val="0"/>
              </a:ext>
            </a:extLst>
          </a:blip>
          <a:srcRect l="10214" t="32746" r="5447" b="11636"/>
          <a:stretch/>
        </p:blipFill>
        <p:spPr>
          <a:xfrm>
            <a:off x="5994114" y="858645"/>
            <a:ext cx="5664487" cy="4980512"/>
          </a:xfrm>
          <a:prstGeom prst="rect">
            <a:avLst/>
          </a:prstGeom>
          <a:effectLst/>
        </p:spPr>
      </p:pic>
    </p:spTree>
    <p:extLst>
      <p:ext uri="{BB962C8B-B14F-4D97-AF65-F5344CB8AC3E}">
        <p14:creationId xmlns:p14="http://schemas.microsoft.com/office/powerpoint/2010/main" val="363981763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9BBA7C0-1675-20A2-DA45-CB81F7ABB50C}"/>
              </a:ext>
            </a:extLst>
          </p:cNvPr>
          <p:cNvSpPr txBox="1">
            <a:spLocks noGrp="1"/>
          </p:cNvSpPr>
          <p:nvPr>
            <p:ph type="title" idx="4294967295"/>
          </p:nvPr>
        </p:nvSpPr>
        <p:spPr>
          <a:xfrm>
            <a:off x="228599" y="373063"/>
            <a:ext cx="5664408" cy="857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4000" b="1" i="0" u="none" strike="noStrike" kern="1200" cap="none" spc="0" normalizeH="0" baseline="0" noProof="0">
                <a:ln>
                  <a:noFill/>
                </a:ln>
                <a:solidFill>
                  <a:schemeClr val="bg2"/>
                </a:solidFill>
                <a:effectLst/>
                <a:uLnTx/>
                <a:uFillTx/>
                <a:latin typeface="Calibri Light" panose="020F0302020204030204" pitchFamily="34" charset="0"/>
                <a:ea typeface="+mj-ea"/>
                <a:cs typeface="Calibri Light" panose="020F0302020204030204" pitchFamily="34" charset="0"/>
              </a:rPr>
              <a:t>Feedback: Sharps Safety</a:t>
            </a:r>
          </a:p>
        </p:txBody>
      </p:sp>
      <p:sp>
        <p:nvSpPr>
          <p:cNvPr id="6" name="TextBox 5">
            <a:extLst>
              <a:ext uri="{FF2B5EF4-FFF2-40B4-BE49-F238E27FC236}">
                <a16:creationId xmlns:a16="http://schemas.microsoft.com/office/drawing/2014/main" id="{671EF364-5753-B4F4-1B4E-7DA8659DB60C}"/>
              </a:ext>
            </a:extLst>
          </p:cNvPr>
          <p:cNvSpPr txBox="1"/>
          <p:nvPr/>
        </p:nvSpPr>
        <p:spPr>
          <a:xfrm>
            <a:off x="303943" y="1214642"/>
            <a:ext cx="6211957" cy="5909310"/>
          </a:xfrm>
          <a:prstGeom prst="rect">
            <a:avLst/>
          </a:prstGeom>
          <a:noFill/>
        </p:spPr>
        <p:txBody>
          <a:bodyPr wrap="square">
            <a:spAutoFit/>
          </a:bodyPr>
          <a:lstStyle/>
          <a:p>
            <a:pPr marL="800100" lvl="1" indent="-342900">
              <a:buClr>
                <a:schemeClr val="accent2">
                  <a:lumMod val="60000"/>
                  <a:lumOff val="40000"/>
                </a:schemeClr>
              </a:buClr>
              <a:buFont typeface="Arial" panose="020B0604020202020204" pitchFamily="34" charset="0"/>
              <a:buChar char="•"/>
            </a:pPr>
            <a:endParaRPr lang="en-US" sz="2400" dirty="0">
              <a:solidFill>
                <a:schemeClr val="bg2"/>
              </a:solidFill>
            </a:endParaRPr>
          </a:p>
          <a:p>
            <a:pPr marL="457200" indent="-457200">
              <a:lnSpc>
                <a:spcPct val="100000"/>
              </a:lnSpc>
              <a:buClr>
                <a:schemeClr val="bg2"/>
              </a:buClr>
              <a:buFont typeface="Arial" panose="020B0604020202020204" pitchFamily="34" charset="0"/>
              <a:buChar char="•"/>
            </a:pPr>
            <a:r>
              <a:rPr lang="en-US" sz="2400" dirty="0">
                <a:solidFill>
                  <a:schemeClr val="bg2"/>
                </a:solidFill>
              </a:rPr>
              <a:t>Sharps box should </a:t>
            </a:r>
            <a:r>
              <a:rPr lang="en-US" sz="2400" b="1" dirty="0">
                <a:solidFill>
                  <a:schemeClr val="bg2"/>
                </a:solidFill>
              </a:rPr>
              <a:t>not</a:t>
            </a:r>
            <a:r>
              <a:rPr lang="en-US" sz="2400" dirty="0">
                <a:solidFill>
                  <a:schemeClr val="bg2"/>
                </a:solidFill>
              </a:rPr>
              <a:t> be on the ground</a:t>
            </a:r>
          </a:p>
          <a:p>
            <a:pPr marL="914389" lvl="1" indent="-457200">
              <a:spcBef>
                <a:spcPts val="0"/>
              </a:spcBef>
              <a:buClr>
                <a:schemeClr val="bg2"/>
              </a:buClr>
              <a:buFont typeface="Arial" panose="020B0604020202020204" pitchFamily="34" charset="0"/>
              <a:buChar char="•"/>
            </a:pPr>
            <a:r>
              <a:rPr lang="en-US" sz="2200" dirty="0">
                <a:solidFill>
                  <a:schemeClr val="bg2"/>
                </a:solidFill>
              </a:rPr>
              <a:t>Right now, it’s easy for children or others to reach in</a:t>
            </a:r>
          </a:p>
          <a:p>
            <a:pPr marL="914389" lvl="1" indent="-457200">
              <a:spcBef>
                <a:spcPts val="0"/>
              </a:spcBef>
              <a:buClr>
                <a:schemeClr val="bg2"/>
              </a:buClr>
              <a:buFont typeface="Arial" panose="020B0604020202020204" pitchFamily="34" charset="0"/>
              <a:buChar char="•"/>
            </a:pPr>
            <a:endParaRPr lang="en-US" sz="2400" dirty="0">
              <a:solidFill>
                <a:schemeClr val="bg2"/>
              </a:solidFill>
            </a:endParaRPr>
          </a:p>
          <a:p>
            <a:pPr marL="457200" indent="-457200">
              <a:lnSpc>
                <a:spcPct val="100000"/>
              </a:lnSpc>
              <a:spcBef>
                <a:spcPts val="0"/>
              </a:spcBef>
              <a:buClr>
                <a:schemeClr val="bg2"/>
              </a:buClr>
              <a:buFont typeface="Arial" panose="020B0604020202020204" pitchFamily="34" charset="0"/>
              <a:buChar char="•"/>
            </a:pPr>
            <a:r>
              <a:rPr lang="en-US" sz="2400" dirty="0">
                <a:solidFill>
                  <a:schemeClr val="bg2"/>
                </a:solidFill>
              </a:rPr>
              <a:t>Sharps waste needs to be </a:t>
            </a:r>
            <a:r>
              <a:rPr lang="en-US" sz="2400" b="1" dirty="0">
                <a:solidFill>
                  <a:schemeClr val="bg2"/>
                </a:solidFill>
              </a:rPr>
              <a:t>in</a:t>
            </a:r>
            <a:r>
              <a:rPr lang="en-US" sz="2400" dirty="0">
                <a:solidFill>
                  <a:schemeClr val="bg2"/>
                </a:solidFill>
              </a:rPr>
              <a:t> the sharps container – not just on top</a:t>
            </a:r>
          </a:p>
          <a:p>
            <a:pPr marL="457200" indent="-457200">
              <a:lnSpc>
                <a:spcPct val="100000"/>
              </a:lnSpc>
              <a:spcBef>
                <a:spcPts val="0"/>
              </a:spcBef>
              <a:buClr>
                <a:schemeClr val="bg2"/>
              </a:buClr>
              <a:buFont typeface="Arial" panose="020B0604020202020204" pitchFamily="34" charset="0"/>
              <a:buChar char="•"/>
            </a:pPr>
            <a:endParaRPr lang="en-US" sz="2400" dirty="0">
              <a:solidFill>
                <a:schemeClr val="bg2"/>
              </a:solidFill>
            </a:endParaRPr>
          </a:p>
          <a:p>
            <a:pPr marL="457200" indent="-457200">
              <a:lnSpc>
                <a:spcPct val="100000"/>
              </a:lnSpc>
              <a:spcBef>
                <a:spcPts val="0"/>
              </a:spcBef>
              <a:buClr>
                <a:schemeClr val="bg2"/>
              </a:buClr>
              <a:buFont typeface="Arial" panose="020B0604020202020204" pitchFamily="34" charset="0"/>
              <a:buChar char="•"/>
            </a:pPr>
            <a:r>
              <a:rPr lang="en-US" sz="2400" dirty="0">
                <a:solidFill>
                  <a:schemeClr val="bg2"/>
                </a:solidFill>
              </a:rPr>
              <a:t>Needles should not be recapped or detached from syringes</a:t>
            </a:r>
          </a:p>
          <a:p>
            <a:pPr marL="914389" lvl="1" indent="-457200">
              <a:spcBef>
                <a:spcPts val="0"/>
              </a:spcBef>
              <a:buClr>
                <a:schemeClr val="bg2"/>
              </a:buClr>
              <a:buFont typeface="Arial" panose="020B0604020202020204" pitchFamily="34" charset="0"/>
              <a:buChar char="•"/>
            </a:pPr>
            <a:endParaRPr lang="en-US" sz="2400" dirty="0">
              <a:solidFill>
                <a:schemeClr val="bg2"/>
              </a:solidFill>
            </a:endParaRPr>
          </a:p>
          <a:p>
            <a:pPr marL="457200" indent="-457200">
              <a:lnSpc>
                <a:spcPct val="100000"/>
              </a:lnSpc>
              <a:spcBef>
                <a:spcPts val="0"/>
              </a:spcBef>
              <a:buClr>
                <a:schemeClr val="bg2"/>
              </a:buClr>
              <a:buFont typeface="Arial" panose="020B0604020202020204" pitchFamily="34" charset="0"/>
              <a:buChar char="•"/>
            </a:pPr>
            <a:r>
              <a:rPr lang="en-US" sz="2400" dirty="0">
                <a:solidFill>
                  <a:schemeClr val="bg2"/>
                </a:solidFill>
              </a:rPr>
              <a:t>Separate bins for waste segregation is a good practice.</a:t>
            </a:r>
          </a:p>
          <a:p>
            <a:pPr marL="914389" lvl="1" indent="-457200">
              <a:buClr>
                <a:schemeClr val="bg2"/>
              </a:buClr>
              <a:buFont typeface="Arial" panose="020B0604020202020204" pitchFamily="34" charset="0"/>
              <a:buChar char="•"/>
            </a:pPr>
            <a:r>
              <a:rPr lang="en-US" sz="2200" dirty="0">
                <a:solidFill>
                  <a:schemeClr val="bg2"/>
                </a:solidFill>
              </a:rPr>
              <a:t>But gray box should be labeled</a:t>
            </a:r>
          </a:p>
          <a:p>
            <a:pPr marL="914389" lvl="1" indent="-457200">
              <a:buClr>
                <a:schemeClr val="bg2"/>
              </a:buClr>
              <a:buFont typeface="Arial" panose="020B0604020202020204" pitchFamily="34" charset="0"/>
              <a:buChar char="•"/>
            </a:pPr>
            <a:endParaRPr lang="en-US" sz="2400" dirty="0">
              <a:solidFill>
                <a:schemeClr val="bg2"/>
              </a:solidFill>
            </a:endParaRPr>
          </a:p>
          <a:p>
            <a:pPr indent="-228600">
              <a:buClr>
                <a:schemeClr val="accent2">
                  <a:lumMod val="60000"/>
                  <a:lumOff val="40000"/>
                </a:schemeClr>
              </a:buClr>
              <a:buFont typeface="Arial" panose="020B0604020202020204" pitchFamily="34" charset="0"/>
              <a:buChar char="•"/>
            </a:pPr>
            <a:endParaRPr lang="en-US" sz="2400" dirty="0">
              <a:solidFill>
                <a:schemeClr val="bg2"/>
              </a:solidFill>
            </a:endParaRPr>
          </a:p>
        </p:txBody>
      </p:sp>
      <p:pic>
        <p:nvPicPr>
          <p:cNvPr id="4" name="Content Placeholder 3" descr="Same image as previous slide. Image of three waste bins on the floor: a blue open bin with a sign above stating &quot;For general waste only;&quot; a yellow bin with a lid and some needles and syringes laying on top with a sign above reading &quot;For sharps only;&quot; and a gray open bin with some trash inside.">
            <a:extLst>
              <a:ext uri="{FF2B5EF4-FFF2-40B4-BE49-F238E27FC236}">
                <a16:creationId xmlns:a16="http://schemas.microsoft.com/office/drawing/2014/main" id="{77E797C0-F210-1EF3-08C7-55B1DF0AE6AF}"/>
              </a:ext>
            </a:extLst>
          </p:cNvPr>
          <p:cNvPicPr>
            <a:picLocks noChangeAspect="1"/>
          </p:cNvPicPr>
          <p:nvPr/>
        </p:nvPicPr>
        <p:blipFill rotWithShape="1">
          <a:blip r:embed="rId3">
            <a:extLst>
              <a:ext uri="{28A0092B-C50C-407E-A947-70E740481C1C}">
                <a14:useLocalDpi xmlns:a14="http://schemas.microsoft.com/office/drawing/2010/main" val="0"/>
              </a:ext>
            </a:extLst>
          </a:blip>
          <a:srcRect l="8971" t="31544" r="2994" b="3740"/>
          <a:stretch/>
        </p:blipFill>
        <p:spPr>
          <a:xfrm>
            <a:off x="7069513" y="1407615"/>
            <a:ext cx="4528063" cy="4438185"/>
          </a:xfrm>
          <a:prstGeom prst="rect">
            <a:avLst/>
          </a:prstGeom>
          <a:effectLst/>
        </p:spPr>
      </p:pic>
    </p:spTree>
    <p:extLst>
      <p:ext uri="{BB962C8B-B14F-4D97-AF65-F5344CB8AC3E}">
        <p14:creationId xmlns:p14="http://schemas.microsoft.com/office/powerpoint/2010/main" val="92643387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73628" y="249059"/>
            <a:ext cx="11059884" cy="1162051"/>
          </a:xfrm>
          <a:prstGeom prst="rect">
            <a:avLst/>
          </a:prstGeom>
        </p:spPr>
        <p:txBody>
          <a:bodyPr vert="horz" lIns="91440" tIns="45720" rIns="91440" bIns="45720" rtlCol="0" anchor="b">
            <a:normAutofit/>
          </a:bodyPr>
          <a:lstStyle/>
          <a:p>
            <a:pPr algn="l"/>
            <a:r>
              <a:rPr lang="en-US" sz="4400" b="1">
                <a:solidFill>
                  <a:schemeClr val="bg2"/>
                </a:solidFill>
                <a:latin typeface="Calibri Light" panose="020F0302020204030204" pitchFamily="34" charset="0"/>
                <a:cs typeface="Calibri Light" panose="020F0302020204030204" pitchFamily="34" charset="0"/>
              </a:rPr>
              <a:t>Reflection</a:t>
            </a:r>
          </a:p>
        </p:txBody>
      </p:sp>
      <p:sp>
        <p:nvSpPr>
          <p:cNvPr id="5" name="TextBox 4">
            <a:extLst>
              <a:ext uri="{FF2B5EF4-FFF2-40B4-BE49-F238E27FC236}">
                <a16:creationId xmlns:a16="http://schemas.microsoft.com/office/drawing/2014/main" id="{9747E300-8B85-43B8-8237-F0D7F15BCC92}"/>
              </a:ext>
            </a:extLst>
          </p:cNvPr>
          <p:cNvSpPr txBox="1"/>
          <p:nvPr/>
        </p:nvSpPr>
        <p:spPr>
          <a:xfrm>
            <a:off x="670262" y="2105146"/>
            <a:ext cx="10466615" cy="3539430"/>
          </a:xfrm>
          <a:prstGeom prst="rect">
            <a:avLst/>
          </a:prstGeom>
          <a:noFill/>
        </p:spPr>
        <p:txBody>
          <a:bodyPr wrap="square">
            <a:spAutoFit/>
          </a:bodyPr>
          <a:lstStyle/>
          <a:p>
            <a:pPr marL="457200" indent="-457200">
              <a:buClr>
                <a:schemeClr val="bg2"/>
              </a:buClr>
              <a:buFont typeface="Arial" panose="020B0604020202020204" pitchFamily="34" charset="0"/>
              <a:buChar char="•"/>
            </a:pPr>
            <a:r>
              <a:rPr lang="en-US" sz="3200">
                <a:solidFill>
                  <a:schemeClr val="bg2"/>
                </a:solidFill>
                <a:latin typeface="Calibri" panose="020F0502020204030204" pitchFamily="34" charset="0"/>
                <a:cs typeface="Calibri" panose="020F0502020204030204" pitchFamily="34" charset="0"/>
              </a:rPr>
              <a:t>What challenges do you encounter in your facility to the practice of 1 needle, 1 syringe for 1 patient, 1 time? How can these challenges be overcome?</a:t>
            </a:r>
          </a:p>
          <a:p>
            <a:pPr marL="457200" indent="-457200">
              <a:buClr>
                <a:schemeClr val="bg2"/>
              </a:buClr>
              <a:buFont typeface="Arial" panose="020B0604020202020204" pitchFamily="34" charset="0"/>
              <a:buChar char="•"/>
            </a:pPr>
            <a:endParaRPr lang="en-US" sz="3200">
              <a:solidFill>
                <a:schemeClr val="bg2"/>
              </a:solidFill>
              <a:latin typeface="Calibri" panose="020F0502020204030204" pitchFamily="34" charset="0"/>
              <a:cs typeface="Calibri" panose="020F0502020204030204" pitchFamily="34" charset="0"/>
            </a:endParaRPr>
          </a:p>
          <a:p>
            <a:pPr marL="457200" indent="-457200">
              <a:buClr>
                <a:schemeClr val="bg2"/>
              </a:buClr>
              <a:buFont typeface="Arial" panose="020B0604020202020204" pitchFamily="34" charset="0"/>
              <a:buChar char="•"/>
            </a:pPr>
            <a:r>
              <a:rPr lang="en-US" sz="3200">
                <a:solidFill>
                  <a:schemeClr val="bg2"/>
                </a:solidFill>
                <a:latin typeface="Calibri" panose="020F0502020204030204" pitchFamily="34" charset="0"/>
                <a:cs typeface="Calibri" panose="020F0502020204030204" pitchFamily="34" charset="0"/>
              </a:rPr>
              <a:t>What challenges do you encounter in your facility to disposing of needles and other sharps safely in sharps containers? How can these challenges be overcome?</a:t>
            </a:r>
          </a:p>
        </p:txBody>
      </p:sp>
    </p:spTree>
    <p:extLst>
      <p:ext uri="{BB962C8B-B14F-4D97-AF65-F5344CB8AC3E}">
        <p14:creationId xmlns:p14="http://schemas.microsoft.com/office/powerpoint/2010/main" val="4191046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n-US" sz="4000" b="1">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a:xfrm>
            <a:off x="609600" y="1575806"/>
            <a:ext cx="10972800" cy="4176467"/>
          </a:xfrm>
        </p:spPr>
        <p:txBody>
          <a:bodyPr>
            <a:normAutofit/>
          </a:bodyPr>
          <a:lstStyle/>
          <a:p>
            <a:endParaRPr lang="en-US" sz="1400"/>
          </a:p>
          <a:p>
            <a:pPr marL="0" indent="0">
              <a:buNone/>
            </a:pPr>
            <a:r>
              <a:rPr lang="en-US" sz="3400" b="1">
                <a:solidFill>
                  <a:schemeClr val="accent5">
                    <a:lumMod val="75000"/>
                  </a:schemeClr>
                </a:solidFill>
              </a:rPr>
              <a:t>Protect patients </a:t>
            </a:r>
            <a:r>
              <a:rPr lang="en-US" sz="3400" b="1">
                <a:solidFill>
                  <a:schemeClr val="accent5">
                    <a:lumMod val="75000"/>
                  </a:schemeClr>
                </a:solidFill>
                <a:sym typeface="Wingdings" panose="05000000000000000000" pitchFamily="2" charset="2"/>
              </a:rPr>
              <a:t></a:t>
            </a:r>
            <a:r>
              <a:rPr lang="en-US" sz="3400" b="1">
                <a:solidFill>
                  <a:schemeClr val="accent5">
                    <a:lumMod val="75000"/>
                  </a:schemeClr>
                </a:solidFill>
              </a:rPr>
              <a:t> </a:t>
            </a:r>
            <a:r>
              <a:rPr lang="en-US" sz="3400"/>
              <a:t>1 syringe and 1 needle for 1 patient 1 time.</a:t>
            </a:r>
          </a:p>
          <a:p>
            <a:pPr marL="0" indent="0">
              <a:buNone/>
            </a:pPr>
            <a:endParaRPr lang="en-US" sz="3400" b="1">
              <a:solidFill>
                <a:schemeClr val="accent1">
                  <a:lumMod val="75000"/>
                </a:schemeClr>
              </a:solidFill>
            </a:endParaRPr>
          </a:p>
          <a:p>
            <a:pPr marL="0" indent="0">
              <a:buNone/>
            </a:pPr>
            <a:r>
              <a:rPr lang="en-US" sz="3400" b="1">
                <a:solidFill>
                  <a:schemeClr val="accent5">
                    <a:lumMod val="75000"/>
                  </a:schemeClr>
                </a:solidFill>
              </a:rPr>
              <a:t>Protect Yourself </a:t>
            </a:r>
            <a:r>
              <a:rPr lang="en-US" sz="3400" b="1">
                <a:solidFill>
                  <a:schemeClr val="accent5">
                    <a:lumMod val="75000"/>
                  </a:schemeClr>
                </a:solidFill>
                <a:sym typeface="Wingdings" panose="05000000000000000000" pitchFamily="2" charset="2"/>
              </a:rPr>
              <a:t></a:t>
            </a:r>
            <a:r>
              <a:rPr lang="en-US" sz="3400" b="1">
                <a:solidFill>
                  <a:schemeClr val="accent5">
                    <a:lumMod val="75000"/>
                  </a:schemeClr>
                </a:solidFill>
              </a:rPr>
              <a:t> </a:t>
            </a:r>
            <a:r>
              <a:rPr lang="en-US" sz="3400"/>
              <a:t>Dispose of needles and other sharps correctly</a:t>
            </a: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93E9-CA3A-01E4-EDA3-81682DD2BE18}"/>
              </a:ext>
            </a:extLst>
          </p:cNvPr>
          <p:cNvSpPr>
            <a:spLocks noGrp="1"/>
          </p:cNvSpPr>
          <p:nvPr>
            <p:ph type="title" idx="4294967295"/>
          </p:nvPr>
        </p:nvSpPr>
        <p:spPr>
          <a:xfrm>
            <a:off x="315686" y="840138"/>
            <a:ext cx="10515600" cy="1325563"/>
          </a:xfrm>
          <a:prstGeom prst="rect">
            <a:avLst/>
          </a:prstGeom>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549458858"/>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1_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Props1.xml><?xml version="1.0" encoding="utf-8"?>
<ds:datastoreItem xmlns:ds="http://schemas.openxmlformats.org/officeDocument/2006/customXml" ds:itemID="{711CA9D7-6D3A-4F6F-9D8B-47C7D934B0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6545DE-1219-4FB9-A613-CF80211DF2E1}">
  <ds:schemaRefs>
    <ds:schemaRef ds:uri="http://schemas.microsoft.com/sharepoint/v3/contenttype/forms"/>
  </ds:schemaRefs>
</ds:datastoreItem>
</file>

<file path=customXml/itemProps3.xml><?xml version="1.0" encoding="utf-8"?>
<ds:datastoreItem xmlns:ds="http://schemas.openxmlformats.org/officeDocument/2006/customXml" ds:itemID="{CF1A335F-EB21-4E29-8F62-6300B08DB8A3}">
  <ds:schemaRefs>
    <ds:schemaRef ds:uri="http://schemas.microsoft.com/office/2006/documentManagement/types"/>
    <ds:schemaRef ds:uri="http://www.w3.org/XML/1998/namespace"/>
    <ds:schemaRef ds:uri="92755842-7d90-42cb-908a-60c9d0f80263"/>
    <ds:schemaRef ds:uri="http://schemas.openxmlformats.org/package/2006/metadata/core-properties"/>
    <ds:schemaRef ds:uri="http://purl.org/dc/elements/1.1/"/>
    <ds:schemaRef ds:uri="http://purl.org/dc/terms/"/>
    <ds:schemaRef ds:uri="http://schemas.microsoft.com/office/infopath/2007/PartnerControls"/>
    <ds:schemaRef ds:uri="1797f4f8-33a2-45a6-8266-9e0275b06b25"/>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DHQP_ATSDR Combined</Template>
  <TotalTime>6</TotalTime>
  <Words>2876</Words>
  <Application>Microsoft Office PowerPoint</Application>
  <PresentationFormat>Widescreen</PresentationFormat>
  <Paragraphs>222</Paragraphs>
  <Slides>17</Slides>
  <Notes>16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Calibri Light</vt:lpstr>
      <vt:lpstr>Myriad Web Pro</vt:lpstr>
      <vt:lpstr>Wingdings</vt:lpstr>
      <vt:lpstr>DHQP_ATSDR Combined</vt:lpstr>
      <vt:lpstr>1_DHQP_ATSDR Combined</vt:lpstr>
      <vt:lpstr>Infection Prevention and Control (IPC) for Ebola or Marburg: Injection Safety  </vt:lpstr>
      <vt:lpstr>Learning Objectives</vt:lpstr>
      <vt:lpstr>Discuss</vt:lpstr>
      <vt:lpstr>Why Injection Safety?</vt:lpstr>
      <vt:lpstr>7 Steps  for Safe Injections </vt:lpstr>
      <vt:lpstr>Step 1: Hand Hygiene</vt:lpstr>
      <vt:lpstr>Step 2: Clean Workspace</vt:lpstr>
      <vt:lpstr>Step 3: Sterile Needle and Syringe</vt:lpstr>
      <vt:lpstr>Step 4: Sterile medication vial</vt:lpstr>
      <vt:lpstr>Step 5: Skin preparation</vt:lpstr>
      <vt:lpstr>Step 6: Appropriate Collection of Sharps</vt:lpstr>
      <vt:lpstr>Step 7: Appropriate Waste Management</vt:lpstr>
      <vt:lpstr>Knowledge Check: Sharps Safety</vt:lpstr>
      <vt:lpstr>Feedback: Sharps Safety</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Injection Safety</dc:title>
  <dc:creator>Ponder, Marilyn (CDC/DDID/NCEZID/DHQP) (CTR)</dc:creator>
  <cp:lastModifiedBy>Ponder, Marilyn (CDC/NCEZID/DHQP/OD) (CTR)</cp:lastModifiedBy>
  <cp:revision>1</cp:revision>
  <dcterms:created xsi:type="dcterms:W3CDTF">2022-11-18T21:32:08Z</dcterms:created>
  <dcterms:modified xsi:type="dcterms:W3CDTF">2026-06-25T20:43:29Z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2022-11-18T22:04:30Z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b997f3a3-7fd6-4fcf-b66e-0b05ad9c3794</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ies>
</file>