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18"/>
  </p:notesMasterIdLst>
  <p:sldIdLst>
    <p:sldId id="301" r:id="rId5"/>
    <p:sldId id="322" r:id="rId6"/>
    <p:sldId id="593" r:id="rId7"/>
    <p:sldId id="597" r:id="rId8"/>
    <p:sldId id="324" r:id="rId9"/>
    <p:sldId id="575" r:id="rId10"/>
    <p:sldId id="598" r:id="rId11"/>
    <p:sldId id="599" r:id="rId12"/>
    <p:sldId id="596" r:id="rId13"/>
    <p:sldId id="600" r:id="rId14"/>
    <p:sldId id="601" r:id="rId15"/>
    <p:sldId id="602" r:id="rId16"/>
    <p:sldId id="321" r:id="rId1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46493A44-E4F9-9A55-A7A7-2BC1E5310015}" name="Brinsley-Rainisch, Kristin (CDC/DDID/NCEZID/DHQP)" initials="B(" userId="S::aof4@cdc.gov::5c23f4cd-6ac8-4e98-bcf1-e79ff5be2e29" providerId="AD"/>
  <p188:author id="{74873CA3-183E-6DA5-8DD9-6D3F260CF572}" name="Wilson, Katie (CDC/NCEZID/DHQP/IICB)" initials="KW" userId="S::vvd6@cdc.gov::b37c5cec-f22a-4653-a2f2-bcde195e618a" providerId="AD"/>
  <p188:author id="{F80247A9-1DE1-0F24-CE40-EF623018141F}" name="Capers, Catherine (Katy) (CDC/DDID/NCEZID/DHQP)" initials="C(" userId="S::ybz5@cdc.gov::ed1cbedc-bcb4-4ffd-bf81-f358b2108ce9"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477" autoAdjust="0"/>
  </p:normalViewPr>
  <p:slideViewPr>
    <p:cSldViewPr snapToGrid="0">
      <p:cViewPr varScale="1">
        <p:scale>
          <a:sx n="63" d="100"/>
          <a:sy n="63" d="100"/>
        </p:scale>
        <p:origin x="2394"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Claire (CDC/NCEZID/DHQP/IICB)" userId="S::rtx6@cdc.gov::33d6ebeb-4f87-43f9-9114-d895840b5f25" providerId="AD" clId="Web-{A1A6B1EA-8A8B-CC3B-224C-A1639AFE9308}"/>
    <pc:docChg chg="modSld">
      <pc:chgData name="Bailey, Claire (CDC/NCEZID/DHQP/IICB)" userId="S::rtx6@cdc.gov::33d6ebeb-4f87-43f9-9114-d895840b5f25" providerId="AD" clId="Web-{A1A6B1EA-8A8B-CC3B-224C-A1639AFE9308}" dt="2026-06-23T18:19:14.054" v="0" actId="20577"/>
      <pc:docMkLst>
        <pc:docMk/>
      </pc:docMkLst>
      <pc:sldChg chg="modSp modCm">
        <pc:chgData name="Bailey, Claire (CDC/NCEZID/DHQP/IICB)" userId="S::rtx6@cdc.gov::33d6ebeb-4f87-43f9-9114-d895840b5f25" providerId="AD" clId="Web-{A1A6B1EA-8A8B-CC3B-224C-A1639AFE9308}" dt="2026-06-23T18:19:14.054" v="0" actId="20577"/>
        <pc:sldMkLst>
          <pc:docMk/>
          <pc:sldMk cId="1258305840" sldId="599"/>
        </pc:sldMkLst>
        <pc:spChg chg="mod">
          <ac:chgData name="Bailey, Claire (CDC/NCEZID/DHQP/IICB)" userId="S::rtx6@cdc.gov::33d6ebeb-4f87-43f9-9114-d895840b5f25" providerId="AD" clId="Web-{A1A6B1EA-8A8B-CC3B-224C-A1639AFE9308}" dt="2026-06-23T18:19:14.054" v="0" actId="20577"/>
          <ac:spMkLst>
            <pc:docMk/>
            <pc:sldMk cId="1258305840" sldId="599"/>
            <ac:spMk id="2" creationId="{7B8E0758-2FB9-5DFF-2A50-6334C1A40E7A}"/>
          </ac:spMkLst>
        </pc:spChg>
        <pc:extLst>
          <p:ext xmlns:p="http://schemas.openxmlformats.org/presentationml/2006/main" uri="{D6D511B9-2390-475A-947B-AFAB55BFBCF1}">
            <pc226:cmChg xmlns:pc226="http://schemas.microsoft.com/office/powerpoint/2022/06/main/command" chg="mod">
              <pc226:chgData name="Bailey, Claire (CDC/NCEZID/DHQP/IICB)" userId="S::rtx6@cdc.gov::33d6ebeb-4f87-43f9-9114-d895840b5f25" providerId="AD" clId="Web-{A1A6B1EA-8A8B-CC3B-224C-A1639AFE9308}" dt="2026-06-23T18:19:14.054" v="0" actId="20577"/>
              <pc2:cmMkLst xmlns:pc2="http://schemas.microsoft.com/office/powerpoint/2019/9/main/command">
                <pc:docMk/>
                <pc:sldMk cId="1258305840" sldId="599"/>
                <pc2:cmMk id="{74E6195A-0A58-48F3-A73A-571029A17186}"/>
              </pc2:cmMkLst>
            </pc226:cmChg>
          </p:ext>
        </pc:extLst>
      </pc:sldChg>
    </pc:docChg>
  </pc:docChgLst>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6T15:49:34.915" v="952" actId="20577"/>
      <pc:docMkLst>
        <pc:docMk/>
      </pc:docMkLst>
      <pc:sldChg chg="modSp mod modNotesTx">
        <pc:chgData name="Ponder, Marilyn (CDC/NCEZID/DHQP/OD) (CTR)" userId="3999cd6a-e61a-4ada-a4ca-391c3b117a90" providerId="ADAL" clId="{3A7F2EDB-9B2D-4064-9672-575EACC82963}" dt="2026-06-26T15:49:34.915" v="952" actId="20577"/>
        <pc:sldMkLst>
          <pc:docMk/>
          <pc:sldMk cId="2017858724" sldId="301"/>
        </pc:sldMkLst>
        <pc:spChg chg="mod">
          <ac:chgData name="Ponder, Marilyn (CDC/NCEZID/DHQP/OD) (CTR)" userId="3999cd6a-e61a-4ada-a4ca-391c3b117a90" providerId="ADAL" clId="{3A7F2EDB-9B2D-4064-9672-575EACC82963}" dt="2026-06-25T16:42:30.791" v="717" actId="14100"/>
          <ac:spMkLst>
            <pc:docMk/>
            <pc:sldMk cId="2017858724" sldId="301"/>
            <ac:spMk id="11" creationId="{470738C6-8386-B7CC-6936-AAA032452098}"/>
          </ac:spMkLst>
        </pc:spChg>
        <pc:spChg chg="mod">
          <ac:chgData name="Ponder, Marilyn (CDC/NCEZID/DHQP/OD) (CTR)" userId="3999cd6a-e61a-4ada-a4ca-391c3b117a90" providerId="ADAL" clId="{3A7F2EDB-9B2D-4064-9672-575EACC82963}" dt="2026-06-25T20:43:00.517" v="898" actId="20577"/>
          <ac:spMkLst>
            <pc:docMk/>
            <pc:sldMk cId="2017858724" sldId="301"/>
            <ac:spMk id="14" creationId="{9666B7AE-F9ED-4B77-28D6-B69F26AD6F32}"/>
          </ac:spMkLst>
        </pc:spChg>
      </pc:sldChg>
      <pc:sldChg chg="modSp mod modNotesTx">
        <pc:chgData name="Ponder, Marilyn (CDC/NCEZID/DHQP/OD) (CTR)" userId="3999cd6a-e61a-4ada-a4ca-391c3b117a90" providerId="ADAL" clId="{3A7F2EDB-9B2D-4064-9672-575EACC82963}" dt="2026-06-25T16:44:52.112" v="800" actId="313"/>
        <pc:sldMkLst>
          <pc:docMk/>
          <pc:sldMk cId="1738108300" sldId="322"/>
        </pc:sldMkLst>
        <pc:spChg chg="mod">
          <ac:chgData name="Ponder, Marilyn (CDC/NCEZID/DHQP/OD) (CTR)" userId="3999cd6a-e61a-4ada-a4ca-391c3b117a90" providerId="ADAL" clId="{3A7F2EDB-9B2D-4064-9672-575EACC82963}" dt="2026-06-25T16:44:52.112" v="800" actId="313"/>
          <ac:spMkLst>
            <pc:docMk/>
            <pc:sldMk cId="1738108300" sldId="322"/>
            <ac:spMk id="3" creationId="{00000000-0000-0000-0000-000000000000}"/>
          </ac:spMkLst>
        </pc:spChg>
      </pc:sldChg>
      <pc:sldChg chg="modSp mod modNotesTx">
        <pc:chgData name="Ponder, Marilyn (CDC/NCEZID/DHQP/OD) (CTR)" userId="3999cd6a-e61a-4ada-a4ca-391c3b117a90" providerId="ADAL" clId="{3A7F2EDB-9B2D-4064-9672-575EACC82963}" dt="2026-06-25T16:45:21.226" v="809" actId="313"/>
        <pc:sldMkLst>
          <pc:docMk/>
          <pc:sldMk cId="3308319090" sldId="324"/>
        </pc:sldMkLst>
        <pc:spChg chg="mod">
          <ac:chgData name="Ponder, Marilyn (CDC/NCEZID/DHQP/OD) (CTR)" userId="3999cd6a-e61a-4ada-a4ca-391c3b117a90" providerId="ADAL" clId="{3A7F2EDB-9B2D-4064-9672-575EACC82963}" dt="2026-06-25T16:45:04.866" v="803" actId="313"/>
          <ac:spMkLst>
            <pc:docMk/>
            <pc:sldMk cId="3308319090" sldId="324"/>
            <ac:spMk id="2" creationId="{E0B6CE6B-7909-3607-1A2E-DD9C84F38D8D}"/>
          </ac:spMkLst>
        </pc:spChg>
      </pc:sldChg>
      <pc:sldChg chg="modSp mod modNotesTx">
        <pc:chgData name="Ponder, Marilyn (CDC/NCEZID/DHQP/OD) (CTR)" userId="3999cd6a-e61a-4ada-a4ca-391c3b117a90" providerId="ADAL" clId="{3A7F2EDB-9B2D-4064-9672-575EACC82963}" dt="2026-06-25T16:45:35.680" v="811" actId="313"/>
        <pc:sldMkLst>
          <pc:docMk/>
          <pc:sldMk cId="3513989161" sldId="575"/>
        </pc:sldMkLst>
        <pc:spChg chg="mod">
          <ac:chgData name="Ponder, Marilyn (CDC/NCEZID/DHQP/OD) (CTR)" userId="3999cd6a-e61a-4ada-a4ca-391c3b117a90" providerId="ADAL" clId="{3A7F2EDB-9B2D-4064-9672-575EACC82963}" dt="2026-06-25T16:45:34.152" v="810" actId="313"/>
          <ac:spMkLst>
            <pc:docMk/>
            <pc:sldMk cId="3513989161" sldId="575"/>
            <ac:spMk id="3" creationId="{9E3095EB-4BE0-CE67-80A9-FCCC4AD5FF44}"/>
          </ac:spMkLst>
        </pc:spChg>
      </pc:sldChg>
      <pc:sldChg chg="modSp mod modNotesTx">
        <pc:chgData name="Ponder, Marilyn (CDC/NCEZID/DHQP/OD) (CTR)" userId="3999cd6a-e61a-4ada-a4ca-391c3b117a90" providerId="ADAL" clId="{3A7F2EDB-9B2D-4064-9672-575EACC82963}" dt="2026-06-25T16:44:57.736" v="801" actId="313"/>
        <pc:sldMkLst>
          <pc:docMk/>
          <pc:sldMk cId="2240769657" sldId="593"/>
        </pc:sldMkLst>
        <pc:spChg chg="mod">
          <ac:chgData name="Ponder, Marilyn (CDC/NCEZID/DHQP/OD) (CTR)" userId="3999cd6a-e61a-4ada-a4ca-391c3b117a90" providerId="ADAL" clId="{3A7F2EDB-9B2D-4064-9672-575EACC82963}" dt="2026-06-25T16:44:46.254" v="798" actId="313"/>
          <ac:spMkLst>
            <pc:docMk/>
            <pc:sldMk cId="2240769657" sldId="593"/>
            <ac:spMk id="4" creationId="{A1D731A3-FF54-42A2-9E8D-DE7C703113A6}"/>
          </ac:spMkLst>
        </pc:spChg>
      </pc:sldChg>
      <pc:sldChg chg="modNotesTx">
        <pc:chgData name="Ponder, Marilyn (CDC/NCEZID/DHQP/OD) (CTR)" userId="3999cd6a-e61a-4ada-a4ca-391c3b117a90" providerId="ADAL" clId="{3A7F2EDB-9B2D-4064-9672-575EACC82963}" dt="2026-06-25T16:48:06.873" v="858" actId="313"/>
        <pc:sldMkLst>
          <pc:docMk/>
          <pc:sldMk cId="1728938281" sldId="596"/>
        </pc:sldMkLst>
      </pc:sldChg>
      <pc:sldChg chg="modSp mod">
        <pc:chgData name="Ponder, Marilyn (CDC/NCEZID/DHQP/OD) (CTR)" userId="3999cd6a-e61a-4ada-a4ca-391c3b117a90" providerId="ADAL" clId="{3A7F2EDB-9B2D-4064-9672-575EACC82963}" dt="2026-06-25T16:45:00.857" v="802" actId="313"/>
        <pc:sldMkLst>
          <pc:docMk/>
          <pc:sldMk cId="1615719895" sldId="597"/>
        </pc:sldMkLst>
        <pc:spChg chg="mod">
          <ac:chgData name="Ponder, Marilyn (CDC/NCEZID/DHQP/OD) (CTR)" userId="3999cd6a-e61a-4ada-a4ca-391c3b117a90" providerId="ADAL" clId="{3A7F2EDB-9B2D-4064-9672-575EACC82963}" dt="2026-06-25T16:45:00.857" v="802" actId="313"/>
          <ac:spMkLst>
            <pc:docMk/>
            <pc:sldMk cId="1615719895" sldId="597"/>
            <ac:spMk id="4" creationId="{A1D731A3-FF54-42A2-9E8D-DE7C703113A6}"/>
          </ac:spMkLst>
        </pc:spChg>
      </pc:sldChg>
      <pc:sldChg chg="modSp mod modCm modNotesTx">
        <pc:chgData name="Ponder, Marilyn (CDC/NCEZID/DHQP/OD) (CTR)" userId="3999cd6a-e61a-4ada-a4ca-391c3b117a90" providerId="ADAL" clId="{3A7F2EDB-9B2D-4064-9672-575EACC82963}" dt="2026-06-26T15:49:07.494" v="899" actId="20577"/>
        <pc:sldMkLst>
          <pc:docMk/>
          <pc:sldMk cId="1526065507" sldId="598"/>
        </pc:sldMkLst>
        <pc:spChg chg="mod">
          <ac:chgData name="Ponder, Marilyn (CDC/NCEZID/DHQP/OD) (CTR)" userId="3999cd6a-e61a-4ada-a4ca-391c3b117a90" providerId="ADAL" clId="{3A7F2EDB-9B2D-4064-9672-575EACC82963}" dt="2026-06-26T15:49:07.494" v="899" actId="20577"/>
          <ac:spMkLst>
            <pc:docMk/>
            <pc:sldMk cId="1526065507" sldId="598"/>
            <ac:spMk id="3" creationId="{4FB5A843-40B3-31C9-DFBC-5BD8D23FEB2F}"/>
          </ac:spMkLst>
        </pc:spChg>
        <pc:spChg chg="mod">
          <ac:chgData name="Ponder, Marilyn (CDC/NCEZID/DHQP/OD) (CTR)" userId="3999cd6a-e61a-4ada-a4ca-391c3b117a90" providerId="ADAL" clId="{3A7F2EDB-9B2D-4064-9672-575EACC82963}" dt="2026-06-25T16:47:03.898" v="854" actId="20577"/>
          <ac:spMkLst>
            <pc:docMk/>
            <pc:sldMk cId="1526065507" sldId="598"/>
            <ac:spMk id="6" creationId="{75BC79CE-E344-A06B-5264-76415D555A10}"/>
          </ac:spMkLst>
        </pc:spChg>
        <pc:extLst>
          <p:ext xmlns:p="http://schemas.openxmlformats.org/presentationml/2006/main" uri="{D6D511B9-2390-475A-947B-AFAB55BFBCF1}">
            <pc226:cmChg xmlns:pc226="http://schemas.microsoft.com/office/powerpoint/2022/06/main/command" chg="mod">
              <pc226:chgData name="Ponder, Marilyn (CDC/NCEZID/DHQP/OD) (CTR)" userId="3999cd6a-e61a-4ada-a4ca-391c3b117a90" providerId="ADAL" clId="{3A7F2EDB-9B2D-4064-9672-575EACC82963}" dt="2026-06-25T16:45:44.968" v="813" actId="20577"/>
              <pc2:cmMkLst xmlns:pc2="http://schemas.microsoft.com/office/powerpoint/2019/9/main/command">
                <pc:docMk/>
                <pc:sldMk cId="1526065507" sldId="598"/>
                <pc2:cmMk id="{D4F83E6E-2D13-4388-B161-685F005991B6}"/>
              </pc2:cmMkLst>
            </pc226:cmChg>
          </p:ext>
        </pc:extLst>
      </pc:sldChg>
      <pc:sldChg chg="modNotesTx">
        <pc:chgData name="Ponder, Marilyn (CDC/NCEZID/DHQP/OD) (CTR)" userId="3999cd6a-e61a-4ada-a4ca-391c3b117a90" providerId="ADAL" clId="{3A7F2EDB-9B2D-4064-9672-575EACC82963}" dt="2026-06-25T16:48:17.407" v="861" actId="313"/>
        <pc:sldMkLst>
          <pc:docMk/>
          <pc:sldMk cId="1258305840" sldId="599"/>
        </pc:sldMkLst>
      </pc:sldChg>
      <pc:sldChg chg="modSp mod modNotesTx">
        <pc:chgData name="Ponder, Marilyn (CDC/NCEZID/DHQP/OD) (CTR)" userId="3999cd6a-e61a-4ada-a4ca-391c3b117a90" providerId="ADAL" clId="{3A7F2EDB-9B2D-4064-9672-575EACC82963}" dt="2026-06-25T16:48:20.763" v="862" actId="313"/>
        <pc:sldMkLst>
          <pc:docMk/>
          <pc:sldMk cId="3055220302" sldId="600"/>
        </pc:sldMkLst>
        <pc:spChg chg="mod">
          <ac:chgData name="Ponder, Marilyn (CDC/NCEZID/DHQP/OD) (CTR)" userId="3999cd6a-e61a-4ada-a4ca-391c3b117a90" providerId="ADAL" clId="{3A7F2EDB-9B2D-4064-9672-575EACC82963}" dt="2026-06-25T16:48:11.599" v="859" actId="313"/>
          <ac:spMkLst>
            <pc:docMk/>
            <pc:sldMk cId="3055220302" sldId="600"/>
            <ac:spMk id="2" creationId="{544D9E9B-1C26-E348-4122-94FE77C7E612}"/>
          </ac:spMkLst>
        </pc:spChg>
      </pc:sldChg>
      <pc:sldChg chg="modSp mod modNotesTx">
        <pc:chgData name="Ponder, Marilyn (CDC/NCEZID/DHQP/OD) (CTR)" userId="3999cd6a-e61a-4ada-a4ca-391c3b117a90" providerId="ADAL" clId="{3A7F2EDB-9B2D-4064-9672-575EACC82963}" dt="2026-06-25T16:48:37.781" v="865" actId="313"/>
        <pc:sldMkLst>
          <pc:docMk/>
          <pc:sldMk cId="3617486559" sldId="601"/>
        </pc:sldMkLst>
        <pc:spChg chg="mod">
          <ac:chgData name="Ponder, Marilyn (CDC/NCEZID/DHQP/OD) (CTR)" userId="3999cd6a-e61a-4ada-a4ca-391c3b117a90" providerId="ADAL" clId="{3A7F2EDB-9B2D-4064-9672-575EACC82963}" dt="2026-06-25T16:48:24.943" v="863" actId="313"/>
          <ac:spMkLst>
            <pc:docMk/>
            <pc:sldMk cId="3617486559" sldId="601"/>
            <ac:spMk id="2" creationId="{528AB283-9DA9-0510-7968-9643A46F647A}"/>
          </ac:spMkLst>
        </pc:spChg>
      </pc:sldChg>
      <pc:sldChg chg="modSp mod modNotesTx">
        <pc:chgData name="Ponder, Marilyn (CDC/NCEZID/DHQP/OD) (CTR)" userId="3999cd6a-e61a-4ada-a4ca-391c3b117a90" providerId="ADAL" clId="{3A7F2EDB-9B2D-4064-9672-575EACC82963}" dt="2026-06-25T16:48:45.399" v="868" actId="313"/>
        <pc:sldMkLst>
          <pc:docMk/>
          <pc:sldMk cId="1586527409" sldId="602"/>
        </pc:sldMkLst>
        <pc:spChg chg="mod">
          <ac:chgData name="Ponder, Marilyn (CDC/NCEZID/DHQP/OD) (CTR)" userId="3999cd6a-e61a-4ada-a4ca-391c3b117a90" providerId="ADAL" clId="{3A7F2EDB-9B2D-4064-9672-575EACC82963}" dt="2026-06-25T16:48:39.054" v="866" actId="313"/>
          <ac:spMkLst>
            <pc:docMk/>
            <pc:sldMk cId="1586527409" sldId="602"/>
            <ac:spMk id="2" creationId="{1D531EDF-8098-62C0-1C43-2E1BABD0871C}"/>
          </ac:spMkLst>
        </pc:spChg>
      </pc:sldChg>
    </pc:docChg>
  </pc:docChgLst>
  <pc:docChgLst>
    <pc:chgData name="Bailey, Claire (CDC/NCEZID/DHQP/IICB)" userId="S::rtx6@cdc.gov::33d6ebeb-4f87-43f9-9114-d895840b5f25" providerId="AD" clId="Web-{CFD76E2D-1543-FA37-1774-8E304BE3678B}"/>
    <pc:docChg chg="mod modSld">
      <pc:chgData name="Bailey, Claire (CDC/NCEZID/DHQP/IICB)" userId="S::rtx6@cdc.gov::33d6ebeb-4f87-43f9-9114-d895840b5f25" providerId="AD" clId="Web-{CFD76E2D-1543-FA37-1774-8E304BE3678B}" dt="2026-06-23T16:18:22.924" v="180" actId="20577"/>
      <pc:docMkLst>
        <pc:docMk/>
      </pc:docMkLst>
      <pc:sldChg chg="modNotes">
        <pc:chgData name="Bailey, Claire (CDC/NCEZID/DHQP/IICB)" userId="S::rtx6@cdc.gov::33d6ebeb-4f87-43f9-9114-d895840b5f25" providerId="AD" clId="Web-{CFD76E2D-1543-FA37-1774-8E304BE3678B}" dt="2026-06-23T15:48:00.990" v="1"/>
        <pc:sldMkLst>
          <pc:docMk/>
          <pc:sldMk cId="2240769657" sldId="593"/>
        </pc:sldMkLst>
      </pc:sldChg>
      <pc:sldChg chg="modSp">
        <pc:chgData name="Bailey, Claire (CDC/NCEZID/DHQP/IICB)" userId="S::rtx6@cdc.gov::33d6ebeb-4f87-43f9-9114-d895840b5f25" providerId="AD" clId="Web-{CFD76E2D-1543-FA37-1774-8E304BE3678B}" dt="2026-06-23T16:18:22.924" v="180" actId="20577"/>
        <pc:sldMkLst>
          <pc:docMk/>
          <pc:sldMk cId="1728938281" sldId="596"/>
        </pc:sldMkLst>
        <pc:spChg chg="mod">
          <ac:chgData name="Bailey, Claire (CDC/NCEZID/DHQP/IICB)" userId="S::rtx6@cdc.gov::33d6ebeb-4f87-43f9-9114-d895840b5f25" providerId="AD" clId="Web-{CFD76E2D-1543-FA37-1774-8E304BE3678B}" dt="2026-06-23T16:18:22.924" v="180" actId="20577"/>
          <ac:spMkLst>
            <pc:docMk/>
            <pc:sldMk cId="1728938281" sldId="596"/>
            <ac:spMk id="9" creationId="{0A14CDFD-3578-47CC-BE22-8A9D1420B5E4}"/>
          </ac:spMkLst>
        </pc:spChg>
      </pc:sldChg>
      <pc:sldChg chg="modSp modCm modNotes">
        <pc:chgData name="Bailey, Claire (CDC/NCEZID/DHQP/IICB)" userId="S::rtx6@cdc.gov::33d6ebeb-4f87-43f9-9114-d895840b5f25" providerId="AD" clId="Web-{CFD76E2D-1543-FA37-1774-8E304BE3678B}" dt="2026-06-23T16:08:24.800" v="163" actId="20577"/>
        <pc:sldMkLst>
          <pc:docMk/>
          <pc:sldMk cId="1526065507" sldId="598"/>
        </pc:sldMkLst>
        <pc:spChg chg="mod">
          <ac:chgData name="Bailey, Claire (CDC/NCEZID/DHQP/IICB)" userId="S::rtx6@cdc.gov::33d6ebeb-4f87-43f9-9114-d895840b5f25" providerId="AD" clId="Web-{CFD76E2D-1543-FA37-1774-8E304BE3678B}" dt="2026-06-23T16:08:24.800" v="163" actId="20577"/>
          <ac:spMkLst>
            <pc:docMk/>
            <pc:sldMk cId="1526065507" sldId="598"/>
            <ac:spMk id="3" creationId="{4FB5A843-40B3-31C9-DFBC-5BD8D23FEB2F}"/>
          </ac:spMkLst>
        </pc:spChg>
        <pc:spChg chg="mod">
          <ac:chgData name="Bailey, Claire (CDC/NCEZID/DHQP/IICB)" userId="S::rtx6@cdc.gov::33d6ebeb-4f87-43f9-9114-d895840b5f25" providerId="AD" clId="Web-{CFD76E2D-1543-FA37-1774-8E304BE3678B}" dt="2026-06-23T16:03:49.410" v="29" actId="1076"/>
          <ac:spMkLst>
            <pc:docMk/>
            <pc:sldMk cId="1526065507" sldId="598"/>
            <ac:spMk id="6" creationId="{75BC79CE-E344-A06B-5264-76415D555A10}"/>
          </ac:spMkLst>
        </pc:spChg>
        <pc:extLst>
          <p:ext xmlns:p="http://schemas.openxmlformats.org/presentationml/2006/main" uri="{D6D511B9-2390-475A-947B-AFAB55BFBCF1}">
            <pc226:cmChg xmlns:pc226="http://schemas.microsoft.com/office/powerpoint/2022/06/main/command" chg="mod">
              <pc226:chgData name="Bailey, Claire (CDC/NCEZID/DHQP/IICB)" userId="S::rtx6@cdc.gov::33d6ebeb-4f87-43f9-9114-d895840b5f25" providerId="AD" clId="Web-{CFD76E2D-1543-FA37-1774-8E304BE3678B}" dt="2026-06-23T16:08:24.800" v="163" actId="20577"/>
              <pc2:cmMkLst xmlns:pc2="http://schemas.microsoft.com/office/powerpoint/2019/9/main/command">
                <pc:docMk/>
                <pc:sldMk cId="1526065507" sldId="598"/>
                <pc2:cmMk id="{D4F83E6E-2D13-4388-B161-685F005991B6}"/>
              </pc2:cmMkLst>
            </pc226:cmChg>
          </p:ext>
        </pc:extLst>
      </pc:sldChg>
      <pc:sldChg chg="modSp modCm modNotes">
        <pc:chgData name="Bailey, Claire (CDC/NCEZID/DHQP/IICB)" userId="S::rtx6@cdc.gov::33d6ebeb-4f87-43f9-9114-d895840b5f25" providerId="AD" clId="Web-{CFD76E2D-1543-FA37-1774-8E304BE3678B}" dt="2026-06-23T16:14:30.471" v="173"/>
        <pc:sldMkLst>
          <pc:docMk/>
          <pc:sldMk cId="1258305840" sldId="599"/>
        </pc:sldMkLst>
        <pc:spChg chg="mod">
          <ac:chgData name="Bailey, Claire (CDC/NCEZID/DHQP/IICB)" userId="S::rtx6@cdc.gov::33d6ebeb-4f87-43f9-9114-d895840b5f25" providerId="AD" clId="Web-{CFD76E2D-1543-FA37-1774-8E304BE3678B}" dt="2026-06-23T16:14:01.456" v="171" actId="20577"/>
          <ac:spMkLst>
            <pc:docMk/>
            <pc:sldMk cId="1258305840" sldId="599"/>
            <ac:spMk id="2" creationId="{7B8E0758-2FB9-5DFF-2A50-6334C1A40E7A}"/>
          </ac:spMkLst>
        </pc:spChg>
        <pc:extLst>
          <p:ext xmlns:p="http://schemas.openxmlformats.org/presentationml/2006/main" uri="{D6D511B9-2390-475A-947B-AFAB55BFBCF1}">
            <pc226:cmChg xmlns:pc226="http://schemas.microsoft.com/office/powerpoint/2022/06/main/command" chg="mod">
              <pc226:chgData name="Bailey, Claire (CDC/NCEZID/DHQP/IICB)" userId="S::rtx6@cdc.gov::33d6ebeb-4f87-43f9-9114-d895840b5f25" providerId="AD" clId="Web-{CFD76E2D-1543-FA37-1774-8E304BE3678B}" dt="2026-06-23T16:14:01.456" v="171" actId="20577"/>
              <pc2:cmMkLst xmlns:pc2="http://schemas.microsoft.com/office/powerpoint/2019/9/main/command">
                <pc:docMk/>
                <pc:sldMk cId="1258305840" sldId="599"/>
                <pc2:cmMk id="{74E6195A-0A58-48F3-A73A-571029A17186}"/>
              </pc2:cmMkLst>
            </pc226:cmChg>
          </p:ext>
        </pc:ext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19:36:04.860" v="223" actId="313"/>
      <pc:docMkLst>
        <pc:docMk/>
      </pc:docMkLst>
      <pc:sldChg chg="modSp mod modNotesTx">
        <pc:chgData name="Wilson, Katie (CDC/NCEZID/DHQP/IICB)" userId="b37c5cec-f22a-4653-a2f2-bcde195e618a" providerId="ADAL" clId="{39A627F9-307D-4CD0-B804-E726D5514209}" dt="2026-06-24T19:30:40.308" v="30" actId="20577"/>
        <pc:sldMkLst>
          <pc:docMk/>
          <pc:sldMk cId="2017858724" sldId="301"/>
        </pc:sldMkLst>
        <pc:spChg chg="mod">
          <ac:chgData name="Wilson, Katie (CDC/NCEZID/DHQP/IICB)" userId="b37c5cec-f22a-4653-a2f2-bcde195e618a" providerId="ADAL" clId="{39A627F9-307D-4CD0-B804-E726D5514209}" dt="2026-06-24T19:29:53.082" v="24" actId="20577"/>
          <ac:spMkLst>
            <pc:docMk/>
            <pc:sldMk cId="2017858724" sldId="301"/>
            <ac:spMk id="11" creationId="{470738C6-8386-B7CC-6936-AAA032452098}"/>
          </ac:spMkLst>
        </pc:spChg>
      </pc:sldChg>
      <pc:sldChg chg="modSp mod modNotesTx">
        <pc:chgData name="Wilson, Katie (CDC/NCEZID/DHQP/IICB)" userId="b37c5cec-f22a-4653-a2f2-bcde195e618a" providerId="ADAL" clId="{39A627F9-307D-4CD0-B804-E726D5514209}" dt="2026-06-24T19:30:50.641" v="33" actId="313"/>
        <pc:sldMkLst>
          <pc:docMk/>
          <pc:sldMk cId="1738108300" sldId="322"/>
        </pc:sldMkLst>
        <pc:spChg chg="mod">
          <ac:chgData name="Wilson, Katie (CDC/NCEZID/DHQP/IICB)" userId="b37c5cec-f22a-4653-a2f2-bcde195e618a" providerId="ADAL" clId="{39A627F9-307D-4CD0-B804-E726D5514209}" dt="2026-06-24T19:30:49.613" v="32" actId="313"/>
          <ac:spMkLst>
            <pc:docMk/>
            <pc:sldMk cId="1738108300" sldId="322"/>
            <ac:spMk id="3" creationId="{00000000-0000-0000-0000-000000000000}"/>
          </ac:spMkLst>
        </pc:spChg>
      </pc:sldChg>
      <pc:sldChg chg="modSp mod modNotesTx">
        <pc:chgData name="Wilson, Katie (CDC/NCEZID/DHQP/IICB)" userId="b37c5cec-f22a-4653-a2f2-bcde195e618a" providerId="ADAL" clId="{39A627F9-307D-4CD0-B804-E726D5514209}" dt="2026-06-24T19:35:24.996" v="194" actId="313"/>
        <pc:sldMkLst>
          <pc:docMk/>
          <pc:sldMk cId="3308319090" sldId="324"/>
        </pc:sldMkLst>
        <pc:spChg chg="mod">
          <ac:chgData name="Wilson, Katie (CDC/NCEZID/DHQP/IICB)" userId="b37c5cec-f22a-4653-a2f2-bcde195e618a" providerId="ADAL" clId="{39A627F9-307D-4CD0-B804-E726D5514209}" dt="2026-06-24T19:30:56.546" v="37" actId="313"/>
          <ac:spMkLst>
            <pc:docMk/>
            <pc:sldMk cId="3308319090" sldId="324"/>
            <ac:spMk id="2" creationId="{E0B6CE6B-7909-3607-1A2E-DD9C84F38D8D}"/>
          </ac:spMkLst>
        </pc:spChg>
      </pc:sldChg>
      <pc:sldChg chg="modSp mod modNotesTx">
        <pc:chgData name="Wilson, Katie (CDC/NCEZID/DHQP/IICB)" userId="b37c5cec-f22a-4653-a2f2-bcde195e618a" providerId="ADAL" clId="{39A627F9-307D-4CD0-B804-E726D5514209}" dt="2026-06-24T19:36:04.860" v="223" actId="313"/>
        <pc:sldMkLst>
          <pc:docMk/>
          <pc:sldMk cId="3513989161" sldId="575"/>
        </pc:sldMkLst>
        <pc:spChg chg="mod">
          <ac:chgData name="Wilson, Katie (CDC/NCEZID/DHQP/IICB)" userId="b37c5cec-f22a-4653-a2f2-bcde195e618a" providerId="ADAL" clId="{39A627F9-307D-4CD0-B804-E726D5514209}" dt="2026-06-24T19:35:54.668" v="221" actId="20577"/>
          <ac:spMkLst>
            <pc:docMk/>
            <pc:sldMk cId="3513989161" sldId="575"/>
            <ac:spMk id="3" creationId="{9E3095EB-4BE0-CE67-80A9-FCCC4AD5FF44}"/>
          </ac:spMkLst>
        </pc:spChg>
      </pc:sldChg>
      <pc:sldChg chg="modSp mod modNotesTx">
        <pc:chgData name="Wilson, Katie (CDC/NCEZID/DHQP/IICB)" userId="b37c5cec-f22a-4653-a2f2-bcde195e618a" providerId="ADAL" clId="{39A627F9-307D-4CD0-B804-E726D5514209}" dt="2026-06-24T19:33:24.301" v="115" actId="20577"/>
        <pc:sldMkLst>
          <pc:docMk/>
          <pc:sldMk cId="2240769657" sldId="593"/>
        </pc:sldMkLst>
        <pc:spChg chg="mod">
          <ac:chgData name="Wilson, Katie (CDC/NCEZID/DHQP/IICB)" userId="b37c5cec-f22a-4653-a2f2-bcde195e618a" providerId="ADAL" clId="{39A627F9-307D-4CD0-B804-E726D5514209}" dt="2026-06-24T19:30:52.601" v="34" actId="313"/>
          <ac:spMkLst>
            <pc:docMk/>
            <pc:sldMk cId="2240769657" sldId="593"/>
            <ac:spMk id="4" creationId="{A1D731A3-FF54-42A2-9E8D-DE7C703113A6}"/>
          </ac:spMkLst>
        </pc:spChg>
      </pc:sldChg>
      <pc:sldChg chg="modNotesTx">
        <pc:chgData name="Wilson, Katie (CDC/NCEZID/DHQP/IICB)" userId="b37c5cec-f22a-4653-a2f2-bcde195e618a" providerId="ADAL" clId="{39A627F9-307D-4CD0-B804-E726D5514209}" dt="2026-06-24T19:35:30.025" v="195" actId="313"/>
        <pc:sldMkLst>
          <pc:docMk/>
          <pc:sldMk cId="1728938281" sldId="596"/>
        </pc:sldMkLst>
      </pc:sldChg>
      <pc:sldChg chg="modSp mod">
        <pc:chgData name="Wilson, Katie (CDC/NCEZID/DHQP/IICB)" userId="b37c5cec-f22a-4653-a2f2-bcde195e618a" providerId="ADAL" clId="{39A627F9-307D-4CD0-B804-E726D5514209}" dt="2026-06-24T19:30:55.388" v="36" actId="313"/>
        <pc:sldMkLst>
          <pc:docMk/>
          <pc:sldMk cId="1615719895" sldId="597"/>
        </pc:sldMkLst>
        <pc:spChg chg="mod">
          <ac:chgData name="Wilson, Katie (CDC/NCEZID/DHQP/IICB)" userId="b37c5cec-f22a-4653-a2f2-bcde195e618a" providerId="ADAL" clId="{39A627F9-307D-4CD0-B804-E726D5514209}" dt="2026-06-24T19:30:55.388" v="36" actId="313"/>
          <ac:spMkLst>
            <pc:docMk/>
            <pc:sldMk cId="1615719895" sldId="597"/>
            <ac:spMk id="4" creationId="{A1D731A3-FF54-42A2-9E8D-DE7C703113A6}"/>
          </ac:spMkLst>
        </pc:spChg>
      </pc:sldChg>
      <pc:sldChg chg="modSp mod modCm modNotesTx">
        <pc:chgData name="Wilson, Katie (CDC/NCEZID/DHQP/IICB)" userId="b37c5cec-f22a-4653-a2f2-bcde195e618a" providerId="ADAL" clId="{39A627F9-307D-4CD0-B804-E726D5514209}" dt="2026-06-24T19:34:39.665" v="186" actId="313"/>
        <pc:sldMkLst>
          <pc:docMk/>
          <pc:sldMk cId="1526065507" sldId="598"/>
        </pc:sldMkLst>
        <pc:spChg chg="mod">
          <ac:chgData name="Wilson, Katie (CDC/NCEZID/DHQP/IICB)" userId="b37c5cec-f22a-4653-a2f2-bcde195e618a" providerId="ADAL" clId="{39A627F9-307D-4CD0-B804-E726D5514209}" dt="2026-06-24T19:31:31.786" v="44" actId="20577"/>
          <ac:spMkLst>
            <pc:docMk/>
            <pc:sldMk cId="1526065507" sldId="598"/>
            <ac:spMk id="3" creationId="{4FB5A843-40B3-31C9-DFBC-5BD8D23FEB2F}"/>
          </ac:spMkLst>
        </pc:spChg>
        <pc:spChg chg="mod">
          <ac:chgData name="Wilson, Katie (CDC/NCEZID/DHQP/IICB)" userId="b37c5cec-f22a-4653-a2f2-bcde195e618a" providerId="ADAL" clId="{39A627F9-307D-4CD0-B804-E726D5514209}" dt="2026-06-24T19:34:26.258" v="184" actId="20577"/>
          <ac:spMkLst>
            <pc:docMk/>
            <pc:sldMk cId="1526065507" sldId="598"/>
            <ac:spMk id="6" creationId="{75BC79CE-E344-A06B-5264-76415D555A10}"/>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19:31:31.786" v="44" actId="20577"/>
              <pc2:cmMkLst xmlns:pc2="http://schemas.microsoft.com/office/powerpoint/2019/9/main/command">
                <pc:docMk/>
                <pc:sldMk cId="1526065507" sldId="598"/>
                <pc2:cmMk id="{D4F83E6E-2D13-4388-B161-685F005991B6}"/>
              </pc2:cmMkLst>
            </pc226:cmChg>
          </p:ext>
        </pc:extLst>
      </pc:sldChg>
      <pc:sldChg chg="modNotesTx">
        <pc:chgData name="Wilson, Katie (CDC/NCEZID/DHQP/IICB)" userId="b37c5cec-f22a-4653-a2f2-bcde195e618a" providerId="ADAL" clId="{39A627F9-307D-4CD0-B804-E726D5514209}" dt="2026-06-24T19:36:00.071" v="222" actId="313"/>
        <pc:sldMkLst>
          <pc:docMk/>
          <pc:sldMk cId="1258305840" sldId="599"/>
        </pc:sldMkLst>
      </pc:sldChg>
      <pc:sldChg chg="modSp mod modNotesTx">
        <pc:chgData name="Wilson, Katie (CDC/NCEZID/DHQP/IICB)" userId="b37c5cec-f22a-4653-a2f2-bcde195e618a" providerId="ADAL" clId="{39A627F9-307D-4CD0-B804-E726D5514209}" dt="2026-06-24T19:35:38.917" v="196" actId="313"/>
        <pc:sldMkLst>
          <pc:docMk/>
          <pc:sldMk cId="3055220302" sldId="600"/>
        </pc:sldMkLst>
        <pc:spChg chg="mod">
          <ac:chgData name="Wilson, Katie (CDC/NCEZID/DHQP/IICB)" userId="b37c5cec-f22a-4653-a2f2-bcde195e618a" providerId="ADAL" clId="{39A627F9-307D-4CD0-B804-E726D5514209}" dt="2026-06-24T19:34:57.142" v="188" actId="313"/>
          <ac:spMkLst>
            <pc:docMk/>
            <pc:sldMk cId="3055220302" sldId="600"/>
            <ac:spMk id="2" creationId="{544D9E9B-1C26-E348-4122-94FE77C7E612}"/>
          </ac:spMkLst>
        </pc:spChg>
      </pc:sldChg>
      <pc:sldChg chg="modSp mod modNotesTx">
        <pc:chgData name="Wilson, Katie (CDC/NCEZID/DHQP/IICB)" userId="b37c5cec-f22a-4653-a2f2-bcde195e618a" providerId="ADAL" clId="{39A627F9-307D-4CD0-B804-E726D5514209}" dt="2026-06-24T19:35:41.167" v="197" actId="313"/>
        <pc:sldMkLst>
          <pc:docMk/>
          <pc:sldMk cId="3617486559" sldId="601"/>
        </pc:sldMkLst>
        <pc:spChg chg="mod">
          <ac:chgData name="Wilson, Katie (CDC/NCEZID/DHQP/IICB)" userId="b37c5cec-f22a-4653-a2f2-bcde195e618a" providerId="ADAL" clId="{39A627F9-307D-4CD0-B804-E726D5514209}" dt="2026-06-24T19:35:03.127" v="190" actId="313"/>
          <ac:spMkLst>
            <pc:docMk/>
            <pc:sldMk cId="3617486559" sldId="601"/>
            <ac:spMk id="2" creationId="{528AB283-9DA9-0510-7968-9643A46F647A}"/>
          </ac:spMkLst>
        </pc:spChg>
      </pc:sldChg>
      <pc:sldChg chg="modSp mod modNotesTx">
        <pc:chgData name="Wilson, Katie (CDC/NCEZID/DHQP/IICB)" userId="b37c5cec-f22a-4653-a2f2-bcde195e618a" providerId="ADAL" clId="{39A627F9-307D-4CD0-B804-E726D5514209}" dt="2026-06-24T19:35:09.157" v="193" actId="313"/>
        <pc:sldMkLst>
          <pc:docMk/>
          <pc:sldMk cId="1586527409" sldId="602"/>
        </pc:sldMkLst>
        <pc:spChg chg="mod">
          <ac:chgData name="Wilson, Katie (CDC/NCEZID/DHQP/IICB)" userId="b37c5cec-f22a-4653-a2f2-bcde195e618a" providerId="ADAL" clId="{39A627F9-307D-4CD0-B804-E726D5514209}" dt="2026-06-24T19:35:06.956" v="192" actId="313"/>
          <ac:spMkLst>
            <pc:docMk/>
            <pc:sldMk cId="1586527409" sldId="602"/>
            <ac:spMk id="2" creationId="{1D531EDF-8098-62C0-1C43-2E1BABD087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A50357-4336-47A4-A02C-B93450661D31}"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15D9A9-A506-41D6-9785-AAB7485709AC}" type="slidenum">
              <a:rPr lang="en-US" smtClean="0"/>
              <a:t>‹#›</a:t>
            </a:fld>
            <a:endParaRPr lang="en-US"/>
          </a:p>
        </p:txBody>
      </p:sp>
    </p:spTree>
    <p:extLst>
      <p:ext uri="{BB962C8B-B14F-4D97-AF65-F5344CB8AC3E}">
        <p14:creationId xmlns:p14="http://schemas.microsoft.com/office/powerpoint/2010/main" val="790982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Intended Audience</a:t>
            </a:r>
            <a:r>
              <a:rPr lang="en-US" sz="1200" i="1" kern="1200" dirty="0">
                <a:solidFill>
                  <a:schemeClr val="tx1"/>
                </a:solidFill>
                <a:effectLst/>
                <a:latin typeface="+mn-lt"/>
                <a:ea typeface="+mn-ea"/>
                <a:cs typeface="+mn-cs"/>
              </a:rPr>
              <a:t>: This presentation focuses on what </a:t>
            </a:r>
            <a:r>
              <a:rPr lang="en-US" sz="1200" b="1" i="1" kern="1200" dirty="0">
                <a:solidFill>
                  <a:schemeClr val="tx1"/>
                </a:solidFill>
                <a:effectLst/>
                <a:latin typeface="+mn-lt"/>
                <a:ea typeface="+mn-ea"/>
                <a:cs typeface="+mn-cs"/>
              </a:rPr>
              <a:t>healthcare workers </a:t>
            </a:r>
            <a:r>
              <a:rPr lang="en-US" sz="1200" i="1" kern="1200" dirty="0">
                <a:solidFill>
                  <a:schemeClr val="tx1"/>
                </a:solidFill>
                <a:effectLst/>
                <a:latin typeface="+mn-lt"/>
                <a:ea typeface="+mn-ea"/>
                <a:cs typeface="+mn-cs"/>
              </a:rPr>
              <a:t>should know about monitoring healthcare workers and inpatients for Ebola disease (Ebola) and Marburg virus disease (Marburg). This session builds on general information about screening for Ebola or Marburg found in Slide Deck 1 for healthcare workers found at </a:t>
            </a:r>
            <a:r>
              <a:rPr lang="en-US" i="1" dirty="0"/>
              <a:t>the IPC for Ebola or Marburg web page on </a:t>
            </a:r>
            <a:r>
              <a:rPr lang="en-US" i="1" err="1"/>
              <a:t>cdc</a:t>
            </a:r>
            <a:r>
              <a:rPr lang="en-US" i="1"/>
              <a:t>.gov.</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published in sequence with the expectation that participants will progress through the series. You may, however, mix and match content to meet participant needs, and in these cases, you will need to adjust the sample script accordingly.</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Estimated time with audience participation</a:t>
            </a:r>
            <a:r>
              <a:rPr lang="en-US" sz="1200" kern="1200" dirty="0">
                <a:solidFill>
                  <a:schemeClr val="tx1"/>
                </a:solidFill>
                <a:effectLst/>
                <a:latin typeface="+mn-lt"/>
                <a:ea typeface="+mn-ea"/>
                <a:cs typeface="+mn-cs"/>
              </a:rPr>
              <a:t>: 15 minutes</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Script</a:t>
            </a:r>
            <a:r>
              <a:rPr lang="en-US" sz="1200" i="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Welcome! Today we'll be focusing on monitoring healthcare workers and inpatients in your facility for Ebola disease – or Ebola – and Marburg virus disease – or Marburg</a:t>
            </a:r>
            <a:r>
              <a:rPr lang="en-US" sz="1200" kern="1200" baseline="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We’re going to talk</a:t>
            </a:r>
            <a:r>
              <a:rPr lang="en-US" sz="1200" kern="1200" baseline="0" dirty="0">
                <a:solidFill>
                  <a:schemeClr val="tx1"/>
                </a:solidFill>
                <a:effectLst/>
                <a:latin typeface="+mn-lt"/>
                <a:ea typeface="+mn-ea"/>
                <a:cs typeface="+mn-cs"/>
              </a:rPr>
              <a:t> about why this monitoring is important for your safety and the safety of those around you, and then we’ll discuss the general process for these types of monitoring.</a:t>
            </a:r>
            <a:endParaRPr lang="en-US" sz="1200" kern="1200" dirty="0">
              <a:solidFill>
                <a:schemeClr val="tx1"/>
              </a:solidFill>
              <a:effectLst/>
              <a:latin typeface="+mn-lt"/>
              <a:ea typeface="+mn-ea"/>
              <a:cs typeface="+mn-cs"/>
            </a:endParaRP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three learning objectives for today.</a:t>
            </a:r>
            <a:r>
              <a:rPr lang="en-US" baseline="0" dirty="0"/>
              <a:t> By the end of our time together today, you should be able to </a:t>
            </a:r>
            <a:r>
              <a:rPr lang="en-US" sz="1200" baseline="0" dirty="0">
                <a:solidFill>
                  <a:srgbClr val="000000"/>
                </a:solidFill>
                <a:latin typeface="Calibri"/>
                <a:cs typeface="Calibri"/>
              </a:rPr>
              <a:t>e</a:t>
            </a:r>
            <a:r>
              <a:rPr lang="en-US" sz="1200" dirty="0">
                <a:solidFill>
                  <a:srgbClr val="000000"/>
                </a:solidFill>
                <a:latin typeface="Calibri"/>
                <a:cs typeface="Calibri"/>
              </a:rPr>
              <a:t>xplain why healthcare worker monitoring and inpatient monitoring is important in the context of Ebola or Marburg. You should also be able to describe steps for monitoring inpatients.</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new information better. It also helps you, the instructor, to identify gaps in knowledge where you may need to spend extra time or add emphasis while teaching. Use this slide as an opportunity to let participants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r>
              <a:rPr lang="en-US" baseline="0" dirty="0"/>
              <a:t>To get us started, let’s review what you know about screening for Ebola or Marburg. When you screen someone entering your facility for </a:t>
            </a:r>
            <a:r>
              <a:rPr lang="en-US" dirty="0"/>
              <a:t>Ebola or Marburg</a:t>
            </a:r>
            <a:r>
              <a:rPr lang="en-US" baseline="0" dirty="0"/>
              <a:t>, the process involves two parts. Does anyone know what they are?</a:t>
            </a:r>
            <a:endParaRPr lang="en-US" baseline="0" dirty="0">
              <a:ea typeface="Calibri"/>
              <a:cs typeface="Calibri"/>
            </a:endParaRPr>
          </a:p>
          <a:p>
            <a:r>
              <a:rPr lang="en-US" i="1" baseline="0" dirty="0"/>
              <a:t>[Take answers from 2-3 participants.]</a:t>
            </a:r>
            <a:endParaRPr lang="en-US" i="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4045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Script:</a:t>
            </a:r>
          </a:p>
          <a:p>
            <a:r>
              <a:rPr lang="en-US" baseline="0" dirty="0"/>
              <a:t>[</a:t>
            </a:r>
            <a:r>
              <a:rPr lang="en-US" i="1" baseline="0" dirty="0"/>
              <a:t>As participants may have already stated:] </a:t>
            </a:r>
          </a:p>
          <a:p>
            <a:r>
              <a:rPr lang="en-US" baseline="0" dirty="0"/>
              <a:t>The two parts are a temperature check and a questionnaire that asks the person being screened about signs, symptoms, and potential risk factors. We’re going to talk in more detail today about using this screening method to monitor healthcare workers and people who might already be checked into your facility for other needs.</a:t>
            </a:r>
            <a:endParaRPr lang="en-US" i="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227791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start by talking about monitoring healthcare workers. In a previous session, we talked about the importance of screening anyone who enters your healthcare facility and isolating anyone suspected of having Ebola or Marburg to prevent transmission within the facility. Healthcare workers are no exception. They must be screened, too.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Healthcare workers are exposed to potential risks both within the facility where they work and within the community. They may be exposed to sick patients while at work. While not at work, they may interact with friends and family who are unknowingly ill with Ebola or Marburg, or they may be asked to provide informal care to friends and family who are sick.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If a healthcare worker is sick with Ebola or Marburg and comes to work, they might transmit Ebola or Marburg to their co-workers and/or the patients they treat. Screening healthcare workers before entry into a facility – just as you would screen everyone else – helps to quickly identify if they are ill</a:t>
            </a:r>
            <a:r>
              <a:rPr lang="en-US" dirty="0">
                <a:solidFill>
                  <a:srgbClr val="FF0000"/>
                </a:solidFill>
                <a:latin typeface="Calibri"/>
                <a:cs typeface="Calibri"/>
              </a:rPr>
              <a:t>, refer them for early care</a:t>
            </a:r>
            <a:r>
              <a:rPr lang="en-US" dirty="0">
                <a:solidFill>
                  <a:srgbClr val="000000"/>
                </a:solidFill>
                <a:latin typeface="Calibri"/>
                <a:cs typeface="Calibri"/>
              </a:rPr>
              <a:t>, and isolate them from others. This prevents the spread of Ebola or Marburg in your facility and helps protect you, your patients and co-workers, and your community from exposure to Ebola or Marburg.</a:t>
            </a:r>
            <a:endParaRPr lang="en-US" dirty="0"/>
          </a:p>
          <a:p>
            <a:endParaRPr lang="en-US" dirty="0"/>
          </a:p>
        </p:txBody>
      </p:sp>
      <p:sp>
        <p:nvSpPr>
          <p:cNvPr id="4" name="Slide Number Placeholder 3"/>
          <p:cNvSpPr>
            <a:spLocks noGrp="1"/>
          </p:cNvSpPr>
          <p:nvPr>
            <p:ph type="sldNum" sz="quarter" idx="5"/>
          </p:nvPr>
        </p:nvSpPr>
        <p:spPr/>
        <p:txBody>
          <a:bodyPr/>
          <a:lstStyle/>
          <a:p>
            <a:fld id="{4615D9A9-A506-41D6-9785-AAB7485709AC}" type="slidenum">
              <a:rPr lang="en-US" smtClean="0"/>
              <a:t>5</a:t>
            </a:fld>
            <a:endParaRPr lang="en-US"/>
          </a:p>
        </p:txBody>
      </p:sp>
    </p:spTree>
    <p:extLst>
      <p:ext uri="{BB962C8B-B14F-4D97-AF65-F5344CB8AC3E}">
        <p14:creationId xmlns:p14="http://schemas.microsoft.com/office/powerpoint/2010/main" val="396739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265" marR="0" lvl="0" indent="-342265"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The process for screening healthcare workers is the same as screening for anyone else entering your facilities. At the point of entry to the facility, they should have a temperature check and be questioned about the presence of any signs or symptoms and any recent exposures.</a:t>
            </a:r>
          </a:p>
          <a:p>
            <a:pPr marL="0" indent="0">
              <a:buNone/>
            </a:pPr>
            <a:endParaRPr lang="en-US" dirty="0">
              <a:solidFill>
                <a:srgbClr val="000000"/>
              </a:solidFill>
              <a:latin typeface="Calibri"/>
              <a:cs typeface="Calibri"/>
            </a:endParaRPr>
          </a:p>
          <a:p>
            <a:pPr marL="342265" indent="-342265"/>
            <a:r>
              <a:rPr lang="en-US" dirty="0">
                <a:solidFill>
                  <a:srgbClr val="000000"/>
                </a:solidFill>
                <a:latin typeface="Calibri"/>
                <a:cs typeface="Calibri"/>
              </a:rPr>
              <a:t>Healthcare workers should be encouraged and not penalized for reporting symptoms so that they don’t feel pressured to come to work while experiencing symptoms where they could potentially infect patients and co-workers. Given their high risk of exposure, if a healthcare worker is out sick, they should be quickly evaluated for possible Ebola or Marburg.</a:t>
            </a:r>
          </a:p>
          <a:p>
            <a:pPr marL="342265" indent="-342265"/>
            <a:endParaRPr lang="en-US" dirty="0">
              <a:solidFill>
                <a:srgbClr val="000000"/>
              </a:solidFill>
              <a:cs typeface="Calibri" panose="020F0502020204030204" pitchFamily="34" charset="0"/>
            </a:endParaRPr>
          </a:p>
          <a:p>
            <a:pPr marL="342265" indent="-342265"/>
            <a:r>
              <a:rPr lang="en-US" dirty="0">
                <a:solidFill>
                  <a:srgbClr val="000000"/>
                </a:solidFill>
                <a:latin typeface="Calibri"/>
                <a:cs typeface="Calibri"/>
              </a:rPr>
              <a:t>Beyond the screening process, healthcare worker monitoring involves keeping a record of healthcare workers entering patient isolation areas because they may be considered more high-risk for potential exposures. </a:t>
            </a:r>
            <a:endParaRPr lang="en-US" b="1" dirty="0">
              <a:solidFill>
                <a:srgbClr val="000000"/>
              </a:solidFill>
              <a:cs typeface="Calibri" panose="020F0502020204030204" pitchFamily="34" charset="0"/>
            </a:endParaRPr>
          </a:p>
        </p:txBody>
      </p:sp>
      <p:sp>
        <p:nvSpPr>
          <p:cNvPr id="4" name="Slide Number Placeholder 3"/>
          <p:cNvSpPr>
            <a:spLocks noGrp="1"/>
          </p:cNvSpPr>
          <p:nvPr>
            <p:ph type="sldNum" sz="quarter" idx="5"/>
          </p:nvPr>
        </p:nvSpPr>
        <p:spPr/>
        <p:txBody>
          <a:bodyPr/>
          <a:lstStyle/>
          <a:p>
            <a:fld id="{4615D9A9-A506-41D6-9785-AAB7485709AC}" type="slidenum">
              <a:rPr lang="en-US" smtClean="0"/>
              <a:t>6</a:t>
            </a:fld>
            <a:endParaRPr lang="en-US"/>
          </a:p>
        </p:txBody>
      </p:sp>
    </p:spTree>
    <p:extLst>
      <p:ext uri="{BB962C8B-B14F-4D97-AF65-F5344CB8AC3E}">
        <p14:creationId xmlns:p14="http://schemas.microsoft.com/office/powerpoint/2010/main" val="84642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areas of active Ebola or Marburg transmission, monitoring patients who have already been admitted to your facility for other reasons, including delivering a baby or treatment for a different illness, is also important so that you are quickly aware if they develop symptoms. Inpatient identification is an additional layer of screening.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Patients may be an unknown contact of someone sick with Ebola or Marburg or may be a registered contact who has not been followed. The incubation period for Ebola and Marburg is 2-21 days. Because the incubation period can be up to three weeks, some patients that have been exposed might not be having symptoms when they come to a healthcare facility for another need. However, they might develop signs and symptoms during their stay in the facility. Quickly identifying patients showing symptoms of Ebola or Marburg and isolating them from others helps protect you, your patients and co-workers, and your community.</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4615D9A9-A506-41D6-9785-AAB7485709AC}" type="slidenum">
              <a:rPr lang="en-US" smtClean="0"/>
              <a:t>7</a:t>
            </a:fld>
            <a:endParaRPr lang="en-US"/>
          </a:p>
        </p:txBody>
      </p:sp>
    </p:spTree>
    <p:extLst>
      <p:ext uri="{BB962C8B-B14F-4D97-AF65-F5344CB8AC3E}">
        <p14:creationId xmlns:p14="http://schemas.microsoft.com/office/powerpoint/2010/main" val="2903445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Similar to the screening process that happens at the facility entrance, inpatient monitoring involves a temperature check and an evaluation of signs or symptoms and potential exposures. You should apply standard precautions for all patients while completing the monitoring.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In areas of active Ebola or Marburg transmission, temperatures should be checked twice a day for all inpatients and assessments should be completed at least once a day using the inpatient monitoring form. All information from monitoring should be recorded in the inpatient monitoring form.</a:t>
            </a:r>
          </a:p>
          <a:p>
            <a:pPr marL="0" lvl="0" indent="0" algn="l" rtl="0">
              <a:lnSpc>
                <a:spcPct val="100000"/>
              </a:lnSpc>
              <a:spcBef>
                <a:spcPts val="0"/>
              </a:spcBef>
              <a:spcAft>
                <a:spcPts val="0"/>
              </a:spcAft>
              <a:buSzPts val="1400"/>
              <a:buNone/>
            </a:pPr>
            <a:endParaRPr lang="en-US" dirty="0"/>
          </a:p>
          <a:p>
            <a:pPr>
              <a:buSzPts val="1400"/>
            </a:pPr>
            <a:r>
              <a:rPr lang="en-US" dirty="0"/>
              <a:t>If, while screening, you find that a patient’s temperature is 38 degrees Celsius or higher, that person should be assessed immediately for signs, symptoms, and potential exposure to Ebola or Marburg so that they can be quickly isolated if necessary.</a:t>
            </a:r>
            <a:endParaRPr lang="en-US" dirty="0">
              <a:ea typeface="Calibri"/>
              <a:cs typeface="Calibri"/>
            </a:endParaRPr>
          </a:p>
          <a:p>
            <a:pPr marL="0" lvl="0" indent="0" algn="l" rtl="0">
              <a:lnSpc>
                <a:spcPct val="100000"/>
              </a:lnSpc>
              <a:spcBef>
                <a:spcPts val="0"/>
              </a:spcBef>
              <a:spcAft>
                <a:spcPts val="0"/>
              </a:spcAft>
              <a:buSzPts val="1400"/>
              <a:buNone/>
            </a:pPr>
            <a:endParaRPr lang="en-US" dirty="0"/>
          </a:p>
          <a:p>
            <a:r>
              <a:rPr lang="en-US" dirty="0"/>
              <a:t>The exact process for this will look different in different facilities based on human resources available and facility policies.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4615D9A9-A506-41D6-9785-AAB7485709AC}" type="slidenum">
              <a:rPr lang="en-US" smtClean="0"/>
              <a:t>8</a:t>
            </a:fld>
            <a:endParaRPr lang="en-US"/>
          </a:p>
        </p:txBody>
      </p:sp>
    </p:spTree>
    <p:extLst>
      <p:ext uri="{BB962C8B-B14F-4D97-AF65-F5344CB8AC3E}">
        <p14:creationId xmlns:p14="http://schemas.microsoft.com/office/powerpoint/2010/main" val="2489771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r>
              <a:rPr lang="en-US" dirty="0"/>
              <a:t>This is an example of an inpatient monitoring form. You can see a place for the date, the name of the patient, and a place to record symptoms including the patient’s temperature.</a:t>
            </a:r>
          </a:p>
          <a:p>
            <a:endParaRPr lang="en-US" baseline="0" dirty="0"/>
          </a:p>
          <a:p>
            <a:pPr marL="0" indent="0">
              <a:buFont typeface="Arial" panose="020B0604020202020204" pitchFamily="34" charset="0"/>
              <a:buNone/>
            </a:pPr>
            <a:r>
              <a:rPr lang="en-US" baseline="0" dirty="0"/>
              <a:t>Healthcare workers in the general care wards should screen patients daily with this form. </a:t>
            </a:r>
            <a:r>
              <a:rPr lang="en-US" b="0" baseline="0" dirty="0"/>
              <a:t>All of the listed symptoms in Ebola or Marburg screening algorithm or job aid should be assessed </a:t>
            </a:r>
            <a:r>
              <a:rPr lang="en-US" b="1" baseline="0" dirty="0"/>
              <a:t>once</a:t>
            </a:r>
            <a:r>
              <a:rPr lang="en-US" b="0" baseline="0" dirty="0"/>
              <a:t> per day. </a:t>
            </a:r>
          </a:p>
          <a:p>
            <a:endParaRPr lang="en-US" dirty="0"/>
          </a:p>
          <a:p>
            <a:pPr marL="0" indent="0">
              <a:buFont typeface="Arial" panose="020B0604020202020204" pitchFamily="34" charset="0"/>
              <a:buNone/>
            </a:pPr>
            <a:r>
              <a:rPr lang="en-US" baseline="0" dirty="0"/>
              <a:t>Patient temperatures should be taken and recorded </a:t>
            </a:r>
            <a:r>
              <a:rPr lang="en-US" b="1" baseline="0" dirty="0"/>
              <a:t>twice</a:t>
            </a:r>
            <a:r>
              <a:rPr lang="en-US" baseline="0" dirty="0"/>
              <a:t> a day. </a:t>
            </a:r>
            <a:endParaRPr lang="en-US" dirty="0"/>
          </a:p>
          <a:p>
            <a:endParaRPr lang="en-US" dirty="0"/>
          </a:p>
          <a:p>
            <a:r>
              <a:rPr lang="en-US" dirty="0"/>
              <a:t>You can continue to ask about exposures over the last 21 days to increase recall of patients if it’s feasible.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1076559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what we’ve talked about today, let’s discuss a case of a healthcare worker monitoring patients in an area of active Ebola or Marburg transmission.</a:t>
            </a:r>
          </a:p>
          <a:p>
            <a:endParaRPr lang="en-US" dirty="0"/>
          </a:p>
          <a:p>
            <a:r>
              <a:rPr lang="en-US" i="1" dirty="0"/>
              <a:t>[Read case.]</a:t>
            </a:r>
          </a:p>
          <a:p>
            <a:pPr marL="0" indent="0">
              <a:spcBef>
                <a:spcPts val="0"/>
              </a:spcBef>
              <a:buNone/>
            </a:pPr>
            <a:r>
              <a:rPr lang="en-US" sz="1200" dirty="0">
                <a:solidFill>
                  <a:schemeClr val="tx1"/>
                </a:solidFill>
                <a:latin typeface="Calibri"/>
                <a:cs typeface="Calibri"/>
              </a:rPr>
              <a:t>You notice that a healthcare worker monitoring patients in the maternity ward of the hospital is walking around to take temperatures of patients and ask about symptoms. They record the temperature but do not record symptoms. </a:t>
            </a:r>
            <a:endParaRPr lang="en-US" sz="1200" dirty="0">
              <a:solidFill>
                <a:schemeClr val="tx1"/>
              </a:solidFill>
            </a:endParaRPr>
          </a:p>
          <a:p>
            <a:pPr marL="0" indent="0">
              <a:spcBef>
                <a:spcPts val="0"/>
              </a:spcBef>
              <a:buNone/>
            </a:pPr>
            <a:endParaRPr lang="en-US" sz="1200" dirty="0">
              <a:solidFill>
                <a:schemeClr val="tx1"/>
              </a:solidFill>
            </a:endParaRPr>
          </a:p>
          <a:p>
            <a:pPr marL="0" indent="0">
              <a:spcBef>
                <a:spcPts val="0"/>
              </a:spcBef>
              <a:buNone/>
            </a:pPr>
            <a:r>
              <a:rPr lang="en-US" sz="1200" dirty="0">
                <a:solidFill>
                  <a:schemeClr val="tx1"/>
                </a:solidFill>
                <a:latin typeface="Calibri"/>
                <a:cs typeface="Calibri"/>
              </a:rPr>
              <a:t>When you ask about the patient's symptoms the health worker responds that the patient has felt nauseous, has had some diarrhea and a headache, and has also had a fever since yesterday but that she does not show signs of Ebola or Marburg because she is not vomiting and does not look hemorrhagic.</a:t>
            </a:r>
          </a:p>
          <a:p>
            <a:endParaRPr lang="en-US" dirty="0"/>
          </a:p>
          <a:p>
            <a:r>
              <a:rPr lang="en-US" dirty="0"/>
              <a:t>The questions to think about in this case are, first, what is the risk of not keeping track of symptoms while performing inpatient monitoring? And second, what is the correct process for in-patient monitoring.</a:t>
            </a:r>
          </a:p>
          <a:p>
            <a:r>
              <a:rPr lang="en-US" i="1" dirty="0"/>
              <a:t>[Give participants 3-5 minutes to discuss in small or large groups or to write down their ideas individually before moving to the next slide which provides the answers.]</a:t>
            </a:r>
          </a:p>
          <a:p>
            <a:endParaRPr lang="en-US" dirty="0"/>
          </a:p>
        </p:txBody>
      </p:sp>
      <p:sp>
        <p:nvSpPr>
          <p:cNvPr id="4" name="Slide Number Placeholder 3"/>
          <p:cNvSpPr>
            <a:spLocks noGrp="1"/>
          </p:cNvSpPr>
          <p:nvPr>
            <p:ph type="sldNum" sz="quarter" idx="5"/>
          </p:nvPr>
        </p:nvSpPr>
        <p:spPr/>
        <p:txBody>
          <a:bodyPr/>
          <a:lstStyle/>
          <a:p>
            <a:fld id="{4615D9A9-A506-41D6-9785-AAB7485709AC}" type="slidenum">
              <a:rPr lang="en-US" smtClean="0"/>
              <a:t>10</a:t>
            </a:fld>
            <a:endParaRPr lang="en-US"/>
          </a:p>
        </p:txBody>
      </p:sp>
    </p:spTree>
    <p:extLst>
      <p:ext uri="{BB962C8B-B14F-4D97-AF65-F5344CB8AC3E}">
        <p14:creationId xmlns:p14="http://schemas.microsoft.com/office/powerpoint/2010/main" val="281900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buClr>
                <a:schemeClr val="accent4">
                  <a:lumMod val="50000"/>
                </a:schemeClr>
              </a:buClr>
              <a:buFont typeface="Arial" panose="020B0604020202020204" pitchFamily="34" charset="0"/>
              <a:buNone/>
            </a:pPr>
            <a:r>
              <a:rPr lang="en-US" sz="1200" i="1" dirty="0">
                <a:solidFill>
                  <a:schemeClr val="tx1"/>
                </a:solidFill>
              </a:rPr>
              <a:t>[You may wish to adapt the script below based on participant discussion of the previous slide.]</a:t>
            </a:r>
          </a:p>
          <a:p>
            <a:pPr marL="0" lvl="0" indent="0" algn="l">
              <a:spcBef>
                <a:spcPts val="0"/>
              </a:spcBef>
              <a:buClr>
                <a:schemeClr val="accent4">
                  <a:lumMod val="50000"/>
                </a:schemeClr>
              </a:buClr>
              <a:buFont typeface="Arial" panose="020B0604020202020204" pitchFamily="34" charset="0"/>
              <a:buNone/>
            </a:pPr>
            <a:endParaRPr lang="en-US" sz="1200" i="1" dirty="0">
              <a:solidFill>
                <a:schemeClr val="tx1"/>
              </a:solidFill>
            </a:endParaRPr>
          </a:p>
          <a:p>
            <a:pPr marL="0" lvl="0" indent="0" algn="l">
              <a:spcBef>
                <a:spcPts val="0"/>
              </a:spcBef>
              <a:buClr>
                <a:schemeClr val="accent4">
                  <a:lumMod val="50000"/>
                </a:schemeClr>
              </a:buClr>
              <a:buFont typeface="Arial" panose="020B0604020202020204" pitchFamily="34" charset="0"/>
              <a:buNone/>
            </a:pPr>
            <a:r>
              <a:rPr lang="en-US" sz="1200" i="1" dirty="0">
                <a:solidFill>
                  <a:schemeClr val="tx1"/>
                </a:solidFill>
              </a:rPr>
              <a:t>Script</a:t>
            </a:r>
            <a:r>
              <a:rPr lang="en-US" sz="1200" dirty="0">
                <a:solidFill>
                  <a:schemeClr val="tx1"/>
                </a:solidFill>
              </a:rPr>
              <a:t>:</a:t>
            </a:r>
          </a:p>
          <a:p>
            <a:pPr marL="0" lvl="0" indent="0" algn="l">
              <a:spcBef>
                <a:spcPts val="0"/>
              </a:spcBef>
              <a:buClr>
                <a:schemeClr val="accent4">
                  <a:lumMod val="50000"/>
                </a:schemeClr>
              </a:buClr>
              <a:buFont typeface="Arial" panose="020B0604020202020204" pitchFamily="34" charset="0"/>
              <a:buNone/>
            </a:pPr>
            <a:r>
              <a:rPr lang="en-US" sz="1200" dirty="0">
                <a:solidFill>
                  <a:schemeClr val="tx1"/>
                </a:solidFill>
              </a:rPr>
              <a:t>If you’re not recording symptoms, it can be difficult to track if symptoms are getting worse and to see the transition of infection in the patient. </a:t>
            </a:r>
          </a:p>
          <a:p>
            <a:pPr marL="0" lvl="0" indent="0" algn="l">
              <a:spcBef>
                <a:spcPts val="0"/>
              </a:spcBef>
              <a:buClr>
                <a:schemeClr val="accent4">
                  <a:lumMod val="50000"/>
                </a:schemeClr>
              </a:buClr>
              <a:buFont typeface="Arial" panose="020B0604020202020204" pitchFamily="34" charset="0"/>
              <a:buNone/>
            </a:pPr>
            <a:r>
              <a:rPr lang="en-US" sz="1200" dirty="0">
                <a:solidFill>
                  <a:schemeClr val="tx1"/>
                </a:solidFill>
              </a:rPr>
              <a:t>Additionally, changes in nursing staff between shifts mean information might not be transferred between shifts or from day-to-day, and potential cases could be missed.</a:t>
            </a:r>
          </a:p>
          <a:p>
            <a:pPr marL="0" lvl="0" indent="0" algn="l">
              <a:spcBef>
                <a:spcPts val="0"/>
              </a:spcBef>
              <a:buClr>
                <a:schemeClr val="tx1"/>
              </a:buClr>
              <a:buFont typeface="Arial" panose="020B0604020202020204" pitchFamily="34" charset="0"/>
              <a:buNone/>
            </a:pPr>
            <a:endParaRPr lang="en-US" sz="1200" dirty="0">
              <a:solidFill>
                <a:schemeClr val="tx1"/>
              </a:solidFill>
            </a:endParaRPr>
          </a:p>
          <a:p>
            <a:pPr marL="0" lvl="0" indent="0" algn="l">
              <a:spcBef>
                <a:spcPts val="0"/>
              </a:spcBef>
              <a:buClr>
                <a:schemeClr val="accent4">
                  <a:lumMod val="50000"/>
                </a:schemeClr>
              </a:buClr>
              <a:buFont typeface="Arial" panose="020B0604020202020204" pitchFamily="34" charset="0"/>
              <a:buNone/>
            </a:pPr>
            <a:r>
              <a:rPr lang="en-US" sz="1200" dirty="0">
                <a:solidFill>
                  <a:schemeClr val="tx1"/>
                </a:solidFill>
              </a:rPr>
              <a:t>To monitor inpatients correctly, healthcare workers should complete the in-patient identification form </a:t>
            </a:r>
            <a:r>
              <a:rPr lang="en-US" sz="1200" b="1" dirty="0">
                <a:solidFill>
                  <a:schemeClr val="tx1"/>
                </a:solidFill>
              </a:rPr>
              <a:t>completely</a:t>
            </a:r>
            <a:r>
              <a:rPr lang="en-US" sz="1200" dirty="0">
                <a:solidFill>
                  <a:schemeClr val="tx1"/>
                </a:solidFill>
              </a:rPr>
              <a:t> as agreed upon in their facility for each patient. They should not skip over any steps.</a:t>
            </a:r>
          </a:p>
          <a:p>
            <a:pPr marL="0" lvl="0" indent="0" algn="l">
              <a:spcBef>
                <a:spcPts val="0"/>
              </a:spcBef>
              <a:buClr>
                <a:schemeClr val="accent4">
                  <a:lumMod val="50000"/>
                </a:schemeClr>
              </a:buClr>
              <a:buFont typeface="Arial" panose="020B0604020202020204" pitchFamily="34" charset="0"/>
              <a:buNone/>
            </a:pPr>
            <a:r>
              <a:rPr lang="en-US" sz="1200" baseline="0" dirty="0"/>
              <a:t>In this case, the patient is showing at least 3 symptoms including a fever and even though those symptom may resemble other infections, the symptoms fit the screening algorithm for a suspect Ebola or Marburg case. The patient should be moved to isolation so that they are separate from other patients. Healthcare workers should be aware of all possible symptoms and combinations of symptoms that may appear in patients ill with Ebola or Marburg to ensure that potential cases are identified and isolated as soon as possible. </a:t>
            </a:r>
            <a:endParaRPr lang="en-US" sz="1200" dirty="0"/>
          </a:p>
          <a:p>
            <a:pPr marL="342900" lvl="0" indent="-342900" algn="l">
              <a:spcBef>
                <a:spcPts val="0"/>
              </a:spcBef>
              <a:buClr>
                <a:schemeClr val="accent4">
                  <a:lumMod val="50000"/>
                </a:schemeClr>
              </a:buClr>
              <a:buFont typeface="Arial" panose="020B0604020202020204" pitchFamily="34" charset="0"/>
              <a:buChar char="•"/>
            </a:pPr>
            <a:endParaRPr lang="en-US" sz="1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4615D9A9-A506-41D6-9785-AAB7485709AC}" type="slidenum">
              <a:rPr lang="en-US" smtClean="0"/>
              <a:t>11</a:t>
            </a:fld>
            <a:endParaRPr lang="en-US"/>
          </a:p>
        </p:txBody>
      </p:sp>
    </p:spTree>
    <p:extLst>
      <p:ext uri="{BB962C8B-B14F-4D97-AF65-F5344CB8AC3E}">
        <p14:creationId xmlns:p14="http://schemas.microsoft.com/office/powerpoint/2010/main" val="4054525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To wrap up, there are two big things I hope you take away from this session.</a:t>
            </a:r>
          </a:p>
          <a:p>
            <a:endParaRPr lang="en-US" dirty="0"/>
          </a:p>
          <a:p>
            <a:r>
              <a:rPr lang="en-US" dirty="0"/>
              <a:t>First, monitoring healthcare workers and inpatients helps identify anyone who might have Ebola or Marburg early and isolate them from others. This protects you, your patients and co-workers, and your community.</a:t>
            </a:r>
          </a:p>
          <a:p>
            <a:endParaRPr lang="en-US" dirty="0"/>
          </a:p>
          <a:p>
            <a:r>
              <a:rPr lang="en-US" dirty="0"/>
              <a:t>Second, when monitoring inpatients for Ebola or Marburg, always fill out inpatient monitoring forms completely and as agreed upon in your facility to ensure that patients who become ill in your facility can be identified and isolated quickly.</a:t>
            </a:r>
          </a:p>
          <a:p>
            <a:endParaRPr lang="en-US" dirty="0"/>
          </a:p>
        </p:txBody>
      </p:sp>
      <p:sp>
        <p:nvSpPr>
          <p:cNvPr id="4" name="Slide Number Placeholder 3"/>
          <p:cNvSpPr>
            <a:spLocks noGrp="1"/>
          </p:cNvSpPr>
          <p:nvPr>
            <p:ph type="sldNum" sz="quarter" idx="5"/>
          </p:nvPr>
        </p:nvSpPr>
        <p:spPr/>
        <p:txBody>
          <a:bodyPr/>
          <a:lstStyle/>
          <a:p>
            <a:fld id="{4615D9A9-A506-41D6-9785-AAB7485709AC}" type="slidenum">
              <a:rPr lang="en-US" smtClean="0"/>
              <a:t>12</a:t>
            </a:fld>
            <a:endParaRPr lang="en-US"/>
          </a:p>
        </p:txBody>
      </p:sp>
    </p:spTree>
    <p:extLst>
      <p:ext uri="{BB962C8B-B14F-4D97-AF65-F5344CB8AC3E}">
        <p14:creationId xmlns:p14="http://schemas.microsoft.com/office/powerpoint/2010/main" val="33581451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95491879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9570192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12738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66327450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686811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937526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162380542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08592459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5504467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5"/>
            <a:ext cx="12192000" cy="150413"/>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395867965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45656140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0009977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4" r:id="rId10"/>
    <p:sldLayoutId id="2147483660" r:id="rId11"/>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70738C6-8386-B7CC-6936-AAA032452098}"/>
              </a:ext>
            </a:extLst>
          </p:cNvPr>
          <p:cNvSpPr>
            <a:spLocks noGrp="1"/>
          </p:cNvSpPr>
          <p:nvPr>
            <p:ph type="title"/>
          </p:nvPr>
        </p:nvSpPr>
        <p:spPr>
          <a:xfrm>
            <a:off x="1934095" y="2628666"/>
            <a:ext cx="8346728" cy="2266931"/>
          </a:xfrm>
        </p:spPr>
        <p:txBody>
          <a:bodyPr vert="horz" lIns="91440" tIns="45720" rIns="91440" bIns="45720" rtlCol="0" anchor="b" anchorCtr="0">
            <a:noAutofit/>
          </a:bodyPr>
          <a:lstStyle/>
          <a:p>
            <a:pPr>
              <a:lnSpc>
                <a:spcPct val="100000"/>
              </a:lnSpc>
            </a:pPr>
            <a:r>
              <a:rPr lang="en-US" sz="4000" dirty="0">
                <a:solidFill>
                  <a:schemeClr val="accent5">
                    <a:lumMod val="75000"/>
                  </a:schemeClr>
                </a:solidFill>
                <a:latin typeface="Calibri"/>
                <a:cs typeface="Calibri"/>
              </a:rPr>
              <a:t>Infection Prevention and Control (IPC) for Ebola or Marburg:</a:t>
            </a:r>
            <a:br>
              <a:rPr lang="en-US" sz="4000" dirty="0">
                <a:solidFill>
                  <a:schemeClr val="accent5">
                    <a:lumMod val="75000"/>
                  </a:schemeClr>
                </a:solidFill>
                <a:latin typeface="Calibri"/>
                <a:cs typeface="Calibri"/>
              </a:rPr>
            </a:br>
            <a:r>
              <a:rPr lang="en-US" sz="3600" b="0" dirty="0">
                <a:solidFill>
                  <a:schemeClr val="accent5">
                    <a:lumMod val="75000"/>
                  </a:schemeClr>
                </a:solidFill>
                <a:latin typeface="Calibri Light" panose="020F0302020204030204" pitchFamily="34" charset="0"/>
                <a:cs typeface="Calibri Light" panose="020F0302020204030204" pitchFamily="34" charset="0"/>
              </a:rPr>
              <a:t>Healthcare Worker and Inpatient Monitoring</a:t>
            </a:r>
          </a:p>
        </p:txBody>
      </p:sp>
      <p:sp>
        <p:nvSpPr>
          <p:cNvPr id="12" name="TextBox 11">
            <a:extLst>
              <a:ext uri="{FF2B5EF4-FFF2-40B4-BE49-F238E27FC236}">
                <a16:creationId xmlns:a16="http://schemas.microsoft.com/office/drawing/2014/main" id="{2F63B1BE-80AE-3FB0-CF8A-3FB4296B2A07}"/>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39A6"/>
                </a:solidFill>
                <a:latin typeface="Calibri"/>
                <a:cs typeface="Calibri"/>
              </a:rPr>
              <a:t>Healthcare Settings with Limited to Intermediate Resources</a:t>
            </a:r>
            <a:endParaRPr lang="en-US" sz="2400">
              <a:latin typeface="Calibri"/>
              <a:cs typeface="Calibri"/>
            </a:endParaRPr>
          </a:p>
        </p:txBody>
      </p:sp>
      <p:cxnSp>
        <p:nvCxnSpPr>
          <p:cNvPr id="13" name="Straight Connector 12">
            <a:extLst>
              <a:ext uri="{FF2B5EF4-FFF2-40B4-BE49-F238E27FC236}">
                <a16:creationId xmlns:a16="http://schemas.microsoft.com/office/drawing/2014/main" id="{05579D63-35F6-C4E7-1290-19C2E41204C6}"/>
              </a:ext>
              <a:ext uri="{C183D7F6-B498-43B3-948B-1728B52AA6E4}">
                <adec:decorative xmlns:adec="http://schemas.microsoft.com/office/drawing/2017/decorative" val="1"/>
              </a:ext>
            </a:extLst>
          </p:cNvPr>
          <p:cNvCxnSpPr/>
          <p:nvPr/>
        </p:nvCxnSpPr>
        <p:spPr>
          <a:xfrm flipV="1">
            <a:off x="1934095" y="5028901"/>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666B7AE-F9ED-4B77-28D6-B69F26AD6F32}"/>
              </a:ext>
            </a:extLst>
          </p:cNvPr>
          <p:cNvSpPr txBox="1"/>
          <p:nvPr/>
        </p:nvSpPr>
        <p:spPr>
          <a:xfrm>
            <a:off x="9153042" y="6425685"/>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0039A6"/>
                </a:solidFill>
                <a:latin typeface="Calibri"/>
                <a:cs typeface="Calibri"/>
              </a:rPr>
              <a:t>Updated</a:t>
            </a:r>
            <a:r>
              <a:rPr lang="en-US" b="1">
                <a:solidFill>
                  <a:srgbClr val="0039A6"/>
                </a:solidFill>
                <a:latin typeface="Calibri"/>
                <a:cs typeface="Calibri"/>
              </a:rPr>
              <a:t>: </a:t>
            </a:r>
            <a:r>
              <a:rPr lang="en-US" b="1">
                <a:solidFill>
                  <a:schemeClr val="tx1">
                    <a:lumMod val="75000"/>
                  </a:schemeClr>
                </a:solidFill>
                <a:latin typeface="Calibri"/>
                <a:cs typeface="Calibri"/>
              </a:rPr>
              <a:t>June 2026</a:t>
            </a:r>
            <a:endParaRPr lang="en-US" dirty="0">
              <a:solidFill>
                <a:schemeClr val="tx1">
                  <a:lumMod val="75000"/>
                </a:schemeClr>
              </a:solidFill>
            </a:endParaRP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type="body" sz="quarter" idx="10"/>
          </p:nvPr>
        </p:nvSpPr>
        <p:spPr/>
        <p:txBody>
          <a:bodyPr/>
          <a:lstStyle/>
          <a:p>
            <a:pPr marL="0" indent="0">
              <a:buClrTx/>
              <a:buNone/>
            </a:pPr>
            <a:r>
              <a:rPr lang="en-US" sz="32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healthcare worker monitoring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inpatient monitoring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steps for monitoring inpatients.</a:t>
            </a:r>
          </a:p>
          <a:p>
            <a:pPr marL="805180" lvl="1" indent="-457200">
              <a:spcBef>
                <a:spcPts val="1800"/>
              </a:spcBef>
              <a:buClr>
                <a:srgbClr val="005DAA"/>
              </a:buClr>
            </a:pPr>
            <a:endParaRPr lang="en-US" sz="3200" dirty="0">
              <a:solidFill>
                <a:srgbClr val="000000"/>
              </a:solidFill>
              <a:latin typeface="Calibri"/>
              <a:cs typeface="Calibri"/>
            </a:endParaRP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1190499"/>
            <a:ext cx="11059884" cy="888672"/>
          </a:xfrm>
        </p:spPr>
        <p:txBody>
          <a:bodyPr vert="horz" lIns="91440" tIns="45720" rIns="91440" bIns="45720" rtlCol="0" anchor="b">
            <a:normAutofit fontScale="90000"/>
          </a:bodyPr>
          <a:lstStyle/>
          <a:p>
            <a:r>
              <a:rPr lang="en-US" sz="4400" b="0" dirty="0">
                <a:latin typeface="Calibri Light" panose="020F0302020204030204" pitchFamily="34" charset="0"/>
                <a:cs typeface="Calibri Light" panose="020F0302020204030204" pitchFamily="34" charset="0"/>
              </a:rPr>
              <a:t>Screening for Ebola or Marburg involves 2 parts. What are they?</a:t>
            </a:r>
          </a:p>
        </p:txBody>
      </p:sp>
      <p:sp>
        <p:nvSpPr>
          <p:cNvPr id="5" name="TextBox 4">
            <a:extLst>
              <a:ext uri="{FF2B5EF4-FFF2-40B4-BE49-F238E27FC236}">
                <a16:creationId xmlns:a16="http://schemas.microsoft.com/office/drawing/2014/main" id="{9747E300-8B85-43B8-8237-F0D7F15BCC92}"/>
              </a:ext>
            </a:extLst>
          </p:cNvPr>
          <p:cNvSpPr txBox="1"/>
          <p:nvPr/>
        </p:nvSpPr>
        <p:spPr>
          <a:xfrm>
            <a:off x="2191310" y="2767280"/>
            <a:ext cx="10466615" cy="1323439"/>
          </a:xfrm>
          <a:prstGeom prst="rect">
            <a:avLst/>
          </a:prstGeom>
          <a:noFill/>
        </p:spPr>
        <p:txBody>
          <a:bodyPr wrap="square">
            <a:spAutoFit/>
          </a:bodyPr>
          <a:lstStyle/>
          <a:p>
            <a:r>
              <a:rPr lang="en-US" sz="4000">
                <a:solidFill>
                  <a:schemeClr val="bg2"/>
                </a:solidFill>
                <a:latin typeface="Calibri"/>
                <a:cs typeface="Calibri"/>
              </a:rPr>
              <a:t>___________ and _____________</a:t>
            </a:r>
          </a:p>
          <a:p>
            <a:endParaRPr lang="en-US" sz="4000">
              <a:solidFill>
                <a:schemeClr val="bg1"/>
              </a:solidFill>
            </a:endParaRPr>
          </a:p>
        </p:txBody>
      </p:sp>
    </p:spTree>
    <p:extLst>
      <p:ext uri="{BB962C8B-B14F-4D97-AF65-F5344CB8AC3E}">
        <p14:creationId xmlns:p14="http://schemas.microsoft.com/office/powerpoint/2010/main" val="224076965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1443887"/>
            <a:ext cx="11059884" cy="888672"/>
          </a:xfrm>
        </p:spPr>
        <p:txBody>
          <a:bodyPr vert="horz" lIns="91440" tIns="45720" rIns="91440" bIns="45720" rtlCol="0" anchor="b">
            <a:normAutofit fontScale="90000"/>
          </a:bodyPr>
          <a:lstStyle/>
          <a:p>
            <a:r>
              <a:rPr lang="en-US" sz="4400" b="0" dirty="0">
                <a:latin typeface="Calibri Light" panose="020F0302020204030204" pitchFamily="34" charset="0"/>
                <a:cs typeface="Calibri Light" panose="020F0302020204030204" pitchFamily="34" charset="0"/>
              </a:rPr>
              <a:t>Screening for Ebola or Marburg involves 2 parts:</a:t>
            </a:r>
            <a:br>
              <a:rPr lang="en-US" sz="4400" b="0" dirty="0">
                <a:latin typeface="Calibri Light" panose="020F0302020204030204" pitchFamily="34" charset="0"/>
                <a:cs typeface="Calibri Light" panose="020F0302020204030204" pitchFamily="34" charset="0"/>
              </a:rPr>
            </a:br>
            <a:endParaRPr lang="en-US" sz="4400" b="0" dirty="0">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1387692" y="2767280"/>
            <a:ext cx="8591194" cy="1323439"/>
          </a:xfrm>
          <a:prstGeom prst="rect">
            <a:avLst/>
          </a:prstGeom>
          <a:noFill/>
        </p:spPr>
        <p:txBody>
          <a:bodyPr wrap="square">
            <a:spAutoFit/>
          </a:bodyPr>
          <a:lstStyle/>
          <a:p>
            <a:r>
              <a:rPr lang="en-US" sz="4000" u="sng">
                <a:solidFill>
                  <a:schemeClr val="bg2"/>
                </a:solidFill>
                <a:latin typeface="Calibri"/>
                <a:cs typeface="Calibri"/>
              </a:rPr>
              <a:t>Temperature check </a:t>
            </a:r>
            <a:r>
              <a:rPr lang="en-US" sz="4000">
                <a:solidFill>
                  <a:schemeClr val="bg2"/>
                </a:solidFill>
                <a:latin typeface="Calibri"/>
                <a:cs typeface="Calibri"/>
              </a:rPr>
              <a:t> and </a:t>
            </a:r>
            <a:r>
              <a:rPr lang="en-US" sz="4000" u="sng">
                <a:solidFill>
                  <a:schemeClr val="bg2"/>
                </a:solidFill>
                <a:latin typeface="Calibri"/>
                <a:cs typeface="Calibri"/>
              </a:rPr>
              <a:t>questionnaire</a:t>
            </a:r>
          </a:p>
          <a:p>
            <a:endParaRPr lang="en-US" sz="4000">
              <a:solidFill>
                <a:schemeClr val="bg1"/>
              </a:solidFill>
            </a:endParaRPr>
          </a:p>
        </p:txBody>
      </p:sp>
    </p:spTree>
    <p:extLst>
      <p:ext uri="{BB962C8B-B14F-4D97-AF65-F5344CB8AC3E}">
        <p14:creationId xmlns:p14="http://schemas.microsoft.com/office/powerpoint/2010/main" val="161571989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lIns="91440" tIns="45720" rIns="91440" bIns="45720" anchor="b" anchorCtr="0"/>
          <a:lstStyle/>
          <a:p>
            <a:r>
              <a:rPr lang="en-US" sz="4000">
                <a:solidFill>
                  <a:schemeClr val="accent5">
                    <a:lumMod val="75000"/>
                  </a:schemeClr>
                </a:solidFill>
                <a:latin typeface="Calibri Light"/>
                <a:cs typeface="Calibri Light"/>
              </a:rPr>
              <a:t>Why Monitor Healthcare Workers?</a:t>
            </a:r>
          </a:p>
        </p:txBody>
      </p:sp>
      <p:sp>
        <p:nvSpPr>
          <p:cNvPr id="2" name="Content Placeholder 2">
            <a:extLst>
              <a:ext uri="{FF2B5EF4-FFF2-40B4-BE49-F238E27FC236}">
                <a16:creationId xmlns:a16="http://schemas.microsoft.com/office/drawing/2014/main" id="{E0B6CE6B-7909-3607-1A2E-DD9C84F38D8D}"/>
              </a:ext>
            </a:extLst>
          </p:cNvPr>
          <p:cNvSpPr>
            <a:spLocks noGrp="1"/>
          </p:cNvSpPr>
          <p:nvPr>
            <p:ph sz="quarter" idx="11"/>
          </p:nvPr>
        </p:nvSpPr>
        <p:spPr>
          <a:xfrm>
            <a:off x="609600" y="1824038"/>
            <a:ext cx="10972800" cy="4176712"/>
          </a:xfrm>
        </p:spPr>
        <p:txBody>
          <a:bodyPr/>
          <a:lstStyle/>
          <a:p>
            <a:pPr>
              <a:spcBef>
                <a:spcPts val="1800"/>
              </a:spcBef>
            </a:pPr>
            <a:r>
              <a:rPr lang="en-US" sz="3000" dirty="0"/>
              <a:t>Healthcare workers are at high risk for exposure to Ebola or Marburg.</a:t>
            </a:r>
          </a:p>
          <a:p>
            <a:pPr>
              <a:spcBef>
                <a:spcPts val="1800"/>
              </a:spcBef>
            </a:pPr>
            <a:r>
              <a:rPr lang="en-US" sz="3000" dirty="0"/>
              <a:t>If they are ill, they can infect co-workers or patients.</a:t>
            </a:r>
          </a:p>
          <a:p>
            <a:pPr>
              <a:spcBef>
                <a:spcPts val="1800"/>
              </a:spcBef>
            </a:pPr>
            <a:r>
              <a:rPr lang="en-US" sz="3000" dirty="0"/>
              <a:t>Screening healthcare workers regularly helps quickly </a:t>
            </a:r>
            <a:r>
              <a:rPr lang="en-US" sz="3000" b="1" dirty="0">
                <a:solidFill>
                  <a:schemeClr val="accent5">
                    <a:lumMod val="75000"/>
                  </a:schemeClr>
                </a:solidFill>
              </a:rPr>
              <a:t>identify</a:t>
            </a:r>
            <a:r>
              <a:rPr lang="en-US" sz="3000" dirty="0"/>
              <a:t> if they are ill, provide early care, and </a:t>
            </a:r>
            <a:r>
              <a:rPr lang="en-US" sz="3000" b="1" dirty="0">
                <a:solidFill>
                  <a:schemeClr val="accent5">
                    <a:lumMod val="75000"/>
                  </a:schemeClr>
                </a:solidFill>
              </a:rPr>
              <a:t>isolate</a:t>
            </a:r>
            <a:r>
              <a:rPr lang="en-US" sz="3000" dirty="0"/>
              <a:t> them from others.</a:t>
            </a:r>
          </a:p>
          <a:p>
            <a:pPr>
              <a:spcBef>
                <a:spcPts val="1800"/>
              </a:spcBef>
            </a:pPr>
            <a:r>
              <a:rPr lang="en-US" sz="3000" dirty="0"/>
              <a:t>This helps </a:t>
            </a:r>
            <a:r>
              <a:rPr lang="en-US" sz="3000" b="1" dirty="0">
                <a:solidFill>
                  <a:schemeClr val="accent5">
                    <a:lumMod val="75000"/>
                  </a:schemeClr>
                </a:solidFill>
              </a:rPr>
              <a:t>protect you, your patients and co-workers, and your community.</a:t>
            </a:r>
          </a:p>
          <a:p>
            <a:endParaRPr lang="en-US" dirty="0"/>
          </a:p>
        </p:txBody>
      </p:sp>
    </p:spTree>
    <p:extLst>
      <p:ext uri="{BB962C8B-B14F-4D97-AF65-F5344CB8AC3E}">
        <p14:creationId xmlns:p14="http://schemas.microsoft.com/office/powerpoint/2010/main" val="330831909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56FB6-7A48-EDEB-1D6A-DADE9BC5EB52}"/>
              </a:ext>
            </a:extLst>
          </p:cNvPr>
          <p:cNvSpPr>
            <a:spLocks noGrp="1"/>
          </p:cNvSpPr>
          <p:nvPr>
            <p:ph type="title"/>
          </p:nvPr>
        </p:nvSpPr>
        <p:spPr/>
        <p:txBody>
          <a:bodyPr vert="horz" lIns="91440" tIns="45720" rIns="91440" bIns="45720" rtlCol="0" anchor="b" anchorCtr="0">
            <a:normAutofit/>
          </a:bodyPr>
          <a:lstStyle/>
          <a:p>
            <a:r>
              <a:rPr lang="en-US">
                <a:solidFill>
                  <a:schemeClr val="accent5">
                    <a:lumMod val="75000"/>
                  </a:schemeClr>
                </a:solidFill>
                <a:latin typeface="Calibri Light" panose="020F0302020204030204" pitchFamily="34" charset="0"/>
                <a:cs typeface="Calibri Light" panose="020F0302020204030204" pitchFamily="34" charset="0"/>
              </a:rPr>
              <a:t>Healthcare Worker Monitoring</a:t>
            </a:r>
          </a:p>
        </p:txBody>
      </p:sp>
      <p:sp>
        <p:nvSpPr>
          <p:cNvPr id="3" name="Text Placeholder 2">
            <a:extLst>
              <a:ext uri="{FF2B5EF4-FFF2-40B4-BE49-F238E27FC236}">
                <a16:creationId xmlns:a16="http://schemas.microsoft.com/office/drawing/2014/main" id="{9E3095EB-4BE0-CE67-80A9-FCCC4AD5FF44}"/>
              </a:ext>
            </a:extLst>
          </p:cNvPr>
          <p:cNvSpPr>
            <a:spLocks noGrp="1"/>
          </p:cNvSpPr>
          <p:nvPr>
            <p:ph type="body" sz="quarter" idx="10"/>
          </p:nvPr>
        </p:nvSpPr>
        <p:spPr/>
        <p:txBody>
          <a:bodyPr/>
          <a:lstStyle/>
          <a:p>
            <a:pPr>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Screen all healthcare workers prior to each shift. </a:t>
            </a:r>
          </a:p>
          <a:p>
            <a:pPr marL="685809" lvl="1" indent="-342900">
              <a:spcBef>
                <a:spcPts val="600"/>
              </a:spcBef>
              <a:buClr>
                <a:schemeClr val="accent2">
                  <a:lumMod val="60000"/>
                  <a:lumOff val="40000"/>
                </a:schemeClr>
              </a:buClr>
              <a:buFont typeface="Arial" panose="020B0604020202020204" pitchFamily="34" charset="0"/>
              <a:buChar char="•"/>
            </a:pPr>
            <a:r>
              <a:rPr lang="en-US" sz="2400" b="1" dirty="0">
                <a:solidFill>
                  <a:schemeClr val="accent5">
                    <a:lumMod val="75000"/>
                  </a:schemeClr>
                </a:solidFill>
                <a:latin typeface="Calibri"/>
                <a:cs typeface="Calibri"/>
              </a:rPr>
              <a:t>Temperature check</a:t>
            </a:r>
          </a:p>
          <a:p>
            <a:pPr marL="685809" lvl="1" indent="-342900">
              <a:spcBef>
                <a:spcPts val="600"/>
              </a:spcBef>
              <a:buClr>
                <a:schemeClr val="accent2">
                  <a:lumMod val="60000"/>
                  <a:lumOff val="40000"/>
                </a:schemeClr>
              </a:buClr>
              <a:buFont typeface="Arial" panose="020B0604020202020204" pitchFamily="34" charset="0"/>
              <a:buChar char="•"/>
            </a:pPr>
            <a:r>
              <a:rPr lang="en-US" sz="2400" b="1" dirty="0">
                <a:solidFill>
                  <a:schemeClr val="accent5">
                    <a:lumMod val="75000"/>
                  </a:schemeClr>
                </a:solidFill>
                <a:latin typeface="Calibri"/>
                <a:cs typeface="Calibri"/>
              </a:rPr>
              <a:t>Questionnaire</a:t>
            </a:r>
            <a:r>
              <a:rPr lang="en-US" sz="2400" dirty="0">
                <a:solidFill>
                  <a:schemeClr val="tx1"/>
                </a:solidFill>
                <a:latin typeface="Calibri"/>
                <a:cs typeface="Calibri"/>
              </a:rPr>
              <a:t>: </a:t>
            </a:r>
            <a:r>
              <a:rPr lang="en-US" sz="2400" dirty="0">
                <a:solidFill>
                  <a:srgbClr val="000000"/>
                </a:solidFill>
                <a:latin typeface="Calibri"/>
                <a:cs typeface="Calibri"/>
              </a:rPr>
              <a:t>signs and symptoms + risk factors in past 21 days</a:t>
            </a:r>
          </a:p>
          <a:p>
            <a:pPr marL="342265" indent="-342265">
              <a:spcBef>
                <a:spcPts val="1800"/>
              </a:spcBef>
              <a:buClr>
                <a:schemeClr val="accent2">
                  <a:lumMod val="60000"/>
                  <a:lumOff val="40000"/>
                </a:schemeClr>
              </a:buClr>
            </a:pPr>
            <a:r>
              <a:rPr lang="en-US" sz="2800" dirty="0">
                <a:solidFill>
                  <a:srgbClr val="000000"/>
                </a:solidFill>
                <a:latin typeface="Calibri"/>
                <a:cs typeface="Calibri"/>
              </a:rPr>
              <a:t>Encourage reporting symptoms – don’t penalize </a:t>
            </a:r>
          </a:p>
          <a:p>
            <a:pPr marL="685174" lvl="1" indent="-342265">
              <a:spcBef>
                <a:spcPts val="600"/>
              </a:spcBef>
              <a:buClr>
                <a:schemeClr val="accent2">
                  <a:lumMod val="60000"/>
                  <a:lumOff val="40000"/>
                </a:schemeClr>
              </a:buClr>
            </a:pPr>
            <a:r>
              <a:rPr lang="en-US" sz="2400" dirty="0">
                <a:solidFill>
                  <a:srgbClr val="000000"/>
                </a:solidFill>
                <a:latin typeface="Calibri"/>
                <a:cs typeface="Calibri"/>
              </a:rPr>
              <a:t>Sick healthcare workers should be evaluated for Ebola or Marburg</a:t>
            </a:r>
            <a:endParaRPr lang="en-US" sz="2400" dirty="0">
              <a:solidFill>
                <a:srgbClr val="000000"/>
              </a:solidFill>
              <a:cs typeface="Calibri" panose="020F0502020204030204" pitchFamily="34" charset="0"/>
            </a:endParaRPr>
          </a:p>
          <a:p>
            <a:pPr>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Maintain a record of healthcare workers entering isolation areas because of high-risk for potential exposure</a:t>
            </a:r>
            <a:endParaRPr lang="en-US" sz="2800" dirty="0">
              <a:solidFill>
                <a:srgbClr val="000000"/>
              </a:solidFill>
              <a:cs typeface="Calibri" panose="020F0502020204030204" pitchFamily="34" charset="0"/>
            </a:endParaRPr>
          </a:p>
          <a:p>
            <a:pPr marL="0" indent="0">
              <a:buNone/>
            </a:pPr>
            <a:endParaRPr lang="en-US" dirty="0">
              <a:cs typeface="Calibri" panose="020F0502020204030204" pitchFamily="34" charset="0"/>
            </a:endParaRPr>
          </a:p>
          <a:p>
            <a:pPr marL="342265" indent="-342265"/>
            <a:endParaRPr lang="en-US" dirty="0">
              <a:cs typeface="Calibri" panose="020F0502020204030204" pitchFamily="34" charset="0"/>
            </a:endParaRPr>
          </a:p>
        </p:txBody>
      </p:sp>
    </p:spTree>
    <p:extLst>
      <p:ext uri="{BB962C8B-B14F-4D97-AF65-F5344CB8AC3E}">
        <p14:creationId xmlns:p14="http://schemas.microsoft.com/office/powerpoint/2010/main" val="351398916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a:xfrm>
            <a:off x="745435" y="190189"/>
            <a:ext cx="10972800" cy="1143000"/>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Why Monitor Inpatients?</a:t>
            </a:r>
          </a:p>
        </p:txBody>
      </p:sp>
      <p:sp>
        <p:nvSpPr>
          <p:cNvPr id="3" name="TextBox 2">
            <a:extLst>
              <a:ext uri="{FF2B5EF4-FFF2-40B4-BE49-F238E27FC236}">
                <a16:creationId xmlns:a16="http://schemas.microsoft.com/office/drawing/2014/main" id="{4FB5A843-40B3-31C9-DFBC-5BD8D23FEB2F}"/>
              </a:ext>
            </a:extLst>
          </p:cNvPr>
          <p:cNvSpPr txBox="1"/>
          <p:nvPr/>
        </p:nvSpPr>
        <p:spPr>
          <a:xfrm>
            <a:off x="745435" y="1529099"/>
            <a:ext cx="10072733" cy="1107996"/>
          </a:xfrm>
          <a:prstGeom prst="rect">
            <a:avLst/>
          </a:prstGeom>
          <a:noFill/>
          <a:ln>
            <a:solidFill>
              <a:schemeClr val="accent1">
                <a:lumMod val="75000"/>
              </a:schemeClr>
            </a:solidFill>
          </a:ln>
        </p:spPr>
        <p:txBody>
          <a:bodyPr wrap="square" lIns="91440" tIns="45720" rIns="91440" bIns="45720" rtlCol="0" anchor="t">
            <a:spAutoFit/>
          </a:bodyPr>
          <a:lstStyle/>
          <a:p>
            <a:pPr algn="ctr"/>
            <a:r>
              <a:rPr lang="en-US" sz="3300" dirty="0">
                <a:solidFill>
                  <a:srgbClr val="000000"/>
                </a:solidFill>
                <a:latin typeface="Calibri"/>
                <a:cs typeface="Calibri"/>
              </a:rPr>
              <a:t>The incubation period for Ebola and Marburg is </a:t>
            </a:r>
          </a:p>
          <a:p>
            <a:pPr algn="ctr"/>
            <a:r>
              <a:rPr lang="en-US" sz="3300" dirty="0">
                <a:solidFill>
                  <a:srgbClr val="000000"/>
                </a:solidFill>
                <a:latin typeface="Calibri"/>
                <a:cs typeface="Calibri"/>
              </a:rPr>
              <a:t>between 2-21 days.</a:t>
            </a:r>
          </a:p>
        </p:txBody>
      </p:sp>
      <p:sp>
        <p:nvSpPr>
          <p:cNvPr id="6" name="Content Placeholder 2">
            <a:extLst>
              <a:ext uri="{FF2B5EF4-FFF2-40B4-BE49-F238E27FC236}">
                <a16:creationId xmlns:a16="http://schemas.microsoft.com/office/drawing/2014/main" id="{75BC79CE-E344-A06B-5264-76415D555A10}"/>
              </a:ext>
            </a:extLst>
          </p:cNvPr>
          <p:cNvSpPr txBox="1">
            <a:spLocks/>
          </p:cNvSpPr>
          <p:nvPr/>
        </p:nvSpPr>
        <p:spPr>
          <a:xfrm>
            <a:off x="746907" y="2833006"/>
            <a:ext cx="10515600" cy="3589338"/>
          </a:xfrm>
          <a:prstGeom prst="rect">
            <a:avLst/>
          </a:prstGeom>
        </p:spPr>
        <p:txBody>
          <a:bodyPr lIns="91440" tIns="45720" rIns="91440" bIns="45720" anchor="t">
            <a:noAutofit/>
          </a:bodyPr>
          <a:lst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456565" indent="-456565">
              <a:spcBef>
                <a:spcPts val="1800"/>
              </a:spcBef>
            </a:pPr>
            <a:r>
              <a:rPr lang="en-US" sz="2800" dirty="0">
                <a:latin typeface="Calibri"/>
                <a:cs typeface="Calibri"/>
              </a:rPr>
              <a:t>Some patients may be admitted for other reasons and may not have signs or symptoms of </a:t>
            </a:r>
            <a:r>
              <a:rPr lang="en-US" sz="2800" dirty="0">
                <a:solidFill>
                  <a:srgbClr val="000000"/>
                </a:solidFill>
                <a:latin typeface="Calibri"/>
                <a:cs typeface="Calibri"/>
              </a:rPr>
              <a:t>Ebola or Marburg </a:t>
            </a:r>
            <a:r>
              <a:rPr lang="en-US" sz="2800" dirty="0">
                <a:latin typeface="Calibri"/>
                <a:cs typeface="Calibri"/>
              </a:rPr>
              <a:t>upon admission. </a:t>
            </a:r>
            <a:endParaRPr lang="en-US" sz="2800" dirty="0">
              <a:latin typeface="Calibri"/>
              <a:ea typeface="Calibri"/>
              <a:cs typeface="Calibri"/>
            </a:endParaRPr>
          </a:p>
          <a:p>
            <a:pPr marL="456565" indent="-456565">
              <a:spcBef>
                <a:spcPts val="1800"/>
              </a:spcBef>
            </a:pPr>
            <a:r>
              <a:rPr lang="en-US" sz="2800" dirty="0">
                <a:latin typeface="Calibri"/>
                <a:cs typeface="Calibri"/>
              </a:rPr>
              <a:t>They may develop signs and symptoms during their stay in your facility. </a:t>
            </a:r>
            <a:endParaRPr lang="en-US" sz="2800" dirty="0">
              <a:latin typeface="Calibri"/>
              <a:ea typeface="Calibri"/>
              <a:cs typeface="Calibri"/>
            </a:endParaRPr>
          </a:p>
          <a:p>
            <a:pPr marL="456565" indent="-456565">
              <a:spcBef>
                <a:spcPts val="1800"/>
              </a:spcBef>
            </a:pPr>
            <a:r>
              <a:rPr lang="en-US" sz="2800" dirty="0">
                <a:latin typeface="Calibri"/>
                <a:cs typeface="Calibri"/>
              </a:rPr>
              <a:t>Quickly identifying people showing symptoms of Ebola or Marburg and isolating them from others </a:t>
            </a:r>
            <a:r>
              <a:rPr lang="en-US" sz="2800" b="1" dirty="0">
                <a:solidFill>
                  <a:schemeClr val="accent5">
                    <a:lumMod val="75000"/>
                  </a:schemeClr>
                </a:solidFill>
                <a:latin typeface="Calibri"/>
                <a:cs typeface="Calibri"/>
              </a:rPr>
              <a:t>helps protect you, your patients and co-workers, and your community.</a:t>
            </a:r>
            <a:endParaRPr lang="en-US" sz="2800" b="1" dirty="0">
              <a:solidFill>
                <a:schemeClr val="accent5">
                  <a:lumMod val="75000"/>
                </a:schemeClr>
              </a:solidFill>
              <a:latin typeface="Calibri"/>
              <a:ea typeface="Calibri"/>
              <a:cs typeface="Calibri"/>
            </a:endParaRPr>
          </a:p>
          <a:p>
            <a:endParaRPr lang="en-US"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60655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a:xfrm>
            <a:off x="609601" y="0"/>
            <a:ext cx="10972800" cy="1143000"/>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Inpatient Monitoring Process</a:t>
            </a:r>
          </a:p>
        </p:txBody>
      </p:sp>
      <p:sp>
        <p:nvSpPr>
          <p:cNvPr id="2" name="TextBox 1">
            <a:extLst>
              <a:ext uri="{FF2B5EF4-FFF2-40B4-BE49-F238E27FC236}">
                <a16:creationId xmlns:a16="http://schemas.microsoft.com/office/drawing/2014/main" id="{7B8E0758-2FB9-5DFF-2A50-6334C1A40E7A}"/>
              </a:ext>
            </a:extLst>
          </p:cNvPr>
          <p:cNvSpPr txBox="1"/>
          <p:nvPr/>
        </p:nvSpPr>
        <p:spPr>
          <a:xfrm>
            <a:off x="609599" y="1143000"/>
            <a:ext cx="5486400" cy="5452390"/>
          </a:xfrm>
          <a:prstGeom prst="rect">
            <a:avLst/>
          </a:prstGeom>
          <a:noFill/>
        </p:spPr>
        <p:txBody>
          <a:bodyPr wrap="square" lIns="91440" tIns="45720" rIns="91440" bIns="45720" anchor="t">
            <a:spAutoFit/>
          </a:bodyPr>
          <a:lstStyle/>
          <a:p>
            <a:pPr marL="342900" marR="0" lvl="0" indent="-342900">
              <a:lnSpc>
                <a:spcPct val="115000"/>
              </a:lnSpc>
              <a:spcBef>
                <a:spcPts val="1800"/>
              </a:spcBef>
              <a:spcAft>
                <a:spcPts val="0"/>
              </a:spcAft>
              <a:buFont typeface="Arial" panose="020B0604020202020204" pitchFamily="34" charset="0"/>
              <a:buChar char="•"/>
            </a:pPr>
            <a:r>
              <a:rPr lang="en-US" sz="2800" dirty="0">
                <a:solidFill>
                  <a:srgbClr val="000000"/>
                </a:solidFill>
                <a:effectLst/>
                <a:latin typeface="Calibri" panose="020F0502020204030204" pitchFamily="34" charset="0"/>
                <a:ea typeface="Calibri" panose="020F0502020204030204" pitchFamily="34" charset="0"/>
                <a:cs typeface="Noto Sans Symbols"/>
              </a:rPr>
              <a:t>Apply standard precautions for all patients.</a:t>
            </a:r>
            <a:endParaRPr lang="en-US" sz="2800" dirty="0">
              <a:effectLst/>
              <a:latin typeface="Noto Sans Symbols"/>
              <a:ea typeface="Noto Sans Symbols"/>
              <a:cs typeface="Noto Sans Symbols"/>
            </a:endParaRPr>
          </a:p>
          <a:p>
            <a:pPr marL="342900" marR="0" lvl="0" indent="-342900">
              <a:lnSpc>
                <a:spcPct val="115000"/>
              </a:lnSpc>
              <a:spcBef>
                <a:spcPts val="1800"/>
              </a:spcBef>
              <a:spcAft>
                <a:spcPts val="0"/>
              </a:spcAft>
              <a:buFont typeface="Arial" panose="020B0604020202020204" pitchFamily="34" charset="0"/>
              <a:buChar char="•"/>
            </a:pPr>
            <a:r>
              <a:rPr lang="en-US" sz="2800" dirty="0">
                <a:solidFill>
                  <a:srgbClr val="000000"/>
                </a:solidFill>
                <a:effectLst/>
                <a:latin typeface="Calibri" panose="020F0502020204030204" pitchFamily="34" charset="0"/>
                <a:ea typeface="Calibri" panose="020F0502020204030204" pitchFamily="34" charset="0"/>
                <a:cs typeface="Noto Sans Symbols"/>
              </a:rPr>
              <a:t>Take temperature at least </a:t>
            </a:r>
            <a:r>
              <a:rPr lang="en-US" sz="2800" b="1" dirty="0">
                <a:solidFill>
                  <a:schemeClr val="accent5">
                    <a:lumMod val="75000"/>
                  </a:schemeClr>
                </a:solidFill>
                <a:effectLst/>
                <a:latin typeface="Calibri" panose="020F0502020204030204" pitchFamily="34" charset="0"/>
                <a:ea typeface="Calibri" panose="020F0502020204030204" pitchFamily="34" charset="0"/>
                <a:cs typeface="Noto Sans Symbols"/>
              </a:rPr>
              <a:t>twice a day </a:t>
            </a:r>
            <a:r>
              <a:rPr lang="en-US" sz="2800" dirty="0">
                <a:solidFill>
                  <a:srgbClr val="000000"/>
                </a:solidFill>
                <a:effectLst/>
                <a:latin typeface="Calibri" panose="020F0502020204030204" pitchFamily="34" charset="0"/>
                <a:ea typeface="Calibri" panose="020F0502020204030204" pitchFamily="34" charset="0"/>
                <a:cs typeface="Noto Sans Symbols"/>
              </a:rPr>
              <a:t>for all inpatients</a:t>
            </a:r>
            <a:endParaRPr lang="en-US" sz="2800" dirty="0">
              <a:effectLst/>
              <a:latin typeface="Noto Sans Symbols"/>
              <a:ea typeface="Noto Sans Symbols"/>
              <a:cs typeface="Noto Sans Symbols"/>
            </a:endParaRPr>
          </a:p>
          <a:p>
            <a:pPr marL="342900" indent="-342900">
              <a:spcBef>
                <a:spcPts val="1800"/>
              </a:spcBef>
              <a:spcAft>
                <a:spcPts val="0"/>
              </a:spcAft>
              <a:buFont typeface="Arial" panose="020B0604020202020204" pitchFamily="34" charset="0"/>
              <a:buChar char="•"/>
            </a:pPr>
            <a:r>
              <a:rPr lang="en-US" sz="2800" dirty="0">
                <a:solidFill>
                  <a:srgbClr val="000000"/>
                </a:solidFill>
                <a:effectLst/>
                <a:latin typeface="Calibri"/>
                <a:ea typeface="Calibri"/>
                <a:cs typeface="Noto Sans Symbols"/>
              </a:rPr>
              <a:t>Assess patients for signs and symptoms at least </a:t>
            </a:r>
            <a:r>
              <a:rPr lang="en-US" sz="2800" b="1" dirty="0">
                <a:solidFill>
                  <a:schemeClr val="accent5">
                    <a:lumMod val="75000"/>
                  </a:schemeClr>
                </a:solidFill>
                <a:effectLst/>
                <a:latin typeface="Calibri"/>
                <a:ea typeface="Calibri"/>
                <a:cs typeface="Noto Sans Symbols"/>
              </a:rPr>
              <a:t>once a day</a:t>
            </a:r>
            <a:r>
              <a:rPr lang="en-US" sz="2800" b="1" dirty="0">
                <a:solidFill>
                  <a:schemeClr val="accent1">
                    <a:lumMod val="75000"/>
                  </a:schemeClr>
                </a:solidFill>
                <a:effectLst/>
                <a:latin typeface="Calibri"/>
                <a:ea typeface="Calibri"/>
                <a:cs typeface="Noto Sans Symbols"/>
              </a:rPr>
              <a:t>. </a:t>
            </a:r>
            <a:r>
              <a:rPr lang="en-US" sz="2800" dirty="0">
                <a:solidFill>
                  <a:srgbClr val="000000"/>
                </a:solidFill>
                <a:latin typeface="Calibri"/>
                <a:ea typeface="Calibri"/>
                <a:cs typeface="Noto Sans Symbols"/>
              </a:rPr>
              <a:t>Assess</a:t>
            </a:r>
            <a:r>
              <a:rPr lang="en-US" sz="2800" dirty="0">
                <a:solidFill>
                  <a:srgbClr val="000000"/>
                </a:solidFill>
                <a:effectLst/>
                <a:latin typeface="Calibri"/>
                <a:ea typeface="Calibri"/>
                <a:cs typeface="Noto Sans Symbols"/>
              </a:rPr>
              <a:t> immedia</a:t>
            </a:r>
            <a:r>
              <a:rPr lang="en-US" sz="2800" dirty="0">
                <a:solidFill>
                  <a:srgbClr val="000000"/>
                </a:solidFill>
                <a:effectLst/>
                <a:latin typeface="Calibri"/>
                <a:ea typeface="Calibri"/>
                <a:cs typeface="Calibri"/>
              </a:rPr>
              <a:t>tely in the presence of fever </a:t>
            </a:r>
            <a:r>
              <a:rPr lang="en-US" sz="2800">
                <a:solidFill>
                  <a:srgbClr val="000000"/>
                </a:solidFill>
                <a:latin typeface="Calibri"/>
                <a:ea typeface="Calibri"/>
                <a:cs typeface="Calibri"/>
              </a:rPr>
              <a:t>(</a:t>
            </a:r>
            <a:r>
              <a:rPr lang="en-US" sz="2800">
                <a:solidFill>
                  <a:srgbClr val="333333"/>
                </a:solidFill>
                <a:highlight>
                  <a:srgbClr val="FFFFFF"/>
                </a:highlight>
                <a:latin typeface="Calibri"/>
                <a:ea typeface="Calibri"/>
                <a:cs typeface="Calibri"/>
              </a:rPr>
              <a:t>≥</a:t>
            </a:r>
            <a:r>
              <a:rPr lang="en-US" sz="2800">
                <a:solidFill>
                  <a:srgbClr val="000000"/>
                </a:solidFill>
                <a:effectLst/>
                <a:latin typeface="Calibri"/>
                <a:ea typeface="Calibri"/>
                <a:cs typeface="Calibri"/>
              </a:rPr>
              <a:t>38°</a:t>
            </a:r>
            <a:r>
              <a:rPr lang="en-US" sz="2800">
                <a:solidFill>
                  <a:srgbClr val="000000"/>
                </a:solidFill>
                <a:effectLst/>
                <a:latin typeface="Calibri"/>
                <a:ea typeface="Calibri"/>
                <a:cs typeface="Noto Sans Symbols"/>
              </a:rPr>
              <a:t>C).</a:t>
            </a:r>
            <a:endParaRPr lang="en-US" sz="2800" dirty="0">
              <a:solidFill>
                <a:srgbClr val="000000"/>
              </a:solidFill>
              <a:latin typeface="Calibri"/>
              <a:ea typeface="Calibri"/>
              <a:cs typeface="Noto Sans Symbols"/>
            </a:endParaRPr>
          </a:p>
          <a:p>
            <a:pPr marL="342900" marR="0" lvl="0" indent="-342900">
              <a:lnSpc>
                <a:spcPct val="115000"/>
              </a:lnSpc>
              <a:spcBef>
                <a:spcPts val="1800"/>
              </a:spcBef>
              <a:spcAft>
                <a:spcPts val="0"/>
              </a:spcAft>
              <a:buFont typeface="Arial" panose="020B0604020202020204" pitchFamily="34" charset="0"/>
              <a:buChar char="•"/>
            </a:pPr>
            <a:r>
              <a:rPr lang="en-US" sz="2800" dirty="0">
                <a:solidFill>
                  <a:srgbClr val="000000"/>
                </a:solidFill>
                <a:effectLst/>
                <a:latin typeface="Calibri"/>
                <a:ea typeface="Calibri"/>
                <a:cs typeface="Noto Sans Symbols"/>
              </a:rPr>
              <a:t>Complete the Inpatient </a:t>
            </a:r>
            <a:r>
              <a:rPr lang="en-US" sz="2800">
                <a:solidFill>
                  <a:srgbClr val="000000"/>
                </a:solidFill>
                <a:effectLst/>
                <a:latin typeface="Calibri"/>
                <a:ea typeface="Calibri"/>
                <a:cs typeface="Noto Sans Symbols"/>
              </a:rPr>
              <a:t>Monitoring </a:t>
            </a:r>
            <a:r>
              <a:rPr lang="en-US" sz="2800">
                <a:solidFill>
                  <a:srgbClr val="000000"/>
                </a:solidFill>
                <a:latin typeface="Calibri"/>
                <a:ea typeface="Calibri"/>
                <a:cs typeface="Noto Sans Symbols"/>
              </a:rPr>
              <a:t>Form</a:t>
            </a:r>
            <a:endParaRPr lang="en-US" sz="2800">
              <a:effectLst/>
              <a:latin typeface="Calibri"/>
              <a:ea typeface="Calibri"/>
              <a:cs typeface="Noto Sans Symbols"/>
            </a:endParaRPr>
          </a:p>
        </p:txBody>
      </p:sp>
      <p:pic>
        <p:nvPicPr>
          <p:cNvPr id="3" name="Google Shape;855;g16e53436b32_0_59" descr="A picture of a healthcare worker in goggles and mask taking the temperature of someone using a non-contact thermometer. Two other people wait in line to have their temperature taken.">
            <a:extLst>
              <a:ext uri="{FF2B5EF4-FFF2-40B4-BE49-F238E27FC236}">
                <a16:creationId xmlns:a16="http://schemas.microsoft.com/office/drawing/2014/main" id="{41656BDC-E08E-C69F-1272-E01FF2D61960}"/>
              </a:ext>
            </a:extLst>
          </p:cNvPr>
          <p:cNvPicPr preferRelativeResize="0"/>
          <p:nvPr/>
        </p:nvPicPr>
        <p:blipFill rotWithShape="1">
          <a:blip r:embed="rId3">
            <a:alphaModFix/>
          </a:blip>
          <a:srcRect t="23389" r="9090"/>
          <a:stretch/>
        </p:blipFill>
        <p:spPr>
          <a:xfrm>
            <a:off x="6341326" y="1881527"/>
            <a:ext cx="5241075" cy="4363156"/>
          </a:xfrm>
          <a:prstGeom prst="rect">
            <a:avLst/>
          </a:prstGeom>
          <a:solidFill>
            <a:schemeClr val="lt1"/>
          </a:solidFill>
          <a:ln>
            <a:noFill/>
          </a:ln>
        </p:spPr>
      </p:pic>
    </p:spTree>
    <p:extLst>
      <p:ext uri="{BB962C8B-B14F-4D97-AF65-F5344CB8AC3E}">
        <p14:creationId xmlns:p14="http://schemas.microsoft.com/office/powerpoint/2010/main" val="125830584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5463A-4B96-449A-B498-42A2A24C4E65}"/>
              </a:ext>
            </a:extLst>
          </p:cNvPr>
          <p:cNvSpPr>
            <a:spLocks noGrp="1"/>
          </p:cNvSpPr>
          <p:nvPr>
            <p:ph type="title"/>
          </p:nvPr>
        </p:nvSpPr>
        <p:spPr>
          <a:xfrm>
            <a:off x="609600" y="274639"/>
            <a:ext cx="10972800" cy="861374"/>
          </a:xfrm>
        </p:spPr>
        <p:txBody>
          <a:bodyPr/>
          <a:lstStyle/>
          <a:p>
            <a:pPr>
              <a:lnSpc>
                <a:spcPct val="100000"/>
              </a:lnSpc>
            </a:pPr>
            <a:r>
              <a:rPr lang="en-US" sz="4000" dirty="0">
                <a:solidFill>
                  <a:schemeClr val="accent5">
                    <a:lumMod val="75000"/>
                  </a:schemeClr>
                </a:solidFill>
                <a:latin typeface="Calibri Light" panose="020F0302020204030204" pitchFamily="34" charset="0"/>
                <a:cs typeface="Calibri Light" panose="020F0302020204030204" pitchFamily="34" charset="0"/>
              </a:rPr>
              <a:t>Inpatient Monitoring Form</a:t>
            </a:r>
          </a:p>
        </p:txBody>
      </p:sp>
      <p:sp>
        <p:nvSpPr>
          <p:cNvPr id="9" name="Text Placeholder 2">
            <a:extLst>
              <a:ext uri="{FF2B5EF4-FFF2-40B4-BE49-F238E27FC236}">
                <a16:creationId xmlns:a16="http://schemas.microsoft.com/office/drawing/2014/main" id="{0A14CDFD-3578-47CC-BE22-8A9D1420B5E4}"/>
              </a:ext>
            </a:extLst>
          </p:cNvPr>
          <p:cNvSpPr txBox="1">
            <a:spLocks/>
          </p:cNvSpPr>
          <p:nvPr/>
        </p:nvSpPr>
        <p:spPr bwMode="auto">
          <a:xfrm>
            <a:off x="721896" y="1136013"/>
            <a:ext cx="9352196" cy="1705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541900"/>
              </a:buClr>
              <a:buSzPct val="70000"/>
              <a:buFont typeface="Wingdings" panose="05000000000000000000" pitchFamily="2" charset="2"/>
              <a:buChar char="§"/>
              <a:defRPr sz="2400" b="1" kern="1200" baseline="0">
                <a:solidFill>
                  <a:srgbClr val="000000"/>
                </a:solidFill>
                <a:latin typeface="Calibri" pitchFamily="34" charset="0"/>
                <a:ea typeface="+mn-ea"/>
                <a:cs typeface="+mn-cs"/>
              </a:defRPr>
            </a:lvl1pPr>
            <a:lvl2pPr marL="742932" indent="-285744" algn="l" rtl="0" eaLnBrk="0" fontAlgn="base" hangingPunct="0">
              <a:spcBef>
                <a:spcPct val="20000"/>
              </a:spcBef>
              <a:spcAft>
                <a:spcPct val="0"/>
              </a:spcAft>
              <a:buClr>
                <a:srgbClr val="005984"/>
              </a:buClr>
              <a:buSzPct val="100000"/>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Tx/>
              <a:buSzPct val="100000"/>
              <a:buFont typeface="Arial" pitchFamily="34" charset="0"/>
              <a:buChar char="•"/>
              <a:defRPr sz="18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Clr>
                <a:schemeClr val="bg1"/>
              </a:buClr>
              <a:buSzPct val="70000"/>
              <a:buFont typeface="Courier New" pitchFamily="49" charset="0"/>
              <a:buChar char="o"/>
              <a:defRPr sz="1800" kern="1200" baseline="0">
                <a:solidFill>
                  <a:schemeClr val="bg2"/>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Clr>
                <a:schemeClr val="bg1"/>
              </a:buClr>
              <a:buSzPct val="70000"/>
              <a:buFont typeface="Arial" pitchFamily="34" charset="0"/>
              <a:buChar char="•"/>
              <a:defRPr sz="1800" kern="1200">
                <a:solidFill>
                  <a:schemeClr val="bg2"/>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265" indent="-342265">
              <a:buClr>
                <a:schemeClr val="accent2">
                  <a:lumMod val="60000"/>
                  <a:lumOff val="40000"/>
                </a:schemeClr>
              </a:buClr>
              <a:buFont typeface="Arial" panose="020B0604020202020204" pitchFamily="34" charset="0"/>
              <a:buChar char="•"/>
            </a:pPr>
            <a:r>
              <a:rPr lang="en-US" b="0">
                <a:latin typeface="Calibri"/>
                <a:cs typeface="Calibri"/>
              </a:rPr>
              <a:t>Temperature – 2 times/day</a:t>
            </a:r>
            <a:endParaRPr lang="en-US"/>
          </a:p>
          <a:p>
            <a:pPr marL="342265" indent="-342265">
              <a:buClr>
                <a:schemeClr val="accent2">
                  <a:lumMod val="60000"/>
                  <a:lumOff val="40000"/>
                </a:schemeClr>
              </a:buClr>
              <a:buFont typeface="Arial" panose="020B0604020202020204" pitchFamily="34" charset="0"/>
              <a:buChar char="•"/>
            </a:pPr>
            <a:r>
              <a:rPr lang="en-US" b="0">
                <a:latin typeface="Calibri"/>
                <a:cs typeface="Calibri"/>
              </a:rPr>
              <a:t>Signs and symptoms – 1 time/day</a:t>
            </a:r>
            <a:endParaRPr lang="en-US" b="0">
              <a:latin typeface="Calibri"/>
              <a:ea typeface="Calibri"/>
              <a:cs typeface="Calibri"/>
            </a:endParaRPr>
          </a:p>
          <a:p>
            <a:pPr marL="342265" indent="-342265">
              <a:buClr>
                <a:schemeClr val="accent2">
                  <a:lumMod val="60000"/>
                  <a:lumOff val="40000"/>
                </a:schemeClr>
              </a:buClr>
              <a:buFont typeface="Arial" panose="020B0604020202020204" pitchFamily="34" charset="0"/>
              <a:buChar char="•"/>
            </a:pPr>
            <a:r>
              <a:rPr lang="en-US" b="0">
                <a:latin typeface="Calibri"/>
                <a:cs typeface="Calibri"/>
              </a:rPr>
              <a:t>Optional: Exposures in the last 21 days</a:t>
            </a:r>
            <a:endParaRPr lang="en-US" b="0">
              <a:latin typeface="Calibri"/>
              <a:ea typeface="Calibri"/>
              <a:cs typeface="Calibri"/>
            </a:endParaRPr>
          </a:p>
          <a:p>
            <a:pPr marL="742315" lvl="1" indent="-285115">
              <a:buClr>
                <a:schemeClr val="accent2">
                  <a:lumMod val="60000"/>
                  <a:lumOff val="40000"/>
                </a:schemeClr>
              </a:buClr>
            </a:pPr>
            <a:r>
              <a:rPr lang="en-US">
                <a:solidFill>
                  <a:srgbClr val="000000"/>
                </a:solidFill>
                <a:latin typeface="Calibri"/>
                <a:cs typeface="Calibri"/>
              </a:rPr>
              <a:t>This may be asked to increase recall of patient, if feasible</a:t>
            </a:r>
          </a:p>
          <a:p>
            <a:pPr marL="342265" indent="-342265">
              <a:buClr>
                <a:srgbClr val="005DAA"/>
              </a:buClr>
            </a:pPr>
            <a:endParaRPr lang="en-US" b="0">
              <a:solidFill>
                <a:schemeClr val="accent4">
                  <a:lumMod val="50000"/>
                </a:schemeClr>
              </a:solidFill>
              <a:latin typeface="Calibri"/>
              <a:cs typeface="Calibri"/>
            </a:endParaRPr>
          </a:p>
          <a:p>
            <a:pPr marL="342265" indent="-342265">
              <a:buClr>
                <a:srgbClr val="005DAA"/>
              </a:buClr>
            </a:pPr>
            <a:endParaRPr lang="en-US" b="0">
              <a:solidFill>
                <a:schemeClr val="accent4">
                  <a:lumMod val="50000"/>
                </a:schemeClr>
              </a:solidFill>
              <a:latin typeface="Calibri"/>
              <a:cs typeface="Calibri"/>
            </a:endParaRPr>
          </a:p>
          <a:p>
            <a:pPr marL="342265" indent="-342265">
              <a:buClr>
                <a:srgbClr val="005DAA"/>
              </a:buClr>
            </a:pPr>
            <a:endParaRPr lang="en-US" b="0">
              <a:solidFill>
                <a:schemeClr val="accent4">
                  <a:lumMod val="50000"/>
                </a:schemeClr>
              </a:solidFill>
              <a:latin typeface="Calibri"/>
              <a:cs typeface="Calibri"/>
            </a:endParaRPr>
          </a:p>
        </p:txBody>
      </p:sp>
      <p:pic>
        <p:nvPicPr>
          <p:cNvPr id="3" name="Picture 3" descr="Table with columns for date, name of patient, age, sex, temperature 1, temperature 2, new symptoms, and other (new contact information)">
            <a:extLst>
              <a:ext uri="{FF2B5EF4-FFF2-40B4-BE49-F238E27FC236}">
                <a16:creationId xmlns:a16="http://schemas.microsoft.com/office/drawing/2014/main" id="{870D1153-6A4B-D86B-BAA4-6E83E9533F0C}"/>
              </a:ext>
            </a:extLst>
          </p:cNvPr>
          <p:cNvPicPr>
            <a:picLocks noChangeAspect="1"/>
          </p:cNvPicPr>
          <p:nvPr/>
        </p:nvPicPr>
        <p:blipFill>
          <a:blip r:embed="rId3"/>
          <a:stretch>
            <a:fillRect/>
          </a:stretch>
        </p:blipFill>
        <p:spPr>
          <a:xfrm>
            <a:off x="359363" y="3108863"/>
            <a:ext cx="11303940" cy="2973308"/>
          </a:xfrm>
          <a:prstGeom prst="rect">
            <a:avLst/>
          </a:prstGeom>
        </p:spPr>
      </p:pic>
    </p:spTree>
    <p:extLst>
      <p:ext uri="{BB962C8B-B14F-4D97-AF65-F5344CB8AC3E}">
        <p14:creationId xmlns:p14="http://schemas.microsoft.com/office/powerpoint/2010/main" val="172893828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a:xfrm>
            <a:off x="609600" y="274639"/>
            <a:ext cx="10972800" cy="1008729"/>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Knowledge Check: Monitoring </a:t>
            </a:r>
          </a:p>
        </p:txBody>
      </p:sp>
      <p:sp>
        <p:nvSpPr>
          <p:cNvPr id="2" name="Text Placeholder 2">
            <a:extLst>
              <a:ext uri="{FF2B5EF4-FFF2-40B4-BE49-F238E27FC236}">
                <a16:creationId xmlns:a16="http://schemas.microsoft.com/office/drawing/2014/main" id="{544D9E9B-1C26-E348-4122-94FE77C7E612}"/>
              </a:ext>
            </a:extLst>
          </p:cNvPr>
          <p:cNvSpPr txBox="1">
            <a:spLocks/>
          </p:cNvSpPr>
          <p:nvPr/>
        </p:nvSpPr>
        <p:spPr>
          <a:xfrm>
            <a:off x="609600" y="1417639"/>
            <a:ext cx="10975694" cy="5151054"/>
          </a:xfrm>
          <a:prstGeom prst="rect">
            <a:avLst/>
          </a:prstGeom>
        </p:spPr>
        <p:txBody>
          <a:bodyPr lIns="91440" tIns="45720" rIns="91440" bIns="45720" anchor="t"/>
          <a:lst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spcBef>
                <a:spcPts val="0"/>
              </a:spcBef>
              <a:buNone/>
            </a:pPr>
            <a:r>
              <a:rPr lang="en-US" sz="2400" dirty="0">
                <a:solidFill>
                  <a:srgbClr val="000000"/>
                </a:solidFill>
                <a:latin typeface="Calibri"/>
                <a:cs typeface="Calibri"/>
              </a:rPr>
              <a:t>You notice that a healthcare worker monitoring patients in the maternity ward of the hospital is walking around to take temperatures of patients and ask about symptoms. They record the temperature but do not record symptoms. </a:t>
            </a:r>
            <a:endParaRPr lang="en-US" sz="2400" dirty="0">
              <a:solidFill>
                <a:srgbClr val="000000"/>
              </a:solidFill>
            </a:endParaRPr>
          </a:p>
          <a:p>
            <a:pPr marL="0" indent="0">
              <a:spcBef>
                <a:spcPts val="0"/>
              </a:spcBef>
              <a:buFont typeface="Arial" panose="020B0604020202020204" pitchFamily="34" charset="0"/>
              <a:buNone/>
            </a:pPr>
            <a:endParaRPr lang="en-US" sz="2400" dirty="0">
              <a:solidFill>
                <a:srgbClr val="000000"/>
              </a:solidFill>
            </a:endParaRPr>
          </a:p>
          <a:p>
            <a:pPr marL="0" indent="0">
              <a:spcBef>
                <a:spcPts val="0"/>
              </a:spcBef>
              <a:buNone/>
            </a:pPr>
            <a:r>
              <a:rPr lang="en-US" sz="2400" dirty="0">
                <a:solidFill>
                  <a:srgbClr val="000000"/>
                </a:solidFill>
                <a:latin typeface="Calibri"/>
                <a:cs typeface="Calibri"/>
              </a:rPr>
              <a:t>When you ask about a particular patient's symptoms the healthcare worker responds: </a:t>
            </a:r>
          </a:p>
          <a:p>
            <a:pPr marL="0" indent="0">
              <a:spcBef>
                <a:spcPts val="0"/>
              </a:spcBef>
              <a:buNone/>
            </a:pPr>
            <a:r>
              <a:rPr lang="en-US" sz="2400" dirty="0">
                <a:solidFill>
                  <a:srgbClr val="000000"/>
                </a:solidFill>
                <a:latin typeface="Calibri"/>
                <a:cs typeface="Calibri"/>
              </a:rPr>
              <a:t>"The patient has felt nauseous and had some diarrhea and a headache. The patient has had a fever since yesterday, but she does not show signs of Ebola or Marburg because she is not vomiting and does not look hemorrhagic."</a:t>
            </a:r>
            <a:endParaRPr lang="en-US" dirty="0"/>
          </a:p>
          <a:p>
            <a:pPr marL="0" indent="0">
              <a:spcBef>
                <a:spcPts val="0"/>
              </a:spcBef>
              <a:buNone/>
            </a:pPr>
            <a:endParaRPr lang="en-US" sz="2400" dirty="0">
              <a:solidFill>
                <a:srgbClr val="000000"/>
              </a:solidFill>
              <a:latin typeface="Calibri"/>
              <a:cs typeface="Calibri"/>
            </a:endParaRPr>
          </a:p>
          <a:p>
            <a:pPr marL="513080" indent="-457200">
              <a:spcBef>
                <a:spcPts val="1800"/>
              </a:spcBef>
              <a:buClr>
                <a:schemeClr val="tx1"/>
              </a:buClr>
              <a:buFont typeface="+mj-lt"/>
              <a:buAutoNum type="arabicPeriod"/>
            </a:pPr>
            <a:r>
              <a:rPr lang="en-US" sz="2400" dirty="0">
                <a:solidFill>
                  <a:srgbClr val="000000"/>
                </a:solidFill>
                <a:latin typeface="Calibri"/>
                <a:cs typeface="Calibri"/>
              </a:rPr>
              <a:t>What is the risk of not keeping track of symptoms? </a:t>
            </a:r>
          </a:p>
          <a:p>
            <a:pPr marL="513080" indent="-457200">
              <a:spcBef>
                <a:spcPts val="1800"/>
              </a:spcBef>
              <a:buClr>
                <a:schemeClr val="tx1"/>
              </a:buClr>
              <a:buFont typeface="+mj-lt"/>
              <a:buAutoNum type="arabicPeriod"/>
            </a:pPr>
            <a:r>
              <a:rPr lang="en-US" sz="2400" dirty="0">
                <a:solidFill>
                  <a:srgbClr val="000000"/>
                </a:solidFill>
                <a:latin typeface="Calibri"/>
                <a:cs typeface="Calibri"/>
              </a:rPr>
              <a:t>What is the correct process for in-patient monitoring? </a:t>
            </a:r>
            <a:endParaRPr lang="en-US" sz="2400" dirty="0">
              <a:solidFill>
                <a:srgbClr val="000000"/>
              </a:solidFill>
              <a:cs typeface="Calibri"/>
            </a:endParaRPr>
          </a:p>
        </p:txBody>
      </p:sp>
    </p:spTree>
    <p:extLst>
      <p:ext uri="{BB962C8B-B14F-4D97-AF65-F5344CB8AC3E}">
        <p14:creationId xmlns:p14="http://schemas.microsoft.com/office/powerpoint/2010/main" val="305522030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Feedback: Monitoring </a:t>
            </a:r>
          </a:p>
        </p:txBody>
      </p:sp>
      <p:sp>
        <p:nvSpPr>
          <p:cNvPr id="2" name="Text Placeholder 2">
            <a:extLst>
              <a:ext uri="{FF2B5EF4-FFF2-40B4-BE49-F238E27FC236}">
                <a16:creationId xmlns:a16="http://schemas.microsoft.com/office/drawing/2014/main" id="{528AB283-9DA9-0510-7968-9643A46F647A}"/>
              </a:ext>
            </a:extLst>
          </p:cNvPr>
          <p:cNvSpPr txBox="1">
            <a:spLocks/>
          </p:cNvSpPr>
          <p:nvPr/>
        </p:nvSpPr>
        <p:spPr>
          <a:xfrm>
            <a:off x="609600" y="1452919"/>
            <a:ext cx="10563922" cy="4901673"/>
          </a:xfrm>
          <a:prstGeom prst="rect">
            <a:avLst/>
          </a:prstGeom>
        </p:spPr>
        <p:txBody>
          <a:bodyPr lIns="91440" tIns="45720" rIns="91440" bIns="45720" anchor="t">
            <a:noAutofit/>
          </a:bodyPr>
          <a:lst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513715" indent="-457200">
              <a:spcBef>
                <a:spcPts val="600"/>
              </a:spcBef>
              <a:buClr>
                <a:schemeClr val="accent4">
                  <a:lumMod val="50000"/>
                </a:schemeClr>
              </a:buClr>
              <a:buFont typeface="+mj-lt"/>
              <a:buAutoNum type="arabicPeriod"/>
            </a:pPr>
            <a:r>
              <a:rPr lang="en-US" sz="2400" b="1" dirty="0">
                <a:solidFill>
                  <a:schemeClr val="accent5">
                    <a:lumMod val="75000"/>
                  </a:schemeClr>
                </a:solidFill>
                <a:latin typeface="Calibri"/>
                <a:cs typeface="Calibri"/>
              </a:rPr>
              <a:t>What is the risk of not keeping track of symptoms? </a:t>
            </a:r>
            <a:endParaRPr lang="en-US" sz="2400" dirty="0"/>
          </a:p>
          <a:p>
            <a:pPr marL="799465" lvl="1" indent="-457200">
              <a:spcBef>
                <a:spcPts val="600"/>
              </a:spcBef>
              <a:buClr>
                <a:schemeClr val="accent2">
                  <a:lumMod val="60000"/>
                  <a:lumOff val="40000"/>
                </a:schemeClr>
              </a:buClr>
              <a:buFont typeface="Arial" panose="020B0604020202020204" pitchFamily="34" charset="0"/>
              <a:buChar char="•"/>
            </a:pPr>
            <a:r>
              <a:rPr lang="en-US" sz="2400" dirty="0">
                <a:solidFill>
                  <a:srgbClr val="000000"/>
                </a:solidFill>
                <a:latin typeface="Calibri"/>
                <a:cs typeface="Calibri"/>
              </a:rPr>
              <a:t>If symptoms are not recorded, it can be difficult to track any worsening symptoms</a:t>
            </a:r>
          </a:p>
          <a:p>
            <a:pPr marL="799465" lvl="1" indent="-457200">
              <a:spcBef>
                <a:spcPts val="600"/>
              </a:spcBef>
              <a:buClr>
                <a:schemeClr val="accent2">
                  <a:lumMod val="60000"/>
                  <a:lumOff val="40000"/>
                </a:schemeClr>
              </a:buClr>
              <a:buFont typeface="Arial" panose="020B0604020202020204" pitchFamily="34" charset="0"/>
              <a:buChar char="•"/>
            </a:pPr>
            <a:r>
              <a:rPr lang="en-US" sz="2400" dirty="0">
                <a:solidFill>
                  <a:srgbClr val="000000"/>
                </a:solidFill>
                <a:latin typeface="Calibri"/>
                <a:cs typeface="Calibri"/>
              </a:rPr>
              <a:t>Change in nursing staff between shifts means information might not be transferred between shifts</a:t>
            </a:r>
          </a:p>
          <a:p>
            <a:pPr marL="57132" indent="0">
              <a:spcBef>
                <a:spcPts val="0"/>
              </a:spcBef>
              <a:buClr>
                <a:schemeClr val="tx1"/>
              </a:buClr>
              <a:buFont typeface="Arial" panose="020B0604020202020204" pitchFamily="34" charset="0"/>
              <a:buNone/>
            </a:pPr>
            <a:endParaRPr lang="en-US" sz="2400" b="1" dirty="0">
              <a:solidFill>
                <a:schemeClr val="tx1"/>
              </a:solidFill>
            </a:endParaRPr>
          </a:p>
          <a:p>
            <a:pPr marL="513715" indent="-457200">
              <a:spcBef>
                <a:spcPts val="600"/>
              </a:spcBef>
              <a:buClr>
                <a:schemeClr val="accent4">
                  <a:lumMod val="50000"/>
                </a:schemeClr>
              </a:buClr>
              <a:buFont typeface="+mj-lt"/>
              <a:buAutoNum type="arabicPeriod" startAt="2"/>
            </a:pPr>
            <a:r>
              <a:rPr lang="en-US" sz="2400" b="1" dirty="0">
                <a:solidFill>
                  <a:schemeClr val="accent5">
                    <a:lumMod val="75000"/>
                  </a:schemeClr>
                </a:solidFill>
                <a:latin typeface="Calibri"/>
                <a:cs typeface="Calibri"/>
              </a:rPr>
              <a:t>What is the correct process for in-patient monitoring? </a:t>
            </a:r>
            <a:endParaRPr lang="en-US" sz="2400" b="1" dirty="0">
              <a:solidFill>
                <a:schemeClr val="accent5">
                  <a:lumMod val="75000"/>
                </a:schemeClr>
              </a:solidFill>
              <a:cs typeface="Calibri"/>
            </a:endParaRPr>
          </a:p>
          <a:p>
            <a:pPr marL="685165" lvl="1" indent="-342900">
              <a:spcBef>
                <a:spcPts val="600"/>
              </a:spcBef>
              <a:buClr>
                <a:schemeClr val="accent2">
                  <a:lumMod val="60000"/>
                  <a:lumOff val="40000"/>
                </a:schemeClr>
              </a:buClr>
              <a:buFont typeface="Arial" panose="020B0604020202020204" pitchFamily="34" charset="0"/>
              <a:buChar char="•"/>
            </a:pPr>
            <a:r>
              <a:rPr lang="en-US" sz="2400" dirty="0">
                <a:solidFill>
                  <a:srgbClr val="000000"/>
                </a:solidFill>
                <a:latin typeface="Calibri"/>
                <a:cs typeface="Calibri"/>
              </a:rPr>
              <a:t>Health workers should complete the in-patient identification form </a:t>
            </a:r>
            <a:r>
              <a:rPr lang="en-US" sz="2400" b="1" dirty="0">
                <a:solidFill>
                  <a:srgbClr val="000000"/>
                </a:solidFill>
                <a:latin typeface="Calibri"/>
                <a:cs typeface="Calibri"/>
              </a:rPr>
              <a:t>completely</a:t>
            </a:r>
            <a:r>
              <a:rPr lang="en-US" sz="2400" dirty="0">
                <a:solidFill>
                  <a:srgbClr val="000000"/>
                </a:solidFill>
                <a:latin typeface="Calibri"/>
                <a:cs typeface="Calibri"/>
              </a:rPr>
              <a:t> for each patient and not skip over any steps</a:t>
            </a:r>
          </a:p>
          <a:p>
            <a:pPr marL="685165" lvl="1" indent="-342900">
              <a:spcBef>
                <a:spcPts val="600"/>
              </a:spcBef>
              <a:buClr>
                <a:schemeClr val="accent2">
                  <a:lumMod val="60000"/>
                  <a:lumOff val="40000"/>
                </a:schemeClr>
              </a:buClr>
              <a:buFont typeface="Arial" panose="020B0604020202020204" pitchFamily="34" charset="0"/>
              <a:buChar char="•"/>
            </a:pPr>
            <a:r>
              <a:rPr lang="en-US" sz="2400" dirty="0">
                <a:solidFill>
                  <a:srgbClr val="000000"/>
                </a:solidFill>
                <a:latin typeface="Calibri"/>
                <a:cs typeface="Calibri"/>
              </a:rPr>
              <a:t>Complete in-patient identification as agreed upon in your country or facility policy</a:t>
            </a:r>
          </a:p>
          <a:p>
            <a:pPr marL="685165" lvl="1" indent="-342900">
              <a:spcBef>
                <a:spcPts val="600"/>
              </a:spcBef>
              <a:buClr>
                <a:schemeClr val="accent2">
                  <a:lumMod val="60000"/>
                  <a:lumOff val="40000"/>
                </a:schemeClr>
              </a:buClr>
              <a:buFont typeface="Arial" panose="020B0604020202020204" pitchFamily="34" charset="0"/>
              <a:buChar char="•"/>
            </a:pPr>
            <a:r>
              <a:rPr lang="en-US" sz="2400" dirty="0">
                <a:solidFill>
                  <a:srgbClr val="000000"/>
                </a:solidFill>
                <a:latin typeface="Calibri"/>
                <a:cs typeface="Calibri"/>
              </a:rPr>
              <a:t>If a patient meets the case definition for Ebola or Marburg, isolate them immediately by separating them from other patients</a:t>
            </a:r>
            <a:r>
              <a:rPr lang="en-US" sz="2400" dirty="0">
                <a:solidFill>
                  <a:schemeClr val="tx1"/>
                </a:solidFill>
                <a:latin typeface="Calibri"/>
                <a:cs typeface="Calibri"/>
              </a:rPr>
              <a:t>.</a:t>
            </a:r>
          </a:p>
        </p:txBody>
      </p:sp>
    </p:spTree>
    <p:extLst>
      <p:ext uri="{BB962C8B-B14F-4D97-AF65-F5344CB8AC3E}">
        <p14:creationId xmlns:p14="http://schemas.microsoft.com/office/powerpoint/2010/main" val="361748655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2" name="Content Placeholder 1">
            <a:extLst>
              <a:ext uri="{FF2B5EF4-FFF2-40B4-BE49-F238E27FC236}">
                <a16:creationId xmlns:a16="http://schemas.microsoft.com/office/drawing/2014/main" id="{1D531EDF-8098-62C0-1C43-2E1BABD0871C}"/>
              </a:ext>
            </a:extLst>
          </p:cNvPr>
          <p:cNvSpPr txBox="1">
            <a:spLocks noGrp="1"/>
          </p:cNvSpPr>
          <p:nvPr>
            <p:ph sz="quarter" idx="11"/>
          </p:nvPr>
        </p:nvSpPr>
        <p:spPr>
          <a:xfrm>
            <a:off x="609600" y="1824038"/>
            <a:ext cx="10972800" cy="4347857"/>
          </a:xfrm>
          <a:prstGeom prst="rect">
            <a:avLst/>
          </a:prstGeom>
          <a:noFill/>
        </p:spPr>
        <p:txBody>
          <a:bodyPr wrap="square">
            <a:spAutoFit/>
          </a:bodyPr>
          <a:lstStyle/>
          <a:p>
            <a:pPr marL="342900" indent="-342900">
              <a:buFont typeface="Arial" panose="020B0604020202020204" pitchFamily="34" charset="0"/>
              <a:buChar char="•"/>
            </a:pPr>
            <a:r>
              <a:rPr lang="en-US" sz="2800" dirty="0"/>
              <a:t>Monitoring healthcare workers and inpatients helps </a:t>
            </a:r>
            <a:r>
              <a:rPr lang="en-US" sz="2800" b="1" dirty="0">
                <a:solidFill>
                  <a:schemeClr val="accent5">
                    <a:lumMod val="75000"/>
                  </a:schemeClr>
                </a:solidFill>
              </a:rPr>
              <a:t>identify</a:t>
            </a:r>
            <a:r>
              <a:rPr lang="en-US" sz="2800" dirty="0"/>
              <a:t> and </a:t>
            </a:r>
            <a:r>
              <a:rPr lang="en-US" sz="2800" b="1" dirty="0">
                <a:solidFill>
                  <a:schemeClr val="accent5">
                    <a:lumMod val="75000"/>
                  </a:schemeClr>
                </a:solidFill>
              </a:rPr>
              <a:t>isolate</a:t>
            </a:r>
            <a:r>
              <a:rPr lang="en-US" sz="2800" dirty="0"/>
              <a:t> people who potentially have Ebola or Marburg from others in the facility. This </a:t>
            </a:r>
            <a:r>
              <a:rPr lang="en-US" sz="2800" b="1" dirty="0">
                <a:solidFill>
                  <a:schemeClr val="accent5">
                    <a:lumMod val="75000"/>
                  </a:schemeClr>
                </a:solidFill>
              </a:rPr>
              <a:t>helps protect you, your patients and co-workers, and your community</a:t>
            </a:r>
            <a:r>
              <a:rPr lang="en-US" sz="2800" dirty="0">
                <a:solidFill>
                  <a:schemeClr val="accent5">
                    <a:lumMod val="75000"/>
                  </a:schemeClr>
                </a:solidFill>
              </a:rPr>
              <a:t>.</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When monitoring inpatients, always </a:t>
            </a:r>
            <a:r>
              <a:rPr lang="en-US" sz="2800" b="1" dirty="0">
                <a:solidFill>
                  <a:schemeClr val="accent5">
                    <a:lumMod val="75000"/>
                  </a:schemeClr>
                </a:solidFill>
              </a:rPr>
              <a:t>fill out inpatient monitoring forms completely </a:t>
            </a:r>
            <a:r>
              <a:rPr lang="en-US" sz="2800" dirty="0"/>
              <a:t>and as agreed upon in your facility to ensure that patients who become ill while in your facility can be identified and isolated quickly.</a:t>
            </a:r>
          </a:p>
        </p:txBody>
      </p:sp>
    </p:spTree>
    <p:extLst>
      <p:ext uri="{BB962C8B-B14F-4D97-AF65-F5344CB8AC3E}">
        <p14:creationId xmlns:p14="http://schemas.microsoft.com/office/powerpoint/2010/main" val="15865274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4A29-E065-8CBD-7646-5B83D347FC16}"/>
              </a:ext>
            </a:extLst>
          </p:cNvPr>
          <p:cNvSpPr txBox="1">
            <a:spLocks noGrp="1"/>
          </p:cNvSpPr>
          <p:nvPr>
            <p:ph type="title" idx="4294967295"/>
          </p:nvPr>
        </p:nvSpPr>
        <p:spPr>
          <a:xfrm>
            <a:off x="482930" y="810161"/>
            <a:ext cx="4785756" cy="677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n-ea"/>
                <a:cs typeface="Calibri Light" panose="020F0302020204030204" pitchFamily="34" charset="0"/>
              </a:rPr>
              <a:t>Thank you!</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34EE94-853A-4ED3-AACF-0860A6340D1C}">
  <ds:schemaRefs>
    <ds:schemaRef ds:uri="http://schemas.microsoft.com/sharepoint/v3/contenttype/forms"/>
  </ds:schemaRefs>
</ds:datastoreItem>
</file>

<file path=customXml/itemProps2.xml><?xml version="1.0" encoding="utf-8"?>
<ds:datastoreItem xmlns:ds="http://schemas.openxmlformats.org/officeDocument/2006/customXml" ds:itemID="{13194879-D871-4621-885F-DB295EDE3F37}">
  <ds:schemaRefs>
    <ds:schemaRef ds:uri="92755842-7d90-42cb-908a-60c9d0f80263"/>
    <ds:schemaRef ds:uri="1797f4f8-33a2-45a6-8266-9e0275b06b25"/>
    <ds:schemaRef ds:uri="http://purl.org/dc/terms/"/>
    <ds:schemaRef ds:uri="http://www.w3.org/XML/1998/namespace"/>
    <ds:schemaRef ds:uri="http://purl.org/dc/dcmitype/"/>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169A03C0-8E6D-48EA-B68C-EA72504364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133</TotalTime>
  <Words>2461</Words>
  <Application>Microsoft Office PowerPoint</Application>
  <PresentationFormat>Widescreen</PresentationFormat>
  <Paragraphs>153</Paragraphs>
  <Slides>13</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Courier New</vt:lpstr>
      <vt:lpstr>Myriad Web Pro</vt:lpstr>
      <vt:lpstr>Noto Sans Symbols</vt:lpstr>
      <vt:lpstr>Wingdings</vt:lpstr>
      <vt:lpstr>DHQP_ATSDR Combined</vt:lpstr>
      <vt:lpstr>Infection Prevention and Control (IPC) for Ebola or Marburg: Healthcare Worker and Inpatient Monitoring</vt:lpstr>
      <vt:lpstr>Learning Objectives</vt:lpstr>
      <vt:lpstr>Screening for Ebola or Marburg involves 2 parts. What are they?</vt:lpstr>
      <vt:lpstr>Screening for Ebola or Marburg involves 2 parts: </vt:lpstr>
      <vt:lpstr>Why Monitor Healthcare Workers?</vt:lpstr>
      <vt:lpstr>Healthcare Worker Monitoring</vt:lpstr>
      <vt:lpstr>Why Monitor Inpatients?</vt:lpstr>
      <vt:lpstr>Inpatient Monitoring Process</vt:lpstr>
      <vt:lpstr>Inpatient Monitoring Form</vt:lpstr>
      <vt:lpstr>Knowledge Check: Monitoring </vt:lpstr>
      <vt:lpstr>Feedback: Monitoring </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IPC for Ebola:  Healthcare Worker and Inpatient Monitoring</dc:title>
  <dc:creator>Ponder, Marilyn (CDC/DDID/NCEZID/DHQP) (CTR)</dc:creator>
  <cp:lastModifiedBy>Ponder, Marilyn (CDC/NCEZID/DHQP/OD) (CTR)</cp:lastModifiedBy>
  <cp:revision>80</cp:revision>
  <dcterms:created xsi:type="dcterms:W3CDTF">2023-01-05T15:50:11Z</dcterms:created>
  <dcterms:modified xsi:type="dcterms:W3CDTF">2026-06-26T15:49:42Z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2023-01-05T15:54:01Z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cec54d5d-fc6f-4173-a1e8-a73a69f8fee0</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