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2.xml" ContentType="application/vnd.openxmlformats-officedocument.drawingml.chartshape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drawings/drawing3.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drawings/drawing4.xml" ContentType="application/vnd.openxmlformats-officedocument.drawingml.chartshape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drawings/drawing5.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drawings/drawing6.xml" ContentType="application/vnd.openxmlformats-officedocument.drawingml.chartshape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drawings/drawing7.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drawings/drawing8.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notesSlides/notesSlide1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1.xml" ContentType="application/vnd.openxmlformats-officedocument.themeOverride+xml"/>
  <Override PartName="/ppt/notesSlides/notesSlide1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96" r:id="rId4"/>
  </p:sldMasterIdLst>
  <p:notesMasterIdLst>
    <p:notesMasterId r:id="rId28"/>
  </p:notesMasterIdLst>
  <p:handoutMasterIdLst>
    <p:handoutMasterId r:id="rId29"/>
  </p:handoutMasterIdLst>
  <p:sldIdLst>
    <p:sldId id="388" r:id="rId5"/>
    <p:sldId id="396" r:id="rId6"/>
    <p:sldId id="404" r:id="rId7"/>
    <p:sldId id="335" r:id="rId8"/>
    <p:sldId id="427" r:id="rId9"/>
    <p:sldId id="425" r:id="rId10"/>
    <p:sldId id="408" r:id="rId11"/>
    <p:sldId id="410" r:id="rId12"/>
    <p:sldId id="411" r:id="rId13"/>
    <p:sldId id="412" r:id="rId14"/>
    <p:sldId id="413" r:id="rId15"/>
    <p:sldId id="414" r:id="rId16"/>
    <p:sldId id="415" r:id="rId17"/>
    <p:sldId id="416" r:id="rId18"/>
    <p:sldId id="417" r:id="rId19"/>
    <p:sldId id="418" r:id="rId20"/>
    <p:sldId id="419" r:id="rId21"/>
    <p:sldId id="409" r:id="rId22"/>
    <p:sldId id="420" r:id="rId23"/>
    <p:sldId id="421" r:id="rId24"/>
    <p:sldId id="424" r:id="rId25"/>
    <p:sldId id="422" r:id="rId26"/>
    <p:sldId id="42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E6D779B0-68BC-4AA2-A974-E7658ED860AC}">
          <p14:sldIdLst>
            <p14:sldId id="388"/>
            <p14:sldId id="396"/>
            <p14:sldId id="404"/>
            <p14:sldId id="335"/>
            <p14:sldId id="427"/>
            <p14:sldId id="425"/>
            <p14:sldId id="408"/>
            <p14:sldId id="410"/>
            <p14:sldId id="411"/>
            <p14:sldId id="412"/>
          </p14:sldIdLst>
        </p14:section>
        <p14:section name="Overall Results" id="{B70B07F5-4929-42D4-93D4-8E2E7D691827}">
          <p14:sldIdLst>
            <p14:sldId id="413"/>
            <p14:sldId id="414"/>
            <p14:sldId id="415"/>
            <p14:sldId id="416"/>
            <p14:sldId id="417"/>
            <p14:sldId id="418"/>
            <p14:sldId id="419"/>
            <p14:sldId id="409"/>
            <p14:sldId id="420"/>
            <p14:sldId id="421"/>
            <p14:sldId id="424"/>
            <p14:sldId id="422"/>
            <p14:sldId id="42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7C5807-B8E3-323B-B87B-B195C11B5181}" name="Morris, Elana (CDC/NCHHSTP/DHP)" initials="EM" userId="S::EFM9@cdc.gov::78df14cf-4da7-45aa-a422-998635f313b1" providerId="AD"/>
  <p188:author id="{BBA1B822-B16C-B230-BE3B-6D1B7488F83B}" name="Cha, Susan (CDC/NCHHSTP/DHP)" initials="SC" userId="S::lxi3@cdc.gov::4ca94cda-5308-4ff7-a1c0-d723aa045bd8" providerId="AD"/>
  <p188:author id="{97ADF527-CFDB-F443-3BEB-83FA47368668}" name="Sionean, Catlainn (CDC/NCHHSTP/DHP)" initials="CS" userId="S::ziq9@cdc.gov::0a3f0ef6-a382-4e5d-96af-d83774044363" providerId="AD"/>
  <p188:author id="{CD547E3F-9EE6-DA81-BE4D-730AB8815EE5}" name="Wejnert, Cyprian (CDC/NCHHSTP/DHP)" initials="CW" userId="S::DWY7@cdc.gov::c9bea262-9c0a-4974-b97c-b5671341e941" providerId="AD"/>
  <p188:author id="{E482C34E-64D1-EDC5-A897-A9988C54C780}" name="Clark, Kevin L. (CDC/OD/OC)" initials="KC" userId="S::uvw7@cdc.gov::e3ff4289-52be-4665-a78d-b1cdb6a838b3" providerId="AD"/>
  <p188:author id="{EC04A154-0411-9CAB-8DCB-D4BBFAC5A12D}" name="Marcus, Ruthanne (CDC/NCHHSTP/DHP)" initials="RM" userId="S::ram1@cdc.gov::c4f97fe8-fe0a-4012-ba5d-b4f723e09a1c" providerId="AD"/>
  <p188:author id="{C1D19268-A486-DAC1-569C-EC8B806F30D8}" name="Chung, Justine (CDC/OD/OC) (CTR)" initials="JC" userId="S::itu6@cdc.gov::9e71a0a9-74a2-478d-a04e-bbb50f73bea1" providerId="AD"/>
  <p188:author id="{9FE7B875-BC1A-FBD6-2AD6-6B8EEE73EF86}" name="Olansky, Evelyn (CDC/NCHHSTP/DHP)" initials="EO" userId="S::ism9@cdc.gov::958ee13e-093e-4e7d-a02c-61fae45e13af" providerId="AD"/>
  <p188:author id="{FB066776-AD0A-00C1-29FA-A792F5806783}" name="Butler, Terry (CDC/NCHHSTP/OD)" initials="BT" userId="S::tdh0@cdc.gov::3d205730-40cb-4fc7-9824-923cb864a159" providerId="AD"/>
  <p188:author id="{5C172A9F-18E2-C21B-1492-9B9CDF8107B7}" name="Prejean, Joseph (Buzz) (CDC/NCHHSTP/DHP)" initials="JP" userId="S::Nzp1@cdc.gov::7c0b7f5c-1d25-484b-b2e7-9dddd44375d1" providerId="AD"/>
  <p188:author id="{BCEC85A6-20E5-E12A-C275-FB0A40C1E9B1}" name="Haynes, Maya (CDC/NCHHSTP/DHP)" initials="MH" userId="S::qji2@cdc.gov::92ee89cb-2b77-4bf6-b79d-fc9d3930efc8" providerId="AD"/>
  <p188:author id="{0D9FA1C2-5239-DBDE-02ED-56955E606200}" name="Wejnert, Cyprian (CDC/NCHHSTP/DHP)" initials="WC" userId="S::dwy7@cdc.gov::c9bea262-9c0a-4974-b97c-b5671341e941" providerId="AD"/>
  <p188:author id="{C2A11BDB-AF90-383F-F281-1D712208B6B0}" name="Ostroff, Alyssa (CDC/OD/OC)" initials="AO" userId="S::qpq7@cdc.gov::bfa4756e-811a-4663-85b8-b83cdadad87f" providerId="AD"/>
  <p188:author id="{2BFE5AEC-E4DA-85D7-CA09-07EF2D24AC30}" name="Mullis, Jessica (CDC/OD/OC) (CTR)" initials="JM" userId="S::lrz4@cdc.gov::80374a94-4613-4ae7-bfbf-3ae4c17f95f4" providerId="AD"/>
  <p188:author id="{41BE6FFA-48A8-C9DD-5361-C92227D07C0B}" name="Rossow, Stephanie (CDC/OD/OC) (CTR)" initials="R(" userId="S::onn1@cdc.gov::467326d5-9b15-48bd-8dfd-584b269b461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Yossy Made Yulian" initials="YMY" lastIdx="1" clrIdx="0">
    <p:extLst>
      <p:ext uri="{19B8F6BF-5375-455C-9EA6-DF929625EA0E}">
        <p15:presenceInfo xmlns:p15="http://schemas.microsoft.com/office/powerpoint/2012/main" userId="238af46a17e978c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7B7"/>
    <a:srgbClr val="B4B4B3"/>
    <a:srgbClr val="DBE4F1"/>
    <a:srgbClr val="FFFFFF"/>
    <a:srgbClr val="732161"/>
    <a:srgbClr val="007AC1"/>
    <a:srgbClr val="00697A"/>
    <a:srgbClr val="00353E"/>
    <a:srgbClr val="002B32"/>
    <a:srgbClr val="D7EA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95E747-2659-CF42-B915-916CDFB48800}" v="5" dt="2026-09-02T19:00:14.231"/>
    <p1510:client id="{410940C9-B23F-4CD0-B855-C597125FB7D1}" v="1" dt="2026-09-03T13:32:53.950"/>
    <p1510:client id="{700CF546-2432-3F4F-205D-2A45F4F90D4A}" v="6" dt="2026-09-02T15:40:24.547"/>
    <p1510:client id="{C7C66AD8-D654-D1F2-F2F2-375FD1CF6B90}" v="3" dt="2026-09-03T12:47:54.991"/>
  </p1510:revLst>
</p1510:revInfo>
</file>

<file path=ppt/tableStyles.xml><?xml version="1.0" encoding="utf-8"?>
<a:tblStyleLst xmlns:a="http://schemas.openxmlformats.org/drawingml/2006/main" def="{5C22544A-7EE6-4342-B048-85BDC9FD1C3A}">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236" autoAdjust="0"/>
  </p:normalViewPr>
  <p:slideViewPr>
    <p:cSldViewPr snapToGrid="0">
      <p:cViewPr varScale="1">
        <p:scale>
          <a:sx n="63" d="100"/>
          <a:sy n="63" d="100"/>
        </p:scale>
        <p:origin x="1788" y="28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tler, Terry (CDC/NCHHSTP/OD)" userId="S::tdh0@cdc.gov::3d205730-40cb-4fc7-9824-923cb864a159" providerId="AD" clId="Web-{8E2AAF7D-899D-EC2B-130B-687733F5FE06}"/>
    <pc:docChg chg="mod">
      <pc:chgData name="Butler, Terry (CDC/NCHHSTP/OD)" userId="S::tdh0@cdc.gov::3d205730-40cb-4fc7-9824-923cb864a159" providerId="AD" clId="Web-{8E2AAF7D-899D-EC2B-130B-687733F5FE06}" dt="2026-08-20T19:28:22.831" v="0"/>
      <pc:docMkLst>
        <pc:docMk/>
      </pc:docMkLst>
    </pc:docChg>
  </pc:docChgLst>
  <pc:docChgLst>
    <pc:chgData name="Haynes, Maya (CDC/NCHHSTP/DHP)" userId="S::qji2@cdc.gov::92ee89cb-2b77-4bf6-b79d-fc9d3930efc8" providerId="AD" clId="Web-{1D95E747-2659-CF42-B915-916CDFB48800}"/>
    <pc:docChg chg="modSld">
      <pc:chgData name="Haynes, Maya (CDC/NCHHSTP/DHP)" userId="S::qji2@cdc.gov::92ee89cb-2b77-4bf6-b79d-fc9d3930efc8" providerId="AD" clId="Web-{1D95E747-2659-CF42-B915-916CDFB48800}" dt="2026-09-02T19:00:07.825" v="3" actId="20577"/>
      <pc:docMkLst>
        <pc:docMk/>
      </pc:docMkLst>
      <pc:sldChg chg="modSp">
        <pc:chgData name="Haynes, Maya (CDC/NCHHSTP/DHP)" userId="S::qji2@cdc.gov::92ee89cb-2b77-4bf6-b79d-fc9d3930efc8" providerId="AD" clId="Web-{1D95E747-2659-CF42-B915-916CDFB48800}" dt="2026-09-02T19:00:07.825" v="3" actId="20577"/>
        <pc:sldMkLst>
          <pc:docMk/>
          <pc:sldMk cId="3727272724" sldId="408"/>
        </pc:sldMkLst>
        <pc:spChg chg="mod">
          <ac:chgData name="Haynes, Maya (CDC/NCHHSTP/DHP)" userId="S::qji2@cdc.gov::92ee89cb-2b77-4bf6-b79d-fc9d3930efc8" providerId="AD" clId="Web-{1D95E747-2659-CF42-B915-916CDFB48800}" dt="2026-09-02T19:00:07.825" v="3" actId="20577"/>
          <ac:spMkLst>
            <pc:docMk/>
            <pc:sldMk cId="3727272724" sldId="408"/>
            <ac:spMk id="2" creationId="{70ECB634-C838-B365-3FC5-6429DA3CDB9F}"/>
          </ac:spMkLst>
        </pc:spChg>
      </pc:sldChg>
    </pc:docChg>
  </pc:docChgLst>
  <pc:docChgLst>
    <pc:chgData name="Haynes, Maya (CDC/NCHHSTP/DHP)" userId="92ee89cb-2b77-4bf6-b79d-fc9d3930efc8" providerId="ADAL" clId="{77877F9F-D4DF-4356-AAD2-1F0E7AF76DF7}"/>
    <pc:docChg chg="undo custSel modSld">
      <pc:chgData name="Haynes, Maya (CDC/NCHHSTP/DHP)" userId="92ee89cb-2b77-4bf6-b79d-fc9d3930efc8" providerId="ADAL" clId="{77877F9F-D4DF-4356-AAD2-1F0E7AF76DF7}" dt="2026-09-03T13:32:53.950" v="13"/>
      <pc:docMkLst>
        <pc:docMk/>
      </pc:docMkLst>
      <pc:sldChg chg="modSp mod">
        <pc:chgData name="Haynes, Maya (CDC/NCHHSTP/DHP)" userId="92ee89cb-2b77-4bf6-b79d-fc9d3930efc8" providerId="ADAL" clId="{77877F9F-D4DF-4356-AAD2-1F0E7AF76DF7}" dt="2026-09-03T13:32:53.950" v="13"/>
        <pc:sldMkLst>
          <pc:docMk/>
          <pc:sldMk cId="3727272724" sldId="408"/>
        </pc:sldMkLst>
        <pc:spChg chg="mod">
          <ac:chgData name="Haynes, Maya (CDC/NCHHSTP/DHP)" userId="92ee89cb-2b77-4bf6-b79d-fc9d3930efc8" providerId="ADAL" clId="{77877F9F-D4DF-4356-AAD2-1F0E7AF76DF7}" dt="2026-09-03T13:32:53.950" v="13"/>
          <ac:spMkLst>
            <pc:docMk/>
            <pc:sldMk cId="3727272724" sldId="408"/>
            <ac:spMk id="2" creationId="{70ECB634-C838-B365-3FC5-6429DA3CDB9F}"/>
          </ac:spMkLst>
        </pc:spChg>
      </pc:sldChg>
      <pc:sldChg chg="modSp mod">
        <pc:chgData name="Haynes, Maya (CDC/NCHHSTP/DHP)" userId="92ee89cb-2b77-4bf6-b79d-fc9d3930efc8" providerId="ADAL" clId="{77877F9F-D4DF-4356-AAD2-1F0E7AF76DF7}" dt="2026-09-03T12:15:10.396" v="11" actId="1076"/>
        <pc:sldMkLst>
          <pc:docMk/>
          <pc:sldMk cId="947681499" sldId="410"/>
        </pc:sldMkLst>
        <pc:spChg chg="mod">
          <ac:chgData name="Haynes, Maya (CDC/NCHHSTP/DHP)" userId="92ee89cb-2b77-4bf6-b79d-fc9d3930efc8" providerId="ADAL" clId="{77877F9F-D4DF-4356-AAD2-1F0E7AF76DF7}" dt="2026-09-03T12:15:10.396" v="11" actId="1076"/>
          <ac:spMkLst>
            <pc:docMk/>
            <pc:sldMk cId="947681499" sldId="410"/>
            <ac:spMk id="2" creationId="{E8030655-AB48-3282-3989-E3C004C0373E}"/>
          </ac:spMkLst>
        </pc:spChg>
      </pc:sldChg>
      <pc:sldChg chg="modSp mod">
        <pc:chgData name="Haynes, Maya (CDC/NCHHSTP/DHP)" userId="92ee89cb-2b77-4bf6-b79d-fc9d3930efc8" providerId="ADAL" clId="{77877F9F-D4DF-4356-AAD2-1F0E7AF76DF7}" dt="2026-09-01T17:33:14.687" v="10" actId="207"/>
        <pc:sldMkLst>
          <pc:docMk/>
          <pc:sldMk cId="1173394290" sldId="427"/>
        </pc:sldMkLst>
        <pc:spChg chg="mod">
          <ac:chgData name="Haynes, Maya (CDC/NCHHSTP/DHP)" userId="92ee89cb-2b77-4bf6-b79d-fc9d3930efc8" providerId="ADAL" clId="{77877F9F-D4DF-4356-AAD2-1F0E7AF76DF7}" dt="2026-09-01T17:33:14.687" v="10" actId="207"/>
          <ac:spMkLst>
            <pc:docMk/>
            <pc:sldMk cId="1173394290" sldId="427"/>
            <ac:spMk id="34" creationId="{9C05B45B-C529-FEAC-2305-9F599926F7A9}"/>
          </ac:spMkLst>
        </pc:spChg>
      </pc:sldChg>
    </pc:docChg>
  </pc:docChgLst>
  <pc:docChgLst>
    <pc:chgData name="Haynes, Maya (CDC/NCHHSTP/DHP)" userId="S::qji2@cdc.gov::92ee89cb-2b77-4bf6-b79d-fc9d3930efc8" providerId="AD" clId="Web-{700CF546-2432-3F4F-205D-2A45F4F90D4A}"/>
    <pc:docChg chg="modSld">
      <pc:chgData name="Haynes, Maya (CDC/NCHHSTP/DHP)" userId="S::qji2@cdc.gov::92ee89cb-2b77-4bf6-b79d-fc9d3930efc8" providerId="AD" clId="Web-{700CF546-2432-3F4F-205D-2A45F4F90D4A}" dt="2026-09-02T15:40:24.547" v="5" actId="20577"/>
      <pc:docMkLst>
        <pc:docMk/>
      </pc:docMkLst>
      <pc:sldChg chg="modSp">
        <pc:chgData name="Haynes, Maya (CDC/NCHHSTP/DHP)" userId="S::qji2@cdc.gov::92ee89cb-2b77-4bf6-b79d-fc9d3930efc8" providerId="AD" clId="Web-{700CF546-2432-3F4F-205D-2A45F4F90D4A}" dt="2026-09-02T15:40:24.547" v="5" actId="20577"/>
        <pc:sldMkLst>
          <pc:docMk/>
          <pc:sldMk cId="3727272724" sldId="408"/>
        </pc:sldMkLst>
        <pc:spChg chg="mod">
          <ac:chgData name="Haynes, Maya (CDC/NCHHSTP/DHP)" userId="S::qji2@cdc.gov::92ee89cb-2b77-4bf6-b79d-fc9d3930efc8" providerId="AD" clId="Web-{700CF546-2432-3F4F-205D-2A45F4F90D4A}" dt="2026-09-02T15:40:24.547" v="5" actId="20577"/>
          <ac:spMkLst>
            <pc:docMk/>
            <pc:sldMk cId="3727272724" sldId="408"/>
            <ac:spMk id="2" creationId="{70ECB634-C838-B365-3FC5-6429DA3CDB9F}"/>
          </ac:spMkLst>
        </pc:spChg>
      </pc:sldChg>
    </pc:docChg>
  </pc:docChgLst>
  <pc:docChgLst>
    <pc:chgData name="Haynes, Maya (CDC/NCHHSTP/DHP)" userId="S::qji2@cdc.gov::92ee89cb-2b77-4bf6-b79d-fc9d3930efc8" providerId="AD" clId="Web-{C7C66AD8-D654-D1F2-F2F2-375FD1CF6B90}"/>
    <pc:docChg chg="modSld">
      <pc:chgData name="Haynes, Maya (CDC/NCHHSTP/DHP)" userId="S::qji2@cdc.gov::92ee89cb-2b77-4bf6-b79d-fc9d3930efc8" providerId="AD" clId="Web-{C7C66AD8-D654-D1F2-F2F2-375FD1CF6B90}" dt="2026-09-03T12:47:54.038" v="0" actId="20577"/>
      <pc:docMkLst>
        <pc:docMk/>
      </pc:docMkLst>
      <pc:sldChg chg="modSp">
        <pc:chgData name="Haynes, Maya (CDC/NCHHSTP/DHP)" userId="S::qji2@cdc.gov::92ee89cb-2b77-4bf6-b79d-fc9d3930efc8" providerId="AD" clId="Web-{C7C66AD8-D654-D1F2-F2F2-375FD1CF6B90}" dt="2026-09-03T12:47:54.038" v="0" actId="20577"/>
        <pc:sldMkLst>
          <pc:docMk/>
          <pc:sldMk cId="1173394290" sldId="427"/>
        </pc:sldMkLst>
        <pc:spChg chg="mod">
          <ac:chgData name="Haynes, Maya (CDC/NCHHSTP/DHP)" userId="S::qji2@cdc.gov::92ee89cb-2b77-4bf6-b79d-fc9d3930efc8" providerId="AD" clId="Web-{C7C66AD8-D654-D1F2-F2F2-375FD1CF6B90}" dt="2026-09-03T12:47:54.038" v="0" actId="20577"/>
          <ac:spMkLst>
            <pc:docMk/>
            <pc:sldMk cId="1173394290" sldId="427"/>
            <ac:spMk id="34" creationId="{9C05B45B-C529-FEAC-2305-9F599926F7A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1.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2.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3.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4.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5.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6.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7.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8.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267023012211964"/>
          <c:y val="2.1604787757060116E-2"/>
          <c:w val="0.63145870525292969"/>
          <c:h val="0.94718829659385306"/>
        </c:manualLayout>
      </c:layout>
      <c:doughnutChart>
        <c:varyColors val="1"/>
        <c:ser>
          <c:idx val="0"/>
          <c:order val="0"/>
          <c:tx>
            <c:strRef>
              <c:f>Sheet1!$B$1</c:f>
              <c:strCache>
                <c:ptCount val="1"/>
                <c:pt idx="0">
                  <c:v>Sales</c:v>
                </c:pt>
              </c:strCache>
            </c:strRef>
          </c:tx>
          <c:explosion val="6"/>
          <c:dPt>
            <c:idx val="0"/>
            <c:bubble3D val="0"/>
            <c:spPr>
              <a:solidFill>
                <a:srgbClr val="7F7F7F"/>
              </a:solidFill>
              <a:ln w="19050">
                <a:solidFill>
                  <a:schemeClr val="lt1"/>
                </a:solidFill>
              </a:ln>
              <a:effectLst/>
            </c:spPr>
            <c:extLst>
              <c:ext xmlns:c16="http://schemas.microsoft.com/office/drawing/2014/chart" uri="{C3380CC4-5D6E-409C-BE32-E72D297353CC}">
                <c16:uniqueId val="{00000001-1559-4B17-BF51-6C20C036CC49}"/>
              </c:ext>
            </c:extLst>
          </c:dPt>
          <c:dPt>
            <c:idx val="1"/>
            <c:bubble3D val="0"/>
            <c:spPr>
              <a:solidFill>
                <a:srgbClr val="0033A1"/>
              </a:solidFill>
              <a:ln w="19050">
                <a:solidFill>
                  <a:schemeClr val="lt1"/>
                </a:solidFill>
              </a:ln>
              <a:effectLst/>
            </c:spPr>
            <c:extLst>
              <c:ext xmlns:c16="http://schemas.microsoft.com/office/drawing/2014/chart" uri="{C3380CC4-5D6E-409C-BE32-E72D297353CC}">
                <c16:uniqueId val="{00000003-1559-4B17-BF51-6C20C036CC49}"/>
              </c:ext>
            </c:extLst>
          </c:dPt>
          <c:dPt>
            <c:idx val="2"/>
            <c:bubble3D val="0"/>
            <c:spPr>
              <a:solidFill>
                <a:srgbClr val="00747E"/>
              </a:solidFill>
              <a:ln w="19050">
                <a:solidFill>
                  <a:schemeClr val="lt1"/>
                </a:solidFill>
              </a:ln>
              <a:effectLst/>
            </c:spPr>
            <c:extLst>
              <c:ext xmlns:c16="http://schemas.microsoft.com/office/drawing/2014/chart" uri="{C3380CC4-5D6E-409C-BE32-E72D297353CC}">
                <c16:uniqueId val="{00000005-1559-4B17-BF51-6C20C036CC49}"/>
              </c:ext>
            </c:extLst>
          </c:dPt>
          <c:dPt>
            <c:idx val="3"/>
            <c:bubble3D val="0"/>
            <c:spPr>
              <a:solidFill>
                <a:srgbClr val="007AC1"/>
              </a:solidFill>
              <a:ln w="19050">
                <a:solidFill>
                  <a:schemeClr val="lt1"/>
                </a:solidFill>
              </a:ln>
              <a:effectLst/>
            </c:spPr>
            <c:extLst>
              <c:ext xmlns:c16="http://schemas.microsoft.com/office/drawing/2014/chart" uri="{C3380CC4-5D6E-409C-BE32-E72D297353CC}">
                <c16:uniqueId val="{00000007-1559-4B17-BF51-6C20C036CC49}"/>
              </c:ext>
            </c:extLst>
          </c:dPt>
          <c:dPt>
            <c:idx val="4"/>
            <c:bubble3D val="0"/>
            <c:spPr>
              <a:solidFill>
                <a:srgbClr val="A82D28"/>
              </a:solidFill>
              <a:ln w="19050">
                <a:solidFill>
                  <a:schemeClr val="lt1"/>
                </a:solidFill>
              </a:ln>
              <a:effectLst/>
            </c:spPr>
            <c:extLst>
              <c:ext xmlns:c16="http://schemas.microsoft.com/office/drawing/2014/chart" uri="{C3380CC4-5D6E-409C-BE32-E72D297353CC}">
                <c16:uniqueId val="{00000009-1559-4B17-BF51-6C20C036CC49}"/>
              </c:ext>
            </c:extLst>
          </c:dPt>
          <c:cat>
            <c:strRef>
              <c:f>Sheet1!$A$2:$A$6</c:f>
              <c:strCache>
                <c:ptCount val="5"/>
                <c:pt idx="0">
                  <c:v>Income at/below poverty</c:v>
                </c:pt>
                <c:pt idx="1">
                  <c:v>Homeless</c:v>
                </c:pt>
                <c:pt idx="2">
                  <c:v>Currently Unemployed</c:v>
                </c:pt>
                <c:pt idx="3">
                  <c:v>Incarcerated</c:v>
                </c:pt>
                <c:pt idx="4">
                  <c:v>&lt;HS education</c:v>
                </c:pt>
              </c:strCache>
            </c:strRef>
          </c:cat>
          <c:val>
            <c:numRef>
              <c:f>Sheet1!$B$2:$B$6</c:f>
              <c:numCache>
                <c:formatCode>General</c:formatCode>
                <c:ptCount val="5"/>
                <c:pt idx="0">
                  <c:v>20</c:v>
                </c:pt>
                <c:pt idx="1">
                  <c:v>20</c:v>
                </c:pt>
                <c:pt idx="2">
                  <c:v>20</c:v>
                </c:pt>
                <c:pt idx="3">
                  <c:v>20</c:v>
                </c:pt>
                <c:pt idx="4">
                  <c:v>20</c:v>
                </c:pt>
              </c:numCache>
            </c:numRef>
          </c:val>
          <c:extLst>
            <c:ext xmlns:c16="http://schemas.microsoft.com/office/drawing/2014/chart" uri="{C3380CC4-5D6E-409C-BE32-E72D297353CC}">
              <c16:uniqueId val="{0000000A-1559-4B17-BF51-6C20C036CC49}"/>
            </c:ext>
          </c:extLst>
        </c:ser>
        <c:dLbls>
          <c:showLegendKey val="0"/>
          <c:showVal val="0"/>
          <c:showCatName val="0"/>
          <c:showSerName val="0"/>
          <c:showPercent val="0"/>
          <c:showBubbleSize val="0"/>
          <c:showLeaderLines val="1"/>
        </c:dLbls>
        <c:firstSliceAng val="0"/>
        <c:holeSize val="4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51852325145207"/>
          <c:y val="4.1160622207896361E-2"/>
          <c:w val="0.65747059204465452"/>
          <c:h val="0.9588393777921036"/>
        </c:manualLayout>
      </c:layout>
      <c:doughnutChart>
        <c:varyColors val="1"/>
        <c:ser>
          <c:idx val="0"/>
          <c:order val="0"/>
          <c:tx>
            <c:strRef>
              <c:f>Sheet1!$B$1</c:f>
              <c:strCache>
                <c:ptCount val="1"/>
                <c:pt idx="0">
                  <c:v>Edit Data</c:v>
                </c:pt>
              </c:strCache>
            </c:strRef>
          </c:tx>
          <c:spPr>
            <a:solidFill>
              <a:schemeClr val="accent2"/>
            </a:solidFill>
          </c:spPr>
          <c:dPt>
            <c:idx val="0"/>
            <c:bubble3D val="0"/>
            <c:spPr>
              <a:solidFill>
                <a:srgbClr val="0057B7"/>
              </a:solidFill>
              <a:ln w="19050">
                <a:noFill/>
              </a:ln>
              <a:effectLst/>
            </c:spPr>
            <c:extLst>
              <c:ext xmlns:c16="http://schemas.microsoft.com/office/drawing/2014/chart" uri="{C3380CC4-5D6E-409C-BE32-E72D297353CC}">
                <c16:uniqueId val="{00000001-DFE2-4E3A-BFA6-1213AEBA6D0F}"/>
              </c:ext>
            </c:extLst>
          </c:dPt>
          <c:dPt>
            <c:idx val="1"/>
            <c:bubble3D val="0"/>
            <c:spPr>
              <a:solidFill>
                <a:srgbClr val="DBE4F1"/>
              </a:solidFill>
              <a:ln w="19050">
                <a:noFill/>
              </a:ln>
              <a:effectLst/>
            </c:spPr>
            <c:extLst>
              <c:ext xmlns:c16="http://schemas.microsoft.com/office/drawing/2014/chart" uri="{C3380CC4-5D6E-409C-BE32-E72D297353CC}">
                <c16:uniqueId val="{00000003-DFE2-4E3A-BFA6-1213AEBA6D0F}"/>
              </c:ext>
            </c:extLst>
          </c:dPt>
          <c:dPt>
            <c:idx val="2"/>
            <c:bubble3D val="0"/>
            <c:spPr>
              <a:noFill/>
              <a:ln w="19050">
                <a:noFill/>
              </a:ln>
              <a:effectLst/>
            </c:spPr>
            <c:extLst>
              <c:ext xmlns:c16="http://schemas.microsoft.com/office/drawing/2014/chart" uri="{C3380CC4-5D6E-409C-BE32-E72D297353CC}">
                <c16:uniqueId val="{00000005-DFE2-4E3A-BFA6-1213AEBA6D0F}"/>
              </c:ext>
            </c:extLst>
          </c:dPt>
          <c:dLbls>
            <c:dLbl>
              <c:idx val="0"/>
              <c:layout>
                <c:manualLayout>
                  <c:x val="9.9212151217338937E-2"/>
                  <c:y val="0.31719034705087629"/>
                </c:manualLayout>
              </c:layout>
              <c:tx>
                <c:rich>
                  <a:bodyPr rot="0" spcFirstLastPara="1" vertOverflow="ellipsis" vert="horz" wrap="square" lIns="38100" tIns="19050" rIns="38100" bIns="19050" anchor="ctr" anchorCtr="1">
                    <a:spAutoFit/>
                  </a:bodyPr>
                  <a:lstStyle/>
                  <a:p>
                    <a:pPr>
                      <a:defRPr sz="2800" b="1" i="0" u="none" strike="noStrike" kern="1200" baseline="0">
                        <a:solidFill>
                          <a:schemeClr val="accent2"/>
                        </a:solidFill>
                        <a:latin typeface="Calibri" panose="020F0502020204030204" pitchFamily="34" charset="0"/>
                        <a:ea typeface="Calibri" panose="020F0502020204030204" pitchFamily="34" charset="0"/>
                        <a:cs typeface="Calibri" panose="020F0502020204030204" pitchFamily="34" charset="0"/>
                      </a:defRPr>
                    </a:pPr>
                    <a:r>
                      <a:rPr lang="en-US" sz="5400" b="1" dirty="0">
                        <a:solidFill>
                          <a:srgbClr val="0057B7"/>
                        </a:solidFill>
                        <a:latin typeface="Roboto" panose="02000000000000000000" pitchFamily="2" charset="0"/>
                        <a:ea typeface="Roboto" panose="02000000000000000000" pitchFamily="2" charset="0"/>
                        <a:cs typeface="Roboto" panose="02000000000000000000" pitchFamily="2" charset="0"/>
                      </a:rPr>
                      <a:t>79</a:t>
                    </a:r>
                    <a:r>
                      <a:rPr lang="en-US" sz="5400" b="1" dirty="0">
                        <a:solidFill>
                          <a:srgbClr val="0056BD"/>
                        </a:solidFill>
                        <a:latin typeface="Roboto" panose="02000000000000000000" pitchFamily="2" charset="0"/>
                        <a:ea typeface="Roboto" panose="02000000000000000000" pitchFamily="2" charset="0"/>
                        <a:cs typeface="Roboto" panose="02000000000000000000" pitchFamily="2" charset="0"/>
                      </a:rPr>
                      <a:t>%</a:t>
                    </a:r>
                    <a:r>
                      <a:rPr lang="en-US" sz="3200" b="1" dirty="0">
                        <a:latin typeface="Roboto" panose="02000000000000000000" pitchFamily="2" charset="0"/>
                        <a:ea typeface="Roboto" panose="02000000000000000000" pitchFamily="2" charset="0"/>
                        <a:cs typeface="Roboto" panose="02000000000000000000" pitchFamily="2" charset="0"/>
                      </a:rPr>
                      <a:t> </a:t>
                    </a:r>
                    <a:endParaRPr lang="en-US" sz="4800" b="1" dirty="0">
                      <a:latin typeface="Roboto" panose="02000000000000000000" pitchFamily="2" charset="0"/>
                      <a:ea typeface="Roboto" panose="02000000000000000000" pitchFamily="2" charset="0"/>
                      <a:cs typeface="Roboto" panose="02000000000000000000" pitchFamily="2" charset="0"/>
                    </a:endParaRPr>
                  </a:p>
                  <a:p>
                    <a:pPr>
                      <a:defRPr sz="2800" b="1">
                        <a:solidFill>
                          <a:schemeClr val="accent2"/>
                        </a:solidFill>
                        <a:latin typeface="Calibri" panose="020F0502020204030204" pitchFamily="34" charset="0"/>
                        <a:ea typeface="Calibri" panose="020F0502020204030204" pitchFamily="34" charset="0"/>
                        <a:cs typeface="Calibri" panose="020F0502020204030204" pitchFamily="34" charset="0"/>
                      </a:defRPr>
                    </a:pPr>
                    <a:r>
                      <a:rPr lang="en-US" sz="3200" b="0" spc="-150" dirty="0">
                        <a:solidFill>
                          <a:srgbClr val="032659"/>
                        </a:solidFill>
                        <a:latin typeface="Roboto" panose="02000000000000000000" pitchFamily="2" charset="0"/>
                        <a:ea typeface="Roboto" panose="02000000000000000000" pitchFamily="2" charset="0"/>
                        <a:cs typeface="Roboto" panose="02000000000000000000" pitchFamily="2" charset="0"/>
                      </a:rPr>
                      <a:t>Ever</a:t>
                    </a:r>
                    <a:r>
                      <a:rPr lang="en-US" sz="3200" b="0" spc="-150" baseline="0" dirty="0">
                        <a:solidFill>
                          <a:srgbClr val="032659"/>
                        </a:solidFill>
                        <a:latin typeface="Roboto" panose="02000000000000000000" pitchFamily="2" charset="0"/>
                        <a:ea typeface="Roboto" panose="02000000000000000000" pitchFamily="2" charset="0"/>
                        <a:cs typeface="Roboto" panose="02000000000000000000" pitchFamily="2" charset="0"/>
                      </a:rPr>
                      <a:t> T</a:t>
                    </a:r>
                    <a:r>
                      <a:rPr lang="en-US" sz="3200" b="0" spc="-150" dirty="0">
                        <a:solidFill>
                          <a:srgbClr val="032659"/>
                        </a:solidFill>
                        <a:latin typeface="Roboto" panose="02000000000000000000" pitchFamily="2" charset="0"/>
                        <a:ea typeface="Roboto" panose="02000000000000000000" pitchFamily="2" charset="0"/>
                        <a:cs typeface="Roboto" panose="02000000000000000000" pitchFamily="2" charset="0"/>
                      </a:rPr>
                      <a:t>ested</a:t>
                    </a:r>
                    <a:r>
                      <a:rPr lang="en-US" sz="3200" b="0" spc="-150" baseline="0" dirty="0">
                        <a:solidFill>
                          <a:srgbClr val="032659"/>
                        </a:solidFill>
                        <a:latin typeface="Roboto" panose="02000000000000000000" pitchFamily="2" charset="0"/>
                        <a:ea typeface="Roboto" panose="02000000000000000000" pitchFamily="2" charset="0"/>
                        <a:cs typeface="Roboto" panose="02000000000000000000" pitchFamily="2" charset="0"/>
                      </a:rPr>
                      <a:t> for HIV</a:t>
                    </a:r>
                  </a:p>
                </c:rich>
              </c:tx>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accent2"/>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4678649263492605"/>
                      <c:h val="0.3791671530090287"/>
                    </c:manualLayout>
                  </c15:layout>
                  <c15:showDataLabelsRange val="0"/>
                </c:ext>
                <c:ext xmlns:c16="http://schemas.microsoft.com/office/drawing/2014/chart" uri="{C3380CC4-5D6E-409C-BE32-E72D297353CC}">
                  <c16:uniqueId val="{00000001-DFE2-4E3A-BFA6-1213AEBA6D0F}"/>
                </c:ext>
              </c:extLst>
            </c:dLbl>
            <c:dLbl>
              <c:idx val="1"/>
              <c:delete val="1"/>
              <c:extLst>
                <c:ext xmlns:c15="http://schemas.microsoft.com/office/drawing/2012/chart" uri="{CE6537A1-D6FC-4f65-9D91-7224C49458BB}"/>
                <c:ext xmlns:c16="http://schemas.microsoft.com/office/drawing/2014/chart" uri="{C3380CC4-5D6E-409C-BE32-E72D297353CC}">
                  <c16:uniqueId val="{00000003-DFE2-4E3A-BFA6-1213AEBA6D0F}"/>
                </c:ext>
              </c:extLst>
            </c:dLbl>
            <c:dLbl>
              <c:idx val="2"/>
              <c:delete val="1"/>
              <c:extLst>
                <c:ext xmlns:c15="http://schemas.microsoft.com/office/drawing/2012/chart" uri="{CE6537A1-D6FC-4f65-9D91-7224C49458BB}"/>
                <c:ext xmlns:c16="http://schemas.microsoft.com/office/drawing/2014/chart" uri="{C3380CC4-5D6E-409C-BE32-E72D297353CC}">
                  <c16:uniqueId val="{00000005-DFE2-4E3A-BFA6-1213AEBA6D0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c:f>
              <c:strCache>
                <c:ptCount val="1"/>
                <c:pt idx="0">
                  <c:v>Tested for HIV</c:v>
                </c:pt>
              </c:strCache>
            </c:strRef>
          </c:cat>
          <c:val>
            <c:numRef>
              <c:f>Sheet1!$B$2:$B$4</c:f>
              <c:numCache>
                <c:formatCode>0%</c:formatCode>
                <c:ptCount val="3"/>
                <c:pt idx="0">
                  <c:v>0.77</c:v>
                </c:pt>
                <c:pt idx="1">
                  <c:v>0.22999999999999998</c:v>
                </c:pt>
                <c:pt idx="2">
                  <c:v>1</c:v>
                </c:pt>
              </c:numCache>
            </c:numRef>
          </c:val>
          <c:extLst>
            <c:ext xmlns:c16="http://schemas.microsoft.com/office/drawing/2014/chart" uri="{C3380CC4-5D6E-409C-BE32-E72D297353CC}">
              <c16:uniqueId val="{00000006-DFE2-4E3A-BFA6-1213AEBA6D0F}"/>
            </c:ext>
          </c:extLst>
        </c:ser>
        <c:dLbls>
          <c:showLegendKey val="0"/>
          <c:showVal val="1"/>
          <c:showCatName val="0"/>
          <c:showSerName val="0"/>
          <c:showPercent val="0"/>
          <c:showBubbleSize val="0"/>
          <c:showLeaderLines val="0"/>
        </c:dLbls>
        <c:firstSliceAng val="270"/>
        <c:holeSize val="59"/>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814083"/>
              </a:solidFill>
              <a:ln w="19050">
                <a:noFill/>
              </a:ln>
              <a:effectLst/>
            </c:spPr>
            <c:extLst>
              <c:ext xmlns:c16="http://schemas.microsoft.com/office/drawing/2014/chart" uri="{C3380CC4-5D6E-409C-BE32-E72D297353CC}">
                <c16:uniqueId val="{00000001-0C39-4D77-B98B-265339EBD097}"/>
              </c:ext>
            </c:extLst>
          </c:dPt>
          <c:dPt>
            <c:idx val="1"/>
            <c:bubble3D val="0"/>
            <c:spPr>
              <a:solidFill>
                <a:srgbClr val="E5D9E1"/>
              </a:solidFill>
              <a:ln w="19050">
                <a:noFill/>
              </a:ln>
              <a:effectLst/>
            </c:spPr>
            <c:extLst>
              <c:ext xmlns:c16="http://schemas.microsoft.com/office/drawing/2014/chart" uri="{C3380CC4-5D6E-409C-BE32-E72D297353CC}">
                <c16:uniqueId val="{00000003-0C39-4D77-B98B-265339EBD097}"/>
              </c:ext>
            </c:extLst>
          </c:dPt>
          <c:dLbls>
            <c:delete val="1"/>
          </c:dLbls>
          <c:cat>
            <c:strRef>
              <c:f>'Slide 1'!$A$2:$A$3</c:f>
              <c:strCache>
                <c:ptCount val="1"/>
                <c:pt idx="0">
                  <c:v>Unprotected sex, females</c:v>
                </c:pt>
              </c:strCache>
            </c:strRef>
          </c:cat>
          <c:val>
            <c:numRef>
              <c:f>'Slide 1'!$B$2:$B$3</c:f>
              <c:numCache>
                <c:formatCode>0%</c:formatCode>
                <c:ptCount val="2"/>
                <c:pt idx="0">
                  <c:v>0.53</c:v>
                </c:pt>
                <c:pt idx="1">
                  <c:v>0.47</c:v>
                </c:pt>
              </c:numCache>
            </c:numRef>
          </c:val>
          <c:extLst>
            <c:ext xmlns:c16="http://schemas.microsoft.com/office/drawing/2014/chart" uri="{C3380CC4-5D6E-409C-BE32-E72D297353CC}">
              <c16:uniqueId val="{00000004-0C39-4D77-B98B-265339EBD097}"/>
            </c:ext>
          </c:extLst>
        </c:ser>
        <c:dLbls>
          <c:showLegendKey val="0"/>
          <c:showVal val="1"/>
          <c:showCatName val="0"/>
          <c:showSerName val="0"/>
          <c:showPercent val="0"/>
          <c:showBubbleSize val="0"/>
          <c:showLeaderLines val="1"/>
        </c:dLbls>
        <c:firstSliceAng val="0"/>
        <c:holeSize val="6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814083"/>
              </a:solidFill>
              <a:ln w="19050">
                <a:noFill/>
              </a:ln>
              <a:effectLst/>
            </c:spPr>
            <c:extLst>
              <c:ext xmlns:c16="http://schemas.microsoft.com/office/drawing/2014/chart" uri="{C3380CC4-5D6E-409C-BE32-E72D297353CC}">
                <c16:uniqueId val="{00000001-393B-4426-A040-AE854CCE42BD}"/>
              </c:ext>
            </c:extLst>
          </c:dPt>
          <c:dPt>
            <c:idx val="1"/>
            <c:bubble3D val="0"/>
            <c:spPr>
              <a:solidFill>
                <a:srgbClr val="E5D9E1"/>
              </a:solidFill>
              <a:ln w="19050">
                <a:noFill/>
              </a:ln>
              <a:effectLst/>
            </c:spPr>
            <c:extLst>
              <c:ext xmlns:c16="http://schemas.microsoft.com/office/drawing/2014/chart" uri="{C3380CC4-5D6E-409C-BE32-E72D297353CC}">
                <c16:uniqueId val="{00000003-393B-4426-A040-AE854CCE42BD}"/>
              </c:ext>
            </c:extLst>
          </c:dPt>
          <c:dLbls>
            <c:delete val="1"/>
          </c:dLbls>
          <c:cat>
            <c:strRef>
              <c:f>'Slide 1'!$A$2:$A$3</c:f>
              <c:strCache>
                <c:ptCount val="1"/>
                <c:pt idx="0">
                  <c:v>Unprotected sex, females</c:v>
                </c:pt>
              </c:strCache>
            </c:strRef>
          </c:cat>
          <c:val>
            <c:numRef>
              <c:f>'Slide 1'!$B$2:$B$3</c:f>
              <c:numCache>
                <c:formatCode>0%</c:formatCode>
                <c:ptCount val="2"/>
                <c:pt idx="0">
                  <c:v>0.49</c:v>
                </c:pt>
                <c:pt idx="1">
                  <c:v>0.51</c:v>
                </c:pt>
              </c:numCache>
            </c:numRef>
          </c:val>
          <c:extLst>
            <c:ext xmlns:c16="http://schemas.microsoft.com/office/drawing/2014/chart" uri="{C3380CC4-5D6E-409C-BE32-E72D297353CC}">
              <c16:uniqueId val="{00000004-393B-4426-A040-AE854CCE42BD}"/>
            </c:ext>
          </c:extLst>
        </c:ser>
        <c:dLbls>
          <c:showLegendKey val="0"/>
          <c:showVal val="1"/>
          <c:showCatName val="0"/>
          <c:showSerName val="0"/>
          <c:showPercent val="0"/>
          <c:showBubbleSize val="0"/>
          <c:showLeaderLines val="1"/>
        </c:dLbls>
        <c:firstSliceAng val="0"/>
        <c:holeSize val="6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814083"/>
              </a:solidFill>
              <a:ln w="19050">
                <a:noFill/>
              </a:ln>
              <a:effectLst/>
            </c:spPr>
            <c:extLst>
              <c:ext xmlns:c16="http://schemas.microsoft.com/office/drawing/2014/chart" uri="{C3380CC4-5D6E-409C-BE32-E72D297353CC}">
                <c16:uniqueId val="{00000001-0C39-4D77-B98B-265339EBD097}"/>
              </c:ext>
            </c:extLst>
          </c:dPt>
          <c:dPt>
            <c:idx val="1"/>
            <c:bubble3D val="0"/>
            <c:spPr>
              <a:solidFill>
                <a:srgbClr val="E5D9E1"/>
              </a:solidFill>
              <a:ln w="19050">
                <a:noFill/>
              </a:ln>
              <a:effectLst/>
            </c:spPr>
            <c:extLst>
              <c:ext xmlns:c16="http://schemas.microsoft.com/office/drawing/2014/chart" uri="{C3380CC4-5D6E-409C-BE32-E72D297353CC}">
                <c16:uniqueId val="{00000003-0C39-4D77-B98B-265339EBD097}"/>
              </c:ext>
            </c:extLst>
          </c:dPt>
          <c:dLbls>
            <c:delete val="1"/>
          </c:dLbls>
          <c:cat>
            <c:strRef>
              <c:f>'Slide 1'!$A$2:$A$3</c:f>
              <c:strCache>
                <c:ptCount val="1"/>
                <c:pt idx="0">
                  <c:v>Unprotected sex, females</c:v>
                </c:pt>
              </c:strCache>
            </c:strRef>
          </c:cat>
          <c:val>
            <c:numRef>
              <c:f>'Slide 1'!$B$2:$B$3</c:f>
              <c:numCache>
                <c:formatCode>0%</c:formatCode>
                <c:ptCount val="2"/>
                <c:pt idx="0">
                  <c:v>0.12</c:v>
                </c:pt>
                <c:pt idx="1">
                  <c:v>0.88</c:v>
                </c:pt>
              </c:numCache>
            </c:numRef>
          </c:val>
          <c:extLst>
            <c:ext xmlns:c16="http://schemas.microsoft.com/office/drawing/2014/chart" uri="{C3380CC4-5D6E-409C-BE32-E72D297353CC}">
              <c16:uniqueId val="{00000004-0C39-4D77-B98B-265339EBD097}"/>
            </c:ext>
          </c:extLst>
        </c:ser>
        <c:dLbls>
          <c:showLegendKey val="0"/>
          <c:showVal val="1"/>
          <c:showCatName val="0"/>
          <c:showSerName val="0"/>
          <c:showPercent val="0"/>
          <c:showBubbleSize val="0"/>
          <c:showLeaderLines val="1"/>
        </c:dLbls>
        <c:firstSliceAng val="0"/>
        <c:holeSize val="6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814083"/>
              </a:solidFill>
              <a:ln w="19050">
                <a:noFill/>
              </a:ln>
              <a:effectLst/>
            </c:spPr>
            <c:extLst>
              <c:ext xmlns:c16="http://schemas.microsoft.com/office/drawing/2014/chart" uri="{C3380CC4-5D6E-409C-BE32-E72D297353CC}">
                <c16:uniqueId val="{00000001-393B-4426-A040-AE854CCE42BD}"/>
              </c:ext>
            </c:extLst>
          </c:dPt>
          <c:dPt>
            <c:idx val="1"/>
            <c:bubble3D val="0"/>
            <c:spPr>
              <a:solidFill>
                <a:srgbClr val="E5D9E1"/>
              </a:solidFill>
              <a:ln w="19050">
                <a:noFill/>
              </a:ln>
              <a:effectLst/>
            </c:spPr>
            <c:extLst>
              <c:ext xmlns:c16="http://schemas.microsoft.com/office/drawing/2014/chart" uri="{C3380CC4-5D6E-409C-BE32-E72D297353CC}">
                <c16:uniqueId val="{00000003-393B-4426-A040-AE854CCE42BD}"/>
              </c:ext>
            </c:extLst>
          </c:dPt>
          <c:dLbls>
            <c:delete val="1"/>
          </c:dLbls>
          <c:cat>
            <c:strRef>
              <c:f>'Slide 1'!$A$2:$A$3</c:f>
              <c:strCache>
                <c:ptCount val="1"/>
                <c:pt idx="0">
                  <c:v>Unprotected sex, females</c:v>
                </c:pt>
              </c:strCache>
            </c:strRef>
          </c:cat>
          <c:val>
            <c:numRef>
              <c:f>'Slide 1'!$B$2:$B$3</c:f>
              <c:numCache>
                <c:formatCode>0%</c:formatCode>
                <c:ptCount val="2"/>
                <c:pt idx="0">
                  <c:v>0.1</c:v>
                </c:pt>
                <c:pt idx="1">
                  <c:v>0.9</c:v>
                </c:pt>
              </c:numCache>
            </c:numRef>
          </c:val>
          <c:extLst>
            <c:ext xmlns:c16="http://schemas.microsoft.com/office/drawing/2014/chart" uri="{C3380CC4-5D6E-409C-BE32-E72D297353CC}">
              <c16:uniqueId val="{00000004-393B-4426-A040-AE854CCE42BD}"/>
            </c:ext>
          </c:extLst>
        </c:ser>
        <c:dLbls>
          <c:showLegendKey val="0"/>
          <c:showVal val="1"/>
          <c:showCatName val="0"/>
          <c:showSerName val="0"/>
          <c:showPercent val="0"/>
          <c:showBubbleSize val="0"/>
          <c:showLeaderLines val="1"/>
        </c:dLbls>
        <c:firstSliceAng val="0"/>
        <c:holeSize val="6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814083"/>
              </a:solidFill>
              <a:ln w="19050">
                <a:noFill/>
              </a:ln>
              <a:effectLst/>
            </c:spPr>
            <c:extLst>
              <c:ext xmlns:c16="http://schemas.microsoft.com/office/drawing/2014/chart" uri="{C3380CC4-5D6E-409C-BE32-E72D297353CC}">
                <c16:uniqueId val="{00000001-0C39-4D77-B98B-265339EBD097}"/>
              </c:ext>
            </c:extLst>
          </c:dPt>
          <c:dPt>
            <c:idx val="1"/>
            <c:bubble3D val="0"/>
            <c:spPr>
              <a:solidFill>
                <a:srgbClr val="E5D9E1"/>
              </a:solidFill>
              <a:ln w="19050">
                <a:noFill/>
              </a:ln>
              <a:effectLst/>
            </c:spPr>
            <c:extLst>
              <c:ext xmlns:c16="http://schemas.microsoft.com/office/drawing/2014/chart" uri="{C3380CC4-5D6E-409C-BE32-E72D297353CC}">
                <c16:uniqueId val="{00000003-0C39-4D77-B98B-265339EBD097}"/>
              </c:ext>
            </c:extLst>
          </c:dPt>
          <c:dLbls>
            <c:delete val="1"/>
          </c:dLbls>
          <c:cat>
            <c:strRef>
              <c:f>'Slide 1'!$A$2:$A$3</c:f>
              <c:strCache>
                <c:ptCount val="1"/>
                <c:pt idx="0">
                  <c:v>Unprotected sex, females</c:v>
                </c:pt>
              </c:strCache>
            </c:strRef>
          </c:cat>
          <c:val>
            <c:numRef>
              <c:f>'Slide 1'!$B$2:$B$3</c:f>
              <c:numCache>
                <c:formatCode>0%</c:formatCode>
                <c:ptCount val="2"/>
                <c:pt idx="0">
                  <c:v>0.34</c:v>
                </c:pt>
                <c:pt idx="1">
                  <c:v>0.65999999999999992</c:v>
                </c:pt>
              </c:numCache>
            </c:numRef>
          </c:val>
          <c:extLst>
            <c:ext xmlns:c16="http://schemas.microsoft.com/office/drawing/2014/chart" uri="{C3380CC4-5D6E-409C-BE32-E72D297353CC}">
              <c16:uniqueId val="{00000004-0C39-4D77-B98B-265339EBD097}"/>
            </c:ext>
          </c:extLst>
        </c:ser>
        <c:dLbls>
          <c:showLegendKey val="0"/>
          <c:showVal val="1"/>
          <c:showCatName val="0"/>
          <c:showSerName val="0"/>
          <c:showPercent val="0"/>
          <c:showBubbleSize val="0"/>
          <c:showLeaderLines val="1"/>
        </c:dLbls>
        <c:firstSliceAng val="0"/>
        <c:holeSize val="6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814083"/>
              </a:solidFill>
              <a:ln w="19050">
                <a:noFill/>
              </a:ln>
              <a:effectLst/>
            </c:spPr>
            <c:extLst>
              <c:ext xmlns:c16="http://schemas.microsoft.com/office/drawing/2014/chart" uri="{C3380CC4-5D6E-409C-BE32-E72D297353CC}">
                <c16:uniqueId val="{00000001-393B-4426-A040-AE854CCE42BD}"/>
              </c:ext>
            </c:extLst>
          </c:dPt>
          <c:dPt>
            <c:idx val="1"/>
            <c:bubble3D val="0"/>
            <c:spPr>
              <a:solidFill>
                <a:srgbClr val="E5D9E1"/>
              </a:solidFill>
              <a:ln w="19050">
                <a:noFill/>
              </a:ln>
              <a:effectLst/>
            </c:spPr>
            <c:extLst>
              <c:ext xmlns:c16="http://schemas.microsoft.com/office/drawing/2014/chart" uri="{C3380CC4-5D6E-409C-BE32-E72D297353CC}">
                <c16:uniqueId val="{00000003-393B-4426-A040-AE854CCE42BD}"/>
              </c:ext>
            </c:extLst>
          </c:dPt>
          <c:dLbls>
            <c:delete val="1"/>
          </c:dLbls>
          <c:cat>
            <c:strRef>
              <c:f>'Slide 1'!$A$2:$A$3</c:f>
              <c:strCache>
                <c:ptCount val="1"/>
                <c:pt idx="0">
                  <c:v>Unprotected sex, females</c:v>
                </c:pt>
              </c:strCache>
            </c:strRef>
          </c:cat>
          <c:val>
            <c:numRef>
              <c:f>'Slide 1'!$B$2:$B$3</c:f>
              <c:numCache>
                <c:formatCode>0%</c:formatCode>
                <c:ptCount val="2"/>
                <c:pt idx="0">
                  <c:v>0.01</c:v>
                </c:pt>
                <c:pt idx="1">
                  <c:v>0.99</c:v>
                </c:pt>
              </c:numCache>
            </c:numRef>
          </c:val>
          <c:extLst>
            <c:ext xmlns:c16="http://schemas.microsoft.com/office/drawing/2014/chart" uri="{C3380CC4-5D6E-409C-BE32-E72D297353CC}">
              <c16:uniqueId val="{00000004-393B-4426-A040-AE854CCE42BD}"/>
            </c:ext>
          </c:extLst>
        </c:ser>
        <c:dLbls>
          <c:showLegendKey val="0"/>
          <c:showVal val="1"/>
          <c:showCatName val="0"/>
          <c:showSerName val="0"/>
          <c:showPercent val="0"/>
          <c:showBubbleSize val="0"/>
          <c:showLeaderLines val="1"/>
        </c:dLbls>
        <c:firstSliceAng val="0"/>
        <c:holeSize val="6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814083"/>
              </a:solidFill>
              <a:ln w="19050">
                <a:noFill/>
              </a:ln>
              <a:effectLst/>
            </c:spPr>
            <c:extLst>
              <c:ext xmlns:c16="http://schemas.microsoft.com/office/drawing/2014/chart" uri="{C3380CC4-5D6E-409C-BE32-E72D297353CC}">
                <c16:uniqueId val="{00000001-0C39-4D77-B98B-265339EBD097}"/>
              </c:ext>
            </c:extLst>
          </c:dPt>
          <c:dPt>
            <c:idx val="1"/>
            <c:bubble3D val="0"/>
            <c:spPr>
              <a:solidFill>
                <a:srgbClr val="E5D9E1"/>
              </a:solidFill>
              <a:ln w="19050">
                <a:noFill/>
              </a:ln>
              <a:effectLst/>
            </c:spPr>
            <c:extLst>
              <c:ext xmlns:c16="http://schemas.microsoft.com/office/drawing/2014/chart" uri="{C3380CC4-5D6E-409C-BE32-E72D297353CC}">
                <c16:uniqueId val="{00000003-0C39-4D77-B98B-265339EBD097}"/>
              </c:ext>
            </c:extLst>
          </c:dPt>
          <c:dLbls>
            <c:delete val="1"/>
          </c:dLbls>
          <c:cat>
            <c:strRef>
              <c:f>'Slide 1'!$A$2:$A$3</c:f>
              <c:strCache>
                <c:ptCount val="1"/>
                <c:pt idx="0">
                  <c:v>Visited provider about HIV, past 6 months</c:v>
                </c:pt>
              </c:strCache>
            </c:strRef>
          </c:cat>
          <c:val>
            <c:numRef>
              <c:f>'Slide 1'!$B$2:$B$3</c:f>
              <c:numCache>
                <c:formatCode>0%</c:formatCode>
                <c:ptCount val="2"/>
                <c:pt idx="0">
                  <c:v>0.85</c:v>
                </c:pt>
                <c:pt idx="1">
                  <c:v>0.15000000000000002</c:v>
                </c:pt>
              </c:numCache>
            </c:numRef>
          </c:val>
          <c:extLst>
            <c:ext xmlns:c16="http://schemas.microsoft.com/office/drawing/2014/chart" uri="{C3380CC4-5D6E-409C-BE32-E72D297353CC}">
              <c16:uniqueId val="{00000004-0C39-4D77-B98B-265339EBD097}"/>
            </c:ext>
          </c:extLst>
        </c:ser>
        <c:dLbls>
          <c:showLegendKey val="0"/>
          <c:showVal val="1"/>
          <c:showCatName val="0"/>
          <c:showSerName val="0"/>
          <c:showPercent val="0"/>
          <c:showBubbleSize val="0"/>
          <c:showLeaderLines val="1"/>
        </c:dLbls>
        <c:firstSliceAng val="0"/>
        <c:holeSize val="6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814083"/>
              </a:solidFill>
              <a:ln w="19050">
                <a:noFill/>
              </a:ln>
              <a:effectLst/>
            </c:spPr>
            <c:extLst>
              <c:ext xmlns:c16="http://schemas.microsoft.com/office/drawing/2014/chart" uri="{C3380CC4-5D6E-409C-BE32-E72D297353CC}">
                <c16:uniqueId val="{00000001-393B-4426-A040-AE854CCE42BD}"/>
              </c:ext>
            </c:extLst>
          </c:dPt>
          <c:dPt>
            <c:idx val="1"/>
            <c:bubble3D val="0"/>
            <c:spPr>
              <a:solidFill>
                <a:srgbClr val="E5D9E1"/>
              </a:solidFill>
              <a:ln w="19050">
                <a:noFill/>
              </a:ln>
              <a:effectLst/>
            </c:spPr>
            <c:extLst>
              <c:ext xmlns:c16="http://schemas.microsoft.com/office/drawing/2014/chart" uri="{C3380CC4-5D6E-409C-BE32-E72D297353CC}">
                <c16:uniqueId val="{00000003-393B-4426-A040-AE854CCE42BD}"/>
              </c:ext>
            </c:extLst>
          </c:dPt>
          <c:dLbls>
            <c:delete val="1"/>
          </c:dLbls>
          <c:cat>
            <c:strRef>
              <c:f>'Slide 1'!$A$2:$A$3</c:f>
              <c:strCache>
                <c:ptCount val="1"/>
                <c:pt idx="0">
                  <c:v>Unprotected sex, females</c:v>
                </c:pt>
              </c:strCache>
            </c:strRef>
          </c:cat>
          <c:val>
            <c:numRef>
              <c:f>'Slide 1'!$B$2:$B$3</c:f>
              <c:numCache>
                <c:formatCode>0%</c:formatCode>
                <c:ptCount val="2"/>
                <c:pt idx="0">
                  <c:v>0.8</c:v>
                </c:pt>
                <c:pt idx="1">
                  <c:v>0.19999999999999996</c:v>
                </c:pt>
              </c:numCache>
            </c:numRef>
          </c:val>
          <c:extLst>
            <c:ext xmlns:c16="http://schemas.microsoft.com/office/drawing/2014/chart" uri="{C3380CC4-5D6E-409C-BE32-E72D297353CC}">
              <c16:uniqueId val="{00000004-393B-4426-A040-AE854CCE42BD}"/>
            </c:ext>
          </c:extLst>
        </c:ser>
        <c:dLbls>
          <c:showLegendKey val="0"/>
          <c:showVal val="1"/>
          <c:showCatName val="0"/>
          <c:showSerName val="0"/>
          <c:showPercent val="0"/>
          <c:showBubbleSize val="0"/>
          <c:showLeaderLines val="1"/>
        </c:dLbls>
        <c:firstSliceAng val="0"/>
        <c:holeSize val="6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Enter % here</c:v>
                </c:pt>
              </c:strCache>
            </c:strRef>
          </c:tx>
          <c:spPr>
            <a:solidFill>
              <a:srgbClr val="0B7D58"/>
            </a:solidFill>
            <a:ln>
              <a:solidFill>
                <a:srgbClr val="000000"/>
              </a:solidFill>
            </a:ln>
          </c:spPr>
          <c:dPt>
            <c:idx val="0"/>
            <c:bubble3D val="0"/>
            <c:spPr>
              <a:solidFill>
                <a:srgbClr val="B9FAFF"/>
              </a:solidFill>
              <a:ln w="19050">
                <a:solidFill>
                  <a:srgbClr val="000000"/>
                </a:solidFill>
              </a:ln>
              <a:effectLst/>
            </c:spPr>
            <c:extLst>
              <c:ext xmlns:c16="http://schemas.microsoft.com/office/drawing/2014/chart" uri="{C3380CC4-5D6E-409C-BE32-E72D297353CC}">
                <c16:uniqueId val="{00000001-CAFE-4FE1-B3F5-3E18B0266365}"/>
              </c:ext>
            </c:extLst>
          </c:dPt>
          <c:dPt>
            <c:idx val="1"/>
            <c:bubble3D val="0"/>
            <c:spPr>
              <a:solidFill>
                <a:srgbClr val="007AC1"/>
              </a:solidFill>
              <a:ln w="19050">
                <a:solidFill>
                  <a:srgbClr val="000000"/>
                </a:solidFill>
              </a:ln>
              <a:effectLst/>
            </c:spPr>
            <c:extLst>
              <c:ext xmlns:c16="http://schemas.microsoft.com/office/drawing/2014/chart" uri="{C3380CC4-5D6E-409C-BE32-E72D297353CC}">
                <c16:uniqueId val="{00000003-CAFE-4FE1-B3F5-3E18B0266365}"/>
              </c:ext>
            </c:extLst>
          </c:dPt>
          <c:dPt>
            <c:idx val="2"/>
            <c:bubble3D val="0"/>
            <c:spPr>
              <a:solidFill>
                <a:srgbClr val="0B7D58"/>
              </a:solidFill>
              <a:ln w="19050">
                <a:solidFill>
                  <a:srgbClr val="000000"/>
                </a:solidFill>
              </a:ln>
              <a:effectLst/>
            </c:spPr>
            <c:extLst>
              <c:ext xmlns:c16="http://schemas.microsoft.com/office/drawing/2014/chart" uri="{C3380CC4-5D6E-409C-BE32-E72D297353CC}">
                <c16:uniqueId val="{00000005-CAFE-4FE1-B3F5-3E18B0266365}"/>
              </c:ext>
            </c:extLst>
          </c:dPt>
          <c:dPt>
            <c:idx val="3"/>
            <c:bubble3D val="0"/>
            <c:spPr>
              <a:solidFill>
                <a:srgbClr val="0B7D58"/>
              </a:solidFill>
              <a:ln w="19050">
                <a:solidFill>
                  <a:srgbClr val="000000"/>
                </a:solidFill>
              </a:ln>
              <a:effectLst/>
            </c:spPr>
            <c:extLst>
              <c:ext xmlns:c16="http://schemas.microsoft.com/office/drawing/2014/chart" uri="{C3380CC4-5D6E-409C-BE32-E72D297353CC}">
                <c16:uniqueId val="{00000007-CAFE-4FE1-B3F5-3E18B0266365}"/>
              </c:ext>
            </c:extLst>
          </c:dPt>
          <c:dPt>
            <c:idx val="4"/>
            <c:bubble3D val="0"/>
            <c:spPr>
              <a:solidFill>
                <a:srgbClr val="0B7D58"/>
              </a:solidFill>
              <a:ln w="19050">
                <a:solidFill>
                  <a:srgbClr val="000000"/>
                </a:solidFill>
              </a:ln>
              <a:effectLst/>
            </c:spPr>
            <c:extLst>
              <c:ext xmlns:c16="http://schemas.microsoft.com/office/drawing/2014/chart" uri="{C3380CC4-5D6E-409C-BE32-E72D297353CC}">
                <c16:uniqueId val="{00000009-CAFE-4FE1-B3F5-3E18B0266365}"/>
              </c:ext>
            </c:extLst>
          </c:dPt>
          <c:dLbls>
            <c:dLbl>
              <c:idx val="1"/>
              <c:tx>
                <c:rich>
                  <a:bodyPr/>
                  <a:lstStyle/>
                  <a:p>
                    <a:fld id="{CB902875-E9F1-433D-A04B-B7E272ABCF37}" type="VALUE">
                      <a:rPr lang="en-US">
                        <a:solidFill>
                          <a:schemeClr val="bg1"/>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AFE-4FE1-B3F5-3E18B0266365}"/>
                </c:ext>
              </c:extLst>
            </c:dLbl>
            <c:dLbl>
              <c:idx val="2"/>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5-CAFE-4FE1-B3F5-3E18B0266365}"/>
                </c:ext>
              </c:extLst>
            </c:dLbl>
            <c:dLbl>
              <c:idx val="3"/>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CAFE-4FE1-B3F5-3E18B0266365}"/>
                </c:ext>
              </c:extLst>
            </c:dLbl>
            <c:dLbl>
              <c:idx val="4"/>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9-CAFE-4FE1-B3F5-3E18B0266365}"/>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1"/>
            <c:leaderLines>
              <c:spPr>
                <a:ln w="9525" cap="flat" cmpd="sng" algn="ctr">
                  <a:solidFill>
                    <a:schemeClr val="accent3"/>
                  </a:solidFill>
                  <a:round/>
                </a:ln>
                <a:effectLst/>
              </c:spPr>
            </c:leaderLines>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0%</c:formatCode>
                <c:ptCount val="2"/>
                <c:pt idx="0">
                  <c:v>0.46</c:v>
                </c:pt>
                <c:pt idx="1">
                  <c:v>0.54</c:v>
                </c:pt>
              </c:numCache>
            </c:numRef>
          </c:val>
          <c:extLst>
            <c:ext xmlns:c16="http://schemas.microsoft.com/office/drawing/2014/chart" uri="{C3380CC4-5D6E-409C-BE32-E72D297353CC}">
              <c16:uniqueId val="{0000000A-CAFE-4FE1-B3F5-3E18B0266365}"/>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accent6"/>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pieChart>
        <c:varyColors val="1"/>
        <c:ser>
          <c:idx val="0"/>
          <c:order val="0"/>
          <c:tx>
            <c:strRef>
              <c:f>Sheet1!$B$1</c:f>
              <c:strCache>
                <c:ptCount val="1"/>
                <c:pt idx="0">
                  <c:v>Enter % here</c:v>
                </c:pt>
              </c:strCache>
            </c:strRef>
          </c:tx>
          <c:dPt>
            <c:idx val="0"/>
            <c:bubble3D val="0"/>
            <c:spPr>
              <a:solidFill>
                <a:srgbClr val="00353E"/>
              </a:solidFill>
              <a:ln w="19050">
                <a:solidFill>
                  <a:schemeClr val="lt1"/>
                </a:solidFill>
              </a:ln>
              <a:effectLst/>
            </c:spPr>
            <c:extLst>
              <c:ext xmlns:c16="http://schemas.microsoft.com/office/drawing/2014/chart" uri="{C3380CC4-5D6E-409C-BE32-E72D297353CC}">
                <c16:uniqueId val="{00000001-B094-483C-A0B2-024936F4D545}"/>
              </c:ext>
            </c:extLst>
          </c:dPt>
          <c:dPt>
            <c:idx val="1"/>
            <c:bubble3D val="0"/>
            <c:spPr>
              <a:solidFill>
                <a:srgbClr val="00697A"/>
              </a:solidFill>
              <a:ln w="19050">
                <a:solidFill>
                  <a:schemeClr val="lt1"/>
                </a:solidFill>
              </a:ln>
              <a:effectLst/>
            </c:spPr>
            <c:extLst>
              <c:ext xmlns:c16="http://schemas.microsoft.com/office/drawing/2014/chart" uri="{C3380CC4-5D6E-409C-BE32-E72D297353CC}">
                <c16:uniqueId val="{00000003-B094-483C-A0B2-024936F4D545}"/>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B094-483C-A0B2-024936F4D545}"/>
              </c:ext>
            </c:extLst>
          </c:dPt>
          <c:dPt>
            <c:idx val="3"/>
            <c:bubble3D val="0"/>
            <c:spPr>
              <a:solidFill>
                <a:schemeClr val="accent2">
                  <a:tint val="77000"/>
                </a:schemeClr>
              </a:solidFill>
              <a:ln w="19050">
                <a:solidFill>
                  <a:schemeClr val="lt1"/>
                </a:solidFill>
              </a:ln>
              <a:effectLst/>
            </c:spPr>
            <c:extLst>
              <c:ext xmlns:c16="http://schemas.microsoft.com/office/drawing/2014/chart" uri="{C3380CC4-5D6E-409C-BE32-E72D297353CC}">
                <c16:uniqueId val="{00000007-B094-483C-A0B2-024936F4D545}"/>
              </c:ext>
            </c:extLst>
          </c:dPt>
          <c:dPt>
            <c:idx val="4"/>
            <c:bubble3D val="0"/>
            <c:spPr>
              <a:solidFill>
                <a:srgbClr val="D7EAF1"/>
              </a:solidFill>
              <a:ln w="19050">
                <a:solidFill>
                  <a:schemeClr val="lt1"/>
                </a:solidFill>
              </a:ln>
              <a:effectLst/>
            </c:spPr>
            <c:extLst>
              <c:ext xmlns:c16="http://schemas.microsoft.com/office/drawing/2014/chart" uri="{C3380CC4-5D6E-409C-BE32-E72D297353CC}">
                <c16:uniqueId val="{00000009-B094-483C-A0B2-024936F4D545}"/>
              </c:ext>
            </c:extLst>
          </c:dPt>
          <c:dLbls>
            <c:dLbl>
              <c:idx val="0"/>
              <c:tx>
                <c:rich>
                  <a:bodyPr/>
                  <a:lstStyle/>
                  <a:p>
                    <a:fld id="{FD0121A4-D294-4EAE-B72D-95CF73C91C95}" type="VALUE">
                      <a:rPr lang="en-US">
                        <a:solidFill>
                          <a:schemeClr val="bg1"/>
                        </a:solidFill>
                      </a:rPr>
                      <a:pPr/>
                      <a:t>[VALUE]</a:t>
                    </a:fld>
                    <a:endParaRPr lang="en-US"/>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094-483C-A0B2-024936F4D545}"/>
                </c:ext>
              </c:extLst>
            </c:dLbl>
            <c:dLbl>
              <c:idx val="4"/>
              <c:tx>
                <c:rich>
                  <a:bodyPr/>
                  <a:lstStyle/>
                  <a:p>
                    <a:fld id="{2CE9AF95-FCDD-488B-85AC-23AD2E1173F2}" type="VALUE">
                      <a:rPr lang="en-US">
                        <a:solidFill>
                          <a:srgbClr val="321D00"/>
                        </a:solidFill>
                      </a:rPr>
                      <a:pPr/>
                      <a:t>[VALUE]</a:t>
                    </a:fld>
                    <a:endParaRPr lang="en-US"/>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B094-483C-A0B2-024936F4D545}"/>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18-24 years</c:v>
                </c:pt>
                <c:pt idx="1">
                  <c:v>25-29 years</c:v>
                </c:pt>
                <c:pt idx="2">
                  <c:v>30-39 years</c:v>
                </c:pt>
                <c:pt idx="3">
                  <c:v>40-49 years</c:v>
                </c:pt>
                <c:pt idx="4">
                  <c:v>≥50 years</c:v>
                </c:pt>
              </c:strCache>
            </c:strRef>
          </c:cat>
          <c:val>
            <c:numRef>
              <c:f>Sheet1!$B$2:$B$6</c:f>
              <c:numCache>
                <c:formatCode>0%</c:formatCode>
                <c:ptCount val="5"/>
                <c:pt idx="0">
                  <c:v>0.154</c:v>
                </c:pt>
                <c:pt idx="1">
                  <c:v>0.106</c:v>
                </c:pt>
                <c:pt idx="2">
                  <c:v>0.27500000000000002</c:v>
                </c:pt>
                <c:pt idx="3">
                  <c:v>0.23</c:v>
                </c:pt>
                <c:pt idx="4">
                  <c:v>0.23499999999999999</c:v>
                </c:pt>
              </c:numCache>
            </c:numRef>
          </c:val>
          <c:extLst>
            <c:ext xmlns:c16="http://schemas.microsoft.com/office/drawing/2014/chart" uri="{C3380CC4-5D6E-409C-BE32-E72D297353CC}">
              <c16:uniqueId val="{0000000A-B094-483C-A0B2-024936F4D545}"/>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rgbClr val="321D00"/>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Enter % here</c:v>
                </c:pt>
              </c:strCache>
            </c:strRef>
          </c:tx>
          <c:spPr>
            <a:solidFill>
              <a:srgbClr val="007AC1"/>
            </a:solidFill>
            <a:ln w="19050">
              <a:solidFill>
                <a:srgbClr val="000000"/>
              </a:solidFill>
            </a:ln>
            <a:effectLst/>
          </c:spPr>
          <c:invertIfNegative val="0"/>
          <c:dPt>
            <c:idx val="0"/>
            <c:invertIfNegative val="0"/>
            <c:bubble3D val="0"/>
            <c:spPr>
              <a:solidFill>
                <a:srgbClr val="007AC1"/>
              </a:solidFill>
              <a:ln w="19050">
                <a:solidFill>
                  <a:srgbClr val="000000"/>
                </a:solidFill>
              </a:ln>
              <a:effectLst/>
            </c:spPr>
            <c:extLst>
              <c:ext xmlns:c16="http://schemas.microsoft.com/office/drawing/2014/chart" uri="{C3380CC4-5D6E-409C-BE32-E72D297353CC}">
                <c16:uniqueId val="{00000001-7786-4547-9FCE-6EC1C6EF8871}"/>
              </c:ext>
            </c:extLst>
          </c:dPt>
          <c:dPt>
            <c:idx val="2"/>
            <c:invertIfNegative val="0"/>
            <c:bubble3D val="0"/>
            <c:spPr>
              <a:solidFill>
                <a:srgbClr val="007AC1"/>
              </a:solidFill>
              <a:ln w="19050">
                <a:solidFill>
                  <a:srgbClr val="000000"/>
                </a:solidFill>
              </a:ln>
              <a:effectLst/>
            </c:spPr>
            <c:extLst>
              <c:ext xmlns:c16="http://schemas.microsoft.com/office/drawing/2014/chart" uri="{C3380CC4-5D6E-409C-BE32-E72D297353CC}">
                <c16:uniqueId val="{00000003-7786-4547-9FCE-6EC1C6EF8871}"/>
              </c:ext>
            </c:extLst>
          </c:dPt>
          <c:dPt>
            <c:idx val="3"/>
            <c:invertIfNegative val="0"/>
            <c:bubble3D val="0"/>
            <c:spPr>
              <a:solidFill>
                <a:srgbClr val="007AC1"/>
              </a:solidFill>
              <a:ln w="19050">
                <a:solidFill>
                  <a:srgbClr val="000000"/>
                </a:solidFill>
              </a:ln>
              <a:effectLst/>
            </c:spPr>
            <c:extLst>
              <c:ext xmlns:c16="http://schemas.microsoft.com/office/drawing/2014/chart" uri="{C3380CC4-5D6E-409C-BE32-E72D297353CC}">
                <c16:uniqueId val="{00000005-7786-4547-9FCE-6EC1C6EF8871}"/>
              </c:ext>
            </c:extLst>
          </c:dPt>
          <c:dPt>
            <c:idx val="4"/>
            <c:invertIfNegative val="0"/>
            <c:bubble3D val="0"/>
            <c:spPr>
              <a:solidFill>
                <a:srgbClr val="007AC1"/>
              </a:solidFill>
              <a:ln w="19050">
                <a:solidFill>
                  <a:srgbClr val="000000"/>
                </a:solidFill>
              </a:ln>
              <a:effectLst/>
            </c:spPr>
            <c:extLst>
              <c:ext xmlns:c16="http://schemas.microsoft.com/office/drawing/2014/chart" uri="{C3380CC4-5D6E-409C-BE32-E72D297353CC}">
                <c16:uniqueId val="{00000007-7786-4547-9FCE-6EC1C6EF8871}"/>
              </c:ext>
            </c:extLst>
          </c:dPt>
          <c:dLbls>
            <c:dLbl>
              <c:idx val="4"/>
              <c:tx>
                <c:rich>
                  <a:bodyPr/>
                  <a:lstStyle/>
                  <a:p>
                    <a:fld id="{F94CAB0E-5169-49D5-86B1-88362CCA48C6}"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786-4547-9FCE-6EC1C6EF8871}"/>
                </c:ext>
              </c:extLst>
            </c:dLbl>
            <c:dLbl>
              <c:idx val="5"/>
              <c:delete val="1"/>
              <c:extLst>
                <c:ext xmlns:c15="http://schemas.microsoft.com/office/drawing/2012/chart" uri="{CE6537A1-D6FC-4f65-9D91-7224C49458BB}"/>
                <c:ext xmlns:c16="http://schemas.microsoft.com/office/drawing/2014/chart" uri="{C3380CC4-5D6E-409C-BE32-E72D297353CC}">
                  <c16:uniqueId val="{00000008-7786-4547-9FCE-6EC1C6EF8871}"/>
                </c:ext>
              </c:extLst>
            </c:dLbl>
            <c:dLbl>
              <c:idx val="6"/>
              <c:delete val="1"/>
              <c:extLst>
                <c:ext xmlns:c15="http://schemas.microsoft.com/office/drawing/2012/chart" uri="{CE6537A1-D6FC-4f65-9D91-7224C49458BB}"/>
                <c:ext xmlns:c16="http://schemas.microsoft.com/office/drawing/2014/chart" uri="{C3380CC4-5D6E-409C-BE32-E72D297353CC}">
                  <c16:uniqueId val="{00000009-7786-4547-9FCE-6EC1C6EF8871}"/>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accent3"/>
                      </a:solidFill>
                      <a:round/>
                    </a:ln>
                    <a:effectLst/>
                  </c:spPr>
                </c15:leaderLines>
              </c:ext>
            </c:extLst>
          </c:dLbls>
          <c:cat>
            <c:strRef>
              <c:f>Sheet1!$A$2:$A$8</c:f>
              <c:strCache>
                <c:ptCount val="7"/>
                <c:pt idx="0">
                  <c:v>Black/African American</c:v>
                </c:pt>
                <c:pt idx="1">
                  <c:v>Hispanic/Latino</c:v>
                </c:pt>
                <c:pt idx="2">
                  <c:v>White</c:v>
                </c:pt>
                <c:pt idx="3">
                  <c:v>Multiple races</c:v>
                </c:pt>
                <c:pt idx="4">
                  <c:v>American Indian/Alaska Native</c:v>
                </c:pt>
                <c:pt idx="5">
                  <c:v>Asian</c:v>
                </c:pt>
                <c:pt idx="6">
                  <c:v>Native Hawaiian or other Pacific Islander</c:v>
                </c:pt>
              </c:strCache>
            </c:strRef>
          </c:cat>
          <c:val>
            <c:numRef>
              <c:f>Sheet1!$B$2:$B$8</c:f>
              <c:numCache>
                <c:formatCode>0%</c:formatCode>
                <c:ptCount val="7"/>
                <c:pt idx="0">
                  <c:v>0.65500000000000003</c:v>
                </c:pt>
                <c:pt idx="1">
                  <c:v>0.245</c:v>
                </c:pt>
                <c:pt idx="2">
                  <c:v>4.7E-2</c:v>
                </c:pt>
                <c:pt idx="3">
                  <c:v>3.7999999999999999E-2</c:v>
                </c:pt>
                <c:pt idx="4">
                  <c:v>8.0000000000000002E-3</c:v>
                </c:pt>
                <c:pt idx="5">
                  <c:v>3.0000000000000001E-3</c:v>
                </c:pt>
                <c:pt idx="6">
                  <c:v>2E-3</c:v>
                </c:pt>
              </c:numCache>
            </c:numRef>
          </c:val>
          <c:extLst>
            <c:ext xmlns:c16="http://schemas.microsoft.com/office/drawing/2014/chart" uri="{C3380CC4-5D6E-409C-BE32-E72D297353CC}">
              <c16:uniqueId val="{0000000A-7786-4547-9FCE-6EC1C6EF8871}"/>
            </c:ext>
          </c:extLst>
        </c:ser>
        <c:dLbls>
          <c:showLegendKey val="0"/>
          <c:showVal val="0"/>
          <c:showCatName val="0"/>
          <c:showSerName val="0"/>
          <c:showPercent val="0"/>
          <c:showBubbleSize val="0"/>
        </c:dLbls>
        <c:gapWidth val="100"/>
        <c:axId val="1797877184"/>
        <c:axId val="1797878624"/>
      </c:barChart>
      <c:catAx>
        <c:axId val="179787718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97878624"/>
        <c:crosses val="autoZero"/>
        <c:auto val="1"/>
        <c:lblAlgn val="ctr"/>
        <c:lblOffset val="100"/>
        <c:noMultiLvlLbl val="0"/>
      </c:catAx>
      <c:valAx>
        <c:axId val="1797878624"/>
        <c:scaling>
          <c:orientation val="minMax"/>
        </c:scaling>
        <c:delete val="1"/>
        <c:axPos val="l"/>
        <c:numFmt formatCode="0%" sourceLinked="1"/>
        <c:majorTickMark val="out"/>
        <c:minorTickMark val="none"/>
        <c:tickLblPos val="nextTo"/>
        <c:crossAx val="1797877184"/>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Enter % here</c:v>
                </c:pt>
              </c:strCache>
            </c:strRef>
          </c:tx>
          <c:spPr>
            <a:ln>
              <a:solidFill>
                <a:srgbClr val="000000"/>
              </a:solidFill>
            </a:ln>
          </c:spPr>
          <c:dPt>
            <c:idx val="0"/>
            <c:bubble3D val="0"/>
            <c:spPr>
              <a:solidFill>
                <a:srgbClr val="B973BB"/>
              </a:solidFill>
              <a:ln w="19050">
                <a:solidFill>
                  <a:srgbClr val="000000"/>
                </a:solidFill>
              </a:ln>
              <a:effectLst/>
            </c:spPr>
            <c:extLst>
              <c:ext xmlns:c16="http://schemas.microsoft.com/office/drawing/2014/chart" uri="{C3380CC4-5D6E-409C-BE32-E72D297353CC}">
                <c16:uniqueId val="{00000001-5693-4BB9-AB7B-60A7B105CE11}"/>
              </c:ext>
            </c:extLst>
          </c:dPt>
          <c:dPt>
            <c:idx val="1"/>
            <c:bubble3D val="0"/>
            <c:spPr>
              <a:solidFill>
                <a:srgbClr val="00747E"/>
              </a:solidFill>
              <a:ln w="19050">
                <a:solidFill>
                  <a:srgbClr val="000000"/>
                </a:solidFill>
              </a:ln>
              <a:effectLst/>
            </c:spPr>
            <c:extLst>
              <c:ext xmlns:c16="http://schemas.microsoft.com/office/drawing/2014/chart" uri="{C3380CC4-5D6E-409C-BE32-E72D297353CC}">
                <c16:uniqueId val="{00000003-5693-4BB9-AB7B-60A7B105CE11}"/>
              </c:ext>
            </c:extLst>
          </c:dPt>
          <c:dPt>
            <c:idx val="2"/>
            <c:bubble3D val="0"/>
            <c:spPr>
              <a:solidFill>
                <a:schemeClr val="accent3">
                  <a:tint val="30000"/>
                </a:schemeClr>
              </a:solidFill>
              <a:ln w="19050">
                <a:solidFill>
                  <a:srgbClr val="000000"/>
                </a:solidFill>
              </a:ln>
              <a:effectLst/>
            </c:spPr>
            <c:extLst>
              <c:ext xmlns:c16="http://schemas.microsoft.com/office/drawing/2014/chart" uri="{C3380CC4-5D6E-409C-BE32-E72D297353CC}">
                <c16:uniqueId val="{00000005-5693-4BB9-AB7B-60A7B105CE11}"/>
              </c:ext>
            </c:extLst>
          </c:dPt>
          <c:dPt>
            <c:idx val="3"/>
            <c:bubble3D val="0"/>
            <c:spPr>
              <a:solidFill>
                <a:schemeClr val="accent3">
                  <a:tint val="84000"/>
                </a:schemeClr>
              </a:solidFill>
              <a:ln w="19050">
                <a:solidFill>
                  <a:srgbClr val="000000"/>
                </a:solidFill>
              </a:ln>
              <a:effectLst/>
            </c:spPr>
            <c:extLst>
              <c:ext xmlns:c16="http://schemas.microsoft.com/office/drawing/2014/chart" uri="{C3380CC4-5D6E-409C-BE32-E72D297353CC}">
                <c16:uniqueId val="{00000007-5693-4BB9-AB7B-60A7B105CE11}"/>
              </c:ext>
            </c:extLst>
          </c:dPt>
          <c:dPt>
            <c:idx val="4"/>
            <c:bubble3D val="0"/>
            <c:spPr>
              <a:solidFill>
                <a:schemeClr val="accent3">
                  <a:tint val="37000"/>
                </a:schemeClr>
              </a:solidFill>
              <a:ln w="19050">
                <a:solidFill>
                  <a:srgbClr val="000000"/>
                </a:solidFill>
              </a:ln>
              <a:effectLst/>
            </c:spPr>
            <c:extLst>
              <c:ext xmlns:c16="http://schemas.microsoft.com/office/drawing/2014/chart" uri="{C3380CC4-5D6E-409C-BE32-E72D297353CC}">
                <c16:uniqueId val="{00000009-5693-4BB9-AB7B-60A7B105CE11}"/>
              </c:ext>
            </c:extLst>
          </c:dPt>
          <c:dLbls>
            <c:dLbl>
              <c:idx val="0"/>
              <c:layout>
                <c:manualLayout>
                  <c:x val="9.6963841561136677E-3"/>
                  <c:y val="-7.9020140304925657E-3"/>
                </c:manualLayout>
              </c:layout>
              <c:spPr>
                <a:noFill/>
                <a:ln>
                  <a:noFill/>
                </a:ln>
                <a:effectLst/>
              </c:spPr>
              <c:txPr>
                <a:bodyPr rot="0" spcFirstLastPara="1" vertOverflow="ellipsis" vert="horz" wrap="square" lIns="38100" tIns="19050" rIns="38100" bIns="19050" anchor="ctr" anchorCtr="1">
                  <a:noAutofit/>
                </a:bodyPr>
                <a:lstStyle/>
                <a:p>
                  <a:pPr>
                    <a:defRPr sz="28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7.2980127557407695E-2"/>
                      <c:h val="0.10171472460050031"/>
                    </c:manualLayout>
                  </c15:layout>
                </c:ext>
                <c:ext xmlns:c16="http://schemas.microsoft.com/office/drawing/2014/chart" uri="{C3380CC4-5D6E-409C-BE32-E72D297353CC}">
                  <c16:uniqueId val="{00000001-5693-4BB9-AB7B-60A7B105CE11}"/>
                </c:ext>
              </c:extLst>
            </c:dLbl>
            <c:dLbl>
              <c:idx val="1"/>
              <c:layout>
                <c:manualLayout>
                  <c:x val="9.2161437216807821E-2"/>
                  <c:y val="-0.45199520254417475"/>
                </c:manualLayout>
              </c:layout>
              <c:tx>
                <c:rich>
                  <a:bodyPr/>
                  <a:lstStyle/>
                  <a:p>
                    <a:fld id="{CB902875-E9F1-433D-A04B-B7E272ABCF37}" type="VALUE">
                      <a:rPr lang="en-US">
                        <a:solidFill>
                          <a:schemeClr val="bg2"/>
                        </a:solidFill>
                      </a:rPr>
                      <a:pPr/>
                      <a:t>[VALUE]</a:t>
                    </a:fld>
                    <a:endParaRPr lang="en-US"/>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693-4BB9-AB7B-60A7B105CE11}"/>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accent3"/>
                  </a:solidFill>
                  <a:round/>
                </a:ln>
                <a:effectLst/>
              </c:spPr>
            </c:leaderLines>
            <c:extLst>
              <c:ext xmlns:c15="http://schemas.microsoft.com/office/drawing/2012/chart" uri="{CE6537A1-D6FC-4f65-9D91-7224C49458BB}"/>
            </c:extLst>
          </c:dLbls>
          <c:cat>
            <c:strRef>
              <c:f>Sheet1!$A$2:$A$3</c:f>
              <c:strCache>
                <c:ptCount val="2"/>
                <c:pt idx="0">
                  <c:v>HIV-Positive</c:v>
                </c:pt>
                <c:pt idx="1">
                  <c:v>HIV-Negative</c:v>
                </c:pt>
              </c:strCache>
            </c:strRef>
          </c:cat>
          <c:val>
            <c:numRef>
              <c:f>Sheet1!$B$2:$B$3</c:f>
              <c:numCache>
                <c:formatCode>0%</c:formatCode>
                <c:ptCount val="2"/>
                <c:pt idx="0">
                  <c:v>1.6E-2</c:v>
                </c:pt>
                <c:pt idx="1">
                  <c:v>0.98399999999999999</c:v>
                </c:pt>
              </c:numCache>
            </c:numRef>
          </c:val>
          <c:extLst>
            <c:ext xmlns:c16="http://schemas.microsoft.com/office/drawing/2014/chart" uri="{C3380CC4-5D6E-409C-BE32-E72D297353CC}">
              <c16:uniqueId val="{0000000A-5693-4BB9-AB7B-60A7B105CE11}"/>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accent6"/>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Prevalence %</c:v>
                </c:pt>
              </c:strCache>
            </c:strRef>
          </c:tx>
          <c:spPr>
            <a:no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4000" b="1"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minus"/>
            <c:errValType val="percentage"/>
            <c:noEndCap val="1"/>
            <c:val val="100"/>
            <c:spPr>
              <a:noFill/>
              <a:ln w="15875" cap="rnd" cmpd="sng" algn="ctr">
                <a:solidFill>
                  <a:schemeClr val="tx2"/>
                </a:solidFill>
                <a:prstDash val="sysDash"/>
                <a:round/>
                <a:headEnd type="oval" w="lg" len="lg"/>
              </a:ln>
              <a:effectLst/>
            </c:spPr>
          </c:errBars>
          <c:cat>
            <c:strRef>
              <c:f>Sheet1!$A$2:$A$5</c:f>
              <c:strCache>
                <c:ptCount val="4"/>
                <c:pt idx="0">
                  <c:v>Any bacterial STI*</c:v>
                </c:pt>
                <c:pt idx="1">
                  <c:v>Chlamydia</c:v>
                </c:pt>
                <c:pt idx="2">
                  <c:v>Gonorrhea</c:v>
                </c:pt>
                <c:pt idx="3">
                  <c:v>Syphilis</c:v>
                </c:pt>
              </c:strCache>
            </c:strRef>
          </c:cat>
          <c:val>
            <c:numRef>
              <c:f>Sheet1!$B$2:$B$5</c:f>
              <c:numCache>
                <c:formatCode>0.0%</c:formatCode>
                <c:ptCount val="4"/>
                <c:pt idx="0">
                  <c:v>6.7000000000000004E-2</c:v>
                </c:pt>
                <c:pt idx="1">
                  <c:v>4.5999999999999999E-2</c:v>
                </c:pt>
                <c:pt idx="2">
                  <c:v>2.5000000000000001E-2</c:v>
                </c:pt>
                <c:pt idx="3">
                  <c:v>1.4E-2</c:v>
                </c:pt>
              </c:numCache>
            </c:numRef>
          </c:val>
          <c:extLst>
            <c:ext xmlns:c16="http://schemas.microsoft.com/office/drawing/2014/chart" uri="{C3380CC4-5D6E-409C-BE32-E72D297353CC}">
              <c16:uniqueId val="{00000000-6718-4C15-9C5B-486FD2B16B91}"/>
            </c:ext>
          </c:extLst>
        </c:ser>
        <c:dLbls>
          <c:dLblPos val="outEnd"/>
          <c:showLegendKey val="0"/>
          <c:showVal val="1"/>
          <c:showCatName val="0"/>
          <c:showSerName val="0"/>
          <c:showPercent val="0"/>
          <c:showBubbleSize val="0"/>
        </c:dLbls>
        <c:gapWidth val="182"/>
        <c:axId val="1393825727"/>
        <c:axId val="1393822847"/>
      </c:barChart>
      <c:catAx>
        <c:axId val="1393825727"/>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1"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393822847"/>
        <c:crosses val="autoZero"/>
        <c:auto val="1"/>
        <c:lblAlgn val="ctr"/>
        <c:lblOffset val="100"/>
        <c:noMultiLvlLbl val="0"/>
      </c:catAx>
      <c:valAx>
        <c:axId val="1393822847"/>
        <c:scaling>
          <c:orientation val="minMax"/>
          <c:max val="0.1"/>
          <c:min val="0"/>
        </c:scaling>
        <c:delete val="1"/>
        <c:axPos val="l"/>
        <c:numFmt formatCode="0%" sourceLinked="0"/>
        <c:majorTickMark val="out"/>
        <c:minorTickMark val="none"/>
        <c:tickLblPos val="nextTo"/>
        <c:crossAx val="1393825727"/>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withinLinear" id="15">
  <a:schemeClr val="accent2"/>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withinLinear" id="16">
  <a:schemeClr val="accent3"/>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0.17079</cdr:x>
      <cdr:y>0.26797</cdr:y>
    </cdr:from>
    <cdr:to>
      <cdr:x>0.88233</cdr:x>
      <cdr:y>0.71453</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560969" y="751613"/>
          <a:ext cx="2337147" cy="12525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4800" b="1" dirty="0">
              <a:solidFill>
                <a:srgbClr val="732161"/>
              </a:solidFill>
              <a:latin typeface="Roboto" panose="02000000000000000000" pitchFamily="2" charset="0"/>
              <a:ea typeface="Roboto" panose="02000000000000000000" pitchFamily="2" charset="0"/>
              <a:cs typeface="Roboto" panose="02000000000000000000" pitchFamily="2" charset="0"/>
            </a:rPr>
            <a:t>53%</a:t>
          </a:r>
        </a:p>
      </cdr:txBody>
    </cdr:sp>
  </cdr:relSizeAnchor>
</c:userShapes>
</file>

<file path=ppt/drawings/drawing2.xml><?xml version="1.0" encoding="utf-8"?>
<c:userShapes xmlns:c="http://schemas.openxmlformats.org/drawingml/2006/chart">
  <cdr:relSizeAnchor xmlns:cdr="http://schemas.openxmlformats.org/drawingml/2006/chartDrawing">
    <cdr:from>
      <cdr:x>0.17079</cdr:x>
      <cdr:y>0.26797</cdr:y>
    </cdr:from>
    <cdr:to>
      <cdr:x>0.88233</cdr:x>
      <cdr:y>0.71453</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560969" y="751613"/>
          <a:ext cx="2337147" cy="12525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4800" b="1" dirty="0">
              <a:solidFill>
                <a:srgbClr val="732161"/>
              </a:solidFill>
              <a:latin typeface="Roboto" panose="02000000000000000000" pitchFamily="2" charset="0"/>
              <a:ea typeface="Roboto" panose="02000000000000000000" pitchFamily="2" charset="0"/>
              <a:cs typeface="Roboto" panose="02000000000000000000" pitchFamily="2" charset="0"/>
            </a:rPr>
            <a:t>49%</a:t>
          </a:r>
        </a:p>
      </cdr:txBody>
    </cdr:sp>
  </cdr:relSizeAnchor>
</c:userShapes>
</file>

<file path=ppt/drawings/drawing3.xml><?xml version="1.0" encoding="utf-8"?>
<c:userShapes xmlns:c="http://schemas.openxmlformats.org/drawingml/2006/chart">
  <cdr:relSizeAnchor xmlns:cdr="http://schemas.openxmlformats.org/drawingml/2006/chartDrawing">
    <cdr:from>
      <cdr:x>0.17079</cdr:x>
      <cdr:y>0.26797</cdr:y>
    </cdr:from>
    <cdr:to>
      <cdr:x>0.88233</cdr:x>
      <cdr:y>0.71453</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560969" y="751613"/>
          <a:ext cx="2337147" cy="12525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4800" b="1" dirty="0">
              <a:solidFill>
                <a:srgbClr val="732161"/>
              </a:solidFill>
              <a:latin typeface="Roboto" panose="02000000000000000000" pitchFamily="2" charset="0"/>
              <a:ea typeface="Roboto" panose="02000000000000000000" pitchFamily="2" charset="0"/>
              <a:cs typeface="Roboto" panose="02000000000000000000" pitchFamily="2" charset="0"/>
            </a:rPr>
            <a:t>12%</a:t>
          </a:r>
        </a:p>
      </cdr:txBody>
    </cdr:sp>
  </cdr:relSizeAnchor>
</c:userShapes>
</file>

<file path=ppt/drawings/drawing4.xml><?xml version="1.0" encoding="utf-8"?>
<c:userShapes xmlns:c="http://schemas.openxmlformats.org/drawingml/2006/chart">
  <cdr:relSizeAnchor xmlns:cdr="http://schemas.openxmlformats.org/drawingml/2006/chartDrawing">
    <cdr:from>
      <cdr:x>0.17079</cdr:x>
      <cdr:y>0.26797</cdr:y>
    </cdr:from>
    <cdr:to>
      <cdr:x>0.88233</cdr:x>
      <cdr:y>0.71453</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560969" y="751613"/>
          <a:ext cx="2337147" cy="12525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4800" b="1" dirty="0">
              <a:solidFill>
                <a:srgbClr val="732161"/>
              </a:solidFill>
              <a:latin typeface="Roboto" panose="02000000000000000000" pitchFamily="2" charset="0"/>
              <a:ea typeface="Roboto" panose="02000000000000000000" pitchFamily="2" charset="0"/>
              <a:cs typeface="Roboto" panose="02000000000000000000" pitchFamily="2" charset="0"/>
            </a:rPr>
            <a:t>10%</a:t>
          </a:r>
        </a:p>
      </cdr:txBody>
    </cdr:sp>
  </cdr:relSizeAnchor>
</c:userShapes>
</file>

<file path=ppt/drawings/drawing5.xml><?xml version="1.0" encoding="utf-8"?>
<c:userShapes xmlns:c="http://schemas.openxmlformats.org/drawingml/2006/chart">
  <cdr:relSizeAnchor xmlns:cdr="http://schemas.openxmlformats.org/drawingml/2006/chartDrawing">
    <cdr:from>
      <cdr:x>0.17079</cdr:x>
      <cdr:y>0.26797</cdr:y>
    </cdr:from>
    <cdr:to>
      <cdr:x>0.88233</cdr:x>
      <cdr:y>0.71453</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560969" y="751613"/>
          <a:ext cx="2337147" cy="12525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4800" b="1" dirty="0">
              <a:solidFill>
                <a:srgbClr val="732161"/>
              </a:solidFill>
              <a:latin typeface="Roboto" panose="02000000000000000000" pitchFamily="2" charset="0"/>
              <a:ea typeface="Roboto" panose="02000000000000000000" pitchFamily="2" charset="0"/>
              <a:cs typeface="Roboto" panose="02000000000000000000" pitchFamily="2" charset="0"/>
            </a:rPr>
            <a:t>34%</a:t>
          </a:r>
        </a:p>
      </cdr:txBody>
    </cdr:sp>
  </cdr:relSizeAnchor>
</c:userShapes>
</file>

<file path=ppt/drawings/drawing6.xml><?xml version="1.0" encoding="utf-8"?>
<c:userShapes xmlns:c="http://schemas.openxmlformats.org/drawingml/2006/chart">
  <cdr:relSizeAnchor xmlns:cdr="http://schemas.openxmlformats.org/drawingml/2006/chartDrawing">
    <cdr:from>
      <cdr:x>0.17079</cdr:x>
      <cdr:y>0.26797</cdr:y>
    </cdr:from>
    <cdr:to>
      <cdr:x>0.88233</cdr:x>
      <cdr:y>0.71453</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560969" y="751613"/>
          <a:ext cx="2337147" cy="12525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4800" b="1" dirty="0">
              <a:solidFill>
                <a:srgbClr val="732161"/>
              </a:solidFill>
              <a:latin typeface="Roboto" panose="02000000000000000000" pitchFamily="2" charset="0"/>
              <a:ea typeface="Roboto" panose="02000000000000000000" pitchFamily="2" charset="0"/>
              <a:cs typeface="Roboto" panose="02000000000000000000" pitchFamily="2" charset="0"/>
            </a:rPr>
            <a:t>1%</a:t>
          </a:r>
        </a:p>
      </cdr:txBody>
    </cdr:sp>
  </cdr:relSizeAnchor>
</c:userShapes>
</file>

<file path=ppt/drawings/drawing7.xml><?xml version="1.0" encoding="utf-8"?>
<c:userShapes xmlns:c="http://schemas.openxmlformats.org/drawingml/2006/chart">
  <cdr:relSizeAnchor xmlns:cdr="http://schemas.openxmlformats.org/drawingml/2006/chartDrawing">
    <cdr:from>
      <cdr:x>0.17079</cdr:x>
      <cdr:y>0.26797</cdr:y>
    </cdr:from>
    <cdr:to>
      <cdr:x>0.88233</cdr:x>
      <cdr:y>0.71453</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560969" y="751613"/>
          <a:ext cx="2337147" cy="12525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4800" b="1" dirty="0">
              <a:solidFill>
                <a:srgbClr val="732161"/>
              </a:solidFill>
              <a:latin typeface="Roboto" panose="02000000000000000000" pitchFamily="2" charset="0"/>
              <a:ea typeface="Roboto" panose="02000000000000000000" pitchFamily="2" charset="0"/>
              <a:cs typeface="Roboto" panose="02000000000000000000" pitchFamily="2" charset="0"/>
            </a:rPr>
            <a:t>85%</a:t>
          </a:r>
        </a:p>
      </cdr:txBody>
    </cdr:sp>
  </cdr:relSizeAnchor>
</c:userShapes>
</file>

<file path=ppt/drawings/drawing8.xml><?xml version="1.0" encoding="utf-8"?>
<c:userShapes xmlns:c="http://schemas.openxmlformats.org/drawingml/2006/chart">
  <cdr:relSizeAnchor xmlns:cdr="http://schemas.openxmlformats.org/drawingml/2006/chartDrawing">
    <cdr:from>
      <cdr:x>0.17079</cdr:x>
      <cdr:y>0.26797</cdr:y>
    </cdr:from>
    <cdr:to>
      <cdr:x>0.88233</cdr:x>
      <cdr:y>0.71453</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560969" y="751613"/>
          <a:ext cx="2337147" cy="12525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4800" b="1" dirty="0">
              <a:solidFill>
                <a:srgbClr val="732161"/>
              </a:solidFill>
              <a:latin typeface="Roboto" panose="02000000000000000000" pitchFamily="2" charset="0"/>
              <a:ea typeface="Roboto" panose="02000000000000000000" pitchFamily="2" charset="0"/>
              <a:cs typeface="Roboto" panose="02000000000000000000" pitchFamily="2" charset="0"/>
            </a:rPr>
            <a:t>80%</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514D5A-9363-6E2E-32AA-FD97BB98EA7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410523D-7F9D-EDEC-D5F4-60E4A0998E3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11DC50-8808-413B-A9CF-E331A6C34273}" type="datetimeFigureOut">
              <a:rPr lang="en-US" smtClean="0"/>
              <a:t>9/3/2026</a:t>
            </a:fld>
            <a:endParaRPr lang="en-US"/>
          </a:p>
        </p:txBody>
      </p:sp>
      <p:sp>
        <p:nvSpPr>
          <p:cNvPr id="4" name="Footer Placeholder 3">
            <a:extLst>
              <a:ext uri="{FF2B5EF4-FFF2-40B4-BE49-F238E27FC236}">
                <a16:creationId xmlns:a16="http://schemas.microsoft.com/office/drawing/2014/main" id="{C27E7945-413F-7462-8299-C2262B0F1C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1C7DE42-AAED-A67B-1119-494BE45BE65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74F9555-BB4D-40D3-95C3-AF0E39CA1545}" type="slidenum">
              <a:rPr lang="en-US" smtClean="0"/>
              <a:t>‹#›</a:t>
            </a:fld>
            <a:endParaRPr lang="en-US"/>
          </a:p>
        </p:txBody>
      </p:sp>
    </p:spTree>
    <p:extLst>
      <p:ext uri="{BB962C8B-B14F-4D97-AF65-F5344CB8AC3E}">
        <p14:creationId xmlns:p14="http://schemas.microsoft.com/office/powerpoint/2010/main" val="779734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16299A-91E8-4A02-B01A-B9F957B409FE}"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283A64-D913-4757-A09B-C7A253B77D4F}" type="slidenum">
              <a:rPr lang="en-US" smtClean="0"/>
              <a:t>‹#›</a:t>
            </a:fld>
            <a:endParaRPr lang="en-US"/>
          </a:p>
        </p:txBody>
      </p:sp>
    </p:spTree>
    <p:extLst>
      <p:ext uri="{BB962C8B-B14F-4D97-AF65-F5344CB8AC3E}">
        <p14:creationId xmlns:p14="http://schemas.microsoft.com/office/powerpoint/2010/main" val="2993797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lnSpc>
                <a:spcPct val="107000"/>
              </a:lnSpc>
              <a:spcBef>
                <a:spcPts val="0"/>
              </a:spcBef>
              <a:spcAft>
                <a:spcPts val="771"/>
              </a:spcAft>
              <a:defRPr/>
            </a:pPr>
            <a:r>
              <a:rPr lang="en-US" sz="1700">
                <a:solidFill>
                  <a:srgbClr val="000000"/>
                </a:solidFill>
                <a:latin typeface="+mn-lt"/>
                <a:ea typeface="Calibri"/>
                <a:cs typeface="Calibri"/>
              </a:rPr>
              <a:t>These slides were prepared by the Division of HIV Prevention, National Center for HIV, Viral Hepatitis, STD, and TB Prevention (NCHHSTP), Centers for Disease Control and Prevention (CDC). These slides present National HIV Behavioral Surveillance (NHBS) data on heterosexually active adults at increased risk* for HIV infection (HET) in 19 U.S. cities from 2025.</a:t>
            </a:r>
            <a:endParaRPr lang="en-US" strike="sngStrike" kern="100">
              <a:solidFill>
                <a:srgbClr val="000000"/>
              </a:solidFill>
              <a:latin typeface="+mn-lt"/>
              <a:ea typeface="Calibri"/>
              <a:cs typeface="Calibri"/>
            </a:endParaRPr>
          </a:p>
          <a:p>
            <a:pPr defTabSz="881390">
              <a:defRPr/>
            </a:pPr>
            <a:endParaRPr lang="en-US" strike="sngStrike">
              <a:solidFill>
                <a:srgbClr val="135FAB"/>
              </a:solidFill>
              <a:latin typeface="+mn-lt"/>
              <a:ea typeface="Calibri"/>
              <a:cs typeface="Calibri"/>
            </a:endParaRPr>
          </a:p>
          <a:p>
            <a:pPr>
              <a:lnSpc>
                <a:spcPct val="107000"/>
              </a:lnSpc>
              <a:spcBef>
                <a:spcPts val="0"/>
              </a:spcBef>
              <a:spcAft>
                <a:spcPts val="771"/>
              </a:spcAft>
            </a:pPr>
            <a:r>
              <a:rPr lang="en-US" i="1" kern="100">
                <a:latin typeface="+mn-lt"/>
                <a:ea typeface="Calibri"/>
                <a:cs typeface="Calibri"/>
              </a:rPr>
              <a:t>Note</a:t>
            </a:r>
            <a:r>
              <a:rPr lang="en-US" kern="100">
                <a:latin typeface="+mn-lt"/>
                <a:ea typeface="Calibri"/>
                <a:cs typeface="Calibri"/>
              </a:rPr>
              <a:t>.</a:t>
            </a:r>
            <a:r>
              <a:rPr lang="en-US" b="1" kern="100">
                <a:latin typeface="+mn-lt"/>
                <a:ea typeface="Calibri"/>
                <a:cs typeface="Calibri"/>
              </a:rPr>
              <a:t> </a:t>
            </a:r>
            <a:r>
              <a:rPr lang="en-US" kern="100">
                <a:latin typeface="+mn-lt"/>
                <a:ea typeface="Calibri"/>
                <a:cs typeface="Calibri"/>
              </a:rPr>
              <a:t>This slide set is in the public domain. You may reproduce these slides without permission; however, citation as to source is appreciated.</a:t>
            </a:r>
          </a:p>
          <a:p>
            <a:pPr defTabSz="881390">
              <a:lnSpc>
                <a:spcPct val="107000"/>
              </a:lnSpc>
              <a:spcBef>
                <a:spcPts val="0"/>
              </a:spcBef>
              <a:spcAft>
                <a:spcPts val="771"/>
              </a:spcAft>
              <a:defRPr/>
            </a:pPr>
            <a:r>
              <a:rPr lang="en-US" kern="100">
                <a:latin typeface="Calibri" panose="020F0502020204030204" pitchFamily="34" charset="0"/>
                <a:ea typeface="Calibri" panose="020F0502020204030204" pitchFamily="34" charset="0"/>
                <a:cs typeface="Times New Roman" panose="02020603050405020304" pitchFamily="18" charset="0"/>
              </a:rPr>
              <a:t>Centers for Disease Control and Prevention. </a:t>
            </a:r>
            <a:r>
              <a:rPr lang="en-US" sz="1200" b="0" i="1">
                <a:solidFill>
                  <a:srgbClr val="000000"/>
                </a:solidFill>
                <a:effectLst/>
                <a:ea typeface="Calibri" panose="020F0502020204030204" pitchFamily="34" charset="0"/>
                <a:cs typeface="Calibri" panose="020F0502020204030204" pitchFamily="34" charset="0"/>
              </a:rPr>
              <a:t>HIV Risk, Prevention, and Testing Behaviors Among heterosexually active adults at increased risk for HIV infection -- National HIV Behavioral Surveillance – 19 U.S. cities, 2025</a:t>
            </a:r>
            <a:r>
              <a:rPr lang="en-US" sz="1200" b="0" i="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Centers for Disease Control and Prevention.</a:t>
            </a:r>
            <a:endParaRPr lang="en-US" kern="100">
              <a:latin typeface="Calibri" panose="020F0502020204030204" pitchFamily="34" charset="0"/>
              <a:ea typeface="Calibri" panose="020F0502020204030204" pitchFamily="34" charset="0"/>
              <a:cs typeface="Times New Roman" panose="02020603050405020304" pitchFamily="18" charset="0"/>
            </a:endParaRPr>
          </a:p>
          <a:p>
            <a:endParaRPr lang="en-US">
              <a:latin typeface="Calibri" panose="020F0502020204030204" pitchFamily="34" charset="0"/>
              <a:ea typeface="Calibri" panose="020F0502020204030204" pitchFamily="34" charset="0"/>
              <a:cs typeface="Times New Roman" panose="02020603050405020304" pitchFamily="18" charset="0"/>
            </a:endParaRPr>
          </a:p>
          <a:p>
            <a:r>
              <a:rPr lang="en-US">
                <a:latin typeface="Calibri" panose="020F0502020204030204" pitchFamily="34" charset="0"/>
                <a:ea typeface="Calibri" panose="020F0502020204030204" pitchFamily="34" charset="0"/>
                <a:cs typeface="Times New Roman" panose="02020603050405020304" pitchFamily="18" charset="0"/>
              </a:rPr>
              <a:t>You are also free to adapt and revise these slides; however, you must remove the CDC name and logo if changes are made.</a:t>
            </a:r>
          </a:p>
          <a:p>
            <a:endParaRPr lang="en-US" altLang="en-US">
              <a:latin typeface="Calibri" panose="020F0502020204030204" pitchFamily="34" charset="0"/>
              <a:ea typeface="Calibri" panose="020F0502020204030204" pitchFamily="34" charset="0"/>
              <a:cs typeface="Times New Roman" panose="02020603050405020304" pitchFamily="18" charset="0"/>
            </a:endParaRPr>
          </a:p>
          <a:p>
            <a:r>
              <a:rPr lang="en-US" altLang="en-US">
                <a:latin typeface="Calibri" panose="020F0502020204030204" pitchFamily="34" charset="0"/>
                <a:ea typeface="Calibri" panose="020F0502020204030204" pitchFamily="34" charset="0"/>
                <a:cs typeface="Times New Roman" panose="02020603050405020304" pitchFamily="18" charset="0"/>
              </a:rPr>
              <a:t>*</a:t>
            </a:r>
            <a:r>
              <a:rPr lang="en-US" sz="1200" b="0" i="0" kern="1200">
                <a:solidFill>
                  <a:schemeClr val="tx1"/>
                </a:solidFill>
                <a:effectLst/>
                <a:latin typeface="+mn-lt"/>
                <a:ea typeface="+mn-ea"/>
                <a:cs typeface="+mn-cs"/>
              </a:rPr>
              <a:t>NHBS uses low socio-economic status as a proxy for increased risk for acquiring HIV through heterosexual sex</a:t>
            </a:r>
            <a:endParaRPr lang="en-US" altLang="en-US">
              <a:latin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7D283A64-D913-4757-A09B-C7A253B77D4F}" type="slidenum">
              <a:rPr lang="en-US" smtClean="0"/>
              <a:t>1</a:t>
            </a:fld>
            <a:endParaRPr lang="en-US"/>
          </a:p>
        </p:txBody>
      </p:sp>
    </p:spTree>
    <p:extLst>
      <p:ext uri="{BB962C8B-B14F-4D97-AF65-F5344CB8AC3E}">
        <p14:creationId xmlns:p14="http://schemas.microsoft.com/office/powerpoint/2010/main" val="3065407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National HIV Behavioral Surveillance (NHBS) is CDC’s comprehensive system for conducting bio-behavioral surveillance among populations disproportionately affected by HIV, including heterosexually active adults at increased risk for HIV infection. NHBS is conducted by local health departments in metropolitan statistical areas/divisions with high HIV prevalence. NHBS data are used to identify prevalence of HIV-related behaviors related to risk factors, testing, and prevention; guide resource allocation and programs; measure progress towards national HIV goals; and keep communities healthy and engaged in HIV testing and prevention.</a:t>
            </a:r>
          </a:p>
          <a:p>
            <a:endParaRPr lang="en-US"/>
          </a:p>
        </p:txBody>
      </p:sp>
      <p:sp>
        <p:nvSpPr>
          <p:cNvPr id="4" name="Slide Number Placeholder 3"/>
          <p:cNvSpPr>
            <a:spLocks noGrp="1"/>
          </p:cNvSpPr>
          <p:nvPr>
            <p:ph type="sldNum" sz="quarter" idx="5"/>
          </p:nvPr>
        </p:nvSpPr>
        <p:spPr/>
        <p:txBody>
          <a:bodyPr/>
          <a:lstStyle/>
          <a:p>
            <a:fld id="{7D283A64-D913-4757-A09B-C7A253B77D4F}" type="slidenum">
              <a:rPr lang="en-US" smtClean="0"/>
              <a:t>2</a:t>
            </a:fld>
            <a:endParaRPr lang="en-US"/>
          </a:p>
        </p:txBody>
      </p:sp>
    </p:spTree>
    <p:extLst>
      <p:ext uri="{BB962C8B-B14F-4D97-AF65-F5344CB8AC3E}">
        <p14:creationId xmlns:p14="http://schemas.microsoft.com/office/powerpoint/2010/main" val="2679875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ct val="90000"/>
              </a:lnSpc>
              <a:spcBef>
                <a:spcPts val="1000"/>
              </a:spcBef>
              <a:defRPr/>
            </a:pPr>
            <a:r>
              <a:rPr kumimoji="0" lang="en-US" sz="1200" b="0" i="0" u="none" strike="noStrike" kern="1200" cap="none" spc="0" normalizeH="0" baseline="0" noProof="0">
                <a:ln>
                  <a:noFill/>
                </a:ln>
                <a:solidFill>
                  <a:srgbClr val="032659"/>
                </a:solidFill>
                <a:effectLst/>
                <a:uLnTx/>
                <a:uFillTx/>
                <a:latin typeface="+mn-lt"/>
                <a:ea typeface="+mn-ea"/>
                <a:cs typeface="Arial" panose="020B0604020202020204" pitchFamily="34" charset="0"/>
              </a:rPr>
              <a:t>Technical notes on National HIV Behavioral Surveillance’s (NHBS) methodology are available </a:t>
            </a:r>
            <a:r>
              <a:rPr lang="en-US" sz="1200">
                <a:latin typeface="+mn-lt"/>
              </a:rPr>
              <a:t>in the Excel document</a:t>
            </a:r>
          </a:p>
          <a:p>
            <a:pPr marL="342900" indent="-342900">
              <a:lnSpc>
                <a:spcPct val="90000"/>
              </a:lnSpc>
              <a:spcBef>
                <a:spcPts val="1000"/>
              </a:spcBef>
              <a:defRPr/>
            </a:pPr>
            <a:r>
              <a:rPr lang="en-US" sz="1200">
                <a:latin typeface="+mn-lt"/>
              </a:rPr>
              <a:t>“Tables for HIV Risk, Prevention, and Testing Behaviors Among Heterosexually Active Adults at Increased Risk for HIV</a:t>
            </a:r>
          </a:p>
          <a:p>
            <a:pPr marL="342900" indent="-342900">
              <a:lnSpc>
                <a:spcPct val="90000"/>
              </a:lnSpc>
              <a:spcBef>
                <a:spcPts val="1000"/>
              </a:spcBef>
              <a:defRPr/>
            </a:pPr>
            <a:r>
              <a:rPr lang="en-US" sz="1200">
                <a:latin typeface="+mn-lt"/>
              </a:rPr>
              <a:t> Infection” found at CDC Stacks. </a:t>
            </a:r>
          </a:p>
        </p:txBody>
      </p:sp>
      <p:sp>
        <p:nvSpPr>
          <p:cNvPr id="4" name="Slide Number Placeholder 3"/>
          <p:cNvSpPr>
            <a:spLocks noGrp="1"/>
          </p:cNvSpPr>
          <p:nvPr>
            <p:ph type="sldNum" sz="quarter" idx="5"/>
          </p:nvPr>
        </p:nvSpPr>
        <p:spPr/>
        <p:txBody>
          <a:bodyPr/>
          <a:lstStyle/>
          <a:p>
            <a:fld id="{7D283A64-D913-4757-A09B-C7A253B77D4F}" type="slidenum">
              <a:rPr lang="en-US" smtClean="0"/>
              <a:t>3</a:t>
            </a:fld>
            <a:endParaRPr lang="en-US"/>
          </a:p>
        </p:txBody>
      </p:sp>
    </p:spTree>
    <p:extLst>
      <p:ext uri="{BB962C8B-B14F-4D97-AF65-F5344CB8AC3E}">
        <p14:creationId xmlns:p14="http://schemas.microsoft.com/office/powerpoint/2010/main" val="3179067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7D283A64-D913-4757-A09B-C7A253B77D4F}" type="slidenum">
              <a:rPr lang="en-US" smtClean="0"/>
              <a:t>4</a:t>
            </a:fld>
            <a:endParaRPr lang="en-US"/>
          </a:p>
        </p:txBody>
      </p:sp>
    </p:spTree>
    <p:extLst>
      <p:ext uri="{BB962C8B-B14F-4D97-AF65-F5344CB8AC3E}">
        <p14:creationId xmlns:p14="http://schemas.microsoft.com/office/powerpoint/2010/main" val="3567470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NHBS measures a range of structural factors, which provide context for health behaviors and outcomes. In the past 12 months prior to interview, 1 in 7 (14%) heterosexually active adults at increased risk for HIV infection had been incarcerated; over one-third (38%) were unemployed; 3 in 10 (30%) were homeless.</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Nonmedical factors such as these are associated with health outcomes. Improving basic needs helps quality of life and access to health care.</a:t>
            </a:r>
            <a:r>
              <a:rPr lang="en-US" sz="1200" b="0" i="0" kern="1200" dirty="0">
                <a:solidFill>
                  <a:schemeClr val="tx1"/>
                </a:solidFill>
                <a:effectLst/>
                <a:latin typeface="+mn-lt"/>
                <a:ea typeface="+mn-ea"/>
                <a:cs typeface="+mn-cs"/>
              </a:rPr>
              <a:t>​</a:t>
            </a:r>
          </a:p>
          <a:p>
            <a:pPr rtl="0" fontAlgn="base"/>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Health care access and use are essential for HIV prevention and care. Among heterosexually active adults at increased risk for HIV infection, 15% had no current health insurance, and 18% had not visited a health care provider in the past 12 months.</a:t>
            </a:r>
            <a:r>
              <a:rPr lang="en-US" sz="1200" b="0" i="0" kern="1200" dirty="0">
                <a:solidFill>
                  <a:schemeClr val="tx1"/>
                </a:solidFill>
                <a:effectLst/>
                <a:latin typeface="+mn-lt"/>
                <a:ea typeface="+mn-ea"/>
                <a:cs typeface="+mn-cs"/>
              </a:rPr>
              <a:t>​</a:t>
            </a:r>
          </a:p>
          <a:p>
            <a:pPr rtl="0" fontAlgn="base"/>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5</a:t>
            </a:fld>
            <a:endParaRPr lang="en-US"/>
          </a:p>
        </p:txBody>
      </p:sp>
    </p:spTree>
    <p:extLst>
      <p:ext uri="{BB962C8B-B14F-4D97-AF65-F5344CB8AC3E}">
        <p14:creationId xmlns:p14="http://schemas.microsoft.com/office/powerpoint/2010/main" val="3436656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B9008-4F14-E49B-695B-CE176F2A4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7376B-30B0-24A8-7FC9-D06DF605B0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53BED-43EA-9816-5799-A5B8784715C7}"/>
              </a:ext>
            </a:extLst>
          </p:cNvPr>
          <p:cNvSpPr>
            <a:spLocks noGrp="1"/>
          </p:cNvSpPr>
          <p:nvPr>
            <p:ph type="body" idx="1"/>
          </p:nvPr>
        </p:nvSpPr>
        <p:spPr/>
        <p:txBody>
          <a:bodyPr/>
          <a:lstStyle/>
          <a:p>
            <a:r>
              <a:rPr lang="en-US" dirty="0"/>
              <a:t>HIV testing is a key NHBS indicator. Among heterosexually active adults at increased risk for HIV infection</a:t>
            </a:r>
            <a:r>
              <a:rPr lang="en-US" b="0"/>
              <a:t> </a:t>
            </a:r>
            <a:r>
              <a:rPr lang="en-US" b="0" strike="noStrike" dirty="0"/>
              <a:t>about 3 in 4 (</a:t>
            </a:r>
            <a:r>
              <a:rPr lang="en-US" b="0" strike="noStrike"/>
              <a:t>79</a:t>
            </a:r>
            <a:r>
              <a:rPr lang="en-US" b="0" strike="noStrike" dirty="0"/>
              <a:t>%) had ever tested for HIV</a:t>
            </a:r>
            <a:r>
              <a:rPr lang="en-US" b="0" strike="noStrike"/>
              <a:t>.</a:t>
            </a:r>
            <a:endParaRPr lang="en-US" b="0" dirty="0"/>
          </a:p>
          <a:p>
            <a:endParaRPr lang="en-US" dirty="0"/>
          </a:p>
          <a:p>
            <a:r>
              <a:rPr lang="en-US" dirty="0"/>
              <a:t>The CDC recommends all sexually active people aged 13-64 years get tested for HIV at least once as part of routine health care. Free, accessible, and stigma-free HIV testing empowers people to know their status. </a:t>
            </a:r>
          </a:p>
          <a:p>
            <a:endParaRPr lang="en-US" dirty="0"/>
          </a:p>
        </p:txBody>
      </p:sp>
      <p:sp>
        <p:nvSpPr>
          <p:cNvPr id="4" name="Slide Number Placeholder 3">
            <a:extLst>
              <a:ext uri="{FF2B5EF4-FFF2-40B4-BE49-F238E27FC236}">
                <a16:creationId xmlns:a16="http://schemas.microsoft.com/office/drawing/2014/main" id="{03BE1880-C737-6C85-10D2-F0B7386B8569}"/>
              </a:ext>
            </a:extLst>
          </p:cNvPr>
          <p:cNvSpPr>
            <a:spLocks noGrp="1"/>
          </p:cNvSpPr>
          <p:nvPr>
            <p:ph type="sldNum" sz="quarter" idx="5"/>
          </p:nvPr>
        </p:nvSpPr>
        <p:spPr/>
        <p:txBody>
          <a:bodyPr/>
          <a:lstStyle/>
          <a:p>
            <a:fld id="{7D283A64-D913-4757-A09B-C7A253B77D4F}" type="slidenum">
              <a:rPr lang="en-US" smtClean="0"/>
              <a:t>6</a:t>
            </a:fld>
            <a:endParaRPr lang="en-US"/>
          </a:p>
        </p:txBody>
      </p:sp>
    </p:spTree>
    <p:extLst>
      <p:ext uri="{BB962C8B-B14F-4D97-AF65-F5344CB8AC3E}">
        <p14:creationId xmlns:p14="http://schemas.microsoft.com/office/powerpoint/2010/main" val="2286353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62167-81DF-F147-459E-57C3A86AA4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5FA3DD-5CD8-9455-0122-BDAE8CC11E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BE20E0-AA79-B8E0-73CA-62678750ED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Among HIV-negative heterosexually active adults at increased risk for HIV infection, 53% of females and 49% of males had unprotected sex, which refers to the last sexual event being with a partner of different or unknown HIV status without the participant’s use of either condoms or HIV medication (e.g., HIV preexposure prophylaxis or HIV antiretroviral treatment).  </a:t>
            </a:r>
            <a:r>
              <a:rPr lang="en-US"/>
              <a:t>The assumption is that the participant does not know if their partner is taking HIV medications. </a:t>
            </a:r>
            <a:endParaRPr lang="en-US" dirty="0"/>
          </a:p>
          <a:p>
            <a:endParaRPr lang="en-US" dirty="0"/>
          </a:p>
        </p:txBody>
      </p:sp>
      <p:sp>
        <p:nvSpPr>
          <p:cNvPr id="4" name="Slide Number Placeholder 3">
            <a:extLst>
              <a:ext uri="{FF2B5EF4-FFF2-40B4-BE49-F238E27FC236}">
                <a16:creationId xmlns:a16="http://schemas.microsoft.com/office/drawing/2014/main" id="{8767A8AA-F8F6-92FD-2975-67D8B80E8977}"/>
              </a:ext>
            </a:extLst>
          </p:cNvPr>
          <p:cNvSpPr>
            <a:spLocks noGrp="1"/>
          </p:cNvSpPr>
          <p:nvPr>
            <p:ph type="sldNum" sz="quarter" idx="5"/>
          </p:nvPr>
        </p:nvSpPr>
        <p:spPr/>
        <p:txBody>
          <a:bodyPr/>
          <a:lstStyle/>
          <a:p>
            <a:fld id="{7D283A64-D913-4757-A09B-C7A253B77D4F}" type="slidenum">
              <a:rPr lang="en-US" smtClean="0"/>
              <a:t>7</a:t>
            </a:fld>
            <a:endParaRPr lang="en-US"/>
          </a:p>
        </p:txBody>
      </p:sp>
    </p:spTree>
    <p:extLst>
      <p:ext uri="{BB962C8B-B14F-4D97-AF65-F5344CB8AC3E}">
        <p14:creationId xmlns:p14="http://schemas.microsoft.com/office/powerpoint/2010/main" val="3076961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FFF06-96C0-BF05-EEC1-B8D8D7A9E2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86523-4AA0-1914-92A9-666653897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253224-ADF3-3004-EC05-4A5B09A247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Among female heterosexually active adults at increased risk for HIV infection, 12% had exchange sex, defined as receiving money or drugs from a male casual partner in exchange for sex in the 12 months prior to interview. Among male heterosexually active adults at increased risk for HIV infection, 10% had exchange sex, defined as giving money or drugs to a female casual partner for sex in the 12 months prior to interview.</a:t>
            </a:r>
          </a:p>
          <a:p>
            <a:endParaRPr lang="en-US"/>
          </a:p>
        </p:txBody>
      </p:sp>
      <p:sp>
        <p:nvSpPr>
          <p:cNvPr id="4" name="Slide Number Placeholder 3">
            <a:extLst>
              <a:ext uri="{FF2B5EF4-FFF2-40B4-BE49-F238E27FC236}">
                <a16:creationId xmlns:a16="http://schemas.microsoft.com/office/drawing/2014/main" id="{96979B45-5C39-20E0-ECA6-22A8047FB6A5}"/>
              </a:ext>
            </a:extLst>
          </p:cNvPr>
          <p:cNvSpPr>
            <a:spLocks noGrp="1"/>
          </p:cNvSpPr>
          <p:nvPr>
            <p:ph type="sldNum" sz="quarter" idx="5"/>
          </p:nvPr>
        </p:nvSpPr>
        <p:spPr/>
        <p:txBody>
          <a:bodyPr/>
          <a:lstStyle/>
          <a:p>
            <a:fld id="{7D283A64-D913-4757-A09B-C7A253B77D4F}" type="slidenum">
              <a:rPr lang="en-US" smtClean="0"/>
              <a:t>8</a:t>
            </a:fld>
            <a:endParaRPr lang="en-US"/>
          </a:p>
        </p:txBody>
      </p:sp>
    </p:spTree>
    <p:extLst>
      <p:ext uri="{BB962C8B-B14F-4D97-AF65-F5344CB8AC3E}">
        <p14:creationId xmlns:p14="http://schemas.microsoft.com/office/powerpoint/2010/main" val="547799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38DD3-7CE5-7826-19E4-365758B3CF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C26B77-4754-BE5B-FA24-45441CDDAF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AB3D35-B5AB-59FB-0B04-B63F73042A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CDC recommends that all sexually active adults be made aware of HIV Preexposure Prophylaxis (</a:t>
            </a:r>
            <a:r>
              <a:rPr lang="en-US" dirty="0" err="1"/>
              <a:t>PrEP</a:t>
            </a:r>
            <a:r>
              <a:rPr lang="en-US" dirty="0"/>
              <a:t>). Among HIV-negative heterosexually active adults at increased risk for HIV infection, 1 in 3 (34%) were aware of </a:t>
            </a:r>
            <a:r>
              <a:rPr lang="en-US" dirty="0" err="1"/>
              <a:t>PrEP</a:t>
            </a:r>
            <a:r>
              <a:rPr lang="en-US" dirty="0"/>
              <a:t>, while only 1 in 100 used </a:t>
            </a:r>
            <a:r>
              <a:rPr lang="en-US" dirty="0" err="1"/>
              <a:t>PrEP</a:t>
            </a:r>
            <a:r>
              <a:rPr lang="en-US" dirty="0"/>
              <a:t> in the 12 months before the interview.</a:t>
            </a:r>
          </a:p>
          <a:p>
            <a:endParaRPr lang="en-US" dirty="0"/>
          </a:p>
        </p:txBody>
      </p:sp>
      <p:sp>
        <p:nvSpPr>
          <p:cNvPr id="4" name="Slide Number Placeholder 3">
            <a:extLst>
              <a:ext uri="{FF2B5EF4-FFF2-40B4-BE49-F238E27FC236}">
                <a16:creationId xmlns:a16="http://schemas.microsoft.com/office/drawing/2014/main" id="{95B5856F-3017-5F5E-05E3-FE007BAB2F17}"/>
              </a:ext>
            </a:extLst>
          </p:cNvPr>
          <p:cNvSpPr>
            <a:spLocks noGrp="1"/>
          </p:cNvSpPr>
          <p:nvPr>
            <p:ph type="sldNum" sz="quarter" idx="5"/>
          </p:nvPr>
        </p:nvSpPr>
        <p:spPr/>
        <p:txBody>
          <a:bodyPr/>
          <a:lstStyle/>
          <a:p>
            <a:fld id="{7D283A64-D913-4757-A09B-C7A253B77D4F}" type="slidenum">
              <a:rPr lang="en-US" smtClean="0"/>
              <a:t>9</a:t>
            </a:fld>
            <a:endParaRPr lang="en-US"/>
          </a:p>
        </p:txBody>
      </p:sp>
    </p:spTree>
    <p:extLst>
      <p:ext uri="{BB962C8B-B14F-4D97-AF65-F5344CB8AC3E}">
        <p14:creationId xmlns:p14="http://schemas.microsoft.com/office/powerpoint/2010/main" val="925293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7D2D0-58A3-B8FB-86BD-1BE0B339C0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0C830-1858-43BF-9F41-ABD4D4A650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85EB3C-38AF-8E2D-0DA4-B1F8CD0684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HIV care engagement is a key NHBS indicator. Among heterosexually active adults at increased risk for HIV infection who self-reported testing positive for HIV, 85% visited health care provider about HIV in the 6 months prior to interview – CDC recommends that most persons with HIV visit a provider at least every 6 months. Eighty percent were currently taking antiretrovirals (ART), which reduces the amount of HIV in the body and helps people with HIV stay healthy. Taking ART as prescribed prevents transmitting HIV to other people. </a:t>
            </a:r>
          </a:p>
          <a:p>
            <a:endParaRPr lang="en-US" dirty="0"/>
          </a:p>
        </p:txBody>
      </p:sp>
      <p:sp>
        <p:nvSpPr>
          <p:cNvPr id="4" name="Slide Number Placeholder 3">
            <a:extLst>
              <a:ext uri="{FF2B5EF4-FFF2-40B4-BE49-F238E27FC236}">
                <a16:creationId xmlns:a16="http://schemas.microsoft.com/office/drawing/2014/main" id="{AA7E0C69-3D70-16AD-8ABA-16B93F7E61A6}"/>
              </a:ext>
            </a:extLst>
          </p:cNvPr>
          <p:cNvSpPr>
            <a:spLocks noGrp="1"/>
          </p:cNvSpPr>
          <p:nvPr>
            <p:ph type="sldNum" sz="quarter" idx="5"/>
          </p:nvPr>
        </p:nvSpPr>
        <p:spPr/>
        <p:txBody>
          <a:bodyPr/>
          <a:lstStyle/>
          <a:p>
            <a:fld id="{7D283A64-D913-4757-A09B-C7A253B77D4F}" type="slidenum">
              <a:rPr lang="en-US" smtClean="0"/>
              <a:t>10</a:t>
            </a:fld>
            <a:endParaRPr lang="en-US"/>
          </a:p>
        </p:txBody>
      </p:sp>
    </p:spTree>
    <p:extLst>
      <p:ext uri="{BB962C8B-B14F-4D97-AF65-F5344CB8AC3E}">
        <p14:creationId xmlns:p14="http://schemas.microsoft.com/office/powerpoint/2010/main" val="1624730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B0C76-E8D0-45D3-4AC9-B0DE70C10D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673CB-CAD0-E9BF-0CCE-2E0E43E59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637C83-1FD0-ABEC-4708-7CC4FAE2B5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AA734762-D68B-5F3C-9F7E-A53430603850}"/>
              </a:ext>
            </a:extLst>
          </p:cNvPr>
          <p:cNvSpPr>
            <a:spLocks noGrp="1"/>
          </p:cNvSpPr>
          <p:nvPr>
            <p:ph type="sldNum" sz="quarter" idx="5"/>
          </p:nvPr>
        </p:nvSpPr>
        <p:spPr/>
        <p:txBody>
          <a:bodyPr/>
          <a:lstStyle/>
          <a:p>
            <a:fld id="{7D283A64-D913-4757-A09B-C7A253B77D4F}" type="slidenum">
              <a:rPr lang="en-US" smtClean="0"/>
              <a:t>11</a:t>
            </a:fld>
            <a:endParaRPr lang="en-US"/>
          </a:p>
        </p:txBody>
      </p:sp>
    </p:spTree>
    <p:extLst>
      <p:ext uri="{BB962C8B-B14F-4D97-AF65-F5344CB8AC3E}">
        <p14:creationId xmlns:p14="http://schemas.microsoft.com/office/powerpoint/2010/main" val="1343675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3DB07-B581-961A-EEC9-1ED8A77F0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1CC15-1448-4F77-86DB-F2AD8E1164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0832A-0617-19CD-E8F2-3210F0B580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Health departments are funded to conduct National HIV Behavioral Surveillance (NHBS) activities locally. These sites are metropolitan statistical areas (MSA)/divisions, which are denoted by the largest city in the MSA/division. The 19 participating project areas in 2025 were: Atlanta, GA; Baltimore, MD; Chicago, IL; Denver, CO; Detroit, MI; Houston, TX; Indianapolis, IN; Los Angeles, CA; Newark, NJ; New Orleans, LA; New York City, NY; Philadelphia, PA; Portland, OR; San Diego, CA; San Francisco, CA; San Juan, PR; Seattle, WA; Virginia Beach, VA; Washington, DC. </a:t>
            </a:r>
          </a:p>
          <a:p>
            <a:endParaRPr lang="en-US" dirty="0"/>
          </a:p>
        </p:txBody>
      </p:sp>
      <p:sp>
        <p:nvSpPr>
          <p:cNvPr id="4" name="Slide Number Placeholder 3">
            <a:extLst>
              <a:ext uri="{FF2B5EF4-FFF2-40B4-BE49-F238E27FC236}">
                <a16:creationId xmlns:a16="http://schemas.microsoft.com/office/drawing/2014/main" id="{EA4F8D39-51BD-F0A7-274A-8166C37D9F7D}"/>
              </a:ext>
            </a:extLst>
          </p:cNvPr>
          <p:cNvSpPr>
            <a:spLocks noGrp="1"/>
          </p:cNvSpPr>
          <p:nvPr>
            <p:ph type="sldNum" sz="quarter" idx="5"/>
          </p:nvPr>
        </p:nvSpPr>
        <p:spPr/>
        <p:txBody>
          <a:bodyPr/>
          <a:lstStyle/>
          <a:p>
            <a:fld id="{7D283A64-D913-4757-A09B-C7A253B77D4F}" type="slidenum">
              <a:rPr lang="en-US" smtClean="0"/>
              <a:t>12</a:t>
            </a:fld>
            <a:endParaRPr lang="en-US"/>
          </a:p>
        </p:txBody>
      </p:sp>
    </p:spTree>
    <p:extLst>
      <p:ext uri="{BB962C8B-B14F-4D97-AF65-F5344CB8AC3E}">
        <p14:creationId xmlns:p14="http://schemas.microsoft.com/office/powerpoint/2010/main" val="1243497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400D1-0C38-318A-3E56-04AE6B1DA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89FDC-35BD-EA8B-2FBA-65368FE816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F25928-9714-B63A-A053-89AB145EEA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Among heterosexually active adults at increased risk for HIV infection, 46% were male, and 54% were female.</a:t>
            </a:r>
          </a:p>
          <a:p>
            <a:endParaRPr lang="en-US"/>
          </a:p>
        </p:txBody>
      </p:sp>
      <p:sp>
        <p:nvSpPr>
          <p:cNvPr id="4" name="Slide Number Placeholder 3">
            <a:extLst>
              <a:ext uri="{FF2B5EF4-FFF2-40B4-BE49-F238E27FC236}">
                <a16:creationId xmlns:a16="http://schemas.microsoft.com/office/drawing/2014/main" id="{B4F1DE5E-EACF-B2B9-0DE8-1F88B4999C30}"/>
              </a:ext>
            </a:extLst>
          </p:cNvPr>
          <p:cNvSpPr>
            <a:spLocks noGrp="1"/>
          </p:cNvSpPr>
          <p:nvPr>
            <p:ph type="sldNum" sz="quarter" idx="5"/>
          </p:nvPr>
        </p:nvSpPr>
        <p:spPr/>
        <p:txBody>
          <a:bodyPr/>
          <a:lstStyle/>
          <a:p>
            <a:fld id="{7D283A64-D913-4757-A09B-C7A253B77D4F}" type="slidenum">
              <a:rPr lang="en-US" smtClean="0"/>
              <a:t>13</a:t>
            </a:fld>
            <a:endParaRPr lang="en-US"/>
          </a:p>
        </p:txBody>
      </p:sp>
    </p:spTree>
    <p:extLst>
      <p:ext uri="{BB962C8B-B14F-4D97-AF65-F5344CB8AC3E}">
        <p14:creationId xmlns:p14="http://schemas.microsoft.com/office/powerpoint/2010/main" val="3754443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71DED-B6AD-C700-33B4-E07250222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29551F-AE69-0C8B-8269-9EF3C8A79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3BD0C-04AF-31EC-EFCB-85875A4A6D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Among heterosexually active adults at increased risk for HIV infection, 15% were 18-24 years old, 11% were 25-29 years old, 28% were 30-39 years old, 23% were 40-49 years old, and 24% were 50 years or older. </a:t>
            </a:r>
            <a:r>
              <a:rPr lang="en-US" sz="1200" kern="1200" dirty="0">
                <a:solidFill>
                  <a:schemeClr val="tx1"/>
                </a:solidFill>
                <a:effectLst/>
                <a:latin typeface="+mn-lt"/>
                <a:ea typeface="+mn-ea"/>
                <a:cs typeface="+mn-cs"/>
              </a:rPr>
              <a:t>Numbers may not sum to 100% due to rounding.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EBAB3E6E-AAA3-A1F4-757E-6B58E6A672A3}"/>
              </a:ext>
            </a:extLst>
          </p:cNvPr>
          <p:cNvSpPr>
            <a:spLocks noGrp="1"/>
          </p:cNvSpPr>
          <p:nvPr>
            <p:ph type="sldNum" sz="quarter" idx="5"/>
          </p:nvPr>
        </p:nvSpPr>
        <p:spPr/>
        <p:txBody>
          <a:bodyPr/>
          <a:lstStyle/>
          <a:p>
            <a:fld id="{7D283A64-D913-4757-A09B-C7A253B77D4F}" type="slidenum">
              <a:rPr lang="en-US" smtClean="0"/>
              <a:t>14</a:t>
            </a:fld>
            <a:endParaRPr lang="en-US"/>
          </a:p>
        </p:txBody>
      </p:sp>
    </p:spTree>
    <p:extLst>
      <p:ext uri="{BB962C8B-B14F-4D97-AF65-F5344CB8AC3E}">
        <p14:creationId xmlns:p14="http://schemas.microsoft.com/office/powerpoint/2010/main" val="3700992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A8CCA-A961-ABD8-EA0C-75CDB2ABF6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6853FD-E30D-2A4A-A949-F6097C5924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C4072D-F86B-6A15-5AC9-14D635C774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Among heterosexually active adults at increased risk for HIV infection, 66% were Black/African American; 25% were Hispanic/Latino; 5% were White; 4% reported multiple races; 1% were American Indian or Alaska Native; and &lt;1% were Asian or Native Hawaiian/other Pacific Islander. </a:t>
            </a:r>
            <a:r>
              <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Persons who did not report Hispanic or Latino ethnicity were categorized by race. Hispanic or Latino persons could be of any race.</a:t>
            </a:r>
            <a:r>
              <a:rPr lang="en-US" dirty="0"/>
              <a:t> Numbers may not sum to 100% due to rounding.</a:t>
            </a:r>
          </a:p>
          <a:p>
            <a:endParaRPr lang="en-US" dirty="0"/>
          </a:p>
        </p:txBody>
      </p:sp>
      <p:sp>
        <p:nvSpPr>
          <p:cNvPr id="4" name="Slide Number Placeholder 3">
            <a:extLst>
              <a:ext uri="{FF2B5EF4-FFF2-40B4-BE49-F238E27FC236}">
                <a16:creationId xmlns:a16="http://schemas.microsoft.com/office/drawing/2014/main" id="{B0FD8618-0153-2269-E2FD-E3F4153C469E}"/>
              </a:ext>
            </a:extLst>
          </p:cNvPr>
          <p:cNvSpPr>
            <a:spLocks noGrp="1"/>
          </p:cNvSpPr>
          <p:nvPr>
            <p:ph type="sldNum" sz="quarter" idx="5"/>
          </p:nvPr>
        </p:nvSpPr>
        <p:spPr/>
        <p:txBody>
          <a:bodyPr/>
          <a:lstStyle/>
          <a:p>
            <a:fld id="{7D283A64-D913-4757-A09B-C7A253B77D4F}" type="slidenum">
              <a:rPr lang="en-US" smtClean="0"/>
              <a:t>15</a:t>
            </a:fld>
            <a:endParaRPr lang="en-US"/>
          </a:p>
        </p:txBody>
      </p:sp>
    </p:spTree>
    <p:extLst>
      <p:ext uri="{BB962C8B-B14F-4D97-AF65-F5344CB8AC3E}">
        <p14:creationId xmlns:p14="http://schemas.microsoft.com/office/powerpoint/2010/main" val="1661072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0D73A-A6C7-C203-1134-63CC0270D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C69FC1-9A17-512A-A902-32CB8EC528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4A664-4D8F-9C85-C54A-88FE882C89A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Among heterosexually active adults at increased risk for HIV infection, 2% were HIV-positive.</a:t>
            </a:r>
          </a:p>
          <a:p>
            <a:endParaRPr lang="en-US"/>
          </a:p>
        </p:txBody>
      </p:sp>
      <p:sp>
        <p:nvSpPr>
          <p:cNvPr id="4" name="Slide Number Placeholder 3">
            <a:extLst>
              <a:ext uri="{FF2B5EF4-FFF2-40B4-BE49-F238E27FC236}">
                <a16:creationId xmlns:a16="http://schemas.microsoft.com/office/drawing/2014/main" id="{74E5C721-E887-ED1E-744F-1536EAE0AE1B}"/>
              </a:ext>
            </a:extLst>
          </p:cNvPr>
          <p:cNvSpPr>
            <a:spLocks noGrp="1"/>
          </p:cNvSpPr>
          <p:nvPr>
            <p:ph type="sldNum" sz="quarter" idx="5"/>
          </p:nvPr>
        </p:nvSpPr>
        <p:spPr/>
        <p:txBody>
          <a:bodyPr/>
          <a:lstStyle/>
          <a:p>
            <a:fld id="{7D283A64-D913-4757-A09B-C7A253B77D4F}" type="slidenum">
              <a:rPr lang="en-US" smtClean="0"/>
              <a:t>16</a:t>
            </a:fld>
            <a:endParaRPr lang="en-US"/>
          </a:p>
        </p:txBody>
      </p:sp>
    </p:spTree>
    <p:extLst>
      <p:ext uri="{BB962C8B-B14F-4D97-AF65-F5344CB8AC3E}">
        <p14:creationId xmlns:p14="http://schemas.microsoft.com/office/powerpoint/2010/main" val="3843867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9BAF8-69E2-5B90-CACE-FD7F2706E8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0B1E13-D746-635A-D1BB-E868A02BAE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397714-564B-E9C1-282B-F39A81F3B5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Across the 19 project areas, there was a wide range of proportion of heterosexually active adults at increased risk for HIV infection who have ever been tested for HIV in their lifetime, ranging from 65% in San Diego </a:t>
            </a:r>
            <a:r>
              <a:rPr lang="en-US"/>
              <a:t>to 92% </a:t>
            </a:r>
            <a:r>
              <a:rPr lang="en-US" dirty="0"/>
              <a:t>in Washington D.C.</a:t>
            </a:r>
          </a:p>
          <a:p>
            <a:endParaRPr lang="en-US" dirty="0"/>
          </a:p>
        </p:txBody>
      </p:sp>
      <p:sp>
        <p:nvSpPr>
          <p:cNvPr id="4" name="Slide Number Placeholder 3">
            <a:extLst>
              <a:ext uri="{FF2B5EF4-FFF2-40B4-BE49-F238E27FC236}">
                <a16:creationId xmlns:a16="http://schemas.microsoft.com/office/drawing/2014/main" id="{E087213A-D892-4317-36EB-B03113FB1E94}"/>
              </a:ext>
            </a:extLst>
          </p:cNvPr>
          <p:cNvSpPr>
            <a:spLocks noGrp="1"/>
          </p:cNvSpPr>
          <p:nvPr>
            <p:ph type="sldNum" sz="quarter" idx="5"/>
          </p:nvPr>
        </p:nvSpPr>
        <p:spPr/>
        <p:txBody>
          <a:bodyPr/>
          <a:lstStyle/>
          <a:p>
            <a:fld id="{7D283A64-D913-4757-A09B-C7A253B77D4F}" type="slidenum">
              <a:rPr lang="en-US" smtClean="0"/>
              <a:t>17</a:t>
            </a:fld>
            <a:endParaRPr lang="en-US"/>
          </a:p>
        </p:txBody>
      </p:sp>
    </p:spTree>
    <p:extLst>
      <p:ext uri="{BB962C8B-B14F-4D97-AF65-F5344CB8AC3E}">
        <p14:creationId xmlns:p14="http://schemas.microsoft.com/office/powerpoint/2010/main" val="2376606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9DA9-0310-629A-7572-363DB72A7A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239347-BAF2-006E-A95E-947E1471A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FFE19F-028E-E7D9-4788-323E0B6834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Among heterosexually active adults at increased risk for HIV infection who tested for HIV in the 12 months before the interviews, 77% had their most recent HIV test at a clinical setting and 18% had their most recent HIV test at a non-clinical setting. </a:t>
            </a:r>
          </a:p>
        </p:txBody>
      </p:sp>
      <p:sp>
        <p:nvSpPr>
          <p:cNvPr id="4" name="Slide Number Placeholder 3">
            <a:extLst>
              <a:ext uri="{FF2B5EF4-FFF2-40B4-BE49-F238E27FC236}">
                <a16:creationId xmlns:a16="http://schemas.microsoft.com/office/drawing/2014/main" id="{383B1209-EC1E-5FFB-AAA5-2AF174270C30}"/>
              </a:ext>
            </a:extLst>
          </p:cNvPr>
          <p:cNvSpPr>
            <a:spLocks noGrp="1"/>
          </p:cNvSpPr>
          <p:nvPr>
            <p:ph type="sldNum" sz="quarter" idx="5"/>
          </p:nvPr>
        </p:nvSpPr>
        <p:spPr/>
        <p:txBody>
          <a:bodyPr/>
          <a:lstStyle/>
          <a:p>
            <a:fld id="{7D283A64-D913-4757-A09B-C7A253B77D4F}" type="slidenum">
              <a:rPr lang="en-US" smtClean="0"/>
              <a:t>18</a:t>
            </a:fld>
            <a:endParaRPr lang="en-US"/>
          </a:p>
        </p:txBody>
      </p:sp>
    </p:spTree>
    <p:extLst>
      <p:ext uri="{BB962C8B-B14F-4D97-AF65-F5344CB8AC3E}">
        <p14:creationId xmlns:p14="http://schemas.microsoft.com/office/powerpoint/2010/main" val="3988373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9A259-EA15-B13A-038E-13035786E7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DA186-4EA2-154E-EDDD-241B8A4460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A60A02-3832-7ACE-3ADC-8177CCD6ED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CDC recommends that all sexually active adults be made aware of HIV Preexposure Prophylaxis (</a:t>
            </a:r>
            <a:r>
              <a:rPr lang="en-US" dirty="0" err="1"/>
              <a:t>PrEP</a:t>
            </a:r>
            <a:r>
              <a:rPr lang="en-US" dirty="0"/>
              <a:t>). Across the 19 project areas, there was a wide range of proportion of heterosexually active adults at increased risk for HIV infection who were aware of </a:t>
            </a:r>
            <a:r>
              <a:rPr lang="en-US" dirty="0" err="1"/>
              <a:t>PrEP</a:t>
            </a:r>
            <a:r>
              <a:rPr lang="en-US" dirty="0"/>
              <a:t>, ranging from 5% in San Juan to 58% in Detroit. </a:t>
            </a:r>
          </a:p>
        </p:txBody>
      </p:sp>
      <p:sp>
        <p:nvSpPr>
          <p:cNvPr id="4" name="Slide Number Placeholder 3">
            <a:extLst>
              <a:ext uri="{FF2B5EF4-FFF2-40B4-BE49-F238E27FC236}">
                <a16:creationId xmlns:a16="http://schemas.microsoft.com/office/drawing/2014/main" id="{43316E22-3A58-744C-3B6D-CA0E1CBC72FF}"/>
              </a:ext>
            </a:extLst>
          </p:cNvPr>
          <p:cNvSpPr>
            <a:spLocks noGrp="1"/>
          </p:cNvSpPr>
          <p:nvPr>
            <p:ph type="sldNum" sz="quarter" idx="5"/>
          </p:nvPr>
        </p:nvSpPr>
        <p:spPr/>
        <p:txBody>
          <a:bodyPr/>
          <a:lstStyle/>
          <a:p>
            <a:fld id="{7D283A64-D913-4757-A09B-C7A253B77D4F}" type="slidenum">
              <a:rPr lang="en-US" smtClean="0"/>
              <a:t>19</a:t>
            </a:fld>
            <a:endParaRPr lang="en-US"/>
          </a:p>
        </p:txBody>
      </p:sp>
    </p:spTree>
    <p:extLst>
      <p:ext uri="{BB962C8B-B14F-4D97-AF65-F5344CB8AC3E}">
        <p14:creationId xmlns:p14="http://schemas.microsoft.com/office/powerpoint/2010/main" val="3630714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DB14F-8AF3-42B5-07B1-343177F874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98F1EC-0DC8-E9BC-7F6C-2BEFADA5F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15D57-E666-1703-B943-4FE9417062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Among heterosexually active adults at increased risk for HIV infection, 1 in 15 (7%) had any bacterial sexually transmitted infection, defined as receiving a diagnosis of chlamydia, gonorrhea, or syphilis in the 12 months prior to interview. Five percent were diagnosed with chlamydia, 3% were diagnosed with gonorrhea, and 1% were diagnosed with syphilis.</a:t>
            </a:r>
          </a:p>
          <a:p>
            <a:endParaRPr lang="en-US"/>
          </a:p>
        </p:txBody>
      </p:sp>
      <p:sp>
        <p:nvSpPr>
          <p:cNvPr id="4" name="Slide Number Placeholder 3">
            <a:extLst>
              <a:ext uri="{FF2B5EF4-FFF2-40B4-BE49-F238E27FC236}">
                <a16:creationId xmlns:a16="http://schemas.microsoft.com/office/drawing/2014/main" id="{986E30B3-E985-749C-A1B8-294F02628B04}"/>
              </a:ext>
            </a:extLst>
          </p:cNvPr>
          <p:cNvSpPr>
            <a:spLocks noGrp="1"/>
          </p:cNvSpPr>
          <p:nvPr>
            <p:ph type="sldNum" sz="quarter" idx="5"/>
          </p:nvPr>
        </p:nvSpPr>
        <p:spPr/>
        <p:txBody>
          <a:bodyPr/>
          <a:lstStyle/>
          <a:p>
            <a:fld id="{7D283A64-D913-4757-A09B-C7A253B77D4F}" type="slidenum">
              <a:rPr lang="en-US" smtClean="0"/>
              <a:t>20</a:t>
            </a:fld>
            <a:endParaRPr lang="en-US"/>
          </a:p>
        </p:txBody>
      </p:sp>
    </p:spTree>
    <p:extLst>
      <p:ext uri="{BB962C8B-B14F-4D97-AF65-F5344CB8AC3E}">
        <p14:creationId xmlns:p14="http://schemas.microsoft.com/office/powerpoint/2010/main" val="3995041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AC874-214F-71BB-773A-396C2EE85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0AE92-E6E4-3594-8059-A57A4D003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1E903-FD7C-A576-AEDD-E651B175FC5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86D138-8893-1E37-3008-173A81D4E062}"/>
              </a:ext>
            </a:extLst>
          </p:cNvPr>
          <p:cNvSpPr>
            <a:spLocks noGrp="1"/>
          </p:cNvSpPr>
          <p:nvPr>
            <p:ph type="sldNum" sz="quarter" idx="5"/>
          </p:nvPr>
        </p:nvSpPr>
        <p:spPr/>
        <p:txBody>
          <a:bodyPr/>
          <a:lstStyle/>
          <a:p>
            <a:fld id="{7D283A64-D913-4757-A09B-C7A253B77D4F}" type="slidenum">
              <a:rPr lang="en-US" smtClean="0"/>
              <a:t>21</a:t>
            </a:fld>
            <a:endParaRPr lang="en-US"/>
          </a:p>
        </p:txBody>
      </p:sp>
    </p:spTree>
    <p:extLst>
      <p:ext uri="{BB962C8B-B14F-4D97-AF65-F5344CB8AC3E}">
        <p14:creationId xmlns:p14="http://schemas.microsoft.com/office/powerpoint/2010/main" val="272304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3471-4049-5ABD-0662-0E735804B5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6D5C4-67B1-35EB-4B48-CB2FA581EB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1F74D3-9707-89DA-4C6B-C1F573B6726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5B6DDD-5667-621A-26C6-1E94979DC909}"/>
              </a:ext>
            </a:extLst>
          </p:cNvPr>
          <p:cNvSpPr>
            <a:spLocks noGrp="1"/>
          </p:cNvSpPr>
          <p:nvPr>
            <p:ph type="sldNum" sz="quarter" idx="5"/>
          </p:nvPr>
        </p:nvSpPr>
        <p:spPr/>
        <p:txBody>
          <a:bodyPr/>
          <a:lstStyle/>
          <a:p>
            <a:fld id="{7D283A64-D913-4757-A09B-C7A253B77D4F}" type="slidenum">
              <a:rPr lang="en-US" smtClean="0"/>
              <a:t>22</a:t>
            </a:fld>
            <a:endParaRPr lang="en-US"/>
          </a:p>
        </p:txBody>
      </p:sp>
    </p:spTree>
    <p:extLst>
      <p:ext uri="{BB962C8B-B14F-4D97-AF65-F5344CB8AC3E}">
        <p14:creationId xmlns:p14="http://schemas.microsoft.com/office/powerpoint/2010/main" val="30626058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cdc.go/" TargetMode="External"/><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hyperlink" Target="https://www.cdc.gov/"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_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A9B69B-386A-9EA1-4BA7-B36E1A69B259}"/>
              </a:ext>
              <a:ext uri="{C183D7F6-B498-43B3-948B-1728B52AA6E4}">
                <adec:decorative xmlns:adec="http://schemas.microsoft.com/office/drawing/2017/decorative" val="1"/>
              </a:ext>
            </a:extLst>
          </p:cNvPr>
          <p:cNvSpPr/>
          <p:nvPr userDrawn="1"/>
        </p:nvSpPr>
        <p:spPr>
          <a:xfrm>
            <a:off x="0" y="0"/>
            <a:ext cx="12192000" cy="198781"/>
          </a:xfrm>
          <a:prstGeom prst="rect">
            <a:avLst/>
          </a:prstGeom>
          <a:gradFill>
            <a:gsLst>
              <a:gs pos="0">
                <a:schemeClr val="tx2">
                  <a:lumMod val="50000"/>
                </a:schemeClr>
              </a:gs>
              <a:gs pos="100000">
                <a:schemeClr val="tx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itle 45">
            <a:extLst>
              <a:ext uri="{FF2B5EF4-FFF2-40B4-BE49-F238E27FC236}">
                <a16:creationId xmlns:a16="http://schemas.microsoft.com/office/drawing/2014/main" id="{2AAA61E1-C59C-1C7A-FAB7-DC43AA5A391A}"/>
              </a:ext>
            </a:extLst>
          </p:cNvPr>
          <p:cNvSpPr>
            <a:spLocks noGrp="1"/>
          </p:cNvSpPr>
          <p:nvPr>
            <p:ph type="title" hasCustomPrompt="1"/>
          </p:nvPr>
        </p:nvSpPr>
        <p:spPr>
          <a:xfrm>
            <a:off x="617458" y="2031410"/>
            <a:ext cx="8449423" cy="2263778"/>
          </a:xfrm>
        </p:spPr>
        <p:txBody>
          <a:bodyPr>
            <a:normAutofit/>
          </a:bodyPr>
          <a:lstStyle>
            <a:lvl1pPr>
              <a:lnSpc>
                <a:spcPct val="80000"/>
              </a:lnSpc>
              <a:defRPr sz="6100">
                <a:solidFill>
                  <a:schemeClr val="tx2"/>
                </a:solidFill>
              </a:defRPr>
            </a:lvl1pPr>
          </a:lstStyle>
          <a:p>
            <a:r>
              <a:rPr lang="en-US"/>
              <a:t>Presentation Title Slide Option 1a</a:t>
            </a:r>
          </a:p>
        </p:txBody>
      </p:sp>
      <p:sp>
        <p:nvSpPr>
          <p:cNvPr id="50" name="Text Placeholder 49">
            <a:extLst>
              <a:ext uri="{FF2B5EF4-FFF2-40B4-BE49-F238E27FC236}">
                <a16:creationId xmlns:a16="http://schemas.microsoft.com/office/drawing/2014/main" id="{1097355A-6774-CB79-07F1-E9852F1F9CA2}"/>
              </a:ext>
            </a:extLst>
          </p:cNvPr>
          <p:cNvSpPr>
            <a:spLocks noGrp="1"/>
          </p:cNvSpPr>
          <p:nvPr>
            <p:ph type="body" sz="quarter" idx="12" hasCustomPrompt="1"/>
          </p:nvPr>
        </p:nvSpPr>
        <p:spPr>
          <a:xfrm>
            <a:off x="617458" y="4194680"/>
            <a:ext cx="5238566" cy="277780"/>
          </a:xfrm>
        </p:spPr>
        <p:txBody>
          <a:bodyPr>
            <a:noAutofit/>
          </a:bodyPr>
          <a:lstStyle>
            <a:lvl1pPr marL="0" indent="0">
              <a:lnSpc>
                <a:spcPct val="100000"/>
              </a:lnSpc>
              <a:buNone/>
              <a:defRPr sz="2000" b="0" i="0">
                <a:latin typeface="Roboto Medium" panose="02000000000000000000" pitchFamily="2" charset="0"/>
                <a:ea typeface="Roboto Medium" panose="02000000000000000000" pitchFamily="2" charset="0"/>
              </a:defRPr>
            </a:lvl1pPr>
          </a:lstStyle>
          <a:p>
            <a:pPr lvl="0"/>
            <a:r>
              <a:rPr lang="en-US"/>
              <a:t>Subhead Goes Here</a:t>
            </a:r>
          </a:p>
        </p:txBody>
      </p:sp>
      <p:sp>
        <p:nvSpPr>
          <p:cNvPr id="3" name="Text Placeholder 9">
            <a:extLst>
              <a:ext uri="{FF2B5EF4-FFF2-40B4-BE49-F238E27FC236}">
                <a16:creationId xmlns:a16="http://schemas.microsoft.com/office/drawing/2014/main" id="{4F6F9023-78E8-330D-F82C-34050378359F}"/>
              </a:ext>
            </a:extLst>
          </p:cNvPr>
          <p:cNvSpPr>
            <a:spLocks noGrp="1"/>
          </p:cNvSpPr>
          <p:nvPr>
            <p:ph type="body" sz="quarter" idx="13" hasCustomPrompt="1"/>
          </p:nvPr>
        </p:nvSpPr>
        <p:spPr>
          <a:xfrm>
            <a:off x="1793970" y="5199063"/>
            <a:ext cx="4033464" cy="273197"/>
          </a:xfrm>
        </p:spPr>
        <p:txBody>
          <a:bodyPr/>
          <a:lstStyle>
            <a:lvl1pPr marL="0" indent="0">
              <a:buNone/>
              <a:defRPr lang="en-US" sz="2000" dirty="0"/>
            </a:lvl1pPr>
          </a:lstStyle>
          <a:p>
            <a:r>
              <a:rPr lang="en-US">
                <a:latin typeface="+mj-lt"/>
              </a:rPr>
              <a:t>Name of Presenter</a:t>
            </a:r>
          </a:p>
        </p:txBody>
      </p:sp>
      <p:sp>
        <p:nvSpPr>
          <p:cNvPr id="5" name="Text Placeholder 49">
            <a:extLst>
              <a:ext uri="{FF2B5EF4-FFF2-40B4-BE49-F238E27FC236}">
                <a16:creationId xmlns:a16="http://schemas.microsoft.com/office/drawing/2014/main" id="{EE1B9B0B-9B4D-7FC1-7BD7-8A83499EE869}"/>
              </a:ext>
            </a:extLst>
          </p:cNvPr>
          <p:cNvSpPr>
            <a:spLocks noGrp="1"/>
          </p:cNvSpPr>
          <p:nvPr>
            <p:ph type="body" sz="quarter" idx="14" hasCustomPrompt="1"/>
          </p:nvPr>
        </p:nvSpPr>
        <p:spPr>
          <a:xfrm>
            <a:off x="1813804" y="5496293"/>
            <a:ext cx="4013630" cy="937504"/>
          </a:xfrm>
          <a:prstGeom prst="rect">
            <a:avLst/>
          </a:prstGeom>
        </p:spPr>
        <p:txBody>
          <a:bodyPr>
            <a:noAutofit/>
          </a:bodyPr>
          <a:lstStyle>
            <a:lvl1pPr marL="0" indent="0">
              <a:lnSpc>
                <a:spcPct val="100000"/>
              </a:lnSpc>
              <a:spcBef>
                <a:spcPts val="0"/>
              </a:spcBef>
              <a:buNone/>
              <a:defRPr sz="1600" b="0" i="1">
                <a:solidFill>
                  <a:schemeClr val="tx1"/>
                </a:solidFill>
                <a:latin typeface="Nunito Sans Normal" pitchFamily="2" charset="77"/>
                <a:ea typeface="Roboto Medium" panose="02000000000000000000" pitchFamily="2" charset="0"/>
              </a:defRPr>
            </a:lvl1pPr>
          </a:lstStyle>
          <a:p>
            <a:pPr lvl="0"/>
            <a:r>
              <a:rPr lang="en-US"/>
              <a:t>Job Title</a:t>
            </a:r>
          </a:p>
          <a:p>
            <a:pPr lvl="0"/>
            <a:r>
              <a:rPr lang="en-US"/>
              <a:t>Division</a:t>
            </a:r>
          </a:p>
          <a:p>
            <a:pPr lvl="0"/>
            <a:r>
              <a:rPr lang="en-US"/>
              <a:t>Center/Institute/Office</a:t>
            </a:r>
          </a:p>
          <a:p>
            <a:pPr lvl="0"/>
            <a:r>
              <a:rPr lang="en-US"/>
              <a:t>Date of Presentation</a:t>
            </a:r>
          </a:p>
        </p:txBody>
      </p:sp>
      <p:sp>
        <p:nvSpPr>
          <p:cNvPr id="6" name="Picture Placeholder 7" descr="Profile picture of presenter">
            <a:extLst>
              <a:ext uri="{FF2B5EF4-FFF2-40B4-BE49-F238E27FC236}">
                <a16:creationId xmlns:a16="http://schemas.microsoft.com/office/drawing/2014/main" id="{60C2E521-767B-5C37-66FE-5313045825A8}"/>
              </a:ext>
            </a:extLst>
          </p:cNvPr>
          <p:cNvSpPr>
            <a:spLocks noGrp="1"/>
          </p:cNvSpPr>
          <p:nvPr>
            <p:ph type="pic" sz="quarter" idx="10"/>
          </p:nvPr>
        </p:nvSpPr>
        <p:spPr>
          <a:xfrm>
            <a:off x="619955" y="5172454"/>
            <a:ext cx="1019937" cy="1019937"/>
          </a:xfrm>
          <a:custGeom>
            <a:avLst/>
            <a:gdLst>
              <a:gd name="connsiteX0" fmla="*/ 1672045 w 3344091"/>
              <a:gd name="connsiteY0" fmla="*/ 0 h 3344091"/>
              <a:gd name="connsiteX1" fmla="*/ 3344091 w 3344091"/>
              <a:gd name="connsiteY1" fmla="*/ 1672046 h 3344091"/>
              <a:gd name="connsiteX2" fmla="*/ 1672045 w 3344091"/>
              <a:gd name="connsiteY2" fmla="*/ 3344091 h 3344091"/>
              <a:gd name="connsiteX3" fmla="*/ 0 w 3344091"/>
              <a:gd name="connsiteY3" fmla="*/ 1672046 h 3344091"/>
              <a:gd name="connsiteX4" fmla="*/ 1672045 w 3344091"/>
              <a:gd name="connsiteY4" fmla="*/ 0 h 3344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4091" h="3344091">
                <a:moveTo>
                  <a:pt x="1672045" y="0"/>
                </a:moveTo>
                <a:cubicBezTo>
                  <a:pt x="2595492" y="0"/>
                  <a:pt x="3344091" y="748601"/>
                  <a:pt x="3344091" y="1672046"/>
                </a:cubicBezTo>
                <a:cubicBezTo>
                  <a:pt x="3344091" y="2595490"/>
                  <a:pt x="2595492" y="3344091"/>
                  <a:pt x="1672045" y="3344091"/>
                </a:cubicBezTo>
                <a:cubicBezTo>
                  <a:pt x="748601" y="3344091"/>
                  <a:pt x="0" y="2595490"/>
                  <a:pt x="0" y="1672046"/>
                </a:cubicBezTo>
                <a:cubicBezTo>
                  <a:pt x="0" y="748601"/>
                  <a:pt x="748601" y="0"/>
                  <a:pt x="1672045" y="0"/>
                </a:cubicBezTo>
                <a:close/>
              </a:path>
            </a:pathLst>
          </a:custGeom>
          <a:pattFill prst="pct5">
            <a:fgClr>
              <a:schemeClr val="accent1"/>
            </a:fgClr>
            <a:bgClr>
              <a:schemeClr val="bg1"/>
            </a:bgClr>
          </a:pattFill>
        </p:spPr>
        <p:txBody>
          <a:bodyPr wrap="square">
            <a:noAutofit/>
          </a:bodyPr>
          <a:lstStyle>
            <a:lvl1pPr>
              <a:defRPr sz="1200"/>
            </a:lvl1pPr>
          </a:lstStyle>
          <a:p>
            <a:r>
              <a:rPr lang="en-US"/>
              <a:t>Click icon to add picture</a:t>
            </a:r>
          </a:p>
        </p:txBody>
      </p:sp>
      <p:pic>
        <p:nvPicPr>
          <p:cNvPr id="11" name="Picture 10" descr="U.S. Centers for Disease Control and Prevention">
            <a:extLst>
              <a:ext uri="{FF2B5EF4-FFF2-40B4-BE49-F238E27FC236}">
                <a16:creationId xmlns:a16="http://schemas.microsoft.com/office/drawing/2014/main" id="{46A13E54-5873-EA98-E5BF-B1DBD2CB6290}"/>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617457" y="665609"/>
            <a:ext cx="1445079" cy="914400"/>
          </a:xfrm>
          <a:prstGeom prst="rect">
            <a:avLst/>
          </a:prstGeom>
        </p:spPr>
      </p:pic>
    </p:spTree>
    <p:extLst>
      <p:ext uri="{BB962C8B-B14F-4D97-AF65-F5344CB8AC3E}">
        <p14:creationId xmlns:p14="http://schemas.microsoft.com/office/powerpoint/2010/main" val="382886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1"/>
        </a:solidFill>
        <a:effectLst/>
      </p:bgPr>
    </p:bg>
    <p:spTree>
      <p:nvGrpSpPr>
        <p:cNvPr id="1" name=""/>
        <p:cNvGrpSpPr/>
        <p:nvPr/>
      </p:nvGrpSpPr>
      <p:grpSpPr>
        <a:xfrm>
          <a:off x="0" y="0"/>
          <a:ext cx="0" cy="0"/>
          <a:chOff x="0" y="0"/>
          <a:chExt cx="0" cy="0"/>
        </a:xfrm>
      </p:grpSpPr>
      <p:sp>
        <p:nvSpPr>
          <p:cNvPr id="4" name="Title 45">
            <a:extLst>
              <a:ext uri="{FF2B5EF4-FFF2-40B4-BE49-F238E27FC236}">
                <a16:creationId xmlns:a16="http://schemas.microsoft.com/office/drawing/2014/main" id="{979F4826-7DFE-2BBE-4069-6B5873779BFF}"/>
              </a:ext>
            </a:extLst>
          </p:cNvPr>
          <p:cNvSpPr>
            <a:spLocks noGrp="1"/>
          </p:cNvSpPr>
          <p:nvPr>
            <p:ph type="title" hasCustomPrompt="1"/>
          </p:nvPr>
        </p:nvSpPr>
        <p:spPr>
          <a:xfrm>
            <a:off x="617458" y="2031410"/>
            <a:ext cx="8449423" cy="2263778"/>
          </a:xfrm>
        </p:spPr>
        <p:txBody>
          <a:bodyPr>
            <a:normAutofit/>
          </a:bodyPr>
          <a:lstStyle>
            <a:lvl1pPr>
              <a:lnSpc>
                <a:spcPct val="80000"/>
              </a:lnSpc>
              <a:defRPr sz="6100">
                <a:solidFill>
                  <a:schemeClr val="bg1"/>
                </a:solidFill>
              </a:defRPr>
            </a:lvl1pPr>
          </a:lstStyle>
          <a:p>
            <a:r>
              <a:rPr lang="en-US"/>
              <a:t>Presentation Title Slide Option 1b</a:t>
            </a:r>
          </a:p>
        </p:txBody>
      </p:sp>
      <p:sp>
        <p:nvSpPr>
          <p:cNvPr id="5" name="Text Placeholder 49">
            <a:extLst>
              <a:ext uri="{FF2B5EF4-FFF2-40B4-BE49-F238E27FC236}">
                <a16:creationId xmlns:a16="http://schemas.microsoft.com/office/drawing/2014/main" id="{B3C010D4-014C-843B-89CF-63EE2772B43B}"/>
              </a:ext>
            </a:extLst>
          </p:cNvPr>
          <p:cNvSpPr>
            <a:spLocks noGrp="1"/>
          </p:cNvSpPr>
          <p:nvPr>
            <p:ph type="body" sz="quarter" idx="12" hasCustomPrompt="1"/>
          </p:nvPr>
        </p:nvSpPr>
        <p:spPr>
          <a:xfrm>
            <a:off x="617458" y="4194680"/>
            <a:ext cx="5238566" cy="277780"/>
          </a:xfrm>
        </p:spPr>
        <p:txBody>
          <a:bodyPr>
            <a:noAutofit/>
          </a:bodyPr>
          <a:lstStyle>
            <a:lvl1pPr marL="0" indent="0">
              <a:lnSpc>
                <a:spcPct val="100000"/>
              </a:lnSpc>
              <a:buNone/>
              <a:defRPr sz="2000" b="0" i="0">
                <a:solidFill>
                  <a:srgbClr val="ECF5FF"/>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6" name="Text Placeholder 9">
            <a:extLst>
              <a:ext uri="{FF2B5EF4-FFF2-40B4-BE49-F238E27FC236}">
                <a16:creationId xmlns:a16="http://schemas.microsoft.com/office/drawing/2014/main" id="{D8CC540B-AF7C-B6B3-17AF-79BAF9393AAE}"/>
              </a:ext>
            </a:extLst>
          </p:cNvPr>
          <p:cNvSpPr>
            <a:spLocks noGrp="1"/>
          </p:cNvSpPr>
          <p:nvPr>
            <p:ph type="body" sz="quarter" idx="13" hasCustomPrompt="1"/>
          </p:nvPr>
        </p:nvSpPr>
        <p:spPr>
          <a:xfrm>
            <a:off x="1793970" y="5199063"/>
            <a:ext cx="4033464" cy="273197"/>
          </a:xfrm>
        </p:spPr>
        <p:txBody>
          <a:bodyPr/>
          <a:lstStyle>
            <a:lvl1pPr marL="0" indent="0">
              <a:buNone/>
              <a:defRPr lang="en-US" sz="2000" dirty="0">
                <a:solidFill>
                  <a:srgbClr val="ECF5FF"/>
                </a:solidFill>
              </a:defRPr>
            </a:lvl1pPr>
          </a:lstStyle>
          <a:p>
            <a:r>
              <a:rPr lang="en-US">
                <a:latin typeface="+mj-lt"/>
              </a:rPr>
              <a:t>Name of Presenter</a:t>
            </a:r>
          </a:p>
        </p:txBody>
      </p:sp>
      <p:sp>
        <p:nvSpPr>
          <p:cNvPr id="7" name="Text Placeholder 49">
            <a:extLst>
              <a:ext uri="{FF2B5EF4-FFF2-40B4-BE49-F238E27FC236}">
                <a16:creationId xmlns:a16="http://schemas.microsoft.com/office/drawing/2014/main" id="{C5800E56-D77E-D451-64C8-920FD98217F2}"/>
              </a:ext>
            </a:extLst>
          </p:cNvPr>
          <p:cNvSpPr>
            <a:spLocks noGrp="1"/>
          </p:cNvSpPr>
          <p:nvPr>
            <p:ph type="body" sz="quarter" idx="14" hasCustomPrompt="1"/>
          </p:nvPr>
        </p:nvSpPr>
        <p:spPr>
          <a:xfrm>
            <a:off x="1813804" y="5496293"/>
            <a:ext cx="4013630" cy="937504"/>
          </a:xfrm>
          <a:prstGeom prst="rect">
            <a:avLst/>
          </a:prstGeom>
        </p:spPr>
        <p:txBody>
          <a:bodyPr>
            <a:noAutofit/>
          </a:bodyPr>
          <a:lstStyle>
            <a:lvl1pPr marL="0" indent="0">
              <a:lnSpc>
                <a:spcPct val="100000"/>
              </a:lnSpc>
              <a:spcBef>
                <a:spcPts val="0"/>
              </a:spcBef>
              <a:buNone/>
              <a:defRPr sz="1600" b="0" i="1">
                <a:solidFill>
                  <a:schemeClr val="bg2"/>
                </a:solidFill>
                <a:latin typeface="Nunito Sans Normal" pitchFamily="2" charset="77"/>
                <a:ea typeface="Roboto Medium" panose="02000000000000000000" pitchFamily="2" charset="0"/>
              </a:defRPr>
            </a:lvl1pPr>
          </a:lstStyle>
          <a:p>
            <a:pPr lvl="0"/>
            <a:r>
              <a:rPr lang="en-US"/>
              <a:t>Job Title</a:t>
            </a:r>
          </a:p>
          <a:p>
            <a:pPr lvl="0"/>
            <a:r>
              <a:rPr lang="en-US"/>
              <a:t>Division</a:t>
            </a:r>
          </a:p>
          <a:p>
            <a:pPr lvl="0"/>
            <a:r>
              <a:rPr lang="en-US"/>
              <a:t>Center/Institute/Office</a:t>
            </a:r>
          </a:p>
          <a:p>
            <a:pPr lvl="0"/>
            <a:r>
              <a:rPr lang="en-US"/>
              <a:t>Date of Presentation</a:t>
            </a:r>
          </a:p>
        </p:txBody>
      </p:sp>
      <p:sp>
        <p:nvSpPr>
          <p:cNvPr id="8" name="Picture Placeholder 7" descr="Profile picture of presenter">
            <a:extLst>
              <a:ext uri="{FF2B5EF4-FFF2-40B4-BE49-F238E27FC236}">
                <a16:creationId xmlns:a16="http://schemas.microsoft.com/office/drawing/2014/main" id="{A954B062-85A2-8315-B890-58C24F80A0BF}"/>
              </a:ext>
            </a:extLst>
          </p:cNvPr>
          <p:cNvSpPr>
            <a:spLocks noGrp="1"/>
          </p:cNvSpPr>
          <p:nvPr>
            <p:ph type="pic" sz="quarter" idx="10"/>
          </p:nvPr>
        </p:nvSpPr>
        <p:spPr>
          <a:xfrm>
            <a:off x="619955" y="5172454"/>
            <a:ext cx="1019937" cy="1019937"/>
          </a:xfrm>
          <a:custGeom>
            <a:avLst/>
            <a:gdLst>
              <a:gd name="connsiteX0" fmla="*/ 1672045 w 3344091"/>
              <a:gd name="connsiteY0" fmla="*/ 0 h 3344091"/>
              <a:gd name="connsiteX1" fmla="*/ 3344091 w 3344091"/>
              <a:gd name="connsiteY1" fmla="*/ 1672046 h 3344091"/>
              <a:gd name="connsiteX2" fmla="*/ 1672045 w 3344091"/>
              <a:gd name="connsiteY2" fmla="*/ 3344091 h 3344091"/>
              <a:gd name="connsiteX3" fmla="*/ 0 w 3344091"/>
              <a:gd name="connsiteY3" fmla="*/ 1672046 h 3344091"/>
              <a:gd name="connsiteX4" fmla="*/ 1672045 w 3344091"/>
              <a:gd name="connsiteY4" fmla="*/ 0 h 3344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4091" h="3344091">
                <a:moveTo>
                  <a:pt x="1672045" y="0"/>
                </a:moveTo>
                <a:cubicBezTo>
                  <a:pt x="2595492" y="0"/>
                  <a:pt x="3344091" y="748601"/>
                  <a:pt x="3344091" y="1672046"/>
                </a:cubicBezTo>
                <a:cubicBezTo>
                  <a:pt x="3344091" y="2595490"/>
                  <a:pt x="2595492" y="3344091"/>
                  <a:pt x="1672045" y="3344091"/>
                </a:cubicBezTo>
                <a:cubicBezTo>
                  <a:pt x="748601" y="3344091"/>
                  <a:pt x="0" y="2595490"/>
                  <a:pt x="0" y="1672046"/>
                </a:cubicBezTo>
                <a:cubicBezTo>
                  <a:pt x="0" y="748601"/>
                  <a:pt x="748601" y="0"/>
                  <a:pt x="1672045" y="0"/>
                </a:cubicBezTo>
                <a:close/>
              </a:path>
            </a:pathLst>
          </a:custGeom>
          <a:pattFill prst="pct5">
            <a:fgClr>
              <a:schemeClr val="accent1"/>
            </a:fgClr>
            <a:bgClr>
              <a:schemeClr val="bg1"/>
            </a:bgClr>
          </a:pattFill>
        </p:spPr>
        <p:txBody>
          <a:bodyPr wrap="square">
            <a:noAutofit/>
          </a:bodyPr>
          <a:lstStyle>
            <a:lvl1pPr>
              <a:defRPr sz="1200"/>
            </a:lvl1pPr>
          </a:lstStyle>
          <a:p>
            <a:r>
              <a:rPr lang="en-US"/>
              <a:t>Click icon to add picture</a:t>
            </a:r>
          </a:p>
        </p:txBody>
      </p:sp>
      <p:pic>
        <p:nvPicPr>
          <p:cNvPr id="9" name="Picture 8" descr="U.S. Centers for Disease Control and Prevention">
            <a:extLst>
              <a:ext uri="{FF2B5EF4-FFF2-40B4-BE49-F238E27FC236}">
                <a16:creationId xmlns:a16="http://schemas.microsoft.com/office/drawing/2014/main" id="{AA6233A3-0F24-3D59-EA04-311A1A147022}"/>
              </a:ext>
            </a:extLst>
          </p:cNvPr>
          <p:cNvPicPr/>
          <p:nvPr userDrawn="1"/>
        </p:nvPicPr>
        <p:blipFill>
          <a:blip r:embed="rId2"/>
          <a:stretch>
            <a:fillRect/>
          </a:stretch>
        </p:blipFill>
        <p:spPr>
          <a:xfrm>
            <a:off x="617457" y="665609"/>
            <a:ext cx="1445079" cy="914400"/>
          </a:xfrm>
          <a:prstGeom prst="rect">
            <a:avLst/>
          </a:prstGeom>
        </p:spPr>
      </p:pic>
    </p:spTree>
    <p:extLst>
      <p:ext uri="{BB962C8B-B14F-4D97-AF65-F5344CB8AC3E}">
        <p14:creationId xmlns:p14="http://schemas.microsoft.com/office/powerpoint/2010/main" val="1848798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p:bg>
      <p:bgPr>
        <a:solidFill>
          <a:schemeClr val="tx2"/>
        </a:solidFill>
        <a:effectLst/>
      </p:bgPr>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E7C5B16F-7F1C-DC7A-82C9-EB03BCDF3447}"/>
              </a:ext>
            </a:extLst>
          </p:cNvPr>
          <p:cNvSpPr>
            <a:spLocks noGrp="1"/>
          </p:cNvSpPr>
          <p:nvPr>
            <p:ph type="title" hasCustomPrompt="1"/>
          </p:nvPr>
        </p:nvSpPr>
        <p:spPr>
          <a:xfrm>
            <a:off x="776339" y="2997473"/>
            <a:ext cx="4952327" cy="699746"/>
          </a:xfrm>
        </p:spPr>
        <p:txBody>
          <a:bodyPr/>
          <a:lstStyle>
            <a:lvl1pPr marL="0" algn="l" defTabSz="914400" rtl="0" eaLnBrk="1" latinLnBrk="0" hangingPunct="1">
              <a:defRPr lang="en-US" sz="5800" b="1" kern="1200" dirty="0">
                <a:solidFill>
                  <a:schemeClr val="bg2"/>
                </a:solidFill>
                <a:latin typeface="Roboto" panose="02000000000000000000" pitchFamily="2" charset="0"/>
                <a:ea typeface="Roboto" panose="02000000000000000000" pitchFamily="2" charset="0"/>
                <a:cs typeface="Poppins" pitchFamily="2" charset="77"/>
              </a:defRPr>
            </a:lvl1pPr>
          </a:lstStyle>
          <a:p>
            <a:r>
              <a:rPr lang="en-US"/>
              <a:t>Section Title 2</a:t>
            </a:r>
          </a:p>
        </p:txBody>
      </p:sp>
      <p:sp>
        <p:nvSpPr>
          <p:cNvPr id="9" name="Text Placeholder 6">
            <a:extLst>
              <a:ext uri="{FF2B5EF4-FFF2-40B4-BE49-F238E27FC236}">
                <a16:creationId xmlns:a16="http://schemas.microsoft.com/office/drawing/2014/main" id="{ABDB48D7-52DF-4715-5300-BF1594552E37}"/>
              </a:ext>
            </a:extLst>
          </p:cNvPr>
          <p:cNvSpPr>
            <a:spLocks noGrp="1"/>
          </p:cNvSpPr>
          <p:nvPr>
            <p:ph type="body" sz="quarter" idx="12" hasCustomPrompt="1"/>
          </p:nvPr>
        </p:nvSpPr>
        <p:spPr>
          <a:xfrm>
            <a:off x="776339" y="3816132"/>
            <a:ext cx="4510655" cy="438364"/>
          </a:xfrm>
          <a:prstGeom prst="rect">
            <a:avLst/>
          </a:prstGeom>
        </p:spPr>
        <p:txBody>
          <a:bodyPr/>
          <a:lstStyle>
            <a:lvl1pPr marL="0" indent="0" algn="l" defTabSz="914400" rtl="0" eaLnBrk="1" latinLnBrk="0" hangingPunct="1">
              <a:buNone/>
              <a:defRPr lang="en-US" sz="1800" kern="1200" dirty="0">
                <a:solidFill>
                  <a:schemeClr val="tx2"/>
                </a:solidFill>
                <a:latin typeface="Roboto" panose="02000000000000000000" pitchFamily="2" charset="0"/>
                <a:ea typeface="Roboto" panose="02000000000000000000" pitchFamily="2" charset="0"/>
                <a:cs typeface="Poppins" panose="00000500000000000000" pitchFamily="2" charset="0"/>
              </a:defRPr>
            </a:lvl1pPr>
          </a:lstStyle>
          <a:p>
            <a:r>
              <a:rPr lang="en-US">
                <a:solidFill>
                  <a:srgbClr val="FCCF85"/>
                </a:solidFill>
              </a:rPr>
              <a:t>Subhead Can Go Here for Added Emphasis</a:t>
            </a:r>
          </a:p>
        </p:txBody>
      </p:sp>
    </p:spTree>
    <p:extLst>
      <p:ext uri="{BB962C8B-B14F-4D97-AF65-F5344CB8AC3E}">
        <p14:creationId xmlns:p14="http://schemas.microsoft.com/office/powerpoint/2010/main" val="188214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Rounded Rectangle 5">
            <a:extLst>
              <a:ext uri="{FF2B5EF4-FFF2-40B4-BE49-F238E27FC236}">
                <a16:creationId xmlns:a16="http://schemas.microsoft.com/office/drawing/2014/main" id="{A029CAEA-D82D-AAD9-C4A0-A8D417CD559B}"/>
              </a:ext>
              <a:ext uri="{C183D7F6-B498-43B3-948B-1728B52AA6E4}">
                <adec:decorative xmlns:adec="http://schemas.microsoft.com/office/drawing/2017/decorative" val="1"/>
              </a:ext>
            </a:extLst>
          </p:cNvPr>
          <p:cNvSpPr/>
          <p:nvPr userDrawn="1"/>
        </p:nvSpPr>
        <p:spPr>
          <a:xfrm>
            <a:off x="266700" y="267972"/>
            <a:ext cx="11658600" cy="6322055"/>
          </a:xfrm>
          <a:prstGeom prst="roundRect">
            <a:avLst>
              <a:gd name="adj" fmla="val 4726"/>
            </a:avLst>
          </a:prstGeom>
          <a:solidFill>
            <a:srgbClr val="E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Top Corners Rounded 72">
            <a:extLst>
              <a:ext uri="{FF2B5EF4-FFF2-40B4-BE49-F238E27FC236}">
                <a16:creationId xmlns:a16="http://schemas.microsoft.com/office/drawing/2014/main" id="{DAD1AFA7-A11D-A45A-D8B4-8C7EBDC87BE5}"/>
              </a:ext>
              <a:ext uri="{C183D7F6-B498-43B3-948B-1728B52AA6E4}">
                <adec:decorative xmlns:adec="http://schemas.microsoft.com/office/drawing/2017/decorative" val="1"/>
              </a:ext>
            </a:extLst>
          </p:cNvPr>
          <p:cNvSpPr/>
          <p:nvPr userDrawn="1"/>
        </p:nvSpPr>
        <p:spPr>
          <a:xfrm flipH="1" flipV="1">
            <a:off x="2084831" y="0"/>
            <a:ext cx="8028432" cy="666750"/>
          </a:xfrm>
          <a:prstGeom prst="round2SameRect">
            <a:avLst>
              <a:gd name="adj1" fmla="val 30472"/>
              <a:gd name="adj2" fmla="val 0"/>
            </a:avLst>
          </a:prstGeom>
          <a:solidFill>
            <a:schemeClr val="tx2"/>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latin typeface="Roboto" panose="02000000000000000000" pitchFamily="2" charset="0"/>
              <a:ea typeface="Roboto" panose="02000000000000000000" pitchFamily="2" charset="0"/>
            </a:endParaRPr>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934723"/>
            <a:ext cx="10655598" cy="645231"/>
          </a:xfrm>
        </p:spPr>
        <p:txBody>
          <a:bodyPr/>
          <a:lstStyle>
            <a:lvl1pPr algn="ctr">
              <a:lnSpc>
                <a:spcPct val="100000"/>
              </a:lnSpc>
              <a:defRPr sz="2600">
                <a:solidFill>
                  <a:schemeClr val="tx1">
                    <a:lumMod val="75000"/>
                    <a:lumOff val="25000"/>
                  </a:schemeClr>
                </a:solidFill>
              </a:defRPr>
            </a:lvl1pPr>
          </a:lstStyle>
          <a:p>
            <a:r>
              <a:rPr lang="en-US"/>
              <a:t>Meeting Agenda</a:t>
            </a:r>
          </a:p>
        </p:txBody>
      </p:sp>
      <p:sp>
        <p:nvSpPr>
          <p:cNvPr id="5" name="Text Placeholder 19">
            <a:extLst>
              <a:ext uri="{FF2B5EF4-FFF2-40B4-BE49-F238E27FC236}">
                <a16:creationId xmlns:a16="http://schemas.microsoft.com/office/drawing/2014/main" id="{FAC8998C-8611-5708-DFEF-B77036F84A80}"/>
              </a:ext>
            </a:extLst>
          </p:cNvPr>
          <p:cNvSpPr>
            <a:spLocks noGrp="1"/>
          </p:cNvSpPr>
          <p:nvPr>
            <p:ph type="body" sz="quarter" idx="26" hasCustomPrompt="1"/>
          </p:nvPr>
        </p:nvSpPr>
        <p:spPr>
          <a:xfrm>
            <a:off x="4689027" y="194875"/>
            <a:ext cx="2813946" cy="279687"/>
          </a:xfrm>
          <a:prstGeom prst="rect">
            <a:avLst/>
          </a:prstGeom>
        </p:spPr>
        <p:txBody>
          <a:bodyPr/>
          <a:lstStyle>
            <a:lvl1pPr marL="0" indent="0" algn="ctr" defTabSz="914400" rtl="0" eaLnBrk="1" latinLnBrk="0" hangingPunct="1">
              <a:lnSpc>
                <a:spcPct val="150000"/>
              </a:lnSpc>
              <a:buNone/>
              <a:defRPr lang="en-US" sz="1400" b="1" kern="1200" cap="all" spc="200" baseline="0" dirty="0">
                <a:solidFill>
                  <a:schemeClr val="bg1"/>
                </a:solidFill>
                <a:latin typeface="Roboto" panose="02000000000000000000" pitchFamily="2" charset="0"/>
                <a:ea typeface="Roboto" panose="02000000000000000000" pitchFamily="2" charset="0"/>
                <a:cs typeface="Poppins Medium" panose="00000600000000000000" pitchFamily="2" charset="0"/>
              </a:defRPr>
            </a:lvl1pPr>
          </a:lstStyle>
          <a:p>
            <a:pPr lvl="0"/>
            <a:r>
              <a:rPr lang="en-US"/>
              <a:t>Meeting Title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2" y="1840892"/>
            <a:ext cx="5146895" cy="4543446"/>
          </a:xfrm>
          <a:prstGeom prst="rect">
            <a:avLst/>
          </a:prstGeom>
        </p:spPr>
        <p:txBody>
          <a:bodyPr/>
          <a:lstStyle>
            <a:lvl1pPr marL="230188" indent="-230188">
              <a:lnSpc>
                <a:spcPts val="2400"/>
              </a:lnSpc>
              <a:spcBef>
                <a:spcPts val="1200"/>
              </a:spcBef>
              <a:buFont typeface="Arial" panose="020B0604020202020204" pitchFamily="34" charset="0"/>
              <a:buChar char="•"/>
              <a:defRPr lang="en-US" sz="1800" b="0" kern="1200" dirty="0" smtClean="0">
                <a:solidFill>
                  <a:schemeClr val="tx1"/>
                </a:solidFill>
                <a:latin typeface="Nunito Sans Normal" pitchFamily="2" charset="77"/>
                <a:ea typeface="+mn-ea"/>
                <a:cs typeface="Arial" panose="020B0604020202020204" pitchFamily="34" charset="0"/>
              </a:defRPr>
            </a:lvl1pPr>
            <a:lvl2pPr marL="687388" indent="-230188">
              <a:buFont typeface="Courier New" panose="02070309020205020404" pitchFamily="49" charset="0"/>
              <a:buChar char="o"/>
              <a:defRPr lang="en-US" sz="1800" b="0" kern="1200" dirty="0" smtClean="0">
                <a:solidFill>
                  <a:schemeClr val="tx1"/>
                </a:solidFill>
                <a:latin typeface="Nunito Sans Normal" pitchFamily="2" charset="77"/>
                <a:ea typeface="+mn-ea"/>
                <a:cs typeface="Arial" panose="020B0604020202020204" pitchFamily="34" charset="0"/>
              </a:defRPr>
            </a:lvl2pPr>
            <a:lvl3pPr>
              <a:defRPr lang="en-US" sz="1800" b="0" kern="1200" dirty="0" smtClean="0">
                <a:solidFill>
                  <a:schemeClr val="tx1"/>
                </a:solidFill>
                <a:latin typeface="Nunito Sans Normal" pitchFamily="2" charset="77"/>
                <a:ea typeface="+mn-ea"/>
                <a:cs typeface="Arial" panose="020B0604020202020204" pitchFamily="34" charset="0"/>
              </a:defRPr>
            </a:lvl3pPr>
            <a:lvl4pPr marL="1371600" indent="-169863">
              <a:buFontTx/>
              <a:buChar char="›"/>
              <a:defRPr lang="en-US" sz="1800" b="0" kern="1200" dirty="0" smtClean="0">
                <a:solidFill>
                  <a:schemeClr val="tx1"/>
                </a:solidFill>
                <a:latin typeface="Nunito Sans Normal" pitchFamily="2" charset="77"/>
                <a:ea typeface="+mn-ea"/>
                <a:cs typeface="Arial" panose="020B0604020202020204" pitchFamily="34" charset="0"/>
              </a:defRPr>
            </a:lvl4pPr>
          </a:lstStyle>
          <a:p>
            <a:pPr marL="0" indent="0">
              <a:buNone/>
            </a:pPr>
            <a:r>
              <a:rPr lang="en-US">
                <a:solidFill>
                  <a:srgbClr val="032659"/>
                </a:solidFill>
                <a:latin typeface="Nunito Sans Normal"/>
                <a:cs typeface="Arial"/>
              </a:rPr>
              <a:t>Meeting Date and Time</a:t>
            </a:r>
            <a:endParaRPr lang="en-US"/>
          </a:p>
          <a:p>
            <a:pPr marL="0" indent="623888">
              <a:lnSpc>
                <a:spcPct val="150000"/>
              </a:lnSpc>
              <a:buNone/>
            </a:pPr>
            <a:r>
              <a:rPr lang="en-US">
                <a:solidFill>
                  <a:srgbClr val="032659"/>
                </a:solidFill>
                <a:latin typeface="Nunito Sans Normal"/>
                <a:cs typeface="Arial"/>
              </a:rPr>
              <a:t>Topic 1 Description – Presenter Name</a:t>
            </a:r>
            <a:endParaRPr lang="en-US">
              <a:solidFill>
                <a:srgbClr val="032659"/>
              </a:solidFill>
              <a:latin typeface="Nunito Sans Normal"/>
            </a:endParaRPr>
          </a:p>
          <a:p>
            <a:pPr marL="0" indent="623888">
              <a:lnSpc>
                <a:spcPct val="150000"/>
              </a:lnSpc>
              <a:buNone/>
            </a:pPr>
            <a:r>
              <a:rPr lang="en-US">
                <a:solidFill>
                  <a:srgbClr val="032659"/>
                </a:solidFill>
                <a:latin typeface="Nunito Sans Normal"/>
                <a:cs typeface="Arial"/>
              </a:rPr>
              <a:t>Topic 2 Description – Presenter Name</a:t>
            </a:r>
          </a:p>
          <a:p>
            <a:pPr marL="0" indent="623888">
              <a:lnSpc>
                <a:spcPct val="150000"/>
              </a:lnSpc>
              <a:buNone/>
            </a:pPr>
            <a:r>
              <a:rPr lang="en-US">
                <a:solidFill>
                  <a:srgbClr val="032659"/>
                </a:solidFill>
                <a:latin typeface="Nunito Sans Normal"/>
                <a:cs typeface="Arial"/>
              </a:rPr>
              <a:t>Topic 3 Description – Presenter Name</a:t>
            </a:r>
          </a:p>
          <a:p>
            <a:pPr marL="0" indent="623888">
              <a:lnSpc>
                <a:spcPct val="150000"/>
              </a:lnSpc>
              <a:buNone/>
            </a:pPr>
            <a:r>
              <a:rPr lang="en-US">
                <a:solidFill>
                  <a:srgbClr val="032659"/>
                </a:solidFill>
                <a:latin typeface="Nunito Sans Normal"/>
                <a:cs typeface="Arial"/>
              </a:rPr>
              <a:t>Topic 4 Description – Presenter Name</a:t>
            </a:r>
          </a:p>
          <a:p>
            <a:pPr marL="0" indent="623888">
              <a:lnSpc>
                <a:spcPct val="150000"/>
              </a:lnSpc>
              <a:buNone/>
            </a:pPr>
            <a:r>
              <a:rPr lang="en-US">
                <a:solidFill>
                  <a:srgbClr val="032659"/>
                </a:solidFill>
                <a:latin typeface="Nunito Sans Normal"/>
                <a:cs typeface="Arial"/>
              </a:rPr>
              <a:t>Q&amp;A</a:t>
            </a:r>
          </a:p>
          <a:p>
            <a:pPr marL="0" indent="623888">
              <a:lnSpc>
                <a:spcPct val="150000"/>
              </a:lnSpc>
              <a:buNone/>
            </a:pPr>
            <a:r>
              <a:rPr lang="en-US">
                <a:solidFill>
                  <a:srgbClr val="032659"/>
                </a:solidFill>
                <a:latin typeface="Nunito Sans Normal"/>
                <a:cs typeface="Arial"/>
              </a:rPr>
              <a:t>Follow-up Topics</a:t>
            </a:r>
          </a:p>
          <a:p>
            <a:pPr marL="0" indent="623888">
              <a:lnSpc>
                <a:spcPct val="150000"/>
              </a:lnSpc>
              <a:buNone/>
            </a:pPr>
            <a:r>
              <a:rPr lang="en-US">
                <a:solidFill>
                  <a:srgbClr val="032659"/>
                </a:solidFill>
                <a:latin typeface="Nunito Sans Normal"/>
                <a:cs typeface="Arial"/>
              </a:rPr>
              <a:t>Review Action Items</a:t>
            </a:r>
          </a:p>
        </p:txBody>
      </p:sp>
    </p:spTree>
    <p:extLst>
      <p:ext uri="{BB962C8B-B14F-4D97-AF65-F5344CB8AC3E}">
        <p14:creationId xmlns:p14="http://schemas.microsoft.com/office/powerpoint/2010/main" val="1057754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2" name="Rounded Rectangle 5">
            <a:extLst>
              <a:ext uri="{FF2B5EF4-FFF2-40B4-BE49-F238E27FC236}">
                <a16:creationId xmlns:a16="http://schemas.microsoft.com/office/drawing/2014/main" id="{A029CAEA-D82D-AAD9-C4A0-A8D417CD559B}"/>
              </a:ext>
              <a:ext uri="{C183D7F6-B498-43B3-948B-1728B52AA6E4}">
                <adec:decorative xmlns:adec="http://schemas.microsoft.com/office/drawing/2017/decorative" val="1"/>
              </a:ext>
            </a:extLst>
          </p:cNvPr>
          <p:cNvSpPr/>
          <p:nvPr userDrawn="1"/>
        </p:nvSpPr>
        <p:spPr>
          <a:xfrm>
            <a:off x="266700" y="267972"/>
            <a:ext cx="11658600" cy="6322055"/>
          </a:xfrm>
          <a:prstGeom prst="roundRect">
            <a:avLst>
              <a:gd name="adj" fmla="val 4726"/>
            </a:avLst>
          </a:prstGeom>
          <a:solidFill>
            <a:srgbClr val="E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5">
            <a:extLst>
              <a:ext uri="{FF2B5EF4-FFF2-40B4-BE49-F238E27FC236}">
                <a16:creationId xmlns:a16="http://schemas.microsoft.com/office/drawing/2014/main" id="{32430FBF-81BC-A61B-0A5E-5589A145161A}"/>
              </a:ext>
              <a:ext uri="{C183D7F6-B498-43B3-948B-1728B52AA6E4}">
                <adec:decorative xmlns:adec="http://schemas.microsoft.com/office/drawing/2017/decorative" val="1"/>
              </a:ext>
            </a:extLst>
          </p:cNvPr>
          <p:cNvSpPr/>
          <p:nvPr userDrawn="1"/>
        </p:nvSpPr>
        <p:spPr>
          <a:xfrm>
            <a:off x="266700" y="267973"/>
            <a:ext cx="11658600" cy="6322055"/>
          </a:xfrm>
          <a:prstGeom prst="roundRect">
            <a:avLst>
              <a:gd name="adj" fmla="val 4726"/>
            </a:avLst>
          </a:prstGeom>
          <a:solidFill>
            <a:srgbClr val="E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Top Corners Rounded 72">
            <a:extLst>
              <a:ext uri="{FF2B5EF4-FFF2-40B4-BE49-F238E27FC236}">
                <a16:creationId xmlns:a16="http://schemas.microsoft.com/office/drawing/2014/main" id="{9A852B7F-9BA8-2C7E-ECA8-90CDC33E1E11}"/>
              </a:ext>
              <a:ext uri="{C183D7F6-B498-43B3-948B-1728B52AA6E4}">
                <adec:decorative xmlns:adec="http://schemas.microsoft.com/office/drawing/2017/decorative" val="1"/>
              </a:ext>
            </a:extLst>
          </p:cNvPr>
          <p:cNvSpPr/>
          <p:nvPr userDrawn="1"/>
        </p:nvSpPr>
        <p:spPr>
          <a:xfrm flipH="1" flipV="1">
            <a:off x="2084831" y="0"/>
            <a:ext cx="8028432" cy="666750"/>
          </a:xfrm>
          <a:prstGeom prst="round2SameRect">
            <a:avLst>
              <a:gd name="adj1" fmla="val 30472"/>
              <a:gd name="adj2" fmla="val 0"/>
            </a:avLst>
          </a:prstGeom>
          <a:solidFill>
            <a:schemeClr val="tx2"/>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latin typeface="Roboto" panose="02000000000000000000" pitchFamily="2" charset="0"/>
              <a:ea typeface="Roboto" panose="02000000000000000000" pitchFamily="2" charset="0"/>
            </a:endParaRPr>
          </a:p>
        </p:txBody>
      </p:sp>
      <p:sp>
        <p:nvSpPr>
          <p:cNvPr id="7" name="Rectangle: Rounded Corners 96">
            <a:extLst>
              <a:ext uri="{FF2B5EF4-FFF2-40B4-BE49-F238E27FC236}">
                <a16:creationId xmlns:a16="http://schemas.microsoft.com/office/drawing/2014/main" id="{ADFA56A4-E8B6-6AC4-5443-7ED0C0CEDD89}"/>
              </a:ext>
              <a:ext uri="{C183D7F6-B498-43B3-948B-1728B52AA6E4}">
                <adec:decorative xmlns:adec="http://schemas.microsoft.com/office/drawing/2017/decorative" val="1"/>
              </a:ext>
            </a:extLst>
          </p:cNvPr>
          <p:cNvSpPr/>
          <p:nvPr userDrawn="1"/>
        </p:nvSpPr>
        <p:spPr>
          <a:xfrm>
            <a:off x="1539593" y="1742048"/>
            <a:ext cx="2568578" cy="3467101"/>
          </a:xfrm>
          <a:prstGeom prst="roundRect">
            <a:avLst>
              <a:gd name="adj" fmla="val 7280"/>
            </a:avLst>
          </a:prstGeom>
          <a:solidFill>
            <a:schemeClr val="bg1"/>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8" name="Text Placeholder 19">
            <a:extLst>
              <a:ext uri="{FF2B5EF4-FFF2-40B4-BE49-F238E27FC236}">
                <a16:creationId xmlns:a16="http://schemas.microsoft.com/office/drawing/2014/main" id="{D303645C-A3A7-7D3A-4D54-352B25046CBC}"/>
              </a:ext>
            </a:extLst>
          </p:cNvPr>
          <p:cNvSpPr>
            <a:spLocks noGrp="1"/>
          </p:cNvSpPr>
          <p:nvPr>
            <p:ph type="body" sz="quarter" idx="33" hasCustomPrompt="1"/>
          </p:nvPr>
        </p:nvSpPr>
        <p:spPr>
          <a:xfrm>
            <a:off x="1708511" y="2923525"/>
            <a:ext cx="2230742" cy="459447"/>
          </a:xfrm>
          <a:prstGeom prst="rect">
            <a:avLst/>
          </a:prstGeom>
        </p:spPr>
        <p:txBody>
          <a:bodyPr/>
          <a:lstStyle>
            <a:lvl1pPr marL="0" indent="0" algn="ctr" defTabSz="914400" rtl="0" eaLnBrk="1" latinLnBrk="0" hangingPunct="1">
              <a:lnSpc>
                <a:spcPct val="150000"/>
              </a:lnSpc>
              <a:buNone/>
              <a:defRPr lang="en-US" sz="20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a:t>
            </a:r>
          </a:p>
        </p:txBody>
      </p:sp>
      <p:sp>
        <p:nvSpPr>
          <p:cNvPr id="9" name="Text Placeholder 19">
            <a:extLst>
              <a:ext uri="{FF2B5EF4-FFF2-40B4-BE49-F238E27FC236}">
                <a16:creationId xmlns:a16="http://schemas.microsoft.com/office/drawing/2014/main" id="{0DA0564D-AC97-DC6C-B8D3-7BA4AAACDECB}"/>
              </a:ext>
            </a:extLst>
          </p:cNvPr>
          <p:cNvSpPr>
            <a:spLocks noGrp="1"/>
          </p:cNvSpPr>
          <p:nvPr>
            <p:ph type="body" sz="quarter" idx="34" hasCustomPrompt="1"/>
          </p:nvPr>
        </p:nvSpPr>
        <p:spPr>
          <a:xfrm>
            <a:off x="1708512" y="3382972"/>
            <a:ext cx="2230740" cy="575274"/>
          </a:xfrm>
          <a:prstGeom prst="rect">
            <a:avLst/>
          </a:prstGeom>
        </p:spPr>
        <p:txBody>
          <a:bodyPr/>
          <a:lstStyle>
            <a:lvl1pPr marL="0" indent="0" algn="ctr" defTabSz="914400" rtl="0" eaLnBrk="1" latinLnBrk="0" hangingPunct="1">
              <a:lnSpc>
                <a:spcPct val="150000"/>
              </a:lnSpc>
              <a:buNone/>
              <a:defRPr lang="en-US" sz="1800" kern="1200" dirty="0">
                <a:solidFill>
                  <a:schemeClr val="tx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a:t>
            </a:r>
          </a:p>
        </p:txBody>
      </p:sp>
      <p:sp>
        <p:nvSpPr>
          <p:cNvPr id="10" name="Text Placeholder 19">
            <a:extLst>
              <a:ext uri="{FF2B5EF4-FFF2-40B4-BE49-F238E27FC236}">
                <a16:creationId xmlns:a16="http://schemas.microsoft.com/office/drawing/2014/main" id="{D35BE3A4-E31E-29E6-A2C0-69D977FDBFB8}"/>
              </a:ext>
            </a:extLst>
          </p:cNvPr>
          <p:cNvSpPr>
            <a:spLocks noGrp="1"/>
          </p:cNvSpPr>
          <p:nvPr>
            <p:ph type="body" sz="quarter" idx="35" hasCustomPrompt="1"/>
          </p:nvPr>
        </p:nvSpPr>
        <p:spPr>
          <a:xfrm>
            <a:off x="1708511" y="3958247"/>
            <a:ext cx="2230742" cy="920298"/>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discussion topic</a:t>
            </a:r>
          </a:p>
        </p:txBody>
      </p:sp>
      <p:sp>
        <p:nvSpPr>
          <p:cNvPr id="11" name="Rectangle: Rounded Corners 96">
            <a:extLst>
              <a:ext uri="{FF2B5EF4-FFF2-40B4-BE49-F238E27FC236}">
                <a16:creationId xmlns:a16="http://schemas.microsoft.com/office/drawing/2014/main" id="{257CE99B-8E8F-09C6-9A62-E452A8092580}"/>
              </a:ext>
              <a:ext uri="{C183D7F6-B498-43B3-948B-1728B52AA6E4}">
                <adec:decorative xmlns:adec="http://schemas.microsoft.com/office/drawing/2017/decorative" val="1"/>
              </a:ext>
            </a:extLst>
          </p:cNvPr>
          <p:cNvSpPr/>
          <p:nvPr userDrawn="1"/>
        </p:nvSpPr>
        <p:spPr>
          <a:xfrm>
            <a:off x="4811711" y="1742048"/>
            <a:ext cx="2568578" cy="3467101"/>
          </a:xfrm>
          <a:prstGeom prst="roundRect">
            <a:avLst>
              <a:gd name="adj" fmla="val 7280"/>
            </a:avLst>
          </a:prstGeom>
          <a:solidFill>
            <a:schemeClr val="bg1"/>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Rounded Corners 96">
            <a:extLst>
              <a:ext uri="{FF2B5EF4-FFF2-40B4-BE49-F238E27FC236}">
                <a16:creationId xmlns:a16="http://schemas.microsoft.com/office/drawing/2014/main" id="{57E1DA0E-ED2B-7E54-9A7F-24287B6E8B6D}"/>
              </a:ext>
              <a:ext uri="{C183D7F6-B498-43B3-948B-1728B52AA6E4}">
                <adec:decorative xmlns:adec="http://schemas.microsoft.com/office/drawing/2017/decorative" val="1"/>
              </a:ext>
            </a:extLst>
          </p:cNvPr>
          <p:cNvSpPr/>
          <p:nvPr userDrawn="1"/>
        </p:nvSpPr>
        <p:spPr>
          <a:xfrm>
            <a:off x="8110496" y="1742048"/>
            <a:ext cx="2568578" cy="3467101"/>
          </a:xfrm>
          <a:prstGeom prst="roundRect">
            <a:avLst>
              <a:gd name="adj" fmla="val 7280"/>
            </a:avLst>
          </a:prstGeom>
          <a:solidFill>
            <a:schemeClr val="bg1"/>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7">
            <a:extLst>
              <a:ext uri="{FF2B5EF4-FFF2-40B4-BE49-F238E27FC236}">
                <a16:creationId xmlns:a16="http://schemas.microsoft.com/office/drawing/2014/main" id="{1187C1EC-9323-D51F-3F1D-C4C5D433A8C9}"/>
              </a:ext>
            </a:extLst>
          </p:cNvPr>
          <p:cNvSpPr>
            <a:spLocks noGrp="1"/>
          </p:cNvSpPr>
          <p:nvPr>
            <p:ph type="title" hasCustomPrompt="1"/>
          </p:nvPr>
        </p:nvSpPr>
        <p:spPr>
          <a:xfrm>
            <a:off x="838200" y="1040397"/>
            <a:ext cx="10515600" cy="329302"/>
          </a:xfrm>
        </p:spPr>
        <p:txBody>
          <a:bodyPr/>
          <a:lstStyle>
            <a:lvl1pPr marL="0" algn="ctr" defTabSz="914400" rtl="0" eaLnBrk="1" latinLnBrk="0" hangingPunct="1">
              <a:defRPr lang="en-US" sz="26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r>
              <a:rPr lang="en-US"/>
              <a:t>Presenters/Team Name</a:t>
            </a:r>
          </a:p>
        </p:txBody>
      </p:sp>
      <p:sp>
        <p:nvSpPr>
          <p:cNvPr id="14" name="Text Placeholder 19">
            <a:extLst>
              <a:ext uri="{FF2B5EF4-FFF2-40B4-BE49-F238E27FC236}">
                <a16:creationId xmlns:a16="http://schemas.microsoft.com/office/drawing/2014/main" id="{2B9AB648-EB69-A797-B837-71DCD6384620}"/>
              </a:ext>
            </a:extLst>
          </p:cNvPr>
          <p:cNvSpPr>
            <a:spLocks noGrp="1"/>
          </p:cNvSpPr>
          <p:nvPr>
            <p:ph type="body" sz="quarter" idx="26" hasCustomPrompt="1"/>
          </p:nvPr>
        </p:nvSpPr>
        <p:spPr>
          <a:xfrm>
            <a:off x="4689027" y="194875"/>
            <a:ext cx="2813946" cy="279687"/>
          </a:xfrm>
          <a:prstGeom prst="rect">
            <a:avLst/>
          </a:prstGeom>
        </p:spPr>
        <p:txBody>
          <a:bodyPr/>
          <a:lstStyle>
            <a:lvl1pPr marL="0" indent="0" algn="ctr" defTabSz="914400" rtl="0" eaLnBrk="1" latinLnBrk="0" hangingPunct="1">
              <a:lnSpc>
                <a:spcPct val="150000"/>
              </a:lnSpc>
              <a:buNone/>
              <a:defRPr lang="en-US" sz="1400" b="1" kern="1200" cap="all" spc="200" baseline="0" dirty="0">
                <a:solidFill>
                  <a:schemeClr val="bg1"/>
                </a:solidFill>
                <a:latin typeface="Roboto" panose="02000000000000000000" pitchFamily="2" charset="0"/>
                <a:ea typeface="Roboto" panose="02000000000000000000" pitchFamily="2" charset="0"/>
                <a:cs typeface="Poppins Medium" panose="00000600000000000000" pitchFamily="2" charset="0"/>
              </a:defRPr>
            </a:lvl1pPr>
          </a:lstStyle>
          <a:p>
            <a:pPr lvl="0"/>
            <a:r>
              <a:rPr lang="en-US"/>
              <a:t>Meeting Title</a:t>
            </a:r>
          </a:p>
        </p:txBody>
      </p:sp>
      <p:sp>
        <p:nvSpPr>
          <p:cNvPr id="15" name="Picture Placeholder 13">
            <a:extLst>
              <a:ext uri="{FF2B5EF4-FFF2-40B4-BE49-F238E27FC236}">
                <a16:creationId xmlns:a16="http://schemas.microsoft.com/office/drawing/2014/main" id="{B8E08167-3104-1A0F-5D4B-0C5F300A26F6}"/>
              </a:ext>
            </a:extLst>
          </p:cNvPr>
          <p:cNvSpPr>
            <a:spLocks noGrp="1"/>
          </p:cNvSpPr>
          <p:nvPr>
            <p:ph type="pic" sz="quarter" idx="11"/>
          </p:nvPr>
        </p:nvSpPr>
        <p:spPr>
          <a:xfrm>
            <a:off x="2320226" y="1985998"/>
            <a:ext cx="914400" cy="914400"/>
          </a:xfrm>
          <a:custGeom>
            <a:avLst/>
            <a:gdLst>
              <a:gd name="connsiteX0" fmla="*/ 330926 w 661852"/>
              <a:gd name="connsiteY0" fmla="*/ 0 h 661852"/>
              <a:gd name="connsiteX1" fmla="*/ 661852 w 661852"/>
              <a:gd name="connsiteY1" fmla="*/ 330926 h 661852"/>
              <a:gd name="connsiteX2" fmla="*/ 330926 w 661852"/>
              <a:gd name="connsiteY2" fmla="*/ 661852 h 661852"/>
              <a:gd name="connsiteX3" fmla="*/ 0 w 661852"/>
              <a:gd name="connsiteY3" fmla="*/ 330926 h 661852"/>
              <a:gd name="connsiteX4" fmla="*/ 330926 w 661852"/>
              <a:gd name="connsiteY4" fmla="*/ 0 h 66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52" h="661852">
                <a:moveTo>
                  <a:pt x="330926" y="0"/>
                </a:moveTo>
                <a:cubicBezTo>
                  <a:pt x="513691" y="0"/>
                  <a:pt x="661852" y="148161"/>
                  <a:pt x="661852" y="330926"/>
                </a:cubicBezTo>
                <a:cubicBezTo>
                  <a:pt x="661852" y="513691"/>
                  <a:pt x="513691" y="661852"/>
                  <a:pt x="330926" y="661852"/>
                </a:cubicBezTo>
                <a:cubicBezTo>
                  <a:pt x="148161" y="661852"/>
                  <a:pt x="0" y="513691"/>
                  <a:pt x="0" y="330926"/>
                </a:cubicBezTo>
                <a:cubicBezTo>
                  <a:pt x="0" y="148161"/>
                  <a:pt x="148161" y="0"/>
                  <a:pt x="330926" y="0"/>
                </a:cubicBezTo>
                <a:close/>
              </a:path>
            </a:pathLst>
          </a:custGeom>
          <a:pattFill prst="pct5">
            <a:fgClr>
              <a:schemeClr val="accent1"/>
            </a:fgClr>
            <a:bgClr>
              <a:schemeClr val="bg1"/>
            </a:bgClr>
          </a:pattFill>
        </p:spPr>
        <p:txBody>
          <a:bodyPr wrap="square">
            <a:noAutofit/>
          </a:bodyPr>
          <a:lstStyle>
            <a:lvl1pPr>
              <a:defRPr sz="500"/>
            </a:lvl1pPr>
          </a:lstStyle>
          <a:p>
            <a:r>
              <a:rPr lang="en-US"/>
              <a:t>Click icon to add picture</a:t>
            </a:r>
          </a:p>
        </p:txBody>
      </p:sp>
      <p:sp>
        <p:nvSpPr>
          <p:cNvPr id="16" name="Picture Placeholder 10">
            <a:extLst>
              <a:ext uri="{FF2B5EF4-FFF2-40B4-BE49-F238E27FC236}">
                <a16:creationId xmlns:a16="http://schemas.microsoft.com/office/drawing/2014/main" id="{F62B9718-8467-CBEC-273A-5E7B3AB170B2}"/>
              </a:ext>
            </a:extLst>
          </p:cNvPr>
          <p:cNvSpPr>
            <a:spLocks noGrp="1"/>
          </p:cNvSpPr>
          <p:nvPr>
            <p:ph type="pic" sz="quarter" idx="10"/>
          </p:nvPr>
        </p:nvSpPr>
        <p:spPr>
          <a:xfrm>
            <a:off x="5628386" y="1985998"/>
            <a:ext cx="914400" cy="914400"/>
          </a:xfrm>
          <a:custGeom>
            <a:avLst/>
            <a:gdLst>
              <a:gd name="connsiteX0" fmla="*/ 330926 w 661852"/>
              <a:gd name="connsiteY0" fmla="*/ 0 h 661852"/>
              <a:gd name="connsiteX1" fmla="*/ 661852 w 661852"/>
              <a:gd name="connsiteY1" fmla="*/ 330926 h 661852"/>
              <a:gd name="connsiteX2" fmla="*/ 330926 w 661852"/>
              <a:gd name="connsiteY2" fmla="*/ 661852 h 661852"/>
              <a:gd name="connsiteX3" fmla="*/ 0 w 661852"/>
              <a:gd name="connsiteY3" fmla="*/ 330926 h 661852"/>
              <a:gd name="connsiteX4" fmla="*/ 330926 w 661852"/>
              <a:gd name="connsiteY4" fmla="*/ 0 h 66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52" h="661852">
                <a:moveTo>
                  <a:pt x="330926" y="0"/>
                </a:moveTo>
                <a:cubicBezTo>
                  <a:pt x="513691" y="0"/>
                  <a:pt x="661852" y="148161"/>
                  <a:pt x="661852" y="330926"/>
                </a:cubicBezTo>
                <a:cubicBezTo>
                  <a:pt x="661852" y="513691"/>
                  <a:pt x="513691" y="661852"/>
                  <a:pt x="330926" y="661852"/>
                </a:cubicBezTo>
                <a:cubicBezTo>
                  <a:pt x="148161" y="661852"/>
                  <a:pt x="0" y="513691"/>
                  <a:pt x="0" y="330926"/>
                </a:cubicBezTo>
                <a:cubicBezTo>
                  <a:pt x="0" y="148161"/>
                  <a:pt x="148161" y="0"/>
                  <a:pt x="330926" y="0"/>
                </a:cubicBezTo>
                <a:close/>
              </a:path>
            </a:pathLst>
          </a:custGeom>
          <a:pattFill prst="pct5">
            <a:fgClr>
              <a:schemeClr val="accent1"/>
            </a:fgClr>
            <a:bgClr>
              <a:schemeClr val="bg1"/>
            </a:bgClr>
          </a:pattFill>
        </p:spPr>
        <p:txBody>
          <a:bodyPr wrap="square">
            <a:noAutofit/>
          </a:bodyPr>
          <a:lstStyle>
            <a:lvl1pPr>
              <a:defRPr sz="500"/>
            </a:lvl1pPr>
          </a:lstStyle>
          <a:p>
            <a:r>
              <a:rPr lang="en-US"/>
              <a:t>Click icon to add picture</a:t>
            </a:r>
          </a:p>
        </p:txBody>
      </p:sp>
      <p:sp>
        <p:nvSpPr>
          <p:cNvPr id="17" name="Text Placeholder 19">
            <a:extLst>
              <a:ext uri="{FF2B5EF4-FFF2-40B4-BE49-F238E27FC236}">
                <a16:creationId xmlns:a16="http://schemas.microsoft.com/office/drawing/2014/main" id="{C46BE658-1BB0-7BEC-F8CD-8B415B7A9170}"/>
              </a:ext>
            </a:extLst>
          </p:cNvPr>
          <p:cNvSpPr>
            <a:spLocks noGrp="1"/>
          </p:cNvSpPr>
          <p:nvPr>
            <p:ph type="body" sz="quarter" idx="27" hasCustomPrompt="1"/>
          </p:nvPr>
        </p:nvSpPr>
        <p:spPr>
          <a:xfrm>
            <a:off x="4980629" y="2923525"/>
            <a:ext cx="2230742" cy="459447"/>
          </a:xfrm>
          <a:prstGeom prst="rect">
            <a:avLst/>
          </a:prstGeom>
        </p:spPr>
        <p:txBody>
          <a:bodyPr/>
          <a:lstStyle>
            <a:lvl1pPr marL="0" indent="0" algn="ctr" defTabSz="914400" rtl="0" eaLnBrk="1" latinLnBrk="0" hangingPunct="1">
              <a:lnSpc>
                <a:spcPct val="150000"/>
              </a:lnSpc>
              <a:buNone/>
              <a:defRPr lang="en-US" sz="20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a:t>
            </a:r>
          </a:p>
        </p:txBody>
      </p:sp>
      <p:sp>
        <p:nvSpPr>
          <p:cNvPr id="20" name="Text Placeholder 19">
            <a:extLst>
              <a:ext uri="{FF2B5EF4-FFF2-40B4-BE49-F238E27FC236}">
                <a16:creationId xmlns:a16="http://schemas.microsoft.com/office/drawing/2014/main" id="{C0A7436F-2822-6348-0134-6781B1903BA4}"/>
              </a:ext>
            </a:extLst>
          </p:cNvPr>
          <p:cNvSpPr>
            <a:spLocks noGrp="1"/>
          </p:cNvSpPr>
          <p:nvPr>
            <p:ph type="body" sz="quarter" idx="28" hasCustomPrompt="1"/>
          </p:nvPr>
        </p:nvSpPr>
        <p:spPr>
          <a:xfrm>
            <a:off x="4980630" y="3382972"/>
            <a:ext cx="2230740" cy="575274"/>
          </a:xfrm>
          <a:prstGeom prst="rect">
            <a:avLst/>
          </a:prstGeom>
        </p:spPr>
        <p:txBody>
          <a:bodyPr/>
          <a:lstStyle>
            <a:lvl1pPr marL="0" indent="0" algn="ctr" defTabSz="914400" rtl="0" eaLnBrk="1" latinLnBrk="0" hangingPunct="1">
              <a:lnSpc>
                <a:spcPct val="150000"/>
              </a:lnSpc>
              <a:buNone/>
              <a:defRPr lang="en-US" sz="1800" kern="1200" dirty="0">
                <a:solidFill>
                  <a:schemeClr val="tx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a:t>
            </a:r>
          </a:p>
        </p:txBody>
      </p:sp>
      <p:sp>
        <p:nvSpPr>
          <p:cNvPr id="21" name="Text Placeholder 19">
            <a:extLst>
              <a:ext uri="{FF2B5EF4-FFF2-40B4-BE49-F238E27FC236}">
                <a16:creationId xmlns:a16="http://schemas.microsoft.com/office/drawing/2014/main" id="{4BB8DF84-01F4-A3DD-0821-0125F9FF8C36}"/>
              </a:ext>
            </a:extLst>
          </p:cNvPr>
          <p:cNvSpPr>
            <a:spLocks noGrp="1"/>
          </p:cNvSpPr>
          <p:nvPr>
            <p:ph type="body" sz="quarter" idx="29" hasCustomPrompt="1"/>
          </p:nvPr>
        </p:nvSpPr>
        <p:spPr>
          <a:xfrm>
            <a:off x="4980629" y="3958247"/>
            <a:ext cx="2230742" cy="920298"/>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discussion topic</a:t>
            </a:r>
          </a:p>
        </p:txBody>
      </p:sp>
      <p:sp>
        <p:nvSpPr>
          <p:cNvPr id="22" name="Picture Placeholder 14">
            <a:extLst>
              <a:ext uri="{FF2B5EF4-FFF2-40B4-BE49-F238E27FC236}">
                <a16:creationId xmlns:a16="http://schemas.microsoft.com/office/drawing/2014/main" id="{FB2507BB-5166-65DA-4361-790A1EB11296}"/>
              </a:ext>
            </a:extLst>
          </p:cNvPr>
          <p:cNvSpPr>
            <a:spLocks noGrp="1"/>
          </p:cNvSpPr>
          <p:nvPr>
            <p:ph type="pic" sz="quarter" idx="12"/>
          </p:nvPr>
        </p:nvSpPr>
        <p:spPr>
          <a:xfrm>
            <a:off x="8927171" y="1985998"/>
            <a:ext cx="914400" cy="914400"/>
          </a:xfrm>
          <a:custGeom>
            <a:avLst/>
            <a:gdLst>
              <a:gd name="connsiteX0" fmla="*/ 330926 w 661852"/>
              <a:gd name="connsiteY0" fmla="*/ 0 h 661852"/>
              <a:gd name="connsiteX1" fmla="*/ 661852 w 661852"/>
              <a:gd name="connsiteY1" fmla="*/ 330926 h 661852"/>
              <a:gd name="connsiteX2" fmla="*/ 330926 w 661852"/>
              <a:gd name="connsiteY2" fmla="*/ 661852 h 661852"/>
              <a:gd name="connsiteX3" fmla="*/ 0 w 661852"/>
              <a:gd name="connsiteY3" fmla="*/ 330926 h 661852"/>
              <a:gd name="connsiteX4" fmla="*/ 330926 w 661852"/>
              <a:gd name="connsiteY4" fmla="*/ 0 h 66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52" h="661852">
                <a:moveTo>
                  <a:pt x="330926" y="0"/>
                </a:moveTo>
                <a:cubicBezTo>
                  <a:pt x="513691" y="0"/>
                  <a:pt x="661852" y="148161"/>
                  <a:pt x="661852" y="330926"/>
                </a:cubicBezTo>
                <a:cubicBezTo>
                  <a:pt x="661852" y="513691"/>
                  <a:pt x="513691" y="661852"/>
                  <a:pt x="330926" y="661852"/>
                </a:cubicBezTo>
                <a:cubicBezTo>
                  <a:pt x="148161" y="661852"/>
                  <a:pt x="0" y="513691"/>
                  <a:pt x="0" y="330926"/>
                </a:cubicBezTo>
                <a:cubicBezTo>
                  <a:pt x="0" y="148161"/>
                  <a:pt x="148161" y="0"/>
                  <a:pt x="330926" y="0"/>
                </a:cubicBezTo>
                <a:close/>
              </a:path>
            </a:pathLst>
          </a:custGeom>
          <a:pattFill prst="pct5">
            <a:fgClr>
              <a:schemeClr val="accent1"/>
            </a:fgClr>
            <a:bgClr>
              <a:schemeClr val="bg1"/>
            </a:bgClr>
          </a:pattFill>
        </p:spPr>
        <p:txBody>
          <a:bodyPr wrap="square">
            <a:noAutofit/>
          </a:bodyPr>
          <a:lstStyle>
            <a:lvl1pPr>
              <a:defRPr sz="500"/>
            </a:lvl1pPr>
          </a:lstStyle>
          <a:p>
            <a:r>
              <a:rPr lang="en-US"/>
              <a:t>Click icon to add picture</a:t>
            </a:r>
          </a:p>
        </p:txBody>
      </p:sp>
      <p:sp>
        <p:nvSpPr>
          <p:cNvPr id="23" name="Text Placeholder 19">
            <a:extLst>
              <a:ext uri="{FF2B5EF4-FFF2-40B4-BE49-F238E27FC236}">
                <a16:creationId xmlns:a16="http://schemas.microsoft.com/office/drawing/2014/main" id="{E2A58CE0-A895-857D-CD3B-658AD57A1B6D}"/>
              </a:ext>
            </a:extLst>
          </p:cNvPr>
          <p:cNvSpPr>
            <a:spLocks noGrp="1"/>
          </p:cNvSpPr>
          <p:nvPr>
            <p:ph type="body" sz="quarter" idx="30" hasCustomPrompt="1"/>
          </p:nvPr>
        </p:nvSpPr>
        <p:spPr>
          <a:xfrm>
            <a:off x="8288787" y="2913455"/>
            <a:ext cx="2230742" cy="469517"/>
          </a:xfrm>
          <a:prstGeom prst="rect">
            <a:avLst/>
          </a:prstGeom>
        </p:spPr>
        <p:txBody>
          <a:bodyPr/>
          <a:lstStyle>
            <a:lvl1pPr marL="0" indent="0" algn="ctr" defTabSz="914400" rtl="0" eaLnBrk="1" latinLnBrk="0" hangingPunct="1">
              <a:lnSpc>
                <a:spcPct val="150000"/>
              </a:lnSpc>
              <a:buNone/>
              <a:defRPr lang="en-US" sz="20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a:t>
            </a:r>
          </a:p>
        </p:txBody>
      </p:sp>
      <p:sp>
        <p:nvSpPr>
          <p:cNvPr id="24" name="Text Placeholder 19">
            <a:extLst>
              <a:ext uri="{FF2B5EF4-FFF2-40B4-BE49-F238E27FC236}">
                <a16:creationId xmlns:a16="http://schemas.microsoft.com/office/drawing/2014/main" id="{64F39797-1012-3D11-6D99-2906242E0F28}"/>
              </a:ext>
            </a:extLst>
          </p:cNvPr>
          <p:cNvSpPr>
            <a:spLocks noGrp="1"/>
          </p:cNvSpPr>
          <p:nvPr>
            <p:ph type="body" sz="quarter" idx="31" hasCustomPrompt="1"/>
          </p:nvPr>
        </p:nvSpPr>
        <p:spPr>
          <a:xfrm>
            <a:off x="8288788" y="3382972"/>
            <a:ext cx="2230740" cy="565204"/>
          </a:xfrm>
          <a:prstGeom prst="rect">
            <a:avLst/>
          </a:prstGeom>
        </p:spPr>
        <p:txBody>
          <a:bodyPr/>
          <a:lstStyle>
            <a:lvl1pPr marL="0" indent="0" algn="ctr" defTabSz="914400" rtl="0" eaLnBrk="1" latinLnBrk="0" hangingPunct="1">
              <a:lnSpc>
                <a:spcPct val="150000"/>
              </a:lnSpc>
              <a:buNone/>
              <a:defRPr lang="en-US" sz="1800" kern="1200" dirty="0">
                <a:solidFill>
                  <a:schemeClr val="tx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a:t>
            </a:r>
          </a:p>
        </p:txBody>
      </p:sp>
      <p:sp>
        <p:nvSpPr>
          <p:cNvPr id="25" name="Text Placeholder 19">
            <a:extLst>
              <a:ext uri="{FF2B5EF4-FFF2-40B4-BE49-F238E27FC236}">
                <a16:creationId xmlns:a16="http://schemas.microsoft.com/office/drawing/2014/main" id="{F5EF2171-DD50-EB2B-140F-19E5C07869D7}"/>
              </a:ext>
            </a:extLst>
          </p:cNvPr>
          <p:cNvSpPr>
            <a:spLocks noGrp="1"/>
          </p:cNvSpPr>
          <p:nvPr>
            <p:ph type="body" sz="quarter" idx="32" hasCustomPrompt="1"/>
          </p:nvPr>
        </p:nvSpPr>
        <p:spPr>
          <a:xfrm>
            <a:off x="8288787" y="3948177"/>
            <a:ext cx="2230742" cy="920298"/>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discussion topic</a:t>
            </a:r>
          </a:p>
        </p:txBody>
      </p:sp>
      <p:sp>
        <p:nvSpPr>
          <p:cNvPr id="26" name="Text Placeholder 19">
            <a:extLst>
              <a:ext uri="{FF2B5EF4-FFF2-40B4-BE49-F238E27FC236}">
                <a16:creationId xmlns:a16="http://schemas.microsoft.com/office/drawing/2014/main" id="{3200ECED-6FA5-B992-826D-F98D003BEFD3}"/>
              </a:ext>
            </a:extLst>
          </p:cNvPr>
          <p:cNvSpPr>
            <a:spLocks noGrp="1"/>
          </p:cNvSpPr>
          <p:nvPr>
            <p:ph type="body" sz="quarter" idx="25" hasCustomPrompt="1"/>
          </p:nvPr>
        </p:nvSpPr>
        <p:spPr>
          <a:xfrm>
            <a:off x="1469782" y="5658525"/>
            <a:ext cx="9252438" cy="464484"/>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Additional text of your choice, such as an overview of what the team does, or a summary of meeting objectives.</a:t>
            </a:r>
          </a:p>
        </p:txBody>
      </p:sp>
    </p:spTree>
    <p:extLst>
      <p:ext uri="{BB962C8B-B14F-4D97-AF65-F5344CB8AC3E}">
        <p14:creationId xmlns:p14="http://schemas.microsoft.com/office/powerpoint/2010/main" val="1604587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_WhiteB">
    <p:spTree>
      <p:nvGrpSpPr>
        <p:cNvPr id="1" name=""/>
        <p:cNvGrpSpPr/>
        <p:nvPr/>
      </p:nvGrpSpPr>
      <p:grpSpPr>
        <a:xfrm>
          <a:off x="0" y="0"/>
          <a:ext cx="0" cy="0"/>
          <a:chOff x="0" y="0"/>
          <a:chExt cx="0" cy="0"/>
        </a:xfrm>
      </p:grpSpPr>
      <p:sp>
        <p:nvSpPr>
          <p:cNvPr id="4" name="Rectangle: Top Corners Rounded 28">
            <a:extLst>
              <a:ext uri="{FF2B5EF4-FFF2-40B4-BE49-F238E27FC236}">
                <a16:creationId xmlns:a16="http://schemas.microsoft.com/office/drawing/2014/main" id="{FEAB47AD-DAED-D64E-8BE8-900B60FEB002}"/>
              </a:ext>
              <a:ext uri="{C183D7F6-B498-43B3-948B-1728B52AA6E4}">
                <adec:decorative xmlns:adec="http://schemas.microsoft.com/office/drawing/2017/decorative" val="1"/>
              </a:ext>
            </a:extLst>
          </p:cNvPr>
          <p:cNvSpPr/>
          <p:nvPr userDrawn="1"/>
        </p:nvSpPr>
        <p:spPr>
          <a:xfrm rot="16200000">
            <a:off x="8375796" y="3041794"/>
            <a:ext cx="6858003" cy="774400"/>
          </a:xfrm>
          <a:prstGeom prst="round2SameRect">
            <a:avLst>
              <a:gd name="adj1" fmla="val 0"/>
              <a:gd name="adj2" fmla="val 0"/>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367623"/>
            <a:ext cx="10170118" cy="645231"/>
          </a:xfrm>
        </p:spPr>
        <p:txBody>
          <a:bodyPr/>
          <a:lstStyle>
            <a:lvl1pPr>
              <a:lnSpc>
                <a:spcPct val="100000"/>
              </a:lnSpc>
              <a:defRPr sz="2600">
                <a:solidFill>
                  <a:schemeClr val="tx1"/>
                </a:solidFill>
              </a:defRPr>
            </a:lvl1pPr>
          </a:lstStyle>
          <a:p>
            <a:r>
              <a:rPr lang="en-US"/>
              <a:t>Text Content Slide Left/Right Bar</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774402" y="1049963"/>
            <a:ext cx="10170118"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1" y="1687875"/>
            <a:ext cx="10170119" cy="4177852"/>
          </a:xfrm>
          <a:prstGeom prst="rect">
            <a:avLst/>
          </a:prstGeom>
        </p:spPr>
        <p:txBody>
          <a:bodyPr/>
          <a:lstStyle>
            <a:lvl1pPr marL="171450" indent="-171450">
              <a:lnSpc>
                <a:spcPts val="2400"/>
              </a:lnSpc>
              <a:spcBef>
                <a:spcPts val="1200"/>
              </a:spcBef>
              <a:buFont typeface="Arial" panose="020B0604020202020204" pitchFamily="34" charset="0"/>
              <a:buChar char="•"/>
              <a:defRPr sz="1800" b="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Place in your content here. When pasting in content, please use the “Use Destination Theme” or “Keep Text Only” options to ensure the text matches this template’s styles.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You can edit the location and size of text boxes as needed to best fit the length of your content. Be sure to center the content in this space for the best aesthetics.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Keep content text to </a:t>
            </a:r>
            <a:r>
              <a:rPr kumimoji="0" lang="en-US" sz="1800" b="1"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no smaller than 18pt</a:t>
            </a: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Keep supporting text (captions) </a:t>
            </a:r>
            <a:r>
              <a:rPr kumimoji="0" lang="en-US" sz="1800" b="1"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no smaller than 14pt</a:t>
            </a: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You can also include bulleted or numbered lists.</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Second level bullet</a:t>
            </a:r>
          </a:p>
          <a:p>
            <a:pPr marL="1143000" marR="0" lvl="2"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Third level bullet</a:t>
            </a:r>
          </a:p>
          <a:p>
            <a:pPr marL="1600200" marR="0" lvl="3" indent="-228600" algn="l" defTabSz="914400" rtl="0" eaLnBrk="1" fontAlgn="auto" latinLnBrk="0" hangingPunct="1">
              <a:lnSpc>
                <a:spcPct val="90000"/>
              </a:lnSpc>
              <a:spcBef>
                <a:spcPts val="500"/>
              </a:spcBef>
              <a:spcAft>
                <a:spcPts val="0"/>
              </a:spcAft>
              <a:buClrTx/>
              <a:buSzTx/>
              <a:buFontTx/>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Fourth level bullet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Either way, you have plenty of room here to add in both long and short text.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To change the background color, right click “Format Background” and choose a solid fill color from the palette. Be sure to change the text color as needed for 508 color contrast compliance.</a:t>
            </a:r>
          </a:p>
        </p:txBody>
      </p:sp>
    </p:spTree>
    <p:extLst>
      <p:ext uri="{BB962C8B-B14F-4D97-AF65-F5344CB8AC3E}">
        <p14:creationId xmlns:p14="http://schemas.microsoft.com/office/powerpoint/2010/main" val="1043037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_WhiteB">
    <p:spTree>
      <p:nvGrpSpPr>
        <p:cNvPr id="1" name=""/>
        <p:cNvGrpSpPr/>
        <p:nvPr/>
      </p:nvGrpSpPr>
      <p:grpSpPr>
        <a:xfrm>
          <a:off x="0" y="0"/>
          <a:ext cx="0" cy="0"/>
          <a:chOff x="0" y="0"/>
          <a:chExt cx="0" cy="0"/>
        </a:xfrm>
      </p:grpSpPr>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367623"/>
            <a:ext cx="10170118" cy="645231"/>
          </a:xfrm>
        </p:spPr>
        <p:txBody>
          <a:bodyPr/>
          <a:lstStyle>
            <a:lvl1pPr>
              <a:lnSpc>
                <a:spcPct val="100000"/>
              </a:lnSpc>
              <a:defRPr sz="2600">
                <a:solidFill>
                  <a:schemeClr val="tx1"/>
                </a:solidFill>
              </a:defRPr>
            </a:lvl1pPr>
          </a:lstStyle>
          <a:p>
            <a:r>
              <a:rPr lang="en-US"/>
              <a:t>Text Content Slide Left/Upper Bar</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774402" y="1049963"/>
            <a:ext cx="10170118"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1" y="1687875"/>
            <a:ext cx="10170119" cy="4177852"/>
          </a:xfrm>
          <a:prstGeom prst="rect">
            <a:avLst/>
          </a:prstGeom>
        </p:spPr>
        <p:txBody>
          <a:bodyPr/>
          <a:lstStyle>
            <a:lvl1pPr marL="171450" indent="-171450">
              <a:lnSpc>
                <a:spcPts val="2400"/>
              </a:lnSpc>
              <a:spcBef>
                <a:spcPts val="1200"/>
              </a:spcBef>
              <a:buFont typeface="Arial" panose="020B0604020202020204" pitchFamily="34" charset="0"/>
              <a:buChar char="•"/>
              <a:defRPr sz="1800" b="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Place in your content here. When pasting in content, please use the “Use Destination Theme” or “Keep Text Only” options to ensure the text matches this template’s styles.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You can edit the location and size of text boxes as needed to best fit the length of your content. Be sure to center the content in this space for the best aesthetics.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Keep content text to </a:t>
            </a:r>
            <a:r>
              <a:rPr kumimoji="0" lang="en-US" sz="1800" b="1"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no smaller than 18pt</a:t>
            </a: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Keep supporting text (captions) </a:t>
            </a:r>
            <a:r>
              <a:rPr kumimoji="0" lang="en-US" sz="1800" b="1"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no smaller than 14pt</a:t>
            </a: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You can also include bulleted or numbered lists.</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Second level bullet</a:t>
            </a:r>
          </a:p>
          <a:p>
            <a:pPr marL="1143000" marR="0" lvl="2"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Third level bullet</a:t>
            </a:r>
          </a:p>
          <a:p>
            <a:pPr marL="1600200" marR="0" lvl="3" indent="-228600" algn="l" defTabSz="914400" rtl="0" eaLnBrk="1" fontAlgn="auto" latinLnBrk="0" hangingPunct="1">
              <a:lnSpc>
                <a:spcPct val="90000"/>
              </a:lnSpc>
              <a:spcBef>
                <a:spcPts val="500"/>
              </a:spcBef>
              <a:spcAft>
                <a:spcPts val="0"/>
              </a:spcAft>
              <a:buClrTx/>
              <a:buSzTx/>
              <a:buFontTx/>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Fourth level bullet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Either way, you have plenty of room here to add in both long and short text.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To change the background color, right click “Format Background” and choose a solid fill color from the palette. Be sure to change the text color as needed for 508 color contrast compliance.</a:t>
            </a:r>
          </a:p>
        </p:txBody>
      </p:sp>
      <p:sp>
        <p:nvSpPr>
          <p:cNvPr id="2" name="Rectangle 1">
            <a:extLst>
              <a:ext uri="{FF2B5EF4-FFF2-40B4-BE49-F238E27FC236}">
                <a16:creationId xmlns:a16="http://schemas.microsoft.com/office/drawing/2014/main" id="{BCF791EA-4B79-369B-A516-033B528F139D}"/>
              </a:ext>
              <a:ext uri="{C183D7F6-B498-43B3-948B-1728B52AA6E4}">
                <adec:decorative xmlns:adec="http://schemas.microsoft.com/office/drawing/2017/decorative" val="1"/>
              </a:ext>
            </a:extLst>
          </p:cNvPr>
          <p:cNvSpPr/>
          <p:nvPr userDrawn="1"/>
        </p:nvSpPr>
        <p:spPr>
          <a:xfrm>
            <a:off x="0" y="0"/>
            <a:ext cx="12192000" cy="198781"/>
          </a:xfrm>
          <a:prstGeom prst="rect">
            <a:avLst/>
          </a:prstGeom>
          <a:gradFill>
            <a:gsLst>
              <a:gs pos="0">
                <a:schemeClr val="tx2">
                  <a:lumMod val="50000"/>
                </a:schemeClr>
              </a:gs>
              <a:gs pos="100000">
                <a:schemeClr val="tx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80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Graphic1">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CCC70D64-8185-AB86-24F9-92070E2319C7}"/>
              </a:ext>
            </a:extLst>
          </p:cNvPr>
          <p:cNvSpPr>
            <a:spLocks noGrp="1"/>
          </p:cNvSpPr>
          <p:nvPr>
            <p:ph type="title" hasCustomPrompt="1"/>
          </p:nvPr>
        </p:nvSpPr>
        <p:spPr>
          <a:xfrm>
            <a:off x="887507" y="500266"/>
            <a:ext cx="10416988" cy="811369"/>
          </a:xfrm>
        </p:spPr>
        <p:txBody>
          <a:bodyPr/>
          <a:lstStyle>
            <a:lvl1pPr algn="ctr">
              <a:lnSpc>
                <a:spcPct val="100000"/>
              </a:lnSpc>
              <a:defRPr sz="2600">
                <a:solidFill>
                  <a:schemeClr val="tx2"/>
                </a:solidFill>
              </a:defRPr>
            </a:lvl1pPr>
          </a:lstStyle>
          <a:p>
            <a:r>
              <a:rPr lang="en-US"/>
              <a:t>Large Graphic with Title Slide</a:t>
            </a:r>
          </a:p>
        </p:txBody>
      </p:sp>
      <p:sp>
        <p:nvSpPr>
          <p:cNvPr id="6" name="Picture Placeholder 5">
            <a:extLst>
              <a:ext uri="{FF2B5EF4-FFF2-40B4-BE49-F238E27FC236}">
                <a16:creationId xmlns:a16="http://schemas.microsoft.com/office/drawing/2014/main" id="{BBE3C893-3C75-CFA4-677A-F6182ECB3143}"/>
              </a:ext>
            </a:extLst>
          </p:cNvPr>
          <p:cNvSpPr>
            <a:spLocks noGrp="1"/>
          </p:cNvSpPr>
          <p:nvPr>
            <p:ph type="pic" sz="quarter" idx="10"/>
          </p:nvPr>
        </p:nvSpPr>
        <p:spPr>
          <a:xfrm>
            <a:off x="887413" y="1443038"/>
            <a:ext cx="10417175" cy="4666711"/>
          </a:xfrm>
        </p:spPr>
        <p:txBody>
          <a:bodyPr/>
          <a:lstStyle/>
          <a:p>
            <a:endParaRPr lang="en-US"/>
          </a:p>
        </p:txBody>
      </p:sp>
    </p:spTree>
    <p:extLst>
      <p:ext uri="{BB962C8B-B14F-4D97-AF65-F5344CB8AC3E}">
        <p14:creationId xmlns:p14="http://schemas.microsoft.com/office/powerpoint/2010/main" val="633450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Graphic2">
    <p:spTree>
      <p:nvGrpSpPr>
        <p:cNvPr id="1" name=""/>
        <p:cNvGrpSpPr/>
        <p:nvPr/>
      </p:nvGrpSpPr>
      <p:grpSpPr>
        <a:xfrm>
          <a:off x="0" y="0"/>
          <a:ext cx="0" cy="0"/>
          <a:chOff x="0" y="0"/>
          <a:chExt cx="0" cy="0"/>
        </a:xfrm>
      </p:grpSpPr>
      <p:sp>
        <p:nvSpPr>
          <p:cNvPr id="4" name="Rectangle: Top Corners Rounded 28">
            <a:extLst>
              <a:ext uri="{FF2B5EF4-FFF2-40B4-BE49-F238E27FC236}">
                <a16:creationId xmlns:a16="http://schemas.microsoft.com/office/drawing/2014/main" id="{FEAB47AD-DAED-D64E-8BE8-900B60FEB002}"/>
              </a:ext>
              <a:ext uri="{C183D7F6-B498-43B3-948B-1728B52AA6E4}">
                <adec:decorative xmlns:adec="http://schemas.microsoft.com/office/drawing/2017/decorative" val="1"/>
              </a:ext>
            </a:extLst>
          </p:cNvPr>
          <p:cNvSpPr/>
          <p:nvPr userDrawn="1"/>
        </p:nvSpPr>
        <p:spPr>
          <a:xfrm rot="16200000">
            <a:off x="8375796" y="3041794"/>
            <a:ext cx="6858003" cy="774400"/>
          </a:xfrm>
          <a:prstGeom prst="round2SameRect">
            <a:avLst>
              <a:gd name="adj1" fmla="val 0"/>
              <a:gd name="adj2" fmla="val 0"/>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1070899"/>
            <a:ext cx="10170118" cy="645231"/>
          </a:xfrm>
        </p:spPr>
        <p:txBody>
          <a:bodyPr/>
          <a:lstStyle>
            <a:lvl1pPr>
              <a:lnSpc>
                <a:spcPct val="100000"/>
              </a:lnSpc>
              <a:defRPr sz="2600">
                <a:solidFill>
                  <a:schemeClr val="tx1"/>
                </a:solidFill>
              </a:defRPr>
            </a:lvl1pPr>
          </a:lstStyle>
          <a:p>
            <a:r>
              <a:rPr lang="en-US"/>
              <a:t>Large Graphic Slide</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774402" y="698127"/>
            <a:ext cx="10170118"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6" name="Picture Placeholder 5">
            <a:extLst>
              <a:ext uri="{FF2B5EF4-FFF2-40B4-BE49-F238E27FC236}">
                <a16:creationId xmlns:a16="http://schemas.microsoft.com/office/drawing/2014/main" id="{E1818793-2E40-4A70-4244-67E28C60D2A7}"/>
              </a:ext>
            </a:extLst>
          </p:cNvPr>
          <p:cNvSpPr>
            <a:spLocks noGrp="1"/>
          </p:cNvSpPr>
          <p:nvPr>
            <p:ph type="pic" sz="quarter" idx="12"/>
          </p:nvPr>
        </p:nvSpPr>
        <p:spPr>
          <a:xfrm>
            <a:off x="774700" y="1895475"/>
            <a:ext cx="10169525" cy="4316413"/>
          </a:xfrm>
        </p:spPr>
        <p:txBody>
          <a:bodyPr/>
          <a:lstStyle/>
          <a:p>
            <a:endParaRPr lang="en-US"/>
          </a:p>
        </p:txBody>
      </p:sp>
    </p:spTree>
    <p:extLst>
      <p:ext uri="{BB962C8B-B14F-4D97-AF65-F5344CB8AC3E}">
        <p14:creationId xmlns:p14="http://schemas.microsoft.com/office/powerpoint/2010/main" val="938934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_BlueFramed">
    <p:bg>
      <p:bgPr>
        <a:solidFill>
          <a:schemeClr val="tx2"/>
        </a:solidFill>
        <a:effectLst/>
      </p:bgPr>
    </p:bg>
    <p:spTree>
      <p:nvGrpSpPr>
        <p:cNvPr id="1" name=""/>
        <p:cNvGrpSpPr/>
        <p:nvPr/>
      </p:nvGrpSpPr>
      <p:grpSpPr>
        <a:xfrm>
          <a:off x="0" y="0"/>
          <a:ext cx="0" cy="0"/>
          <a:chOff x="0" y="0"/>
          <a:chExt cx="0" cy="0"/>
        </a:xfrm>
      </p:grpSpPr>
      <p:sp>
        <p:nvSpPr>
          <p:cNvPr id="13" name="Round Same Side Corner Rectangle 12">
            <a:extLst>
              <a:ext uri="{FF2B5EF4-FFF2-40B4-BE49-F238E27FC236}">
                <a16:creationId xmlns:a16="http://schemas.microsoft.com/office/drawing/2014/main" id="{223F5765-BABD-77A5-BECF-47A636DEE127}"/>
              </a:ext>
              <a:ext uri="{C183D7F6-B498-43B3-948B-1728B52AA6E4}">
                <adec:decorative xmlns:adec="http://schemas.microsoft.com/office/drawing/2017/decorative" val="1"/>
              </a:ext>
            </a:extLst>
          </p:cNvPr>
          <p:cNvSpPr>
            <a:spLocks/>
          </p:cNvSpPr>
          <p:nvPr userDrawn="1"/>
        </p:nvSpPr>
        <p:spPr>
          <a:xfrm rot="16200000">
            <a:off x="5946648" y="-116223"/>
            <a:ext cx="5486400" cy="7004304"/>
          </a:xfrm>
          <a:prstGeom prst="round2SameRect">
            <a:avLst>
              <a:gd name="adj1" fmla="val 423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itle 7">
            <a:extLst>
              <a:ext uri="{FF2B5EF4-FFF2-40B4-BE49-F238E27FC236}">
                <a16:creationId xmlns:a16="http://schemas.microsoft.com/office/drawing/2014/main" id="{94638757-880E-A096-63AD-D015D49A142E}"/>
              </a:ext>
            </a:extLst>
          </p:cNvPr>
          <p:cNvSpPr>
            <a:spLocks noGrp="1"/>
          </p:cNvSpPr>
          <p:nvPr>
            <p:ph type="title" hasCustomPrompt="1"/>
          </p:nvPr>
        </p:nvSpPr>
        <p:spPr>
          <a:xfrm>
            <a:off x="774402" y="2190308"/>
            <a:ext cx="3618921" cy="994143"/>
          </a:xfrm>
        </p:spPr>
        <p:txBody>
          <a:bodyPr/>
          <a:lstStyle>
            <a:lvl1pPr>
              <a:lnSpc>
                <a:spcPct val="100000"/>
              </a:lnSpc>
              <a:defRPr sz="2600">
                <a:solidFill>
                  <a:schemeClr val="bg1"/>
                </a:solidFill>
              </a:defRPr>
            </a:lvl1pPr>
          </a:lstStyle>
          <a:p>
            <a:r>
              <a:rPr lang="en-US" sz="2600" b="1">
                <a:solidFill>
                  <a:schemeClr val="bg1"/>
                </a:solidFill>
                <a:latin typeface="Roboto" panose="02000000000000000000" pitchFamily="2" charset="0"/>
                <a:ea typeface="Roboto" panose="02000000000000000000" pitchFamily="2" charset="0"/>
                <a:cs typeface="Poppins SemiBold" panose="00000700000000000000" pitchFamily="2" charset="0"/>
              </a:rPr>
              <a:t>Large Color Background Photo Slide</a:t>
            </a:r>
            <a:endParaRPr lang="en-US"/>
          </a:p>
        </p:txBody>
      </p:sp>
      <p:sp>
        <p:nvSpPr>
          <p:cNvPr id="10" name="Text Placeholder 9">
            <a:extLst>
              <a:ext uri="{FF2B5EF4-FFF2-40B4-BE49-F238E27FC236}">
                <a16:creationId xmlns:a16="http://schemas.microsoft.com/office/drawing/2014/main" id="{E4B9D70F-8DD4-FE74-199F-936BA92F5BFF}"/>
              </a:ext>
            </a:extLst>
          </p:cNvPr>
          <p:cNvSpPr>
            <a:spLocks noGrp="1"/>
          </p:cNvSpPr>
          <p:nvPr>
            <p:ph type="body" sz="quarter" idx="11" hasCustomPrompt="1"/>
          </p:nvPr>
        </p:nvSpPr>
        <p:spPr>
          <a:xfrm>
            <a:off x="774402" y="1817536"/>
            <a:ext cx="3618921" cy="198987"/>
          </a:xfrm>
          <a:prstGeom prst="rect">
            <a:avLst/>
          </a:prstGeom>
        </p:spPr>
        <p:txBody>
          <a:bodyPr/>
          <a:lstStyle>
            <a:lvl1pPr marL="0" indent="0">
              <a:lnSpc>
                <a:spcPct val="100000"/>
              </a:lnSpc>
              <a:buNone/>
              <a:defRPr sz="1400" b="0" i="0" cap="all" spc="200" baseline="0">
                <a:solidFill>
                  <a:srgbClr val="FCCF85"/>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2" name="Text Placeholder 11">
            <a:extLst>
              <a:ext uri="{FF2B5EF4-FFF2-40B4-BE49-F238E27FC236}">
                <a16:creationId xmlns:a16="http://schemas.microsoft.com/office/drawing/2014/main" id="{31A2D14E-032E-4602-FC72-0705403E7D50}"/>
              </a:ext>
            </a:extLst>
          </p:cNvPr>
          <p:cNvSpPr>
            <a:spLocks noGrp="1"/>
          </p:cNvSpPr>
          <p:nvPr>
            <p:ph type="body" sz="quarter" idx="12" hasCustomPrompt="1"/>
          </p:nvPr>
        </p:nvSpPr>
        <p:spPr>
          <a:xfrm>
            <a:off x="774402" y="3447117"/>
            <a:ext cx="3618921" cy="1902649"/>
          </a:xfrm>
          <a:prstGeom prst="rect">
            <a:avLst/>
          </a:prstGeom>
        </p:spPr>
        <p:txBody>
          <a:bodyPr/>
          <a:lstStyle>
            <a:lvl1pPr marL="0" indent="0">
              <a:lnSpc>
                <a:spcPts val="2400"/>
              </a:lnSpc>
              <a:spcBef>
                <a:spcPts val="1200"/>
              </a:spcBef>
              <a:buNone/>
              <a:defRPr sz="1800">
                <a:solidFill>
                  <a:schemeClr val="bg2"/>
                </a:solidFill>
              </a:defRPr>
            </a:lvl1pPr>
            <a:lvl2pPr>
              <a:defRPr>
                <a:solidFill>
                  <a:schemeClr val="bg2"/>
                </a:solidFill>
              </a:defRPr>
            </a:lvl2pPr>
            <a:lvl3pPr>
              <a:defRPr>
                <a:solidFill>
                  <a:schemeClr val="bg2"/>
                </a:solidFill>
              </a:defRPr>
            </a:lvl3pPr>
          </a:lstStyle>
          <a:p>
            <a:pPr lvl="0"/>
            <a:r>
              <a:rPr lang="en-US"/>
              <a:t>Place in your content here.</a:t>
            </a:r>
          </a:p>
          <a:p>
            <a:pPr lvl="0"/>
            <a:r>
              <a:rPr lang="en-US"/>
              <a:t>First level bullets</a:t>
            </a:r>
          </a:p>
          <a:p>
            <a:pPr lvl="1"/>
            <a:r>
              <a:rPr lang="en-US"/>
              <a:t>Second level bullets</a:t>
            </a:r>
          </a:p>
          <a:p>
            <a:pPr lvl="2"/>
            <a:r>
              <a:rPr lang="en-US"/>
              <a:t>Third level bullets</a:t>
            </a:r>
          </a:p>
        </p:txBody>
      </p:sp>
      <p:sp>
        <p:nvSpPr>
          <p:cNvPr id="5" name="Picture Placeholder 20">
            <a:extLst>
              <a:ext uri="{FF2B5EF4-FFF2-40B4-BE49-F238E27FC236}">
                <a16:creationId xmlns:a16="http://schemas.microsoft.com/office/drawing/2014/main" id="{950E01E0-7A07-E4AB-3775-B20EBF283BC1}"/>
              </a:ext>
            </a:extLst>
          </p:cNvPr>
          <p:cNvSpPr>
            <a:spLocks noGrp="1"/>
          </p:cNvSpPr>
          <p:nvPr>
            <p:ph type="pic" sz="quarter" idx="14"/>
          </p:nvPr>
        </p:nvSpPr>
        <p:spPr>
          <a:xfrm>
            <a:off x="5187697" y="650449"/>
            <a:ext cx="7004306" cy="5478679"/>
          </a:xfrm>
          <a:custGeom>
            <a:avLst/>
            <a:gdLst>
              <a:gd name="connsiteX0" fmla="*/ 233682 w 4938343"/>
              <a:gd name="connsiteY0" fmla="*/ 0 h 5829321"/>
              <a:gd name="connsiteX1" fmla="*/ 4938343 w 4938343"/>
              <a:gd name="connsiteY1" fmla="*/ 0 h 5829321"/>
              <a:gd name="connsiteX2" fmla="*/ 4938343 w 4938343"/>
              <a:gd name="connsiteY2" fmla="*/ 5829321 h 5829321"/>
              <a:gd name="connsiteX3" fmla="*/ 233682 w 4938343"/>
              <a:gd name="connsiteY3" fmla="*/ 5829321 h 5829321"/>
              <a:gd name="connsiteX4" fmla="*/ 0 w 4938343"/>
              <a:gd name="connsiteY4" fmla="*/ 5595639 h 5829321"/>
              <a:gd name="connsiteX5" fmla="*/ 0 w 4938343"/>
              <a:gd name="connsiteY5" fmla="*/ 233682 h 5829321"/>
              <a:gd name="connsiteX6" fmla="*/ 233682 w 4938343"/>
              <a:gd name="connsiteY6" fmla="*/ 0 h 582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8343" h="5829321">
                <a:moveTo>
                  <a:pt x="233682" y="0"/>
                </a:moveTo>
                <a:lnTo>
                  <a:pt x="4938343" y="0"/>
                </a:lnTo>
                <a:lnTo>
                  <a:pt x="4938343" y="5829321"/>
                </a:lnTo>
                <a:lnTo>
                  <a:pt x="233682" y="5829321"/>
                </a:lnTo>
                <a:cubicBezTo>
                  <a:pt x="104623" y="5829321"/>
                  <a:pt x="0" y="5724698"/>
                  <a:pt x="0" y="5595639"/>
                </a:cubicBezTo>
                <a:lnTo>
                  <a:pt x="0" y="233682"/>
                </a:lnTo>
                <a:cubicBezTo>
                  <a:pt x="0" y="104623"/>
                  <a:pt x="104623" y="0"/>
                  <a:pt x="233682" y="0"/>
                </a:cubicBezTo>
                <a:close/>
              </a:path>
            </a:pathLst>
          </a:custGeom>
          <a:pattFill prst="pct5">
            <a:fgClr>
              <a:schemeClr val="accent1"/>
            </a:fgClr>
            <a:bgClr>
              <a:schemeClr val="bg1"/>
            </a:bgClr>
          </a:pattFill>
        </p:spPr>
        <p:txBody>
          <a:bodyPr wrap="square">
            <a:noAutofit/>
          </a:bodyPr>
          <a:lstStyle/>
          <a:p>
            <a:r>
              <a:rPr lang="en-US"/>
              <a:t>Click icon to add picture</a:t>
            </a:r>
          </a:p>
        </p:txBody>
      </p:sp>
    </p:spTree>
    <p:extLst>
      <p:ext uri="{BB962C8B-B14F-4D97-AF65-F5344CB8AC3E}">
        <p14:creationId xmlns:p14="http://schemas.microsoft.com/office/powerpoint/2010/main" val="2866259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_ContactInfo">
    <p:bg>
      <p:bgPr>
        <a:solidFill>
          <a:schemeClr val="bg1"/>
        </a:solidFill>
        <a:effectLst/>
      </p:bgPr>
    </p:bg>
    <p:spTree>
      <p:nvGrpSpPr>
        <p:cNvPr id="1" name=""/>
        <p:cNvGrpSpPr/>
        <p:nvPr/>
      </p:nvGrpSpPr>
      <p:grpSpPr>
        <a:xfrm>
          <a:off x="0" y="0"/>
          <a:ext cx="0" cy="0"/>
          <a:chOff x="0" y="0"/>
          <a:chExt cx="0" cy="0"/>
        </a:xfrm>
      </p:grpSpPr>
      <p:sp>
        <p:nvSpPr>
          <p:cNvPr id="9" name="Title 7">
            <a:extLst>
              <a:ext uri="{FF2B5EF4-FFF2-40B4-BE49-F238E27FC236}">
                <a16:creationId xmlns:a16="http://schemas.microsoft.com/office/drawing/2014/main" id="{E16EFD50-5CA9-27B6-6E4C-9CEC1CD99793}"/>
              </a:ext>
            </a:extLst>
          </p:cNvPr>
          <p:cNvSpPr>
            <a:spLocks noGrp="1"/>
          </p:cNvSpPr>
          <p:nvPr>
            <p:ph type="title" hasCustomPrompt="1"/>
          </p:nvPr>
        </p:nvSpPr>
        <p:spPr>
          <a:xfrm>
            <a:off x="525967" y="1463094"/>
            <a:ext cx="3004946" cy="994143"/>
          </a:xfrm>
        </p:spPr>
        <p:txBody>
          <a:bodyPr/>
          <a:lstStyle>
            <a:lvl1pPr>
              <a:lnSpc>
                <a:spcPct val="100000"/>
              </a:lnSpc>
              <a:defRPr sz="4000">
                <a:solidFill>
                  <a:schemeClr val="tx1"/>
                </a:solidFill>
              </a:defRPr>
            </a:lvl1pPr>
          </a:lstStyle>
          <a:p>
            <a:r>
              <a:rPr lang="en-US"/>
              <a:t>Contact Info:</a:t>
            </a:r>
          </a:p>
        </p:txBody>
      </p:sp>
      <p:sp>
        <p:nvSpPr>
          <p:cNvPr id="5" name="Text Placeholder 49">
            <a:extLst>
              <a:ext uri="{FF2B5EF4-FFF2-40B4-BE49-F238E27FC236}">
                <a16:creationId xmlns:a16="http://schemas.microsoft.com/office/drawing/2014/main" id="{8E83E552-9002-8D41-A1B5-518E6ACE00EB}"/>
              </a:ext>
            </a:extLst>
          </p:cNvPr>
          <p:cNvSpPr>
            <a:spLocks noGrp="1"/>
          </p:cNvSpPr>
          <p:nvPr>
            <p:ph type="body" sz="quarter" idx="14" hasCustomPrompt="1"/>
          </p:nvPr>
        </p:nvSpPr>
        <p:spPr>
          <a:xfrm>
            <a:off x="525967" y="2631347"/>
            <a:ext cx="8508851" cy="1876509"/>
          </a:xfrm>
          <a:prstGeom prst="rect">
            <a:avLst/>
          </a:prstGeom>
        </p:spPr>
        <p:txBody>
          <a:bodyPr>
            <a:noAutofit/>
          </a:bodyPr>
          <a:lstStyle>
            <a:lvl1pPr marL="0" marR="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lang="en-US" b="0" dirty="0"/>
            </a:lvl1pPr>
          </a:lstStyle>
          <a:p>
            <a:pPr lvl="0"/>
            <a:r>
              <a:rPr lang="en-US" b="0">
                <a:latin typeface="+mn-lt"/>
              </a:rPr>
              <a:t>Branch</a:t>
            </a:r>
          </a:p>
          <a:p>
            <a:pPr lvl="0"/>
            <a:r>
              <a:rPr lang="en-US" b="0">
                <a:latin typeface="+mn-lt"/>
              </a:rPr>
              <a:t>Division of HIV Prevention (DHP)</a:t>
            </a:r>
          </a:p>
          <a:p>
            <a:r>
              <a:rPr lang="en-US" altLang="en-US" b="0">
                <a:latin typeface="+mn-lt"/>
              </a:rPr>
              <a:t>National Center for HIV, Viral Hepatitis, STD, and TB Prevention (NCHHSTP)</a:t>
            </a:r>
          </a:p>
          <a:p>
            <a:pPr lvl="0"/>
            <a:r>
              <a:rPr lang="en-US" b="0">
                <a:latin typeface="+mn-lt"/>
              </a:rPr>
              <a:t>email@cdc.gov  |  (###) ###-####</a:t>
            </a:r>
          </a:p>
        </p:txBody>
      </p:sp>
      <p:pic>
        <p:nvPicPr>
          <p:cNvPr id="8" name="Picture 7" descr="U.S. Centers for Disease Control and Prevention">
            <a:extLst>
              <a:ext uri="{FF2B5EF4-FFF2-40B4-BE49-F238E27FC236}">
                <a16:creationId xmlns:a16="http://schemas.microsoft.com/office/drawing/2014/main" id="{66DF3483-B8D3-850B-717A-4046625635CC}"/>
              </a:ext>
            </a:extLst>
          </p:cNvPr>
          <p:cNvPicPr>
            <a:picLocks noGrp="1" noRot="1" noMove="1" noResize="1" noEditPoints="1" noAdjustHandles="1" noChangeArrowheads="1" noChangeShapeType="1" noCrop="1"/>
          </p:cNvPicPr>
          <p:nvPr userDrawn="1"/>
        </p:nvPicPr>
        <p:blipFill>
          <a:blip r:embed="rId2"/>
          <a:stretch>
            <a:fillRect/>
          </a:stretch>
        </p:blipFill>
        <p:spPr>
          <a:xfrm>
            <a:off x="10165976" y="5496168"/>
            <a:ext cx="1445079" cy="914400"/>
          </a:xfrm>
          <a:prstGeom prst="rect">
            <a:avLst/>
          </a:prstGeom>
        </p:spPr>
      </p:pic>
    </p:spTree>
    <p:extLst>
      <p:ext uri="{BB962C8B-B14F-4D97-AF65-F5344CB8AC3E}">
        <p14:creationId xmlns:p14="http://schemas.microsoft.com/office/powerpoint/2010/main" val="3547430756"/>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_Thankyou">
    <p:bg>
      <p:bgPr>
        <a:solidFill>
          <a:schemeClr val="tx2"/>
        </a:solidFill>
        <a:effectLst/>
      </p:bgPr>
    </p:bg>
    <p:spTree>
      <p:nvGrpSpPr>
        <p:cNvPr id="1" name=""/>
        <p:cNvGrpSpPr/>
        <p:nvPr/>
      </p:nvGrpSpPr>
      <p:grpSpPr>
        <a:xfrm>
          <a:off x="0" y="0"/>
          <a:ext cx="0" cy="0"/>
          <a:chOff x="0" y="0"/>
          <a:chExt cx="0" cy="0"/>
        </a:xfrm>
      </p:grpSpPr>
      <p:pic>
        <p:nvPicPr>
          <p:cNvPr id="7" name="Picture 6" descr="U.S. Centers for Disease Control and Prevention">
            <a:extLst>
              <a:ext uri="{FF2B5EF4-FFF2-40B4-BE49-F238E27FC236}">
                <a16:creationId xmlns:a16="http://schemas.microsoft.com/office/drawing/2014/main" id="{37B33FD4-3FC6-B66D-8F5D-A2EDA673C85C}"/>
              </a:ext>
            </a:extLst>
          </p:cNvPr>
          <p:cNvPicPr>
            <a:picLocks noGrp="1" noRot="1" noMove="1" noResize="1" noEditPoints="1" noAdjustHandles="1" noChangeArrowheads="1" noChangeShapeType="1" noCrop="1"/>
          </p:cNvPicPr>
          <p:nvPr userDrawn="1"/>
        </p:nvPicPr>
        <p:blipFill>
          <a:blip r:embed="rId2"/>
          <a:stretch>
            <a:fillRect/>
          </a:stretch>
        </p:blipFill>
        <p:spPr>
          <a:xfrm>
            <a:off x="10165976" y="5496168"/>
            <a:ext cx="1445079" cy="914400"/>
          </a:xfrm>
          <a:prstGeom prst="rect">
            <a:avLst/>
          </a:prstGeom>
        </p:spPr>
      </p:pic>
      <p:sp>
        <p:nvSpPr>
          <p:cNvPr id="2" name="TextBox 1">
            <a:extLst>
              <a:ext uri="{FF2B5EF4-FFF2-40B4-BE49-F238E27FC236}">
                <a16:creationId xmlns:a16="http://schemas.microsoft.com/office/drawing/2014/main" id="{FDCC61B5-4E74-61A5-4872-A535DC2C13E8}"/>
              </a:ext>
            </a:extLst>
          </p:cNvPr>
          <p:cNvSpPr txBox="1"/>
          <p:nvPr userDrawn="1"/>
        </p:nvSpPr>
        <p:spPr>
          <a:xfrm>
            <a:off x="525967" y="2828835"/>
            <a:ext cx="7524339" cy="1200329"/>
          </a:xfrm>
          <a:prstGeom prst="rect">
            <a:avLst/>
          </a:prstGeom>
          <a:noFill/>
        </p:spPr>
        <p:txBody>
          <a:bodyPr wrap="square" rtlCol="0">
            <a:spAutoFit/>
          </a:bodyPr>
          <a:lstStyle/>
          <a:p>
            <a:pPr algn="l"/>
            <a:r>
              <a:rPr lang="en-US">
                <a:solidFill>
                  <a:schemeClr val="bg2"/>
                </a:solidFill>
                <a:latin typeface="+mn-lt"/>
              </a:rPr>
              <a:t>For more information, contact CDC</a:t>
            </a:r>
          </a:p>
          <a:p>
            <a:pPr algn="l"/>
            <a:r>
              <a:rPr lang="en-US">
                <a:solidFill>
                  <a:schemeClr val="bg2"/>
                </a:solidFill>
                <a:latin typeface="+mn-lt"/>
              </a:rPr>
              <a:t>1-800-CDC-INFO (232-4636)</a:t>
            </a:r>
          </a:p>
          <a:p>
            <a:pPr algn="l"/>
            <a:r>
              <a:rPr lang="en-US">
                <a:solidFill>
                  <a:schemeClr val="bg2"/>
                </a:solidFill>
                <a:latin typeface="+mn-lt"/>
              </a:rPr>
              <a:t>TTY:  1-888-232-6348  </a:t>
            </a:r>
            <a:r>
              <a:rPr lang="en-US" u="sng">
                <a:solidFill>
                  <a:schemeClr val="bg2"/>
                </a:solidFill>
                <a:latin typeface="+mn-lt"/>
                <a:hlinkClick r:id="rId3">
                  <a:extLst>
                    <a:ext uri="{A12FA001-AC4F-418D-AE19-62706E023703}">
                      <ahyp:hlinkClr xmlns:ahyp="http://schemas.microsoft.com/office/drawing/2018/hyperlinkcolor" val="tx"/>
                    </a:ext>
                  </a:extLst>
                </a:hlinkClick>
              </a:rPr>
              <a:t>https://www.cdc.go</a:t>
            </a:r>
            <a:r>
              <a:rPr lang="en-US" u="sng">
                <a:solidFill>
                  <a:schemeClr val="bg2"/>
                </a:solidFill>
                <a:latin typeface="+mn-lt"/>
                <a:hlinkClick r:id="rId4">
                  <a:extLst>
                    <a:ext uri="{A12FA001-AC4F-418D-AE19-62706E023703}">
                      <ahyp:hlinkClr xmlns:ahyp="http://schemas.microsoft.com/office/drawing/2018/hyperlinkcolor" val="tx"/>
                    </a:ext>
                  </a:extLst>
                </a:hlinkClick>
              </a:rPr>
              <a:t>v</a:t>
            </a:r>
            <a:endParaRPr lang="en-US" u="sng">
              <a:solidFill>
                <a:schemeClr val="bg2"/>
              </a:solidFill>
              <a:latin typeface="+mn-lt"/>
            </a:endParaRPr>
          </a:p>
          <a:p>
            <a:pPr algn="l"/>
            <a:r>
              <a:rPr lang="en-US">
                <a:solidFill>
                  <a:schemeClr val="bg2"/>
                </a:solidFill>
                <a:latin typeface="+mn-lt"/>
              </a:rPr>
              <a:t>Follow us on social </a:t>
            </a:r>
            <a:r>
              <a:rPr lang="en-US" b="1">
                <a:solidFill>
                  <a:schemeClr val="bg2"/>
                </a:solidFill>
                <a:latin typeface="+mn-lt"/>
              </a:rPr>
              <a:t>@CDC</a:t>
            </a:r>
          </a:p>
        </p:txBody>
      </p:sp>
    </p:spTree>
    <p:extLst>
      <p:ext uri="{BB962C8B-B14F-4D97-AF65-F5344CB8AC3E}">
        <p14:creationId xmlns:p14="http://schemas.microsoft.com/office/powerpoint/2010/main" val="6960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F9E22D-06E4-4B59-85D8-4D4A90F7F3D2}"/>
              </a:ext>
            </a:extLst>
          </p:cNvPr>
          <p:cNvSpPr>
            <a:spLocks noGrp="1"/>
          </p:cNvSpPr>
          <p:nvPr>
            <p:ph type="title"/>
          </p:nvPr>
        </p:nvSpPr>
        <p:spPr>
          <a:xfrm>
            <a:off x="838200" y="365125"/>
            <a:ext cx="10515600" cy="1325563"/>
          </a:xfrm>
          <a:prstGeom prst="rect">
            <a:avLst/>
          </a:prstGeom>
        </p:spPr>
        <p:txBody>
          <a:bodyPr vert="horz" wrap="square" lIns="0" tIns="0" rIns="0" bIns="0" rtlCol="0" anchor="ctr">
            <a:noAutofit/>
          </a:bodyPr>
          <a:lstStyle/>
          <a:p>
            <a:r>
              <a:rPr lang="en-US"/>
              <a:t>Click to edit Master title style</a:t>
            </a:r>
          </a:p>
        </p:txBody>
      </p:sp>
      <p:sp>
        <p:nvSpPr>
          <p:cNvPr id="7" name="Text Placeholder 2">
            <a:extLst>
              <a:ext uri="{FF2B5EF4-FFF2-40B4-BE49-F238E27FC236}">
                <a16:creationId xmlns:a16="http://schemas.microsoft.com/office/drawing/2014/main" id="{8D9B7916-FB13-1A93-A94E-3499172505D5}"/>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en-US"/>
              <a:t>Click to edit Master text styles</a:t>
            </a:r>
          </a:p>
          <a:p>
            <a:pPr lvl="0"/>
            <a:r>
              <a:rPr lang="en-US"/>
              <a:t>First level bullets</a:t>
            </a:r>
          </a:p>
          <a:p>
            <a:pPr lvl="1"/>
            <a:r>
              <a:rPr lang="en-US"/>
              <a:t>Second level bullets</a:t>
            </a:r>
          </a:p>
          <a:p>
            <a:pPr lvl="2"/>
            <a:r>
              <a:rPr lang="en-US"/>
              <a:t>Third level </a:t>
            </a:r>
          </a:p>
          <a:p>
            <a:pPr lvl="3"/>
            <a:r>
              <a:rPr lang="en-US"/>
              <a:t>Fourth level</a:t>
            </a:r>
          </a:p>
          <a:p>
            <a:pPr lvl="0"/>
            <a:endParaRPr lang="en-US"/>
          </a:p>
        </p:txBody>
      </p:sp>
    </p:spTree>
    <p:extLst>
      <p:ext uri="{BB962C8B-B14F-4D97-AF65-F5344CB8AC3E}">
        <p14:creationId xmlns:p14="http://schemas.microsoft.com/office/powerpoint/2010/main" val="4168118617"/>
      </p:ext>
    </p:extLst>
  </p:cSld>
  <p:clrMap bg1="lt1" tx1="dk1" bg2="lt2" tx2="dk2" accent1="accent1" accent2="accent2" accent3="accent3" accent4="accent4" accent5="accent5" accent6="accent6" hlink="hlink" folHlink="folHlink"/>
  <p:sldLayoutIdLst>
    <p:sldLayoutId id="2147483751" r:id="rId1"/>
    <p:sldLayoutId id="2147483758" r:id="rId2"/>
    <p:sldLayoutId id="2147483752" r:id="rId3"/>
    <p:sldLayoutId id="2147483740" r:id="rId4"/>
    <p:sldLayoutId id="2147483757" r:id="rId5"/>
    <p:sldLayoutId id="2147483754" r:id="rId6"/>
    <p:sldLayoutId id="2147483756" r:id="rId7"/>
    <p:sldLayoutId id="2147483753" r:id="rId8"/>
    <p:sldLayoutId id="2147483755" r:id="rId9"/>
    <p:sldLayoutId id="2147483711" r:id="rId10"/>
    <p:sldLayoutId id="2147483744" r:id="rId11"/>
    <p:sldLayoutId id="2147483747" r:id="rId12"/>
  </p:sldLayoutIdLst>
  <p:hf hdr="0" ftr="0" dt="0"/>
  <p:txStyles>
    <p:titleStyle>
      <a:lvl1pPr algn="l" defTabSz="914400" rtl="0" eaLnBrk="1" latinLnBrk="0" hangingPunct="1">
        <a:lnSpc>
          <a:spcPct val="90000"/>
        </a:lnSpc>
        <a:spcBef>
          <a:spcPct val="0"/>
        </a:spcBef>
        <a:buNone/>
        <a:defRPr sz="2600" b="1" kern="1200">
          <a:solidFill>
            <a:schemeClr val="tx1"/>
          </a:solidFill>
          <a:latin typeface="Roboto" panose="02000000000000000000" pitchFamily="2" charset="0"/>
          <a:ea typeface="Roboto" panose="02000000000000000000" pitchFamily="2" charset="0"/>
          <a:cs typeface="Arial" panose="020B0604020202020204" pitchFamily="34" charset="0"/>
        </a:defRPr>
      </a:lvl1pPr>
    </p:titleStyle>
    <p:bodyStyle>
      <a:lvl1pPr marL="285750" indent="-28575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Nunito Sans Normal"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Nunito Sans Normal"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Tx/>
        <a:buChar char="›"/>
        <a:defRPr sz="1800" kern="1200">
          <a:solidFill>
            <a:schemeClr val="tx1"/>
          </a:solidFill>
          <a:latin typeface="Nunito Sans Normal"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chart" Target="../charts/chart1.xml"/><Relationship Id="rId7"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10" Type="http://schemas.microsoft.com/office/2007/relationships/hdphoto" Target="../media/hdphoto1.wdp"/><Relationship Id="rId4" Type="http://schemas.openxmlformats.org/officeDocument/2006/relationships/image" Target="../media/image3.sv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hart" Target="../charts/char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package" Target="../embeddings/Microsoft_Excel_Worksheet15.xlsx"/><Relationship Id="rId4" Type="http://schemas.openxmlformats.org/officeDocument/2006/relationships/image" Target="../media/image9.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7AD985-BD08-EAC4-22FF-43853D9ABC34}"/>
              </a:ext>
            </a:extLst>
          </p:cNvPr>
          <p:cNvSpPr>
            <a:spLocks noGrp="1"/>
          </p:cNvSpPr>
          <p:nvPr>
            <p:ph type="title"/>
          </p:nvPr>
        </p:nvSpPr>
        <p:spPr>
          <a:xfrm>
            <a:off x="617458" y="2885752"/>
            <a:ext cx="10540537" cy="970745"/>
          </a:xfrm>
        </p:spPr>
        <p:txBody>
          <a:bodyPr>
            <a:noAutofit/>
          </a:bodyPr>
          <a:lstStyle/>
          <a:p>
            <a:r>
              <a:rPr lang="en-US" sz="4400" dirty="0">
                <a:solidFill>
                  <a:srgbClr val="000000"/>
                </a:solidFill>
                <a:ea typeface="Calibri" panose="020F0502020204030204" pitchFamily="34" charset="0"/>
                <a:cs typeface="Calibri" panose="020F0502020204030204" pitchFamily="34" charset="0"/>
              </a:rPr>
              <a:t>HIV Risk, Prevention, and Testing Behaviors Among Heterosexually Active Adults at Increased Risk for HIV Infection</a:t>
            </a:r>
            <a:endParaRPr lang="en-US" sz="4400" dirty="0"/>
          </a:p>
        </p:txBody>
      </p:sp>
      <p:sp>
        <p:nvSpPr>
          <p:cNvPr id="2" name="Text Placeholder 1">
            <a:extLst>
              <a:ext uri="{FF2B5EF4-FFF2-40B4-BE49-F238E27FC236}">
                <a16:creationId xmlns:a16="http://schemas.microsoft.com/office/drawing/2014/main" id="{08DAAFD5-4239-AF3A-E955-794411AC8C28}"/>
              </a:ext>
            </a:extLst>
          </p:cNvPr>
          <p:cNvSpPr>
            <a:spLocks noGrp="1"/>
          </p:cNvSpPr>
          <p:nvPr>
            <p:ph type="body" sz="quarter" idx="12"/>
          </p:nvPr>
        </p:nvSpPr>
        <p:spPr>
          <a:xfrm>
            <a:off x="617458" y="4355045"/>
            <a:ext cx="6929236" cy="266794"/>
          </a:xfrm>
        </p:spPr>
        <p:txBody>
          <a:bodyPr/>
          <a:lstStyle/>
          <a:p>
            <a:r>
              <a:rPr lang="en-US">
                <a:solidFill>
                  <a:srgbClr val="000000"/>
                </a:solidFill>
                <a:ea typeface="Calibri" panose="020F0502020204030204" pitchFamily="34" charset="0"/>
                <a:cs typeface="Calibri" panose="020F0502020204030204" pitchFamily="34" charset="0"/>
              </a:rPr>
              <a:t>National HIV Behavioral Surveillance—19 U.S. Cities, 2025</a:t>
            </a:r>
            <a:endParaRPr lang="en-US"/>
          </a:p>
        </p:txBody>
      </p:sp>
      <p:sp>
        <p:nvSpPr>
          <p:cNvPr id="5" name="Text Placeholder 31">
            <a:extLst>
              <a:ext uri="{FF2B5EF4-FFF2-40B4-BE49-F238E27FC236}">
                <a16:creationId xmlns:a16="http://schemas.microsoft.com/office/drawing/2014/main" id="{4287E14F-0914-59BD-C18C-FE3289A1EA1C}"/>
              </a:ext>
            </a:extLst>
          </p:cNvPr>
          <p:cNvSpPr>
            <a:spLocks noGrp="1"/>
          </p:cNvSpPr>
          <p:nvPr>
            <p:ph type="body" sz="quarter" idx="14"/>
          </p:nvPr>
        </p:nvSpPr>
        <p:spPr>
          <a:xfrm>
            <a:off x="617457" y="5507868"/>
            <a:ext cx="6929237" cy="937504"/>
          </a:xfrm>
        </p:spPr>
        <p:txBody>
          <a:bodyPr/>
          <a:lstStyle/>
          <a:p>
            <a:r>
              <a:rPr lang="en-US" altLang="en-US" i="0">
                <a:latin typeface="Arial" panose="020B0604020202020204" pitchFamily="34" charset="0"/>
              </a:rPr>
              <a:t>Division of HIV Prevention (DHP)</a:t>
            </a:r>
            <a:endParaRPr lang="en-US" i="0"/>
          </a:p>
          <a:p>
            <a:pPr lvl="0" eaLnBrk="0" fontAlgn="base" hangingPunct="0">
              <a:spcBef>
                <a:spcPct val="0"/>
              </a:spcBef>
              <a:spcAft>
                <a:spcPct val="0"/>
              </a:spcAft>
            </a:pPr>
            <a:r>
              <a:rPr lang="en-US" altLang="en-US" i="0">
                <a:latin typeface="Arial" panose="020B0604020202020204" pitchFamily="34" charset="0"/>
              </a:rPr>
              <a:t>National Center for HIV, Viral Hepatitis, STD, and TB Prevention (NCHHSTP)</a:t>
            </a:r>
          </a:p>
          <a:p>
            <a:pPr lvl="0" eaLnBrk="0" fontAlgn="base" hangingPunct="0">
              <a:spcBef>
                <a:spcPct val="0"/>
              </a:spcBef>
              <a:spcAft>
                <a:spcPct val="0"/>
              </a:spcAft>
            </a:pPr>
            <a:r>
              <a:rPr lang="en-US" altLang="en-US" i="0">
                <a:latin typeface="Arial" panose="020B0604020202020204" pitchFamily="34" charset="0"/>
              </a:rPr>
              <a:t>Centers for Disease Control and Prevention (CDC)</a:t>
            </a:r>
          </a:p>
        </p:txBody>
      </p:sp>
    </p:spTree>
    <p:extLst>
      <p:ext uri="{BB962C8B-B14F-4D97-AF65-F5344CB8AC3E}">
        <p14:creationId xmlns:p14="http://schemas.microsoft.com/office/powerpoint/2010/main" val="3929728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6D63984-73AB-1D4C-6747-836B515816C8}"/>
              </a:ext>
            </a:extLst>
          </p:cNvPr>
          <p:cNvSpPr>
            <a:spLocks noGrp="1"/>
          </p:cNvSpPr>
          <p:nvPr>
            <p:ph type="title"/>
          </p:nvPr>
        </p:nvSpPr>
        <p:spPr/>
        <p:txBody>
          <a:bodyPr/>
          <a:lstStyle/>
          <a:p>
            <a:r>
              <a:rPr lang="en-US"/>
              <a:t>What is National HIV Behavioral Surveillance (NHBS)?</a:t>
            </a:r>
          </a:p>
        </p:txBody>
      </p:sp>
      <p:sp>
        <p:nvSpPr>
          <p:cNvPr id="8" name="Text Placeholder 7">
            <a:extLst>
              <a:ext uri="{FF2B5EF4-FFF2-40B4-BE49-F238E27FC236}">
                <a16:creationId xmlns:a16="http://schemas.microsoft.com/office/drawing/2014/main" id="{09E2E3A0-62E0-7114-8148-F9844BBA4AE9}"/>
              </a:ext>
            </a:extLst>
          </p:cNvPr>
          <p:cNvSpPr>
            <a:spLocks noGrp="1"/>
          </p:cNvSpPr>
          <p:nvPr>
            <p:ph type="body" sz="quarter" idx="14"/>
          </p:nvPr>
        </p:nvSpPr>
        <p:spPr/>
        <p:txBody>
          <a:body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CDC’s comprehensive system for conducting bio-behavioral surveillance among populations disproportionately affected by HIV, including heterosexually active adults at increased risk </a:t>
            </a:r>
            <a:r>
              <a:rPr kumimoji="0" lang="en-US" sz="1800" b="0" i="0" u="none" strike="noStrike" kern="1200" cap="none" spc="0" normalizeH="0" baseline="0" noProof="0" err="1">
                <a:ln>
                  <a:noFill/>
                </a:ln>
                <a:solidFill>
                  <a:srgbClr val="032659"/>
                </a:solidFill>
                <a:effectLst/>
                <a:uLnTx/>
                <a:uFillTx/>
                <a:latin typeface="Nunito Sans Normal" pitchFamily="2" charset="77"/>
                <a:ea typeface="+mn-ea"/>
                <a:cs typeface="Arial" panose="020B0604020202020204" pitchFamily="34" charset="0"/>
              </a:rPr>
              <a:t>fo</a:t>
            </a:r>
            <a:r>
              <a:rPr lang="en-US">
                <a:solidFill>
                  <a:srgbClr val="032659"/>
                </a:solidFill>
              </a:rPr>
              <a:t>r HIV infection.</a:t>
            </a:r>
            <a:endPar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Conducted by local health departments in areas with high HIV prevalence.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NHBS data are used to:</a:t>
            </a:r>
          </a:p>
          <a:p>
            <a:pPr marL="857250" lvl="1" indent="-342900">
              <a:spcBef>
                <a:spcPts val="1000"/>
              </a:spcBef>
              <a:buFont typeface="Arial" panose="020B0604020202020204" pitchFamily="34" charset="0"/>
              <a:buChar char="•"/>
              <a:defRPr/>
            </a:pPr>
            <a:r>
              <a:rPr kumimoji="0" lang="en-US"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Identify prevalence of HIV-related behaviors, testing, and prevention;</a:t>
            </a:r>
          </a:p>
          <a:p>
            <a:pPr marL="857250" lvl="1" indent="-342900">
              <a:spcBef>
                <a:spcPts val="1000"/>
              </a:spcBef>
              <a:buFont typeface="Arial" panose="020B0604020202020204" pitchFamily="34" charset="0"/>
              <a:buChar char="•"/>
              <a:defRPr/>
            </a:pPr>
            <a:r>
              <a:rPr lang="en-US">
                <a:solidFill>
                  <a:srgbClr val="032659"/>
                </a:solidFill>
              </a:rPr>
              <a:t>Guide resource allocation and programs;</a:t>
            </a:r>
          </a:p>
          <a:p>
            <a:pPr marL="857250" lvl="1" indent="-342900">
              <a:spcBef>
                <a:spcPts val="1000"/>
              </a:spcBef>
              <a:buFont typeface="Arial" panose="020B0604020202020204" pitchFamily="34" charset="0"/>
              <a:buChar char="•"/>
              <a:defRPr/>
            </a:pPr>
            <a:r>
              <a:rPr kumimoji="0" lang="en-US"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Measure progress towards HIV goals;</a:t>
            </a:r>
          </a:p>
          <a:p>
            <a:pPr marL="857250" lvl="1" indent="-342900">
              <a:spcBef>
                <a:spcPts val="1000"/>
              </a:spcBef>
              <a:buFont typeface="Arial" panose="020B0604020202020204" pitchFamily="34" charset="0"/>
              <a:buChar char="•"/>
              <a:defRPr/>
            </a:pPr>
            <a:r>
              <a:rPr lang="en-US">
                <a:solidFill>
                  <a:srgbClr val="032659"/>
                </a:solidFill>
              </a:rPr>
              <a:t>Keep communities healthy.</a:t>
            </a:r>
            <a:endParaRPr kumimoji="0" lang="en-US"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endParaRPr>
          </a:p>
        </p:txBody>
      </p:sp>
      <p:sp>
        <p:nvSpPr>
          <p:cNvPr id="3" name="Slide Number Placeholder 2">
            <a:extLst>
              <a:ext uri="{FF2B5EF4-FFF2-40B4-BE49-F238E27FC236}">
                <a16:creationId xmlns:a16="http://schemas.microsoft.com/office/drawing/2014/main" id="{102601F1-0963-91F6-06B2-8AA9DE166FE9}"/>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2</a:t>
            </a:fld>
            <a:endParaRPr lang="en-US"/>
          </a:p>
        </p:txBody>
      </p:sp>
    </p:spTree>
    <p:extLst>
      <p:ext uri="{BB962C8B-B14F-4D97-AF65-F5344CB8AC3E}">
        <p14:creationId xmlns:p14="http://schemas.microsoft.com/office/powerpoint/2010/main" val="3348505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7696F-CE38-738E-AC94-6BDABB5A89C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4ED59DB-2368-A805-1644-832B7A79B835}"/>
              </a:ext>
            </a:extLst>
          </p:cNvPr>
          <p:cNvSpPr>
            <a:spLocks noGrp="1"/>
          </p:cNvSpPr>
          <p:nvPr>
            <p:ph type="title"/>
          </p:nvPr>
        </p:nvSpPr>
        <p:spPr/>
        <p:txBody>
          <a:bodyPr/>
          <a:lstStyle/>
          <a:p>
            <a:r>
              <a:rPr lang="en-US"/>
              <a:t>Technical Notes</a:t>
            </a:r>
          </a:p>
        </p:txBody>
      </p:sp>
      <p:sp>
        <p:nvSpPr>
          <p:cNvPr id="8" name="Text Placeholder 7">
            <a:extLst>
              <a:ext uri="{FF2B5EF4-FFF2-40B4-BE49-F238E27FC236}">
                <a16:creationId xmlns:a16="http://schemas.microsoft.com/office/drawing/2014/main" id="{F8D36D22-BB54-FA30-ABCE-9FBD592B86BD}"/>
              </a:ext>
            </a:extLst>
          </p:cNvPr>
          <p:cNvSpPr>
            <a:spLocks noGrp="1"/>
          </p:cNvSpPr>
          <p:nvPr>
            <p:ph type="body" sz="quarter" idx="14"/>
          </p:nvPr>
        </p:nvSpPr>
        <p:spPr/>
        <p:txBody>
          <a:bodyPr/>
          <a:lstStyle/>
          <a:p>
            <a:pPr marL="342900" indent="-342900">
              <a:lnSpc>
                <a:spcPct val="90000"/>
              </a:lnSpc>
              <a:spcBef>
                <a:spcPts val="1000"/>
              </a:spcBef>
              <a:defRPr/>
            </a:pPr>
            <a:r>
              <a:rPr kumimoji="0" lang="en-US" sz="24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Technical notes on National HIV Behavioral Surveillance’s (NHBS) methodology are available </a:t>
            </a:r>
            <a:r>
              <a:rPr lang="en-US" sz="2400"/>
              <a:t>in the Excel document “Tables for HIV Risk, Prevention, and Testing Behaviors Among Heterosexually Active Adults at Increased Risk for HIV Infection” found at CDC Stacks.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endParaRPr>
          </a:p>
        </p:txBody>
      </p:sp>
      <p:sp>
        <p:nvSpPr>
          <p:cNvPr id="3" name="Slide Number Placeholder 2">
            <a:extLst>
              <a:ext uri="{FF2B5EF4-FFF2-40B4-BE49-F238E27FC236}">
                <a16:creationId xmlns:a16="http://schemas.microsoft.com/office/drawing/2014/main" id="{13718346-AE06-4825-3BE0-4C5313C62049}"/>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3</a:t>
            </a:fld>
            <a:endParaRPr lang="en-US"/>
          </a:p>
        </p:txBody>
      </p:sp>
      <p:pic>
        <p:nvPicPr>
          <p:cNvPr id="2" name="Picture 1">
            <a:extLst>
              <a:ext uri="{FF2B5EF4-FFF2-40B4-BE49-F238E27FC236}">
                <a16:creationId xmlns:a16="http://schemas.microsoft.com/office/drawing/2014/main" id="{D6B7F089-D6E8-02E4-0331-1943F80904C6}"/>
              </a:ext>
              <a:ext uri="{C183D7F6-B498-43B3-948B-1728B52AA6E4}">
                <adec:decorative xmlns:adec="http://schemas.microsoft.com/office/drawing/2017/decorative" val="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3122087" y="3157472"/>
            <a:ext cx="4999358" cy="3332905"/>
          </a:xfrm>
          <a:prstGeom prst="rect">
            <a:avLst/>
          </a:prstGeom>
        </p:spPr>
      </p:pic>
    </p:spTree>
    <p:extLst>
      <p:ext uri="{BB962C8B-B14F-4D97-AF65-F5344CB8AC3E}">
        <p14:creationId xmlns:p14="http://schemas.microsoft.com/office/powerpoint/2010/main" val="3877689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AAFBD-EAB5-0A4F-9384-8AFFC9F926F5}"/>
              </a:ext>
            </a:extLst>
          </p:cNvPr>
          <p:cNvSpPr>
            <a:spLocks noGrp="1"/>
          </p:cNvSpPr>
          <p:nvPr>
            <p:ph type="title"/>
          </p:nvPr>
        </p:nvSpPr>
        <p:spPr>
          <a:xfrm>
            <a:off x="657534" y="2821201"/>
            <a:ext cx="9192521" cy="699746"/>
          </a:xfrm>
        </p:spPr>
        <p:txBody>
          <a:bodyPr/>
          <a:lstStyle/>
          <a:p>
            <a:r>
              <a:rPr lang="en-US">
                <a:solidFill>
                  <a:schemeClr val="bg1"/>
                </a:solidFill>
              </a:rPr>
              <a:t>Key Findings</a:t>
            </a:r>
          </a:p>
        </p:txBody>
      </p:sp>
    </p:spTree>
    <p:extLst>
      <p:ext uri="{BB962C8B-B14F-4D97-AF65-F5344CB8AC3E}">
        <p14:creationId xmlns:p14="http://schemas.microsoft.com/office/powerpoint/2010/main" val="4214391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E34A1-FE97-026B-41E5-EBCA38C70E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EA6E0F-7727-DDC7-DCCA-A2B11A4439D5}"/>
              </a:ext>
            </a:extLst>
          </p:cNvPr>
          <p:cNvSpPr>
            <a:spLocks noGrp="1"/>
          </p:cNvSpPr>
          <p:nvPr>
            <p:ph type="title"/>
          </p:nvPr>
        </p:nvSpPr>
        <p:spPr/>
        <p:txBody>
          <a:bodyPr/>
          <a:lstStyle/>
          <a:p>
            <a:endParaRPr lang="en-US" sz="2400">
              <a:solidFill>
                <a:srgbClr val="FFFFFF"/>
              </a:solidFill>
              <a:latin typeface="Calibri"/>
              <a:ea typeface="Calibri"/>
              <a:cs typeface="Calibri"/>
            </a:endParaRPr>
          </a:p>
          <a:p>
            <a:endParaRPr lang="en-US"/>
          </a:p>
        </p:txBody>
      </p:sp>
      <p:sp>
        <p:nvSpPr>
          <p:cNvPr id="6" name="TextBox 5">
            <a:extLst>
              <a:ext uri="{FF2B5EF4-FFF2-40B4-BE49-F238E27FC236}">
                <a16:creationId xmlns:a16="http://schemas.microsoft.com/office/drawing/2014/main" id="{900FB503-2C4D-6B55-0490-A56F75075806}"/>
              </a:ext>
            </a:extLst>
          </p:cNvPr>
          <p:cNvSpPr txBox="1"/>
          <p:nvPr/>
        </p:nvSpPr>
        <p:spPr>
          <a:xfrm>
            <a:off x="772583" y="370417"/>
            <a:ext cx="10096500"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b="1" baseline="0">
                <a:solidFill>
                  <a:srgbClr val="032659"/>
                </a:solidFill>
                <a:latin typeface="+mj-lt"/>
              </a:rPr>
              <a:t>Structural factors can negatively impact health outcomes</a:t>
            </a:r>
            <a:r>
              <a:rPr sz="2600">
                <a:latin typeface="+mj-lt"/>
                <a:ea typeface="Roboto"/>
                <a:cs typeface="Roboto"/>
              </a:rPr>
              <a:t>​</a:t>
            </a:r>
            <a:endParaRPr lang="en-US" sz="2600">
              <a:latin typeface="+mj-lt"/>
            </a:endParaRPr>
          </a:p>
          <a:p>
            <a:pPr algn="l"/>
            <a:endParaRPr lang="en-US" sz="2600">
              <a:latin typeface="+mj-lt"/>
            </a:endParaRPr>
          </a:p>
        </p:txBody>
      </p:sp>
      <p:grpSp>
        <p:nvGrpSpPr>
          <p:cNvPr id="3" name="Group 2">
            <a:extLst>
              <a:ext uri="{FF2B5EF4-FFF2-40B4-BE49-F238E27FC236}">
                <a16:creationId xmlns:a16="http://schemas.microsoft.com/office/drawing/2014/main" id="{4D930781-23E8-497C-F91E-36669EE338A8}"/>
              </a:ext>
            </a:extLst>
          </p:cNvPr>
          <p:cNvGrpSpPr/>
          <p:nvPr/>
        </p:nvGrpSpPr>
        <p:grpSpPr>
          <a:xfrm>
            <a:off x="341501" y="1019542"/>
            <a:ext cx="11850500" cy="5396718"/>
            <a:chOff x="412955" y="610868"/>
            <a:chExt cx="12137598" cy="5527465"/>
          </a:xfrm>
        </p:grpSpPr>
        <p:graphicFrame>
          <p:nvGraphicFramePr>
            <p:cNvPr id="4" name="Chart 3">
              <a:extLst>
                <a:ext uri="{FF2B5EF4-FFF2-40B4-BE49-F238E27FC236}">
                  <a16:creationId xmlns:a16="http://schemas.microsoft.com/office/drawing/2014/main" id="{473047C6-D098-DE0C-941C-D997338837B2}"/>
                </a:ext>
              </a:extLst>
            </p:cNvPr>
            <p:cNvGraphicFramePr/>
            <p:nvPr>
              <p:extLst>
                <p:ext uri="{D42A27DB-BD31-4B8C-83A1-F6EECF244321}">
                  <p14:modId xmlns:p14="http://schemas.microsoft.com/office/powerpoint/2010/main" val="2565523470"/>
                </p:ext>
              </p:extLst>
            </p:nvPr>
          </p:nvGraphicFramePr>
          <p:xfrm>
            <a:off x="2031999" y="719666"/>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7" name="Oval 6">
              <a:extLst>
                <a:ext uri="{FF2B5EF4-FFF2-40B4-BE49-F238E27FC236}">
                  <a16:creationId xmlns:a16="http://schemas.microsoft.com/office/drawing/2014/main" id="{000061DE-961E-C6D2-CB8A-BE91DA01D009}"/>
                </a:ext>
              </a:extLst>
            </p:cNvPr>
            <p:cNvSpPr/>
            <p:nvPr/>
          </p:nvSpPr>
          <p:spPr>
            <a:xfrm>
              <a:off x="4470874" y="1373964"/>
              <a:ext cx="1013582" cy="101358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Briefcase with solid fill">
              <a:extLst>
                <a:ext uri="{FF2B5EF4-FFF2-40B4-BE49-F238E27FC236}">
                  <a16:creationId xmlns:a16="http://schemas.microsoft.com/office/drawing/2014/main" id="{7B9901B4-23BD-5A42-B698-6B87077495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17140" y="1463838"/>
              <a:ext cx="863781" cy="788499"/>
            </a:xfrm>
            <a:prstGeom prst="rect">
              <a:avLst/>
            </a:prstGeom>
          </p:spPr>
        </p:pic>
        <p:sp>
          <p:nvSpPr>
            <p:cNvPr id="12" name="Oval 11">
              <a:extLst>
                <a:ext uri="{FF2B5EF4-FFF2-40B4-BE49-F238E27FC236}">
                  <a16:creationId xmlns:a16="http://schemas.microsoft.com/office/drawing/2014/main" id="{5DD85B0F-2975-17DB-B78B-4C6BD2A9F03C}"/>
                </a:ext>
              </a:extLst>
            </p:cNvPr>
            <p:cNvSpPr/>
            <p:nvPr/>
          </p:nvSpPr>
          <p:spPr>
            <a:xfrm>
              <a:off x="3797365" y="3551810"/>
              <a:ext cx="1013582" cy="101358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EDA719E-02BA-A7E0-1A9F-FFAB4EB90A95}"/>
                </a:ext>
              </a:extLst>
            </p:cNvPr>
            <p:cNvSpPr/>
            <p:nvPr/>
          </p:nvSpPr>
          <p:spPr>
            <a:xfrm>
              <a:off x="5589209" y="4800505"/>
              <a:ext cx="1013582" cy="101358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FEC3868-5602-1AA5-3687-86A2B83B02F6}"/>
                </a:ext>
              </a:extLst>
            </p:cNvPr>
            <p:cNvSpPr/>
            <p:nvPr/>
          </p:nvSpPr>
          <p:spPr>
            <a:xfrm>
              <a:off x="7381055" y="3551810"/>
              <a:ext cx="1013582" cy="101358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55A9E53-320A-6AB3-F7C7-2B3797AD1E5B}"/>
                </a:ext>
              </a:extLst>
            </p:cNvPr>
            <p:cNvSpPr/>
            <p:nvPr/>
          </p:nvSpPr>
          <p:spPr>
            <a:xfrm>
              <a:off x="6629359" y="1373964"/>
              <a:ext cx="1013582" cy="101358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First aid kit with solid fill">
              <a:extLst>
                <a:ext uri="{FF2B5EF4-FFF2-40B4-BE49-F238E27FC236}">
                  <a16:creationId xmlns:a16="http://schemas.microsoft.com/office/drawing/2014/main" id="{F341B10F-8E56-D01C-4AE8-555A1AD154BC}"/>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465787" y="3575953"/>
              <a:ext cx="863781" cy="863781"/>
            </a:xfrm>
            <a:prstGeom prst="rect">
              <a:avLst/>
            </a:prstGeom>
          </p:spPr>
        </p:pic>
        <p:pic>
          <p:nvPicPr>
            <p:cNvPr id="17" name="Graphic 16" descr="Doctor female with solid fill">
              <a:extLst>
                <a:ext uri="{FF2B5EF4-FFF2-40B4-BE49-F238E27FC236}">
                  <a16:creationId xmlns:a16="http://schemas.microsoft.com/office/drawing/2014/main" id="{E9BFE22F-2CB7-D6DF-5579-EFAE86E1469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649161" y="4821253"/>
              <a:ext cx="893677" cy="893677"/>
            </a:xfrm>
            <a:prstGeom prst="rect">
              <a:avLst/>
            </a:prstGeom>
          </p:spPr>
        </p:pic>
        <p:pic>
          <p:nvPicPr>
            <p:cNvPr id="18" name="Graphic 17" descr="Home1 with solid fill">
              <a:extLst>
                <a:ext uri="{FF2B5EF4-FFF2-40B4-BE49-F238E27FC236}">
                  <a16:creationId xmlns:a16="http://schemas.microsoft.com/office/drawing/2014/main" id="{0BF9CCDF-6454-5EC9-7BA8-FE3A6227F09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38481" y="3630256"/>
              <a:ext cx="931349" cy="755177"/>
            </a:xfrm>
            <a:prstGeom prst="rect">
              <a:avLst/>
            </a:prstGeom>
          </p:spPr>
        </p:pic>
        <p:pic>
          <p:nvPicPr>
            <p:cNvPr id="19" name="Graphic 18" descr="Jail with solid fill">
              <a:extLst>
                <a:ext uri="{FF2B5EF4-FFF2-40B4-BE49-F238E27FC236}">
                  <a16:creationId xmlns:a16="http://schemas.microsoft.com/office/drawing/2014/main" id="{678AB2E1-D209-69F6-590C-CE10A464C6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04259" y="1426196"/>
              <a:ext cx="863781" cy="863781"/>
            </a:xfrm>
            <a:prstGeom prst="rect">
              <a:avLst/>
            </a:prstGeom>
          </p:spPr>
        </p:pic>
        <p:sp>
          <p:nvSpPr>
            <p:cNvPr id="20" name="Rectangle: Rounded Corners 19">
              <a:extLst>
                <a:ext uri="{FF2B5EF4-FFF2-40B4-BE49-F238E27FC236}">
                  <a16:creationId xmlns:a16="http://schemas.microsoft.com/office/drawing/2014/main" id="{9401B104-5B3A-BCF3-55FE-915FB7A288D6}"/>
                </a:ext>
              </a:extLst>
            </p:cNvPr>
            <p:cNvSpPr/>
            <p:nvPr/>
          </p:nvSpPr>
          <p:spPr>
            <a:xfrm>
              <a:off x="412955" y="1826790"/>
              <a:ext cx="1013582" cy="1013582"/>
            </a:xfrm>
            <a:prstGeom prst="roundRect">
              <a:avLst/>
            </a:prstGeom>
            <a:solidFill>
              <a:srgbClr val="9A3B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5704CC0D-E962-08EB-C910-1204181ACEFA}"/>
                </a:ext>
              </a:extLst>
            </p:cNvPr>
            <p:cNvSpPr/>
            <p:nvPr/>
          </p:nvSpPr>
          <p:spPr>
            <a:xfrm>
              <a:off x="412955" y="4085595"/>
              <a:ext cx="1013582" cy="1013582"/>
            </a:xfrm>
            <a:prstGeom prst="roundRect">
              <a:avLst/>
            </a:prstGeom>
            <a:solidFill>
              <a:srgbClr val="007A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0EF91E0D-1969-BCE0-6FD9-6588C97A6B32}"/>
                </a:ext>
              </a:extLst>
            </p:cNvPr>
            <p:cNvSpPr/>
            <p:nvPr/>
          </p:nvSpPr>
          <p:spPr>
            <a:xfrm>
              <a:off x="9098117" y="610868"/>
              <a:ext cx="1013582" cy="1013582"/>
            </a:xfrm>
            <a:prstGeom prst="roundRect">
              <a:avLst/>
            </a:prstGeom>
            <a:solidFill>
              <a:srgbClr val="7F7F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9CB65AF0-3A52-199E-57C4-6C4161BD2054}"/>
                </a:ext>
              </a:extLst>
            </p:cNvPr>
            <p:cNvSpPr/>
            <p:nvPr/>
          </p:nvSpPr>
          <p:spPr>
            <a:xfrm>
              <a:off x="9098117" y="2869673"/>
              <a:ext cx="1013582" cy="1013582"/>
            </a:xfrm>
            <a:prstGeom prst="roundRect">
              <a:avLst/>
            </a:prstGeom>
            <a:solidFill>
              <a:srgbClr val="0033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548BD11D-B4C9-04BD-B7ED-740D7E2BBF9D}"/>
                </a:ext>
              </a:extLst>
            </p:cNvPr>
            <p:cNvSpPr/>
            <p:nvPr/>
          </p:nvSpPr>
          <p:spPr>
            <a:xfrm>
              <a:off x="9098117" y="5124751"/>
              <a:ext cx="1013582" cy="1013582"/>
            </a:xfrm>
            <a:prstGeom prst="roundRect">
              <a:avLst/>
            </a:prstGeom>
            <a:solidFill>
              <a:srgbClr val="0074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FB724BF-4E02-E182-6BB8-EE52A8E85001}"/>
                </a:ext>
              </a:extLst>
            </p:cNvPr>
            <p:cNvSpPr txBox="1"/>
            <p:nvPr/>
          </p:nvSpPr>
          <p:spPr>
            <a:xfrm>
              <a:off x="532460" y="2102748"/>
              <a:ext cx="863936" cy="472850"/>
            </a:xfrm>
            <a:prstGeom prst="rect">
              <a:avLst/>
            </a:prstGeom>
            <a:noFill/>
          </p:spPr>
          <p:txBody>
            <a:bodyPr wrap="none" rtlCol="0">
              <a:spAutoFit/>
            </a:bodyPr>
            <a:lstStyle/>
            <a:p>
              <a:r>
                <a:rPr lang="en-US" sz="2400" b="1">
                  <a:solidFill>
                    <a:srgbClr val="FFFFFF"/>
                  </a:solidFill>
                </a:rPr>
                <a:t>38%</a:t>
              </a:r>
            </a:p>
          </p:txBody>
        </p:sp>
        <p:sp>
          <p:nvSpPr>
            <p:cNvPr id="26" name="TextBox 25">
              <a:extLst>
                <a:ext uri="{FF2B5EF4-FFF2-40B4-BE49-F238E27FC236}">
                  <a16:creationId xmlns:a16="http://schemas.microsoft.com/office/drawing/2014/main" id="{8A2698C6-C97E-06A8-AB7A-8FD55388A922}"/>
                </a:ext>
              </a:extLst>
            </p:cNvPr>
            <p:cNvSpPr txBox="1"/>
            <p:nvPr/>
          </p:nvSpPr>
          <p:spPr>
            <a:xfrm>
              <a:off x="527468" y="4357565"/>
              <a:ext cx="863936" cy="472850"/>
            </a:xfrm>
            <a:prstGeom prst="rect">
              <a:avLst/>
            </a:prstGeom>
            <a:noFill/>
          </p:spPr>
          <p:txBody>
            <a:bodyPr wrap="none" rtlCol="0">
              <a:spAutoFit/>
            </a:bodyPr>
            <a:lstStyle/>
            <a:p>
              <a:r>
                <a:rPr lang="en-US" sz="2400" b="1">
                  <a:solidFill>
                    <a:srgbClr val="FFFFFF"/>
                  </a:solidFill>
                </a:rPr>
                <a:t>30%</a:t>
              </a:r>
            </a:p>
          </p:txBody>
        </p:sp>
        <p:sp>
          <p:nvSpPr>
            <p:cNvPr id="27" name="TextBox 26">
              <a:extLst>
                <a:ext uri="{FF2B5EF4-FFF2-40B4-BE49-F238E27FC236}">
                  <a16:creationId xmlns:a16="http://schemas.microsoft.com/office/drawing/2014/main" id="{4B5C667B-6396-5944-EF92-41947C29506D}"/>
                </a:ext>
              </a:extLst>
            </p:cNvPr>
            <p:cNvSpPr txBox="1"/>
            <p:nvPr/>
          </p:nvSpPr>
          <p:spPr>
            <a:xfrm>
              <a:off x="9217622" y="886826"/>
              <a:ext cx="863936" cy="472850"/>
            </a:xfrm>
            <a:prstGeom prst="rect">
              <a:avLst/>
            </a:prstGeom>
            <a:noFill/>
          </p:spPr>
          <p:txBody>
            <a:bodyPr wrap="none" rtlCol="0">
              <a:spAutoFit/>
            </a:bodyPr>
            <a:lstStyle/>
            <a:p>
              <a:r>
                <a:rPr lang="en-US" sz="2400" b="1">
                  <a:solidFill>
                    <a:srgbClr val="FFFFFF"/>
                  </a:solidFill>
                </a:rPr>
                <a:t>14%</a:t>
              </a:r>
            </a:p>
          </p:txBody>
        </p:sp>
        <p:sp>
          <p:nvSpPr>
            <p:cNvPr id="28" name="TextBox 27">
              <a:extLst>
                <a:ext uri="{FF2B5EF4-FFF2-40B4-BE49-F238E27FC236}">
                  <a16:creationId xmlns:a16="http://schemas.microsoft.com/office/drawing/2014/main" id="{359D52A8-1F22-1AEB-7027-6BEACC726E22}"/>
                </a:ext>
              </a:extLst>
            </p:cNvPr>
            <p:cNvSpPr txBox="1"/>
            <p:nvPr/>
          </p:nvSpPr>
          <p:spPr>
            <a:xfrm>
              <a:off x="9217621" y="3145631"/>
              <a:ext cx="793336" cy="472850"/>
            </a:xfrm>
            <a:prstGeom prst="rect">
              <a:avLst/>
            </a:prstGeom>
            <a:noFill/>
          </p:spPr>
          <p:txBody>
            <a:bodyPr wrap="none" rtlCol="0">
              <a:spAutoFit/>
            </a:bodyPr>
            <a:lstStyle/>
            <a:p>
              <a:r>
                <a:rPr lang="en-US" sz="2400" b="1">
                  <a:solidFill>
                    <a:srgbClr val="FFFFFF"/>
                  </a:solidFill>
                </a:rPr>
                <a:t>15%</a:t>
              </a:r>
            </a:p>
          </p:txBody>
        </p:sp>
        <p:sp>
          <p:nvSpPr>
            <p:cNvPr id="29" name="TextBox 28">
              <a:extLst>
                <a:ext uri="{FF2B5EF4-FFF2-40B4-BE49-F238E27FC236}">
                  <a16:creationId xmlns:a16="http://schemas.microsoft.com/office/drawing/2014/main" id="{DFAD8D27-EAB9-D5CF-AD39-B5F40419E303}"/>
                </a:ext>
              </a:extLst>
            </p:cNvPr>
            <p:cNvSpPr txBox="1"/>
            <p:nvPr/>
          </p:nvSpPr>
          <p:spPr>
            <a:xfrm>
              <a:off x="9217620" y="5400709"/>
              <a:ext cx="793336" cy="472850"/>
            </a:xfrm>
            <a:prstGeom prst="rect">
              <a:avLst/>
            </a:prstGeom>
            <a:noFill/>
          </p:spPr>
          <p:txBody>
            <a:bodyPr wrap="none" rtlCol="0">
              <a:spAutoFit/>
            </a:bodyPr>
            <a:lstStyle/>
            <a:p>
              <a:r>
                <a:rPr lang="en-US" sz="2400" b="1">
                  <a:solidFill>
                    <a:srgbClr val="FFFFFF"/>
                  </a:solidFill>
                </a:rPr>
                <a:t>18%</a:t>
              </a:r>
            </a:p>
          </p:txBody>
        </p:sp>
        <p:sp>
          <p:nvSpPr>
            <p:cNvPr id="30" name="TextBox 29">
              <a:extLst>
                <a:ext uri="{FF2B5EF4-FFF2-40B4-BE49-F238E27FC236}">
                  <a16:creationId xmlns:a16="http://schemas.microsoft.com/office/drawing/2014/main" id="{B987C67A-E979-F498-BB32-9D0249574F0A}"/>
                </a:ext>
              </a:extLst>
            </p:cNvPr>
            <p:cNvSpPr txBox="1"/>
            <p:nvPr/>
          </p:nvSpPr>
          <p:spPr>
            <a:xfrm>
              <a:off x="1501437" y="2093881"/>
              <a:ext cx="1460252" cy="661990"/>
            </a:xfrm>
            <a:prstGeom prst="rect">
              <a:avLst/>
            </a:prstGeom>
            <a:noFill/>
          </p:spPr>
          <p:txBody>
            <a:bodyPr wrap="none" rtlCol="0">
              <a:spAutoFit/>
            </a:bodyPr>
            <a:lstStyle/>
            <a:p>
              <a:r>
                <a:rPr lang="en-US"/>
                <a:t>Currently </a:t>
              </a:r>
            </a:p>
            <a:p>
              <a:r>
                <a:rPr lang="en-US"/>
                <a:t>unemployed</a:t>
              </a:r>
            </a:p>
          </p:txBody>
        </p:sp>
        <p:sp>
          <p:nvSpPr>
            <p:cNvPr id="31" name="TextBox 30">
              <a:extLst>
                <a:ext uri="{FF2B5EF4-FFF2-40B4-BE49-F238E27FC236}">
                  <a16:creationId xmlns:a16="http://schemas.microsoft.com/office/drawing/2014/main" id="{B66D302B-7BFB-CBA8-8E98-2DC25F59E682}"/>
                </a:ext>
              </a:extLst>
            </p:cNvPr>
            <p:cNvSpPr txBox="1"/>
            <p:nvPr/>
          </p:nvSpPr>
          <p:spPr>
            <a:xfrm>
              <a:off x="1511269" y="4418411"/>
              <a:ext cx="1359772" cy="378280"/>
            </a:xfrm>
            <a:prstGeom prst="rect">
              <a:avLst/>
            </a:prstGeom>
            <a:noFill/>
          </p:spPr>
          <p:txBody>
            <a:bodyPr wrap="none" rtlCol="0">
              <a:spAutoFit/>
            </a:bodyPr>
            <a:lstStyle/>
            <a:p>
              <a:r>
                <a:rPr lang="en-US"/>
                <a:t>Homeless*</a:t>
              </a:r>
            </a:p>
          </p:txBody>
        </p:sp>
        <p:sp>
          <p:nvSpPr>
            <p:cNvPr id="32" name="TextBox 31">
              <a:extLst>
                <a:ext uri="{FF2B5EF4-FFF2-40B4-BE49-F238E27FC236}">
                  <a16:creationId xmlns:a16="http://schemas.microsoft.com/office/drawing/2014/main" id="{07C10CB5-0CEF-6F52-F0F7-B4B5DB371CCC}"/>
                </a:ext>
              </a:extLst>
            </p:cNvPr>
            <p:cNvSpPr txBox="1"/>
            <p:nvPr/>
          </p:nvSpPr>
          <p:spPr>
            <a:xfrm>
              <a:off x="10118664" y="969327"/>
              <a:ext cx="1624106" cy="378280"/>
            </a:xfrm>
            <a:prstGeom prst="rect">
              <a:avLst/>
            </a:prstGeom>
            <a:noFill/>
          </p:spPr>
          <p:txBody>
            <a:bodyPr wrap="none" rtlCol="0">
              <a:spAutoFit/>
            </a:bodyPr>
            <a:lstStyle/>
            <a:p>
              <a:r>
                <a:rPr lang="en-US"/>
                <a:t>Incarcerated</a:t>
              </a:r>
              <a:r>
                <a:rPr lang="en-US" baseline="30000">
                  <a:latin typeface="Roboto" panose="02000000000000000000" pitchFamily="2" charset="0"/>
                  <a:ea typeface="Roboto" panose="02000000000000000000" pitchFamily="2" charset="0"/>
                  <a:cs typeface="Roboto" panose="02000000000000000000" pitchFamily="2" charset="0"/>
                </a:rPr>
                <a:t> †</a:t>
              </a:r>
              <a:endParaRPr lang="en-US"/>
            </a:p>
          </p:txBody>
        </p:sp>
        <p:sp>
          <p:nvSpPr>
            <p:cNvPr id="33" name="TextBox 32">
              <a:extLst>
                <a:ext uri="{FF2B5EF4-FFF2-40B4-BE49-F238E27FC236}">
                  <a16:creationId xmlns:a16="http://schemas.microsoft.com/office/drawing/2014/main" id="{77FD0D8A-89B8-639E-B042-F9A5DDD9D1E4}"/>
                </a:ext>
              </a:extLst>
            </p:cNvPr>
            <p:cNvSpPr txBox="1"/>
            <p:nvPr/>
          </p:nvSpPr>
          <p:spPr>
            <a:xfrm>
              <a:off x="10160000" y="3053297"/>
              <a:ext cx="1894550" cy="661990"/>
            </a:xfrm>
            <a:prstGeom prst="rect">
              <a:avLst/>
            </a:prstGeom>
            <a:noFill/>
          </p:spPr>
          <p:txBody>
            <a:bodyPr wrap="none" rtlCol="0">
              <a:spAutoFit/>
            </a:bodyPr>
            <a:lstStyle/>
            <a:p>
              <a:r>
                <a:rPr lang="en-US"/>
                <a:t>No current </a:t>
              </a:r>
            </a:p>
            <a:p>
              <a:r>
                <a:rPr lang="en-US"/>
                <a:t>health insurance</a:t>
              </a:r>
            </a:p>
          </p:txBody>
        </p:sp>
        <p:sp>
          <p:nvSpPr>
            <p:cNvPr id="34" name="TextBox 33">
              <a:extLst>
                <a:ext uri="{FF2B5EF4-FFF2-40B4-BE49-F238E27FC236}">
                  <a16:creationId xmlns:a16="http://schemas.microsoft.com/office/drawing/2014/main" id="{9C05B45B-C529-FEAC-2305-9F599926F7A9}"/>
                </a:ext>
              </a:extLst>
            </p:cNvPr>
            <p:cNvSpPr txBox="1"/>
            <p:nvPr/>
          </p:nvSpPr>
          <p:spPr>
            <a:xfrm>
              <a:off x="10118662" y="5124750"/>
              <a:ext cx="2431891" cy="945700"/>
            </a:xfrm>
            <a:prstGeom prst="rect">
              <a:avLst/>
            </a:prstGeom>
            <a:noFill/>
          </p:spPr>
          <p:txBody>
            <a:bodyPr wrap="none" lIns="91440" tIns="45720" rIns="91440" bIns="45720" rtlCol="0" anchor="t">
              <a:spAutoFit/>
            </a:bodyPr>
            <a:lstStyle/>
            <a:p>
              <a:r>
                <a:rPr lang="en-US" dirty="0"/>
                <a:t>Did not visit a health </a:t>
              </a:r>
            </a:p>
            <a:p>
              <a:r>
                <a:rPr lang="en-US" dirty="0"/>
                <a:t>care provider, </a:t>
              </a:r>
            </a:p>
            <a:p>
              <a:r>
                <a:rPr lang="en-US" dirty="0"/>
                <a:t>past 12 months</a:t>
              </a:r>
            </a:p>
          </p:txBody>
        </p:sp>
        <p:pic>
          <p:nvPicPr>
            <p:cNvPr id="35" name="Picture 2">
              <a:extLst>
                <a:ext uri="{FF2B5EF4-FFF2-40B4-BE49-F238E27FC236}">
                  <a16:creationId xmlns:a16="http://schemas.microsoft.com/office/drawing/2014/main" id="{8A7606B9-112B-E9CD-F145-02B44CEA0685}"/>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l="43386" t="42551" r="48627" b="34315"/>
            <a:stretch>
              <a:fillRect/>
            </a:stretch>
          </p:blipFill>
          <p:spPr bwMode="auto">
            <a:xfrm>
              <a:off x="5511874" y="2442181"/>
              <a:ext cx="1146746" cy="1868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 name="TextBox 36">
            <a:extLst>
              <a:ext uri="{FF2B5EF4-FFF2-40B4-BE49-F238E27FC236}">
                <a16:creationId xmlns:a16="http://schemas.microsoft.com/office/drawing/2014/main" id="{A1E01AC0-8ADB-40B4-3FF2-0C631372DB50}"/>
              </a:ext>
            </a:extLst>
          </p:cNvPr>
          <p:cNvSpPr txBox="1"/>
          <p:nvPr/>
        </p:nvSpPr>
        <p:spPr>
          <a:xfrm>
            <a:off x="583653" y="6048099"/>
            <a:ext cx="10591937" cy="769441"/>
          </a:xfrm>
          <a:prstGeom prst="rect">
            <a:avLst/>
          </a:prstGeom>
          <a:noFill/>
        </p:spPr>
        <p:txBody>
          <a:bodyPr wrap="square" lIns="91440" tIns="45720" rIns="91440" bIns="45720" rtlCol="0" anchor="t">
            <a:spAutoFit/>
          </a:bodyPr>
          <a:lstStyle/>
          <a:p>
            <a:pPr defTabSz="1219170" eaLnBrk="0" fontAlgn="base" hangingPunct="0">
              <a:spcBef>
                <a:spcPct val="0"/>
              </a:spcBef>
              <a:spcAft>
                <a:spcPct val="0"/>
              </a:spcAft>
            </a:pPr>
            <a:r>
              <a:rPr lang="en-US" sz="1100">
                <a:solidFill>
                  <a:srgbClr val="032659"/>
                </a:solidFill>
                <a:ea typeface="Calibri" panose="020F0502020204030204" pitchFamily="34" charset="0"/>
                <a:cs typeface="Calibri" panose="020F0502020204030204" pitchFamily="34" charset="0"/>
              </a:rPr>
              <a:t>*Living on the street, in a shelter, in a single-room–occupancy hotel, </a:t>
            </a:r>
          </a:p>
          <a:p>
            <a:pPr defTabSz="1219170" eaLnBrk="0" fontAlgn="base" hangingPunct="0">
              <a:spcBef>
                <a:spcPct val="0"/>
              </a:spcBef>
              <a:spcAft>
                <a:spcPct val="0"/>
              </a:spcAft>
            </a:pPr>
            <a:r>
              <a:rPr lang="en-US" sz="1100">
                <a:solidFill>
                  <a:srgbClr val="032659"/>
                </a:solidFill>
                <a:ea typeface="Calibri" panose="020F0502020204030204" pitchFamily="34" charset="0"/>
                <a:cs typeface="Calibri" panose="020F0502020204030204" pitchFamily="34" charset="0"/>
              </a:rPr>
              <a:t>or in a car in the 12 months before the interview.</a:t>
            </a:r>
          </a:p>
          <a:p>
            <a:pPr defTabSz="1219170" eaLnBrk="0" fontAlgn="base" hangingPunct="0">
              <a:spcBef>
                <a:spcPct val="0"/>
              </a:spcBef>
              <a:spcAft>
                <a:spcPct val="0"/>
              </a:spcAft>
            </a:pPr>
            <a:r>
              <a:rPr lang="en-US" sz="1100" baseline="30000">
                <a:solidFill>
                  <a:srgbClr val="032659"/>
                </a:solidFill>
              </a:rPr>
              <a:t>† </a:t>
            </a:r>
            <a:r>
              <a:rPr lang="en-US" sz="1100">
                <a:solidFill>
                  <a:srgbClr val="032659"/>
                </a:solidFill>
                <a:ea typeface="Calibri" panose="020F0502020204030204" pitchFamily="34" charset="0"/>
                <a:cs typeface="Calibri" panose="020F0502020204030204" pitchFamily="34" charset="0"/>
              </a:rPr>
              <a:t>Held in a detention center, jail, or prison for more than 24 hours in the 12 months before the interview.</a:t>
            </a:r>
          </a:p>
          <a:p>
            <a:r>
              <a:rPr lang="en-US" sz="1100">
                <a:solidFill>
                  <a:srgbClr val="032659"/>
                </a:solidFill>
              </a:rPr>
              <a:t>Data Source: National HIV Behavioral Surveillance—19 U.S. cities, 2025; Data Tables, Table 2</a:t>
            </a:r>
          </a:p>
        </p:txBody>
      </p:sp>
    </p:spTree>
    <p:extLst>
      <p:ext uri="{BB962C8B-B14F-4D97-AF65-F5344CB8AC3E}">
        <p14:creationId xmlns:p14="http://schemas.microsoft.com/office/powerpoint/2010/main" val="1173394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E98C6-6969-94E1-3F1F-824DA10D7233}"/>
            </a:ext>
          </a:extLst>
        </p:cNvPr>
        <p:cNvGrpSpPr/>
        <p:nvPr/>
      </p:nvGrpSpPr>
      <p:grpSpPr>
        <a:xfrm>
          <a:off x="0" y="0"/>
          <a:ext cx="0" cy="0"/>
          <a:chOff x="0" y="0"/>
          <a:chExt cx="0" cy="0"/>
        </a:xfrm>
      </p:grpSpPr>
      <p:sp>
        <p:nvSpPr>
          <p:cNvPr id="7" name="Title 5">
            <a:extLst>
              <a:ext uri="{FF2B5EF4-FFF2-40B4-BE49-F238E27FC236}">
                <a16:creationId xmlns:a16="http://schemas.microsoft.com/office/drawing/2014/main" id="{F1E3D3A2-11F2-D5C9-9D5B-64170936968F}"/>
              </a:ext>
            </a:extLst>
          </p:cNvPr>
          <p:cNvSpPr txBox="1">
            <a:spLocks/>
          </p:cNvSpPr>
          <p:nvPr/>
        </p:nvSpPr>
        <p:spPr>
          <a:xfrm>
            <a:off x="774402" y="367623"/>
            <a:ext cx="10170118" cy="645231"/>
          </a:xfrm>
          <a:prstGeom prst="rect">
            <a:avLst/>
          </a:prstGeom>
        </p:spPr>
        <p:txBody>
          <a:bodyPr vert="horz" wrap="square" lIns="0" tIns="0" rIns="0" bIns="0" rtlCol="0" anchor="ctr">
            <a:noAutofit/>
          </a:bodyPr>
          <a:lstStyle>
            <a:lvl1pPr algn="l" defTabSz="914400" rtl="0" eaLnBrk="1" latinLnBrk="0" hangingPunct="1">
              <a:lnSpc>
                <a:spcPct val="100000"/>
              </a:lnSpc>
              <a:spcBef>
                <a:spcPct val="0"/>
              </a:spcBef>
              <a:buNone/>
              <a:defRPr sz="2600" b="1" kern="1200">
                <a:solidFill>
                  <a:schemeClr val="tx1"/>
                </a:solidFill>
                <a:latin typeface="Roboto" panose="02000000000000000000" pitchFamily="2" charset="0"/>
                <a:ea typeface="Roboto" panose="02000000000000000000" pitchFamily="2" charset="0"/>
                <a:cs typeface="Arial" panose="020B0604020202020204" pitchFamily="34" charset="0"/>
              </a:defRPr>
            </a:lvl1pPr>
          </a:lstStyle>
          <a:p>
            <a:r>
              <a:rPr lang="en-US" dirty="0">
                <a:solidFill>
                  <a:srgbClr val="032659"/>
                </a:solidFill>
                <a:latin typeface="Roboto"/>
                <a:ea typeface="Roboto"/>
                <a:cs typeface="Roboto"/>
              </a:rPr>
              <a:t>Most heterosexually active adults at increased risk for HIV </a:t>
            </a:r>
            <a:r>
              <a:rPr lang="en-US">
                <a:solidFill>
                  <a:srgbClr val="032659"/>
                </a:solidFill>
                <a:latin typeface="Roboto"/>
                <a:ea typeface="Roboto"/>
                <a:cs typeface="Roboto"/>
              </a:rPr>
              <a:t>infection have been tested for HIV at least once</a:t>
            </a:r>
            <a:endParaRPr lang="en-US"/>
          </a:p>
        </p:txBody>
      </p:sp>
      <p:sp>
        <p:nvSpPr>
          <p:cNvPr id="8" name="TextBox 7">
            <a:extLst>
              <a:ext uri="{FF2B5EF4-FFF2-40B4-BE49-F238E27FC236}">
                <a16:creationId xmlns:a16="http://schemas.microsoft.com/office/drawing/2014/main" id="{10DA6472-8316-B7D0-8AFA-09072A387E9B}"/>
              </a:ext>
            </a:extLst>
          </p:cNvPr>
          <p:cNvSpPr txBox="1"/>
          <p:nvPr/>
        </p:nvSpPr>
        <p:spPr>
          <a:xfrm>
            <a:off x="774402" y="5738342"/>
            <a:ext cx="10487765" cy="738664"/>
          </a:xfrm>
          <a:prstGeom prst="rect">
            <a:avLst/>
          </a:prstGeom>
          <a:noFill/>
        </p:spPr>
        <p:txBody>
          <a:bodyPr wrap="square" rtlCol="0">
            <a:spAutoFit/>
          </a:bodyPr>
          <a:lstStyle/>
          <a:p>
            <a:endParaRPr lang="en-US" sz="1400" dirty="0">
              <a:solidFill>
                <a:srgbClr val="0057B7"/>
              </a:solidFill>
            </a:endParaRPr>
          </a:p>
          <a:p>
            <a:endParaRPr lang="en-US" sz="1400" dirty="0">
              <a:solidFill>
                <a:srgbClr val="0057B7"/>
              </a:solidFill>
            </a:endParaRPr>
          </a:p>
          <a:p>
            <a:r>
              <a:rPr lang="en-US" sz="1400" dirty="0"/>
              <a:t>Data Source: National HIV Behavioral Surveillance—19 U.S. cities, 2025; Data Tables, Table 4a</a:t>
            </a:r>
          </a:p>
        </p:txBody>
      </p:sp>
      <p:graphicFrame>
        <p:nvGraphicFramePr>
          <p:cNvPr id="9" name="Chart 8" descr="Infographic: 78% ever tested for HIV; CDC recommends all sexually-active people ages 13 through 64 get tested for HIV at least once as part of routine health care.&#10;The graphic states that CDC recommends all sexually-active people ages 13-64 get tested for HIV at least once as part of routine health care.&#10;Key data:&#10;78% of heterosexually active adults reported ever getting tested for HIV.&#10;">
            <a:extLst>
              <a:ext uri="{FF2B5EF4-FFF2-40B4-BE49-F238E27FC236}">
                <a16:creationId xmlns:a16="http://schemas.microsoft.com/office/drawing/2014/main" id="{44902D86-B83E-9F13-E3F4-0983222AFD9A}"/>
              </a:ext>
            </a:extLst>
          </p:cNvPr>
          <p:cNvGraphicFramePr/>
          <p:nvPr>
            <p:extLst>
              <p:ext uri="{D42A27DB-BD31-4B8C-83A1-F6EECF244321}">
                <p14:modId xmlns:p14="http://schemas.microsoft.com/office/powerpoint/2010/main" val="3116888385"/>
              </p:ext>
            </p:extLst>
          </p:nvPr>
        </p:nvGraphicFramePr>
        <p:xfrm>
          <a:off x="1410553" y="2098431"/>
          <a:ext cx="8897815" cy="51025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9540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ED6B6-73A4-AE2A-1F6A-C56BA252A4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ECB634-C838-B365-3FC5-6429DA3CDB9F}"/>
              </a:ext>
            </a:extLst>
          </p:cNvPr>
          <p:cNvSpPr>
            <a:spLocks noGrp="1"/>
          </p:cNvSpPr>
          <p:nvPr>
            <p:ph type="title"/>
          </p:nvPr>
        </p:nvSpPr>
        <p:spPr>
          <a:xfrm>
            <a:off x="774402" y="1059995"/>
            <a:ext cx="10170118" cy="645231"/>
          </a:xfrm>
        </p:spPr>
        <p:txBody>
          <a:bodyPr/>
          <a:lstStyle/>
          <a:p>
            <a:pPr fontAlgn="base"/>
            <a:r>
              <a:rPr lang="en-US" dirty="0"/>
              <a:t>Unprotected sex is common among heterosexually active adults at increased risk for HIV infection</a:t>
            </a:r>
            <a:r>
              <a:rPr lang="en-US" b="0" dirty="0"/>
              <a:t>​</a:t>
            </a:r>
            <a:br>
              <a:rPr lang="en-US" b="0" dirty="0"/>
            </a:br>
            <a:r>
              <a:rPr lang="en-US" b="0" dirty="0"/>
              <a:t>​</a:t>
            </a:r>
            <a:br>
              <a:rPr lang="en-US" b="0" dirty="0"/>
            </a:br>
            <a:endParaRPr lang="en-US" dirty="0">
              <a:solidFill>
                <a:srgbClr val="032659"/>
              </a:solidFill>
              <a:latin typeface="Roboto"/>
              <a:ea typeface="Roboto"/>
              <a:cs typeface="Roboto"/>
            </a:endParaRPr>
          </a:p>
          <a:p>
            <a:endParaRPr lang="en-US" dirty="0">
              <a:latin typeface="Roboto"/>
              <a:ea typeface="Roboto"/>
              <a:cs typeface="Arial"/>
            </a:endParaRPr>
          </a:p>
        </p:txBody>
      </p:sp>
      <p:sp>
        <p:nvSpPr>
          <p:cNvPr id="5" name="Slide Number Placeholder 4">
            <a:extLst>
              <a:ext uri="{FF2B5EF4-FFF2-40B4-BE49-F238E27FC236}">
                <a16:creationId xmlns:a16="http://schemas.microsoft.com/office/drawing/2014/main" id="{E8360703-4181-A134-9DE6-4FF7DE828568}"/>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7</a:t>
            </a:fld>
            <a:endParaRPr lang="en-US"/>
          </a:p>
        </p:txBody>
      </p:sp>
      <p:sp>
        <p:nvSpPr>
          <p:cNvPr id="7" name="TextBox 6">
            <a:extLst>
              <a:ext uri="{FF2B5EF4-FFF2-40B4-BE49-F238E27FC236}">
                <a16:creationId xmlns:a16="http://schemas.microsoft.com/office/drawing/2014/main" id="{07C6ACD9-E4F3-4A37-8158-A0A5D29B1B1D}"/>
              </a:ext>
            </a:extLst>
          </p:cNvPr>
          <p:cNvSpPr txBox="1"/>
          <p:nvPr/>
        </p:nvSpPr>
        <p:spPr>
          <a:xfrm>
            <a:off x="774402" y="5735011"/>
            <a:ext cx="10591937" cy="1169551"/>
          </a:xfrm>
          <a:prstGeom prst="rect">
            <a:avLst/>
          </a:prstGeom>
          <a:noFill/>
        </p:spPr>
        <p:txBody>
          <a:bodyPr wrap="square" rtlCol="0">
            <a:spAutoFit/>
          </a:bodyPr>
          <a:lstStyle/>
          <a:p>
            <a:r>
              <a:rPr lang="en-US" sz="1400" dirty="0"/>
              <a:t>“Unprotected sex” refers to sex with a partner of different or unknown HIV status without the participant’s use of either condoms or HIV medications (i.e., HIV preexposure prophylaxis or HIV antiretroviral treatment) the last time they had sex. The measure assumes the participant does not know if their partner is taking HIV medications.</a:t>
            </a:r>
          </a:p>
          <a:p>
            <a:endParaRPr lang="en-US" sz="1400" dirty="0"/>
          </a:p>
          <a:p>
            <a:r>
              <a:rPr lang="en-US" sz="1400" dirty="0"/>
              <a:t>Data Source: National HIV Behavioral Surveillance—19 U.S. cities, 2025; Data Tables, Tables 6-7</a:t>
            </a:r>
          </a:p>
        </p:txBody>
      </p:sp>
      <p:sp>
        <p:nvSpPr>
          <p:cNvPr id="9" name="Title 1">
            <a:extLst>
              <a:ext uri="{FF2B5EF4-FFF2-40B4-BE49-F238E27FC236}">
                <a16:creationId xmlns:a16="http://schemas.microsoft.com/office/drawing/2014/main" id="{824FA5E7-BD6C-2DA5-77FF-A01A31248DB8}"/>
              </a:ext>
            </a:extLst>
          </p:cNvPr>
          <p:cNvSpPr txBox="1">
            <a:spLocks/>
          </p:cNvSpPr>
          <p:nvPr/>
        </p:nvSpPr>
        <p:spPr>
          <a:xfrm>
            <a:off x="2279974" y="1478466"/>
            <a:ext cx="7632053" cy="861776"/>
          </a:xfrm>
          <a:prstGeom prst="rect">
            <a:avLst/>
          </a:prstGeom>
        </p:spPr>
        <p:txBody>
          <a:bodyPr anchor="ctr"/>
          <a:lstStyle>
            <a:lvl1pPr algn="l" rtl="0" eaLnBrk="0" fontAlgn="base" hangingPunct="0">
              <a:lnSpc>
                <a:spcPts val="3000"/>
              </a:lnSpc>
              <a:spcBef>
                <a:spcPct val="0"/>
              </a:spcBef>
              <a:spcAft>
                <a:spcPct val="0"/>
              </a:spcAft>
              <a:defRPr sz="2800" b="1" kern="1200" baseline="0">
                <a:solidFill>
                  <a:srgbClr val="0057B7"/>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gn="ctr" defTabSz="1219170">
              <a:lnSpc>
                <a:spcPct val="100000"/>
              </a:lnSpc>
              <a:spcBef>
                <a:spcPct val="20000"/>
              </a:spcBef>
              <a:buClr>
                <a:srgbClr val="0033A1"/>
              </a:buClr>
              <a:defRPr/>
            </a:pPr>
            <a:r>
              <a:rPr lang="en-US" sz="2133" dirty="0">
                <a:solidFill>
                  <a:srgbClr val="575653"/>
                </a:solidFill>
                <a:latin typeface="Roboto" panose="02000000000000000000" pitchFamily="2" charset="0"/>
                <a:ea typeface="Roboto" panose="02000000000000000000" pitchFamily="2" charset="0"/>
                <a:cs typeface="Roboto" panose="02000000000000000000" pitchFamily="2" charset="0"/>
              </a:rPr>
              <a:t>Unprotected sex among HIV-negative participants</a:t>
            </a:r>
            <a:endParaRPr lang="en-US" sz="1867" dirty="0">
              <a:solidFill>
                <a:srgbClr val="575653"/>
              </a:solidFill>
              <a:latin typeface="Roboto" panose="02000000000000000000" pitchFamily="2" charset="0"/>
              <a:ea typeface="Roboto" panose="02000000000000000000" pitchFamily="2" charset="0"/>
              <a:cs typeface="Roboto" panose="02000000000000000000" pitchFamily="2" charset="0"/>
            </a:endParaRPr>
          </a:p>
        </p:txBody>
      </p:sp>
      <p:sp>
        <p:nvSpPr>
          <p:cNvPr id="10" name="TextBox 9">
            <a:extLst>
              <a:ext uri="{FF2B5EF4-FFF2-40B4-BE49-F238E27FC236}">
                <a16:creationId xmlns:a16="http://schemas.microsoft.com/office/drawing/2014/main" id="{C59CAC45-CF3E-C85B-378B-5F9DAE9B256B}"/>
              </a:ext>
            </a:extLst>
          </p:cNvPr>
          <p:cNvSpPr txBox="1"/>
          <p:nvPr/>
        </p:nvSpPr>
        <p:spPr>
          <a:xfrm>
            <a:off x="2378241" y="5142070"/>
            <a:ext cx="3348799" cy="492443"/>
          </a:xfrm>
          <a:prstGeom prst="rect">
            <a:avLst/>
          </a:prstGeom>
          <a:noFill/>
        </p:spPr>
        <p:txBody>
          <a:bodyPr wrap="square" lIns="121920" tIns="60960" rIns="121920" bIns="60960" rtlCol="0" anchor="t">
            <a:spAutoFit/>
          </a:bodyPr>
          <a:lstStyle/>
          <a:p>
            <a:pPr algn="ctr" defTabSz="1219170" eaLnBrk="0" fontAlgn="base" hangingPunct="0">
              <a:spcBef>
                <a:spcPct val="0"/>
              </a:spcBef>
              <a:spcAft>
                <a:spcPct val="0"/>
              </a:spcAft>
            </a:pPr>
            <a:r>
              <a:rPr lang="en-US" sz="2400" b="1">
                <a:solidFill>
                  <a:srgbClr val="732161"/>
                </a:solidFill>
                <a:latin typeface="Roboto" panose="02000000000000000000" pitchFamily="2" charset="0"/>
                <a:ea typeface="Roboto" panose="02000000000000000000" pitchFamily="2" charset="0"/>
                <a:cs typeface="Roboto" panose="02000000000000000000" pitchFamily="2" charset="0"/>
              </a:rPr>
              <a:t>Females</a:t>
            </a:r>
          </a:p>
        </p:txBody>
      </p:sp>
      <p:graphicFrame>
        <p:nvGraphicFramePr>
          <p:cNvPr id="12" name="Chart 11" descr="Infographic: 53% of females reported unprotected sex.&#10;">
            <a:extLst>
              <a:ext uri="{FF2B5EF4-FFF2-40B4-BE49-F238E27FC236}">
                <a16:creationId xmlns:a16="http://schemas.microsoft.com/office/drawing/2014/main" id="{3F43B682-9AEB-1211-ED10-ACC075BEDC51}"/>
              </a:ext>
            </a:extLst>
          </p:cNvPr>
          <p:cNvGraphicFramePr>
            <a:graphicFrameLocks/>
          </p:cNvGraphicFramePr>
          <p:nvPr>
            <p:extLst>
              <p:ext uri="{D42A27DB-BD31-4B8C-83A1-F6EECF244321}">
                <p14:modId xmlns:p14="http://schemas.microsoft.com/office/powerpoint/2010/main" val="1536370806"/>
              </p:ext>
            </p:extLst>
          </p:nvPr>
        </p:nvGraphicFramePr>
        <p:xfrm>
          <a:off x="2580015" y="2187472"/>
          <a:ext cx="2945250" cy="251501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C223B9DD-8F94-FD26-A34E-0DADB11E89D5}"/>
              </a:ext>
            </a:extLst>
          </p:cNvPr>
          <p:cNvSpPr txBox="1"/>
          <p:nvPr/>
        </p:nvSpPr>
        <p:spPr>
          <a:xfrm>
            <a:off x="6158982" y="5142070"/>
            <a:ext cx="3348799" cy="492443"/>
          </a:xfrm>
          <a:prstGeom prst="rect">
            <a:avLst/>
          </a:prstGeom>
          <a:noFill/>
        </p:spPr>
        <p:txBody>
          <a:bodyPr wrap="square" lIns="121920" tIns="60960" rIns="121920" bIns="60960" rtlCol="0" anchor="t">
            <a:spAutoFit/>
          </a:bodyPr>
          <a:lstStyle/>
          <a:p>
            <a:pPr algn="ctr" defTabSz="1219170" eaLnBrk="0" fontAlgn="base" hangingPunct="0">
              <a:spcBef>
                <a:spcPct val="0"/>
              </a:spcBef>
              <a:spcAft>
                <a:spcPct val="0"/>
              </a:spcAft>
            </a:pPr>
            <a:r>
              <a:rPr lang="en-US" sz="2400" b="1" dirty="0">
                <a:solidFill>
                  <a:srgbClr val="732161"/>
                </a:solidFill>
                <a:latin typeface="Roboto" panose="02000000000000000000" pitchFamily="2" charset="0"/>
                <a:ea typeface="Roboto" panose="02000000000000000000" pitchFamily="2" charset="0"/>
                <a:cs typeface="Roboto" panose="02000000000000000000" pitchFamily="2" charset="0"/>
              </a:rPr>
              <a:t>Males</a:t>
            </a:r>
          </a:p>
        </p:txBody>
      </p:sp>
      <p:graphicFrame>
        <p:nvGraphicFramePr>
          <p:cNvPr id="16" name="Chart 15" descr="Infographic: 53% of females reported unprotected sex.&#10;">
            <a:extLst>
              <a:ext uri="{FF2B5EF4-FFF2-40B4-BE49-F238E27FC236}">
                <a16:creationId xmlns:a16="http://schemas.microsoft.com/office/drawing/2014/main" id="{4242C0BA-949A-5623-EEB5-2E3CA89C3A2A}"/>
              </a:ext>
            </a:extLst>
          </p:cNvPr>
          <p:cNvGraphicFramePr>
            <a:graphicFrameLocks/>
          </p:cNvGraphicFramePr>
          <p:nvPr>
            <p:extLst>
              <p:ext uri="{D42A27DB-BD31-4B8C-83A1-F6EECF244321}">
                <p14:modId xmlns:p14="http://schemas.microsoft.com/office/powerpoint/2010/main" val="2346667838"/>
              </p:ext>
            </p:extLst>
          </p:nvPr>
        </p:nvGraphicFramePr>
        <p:xfrm>
          <a:off x="6360756" y="2187472"/>
          <a:ext cx="2945250" cy="2515019"/>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a:extLst>
              <a:ext uri="{FF2B5EF4-FFF2-40B4-BE49-F238E27FC236}">
                <a16:creationId xmlns:a16="http://schemas.microsoft.com/office/drawing/2014/main" id="{BB76B6A8-1790-6A54-CAEA-08DAB0C762B7}"/>
              </a:ext>
            </a:extLst>
          </p:cNvPr>
          <p:cNvSpPr/>
          <p:nvPr/>
        </p:nvSpPr>
        <p:spPr>
          <a:xfrm>
            <a:off x="216310" y="6304652"/>
            <a:ext cx="294967" cy="3860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7272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54B07-8F8A-34B3-B9E8-5D8580AC0A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30655-AB48-3282-3989-E3C004C0373E}"/>
              </a:ext>
            </a:extLst>
          </p:cNvPr>
          <p:cNvSpPr>
            <a:spLocks noGrp="1"/>
          </p:cNvSpPr>
          <p:nvPr>
            <p:ph type="title"/>
          </p:nvPr>
        </p:nvSpPr>
        <p:spPr>
          <a:xfrm>
            <a:off x="774402" y="718143"/>
            <a:ext cx="10170118" cy="645231"/>
          </a:xfrm>
        </p:spPr>
        <p:txBody>
          <a:bodyPr/>
          <a:lstStyle/>
          <a:p>
            <a:r>
              <a:rPr kumimoji="0" lang="en-US" sz="2600" b="1" i="0" u="none" strike="noStrike" kern="1200" cap="none" spc="0" normalizeH="0" baseline="0" noProof="0" dirty="0">
                <a:ln>
                  <a:noFill/>
                </a:ln>
                <a:solidFill>
                  <a:srgbClr val="032659"/>
                </a:solidFill>
                <a:effectLst/>
                <a:uLnTx/>
                <a:uFillTx/>
                <a:latin typeface="Roboto"/>
                <a:ea typeface="Roboto"/>
                <a:cs typeface="Roboto"/>
              </a:rPr>
              <a:t>Some heterosexually active adults at increased risk for HIV infection engage in exchange sex </a:t>
            </a:r>
            <a:endParaRPr lang="en-US" sz="1400" dirty="0">
              <a:latin typeface="Roboto"/>
              <a:ea typeface="Roboto"/>
              <a:cs typeface="Arial"/>
            </a:endParaRPr>
          </a:p>
        </p:txBody>
      </p:sp>
      <p:sp>
        <p:nvSpPr>
          <p:cNvPr id="10" name="TextBox 9">
            <a:extLst>
              <a:ext uri="{FF2B5EF4-FFF2-40B4-BE49-F238E27FC236}">
                <a16:creationId xmlns:a16="http://schemas.microsoft.com/office/drawing/2014/main" id="{1FDDD069-467C-C1CB-F843-EE3821BC63E5}"/>
              </a:ext>
            </a:extLst>
          </p:cNvPr>
          <p:cNvSpPr txBox="1"/>
          <p:nvPr/>
        </p:nvSpPr>
        <p:spPr>
          <a:xfrm>
            <a:off x="2378241" y="5142070"/>
            <a:ext cx="3348799" cy="492443"/>
          </a:xfrm>
          <a:prstGeom prst="rect">
            <a:avLst/>
          </a:prstGeom>
          <a:noFill/>
        </p:spPr>
        <p:txBody>
          <a:bodyPr wrap="square" lIns="121920" tIns="60960" rIns="121920" bIns="60960" rtlCol="0" anchor="t">
            <a:spAutoFit/>
          </a:bodyPr>
          <a:lstStyle/>
          <a:p>
            <a:pPr algn="ctr" defTabSz="1219170" eaLnBrk="0" fontAlgn="base" hangingPunct="0">
              <a:spcBef>
                <a:spcPct val="0"/>
              </a:spcBef>
              <a:spcAft>
                <a:spcPct val="0"/>
              </a:spcAft>
            </a:pPr>
            <a:r>
              <a:rPr lang="en-US" sz="2400" b="1">
                <a:solidFill>
                  <a:srgbClr val="732161"/>
                </a:solidFill>
                <a:latin typeface="Roboto" panose="02000000000000000000" pitchFamily="2" charset="0"/>
                <a:ea typeface="Roboto" panose="02000000000000000000" pitchFamily="2" charset="0"/>
                <a:cs typeface="Roboto" panose="02000000000000000000" pitchFamily="2" charset="0"/>
              </a:rPr>
              <a:t>Females*</a:t>
            </a:r>
          </a:p>
        </p:txBody>
      </p:sp>
      <p:graphicFrame>
        <p:nvGraphicFramePr>
          <p:cNvPr id="12" name="Chart 11" descr="Infographic: 53% of females reported unprotected sex.&#10;">
            <a:extLst>
              <a:ext uri="{FF2B5EF4-FFF2-40B4-BE49-F238E27FC236}">
                <a16:creationId xmlns:a16="http://schemas.microsoft.com/office/drawing/2014/main" id="{1FF4CC1F-ADC0-FF6C-7F23-4B577FBD671B}"/>
              </a:ext>
            </a:extLst>
          </p:cNvPr>
          <p:cNvGraphicFramePr>
            <a:graphicFrameLocks/>
          </p:cNvGraphicFramePr>
          <p:nvPr>
            <p:extLst>
              <p:ext uri="{D42A27DB-BD31-4B8C-83A1-F6EECF244321}">
                <p14:modId xmlns:p14="http://schemas.microsoft.com/office/powerpoint/2010/main" val="1260188326"/>
              </p:ext>
            </p:extLst>
          </p:nvPr>
        </p:nvGraphicFramePr>
        <p:xfrm>
          <a:off x="2580015" y="2187472"/>
          <a:ext cx="2945250" cy="251501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DA0255ED-816A-6EBA-1E00-60C9B73B5CF2}"/>
              </a:ext>
            </a:extLst>
          </p:cNvPr>
          <p:cNvSpPr txBox="1"/>
          <p:nvPr/>
        </p:nvSpPr>
        <p:spPr>
          <a:xfrm>
            <a:off x="6158982" y="5142070"/>
            <a:ext cx="3348799" cy="492443"/>
          </a:xfrm>
          <a:prstGeom prst="rect">
            <a:avLst/>
          </a:prstGeom>
          <a:noFill/>
        </p:spPr>
        <p:txBody>
          <a:bodyPr wrap="square" lIns="121920" tIns="60960" rIns="121920" bIns="60960" rtlCol="0" anchor="t">
            <a:spAutoFit/>
          </a:bodyPr>
          <a:lstStyle/>
          <a:p>
            <a:pPr algn="ctr" defTabSz="1219170" eaLnBrk="0" fontAlgn="base" hangingPunct="0">
              <a:spcBef>
                <a:spcPct val="0"/>
              </a:spcBef>
              <a:spcAft>
                <a:spcPct val="0"/>
              </a:spcAft>
            </a:pPr>
            <a:r>
              <a:rPr lang="en-US" sz="2400" b="1">
                <a:solidFill>
                  <a:srgbClr val="732161"/>
                </a:solidFill>
                <a:latin typeface="Roboto" panose="02000000000000000000" pitchFamily="2" charset="0"/>
                <a:ea typeface="Roboto" panose="02000000000000000000" pitchFamily="2" charset="0"/>
                <a:cs typeface="Roboto" panose="02000000000000000000" pitchFamily="2" charset="0"/>
              </a:rPr>
              <a:t>Males</a:t>
            </a:r>
            <a:r>
              <a:rPr lang="en-US" sz="2400" b="1" baseline="30000">
                <a:solidFill>
                  <a:srgbClr val="732161"/>
                </a:solidFill>
                <a:latin typeface="Roboto" panose="02000000000000000000" pitchFamily="2" charset="0"/>
                <a:ea typeface="Roboto" panose="02000000000000000000" pitchFamily="2" charset="0"/>
                <a:cs typeface="Roboto" panose="02000000000000000000" pitchFamily="2" charset="0"/>
              </a:rPr>
              <a:t>†</a:t>
            </a:r>
            <a:endParaRPr lang="en-US" sz="2400" b="1">
              <a:solidFill>
                <a:srgbClr val="732161"/>
              </a:solidFill>
              <a:latin typeface="Roboto" panose="02000000000000000000" pitchFamily="2" charset="0"/>
              <a:ea typeface="Roboto" panose="02000000000000000000" pitchFamily="2" charset="0"/>
              <a:cs typeface="Roboto" panose="02000000000000000000" pitchFamily="2" charset="0"/>
            </a:endParaRPr>
          </a:p>
        </p:txBody>
      </p:sp>
      <p:graphicFrame>
        <p:nvGraphicFramePr>
          <p:cNvPr id="16" name="Chart 15" descr="Infographic: 53% of females reported unprotected sex.&#10;">
            <a:extLst>
              <a:ext uri="{FF2B5EF4-FFF2-40B4-BE49-F238E27FC236}">
                <a16:creationId xmlns:a16="http://schemas.microsoft.com/office/drawing/2014/main" id="{0E86E7AC-F15D-83B0-484B-BD26996A5D4E}"/>
              </a:ext>
            </a:extLst>
          </p:cNvPr>
          <p:cNvGraphicFramePr>
            <a:graphicFrameLocks/>
          </p:cNvGraphicFramePr>
          <p:nvPr>
            <p:extLst>
              <p:ext uri="{D42A27DB-BD31-4B8C-83A1-F6EECF244321}">
                <p14:modId xmlns:p14="http://schemas.microsoft.com/office/powerpoint/2010/main" val="4288657091"/>
              </p:ext>
            </p:extLst>
          </p:nvPr>
        </p:nvGraphicFramePr>
        <p:xfrm>
          <a:off x="6360756" y="2187472"/>
          <a:ext cx="2945250" cy="2515019"/>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95F296C2-6C09-0957-F52C-AC92EF0B3BE5}"/>
              </a:ext>
            </a:extLst>
          </p:cNvPr>
          <p:cNvSpPr txBox="1"/>
          <p:nvPr/>
        </p:nvSpPr>
        <p:spPr>
          <a:xfrm>
            <a:off x="774402" y="5735011"/>
            <a:ext cx="10591937" cy="954107"/>
          </a:xfrm>
          <a:prstGeom prst="rect">
            <a:avLst/>
          </a:prstGeom>
          <a:noFill/>
        </p:spPr>
        <p:txBody>
          <a:bodyPr wrap="square" rtlCol="0">
            <a:spAutoFit/>
          </a:bodyPr>
          <a:lstStyle/>
          <a:p>
            <a:r>
              <a:rPr lang="en-US" sz="1400">
                <a:solidFill>
                  <a:srgbClr val="032659"/>
                </a:solidFill>
              </a:rPr>
              <a:t>*Receiving money/drugs from a male casual partner in exchange for sex in the 12 months before interview.</a:t>
            </a:r>
          </a:p>
          <a:p>
            <a:r>
              <a:rPr lang="en-US" sz="1400" baseline="30000">
                <a:solidFill>
                  <a:srgbClr val="032659"/>
                </a:solidFill>
              </a:rPr>
              <a:t>†</a:t>
            </a:r>
            <a:r>
              <a:rPr lang="en-US" sz="1400">
                <a:solidFill>
                  <a:srgbClr val="032659"/>
                </a:solidFill>
              </a:rPr>
              <a:t>Giving money/drugs to a female casual partner for sex in the 12 months prior to interview.</a:t>
            </a:r>
          </a:p>
          <a:p>
            <a:endParaRPr lang="en-US" sz="1400"/>
          </a:p>
          <a:p>
            <a:r>
              <a:rPr lang="en-US" sz="1400"/>
              <a:t>Data Source: National HIV Behavioral Surveillance—19 U.S. cities, 2025; Data Tables, Tables 6-7</a:t>
            </a:r>
          </a:p>
        </p:txBody>
      </p:sp>
    </p:spTree>
    <p:extLst>
      <p:ext uri="{BB962C8B-B14F-4D97-AF65-F5344CB8AC3E}">
        <p14:creationId xmlns:p14="http://schemas.microsoft.com/office/powerpoint/2010/main" val="947681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B67FD-FCAB-5301-EBD0-E57A09F80D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689E1-0D04-8D8D-5775-7FF3BA2E96F2}"/>
              </a:ext>
            </a:extLst>
          </p:cNvPr>
          <p:cNvSpPr>
            <a:spLocks noGrp="1"/>
          </p:cNvSpPr>
          <p:nvPr>
            <p:ph type="title"/>
          </p:nvPr>
        </p:nvSpPr>
        <p:spPr/>
        <p:txBody>
          <a:bodyPr/>
          <a:lstStyle/>
          <a:p>
            <a:r>
              <a:rPr lang="en-US" dirty="0">
                <a:latin typeface="Roboto"/>
                <a:ea typeface="Roboto"/>
                <a:cs typeface="Arial"/>
              </a:rPr>
              <a:t>Preexposure prophylaxis (</a:t>
            </a:r>
            <a:r>
              <a:rPr lang="en-US" dirty="0" err="1">
                <a:latin typeface="Roboto"/>
                <a:ea typeface="Roboto"/>
                <a:cs typeface="Arial"/>
              </a:rPr>
              <a:t>PrEP</a:t>
            </a:r>
            <a:r>
              <a:rPr lang="en-US" dirty="0">
                <a:latin typeface="Roboto"/>
                <a:ea typeface="Roboto"/>
                <a:cs typeface="Arial"/>
              </a:rPr>
              <a:t>) awareness and use are low among heterosexually active adults at increased risk for HIV infection </a:t>
            </a:r>
            <a:endParaRPr lang="en-US" dirty="0"/>
          </a:p>
        </p:txBody>
      </p:sp>
      <p:sp>
        <p:nvSpPr>
          <p:cNvPr id="5" name="Slide Number Placeholder 4">
            <a:extLst>
              <a:ext uri="{FF2B5EF4-FFF2-40B4-BE49-F238E27FC236}">
                <a16:creationId xmlns:a16="http://schemas.microsoft.com/office/drawing/2014/main" id="{72AB18B3-EF46-E1AC-CFC1-1B0A0ECBCFC8}"/>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9</a:t>
            </a:fld>
            <a:endParaRPr lang="en-US"/>
          </a:p>
        </p:txBody>
      </p:sp>
      <p:sp>
        <p:nvSpPr>
          <p:cNvPr id="7" name="TextBox 6">
            <a:extLst>
              <a:ext uri="{FF2B5EF4-FFF2-40B4-BE49-F238E27FC236}">
                <a16:creationId xmlns:a16="http://schemas.microsoft.com/office/drawing/2014/main" id="{C9D0E10B-17FE-9D5B-3FA6-A752F426924A}"/>
              </a:ext>
            </a:extLst>
          </p:cNvPr>
          <p:cNvSpPr txBox="1"/>
          <p:nvPr/>
        </p:nvSpPr>
        <p:spPr>
          <a:xfrm>
            <a:off x="774402" y="6374102"/>
            <a:ext cx="10591937" cy="307777"/>
          </a:xfrm>
          <a:prstGeom prst="rect">
            <a:avLst/>
          </a:prstGeom>
          <a:noFill/>
        </p:spPr>
        <p:txBody>
          <a:bodyPr wrap="square" rtlCol="0">
            <a:spAutoFit/>
          </a:bodyPr>
          <a:lstStyle/>
          <a:p>
            <a:r>
              <a:rPr lang="en-US" sz="1400" dirty="0"/>
              <a:t>Data Source: National HIV Behavioral Surveillance—19 U.S. cities, 2025; Data Tables, Table 8a</a:t>
            </a:r>
          </a:p>
        </p:txBody>
      </p:sp>
      <p:sp>
        <p:nvSpPr>
          <p:cNvPr id="10" name="TextBox 9">
            <a:extLst>
              <a:ext uri="{FF2B5EF4-FFF2-40B4-BE49-F238E27FC236}">
                <a16:creationId xmlns:a16="http://schemas.microsoft.com/office/drawing/2014/main" id="{7C8BCE32-E539-AC21-ACD7-07535D4F987B}"/>
              </a:ext>
            </a:extLst>
          </p:cNvPr>
          <p:cNvSpPr txBox="1"/>
          <p:nvPr/>
        </p:nvSpPr>
        <p:spPr>
          <a:xfrm>
            <a:off x="2378241" y="5191230"/>
            <a:ext cx="3348799" cy="492443"/>
          </a:xfrm>
          <a:prstGeom prst="rect">
            <a:avLst/>
          </a:prstGeom>
          <a:noFill/>
        </p:spPr>
        <p:txBody>
          <a:bodyPr wrap="square" lIns="121920" tIns="60960" rIns="121920" bIns="60960" rtlCol="0" anchor="t">
            <a:spAutoFit/>
          </a:bodyPr>
          <a:lstStyle/>
          <a:p>
            <a:pPr algn="ctr" defTabSz="1219170" eaLnBrk="0" fontAlgn="base" hangingPunct="0">
              <a:spcBef>
                <a:spcPct val="0"/>
              </a:spcBef>
              <a:spcAft>
                <a:spcPct val="0"/>
              </a:spcAft>
            </a:pPr>
            <a:r>
              <a:rPr lang="en-US" sz="2400" b="1">
                <a:solidFill>
                  <a:srgbClr val="732161"/>
                </a:solidFill>
                <a:latin typeface="Roboto" panose="02000000000000000000" pitchFamily="2" charset="0"/>
                <a:ea typeface="Roboto" panose="02000000000000000000" pitchFamily="2" charset="0"/>
                <a:cs typeface="Roboto" panose="02000000000000000000" pitchFamily="2" charset="0"/>
              </a:rPr>
              <a:t>Aware of </a:t>
            </a:r>
            <a:r>
              <a:rPr lang="en-US" sz="2400" b="1" err="1">
                <a:solidFill>
                  <a:srgbClr val="732161"/>
                </a:solidFill>
                <a:latin typeface="Roboto" panose="02000000000000000000" pitchFamily="2" charset="0"/>
                <a:ea typeface="Roboto" panose="02000000000000000000" pitchFamily="2" charset="0"/>
                <a:cs typeface="Roboto" panose="02000000000000000000" pitchFamily="2" charset="0"/>
              </a:rPr>
              <a:t>PrEP</a:t>
            </a:r>
            <a:endParaRPr lang="en-US" sz="2400" b="1">
              <a:solidFill>
                <a:srgbClr val="732161"/>
              </a:solidFill>
              <a:latin typeface="Roboto" panose="02000000000000000000" pitchFamily="2" charset="0"/>
              <a:ea typeface="Roboto" panose="02000000000000000000" pitchFamily="2" charset="0"/>
              <a:cs typeface="Roboto" panose="02000000000000000000" pitchFamily="2" charset="0"/>
            </a:endParaRPr>
          </a:p>
        </p:txBody>
      </p:sp>
      <p:graphicFrame>
        <p:nvGraphicFramePr>
          <p:cNvPr id="12" name="Chart 11" descr="Infographic: 53% of females reported unprotected sex.&#10;">
            <a:extLst>
              <a:ext uri="{FF2B5EF4-FFF2-40B4-BE49-F238E27FC236}">
                <a16:creationId xmlns:a16="http://schemas.microsoft.com/office/drawing/2014/main" id="{AAC06F5C-E87B-5EE3-03D1-ECDE59F91BA2}"/>
              </a:ext>
            </a:extLst>
          </p:cNvPr>
          <p:cNvGraphicFramePr>
            <a:graphicFrameLocks/>
          </p:cNvGraphicFramePr>
          <p:nvPr>
            <p:extLst>
              <p:ext uri="{D42A27DB-BD31-4B8C-83A1-F6EECF244321}">
                <p14:modId xmlns:p14="http://schemas.microsoft.com/office/powerpoint/2010/main" val="1514883678"/>
              </p:ext>
            </p:extLst>
          </p:nvPr>
        </p:nvGraphicFramePr>
        <p:xfrm>
          <a:off x="2580015" y="2187472"/>
          <a:ext cx="2945250" cy="251501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16F10E02-AA0E-A0BF-0F8A-8AC5819155EE}"/>
              </a:ext>
            </a:extLst>
          </p:cNvPr>
          <p:cNvSpPr txBox="1"/>
          <p:nvPr/>
        </p:nvSpPr>
        <p:spPr>
          <a:xfrm>
            <a:off x="6005992" y="5181453"/>
            <a:ext cx="3654777" cy="861774"/>
          </a:xfrm>
          <a:prstGeom prst="rect">
            <a:avLst/>
          </a:prstGeom>
          <a:noFill/>
        </p:spPr>
        <p:txBody>
          <a:bodyPr wrap="square" lIns="121920" tIns="60960" rIns="121920" bIns="60960" rtlCol="0" anchor="t">
            <a:spAutoFit/>
          </a:bodyPr>
          <a:lstStyle/>
          <a:p>
            <a:pPr algn="ctr" defTabSz="1219170" eaLnBrk="0" fontAlgn="base" hangingPunct="0">
              <a:spcBef>
                <a:spcPct val="0"/>
              </a:spcBef>
              <a:spcAft>
                <a:spcPct val="0"/>
              </a:spcAft>
            </a:pPr>
            <a:r>
              <a:rPr lang="en-US" sz="2400" b="1">
                <a:solidFill>
                  <a:srgbClr val="732161"/>
                </a:solidFill>
                <a:latin typeface="Roboto" panose="02000000000000000000" pitchFamily="2" charset="0"/>
                <a:ea typeface="Roboto" panose="02000000000000000000" pitchFamily="2" charset="0"/>
                <a:cs typeface="Roboto" panose="02000000000000000000" pitchFamily="2" charset="0"/>
              </a:rPr>
              <a:t>Used </a:t>
            </a:r>
            <a:r>
              <a:rPr lang="en-US" sz="2400" b="1" err="1">
                <a:solidFill>
                  <a:srgbClr val="732161"/>
                </a:solidFill>
                <a:latin typeface="Roboto" panose="02000000000000000000" pitchFamily="2" charset="0"/>
                <a:ea typeface="Roboto" panose="02000000000000000000" pitchFamily="2" charset="0"/>
                <a:cs typeface="Roboto" panose="02000000000000000000" pitchFamily="2" charset="0"/>
              </a:rPr>
              <a:t>PrEP</a:t>
            </a:r>
            <a:r>
              <a:rPr lang="en-US" sz="2400" b="1">
                <a:solidFill>
                  <a:srgbClr val="732161"/>
                </a:solidFill>
                <a:latin typeface="Roboto" panose="02000000000000000000" pitchFamily="2" charset="0"/>
                <a:ea typeface="Roboto" panose="02000000000000000000" pitchFamily="2" charset="0"/>
                <a:cs typeface="Roboto" panose="02000000000000000000" pitchFamily="2" charset="0"/>
              </a:rPr>
              <a:t>, </a:t>
            </a:r>
          </a:p>
          <a:p>
            <a:pPr algn="ctr" defTabSz="1219170" eaLnBrk="0" fontAlgn="base" hangingPunct="0">
              <a:spcBef>
                <a:spcPct val="0"/>
              </a:spcBef>
              <a:spcAft>
                <a:spcPct val="0"/>
              </a:spcAft>
            </a:pPr>
            <a:r>
              <a:rPr lang="en-US" sz="2400" b="1">
                <a:solidFill>
                  <a:srgbClr val="732161"/>
                </a:solidFill>
                <a:latin typeface="Roboto" panose="02000000000000000000" pitchFamily="2" charset="0"/>
                <a:ea typeface="Roboto" panose="02000000000000000000" pitchFamily="2" charset="0"/>
                <a:cs typeface="Roboto" panose="02000000000000000000" pitchFamily="2" charset="0"/>
              </a:rPr>
              <a:t>past 12 months</a:t>
            </a:r>
          </a:p>
        </p:txBody>
      </p:sp>
      <p:graphicFrame>
        <p:nvGraphicFramePr>
          <p:cNvPr id="16" name="Chart 15" descr="Infographic: 53% of females reported unprotected sex.&#10;">
            <a:extLst>
              <a:ext uri="{FF2B5EF4-FFF2-40B4-BE49-F238E27FC236}">
                <a16:creationId xmlns:a16="http://schemas.microsoft.com/office/drawing/2014/main" id="{2A1FE6A6-5C97-CA21-EA42-3F09CC10AB2A}"/>
              </a:ext>
            </a:extLst>
          </p:cNvPr>
          <p:cNvGraphicFramePr>
            <a:graphicFrameLocks/>
          </p:cNvGraphicFramePr>
          <p:nvPr>
            <p:extLst>
              <p:ext uri="{D42A27DB-BD31-4B8C-83A1-F6EECF244321}">
                <p14:modId xmlns:p14="http://schemas.microsoft.com/office/powerpoint/2010/main" val="3721859763"/>
              </p:ext>
            </p:extLst>
          </p:nvPr>
        </p:nvGraphicFramePr>
        <p:xfrm>
          <a:off x="6360756" y="2187472"/>
          <a:ext cx="2945250" cy="2515019"/>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a:extLst>
              <a:ext uri="{FF2B5EF4-FFF2-40B4-BE49-F238E27FC236}">
                <a16:creationId xmlns:a16="http://schemas.microsoft.com/office/drawing/2014/main" id="{4CCF8C6F-07F1-E6F8-91BB-8B08B4DF2D36}"/>
              </a:ext>
            </a:extLst>
          </p:cNvPr>
          <p:cNvSpPr/>
          <p:nvPr/>
        </p:nvSpPr>
        <p:spPr>
          <a:xfrm>
            <a:off x="196645" y="6304652"/>
            <a:ext cx="442452" cy="3844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F28BDE58-D37B-5A20-85F1-40CE808E9633}"/>
              </a:ext>
            </a:extLst>
          </p:cNvPr>
          <p:cNvSpPr txBox="1">
            <a:spLocks/>
          </p:cNvSpPr>
          <p:nvPr/>
        </p:nvSpPr>
        <p:spPr>
          <a:xfrm>
            <a:off x="2279974" y="1478466"/>
            <a:ext cx="7632053" cy="861776"/>
          </a:xfrm>
          <a:prstGeom prst="rect">
            <a:avLst/>
          </a:prstGeom>
        </p:spPr>
        <p:txBody>
          <a:bodyPr anchor="ctr"/>
          <a:lstStyle>
            <a:lvl1pPr algn="l" rtl="0" eaLnBrk="0" fontAlgn="base" hangingPunct="0">
              <a:lnSpc>
                <a:spcPts val="3000"/>
              </a:lnSpc>
              <a:spcBef>
                <a:spcPct val="0"/>
              </a:spcBef>
              <a:spcAft>
                <a:spcPct val="0"/>
              </a:spcAft>
              <a:defRPr sz="2800" b="1" kern="1200" baseline="0">
                <a:solidFill>
                  <a:srgbClr val="0057B7"/>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gn="ctr" defTabSz="1219170">
              <a:lnSpc>
                <a:spcPct val="100000"/>
              </a:lnSpc>
              <a:spcBef>
                <a:spcPct val="20000"/>
              </a:spcBef>
              <a:buClr>
                <a:srgbClr val="0033A1"/>
              </a:buClr>
              <a:defRPr/>
            </a:pPr>
            <a:r>
              <a:rPr lang="en-US" sz="2133" err="1">
                <a:solidFill>
                  <a:srgbClr val="575653"/>
                </a:solidFill>
                <a:latin typeface="Roboto" panose="02000000000000000000" pitchFamily="2" charset="0"/>
                <a:ea typeface="Roboto" panose="02000000000000000000" pitchFamily="2" charset="0"/>
                <a:cs typeface="Roboto" panose="02000000000000000000" pitchFamily="2" charset="0"/>
              </a:rPr>
              <a:t>PrEP</a:t>
            </a:r>
            <a:r>
              <a:rPr lang="en-US" sz="2133">
                <a:solidFill>
                  <a:srgbClr val="575653"/>
                </a:solidFill>
                <a:latin typeface="Roboto" panose="02000000000000000000" pitchFamily="2" charset="0"/>
                <a:ea typeface="Roboto" panose="02000000000000000000" pitchFamily="2" charset="0"/>
                <a:cs typeface="Roboto" panose="02000000000000000000" pitchFamily="2" charset="0"/>
              </a:rPr>
              <a:t> among HIV-negative participants</a:t>
            </a:r>
            <a:endParaRPr lang="en-US" sz="1867">
              <a:solidFill>
                <a:srgbClr val="575653"/>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019669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B1BA2-34FC-E9EF-EBEF-950B63FC69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72130-E54E-9C65-9B21-755C8EF52CD3}"/>
              </a:ext>
            </a:extLst>
          </p:cNvPr>
          <p:cNvSpPr>
            <a:spLocks noGrp="1"/>
          </p:cNvSpPr>
          <p:nvPr>
            <p:ph type="title"/>
          </p:nvPr>
        </p:nvSpPr>
        <p:spPr>
          <a:xfrm>
            <a:off x="774402" y="388960"/>
            <a:ext cx="10170118" cy="645231"/>
          </a:xfrm>
        </p:spPr>
        <p:txBody>
          <a:bodyPr/>
          <a:lstStyle/>
          <a:p>
            <a:r>
              <a:rPr lang="en-US" dirty="0">
                <a:latin typeface="Roboto"/>
                <a:ea typeface="Roboto"/>
                <a:cs typeface="Arial"/>
              </a:rPr>
              <a:t>Not all heterosexually active adults living with HIV are accessing HIV care </a:t>
            </a:r>
          </a:p>
        </p:txBody>
      </p:sp>
      <p:sp>
        <p:nvSpPr>
          <p:cNvPr id="7" name="TextBox 6">
            <a:extLst>
              <a:ext uri="{FF2B5EF4-FFF2-40B4-BE49-F238E27FC236}">
                <a16:creationId xmlns:a16="http://schemas.microsoft.com/office/drawing/2014/main" id="{C166B72D-0828-8511-CC3A-61B7E03D5E49}"/>
              </a:ext>
            </a:extLst>
          </p:cNvPr>
          <p:cNvSpPr txBox="1"/>
          <p:nvPr/>
        </p:nvSpPr>
        <p:spPr>
          <a:xfrm>
            <a:off x="774402" y="6374102"/>
            <a:ext cx="10591937" cy="307777"/>
          </a:xfrm>
          <a:prstGeom prst="rect">
            <a:avLst/>
          </a:prstGeom>
          <a:noFill/>
        </p:spPr>
        <p:txBody>
          <a:bodyPr wrap="square" rtlCol="0">
            <a:spAutoFit/>
          </a:bodyPr>
          <a:lstStyle/>
          <a:p>
            <a:r>
              <a:rPr lang="en-US" sz="1400"/>
              <a:t>Data Source: National HIV Behavioral Surveillance—19 U.S. cities, 2025; Data Tables, Table 11</a:t>
            </a:r>
          </a:p>
        </p:txBody>
      </p:sp>
      <p:sp>
        <p:nvSpPr>
          <p:cNvPr id="10" name="TextBox 9">
            <a:extLst>
              <a:ext uri="{FF2B5EF4-FFF2-40B4-BE49-F238E27FC236}">
                <a16:creationId xmlns:a16="http://schemas.microsoft.com/office/drawing/2014/main" id="{2C100CD9-7BCC-E7B1-8560-3CA1CD1F45E6}"/>
              </a:ext>
            </a:extLst>
          </p:cNvPr>
          <p:cNvSpPr txBox="1"/>
          <p:nvPr/>
        </p:nvSpPr>
        <p:spPr>
          <a:xfrm>
            <a:off x="1558062" y="4972050"/>
            <a:ext cx="4989155" cy="861774"/>
          </a:xfrm>
          <a:prstGeom prst="rect">
            <a:avLst/>
          </a:prstGeom>
          <a:noFill/>
        </p:spPr>
        <p:txBody>
          <a:bodyPr wrap="square" lIns="121920" tIns="60960" rIns="121920" bIns="60960" rtlCol="0" anchor="t">
            <a:spAutoFit/>
          </a:bodyPr>
          <a:lstStyle/>
          <a:p>
            <a:pPr algn="ctr" defTabSz="1219170" eaLnBrk="0" fontAlgn="base" hangingPunct="0">
              <a:spcBef>
                <a:spcPct val="0"/>
              </a:spcBef>
              <a:spcAft>
                <a:spcPct val="0"/>
              </a:spcAft>
            </a:pPr>
            <a:r>
              <a:rPr lang="en-US" sz="2400" b="1" dirty="0">
                <a:solidFill>
                  <a:srgbClr val="732161"/>
                </a:solidFill>
                <a:latin typeface="Roboto" panose="02000000000000000000" pitchFamily="2" charset="0"/>
                <a:ea typeface="Roboto" panose="02000000000000000000" pitchFamily="2" charset="0"/>
                <a:cs typeface="Roboto" panose="02000000000000000000" pitchFamily="2" charset="0"/>
              </a:rPr>
              <a:t>Visited provider about HIV,</a:t>
            </a:r>
          </a:p>
          <a:p>
            <a:pPr algn="ctr" defTabSz="1219170" eaLnBrk="0" fontAlgn="base" hangingPunct="0">
              <a:spcBef>
                <a:spcPct val="0"/>
              </a:spcBef>
              <a:spcAft>
                <a:spcPct val="0"/>
              </a:spcAft>
            </a:pPr>
            <a:r>
              <a:rPr lang="en-US" sz="2400" b="1" dirty="0">
                <a:solidFill>
                  <a:srgbClr val="732161"/>
                </a:solidFill>
                <a:latin typeface="Roboto" panose="02000000000000000000" pitchFamily="2" charset="0"/>
                <a:ea typeface="Roboto" panose="02000000000000000000" pitchFamily="2" charset="0"/>
                <a:cs typeface="Roboto" panose="02000000000000000000" pitchFamily="2" charset="0"/>
              </a:rPr>
              <a:t>past 6 months</a:t>
            </a:r>
          </a:p>
        </p:txBody>
      </p:sp>
      <p:graphicFrame>
        <p:nvGraphicFramePr>
          <p:cNvPr id="12" name="Chart 11" descr="Infographic: 53% of females reported unprotected sex.&#10;">
            <a:extLst>
              <a:ext uri="{FF2B5EF4-FFF2-40B4-BE49-F238E27FC236}">
                <a16:creationId xmlns:a16="http://schemas.microsoft.com/office/drawing/2014/main" id="{610B1FD3-0F69-E9AA-F97D-E7515F13334C}"/>
              </a:ext>
            </a:extLst>
          </p:cNvPr>
          <p:cNvGraphicFramePr>
            <a:graphicFrameLocks/>
          </p:cNvGraphicFramePr>
          <p:nvPr>
            <p:extLst>
              <p:ext uri="{D42A27DB-BD31-4B8C-83A1-F6EECF244321}">
                <p14:modId xmlns:p14="http://schemas.microsoft.com/office/powerpoint/2010/main" val="3779398822"/>
              </p:ext>
            </p:extLst>
          </p:nvPr>
        </p:nvGraphicFramePr>
        <p:xfrm>
          <a:off x="2580015" y="2187472"/>
          <a:ext cx="2945250" cy="251501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68C01B64-16A8-35DD-57CF-95B4ECCCA533}"/>
              </a:ext>
            </a:extLst>
          </p:cNvPr>
          <p:cNvSpPr txBox="1"/>
          <p:nvPr/>
        </p:nvSpPr>
        <p:spPr>
          <a:xfrm>
            <a:off x="6005992" y="4962035"/>
            <a:ext cx="3654777" cy="861774"/>
          </a:xfrm>
          <a:prstGeom prst="rect">
            <a:avLst/>
          </a:prstGeom>
          <a:noFill/>
        </p:spPr>
        <p:txBody>
          <a:bodyPr wrap="square" lIns="121920" tIns="60960" rIns="121920" bIns="60960" rtlCol="0" anchor="t">
            <a:spAutoFit/>
          </a:bodyPr>
          <a:lstStyle/>
          <a:p>
            <a:pPr algn="ctr" defTabSz="1219170" eaLnBrk="0" fontAlgn="base" hangingPunct="0">
              <a:spcBef>
                <a:spcPct val="0"/>
              </a:spcBef>
              <a:spcAft>
                <a:spcPct val="0"/>
              </a:spcAft>
            </a:pPr>
            <a:r>
              <a:rPr lang="en-US" sz="2400" b="1">
                <a:solidFill>
                  <a:srgbClr val="732161"/>
                </a:solidFill>
                <a:latin typeface="Roboto" panose="02000000000000000000" pitchFamily="2" charset="0"/>
                <a:ea typeface="Roboto" panose="02000000000000000000" pitchFamily="2" charset="0"/>
                <a:cs typeface="Roboto" panose="02000000000000000000" pitchFamily="2" charset="0"/>
              </a:rPr>
              <a:t>Currently taking antiretrovirals</a:t>
            </a:r>
          </a:p>
        </p:txBody>
      </p:sp>
      <p:graphicFrame>
        <p:nvGraphicFramePr>
          <p:cNvPr id="16" name="Chart 15" descr="Infographic: 53% of females reported unprotected sex.&#10;">
            <a:extLst>
              <a:ext uri="{FF2B5EF4-FFF2-40B4-BE49-F238E27FC236}">
                <a16:creationId xmlns:a16="http://schemas.microsoft.com/office/drawing/2014/main" id="{F9CF30AB-3475-F466-521C-DA8EADDB39A9}"/>
              </a:ext>
            </a:extLst>
          </p:cNvPr>
          <p:cNvGraphicFramePr>
            <a:graphicFrameLocks/>
          </p:cNvGraphicFramePr>
          <p:nvPr>
            <p:extLst>
              <p:ext uri="{D42A27DB-BD31-4B8C-83A1-F6EECF244321}">
                <p14:modId xmlns:p14="http://schemas.microsoft.com/office/powerpoint/2010/main" val="2227041236"/>
              </p:ext>
            </p:extLst>
          </p:nvPr>
        </p:nvGraphicFramePr>
        <p:xfrm>
          <a:off x="6360756" y="2187472"/>
          <a:ext cx="2945250" cy="2515019"/>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9BC5262B-007C-F820-BAC7-AC410C87AE29}"/>
              </a:ext>
            </a:extLst>
          </p:cNvPr>
          <p:cNvSpPr txBox="1"/>
          <p:nvPr/>
        </p:nvSpPr>
        <p:spPr>
          <a:xfrm>
            <a:off x="782424" y="6093368"/>
            <a:ext cx="10591937" cy="307777"/>
          </a:xfrm>
          <a:prstGeom prst="rect">
            <a:avLst/>
          </a:prstGeom>
          <a:noFill/>
        </p:spPr>
        <p:txBody>
          <a:bodyPr wrap="square" rtlCol="0">
            <a:spAutoFit/>
          </a:bodyPr>
          <a:lstStyle/>
          <a:p>
            <a:r>
              <a:rPr lang="en-US" sz="1400" dirty="0"/>
              <a:t>Data include participants who reported having ever received an HIV-positive test result.</a:t>
            </a:r>
          </a:p>
        </p:txBody>
      </p:sp>
    </p:spTree>
    <p:extLst>
      <p:ext uri="{BB962C8B-B14F-4D97-AF65-F5344CB8AC3E}">
        <p14:creationId xmlns:p14="http://schemas.microsoft.com/office/powerpoint/2010/main" val="3878765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7A776C7A-3E49-5E75-12F0-C74730B38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FF7055-95E9-BA87-CC71-4E3E0DADF5AF}"/>
              </a:ext>
            </a:extLst>
          </p:cNvPr>
          <p:cNvSpPr>
            <a:spLocks noGrp="1"/>
          </p:cNvSpPr>
          <p:nvPr>
            <p:ph type="title"/>
          </p:nvPr>
        </p:nvSpPr>
        <p:spPr>
          <a:xfrm>
            <a:off x="657534" y="2821201"/>
            <a:ext cx="9192521" cy="699746"/>
          </a:xfrm>
        </p:spPr>
        <p:txBody>
          <a:bodyPr/>
          <a:lstStyle/>
          <a:p>
            <a:r>
              <a:rPr lang="en-US">
                <a:solidFill>
                  <a:schemeClr val="bg1"/>
                </a:solidFill>
              </a:rPr>
              <a:t>Overall Results</a:t>
            </a:r>
          </a:p>
        </p:txBody>
      </p:sp>
    </p:spTree>
    <p:extLst>
      <p:ext uri="{BB962C8B-B14F-4D97-AF65-F5344CB8AC3E}">
        <p14:creationId xmlns:p14="http://schemas.microsoft.com/office/powerpoint/2010/main" val="504534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B42B7-5CB7-5A41-55BF-E5DEF77F58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DEBD3-AD84-AC19-C26B-121CDD9C2BB6}"/>
              </a:ext>
            </a:extLst>
          </p:cNvPr>
          <p:cNvSpPr>
            <a:spLocks noGrp="1"/>
          </p:cNvSpPr>
          <p:nvPr>
            <p:ph type="title"/>
          </p:nvPr>
        </p:nvSpPr>
        <p:spPr>
          <a:xfrm>
            <a:off x="774401" y="367623"/>
            <a:ext cx="11273219" cy="645231"/>
          </a:xfrm>
        </p:spPr>
        <p:txBody>
          <a:bodyPr/>
          <a:lstStyle/>
          <a:p>
            <a:r>
              <a:rPr lang="en-US"/>
              <a:t>19 National HIV Behavioral Surveillance project areas–United States, 2025</a:t>
            </a:r>
          </a:p>
        </p:txBody>
      </p:sp>
      <p:sp>
        <p:nvSpPr>
          <p:cNvPr id="5" name="Slide Number Placeholder 4">
            <a:extLst>
              <a:ext uri="{FF2B5EF4-FFF2-40B4-BE49-F238E27FC236}">
                <a16:creationId xmlns:a16="http://schemas.microsoft.com/office/drawing/2014/main" id="{012DF077-83D8-8459-08D1-2A41979D6478}"/>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12</a:t>
            </a:fld>
            <a:endParaRPr lang="en-US"/>
          </a:p>
        </p:txBody>
      </p:sp>
      <p:grpSp>
        <p:nvGrpSpPr>
          <p:cNvPr id="3" name="Group 2" descr="Map of the United States showing the 19 National HIV Behavioral Surveillance (NHBS) project areas. ">
            <a:extLst>
              <a:ext uri="{FF2B5EF4-FFF2-40B4-BE49-F238E27FC236}">
                <a16:creationId xmlns:a16="http://schemas.microsoft.com/office/drawing/2014/main" id="{8EF2FA57-1CBF-9D0F-AD03-C55DB137D63C}"/>
              </a:ext>
            </a:extLst>
          </p:cNvPr>
          <p:cNvGrpSpPr/>
          <p:nvPr/>
        </p:nvGrpSpPr>
        <p:grpSpPr>
          <a:xfrm>
            <a:off x="2025911" y="1504077"/>
            <a:ext cx="8384437" cy="5240788"/>
            <a:chOff x="1143000" y="1625600"/>
            <a:chExt cx="6692900" cy="4546600"/>
          </a:xfrm>
          <a:solidFill>
            <a:schemeClr val="bg1">
              <a:lumMod val="85000"/>
            </a:schemeClr>
          </a:solidFill>
        </p:grpSpPr>
        <p:sp>
          <p:nvSpPr>
            <p:cNvPr id="4" name="Freeform 2">
              <a:extLst>
                <a:ext uri="{FF2B5EF4-FFF2-40B4-BE49-F238E27FC236}">
                  <a16:creationId xmlns:a16="http://schemas.microsoft.com/office/drawing/2014/main" id="{293F175C-771B-C4C4-8C1C-209B9403D9F5}"/>
                </a:ext>
              </a:extLst>
            </p:cNvPr>
            <p:cNvSpPr>
              <a:spLocks/>
            </p:cNvSpPr>
            <p:nvPr/>
          </p:nvSpPr>
          <p:spPr bwMode="auto">
            <a:xfrm>
              <a:off x="5562600" y="4235450"/>
              <a:ext cx="485775" cy="790575"/>
            </a:xfrm>
            <a:custGeom>
              <a:avLst/>
              <a:gdLst/>
              <a:ahLst/>
              <a:cxnLst>
                <a:cxn ang="0">
                  <a:pos x="0" y="3"/>
                </a:cxn>
                <a:cxn ang="0">
                  <a:pos x="1" y="4"/>
                </a:cxn>
                <a:cxn ang="0">
                  <a:pos x="0" y="56"/>
                </a:cxn>
                <a:cxn ang="0">
                  <a:pos x="3" y="81"/>
                </a:cxn>
                <a:cxn ang="0">
                  <a:pos x="6" y="81"/>
                </a:cxn>
                <a:cxn ang="0">
                  <a:pos x="8" y="74"/>
                </a:cxn>
                <a:cxn ang="0">
                  <a:pos x="9" y="76"/>
                </a:cxn>
                <a:cxn ang="0">
                  <a:pos x="9" y="80"/>
                </a:cxn>
                <a:cxn ang="0">
                  <a:pos x="12" y="81"/>
                </a:cxn>
                <a:cxn ang="0">
                  <a:pos x="8" y="83"/>
                </a:cxn>
                <a:cxn ang="0">
                  <a:pos x="16" y="81"/>
                </a:cxn>
                <a:cxn ang="0">
                  <a:pos x="17" y="79"/>
                </a:cxn>
                <a:cxn ang="0">
                  <a:pos x="16" y="77"/>
                </a:cxn>
                <a:cxn ang="0">
                  <a:pos x="17" y="75"/>
                </a:cxn>
                <a:cxn ang="0">
                  <a:pos x="13" y="72"/>
                </a:cxn>
                <a:cxn ang="0">
                  <a:pos x="13" y="69"/>
                </a:cxn>
                <a:cxn ang="0">
                  <a:pos x="51" y="66"/>
                </a:cxn>
                <a:cxn ang="0">
                  <a:pos x="47" y="53"/>
                </a:cxn>
                <a:cxn ang="0">
                  <a:pos x="48" y="48"/>
                </a:cxn>
                <a:cxn ang="0">
                  <a:pos x="49" y="45"/>
                </a:cxn>
                <a:cxn ang="0">
                  <a:pos x="48" y="41"/>
                </a:cxn>
                <a:cxn ang="0">
                  <a:pos x="45" y="35"/>
                </a:cxn>
                <a:cxn ang="0">
                  <a:pos x="35" y="0"/>
                </a:cxn>
                <a:cxn ang="0">
                  <a:pos x="0" y="3"/>
                </a:cxn>
              </a:cxnLst>
              <a:rect l="0" t="0" r="r" b="b"/>
              <a:pathLst>
                <a:path w="51" h="83">
                  <a:moveTo>
                    <a:pt x="0" y="3"/>
                  </a:moveTo>
                  <a:lnTo>
                    <a:pt x="1" y="4"/>
                  </a:lnTo>
                  <a:lnTo>
                    <a:pt x="0" y="56"/>
                  </a:lnTo>
                  <a:lnTo>
                    <a:pt x="3" y="81"/>
                  </a:lnTo>
                  <a:lnTo>
                    <a:pt x="6" y="81"/>
                  </a:lnTo>
                  <a:lnTo>
                    <a:pt x="8" y="74"/>
                  </a:lnTo>
                  <a:lnTo>
                    <a:pt x="9" y="76"/>
                  </a:lnTo>
                  <a:lnTo>
                    <a:pt x="9" y="80"/>
                  </a:lnTo>
                  <a:lnTo>
                    <a:pt x="12" y="81"/>
                  </a:lnTo>
                  <a:lnTo>
                    <a:pt x="8" y="83"/>
                  </a:lnTo>
                  <a:lnTo>
                    <a:pt x="16" y="81"/>
                  </a:lnTo>
                  <a:lnTo>
                    <a:pt x="17" y="79"/>
                  </a:lnTo>
                  <a:lnTo>
                    <a:pt x="16" y="77"/>
                  </a:lnTo>
                  <a:lnTo>
                    <a:pt x="17" y="75"/>
                  </a:lnTo>
                  <a:lnTo>
                    <a:pt x="13" y="72"/>
                  </a:lnTo>
                  <a:lnTo>
                    <a:pt x="13" y="69"/>
                  </a:lnTo>
                  <a:lnTo>
                    <a:pt x="51" y="66"/>
                  </a:lnTo>
                  <a:lnTo>
                    <a:pt x="47" y="53"/>
                  </a:lnTo>
                  <a:lnTo>
                    <a:pt x="48" y="48"/>
                  </a:lnTo>
                  <a:lnTo>
                    <a:pt x="49" y="45"/>
                  </a:lnTo>
                  <a:lnTo>
                    <a:pt x="48" y="41"/>
                  </a:lnTo>
                  <a:lnTo>
                    <a:pt x="45" y="35"/>
                  </a:lnTo>
                  <a:lnTo>
                    <a:pt x="35" y="0"/>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 name="Freeform 3">
              <a:extLst>
                <a:ext uri="{FF2B5EF4-FFF2-40B4-BE49-F238E27FC236}">
                  <a16:creationId xmlns:a16="http://schemas.microsoft.com/office/drawing/2014/main" id="{CE20A3FB-D4AF-7474-CB6A-76C751D96F70}"/>
                </a:ext>
              </a:extLst>
            </p:cNvPr>
            <p:cNvSpPr>
              <a:spLocks/>
            </p:cNvSpPr>
            <p:nvPr/>
          </p:nvSpPr>
          <p:spPr bwMode="auto">
            <a:xfrm>
              <a:off x="2009775" y="3749675"/>
              <a:ext cx="876300" cy="1009650"/>
            </a:xfrm>
            <a:custGeom>
              <a:avLst/>
              <a:gdLst/>
              <a:ahLst/>
              <a:cxnLst>
                <a:cxn ang="0">
                  <a:pos x="0" y="72"/>
                </a:cxn>
                <a:cxn ang="0">
                  <a:pos x="6" y="67"/>
                </a:cxn>
                <a:cxn ang="0">
                  <a:pos x="4" y="63"/>
                </a:cxn>
                <a:cxn ang="0">
                  <a:pos x="5" y="57"/>
                </a:cxn>
                <a:cxn ang="0">
                  <a:pos x="11" y="47"/>
                </a:cxn>
                <a:cxn ang="0">
                  <a:pos x="15" y="44"/>
                </a:cxn>
                <a:cxn ang="0">
                  <a:pos x="13" y="41"/>
                </a:cxn>
                <a:cxn ang="0">
                  <a:pos x="11" y="31"/>
                </a:cxn>
                <a:cxn ang="0">
                  <a:pos x="13" y="13"/>
                </a:cxn>
                <a:cxn ang="0">
                  <a:pos x="16" y="12"/>
                </a:cxn>
                <a:cxn ang="0">
                  <a:pos x="21" y="15"/>
                </a:cxn>
                <a:cxn ang="0">
                  <a:pos x="26" y="0"/>
                </a:cxn>
                <a:cxn ang="0">
                  <a:pos x="92" y="11"/>
                </a:cxn>
                <a:cxn ang="0">
                  <a:pos x="78" y="106"/>
                </a:cxn>
                <a:cxn ang="0">
                  <a:pos x="58" y="102"/>
                </a:cxn>
                <a:cxn ang="0">
                  <a:pos x="45" y="99"/>
                </a:cxn>
                <a:cxn ang="0">
                  <a:pos x="19" y="84"/>
                </a:cxn>
                <a:cxn ang="0">
                  <a:pos x="0" y="72"/>
                </a:cxn>
              </a:cxnLst>
              <a:rect l="0" t="0" r="r" b="b"/>
              <a:pathLst>
                <a:path w="92" h="106">
                  <a:moveTo>
                    <a:pt x="0" y="72"/>
                  </a:moveTo>
                  <a:lnTo>
                    <a:pt x="6" y="67"/>
                  </a:lnTo>
                  <a:lnTo>
                    <a:pt x="4" y="63"/>
                  </a:lnTo>
                  <a:lnTo>
                    <a:pt x="5" y="57"/>
                  </a:lnTo>
                  <a:lnTo>
                    <a:pt x="11" y="47"/>
                  </a:lnTo>
                  <a:lnTo>
                    <a:pt x="15" y="44"/>
                  </a:lnTo>
                  <a:lnTo>
                    <a:pt x="13" y="41"/>
                  </a:lnTo>
                  <a:lnTo>
                    <a:pt x="11" y="31"/>
                  </a:lnTo>
                  <a:lnTo>
                    <a:pt x="13" y="13"/>
                  </a:lnTo>
                  <a:lnTo>
                    <a:pt x="16" y="12"/>
                  </a:lnTo>
                  <a:lnTo>
                    <a:pt x="21" y="15"/>
                  </a:lnTo>
                  <a:lnTo>
                    <a:pt x="26" y="0"/>
                  </a:lnTo>
                  <a:lnTo>
                    <a:pt x="92" y="11"/>
                  </a:lnTo>
                  <a:lnTo>
                    <a:pt x="78" y="106"/>
                  </a:lnTo>
                  <a:lnTo>
                    <a:pt x="58" y="102"/>
                  </a:lnTo>
                  <a:lnTo>
                    <a:pt x="45" y="99"/>
                  </a:lnTo>
                  <a:lnTo>
                    <a:pt x="19" y="84"/>
                  </a:lnTo>
                  <a:lnTo>
                    <a:pt x="0" y="7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8" name="Freeform 4">
              <a:extLst>
                <a:ext uri="{FF2B5EF4-FFF2-40B4-BE49-F238E27FC236}">
                  <a16:creationId xmlns:a16="http://schemas.microsoft.com/office/drawing/2014/main" id="{D1722ADE-9801-65C3-12A0-E01CF64BF94B}"/>
                </a:ext>
              </a:extLst>
            </p:cNvPr>
            <p:cNvSpPr>
              <a:spLocks/>
            </p:cNvSpPr>
            <p:nvPr/>
          </p:nvSpPr>
          <p:spPr bwMode="auto">
            <a:xfrm>
              <a:off x="4714875" y="4035425"/>
              <a:ext cx="647700" cy="581025"/>
            </a:xfrm>
            <a:custGeom>
              <a:avLst/>
              <a:gdLst/>
              <a:ahLst/>
              <a:cxnLst>
                <a:cxn ang="0">
                  <a:pos x="0" y="2"/>
                </a:cxn>
                <a:cxn ang="0">
                  <a:pos x="3" y="21"/>
                </a:cxn>
                <a:cxn ang="0">
                  <a:pos x="2" y="50"/>
                </a:cxn>
                <a:cxn ang="0">
                  <a:pos x="4" y="52"/>
                </a:cxn>
                <a:cxn ang="0">
                  <a:pos x="9" y="52"/>
                </a:cxn>
                <a:cxn ang="0">
                  <a:pos x="9" y="61"/>
                </a:cxn>
                <a:cxn ang="0">
                  <a:pos x="49" y="60"/>
                </a:cxn>
                <a:cxn ang="0">
                  <a:pos x="48" y="51"/>
                </a:cxn>
                <a:cxn ang="0">
                  <a:pos x="52" y="41"/>
                </a:cxn>
                <a:cxn ang="0">
                  <a:pos x="56" y="34"/>
                </a:cxn>
                <a:cxn ang="0">
                  <a:pos x="56" y="32"/>
                </a:cxn>
                <a:cxn ang="0">
                  <a:pos x="60" y="26"/>
                </a:cxn>
                <a:cxn ang="0">
                  <a:pos x="62" y="19"/>
                </a:cxn>
                <a:cxn ang="0">
                  <a:pos x="61" y="18"/>
                </a:cxn>
                <a:cxn ang="0">
                  <a:pos x="64" y="16"/>
                </a:cxn>
                <a:cxn ang="0">
                  <a:pos x="68" y="9"/>
                </a:cxn>
                <a:cxn ang="0">
                  <a:pos x="67" y="8"/>
                </a:cxn>
                <a:cxn ang="0">
                  <a:pos x="58" y="9"/>
                </a:cxn>
                <a:cxn ang="0">
                  <a:pos x="60" y="5"/>
                </a:cxn>
                <a:cxn ang="0">
                  <a:pos x="59" y="0"/>
                </a:cxn>
                <a:cxn ang="0">
                  <a:pos x="0" y="2"/>
                </a:cxn>
              </a:cxnLst>
              <a:rect l="0" t="0" r="r" b="b"/>
              <a:pathLst>
                <a:path w="68" h="61">
                  <a:moveTo>
                    <a:pt x="0" y="2"/>
                  </a:moveTo>
                  <a:lnTo>
                    <a:pt x="3" y="21"/>
                  </a:lnTo>
                  <a:lnTo>
                    <a:pt x="2" y="50"/>
                  </a:lnTo>
                  <a:lnTo>
                    <a:pt x="4" y="52"/>
                  </a:lnTo>
                  <a:lnTo>
                    <a:pt x="9" y="52"/>
                  </a:lnTo>
                  <a:lnTo>
                    <a:pt x="9" y="61"/>
                  </a:lnTo>
                  <a:lnTo>
                    <a:pt x="49" y="60"/>
                  </a:lnTo>
                  <a:lnTo>
                    <a:pt x="48" y="51"/>
                  </a:lnTo>
                  <a:lnTo>
                    <a:pt x="52" y="41"/>
                  </a:lnTo>
                  <a:lnTo>
                    <a:pt x="56" y="34"/>
                  </a:lnTo>
                  <a:lnTo>
                    <a:pt x="56" y="32"/>
                  </a:lnTo>
                  <a:lnTo>
                    <a:pt x="60" y="26"/>
                  </a:lnTo>
                  <a:lnTo>
                    <a:pt x="62" y="19"/>
                  </a:lnTo>
                  <a:lnTo>
                    <a:pt x="61" y="18"/>
                  </a:lnTo>
                  <a:lnTo>
                    <a:pt x="64" y="16"/>
                  </a:lnTo>
                  <a:lnTo>
                    <a:pt x="68" y="9"/>
                  </a:lnTo>
                  <a:lnTo>
                    <a:pt x="67" y="8"/>
                  </a:lnTo>
                  <a:lnTo>
                    <a:pt x="58" y="9"/>
                  </a:lnTo>
                  <a:lnTo>
                    <a:pt x="60" y="5"/>
                  </a:lnTo>
                  <a:lnTo>
                    <a:pt x="59" y="0"/>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9" name="Freeform 5">
              <a:extLst>
                <a:ext uri="{FF2B5EF4-FFF2-40B4-BE49-F238E27FC236}">
                  <a16:creationId xmlns:a16="http://schemas.microsoft.com/office/drawing/2014/main" id="{54AA9A01-17C4-489E-7012-CE7D809D373A}"/>
                </a:ext>
              </a:extLst>
            </p:cNvPr>
            <p:cNvSpPr>
              <a:spLocks/>
            </p:cNvSpPr>
            <p:nvPr/>
          </p:nvSpPr>
          <p:spPr bwMode="auto">
            <a:xfrm>
              <a:off x="1143000" y="2654300"/>
              <a:ext cx="1009650" cy="1733550"/>
            </a:xfrm>
            <a:custGeom>
              <a:avLst/>
              <a:gdLst/>
              <a:ahLst/>
              <a:cxnLst>
                <a:cxn ang="0">
                  <a:pos x="3" y="33"/>
                </a:cxn>
                <a:cxn ang="0">
                  <a:pos x="4" y="37"/>
                </a:cxn>
                <a:cxn ang="0">
                  <a:pos x="1" y="51"/>
                </a:cxn>
                <a:cxn ang="0">
                  <a:pos x="3" y="55"/>
                </a:cxn>
                <a:cxn ang="0">
                  <a:pos x="11" y="74"/>
                </a:cxn>
                <a:cxn ang="0">
                  <a:pos x="12" y="74"/>
                </a:cxn>
                <a:cxn ang="0">
                  <a:pos x="13" y="70"/>
                </a:cxn>
                <a:cxn ang="0">
                  <a:pos x="14" y="69"/>
                </a:cxn>
                <a:cxn ang="0">
                  <a:pos x="15" y="70"/>
                </a:cxn>
                <a:cxn ang="0">
                  <a:pos x="13" y="72"/>
                </a:cxn>
                <a:cxn ang="0">
                  <a:pos x="14" y="74"/>
                </a:cxn>
                <a:cxn ang="0">
                  <a:pos x="16" y="82"/>
                </a:cxn>
                <a:cxn ang="0">
                  <a:pos x="15" y="81"/>
                </a:cxn>
                <a:cxn ang="0">
                  <a:pos x="12" y="78"/>
                </a:cxn>
                <a:cxn ang="0">
                  <a:pos x="13" y="75"/>
                </a:cxn>
                <a:cxn ang="0">
                  <a:pos x="11" y="75"/>
                </a:cxn>
                <a:cxn ang="0">
                  <a:pos x="9" y="79"/>
                </a:cxn>
                <a:cxn ang="0">
                  <a:pos x="10" y="86"/>
                </a:cxn>
                <a:cxn ang="0">
                  <a:pos x="12" y="89"/>
                </a:cxn>
                <a:cxn ang="0">
                  <a:pos x="16" y="92"/>
                </a:cxn>
                <a:cxn ang="0">
                  <a:pos x="14" y="96"/>
                </a:cxn>
                <a:cxn ang="0">
                  <a:pos x="12" y="97"/>
                </a:cxn>
                <a:cxn ang="0">
                  <a:pos x="12" y="101"/>
                </a:cxn>
                <a:cxn ang="0">
                  <a:pos x="17" y="112"/>
                </a:cxn>
                <a:cxn ang="0">
                  <a:pos x="21" y="119"/>
                </a:cxn>
                <a:cxn ang="0">
                  <a:pos x="21" y="123"/>
                </a:cxn>
                <a:cxn ang="0">
                  <a:pos x="23" y="125"/>
                </a:cxn>
                <a:cxn ang="0">
                  <a:pos x="22" y="128"/>
                </a:cxn>
                <a:cxn ang="0">
                  <a:pos x="20" y="134"/>
                </a:cxn>
                <a:cxn ang="0">
                  <a:pos x="22" y="137"/>
                </a:cxn>
                <a:cxn ang="0">
                  <a:pos x="35" y="141"/>
                </a:cxn>
                <a:cxn ang="0">
                  <a:pos x="40" y="148"/>
                </a:cxn>
                <a:cxn ang="0">
                  <a:pos x="47" y="151"/>
                </a:cxn>
                <a:cxn ang="0">
                  <a:pos x="47" y="155"/>
                </a:cxn>
                <a:cxn ang="0">
                  <a:pos x="51" y="156"/>
                </a:cxn>
                <a:cxn ang="0">
                  <a:pos x="56" y="164"/>
                </a:cxn>
                <a:cxn ang="0">
                  <a:pos x="59" y="170"/>
                </a:cxn>
                <a:cxn ang="0">
                  <a:pos x="59" y="180"/>
                </a:cxn>
                <a:cxn ang="0">
                  <a:pos x="97" y="182"/>
                </a:cxn>
                <a:cxn ang="0">
                  <a:pos x="95" y="178"/>
                </a:cxn>
                <a:cxn ang="0">
                  <a:pos x="96" y="172"/>
                </a:cxn>
                <a:cxn ang="0">
                  <a:pos x="102" y="162"/>
                </a:cxn>
                <a:cxn ang="0">
                  <a:pos x="106" y="159"/>
                </a:cxn>
                <a:cxn ang="0">
                  <a:pos x="104" y="156"/>
                </a:cxn>
                <a:cxn ang="0">
                  <a:pos x="102" y="146"/>
                </a:cxn>
                <a:cxn ang="0">
                  <a:pos x="52" y="70"/>
                </a:cxn>
                <a:cxn ang="0">
                  <a:pos x="48" y="63"/>
                </a:cxn>
                <a:cxn ang="0">
                  <a:pos x="61" y="14"/>
                </a:cxn>
                <a:cxn ang="0">
                  <a:pos x="10" y="0"/>
                </a:cxn>
                <a:cxn ang="0">
                  <a:pos x="9" y="3"/>
                </a:cxn>
                <a:cxn ang="0">
                  <a:pos x="9" y="9"/>
                </a:cxn>
                <a:cxn ang="0">
                  <a:pos x="0" y="24"/>
                </a:cxn>
                <a:cxn ang="0">
                  <a:pos x="3" y="33"/>
                </a:cxn>
              </a:cxnLst>
              <a:rect l="0" t="0" r="r" b="b"/>
              <a:pathLst>
                <a:path w="106" h="182">
                  <a:moveTo>
                    <a:pt x="3" y="33"/>
                  </a:moveTo>
                  <a:lnTo>
                    <a:pt x="4" y="37"/>
                  </a:lnTo>
                  <a:lnTo>
                    <a:pt x="1" y="51"/>
                  </a:lnTo>
                  <a:lnTo>
                    <a:pt x="3" y="55"/>
                  </a:lnTo>
                  <a:lnTo>
                    <a:pt x="11" y="74"/>
                  </a:lnTo>
                  <a:lnTo>
                    <a:pt x="12" y="74"/>
                  </a:lnTo>
                  <a:lnTo>
                    <a:pt x="13" y="70"/>
                  </a:lnTo>
                  <a:lnTo>
                    <a:pt x="14" y="69"/>
                  </a:lnTo>
                  <a:lnTo>
                    <a:pt x="15" y="70"/>
                  </a:lnTo>
                  <a:lnTo>
                    <a:pt x="13" y="72"/>
                  </a:lnTo>
                  <a:lnTo>
                    <a:pt x="14" y="74"/>
                  </a:lnTo>
                  <a:lnTo>
                    <a:pt x="16" y="82"/>
                  </a:lnTo>
                  <a:lnTo>
                    <a:pt x="15" y="81"/>
                  </a:lnTo>
                  <a:lnTo>
                    <a:pt x="12" y="78"/>
                  </a:lnTo>
                  <a:lnTo>
                    <a:pt x="13" y="75"/>
                  </a:lnTo>
                  <a:lnTo>
                    <a:pt x="11" y="75"/>
                  </a:lnTo>
                  <a:lnTo>
                    <a:pt x="9" y="79"/>
                  </a:lnTo>
                  <a:lnTo>
                    <a:pt x="10" y="86"/>
                  </a:lnTo>
                  <a:lnTo>
                    <a:pt x="12" y="89"/>
                  </a:lnTo>
                  <a:lnTo>
                    <a:pt x="16" y="92"/>
                  </a:lnTo>
                  <a:lnTo>
                    <a:pt x="14" y="96"/>
                  </a:lnTo>
                  <a:lnTo>
                    <a:pt x="12" y="97"/>
                  </a:lnTo>
                  <a:lnTo>
                    <a:pt x="12" y="101"/>
                  </a:lnTo>
                  <a:lnTo>
                    <a:pt x="17" y="112"/>
                  </a:lnTo>
                  <a:lnTo>
                    <a:pt x="21" y="119"/>
                  </a:lnTo>
                  <a:lnTo>
                    <a:pt x="21" y="123"/>
                  </a:lnTo>
                  <a:lnTo>
                    <a:pt x="23" y="125"/>
                  </a:lnTo>
                  <a:lnTo>
                    <a:pt x="22" y="128"/>
                  </a:lnTo>
                  <a:lnTo>
                    <a:pt x="20" y="134"/>
                  </a:lnTo>
                  <a:lnTo>
                    <a:pt x="22" y="137"/>
                  </a:lnTo>
                  <a:lnTo>
                    <a:pt x="35" y="141"/>
                  </a:lnTo>
                  <a:lnTo>
                    <a:pt x="40" y="148"/>
                  </a:lnTo>
                  <a:lnTo>
                    <a:pt x="47" y="151"/>
                  </a:lnTo>
                  <a:lnTo>
                    <a:pt x="47" y="155"/>
                  </a:lnTo>
                  <a:lnTo>
                    <a:pt x="51" y="156"/>
                  </a:lnTo>
                  <a:lnTo>
                    <a:pt x="56" y="164"/>
                  </a:lnTo>
                  <a:lnTo>
                    <a:pt x="59" y="170"/>
                  </a:lnTo>
                  <a:lnTo>
                    <a:pt x="59" y="180"/>
                  </a:lnTo>
                  <a:lnTo>
                    <a:pt x="97" y="182"/>
                  </a:lnTo>
                  <a:lnTo>
                    <a:pt x="95" y="178"/>
                  </a:lnTo>
                  <a:lnTo>
                    <a:pt x="96" y="172"/>
                  </a:lnTo>
                  <a:lnTo>
                    <a:pt x="102" y="162"/>
                  </a:lnTo>
                  <a:lnTo>
                    <a:pt x="106" y="159"/>
                  </a:lnTo>
                  <a:lnTo>
                    <a:pt x="104" y="156"/>
                  </a:lnTo>
                  <a:lnTo>
                    <a:pt x="102" y="146"/>
                  </a:lnTo>
                  <a:lnTo>
                    <a:pt x="52" y="70"/>
                  </a:lnTo>
                  <a:lnTo>
                    <a:pt x="48" y="63"/>
                  </a:lnTo>
                  <a:lnTo>
                    <a:pt x="61" y="14"/>
                  </a:lnTo>
                  <a:lnTo>
                    <a:pt x="10" y="0"/>
                  </a:lnTo>
                  <a:lnTo>
                    <a:pt x="9" y="3"/>
                  </a:lnTo>
                  <a:lnTo>
                    <a:pt x="9" y="9"/>
                  </a:lnTo>
                  <a:lnTo>
                    <a:pt x="0" y="24"/>
                  </a:lnTo>
                  <a:lnTo>
                    <a:pt x="3" y="3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11" name="Freeform 6">
              <a:extLst>
                <a:ext uri="{FF2B5EF4-FFF2-40B4-BE49-F238E27FC236}">
                  <a16:creationId xmlns:a16="http://schemas.microsoft.com/office/drawing/2014/main" id="{841D997A-ADB8-16AF-0336-86B3D3CA45A8}"/>
                </a:ext>
              </a:extLst>
            </p:cNvPr>
            <p:cNvSpPr>
              <a:spLocks/>
            </p:cNvSpPr>
            <p:nvPr/>
          </p:nvSpPr>
          <p:spPr bwMode="auto">
            <a:xfrm>
              <a:off x="2886075" y="3206750"/>
              <a:ext cx="923925" cy="742950"/>
            </a:xfrm>
            <a:custGeom>
              <a:avLst/>
              <a:gdLst/>
              <a:ahLst/>
              <a:cxnLst>
                <a:cxn ang="0">
                  <a:pos x="0" y="68"/>
                </a:cxn>
                <a:cxn ang="0">
                  <a:pos x="9" y="0"/>
                </a:cxn>
                <a:cxn ang="0">
                  <a:pos x="72" y="8"/>
                </a:cxn>
                <a:cxn ang="0">
                  <a:pos x="97" y="10"/>
                </a:cxn>
                <a:cxn ang="0">
                  <a:pos x="96" y="27"/>
                </a:cxn>
                <a:cxn ang="0">
                  <a:pos x="93" y="78"/>
                </a:cxn>
                <a:cxn ang="0">
                  <a:pos x="80" y="77"/>
                </a:cxn>
                <a:cxn ang="0">
                  <a:pos x="40" y="73"/>
                </a:cxn>
                <a:cxn ang="0">
                  <a:pos x="0" y="68"/>
                </a:cxn>
              </a:cxnLst>
              <a:rect l="0" t="0" r="r" b="b"/>
              <a:pathLst>
                <a:path w="97" h="78">
                  <a:moveTo>
                    <a:pt x="0" y="68"/>
                  </a:moveTo>
                  <a:lnTo>
                    <a:pt x="9" y="0"/>
                  </a:lnTo>
                  <a:lnTo>
                    <a:pt x="72" y="8"/>
                  </a:lnTo>
                  <a:lnTo>
                    <a:pt x="97" y="10"/>
                  </a:lnTo>
                  <a:lnTo>
                    <a:pt x="96" y="27"/>
                  </a:lnTo>
                  <a:lnTo>
                    <a:pt x="93" y="78"/>
                  </a:lnTo>
                  <a:lnTo>
                    <a:pt x="80" y="77"/>
                  </a:lnTo>
                  <a:lnTo>
                    <a:pt x="40" y="73"/>
                  </a:lnTo>
                  <a:lnTo>
                    <a:pt x="0" y="68"/>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14" name="Freeform 7">
              <a:extLst>
                <a:ext uri="{FF2B5EF4-FFF2-40B4-BE49-F238E27FC236}">
                  <a16:creationId xmlns:a16="http://schemas.microsoft.com/office/drawing/2014/main" id="{A56989A6-6A86-43B7-D98B-31BB2070B860}"/>
                </a:ext>
              </a:extLst>
            </p:cNvPr>
            <p:cNvSpPr>
              <a:spLocks/>
            </p:cNvSpPr>
            <p:nvPr/>
          </p:nvSpPr>
          <p:spPr bwMode="auto">
            <a:xfrm>
              <a:off x="7191375" y="2816225"/>
              <a:ext cx="228600" cy="200025"/>
            </a:xfrm>
            <a:custGeom>
              <a:avLst/>
              <a:gdLst/>
              <a:ahLst/>
              <a:cxnLst>
                <a:cxn ang="0">
                  <a:pos x="0" y="4"/>
                </a:cxn>
                <a:cxn ang="0">
                  <a:pos x="2" y="16"/>
                </a:cxn>
                <a:cxn ang="0">
                  <a:pos x="2" y="21"/>
                </a:cxn>
                <a:cxn ang="0">
                  <a:pos x="4" y="21"/>
                </a:cxn>
                <a:cxn ang="0">
                  <a:pos x="5" y="20"/>
                </a:cxn>
                <a:cxn ang="0">
                  <a:pos x="8" y="18"/>
                </a:cxn>
                <a:cxn ang="0">
                  <a:pos x="10" y="15"/>
                </a:cxn>
                <a:cxn ang="0">
                  <a:pos x="11" y="16"/>
                </a:cxn>
                <a:cxn ang="0">
                  <a:pos x="14" y="14"/>
                </a:cxn>
                <a:cxn ang="0">
                  <a:pos x="17" y="14"/>
                </a:cxn>
                <a:cxn ang="0">
                  <a:pos x="17" y="13"/>
                </a:cxn>
                <a:cxn ang="0">
                  <a:pos x="18" y="13"/>
                </a:cxn>
                <a:cxn ang="0">
                  <a:pos x="19" y="12"/>
                </a:cxn>
                <a:cxn ang="0">
                  <a:pos x="21" y="12"/>
                </a:cxn>
                <a:cxn ang="0">
                  <a:pos x="24" y="11"/>
                </a:cxn>
                <a:cxn ang="0">
                  <a:pos x="21" y="0"/>
                </a:cxn>
                <a:cxn ang="0">
                  <a:pos x="0" y="4"/>
                </a:cxn>
              </a:cxnLst>
              <a:rect l="0" t="0" r="r" b="b"/>
              <a:pathLst>
                <a:path w="24" h="21">
                  <a:moveTo>
                    <a:pt x="0" y="4"/>
                  </a:moveTo>
                  <a:lnTo>
                    <a:pt x="2" y="16"/>
                  </a:lnTo>
                  <a:lnTo>
                    <a:pt x="2" y="21"/>
                  </a:lnTo>
                  <a:lnTo>
                    <a:pt x="4" y="21"/>
                  </a:lnTo>
                  <a:lnTo>
                    <a:pt x="5" y="20"/>
                  </a:lnTo>
                  <a:lnTo>
                    <a:pt x="8" y="18"/>
                  </a:lnTo>
                  <a:lnTo>
                    <a:pt x="10" y="15"/>
                  </a:lnTo>
                  <a:lnTo>
                    <a:pt x="11" y="16"/>
                  </a:lnTo>
                  <a:lnTo>
                    <a:pt x="14" y="14"/>
                  </a:lnTo>
                  <a:lnTo>
                    <a:pt x="17" y="14"/>
                  </a:lnTo>
                  <a:lnTo>
                    <a:pt x="17" y="13"/>
                  </a:lnTo>
                  <a:lnTo>
                    <a:pt x="18" y="13"/>
                  </a:lnTo>
                  <a:lnTo>
                    <a:pt x="19" y="12"/>
                  </a:lnTo>
                  <a:lnTo>
                    <a:pt x="21" y="12"/>
                  </a:lnTo>
                  <a:lnTo>
                    <a:pt x="24" y="11"/>
                  </a:lnTo>
                  <a:lnTo>
                    <a:pt x="21" y="0"/>
                  </a:lnTo>
                  <a:lnTo>
                    <a:pt x="0" y="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15" name="Freeform 8">
              <a:extLst>
                <a:ext uri="{FF2B5EF4-FFF2-40B4-BE49-F238E27FC236}">
                  <a16:creationId xmlns:a16="http://schemas.microsoft.com/office/drawing/2014/main" id="{103CF240-B29D-FBD7-3F28-EF6B38F0E13B}"/>
                </a:ext>
              </a:extLst>
            </p:cNvPr>
            <p:cNvSpPr>
              <a:spLocks/>
            </p:cNvSpPr>
            <p:nvPr/>
          </p:nvSpPr>
          <p:spPr bwMode="auto">
            <a:xfrm>
              <a:off x="7010400" y="3263900"/>
              <a:ext cx="133350" cy="219075"/>
            </a:xfrm>
            <a:custGeom>
              <a:avLst/>
              <a:gdLst/>
              <a:ahLst/>
              <a:cxnLst>
                <a:cxn ang="0">
                  <a:pos x="0" y="2"/>
                </a:cxn>
                <a:cxn ang="0">
                  <a:pos x="1" y="0"/>
                </a:cxn>
                <a:cxn ang="0">
                  <a:pos x="4" y="0"/>
                </a:cxn>
                <a:cxn ang="0">
                  <a:pos x="3" y="2"/>
                </a:cxn>
                <a:cxn ang="0">
                  <a:pos x="2" y="3"/>
                </a:cxn>
                <a:cxn ang="0">
                  <a:pos x="3" y="6"/>
                </a:cxn>
                <a:cxn ang="0">
                  <a:pos x="4" y="7"/>
                </a:cxn>
                <a:cxn ang="0">
                  <a:pos x="6" y="9"/>
                </a:cxn>
                <a:cxn ang="0">
                  <a:pos x="7" y="12"/>
                </a:cxn>
                <a:cxn ang="0">
                  <a:pos x="8" y="14"/>
                </a:cxn>
                <a:cxn ang="0">
                  <a:pos x="10" y="15"/>
                </a:cxn>
                <a:cxn ang="0">
                  <a:pos x="12" y="16"/>
                </a:cxn>
                <a:cxn ang="0">
                  <a:pos x="13" y="18"/>
                </a:cxn>
                <a:cxn ang="0">
                  <a:pos x="11" y="20"/>
                </a:cxn>
                <a:cxn ang="0">
                  <a:pos x="13" y="19"/>
                </a:cxn>
                <a:cxn ang="0">
                  <a:pos x="14" y="21"/>
                </a:cxn>
                <a:cxn ang="0">
                  <a:pos x="10" y="22"/>
                </a:cxn>
                <a:cxn ang="0">
                  <a:pos x="5" y="23"/>
                </a:cxn>
                <a:cxn ang="0">
                  <a:pos x="5" y="21"/>
                </a:cxn>
                <a:cxn ang="0">
                  <a:pos x="0" y="2"/>
                </a:cxn>
              </a:cxnLst>
              <a:rect l="0" t="0" r="r" b="b"/>
              <a:pathLst>
                <a:path w="14" h="23">
                  <a:moveTo>
                    <a:pt x="0" y="2"/>
                  </a:moveTo>
                  <a:lnTo>
                    <a:pt x="1" y="0"/>
                  </a:lnTo>
                  <a:lnTo>
                    <a:pt x="4" y="0"/>
                  </a:lnTo>
                  <a:lnTo>
                    <a:pt x="3" y="2"/>
                  </a:lnTo>
                  <a:lnTo>
                    <a:pt x="2" y="3"/>
                  </a:lnTo>
                  <a:lnTo>
                    <a:pt x="3" y="6"/>
                  </a:lnTo>
                  <a:lnTo>
                    <a:pt x="4" y="7"/>
                  </a:lnTo>
                  <a:lnTo>
                    <a:pt x="6" y="9"/>
                  </a:lnTo>
                  <a:lnTo>
                    <a:pt x="7" y="12"/>
                  </a:lnTo>
                  <a:lnTo>
                    <a:pt x="8" y="14"/>
                  </a:lnTo>
                  <a:lnTo>
                    <a:pt x="10" y="15"/>
                  </a:lnTo>
                  <a:lnTo>
                    <a:pt x="12" y="16"/>
                  </a:lnTo>
                  <a:lnTo>
                    <a:pt x="13" y="18"/>
                  </a:lnTo>
                  <a:lnTo>
                    <a:pt x="11" y="20"/>
                  </a:lnTo>
                  <a:lnTo>
                    <a:pt x="13" y="19"/>
                  </a:lnTo>
                  <a:lnTo>
                    <a:pt x="14" y="21"/>
                  </a:lnTo>
                  <a:lnTo>
                    <a:pt x="10" y="22"/>
                  </a:lnTo>
                  <a:lnTo>
                    <a:pt x="5" y="23"/>
                  </a:lnTo>
                  <a:lnTo>
                    <a:pt x="5" y="21"/>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17" name="Freeform 9">
              <a:extLst>
                <a:ext uri="{FF2B5EF4-FFF2-40B4-BE49-F238E27FC236}">
                  <a16:creationId xmlns:a16="http://schemas.microsoft.com/office/drawing/2014/main" id="{744E99AA-9FDA-A55B-0044-AEF5DE8B9DD2}"/>
                </a:ext>
              </a:extLst>
            </p:cNvPr>
            <p:cNvSpPr>
              <a:spLocks/>
            </p:cNvSpPr>
            <p:nvPr/>
          </p:nvSpPr>
          <p:spPr bwMode="auto">
            <a:xfrm>
              <a:off x="6867525" y="3435350"/>
              <a:ext cx="19050" cy="28575"/>
            </a:xfrm>
            <a:custGeom>
              <a:avLst/>
              <a:gdLst/>
              <a:ahLst/>
              <a:cxnLst>
                <a:cxn ang="0">
                  <a:pos x="0" y="1"/>
                </a:cxn>
                <a:cxn ang="0">
                  <a:pos x="2" y="0"/>
                </a:cxn>
                <a:cxn ang="0">
                  <a:pos x="2" y="1"/>
                </a:cxn>
                <a:cxn ang="0">
                  <a:pos x="2" y="3"/>
                </a:cxn>
                <a:cxn ang="0">
                  <a:pos x="0" y="1"/>
                </a:cxn>
              </a:cxnLst>
              <a:rect l="0" t="0" r="r" b="b"/>
              <a:pathLst>
                <a:path w="2" h="3">
                  <a:moveTo>
                    <a:pt x="0" y="1"/>
                  </a:moveTo>
                  <a:lnTo>
                    <a:pt x="2" y="0"/>
                  </a:lnTo>
                  <a:lnTo>
                    <a:pt x="2" y="1"/>
                  </a:lnTo>
                  <a:lnTo>
                    <a:pt x="2" y="3"/>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18" name="Freeform 10">
              <a:extLst>
                <a:ext uri="{FF2B5EF4-FFF2-40B4-BE49-F238E27FC236}">
                  <a16:creationId xmlns:a16="http://schemas.microsoft.com/office/drawing/2014/main" id="{792C2F2D-D3A0-CE70-F26F-C15F70024D3B}"/>
                </a:ext>
              </a:extLst>
            </p:cNvPr>
            <p:cNvSpPr>
              <a:spLocks/>
            </p:cNvSpPr>
            <p:nvPr/>
          </p:nvSpPr>
          <p:spPr bwMode="auto">
            <a:xfrm>
              <a:off x="5686425" y="4835525"/>
              <a:ext cx="1162050" cy="885825"/>
            </a:xfrm>
            <a:custGeom>
              <a:avLst/>
              <a:gdLst/>
              <a:ahLst/>
              <a:cxnLst>
                <a:cxn ang="0">
                  <a:pos x="0" y="9"/>
                </a:cxn>
                <a:cxn ang="0">
                  <a:pos x="3" y="14"/>
                </a:cxn>
                <a:cxn ang="0">
                  <a:pos x="3" y="18"/>
                </a:cxn>
                <a:cxn ang="0">
                  <a:pos x="7" y="15"/>
                </a:cxn>
                <a:cxn ang="0">
                  <a:pos x="8" y="15"/>
                </a:cxn>
                <a:cxn ang="0">
                  <a:pos x="10" y="14"/>
                </a:cxn>
                <a:cxn ang="0">
                  <a:pos x="15" y="15"/>
                </a:cxn>
                <a:cxn ang="0">
                  <a:pos x="18" y="14"/>
                </a:cxn>
                <a:cxn ang="0">
                  <a:pos x="22" y="14"/>
                </a:cxn>
                <a:cxn ang="0">
                  <a:pos x="19" y="15"/>
                </a:cxn>
                <a:cxn ang="0">
                  <a:pos x="28" y="19"/>
                </a:cxn>
                <a:cxn ang="0">
                  <a:pos x="29" y="18"/>
                </a:cxn>
                <a:cxn ang="0">
                  <a:pos x="29" y="19"/>
                </a:cxn>
                <a:cxn ang="0">
                  <a:pos x="35" y="23"/>
                </a:cxn>
                <a:cxn ang="0">
                  <a:pos x="33" y="22"/>
                </a:cxn>
                <a:cxn ang="0">
                  <a:pos x="38" y="24"/>
                </a:cxn>
                <a:cxn ang="0">
                  <a:pos x="41" y="23"/>
                </a:cxn>
                <a:cxn ang="0">
                  <a:pos x="46" y="21"/>
                </a:cxn>
                <a:cxn ang="0">
                  <a:pos x="48" y="19"/>
                </a:cxn>
                <a:cxn ang="0">
                  <a:pos x="54" y="17"/>
                </a:cxn>
                <a:cxn ang="0">
                  <a:pos x="61" y="22"/>
                </a:cxn>
                <a:cxn ang="0">
                  <a:pos x="64" y="25"/>
                </a:cxn>
                <a:cxn ang="0">
                  <a:pos x="68" y="28"/>
                </a:cxn>
                <a:cxn ang="0">
                  <a:pos x="73" y="30"/>
                </a:cxn>
                <a:cxn ang="0">
                  <a:pos x="77" y="37"/>
                </a:cxn>
                <a:cxn ang="0">
                  <a:pos x="76" y="52"/>
                </a:cxn>
                <a:cxn ang="0">
                  <a:pos x="79" y="51"/>
                </a:cxn>
                <a:cxn ang="0">
                  <a:pos x="78" y="48"/>
                </a:cxn>
                <a:cxn ang="0">
                  <a:pos x="80" y="49"/>
                </a:cxn>
                <a:cxn ang="0">
                  <a:pos x="82" y="49"/>
                </a:cxn>
                <a:cxn ang="0">
                  <a:pos x="79" y="57"/>
                </a:cxn>
                <a:cxn ang="0">
                  <a:pos x="81" y="59"/>
                </a:cxn>
                <a:cxn ang="0">
                  <a:pos x="85" y="66"/>
                </a:cxn>
                <a:cxn ang="0">
                  <a:pos x="88" y="68"/>
                </a:cxn>
                <a:cxn ang="0">
                  <a:pos x="88" y="65"/>
                </a:cxn>
                <a:cxn ang="0">
                  <a:pos x="89" y="66"/>
                </a:cxn>
                <a:cxn ang="0">
                  <a:pos x="91" y="72"/>
                </a:cxn>
                <a:cxn ang="0">
                  <a:pos x="94" y="75"/>
                </a:cxn>
                <a:cxn ang="0">
                  <a:pos x="100" y="81"/>
                </a:cxn>
                <a:cxn ang="0">
                  <a:pos x="107" y="89"/>
                </a:cxn>
                <a:cxn ang="0">
                  <a:pos x="111" y="91"/>
                </a:cxn>
                <a:cxn ang="0">
                  <a:pos x="107" y="90"/>
                </a:cxn>
                <a:cxn ang="0">
                  <a:pos x="112" y="92"/>
                </a:cxn>
                <a:cxn ang="0">
                  <a:pos x="116" y="90"/>
                </a:cxn>
                <a:cxn ang="0">
                  <a:pos x="120" y="87"/>
                </a:cxn>
                <a:cxn ang="0">
                  <a:pos x="121" y="79"/>
                </a:cxn>
                <a:cxn ang="0">
                  <a:pos x="121" y="65"/>
                </a:cxn>
                <a:cxn ang="0">
                  <a:pos x="106" y="39"/>
                </a:cxn>
                <a:cxn ang="0">
                  <a:pos x="104" y="32"/>
                </a:cxn>
                <a:cxn ang="0">
                  <a:pos x="90" y="4"/>
                </a:cxn>
                <a:cxn ang="0">
                  <a:pos x="88" y="1"/>
                </a:cxn>
                <a:cxn ang="0">
                  <a:pos x="81" y="2"/>
                </a:cxn>
                <a:cxn ang="0">
                  <a:pos x="79" y="8"/>
                </a:cxn>
                <a:cxn ang="0">
                  <a:pos x="40" y="8"/>
                </a:cxn>
                <a:cxn ang="0">
                  <a:pos x="0" y="6"/>
                </a:cxn>
              </a:cxnLst>
              <a:rect l="0" t="0" r="r" b="b"/>
              <a:pathLst>
                <a:path w="122" h="93">
                  <a:moveTo>
                    <a:pt x="0" y="6"/>
                  </a:moveTo>
                  <a:lnTo>
                    <a:pt x="0" y="9"/>
                  </a:lnTo>
                  <a:lnTo>
                    <a:pt x="4" y="12"/>
                  </a:lnTo>
                  <a:lnTo>
                    <a:pt x="3" y="14"/>
                  </a:lnTo>
                  <a:lnTo>
                    <a:pt x="4" y="16"/>
                  </a:lnTo>
                  <a:lnTo>
                    <a:pt x="3" y="18"/>
                  </a:lnTo>
                  <a:lnTo>
                    <a:pt x="5" y="17"/>
                  </a:lnTo>
                  <a:lnTo>
                    <a:pt x="7" y="15"/>
                  </a:lnTo>
                  <a:lnTo>
                    <a:pt x="7" y="13"/>
                  </a:lnTo>
                  <a:lnTo>
                    <a:pt x="8" y="15"/>
                  </a:lnTo>
                  <a:lnTo>
                    <a:pt x="9" y="13"/>
                  </a:lnTo>
                  <a:lnTo>
                    <a:pt x="10" y="14"/>
                  </a:lnTo>
                  <a:lnTo>
                    <a:pt x="7" y="17"/>
                  </a:lnTo>
                  <a:lnTo>
                    <a:pt x="15" y="15"/>
                  </a:lnTo>
                  <a:lnTo>
                    <a:pt x="17" y="13"/>
                  </a:lnTo>
                  <a:lnTo>
                    <a:pt x="18" y="14"/>
                  </a:lnTo>
                  <a:lnTo>
                    <a:pt x="21" y="13"/>
                  </a:lnTo>
                  <a:lnTo>
                    <a:pt x="22" y="14"/>
                  </a:lnTo>
                  <a:lnTo>
                    <a:pt x="17" y="15"/>
                  </a:lnTo>
                  <a:lnTo>
                    <a:pt x="19" y="15"/>
                  </a:lnTo>
                  <a:lnTo>
                    <a:pt x="25" y="17"/>
                  </a:lnTo>
                  <a:lnTo>
                    <a:pt x="28" y="19"/>
                  </a:lnTo>
                  <a:lnTo>
                    <a:pt x="27" y="16"/>
                  </a:lnTo>
                  <a:lnTo>
                    <a:pt x="29" y="18"/>
                  </a:lnTo>
                  <a:lnTo>
                    <a:pt x="32" y="18"/>
                  </a:lnTo>
                  <a:lnTo>
                    <a:pt x="29" y="19"/>
                  </a:lnTo>
                  <a:lnTo>
                    <a:pt x="34" y="21"/>
                  </a:lnTo>
                  <a:lnTo>
                    <a:pt x="35" y="23"/>
                  </a:lnTo>
                  <a:lnTo>
                    <a:pt x="35" y="25"/>
                  </a:lnTo>
                  <a:lnTo>
                    <a:pt x="33" y="22"/>
                  </a:lnTo>
                  <a:lnTo>
                    <a:pt x="34" y="26"/>
                  </a:lnTo>
                  <a:lnTo>
                    <a:pt x="38" y="24"/>
                  </a:lnTo>
                  <a:lnTo>
                    <a:pt x="40" y="24"/>
                  </a:lnTo>
                  <a:lnTo>
                    <a:pt x="41" y="23"/>
                  </a:lnTo>
                  <a:lnTo>
                    <a:pt x="42" y="24"/>
                  </a:lnTo>
                  <a:lnTo>
                    <a:pt x="46" y="21"/>
                  </a:lnTo>
                  <a:lnTo>
                    <a:pt x="49" y="20"/>
                  </a:lnTo>
                  <a:lnTo>
                    <a:pt x="48" y="19"/>
                  </a:lnTo>
                  <a:lnTo>
                    <a:pt x="50" y="17"/>
                  </a:lnTo>
                  <a:lnTo>
                    <a:pt x="54" y="17"/>
                  </a:lnTo>
                  <a:lnTo>
                    <a:pt x="59" y="19"/>
                  </a:lnTo>
                  <a:lnTo>
                    <a:pt x="61" y="22"/>
                  </a:lnTo>
                  <a:lnTo>
                    <a:pt x="64" y="23"/>
                  </a:lnTo>
                  <a:lnTo>
                    <a:pt x="64" y="25"/>
                  </a:lnTo>
                  <a:lnTo>
                    <a:pt x="67" y="26"/>
                  </a:lnTo>
                  <a:lnTo>
                    <a:pt x="68" y="28"/>
                  </a:lnTo>
                  <a:lnTo>
                    <a:pt x="69" y="30"/>
                  </a:lnTo>
                  <a:lnTo>
                    <a:pt x="73" y="30"/>
                  </a:lnTo>
                  <a:lnTo>
                    <a:pt x="75" y="32"/>
                  </a:lnTo>
                  <a:lnTo>
                    <a:pt x="77" y="37"/>
                  </a:lnTo>
                  <a:lnTo>
                    <a:pt x="76" y="46"/>
                  </a:lnTo>
                  <a:lnTo>
                    <a:pt x="76" y="52"/>
                  </a:lnTo>
                  <a:lnTo>
                    <a:pt x="78" y="54"/>
                  </a:lnTo>
                  <a:lnTo>
                    <a:pt x="79" y="51"/>
                  </a:lnTo>
                  <a:lnTo>
                    <a:pt x="77" y="50"/>
                  </a:lnTo>
                  <a:lnTo>
                    <a:pt x="78" y="48"/>
                  </a:lnTo>
                  <a:lnTo>
                    <a:pt x="78" y="49"/>
                  </a:lnTo>
                  <a:lnTo>
                    <a:pt x="80" y="49"/>
                  </a:lnTo>
                  <a:lnTo>
                    <a:pt x="81" y="51"/>
                  </a:lnTo>
                  <a:lnTo>
                    <a:pt x="82" y="49"/>
                  </a:lnTo>
                  <a:lnTo>
                    <a:pt x="83" y="51"/>
                  </a:lnTo>
                  <a:lnTo>
                    <a:pt x="79" y="57"/>
                  </a:lnTo>
                  <a:lnTo>
                    <a:pt x="79" y="58"/>
                  </a:lnTo>
                  <a:lnTo>
                    <a:pt x="81" y="59"/>
                  </a:lnTo>
                  <a:lnTo>
                    <a:pt x="83" y="64"/>
                  </a:lnTo>
                  <a:lnTo>
                    <a:pt x="85" y="66"/>
                  </a:lnTo>
                  <a:lnTo>
                    <a:pt x="87" y="68"/>
                  </a:lnTo>
                  <a:lnTo>
                    <a:pt x="88" y="68"/>
                  </a:lnTo>
                  <a:lnTo>
                    <a:pt x="86" y="65"/>
                  </a:lnTo>
                  <a:lnTo>
                    <a:pt x="88" y="65"/>
                  </a:lnTo>
                  <a:lnTo>
                    <a:pt x="90" y="65"/>
                  </a:lnTo>
                  <a:lnTo>
                    <a:pt x="89" y="66"/>
                  </a:lnTo>
                  <a:lnTo>
                    <a:pt x="90" y="68"/>
                  </a:lnTo>
                  <a:lnTo>
                    <a:pt x="91" y="72"/>
                  </a:lnTo>
                  <a:lnTo>
                    <a:pt x="93" y="73"/>
                  </a:lnTo>
                  <a:lnTo>
                    <a:pt x="94" y="75"/>
                  </a:lnTo>
                  <a:lnTo>
                    <a:pt x="97" y="81"/>
                  </a:lnTo>
                  <a:lnTo>
                    <a:pt x="100" y="81"/>
                  </a:lnTo>
                  <a:lnTo>
                    <a:pt x="103" y="83"/>
                  </a:lnTo>
                  <a:lnTo>
                    <a:pt x="107" y="89"/>
                  </a:lnTo>
                  <a:lnTo>
                    <a:pt x="111" y="89"/>
                  </a:lnTo>
                  <a:lnTo>
                    <a:pt x="111" y="91"/>
                  </a:lnTo>
                  <a:lnTo>
                    <a:pt x="110" y="91"/>
                  </a:lnTo>
                  <a:lnTo>
                    <a:pt x="107" y="90"/>
                  </a:lnTo>
                  <a:lnTo>
                    <a:pt x="108" y="93"/>
                  </a:lnTo>
                  <a:lnTo>
                    <a:pt x="112" y="92"/>
                  </a:lnTo>
                  <a:lnTo>
                    <a:pt x="114" y="92"/>
                  </a:lnTo>
                  <a:lnTo>
                    <a:pt x="116" y="90"/>
                  </a:lnTo>
                  <a:lnTo>
                    <a:pt x="118" y="90"/>
                  </a:lnTo>
                  <a:lnTo>
                    <a:pt x="120" y="87"/>
                  </a:lnTo>
                  <a:lnTo>
                    <a:pt x="119" y="84"/>
                  </a:lnTo>
                  <a:lnTo>
                    <a:pt x="121" y="79"/>
                  </a:lnTo>
                  <a:lnTo>
                    <a:pt x="122" y="80"/>
                  </a:lnTo>
                  <a:lnTo>
                    <a:pt x="121" y="65"/>
                  </a:lnTo>
                  <a:lnTo>
                    <a:pt x="119" y="61"/>
                  </a:lnTo>
                  <a:lnTo>
                    <a:pt x="106" y="39"/>
                  </a:lnTo>
                  <a:lnTo>
                    <a:pt x="103" y="32"/>
                  </a:lnTo>
                  <a:lnTo>
                    <a:pt x="104" y="32"/>
                  </a:lnTo>
                  <a:lnTo>
                    <a:pt x="96" y="19"/>
                  </a:lnTo>
                  <a:lnTo>
                    <a:pt x="90" y="4"/>
                  </a:lnTo>
                  <a:lnTo>
                    <a:pt x="90" y="2"/>
                  </a:lnTo>
                  <a:lnTo>
                    <a:pt x="88" y="1"/>
                  </a:lnTo>
                  <a:lnTo>
                    <a:pt x="82" y="0"/>
                  </a:lnTo>
                  <a:lnTo>
                    <a:pt x="81" y="2"/>
                  </a:lnTo>
                  <a:lnTo>
                    <a:pt x="82" y="8"/>
                  </a:lnTo>
                  <a:lnTo>
                    <a:pt x="79" y="8"/>
                  </a:lnTo>
                  <a:lnTo>
                    <a:pt x="79" y="5"/>
                  </a:lnTo>
                  <a:lnTo>
                    <a:pt x="40" y="8"/>
                  </a:lnTo>
                  <a:lnTo>
                    <a:pt x="38" y="3"/>
                  </a:lnTo>
                  <a:lnTo>
                    <a:pt x="0" y="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19" name="Freeform 11">
              <a:extLst>
                <a:ext uri="{FF2B5EF4-FFF2-40B4-BE49-F238E27FC236}">
                  <a16:creationId xmlns:a16="http://schemas.microsoft.com/office/drawing/2014/main" id="{A2C767CB-A108-1A2B-7A89-ADE8F524CCBF}"/>
                </a:ext>
              </a:extLst>
            </p:cNvPr>
            <p:cNvSpPr>
              <a:spLocks/>
            </p:cNvSpPr>
            <p:nvPr/>
          </p:nvSpPr>
          <p:spPr bwMode="auto">
            <a:xfrm>
              <a:off x="6638925" y="5788025"/>
              <a:ext cx="66675" cy="38100"/>
            </a:xfrm>
            <a:custGeom>
              <a:avLst/>
              <a:gdLst/>
              <a:ahLst/>
              <a:cxnLst>
                <a:cxn ang="0">
                  <a:pos x="0" y="4"/>
                </a:cxn>
                <a:cxn ang="0">
                  <a:pos x="1" y="1"/>
                </a:cxn>
                <a:cxn ang="0">
                  <a:pos x="3" y="1"/>
                </a:cxn>
                <a:cxn ang="0">
                  <a:pos x="3" y="0"/>
                </a:cxn>
                <a:cxn ang="0">
                  <a:pos x="7" y="1"/>
                </a:cxn>
                <a:cxn ang="0">
                  <a:pos x="3" y="2"/>
                </a:cxn>
                <a:cxn ang="0">
                  <a:pos x="2" y="2"/>
                </a:cxn>
                <a:cxn ang="0">
                  <a:pos x="2" y="3"/>
                </a:cxn>
                <a:cxn ang="0">
                  <a:pos x="0" y="4"/>
                </a:cxn>
              </a:cxnLst>
              <a:rect l="0" t="0" r="r" b="b"/>
              <a:pathLst>
                <a:path w="7" h="4">
                  <a:moveTo>
                    <a:pt x="0" y="4"/>
                  </a:moveTo>
                  <a:lnTo>
                    <a:pt x="1" y="1"/>
                  </a:lnTo>
                  <a:lnTo>
                    <a:pt x="3" y="1"/>
                  </a:lnTo>
                  <a:lnTo>
                    <a:pt x="3" y="0"/>
                  </a:lnTo>
                  <a:lnTo>
                    <a:pt x="7" y="1"/>
                  </a:lnTo>
                  <a:lnTo>
                    <a:pt x="3" y="2"/>
                  </a:lnTo>
                  <a:lnTo>
                    <a:pt x="2" y="2"/>
                  </a:lnTo>
                  <a:lnTo>
                    <a:pt x="2" y="3"/>
                  </a:lnTo>
                  <a:lnTo>
                    <a:pt x="0" y="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20" name="Freeform 12">
              <a:extLst>
                <a:ext uri="{FF2B5EF4-FFF2-40B4-BE49-F238E27FC236}">
                  <a16:creationId xmlns:a16="http://schemas.microsoft.com/office/drawing/2014/main" id="{4AF511CC-9D6D-8DD6-77FB-5A8AE2FF5D2E}"/>
                </a:ext>
              </a:extLst>
            </p:cNvPr>
            <p:cNvSpPr>
              <a:spLocks/>
            </p:cNvSpPr>
            <p:nvPr/>
          </p:nvSpPr>
          <p:spPr bwMode="auto">
            <a:xfrm>
              <a:off x="6724650" y="5759450"/>
              <a:ext cx="47625" cy="28575"/>
            </a:xfrm>
            <a:custGeom>
              <a:avLst/>
              <a:gdLst/>
              <a:ahLst/>
              <a:cxnLst>
                <a:cxn ang="0">
                  <a:pos x="0" y="3"/>
                </a:cxn>
                <a:cxn ang="0">
                  <a:pos x="1" y="3"/>
                </a:cxn>
                <a:cxn ang="0">
                  <a:pos x="5" y="0"/>
                </a:cxn>
                <a:cxn ang="0">
                  <a:pos x="1" y="2"/>
                </a:cxn>
                <a:cxn ang="0">
                  <a:pos x="0" y="3"/>
                </a:cxn>
              </a:cxnLst>
              <a:rect l="0" t="0" r="r" b="b"/>
              <a:pathLst>
                <a:path w="5" h="3">
                  <a:moveTo>
                    <a:pt x="0" y="3"/>
                  </a:moveTo>
                  <a:lnTo>
                    <a:pt x="1" y="3"/>
                  </a:lnTo>
                  <a:lnTo>
                    <a:pt x="5" y="0"/>
                  </a:lnTo>
                  <a:lnTo>
                    <a:pt x="1" y="2"/>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21" name="Freeform 13">
              <a:extLst>
                <a:ext uri="{FF2B5EF4-FFF2-40B4-BE49-F238E27FC236}">
                  <a16:creationId xmlns:a16="http://schemas.microsoft.com/office/drawing/2014/main" id="{78258A28-F684-3854-9024-AB0FC67C2E81}"/>
                </a:ext>
              </a:extLst>
            </p:cNvPr>
            <p:cNvSpPr>
              <a:spLocks/>
            </p:cNvSpPr>
            <p:nvPr/>
          </p:nvSpPr>
          <p:spPr bwMode="auto">
            <a:xfrm>
              <a:off x="6810375" y="5664200"/>
              <a:ext cx="28575" cy="66675"/>
            </a:xfrm>
            <a:custGeom>
              <a:avLst/>
              <a:gdLst/>
              <a:ahLst/>
              <a:cxnLst>
                <a:cxn ang="0">
                  <a:pos x="0" y="7"/>
                </a:cxn>
                <a:cxn ang="0">
                  <a:pos x="1" y="5"/>
                </a:cxn>
                <a:cxn ang="0">
                  <a:pos x="3" y="0"/>
                </a:cxn>
                <a:cxn ang="0">
                  <a:pos x="2" y="2"/>
                </a:cxn>
                <a:cxn ang="0">
                  <a:pos x="0" y="7"/>
                </a:cxn>
              </a:cxnLst>
              <a:rect l="0" t="0" r="r" b="b"/>
              <a:pathLst>
                <a:path w="3" h="7">
                  <a:moveTo>
                    <a:pt x="0" y="7"/>
                  </a:moveTo>
                  <a:lnTo>
                    <a:pt x="1" y="5"/>
                  </a:lnTo>
                  <a:lnTo>
                    <a:pt x="3" y="0"/>
                  </a:lnTo>
                  <a:lnTo>
                    <a:pt x="2" y="2"/>
                  </a:lnTo>
                  <a:lnTo>
                    <a:pt x="0" y="7"/>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22" name="Freeform 14">
              <a:extLst>
                <a:ext uri="{FF2B5EF4-FFF2-40B4-BE49-F238E27FC236}">
                  <a16:creationId xmlns:a16="http://schemas.microsoft.com/office/drawing/2014/main" id="{DD944056-3BD1-F03E-1444-3A9AB9A5EB44}"/>
                </a:ext>
              </a:extLst>
            </p:cNvPr>
            <p:cNvSpPr>
              <a:spLocks/>
            </p:cNvSpPr>
            <p:nvPr/>
          </p:nvSpPr>
          <p:spPr bwMode="auto">
            <a:xfrm>
              <a:off x="5895975" y="4197350"/>
              <a:ext cx="695325" cy="714375"/>
            </a:xfrm>
            <a:custGeom>
              <a:avLst/>
              <a:gdLst/>
              <a:ahLst/>
              <a:cxnLst>
                <a:cxn ang="0">
                  <a:pos x="0" y="4"/>
                </a:cxn>
                <a:cxn ang="0">
                  <a:pos x="10" y="39"/>
                </a:cxn>
                <a:cxn ang="0">
                  <a:pos x="13" y="45"/>
                </a:cxn>
                <a:cxn ang="0">
                  <a:pos x="14" y="49"/>
                </a:cxn>
                <a:cxn ang="0">
                  <a:pos x="13" y="52"/>
                </a:cxn>
                <a:cxn ang="0">
                  <a:pos x="12" y="57"/>
                </a:cxn>
                <a:cxn ang="0">
                  <a:pos x="16" y="70"/>
                </a:cxn>
                <a:cxn ang="0">
                  <a:pos x="18" y="75"/>
                </a:cxn>
                <a:cxn ang="0">
                  <a:pos x="57" y="72"/>
                </a:cxn>
                <a:cxn ang="0">
                  <a:pos x="57" y="75"/>
                </a:cxn>
                <a:cxn ang="0">
                  <a:pos x="60" y="75"/>
                </a:cxn>
                <a:cxn ang="0">
                  <a:pos x="59" y="69"/>
                </a:cxn>
                <a:cxn ang="0">
                  <a:pos x="60" y="67"/>
                </a:cxn>
                <a:cxn ang="0">
                  <a:pos x="66" y="68"/>
                </a:cxn>
                <a:cxn ang="0">
                  <a:pos x="67" y="64"/>
                </a:cxn>
                <a:cxn ang="0">
                  <a:pos x="66" y="64"/>
                </a:cxn>
                <a:cxn ang="0">
                  <a:pos x="67" y="63"/>
                </a:cxn>
                <a:cxn ang="0">
                  <a:pos x="65" y="62"/>
                </a:cxn>
                <a:cxn ang="0">
                  <a:pos x="66" y="60"/>
                </a:cxn>
                <a:cxn ang="0">
                  <a:pos x="66" y="58"/>
                </a:cxn>
                <a:cxn ang="0">
                  <a:pos x="69" y="56"/>
                </a:cxn>
                <a:cxn ang="0">
                  <a:pos x="68" y="54"/>
                </a:cxn>
                <a:cxn ang="0">
                  <a:pos x="69" y="53"/>
                </a:cxn>
                <a:cxn ang="0">
                  <a:pos x="70" y="51"/>
                </a:cxn>
                <a:cxn ang="0">
                  <a:pos x="69" y="51"/>
                </a:cxn>
                <a:cxn ang="0">
                  <a:pos x="70" y="49"/>
                </a:cxn>
                <a:cxn ang="0">
                  <a:pos x="69" y="48"/>
                </a:cxn>
                <a:cxn ang="0">
                  <a:pos x="71" y="48"/>
                </a:cxn>
                <a:cxn ang="0">
                  <a:pos x="73" y="46"/>
                </a:cxn>
                <a:cxn ang="0">
                  <a:pos x="72" y="45"/>
                </a:cxn>
                <a:cxn ang="0">
                  <a:pos x="70" y="44"/>
                </a:cxn>
                <a:cxn ang="0">
                  <a:pos x="68" y="42"/>
                </a:cxn>
                <a:cxn ang="0">
                  <a:pos x="65" y="37"/>
                </a:cxn>
                <a:cxn ang="0">
                  <a:pos x="63" y="37"/>
                </a:cxn>
                <a:cxn ang="0">
                  <a:pos x="60" y="30"/>
                </a:cxn>
                <a:cxn ang="0">
                  <a:pos x="55" y="27"/>
                </a:cxn>
                <a:cxn ang="0">
                  <a:pos x="52" y="22"/>
                </a:cxn>
                <a:cxn ang="0">
                  <a:pos x="44" y="16"/>
                </a:cxn>
                <a:cxn ang="0">
                  <a:pos x="40" y="11"/>
                </a:cxn>
                <a:cxn ang="0">
                  <a:pos x="31" y="5"/>
                </a:cxn>
                <a:cxn ang="0">
                  <a:pos x="34" y="0"/>
                </a:cxn>
                <a:cxn ang="0">
                  <a:pos x="18" y="2"/>
                </a:cxn>
                <a:cxn ang="0">
                  <a:pos x="0" y="4"/>
                </a:cxn>
              </a:cxnLst>
              <a:rect l="0" t="0" r="r" b="b"/>
              <a:pathLst>
                <a:path w="73" h="75">
                  <a:moveTo>
                    <a:pt x="0" y="4"/>
                  </a:moveTo>
                  <a:lnTo>
                    <a:pt x="10" y="39"/>
                  </a:lnTo>
                  <a:lnTo>
                    <a:pt x="13" y="45"/>
                  </a:lnTo>
                  <a:lnTo>
                    <a:pt x="14" y="49"/>
                  </a:lnTo>
                  <a:lnTo>
                    <a:pt x="13" y="52"/>
                  </a:lnTo>
                  <a:lnTo>
                    <a:pt x="12" y="57"/>
                  </a:lnTo>
                  <a:lnTo>
                    <a:pt x="16" y="70"/>
                  </a:lnTo>
                  <a:lnTo>
                    <a:pt x="18" y="75"/>
                  </a:lnTo>
                  <a:lnTo>
                    <a:pt x="57" y="72"/>
                  </a:lnTo>
                  <a:lnTo>
                    <a:pt x="57" y="75"/>
                  </a:lnTo>
                  <a:lnTo>
                    <a:pt x="60" y="75"/>
                  </a:lnTo>
                  <a:lnTo>
                    <a:pt x="59" y="69"/>
                  </a:lnTo>
                  <a:lnTo>
                    <a:pt x="60" y="67"/>
                  </a:lnTo>
                  <a:lnTo>
                    <a:pt x="66" y="68"/>
                  </a:lnTo>
                  <a:lnTo>
                    <a:pt x="67" y="64"/>
                  </a:lnTo>
                  <a:lnTo>
                    <a:pt x="66" y="64"/>
                  </a:lnTo>
                  <a:lnTo>
                    <a:pt x="67" y="63"/>
                  </a:lnTo>
                  <a:lnTo>
                    <a:pt x="65" y="62"/>
                  </a:lnTo>
                  <a:lnTo>
                    <a:pt x="66" y="60"/>
                  </a:lnTo>
                  <a:lnTo>
                    <a:pt x="66" y="58"/>
                  </a:lnTo>
                  <a:lnTo>
                    <a:pt x="69" y="56"/>
                  </a:lnTo>
                  <a:lnTo>
                    <a:pt x="68" y="54"/>
                  </a:lnTo>
                  <a:lnTo>
                    <a:pt x="69" y="53"/>
                  </a:lnTo>
                  <a:lnTo>
                    <a:pt x="70" y="51"/>
                  </a:lnTo>
                  <a:lnTo>
                    <a:pt x="69" y="51"/>
                  </a:lnTo>
                  <a:lnTo>
                    <a:pt x="70" y="49"/>
                  </a:lnTo>
                  <a:lnTo>
                    <a:pt x="69" y="48"/>
                  </a:lnTo>
                  <a:lnTo>
                    <a:pt x="71" y="48"/>
                  </a:lnTo>
                  <a:lnTo>
                    <a:pt x="73" y="46"/>
                  </a:lnTo>
                  <a:lnTo>
                    <a:pt x="72" y="45"/>
                  </a:lnTo>
                  <a:lnTo>
                    <a:pt x="70" y="44"/>
                  </a:lnTo>
                  <a:lnTo>
                    <a:pt x="68" y="42"/>
                  </a:lnTo>
                  <a:lnTo>
                    <a:pt x="65" y="37"/>
                  </a:lnTo>
                  <a:lnTo>
                    <a:pt x="63" y="37"/>
                  </a:lnTo>
                  <a:lnTo>
                    <a:pt x="60" y="30"/>
                  </a:lnTo>
                  <a:lnTo>
                    <a:pt x="55" y="27"/>
                  </a:lnTo>
                  <a:lnTo>
                    <a:pt x="52" y="22"/>
                  </a:lnTo>
                  <a:lnTo>
                    <a:pt x="44" y="16"/>
                  </a:lnTo>
                  <a:lnTo>
                    <a:pt x="40" y="11"/>
                  </a:lnTo>
                  <a:lnTo>
                    <a:pt x="31" y="5"/>
                  </a:lnTo>
                  <a:lnTo>
                    <a:pt x="34" y="0"/>
                  </a:lnTo>
                  <a:lnTo>
                    <a:pt x="18" y="2"/>
                  </a:lnTo>
                  <a:lnTo>
                    <a:pt x="0" y="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23" name="Freeform 15">
              <a:extLst>
                <a:ext uri="{FF2B5EF4-FFF2-40B4-BE49-F238E27FC236}">
                  <a16:creationId xmlns:a16="http://schemas.microsoft.com/office/drawing/2014/main" id="{DD9282ED-0655-A9B4-6BB8-957A87D2F3FA}"/>
                </a:ext>
              </a:extLst>
            </p:cNvPr>
            <p:cNvSpPr>
              <a:spLocks/>
            </p:cNvSpPr>
            <p:nvPr/>
          </p:nvSpPr>
          <p:spPr bwMode="auto">
            <a:xfrm>
              <a:off x="2066925" y="1787525"/>
              <a:ext cx="762000" cy="1228725"/>
            </a:xfrm>
            <a:custGeom>
              <a:avLst/>
              <a:gdLst/>
              <a:ahLst/>
              <a:cxnLst>
                <a:cxn ang="0">
                  <a:pos x="0" y="114"/>
                </a:cxn>
                <a:cxn ang="0">
                  <a:pos x="6" y="87"/>
                </a:cxn>
                <a:cxn ang="0">
                  <a:pos x="9" y="79"/>
                </a:cxn>
                <a:cxn ang="0">
                  <a:pos x="7" y="76"/>
                </a:cxn>
                <a:cxn ang="0">
                  <a:pos x="7" y="72"/>
                </a:cxn>
                <a:cxn ang="0">
                  <a:pos x="12" y="68"/>
                </a:cxn>
                <a:cxn ang="0">
                  <a:pos x="16" y="61"/>
                </a:cxn>
                <a:cxn ang="0">
                  <a:pos x="20" y="56"/>
                </a:cxn>
                <a:cxn ang="0">
                  <a:pos x="17" y="51"/>
                </a:cxn>
                <a:cxn ang="0">
                  <a:pos x="16" y="48"/>
                </a:cxn>
                <a:cxn ang="0">
                  <a:pos x="16" y="41"/>
                </a:cxn>
                <a:cxn ang="0">
                  <a:pos x="26" y="0"/>
                </a:cxn>
                <a:cxn ang="0">
                  <a:pos x="37" y="2"/>
                </a:cxn>
                <a:cxn ang="0">
                  <a:pos x="33" y="18"/>
                </a:cxn>
                <a:cxn ang="0">
                  <a:pos x="36" y="24"/>
                </a:cxn>
                <a:cxn ang="0">
                  <a:pos x="36" y="28"/>
                </a:cxn>
                <a:cxn ang="0">
                  <a:pos x="35" y="28"/>
                </a:cxn>
                <a:cxn ang="0">
                  <a:pos x="39" y="32"/>
                </a:cxn>
                <a:cxn ang="0">
                  <a:pos x="43" y="43"/>
                </a:cxn>
                <a:cxn ang="0">
                  <a:pos x="45" y="42"/>
                </a:cxn>
                <a:cxn ang="0">
                  <a:pos x="45" y="44"/>
                </a:cxn>
                <a:cxn ang="0">
                  <a:pos x="47" y="44"/>
                </a:cxn>
                <a:cxn ang="0">
                  <a:pos x="48" y="45"/>
                </a:cxn>
                <a:cxn ang="0">
                  <a:pos x="45" y="52"/>
                </a:cxn>
                <a:cxn ang="0">
                  <a:pos x="45" y="57"/>
                </a:cxn>
                <a:cxn ang="0">
                  <a:pos x="42" y="62"/>
                </a:cxn>
                <a:cxn ang="0">
                  <a:pos x="44" y="64"/>
                </a:cxn>
                <a:cxn ang="0">
                  <a:pos x="49" y="61"/>
                </a:cxn>
                <a:cxn ang="0">
                  <a:pos x="54" y="77"/>
                </a:cxn>
                <a:cxn ang="0">
                  <a:pos x="56" y="78"/>
                </a:cxn>
                <a:cxn ang="0">
                  <a:pos x="57" y="83"/>
                </a:cxn>
                <a:cxn ang="0">
                  <a:pos x="58" y="85"/>
                </a:cxn>
                <a:cxn ang="0">
                  <a:pos x="60" y="83"/>
                </a:cxn>
                <a:cxn ang="0">
                  <a:pos x="64" y="85"/>
                </a:cxn>
                <a:cxn ang="0">
                  <a:pos x="66" y="83"/>
                </a:cxn>
                <a:cxn ang="0">
                  <a:pos x="73" y="85"/>
                </a:cxn>
                <a:cxn ang="0">
                  <a:pos x="75" y="85"/>
                </a:cxn>
                <a:cxn ang="0">
                  <a:pos x="77" y="82"/>
                </a:cxn>
                <a:cxn ang="0">
                  <a:pos x="80" y="87"/>
                </a:cxn>
                <a:cxn ang="0">
                  <a:pos x="73" y="129"/>
                </a:cxn>
                <a:cxn ang="0">
                  <a:pos x="36" y="122"/>
                </a:cxn>
                <a:cxn ang="0">
                  <a:pos x="0" y="114"/>
                </a:cxn>
              </a:cxnLst>
              <a:rect l="0" t="0" r="r" b="b"/>
              <a:pathLst>
                <a:path w="80" h="129">
                  <a:moveTo>
                    <a:pt x="0" y="114"/>
                  </a:moveTo>
                  <a:lnTo>
                    <a:pt x="6" y="87"/>
                  </a:lnTo>
                  <a:lnTo>
                    <a:pt x="9" y="79"/>
                  </a:lnTo>
                  <a:lnTo>
                    <a:pt x="7" y="76"/>
                  </a:lnTo>
                  <a:lnTo>
                    <a:pt x="7" y="72"/>
                  </a:lnTo>
                  <a:lnTo>
                    <a:pt x="12" y="68"/>
                  </a:lnTo>
                  <a:lnTo>
                    <a:pt x="16" y="61"/>
                  </a:lnTo>
                  <a:lnTo>
                    <a:pt x="20" y="56"/>
                  </a:lnTo>
                  <a:lnTo>
                    <a:pt x="17" y="51"/>
                  </a:lnTo>
                  <a:lnTo>
                    <a:pt x="16" y="48"/>
                  </a:lnTo>
                  <a:lnTo>
                    <a:pt x="16" y="41"/>
                  </a:lnTo>
                  <a:lnTo>
                    <a:pt x="26" y="0"/>
                  </a:lnTo>
                  <a:lnTo>
                    <a:pt x="37" y="2"/>
                  </a:lnTo>
                  <a:lnTo>
                    <a:pt x="33" y="18"/>
                  </a:lnTo>
                  <a:lnTo>
                    <a:pt x="36" y="24"/>
                  </a:lnTo>
                  <a:lnTo>
                    <a:pt x="36" y="28"/>
                  </a:lnTo>
                  <a:lnTo>
                    <a:pt x="35" y="28"/>
                  </a:lnTo>
                  <a:lnTo>
                    <a:pt x="39" y="32"/>
                  </a:lnTo>
                  <a:lnTo>
                    <a:pt x="43" y="43"/>
                  </a:lnTo>
                  <a:lnTo>
                    <a:pt x="45" y="42"/>
                  </a:lnTo>
                  <a:lnTo>
                    <a:pt x="45" y="44"/>
                  </a:lnTo>
                  <a:lnTo>
                    <a:pt x="47" y="44"/>
                  </a:lnTo>
                  <a:lnTo>
                    <a:pt x="48" y="45"/>
                  </a:lnTo>
                  <a:lnTo>
                    <a:pt x="45" y="52"/>
                  </a:lnTo>
                  <a:lnTo>
                    <a:pt x="45" y="57"/>
                  </a:lnTo>
                  <a:lnTo>
                    <a:pt x="42" y="62"/>
                  </a:lnTo>
                  <a:lnTo>
                    <a:pt x="44" y="64"/>
                  </a:lnTo>
                  <a:lnTo>
                    <a:pt x="49" y="61"/>
                  </a:lnTo>
                  <a:lnTo>
                    <a:pt x="54" y="77"/>
                  </a:lnTo>
                  <a:lnTo>
                    <a:pt x="56" y="78"/>
                  </a:lnTo>
                  <a:lnTo>
                    <a:pt x="57" y="83"/>
                  </a:lnTo>
                  <a:lnTo>
                    <a:pt x="58" y="85"/>
                  </a:lnTo>
                  <a:lnTo>
                    <a:pt x="60" y="83"/>
                  </a:lnTo>
                  <a:lnTo>
                    <a:pt x="64" y="85"/>
                  </a:lnTo>
                  <a:lnTo>
                    <a:pt x="66" y="83"/>
                  </a:lnTo>
                  <a:lnTo>
                    <a:pt x="73" y="85"/>
                  </a:lnTo>
                  <a:lnTo>
                    <a:pt x="75" y="85"/>
                  </a:lnTo>
                  <a:lnTo>
                    <a:pt x="77" y="82"/>
                  </a:lnTo>
                  <a:lnTo>
                    <a:pt x="80" y="87"/>
                  </a:lnTo>
                  <a:lnTo>
                    <a:pt x="73" y="129"/>
                  </a:lnTo>
                  <a:lnTo>
                    <a:pt x="36" y="122"/>
                  </a:lnTo>
                  <a:lnTo>
                    <a:pt x="0" y="11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24" name="Freeform 16">
              <a:extLst>
                <a:ext uri="{FF2B5EF4-FFF2-40B4-BE49-F238E27FC236}">
                  <a16:creationId xmlns:a16="http://schemas.microsoft.com/office/drawing/2014/main" id="{D15086A5-A59A-5D44-BA9B-5651AE0D2520}"/>
                </a:ext>
              </a:extLst>
            </p:cNvPr>
            <p:cNvSpPr>
              <a:spLocks/>
            </p:cNvSpPr>
            <p:nvPr/>
          </p:nvSpPr>
          <p:spPr bwMode="auto">
            <a:xfrm>
              <a:off x="5086350" y="3044825"/>
              <a:ext cx="504825" cy="904875"/>
            </a:xfrm>
            <a:custGeom>
              <a:avLst/>
              <a:gdLst/>
              <a:ahLst/>
              <a:cxnLst>
                <a:cxn ang="0">
                  <a:pos x="0" y="42"/>
                </a:cxn>
                <a:cxn ang="0">
                  <a:pos x="2" y="39"/>
                </a:cxn>
                <a:cxn ang="0">
                  <a:pos x="5" y="33"/>
                </a:cxn>
                <a:cxn ang="0">
                  <a:pos x="7" y="27"/>
                </a:cxn>
                <a:cxn ang="0">
                  <a:pos x="5" y="22"/>
                </a:cxn>
                <a:cxn ang="0">
                  <a:pos x="14" y="16"/>
                </a:cxn>
                <a:cxn ang="0">
                  <a:pos x="16" y="12"/>
                </a:cxn>
                <a:cxn ang="0">
                  <a:pos x="16" y="10"/>
                </a:cxn>
                <a:cxn ang="0">
                  <a:pos x="9" y="3"/>
                </a:cxn>
                <a:cxn ang="0">
                  <a:pos x="45" y="0"/>
                </a:cxn>
                <a:cxn ang="0">
                  <a:pos x="46" y="6"/>
                </a:cxn>
                <a:cxn ang="0">
                  <a:pos x="49" y="13"/>
                </a:cxn>
                <a:cxn ang="0">
                  <a:pos x="52" y="49"/>
                </a:cxn>
                <a:cxn ang="0">
                  <a:pos x="51" y="56"/>
                </a:cxn>
                <a:cxn ang="0">
                  <a:pos x="53" y="61"/>
                </a:cxn>
                <a:cxn ang="0">
                  <a:pos x="51" y="69"/>
                </a:cxn>
                <a:cxn ang="0">
                  <a:pos x="49" y="73"/>
                </a:cxn>
                <a:cxn ang="0">
                  <a:pos x="47" y="78"/>
                </a:cxn>
                <a:cxn ang="0">
                  <a:pos x="48" y="80"/>
                </a:cxn>
                <a:cxn ang="0">
                  <a:pos x="47" y="84"/>
                </a:cxn>
                <a:cxn ang="0">
                  <a:pos x="48" y="85"/>
                </a:cxn>
                <a:cxn ang="0">
                  <a:pos x="44" y="87"/>
                </a:cxn>
                <a:cxn ang="0">
                  <a:pos x="43" y="93"/>
                </a:cxn>
                <a:cxn ang="0">
                  <a:pos x="37" y="91"/>
                </a:cxn>
                <a:cxn ang="0">
                  <a:pos x="34" y="94"/>
                </a:cxn>
                <a:cxn ang="0">
                  <a:pos x="34" y="95"/>
                </a:cxn>
                <a:cxn ang="0">
                  <a:pos x="32" y="95"/>
                </a:cxn>
                <a:cxn ang="0">
                  <a:pos x="30" y="91"/>
                </a:cxn>
                <a:cxn ang="0">
                  <a:pos x="29" y="85"/>
                </a:cxn>
                <a:cxn ang="0">
                  <a:pos x="26" y="82"/>
                </a:cxn>
                <a:cxn ang="0">
                  <a:pos x="23" y="80"/>
                </a:cxn>
                <a:cxn ang="0">
                  <a:pos x="18" y="77"/>
                </a:cxn>
                <a:cxn ang="0">
                  <a:pos x="17" y="72"/>
                </a:cxn>
                <a:cxn ang="0">
                  <a:pos x="19" y="65"/>
                </a:cxn>
                <a:cxn ang="0">
                  <a:pos x="17" y="63"/>
                </a:cxn>
                <a:cxn ang="0">
                  <a:pos x="12" y="63"/>
                </a:cxn>
                <a:cxn ang="0">
                  <a:pos x="11" y="58"/>
                </a:cxn>
                <a:cxn ang="0">
                  <a:pos x="3" y="50"/>
                </a:cxn>
                <a:cxn ang="0">
                  <a:pos x="0" y="42"/>
                </a:cxn>
              </a:cxnLst>
              <a:rect l="0" t="0" r="r" b="b"/>
              <a:pathLst>
                <a:path w="53" h="95">
                  <a:moveTo>
                    <a:pt x="0" y="42"/>
                  </a:moveTo>
                  <a:lnTo>
                    <a:pt x="2" y="39"/>
                  </a:lnTo>
                  <a:lnTo>
                    <a:pt x="5" y="33"/>
                  </a:lnTo>
                  <a:lnTo>
                    <a:pt x="7" y="27"/>
                  </a:lnTo>
                  <a:lnTo>
                    <a:pt x="5" y="22"/>
                  </a:lnTo>
                  <a:lnTo>
                    <a:pt x="14" y="16"/>
                  </a:lnTo>
                  <a:lnTo>
                    <a:pt x="16" y="12"/>
                  </a:lnTo>
                  <a:lnTo>
                    <a:pt x="16" y="10"/>
                  </a:lnTo>
                  <a:lnTo>
                    <a:pt x="9" y="3"/>
                  </a:lnTo>
                  <a:lnTo>
                    <a:pt x="45" y="0"/>
                  </a:lnTo>
                  <a:lnTo>
                    <a:pt x="46" y="6"/>
                  </a:lnTo>
                  <a:lnTo>
                    <a:pt x="49" y="13"/>
                  </a:lnTo>
                  <a:lnTo>
                    <a:pt x="52" y="49"/>
                  </a:lnTo>
                  <a:lnTo>
                    <a:pt x="51" y="56"/>
                  </a:lnTo>
                  <a:lnTo>
                    <a:pt x="53" y="61"/>
                  </a:lnTo>
                  <a:lnTo>
                    <a:pt x="51" y="69"/>
                  </a:lnTo>
                  <a:lnTo>
                    <a:pt x="49" y="73"/>
                  </a:lnTo>
                  <a:lnTo>
                    <a:pt x="47" y="78"/>
                  </a:lnTo>
                  <a:lnTo>
                    <a:pt x="48" y="80"/>
                  </a:lnTo>
                  <a:lnTo>
                    <a:pt x="47" y="84"/>
                  </a:lnTo>
                  <a:lnTo>
                    <a:pt x="48" y="85"/>
                  </a:lnTo>
                  <a:lnTo>
                    <a:pt x="44" y="87"/>
                  </a:lnTo>
                  <a:lnTo>
                    <a:pt x="43" y="93"/>
                  </a:lnTo>
                  <a:lnTo>
                    <a:pt x="37" y="91"/>
                  </a:lnTo>
                  <a:lnTo>
                    <a:pt x="34" y="94"/>
                  </a:lnTo>
                  <a:lnTo>
                    <a:pt x="34" y="95"/>
                  </a:lnTo>
                  <a:lnTo>
                    <a:pt x="32" y="95"/>
                  </a:lnTo>
                  <a:lnTo>
                    <a:pt x="30" y="91"/>
                  </a:lnTo>
                  <a:lnTo>
                    <a:pt x="29" y="85"/>
                  </a:lnTo>
                  <a:lnTo>
                    <a:pt x="26" y="82"/>
                  </a:lnTo>
                  <a:lnTo>
                    <a:pt x="23" y="80"/>
                  </a:lnTo>
                  <a:lnTo>
                    <a:pt x="18" y="77"/>
                  </a:lnTo>
                  <a:lnTo>
                    <a:pt x="17" y="72"/>
                  </a:lnTo>
                  <a:lnTo>
                    <a:pt x="19" y="65"/>
                  </a:lnTo>
                  <a:lnTo>
                    <a:pt x="17" y="63"/>
                  </a:lnTo>
                  <a:lnTo>
                    <a:pt x="12" y="63"/>
                  </a:lnTo>
                  <a:lnTo>
                    <a:pt x="11" y="58"/>
                  </a:lnTo>
                  <a:lnTo>
                    <a:pt x="3" y="50"/>
                  </a:lnTo>
                  <a:lnTo>
                    <a:pt x="0" y="4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25" name="Freeform 17">
              <a:extLst>
                <a:ext uri="{FF2B5EF4-FFF2-40B4-BE49-F238E27FC236}">
                  <a16:creationId xmlns:a16="http://schemas.microsoft.com/office/drawing/2014/main" id="{5CE781AB-0D06-0066-6F8B-433E0603E929}"/>
                </a:ext>
              </a:extLst>
            </p:cNvPr>
            <p:cNvSpPr>
              <a:spLocks/>
            </p:cNvSpPr>
            <p:nvPr/>
          </p:nvSpPr>
          <p:spPr bwMode="auto">
            <a:xfrm>
              <a:off x="5534025" y="3130550"/>
              <a:ext cx="400050" cy="676275"/>
            </a:xfrm>
            <a:custGeom>
              <a:avLst/>
              <a:gdLst/>
              <a:ahLst/>
              <a:cxnLst>
                <a:cxn ang="0">
                  <a:pos x="0" y="69"/>
                </a:cxn>
                <a:cxn ang="0">
                  <a:pos x="1" y="71"/>
                </a:cxn>
                <a:cxn ang="0">
                  <a:pos x="2" y="69"/>
                </a:cxn>
                <a:cxn ang="0">
                  <a:pos x="9" y="68"/>
                </a:cxn>
                <a:cxn ang="0">
                  <a:pos x="10" y="69"/>
                </a:cxn>
                <a:cxn ang="0">
                  <a:pos x="17" y="67"/>
                </a:cxn>
                <a:cxn ang="0">
                  <a:pos x="19" y="69"/>
                </a:cxn>
                <a:cxn ang="0">
                  <a:pos x="21" y="64"/>
                </a:cxn>
                <a:cxn ang="0">
                  <a:pos x="23" y="62"/>
                </a:cxn>
                <a:cxn ang="0">
                  <a:pos x="28" y="65"/>
                </a:cxn>
                <a:cxn ang="0">
                  <a:pos x="29" y="62"/>
                </a:cxn>
                <a:cxn ang="0">
                  <a:pos x="34" y="56"/>
                </a:cxn>
                <a:cxn ang="0">
                  <a:pos x="35" y="52"/>
                </a:cxn>
                <a:cxn ang="0">
                  <a:pos x="37" y="53"/>
                </a:cxn>
                <a:cxn ang="0">
                  <a:pos x="42" y="49"/>
                </a:cxn>
                <a:cxn ang="0">
                  <a:pos x="40" y="46"/>
                </a:cxn>
                <a:cxn ang="0">
                  <a:pos x="41" y="45"/>
                </a:cxn>
                <a:cxn ang="0">
                  <a:pos x="36" y="1"/>
                </a:cxn>
                <a:cxn ang="0">
                  <a:pos x="36" y="0"/>
                </a:cxn>
                <a:cxn ang="0">
                  <a:pos x="11" y="3"/>
                </a:cxn>
                <a:cxn ang="0">
                  <a:pos x="6" y="5"/>
                </a:cxn>
                <a:cxn ang="0">
                  <a:pos x="2" y="4"/>
                </a:cxn>
                <a:cxn ang="0">
                  <a:pos x="5" y="40"/>
                </a:cxn>
                <a:cxn ang="0">
                  <a:pos x="4" y="47"/>
                </a:cxn>
                <a:cxn ang="0">
                  <a:pos x="6" y="52"/>
                </a:cxn>
                <a:cxn ang="0">
                  <a:pos x="4" y="60"/>
                </a:cxn>
                <a:cxn ang="0">
                  <a:pos x="2" y="64"/>
                </a:cxn>
                <a:cxn ang="0">
                  <a:pos x="0" y="69"/>
                </a:cxn>
              </a:cxnLst>
              <a:rect l="0" t="0" r="r" b="b"/>
              <a:pathLst>
                <a:path w="42" h="71">
                  <a:moveTo>
                    <a:pt x="0" y="69"/>
                  </a:moveTo>
                  <a:lnTo>
                    <a:pt x="1" y="71"/>
                  </a:lnTo>
                  <a:lnTo>
                    <a:pt x="2" y="69"/>
                  </a:lnTo>
                  <a:lnTo>
                    <a:pt x="9" y="68"/>
                  </a:lnTo>
                  <a:lnTo>
                    <a:pt x="10" y="69"/>
                  </a:lnTo>
                  <a:lnTo>
                    <a:pt x="17" y="67"/>
                  </a:lnTo>
                  <a:lnTo>
                    <a:pt x="19" y="69"/>
                  </a:lnTo>
                  <a:lnTo>
                    <a:pt x="21" y="64"/>
                  </a:lnTo>
                  <a:lnTo>
                    <a:pt x="23" y="62"/>
                  </a:lnTo>
                  <a:lnTo>
                    <a:pt x="28" y="65"/>
                  </a:lnTo>
                  <a:lnTo>
                    <a:pt x="29" y="62"/>
                  </a:lnTo>
                  <a:lnTo>
                    <a:pt x="34" y="56"/>
                  </a:lnTo>
                  <a:lnTo>
                    <a:pt x="35" y="52"/>
                  </a:lnTo>
                  <a:lnTo>
                    <a:pt x="37" y="53"/>
                  </a:lnTo>
                  <a:lnTo>
                    <a:pt x="42" y="49"/>
                  </a:lnTo>
                  <a:lnTo>
                    <a:pt x="40" y="46"/>
                  </a:lnTo>
                  <a:lnTo>
                    <a:pt x="41" y="45"/>
                  </a:lnTo>
                  <a:lnTo>
                    <a:pt x="36" y="1"/>
                  </a:lnTo>
                  <a:lnTo>
                    <a:pt x="36" y="0"/>
                  </a:lnTo>
                  <a:lnTo>
                    <a:pt x="11" y="3"/>
                  </a:lnTo>
                  <a:lnTo>
                    <a:pt x="6" y="5"/>
                  </a:lnTo>
                  <a:lnTo>
                    <a:pt x="2" y="4"/>
                  </a:lnTo>
                  <a:lnTo>
                    <a:pt x="5" y="40"/>
                  </a:lnTo>
                  <a:lnTo>
                    <a:pt x="4" y="47"/>
                  </a:lnTo>
                  <a:lnTo>
                    <a:pt x="6" y="52"/>
                  </a:lnTo>
                  <a:lnTo>
                    <a:pt x="4" y="60"/>
                  </a:lnTo>
                  <a:lnTo>
                    <a:pt x="2" y="64"/>
                  </a:lnTo>
                  <a:lnTo>
                    <a:pt x="0" y="6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26" name="Freeform 18">
              <a:extLst>
                <a:ext uri="{FF2B5EF4-FFF2-40B4-BE49-F238E27FC236}">
                  <a16:creationId xmlns:a16="http://schemas.microsoft.com/office/drawing/2014/main" id="{CF64EC01-FC3B-E59B-B07E-6C58B164427D}"/>
                </a:ext>
              </a:extLst>
            </p:cNvPr>
            <p:cNvSpPr>
              <a:spLocks/>
            </p:cNvSpPr>
            <p:nvPr/>
          </p:nvSpPr>
          <p:spPr bwMode="auto">
            <a:xfrm>
              <a:off x="4476750" y="2911475"/>
              <a:ext cx="762000" cy="504825"/>
            </a:xfrm>
            <a:custGeom>
              <a:avLst/>
              <a:gdLst/>
              <a:ahLst/>
              <a:cxnLst>
                <a:cxn ang="0">
                  <a:pos x="0" y="1"/>
                </a:cxn>
                <a:cxn ang="0">
                  <a:pos x="0" y="5"/>
                </a:cxn>
                <a:cxn ang="0">
                  <a:pos x="2" y="8"/>
                </a:cxn>
                <a:cxn ang="0">
                  <a:pos x="1" y="11"/>
                </a:cxn>
                <a:cxn ang="0">
                  <a:pos x="2" y="19"/>
                </a:cxn>
                <a:cxn ang="0">
                  <a:pos x="6" y="29"/>
                </a:cxn>
                <a:cxn ang="0">
                  <a:pos x="6" y="32"/>
                </a:cxn>
                <a:cxn ang="0">
                  <a:pos x="8" y="37"/>
                </a:cxn>
                <a:cxn ang="0">
                  <a:pos x="9" y="45"/>
                </a:cxn>
                <a:cxn ang="0">
                  <a:pos x="9" y="48"/>
                </a:cxn>
                <a:cxn ang="0">
                  <a:pos x="10" y="50"/>
                </a:cxn>
                <a:cxn ang="0">
                  <a:pos x="62" y="49"/>
                </a:cxn>
                <a:cxn ang="0">
                  <a:pos x="66" y="53"/>
                </a:cxn>
                <a:cxn ang="0">
                  <a:pos x="69" y="47"/>
                </a:cxn>
                <a:cxn ang="0">
                  <a:pos x="71" y="41"/>
                </a:cxn>
                <a:cxn ang="0">
                  <a:pos x="69" y="36"/>
                </a:cxn>
                <a:cxn ang="0">
                  <a:pos x="78" y="30"/>
                </a:cxn>
                <a:cxn ang="0">
                  <a:pos x="80" y="26"/>
                </a:cxn>
                <a:cxn ang="0">
                  <a:pos x="80" y="24"/>
                </a:cxn>
                <a:cxn ang="0">
                  <a:pos x="73" y="17"/>
                </a:cxn>
                <a:cxn ang="0">
                  <a:pos x="67" y="9"/>
                </a:cxn>
                <a:cxn ang="0">
                  <a:pos x="66" y="0"/>
                </a:cxn>
                <a:cxn ang="0">
                  <a:pos x="2" y="1"/>
                </a:cxn>
                <a:cxn ang="0">
                  <a:pos x="0" y="1"/>
                </a:cxn>
              </a:cxnLst>
              <a:rect l="0" t="0" r="r" b="b"/>
              <a:pathLst>
                <a:path w="80" h="53">
                  <a:moveTo>
                    <a:pt x="0" y="1"/>
                  </a:moveTo>
                  <a:lnTo>
                    <a:pt x="0" y="5"/>
                  </a:lnTo>
                  <a:lnTo>
                    <a:pt x="2" y="8"/>
                  </a:lnTo>
                  <a:lnTo>
                    <a:pt x="1" y="11"/>
                  </a:lnTo>
                  <a:lnTo>
                    <a:pt x="2" y="19"/>
                  </a:lnTo>
                  <a:lnTo>
                    <a:pt x="6" y="29"/>
                  </a:lnTo>
                  <a:lnTo>
                    <a:pt x="6" y="32"/>
                  </a:lnTo>
                  <a:lnTo>
                    <a:pt x="8" y="37"/>
                  </a:lnTo>
                  <a:lnTo>
                    <a:pt x="9" y="45"/>
                  </a:lnTo>
                  <a:lnTo>
                    <a:pt x="9" y="48"/>
                  </a:lnTo>
                  <a:lnTo>
                    <a:pt x="10" y="50"/>
                  </a:lnTo>
                  <a:lnTo>
                    <a:pt x="62" y="49"/>
                  </a:lnTo>
                  <a:lnTo>
                    <a:pt x="66" y="53"/>
                  </a:lnTo>
                  <a:lnTo>
                    <a:pt x="69" y="47"/>
                  </a:lnTo>
                  <a:lnTo>
                    <a:pt x="71" y="41"/>
                  </a:lnTo>
                  <a:lnTo>
                    <a:pt x="69" y="36"/>
                  </a:lnTo>
                  <a:lnTo>
                    <a:pt x="78" y="30"/>
                  </a:lnTo>
                  <a:lnTo>
                    <a:pt x="80" y="26"/>
                  </a:lnTo>
                  <a:lnTo>
                    <a:pt x="80" y="24"/>
                  </a:lnTo>
                  <a:lnTo>
                    <a:pt x="73" y="17"/>
                  </a:lnTo>
                  <a:lnTo>
                    <a:pt x="67" y="9"/>
                  </a:lnTo>
                  <a:lnTo>
                    <a:pt x="66" y="0"/>
                  </a:lnTo>
                  <a:lnTo>
                    <a:pt x="2" y="1"/>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27" name="Freeform 19">
              <a:extLst>
                <a:ext uri="{FF2B5EF4-FFF2-40B4-BE49-F238E27FC236}">
                  <a16:creationId xmlns:a16="http://schemas.microsoft.com/office/drawing/2014/main" id="{85594E92-A78F-AF58-0535-3147576F4AD9}"/>
                </a:ext>
              </a:extLst>
            </p:cNvPr>
            <p:cNvSpPr>
              <a:spLocks/>
            </p:cNvSpPr>
            <p:nvPr/>
          </p:nvSpPr>
          <p:spPr bwMode="auto">
            <a:xfrm>
              <a:off x="3771900" y="3463925"/>
              <a:ext cx="942975" cy="504825"/>
            </a:xfrm>
            <a:custGeom>
              <a:avLst/>
              <a:gdLst/>
              <a:ahLst/>
              <a:cxnLst>
                <a:cxn ang="0">
                  <a:pos x="0" y="51"/>
                </a:cxn>
                <a:cxn ang="0">
                  <a:pos x="3" y="0"/>
                </a:cxn>
                <a:cxn ang="0">
                  <a:pos x="40" y="2"/>
                </a:cxn>
                <a:cxn ang="0">
                  <a:pos x="89" y="2"/>
                </a:cxn>
                <a:cxn ang="0">
                  <a:pos x="92" y="5"/>
                </a:cxn>
                <a:cxn ang="0">
                  <a:pos x="94" y="4"/>
                </a:cxn>
                <a:cxn ang="0">
                  <a:pos x="95" y="6"/>
                </a:cxn>
                <a:cxn ang="0">
                  <a:pos x="95" y="7"/>
                </a:cxn>
                <a:cxn ang="0">
                  <a:pos x="94" y="7"/>
                </a:cxn>
                <a:cxn ang="0">
                  <a:pos x="92" y="10"/>
                </a:cxn>
                <a:cxn ang="0">
                  <a:pos x="96" y="16"/>
                </a:cxn>
                <a:cxn ang="0">
                  <a:pos x="99" y="17"/>
                </a:cxn>
                <a:cxn ang="0">
                  <a:pos x="99" y="53"/>
                </a:cxn>
                <a:cxn ang="0">
                  <a:pos x="57" y="53"/>
                </a:cxn>
                <a:cxn ang="0">
                  <a:pos x="0" y="51"/>
                </a:cxn>
              </a:cxnLst>
              <a:rect l="0" t="0" r="r" b="b"/>
              <a:pathLst>
                <a:path w="99" h="53">
                  <a:moveTo>
                    <a:pt x="0" y="51"/>
                  </a:moveTo>
                  <a:lnTo>
                    <a:pt x="3" y="0"/>
                  </a:lnTo>
                  <a:lnTo>
                    <a:pt x="40" y="2"/>
                  </a:lnTo>
                  <a:lnTo>
                    <a:pt x="89" y="2"/>
                  </a:lnTo>
                  <a:lnTo>
                    <a:pt x="92" y="5"/>
                  </a:lnTo>
                  <a:lnTo>
                    <a:pt x="94" y="4"/>
                  </a:lnTo>
                  <a:lnTo>
                    <a:pt x="95" y="6"/>
                  </a:lnTo>
                  <a:lnTo>
                    <a:pt x="95" y="7"/>
                  </a:lnTo>
                  <a:lnTo>
                    <a:pt x="94" y="7"/>
                  </a:lnTo>
                  <a:lnTo>
                    <a:pt x="92" y="10"/>
                  </a:lnTo>
                  <a:lnTo>
                    <a:pt x="96" y="16"/>
                  </a:lnTo>
                  <a:lnTo>
                    <a:pt x="99" y="17"/>
                  </a:lnTo>
                  <a:lnTo>
                    <a:pt x="99" y="53"/>
                  </a:lnTo>
                  <a:lnTo>
                    <a:pt x="57" y="53"/>
                  </a:lnTo>
                  <a:lnTo>
                    <a:pt x="0" y="5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28" name="Freeform 20">
              <a:extLst>
                <a:ext uri="{FF2B5EF4-FFF2-40B4-BE49-F238E27FC236}">
                  <a16:creationId xmlns:a16="http://schemas.microsoft.com/office/drawing/2014/main" id="{A5CEA0C8-5054-94CA-F89B-BF20A7763035}"/>
                </a:ext>
              </a:extLst>
            </p:cNvPr>
            <p:cNvSpPr>
              <a:spLocks/>
            </p:cNvSpPr>
            <p:nvPr/>
          </p:nvSpPr>
          <p:spPr bwMode="auto">
            <a:xfrm>
              <a:off x="5381625" y="3559175"/>
              <a:ext cx="933450" cy="466725"/>
            </a:xfrm>
            <a:custGeom>
              <a:avLst/>
              <a:gdLst/>
              <a:ahLst/>
              <a:cxnLst>
                <a:cxn ang="0">
                  <a:pos x="0" y="49"/>
                </a:cxn>
                <a:cxn ang="0">
                  <a:pos x="1" y="47"/>
                </a:cxn>
                <a:cxn ang="0">
                  <a:pos x="3" y="47"/>
                </a:cxn>
                <a:cxn ang="0">
                  <a:pos x="4" y="41"/>
                </a:cxn>
                <a:cxn ang="0">
                  <a:pos x="3" y="41"/>
                </a:cxn>
                <a:cxn ang="0">
                  <a:pos x="3" y="40"/>
                </a:cxn>
                <a:cxn ang="0">
                  <a:pos x="6" y="37"/>
                </a:cxn>
                <a:cxn ang="0">
                  <a:pos x="12" y="39"/>
                </a:cxn>
                <a:cxn ang="0">
                  <a:pos x="13" y="33"/>
                </a:cxn>
                <a:cxn ang="0">
                  <a:pos x="17" y="31"/>
                </a:cxn>
                <a:cxn ang="0">
                  <a:pos x="16" y="30"/>
                </a:cxn>
                <a:cxn ang="0">
                  <a:pos x="17" y="26"/>
                </a:cxn>
                <a:cxn ang="0">
                  <a:pos x="18" y="24"/>
                </a:cxn>
                <a:cxn ang="0">
                  <a:pos x="25" y="23"/>
                </a:cxn>
                <a:cxn ang="0">
                  <a:pos x="26" y="24"/>
                </a:cxn>
                <a:cxn ang="0">
                  <a:pos x="33" y="22"/>
                </a:cxn>
                <a:cxn ang="0">
                  <a:pos x="35" y="24"/>
                </a:cxn>
                <a:cxn ang="0">
                  <a:pos x="37" y="19"/>
                </a:cxn>
                <a:cxn ang="0">
                  <a:pos x="39" y="17"/>
                </a:cxn>
                <a:cxn ang="0">
                  <a:pos x="44" y="20"/>
                </a:cxn>
                <a:cxn ang="0">
                  <a:pos x="45" y="17"/>
                </a:cxn>
                <a:cxn ang="0">
                  <a:pos x="50" y="11"/>
                </a:cxn>
                <a:cxn ang="0">
                  <a:pos x="51" y="7"/>
                </a:cxn>
                <a:cxn ang="0">
                  <a:pos x="53" y="8"/>
                </a:cxn>
                <a:cxn ang="0">
                  <a:pos x="58" y="4"/>
                </a:cxn>
                <a:cxn ang="0">
                  <a:pos x="56" y="1"/>
                </a:cxn>
                <a:cxn ang="0">
                  <a:pos x="57" y="0"/>
                </a:cxn>
                <a:cxn ang="0">
                  <a:pos x="61" y="0"/>
                </a:cxn>
                <a:cxn ang="0">
                  <a:pos x="64" y="1"/>
                </a:cxn>
                <a:cxn ang="0">
                  <a:pos x="65" y="4"/>
                </a:cxn>
                <a:cxn ang="0">
                  <a:pos x="70" y="4"/>
                </a:cxn>
                <a:cxn ang="0">
                  <a:pos x="72" y="6"/>
                </a:cxn>
                <a:cxn ang="0">
                  <a:pos x="78" y="6"/>
                </a:cxn>
                <a:cxn ang="0">
                  <a:pos x="81" y="4"/>
                </a:cxn>
                <a:cxn ang="0">
                  <a:pos x="88" y="8"/>
                </a:cxn>
                <a:cxn ang="0">
                  <a:pos x="90" y="16"/>
                </a:cxn>
                <a:cxn ang="0">
                  <a:pos x="93" y="19"/>
                </a:cxn>
                <a:cxn ang="0">
                  <a:pos x="98" y="22"/>
                </a:cxn>
                <a:cxn ang="0">
                  <a:pos x="94" y="26"/>
                </a:cxn>
                <a:cxn ang="0">
                  <a:pos x="91" y="29"/>
                </a:cxn>
                <a:cxn ang="0">
                  <a:pos x="87" y="33"/>
                </a:cxn>
                <a:cxn ang="0">
                  <a:pos x="87" y="34"/>
                </a:cxn>
                <a:cxn ang="0">
                  <a:pos x="77" y="41"/>
                </a:cxn>
                <a:cxn ang="0">
                  <a:pos x="24" y="46"/>
                </a:cxn>
                <a:cxn ang="0">
                  <a:pos x="18" y="45"/>
                </a:cxn>
                <a:cxn ang="0">
                  <a:pos x="18" y="48"/>
                </a:cxn>
                <a:cxn ang="0">
                  <a:pos x="0" y="49"/>
                </a:cxn>
              </a:cxnLst>
              <a:rect l="0" t="0" r="r" b="b"/>
              <a:pathLst>
                <a:path w="98" h="49">
                  <a:moveTo>
                    <a:pt x="0" y="49"/>
                  </a:moveTo>
                  <a:lnTo>
                    <a:pt x="1" y="47"/>
                  </a:lnTo>
                  <a:lnTo>
                    <a:pt x="3" y="47"/>
                  </a:lnTo>
                  <a:lnTo>
                    <a:pt x="4" y="41"/>
                  </a:lnTo>
                  <a:lnTo>
                    <a:pt x="3" y="41"/>
                  </a:lnTo>
                  <a:lnTo>
                    <a:pt x="3" y="40"/>
                  </a:lnTo>
                  <a:lnTo>
                    <a:pt x="6" y="37"/>
                  </a:lnTo>
                  <a:lnTo>
                    <a:pt x="12" y="39"/>
                  </a:lnTo>
                  <a:lnTo>
                    <a:pt x="13" y="33"/>
                  </a:lnTo>
                  <a:lnTo>
                    <a:pt x="17" y="31"/>
                  </a:lnTo>
                  <a:lnTo>
                    <a:pt x="16" y="30"/>
                  </a:lnTo>
                  <a:lnTo>
                    <a:pt x="17" y="26"/>
                  </a:lnTo>
                  <a:lnTo>
                    <a:pt x="18" y="24"/>
                  </a:lnTo>
                  <a:lnTo>
                    <a:pt x="25" y="23"/>
                  </a:lnTo>
                  <a:lnTo>
                    <a:pt x="26" y="24"/>
                  </a:lnTo>
                  <a:lnTo>
                    <a:pt x="33" y="22"/>
                  </a:lnTo>
                  <a:lnTo>
                    <a:pt x="35" y="24"/>
                  </a:lnTo>
                  <a:lnTo>
                    <a:pt x="37" y="19"/>
                  </a:lnTo>
                  <a:lnTo>
                    <a:pt x="39" y="17"/>
                  </a:lnTo>
                  <a:lnTo>
                    <a:pt x="44" y="20"/>
                  </a:lnTo>
                  <a:lnTo>
                    <a:pt x="45" y="17"/>
                  </a:lnTo>
                  <a:lnTo>
                    <a:pt x="50" y="11"/>
                  </a:lnTo>
                  <a:lnTo>
                    <a:pt x="51" y="7"/>
                  </a:lnTo>
                  <a:lnTo>
                    <a:pt x="53" y="8"/>
                  </a:lnTo>
                  <a:lnTo>
                    <a:pt x="58" y="4"/>
                  </a:lnTo>
                  <a:lnTo>
                    <a:pt x="56" y="1"/>
                  </a:lnTo>
                  <a:lnTo>
                    <a:pt x="57" y="0"/>
                  </a:lnTo>
                  <a:lnTo>
                    <a:pt x="61" y="0"/>
                  </a:lnTo>
                  <a:lnTo>
                    <a:pt x="64" y="1"/>
                  </a:lnTo>
                  <a:lnTo>
                    <a:pt x="65" y="4"/>
                  </a:lnTo>
                  <a:lnTo>
                    <a:pt x="70" y="4"/>
                  </a:lnTo>
                  <a:lnTo>
                    <a:pt x="72" y="6"/>
                  </a:lnTo>
                  <a:lnTo>
                    <a:pt x="78" y="6"/>
                  </a:lnTo>
                  <a:lnTo>
                    <a:pt x="81" y="4"/>
                  </a:lnTo>
                  <a:lnTo>
                    <a:pt x="88" y="8"/>
                  </a:lnTo>
                  <a:lnTo>
                    <a:pt x="90" y="16"/>
                  </a:lnTo>
                  <a:lnTo>
                    <a:pt x="93" y="19"/>
                  </a:lnTo>
                  <a:lnTo>
                    <a:pt x="98" y="22"/>
                  </a:lnTo>
                  <a:lnTo>
                    <a:pt x="94" y="26"/>
                  </a:lnTo>
                  <a:lnTo>
                    <a:pt x="91" y="29"/>
                  </a:lnTo>
                  <a:lnTo>
                    <a:pt x="87" y="33"/>
                  </a:lnTo>
                  <a:lnTo>
                    <a:pt x="87" y="34"/>
                  </a:lnTo>
                  <a:lnTo>
                    <a:pt x="77" y="41"/>
                  </a:lnTo>
                  <a:lnTo>
                    <a:pt x="24" y="46"/>
                  </a:lnTo>
                  <a:lnTo>
                    <a:pt x="18" y="45"/>
                  </a:lnTo>
                  <a:lnTo>
                    <a:pt x="18" y="48"/>
                  </a:lnTo>
                  <a:lnTo>
                    <a:pt x="0" y="4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29" name="Freeform 21">
              <a:extLst>
                <a:ext uri="{FF2B5EF4-FFF2-40B4-BE49-F238E27FC236}">
                  <a16:creationId xmlns:a16="http://schemas.microsoft.com/office/drawing/2014/main" id="{5E93A76C-7354-0150-A368-5DF2A30B04FA}"/>
                </a:ext>
              </a:extLst>
            </p:cNvPr>
            <p:cNvSpPr>
              <a:spLocks/>
            </p:cNvSpPr>
            <p:nvPr/>
          </p:nvSpPr>
          <p:spPr bwMode="auto">
            <a:xfrm>
              <a:off x="4800600" y="4606925"/>
              <a:ext cx="714375" cy="638175"/>
            </a:xfrm>
            <a:custGeom>
              <a:avLst/>
              <a:gdLst/>
              <a:ahLst/>
              <a:cxnLst>
                <a:cxn ang="0">
                  <a:pos x="1" y="19"/>
                </a:cxn>
                <a:cxn ang="0">
                  <a:pos x="3" y="25"/>
                </a:cxn>
                <a:cxn ang="0">
                  <a:pos x="7" y="37"/>
                </a:cxn>
                <a:cxn ang="0">
                  <a:pos x="5" y="45"/>
                </a:cxn>
                <a:cxn ang="0">
                  <a:pos x="6" y="51"/>
                </a:cxn>
                <a:cxn ang="0">
                  <a:pos x="2" y="55"/>
                </a:cxn>
                <a:cxn ang="0">
                  <a:pos x="14" y="55"/>
                </a:cxn>
                <a:cxn ang="0">
                  <a:pos x="30" y="58"/>
                </a:cxn>
                <a:cxn ang="0">
                  <a:pos x="31" y="54"/>
                </a:cxn>
                <a:cxn ang="0">
                  <a:pos x="38" y="59"/>
                </a:cxn>
                <a:cxn ang="0">
                  <a:pos x="41" y="59"/>
                </a:cxn>
                <a:cxn ang="0">
                  <a:pos x="44" y="64"/>
                </a:cxn>
                <a:cxn ang="0">
                  <a:pos x="49" y="66"/>
                </a:cxn>
                <a:cxn ang="0">
                  <a:pos x="52" y="63"/>
                </a:cxn>
                <a:cxn ang="0">
                  <a:pos x="54" y="64"/>
                </a:cxn>
                <a:cxn ang="0">
                  <a:pos x="57" y="65"/>
                </a:cxn>
                <a:cxn ang="0">
                  <a:pos x="60" y="63"/>
                </a:cxn>
                <a:cxn ang="0">
                  <a:pos x="60" y="59"/>
                </a:cxn>
                <a:cxn ang="0">
                  <a:pos x="63" y="59"/>
                </a:cxn>
                <a:cxn ang="0">
                  <a:pos x="65" y="61"/>
                </a:cxn>
                <a:cxn ang="0">
                  <a:pos x="68" y="62"/>
                </a:cxn>
                <a:cxn ang="0">
                  <a:pos x="70" y="64"/>
                </a:cxn>
                <a:cxn ang="0">
                  <a:pos x="72" y="64"/>
                </a:cxn>
                <a:cxn ang="0">
                  <a:pos x="73" y="64"/>
                </a:cxn>
                <a:cxn ang="0">
                  <a:pos x="75" y="62"/>
                </a:cxn>
                <a:cxn ang="0">
                  <a:pos x="72" y="61"/>
                </a:cxn>
                <a:cxn ang="0">
                  <a:pos x="69" y="60"/>
                </a:cxn>
                <a:cxn ang="0">
                  <a:pos x="66" y="56"/>
                </a:cxn>
                <a:cxn ang="0">
                  <a:pos x="68" y="54"/>
                </a:cxn>
                <a:cxn ang="0">
                  <a:pos x="70" y="53"/>
                </a:cxn>
                <a:cxn ang="0">
                  <a:pos x="71" y="50"/>
                </a:cxn>
                <a:cxn ang="0">
                  <a:pos x="69" y="48"/>
                </a:cxn>
                <a:cxn ang="0">
                  <a:pos x="65" y="52"/>
                </a:cxn>
                <a:cxn ang="0">
                  <a:pos x="63" y="49"/>
                </a:cxn>
                <a:cxn ang="0">
                  <a:pos x="64" y="49"/>
                </a:cxn>
                <a:cxn ang="0">
                  <a:pos x="63" y="48"/>
                </a:cxn>
                <a:cxn ang="0">
                  <a:pos x="63" y="48"/>
                </a:cxn>
                <a:cxn ang="0">
                  <a:pos x="60" y="49"/>
                </a:cxn>
                <a:cxn ang="0">
                  <a:pos x="53" y="48"/>
                </a:cxn>
                <a:cxn ang="0">
                  <a:pos x="56" y="44"/>
                </a:cxn>
                <a:cxn ang="0">
                  <a:pos x="60" y="45"/>
                </a:cxn>
                <a:cxn ang="0">
                  <a:pos x="62" y="38"/>
                </a:cxn>
                <a:cxn ang="0">
                  <a:pos x="35" y="34"/>
                </a:cxn>
                <a:cxn ang="0">
                  <a:pos x="38" y="21"/>
                </a:cxn>
                <a:cxn ang="0">
                  <a:pos x="42" y="13"/>
                </a:cxn>
                <a:cxn ang="0">
                  <a:pos x="40" y="0"/>
                </a:cxn>
              </a:cxnLst>
              <a:rect l="0" t="0" r="r" b="b"/>
              <a:pathLst>
                <a:path w="75" h="67">
                  <a:moveTo>
                    <a:pt x="0" y="1"/>
                  </a:moveTo>
                  <a:lnTo>
                    <a:pt x="1" y="19"/>
                  </a:lnTo>
                  <a:lnTo>
                    <a:pt x="3" y="21"/>
                  </a:lnTo>
                  <a:lnTo>
                    <a:pt x="3" y="25"/>
                  </a:lnTo>
                  <a:lnTo>
                    <a:pt x="7" y="32"/>
                  </a:lnTo>
                  <a:lnTo>
                    <a:pt x="7" y="37"/>
                  </a:lnTo>
                  <a:lnTo>
                    <a:pt x="5" y="42"/>
                  </a:lnTo>
                  <a:lnTo>
                    <a:pt x="5" y="45"/>
                  </a:lnTo>
                  <a:lnTo>
                    <a:pt x="6" y="48"/>
                  </a:lnTo>
                  <a:lnTo>
                    <a:pt x="6" y="51"/>
                  </a:lnTo>
                  <a:lnTo>
                    <a:pt x="4" y="53"/>
                  </a:lnTo>
                  <a:lnTo>
                    <a:pt x="2" y="55"/>
                  </a:lnTo>
                  <a:lnTo>
                    <a:pt x="4" y="56"/>
                  </a:lnTo>
                  <a:lnTo>
                    <a:pt x="14" y="55"/>
                  </a:lnTo>
                  <a:lnTo>
                    <a:pt x="22" y="59"/>
                  </a:lnTo>
                  <a:lnTo>
                    <a:pt x="30" y="58"/>
                  </a:lnTo>
                  <a:lnTo>
                    <a:pt x="29" y="56"/>
                  </a:lnTo>
                  <a:lnTo>
                    <a:pt x="31" y="54"/>
                  </a:lnTo>
                  <a:lnTo>
                    <a:pt x="37" y="55"/>
                  </a:lnTo>
                  <a:lnTo>
                    <a:pt x="38" y="59"/>
                  </a:lnTo>
                  <a:lnTo>
                    <a:pt x="39" y="58"/>
                  </a:lnTo>
                  <a:lnTo>
                    <a:pt x="41" y="59"/>
                  </a:lnTo>
                  <a:lnTo>
                    <a:pt x="44" y="62"/>
                  </a:lnTo>
                  <a:lnTo>
                    <a:pt x="44" y="64"/>
                  </a:lnTo>
                  <a:lnTo>
                    <a:pt x="47" y="64"/>
                  </a:lnTo>
                  <a:lnTo>
                    <a:pt x="49" y="66"/>
                  </a:lnTo>
                  <a:lnTo>
                    <a:pt x="50" y="65"/>
                  </a:lnTo>
                  <a:lnTo>
                    <a:pt x="52" y="63"/>
                  </a:lnTo>
                  <a:lnTo>
                    <a:pt x="52" y="62"/>
                  </a:lnTo>
                  <a:lnTo>
                    <a:pt x="54" y="64"/>
                  </a:lnTo>
                  <a:lnTo>
                    <a:pt x="55" y="62"/>
                  </a:lnTo>
                  <a:lnTo>
                    <a:pt x="57" y="65"/>
                  </a:lnTo>
                  <a:lnTo>
                    <a:pt x="59" y="64"/>
                  </a:lnTo>
                  <a:lnTo>
                    <a:pt x="60" y="63"/>
                  </a:lnTo>
                  <a:lnTo>
                    <a:pt x="59" y="62"/>
                  </a:lnTo>
                  <a:lnTo>
                    <a:pt x="60" y="59"/>
                  </a:lnTo>
                  <a:lnTo>
                    <a:pt x="60" y="59"/>
                  </a:lnTo>
                  <a:lnTo>
                    <a:pt x="63" y="59"/>
                  </a:lnTo>
                  <a:lnTo>
                    <a:pt x="63" y="61"/>
                  </a:lnTo>
                  <a:lnTo>
                    <a:pt x="65" y="61"/>
                  </a:lnTo>
                  <a:lnTo>
                    <a:pt x="67" y="62"/>
                  </a:lnTo>
                  <a:lnTo>
                    <a:pt x="68" y="62"/>
                  </a:lnTo>
                  <a:lnTo>
                    <a:pt x="69" y="63"/>
                  </a:lnTo>
                  <a:lnTo>
                    <a:pt x="70" y="64"/>
                  </a:lnTo>
                  <a:lnTo>
                    <a:pt x="70" y="67"/>
                  </a:lnTo>
                  <a:lnTo>
                    <a:pt x="72" y="64"/>
                  </a:lnTo>
                  <a:lnTo>
                    <a:pt x="73" y="66"/>
                  </a:lnTo>
                  <a:lnTo>
                    <a:pt x="73" y="64"/>
                  </a:lnTo>
                  <a:lnTo>
                    <a:pt x="75" y="64"/>
                  </a:lnTo>
                  <a:lnTo>
                    <a:pt x="75" y="62"/>
                  </a:lnTo>
                  <a:lnTo>
                    <a:pt x="73" y="62"/>
                  </a:lnTo>
                  <a:lnTo>
                    <a:pt x="72" y="61"/>
                  </a:lnTo>
                  <a:lnTo>
                    <a:pt x="70" y="61"/>
                  </a:lnTo>
                  <a:lnTo>
                    <a:pt x="69" y="60"/>
                  </a:lnTo>
                  <a:lnTo>
                    <a:pt x="67" y="60"/>
                  </a:lnTo>
                  <a:lnTo>
                    <a:pt x="66" y="56"/>
                  </a:lnTo>
                  <a:lnTo>
                    <a:pt x="67" y="55"/>
                  </a:lnTo>
                  <a:lnTo>
                    <a:pt x="68" y="54"/>
                  </a:lnTo>
                  <a:lnTo>
                    <a:pt x="69" y="53"/>
                  </a:lnTo>
                  <a:lnTo>
                    <a:pt x="70" y="53"/>
                  </a:lnTo>
                  <a:lnTo>
                    <a:pt x="72" y="51"/>
                  </a:lnTo>
                  <a:lnTo>
                    <a:pt x="71" y="50"/>
                  </a:lnTo>
                  <a:lnTo>
                    <a:pt x="71" y="47"/>
                  </a:lnTo>
                  <a:lnTo>
                    <a:pt x="69" y="48"/>
                  </a:lnTo>
                  <a:lnTo>
                    <a:pt x="67" y="49"/>
                  </a:lnTo>
                  <a:lnTo>
                    <a:pt x="65" y="52"/>
                  </a:lnTo>
                  <a:lnTo>
                    <a:pt x="62" y="50"/>
                  </a:lnTo>
                  <a:lnTo>
                    <a:pt x="63" y="49"/>
                  </a:lnTo>
                  <a:lnTo>
                    <a:pt x="64" y="48"/>
                  </a:lnTo>
                  <a:lnTo>
                    <a:pt x="64" y="49"/>
                  </a:lnTo>
                  <a:lnTo>
                    <a:pt x="65" y="47"/>
                  </a:lnTo>
                  <a:lnTo>
                    <a:pt x="63" y="48"/>
                  </a:lnTo>
                  <a:lnTo>
                    <a:pt x="63" y="47"/>
                  </a:lnTo>
                  <a:lnTo>
                    <a:pt x="63" y="48"/>
                  </a:lnTo>
                  <a:lnTo>
                    <a:pt x="61" y="47"/>
                  </a:lnTo>
                  <a:lnTo>
                    <a:pt x="60" y="49"/>
                  </a:lnTo>
                  <a:lnTo>
                    <a:pt x="58" y="49"/>
                  </a:lnTo>
                  <a:lnTo>
                    <a:pt x="53" y="48"/>
                  </a:lnTo>
                  <a:lnTo>
                    <a:pt x="53" y="47"/>
                  </a:lnTo>
                  <a:lnTo>
                    <a:pt x="56" y="44"/>
                  </a:lnTo>
                  <a:lnTo>
                    <a:pt x="58" y="44"/>
                  </a:lnTo>
                  <a:lnTo>
                    <a:pt x="60" y="45"/>
                  </a:lnTo>
                  <a:lnTo>
                    <a:pt x="66" y="46"/>
                  </a:lnTo>
                  <a:lnTo>
                    <a:pt x="62" y="38"/>
                  </a:lnTo>
                  <a:lnTo>
                    <a:pt x="62" y="33"/>
                  </a:lnTo>
                  <a:lnTo>
                    <a:pt x="35" y="34"/>
                  </a:lnTo>
                  <a:lnTo>
                    <a:pt x="36" y="31"/>
                  </a:lnTo>
                  <a:lnTo>
                    <a:pt x="38" y="21"/>
                  </a:lnTo>
                  <a:lnTo>
                    <a:pt x="43" y="15"/>
                  </a:lnTo>
                  <a:lnTo>
                    <a:pt x="42" y="13"/>
                  </a:lnTo>
                  <a:lnTo>
                    <a:pt x="42" y="7"/>
                  </a:lnTo>
                  <a:lnTo>
                    <a:pt x="40" y="0"/>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30" name="Freeform 22">
              <a:extLst>
                <a:ext uri="{FF2B5EF4-FFF2-40B4-BE49-F238E27FC236}">
                  <a16:creationId xmlns:a16="http://schemas.microsoft.com/office/drawing/2014/main" id="{BD48555F-27A4-7DA0-209F-1499200F282F}"/>
                </a:ext>
              </a:extLst>
            </p:cNvPr>
            <p:cNvSpPr>
              <a:spLocks/>
            </p:cNvSpPr>
            <p:nvPr/>
          </p:nvSpPr>
          <p:spPr bwMode="auto">
            <a:xfrm>
              <a:off x="7343775" y="1873250"/>
              <a:ext cx="466725" cy="742950"/>
            </a:xfrm>
            <a:custGeom>
              <a:avLst/>
              <a:gdLst/>
              <a:ahLst/>
              <a:cxnLst>
                <a:cxn ang="0">
                  <a:pos x="0" y="42"/>
                </a:cxn>
                <a:cxn ang="0">
                  <a:pos x="3" y="43"/>
                </a:cxn>
                <a:cxn ang="0">
                  <a:pos x="3" y="38"/>
                </a:cxn>
                <a:cxn ang="0">
                  <a:pos x="6" y="30"/>
                </a:cxn>
                <a:cxn ang="0">
                  <a:pos x="5" y="26"/>
                </a:cxn>
                <a:cxn ang="0">
                  <a:pos x="6" y="19"/>
                </a:cxn>
                <a:cxn ang="0">
                  <a:pos x="6" y="16"/>
                </a:cxn>
                <a:cxn ang="0">
                  <a:pos x="12" y="2"/>
                </a:cxn>
                <a:cxn ang="0">
                  <a:pos x="13" y="2"/>
                </a:cxn>
                <a:cxn ang="0">
                  <a:pos x="14" y="4"/>
                </a:cxn>
                <a:cxn ang="0">
                  <a:pos x="21" y="2"/>
                </a:cxn>
                <a:cxn ang="0">
                  <a:pos x="21" y="1"/>
                </a:cxn>
                <a:cxn ang="0">
                  <a:pos x="23" y="0"/>
                </a:cxn>
                <a:cxn ang="0">
                  <a:pos x="27" y="2"/>
                </a:cxn>
                <a:cxn ang="0">
                  <a:pos x="29" y="4"/>
                </a:cxn>
                <a:cxn ang="0">
                  <a:pos x="36" y="26"/>
                </a:cxn>
                <a:cxn ang="0">
                  <a:pos x="40" y="26"/>
                </a:cxn>
                <a:cxn ang="0">
                  <a:pos x="41" y="27"/>
                </a:cxn>
                <a:cxn ang="0">
                  <a:pos x="40" y="28"/>
                </a:cxn>
                <a:cxn ang="0">
                  <a:pos x="43" y="33"/>
                </a:cxn>
                <a:cxn ang="0">
                  <a:pos x="44" y="32"/>
                </a:cxn>
                <a:cxn ang="0">
                  <a:pos x="48" y="35"/>
                </a:cxn>
                <a:cxn ang="0">
                  <a:pos x="46" y="36"/>
                </a:cxn>
                <a:cxn ang="0">
                  <a:pos x="46" y="37"/>
                </a:cxn>
                <a:cxn ang="0">
                  <a:pos x="49" y="37"/>
                </a:cxn>
                <a:cxn ang="0">
                  <a:pos x="47" y="41"/>
                </a:cxn>
                <a:cxn ang="0">
                  <a:pos x="45" y="40"/>
                </a:cxn>
                <a:cxn ang="0">
                  <a:pos x="43" y="42"/>
                </a:cxn>
                <a:cxn ang="0">
                  <a:pos x="43" y="44"/>
                </a:cxn>
                <a:cxn ang="0">
                  <a:pos x="42" y="45"/>
                </a:cxn>
                <a:cxn ang="0">
                  <a:pos x="40" y="44"/>
                </a:cxn>
                <a:cxn ang="0">
                  <a:pos x="40" y="47"/>
                </a:cxn>
                <a:cxn ang="0">
                  <a:pos x="39" y="46"/>
                </a:cxn>
                <a:cxn ang="0">
                  <a:pos x="39" y="49"/>
                </a:cxn>
                <a:cxn ang="0">
                  <a:pos x="36" y="46"/>
                </a:cxn>
                <a:cxn ang="0">
                  <a:pos x="35" y="48"/>
                </a:cxn>
                <a:cxn ang="0">
                  <a:pos x="33" y="49"/>
                </a:cxn>
                <a:cxn ang="0">
                  <a:pos x="32" y="52"/>
                </a:cxn>
                <a:cxn ang="0">
                  <a:pos x="30" y="51"/>
                </a:cxn>
                <a:cxn ang="0">
                  <a:pos x="31" y="49"/>
                </a:cxn>
                <a:cxn ang="0">
                  <a:pos x="29" y="47"/>
                </a:cxn>
                <a:cxn ang="0">
                  <a:pos x="28" y="50"/>
                </a:cxn>
                <a:cxn ang="0">
                  <a:pos x="28" y="57"/>
                </a:cxn>
                <a:cxn ang="0">
                  <a:pos x="27" y="58"/>
                </a:cxn>
                <a:cxn ang="0">
                  <a:pos x="26" y="58"/>
                </a:cxn>
                <a:cxn ang="0">
                  <a:pos x="25" y="58"/>
                </a:cxn>
                <a:cxn ang="0">
                  <a:pos x="23" y="62"/>
                </a:cxn>
                <a:cxn ang="0">
                  <a:pos x="21" y="62"/>
                </a:cxn>
                <a:cxn ang="0">
                  <a:pos x="21" y="65"/>
                </a:cxn>
                <a:cxn ang="0">
                  <a:pos x="20" y="62"/>
                </a:cxn>
                <a:cxn ang="0">
                  <a:pos x="17" y="65"/>
                </a:cxn>
                <a:cxn ang="0">
                  <a:pos x="16" y="67"/>
                </a:cxn>
                <a:cxn ang="0">
                  <a:pos x="17" y="68"/>
                </a:cxn>
                <a:cxn ang="0">
                  <a:pos x="16" y="69"/>
                </a:cxn>
                <a:cxn ang="0">
                  <a:pos x="16" y="71"/>
                </a:cxn>
                <a:cxn ang="0">
                  <a:pos x="15" y="73"/>
                </a:cxn>
                <a:cxn ang="0">
                  <a:pos x="14" y="78"/>
                </a:cxn>
                <a:cxn ang="0">
                  <a:pos x="13" y="78"/>
                </a:cxn>
                <a:cxn ang="0">
                  <a:pos x="9" y="71"/>
                </a:cxn>
                <a:cxn ang="0">
                  <a:pos x="0" y="42"/>
                </a:cxn>
              </a:cxnLst>
              <a:rect l="0" t="0" r="r" b="b"/>
              <a:pathLst>
                <a:path w="49" h="78">
                  <a:moveTo>
                    <a:pt x="0" y="42"/>
                  </a:moveTo>
                  <a:lnTo>
                    <a:pt x="3" y="43"/>
                  </a:lnTo>
                  <a:lnTo>
                    <a:pt x="3" y="38"/>
                  </a:lnTo>
                  <a:lnTo>
                    <a:pt x="6" y="30"/>
                  </a:lnTo>
                  <a:lnTo>
                    <a:pt x="5" y="26"/>
                  </a:lnTo>
                  <a:lnTo>
                    <a:pt x="6" y="19"/>
                  </a:lnTo>
                  <a:lnTo>
                    <a:pt x="6" y="16"/>
                  </a:lnTo>
                  <a:lnTo>
                    <a:pt x="12" y="2"/>
                  </a:lnTo>
                  <a:lnTo>
                    <a:pt x="13" y="2"/>
                  </a:lnTo>
                  <a:lnTo>
                    <a:pt x="14" y="4"/>
                  </a:lnTo>
                  <a:lnTo>
                    <a:pt x="21" y="2"/>
                  </a:lnTo>
                  <a:lnTo>
                    <a:pt x="21" y="1"/>
                  </a:lnTo>
                  <a:lnTo>
                    <a:pt x="23" y="0"/>
                  </a:lnTo>
                  <a:lnTo>
                    <a:pt x="27" y="2"/>
                  </a:lnTo>
                  <a:lnTo>
                    <a:pt x="29" y="4"/>
                  </a:lnTo>
                  <a:lnTo>
                    <a:pt x="36" y="26"/>
                  </a:lnTo>
                  <a:lnTo>
                    <a:pt x="40" y="26"/>
                  </a:lnTo>
                  <a:lnTo>
                    <a:pt x="41" y="27"/>
                  </a:lnTo>
                  <a:lnTo>
                    <a:pt x="40" y="28"/>
                  </a:lnTo>
                  <a:lnTo>
                    <a:pt x="43" y="33"/>
                  </a:lnTo>
                  <a:lnTo>
                    <a:pt x="44" y="32"/>
                  </a:lnTo>
                  <a:lnTo>
                    <a:pt x="48" y="35"/>
                  </a:lnTo>
                  <a:lnTo>
                    <a:pt x="46" y="36"/>
                  </a:lnTo>
                  <a:lnTo>
                    <a:pt x="46" y="37"/>
                  </a:lnTo>
                  <a:lnTo>
                    <a:pt x="49" y="37"/>
                  </a:lnTo>
                  <a:lnTo>
                    <a:pt x="47" y="41"/>
                  </a:lnTo>
                  <a:lnTo>
                    <a:pt x="45" y="40"/>
                  </a:lnTo>
                  <a:lnTo>
                    <a:pt x="43" y="42"/>
                  </a:lnTo>
                  <a:lnTo>
                    <a:pt x="43" y="44"/>
                  </a:lnTo>
                  <a:lnTo>
                    <a:pt x="42" y="45"/>
                  </a:lnTo>
                  <a:lnTo>
                    <a:pt x="40" y="44"/>
                  </a:lnTo>
                  <a:lnTo>
                    <a:pt x="40" y="47"/>
                  </a:lnTo>
                  <a:lnTo>
                    <a:pt x="39" y="46"/>
                  </a:lnTo>
                  <a:lnTo>
                    <a:pt x="39" y="49"/>
                  </a:lnTo>
                  <a:lnTo>
                    <a:pt x="36" y="46"/>
                  </a:lnTo>
                  <a:lnTo>
                    <a:pt x="35" y="48"/>
                  </a:lnTo>
                  <a:lnTo>
                    <a:pt x="33" y="49"/>
                  </a:lnTo>
                  <a:lnTo>
                    <a:pt x="32" y="52"/>
                  </a:lnTo>
                  <a:lnTo>
                    <a:pt x="30" y="51"/>
                  </a:lnTo>
                  <a:lnTo>
                    <a:pt x="31" y="49"/>
                  </a:lnTo>
                  <a:lnTo>
                    <a:pt x="29" y="47"/>
                  </a:lnTo>
                  <a:lnTo>
                    <a:pt x="28" y="50"/>
                  </a:lnTo>
                  <a:lnTo>
                    <a:pt x="28" y="57"/>
                  </a:lnTo>
                  <a:lnTo>
                    <a:pt x="27" y="58"/>
                  </a:lnTo>
                  <a:lnTo>
                    <a:pt x="26" y="58"/>
                  </a:lnTo>
                  <a:lnTo>
                    <a:pt x="25" y="58"/>
                  </a:lnTo>
                  <a:lnTo>
                    <a:pt x="23" y="62"/>
                  </a:lnTo>
                  <a:lnTo>
                    <a:pt x="21" y="62"/>
                  </a:lnTo>
                  <a:lnTo>
                    <a:pt x="21" y="65"/>
                  </a:lnTo>
                  <a:lnTo>
                    <a:pt x="20" y="62"/>
                  </a:lnTo>
                  <a:lnTo>
                    <a:pt x="17" y="65"/>
                  </a:lnTo>
                  <a:lnTo>
                    <a:pt x="16" y="67"/>
                  </a:lnTo>
                  <a:lnTo>
                    <a:pt x="17" y="68"/>
                  </a:lnTo>
                  <a:lnTo>
                    <a:pt x="16" y="69"/>
                  </a:lnTo>
                  <a:lnTo>
                    <a:pt x="16" y="71"/>
                  </a:lnTo>
                  <a:lnTo>
                    <a:pt x="15" y="73"/>
                  </a:lnTo>
                  <a:lnTo>
                    <a:pt x="14" y="78"/>
                  </a:lnTo>
                  <a:lnTo>
                    <a:pt x="13" y="78"/>
                  </a:lnTo>
                  <a:lnTo>
                    <a:pt x="9" y="71"/>
                  </a:lnTo>
                  <a:lnTo>
                    <a:pt x="0" y="4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31" name="Freeform 23">
              <a:extLst>
                <a:ext uri="{FF2B5EF4-FFF2-40B4-BE49-F238E27FC236}">
                  <a16:creationId xmlns:a16="http://schemas.microsoft.com/office/drawing/2014/main" id="{E3EA6328-353E-DF3F-7B9A-3A181F59ECFF}"/>
                </a:ext>
              </a:extLst>
            </p:cNvPr>
            <p:cNvSpPr>
              <a:spLocks/>
            </p:cNvSpPr>
            <p:nvPr/>
          </p:nvSpPr>
          <p:spPr bwMode="auto">
            <a:xfrm>
              <a:off x="6562725" y="3282950"/>
              <a:ext cx="581025" cy="285750"/>
            </a:xfrm>
            <a:custGeom>
              <a:avLst/>
              <a:gdLst/>
              <a:ahLst/>
              <a:cxnLst>
                <a:cxn ang="0">
                  <a:pos x="1" y="18"/>
                </a:cxn>
                <a:cxn ang="0">
                  <a:pos x="13" y="10"/>
                </a:cxn>
                <a:cxn ang="0">
                  <a:pos x="18" y="7"/>
                </a:cxn>
                <a:cxn ang="0">
                  <a:pos x="24" y="12"/>
                </a:cxn>
                <a:cxn ang="0">
                  <a:pos x="29" y="15"/>
                </a:cxn>
                <a:cxn ang="0">
                  <a:pos x="34" y="16"/>
                </a:cxn>
                <a:cxn ang="0">
                  <a:pos x="34" y="19"/>
                </a:cxn>
                <a:cxn ang="0">
                  <a:pos x="31" y="24"/>
                </a:cxn>
                <a:cxn ang="0">
                  <a:pos x="35" y="26"/>
                </a:cxn>
                <a:cxn ang="0">
                  <a:pos x="37" y="27"/>
                </a:cxn>
                <a:cxn ang="0">
                  <a:pos x="39" y="28"/>
                </a:cxn>
                <a:cxn ang="0">
                  <a:pos x="42" y="28"/>
                </a:cxn>
                <a:cxn ang="0">
                  <a:pos x="46" y="29"/>
                </a:cxn>
                <a:cxn ang="0">
                  <a:pos x="40" y="23"/>
                </a:cxn>
                <a:cxn ang="0">
                  <a:pos x="41" y="22"/>
                </a:cxn>
                <a:cxn ang="0">
                  <a:pos x="41" y="12"/>
                </a:cxn>
                <a:cxn ang="0">
                  <a:pos x="43" y="6"/>
                </a:cxn>
                <a:cxn ang="0">
                  <a:pos x="46" y="4"/>
                </a:cxn>
                <a:cxn ang="0">
                  <a:pos x="44" y="7"/>
                </a:cxn>
                <a:cxn ang="0">
                  <a:pos x="43" y="12"/>
                </a:cxn>
                <a:cxn ang="0">
                  <a:pos x="44" y="14"/>
                </a:cxn>
                <a:cxn ang="0">
                  <a:pos x="45" y="17"/>
                </a:cxn>
                <a:cxn ang="0">
                  <a:pos x="43" y="18"/>
                </a:cxn>
                <a:cxn ang="0">
                  <a:pos x="46" y="19"/>
                </a:cxn>
                <a:cxn ang="0">
                  <a:pos x="44" y="20"/>
                </a:cxn>
                <a:cxn ang="0">
                  <a:pos x="49" y="26"/>
                </a:cxn>
                <a:cxn ang="0">
                  <a:pos x="50" y="27"/>
                </a:cxn>
                <a:cxn ang="0">
                  <a:pos x="51" y="28"/>
                </a:cxn>
                <a:cxn ang="0">
                  <a:pos x="52" y="30"/>
                </a:cxn>
                <a:cxn ang="0">
                  <a:pos x="55" y="29"/>
                </a:cxn>
                <a:cxn ang="0">
                  <a:pos x="59" y="23"/>
                </a:cxn>
                <a:cxn ang="0">
                  <a:pos x="59" y="27"/>
                </a:cxn>
                <a:cxn ang="0">
                  <a:pos x="59" y="30"/>
                </a:cxn>
                <a:cxn ang="0">
                  <a:pos x="61" y="19"/>
                </a:cxn>
                <a:cxn ang="0">
                  <a:pos x="52" y="21"/>
                </a:cxn>
                <a:cxn ang="0">
                  <a:pos x="47" y="0"/>
                </a:cxn>
              </a:cxnLst>
              <a:rect l="0" t="0" r="r" b="b"/>
              <a:pathLst>
                <a:path w="61" h="30">
                  <a:moveTo>
                    <a:pt x="0" y="9"/>
                  </a:moveTo>
                  <a:lnTo>
                    <a:pt x="1" y="18"/>
                  </a:lnTo>
                  <a:lnTo>
                    <a:pt x="6" y="12"/>
                  </a:lnTo>
                  <a:lnTo>
                    <a:pt x="13" y="10"/>
                  </a:lnTo>
                  <a:lnTo>
                    <a:pt x="15" y="8"/>
                  </a:lnTo>
                  <a:lnTo>
                    <a:pt x="18" y="7"/>
                  </a:lnTo>
                  <a:lnTo>
                    <a:pt x="22" y="9"/>
                  </a:lnTo>
                  <a:lnTo>
                    <a:pt x="24" y="12"/>
                  </a:lnTo>
                  <a:lnTo>
                    <a:pt x="27" y="12"/>
                  </a:lnTo>
                  <a:lnTo>
                    <a:pt x="29" y="15"/>
                  </a:lnTo>
                  <a:lnTo>
                    <a:pt x="32" y="17"/>
                  </a:lnTo>
                  <a:lnTo>
                    <a:pt x="34" y="16"/>
                  </a:lnTo>
                  <a:lnTo>
                    <a:pt x="34" y="17"/>
                  </a:lnTo>
                  <a:lnTo>
                    <a:pt x="34" y="19"/>
                  </a:lnTo>
                  <a:lnTo>
                    <a:pt x="33" y="21"/>
                  </a:lnTo>
                  <a:lnTo>
                    <a:pt x="31" y="24"/>
                  </a:lnTo>
                  <a:lnTo>
                    <a:pt x="32" y="27"/>
                  </a:lnTo>
                  <a:lnTo>
                    <a:pt x="35" y="26"/>
                  </a:lnTo>
                  <a:lnTo>
                    <a:pt x="35" y="25"/>
                  </a:lnTo>
                  <a:lnTo>
                    <a:pt x="37" y="27"/>
                  </a:lnTo>
                  <a:lnTo>
                    <a:pt x="38" y="26"/>
                  </a:lnTo>
                  <a:lnTo>
                    <a:pt x="39" y="28"/>
                  </a:lnTo>
                  <a:lnTo>
                    <a:pt x="40" y="27"/>
                  </a:lnTo>
                  <a:lnTo>
                    <a:pt x="42" y="28"/>
                  </a:lnTo>
                  <a:lnTo>
                    <a:pt x="43" y="27"/>
                  </a:lnTo>
                  <a:lnTo>
                    <a:pt x="46" y="29"/>
                  </a:lnTo>
                  <a:lnTo>
                    <a:pt x="44" y="26"/>
                  </a:lnTo>
                  <a:lnTo>
                    <a:pt x="40" y="23"/>
                  </a:lnTo>
                  <a:lnTo>
                    <a:pt x="44" y="25"/>
                  </a:lnTo>
                  <a:lnTo>
                    <a:pt x="41" y="22"/>
                  </a:lnTo>
                  <a:lnTo>
                    <a:pt x="41" y="19"/>
                  </a:lnTo>
                  <a:lnTo>
                    <a:pt x="41" y="12"/>
                  </a:lnTo>
                  <a:lnTo>
                    <a:pt x="38" y="11"/>
                  </a:lnTo>
                  <a:lnTo>
                    <a:pt x="43" y="6"/>
                  </a:lnTo>
                  <a:lnTo>
                    <a:pt x="44" y="4"/>
                  </a:lnTo>
                  <a:lnTo>
                    <a:pt x="46" y="4"/>
                  </a:lnTo>
                  <a:lnTo>
                    <a:pt x="46" y="6"/>
                  </a:lnTo>
                  <a:lnTo>
                    <a:pt x="44" y="7"/>
                  </a:lnTo>
                  <a:lnTo>
                    <a:pt x="43" y="10"/>
                  </a:lnTo>
                  <a:lnTo>
                    <a:pt x="43" y="12"/>
                  </a:lnTo>
                  <a:lnTo>
                    <a:pt x="45" y="11"/>
                  </a:lnTo>
                  <a:lnTo>
                    <a:pt x="44" y="14"/>
                  </a:lnTo>
                  <a:lnTo>
                    <a:pt x="45" y="15"/>
                  </a:lnTo>
                  <a:lnTo>
                    <a:pt x="45" y="17"/>
                  </a:lnTo>
                  <a:lnTo>
                    <a:pt x="44" y="16"/>
                  </a:lnTo>
                  <a:lnTo>
                    <a:pt x="43" y="18"/>
                  </a:lnTo>
                  <a:lnTo>
                    <a:pt x="46" y="18"/>
                  </a:lnTo>
                  <a:lnTo>
                    <a:pt x="46" y="19"/>
                  </a:lnTo>
                  <a:lnTo>
                    <a:pt x="47" y="20"/>
                  </a:lnTo>
                  <a:lnTo>
                    <a:pt x="44" y="20"/>
                  </a:lnTo>
                  <a:lnTo>
                    <a:pt x="45" y="24"/>
                  </a:lnTo>
                  <a:lnTo>
                    <a:pt x="49" y="26"/>
                  </a:lnTo>
                  <a:lnTo>
                    <a:pt x="50" y="24"/>
                  </a:lnTo>
                  <a:lnTo>
                    <a:pt x="50" y="27"/>
                  </a:lnTo>
                  <a:lnTo>
                    <a:pt x="52" y="26"/>
                  </a:lnTo>
                  <a:lnTo>
                    <a:pt x="51" y="28"/>
                  </a:lnTo>
                  <a:lnTo>
                    <a:pt x="53" y="28"/>
                  </a:lnTo>
                  <a:lnTo>
                    <a:pt x="52" y="30"/>
                  </a:lnTo>
                  <a:lnTo>
                    <a:pt x="52" y="30"/>
                  </a:lnTo>
                  <a:lnTo>
                    <a:pt x="55" y="29"/>
                  </a:lnTo>
                  <a:lnTo>
                    <a:pt x="58" y="27"/>
                  </a:lnTo>
                  <a:lnTo>
                    <a:pt x="59" y="23"/>
                  </a:lnTo>
                  <a:lnTo>
                    <a:pt x="60" y="26"/>
                  </a:lnTo>
                  <a:lnTo>
                    <a:pt x="59" y="27"/>
                  </a:lnTo>
                  <a:lnTo>
                    <a:pt x="58" y="29"/>
                  </a:lnTo>
                  <a:lnTo>
                    <a:pt x="59" y="30"/>
                  </a:lnTo>
                  <a:lnTo>
                    <a:pt x="60" y="27"/>
                  </a:lnTo>
                  <a:lnTo>
                    <a:pt x="61" y="19"/>
                  </a:lnTo>
                  <a:lnTo>
                    <a:pt x="57" y="20"/>
                  </a:lnTo>
                  <a:lnTo>
                    <a:pt x="52" y="21"/>
                  </a:lnTo>
                  <a:lnTo>
                    <a:pt x="52" y="19"/>
                  </a:lnTo>
                  <a:lnTo>
                    <a:pt x="47" y="0"/>
                  </a:lnTo>
                  <a:lnTo>
                    <a:pt x="0" y="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32" name="Freeform 24">
              <a:extLst>
                <a:ext uri="{FF2B5EF4-FFF2-40B4-BE49-F238E27FC236}">
                  <a16:creationId xmlns:a16="http://schemas.microsoft.com/office/drawing/2014/main" id="{78BF52FB-FB3F-AD1F-0C8A-BD85FC1872F3}"/>
                </a:ext>
              </a:extLst>
            </p:cNvPr>
            <p:cNvSpPr>
              <a:spLocks/>
            </p:cNvSpPr>
            <p:nvPr/>
          </p:nvSpPr>
          <p:spPr bwMode="auto">
            <a:xfrm>
              <a:off x="7191375" y="2654300"/>
              <a:ext cx="428625" cy="219075"/>
            </a:xfrm>
            <a:custGeom>
              <a:avLst/>
              <a:gdLst/>
              <a:ahLst/>
              <a:cxnLst>
                <a:cxn ang="0">
                  <a:pos x="0" y="9"/>
                </a:cxn>
                <a:cxn ang="0">
                  <a:pos x="0" y="21"/>
                </a:cxn>
                <a:cxn ang="0">
                  <a:pos x="21" y="17"/>
                </a:cxn>
                <a:cxn ang="0">
                  <a:pos x="25" y="16"/>
                </a:cxn>
                <a:cxn ang="0">
                  <a:pos x="26" y="16"/>
                </a:cxn>
                <a:cxn ang="0">
                  <a:pos x="28" y="19"/>
                </a:cxn>
                <a:cxn ang="0">
                  <a:pos x="30" y="20"/>
                </a:cxn>
                <a:cxn ang="0">
                  <a:pos x="32" y="22"/>
                </a:cxn>
                <a:cxn ang="0">
                  <a:pos x="33" y="23"/>
                </a:cxn>
                <a:cxn ang="0">
                  <a:pos x="34" y="21"/>
                </a:cxn>
                <a:cxn ang="0">
                  <a:pos x="35" y="20"/>
                </a:cxn>
                <a:cxn ang="0">
                  <a:pos x="35" y="18"/>
                </a:cxn>
                <a:cxn ang="0">
                  <a:pos x="36" y="18"/>
                </a:cxn>
                <a:cxn ang="0">
                  <a:pos x="37" y="21"/>
                </a:cxn>
                <a:cxn ang="0">
                  <a:pos x="39" y="20"/>
                </a:cxn>
                <a:cxn ang="0">
                  <a:pos x="40" y="19"/>
                </a:cxn>
                <a:cxn ang="0">
                  <a:pos x="42" y="17"/>
                </a:cxn>
                <a:cxn ang="0">
                  <a:pos x="44" y="17"/>
                </a:cxn>
                <a:cxn ang="0">
                  <a:pos x="45" y="18"/>
                </a:cxn>
                <a:cxn ang="0">
                  <a:pos x="45" y="15"/>
                </a:cxn>
                <a:cxn ang="0">
                  <a:pos x="43" y="11"/>
                </a:cxn>
                <a:cxn ang="0">
                  <a:pos x="41" y="10"/>
                </a:cxn>
                <a:cxn ang="0">
                  <a:pos x="40" y="11"/>
                </a:cxn>
                <a:cxn ang="0">
                  <a:pos x="40" y="11"/>
                </a:cxn>
                <a:cxn ang="0">
                  <a:pos x="41" y="11"/>
                </a:cxn>
                <a:cxn ang="0">
                  <a:pos x="42" y="12"/>
                </a:cxn>
                <a:cxn ang="0">
                  <a:pos x="43" y="13"/>
                </a:cxn>
                <a:cxn ang="0">
                  <a:pos x="44" y="14"/>
                </a:cxn>
                <a:cxn ang="0">
                  <a:pos x="43" y="15"/>
                </a:cxn>
                <a:cxn ang="0">
                  <a:pos x="39" y="17"/>
                </a:cxn>
                <a:cxn ang="0">
                  <a:pos x="37" y="16"/>
                </a:cxn>
                <a:cxn ang="0">
                  <a:pos x="37" y="14"/>
                </a:cxn>
                <a:cxn ang="0">
                  <a:pos x="35" y="14"/>
                </a:cxn>
                <a:cxn ang="0">
                  <a:pos x="35" y="13"/>
                </a:cxn>
                <a:cxn ang="0">
                  <a:pos x="33" y="10"/>
                </a:cxn>
                <a:cxn ang="0">
                  <a:pos x="31" y="9"/>
                </a:cxn>
                <a:cxn ang="0">
                  <a:pos x="31" y="10"/>
                </a:cxn>
                <a:cxn ang="0">
                  <a:pos x="29" y="10"/>
                </a:cxn>
                <a:cxn ang="0">
                  <a:pos x="29" y="9"/>
                </a:cxn>
                <a:cxn ang="0">
                  <a:pos x="29" y="7"/>
                </a:cxn>
                <a:cxn ang="0">
                  <a:pos x="31" y="6"/>
                </a:cxn>
                <a:cxn ang="0">
                  <a:pos x="30" y="5"/>
                </a:cxn>
                <a:cxn ang="0">
                  <a:pos x="32" y="4"/>
                </a:cxn>
                <a:cxn ang="0">
                  <a:pos x="30" y="2"/>
                </a:cxn>
                <a:cxn ang="0">
                  <a:pos x="29" y="0"/>
                </a:cxn>
                <a:cxn ang="0">
                  <a:pos x="25" y="3"/>
                </a:cxn>
                <a:cxn ang="0">
                  <a:pos x="10" y="7"/>
                </a:cxn>
                <a:cxn ang="0">
                  <a:pos x="0" y="9"/>
                </a:cxn>
              </a:cxnLst>
              <a:rect l="0" t="0" r="r" b="b"/>
              <a:pathLst>
                <a:path w="45" h="23">
                  <a:moveTo>
                    <a:pt x="0" y="9"/>
                  </a:moveTo>
                  <a:lnTo>
                    <a:pt x="0" y="21"/>
                  </a:lnTo>
                  <a:lnTo>
                    <a:pt x="21" y="17"/>
                  </a:lnTo>
                  <a:lnTo>
                    <a:pt x="25" y="16"/>
                  </a:lnTo>
                  <a:lnTo>
                    <a:pt x="26" y="16"/>
                  </a:lnTo>
                  <a:lnTo>
                    <a:pt x="28" y="19"/>
                  </a:lnTo>
                  <a:lnTo>
                    <a:pt x="30" y="20"/>
                  </a:lnTo>
                  <a:lnTo>
                    <a:pt x="32" y="22"/>
                  </a:lnTo>
                  <a:lnTo>
                    <a:pt x="33" y="23"/>
                  </a:lnTo>
                  <a:lnTo>
                    <a:pt x="34" y="21"/>
                  </a:lnTo>
                  <a:lnTo>
                    <a:pt x="35" y="20"/>
                  </a:lnTo>
                  <a:lnTo>
                    <a:pt x="35" y="18"/>
                  </a:lnTo>
                  <a:lnTo>
                    <a:pt x="36" y="18"/>
                  </a:lnTo>
                  <a:lnTo>
                    <a:pt x="37" y="21"/>
                  </a:lnTo>
                  <a:lnTo>
                    <a:pt x="39" y="20"/>
                  </a:lnTo>
                  <a:lnTo>
                    <a:pt x="40" y="19"/>
                  </a:lnTo>
                  <a:lnTo>
                    <a:pt x="42" y="17"/>
                  </a:lnTo>
                  <a:lnTo>
                    <a:pt x="44" y="17"/>
                  </a:lnTo>
                  <a:lnTo>
                    <a:pt x="45" y="18"/>
                  </a:lnTo>
                  <a:lnTo>
                    <a:pt x="45" y="15"/>
                  </a:lnTo>
                  <a:lnTo>
                    <a:pt x="43" y="11"/>
                  </a:lnTo>
                  <a:lnTo>
                    <a:pt x="41" y="10"/>
                  </a:lnTo>
                  <a:lnTo>
                    <a:pt x="40" y="11"/>
                  </a:lnTo>
                  <a:lnTo>
                    <a:pt x="40" y="11"/>
                  </a:lnTo>
                  <a:lnTo>
                    <a:pt x="41" y="11"/>
                  </a:lnTo>
                  <a:lnTo>
                    <a:pt x="42" y="12"/>
                  </a:lnTo>
                  <a:lnTo>
                    <a:pt x="43" y="13"/>
                  </a:lnTo>
                  <a:lnTo>
                    <a:pt x="44" y="14"/>
                  </a:lnTo>
                  <a:lnTo>
                    <a:pt x="43" y="15"/>
                  </a:lnTo>
                  <a:lnTo>
                    <a:pt x="39" y="17"/>
                  </a:lnTo>
                  <a:lnTo>
                    <a:pt x="37" y="16"/>
                  </a:lnTo>
                  <a:lnTo>
                    <a:pt x="37" y="14"/>
                  </a:lnTo>
                  <a:lnTo>
                    <a:pt x="35" y="14"/>
                  </a:lnTo>
                  <a:lnTo>
                    <a:pt x="35" y="13"/>
                  </a:lnTo>
                  <a:lnTo>
                    <a:pt x="33" y="10"/>
                  </a:lnTo>
                  <a:lnTo>
                    <a:pt x="31" y="9"/>
                  </a:lnTo>
                  <a:lnTo>
                    <a:pt x="31" y="10"/>
                  </a:lnTo>
                  <a:lnTo>
                    <a:pt x="29" y="10"/>
                  </a:lnTo>
                  <a:lnTo>
                    <a:pt x="29" y="9"/>
                  </a:lnTo>
                  <a:lnTo>
                    <a:pt x="29" y="7"/>
                  </a:lnTo>
                  <a:lnTo>
                    <a:pt x="31" y="6"/>
                  </a:lnTo>
                  <a:lnTo>
                    <a:pt x="30" y="5"/>
                  </a:lnTo>
                  <a:lnTo>
                    <a:pt x="32" y="4"/>
                  </a:lnTo>
                  <a:lnTo>
                    <a:pt x="30" y="2"/>
                  </a:lnTo>
                  <a:lnTo>
                    <a:pt x="29" y="0"/>
                  </a:lnTo>
                  <a:lnTo>
                    <a:pt x="25" y="3"/>
                  </a:lnTo>
                  <a:lnTo>
                    <a:pt x="10" y="7"/>
                  </a:lnTo>
                  <a:lnTo>
                    <a:pt x="0" y="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33" name="Freeform 25">
              <a:extLst>
                <a:ext uri="{FF2B5EF4-FFF2-40B4-BE49-F238E27FC236}">
                  <a16:creationId xmlns:a16="http://schemas.microsoft.com/office/drawing/2014/main" id="{1ED0FD12-BE30-73EC-3224-E1FA0BCA1C4D}"/>
                </a:ext>
              </a:extLst>
            </p:cNvPr>
            <p:cNvSpPr>
              <a:spLocks/>
            </p:cNvSpPr>
            <p:nvPr/>
          </p:nvSpPr>
          <p:spPr bwMode="auto">
            <a:xfrm>
              <a:off x="7534275" y="2863850"/>
              <a:ext cx="38100" cy="28575"/>
            </a:xfrm>
            <a:custGeom>
              <a:avLst/>
              <a:gdLst/>
              <a:ahLst/>
              <a:cxnLst>
                <a:cxn ang="0">
                  <a:pos x="0" y="3"/>
                </a:cxn>
                <a:cxn ang="0">
                  <a:pos x="2" y="0"/>
                </a:cxn>
                <a:cxn ang="0">
                  <a:pos x="4" y="1"/>
                </a:cxn>
                <a:cxn ang="0">
                  <a:pos x="0" y="3"/>
                </a:cxn>
              </a:cxnLst>
              <a:rect l="0" t="0" r="r" b="b"/>
              <a:pathLst>
                <a:path w="4" h="3">
                  <a:moveTo>
                    <a:pt x="0" y="3"/>
                  </a:moveTo>
                  <a:lnTo>
                    <a:pt x="2" y="0"/>
                  </a:lnTo>
                  <a:lnTo>
                    <a:pt x="4" y="1"/>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34" name="Freeform 26">
              <a:extLst>
                <a:ext uri="{FF2B5EF4-FFF2-40B4-BE49-F238E27FC236}">
                  <a16:creationId xmlns:a16="http://schemas.microsoft.com/office/drawing/2014/main" id="{E2236156-4FD1-C106-018F-5C45962F29CE}"/>
                </a:ext>
              </a:extLst>
            </p:cNvPr>
            <p:cNvSpPr>
              <a:spLocks/>
            </p:cNvSpPr>
            <p:nvPr/>
          </p:nvSpPr>
          <p:spPr bwMode="auto">
            <a:xfrm>
              <a:off x="7610475" y="2854325"/>
              <a:ext cx="28575" cy="28575"/>
            </a:xfrm>
            <a:custGeom>
              <a:avLst/>
              <a:gdLst/>
              <a:ahLst/>
              <a:cxnLst>
                <a:cxn ang="0">
                  <a:pos x="0" y="3"/>
                </a:cxn>
                <a:cxn ang="0">
                  <a:pos x="2" y="0"/>
                </a:cxn>
                <a:cxn ang="0">
                  <a:pos x="3" y="2"/>
                </a:cxn>
                <a:cxn ang="0">
                  <a:pos x="0" y="3"/>
                </a:cxn>
              </a:cxnLst>
              <a:rect l="0" t="0" r="r" b="b"/>
              <a:pathLst>
                <a:path w="3" h="3">
                  <a:moveTo>
                    <a:pt x="0" y="3"/>
                  </a:moveTo>
                  <a:lnTo>
                    <a:pt x="2" y="0"/>
                  </a:lnTo>
                  <a:lnTo>
                    <a:pt x="3" y="2"/>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35" name="Freeform 27">
              <a:extLst>
                <a:ext uri="{FF2B5EF4-FFF2-40B4-BE49-F238E27FC236}">
                  <a16:creationId xmlns:a16="http://schemas.microsoft.com/office/drawing/2014/main" id="{2B9CC9AE-0DDD-AF59-8A15-949EE9EA295E}"/>
                </a:ext>
              </a:extLst>
            </p:cNvPr>
            <p:cNvSpPr>
              <a:spLocks/>
            </p:cNvSpPr>
            <p:nvPr/>
          </p:nvSpPr>
          <p:spPr bwMode="auto">
            <a:xfrm>
              <a:off x="5172075" y="2254250"/>
              <a:ext cx="723900" cy="371475"/>
            </a:xfrm>
            <a:custGeom>
              <a:avLst/>
              <a:gdLst/>
              <a:ahLst/>
              <a:cxnLst>
                <a:cxn ang="0">
                  <a:pos x="6" y="21"/>
                </a:cxn>
                <a:cxn ang="0">
                  <a:pos x="27" y="26"/>
                </a:cxn>
                <a:cxn ang="0">
                  <a:pos x="31" y="29"/>
                </a:cxn>
                <a:cxn ang="0">
                  <a:pos x="38" y="31"/>
                </a:cxn>
                <a:cxn ang="0">
                  <a:pos x="40" y="28"/>
                </a:cxn>
                <a:cxn ang="0">
                  <a:pos x="41" y="25"/>
                </a:cxn>
                <a:cxn ang="0">
                  <a:pos x="41" y="26"/>
                </a:cxn>
                <a:cxn ang="0">
                  <a:pos x="42" y="28"/>
                </a:cxn>
                <a:cxn ang="0">
                  <a:pos x="45" y="26"/>
                </a:cxn>
                <a:cxn ang="0">
                  <a:pos x="46" y="25"/>
                </a:cxn>
                <a:cxn ang="0">
                  <a:pos x="45" y="30"/>
                </a:cxn>
                <a:cxn ang="0">
                  <a:pos x="48" y="26"/>
                </a:cxn>
                <a:cxn ang="0">
                  <a:pos x="54" y="23"/>
                </a:cxn>
                <a:cxn ang="0">
                  <a:pos x="59" y="20"/>
                </a:cxn>
                <a:cxn ang="0">
                  <a:pos x="67" y="23"/>
                </a:cxn>
                <a:cxn ang="0">
                  <a:pos x="69" y="20"/>
                </a:cxn>
                <a:cxn ang="0">
                  <a:pos x="76" y="20"/>
                </a:cxn>
                <a:cxn ang="0">
                  <a:pos x="71" y="13"/>
                </a:cxn>
                <a:cxn ang="0">
                  <a:pos x="67" y="13"/>
                </a:cxn>
                <a:cxn ang="0">
                  <a:pos x="64" y="13"/>
                </a:cxn>
                <a:cxn ang="0">
                  <a:pos x="62" y="11"/>
                </a:cxn>
                <a:cxn ang="0">
                  <a:pos x="60" y="9"/>
                </a:cxn>
                <a:cxn ang="0">
                  <a:pos x="49" y="12"/>
                </a:cxn>
                <a:cxn ang="0">
                  <a:pos x="43" y="15"/>
                </a:cxn>
                <a:cxn ang="0">
                  <a:pos x="39" y="14"/>
                </a:cxn>
                <a:cxn ang="0">
                  <a:pos x="35" y="16"/>
                </a:cxn>
                <a:cxn ang="0">
                  <a:pos x="27" y="9"/>
                </a:cxn>
                <a:cxn ang="0">
                  <a:pos x="24" y="11"/>
                </a:cxn>
                <a:cxn ang="0">
                  <a:pos x="23" y="10"/>
                </a:cxn>
                <a:cxn ang="0">
                  <a:pos x="22" y="9"/>
                </a:cxn>
                <a:cxn ang="0">
                  <a:pos x="27" y="1"/>
                </a:cxn>
                <a:cxn ang="0">
                  <a:pos x="30" y="0"/>
                </a:cxn>
                <a:cxn ang="0">
                  <a:pos x="22" y="2"/>
                </a:cxn>
                <a:cxn ang="0">
                  <a:pos x="18" y="6"/>
                </a:cxn>
                <a:cxn ang="0">
                  <a:pos x="14" y="9"/>
                </a:cxn>
                <a:cxn ang="0">
                  <a:pos x="11" y="11"/>
                </a:cxn>
                <a:cxn ang="0">
                  <a:pos x="6" y="13"/>
                </a:cxn>
                <a:cxn ang="0">
                  <a:pos x="0" y="17"/>
                </a:cxn>
              </a:cxnLst>
              <a:rect l="0" t="0" r="r" b="b"/>
              <a:pathLst>
                <a:path w="76" h="39">
                  <a:moveTo>
                    <a:pt x="0" y="17"/>
                  </a:moveTo>
                  <a:lnTo>
                    <a:pt x="6" y="21"/>
                  </a:lnTo>
                  <a:lnTo>
                    <a:pt x="20" y="25"/>
                  </a:lnTo>
                  <a:lnTo>
                    <a:pt x="27" y="26"/>
                  </a:lnTo>
                  <a:lnTo>
                    <a:pt x="28" y="28"/>
                  </a:lnTo>
                  <a:lnTo>
                    <a:pt x="31" y="29"/>
                  </a:lnTo>
                  <a:lnTo>
                    <a:pt x="35" y="39"/>
                  </a:lnTo>
                  <a:lnTo>
                    <a:pt x="38" y="31"/>
                  </a:lnTo>
                  <a:lnTo>
                    <a:pt x="39" y="30"/>
                  </a:lnTo>
                  <a:lnTo>
                    <a:pt x="40" y="28"/>
                  </a:lnTo>
                  <a:lnTo>
                    <a:pt x="40" y="27"/>
                  </a:lnTo>
                  <a:lnTo>
                    <a:pt x="41" y="25"/>
                  </a:lnTo>
                  <a:lnTo>
                    <a:pt x="41" y="25"/>
                  </a:lnTo>
                  <a:lnTo>
                    <a:pt x="41" y="26"/>
                  </a:lnTo>
                  <a:lnTo>
                    <a:pt x="41" y="29"/>
                  </a:lnTo>
                  <a:lnTo>
                    <a:pt x="42" y="28"/>
                  </a:lnTo>
                  <a:lnTo>
                    <a:pt x="43" y="25"/>
                  </a:lnTo>
                  <a:lnTo>
                    <a:pt x="45" y="26"/>
                  </a:lnTo>
                  <a:lnTo>
                    <a:pt x="46" y="25"/>
                  </a:lnTo>
                  <a:lnTo>
                    <a:pt x="46" y="25"/>
                  </a:lnTo>
                  <a:lnTo>
                    <a:pt x="44" y="29"/>
                  </a:lnTo>
                  <a:lnTo>
                    <a:pt x="45" y="30"/>
                  </a:lnTo>
                  <a:lnTo>
                    <a:pt x="47" y="27"/>
                  </a:lnTo>
                  <a:lnTo>
                    <a:pt x="48" y="26"/>
                  </a:lnTo>
                  <a:lnTo>
                    <a:pt x="49" y="23"/>
                  </a:lnTo>
                  <a:lnTo>
                    <a:pt x="54" y="23"/>
                  </a:lnTo>
                  <a:lnTo>
                    <a:pt x="56" y="22"/>
                  </a:lnTo>
                  <a:lnTo>
                    <a:pt x="59" y="20"/>
                  </a:lnTo>
                  <a:lnTo>
                    <a:pt x="64" y="21"/>
                  </a:lnTo>
                  <a:lnTo>
                    <a:pt x="67" y="23"/>
                  </a:lnTo>
                  <a:lnTo>
                    <a:pt x="67" y="20"/>
                  </a:lnTo>
                  <a:lnTo>
                    <a:pt x="69" y="20"/>
                  </a:lnTo>
                  <a:lnTo>
                    <a:pt x="73" y="21"/>
                  </a:lnTo>
                  <a:lnTo>
                    <a:pt x="76" y="20"/>
                  </a:lnTo>
                  <a:lnTo>
                    <a:pt x="72" y="17"/>
                  </a:lnTo>
                  <a:lnTo>
                    <a:pt x="71" y="13"/>
                  </a:lnTo>
                  <a:lnTo>
                    <a:pt x="68" y="14"/>
                  </a:lnTo>
                  <a:lnTo>
                    <a:pt x="67" y="13"/>
                  </a:lnTo>
                  <a:lnTo>
                    <a:pt x="65" y="14"/>
                  </a:lnTo>
                  <a:lnTo>
                    <a:pt x="64" y="13"/>
                  </a:lnTo>
                  <a:lnTo>
                    <a:pt x="63" y="13"/>
                  </a:lnTo>
                  <a:lnTo>
                    <a:pt x="62" y="11"/>
                  </a:lnTo>
                  <a:lnTo>
                    <a:pt x="63" y="8"/>
                  </a:lnTo>
                  <a:lnTo>
                    <a:pt x="60" y="9"/>
                  </a:lnTo>
                  <a:lnTo>
                    <a:pt x="56" y="11"/>
                  </a:lnTo>
                  <a:lnTo>
                    <a:pt x="49" y="12"/>
                  </a:lnTo>
                  <a:lnTo>
                    <a:pt x="44" y="16"/>
                  </a:lnTo>
                  <a:lnTo>
                    <a:pt x="43" y="15"/>
                  </a:lnTo>
                  <a:lnTo>
                    <a:pt x="41" y="16"/>
                  </a:lnTo>
                  <a:lnTo>
                    <a:pt x="39" y="14"/>
                  </a:lnTo>
                  <a:lnTo>
                    <a:pt x="38" y="15"/>
                  </a:lnTo>
                  <a:lnTo>
                    <a:pt x="35" y="16"/>
                  </a:lnTo>
                  <a:lnTo>
                    <a:pt x="32" y="10"/>
                  </a:lnTo>
                  <a:lnTo>
                    <a:pt x="27" y="9"/>
                  </a:lnTo>
                  <a:lnTo>
                    <a:pt x="25" y="10"/>
                  </a:lnTo>
                  <a:lnTo>
                    <a:pt x="24" y="11"/>
                  </a:lnTo>
                  <a:lnTo>
                    <a:pt x="25" y="8"/>
                  </a:lnTo>
                  <a:lnTo>
                    <a:pt x="23" y="10"/>
                  </a:lnTo>
                  <a:lnTo>
                    <a:pt x="22" y="12"/>
                  </a:lnTo>
                  <a:lnTo>
                    <a:pt x="22" y="9"/>
                  </a:lnTo>
                  <a:lnTo>
                    <a:pt x="24" y="5"/>
                  </a:lnTo>
                  <a:lnTo>
                    <a:pt x="27" y="1"/>
                  </a:lnTo>
                  <a:lnTo>
                    <a:pt x="30" y="0"/>
                  </a:lnTo>
                  <a:lnTo>
                    <a:pt x="30" y="0"/>
                  </a:lnTo>
                  <a:lnTo>
                    <a:pt x="25" y="0"/>
                  </a:lnTo>
                  <a:lnTo>
                    <a:pt x="22" y="2"/>
                  </a:lnTo>
                  <a:lnTo>
                    <a:pt x="21" y="3"/>
                  </a:lnTo>
                  <a:lnTo>
                    <a:pt x="18" y="6"/>
                  </a:lnTo>
                  <a:lnTo>
                    <a:pt x="16" y="8"/>
                  </a:lnTo>
                  <a:lnTo>
                    <a:pt x="14" y="9"/>
                  </a:lnTo>
                  <a:lnTo>
                    <a:pt x="13" y="11"/>
                  </a:lnTo>
                  <a:lnTo>
                    <a:pt x="11" y="11"/>
                  </a:lnTo>
                  <a:lnTo>
                    <a:pt x="7" y="12"/>
                  </a:lnTo>
                  <a:lnTo>
                    <a:pt x="6" y="13"/>
                  </a:lnTo>
                  <a:lnTo>
                    <a:pt x="4" y="15"/>
                  </a:lnTo>
                  <a:lnTo>
                    <a:pt x="0" y="17"/>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36" name="Freeform 28">
              <a:extLst>
                <a:ext uri="{FF2B5EF4-FFF2-40B4-BE49-F238E27FC236}">
                  <a16:creationId xmlns:a16="http://schemas.microsoft.com/office/drawing/2014/main" id="{85713EE2-3494-2335-4F51-10C993E026CF}"/>
                </a:ext>
              </a:extLst>
            </p:cNvPr>
            <p:cNvSpPr>
              <a:spLocks/>
            </p:cNvSpPr>
            <p:nvPr/>
          </p:nvSpPr>
          <p:spPr bwMode="auto">
            <a:xfrm>
              <a:off x="5638800" y="2482850"/>
              <a:ext cx="495300" cy="676275"/>
            </a:xfrm>
            <a:custGeom>
              <a:avLst/>
              <a:gdLst/>
              <a:ahLst/>
              <a:cxnLst>
                <a:cxn ang="0">
                  <a:pos x="0" y="71"/>
                </a:cxn>
                <a:cxn ang="0">
                  <a:pos x="5" y="62"/>
                </a:cxn>
                <a:cxn ang="0">
                  <a:pos x="6" y="59"/>
                </a:cxn>
                <a:cxn ang="0">
                  <a:pos x="6" y="53"/>
                </a:cxn>
                <a:cxn ang="0">
                  <a:pos x="5" y="47"/>
                </a:cxn>
                <a:cxn ang="0">
                  <a:pos x="2" y="42"/>
                </a:cxn>
                <a:cxn ang="0">
                  <a:pos x="1" y="38"/>
                </a:cxn>
                <a:cxn ang="0">
                  <a:pos x="1" y="36"/>
                </a:cxn>
                <a:cxn ang="0">
                  <a:pos x="0" y="32"/>
                </a:cxn>
                <a:cxn ang="0">
                  <a:pos x="2" y="30"/>
                </a:cxn>
                <a:cxn ang="0">
                  <a:pos x="3" y="23"/>
                </a:cxn>
                <a:cxn ang="0">
                  <a:pos x="3" y="21"/>
                </a:cxn>
                <a:cxn ang="0">
                  <a:pos x="5" y="19"/>
                </a:cxn>
                <a:cxn ang="0">
                  <a:pos x="4" y="17"/>
                </a:cxn>
                <a:cxn ang="0">
                  <a:pos x="7" y="15"/>
                </a:cxn>
                <a:cxn ang="0">
                  <a:pos x="10" y="11"/>
                </a:cxn>
                <a:cxn ang="0">
                  <a:pos x="10" y="18"/>
                </a:cxn>
                <a:cxn ang="0">
                  <a:pos x="12" y="17"/>
                </a:cxn>
                <a:cxn ang="0">
                  <a:pos x="12" y="11"/>
                </a:cxn>
                <a:cxn ang="0">
                  <a:pos x="15" y="8"/>
                </a:cxn>
                <a:cxn ang="0">
                  <a:pos x="17" y="7"/>
                </a:cxn>
                <a:cxn ang="0">
                  <a:pos x="15" y="6"/>
                </a:cxn>
                <a:cxn ang="0">
                  <a:pos x="14" y="4"/>
                </a:cxn>
                <a:cxn ang="0">
                  <a:pos x="16" y="1"/>
                </a:cxn>
                <a:cxn ang="0">
                  <a:pos x="18" y="0"/>
                </a:cxn>
                <a:cxn ang="0">
                  <a:pos x="24" y="2"/>
                </a:cxn>
                <a:cxn ang="0">
                  <a:pos x="26" y="4"/>
                </a:cxn>
                <a:cxn ang="0">
                  <a:pos x="33" y="6"/>
                </a:cxn>
                <a:cxn ang="0">
                  <a:pos x="35" y="8"/>
                </a:cxn>
                <a:cxn ang="0">
                  <a:pos x="37" y="11"/>
                </a:cxn>
                <a:cxn ang="0">
                  <a:pos x="35" y="10"/>
                </a:cxn>
                <a:cxn ang="0">
                  <a:pos x="35" y="12"/>
                </a:cxn>
                <a:cxn ang="0">
                  <a:pos x="37" y="15"/>
                </a:cxn>
                <a:cxn ang="0">
                  <a:pos x="38" y="20"/>
                </a:cxn>
                <a:cxn ang="0">
                  <a:pos x="38" y="23"/>
                </a:cxn>
                <a:cxn ang="0">
                  <a:pos x="35" y="26"/>
                </a:cxn>
                <a:cxn ang="0">
                  <a:pos x="35" y="28"/>
                </a:cxn>
                <a:cxn ang="0">
                  <a:pos x="32" y="29"/>
                </a:cxn>
                <a:cxn ang="0">
                  <a:pos x="32" y="31"/>
                </a:cxn>
                <a:cxn ang="0">
                  <a:pos x="32" y="34"/>
                </a:cxn>
                <a:cxn ang="0">
                  <a:pos x="35" y="36"/>
                </a:cxn>
                <a:cxn ang="0">
                  <a:pos x="38" y="33"/>
                </a:cxn>
                <a:cxn ang="0">
                  <a:pos x="39" y="29"/>
                </a:cxn>
                <a:cxn ang="0">
                  <a:pos x="43" y="27"/>
                </a:cxn>
                <a:cxn ang="0">
                  <a:pos x="46" y="28"/>
                </a:cxn>
                <a:cxn ang="0">
                  <a:pos x="48" y="32"/>
                </a:cxn>
                <a:cxn ang="0">
                  <a:pos x="50" y="41"/>
                </a:cxn>
                <a:cxn ang="0">
                  <a:pos x="52" y="44"/>
                </a:cxn>
                <a:cxn ang="0">
                  <a:pos x="51" y="46"/>
                </a:cxn>
                <a:cxn ang="0">
                  <a:pos x="51" y="49"/>
                </a:cxn>
                <a:cxn ang="0">
                  <a:pos x="50" y="51"/>
                </a:cxn>
                <a:cxn ang="0">
                  <a:pos x="49" y="49"/>
                </a:cxn>
                <a:cxn ang="0">
                  <a:pos x="48" y="50"/>
                </a:cxn>
                <a:cxn ang="0">
                  <a:pos x="48" y="54"/>
                </a:cxn>
                <a:cxn ang="0">
                  <a:pos x="47" y="55"/>
                </a:cxn>
                <a:cxn ang="0">
                  <a:pos x="45" y="56"/>
                </a:cxn>
                <a:cxn ang="0">
                  <a:pos x="45" y="61"/>
                </a:cxn>
                <a:cxn ang="0">
                  <a:pos x="43" y="63"/>
                </a:cxn>
                <a:cxn ang="0">
                  <a:pos x="42" y="66"/>
                </a:cxn>
                <a:cxn ang="0">
                  <a:pos x="25" y="69"/>
                </a:cxn>
                <a:cxn ang="0">
                  <a:pos x="25" y="68"/>
                </a:cxn>
                <a:cxn ang="0">
                  <a:pos x="0" y="71"/>
                </a:cxn>
              </a:cxnLst>
              <a:rect l="0" t="0" r="r" b="b"/>
              <a:pathLst>
                <a:path w="52" h="71">
                  <a:moveTo>
                    <a:pt x="0" y="71"/>
                  </a:moveTo>
                  <a:lnTo>
                    <a:pt x="5" y="62"/>
                  </a:lnTo>
                  <a:lnTo>
                    <a:pt x="6" y="59"/>
                  </a:lnTo>
                  <a:lnTo>
                    <a:pt x="6" y="53"/>
                  </a:lnTo>
                  <a:lnTo>
                    <a:pt x="5" y="47"/>
                  </a:lnTo>
                  <a:lnTo>
                    <a:pt x="2" y="42"/>
                  </a:lnTo>
                  <a:lnTo>
                    <a:pt x="1" y="38"/>
                  </a:lnTo>
                  <a:lnTo>
                    <a:pt x="1" y="36"/>
                  </a:lnTo>
                  <a:lnTo>
                    <a:pt x="0" y="32"/>
                  </a:lnTo>
                  <a:lnTo>
                    <a:pt x="2" y="30"/>
                  </a:lnTo>
                  <a:lnTo>
                    <a:pt x="3" y="23"/>
                  </a:lnTo>
                  <a:lnTo>
                    <a:pt x="3" y="21"/>
                  </a:lnTo>
                  <a:lnTo>
                    <a:pt x="5" y="19"/>
                  </a:lnTo>
                  <a:lnTo>
                    <a:pt x="4" y="17"/>
                  </a:lnTo>
                  <a:lnTo>
                    <a:pt x="7" y="15"/>
                  </a:lnTo>
                  <a:lnTo>
                    <a:pt x="10" y="11"/>
                  </a:lnTo>
                  <a:lnTo>
                    <a:pt x="10" y="18"/>
                  </a:lnTo>
                  <a:lnTo>
                    <a:pt x="12" y="17"/>
                  </a:lnTo>
                  <a:lnTo>
                    <a:pt x="12" y="11"/>
                  </a:lnTo>
                  <a:lnTo>
                    <a:pt x="15" y="8"/>
                  </a:lnTo>
                  <a:lnTo>
                    <a:pt x="17" y="7"/>
                  </a:lnTo>
                  <a:lnTo>
                    <a:pt x="15" y="6"/>
                  </a:lnTo>
                  <a:lnTo>
                    <a:pt x="14" y="4"/>
                  </a:lnTo>
                  <a:lnTo>
                    <a:pt x="16" y="1"/>
                  </a:lnTo>
                  <a:lnTo>
                    <a:pt x="18" y="0"/>
                  </a:lnTo>
                  <a:lnTo>
                    <a:pt x="24" y="2"/>
                  </a:lnTo>
                  <a:lnTo>
                    <a:pt x="26" y="4"/>
                  </a:lnTo>
                  <a:lnTo>
                    <a:pt x="33" y="6"/>
                  </a:lnTo>
                  <a:lnTo>
                    <a:pt x="35" y="8"/>
                  </a:lnTo>
                  <a:lnTo>
                    <a:pt x="37" y="11"/>
                  </a:lnTo>
                  <a:lnTo>
                    <a:pt x="35" y="10"/>
                  </a:lnTo>
                  <a:lnTo>
                    <a:pt x="35" y="12"/>
                  </a:lnTo>
                  <a:lnTo>
                    <a:pt x="37" y="15"/>
                  </a:lnTo>
                  <a:lnTo>
                    <a:pt x="38" y="20"/>
                  </a:lnTo>
                  <a:lnTo>
                    <a:pt x="38" y="23"/>
                  </a:lnTo>
                  <a:lnTo>
                    <a:pt x="35" y="26"/>
                  </a:lnTo>
                  <a:lnTo>
                    <a:pt x="35" y="28"/>
                  </a:lnTo>
                  <a:lnTo>
                    <a:pt x="32" y="29"/>
                  </a:lnTo>
                  <a:lnTo>
                    <a:pt x="32" y="31"/>
                  </a:lnTo>
                  <a:lnTo>
                    <a:pt x="32" y="34"/>
                  </a:lnTo>
                  <a:lnTo>
                    <a:pt x="35" y="36"/>
                  </a:lnTo>
                  <a:lnTo>
                    <a:pt x="38" y="33"/>
                  </a:lnTo>
                  <a:lnTo>
                    <a:pt x="39" y="29"/>
                  </a:lnTo>
                  <a:lnTo>
                    <a:pt x="43" y="27"/>
                  </a:lnTo>
                  <a:lnTo>
                    <a:pt x="46" y="28"/>
                  </a:lnTo>
                  <a:lnTo>
                    <a:pt x="48" y="32"/>
                  </a:lnTo>
                  <a:lnTo>
                    <a:pt x="50" y="41"/>
                  </a:lnTo>
                  <a:lnTo>
                    <a:pt x="52" y="44"/>
                  </a:lnTo>
                  <a:lnTo>
                    <a:pt x="51" y="46"/>
                  </a:lnTo>
                  <a:lnTo>
                    <a:pt x="51" y="49"/>
                  </a:lnTo>
                  <a:lnTo>
                    <a:pt x="50" y="51"/>
                  </a:lnTo>
                  <a:lnTo>
                    <a:pt x="49" y="49"/>
                  </a:lnTo>
                  <a:lnTo>
                    <a:pt x="48" y="50"/>
                  </a:lnTo>
                  <a:lnTo>
                    <a:pt x="48" y="54"/>
                  </a:lnTo>
                  <a:lnTo>
                    <a:pt x="47" y="55"/>
                  </a:lnTo>
                  <a:lnTo>
                    <a:pt x="45" y="56"/>
                  </a:lnTo>
                  <a:lnTo>
                    <a:pt x="45" y="61"/>
                  </a:lnTo>
                  <a:lnTo>
                    <a:pt x="43" y="63"/>
                  </a:lnTo>
                  <a:lnTo>
                    <a:pt x="42" y="66"/>
                  </a:lnTo>
                  <a:lnTo>
                    <a:pt x="25" y="69"/>
                  </a:lnTo>
                  <a:lnTo>
                    <a:pt x="25" y="68"/>
                  </a:lnTo>
                  <a:lnTo>
                    <a:pt x="0" y="7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37" name="Freeform 29">
              <a:extLst>
                <a:ext uri="{FF2B5EF4-FFF2-40B4-BE49-F238E27FC236}">
                  <a16:creationId xmlns:a16="http://schemas.microsoft.com/office/drawing/2014/main" id="{21A9880B-C894-A433-25F1-E4408D3C7B4D}"/>
                </a:ext>
              </a:extLst>
            </p:cNvPr>
            <p:cNvSpPr>
              <a:spLocks/>
            </p:cNvSpPr>
            <p:nvPr/>
          </p:nvSpPr>
          <p:spPr bwMode="auto">
            <a:xfrm>
              <a:off x="4419600" y="1978025"/>
              <a:ext cx="838200" cy="942975"/>
            </a:xfrm>
            <a:custGeom>
              <a:avLst/>
              <a:gdLst/>
              <a:ahLst/>
              <a:cxnLst>
                <a:cxn ang="0">
                  <a:pos x="0" y="6"/>
                </a:cxn>
                <a:cxn ang="0">
                  <a:pos x="1" y="20"/>
                </a:cxn>
                <a:cxn ang="0">
                  <a:pos x="4" y="32"/>
                </a:cxn>
                <a:cxn ang="0">
                  <a:pos x="4" y="46"/>
                </a:cxn>
                <a:cxn ang="0">
                  <a:pos x="7" y="58"/>
                </a:cxn>
                <a:cxn ang="0">
                  <a:pos x="4" y="64"/>
                </a:cxn>
                <a:cxn ang="0">
                  <a:pos x="8" y="68"/>
                </a:cxn>
                <a:cxn ang="0">
                  <a:pos x="8" y="99"/>
                </a:cxn>
                <a:cxn ang="0">
                  <a:pos x="72" y="98"/>
                </a:cxn>
                <a:cxn ang="0">
                  <a:pos x="70" y="92"/>
                </a:cxn>
                <a:cxn ang="0">
                  <a:pos x="69" y="90"/>
                </a:cxn>
                <a:cxn ang="0">
                  <a:pos x="64" y="87"/>
                </a:cxn>
                <a:cxn ang="0">
                  <a:pos x="60" y="83"/>
                </a:cxn>
                <a:cxn ang="0">
                  <a:pos x="52" y="77"/>
                </a:cxn>
                <a:cxn ang="0">
                  <a:pos x="52" y="68"/>
                </a:cxn>
                <a:cxn ang="0">
                  <a:pos x="50" y="63"/>
                </a:cxn>
                <a:cxn ang="0">
                  <a:pos x="57" y="54"/>
                </a:cxn>
                <a:cxn ang="0">
                  <a:pos x="57" y="45"/>
                </a:cxn>
                <a:cxn ang="0">
                  <a:pos x="58" y="44"/>
                </a:cxn>
                <a:cxn ang="0">
                  <a:pos x="67" y="37"/>
                </a:cxn>
                <a:cxn ang="0">
                  <a:pos x="71" y="31"/>
                </a:cxn>
                <a:cxn ang="0">
                  <a:pos x="77" y="27"/>
                </a:cxn>
                <a:cxn ang="0">
                  <a:pos x="88" y="21"/>
                </a:cxn>
                <a:cxn ang="0">
                  <a:pos x="84" y="21"/>
                </a:cxn>
                <a:cxn ang="0">
                  <a:pos x="80" y="19"/>
                </a:cxn>
                <a:cxn ang="0">
                  <a:pos x="74" y="20"/>
                </a:cxn>
                <a:cxn ang="0">
                  <a:pos x="72" y="18"/>
                </a:cxn>
                <a:cxn ang="0">
                  <a:pos x="70" y="19"/>
                </a:cxn>
                <a:cxn ang="0">
                  <a:pos x="66" y="21"/>
                </a:cxn>
                <a:cxn ang="0">
                  <a:pos x="63" y="20"/>
                </a:cxn>
                <a:cxn ang="0">
                  <a:pos x="62" y="19"/>
                </a:cxn>
                <a:cxn ang="0">
                  <a:pos x="59" y="19"/>
                </a:cxn>
                <a:cxn ang="0">
                  <a:pos x="58" y="17"/>
                </a:cxn>
                <a:cxn ang="0">
                  <a:pos x="56" y="17"/>
                </a:cxn>
                <a:cxn ang="0">
                  <a:pos x="56" y="19"/>
                </a:cxn>
                <a:cxn ang="0">
                  <a:pos x="55" y="19"/>
                </a:cxn>
                <a:cxn ang="0">
                  <a:pos x="53" y="15"/>
                </a:cxn>
                <a:cxn ang="0">
                  <a:pos x="51" y="15"/>
                </a:cxn>
                <a:cxn ang="0">
                  <a:pos x="52" y="14"/>
                </a:cxn>
                <a:cxn ang="0">
                  <a:pos x="47" y="13"/>
                </a:cxn>
                <a:cxn ang="0">
                  <a:pos x="45" y="12"/>
                </a:cxn>
                <a:cxn ang="0">
                  <a:pos x="39" y="15"/>
                </a:cxn>
                <a:cxn ang="0">
                  <a:pos x="38" y="13"/>
                </a:cxn>
                <a:cxn ang="0">
                  <a:pos x="29" y="11"/>
                </a:cxn>
                <a:cxn ang="0">
                  <a:pos x="27" y="1"/>
                </a:cxn>
                <a:cxn ang="0">
                  <a:pos x="23" y="0"/>
                </a:cxn>
                <a:cxn ang="0">
                  <a:pos x="23" y="6"/>
                </a:cxn>
                <a:cxn ang="0">
                  <a:pos x="0" y="6"/>
                </a:cxn>
              </a:cxnLst>
              <a:rect l="0" t="0" r="r" b="b"/>
              <a:pathLst>
                <a:path w="88" h="99">
                  <a:moveTo>
                    <a:pt x="0" y="6"/>
                  </a:moveTo>
                  <a:lnTo>
                    <a:pt x="1" y="20"/>
                  </a:lnTo>
                  <a:lnTo>
                    <a:pt x="4" y="32"/>
                  </a:lnTo>
                  <a:lnTo>
                    <a:pt x="4" y="46"/>
                  </a:lnTo>
                  <a:lnTo>
                    <a:pt x="7" y="58"/>
                  </a:lnTo>
                  <a:lnTo>
                    <a:pt x="4" y="64"/>
                  </a:lnTo>
                  <a:lnTo>
                    <a:pt x="8" y="68"/>
                  </a:lnTo>
                  <a:lnTo>
                    <a:pt x="8" y="99"/>
                  </a:lnTo>
                  <a:lnTo>
                    <a:pt x="72" y="98"/>
                  </a:lnTo>
                  <a:lnTo>
                    <a:pt x="70" y="92"/>
                  </a:lnTo>
                  <a:lnTo>
                    <a:pt x="69" y="90"/>
                  </a:lnTo>
                  <a:lnTo>
                    <a:pt x="64" y="87"/>
                  </a:lnTo>
                  <a:lnTo>
                    <a:pt x="60" y="83"/>
                  </a:lnTo>
                  <a:lnTo>
                    <a:pt x="52" y="77"/>
                  </a:lnTo>
                  <a:lnTo>
                    <a:pt x="52" y="68"/>
                  </a:lnTo>
                  <a:lnTo>
                    <a:pt x="50" y="63"/>
                  </a:lnTo>
                  <a:lnTo>
                    <a:pt x="57" y="54"/>
                  </a:lnTo>
                  <a:lnTo>
                    <a:pt x="57" y="45"/>
                  </a:lnTo>
                  <a:lnTo>
                    <a:pt x="58" y="44"/>
                  </a:lnTo>
                  <a:lnTo>
                    <a:pt x="67" y="37"/>
                  </a:lnTo>
                  <a:lnTo>
                    <a:pt x="71" y="31"/>
                  </a:lnTo>
                  <a:lnTo>
                    <a:pt x="77" y="27"/>
                  </a:lnTo>
                  <a:lnTo>
                    <a:pt x="88" y="21"/>
                  </a:lnTo>
                  <a:lnTo>
                    <a:pt x="84" y="21"/>
                  </a:lnTo>
                  <a:lnTo>
                    <a:pt x="80" y="19"/>
                  </a:lnTo>
                  <a:lnTo>
                    <a:pt x="74" y="20"/>
                  </a:lnTo>
                  <a:lnTo>
                    <a:pt x="72" y="18"/>
                  </a:lnTo>
                  <a:lnTo>
                    <a:pt x="70" y="19"/>
                  </a:lnTo>
                  <a:lnTo>
                    <a:pt x="66" y="21"/>
                  </a:lnTo>
                  <a:lnTo>
                    <a:pt x="63" y="20"/>
                  </a:lnTo>
                  <a:lnTo>
                    <a:pt x="62" y="19"/>
                  </a:lnTo>
                  <a:lnTo>
                    <a:pt x="59" y="19"/>
                  </a:lnTo>
                  <a:lnTo>
                    <a:pt x="58" y="17"/>
                  </a:lnTo>
                  <a:lnTo>
                    <a:pt x="56" y="17"/>
                  </a:lnTo>
                  <a:lnTo>
                    <a:pt x="56" y="19"/>
                  </a:lnTo>
                  <a:lnTo>
                    <a:pt x="55" y="19"/>
                  </a:lnTo>
                  <a:lnTo>
                    <a:pt x="53" y="15"/>
                  </a:lnTo>
                  <a:lnTo>
                    <a:pt x="51" y="15"/>
                  </a:lnTo>
                  <a:lnTo>
                    <a:pt x="52" y="14"/>
                  </a:lnTo>
                  <a:lnTo>
                    <a:pt x="47" y="13"/>
                  </a:lnTo>
                  <a:lnTo>
                    <a:pt x="45" y="12"/>
                  </a:lnTo>
                  <a:lnTo>
                    <a:pt x="39" y="15"/>
                  </a:lnTo>
                  <a:lnTo>
                    <a:pt x="38" y="13"/>
                  </a:lnTo>
                  <a:lnTo>
                    <a:pt x="29" y="11"/>
                  </a:lnTo>
                  <a:lnTo>
                    <a:pt x="27" y="1"/>
                  </a:lnTo>
                  <a:lnTo>
                    <a:pt x="23" y="0"/>
                  </a:lnTo>
                  <a:lnTo>
                    <a:pt x="23" y="6"/>
                  </a:lnTo>
                  <a:lnTo>
                    <a:pt x="0" y="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38" name="Freeform 30">
              <a:extLst>
                <a:ext uri="{FF2B5EF4-FFF2-40B4-BE49-F238E27FC236}">
                  <a16:creationId xmlns:a16="http://schemas.microsoft.com/office/drawing/2014/main" id="{C4260A7F-597F-96B4-BAF0-5AC23CF2AC2F}"/>
                </a:ext>
              </a:extLst>
            </p:cNvPr>
            <p:cNvSpPr>
              <a:spLocks/>
            </p:cNvSpPr>
            <p:nvPr/>
          </p:nvSpPr>
          <p:spPr bwMode="auto">
            <a:xfrm>
              <a:off x="5133975" y="4264025"/>
              <a:ext cx="457200" cy="781050"/>
            </a:xfrm>
            <a:custGeom>
              <a:avLst/>
              <a:gdLst/>
              <a:ahLst/>
              <a:cxnLst>
                <a:cxn ang="0">
                  <a:pos x="0" y="70"/>
                </a:cxn>
                <a:cxn ang="0">
                  <a:pos x="1" y="67"/>
                </a:cxn>
                <a:cxn ang="0">
                  <a:pos x="3" y="57"/>
                </a:cxn>
                <a:cxn ang="0">
                  <a:pos x="8" y="51"/>
                </a:cxn>
                <a:cxn ang="0">
                  <a:pos x="7" y="49"/>
                </a:cxn>
                <a:cxn ang="0">
                  <a:pos x="7" y="43"/>
                </a:cxn>
                <a:cxn ang="0">
                  <a:pos x="5" y="36"/>
                </a:cxn>
                <a:cxn ang="0">
                  <a:pos x="4" y="27"/>
                </a:cxn>
                <a:cxn ang="0">
                  <a:pos x="8" y="17"/>
                </a:cxn>
                <a:cxn ang="0">
                  <a:pos x="12" y="10"/>
                </a:cxn>
                <a:cxn ang="0">
                  <a:pos x="12" y="8"/>
                </a:cxn>
                <a:cxn ang="0">
                  <a:pos x="16" y="2"/>
                </a:cxn>
                <a:cxn ang="0">
                  <a:pos x="45" y="0"/>
                </a:cxn>
                <a:cxn ang="0">
                  <a:pos x="46" y="1"/>
                </a:cxn>
                <a:cxn ang="0">
                  <a:pos x="45" y="53"/>
                </a:cxn>
                <a:cxn ang="0">
                  <a:pos x="48" y="78"/>
                </a:cxn>
                <a:cxn ang="0">
                  <a:pos x="46" y="79"/>
                </a:cxn>
                <a:cxn ang="0">
                  <a:pos x="45" y="78"/>
                </a:cxn>
                <a:cxn ang="0">
                  <a:pos x="43" y="79"/>
                </a:cxn>
                <a:cxn ang="0">
                  <a:pos x="41" y="77"/>
                </a:cxn>
                <a:cxn ang="0">
                  <a:pos x="40" y="78"/>
                </a:cxn>
                <a:cxn ang="0">
                  <a:pos x="38" y="78"/>
                </a:cxn>
                <a:cxn ang="0">
                  <a:pos x="35" y="80"/>
                </a:cxn>
                <a:cxn ang="0">
                  <a:pos x="34" y="79"/>
                </a:cxn>
                <a:cxn ang="0">
                  <a:pos x="33" y="82"/>
                </a:cxn>
                <a:cxn ang="0">
                  <a:pos x="31" y="82"/>
                </a:cxn>
                <a:cxn ang="0">
                  <a:pos x="27" y="74"/>
                </a:cxn>
                <a:cxn ang="0">
                  <a:pos x="27" y="69"/>
                </a:cxn>
                <a:cxn ang="0">
                  <a:pos x="0" y="70"/>
                </a:cxn>
              </a:cxnLst>
              <a:rect l="0" t="0" r="r" b="b"/>
              <a:pathLst>
                <a:path w="48" h="82">
                  <a:moveTo>
                    <a:pt x="0" y="70"/>
                  </a:moveTo>
                  <a:lnTo>
                    <a:pt x="1" y="67"/>
                  </a:lnTo>
                  <a:lnTo>
                    <a:pt x="3" y="57"/>
                  </a:lnTo>
                  <a:lnTo>
                    <a:pt x="8" y="51"/>
                  </a:lnTo>
                  <a:lnTo>
                    <a:pt x="7" y="49"/>
                  </a:lnTo>
                  <a:lnTo>
                    <a:pt x="7" y="43"/>
                  </a:lnTo>
                  <a:lnTo>
                    <a:pt x="5" y="36"/>
                  </a:lnTo>
                  <a:lnTo>
                    <a:pt x="4" y="27"/>
                  </a:lnTo>
                  <a:lnTo>
                    <a:pt x="8" y="17"/>
                  </a:lnTo>
                  <a:lnTo>
                    <a:pt x="12" y="10"/>
                  </a:lnTo>
                  <a:lnTo>
                    <a:pt x="12" y="8"/>
                  </a:lnTo>
                  <a:lnTo>
                    <a:pt x="16" y="2"/>
                  </a:lnTo>
                  <a:lnTo>
                    <a:pt x="45" y="0"/>
                  </a:lnTo>
                  <a:lnTo>
                    <a:pt x="46" y="1"/>
                  </a:lnTo>
                  <a:lnTo>
                    <a:pt x="45" y="53"/>
                  </a:lnTo>
                  <a:lnTo>
                    <a:pt x="48" y="78"/>
                  </a:lnTo>
                  <a:lnTo>
                    <a:pt x="46" y="79"/>
                  </a:lnTo>
                  <a:lnTo>
                    <a:pt x="45" y="78"/>
                  </a:lnTo>
                  <a:lnTo>
                    <a:pt x="43" y="79"/>
                  </a:lnTo>
                  <a:lnTo>
                    <a:pt x="41" y="77"/>
                  </a:lnTo>
                  <a:lnTo>
                    <a:pt x="40" y="78"/>
                  </a:lnTo>
                  <a:lnTo>
                    <a:pt x="38" y="78"/>
                  </a:lnTo>
                  <a:lnTo>
                    <a:pt x="35" y="80"/>
                  </a:lnTo>
                  <a:lnTo>
                    <a:pt x="34" y="79"/>
                  </a:lnTo>
                  <a:lnTo>
                    <a:pt x="33" y="82"/>
                  </a:lnTo>
                  <a:lnTo>
                    <a:pt x="31" y="82"/>
                  </a:lnTo>
                  <a:lnTo>
                    <a:pt x="27" y="74"/>
                  </a:lnTo>
                  <a:lnTo>
                    <a:pt x="27" y="69"/>
                  </a:lnTo>
                  <a:lnTo>
                    <a:pt x="0" y="7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39" name="Freeform 31">
              <a:extLst>
                <a:ext uri="{FF2B5EF4-FFF2-40B4-BE49-F238E27FC236}">
                  <a16:creationId xmlns:a16="http://schemas.microsoft.com/office/drawing/2014/main" id="{C82F882C-5BBA-F0DC-00D8-E37451515BF4}"/>
                </a:ext>
              </a:extLst>
            </p:cNvPr>
            <p:cNvSpPr>
              <a:spLocks/>
            </p:cNvSpPr>
            <p:nvPr/>
          </p:nvSpPr>
          <p:spPr bwMode="auto">
            <a:xfrm>
              <a:off x="4572000" y="3378200"/>
              <a:ext cx="847725" cy="742950"/>
            </a:xfrm>
            <a:custGeom>
              <a:avLst/>
              <a:gdLst/>
              <a:ahLst/>
              <a:cxnLst>
                <a:cxn ang="0">
                  <a:pos x="0" y="1"/>
                </a:cxn>
                <a:cxn ang="0">
                  <a:pos x="5" y="11"/>
                </a:cxn>
                <a:cxn ang="0">
                  <a:pos x="8" y="14"/>
                </a:cxn>
                <a:cxn ang="0">
                  <a:pos x="10" y="13"/>
                </a:cxn>
                <a:cxn ang="0">
                  <a:pos x="11" y="15"/>
                </a:cxn>
                <a:cxn ang="0">
                  <a:pos x="11" y="16"/>
                </a:cxn>
                <a:cxn ang="0">
                  <a:pos x="10" y="16"/>
                </a:cxn>
                <a:cxn ang="0">
                  <a:pos x="8" y="19"/>
                </a:cxn>
                <a:cxn ang="0">
                  <a:pos x="12" y="25"/>
                </a:cxn>
                <a:cxn ang="0">
                  <a:pos x="15" y="26"/>
                </a:cxn>
                <a:cxn ang="0">
                  <a:pos x="15" y="62"/>
                </a:cxn>
                <a:cxn ang="0">
                  <a:pos x="15" y="71"/>
                </a:cxn>
                <a:cxn ang="0">
                  <a:pos x="74" y="69"/>
                </a:cxn>
                <a:cxn ang="0">
                  <a:pos x="75" y="74"/>
                </a:cxn>
                <a:cxn ang="0">
                  <a:pos x="73" y="78"/>
                </a:cxn>
                <a:cxn ang="0">
                  <a:pos x="82" y="77"/>
                </a:cxn>
                <a:cxn ang="0">
                  <a:pos x="83" y="74"/>
                </a:cxn>
                <a:cxn ang="0">
                  <a:pos x="83" y="71"/>
                </a:cxn>
                <a:cxn ang="0">
                  <a:pos x="85" y="68"/>
                </a:cxn>
                <a:cxn ang="0">
                  <a:pos x="86" y="66"/>
                </a:cxn>
                <a:cxn ang="0">
                  <a:pos x="88" y="66"/>
                </a:cxn>
                <a:cxn ang="0">
                  <a:pos x="89" y="60"/>
                </a:cxn>
                <a:cxn ang="0">
                  <a:pos x="88" y="60"/>
                </a:cxn>
                <a:cxn ang="0">
                  <a:pos x="86" y="60"/>
                </a:cxn>
                <a:cxn ang="0">
                  <a:pos x="84" y="56"/>
                </a:cxn>
                <a:cxn ang="0">
                  <a:pos x="83" y="50"/>
                </a:cxn>
                <a:cxn ang="0">
                  <a:pos x="80" y="47"/>
                </a:cxn>
                <a:cxn ang="0">
                  <a:pos x="77" y="45"/>
                </a:cxn>
                <a:cxn ang="0">
                  <a:pos x="72" y="42"/>
                </a:cxn>
                <a:cxn ang="0">
                  <a:pos x="71" y="37"/>
                </a:cxn>
                <a:cxn ang="0">
                  <a:pos x="73" y="30"/>
                </a:cxn>
                <a:cxn ang="0">
                  <a:pos x="71" y="28"/>
                </a:cxn>
                <a:cxn ang="0">
                  <a:pos x="66" y="28"/>
                </a:cxn>
                <a:cxn ang="0">
                  <a:pos x="65" y="23"/>
                </a:cxn>
                <a:cxn ang="0">
                  <a:pos x="57" y="15"/>
                </a:cxn>
                <a:cxn ang="0">
                  <a:pos x="54" y="7"/>
                </a:cxn>
                <a:cxn ang="0">
                  <a:pos x="56" y="4"/>
                </a:cxn>
                <a:cxn ang="0">
                  <a:pos x="52" y="0"/>
                </a:cxn>
                <a:cxn ang="0">
                  <a:pos x="0" y="1"/>
                </a:cxn>
              </a:cxnLst>
              <a:rect l="0" t="0" r="r" b="b"/>
              <a:pathLst>
                <a:path w="89" h="78">
                  <a:moveTo>
                    <a:pt x="0" y="1"/>
                  </a:moveTo>
                  <a:lnTo>
                    <a:pt x="5" y="11"/>
                  </a:lnTo>
                  <a:lnTo>
                    <a:pt x="8" y="14"/>
                  </a:lnTo>
                  <a:lnTo>
                    <a:pt x="10" y="13"/>
                  </a:lnTo>
                  <a:lnTo>
                    <a:pt x="11" y="15"/>
                  </a:lnTo>
                  <a:lnTo>
                    <a:pt x="11" y="16"/>
                  </a:lnTo>
                  <a:lnTo>
                    <a:pt x="10" y="16"/>
                  </a:lnTo>
                  <a:lnTo>
                    <a:pt x="8" y="19"/>
                  </a:lnTo>
                  <a:lnTo>
                    <a:pt x="12" y="25"/>
                  </a:lnTo>
                  <a:lnTo>
                    <a:pt x="15" y="26"/>
                  </a:lnTo>
                  <a:lnTo>
                    <a:pt x="15" y="62"/>
                  </a:lnTo>
                  <a:lnTo>
                    <a:pt x="15" y="71"/>
                  </a:lnTo>
                  <a:lnTo>
                    <a:pt x="74" y="69"/>
                  </a:lnTo>
                  <a:lnTo>
                    <a:pt x="75" y="74"/>
                  </a:lnTo>
                  <a:lnTo>
                    <a:pt x="73" y="78"/>
                  </a:lnTo>
                  <a:lnTo>
                    <a:pt x="82" y="77"/>
                  </a:lnTo>
                  <a:lnTo>
                    <a:pt x="83" y="74"/>
                  </a:lnTo>
                  <a:lnTo>
                    <a:pt x="83" y="71"/>
                  </a:lnTo>
                  <a:lnTo>
                    <a:pt x="85" y="68"/>
                  </a:lnTo>
                  <a:lnTo>
                    <a:pt x="86" y="66"/>
                  </a:lnTo>
                  <a:lnTo>
                    <a:pt x="88" y="66"/>
                  </a:lnTo>
                  <a:lnTo>
                    <a:pt x="89" y="60"/>
                  </a:lnTo>
                  <a:lnTo>
                    <a:pt x="88" y="60"/>
                  </a:lnTo>
                  <a:lnTo>
                    <a:pt x="86" y="60"/>
                  </a:lnTo>
                  <a:lnTo>
                    <a:pt x="84" y="56"/>
                  </a:lnTo>
                  <a:lnTo>
                    <a:pt x="83" y="50"/>
                  </a:lnTo>
                  <a:lnTo>
                    <a:pt x="80" y="47"/>
                  </a:lnTo>
                  <a:lnTo>
                    <a:pt x="77" y="45"/>
                  </a:lnTo>
                  <a:lnTo>
                    <a:pt x="72" y="42"/>
                  </a:lnTo>
                  <a:lnTo>
                    <a:pt x="71" y="37"/>
                  </a:lnTo>
                  <a:lnTo>
                    <a:pt x="73" y="30"/>
                  </a:lnTo>
                  <a:lnTo>
                    <a:pt x="71" y="28"/>
                  </a:lnTo>
                  <a:lnTo>
                    <a:pt x="66" y="28"/>
                  </a:lnTo>
                  <a:lnTo>
                    <a:pt x="65" y="23"/>
                  </a:lnTo>
                  <a:lnTo>
                    <a:pt x="57" y="15"/>
                  </a:lnTo>
                  <a:lnTo>
                    <a:pt x="54" y="7"/>
                  </a:lnTo>
                  <a:lnTo>
                    <a:pt x="56" y="4"/>
                  </a:lnTo>
                  <a:lnTo>
                    <a:pt x="52" y="0"/>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40" name="Freeform 32">
              <a:extLst>
                <a:ext uri="{FF2B5EF4-FFF2-40B4-BE49-F238E27FC236}">
                  <a16:creationId xmlns:a16="http://schemas.microsoft.com/office/drawing/2014/main" id="{FDD8FD06-12AA-786C-E9C0-A8ED3D52108A}"/>
                </a:ext>
              </a:extLst>
            </p:cNvPr>
            <p:cNvSpPr>
              <a:spLocks/>
            </p:cNvSpPr>
            <p:nvPr/>
          </p:nvSpPr>
          <p:spPr bwMode="auto">
            <a:xfrm>
              <a:off x="2381250" y="1806575"/>
              <a:ext cx="1304925" cy="828675"/>
            </a:xfrm>
            <a:custGeom>
              <a:avLst/>
              <a:gdLst/>
              <a:ahLst/>
              <a:cxnLst>
                <a:cxn ang="0">
                  <a:pos x="0" y="16"/>
                </a:cxn>
                <a:cxn ang="0">
                  <a:pos x="3" y="22"/>
                </a:cxn>
                <a:cxn ang="0">
                  <a:pos x="3" y="26"/>
                </a:cxn>
                <a:cxn ang="0">
                  <a:pos x="2" y="26"/>
                </a:cxn>
                <a:cxn ang="0">
                  <a:pos x="6" y="30"/>
                </a:cxn>
                <a:cxn ang="0">
                  <a:pos x="10" y="41"/>
                </a:cxn>
                <a:cxn ang="0">
                  <a:pos x="12" y="40"/>
                </a:cxn>
                <a:cxn ang="0">
                  <a:pos x="12" y="42"/>
                </a:cxn>
                <a:cxn ang="0">
                  <a:pos x="14" y="42"/>
                </a:cxn>
                <a:cxn ang="0">
                  <a:pos x="15" y="43"/>
                </a:cxn>
                <a:cxn ang="0">
                  <a:pos x="12" y="50"/>
                </a:cxn>
                <a:cxn ang="0">
                  <a:pos x="12" y="55"/>
                </a:cxn>
                <a:cxn ang="0">
                  <a:pos x="9" y="60"/>
                </a:cxn>
                <a:cxn ang="0">
                  <a:pos x="11" y="62"/>
                </a:cxn>
                <a:cxn ang="0">
                  <a:pos x="16" y="59"/>
                </a:cxn>
                <a:cxn ang="0">
                  <a:pos x="21" y="75"/>
                </a:cxn>
                <a:cxn ang="0">
                  <a:pos x="23" y="76"/>
                </a:cxn>
                <a:cxn ang="0">
                  <a:pos x="24" y="81"/>
                </a:cxn>
                <a:cxn ang="0">
                  <a:pos x="25" y="83"/>
                </a:cxn>
                <a:cxn ang="0">
                  <a:pos x="27" y="81"/>
                </a:cxn>
                <a:cxn ang="0">
                  <a:pos x="31" y="83"/>
                </a:cxn>
                <a:cxn ang="0">
                  <a:pos x="33" y="81"/>
                </a:cxn>
                <a:cxn ang="0">
                  <a:pos x="40" y="83"/>
                </a:cxn>
                <a:cxn ang="0">
                  <a:pos x="42" y="83"/>
                </a:cxn>
                <a:cxn ang="0">
                  <a:pos x="44" y="80"/>
                </a:cxn>
                <a:cxn ang="0">
                  <a:pos x="47" y="85"/>
                </a:cxn>
                <a:cxn ang="0">
                  <a:pos x="48" y="77"/>
                </a:cxn>
                <a:cxn ang="0">
                  <a:pos x="85" y="82"/>
                </a:cxn>
                <a:cxn ang="0">
                  <a:pos x="131" y="87"/>
                </a:cxn>
                <a:cxn ang="0">
                  <a:pos x="133" y="71"/>
                </a:cxn>
                <a:cxn ang="0">
                  <a:pos x="137" y="20"/>
                </a:cxn>
                <a:cxn ang="0">
                  <a:pos x="77" y="13"/>
                </a:cxn>
                <a:cxn ang="0">
                  <a:pos x="47" y="8"/>
                </a:cxn>
                <a:cxn ang="0">
                  <a:pos x="4" y="0"/>
                </a:cxn>
                <a:cxn ang="0">
                  <a:pos x="0" y="16"/>
                </a:cxn>
              </a:cxnLst>
              <a:rect l="0" t="0" r="r" b="b"/>
              <a:pathLst>
                <a:path w="137" h="87">
                  <a:moveTo>
                    <a:pt x="0" y="16"/>
                  </a:moveTo>
                  <a:lnTo>
                    <a:pt x="3" y="22"/>
                  </a:lnTo>
                  <a:lnTo>
                    <a:pt x="3" y="26"/>
                  </a:lnTo>
                  <a:lnTo>
                    <a:pt x="2" y="26"/>
                  </a:lnTo>
                  <a:lnTo>
                    <a:pt x="6" y="30"/>
                  </a:lnTo>
                  <a:lnTo>
                    <a:pt x="10" y="41"/>
                  </a:lnTo>
                  <a:lnTo>
                    <a:pt x="12" y="40"/>
                  </a:lnTo>
                  <a:lnTo>
                    <a:pt x="12" y="42"/>
                  </a:lnTo>
                  <a:lnTo>
                    <a:pt x="14" y="42"/>
                  </a:lnTo>
                  <a:lnTo>
                    <a:pt x="15" y="43"/>
                  </a:lnTo>
                  <a:lnTo>
                    <a:pt x="12" y="50"/>
                  </a:lnTo>
                  <a:lnTo>
                    <a:pt x="12" y="55"/>
                  </a:lnTo>
                  <a:lnTo>
                    <a:pt x="9" y="60"/>
                  </a:lnTo>
                  <a:lnTo>
                    <a:pt x="11" y="62"/>
                  </a:lnTo>
                  <a:lnTo>
                    <a:pt x="16" y="59"/>
                  </a:lnTo>
                  <a:lnTo>
                    <a:pt x="21" y="75"/>
                  </a:lnTo>
                  <a:lnTo>
                    <a:pt x="23" y="76"/>
                  </a:lnTo>
                  <a:lnTo>
                    <a:pt x="24" y="81"/>
                  </a:lnTo>
                  <a:lnTo>
                    <a:pt x="25" y="83"/>
                  </a:lnTo>
                  <a:lnTo>
                    <a:pt x="27" y="81"/>
                  </a:lnTo>
                  <a:lnTo>
                    <a:pt x="31" y="83"/>
                  </a:lnTo>
                  <a:lnTo>
                    <a:pt x="33" y="81"/>
                  </a:lnTo>
                  <a:lnTo>
                    <a:pt x="40" y="83"/>
                  </a:lnTo>
                  <a:lnTo>
                    <a:pt x="42" y="83"/>
                  </a:lnTo>
                  <a:lnTo>
                    <a:pt x="44" y="80"/>
                  </a:lnTo>
                  <a:lnTo>
                    <a:pt x="47" y="85"/>
                  </a:lnTo>
                  <a:lnTo>
                    <a:pt x="48" y="77"/>
                  </a:lnTo>
                  <a:lnTo>
                    <a:pt x="85" y="82"/>
                  </a:lnTo>
                  <a:lnTo>
                    <a:pt x="131" y="87"/>
                  </a:lnTo>
                  <a:lnTo>
                    <a:pt x="133" y="71"/>
                  </a:lnTo>
                  <a:lnTo>
                    <a:pt x="137" y="20"/>
                  </a:lnTo>
                  <a:lnTo>
                    <a:pt x="77" y="13"/>
                  </a:lnTo>
                  <a:lnTo>
                    <a:pt x="47" y="8"/>
                  </a:lnTo>
                  <a:lnTo>
                    <a:pt x="4" y="0"/>
                  </a:lnTo>
                  <a:lnTo>
                    <a:pt x="0" y="1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41" name="Freeform 33">
              <a:extLst>
                <a:ext uri="{FF2B5EF4-FFF2-40B4-BE49-F238E27FC236}">
                  <a16:creationId xmlns:a16="http://schemas.microsoft.com/office/drawing/2014/main" id="{550835A5-9990-BD88-8619-4711B6A0A7E1}"/>
                </a:ext>
              </a:extLst>
            </p:cNvPr>
            <p:cNvSpPr>
              <a:spLocks/>
            </p:cNvSpPr>
            <p:nvPr/>
          </p:nvSpPr>
          <p:spPr bwMode="auto">
            <a:xfrm>
              <a:off x="3571875" y="2959100"/>
              <a:ext cx="1047750" cy="523875"/>
            </a:xfrm>
            <a:custGeom>
              <a:avLst/>
              <a:gdLst/>
              <a:ahLst/>
              <a:cxnLst>
                <a:cxn ang="0">
                  <a:pos x="0" y="34"/>
                </a:cxn>
                <a:cxn ang="0">
                  <a:pos x="3" y="0"/>
                </a:cxn>
                <a:cxn ang="0">
                  <a:pos x="71" y="4"/>
                </a:cxn>
                <a:cxn ang="0">
                  <a:pos x="76" y="7"/>
                </a:cxn>
                <a:cxn ang="0">
                  <a:pos x="84" y="7"/>
                </a:cxn>
                <a:cxn ang="0">
                  <a:pos x="88" y="8"/>
                </a:cxn>
                <a:cxn ang="0">
                  <a:pos x="92" y="10"/>
                </a:cxn>
                <a:cxn ang="0">
                  <a:pos x="94" y="13"/>
                </a:cxn>
                <a:cxn ang="0">
                  <a:pos x="97" y="14"/>
                </a:cxn>
                <a:cxn ang="0">
                  <a:pos x="101" y="24"/>
                </a:cxn>
                <a:cxn ang="0">
                  <a:pos x="101" y="27"/>
                </a:cxn>
                <a:cxn ang="0">
                  <a:pos x="103" y="32"/>
                </a:cxn>
                <a:cxn ang="0">
                  <a:pos x="104" y="40"/>
                </a:cxn>
                <a:cxn ang="0">
                  <a:pos x="104" y="43"/>
                </a:cxn>
                <a:cxn ang="0">
                  <a:pos x="105" y="45"/>
                </a:cxn>
                <a:cxn ang="0">
                  <a:pos x="110" y="55"/>
                </a:cxn>
                <a:cxn ang="0">
                  <a:pos x="61" y="55"/>
                </a:cxn>
                <a:cxn ang="0">
                  <a:pos x="24" y="53"/>
                </a:cxn>
                <a:cxn ang="0">
                  <a:pos x="25" y="36"/>
                </a:cxn>
                <a:cxn ang="0">
                  <a:pos x="0" y="34"/>
                </a:cxn>
              </a:cxnLst>
              <a:rect l="0" t="0" r="r" b="b"/>
              <a:pathLst>
                <a:path w="110" h="55">
                  <a:moveTo>
                    <a:pt x="0" y="34"/>
                  </a:moveTo>
                  <a:lnTo>
                    <a:pt x="3" y="0"/>
                  </a:lnTo>
                  <a:lnTo>
                    <a:pt x="71" y="4"/>
                  </a:lnTo>
                  <a:lnTo>
                    <a:pt x="76" y="7"/>
                  </a:lnTo>
                  <a:lnTo>
                    <a:pt x="84" y="7"/>
                  </a:lnTo>
                  <a:lnTo>
                    <a:pt x="88" y="8"/>
                  </a:lnTo>
                  <a:lnTo>
                    <a:pt x="92" y="10"/>
                  </a:lnTo>
                  <a:lnTo>
                    <a:pt x="94" y="13"/>
                  </a:lnTo>
                  <a:lnTo>
                    <a:pt x="97" y="14"/>
                  </a:lnTo>
                  <a:lnTo>
                    <a:pt x="101" y="24"/>
                  </a:lnTo>
                  <a:lnTo>
                    <a:pt x="101" y="27"/>
                  </a:lnTo>
                  <a:lnTo>
                    <a:pt x="103" y="32"/>
                  </a:lnTo>
                  <a:lnTo>
                    <a:pt x="104" y="40"/>
                  </a:lnTo>
                  <a:lnTo>
                    <a:pt x="104" y="43"/>
                  </a:lnTo>
                  <a:lnTo>
                    <a:pt x="105" y="45"/>
                  </a:lnTo>
                  <a:lnTo>
                    <a:pt x="110" y="55"/>
                  </a:lnTo>
                  <a:lnTo>
                    <a:pt x="61" y="55"/>
                  </a:lnTo>
                  <a:lnTo>
                    <a:pt x="24" y="53"/>
                  </a:lnTo>
                  <a:lnTo>
                    <a:pt x="25" y="36"/>
                  </a:lnTo>
                  <a:lnTo>
                    <a:pt x="0" y="3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42" name="Freeform 34">
              <a:extLst>
                <a:ext uri="{FF2B5EF4-FFF2-40B4-BE49-F238E27FC236}">
                  <a16:creationId xmlns:a16="http://schemas.microsoft.com/office/drawing/2014/main" id="{1CE1D849-8166-A03E-7D5A-C72248BF2558}"/>
                </a:ext>
              </a:extLst>
            </p:cNvPr>
            <p:cNvSpPr>
              <a:spLocks/>
            </p:cNvSpPr>
            <p:nvPr/>
          </p:nvSpPr>
          <p:spPr bwMode="auto">
            <a:xfrm>
              <a:off x="1600200" y="2787650"/>
              <a:ext cx="809625" cy="1257300"/>
            </a:xfrm>
            <a:custGeom>
              <a:avLst/>
              <a:gdLst/>
              <a:ahLst/>
              <a:cxnLst>
                <a:cxn ang="0">
                  <a:pos x="0" y="49"/>
                </a:cxn>
                <a:cxn ang="0">
                  <a:pos x="4" y="56"/>
                </a:cxn>
                <a:cxn ang="0">
                  <a:pos x="54" y="132"/>
                </a:cxn>
                <a:cxn ang="0">
                  <a:pos x="56" y="114"/>
                </a:cxn>
                <a:cxn ang="0">
                  <a:pos x="59" y="113"/>
                </a:cxn>
                <a:cxn ang="0">
                  <a:pos x="64" y="116"/>
                </a:cxn>
                <a:cxn ang="0">
                  <a:pos x="69" y="101"/>
                </a:cxn>
                <a:cxn ang="0">
                  <a:pos x="85" y="17"/>
                </a:cxn>
                <a:cxn ang="0">
                  <a:pos x="49" y="9"/>
                </a:cxn>
                <a:cxn ang="0">
                  <a:pos x="13" y="0"/>
                </a:cxn>
                <a:cxn ang="0">
                  <a:pos x="0" y="49"/>
                </a:cxn>
              </a:cxnLst>
              <a:rect l="0" t="0" r="r" b="b"/>
              <a:pathLst>
                <a:path w="85" h="132">
                  <a:moveTo>
                    <a:pt x="0" y="49"/>
                  </a:moveTo>
                  <a:lnTo>
                    <a:pt x="4" y="56"/>
                  </a:lnTo>
                  <a:lnTo>
                    <a:pt x="54" y="132"/>
                  </a:lnTo>
                  <a:lnTo>
                    <a:pt x="56" y="114"/>
                  </a:lnTo>
                  <a:lnTo>
                    <a:pt x="59" y="113"/>
                  </a:lnTo>
                  <a:lnTo>
                    <a:pt x="64" y="116"/>
                  </a:lnTo>
                  <a:lnTo>
                    <a:pt x="69" y="101"/>
                  </a:lnTo>
                  <a:lnTo>
                    <a:pt x="85" y="17"/>
                  </a:lnTo>
                  <a:lnTo>
                    <a:pt x="49" y="9"/>
                  </a:lnTo>
                  <a:lnTo>
                    <a:pt x="13" y="0"/>
                  </a:lnTo>
                  <a:lnTo>
                    <a:pt x="0" y="4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43" name="Freeform 35">
              <a:extLst>
                <a:ext uri="{FF2B5EF4-FFF2-40B4-BE49-F238E27FC236}">
                  <a16:creationId xmlns:a16="http://schemas.microsoft.com/office/drawing/2014/main" id="{1451E183-82B8-07A8-B5B3-3852A45DEAF4}"/>
                </a:ext>
              </a:extLst>
            </p:cNvPr>
            <p:cNvSpPr>
              <a:spLocks/>
            </p:cNvSpPr>
            <p:nvPr/>
          </p:nvSpPr>
          <p:spPr bwMode="auto">
            <a:xfrm>
              <a:off x="7267575" y="2273300"/>
              <a:ext cx="209550" cy="447675"/>
            </a:xfrm>
            <a:custGeom>
              <a:avLst/>
              <a:gdLst/>
              <a:ahLst/>
              <a:cxnLst>
                <a:cxn ang="0">
                  <a:pos x="0" y="32"/>
                </a:cxn>
                <a:cxn ang="0">
                  <a:pos x="1" y="22"/>
                </a:cxn>
                <a:cxn ang="0">
                  <a:pos x="4" y="17"/>
                </a:cxn>
                <a:cxn ang="0">
                  <a:pos x="4" y="6"/>
                </a:cxn>
                <a:cxn ang="0">
                  <a:pos x="4" y="3"/>
                </a:cxn>
                <a:cxn ang="0">
                  <a:pos x="8" y="0"/>
                </a:cxn>
                <a:cxn ang="0">
                  <a:pos x="17" y="29"/>
                </a:cxn>
                <a:cxn ang="0">
                  <a:pos x="21" y="36"/>
                </a:cxn>
                <a:cxn ang="0">
                  <a:pos x="22" y="37"/>
                </a:cxn>
                <a:cxn ang="0">
                  <a:pos x="21" y="40"/>
                </a:cxn>
                <a:cxn ang="0">
                  <a:pos x="17" y="43"/>
                </a:cxn>
                <a:cxn ang="0">
                  <a:pos x="2" y="47"/>
                </a:cxn>
                <a:cxn ang="0">
                  <a:pos x="0" y="32"/>
                </a:cxn>
              </a:cxnLst>
              <a:rect l="0" t="0" r="r" b="b"/>
              <a:pathLst>
                <a:path w="22" h="47">
                  <a:moveTo>
                    <a:pt x="0" y="32"/>
                  </a:moveTo>
                  <a:lnTo>
                    <a:pt x="1" y="22"/>
                  </a:lnTo>
                  <a:lnTo>
                    <a:pt x="4" y="17"/>
                  </a:lnTo>
                  <a:lnTo>
                    <a:pt x="4" y="6"/>
                  </a:lnTo>
                  <a:lnTo>
                    <a:pt x="4" y="3"/>
                  </a:lnTo>
                  <a:lnTo>
                    <a:pt x="8" y="0"/>
                  </a:lnTo>
                  <a:lnTo>
                    <a:pt x="17" y="29"/>
                  </a:lnTo>
                  <a:lnTo>
                    <a:pt x="21" y="36"/>
                  </a:lnTo>
                  <a:lnTo>
                    <a:pt x="22" y="37"/>
                  </a:lnTo>
                  <a:lnTo>
                    <a:pt x="21" y="40"/>
                  </a:lnTo>
                  <a:lnTo>
                    <a:pt x="17" y="43"/>
                  </a:lnTo>
                  <a:lnTo>
                    <a:pt x="2" y="47"/>
                  </a:lnTo>
                  <a:lnTo>
                    <a:pt x="0" y="3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44" name="Freeform 36">
              <a:extLst>
                <a:ext uri="{FF2B5EF4-FFF2-40B4-BE49-F238E27FC236}">
                  <a16:creationId xmlns:a16="http://schemas.microsoft.com/office/drawing/2014/main" id="{7F0A2916-BBEA-D9A9-31A0-73BFB5F1EE50}"/>
                </a:ext>
              </a:extLst>
            </p:cNvPr>
            <p:cNvSpPr>
              <a:spLocks/>
            </p:cNvSpPr>
            <p:nvPr/>
          </p:nvSpPr>
          <p:spPr bwMode="auto">
            <a:xfrm>
              <a:off x="7038975" y="2997200"/>
              <a:ext cx="171450" cy="390525"/>
            </a:xfrm>
            <a:custGeom>
              <a:avLst/>
              <a:gdLst/>
              <a:ahLst/>
              <a:cxnLst>
                <a:cxn ang="0">
                  <a:pos x="0" y="30"/>
                </a:cxn>
                <a:cxn ang="0">
                  <a:pos x="1" y="28"/>
                </a:cxn>
                <a:cxn ang="0">
                  <a:pos x="4" y="26"/>
                </a:cxn>
                <a:cxn ang="0">
                  <a:pos x="6" y="22"/>
                </a:cxn>
                <a:cxn ang="0">
                  <a:pos x="8" y="20"/>
                </a:cxn>
                <a:cxn ang="0">
                  <a:pos x="1" y="14"/>
                </a:cxn>
                <a:cxn ang="0">
                  <a:pos x="0" y="8"/>
                </a:cxn>
                <a:cxn ang="0">
                  <a:pos x="4" y="0"/>
                </a:cxn>
                <a:cxn ang="0">
                  <a:pos x="15" y="4"/>
                </a:cxn>
                <a:cxn ang="0">
                  <a:pos x="16" y="5"/>
                </a:cxn>
                <a:cxn ang="0">
                  <a:pos x="14" y="10"/>
                </a:cxn>
                <a:cxn ang="0">
                  <a:pos x="13" y="11"/>
                </a:cxn>
                <a:cxn ang="0">
                  <a:pos x="13" y="13"/>
                </a:cxn>
                <a:cxn ang="0">
                  <a:pos x="14" y="14"/>
                </a:cxn>
                <a:cxn ang="0">
                  <a:pos x="15" y="14"/>
                </a:cxn>
                <a:cxn ang="0">
                  <a:pos x="16" y="14"/>
                </a:cxn>
                <a:cxn ang="0">
                  <a:pos x="16" y="13"/>
                </a:cxn>
                <a:cxn ang="0">
                  <a:pos x="17" y="13"/>
                </a:cxn>
                <a:cxn ang="0">
                  <a:pos x="18" y="16"/>
                </a:cxn>
                <a:cxn ang="0">
                  <a:pos x="18" y="25"/>
                </a:cxn>
                <a:cxn ang="0">
                  <a:pos x="18" y="22"/>
                </a:cxn>
                <a:cxn ang="0">
                  <a:pos x="17" y="20"/>
                </a:cxn>
                <a:cxn ang="0">
                  <a:pos x="17" y="21"/>
                </a:cxn>
                <a:cxn ang="0">
                  <a:pos x="17" y="23"/>
                </a:cxn>
                <a:cxn ang="0">
                  <a:pos x="17" y="25"/>
                </a:cxn>
                <a:cxn ang="0">
                  <a:pos x="17" y="27"/>
                </a:cxn>
                <a:cxn ang="0">
                  <a:pos x="16" y="29"/>
                </a:cxn>
                <a:cxn ang="0">
                  <a:pos x="15" y="29"/>
                </a:cxn>
                <a:cxn ang="0">
                  <a:pos x="15" y="31"/>
                </a:cxn>
                <a:cxn ang="0">
                  <a:pos x="14" y="34"/>
                </a:cxn>
                <a:cxn ang="0">
                  <a:pos x="11" y="41"/>
                </a:cxn>
                <a:cxn ang="0">
                  <a:pos x="10" y="41"/>
                </a:cxn>
                <a:cxn ang="0">
                  <a:pos x="10" y="38"/>
                </a:cxn>
                <a:cxn ang="0">
                  <a:pos x="10" y="37"/>
                </a:cxn>
                <a:cxn ang="0">
                  <a:pos x="7" y="37"/>
                </a:cxn>
                <a:cxn ang="0">
                  <a:pos x="2" y="35"/>
                </a:cxn>
                <a:cxn ang="0">
                  <a:pos x="1" y="34"/>
                </a:cxn>
                <a:cxn ang="0">
                  <a:pos x="0" y="30"/>
                </a:cxn>
              </a:cxnLst>
              <a:rect l="0" t="0" r="r" b="b"/>
              <a:pathLst>
                <a:path w="18" h="41">
                  <a:moveTo>
                    <a:pt x="0" y="30"/>
                  </a:moveTo>
                  <a:lnTo>
                    <a:pt x="1" y="28"/>
                  </a:lnTo>
                  <a:lnTo>
                    <a:pt x="4" y="26"/>
                  </a:lnTo>
                  <a:lnTo>
                    <a:pt x="6" y="22"/>
                  </a:lnTo>
                  <a:lnTo>
                    <a:pt x="8" y="20"/>
                  </a:lnTo>
                  <a:lnTo>
                    <a:pt x="1" y="14"/>
                  </a:lnTo>
                  <a:lnTo>
                    <a:pt x="0" y="8"/>
                  </a:lnTo>
                  <a:lnTo>
                    <a:pt x="4" y="0"/>
                  </a:lnTo>
                  <a:lnTo>
                    <a:pt x="15" y="4"/>
                  </a:lnTo>
                  <a:lnTo>
                    <a:pt x="16" y="5"/>
                  </a:lnTo>
                  <a:lnTo>
                    <a:pt x="14" y="10"/>
                  </a:lnTo>
                  <a:lnTo>
                    <a:pt x="13" y="11"/>
                  </a:lnTo>
                  <a:lnTo>
                    <a:pt x="13" y="13"/>
                  </a:lnTo>
                  <a:lnTo>
                    <a:pt x="14" y="14"/>
                  </a:lnTo>
                  <a:lnTo>
                    <a:pt x="15" y="14"/>
                  </a:lnTo>
                  <a:lnTo>
                    <a:pt x="16" y="14"/>
                  </a:lnTo>
                  <a:lnTo>
                    <a:pt x="16" y="13"/>
                  </a:lnTo>
                  <a:lnTo>
                    <a:pt x="17" y="13"/>
                  </a:lnTo>
                  <a:lnTo>
                    <a:pt x="18" y="16"/>
                  </a:lnTo>
                  <a:lnTo>
                    <a:pt x="18" y="25"/>
                  </a:lnTo>
                  <a:lnTo>
                    <a:pt x="18" y="22"/>
                  </a:lnTo>
                  <a:lnTo>
                    <a:pt x="17" y="20"/>
                  </a:lnTo>
                  <a:lnTo>
                    <a:pt x="17" y="21"/>
                  </a:lnTo>
                  <a:lnTo>
                    <a:pt x="17" y="23"/>
                  </a:lnTo>
                  <a:lnTo>
                    <a:pt x="17" y="25"/>
                  </a:lnTo>
                  <a:lnTo>
                    <a:pt x="17" y="27"/>
                  </a:lnTo>
                  <a:lnTo>
                    <a:pt x="16" y="29"/>
                  </a:lnTo>
                  <a:lnTo>
                    <a:pt x="15" y="29"/>
                  </a:lnTo>
                  <a:lnTo>
                    <a:pt x="15" y="31"/>
                  </a:lnTo>
                  <a:lnTo>
                    <a:pt x="14" y="34"/>
                  </a:lnTo>
                  <a:lnTo>
                    <a:pt x="11" y="41"/>
                  </a:lnTo>
                  <a:lnTo>
                    <a:pt x="10" y="41"/>
                  </a:lnTo>
                  <a:lnTo>
                    <a:pt x="10" y="38"/>
                  </a:lnTo>
                  <a:lnTo>
                    <a:pt x="10" y="37"/>
                  </a:lnTo>
                  <a:lnTo>
                    <a:pt x="7" y="37"/>
                  </a:lnTo>
                  <a:lnTo>
                    <a:pt x="2" y="35"/>
                  </a:lnTo>
                  <a:lnTo>
                    <a:pt x="1" y="34"/>
                  </a:lnTo>
                  <a:lnTo>
                    <a:pt x="0" y="3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45" name="Freeform 37">
              <a:extLst>
                <a:ext uri="{FF2B5EF4-FFF2-40B4-BE49-F238E27FC236}">
                  <a16:creationId xmlns:a16="http://schemas.microsoft.com/office/drawing/2014/main" id="{EDD3B8A8-93A9-0CD1-31A4-178641E433FD}"/>
                </a:ext>
              </a:extLst>
            </p:cNvPr>
            <p:cNvSpPr>
              <a:spLocks/>
            </p:cNvSpPr>
            <p:nvPr/>
          </p:nvSpPr>
          <p:spPr bwMode="auto">
            <a:xfrm>
              <a:off x="2752725" y="3854450"/>
              <a:ext cx="895350" cy="914400"/>
            </a:xfrm>
            <a:custGeom>
              <a:avLst/>
              <a:gdLst/>
              <a:ahLst/>
              <a:cxnLst>
                <a:cxn ang="0">
                  <a:pos x="0" y="95"/>
                </a:cxn>
                <a:cxn ang="0">
                  <a:pos x="12" y="96"/>
                </a:cxn>
                <a:cxn ang="0">
                  <a:pos x="13" y="89"/>
                </a:cxn>
                <a:cxn ang="0">
                  <a:pos x="37" y="92"/>
                </a:cxn>
                <a:cxn ang="0">
                  <a:pos x="35" y="89"/>
                </a:cxn>
                <a:cxn ang="0">
                  <a:pos x="39" y="89"/>
                </a:cxn>
                <a:cxn ang="0">
                  <a:pos x="86" y="93"/>
                </a:cxn>
                <a:cxn ang="0">
                  <a:pos x="93" y="18"/>
                </a:cxn>
                <a:cxn ang="0">
                  <a:pos x="94" y="9"/>
                </a:cxn>
                <a:cxn ang="0">
                  <a:pos x="54" y="5"/>
                </a:cxn>
                <a:cxn ang="0">
                  <a:pos x="14" y="0"/>
                </a:cxn>
                <a:cxn ang="0">
                  <a:pos x="0" y="95"/>
                </a:cxn>
              </a:cxnLst>
              <a:rect l="0" t="0" r="r" b="b"/>
              <a:pathLst>
                <a:path w="94" h="96">
                  <a:moveTo>
                    <a:pt x="0" y="95"/>
                  </a:moveTo>
                  <a:lnTo>
                    <a:pt x="12" y="96"/>
                  </a:lnTo>
                  <a:lnTo>
                    <a:pt x="13" y="89"/>
                  </a:lnTo>
                  <a:lnTo>
                    <a:pt x="37" y="92"/>
                  </a:lnTo>
                  <a:lnTo>
                    <a:pt x="35" y="89"/>
                  </a:lnTo>
                  <a:lnTo>
                    <a:pt x="39" y="89"/>
                  </a:lnTo>
                  <a:lnTo>
                    <a:pt x="86" y="93"/>
                  </a:lnTo>
                  <a:lnTo>
                    <a:pt x="93" y="18"/>
                  </a:lnTo>
                  <a:lnTo>
                    <a:pt x="94" y="9"/>
                  </a:lnTo>
                  <a:lnTo>
                    <a:pt x="54" y="5"/>
                  </a:lnTo>
                  <a:lnTo>
                    <a:pt x="14" y="0"/>
                  </a:lnTo>
                  <a:lnTo>
                    <a:pt x="0" y="95"/>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46" name="Freeform 38">
              <a:extLst>
                <a:ext uri="{FF2B5EF4-FFF2-40B4-BE49-F238E27FC236}">
                  <a16:creationId xmlns:a16="http://schemas.microsoft.com/office/drawing/2014/main" id="{3419B03A-9C85-2FCF-3898-0D0273A5E6F6}"/>
                </a:ext>
              </a:extLst>
            </p:cNvPr>
            <p:cNvSpPr>
              <a:spLocks/>
            </p:cNvSpPr>
            <p:nvPr/>
          </p:nvSpPr>
          <p:spPr bwMode="auto">
            <a:xfrm>
              <a:off x="6457950" y="2387600"/>
              <a:ext cx="752475" cy="676275"/>
            </a:xfrm>
            <a:custGeom>
              <a:avLst/>
              <a:gdLst/>
              <a:ahLst/>
              <a:cxnLst>
                <a:cxn ang="0">
                  <a:pos x="0" y="61"/>
                </a:cxn>
                <a:cxn ang="0">
                  <a:pos x="3" y="65"/>
                </a:cxn>
                <a:cxn ang="0">
                  <a:pos x="54" y="55"/>
                </a:cxn>
                <a:cxn ang="0">
                  <a:pos x="58" y="57"/>
                </a:cxn>
                <a:cxn ang="0">
                  <a:pos x="60" y="61"/>
                </a:cxn>
                <a:cxn ang="0">
                  <a:pos x="65" y="64"/>
                </a:cxn>
                <a:cxn ang="0">
                  <a:pos x="76" y="68"/>
                </a:cxn>
                <a:cxn ang="0">
                  <a:pos x="77" y="69"/>
                </a:cxn>
                <a:cxn ang="0">
                  <a:pos x="77" y="71"/>
                </a:cxn>
                <a:cxn ang="0">
                  <a:pos x="78" y="70"/>
                </a:cxn>
                <a:cxn ang="0">
                  <a:pos x="79" y="66"/>
                </a:cxn>
                <a:cxn ang="0">
                  <a:pos x="79" y="61"/>
                </a:cxn>
                <a:cxn ang="0">
                  <a:pos x="77" y="49"/>
                </a:cxn>
                <a:cxn ang="0">
                  <a:pos x="77" y="37"/>
                </a:cxn>
                <a:cxn ang="0">
                  <a:pos x="75" y="28"/>
                </a:cxn>
                <a:cxn ang="0">
                  <a:pos x="72" y="20"/>
                </a:cxn>
                <a:cxn ang="0">
                  <a:pos x="71" y="12"/>
                </a:cxn>
                <a:cxn ang="0">
                  <a:pos x="68" y="0"/>
                </a:cxn>
                <a:cxn ang="0">
                  <a:pos x="52" y="4"/>
                </a:cxn>
                <a:cxn ang="0">
                  <a:pos x="51" y="4"/>
                </a:cxn>
                <a:cxn ang="0">
                  <a:pos x="46" y="8"/>
                </a:cxn>
                <a:cxn ang="0">
                  <a:pos x="41" y="14"/>
                </a:cxn>
                <a:cxn ang="0">
                  <a:pos x="41" y="17"/>
                </a:cxn>
                <a:cxn ang="0">
                  <a:pos x="39" y="19"/>
                </a:cxn>
                <a:cxn ang="0">
                  <a:pos x="35" y="23"/>
                </a:cxn>
                <a:cxn ang="0">
                  <a:pos x="37" y="25"/>
                </a:cxn>
                <a:cxn ang="0">
                  <a:pos x="37" y="23"/>
                </a:cxn>
                <a:cxn ang="0">
                  <a:pos x="38" y="24"/>
                </a:cxn>
                <a:cxn ang="0">
                  <a:pos x="38" y="25"/>
                </a:cxn>
                <a:cxn ang="0">
                  <a:pos x="39" y="25"/>
                </a:cxn>
                <a:cxn ang="0">
                  <a:pos x="38" y="26"/>
                </a:cxn>
                <a:cxn ang="0">
                  <a:pos x="37" y="26"/>
                </a:cxn>
                <a:cxn ang="0">
                  <a:pos x="37" y="27"/>
                </a:cxn>
                <a:cxn ang="0">
                  <a:pos x="39" y="29"/>
                </a:cxn>
                <a:cxn ang="0">
                  <a:pos x="39" y="31"/>
                </a:cxn>
                <a:cxn ang="0">
                  <a:pos x="36" y="33"/>
                </a:cxn>
                <a:cxn ang="0">
                  <a:pos x="34" y="36"/>
                </a:cxn>
                <a:cxn ang="0">
                  <a:pos x="31" y="38"/>
                </a:cxn>
                <a:cxn ang="0">
                  <a:pos x="26" y="39"/>
                </a:cxn>
                <a:cxn ang="0">
                  <a:pos x="24" y="40"/>
                </a:cxn>
                <a:cxn ang="0">
                  <a:pos x="21" y="39"/>
                </a:cxn>
                <a:cxn ang="0">
                  <a:pos x="13" y="40"/>
                </a:cxn>
                <a:cxn ang="0">
                  <a:pos x="6" y="42"/>
                </a:cxn>
                <a:cxn ang="0">
                  <a:pos x="7" y="45"/>
                </a:cxn>
                <a:cxn ang="0">
                  <a:pos x="6" y="46"/>
                </a:cxn>
                <a:cxn ang="0">
                  <a:pos x="7" y="46"/>
                </a:cxn>
                <a:cxn ang="0">
                  <a:pos x="8" y="48"/>
                </a:cxn>
                <a:cxn ang="0">
                  <a:pos x="9" y="48"/>
                </a:cxn>
                <a:cxn ang="0">
                  <a:pos x="10" y="50"/>
                </a:cxn>
                <a:cxn ang="0">
                  <a:pos x="10" y="51"/>
                </a:cxn>
                <a:cxn ang="0">
                  <a:pos x="8" y="52"/>
                </a:cxn>
                <a:cxn ang="0">
                  <a:pos x="7" y="54"/>
                </a:cxn>
                <a:cxn ang="0">
                  <a:pos x="0" y="61"/>
                </a:cxn>
              </a:cxnLst>
              <a:rect l="0" t="0" r="r" b="b"/>
              <a:pathLst>
                <a:path w="79" h="71">
                  <a:moveTo>
                    <a:pt x="0" y="61"/>
                  </a:moveTo>
                  <a:lnTo>
                    <a:pt x="3" y="65"/>
                  </a:lnTo>
                  <a:lnTo>
                    <a:pt x="54" y="55"/>
                  </a:lnTo>
                  <a:lnTo>
                    <a:pt x="58" y="57"/>
                  </a:lnTo>
                  <a:lnTo>
                    <a:pt x="60" y="61"/>
                  </a:lnTo>
                  <a:lnTo>
                    <a:pt x="65" y="64"/>
                  </a:lnTo>
                  <a:lnTo>
                    <a:pt x="76" y="68"/>
                  </a:lnTo>
                  <a:lnTo>
                    <a:pt x="77" y="69"/>
                  </a:lnTo>
                  <a:lnTo>
                    <a:pt x="77" y="71"/>
                  </a:lnTo>
                  <a:lnTo>
                    <a:pt x="78" y="70"/>
                  </a:lnTo>
                  <a:lnTo>
                    <a:pt x="79" y="66"/>
                  </a:lnTo>
                  <a:lnTo>
                    <a:pt x="79" y="61"/>
                  </a:lnTo>
                  <a:lnTo>
                    <a:pt x="77" y="49"/>
                  </a:lnTo>
                  <a:lnTo>
                    <a:pt x="77" y="37"/>
                  </a:lnTo>
                  <a:lnTo>
                    <a:pt x="75" y="28"/>
                  </a:lnTo>
                  <a:lnTo>
                    <a:pt x="72" y="20"/>
                  </a:lnTo>
                  <a:lnTo>
                    <a:pt x="71" y="12"/>
                  </a:lnTo>
                  <a:lnTo>
                    <a:pt x="68" y="0"/>
                  </a:lnTo>
                  <a:lnTo>
                    <a:pt x="52" y="4"/>
                  </a:lnTo>
                  <a:lnTo>
                    <a:pt x="51" y="4"/>
                  </a:lnTo>
                  <a:lnTo>
                    <a:pt x="46" y="8"/>
                  </a:lnTo>
                  <a:lnTo>
                    <a:pt x="41" y="14"/>
                  </a:lnTo>
                  <a:lnTo>
                    <a:pt x="41" y="17"/>
                  </a:lnTo>
                  <a:lnTo>
                    <a:pt x="39" y="19"/>
                  </a:lnTo>
                  <a:lnTo>
                    <a:pt x="35" y="23"/>
                  </a:lnTo>
                  <a:lnTo>
                    <a:pt x="37" y="25"/>
                  </a:lnTo>
                  <a:lnTo>
                    <a:pt x="37" y="23"/>
                  </a:lnTo>
                  <a:lnTo>
                    <a:pt x="38" y="24"/>
                  </a:lnTo>
                  <a:lnTo>
                    <a:pt x="38" y="25"/>
                  </a:lnTo>
                  <a:lnTo>
                    <a:pt x="39" y="25"/>
                  </a:lnTo>
                  <a:lnTo>
                    <a:pt x="38" y="26"/>
                  </a:lnTo>
                  <a:lnTo>
                    <a:pt x="37" y="26"/>
                  </a:lnTo>
                  <a:lnTo>
                    <a:pt x="37" y="27"/>
                  </a:lnTo>
                  <a:lnTo>
                    <a:pt x="39" y="29"/>
                  </a:lnTo>
                  <a:lnTo>
                    <a:pt x="39" y="31"/>
                  </a:lnTo>
                  <a:lnTo>
                    <a:pt x="36" y="33"/>
                  </a:lnTo>
                  <a:lnTo>
                    <a:pt x="34" y="36"/>
                  </a:lnTo>
                  <a:lnTo>
                    <a:pt x="31" y="38"/>
                  </a:lnTo>
                  <a:lnTo>
                    <a:pt x="26" y="39"/>
                  </a:lnTo>
                  <a:lnTo>
                    <a:pt x="24" y="40"/>
                  </a:lnTo>
                  <a:lnTo>
                    <a:pt x="21" y="39"/>
                  </a:lnTo>
                  <a:lnTo>
                    <a:pt x="13" y="40"/>
                  </a:lnTo>
                  <a:lnTo>
                    <a:pt x="6" y="42"/>
                  </a:lnTo>
                  <a:lnTo>
                    <a:pt x="7" y="45"/>
                  </a:lnTo>
                  <a:lnTo>
                    <a:pt x="6" y="46"/>
                  </a:lnTo>
                  <a:lnTo>
                    <a:pt x="7" y="46"/>
                  </a:lnTo>
                  <a:lnTo>
                    <a:pt x="8" y="48"/>
                  </a:lnTo>
                  <a:lnTo>
                    <a:pt x="9" y="48"/>
                  </a:lnTo>
                  <a:lnTo>
                    <a:pt x="10" y="50"/>
                  </a:lnTo>
                  <a:lnTo>
                    <a:pt x="10" y="51"/>
                  </a:lnTo>
                  <a:lnTo>
                    <a:pt x="8" y="52"/>
                  </a:lnTo>
                  <a:lnTo>
                    <a:pt x="7" y="54"/>
                  </a:lnTo>
                  <a:lnTo>
                    <a:pt x="0" y="6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47" name="Freeform 39">
              <a:extLst>
                <a:ext uri="{FF2B5EF4-FFF2-40B4-BE49-F238E27FC236}">
                  <a16:creationId xmlns:a16="http://schemas.microsoft.com/office/drawing/2014/main" id="{3ADF2599-63D2-D4C8-44D3-7825E3C12784}"/>
                </a:ext>
              </a:extLst>
            </p:cNvPr>
            <p:cNvSpPr>
              <a:spLocks/>
            </p:cNvSpPr>
            <p:nvPr/>
          </p:nvSpPr>
          <p:spPr bwMode="auto">
            <a:xfrm>
              <a:off x="7162800" y="3092450"/>
              <a:ext cx="19050" cy="28575"/>
            </a:xfrm>
            <a:custGeom>
              <a:avLst/>
              <a:gdLst/>
              <a:ahLst/>
              <a:cxnLst>
                <a:cxn ang="0">
                  <a:pos x="0" y="3"/>
                </a:cxn>
                <a:cxn ang="0">
                  <a:pos x="0" y="1"/>
                </a:cxn>
                <a:cxn ang="0">
                  <a:pos x="1" y="0"/>
                </a:cxn>
                <a:cxn ang="0">
                  <a:pos x="2" y="0"/>
                </a:cxn>
                <a:cxn ang="0">
                  <a:pos x="1" y="3"/>
                </a:cxn>
                <a:cxn ang="0">
                  <a:pos x="0" y="3"/>
                </a:cxn>
              </a:cxnLst>
              <a:rect l="0" t="0" r="r" b="b"/>
              <a:pathLst>
                <a:path w="2" h="3">
                  <a:moveTo>
                    <a:pt x="0" y="3"/>
                  </a:moveTo>
                  <a:lnTo>
                    <a:pt x="0" y="1"/>
                  </a:lnTo>
                  <a:lnTo>
                    <a:pt x="1" y="0"/>
                  </a:lnTo>
                  <a:lnTo>
                    <a:pt x="2" y="0"/>
                  </a:lnTo>
                  <a:lnTo>
                    <a:pt x="1" y="3"/>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48" name="Freeform 40">
              <a:extLst>
                <a:ext uri="{FF2B5EF4-FFF2-40B4-BE49-F238E27FC236}">
                  <a16:creationId xmlns:a16="http://schemas.microsoft.com/office/drawing/2014/main" id="{54A96779-6674-00FC-7B59-0B52E8B86D72}"/>
                </a:ext>
              </a:extLst>
            </p:cNvPr>
            <p:cNvSpPr>
              <a:spLocks/>
            </p:cNvSpPr>
            <p:nvPr/>
          </p:nvSpPr>
          <p:spPr bwMode="auto">
            <a:xfrm>
              <a:off x="7181850" y="2959100"/>
              <a:ext cx="238125" cy="142875"/>
            </a:xfrm>
            <a:custGeom>
              <a:avLst/>
              <a:gdLst/>
              <a:ahLst/>
              <a:cxnLst>
                <a:cxn ang="0">
                  <a:pos x="0" y="14"/>
                </a:cxn>
                <a:cxn ang="0">
                  <a:pos x="1" y="15"/>
                </a:cxn>
                <a:cxn ang="0">
                  <a:pos x="1" y="15"/>
                </a:cxn>
                <a:cxn ang="0">
                  <a:pos x="2" y="14"/>
                </a:cxn>
                <a:cxn ang="0">
                  <a:pos x="3" y="13"/>
                </a:cxn>
                <a:cxn ang="0">
                  <a:pos x="4" y="14"/>
                </a:cxn>
                <a:cxn ang="0">
                  <a:pos x="2" y="15"/>
                </a:cxn>
                <a:cxn ang="0">
                  <a:pos x="5" y="14"/>
                </a:cxn>
                <a:cxn ang="0">
                  <a:pos x="5" y="14"/>
                </a:cxn>
                <a:cxn ang="0">
                  <a:pos x="8" y="12"/>
                </a:cxn>
                <a:cxn ang="0">
                  <a:pos x="11" y="10"/>
                </a:cxn>
                <a:cxn ang="0">
                  <a:pos x="14" y="9"/>
                </a:cxn>
                <a:cxn ang="0">
                  <a:pos x="17" y="7"/>
                </a:cxn>
                <a:cxn ang="0">
                  <a:pos x="16" y="7"/>
                </a:cxn>
                <a:cxn ang="0">
                  <a:pos x="11" y="11"/>
                </a:cxn>
                <a:cxn ang="0">
                  <a:pos x="11" y="12"/>
                </a:cxn>
                <a:cxn ang="0">
                  <a:pos x="11" y="12"/>
                </a:cxn>
                <a:cxn ang="0">
                  <a:pos x="13" y="11"/>
                </a:cxn>
                <a:cxn ang="0">
                  <a:pos x="20" y="5"/>
                </a:cxn>
                <a:cxn ang="0">
                  <a:pos x="21" y="4"/>
                </a:cxn>
                <a:cxn ang="0">
                  <a:pos x="25" y="1"/>
                </a:cxn>
                <a:cxn ang="0">
                  <a:pos x="25" y="0"/>
                </a:cxn>
                <a:cxn ang="0">
                  <a:pos x="25" y="0"/>
                </a:cxn>
                <a:cxn ang="0">
                  <a:pos x="23" y="2"/>
                </a:cxn>
                <a:cxn ang="0">
                  <a:pos x="22" y="2"/>
                </a:cxn>
                <a:cxn ang="0">
                  <a:pos x="20" y="3"/>
                </a:cxn>
                <a:cxn ang="0">
                  <a:pos x="20" y="3"/>
                </a:cxn>
                <a:cxn ang="0">
                  <a:pos x="18" y="6"/>
                </a:cxn>
                <a:cxn ang="0">
                  <a:pos x="18" y="5"/>
                </a:cxn>
                <a:cxn ang="0">
                  <a:pos x="16" y="5"/>
                </a:cxn>
                <a:cxn ang="0">
                  <a:pos x="19" y="3"/>
                </a:cxn>
                <a:cxn ang="0">
                  <a:pos x="19" y="2"/>
                </a:cxn>
                <a:cxn ang="0">
                  <a:pos x="20" y="0"/>
                </a:cxn>
                <a:cxn ang="0">
                  <a:pos x="19" y="0"/>
                </a:cxn>
                <a:cxn ang="0">
                  <a:pos x="16" y="4"/>
                </a:cxn>
                <a:cxn ang="0">
                  <a:pos x="12" y="6"/>
                </a:cxn>
                <a:cxn ang="0">
                  <a:pos x="10" y="6"/>
                </a:cxn>
                <a:cxn ang="0">
                  <a:pos x="10" y="7"/>
                </a:cxn>
                <a:cxn ang="0">
                  <a:pos x="7" y="8"/>
                </a:cxn>
                <a:cxn ang="0">
                  <a:pos x="6" y="7"/>
                </a:cxn>
                <a:cxn ang="0">
                  <a:pos x="6" y="8"/>
                </a:cxn>
                <a:cxn ang="0">
                  <a:pos x="5" y="8"/>
                </a:cxn>
                <a:cxn ang="0">
                  <a:pos x="5" y="9"/>
                </a:cxn>
                <a:cxn ang="0">
                  <a:pos x="4" y="10"/>
                </a:cxn>
                <a:cxn ang="0">
                  <a:pos x="4" y="10"/>
                </a:cxn>
                <a:cxn ang="0">
                  <a:pos x="3" y="11"/>
                </a:cxn>
                <a:cxn ang="0">
                  <a:pos x="1" y="12"/>
                </a:cxn>
                <a:cxn ang="0">
                  <a:pos x="1" y="12"/>
                </a:cxn>
                <a:cxn ang="0">
                  <a:pos x="0" y="14"/>
                </a:cxn>
              </a:cxnLst>
              <a:rect l="0" t="0" r="r" b="b"/>
              <a:pathLst>
                <a:path w="25" h="15">
                  <a:moveTo>
                    <a:pt x="0" y="14"/>
                  </a:moveTo>
                  <a:lnTo>
                    <a:pt x="1" y="15"/>
                  </a:lnTo>
                  <a:lnTo>
                    <a:pt x="1" y="15"/>
                  </a:lnTo>
                  <a:lnTo>
                    <a:pt x="2" y="14"/>
                  </a:lnTo>
                  <a:lnTo>
                    <a:pt x="3" y="13"/>
                  </a:lnTo>
                  <a:lnTo>
                    <a:pt x="4" y="14"/>
                  </a:lnTo>
                  <a:lnTo>
                    <a:pt x="2" y="15"/>
                  </a:lnTo>
                  <a:lnTo>
                    <a:pt x="5" y="14"/>
                  </a:lnTo>
                  <a:lnTo>
                    <a:pt x="5" y="14"/>
                  </a:lnTo>
                  <a:lnTo>
                    <a:pt x="8" y="12"/>
                  </a:lnTo>
                  <a:lnTo>
                    <a:pt x="11" y="10"/>
                  </a:lnTo>
                  <a:lnTo>
                    <a:pt x="14" y="9"/>
                  </a:lnTo>
                  <a:lnTo>
                    <a:pt x="17" y="7"/>
                  </a:lnTo>
                  <a:lnTo>
                    <a:pt x="16" y="7"/>
                  </a:lnTo>
                  <a:lnTo>
                    <a:pt x="11" y="11"/>
                  </a:lnTo>
                  <a:lnTo>
                    <a:pt x="11" y="12"/>
                  </a:lnTo>
                  <a:lnTo>
                    <a:pt x="11" y="12"/>
                  </a:lnTo>
                  <a:lnTo>
                    <a:pt x="13" y="11"/>
                  </a:lnTo>
                  <a:lnTo>
                    <a:pt x="20" y="5"/>
                  </a:lnTo>
                  <a:lnTo>
                    <a:pt x="21" y="4"/>
                  </a:lnTo>
                  <a:lnTo>
                    <a:pt x="25" y="1"/>
                  </a:lnTo>
                  <a:lnTo>
                    <a:pt x="25" y="0"/>
                  </a:lnTo>
                  <a:lnTo>
                    <a:pt x="25" y="0"/>
                  </a:lnTo>
                  <a:lnTo>
                    <a:pt x="23" y="2"/>
                  </a:lnTo>
                  <a:lnTo>
                    <a:pt x="22" y="2"/>
                  </a:lnTo>
                  <a:lnTo>
                    <a:pt x="20" y="3"/>
                  </a:lnTo>
                  <a:lnTo>
                    <a:pt x="20" y="3"/>
                  </a:lnTo>
                  <a:lnTo>
                    <a:pt x="18" y="6"/>
                  </a:lnTo>
                  <a:lnTo>
                    <a:pt x="18" y="5"/>
                  </a:lnTo>
                  <a:lnTo>
                    <a:pt x="16" y="5"/>
                  </a:lnTo>
                  <a:lnTo>
                    <a:pt x="19" y="3"/>
                  </a:lnTo>
                  <a:lnTo>
                    <a:pt x="19" y="2"/>
                  </a:lnTo>
                  <a:lnTo>
                    <a:pt x="20" y="0"/>
                  </a:lnTo>
                  <a:lnTo>
                    <a:pt x="19" y="0"/>
                  </a:lnTo>
                  <a:lnTo>
                    <a:pt x="16" y="4"/>
                  </a:lnTo>
                  <a:lnTo>
                    <a:pt x="12" y="6"/>
                  </a:lnTo>
                  <a:lnTo>
                    <a:pt x="10" y="6"/>
                  </a:lnTo>
                  <a:lnTo>
                    <a:pt x="10" y="7"/>
                  </a:lnTo>
                  <a:lnTo>
                    <a:pt x="7" y="8"/>
                  </a:lnTo>
                  <a:lnTo>
                    <a:pt x="6" y="7"/>
                  </a:lnTo>
                  <a:lnTo>
                    <a:pt x="6" y="8"/>
                  </a:lnTo>
                  <a:lnTo>
                    <a:pt x="5" y="8"/>
                  </a:lnTo>
                  <a:lnTo>
                    <a:pt x="5" y="9"/>
                  </a:lnTo>
                  <a:lnTo>
                    <a:pt x="4" y="10"/>
                  </a:lnTo>
                  <a:lnTo>
                    <a:pt x="4" y="10"/>
                  </a:lnTo>
                  <a:lnTo>
                    <a:pt x="3" y="11"/>
                  </a:lnTo>
                  <a:lnTo>
                    <a:pt x="1" y="12"/>
                  </a:lnTo>
                  <a:lnTo>
                    <a:pt x="1" y="12"/>
                  </a:lnTo>
                  <a:lnTo>
                    <a:pt x="0" y="1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49" name="Freeform 41">
              <a:extLst>
                <a:ext uri="{FF2B5EF4-FFF2-40B4-BE49-F238E27FC236}">
                  <a16:creationId xmlns:a16="http://schemas.microsoft.com/office/drawing/2014/main" id="{A05A65F0-C011-8AA5-C75A-8505A1D54E24}"/>
                </a:ext>
              </a:extLst>
            </p:cNvPr>
            <p:cNvSpPr>
              <a:spLocks/>
            </p:cNvSpPr>
            <p:nvPr/>
          </p:nvSpPr>
          <p:spPr bwMode="auto">
            <a:xfrm>
              <a:off x="6067425" y="3797300"/>
              <a:ext cx="1085850" cy="485775"/>
            </a:xfrm>
            <a:custGeom>
              <a:avLst/>
              <a:gdLst/>
              <a:ahLst/>
              <a:cxnLst>
                <a:cxn ang="0">
                  <a:pos x="0" y="44"/>
                </a:cxn>
                <a:cxn ang="0">
                  <a:pos x="26" y="37"/>
                </a:cxn>
                <a:cxn ang="0">
                  <a:pos x="52" y="40"/>
                </a:cxn>
                <a:cxn ang="0">
                  <a:pos x="81" y="51"/>
                </a:cxn>
                <a:cxn ang="0">
                  <a:pos x="88" y="49"/>
                </a:cxn>
                <a:cxn ang="0">
                  <a:pos x="90" y="48"/>
                </a:cxn>
                <a:cxn ang="0">
                  <a:pos x="93" y="39"/>
                </a:cxn>
                <a:cxn ang="0">
                  <a:pos x="95" y="36"/>
                </a:cxn>
                <a:cxn ang="0">
                  <a:pos x="94" y="33"/>
                </a:cxn>
                <a:cxn ang="0">
                  <a:pos x="95" y="35"/>
                </a:cxn>
                <a:cxn ang="0">
                  <a:pos x="98" y="35"/>
                </a:cxn>
                <a:cxn ang="0">
                  <a:pos x="98" y="32"/>
                </a:cxn>
                <a:cxn ang="0">
                  <a:pos x="99" y="33"/>
                </a:cxn>
                <a:cxn ang="0">
                  <a:pos x="107" y="32"/>
                </a:cxn>
                <a:cxn ang="0">
                  <a:pos x="108" y="26"/>
                </a:cxn>
                <a:cxn ang="0">
                  <a:pos x="106" y="25"/>
                </a:cxn>
                <a:cxn ang="0">
                  <a:pos x="105" y="28"/>
                </a:cxn>
                <a:cxn ang="0">
                  <a:pos x="104" y="29"/>
                </a:cxn>
                <a:cxn ang="0">
                  <a:pos x="98" y="27"/>
                </a:cxn>
                <a:cxn ang="0">
                  <a:pos x="102" y="28"/>
                </a:cxn>
                <a:cxn ang="0">
                  <a:pos x="103" y="24"/>
                </a:cxn>
                <a:cxn ang="0">
                  <a:pos x="103" y="22"/>
                </a:cxn>
                <a:cxn ang="0">
                  <a:pos x="100" y="19"/>
                </a:cxn>
                <a:cxn ang="0">
                  <a:pos x="103" y="20"/>
                </a:cxn>
                <a:cxn ang="0">
                  <a:pos x="103" y="18"/>
                </a:cxn>
                <a:cxn ang="0">
                  <a:pos x="103" y="19"/>
                </a:cxn>
                <a:cxn ang="0">
                  <a:pos x="106" y="19"/>
                </a:cxn>
                <a:cxn ang="0">
                  <a:pos x="108" y="20"/>
                </a:cxn>
                <a:cxn ang="0">
                  <a:pos x="111" y="18"/>
                </a:cxn>
                <a:cxn ang="0">
                  <a:pos x="114" y="15"/>
                </a:cxn>
                <a:cxn ang="0">
                  <a:pos x="113" y="10"/>
                </a:cxn>
                <a:cxn ang="0">
                  <a:pos x="109" y="15"/>
                </a:cxn>
                <a:cxn ang="0">
                  <a:pos x="108" y="9"/>
                </a:cxn>
                <a:cxn ang="0">
                  <a:pos x="100" y="12"/>
                </a:cxn>
                <a:cxn ang="0">
                  <a:pos x="102" y="8"/>
                </a:cxn>
                <a:cxn ang="0">
                  <a:pos x="106" y="4"/>
                </a:cxn>
                <a:cxn ang="0">
                  <a:pos x="108" y="4"/>
                </a:cxn>
                <a:cxn ang="0">
                  <a:pos x="109" y="2"/>
                </a:cxn>
                <a:cxn ang="0">
                  <a:pos x="66" y="8"/>
                </a:cxn>
                <a:cxn ang="0">
                  <a:pos x="32" y="16"/>
                </a:cxn>
                <a:cxn ang="0">
                  <a:pos x="27" y="21"/>
                </a:cxn>
                <a:cxn ang="0">
                  <a:pos x="24" y="22"/>
                </a:cxn>
                <a:cxn ang="0">
                  <a:pos x="20" y="23"/>
                </a:cxn>
                <a:cxn ang="0">
                  <a:pos x="17" y="28"/>
                </a:cxn>
                <a:cxn ang="0">
                  <a:pos x="3" y="38"/>
                </a:cxn>
              </a:cxnLst>
              <a:rect l="0" t="0" r="r" b="b"/>
              <a:pathLst>
                <a:path w="114" h="51">
                  <a:moveTo>
                    <a:pt x="0" y="40"/>
                  </a:moveTo>
                  <a:lnTo>
                    <a:pt x="0" y="44"/>
                  </a:lnTo>
                  <a:lnTo>
                    <a:pt x="16" y="42"/>
                  </a:lnTo>
                  <a:lnTo>
                    <a:pt x="26" y="37"/>
                  </a:lnTo>
                  <a:lnTo>
                    <a:pt x="44" y="35"/>
                  </a:lnTo>
                  <a:lnTo>
                    <a:pt x="52" y="40"/>
                  </a:lnTo>
                  <a:lnTo>
                    <a:pt x="63" y="38"/>
                  </a:lnTo>
                  <a:lnTo>
                    <a:pt x="81" y="51"/>
                  </a:lnTo>
                  <a:lnTo>
                    <a:pt x="84" y="49"/>
                  </a:lnTo>
                  <a:lnTo>
                    <a:pt x="88" y="49"/>
                  </a:lnTo>
                  <a:lnTo>
                    <a:pt x="89" y="46"/>
                  </a:lnTo>
                  <a:lnTo>
                    <a:pt x="90" y="48"/>
                  </a:lnTo>
                  <a:lnTo>
                    <a:pt x="91" y="42"/>
                  </a:lnTo>
                  <a:lnTo>
                    <a:pt x="93" y="39"/>
                  </a:lnTo>
                  <a:lnTo>
                    <a:pt x="96" y="37"/>
                  </a:lnTo>
                  <a:lnTo>
                    <a:pt x="95" y="36"/>
                  </a:lnTo>
                  <a:lnTo>
                    <a:pt x="95" y="35"/>
                  </a:lnTo>
                  <a:lnTo>
                    <a:pt x="94" y="33"/>
                  </a:lnTo>
                  <a:lnTo>
                    <a:pt x="96" y="35"/>
                  </a:lnTo>
                  <a:lnTo>
                    <a:pt x="95" y="35"/>
                  </a:lnTo>
                  <a:lnTo>
                    <a:pt x="96" y="36"/>
                  </a:lnTo>
                  <a:lnTo>
                    <a:pt x="98" y="35"/>
                  </a:lnTo>
                  <a:lnTo>
                    <a:pt x="98" y="34"/>
                  </a:lnTo>
                  <a:lnTo>
                    <a:pt x="98" y="32"/>
                  </a:lnTo>
                  <a:lnTo>
                    <a:pt x="98" y="32"/>
                  </a:lnTo>
                  <a:lnTo>
                    <a:pt x="99" y="33"/>
                  </a:lnTo>
                  <a:lnTo>
                    <a:pt x="103" y="32"/>
                  </a:lnTo>
                  <a:lnTo>
                    <a:pt x="107" y="32"/>
                  </a:lnTo>
                  <a:lnTo>
                    <a:pt x="109" y="27"/>
                  </a:lnTo>
                  <a:lnTo>
                    <a:pt x="108" y="26"/>
                  </a:lnTo>
                  <a:lnTo>
                    <a:pt x="107" y="27"/>
                  </a:lnTo>
                  <a:lnTo>
                    <a:pt x="106" y="25"/>
                  </a:lnTo>
                  <a:lnTo>
                    <a:pt x="105" y="27"/>
                  </a:lnTo>
                  <a:lnTo>
                    <a:pt x="105" y="28"/>
                  </a:lnTo>
                  <a:lnTo>
                    <a:pt x="104" y="27"/>
                  </a:lnTo>
                  <a:lnTo>
                    <a:pt x="104" y="29"/>
                  </a:lnTo>
                  <a:lnTo>
                    <a:pt x="100" y="29"/>
                  </a:lnTo>
                  <a:lnTo>
                    <a:pt x="98" y="27"/>
                  </a:lnTo>
                  <a:lnTo>
                    <a:pt x="98" y="26"/>
                  </a:lnTo>
                  <a:lnTo>
                    <a:pt x="102" y="28"/>
                  </a:lnTo>
                  <a:lnTo>
                    <a:pt x="105" y="24"/>
                  </a:lnTo>
                  <a:lnTo>
                    <a:pt x="103" y="24"/>
                  </a:lnTo>
                  <a:lnTo>
                    <a:pt x="105" y="22"/>
                  </a:lnTo>
                  <a:lnTo>
                    <a:pt x="103" y="22"/>
                  </a:lnTo>
                  <a:lnTo>
                    <a:pt x="97" y="20"/>
                  </a:lnTo>
                  <a:lnTo>
                    <a:pt x="100" y="19"/>
                  </a:lnTo>
                  <a:lnTo>
                    <a:pt x="103" y="21"/>
                  </a:lnTo>
                  <a:lnTo>
                    <a:pt x="103" y="20"/>
                  </a:lnTo>
                  <a:lnTo>
                    <a:pt x="102" y="18"/>
                  </a:lnTo>
                  <a:lnTo>
                    <a:pt x="103" y="18"/>
                  </a:lnTo>
                  <a:lnTo>
                    <a:pt x="104" y="17"/>
                  </a:lnTo>
                  <a:lnTo>
                    <a:pt x="103" y="19"/>
                  </a:lnTo>
                  <a:lnTo>
                    <a:pt x="104" y="20"/>
                  </a:lnTo>
                  <a:lnTo>
                    <a:pt x="106" y="19"/>
                  </a:lnTo>
                  <a:lnTo>
                    <a:pt x="106" y="21"/>
                  </a:lnTo>
                  <a:lnTo>
                    <a:pt x="108" y="20"/>
                  </a:lnTo>
                  <a:lnTo>
                    <a:pt x="109" y="20"/>
                  </a:lnTo>
                  <a:lnTo>
                    <a:pt x="111" y="18"/>
                  </a:lnTo>
                  <a:lnTo>
                    <a:pt x="112" y="15"/>
                  </a:lnTo>
                  <a:lnTo>
                    <a:pt x="114" y="15"/>
                  </a:lnTo>
                  <a:lnTo>
                    <a:pt x="114" y="13"/>
                  </a:lnTo>
                  <a:lnTo>
                    <a:pt x="113" y="10"/>
                  </a:lnTo>
                  <a:lnTo>
                    <a:pt x="111" y="10"/>
                  </a:lnTo>
                  <a:lnTo>
                    <a:pt x="109" y="15"/>
                  </a:lnTo>
                  <a:lnTo>
                    <a:pt x="108" y="12"/>
                  </a:lnTo>
                  <a:lnTo>
                    <a:pt x="108" y="9"/>
                  </a:lnTo>
                  <a:lnTo>
                    <a:pt x="104" y="11"/>
                  </a:lnTo>
                  <a:lnTo>
                    <a:pt x="100" y="12"/>
                  </a:lnTo>
                  <a:lnTo>
                    <a:pt x="100" y="10"/>
                  </a:lnTo>
                  <a:lnTo>
                    <a:pt x="102" y="8"/>
                  </a:lnTo>
                  <a:lnTo>
                    <a:pt x="108" y="7"/>
                  </a:lnTo>
                  <a:lnTo>
                    <a:pt x="106" y="4"/>
                  </a:lnTo>
                  <a:lnTo>
                    <a:pt x="109" y="6"/>
                  </a:lnTo>
                  <a:lnTo>
                    <a:pt x="108" y="4"/>
                  </a:lnTo>
                  <a:lnTo>
                    <a:pt x="111" y="7"/>
                  </a:lnTo>
                  <a:lnTo>
                    <a:pt x="109" y="2"/>
                  </a:lnTo>
                  <a:lnTo>
                    <a:pt x="107" y="0"/>
                  </a:lnTo>
                  <a:lnTo>
                    <a:pt x="66" y="8"/>
                  </a:lnTo>
                  <a:lnTo>
                    <a:pt x="32" y="12"/>
                  </a:lnTo>
                  <a:lnTo>
                    <a:pt x="32" y="16"/>
                  </a:lnTo>
                  <a:lnTo>
                    <a:pt x="30" y="17"/>
                  </a:lnTo>
                  <a:lnTo>
                    <a:pt x="27" y="21"/>
                  </a:lnTo>
                  <a:lnTo>
                    <a:pt x="26" y="21"/>
                  </a:lnTo>
                  <a:lnTo>
                    <a:pt x="24" y="22"/>
                  </a:lnTo>
                  <a:lnTo>
                    <a:pt x="22" y="24"/>
                  </a:lnTo>
                  <a:lnTo>
                    <a:pt x="20" y="23"/>
                  </a:lnTo>
                  <a:lnTo>
                    <a:pt x="17" y="25"/>
                  </a:lnTo>
                  <a:lnTo>
                    <a:pt x="17" y="28"/>
                  </a:lnTo>
                  <a:lnTo>
                    <a:pt x="4" y="35"/>
                  </a:lnTo>
                  <a:lnTo>
                    <a:pt x="3" y="38"/>
                  </a:lnTo>
                  <a:lnTo>
                    <a:pt x="0" y="4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50" name="Freeform 42">
              <a:extLst>
                <a:ext uri="{FF2B5EF4-FFF2-40B4-BE49-F238E27FC236}">
                  <a16:creationId xmlns:a16="http://schemas.microsoft.com/office/drawing/2014/main" id="{799E22C9-4E89-55B8-8891-DB4B4C2BB059}"/>
                </a:ext>
              </a:extLst>
            </p:cNvPr>
            <p:cNvSpPr>
              <a:spLocks/>
            </p:cNvSpPr>
            <p:nvPr/>
          </p:nvSpPr>
          <p:spPr bwMode="auto">
            <a:xfrm>
              <a:off x="3648075" y="1997075"/>
              <a:ext cx="838200" cy="533400"/>
            </a:xfrm>
            <a:custGeom>
              <a:avLst/>
              <a:gdLst/>
              <a:ahLst/>
              <a:cxnLst>
                <a:cxn ang="0">
                  <a:pos x="0" y="51"/>
                </a:cxn>
                <a:cxn ang="0">
                  <a:pos x="4" y="0"/>
                </a:cxn>
                <a:cxn ang="0">
                  <a:pos x="48" y="3"/>
                </a:cxn>
                <a:cxn ang="0">
                  <a:pos x="81" y="4"/>
                </a:cxn>
                <a:cxn ang="0">
                  <a:pos x="82" y="18"/>
                </a:cxn>
                <a:cxn ang="0">
                  <a:pos x="85" y="30"/>
                </a:cxn>
                <a:cxn ang="0">
                  <a:pos x="85" y="44"/>
                </a:cxn>
                <a:cxn ang="0">
                  <a:pos x="88" y="56"/>
                </a:cxn>
                <a:cxn ang="0">
                  <a:pos x="41" y="54"/>
                </a:cxn>
                <a:cxn ang="0">
                  <a:pos x="0" y="51"/>
                </a:cxn>
              </a:cxnLst>
              <a:rect l="0" t="0" r="r" b="b"/>
              <a:pathLst>
                <a:path w="88" h="56">
                  <a:moveTo>
                    <a:pt x="0" y="51"/>
                  </a:moveTo>
                  <a:lnTo>
                    <a:pt x="4" y="0"/>
                  </a:lnTo>
                  <a:lnTo>
                    <a:pt x="48" y="3"/>
                  </a:lnTo>
                  <a:lnTo>
                    <a:pt x="81" y="4"/>
                  </a:lnTo>
                  <a:lnTo>
                    <a:pt x="82" y="18"/>
                  </a:lnTo>
                  <a:lnTo>
                    <a:pt x="85" y="30"/>
                  </a:lnTo>
                  <a:lnTo>
                    <a:pt x="85" y="44"/>
                  </a:lnTo>
                  <a:lnTo>
                    <a:pt x="88" y="56"/>
                  </a:lnTo>
                  <a:lnTo>
                    <a:pt x="41" y="54"/>
                  </a:lnTo>
                  <a:lnTo>
                    <a:pt x="0" y="5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51" name="Freeform 43">
              <a:extLst>
                <a:ext uri="{FF2B5EF4-FFF2-40B4-BE49-F238E27FC236}">
                  <a16:creationId xmlns:a16="http://schemas.microsoft.com/office/drawing/2014/main" id="{DD2E78BD-54A9-FC7B-AF3B-4588D011999A}"/>
                </a:ext>
              </a:extLst>
            </p:cNvPr>
            <p:cNvSpPr>
              <a:spLocks/>
            </p:cNvSpPr>
            <p:nvPr/>
          </p:nvSpPr>
          <p:spPr bwMode="auto">
            <a:xfrm>
              <a:off x="5876925" y="3025775"/>
              <a:ext cx="533400" cy="609600"/>
            </a:xfrm>
            <a:custGeom>
              <a:avLst/>
              <a:gdLst/>
              <a:ahLst/>
              <a:cxnLst>
                <a:cxn ang="0">
                  <a:pos x="0" y="12"/>
                </a:cxn>
                <a:cxn ang="0">
                  <a:pos x="5" y="56"/>
                </a:cxn>
                <a:cxn ang="0">
                  <a:pos x="9" y="56"/>
                </a:cxn>
                <a:cxn ang="0">
                  <a:pos x="12" y="57"/>
                </a:cxn>
                <a:cxn ang="0">
                  <a:pos x="13" y="60"/>
                </a:cxn>
                <a:cxn ang="0">
                  <a:pos x="18" y="60"/>
                </a:cxn>
                <a:cxn ang="0">
                  <a:pos x="20" y="62"/>
                </a:cxn>
                <a:cxn ang="0">
                  <a:pos x="26" y="62"/>
                </a:cxn>
                <a:cxn ang="0">
                  <a:pos x="29" y="60"/>
                </a:cxn>
                <a:cxn ang="0">
                  <a:pos x="36" y="64"/>
                </a:cxn>
                <a:cxn ang="0">
                  <a:pos x="40" y="60"/>
                </a:cxn>
                <a:cxn ang="0">
                  <a:pos x="41" y="53"/>
                </a:cxn>
                <a:cxn ang="0">
                  <a:pos x="43" y="55"/>
                </a:cxn>
                <a:cxn ang="0">
                  <a:pos x="45" y="49"/>
                </a:cxn>
                <a:cxn ang="0">
                  <a:pos x="52" y="44"/>
                </a:cxn>
                <a:cxn ang="0">
                  <a:pos x="54" y="41"/>
                </a:cxn>
                <a:cxn ang="0">
                  <a:pos x="56" y="27"/>
                </a:cxn>
                <a:cxn ang="0">
                  <a:pos x="54" y="24"/>
                </a:cxn>
                <a:cxn ang="0">
                  <a:pos x="56" y="23"/>
                </a:cxn>
                <a:cxn ang="0">
                  <a:pos x="53" y="0"/>
                </a:cxn>
                <a:cxn ang="0">
                  <a:pos x="47" y="3"/>
                </a:cxn>
                <a:cxn ang="0">
                  <a:pos x="43" y="5"/>
                </a:cxn>
                <a:cxn ang="0">
                  <a:pos x="41" y="8"/>
                </a:cxn>
                <a:cxn ang="0">
                  <a:pos x="39" y="11"/>
                </a:cxn>
                <a:cxn ang="0">
                  <a:pos x="35" y="11"/>
                </a:cxn>
                <a:cxn ang="0">
                  <a:pos x="31" y="13"/>
                </a:cxn>
                <a:cxn ang="0">
                  <a:pos x="30" y="14"/>
                </a:cxn>
                <a:cxn ang="0">
                  <a:pos x="27" y="12"/>
                </a:cxn>
                <a:cxn ang="0">
                  <a:pos x="24" y="14"/>
                </a:cxn>
                <a:cxn ang="0">
                  <a:pos x="23" y="13"/>
                </a:cxn>
                <a:cxn ang="0">
                  <a:pos x="27" y="12"/>
                </a:cxn>
                <a:cxn ang="0">
                  <a:pos x="26" y="12"/>
                </a:cxn>
                <a:cxn ang="0">
                  <a:pos x="25" y="11"/>
                </a:cxn>
                <a:cxn ang="0">
                  <a:pos x="24" y="12"/>
                </a:cxn>
                <a:cxn ang="0">
                  <a:pos x="19" y="10"/>
                </a:cxn>
                <a:cxn ang="0">
                  <a:pos x="17" y="11"/>
                </a:cxn>
                <a:cxn ang="0">
                  <a:pos x="17" y="9"/>
                </a:cxn>
                <a:cxn ang="0">
                  <a:pos x="0" y="12"/>
                </a:cxn>
              </a:cxnLst>
              <a:rect l="0" t="0" r="r" b="b"/>
              <a:pathLst>
                <a:path w="56" h="64">
                  <a:moveTo>
                    <a:pt x="0" y="12"/>
                  </a:moveTo>
                  <a:lnTo>
                    <a:pt x="5" y="56"/>
                  </a:lnTo>
                  <a:lnTo>
                    <a:pt x="9" y="56"/>
                  </a:lnTo>
                  <a:lnTo>
                    <a:pt x="12" y="57"/>
                  </a:lnTo>
                  <a:lnTo>
                    <a:pt x="13" y="60"/>
                  </a:lnTo>
                  <a:lnTo>
                    <a:pt x="18" y="60"/>
                  </a:lnTo>
                  <a:lnTo>
                    <a:pt x="20" y="62"/>
                  </a:lnTo>
                  <a:lnTo>
                    <a:pt x="26" y="62"/>
                  </a:lnTo>
                  <a:lnTo>
                    <a:pt x="29" y="60"/>
                  </a:lnTo>
                  <a:lnTo>
                    <a:pt x="36" y="64"/>
                  </a:lnTo>
                  <a:lnTo>
                    <a:pt x="40" y="60"/>
                  </a:lnTo>
                  <a:lnTo>
                    <a:pt x="41" y="53"/>
                  </a:lnTo>
                  <a:lnTo>
                    <a:pt x="43" y="55"/>
                  </a:lnTo>
                  <a:lnTo>
                    <a:pt x="45" y="49"/>
                  </a:lnTo>
                  <a:lnTo>
                    <a:pt x="52" y="44"/>
                  </a:lnTo>
                  <a:lnTo>
                    <a:pt x="54" y="41"/>
                  </a:lnTo>
                  <a:lnTo>
                    <a:pt x="56" y="27"/>
                  </a:lnTo>
                  <a:lnTo>
                    <a:pt x="54" y="24"/>
                  </a:lnTo>
                  <a:lnTo>
                    <a:pt x="56" y="23"/>
                  </a:lnTo>
                  <a:lnTo>
                    <a:pt x="53" y="0"/>
                  </a:lnTo>
                  <a:lnTo>
                    <a:pt x="47" y="3"/>
                  </a:lnTo>
                  <a:lnTo>
                    <a:pt x="43" y="5"/>
                  </a:lnTo>
                  <a:lnTo>
                    <a:pt x="41" y="8"/>
                  </a:lnTo>
                  <a:lnTo>
                    <a:pt x="39" y="11"/>
                  </a:lnTo>
                  <a:lnTo>
                    <a:pt x="35" y="11"/>
                  </a:lnTo>
                  <a:lnTo>
                    <a:pt x="31" y="13"/>
                  </a:lnTo>
                  <a:lnTo>
                    <a:pt x="30" y="14"/>
                  </a:lnTo>
                  <a:lnTo>
                    <a:pt x="27" y="12"/>
                  </a:lnTo>
                  <a:lnTo>
                    <a:pt x="24" y="14"/>
                  </a:lnTo>
                  <a:lnTo>
                    <a:pt x="23" y="13"/>
                  </a:lnTo>
                  <a:lnTo>
                    <a:pt x="27" y="12"/>
                  </a:lnTo>
                  <a:lnTo>
                    <a:pt x="26" y="12"/>
                  </a:lnTo>
                  <a:lnTo>
                    <a:pt x="25" y="11"/>
                  </a:lnTo>
                  <a:lnTo>
                    <a:pt x="24" y="12"/>
                  </a:lnTo>
                  <a:lnTo>
                    <a:pt x="19" y="10"/>
                  </a:lnTo>
                  <a:lnTo>
                    <a:pt x="17" y="11"/>
                  </a:lnTo>
                  <a:lnTo>
                    <a:pt x="17" y="9"/>
                  </a:lnTo>
                  <a:lnTo>
                    <a:pt x="0" y="1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52" name="Freeform 44">
              <a:extLst>
                <a:ext uri="{FF2B5EF4-FFF2-40B4-BE49-F238E27FC236}">
                  <a16:creationId xmlns:a16="http://schemas.microsoft.com/office/drawing/2014/main" id="{4D7EE192-E9F2-5FC8-6E68-27299DDFA0E1}"/>
                </a:ext>
              </a:extLst>
            </p:cNvPr>
            <p:cNvSpPr>
              <a:spLocks/>
            </p:cNvSpPr>
            <p:nvPr/>
          </p:nvSpPr>
          <p:spPr bwMode="auto">
            <a:xfrm>
              <a:off x="3638550" y="3940175"/>
              <a:ext cx="1104900" cy="571500"/>
            </a:xfrm>
            <a:custGeom>
              <a:avLst/>
              <a:gdLst/>
              <a:ahLst/>
              <a:cxnLst>
                <a:cxn ang="0">
                  <a:pos x="0" y="9"/>
                </a:cxn>
                <a:cxn ang="0">
                  <a:pos x="1" y="0"/>
                </a:cxn>
                <a:cxn ang="0">
                  <a:pos x="14" y="1"/>
                </a:cxn>
                <a:cxn ang="0">
                  <a:pos x="71" y="3"/>
                </a:cxn>
                <a:cxn ang="0">
                  <a:pos x="113" y="3"/>
                </a:cxn>
                <a:cxn ang="0">
                  <a:pos x="113" y="12"/>
                </a:cxn>
                <a:cxn ang="0">
                  <a:pos x="116" y="31"/>
                </a:cxn>
                <a:cxn ang="0">
                  <a:pos x="115" y="60"/>
                </a:cxn>
                <a:cxn ang="0">
                  <a:pos x="112" y="59"/>
                </a:cxn>
                <a:cxn ang="0">
                  <a:pos x="106" y="55"/>
                </a:cxn>
                <a:cxn ang="0">
                  <a:pos x="104" y="56"/>
                </a:cxn>
                <a:cxn ang="0">
                  <a:pos x="96" y="57"/>
                </a:cxn>
                <a:cxn ang="0">
                  <a:pos x="89" y="59"/>
                </a:cxn>
                <a:cxn ang="0">
                  <a:pos x="86" y="57"/>
                </a:cxn>
                <a:cxn ang="0">
                  <a:pos x="82" y="57"/>
                </a:cxn>
                <a:cxn ang="0">
                  <a:pos x="82" y="55"/>
                </a:cxn>
                <a:cxn ang="0">
                  <a:pos x="79" y="57"/>
                </a:cxn>
                <a:cxn ang="0">
                  <a:pos x="79" y="59"/>
                </a:cxn>
                <a:cxn ang="0">
                  <a:pos x="78" y="56"/>
                </a:cxn>
                <a:cxn ang="0">
                  <a:pos x="75" y="58"/>
                </a:cxn>
                <a:cxn ang="0">
                  <a:pos x="71" y="55"/>
                </a:cxn>
                <a:cxn ang="0">
                  <a:pos x="68" y="57"/>
                </a:cxn>
                <a:cxn ang="0">
                  <a:pos x="67" y="56"/>
                </a:cxn>
                <a:cxn ang="0">
                  <a:pos x="65" y="51"/>
                </a:cxn>
                <a:cxn ang="0">
                  <a:pos x="61" y="51"/>
                </a:cxn>
                <a:cxn ang="0">
                  <a:pos x="61" y="52"/>
                </a:cxn>
                <a:cxn ang="0">
                  <a:pos x="58" y="51"/>
                </a:cxn>
                <a:cxn ang="0">
                  <a:pos x="56" y="52"/>
                </a:cxn>
                <a:cxn ang="0">
                  <a:pos x="54" y="50"/>
                </a:cxn>
                <a:cxn ang="0">
                  <a:pos x="50" y="50"/>
                </a:cxn>
                <a:cxn ang="0">
                  <a:pos x="50" y="48"/>
                </a:cxn>
                <a:cxn ang="0">
                  <a:pos x="48" y="46"/>
                </a:cxn>
                <a:cxn ang="0">
                  <a:pos x="47" y="47"/>
                </a:cxn>
                <a:cxn ang="0">
                  <a:pos x="43" y="47"/>
                </a:cxn>
                <a:cxn ang="0">
                  <a:pos x="39" y="44"/>
                </a:cxn>
                <a:cxn ang="0">
                  <a:pos x="41" y="11"/>
                </a:cxn>
                <a:cxn ang="0">
                  <a:pos x="0" y="9"/>
                </a:cxn>
              </a:cxnLst>
              <a:rect l="0" t="0" r="r" b="b"/>
              <a:pathLst>
                <a:path w="116" h="60">
                  <a:moveTo>
                    <a:pt x="0" y="9"/>
                  </a:moveTo>
                  <a:lnTo>
                    <a:pt x="1" y="0"/>
                  </a:lnTo>
                  <a:lnTo>
                    <a:pt x="14" y="1"/>
                  </a:lnTo>
                  <a:lnTo>
                    <a:pt x="71" y="3"/>
                  </a:lnTo>
                  <a:lnTo>
                    <a:pt x="113" y="3"/>
                  </a:lnTo>
                  <a:lnTo>
                    <a:pt x="113" y="12"/>
                  </a:lnTo>
                  <a:lnTo>
                    <a:pt x="116" y="31"/>
                  </a:lnTo>
                  <a:lnTo>
                    <a:pt x="115" y="60"/>
                  </a:lnTo>
                  <a:lnTo>
                    <a:pt x="112" y="59"/>
                  </a:lnTo>
                  <a:lnTo>
                    <a:pt x="106" y="55"/>
                  </a:lnTo>
                  <a:lnTo>
                    <a:pt x="104" y="56"/>
                  </a:lnTo>
                  <a:lnTo>
                    <a:pt x="96" y="57"/>
                  </a:lnTo>
                  <a:lnTo>
                    <a:pt x="89" y="59"/>
                  </a:lnTo>
                  <a:lnTo>
                    <a:pt x="86" y="57"/>
                  </a:lnTo>
                  <a:lnTo>
                    <a:pt x="82" y="57"/>
                  </a:lnTo>
                  <a:lnTo>
                    <a:pt x="82" y="55"/>
                  </a:lnTo>
                  <a:lnTo>
                    <a:pt x="79" y="57"/>
                  </a:lnTo>
                  <a:lnTo>
                    <a:pt x="79" y="59"/>
                  </a:lnTo>
                  <a:lnTo>
                    <a:pt x="78" y="56"/>
                  </a:lnTo>
                  <a:lnTo>
                    <a:pt x="75" y="58"/>
                  </a:lnTo>
                  <a:lnTo>
                    <a:pt x="71" y="55"/>
                  </a:lnTo>
                  <a:lnTo>
                    <a:pt x="68" y="57"/>
                  </a:lnTo>
                  <a:lnTo>
                    <a:pt x="67" y="56"/>
                  </a:lnTo>
                  <a:lnTo>
                    <a:pt x="65" y="51"/>
                  </a:lnTo>
                  <a:lnTo>
                    <a:pt x="61" y="51"/>
                  </a:lnTo>
                  <a:lnTo>
                    <a:pt x="61" y="52"/>
                  </a:lnTo>
                  <a:lnTo>
                    <a:pt x="58" y="51"/>
                  </a:lnTo>
                  <a:lnTo>
                    <a:pt x="56" y="52"/>
                  </a:lnTo>
                  <a:lnTo>
                    <a:pt x="54" y="50"/>
                  </a:lnTo>
                  <a:lnTo>
                    <a:pt x="50" y="50"/>
                  </a:lnTo>
                  <a:lnTo>
                    <a:pt x="50" y="48"/>
                  </a:lnTo>
                  <a:lnTo>
                    <a:pt x="48" y="46"/>
                  </a:lnTo>
                  <a:lnTo>
                    <a:pt x="47" y="47"/>
                  </a:lnTo>
                  <a:lnTo>
                    <a:pt x="43" y="47"/>
                  </a:lnTo>
                  <a:lnTo>
                    <a:pt x="39" y="44"/>
                  </a:lnTo>
                  <a:lnTo>
                    <a:pt x="41" y="11"/>
                  </a:lnTo>
                  <a:lnTo>
                    <a:pt x="0" y="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53" name="Freeform 45">
              <a:extLst>
                <a:ext uri="{FF2B5EF4-FFF2-40B4-BE49-F238E27FC236}">
                  <a16:creationId xmlns:a16="http://schemas.microsoft.com/office/drawing/2014/main" id="{BD779C25-A335-E3DF-A863-42FC9A5E1AC0}"/>
                </a:ext>
              </a:extLst>
            </p:cNvPr>
            <p:cNvSpPr>
              <a:spLocks/>
            </p:cNvSpPr>
            <p:nvPr/>
          </p:nvSpPr>
          <p:spPr bwMode="auto">
            <a:xfrm>
              <a:off x="1238250" y="2006600"/>
              <a:ext cx="1019175" cy="866775"/>
            </a:xfrm>
            <a:custGeom>
              <a:avLst/>
              <a:gdLst/>
              <a:ahLst/>
              <a:cxnLst>
                <a:cxn ang="0">
                  <a:pos x="0" y="68"/>
                </a:cxn>
                <a:cxn ang="0">
                  <a:pos x="2" y="52"/>
                </a:cxn>
                <a:cxn ang="0">
                  <a:pos x="10" y="38"/>
                </a:cxn>
                <a:cxn ang="0">
                  <a:pos x="23" y="0"/>
                </a:cxn>
                <a:cxn ang="0">
                  <a:pos x="30" y="2"/>
                </a:cxn>
                <a:cxn ang="0">
                  <a:pos x="30" y="4"/>
                </a:cxn>
                <a:cxn ang="0">
                  <a:pos x="32" y="4"/>
                </a:cxn>
                <a:cxn ang="0">
                  <a:pos x="36" y="11"/>
                </a:cxn>
                <a:cxn ang="0">
                  <a:pos x="35" y="13"/>
                </a:cxn>
                <a:cxn ang="0">
                  <a:pos x="40" y="17"/>
                </a:cxn>
                <a:cxn ang="0">
                  <a:pos x="49" y="17"/>
                </a:cxn>
                <a:cxn ang="0">
                  <a:pos x="56" y="20"/>
                </a:cxn>
                <a:cxn ang="0">
                  <a:pos x="59" y="19"/>
                </a:cxn>
                <a:cxn ang="0">
                  <a:pos x="80" y="20"/>
                </a:cxn>
                <a:cxn ang="0">
                  <a:pos x="103" y="25"/>
                </a:cxn>
                <a:cxn ang="0">
                  <a:pos x="104" y="28"/>
                </a:cxn>
                <a:cxn ang="0">
                  <a:pos x="107" y="33"/>
                </a:cxn>
                <a:cxn ang="0">
                  <a:pos x="103" y="38"/>
                </a:cxn>
                <a:cxn ang="0">
                  <a:pos x="99" y="45"/>
                </a:cxn>
                <a:cxn ang="0">
                  <a:pos x="94" y="49"/>
                </a:cxn>
                <a:cxn ang="0">
                  <a:pos x="94" y="53"/>
                </a:cxn>
                <a:cxn ang="0">
                  <a:pos x="96" y="56"/>
                </a:cxn>
                <a:cxn ang="0">
                  <a:pos x="93" y="64"/>
                </a:cxn>
                <a:cxn ang="0">
                  <a:pos x="87" y="91"/>
                </a:cxn>
                <a:cxn ang="0">
                  <a:pos x="51" y="82"/>
                </a:cxn>
                <a:cxn ang="0">
                  <a:pos x="0" y="68"/>
                </a:cxn>
              </a:cxnLst>
              <a:rect l="0" t="0" r="r" b="b"/>
              <a:pathLst>
                <a:path w="107" h="91">
                  <a:moveTo>
                    <a:pt x="0" y="68"/>
                  </a:moveTo>
                  <a:lnTo>
                    <a:pt x="2" y="52"/>
                  </a:lnTo>
                  <a:lnTo>
                    <a:pt x="10" y="38"/>
                  </a:lnTo>
                  <a:lnTo>
                    <a:pt x="23" y="0"/>
                  </a:lnTo>
                  <a:lnTo>
                    <a:pt x="30" y="2"/>
                  </a:lnTo>
                  <a:lnTo>
                    <a:pt x="30" y="4"/>
                  </a:lnTo>
                  <a:lnTo>
                    <a:pt x="32" y="4"/>
                  </a:lnTo>
                  <a:lnTo>
                    <a:pt x="36" y="11"/>
                  </a:lnTo>
                  <a:lnTo>
                    <a:pt x="35" y="13"/>
                  </a:lnTo>
                  <a:lnTo>
                    <a:pt x="40" y="17"/>
                  </a:lnTo>
                  <a:lnTo>
                    <a:pt x="49" y="17"/>
                  </a:lnTo>
                  <a:lnTo>
                    <a:pt x="56" y="20"/>
                  </a:lnTo>
                  <a:lnTo>
                    <a:pt x="59" y="19"/>
                  </a:lnTo>
                  <a:lnTo>
                    <a:pt x="80" y="20"/>
                  </a:lnTo>
                  <a:lnTo>
                    <a:pt x="103" y="25"/>
                  </a:lnTo>
                  <a:lnTo>
                    <a:pt x="104" y="28"/>
                  </a:lnTo>
                  <a:lnTo>
                    <a:pt x="107" y="33"/>
                  </a:lnTo>
                  <a:lnTo>
                    <a:pt x="103" y="38"/>
                  </a:lnTo>
                  <a:lnTo>
                    <a:pt x="99" y="45"/>
                  </a:lnTo>
                  <a:lnTo>
                    <a:pt x="94" y="49"/>
                  </a:lnTo>
                  <a:lnTo>
                    <a:pt x="94" y="53"/>
                  </a:lnTo>
                  <a:lnTo>
                    <a:pt x="96" y="56"/>
                  </a:lnTo>
                  <a:lnTo>
                    <a:pt x="93" y="64"/>
                  </a:lnTo>
                  <a:lnTo>
                    <a:pt x="87" y="91"/>
                  </a:lnTo>
                  <a:lnTo>
                    <a:pt x="51" y="82"/>
                  </a:lnTo>
                  <a:lnTo>
                    <a:pt x="0" y="68"/>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54" name="Freeform 46">
              <a:extLst>
                <a:ext uri="{FF2B5EF4-FFF2-40B4-BE49-F238E27FC236}">
                  <a16:creationId xmlns:a16="http://schemas.microsoft.com/office/drawing/2014/main" id="{0255C89D-8E45-CF83-85B2-A8B381ACEC63}"/>
                </a:ext>
              </a:extLst>
            </p:cNvPr>
            <p:cNvSpPr>
              <a:spLocks/>
            </p:cNvSpPr>
            <p:nvPr/>
          </p:nvSpPr>
          <p:spPr bwMode="auto">
            <a:xfrm>
              <a:off x="6381750" y="2911475"/>
              <a:ext cx="733425" cy="476250"/>
            </a:xfrm>
            <a:custGeom>
              <a:avLst/>
              <a:gdLst/>
              <a:ahLst/>
              <a:cxnLst>
                <a:cxn ang="0">
                  <a:pos x="0" y="12"/>
                </a:cxn>
                <a:cxn ang="0">
                  <a:pos x="3" y="35"/>
                </a:cxn>
                <a:cxn ang="0">
                  <a:pos x="6" y="50"/>
                </a:cxn>
                <a:cxn ang="0">
                  <a:pos x="19" y="48"/>
                </a:cxn>
                <a:cxn ang="0">
                  <a:pos x="66" y="39"/>
                </a:cxn>
                <a:cxn ang="0">
                  <a:pos x="67" y="37"/>
                </a:cxn>
                <a:cxn ang="0">
                  <a:pos x="70" y="37"/>
                </a:cxn>
                <a:cxn ang="0">
                  <a:pos x="73" y="35"/>
                </a:cxn>
                <a:cxn ang="0">
                  <a:pos x="75" y="31"/>
                </a:cxn>
                <a:cxn ang="0">
                  <a:pos x="77" y="29"/>
                </a:cxn>
                <a:cxn ang="0">
                  <a:pos x="70" y="23"/>
                </a:cxn>
                <a:cxn ang="0">
                  <a:pos x="69" y="17"/>
                </a:cxn>
                <a:cxn ang="0">
                  <a:pos x="73" y="9"/>
                </a:cxn>
                <a:cxn ang="0">
                  <a:pos x="68" y="6"/>
                </a:cxn>
                <a:cxn ang="0">
                  <a:pos x="66" y="2"/>
                </a:cxn>
                <a:cxn ang="0">
                  <a:pos x="62" y="0"/>
                </a:cxn>
                <a:cxn ang="0">
                  <a:pos x="11" y="10"/>
                </a:cxn>
                <a:cxn ang="0">
                  <a:pos x="8" y="6"/>
                </a:cxn>
                <a:cxn ang="0">
                  <a:pos x="0" y="12"/>
                </a:cxn>
              </a:cxnLst>
              <a:rect l="0" t="0" r="r" b="b"/>
              <a:pathLst>
                <a:path w="77" h="50">
                  <a:moveTo>
                    <a:pt x="0" y="12"/>
                  </a:moveTo>
                  <a:lnTo>
                    <a:pt x="3" y="35"/>
                  </a:lnTo>
                  <a:lnTo>
                    <a:pt x="6" y="50"/>
                  </a:lnTo>
                  <a:lnTo>
                    <a:pt x="19" y="48"/>
                  </a:lnTo>
                  <a:lnTo>
                    <a:pt x="66" y="39"/>
                  </a:lnTo>
                  <a:lnTo>
                    <a:pt x="67" y="37"/>
                  </a:lnTo>
                  <a:lnTo>
                    <a:pt x="70" y="37"/>
                  </a:lnTo>
                  <a:lnTo>
                    <a:pt x="73" y="35"/>
                  </a:lnTo>
                  <a:lnTo>
                    <a:pt x="75" y="31"/>
                  </a:lnTo>
                  <a:lnTo>
                    <a:pt x="77" y="29"/>
                  </a:lnTo>
                  <a:lnTo>
                    <a:pt x="70" y="23"/>
                  </a:lnTo>
                  <a:lnTo>
                    <a:pt x="69" y="17"/>
                  </a:lnTo>
                  <a:lnTo>
                    <a:pt x="73" y="9"/>
                  </a:lnTo>
                  <a:lnTo>
                    <a:pt x="68" y="6"/>
                  </a:lnTo>
                  <a:lnTo>
                    <a:pt x="66" y="2"/>
                  </a:lnTo>
                  <a:lnTo>
                    <a:pt x="62" y="0"/>
                  </a:lnTo>
                  <a:lnTo>
                    <a:pt x="11" y="10"/>
                  </a:lnTo>
                  <a:lnTo>
                    <a:pt x="8" y="6"/>
                  </a:lnTo>
                  <a:lnTo>
                    <a:pt x="0" y="1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55" name="Freeform 47">
              <a:extLst>
                <a:ext uri="{FF2B5EF4-FFF2-40B4-BE49-F238E27FC236}">
                  <a16:creationId xmlns:a16="http://schemas.microsoft.com/office/drawing/2014/main" id="{EFC5CA88-6BAC-04C7-5E28-A45A093FC5C3}"/>
                </a:ext>
              </a:extLst>
            </p:cNvPr>
            <p:cNvSpPr>
              <a:spLocks/>
            </p:cNvSpPr>
            <p:nvPr/>
          </p:nvSpPr>
          <p:spPr bwMode="auto">
            <a:xfrm>
              <a:off x="7391400" y="2806700"/>
              <a:ext cx="104775" cy="123825"/>
            </a:xfrm>
            <a:custGeom>
              <a:avLst/>
              <a:gdLst/>
              <a:ahLst/>
              <a:cxnLst>
                <a:cxn ang="0">
                  <a:pos x="0" y="1"/>
                </a:cxn>
                <a:cxn ang="0">
                  <a:pos x="3" y="12"/>
                </a:cxn>
                <a:cxn ang="0">
                  <a:pos x="3" y="13"/>
                </a:cxn>
                <a:cxn ang="0">
                  <a:pos x="7" y="10"/>
                </a:cxn>
                <a:cxn ang="0">
                  <a:pos x="6" y="7"/>
                </a:cxn>
                <a:cxn ang="0">
                  <a:pos x="7" y="5"/>
                </a:cxn>
                <a:cxn ang="0">
                  <a:pos x="8" y="6"/>
                </a:cxn>
                <a:cxn ang="0">
                  <a:pos x="8" y="9"/>
                </a:cxn>
                <a:cxn ang="0">
                  <a:pos x="9" y="9"/>
                </a:cxn>
                <a:cxn ang="0">
                  <a:pos x="11" y="6"/>
                </a:cxn>
                <a:cxn ang="0">
                  <a:pos x="9" y="4"/>
                </a:cxn>
                <a:cxn ang="0">
                  <a:pos x="7" y="3"/>
                </a:cxn>
                <a:cxn ang="0">
                  <a:pos x="5" y="0"/>
                </a:cxn>
                <a:cxn ang="0">
                  <a:pos x="4" y="0"/>
                </a:cxn>
                <a:cxn ang="0">
                  <a:pos x="0" y="1"/>
                </a:cxn>
              </a:cxnLst>
              <a:rect l="0" t="0" r="r" b="b"/>
              <a:pathLst>
                <a:path w="11" h="13">
                  <a:moveTo>
                    <a:pt x="0" y="1"/>
                  </a:moveTo>
                  <a:lnTo>
                    <a:pt x="3" y="12"/>
                  </a:lnTo>
                  <a:lnTo>
                    <a:pt x="3" y="13"/>
                  </a:lnTo>
                  <a:lnTo>
                    <a:pt x="7" y="10"/>
                  </a:lnTo>
                  <a:lnTo>
                    <a:pt x="6" y="7"/>
                  </a:lnTo>
                  <a:lnTo>
                    <a:pt x="7" y="5"/>
                  </a:lnTo>
                  <a:lnTo>
                    <a:pt x="8" y="6"/>
                  </a:lnTo>
                  <a:lnTo>
                    <a:pt x="8" y="9"/>
                  </a:lnTo>
                  <a:lnTo>
                    <a:pt x="9" y="9"/>
                  </a:lnTo>
                  <a:lnTo>
                    <a:pt x="11" y="6"/>
                  </a:lnTo>
                  <a:lnTo>
                    <a:pt x="9" y="4"/>
                  </a:lnTo>
                  <a:lnTo>
                    <a:pt x="7" y="3"/>
                  </a:lnTo>
                  <a:lnTo>
                    <a:pt x="5" y="0"/>
                  </a:lnTo>
                  <a:lnTo>
                    <a:pt x="4" y="0"/>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56" name="Freeform 48">
              <a:extLst>
                <a:ext uri="{FF2B5EF4-FFF2-40B4-BE49-F238E27FC236}">
                  <a16:creationId xmlns:a16="http://schemas.microsoft.com/office/drawing/2014/main" id="{E4E57EC6-7F94-EEFE-2165-C51CFA4A1A6C}"/>
                </a:ext>
              </a:extLst>
            </p:cNvPr>
            <p:cNvSpPr>
              <a:spLocks/>
            </p:cNvSpPr>
            <p:nvPr/>
          </p:nvSpPr>
          <p:spPr bwMode="auto">
            <a:xfrm>
              <a:off x="6191250" y="4130675"/>
              <a:ext cx="647700" cy="495300"/>
            </a:xfrm>
            <a:custGeom>
              <a:avLst/>
              <a:gdLst/>
              <a:ahLst/>
              <a:cxnLst>
                <a:cxn ang="0">
                  <a:pos x="0" y="12"/>
                </a:cxn>
                <a:cxn ang="0">
                  <a:pos x="3" y="7"/>
                </a:cxn>
                <a:cxn ang="0">
                  <a:pos x="13" y="2"/>
                </a:cxn>
                <a:cxn ang="0">
                  <a:pos x="31" y="0"/>
                </a:cxn>
                <a:cxn ang="0">
                  <a:pos x="39" y="5"/>
                </a:cxn>
                <a:cxn ang="0">
                  <a:pos x="50" y="3"/>
                </a:cxn>
                <a:cxn ang="0">
                  <a:pos x="68" y="16"/>
                </a:cxn>
                <a:cxn ang="0">
                  <a:pos x="63" y="22"/>
                </a:cxn>
                <a:cxn ang="0">
                  <a:pos x="60" y="26"/>
                </a:cxn>
                <a:cxn ang="0">
                  <a:pos x="61" y="30"/>
                </a:cxn>
                <a:cxn ang="0">
                  <a:pos x="56" y="34"/>
                </a:cxn>
                <a:cxn ang="0">
                  <a:pos x="52" y="40"/>
                </a:cxn>
                <a:cxn ang="0">
                  <a:pos x="47" y="43"/>
                </a:cxn>
                <a:cxn ang="0">
                  <a:pos x="45" y="43"/>
                </a:cxn>
                <a:cxn ang="0">
                  <a:pos x="44" y="47"/>
                </a:cxn>
                <a:cxn ang="0">
                  <a:pos x="41" y="45"/>
                </a:cxn>
                <a:cxn ang="0">
                  <a:pos x="44" y="48"/>
                </a:cxn>
                <a:cxn ang="0">
                  <a:pos x="41" y="52"/>
                </a:cxn>
                <a:cxn ang="0">
                  <a:pos x="39" y="51"/>
                </a:cxn>
                <a:cxn ang="0">
                  <a:pos x="37" y="49"/>
                </a:cxn>
                <a:cxn ang="0">
                  <a:pos x="34" y="44"/>
                </a:cxn>
                <a:cxn ang="0">
                  <a:pos x="32" y="44"/>
                </a:cxn>
                <a:cxn ang="0">
                  <a:pos x="29" y="37"/>
                </a:cxn>
                <a:cxn ang="0">
                  <a:pos x="24" y="34"/>
                </a:cxn>
                <a:cxn ang="0">
                  <a:pos x="21" y="29"/>
                </a:cxn>
                <a:cxn ang="0">
                  <a:pos x="13" y="23"/>
                </a:cxn>
                <a:cxn ang="0">
                  <a:pos x="9" y="18"/>
                </a:cxn>
                <a:cxn ang="0">
                  <a:pos x="0" y="12"/>
                </a:cxn>
              </a:cxnLst>
              <a:rect l="0" t="0" r="r" b="b"/>
              <a:pathLst>
                <a:path w="68" h="52">
                  <a:moveTo>
                    <a:pt x="0" y="12"/>
                  </a:moveTo>
                  <a:lnTo>
                    <a:pt x="3" y="7"/>
                  </a:lnTo>
                  <a:lnTo>
                    <a:pt x="13" y="2"/>
                  </a:lnTo>
                  <a:lnTo>
                    <a:pt x="31" y="0"/>
                  </a:lnTo>
                  <a:lnTo>
                    <a:pt x="39" y="5"/>
                  </a:lnTo>
                  <a:lnTo>
                    <a:pt x="50" y="3"/>
                  </a:lnTo>
                  <a:lnTo>
                    <a:pt x="68" y="16"/>
                  </a:lnTo>
                  <a:lnTo>
                    <a:pt x="63" y="22"/>
                  </a:lnTo>
                  <a:lnTo>
                    <a:pt x="60" y="26"/>
                  </a:lnTo>
                  <a:lnTo>
                    <a:pt x="61" y="30"/>
                  </a:lnTo>
                  <a:lnTo>
                    <a:pt x="56" y="34"/>
                  </a:lnTo>
                  <a:lnTo>
                    <a:pt x="52" y="40"/>
                  </a:lnTo>
                  <a:lnTo>
                    <a:pt x="47" y="43"/>
                  </a:lnTo>
                  <a:lnTo>
                    <a:pt x="45" y="43"/>
                  </a:lnTo>
                  <a:lnTo>
                    <a:pt x="44" y="47"/>
                  </a:lnTo>
                  <a:lnTo>
                    <a:pt x="41" y="45"/>
                  </a:lnTo>
                  <a:lnTo>
                    <a:pt x="44" y="48"/>
                  </a:lnTo>
                  <a:lnTo>
                    <a:pt x="41" y="52"/>
                  </a:lnTo>
                  <a:lnTo>
                    <a:pt x="39" y="51"/>
                  </a:lnTo>
                  <a:lnTo>
                    <a:pt x="37" y="49"/>
                  </a:lnTo>
                  <a:lnTo>
                    <a:pt x="34" y="44"/>
                  </a:lnTo>
                  <a:lnTo>
                    <a:pt x="32" y="44"/>
                  </a:lnTo>
                  <a:lnTo>
                    <a:pt x="29" y="37"/>
                  </a:lnTo>
                  <a:lnTo>
                    <a:pt x="24" y="34"/>
                  </a:lnTo>
                  <a:lnTo>
                    <a:pt x="21" y="29"/>
                  </a:lnTo>
                  <a:lnTo>
                    <a:pt x="13" y="23"/>
                  </a:lnTo>
                  <a:lnTo>
                    <a:pt x="9" y="18"/>
                  </a:lnTo>
                  <a:lnTo>
                    <a:pt x="0" y="1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57" name="Freeform 49">
              <a:extLst>
                <a:ext uri="{FF2B5EF4-FFF2-40B4-BE49-F238E27FC236}">
                  <a16:creationId xmlns:a16="http://schemas.microsoft.com/office/drawing/2014/main" id="{EBA43D56-4D3B-F571-F7DF-E312079DEF7E}"/>
                </a:ext>
              </a:extLst>
            </p:cNvPr>
            <p:cNvSpPr>
              <a:spLocks/>
            </p:cNvSpPr>
            <p:nvPr/>
          </p:nvSpPr>
          <p:spPr bwMode="auto">
            <a:xfrm>
              <a:off x="3600450" y="2482850"/>
              <a:ext cx="895350" cy="609600"/>
            </a:xfrm>
            <a:custGeom>
              <a:avLst/>
              <a:gdLst/>
              <a:ahLst/>
              <a:cxnLst>
                <a:cxn ang="0">
                  <a:pos x="0" y="50"/>
                </a:cxn>
                <a:cxn ang="0">
                  <a:pos x="3" y="16"/>
                </a:cxn>
                <a:cxn ang="0">
                  <a:pos x="5" y="0"/>
                </a:cxn>
                <a:cxn ang="0">
                  <a:pos x="46" y="3"/>
                </a:cxn>
                <a:cxn ang="0">
                  <a:pos x="93" y="5"/>
                </a:cxn>
                <a:cxn ang="0">
                  <a:pos x="90" y="11"/>
                </a:cxn>
                <a:cxn ang="0">
                  <a:pos x="94" y="15"/>
                </a:cxn>
                <a:cxn ang="0">
                  <a:pos x="94" y="46"/>
                </a:cxn>
                <a:cxn ang="0">
                  <a:pos x="92" y="46"/>
                </a:cxn>
                <a:cxn ang="0">
                  <a:pos x="92" y="50"/>
                </a:cxn>
                <a:cxn ang="0">
                  <a:pos x="94" y="53"/>
                </a:cxn>
                <a:cxn ang="0">
                  <a:pos x="93" y="56"/>
                </a:cxn>
                <a:cxn ang="0">
                  <a:pos x="94" y="64"/>
                </a:cxn>
                <a:cxn ang="0">
                  <a:pos x="91" y="63"/>
                </a:cxn>
                <a:cxn ang="0">
                  <a:pos x="89" y="60"/>
                </a:cxn>
                <a:cxn ang="0">
                  <a:pos x="85" y="58"/>
                </a:cxn>
                <a:cxn ang="0">
                  <a:pos x="81" y="57"/>
                </a:cxn>
                <a:cxn ang="0">
                  <a:pos x="73" y="57"/>
                </a:cxn>
                <a:cxn ang="0">
                  <a:pos x="68" y="54"/>
                </a:cxn>
                <a:cxn ang="0">
                  <a:pos x="0" y="50"/>
                </a:cxn>
              </a:cxnLst>
              <a:rect l="0" t="0" r="r" b="b"/>
              <a:pathLst>
                <a:path w="94" h="64">
                  <a:moveTo>
                    <a:pt x="0" y="50"/>
                  </a:moveTo>
                  <a:lnTo>
                    <a:pt x="3" y="16"/>
                  </a:lnTo>
                  <a:lnTo>
                    <a:pt x="5" y="0"/>
                  </a:lnTo>
                  <a:lnTo>
                    <a:pt x="46" y="3"/>
                  </a:lnTo>
                  <a:lnTo>
                    <a:pt x="93" y="5"/>
                  </a:lnTo>
                  <a:lnTo>
                    <a:pt x="90" y="11"/>
                  </a:lnTo>
                  <a:lnTo>
                    <a:pt x="94" y="15"/>
                  </a:lnTo>
                  <a:lnTo>
                    <a:pt x="94" y="46"/>
                  </a:lnTo>
                  <a:lnTo>
                    <a:pt x="92" y="46"/>
                  </a:lnTo>
                  <a:lnTo>
                    <a:pt x="92" y="50"/>
                  </a:lnTo>
                  <a:lnTo>
                    <a:pt x="94" y="53"/>
                  </a:lnTo>
                  <a:lnTo>
                    <a:pt x="93" y="56"/>
                  </a:lnTo>
                  <a:lnTo>
                    <a:pt x="94" y="64"/>
                  </a:lnTo>
                  <a:lnTo>
                    <a:pt x="91" y="63"/>
                  </a:lnTo>
                  <a:lnTo>
                    <a:pt x="89" y="60"/>
                  </a:lnTo>
                  <a:lnTo>
                    <a:pt x="85" y="58"/>
                  </a:lnTo>
                  <a:lnTo>
                    <a:pt x="81" y="57"/>
                  </a:lnTo>
                  <a:lnTo>
                    <a:pt x="73" y="57"/>
                  </a:lnTo>
                  <a:lnTo>
                    <a:pt x="68" y="54"/>
                  </a:lnTo>
                  <a:lnTo>
                    <a:pt x="0" y="5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58" name="Freeform 50">
              <a:extLst>
                <a:ext uri="{FF2B5EF4-FFF2-40B4-BE49-F238E27FC236}">
                  <a16:creationId xmlns:a16="http://schemas.microsoft.com/office/drawing/2014/main" id="{1D2AFA97-7356-5665-4B01-7215BE82466C}"/>
                </a:ext>
              </a:extLst>
            </p:cNvPr>
            <p:cNvSpPr>
              <a:spLocks/>
            </p:cNvSpPr>
            <p:nvPr/>
          </p:nvSpPr>
          <p:spPr bwMode="auto">
            <a:xfrm>
              <a:off x="5286375" y="3911600"/>
              <a:ext cx="1085850" cy="371475"/>
            </a:xfrm>
            <a:custGeom>
              <a:avLst/>
              <a:gdLst/>
              <a:ahLst/>
              <a:cxnLst>
                <a:cxn ang="0">
                  <a:pos x="0" y="39"/>
                </a:cxn>
                <a:cxn ang="0">
                  <a:pos x="2" y="32"/>
                </a:cxn>
                <a:cxn ang="0">
                  <a:pos x="1" y="31"/>
                </a:cxn>
                <a:cxn ang="0">
                  <a:pos x="4" y="29"/>
                </a:cxn>
                <a:cxn ang="0">
                  <a:pos x="8" y="22"/>
                </a:cxn>
                <a:cxn ang="0">
                  <a:pos x="7" y="21"/>
                </a:cxn>
                <a:cxn ang="0">
                  <a:pos x="8" y="18"/>
                </a:cxn>
                <a:cxn ang="0">
                  <a:pos x="8" y="15"/>
                </a:cxn>
                <a:cxn ang="0">
                  <a:pos x="10" y="12"/>
                </a:cxn>
                <a:cxn ang="0">
                  <a:pos x="28" y="11"/>
                </a:cxn>
                <a:cxn ang="0">
                  <a:pos x="28" y="8"/>
                </a:cxn>
                <a:cxn ang="0">
                  <a:pos x="34" y="9"/>
                </a:cxn>
                <a:cxn ang="0">
                  <a:pos x="87" y="4"/>
                </a:cxn>
                <a:cxn ang="0">
                  <a:pos x="114" y="0"/>
                </a:cxn>
                <a:cxn ang="0">
                  <a:pos x="114" y="4"/>
                </a:cxn>
                <a:cxn ang="0">
                  <a:pos x="112" y="5"/>
                </a:cxn>
                <a:cxn ang="0">
                  <a:pos x="109" y="9"/>
                </a:cxn>
                <a:cxn ang="0">
                  <a:pos x="108" y="9"/>
                </a:cxn>
                <a:cxn ang="0">
                  <a:pos x="106" y="10"/>
                </a:cxn>
                <a:cxn ang="0">
                  <a:pos x="104" y="12"/>
                </a:cxn>
                <a:cxn ang="0">
                  <a:pos x="102" y="11"/>
                </a:cxn>
                <a:cxn ang="0">
                  <a:pos x="99" y="13"/>
                </a:cxn>
                <a:cxn ang="0">
                  <a:pos x="99" y="16"/>
                </a:cxn>
                <a:cxn ang="0">
                  <a:pos x="86" y="23"/>
                </a:cxn>
                <a:cxn ang="0">
                  <a:pos x="85" y="26"/>
                </a:cxn>
                <a:cxn ang="0">
                  <a:pos x="82" y="28"/>
                </a:cxn>
                <a:cxn ang="0">
                  <a:pos x="82" y="32"/>
                </a:cxn>
                <a:cxn ang="0">
                  <a:pos x="64" y="34"/>
                </a:cxn>
                <a:cxn ang="0">
                  <a:pos x="29" y="37"/>
                </a:cxn>
                <a:cxn ang="0">
                  <a:pos x="0" y="39"/>
                </a:cxn>
              </a:cxnLst>
              <a:rect l="0" t="0" r="r" b="b"/>
              <a:pathLst>
                <a:path w="114" h="39">
                  <a:moveTo>
                    <a:pt x="0" y="39"/>
                  </a:moveTo>
                  <a:lnTo>
                    <a:pt x="2" y="32"/>
                  </a:lnTo>
                  <a:lnTo>
                    <a:pt x="1" y="31"/>
                  </a:lnTo>
                  <a:lnTo>
                    <a:pt x="4" y="29"/>
                  </a:lnTo>
                  <a:lnTo>
                    <a:pt x="8" y="22"/>
                  </a:lnTo>
                  <a:lnTo>
                    <a:pt x="7" y="21"/>
                  </a:lnTo>
                  <a:lnTo>
                    <a:pt x="8" y="18"/>
                  </a:lnTo>
                  <a:lnTo>
                    <a:pt x="8" y="15"/>
                  </a:lnTo>
                  <a:lnTo>
                    <a:pt x="10" y="12"/>
                  </a:lnTo>
                  <a:lnTo>
                    <a:pt x="28" y="11"/>
                  </a:lnTo>
                  <a:lnTo>
                    <a:pt x="28" y="8"/>
                  </a:lnTo>
                  <a:lnTo>
                    <a:pt x="34" y="9"/>
                  </a:lnTo>
                  <a:lnTo>
                    <a:pt x="87" y="4"/>
                  </a:lnTo>
                  <a:lnTo>
                    <a:pt x="114" y="0"/>
                  </a:lnTo>
                  <a:lnTo>
                    <a:pt x="114" y="4"/>
                  </a:lnTo>
                  <a:lnTo>
                    <a:pt x="112" y="5"/>
                  </a:lnTo>
                  <a:lnTo>
                    <a:pt x="109" y="9"/>
                  </a:lnTo>
                  <a:lnTo>
                    <a:pt x="108" y="9"/>
                  </a:lnTo>
                  <a:lnTo>
                    <a:pt x="106" y="10"/>
                  </a:lnTo>
                  <a:lnTo>
                    <a:pt x="104" y="12"/>
                  </a:lnTo>
                  <a:lnTo>
                    <a:pt x="102" y="11"/>
                  </a:lnTo>
                  <a:lnTo>
                    <a:pt x="99" y="13"/>
                  </a:lnTo>
                  <a:lnTo>
                    <a:pt x="99" y="16"/>
                  </a:lnTo>
                  <a:lnTo>
                    <a:pt x="86" y="23"/>
                  </a:lnTo>
                  <a:lnTo>
                    <a:pt x="85" y="26"/>
                  </a:lnTo>
                  <a:lnTo>
                    <a:pt x="82" y="28"/>
                  </a:lnTo>
                  <a:lnTo>
                    <a:pt x="82" y="32"/>
                  </a:lnTo>
                  <a:lnTo>
                    <a:pt x="64" y="34"/>
                  </a:lnTo>
                  <a:lnTo>
                    <a:pt x="29" y="37"/>
                  </a:lnTo>
                  <a:lnTo>
                    <a:pt x="0" y="3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59" name="Freeform 51">
              <a:extLst>
                <a:ext uri="{FF2B5EF4-FFF2-40B4-BE49-F238E27FC236}">
                  <a16:creationId xmlns:a16="http://schemas.microsoft.com/office/drawing/2014/main" id="{AEB6AAFE-4300-40DD-3900-B9921A1DFB6B}"/>
                </a:ext>
              </a:extLst>
            </p:cNvPr>
            <p:cNvSpPr>
              <a:spLocks/>
            </p:cNvSpPr>
            <p:nvPr/>
          </p:nvSpPr>
          <p:spPr bwMode="auto">
            <a:xfrm>
              <a:off x="3086100" y="4025900"/>
              <a:ext cx="1781175" cy="1724025"/>
            </a:xfrm>
            <a:custGeom>
              <a:avLst/>
              <a:gdLst/>
              <a:ahLst/>
              <a:cxnLst>
                <a:cxn ang="0">
                  <a:pos x="4" y="71"/>
                </a:cxn>
                <a:cxn ang="0">
                  <a:pos x="99" y="2"/>
                </a:cxn>
                <a:cxn ang="0">
                  <a:pos x="105" y="38"/>
                </a:cxn>
                <a:cxn ang="0">
                  <a:pos x="108" y="41"/>
                </a:cxn>
                <a:cxn ang="0">
                  <a:pos x="116" y="42"/>
                </a:cxn>
                <a:cxn ang="0">
                  <a:pos x="123" y="42"/>
                </a:cxn>
                <a:cxn ang="0">
                  <a:pos x="129" y="46"/>
                </a:cxn>
                <a:cxn ang="0">
                  <a:pos x="137" y="50"/>
                </a:cxn>
                <a:cxn ang="0">
                  <a:pos x="140" y="48"/>
                </a:cxn>
                <a:cxn ang="0">
                  <a:pos x="154" y="48"/>
                </a:cxn>
                <a:cxn ang="0">
                  <a:pos x="170" y="50"/>
                </a:cxn>
                <a:cxn ang="0">
                  <a:pos x="180" y="53"/>
                </a:cxn>
                <a:cxn ang="0">
                  <a:pos x="183" y="82"/>
                </a:cxn>
                <a:cxn ang="0">
                  <a:pos x="187" y="98"/>
                </a:cxn>
                <a:cxn ang="0">
                  <a:pos x="186" y="109"/>
                </a:cxn>
                <a:cxn ang="0">
                  <a:pos x="182" y="116"/>
                </a:cxn>
                <a:cxn ang="0">
                  <a:pos x="170" y="123"/>
                </a:cxn>
                <a:cxn ang="0">
                  <a:pos x="171" y="116"/>
                </a:cxn>
                <a:cxn ang="0">
                  <a:pos x="166" y="121"/>
                </a:cxn>
                <a:cxn ang="0">
                  <a:pos x="166" y="126"/>
                </a:cxn>
                <a:cxn ang="0">
                  <a:pos x="146" y="140"/>
                </a:cxn>
                <a:cxn ang="0">
                  <a:pos x="148" y="137"/>
                </a:cxn>
                <a:cxn ang="0">
                  <a:pos x="145" y="135"/>
                </a:cxn>
                <a:cxn ang="0">
                  <a:pos x="142" y="137"/>
                </a:cxn>
                <a:cxn ang="0">
                  <a:pos x="140" y="138"/>
                </a:cxn>
                <a:cxn ang="0">
                  <a:pos x="134" y="144"/>
                </a:cxn>
                <a:cxn ang="0">
                  <a:pos x="129" y="149"/>
                </a:cxn>
                <a:cxn ang="0">
                  <a:pos x="132" y="152"/>
                </a:cxn>
                <a:cxn ang="0">
                  <a:pos x="129" y="156"/>
                </a:cxn>
                <a:cxn ang="0">
                  <a:pos x="125" y="159"/>
                </a:cxn>
                <a:cxn ang="0">
                  <a:pos x="129" y="173"/>
                </a:cxn>
                <a:cxn ang="0">
                  <a:pos x="123" y="179"/>
                </a:cxn>
                <a:cxn ang="0">
                  <a:pos x="104" y="172"/>
                </a:cxn>
                <a:cxn ang="0">
                  <a:pos x="99" y="162"/>
                </a:cxn>
                <a:cxn ang="0">
                  <a:pos x="98" y="153"/>
                </a:cxn>
                <a:cxn ang="0">
                  <a:pos x="81" y="124"/>
                </a:cxn>
                <a:cxn ang="0">
                  <a:pos x="68" y="114"/>
                </a:cxn>
                <a:cxn ang="0">
                  <a:pos x="58" y="114"/>
                </a:cxn>
                <a:cxn ang="0">
                  <a:pos x="47" y="126"/>
                </a:cxn>
                <a:cxn ang="0">
                  <a:pos x="34" y="120"/>
                </a:cxn>
                <a:cxn ang="0">
                  <a:pos x="25" y="103"/>
                </a:cxn>
                <a:cxn ang="0">
                  <a:pos x="8" y="82"/>
                </a:cxn>
                <a:cxn ang="0">
                  <a:pos x="2" y="74"/>
                </a:cxn>
              </a:cxnLst>
              <a:rect l="0" t="0" r="r" b="b"/>
              <a:pathLst>
                <a:path w="187" h="181">
                  <a:moveTo>
                    <a:pt x="2" y="74"/>
                  </a:moveTo>
                  <a:lnTo>
                    <a:pt x="0" y="71"/>
                  </a:lnTo>
                  <a:lnTo>
                    <a:pt x="4" y="71"/>
                  </a:lnTo>
                  <a:lnTo>
                    <a:pt x="51" y="75"/>
                  </a:lnTo>
                  <a:lnTo>
                    <a:pt x="58" y="0"/>
                  </a:lnTo>
                  <a:lnTo>
                    <a:pt x="99" y="2"/>
                  </a:lnTo>
                  <a:lnTo>
                    <a:pt x="97" y="35"/>
                  </a:lnTo>
                  <a:lnTo>
                    <a:pt x="101" y="38"/>
                  </a:lnTo>
                  <a:lnTo>
                    <a:pt x="105" y="38"/>
                  </a:lnTo>
                  <a:lnTo>
                    <a:pt x="106" y="37"/>
                  </a:lnTo>
                  <a:lnTo>
                    <a:pt x="108" y="39"/>
                  </a:lnTo>
                  <a:lnTo>
                    <a:pt x="108" y="41"/>
                  </a:lnTo>
                  <a:lnTo>
                    <a:pt x="112" y="41"/>
                  </a:lnTo>
                  <a:lnTo>
                    <a:pt x="114" y="43"/>
                  </a:lnTo>
                  <a:lnTo>
                    <a:pt x="116" y="42"/>
                  </a:lnTo>
                  <a:lnTo>
                    <a:pt x="119" y="43"/>
                  </a:lnTo>
                  <a:lnTo>
                    <a:pt x="119" y="42"/>
                  </a:lnTo>
                  <a:lnTo>
                    <a:pt x="123" y="42"/>
                  </a:lnTo>
                  <a:lnTo>
                    <a:pt x="125" y="47"/>
                  </a:lnTo>
                  <a:lnTo>
                    <a:pt x="126" y="48"/>
                  </a:lnTo>
                  <a:lnTo>
                    <a:pt x="129" y="46"/>
                  </a:lnTo>
                  <a:lnTo>
                    <a:pt x="133" y="49"/>
                  </a:lnTo>
                  <a:lnTo>
                    <a:pt x="136" y="47"/>
                  </a:lnTo>
                  <a:lnTo>
                    <a:pt x="137" y="50"/>
                  </a:lnTo>
                  <a:lnTo>
                    <a:pt x="137" y="48"/>
                  </a:lnTo>
                  <a:lnTo>
                    <a:pt x="140" y="46"/>
                  </a:lnTo>
                  <a:lnTo>
                    <a:pt x="140" y="48"/>
                  </a:lnTo>
                  <a:lnTo>
                    <a:pt x="144" y="48"/>
                  </a:lnTo>
                  <a:lnTo>
                    <a:pt x="147" y="50"/>
                  </a:lnTo>
                  <a:lnTo>
                    <a:pt x="154" y="48"/>
                  </a:lnTo>
                  <a:lnTo>
                    <a:pt x="162" y="47"/>
                  </a:lnTo>
                  <a:lnTo>
                    <a:pt x="164" y="46"/>
                  </a:lnTo>
                  <a:lnTo>
                    <a:pt x="170" y="50"/>
                  </a:lnTo>
                  <a:lnTo>
                    <a:pt x="173" y="51"/>
                  </a:lnTo>
                  <a:lnTo>
                    <a:pt x="175" y="53"/>
                  </a:lnTo>
                  <a:lnTo>
                    <a:pt x="180" y="53"/>
                  </a:lnTo>
                  <a:lnTo>
                    <a:pt x="180" y="62"/>
                  </a:lnTo>
                  <a:lnTo>
                    <a:pt x="181" y="80"/>
                  </a:lnTo>
                  <a:lnTo>
                    <a:pt x="183" y="82"/>
                  </a:lnTo>
                  <a:lnTo>
                    <a:pt x="183" y="86"/>
                  </a:lnTo>
                  <a:lnTo>
                    <a:pt x="187" y="93"/>
                  </a:lnTo>
                  <a:lnTo>
                    <a:pt x="187" y="98"/>
                  </a:lnTo>
                  <a:lnTo>
                    <a:pt x="185" y="103"/>
                  </a:lnTo>
                  <a:lnTo>
                    <a:pt x="185" y="106"/>
                  </a:lnTo>
                  <a:lnTo>
                    <a:pt x="186" y="109"/>
                  </a:lnTo>
                  <a:lnTo>
                    <a:pt x="186" y="112"/>
                  </a:lnTo>
                  <a:lnTo>
                    <a:pt x="184" y="114"/>
                  </a:lnTo>
                  <a:lnTo>
                    <a:pt x="182" y="116"/>
                  </a:lnTo>
                  <a:lnTo>
                    <a:pt x="184" y="117"/>
                  </a:lnTo>
                  <a:lnTo>
                    <a:pt x="176" y="120"/>
                  </a:lnTo>
                  <a:lnTo>
                    <a:pt x="170" y="123"/>
                  </a:lnTo>
                  <a:lnTo>
                    <a:pt x="174" y="121"/>
                  </a:lnTo>
                  <a:lnTo>
                    <a:pt x="170" y="121"/>
                  </a:lnTo>
                  <a:lnTo>
                    <a:pt x="171" y="116"/>
                  </a:lnTo>
                  <a:lnTo>
                    <a:pt x="168" y="119"/>
                  </a:lnTo>
                  <a:lnTo>
                    <a:pt x="166" y="118"/>
                  </a:lnTo>
                  <a:lnTo>
                    <a:pt x="166" y="121"/>
                  </a:lnTo>
                  <a:lnTo>
                    <a:pt x="168" y="121"/>
                  </a:lnTo>
                  <a:lnTo>
                    <a:pt x="168" y="124"/>
                  </a:lnTo>
                  <a:lnTo>
                    <a:pt x="166" y="126"/>
                  </a:lnTo>
                  <a:lnTo>
                    <a:pt x="164" y="126"/>
                  </a:lnTo>
                  <a:lnTo>
                    <a:pt x="164" y="130"/>
                  </a:lnTo>
                  <a:lnTo>
                    <a:pt x="146" y="140"/>
                  </a:lnTo>
                  <a:lnTo>
                    <a:pt x="147" y="139"/>
                  </a:lnTo>
                  <a:lnTo>
                    <a:pt x="155" y="134"/>
                  </a:lnTo>
                  <a:lnTo>
                    <a:pt x="148" y="137"/>
                  </a:lnTo>
                  <a:lnTo>
                    <a:pt x="149" y="134"/>
                  </a:lnTo>
                  <a:lnTo>
                    <a:pt x="147" y="136"/>
                  </a:lnTo>
                  <a:lnTo>
                    <a:pt x="145" y="135"/>
                  </a:lnTo>
                  <a:lnTo>
                    <a:pt x="145" y="137"/>
                  </a:lnTo>
                  <a:lnTo>
                    <a:pt x="142" y="135"/>
                  </a:lnTo>
                  <a:lnTo>
                    <a:pt x="142" y="137"/>
                  </a:lnTo>
                  <a:lnTo>
                    <a:pt x="145" y="139"/>
                  </a:lnTo>
                  <a:lnTo>
                    <a:pt x="142" y="141"/>
                  </a:lnTo>
                  <a:lnTo>
                    <a:pt x="140" y="138"/>
                  </a:lnTo>
                  <a:lnTo>
                    <a:pt x="139" y="145"/>
                  </a:lnTo>
                  <a:lnTo>
                    <a:pt x="137" y="143"/>
                  </a:lnTo>
                  <a:lnTo>
                    <a:pt x="134" y="144"/>
                  </a:lnTo>
                  <a:lnTo>
                    <a:pt x="133" y="146"/>
                  </a:lnTo>
                  <a:lnTo>
                    <a:pt x="135" y="149"/>
                  </a:lnTo>
                  <a:lnTo>
                    <a:pt x="129" y="149"/>
                  </a:lnTo>
                  <a:lnTo>
                    <a:pt x="131" y="150"/>
                  </a:lnTo>
                  <a:lnTo>
                    <a:pt x="131" y="153"/>
                  </a:lnTo>
                  <a:lnTo>
                    <a:pt x="132" y="152"/>
                  </a:lnTo>
                  <a:lnTo>
                    <a:pt x="131" y="154"/>
                  </a:lnTo>
                  <a:lnTo>
                    <a:pt x="129" y="159"/>
                  </a:lnTo>
                  <a:lnTo>
                    <a:pt x="129" y="156"/>
                  </a:lnTo>
                  <a:lnTo>
                    <a:pt x="127" y="158"/>
                  </a:lnTo>
                  <a:lnTo>
                    <a:pt x="125" y="155"/>
                  </a:lnTo>
                  <a:lnTo>
                    <a:pt x="125" y="159"/>
                  </a:lnTo>
                  <a:lnTo>
                    <a:pt x="130" y="159"/>
                  </a:lnTo>
                  <a:lnTo>
                    <a:pt x="128" y="164"/>
                  </a:lnTo>
                  <a:lnTo>
                    <a:pt x="129" y="173"/>
                  </a:lnTo>
                  <a:lnTo>
                    <a:pt x="134" y="181"/>
                  </a:lnTo>
                  <a:lnTo>
                    <a:pt x="128" y="181"/>
                  </a:lnTo>
                  <a:lnTo>
                    <a:pt x="123" y="179"/>
                  </a:lnTo>
                  <a:lnTo>
                    <a:pt x="119" y="179"/>
                  </a:lnTo>
                  <a:lnTo>
                    <a:pt x="112" y="175"/>
                  </a:lnTo>
                  <a:lnTo>
                    <a:pt x="104" y="172"/>
                  </a:lnTo>
                  <a:lnTo>
                    <a:pt x="104" y="170"/>
                  </a:lnTo>
                  <a:lnTo>
                    <a:pt x="102" y="165"/>
                  </a:lnTo>
                  <a:lnTo>
                    <a:pt x="99" y="162"/>
                  </a:lnTo>
                  <a:lnTo>
                    <a:pt x="100" y="159"/>
                  </a:lnTo>
                  <a:lnTo>
                    <a:pt x="98" y="157"/>
                  </a:lnTo>
                  <a:lnTo>
                    <a:pt x="98" y="153"/>
                  </a:lnTo>
                  <a:lnTo>
                    <a:pt x="94" y="149"/>
                  </a:lnTo>
                  <a:lnTo>
                    <a:pt x="89" y="142"/>
                  </a:lnTo>
                  <a:lnTo>
                    <a:pt x="81" y="124"/>
                  </a:lnTo>
                  <a:lnTo>
                    <a:pt x="75" y="119"/>
                  </a:lnTo>
                  <a:lnTo>
                    <a:pt x="73" y="115"/>
                  </a:lnTo>
                  <a:lnTo>
                    <a:pt x="68" y="114"/>
                  </a:lnTo>
                  <a:lnTo>
                    <a:pt x="63" y="114"/>
                  </a:lnTo>
                  <a:lnTo>
                    <a:pt x="59" y="112"/>
                  </a:lnTo>
                  <a:lnTo>
                    <a:pt x="58" y="114"/>
                  </a:lnTo>
                  <a:lnTo>
                    <a:pt x="54" y="114"/>
                  </a:lnTo>
                  <a:lnTo>
                    <a:pt x="50" y="122"/>
                  </a:lnTo>
                  <a:lnTo>
                    <a:pt x="47" y="126"/>
                  </a:lnTo>
                  <a:lnTo>
                    <a:pt x="44" y="126"/>
                  </a:lnTo>
                  <a:lnTo>
                    <a:pt x="37" y="120"/>
                  </a:lnTo>
                  <a:lnTo>
                    <a:pt x="34" y="120"/>
                  </a:lnTo>
                  <a:lnTo>
                    <a:pt x="27" y="113"/>
                  </a:lnTo>
                  <a:lnTo>
                    <a:pt x="25" y="108"/>
                  </a:lnTo>
                  <a:lnTo>
                    <a:pt x="25" y="103"/>
                  </a:lnTo>
                  <a:lnTo>
                    <a:pt x="22" y="96"/>
                  </a:lnTo>
                  <a:lnTo>
                    <a:pt x="16" y="91"/>
                  </a:lnTo>
                  <a:lnTo>
                    <a:pt x="8" y="82"/>
                  </a:lnTo>
                  <a:lnTo>
                    <a:pt x="6" y="80"/>
                  </a:lnTo>
                  <a:lnTo>
                    <a:pt x="4" y="75"/>
                  </a:lnTo>
                  <a:lnTo>
                    <a:pt x="2" y="7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0" name="Freeform 52">
              <a:extLst>
                <a:ext uri="{FF2B5EF4-FFF2-40B4-BE49-F238E27FC236}">
                  <a16:creationId xmlns:a16="http://schemas.microsoft.com/office/drawing/2014/main" id="{5045DB63-EF66-F322-DDD5-80DDE7ED229C}"/>
                </a:ext>
              </a:extLst>
            </p:cNvPr>
            <p:cNvSpPr>
              <a:spLocks/>
            </p:cNvSpPr>
            <p:nvPr/>
          </p:nvSpPr>
          <p:spPr bwMode="auto">
            <a:xfrm>
              <a:off x="2257425" y="2949575"/>
              <a:ext cx="714375" cy="904875"/>
            </a:xfrm>
            <a:custGeom>
              <a:avLst/>
              <a:gdLst/>
              <a:ahLst/>
              <a:cxnLst>
                <a:cxn ang="0">
                  <a:pos x="0" y="84"/>
                </a:cxn>
                <a:cxn ang="0">
                  <a:pos x="16" y="0"/>
                </a:cxn>
                <a:cxn ang="0">
                  <a:pos x="53" y="7"/>
                </a:cxn>
                <a:cxn ang="0">
                  <a:pos x="50" y="24"/>
                </a:cxn>
                <a:cxn ang="0">
                  <a:pos x="75" y="27"/>
                </a:cxn>
                <a:cxn ang="0">
                  <a:pos x="66" y="95"/>
                </a:cxn>
                <a:cxn ang="0">
                  <a:pos x="0" y="84"/>
                </a:cxn>
              </a:cxnLst>
              <a:rect l="0" t="0" r="r" b="b"/>
              <a:pathLst>
                <a:path w="75" h="95">
                  <a:moveTo>
                    <a:pt x="0" y="84"/>
                  </a:moveTo>
                  <a:lnTo>
                    <a:pt x="16" y="0"/>
                  </a:lnTo>
                  <a:lnTo>
                    <a:pt x="53" y="7"/>
                  </a:lnTo>
                  <a:lnTo>
                    <a:pt x="50" y="24"/>
                  </a:lnTo>
                  <a:lnTo>
                    <a:pt x="75" y="27"/>
                  </a:lnTo>
                  <a:lnTo>
                    <a:pt x="66" y="95"/>
                  </a:lnTo>
                  <a:lnTo>
                    <a:pt x="0" y="8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1" name="Freeform 53">
              <a:extLst>
                <a:ext uri="{FF2B5EF4-FFF2-40B4-BE49-F238E27FC236}">
                  <a16:creationId xmlns:a16="http://schemas.microsoft.com/office/drawing/2014/main" id="{F42CBC4A-8125-1D33-9A4B-E0FFE044F11F}"/>
                </a:ext>
              </a:extLst>
            </p:cNvPr>
            <p:cNvSpPr>
              <a:spLocks/>
            </p:cNvSpPr>
            <p:nvPr/>
          </p:nvSpPr>
          <p:spPr bwMode="auto">
            <a:xfrm>
              <a:off x="7105650" y="2330450"/>
              <a:ext cx="200025" cy="409575"/>
            </a:xfrm>
            <a:custGeom>
              <a:avLst/>
              <a:gdLst/>
              <a:ahLst/>
              <a:cxnLst>
                <a:cxn ang="0">
                  <a:pos x="0" y="6"/>
                </a:cxn>
                <a:cxn ang="0">
                  <a:pos x="3" y="18"/>
                </a:cxn>
                <a:cxn ang="0">
                  <a:pos x="4" y="26"/>
                </a:cxn>
                <a:cxn ang="0">
                  <a:pos x="7" y="34"/>
                </a:cxn>
                <a:cxn ang="0">
                  <a:pos x="9" y="43"/>
                </a:cxn>
                <a:cxn ang="0">
                  <a:pos x="19" y="41"/>
                </a:cxn>
                <a:cxn ang="0">
                  <a:pos x="17" y="26"/>
                </a:cxn>
                <a:cxn ang="0">
                  <a:pos x="18" y="16"/>
                </a:cxn>
                <a:cxn ang="0">
                  <a:pos x="21" y="11"/>
                </a:cxn>
                <a:cxn ang="0">
                  <a:pos x="21" y="0"/>
                </a:cxn>
                <a:cxn ang="0">
                  <a:pos x="0" y="6"/>
                </a:cxn>
              </a:cxnLst>
              <a:rect l="0" t="0" r="r" b="b"/>
              <a:pathLst>
                <a:path w="21" h="43">
                  <a:moveTo>
                    <a:pt x="0" y="6"/>
                  </a:moveTo>
                  <a:lnTo>
                    <a:pt x="3" y="18"/>
                  </a:lnTo>
                  <a:lnTo>
                    <a:pt x="4" y="26"/>
                  </a:lnTo>
                  <a:lnTo>
                    <a:pt x="7" y="34"/>
                  </a:lnTo>
                  <a:lnTo>
                    <a:pt x="9" y="43"/>
                  </a:lnTo>
                  <a:lnTo>
                    <a:pt x="19" y="41"/>
                  </a:lnTo>
                  <a:lnTo>
                    <a:pt x="17" y="26"/>
                  </a:lnTo>
                  <a:lnTo>
                    <a:pt x="18" y="16"/>
                  </a:lnTo>
                  <a:lnTo>
                    <a:pt x="21" y="11"/>
                  </a:lnTo>
                  <a:lnTo>
                    <a:pt x="21" y="0"/>
                  </a:lnTo>
                  <a:lnTo>
                    <a:pt x="0" y="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2" name="Freeform 54">
              <a:extLst>
                <a:ext uri="{FF2B5EF4-FFF2-40B4-BE49-F238E27FC236}">
                  <a16:creationId xmlns:a16="http://schemas.microsoft.com/office/drawing/2014/main" id="{774CA40B-D817-DA3A-D8D2-26890F9D1D29}"/>
                </a:ext>
              </a:extLst>
            </p:cNvPr>
            <p:cNvSpPr>
              <a:spLocks/>
            </p:cNvSpPr>
            <p:nvPr/>
          </p:nvSpPr>
          <p:spPr bwMode="auto">
            <a:xfrm>
              <a:off x="6115050" y="3387725"/>
              <a:ext cx="990600" cy="561975"/>
            </a:xfrm>
            <a:custGeom>
              <a:avLst/>
              <a:gdLst/>
              <a:ahLst/>
              <a:cxnLst>
                <a:cxn ang="0">
                  <a:pos x="10" y="52"/>
                </a:cxn>
                <a:cxn ang="0">
                  <a:pos x="14" y="47"/>
                </a:cxn>
                <a:cxn ang="0">
                  <a:pos x="21" y="40"/>
                </a:cxn>
                <a:cxn ang="0">
                  <a:pos x="29" y="42"/>
                </a:cxn>
                <a:cxn ang="0">
                  <a:pos x="34" y="42"/>
                </a:cxn>
                <a:cxn ang="0">
                  <a:pos x="41" y="39"/>
                </a:cxn>
                <a:cxn ang="0">
                  <a:pos x="42" y="34"/>
                </a:cxn>
                <a:cxn ang="0">
                  <a:pos x="48" y="17"/>
                </a:cxn>
                <a:cxn ang="0">
                  <a:pos x="55" y="13"/>
                </a:cxn>
                <a:cxn ang="0">
                  <a:pos x="61" y="7"/>
                </a:cxn>
                <a:cxn ang="0">
                  <a:pos x="69" y="4"/>
                </a:cxn>
                <a:cxn ang="0">
                  <a:pos x="74" y="1"/>
                </a:cxn>
                <a:cxn ang="0">
                  <a:pos x="79" y="6"/>
                </a:cxn>
                <a:cxn ang="0">
                  <a:pos x="80" y="10"/>
                </a:cxn>
                <a:cxn ang="0">
                  <a:pos x="79" y="16"/>
                </a:cxn>
                <a:cxn ang="0">
                  <a:pos x="83" y="17"/>
                </a:cxn>
                <a:cxn ang="0">
                  <a:pos x="88" y="18"/>
                </a:cxn>
                <a:cxn ang="0">
                  <a:pos x="94" y="21"/>
                </a:cxn>
                <a:cxn ang="0">
                  <a:pos x="94" y="24"/>
                </a:cxn>
                <a:cxn ang="0">
                  <a:pos x="92" y="25"/>
                </a:cxn>
                <a:cxn ang="0">
                  <a:pos x="85" y="20"/>
                </a:cxn>
                <a:cxn ang="0">
                  <a:pos x="95" y="26"/>
                </a:cxn>
                <a:cxn ang="0">
                  <a:pos x="96" y="29"/>
                </a:cxn>
                <a:cxn ang="0">
                  <a:pos x="95" y="29"/>
                </a:cxn>
                <a:cxn ang="0">
                  <a:pos x="94" y="31"/>
                </a:cxn>
                <a:cxn ang="0">
                  <a:pos x="93" y="32"/>
                </a:cxn>
                <a:cxn ang="0">
                  <a:pos x="88" y="28"/>
                </a:cxn>
                <a:cxn ang="0">
                  <a:pos x="93" y="33"/>
                </a:cxn>
                <a:cxn ang="0">
                  <a:pos x="96" y="33"/>
                </a:cxn>
                <a:cxn ang="0">
                  <a:pos x="97" y="34"/>
                </a:cxn>
                <a:cxn ang="0">
                  <a:pos x="95" y="36"/>
                </a:cxn>
                <a:cxn ang="0">
                  <a:pos x="92" y="34"/>
                </a:cxn>
                <a:cxn ang="0">
                  <a:pos x="88" y="32"/>
                </a:cxn>
                <a:cxn ang="0">
                  <a:pos x="91" y="35"/>
                </a:cxn>
                <a:cxn ang="0">
                  <a:pos x="95" y="38"/>
                </a:cxn>
                <a:cxn ang="0">
                  <a:pos x="97" y="36"/>
                </a:cxn>
                <a:cxn ang="0">
                  <a:pos x="101" y="37"/>
                </a:cxn>
                <a:cxn ang="0">
                  <a:pos x="102" y="41"/>
                </a:cxn>
                <a:cxn ang="0">
                  <a:pos x="61" y="51"/>
                </a:cxn>
                <a:cxn ang="0">
                  <a:pos x="0" y="59"/>
                </a:cxn>
              </a:cxnLst>
              <a:rect l="0" t="0" r="r" b="b"/>
              <a:pathLst>
                <a:path w="104" h="59">
                  <a:moveTo>
                    <a:pt x="0" y="59"/>
                  </a:moveTo>
                  <a:lnTo>
                    <a:pt x="10" y="52"/>
                  </a:lnTo>
                  <a:lnTo>
                    <a:pt x="10" y="51"/>
                  </a:lnTo>
                  <a:lnTo>
                    <a:pt x="14" y="47"/>
                  </a:lnTo>
                  <a:lnTo>
                    <a:pt x="17" y="44"/>
                  </a:lnTo>
                  <a:lnTo>
                    <a:pt x="21" y="40"/>
                  </a:lnTo>
                  <a:lnTo>
                    <a:pt x="24" y="44"/>
                  </a:lnTo>
                  <a:lnTo>
                    <a:pt x="29" y="42"/>
                  </a:lnTo>
                  <a:lnTo>
                    <a:pt x="31" y="43"/>
                  </a:lnTo>
                  <a:lnTo>
                    <a:pt x="34" y="42"/>
                  </a:lnTo>
                  <a:lnTo>
                    <a:pt x="36" y="40"/>
                  </a:lnTo>
                  <a:lnTo>
                    <a:pt x="41" y="39"/>
                  </a:lnTo>
                  <a:lnTo>
                    <a:pt x="44" y="35"/>
                  </a:lnTo>
                  <a:lnTo>
                    <a:pt x="42" y="34"/>
                  </a:lnTo>
                  <a:lnTo>
                    <a:pt x="47" y="23"/>
                  </a:lnTo>
                  <a:lnTo>
                    <a:pt x="48" y="17"/>
                  </a:lnTo>
                  <a:lnTo>
                    <a:pt x="53" y="20"/>
                  </a:lnTo>
                  <a:lnTo>
                    <a:pt x="55" y="13"/>
                  </a:lnTo>
                  <a:lnTo>
                    <a:pt x="58" y="13"/>
                  </a:lnTo>
                  <a:lnTo>
                    <a:pt x="61" y="7"/>
                  </a:lnTo>
                  <a:lnTo>
                    <a:pt x="62" y="0"/>
                  </a:lnTo>
                  <a:lnTo>
                    <a:pt x="69" y="4"/>
                  </a:lnTo>
                  <a:lnTo>
                    <a:pt x="71" y="1"/>
                  </a:lnTo>
                  <a:lnTo>
                    <a:pt x="74" y="1"/>
                  </a:lnTo>
                  <a:lnTo>
                    <a:pt x="76" y="4"/>
                  </a:lnTo>
                  <a:lnTo>
                    <a:pt x="79" y="6"/>
                  </a:lnTo>
                  <a:lnTo>
                    <a:pt x="81" y="8"/>
                  </a:lnTo>
                  <a:lnTo>
                    <a:pt x="80" y="10"/>
                  </a:lnTo>
                  <a:lnTo>
                    <a:pt x="78" y="13"/>
                  </a:lnTo>
                  <a:lnTo>
                    <a:pt x="79" y="16"/>
                  </a:lnTo>
                  <a:lnTo>
                    <a:pt x="82" y="15"/>
                  </a:lnTo>
                  <a:lnTo>
                    <a:pt x="83" y="17"/>
                  </a:lnTo>
                  <a:lnTo>
                    <a:pt x="84" y="18"/>
                  </a:lnTo>
                  <a:lnTo>
                    <a:pt x="88" y="18"/>
                  </a:lnTo>
                  <a:lnTo>
                    <a:pt x="90" y="19"/>
                  </a:lnTo>
                  <a:lnTo>
                    <a:pt x="94" y="21"/>
                  </a:lnTo>
                  <a:lnTo>
                    <a:pt x="93" y="22"/>
                  </a:lnTo>
                  <a:lnTo>
                    <a:pt x="94" y="24"/>
                  </a:lnTo>
                  <a:lnTo>
                    <a:pt x="94" y="26"/>
                  </a:lnTo>
                  <a:lnTo>
                    <a:pt x="92" y="25"/>
                  </a:lnTo>
                  <a:lnTo>
                    <a:pt x="89" y="24"/>
                  </a:lnTo>
                  <a:lnTo>
                    <a:pt x="85" y="20"/>
                  </a:lnTo>
                  <a:lnTo>
                    <a:pt x="91" y="26"/>
                  </a:lnTo>
                  <a:lnTo>
                    <a:pt x="95" y="26"/>
                  </a:lnTo>
                  <a:lnTo>
                    <a:pt x="93" y="27"/>
                  </a:lnTo>
                  <a:lnTo>
                    <a:pt x="96" y="29"/>
                  </a:lnTo>
                  <a:lnTo>
                    <a:pt x="96" y="30"/>
                  </a:lnTo>
                  <a:lnTo>
                    <a:pt x="95" y="29"/>
                  </a:lnTo>
                  <a:lnTo>
                    <a:pt x="93" y="29"/>
                  </a:lnTo>
                  <a:lnTo>
                    <a:pt x="94" y="31"/>
                  </a:lnTo>
                  <a:lnTo>
                    <a:pt x="95" y="32"/>
                  </a:lnTo>
                  <a:lnTo>
                    <a:pt x="93" y="32"/>
                  </a:lnTo>
                  <a:lnTo>
                    <a:pt x="90" y="30"/>
                  </a:lnTo>
                  <a:lnTo>
                    <a:pt x="88" y="28"/>
                  </a:lnTo>
                  <a:lnTo>
                    <a:pt x="89" y="30"/>
                  </a:lnTo>
                  <a:lnTo>
                    <a:pt x="93" y="33"/>
                  </a:lnTo>
                  <a:lnTo>
                    <a:pt x="94" y="33"/>
                  </a:lnTo>
                  <a:lnTo>
                    <a:pt x="96" y="33"/>
                  </a:lnTo>
                  <a:lnTo>
                    <a:pt x="96" y="34"/>
                  </a:lnTo>
                  <a:lnTo>
                    <a:pt x="97" y="34"/>
                  </a:lnTo>
                  <a:lnTo>
                    <a:pt x="97" y="35"/>
                  </a:lnTo>
                  <a:lnTo>
                    <a:pt x="95" y="36"/>
                  </a:lnTo>
                  <a:lnTo>
                    <a:pt x="93" y="35"/>
                  </a:lnTo>
                  <a:lnTo>
                    <a:pt x="92" y="34"/>
                  </a:lnTo>
                  <a:lnTo>
                    <a:pt x="88" y="33"/>
                  </a:lnTo>
                  <a:lnTo>
                    <a:pt x="88" y="32"/>
                  </a:lnTo>
                  <a:lnTo>
                    <a:pt x="87" y="34"/>
                  </a:lnTo>
                  <a:lnTo>
                    <a:pt x="91" y="35"/>
                  </a:lnTo>
                  <a:lnTo>
                    <a:pt x="92" y="36"/>
                  </a:lnTo>
                  <a:lnTo>
                    <a:pt x="95" y="38"/>
                  </a:lnTo>
                  <a:lnTo>
                    <a:pt x="97" y="38"/>
                  </a:lnTo>
                  <a:lnTo>
                    <a:pt x="97" y="36"/>
                  </a:lnTo>
                  <a:lnTo>
                    <a:pt x="98" y="37"/>
                  </a:lnTo>
                  <a:lnTo>
                    <a:pt x="101" y="37"/>
                  </a:lnTo>
                  <a:lnTo>
                    <a:pt x="104" y="42"/>
                  </a:lnTo>
                  <a:lnTo>
                    <a:pt x="102" y="41"/>
                  </a:lnTo>
                  <a:lnTo>
                    <a:pt x="102" y="43"/>
                  </a:lnTo>
                  <a:lnTo>
                    <a:pt x="61" y="51"/>
                  </a:lnTo>
                  <a:lnTo>
                    <a:pt x="27" y="55"/>
                  </a:lnTo>
                  <a:lnTo>
                    <a:pt x="0" y="5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3" name="Freeform 55">
              <a:extLst>
                <a:ext uri="{FF2B5EF4-FFF2-40B4-BE49-F238E27FC236}">
                  <a16:creationId xmlns:a16="http://schemas.microsoft.com/office/drawing/2014/main" id="{C5F629B6-ABF3-1761-22E7-9D95ABA8246A}"/>
                </a:ext>
              </a:extLst>
            </p:cNvPr>
            <p:cNvSpPr>
              <a:spLocks/>
            </p:cNvSpPr>
            <p:nvPr/>
          </p:nvSpPr>
          <p:spPr bwMode="auto">
            <a:xfrm>
              <a:off x="7058025" y="3540125"/>
              <a:ext cx="57150" cy="161925"/>
            </a:xfrm>
            <a:custGeom>
              <a:avLst/>
              <a:gdLst/>
              <a:ahLst/>
              <a:cxnLst>
                <a:cxn ang="0">
                  <a:pos x="0" y="10"/>
                </a:cxn>
                <a:cxn ang="0">
                  <a:pos x="0" y="15"/>
                </a:cxn>
                <a:cxn ang="0">
                  <a:pos x="2" y="17"/>
                </a:cxn>
                <a:cxn ang="0">
                  <a:pos x="3" y="11"/>
                </a:cxn>
                <a:cxn ang="0">
                  <a:pos x="5" y="8"/>
                </a:cxn>
                <a:cxn ang="0">
                  <a:pos x="6" y="0"/>
                </a:cxn>
                <a:cxn ang="0">
                  <a:pos x="3" y="2"/>
                </a:cxn>
                <a:cxn ang="0">
                  <a:pos x="0" y="10"/>
                </a:cxn>
              </a:cxnLst>
              <a:rect l="0" t="0" r="r" b="b"/>
              <a:pathLst>
                <a:path w="6" h="17">
                  <a:moveTo>
                    <a:pt x="0" y="10"/>
                  </a:moveTo>
                  <a:lnTo>
                    <a:pt x="0" y="15"/>
                  </a:lnTo>
                  <a:lnTo>
                    <a:pt x="2" y="17"/>
                  </a:lnTo>
                  <a:lnTo>
                    <a:pt x="3" y="11"/>
                  </a:lnTo>
                  <a:lnTo>
                    <a:pt x="5" y="8"/>
                  </a:lnTo>
                  <a:lnTo>
                    <a:pt x="6" y="0"/>
                  </a:lnTo>
                  <a:lnTo>
                    <a:pt x="3" y="2"/>
                  </a:lnTo>
                  <a:lnTo>
                    <a:pt x="0" y="1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4" name="Freeform 56">
              <a:extLst>
                <a:ext uri="{FF2B5EF4-FFF2-40B4-BE49-F238E27FC236}">
                  <a16:creationId xmlns:a16="http://schemas.microsoft.com/office/drawing/2014/main" id="{77B27936-F642-E767-4854-FA8091706C02}"/>
                </a:ext>
              </a:extLst>
            </p:cNvPr>
            <p:cNvSpPr>
              <a:spLocks/>
            </p:cNvSpPr>
            <p:nvPr/>
          </p:nvSpPr>
          <p:spPr bwMode="auto">
            <a:xfrm>
              <a:off x="1466850" y="1625600"/>
              <a:ext cx="847725" cy="619125"/>
            </a:xfrm>
            <a:custGeom>
              <a:avLst/>
              <a:gdLst/>
              <a:ahLst/>
              <a:cxnLst>
                <a:cxn ang="0">
                  <a:pos x="3" y="18"/>
                </a:cxn>
                <a:cxn ang="0">
                  <a:pos x="2" y="28"/>
                </a:cxn>
                <a:cxn ang="0">
                  <a:pos x="4" y="29"/>
                </a:cxn>
                <a:cxn ang="0">
                  <a:pos x="2" y="32"/>
                </a:cxn>
                <a:cxn ang="0">
                  <a:pos x="3" y="34"/>
                </a:cxn>
                <a:cxn ang="0">
                  <a:pos x="1" y="38"/>
                </a:cxn>
                <a:cxn ang="0">
                  <a:pos x="0" y="39"/>
                </a:cxn>
                <a:cxn ang="0">
                  <a:pos x="6" y="44"/>
                </a:cxn>
                <a:cxn ang="0">
                  <a:pos x="11" y="53"/>
                </a:cxn>
                <a:cxn ang="0">
                  <a:pos x="32" y="60"/>
                </a:cxn>
                <a:cxn ang="0">
                  <a:pos x="79" y="65"/>
                </a:cxn>
                <a:cxn ang="0">
                  <a:pos x="27" y="0"/>
                </a:cxn>
                <a:cxn ang="0">
                  <a:pos x="27" y="2"/>
                </a:cxn>
                <a:cxn ang="0">
                  <a:pos x="27" y="5"/>
                </a:cxn>
                <a:cxn ang="0">
                  <a:pos x="29" y="7"/>
                </a:cxn>
                <a:cxn ang="0">
                  <a:pos x="26" y="9"/>
                </a:cxn>
                <a:cxn ang="0">
                  <a:pos x="27" y="10"/>
                </a:cxn>
                <a:cxn ang="0">
                  <a:pos x="28" y="17"/>
                </a:cxn>
                <a:cxn ang="0">
                  <a:pos x="27" y="18"/>
                </a:cxn>
                <a:cxn ang="0">
                  <a:pos x="25" y="23"/>
                </a:cxn>
                <a:cxn ang="0">
                  <a:pos x="25" y="24"/>
                </a:cxn>
                <a:cxn ang="0">
                  <a:pos x="23" y="29"/>
                </a:cxn>
                <a:cxn ang="0">
                  <a:pos x="19" y="31"/>
                </a:cxn>
                <a:cxn ang="0">
                  <a:pos x="18" y="30"/>
                </a:cxn>
                <a:cxn ang="0">
                  <a:pos x="16" y="31"/>
                </a:cxn>
                <a:cxn ang="0">
                  <a:pos x="17" y="29"/>
                </a:cxn>
                <a:cxn ang="0">
                  <a:pos x="15" y="28"/>
                </a:cxn>
                <a:cxn ang="0">
                  <a:pos x="17" y="27"/>
                </a:cxn>
                <a:cxn ang="0">
                  <a:pos x="19" y="30"/>
                </a:cxn>
                <a:cxn ang="0">
                  <a:pos x="20" y="28"/>
                </a:cxn>
                <a:cxn ang="0">
                  <a:pos x="22" y="27"/>
                </a:cxn>
                <a:cxn ang="0">
                  <a:pos x="21" y="24"/>
                </a:cxn>
                <a:cxn ang="0">
                  <a:pos x="22" y="21"/>
                </a:cxn>
                <a:cxn ang="0">
                  <a:pos x="24" y="17"/>
                </a:cxn>
                <a:cxn ang="0">
                  <a:pos x="22" y="20"/>
                </a:cxn>
                <a:cxn ang="0">
                  <a:pos x="18" y="23"/>
                </a:cxn>
                <a:cxn ang="0">
                  <a:pos x="16" y="26"/>
                </a:cxn>
                <a:cxn ang="0">
                  <a:pos x="19" y="21"/>
                </a:cxn>
                <a:cxn ang="0">
                  <a:pos x="23" y="19"/>
                </a:cxn>
                <a:cxn ang="0">
                  <a:pos x="23" y="16"/>
                </a:cxn>
                <a:cxn ang="0">
                  <a:pos x="22" y="14"/>
                </a:cxn>
                <a:cxn ang="0">
                  <a:pos x="21" y="14"/>
                </a:cxn>
                <a:cxn ang="0">
                  <a:pos x="19" y="13"/>
                </a:cxn>
                <a:cxn ang="0">
                  <a:pos x="4" y="3"/>
                </a:cxn>
              </a:cxnLst>
              <a:rect l="0" t="0" r="r" b="b"/>
              <a:pathLst>
                <a:path w="89" h="65">
                  <a:moveTo>
                    <a:pt x="2" y="11"/>
                  </a:moveTo>
                  <a:lnTo>
                    <a:pt x="3" y="15"/>
                  </a:lnTo>
                  <a:lnTo>
                    <a:pt x="3" y="18"/>
                  </a:lnTo>
                  <a:lnTo>
                    <a:pt x="3" y="22"/>
                  </a:lnTo>
                  <a:lnTo>
                    <a:pt x="3" y="23"/>
                  </a:lnTo>
                  <a:lnTo>
                    <a:pt x="2" y="28"/>
                  </a:lnTo>
                  <a:lnTo>
                    <a:pt x="4" y="27"/>
                  </a:lnTo>
                  <a:lnTo>
                    <a:pt x="6" y="29"/>
                  </a:lnTo>
                  <a:lnTo>
                    <a:pt x="4" y="29"/>
                  </a:lnTo>
                  <a:lnTo>
                    <a:pt x="2" y="29"/>
                  </a:lnTo>
                  <a:lnTo>
                    <a:pt x="2" y="31"/>
                  </a:lnTo>
                  <a:lnTo>
                    <a:pt x="2" y="32"/>
                  </a:lnTo>
                  <a:lnTo>
                    <a:pt x="4" y="32"/>
                  </a:lnTo>
                  <a:lnTo>
                    <a:pt x="4" y="33"/>
                  </a:lnTo>
                  <a:lnTo>
                    <a:pt x="3" y="34"/>
                  </a:lnTo>
                  <a:lnTo>
                    <a:pt x="3" y="36"/>
                  </a:lnTo>
                  <a:lnTo>
                    <a:pt x="2" y="38"/>
                  </a:lnTo>
                  <a:lnTo>
                    <a:pt x="1" y="38"/>
                  </a:lnTo>
                  <a:lnTo>
                    <a:pt x="2" y="35"/>
                  </a:lnTo>
                  <a:lnTo>
                    <a:pt x="1" y="34"/>
                  </a:lnTo>
                  <a:lnTo>
                    <a:pt x="0" y="39"/>
                  </a:lnTo>
                  <a:lnTo>
                    <a:pt x="2" y="40"/>
                  </a:lnTo>
                  <a:lnTo>
                    <a:pt x="6" y="42"/>
                  </a:lnTo>
                  <a:lnTo>
                    <a:pt x="6" y="44"/>
                  </a:lnTo>
                  <a:lnTo>
                    <a:pt x="8" y="44"/>
                  </a:lnTo>
                  <a:lnTo>
                    <a:pt x="12" y="51"/>
                  </a:lnTo>
                  <a:lnTo>
                    <a:pt x="11" y="53"/>
                  </a:lnTo>
                  <a:lnTo>
                    <a:pt x="16" y="57"/>
                  </a:lnTo>
                  <a:lnTo>
                    <a:pt x="25" y="57"/>
                  </a:lnTo>
                  <a:lnTo>
                    <a:pt x="32" y="60"/>
                  </a:lnTo>
                  <a:lnTo>
                    <a:pt x="35" y="59"/>
                  </a:lnTo>
                  <a:lnTo>
                    <a:pt x="56" y="60"/>
                  </a:lnTo>
                  <a:lnTo>
                    <a:pt x="79" y="65"/>
                  </a:lnTo>
                  <a:lnTo>
                    <a:pt x="79" y="58"/>
                  </a:lnTo>
                  <a:lnTo>
                    <a:pt x="89" y="17"/>
                  </a:lnTo>
                  <a:lnTo>
                    <a:pt x="27" y="0"/>
                  </a:lnTo>
                  <a:lnTo>
                    <a:pt x="27" y="1"/>
                  </a:lnTo>
                  <a:lnTo>
                    <a:pt x="27" y="2"/>
                  </a:lnTo>
                  <a:lnTo>
                    <a:pt x="27" y="2"/>
                  </a:lnTo>
                  <a:lnTo>
                    <a:pt x="27" y="3"/>
                  </a:lnTo>
                  <a:lnTo>
                    <a:pt x="27" y="4"/>
                  </a:lnTo>
                  <a:lnTo>
                    <a:pt x="27" y="5"/>
                  </a:lnTo>
                  <a:lnTo>
                    <a:pt x="28" y="4"/>
                  </a:lnTo>
                  <a:lnTo>
                    <a:pt x="29" y="5"/>
                  </a:lnTo>
                  <a:lnTo>
                    <a:pt x="29" y="7"/>
                  </a:lnTo>
                  <a:lnTo>
                    <a:pt x="29" y="8"/>
                  </a:lnTo>
                  <a:lnTo>
                    <a:pt x="28" y="10"/>
                  </a:lnTo>
                  <a:lnTo>
                    <a:pt x="26" y="9"/>
                  </a:lnTo>
                  <a:lnTo>
                    <a:pt x="26" y="9"/>
                  </a:lnTo>
                  <a:lnTo>
                    <a:pt x="26" y="10"/>
                  </a:lnTo>
                  <a:lnTo>
                    <a:pt x="27" y="10"/>
                  </a:lnTo>
                  <a:lnTo>
                    <a:pt x="28" y="13"/>
                  </a:lnTo>
                  <a:lnTo>
                    <a:pt x="27" y="16"/>
                  </a:lnTo>
                  <a:lnTo>
                    <a:pt x="28" y="17"/>
                  </a:lnTo>
                  <a:lnTo>
                    <a:pt x="29" y="17"/>
                  </a:lnTo>
                  <a:lnTo>
                    <a:pt x="28" y="18"/>
                  </a:lnTo>
                  <a:lnTo>
                    <a:pt x="27" y="18"/>
                  </a:lnTo>
                  <a:lnTo>
                    <a:pt x="26" y="21"/>
                  </a:lnTo>
                  <a:lnTo>
                    <a:pt x="26" y="21"/>
                  </a:lnTo>
                  <a:lnTo>
                    <a:pt x="25" y="23"/>
                  </a:lnTo>
                  <a:lnTo>
                    <a:pt x="25" y="23"/>
                  </a:lnTo>
                  <a:lnTo>
                    <a:pt x="25" y="24"/>
                  </a:lnTo>
                  <a:lnTo>
                    <a:pt x="25" y="24"/>
                  </a:lnTo>
                  <a:lnTo>
                    <a:pt x="24" y="28"/>
                  </a:lnTo>
                  <a:lnTo>
                    <a:pt x="23" y="28"/>
                  </a:lnTo>
                  <a:lnTo>
                    <a:pt x="23" y="29"/>
                  </a:lnTo>
                  <a:lnTo>
                    <a:pt x="22" y="28"/>
                  </a:lnTo>
                  <a:lnTo>
                    <a:pt x="22" y="29"/>
                  </a:lnTo>
                  <a:lnTo>
                    <a:pt x="19" y="31"/>
                  </a:lnTo>
                  <a:lnTo>
                    <a:pt x="18" y="31"/>
                  </a:lnTo>
                  <a:lnTo>
                    <a:pt x="18" y="30"/>
                  </a:lnTo>
                  <a:lnTo>
                    <a:pt x="18" y="30"/>
                  </a:lnTo>
                  <a:lnTo>
                    <a:pt x="17" y="30"/>
                  </a:lnTo>
                  <a:lnTo>
                    <a:pt x="17" y="31"/>
                  </a:lnTo>
                  <a:lnTo>
                    <a:pt x="16" y="31"/>
                  </a:lnTo>
                  <a:lnTo>
                    <a:pt x="16" y="30"/>
                  </a:lnTo>
                  <a:lnTo>
                    <a:pt x="16" y="30"/>
                  </a:lnTo>
                  <a:lnTo>
                    <a:pt x="17" y="29"/>
                  </a:lnTo>
                  <a:lnTo>
                    <a:pt x="15" y="29"/>
                  </a:lnTo>
                  <a:lnTo>
                    <a:pt x="16" y="29"/>
                  </a:lnTo>
                  <a:lnTo>
                    <a:pt x="15" y="28"/>
                  </a:lnTo>
                  <a:lnTo>
                    <a:pt x="16" y="27"/>
                  </a:lnTo>
                  <a:lnTo>
                    <a:pt x="17" y="28"/>
                  </a:lnTo>
                  <a:lnTo>
                    <a:pt x="17" y="27"/>
                  </a:lnTo>
                  <a:lnTo>
                    <a:pt x="19" y="26"/>
                  </a:lnTo>
                  <a:lnTo>
                    <a:pt x="18" y="28"/>
                  </a:lnTo>
                  <a:lnTo>
                    <a:pt x="19" y="30"/>
                  </a:lnTo>
                  <a:lnTo>
                    <a:pt x="19" y="27"/>
                  </a:lnTo>
                  <a:lnTo>
                    <a:pt x="21" y="26"/>
                  </a:lnTo>
                  <a:lnTo>
                    <a:pt x="20" y="28"/>
                  </a:lnTo>
                  <a:lnTo>
                    <a:pt x="21" y="29"/>
                  </a:lnTo>
                  <a:lnTo>
                    <a:pt x="21" y="28"/>
                  </a:lnTo>
                  <a:lnTo>
                    <a:pt x="22" y="27"/>
                  </a:lnTo>
                  <a:lnTo>
                    <a:pt x="23" y="25"/>
                  </a:lnTo>
                  <a:lnTo>
                    <a:pt x="23" y="24"/>
                  </a:lnTo>
                  <a:lnTo>
                    <a:pt x="21" y="24"/>
                  </a:lnTo>
                  <a:lnTo>
                    <a:pt x="22" y="23"/>
                  </a:lnTo>
                  <a:lnTo>
                    <a:pt x="22" y="23"/>
                  </a:lnTo>
                  <a:lnTo>
                    <a:pt x="22" y="21"/>
                  </a:lnTo>
                  <a:lnTo>
                    <a:pt x="25" y="21"/>
                  </a:lnTo>
                  <a:lnTo>
                    <a:pt x="25" y="19"/>
                  </a:lnTo>
                  <a:lnTo>
                    <a:pt x="24" y="17"/>
                  </a:lnTo>
                  <a:lnTo>
                    <a:pt x="24" y="20"/>
                  </a:lnTo>
                  <a:lnTo>
                    <a:pt x="23" y="19"/>
                  </a:lnTo>
                  <a:lnTo>
                    <a:pt x="22" y="20"/>
                  </a:lnTo>
                  <a:lnTo>
                    <a:pt x="21" y="22"/>
                  </a:lnTo>
                  <a:lnTo>
                    <a:pt x="20" y="22"/>
                  </a:lnTo>
                  <a:lnTo>
                    <a:pt x="18" y="23"/>
                  </a:lnTo>
                  <a:lnTo>
                    <a:pt x="16" y="25"/>
                  </a:lnTo>
                  <a:lnTo>
                    <a:pt x="19" y="25"/>
                  </a:lnTo>
                  <a:lnTo>
                    <a:pt x="16" y="26"/>
                  </a:lnTo>
                  <a:lnTo>
                    <a:pt x="15" y="25"/>
                  </a:lnTo>
                  <a:lnTo>
                    <a:pt x="18" y="22"/>
                  </a:lnTo>
                  <a:lnTo>
                    <a:pt x="19" y="21"/>
                  </a:lnTo>
                  <a:lnTo>
                    <a:pt x="21" y="19"/>
                  </a:lnTo>
                  <a:lnTo>
                    <a:pt x="22" y="20"/>
                  </a:lnTo>
                  <a:lnTo>
                    <a:pt x="23" y="19"/>
                  </a:lnTo>
                  <a:lnTo>
                    <a:pt x="24" y="16"/>
                  </a:lnTo>
                  <a:lnTo>
                    <a:pt x="24" y="15"/>
                  </a:lnTo>
                  <a:lnTo>
                    <a:pt x="23" y="16"/>
                  </a:lnTo>
                  <a:lnTo>
                    <a:pt x="22" y="16"/>
                  </a:lnTo>
                  <a:lnTo>
                    <a:pt x="23" y="14"/>
                  </a:lnTo>
                  <a:lnTo>
                    <a:pt x="22" y="14"/>
                  </a:lnTo>
                  <a:lnTo>
                    <a:pt x="22" y="16"/>
                  </a:lnTo>
                  <a:lnTo>
                    <a:pt x="21" y="16"/>
                  </a:lnTo>
                  <a:lnTo>
                    <a:pt x="21" y="14"/>
                  </a:lnTo>
                  <a:lnTo>
                    <a:pt x="21" y="14"/>
                  </a:lnTo>
                  <a:lnTo>
                    <a:pt x="20" y="15"/>
                  </a:lnTo>
                  <a:lnTo>
                    <a:pt x="19" y="13"/>
                  </a:lnTo>
                  <a:lnTo>
                    <a:pt x="17" y="12"/>
                  </a:lnTo>
                  <a:lnTo>
                    <a:pt x="9" y="9"/>
                  </a:lnTo>
                  <a:lnTo>
                    <a:pt x="4" y="3"/>
                  </a:lnTo>
                  <a:lnTo>
                    <a:pt x="2" y="7"/>
                  </a:lnTo>
                  <a:lnTo>
                    <a:pt x="2" y="1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5" name="Freeform 57">
              <a:extLst>
                <a:ext uri="{FF2B5EF4-FFF2-40B4-BE49-F238E27FC236}">
                  <a16:creationId xmlns:a16="http://schemas.microsoft.com/office/drawing/2014/main" id="{51AC1BA0-82F7-41DA-1514-1668FE9AE942}"/>
                </a:ext>
              </a:extLst>
            </p:cNvPr>
            <p:cNvSpPr>
              <a:spLocks/>
            </p:cNvSpPr>
            <p:nvPr/>
          </p:nvSpPr>
          <p:spPr bwMode="auto">
            <a:xfrm>
              <a:off x="1666875" y="1663700"/>
              <a:ext cx="38100" cy="47625"/>
            </a:xfrm>
            <a:custGeom>
              <a:avLst/>
              <a:gdLst/>
              <a:ahLst/>
              <a:cxnLst>
                <a:cxn ang="0">
                  <a:pos x="0" y="2"/>
                </a:cxn>
                <a:cxn ang="0">
                  <a:pos x="3" y="0"/>
                </a:cxn>
                <a:cxn ang="0">
                  <a:pos x="4" y="2"/>
                </a:cxn>
                <a:cxn ang="0">
                  <a:pos x="3" y="5"/>
                </a:cxn>
                <a:cxn ang="0">
                  <a:pos x="0" y="2"/>
                </a:cxn>
              </a:cxnLst>
              <a:rect l="0" t="0" r="r" b="b"/>
              <a:pathLst>
                <a:path w="4" h="5">
                  <a:moveTo>
                    <a:pt x="0" y="2"/>
                  </a:moveTo>
                  <a:lnTo>
                    <a:pt x="3" y="0"/>
                  </a:lnTo>
                  <a:lnTo>
                    <a:pt x="4" y="2"/>
                  </a:lnTo>
                  <a:lnTo>
                    <a:pt x="3" y="5"/>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6" name="Freeform 58">
              <a:extLst>
                <a:ext uri="{FF2B5EF4-FFF2-40B4-BE49-F238E27FC236}">
                  <a16:creationId xmlns:a16="http://schemas.microsoft.com/office/drawing/2014/main" id="{B62A0D34-E1D9-FA63-EF33-E2E75EB28E2C}"/>
                </a:ext>
              </a:extLst>
            </p:cNvPr>
            <p:cNvSpPr>
              <a:spLocks/>
            </p:cNvSpPr>
            <p:nvPr/>
          </p:nvSpPr>
          <p:spPr bwMode="auto">
            <a:xfrm>
              <a:off x="1695450" y="1720850"/>
              <a:ext cx="28575" cy="66675"/>
            </a:xfrm>
            <a:custGeom>
              <a:avLst/>
              <a:gdLst/>
              <a:ahLst/>
              <a:cxnLst>
                <a:cxn ang="0">
                  <a:pos x="0" y="2"/>
                </a:cxn>
                <a:cxn ang="0">
                  <a:pos x="1" y="0"/>
                </a:cxn>
                <a:cxn ang="0">
                  <a:pos x="3" y="1"/>
                </a:cxn>
                <a:cxn ang="0">
                  <a:pos x="2" y="7"/>
                </a:cxn>
                <a:cxn ang="0">
                  <a:pos x="0" y="2"/>
                </a:cxn>
              </a:cxnLst>
              <a:rect l="0" t="0" r="r" b="b"/>
              <a:pathLst>
                <a:path w="3" h="7">
                  <a:moveTo>
                    <a:pt x="0" y="2"/>
                  </a:moveTo>
                  <a:lnTo>
                    <a:pt x="1" y="0"/>
                  </a:lnTo>
                  <a:lnTo>
                    <a:pt x="3" y="1"/>
                  </a:lnTo>
                  <a:lnTo>
                    <a:pt x="2" y="7"/>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7" name="Freeform 59">
              <a:extLst>
                <a:ext uri="{FF2B5EF4-FFF2-40B4-BE49-F238E27FC236}">
                  <a16:creationId xmlns:a16="http://schemas.microsoft.com/office/drawing/2014/main" id="{B1FAA692-5C69-B5D7-B5B1-FEF6B0E59843}"/>
                </a:ext>
              </a:extLst>
            </p:cNvPr>
            <p:cNvSpPr>
              <a:spLocks/>
            </p:cNvSpPr>
            <p:nvPr/>
          </p:nvSpPr>
          <p:spPr bwMode="auto">
            <a:xfrm>
              <a:off x="6219825" y="3244850"/>
              <a:ext cx="571500" cy="561975"/>
            </a:xfrm>
            <a:custGeom>
              <a:avLst/>
              <a:gdLst/>
              <a:ahLst/>
              <a:cxnLst>
                <a:cxn ang="0">
                  <a:pos x="0" y="41"/>
                </a:cxn>
                <a:cxn ang="0">
                  <a:pos x="2" y="49"/>
                </a:cxn>
                <a:cxn ang="0">
                  <a:pos x="5" y="52"/>
                </a:cxn>
                <a:cxn ang="0">
                  <a:pos x="10" y="55"/>
                </a:cxn>
                <a:cxn ang="0">
                  <a:pos x="13" y="59"/>
                </a:cxn>
                <a:cxn ang="0">
                  <a:pos x="18" y="57"/>
                </a:cxn>
                <a:cxn ang="0">
                  <a:pos x="20" y="58"/>
                </a:cxn>
                <a:cxn ang="0">
                  <a:pos x="23" y="57"/>
                </a:cxn>
                <a:cxn ang="0">
                  <a:pos x="25" y="55"/>
                </a:cxn>
                <a:cxn ang="0">
                  <a:pos x="30" y="54"/>
                </a:cxn>
                <a:cxn ang="0">
                  <a:pos x="33" y="50"/>
                </a:cxn>
                <a:cxn ang="0">
                  <a:pos x="31" y="49"/>
                </a:cxn>
                <a:cxn ang="0">
                  <a:pos x="36" y="38"/>
                </a:cxn>
                <a:cxn ang="0">
                  <a:pos x="37" y="32"/>
                </a:cxn>
                <a:cxn ang="0">
                  <a:pos x="42" y="35"/>
                </a:cxn>
                <a:cxn ang="0">
                  <a:pos x="44" y="28"/>
                </a:cxn>
                <a:cxn ang="0">
                  <a:pos x="47" y="28"/>
                </a:cxn>
                <a:cxn ang="0">
                  <a:pos x="50" y="22"/>
                </a:cxn>
                <a:cxn ang="0">
                  <a:pos x="51" y="15"/>
                </a:cxn>
                <a:cxn ang="0">
                  <a:pos x="58" y="19"/>
                </a:cxn>
                <a:cxn ang="0">
                  <a:pos x="60" y="16"/>
                </a:cxn>
                <a:cxn ang="0">
                  <a:pos x="58" y="13"/>
                </a:cxn>
                <a:cxn ang="0">
                  <a:pos x="54" y="11"/>
                </a:cxn>
                <a:cxn ang="0">
                  <a:pos x="51" y="12"/>
                </a:cxn>
                <a:cxn ang="0">
                  <a:pos x="49" y="14"/>
                </a:cxn>
                <a:cxn ang="0">
                  <a:pos x="42" y="16"/>
                </a:cxn>
                <a:cxn ang="0">
                  <a:pos x="37" y="22"/>
                </a:cxn>
                <a:cxn ang="0">
                  <a:pos x="36" y="13"/>
                </a:cxn>
                <a:cxn ang="0">
                  <a:pos x="23" y="15"/>
                </a:cxn>
                <a:cxn ang="0">
                  <a:pos x="20" y="0"/>
                </a:cxn>
                <a:cxn ang="0">
                  <a:pos x="18" y="1"/>
                </a:cxn>
                <a:cxn ang="0">
                  <a:pos x="20" y="4"/>
                </a:cxn>
                <a:cxn ang="0">
                  <a:pos x="18" y="18"/>
                </a:cxn>
                <a:cxn ang="0">
                  <a:pos x="16" y="21"/>
                </a:cxn>
                <a:cxn ang="0">
                  <a:pos x="9" y="26"/>
                </a:cxn>
                <a:cxn ang="0">
                  <a:pos x="7" y="32"/>
                </a:cxn>
                <a:cxn ang="0">
                  <a:pos x="5" y="30"/>
                </a:cxn>
                <a:cxn ang="0">
                  <a:pos x="4" y="37"/>
                </a:cxn>
                <a:cxn ang="0">
                  <a:pos x="0" y="41"/>
                </a:cxn>
              </a:cxnLst>
              <a:rect l="0" t="0" r="r" b="b"/>
              <a:pathLst>
                <a:path w="60" h="59">
                  <a:moveTo>
                    <a:pt x="0" y="41"/>
                  </a:moveTo>
                  <a:lnTo>
                    <a:pt x="2" y="49"/>
                  </a:lnTo>
                  <a:lnTo>
                    <a:pt x="5" y="52"/>
                  </a:lnTo>
                  <a:lnTo>
                    <a:pt x="10" y="55"/>
                  </a:lnTo>
                  <a:lnTo>
                    <a:pt x="13" y="59"/>
                  </a:lnTo>
                  <a:lnTo>
                    <a:pt x="18" y="57"/>
                  </a:lnTo>
                  <a:lnTo>
                    <a:pt x="20" y="58"/>
                  </a:lnTo>
                  <a:lnTo>
                    <a:pt x="23" y="57"/>
                  </a:lnTo>
                  <a:lnTo>
                    <a:pt x="25" y="55"/>
                  </a:lnTo>
                  <a:lnTo>
                    <a:pt x="30" y="54"/>
                  </a:lnTo>
                  <a:lnTo>
                    <a:pt x="33" y="50"/>
                  </a:lnTo>
                  <a:lnTo>
                    <a:pt x="31" y="49"/>
                  </a:lnTo>
                  <a:lnTo>
                    <a:pt x="36" y="38"/>
                  </a:lnTo>
                  <a:lnTo>
                    <a:pt x="37" y="32"/>
                  </a:lnTo>
                  <a:lnTo>
                    <a:pt x="42" y="35"/>
                  </a:lnTo>
                  <a:lnTo>
                    <a:pt x="44" y="28"/>
                  </a:lnTo>
                  <a:lnTo>
                    <a:pt x="47" y="28"/>
                  </a:lnTo>
                  <a:lnTo>
                    <a:pt x="50" y="22"/>
                  </a:lnTo>
                  <a:lnTo>
                    <a:pt x="51" y="15"/>
                  </a:lnTo>
                  <a:lnTo>
                    <a:pt x="58" y="19"/>
                  </a:lnTo>
                  <a:lnTo>
                    <a:pt x="60" y="16"/>
                  </a:lnTo>
                  <a:lnTo>
                    <a:pt x="58" y="13"/>
                  </a:lnTo>
                  <a:lnTo>
                    <a:pt x="54" y="11"/>
                  </a:lnTo>
                  <a:lnTo>
                    <a:pt x="51" y="12"/>
                  </a:lnTo>
                  <a:lnTo>
                    <a:pt x="49" y="14"/>
                  </a:lnTo>
                  <a:lnTo>
                    <a:pt x="42" y="16"/>
                  </a:lnTo>
                  <a:lnTo>
                    <a:pt x="37" y="22"/>
                  </a:lnTo>
                  <a:lnTo>
                    <a:pt x="36" y="13"/>
                  </a:lnTo>
                  <a:lnTo>
                    <a:pt x="23" y="15"/>
                  </a:lnTo>
                  <a:lnTo>
                    <a:pt x="20" y="0"/>
                  </a:lnTo>
                  <a:lnTo>
                    <a:pt x="18" y="1"/>
                  </a:lnTo>
                  <a:lnTo>
                    <a:pt x="20" y="4"/>
                  </a:lnTo>
                  <a:lnTo>
                    <a:pt x="18" y="18"/>
                  </a:lnTo>
                  <a:lnTo>
                    <a:pt x="16" y="21"/>
                  </a:lnTo>
                  <a:lnTo>
                    <a:pt x="9" y="26"/>
                  </a:lnTo>
                  <a:lnTo>
                    <a:pt x="7" y="32"/>
                  </a:lnTo>
                  <a:lnTo>
                    <a:pt x="5" y="30"/>
                  </a:lnTo>
                  <a:lnTo>
                    <a:pt x="4" y="37"/>
                  </a:lnTo>
                  <a:lnTo>
                    <a:pt x="0" y="4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8" name="Freeform 60">
              <a:extLst>
                <a:ext uri="{FF2B5EF4-FFF2-40B4-BE49-F238E27FC236}">
                  <a16:creationId xmlns:a16="http://schemas.microsoft.com/office/drawing/2014/main" id="{B47E0518-7861-5E36-3A7F-986FB2CF58FE}"/>
                </a:ext>
              </a:extLst>
            </p:cNvPr>
            <p:cNvSpPr>
              <a:spLocks/>
            </p:cNvSpPr>
            <p:nvPr/>
          </p:nvSpPr>
          <p:spPr bwMode="auto">
            <a:xfrm>
              <a:off x="4895850" y="2359025"/>
              <a:ext cx="676275" cy="714375"/>
            </a:xfrm>
            <a:custGeom>
              <a:avLst/>
              <a:gdLst/>
              <a:ahLst/>
              <a:cxnLst>
                <a:cxn ang="0">
                  <a:pos x="0" y="23"/>
                </a:cxn>
                <a:cxn ang="0">
                  <a:pos x="2" y="28"/>
                </a:cxn>
                <a:cxn ang="0">
                  <a:pos x="2" y="37"/>
                </a:cxn>
                <a:cxn ang="0">
                  <a:pos x="10" y="43"/>
                </a:cxn>
                <a:cxn ang="0">
                  <a:pos x="14" y="47"/>
                </a:cxn>
                <a:cxn ang="0">
                  <a:pos x="19" y="50"/>
                </a:cxn>
                <a:cxn ang="0">
                  <a:pos x="20" y="52"/>
                </a:cxn>
                <a:cxn ang="0">
                  <a:pos x="22" y="58"/>
                </a:cxn>
                <a:cxn ang="0">
                  <a:pos x="23" y="67"/>
                </a:cxn>
                <a:cxn ang="0">
                  <a:pos x="29" y="75"/>
                </a:cxn>
                <a:cxn ang="0">
                  <a:pos x="65" y="72"/>
                </a:cxn>
                <a:cxn ang="0">
                  <a:pos x="63" y="61"/>
                </a:cxn>
                <a:cxn ang="0">
                  <a:pos x="64" y="49"/>
                </a:cxn>
                <a:cxn ang="0">
                  <a:pos x="66" y="43"/>
                </a:cxn>
                <a:cxn ang="0">
                  <a:pos x="66" y="39"/>
                </a:cxn>
                <a:cxn ang="0">
                  <a:pos x="70" y="28"/>
                </a:cxn>
                <a:cxn ang="0">
                  <a:pos x="71" y="25"/>
                </a:cxn>
                <a:cxn ang="0">
                  <a:pos x="70" y="24"/>
                </a:cxn>
                <a:cxn ang="0">
                  <a:pos x="68" y="27"/>
                </a:cxn>
                <a:cxn ang="0">
                  <a:pos x="66" y="32"/>
                </a:cxn>
                <a:cxn ang="0">
                  <a:pos x="63" y="33"/>
                </a:cxn>
                <a:cxn ang="0">
                  <a:pos x="62" y="36"/>
                </a:cxn>
                <a:cxn ang="0">
                  <a:pos x="59" y="38"/>
                </a:cxn>
                <a:cxn ang="0">
                  <a:pos x="60" y="35"/>
                </a:cxn>
                <a:cxn ang="0">
                  <a:pos x="61" y="31"/>
                </a:cxn>
                <a:cxn ang="0">
                  <a:pos x="63" y="30"/>
                </a:cxn>
                <a:cxn ang="0">
                  <a:pos x="64" y="28"/>
                </a:cxn>
                <a:cxn ang="0">
                  <a:pos x="60" y="18"/>
                </a:cxn>
                <a:cxn ang="0">
                  <a:pos x="57" y="17"/>
                </a:cxn>
                <a:cxn ang="0">
                  <a:pos x="56" y="15"/>
                </a:cxn>
                <a:cxn ang="0">
                  <a:pos x="49" y="14"/>
                </a:cxn>
                <a:cxn ang="0">
                  <a:pos x="35" y="10"/>
                </a:cxn>
                <a:cxn ang="0">
                  <a:pos x="29" y="6"/>
                </a:cxn>
                <a:cxn ang="0">
                  <a:pos x="25" y="4"/>
                </a:cxn>
                <a:cxn ang="0">
                  <a:pos x="23" y="6"/>
                </a:cxn>
                <a:cxn ang="0">
                  <a:pos x="23" y="5"/>
                </a:cxn>
                <a:cxn ang="0">
                  <a:pos x="24" y="4"/>
                </a:cxn>
                <a:cxn ang="0">
                  <a:pos x="24" y="3"/>
                </a:cxn>
                <a:cxn ang="0">
                  <a:pos x="24" y="2"/>
                </a:cxn>
                <a:cxn ang="0">
                  <a:pos x="24" y="1"/>
                </a:cxn>
                <a:cxn ang="0">
                  <a:pos x="23" y="0"/>
                </a:cxn>
                <a:cxn ang="0">
                  <a:pos x="15" y="3"/>
                </a:cxn>
                <a:cxn ang="0">
                  <a:pos x="12" y="5"/>
                </a:cxn>
                <a:cxn ang="0">
                  <a:pos x="11" y="5"/>
                </a:cxn>
                <a:cxn ang="0">
                  <a:pos x="9" y="4"/>
                </a:cxn>
                <a:cxn ang="0">
                  <a:pos x="9" y="5"/>
                </a:cxn>
                <a:cxn ang="0">
                  <a:pos x="8" y="4"/>
                </a:cxn>
                <a:cxn ang="0">
                  <a:pos x="7" y="5"/>
                </a:cxn>
                <a:cxn ang="0">
                  <a:pos x="7" y="14"/>
                </a:cxn>
                <a:cxn ang="0">
                  <a:pos x="0" y="23"/>
                </a:cxn>
              </a:cxnLst>
              <a:rect l="0" t="0" r="r" b="b"/>
              <a:pathLst>
                <a:path w="71" h="75">
                  <a:moveTo>
                    <a:pt x="0" y="23"/>
                  </a:moveTo>
                  <a:lnTo>
                    <a:pt x="2" y="28"/>
                  </a:lnTo>
                  <a:lnTo>
                    <a:pt x="2" y="37"/>
                  </a:lnTo>
                  <a:lnTo>
                    <a:pt x="10" y="43"/>
                  </a:lnTo>
                  <a:lnTo>
                    <a:pt x="14" y="47"/>
                  </a:lnTo>
                  <a:lnTo>
                    <a:pt x="19" y="50"/>
                  </a:lnTo>
                  <a:lnTo>
                    <a:pt x="20" y="52"/>
                  </a:lnTo>
                  <a:lnTo>
                    <a:pt x="22" y="58"/>
                  </a:lnTo>
                  <a:lnTo>
                    <a:pt x="23" y="67"/>
                  </a:lnTo>
                  <a:lnTo>
                    <a:pt x="29" y="75"/>
                  </a:lnTo>
                  <a:lnTo>
                    <a:pt x="65" y="72"/>
                  </a:lnTo>
                  <a:lnTo>
                    <a:pt x="63" y="61"/>
                  </a:lnTo>
                  <a:lnTo>
                    <a:pt x="64" y="49"/>
                  </a:lnTo>
                  <a:lnTo>
                    <a:pt x="66" y="43"/>
                  </a:lnTo>
                  <a:lnTo>
                    <a:pt x="66" y="39"/>
                  </a:lnTo>
                  <a:lnTo>
                    <a:pt x="70" y="28"/>
                  </a:lnTo>
                  <a:lnTo>
                    <a:pt x="71" y="25"/>
                  </a:lnTo>
                  <a:lnTo>
                    <a:pt x="70" y="24"/>
                  </a:lnTo>
                  <a:lnTo>
                    <a:pt x="68" y="27"/>
                  </a:lnTo>
                  <a:lnTo>
                    <a:pt x="66" y="32"/>
                  </a:lnTo>
                  <a:lnTo>
                    <a:pt x="63" y="33"/>
                  </a:lnTo>
                  <a:lnTo>
                    <a:pt x="62" y="36"/>
                  </a:lnTo>
                  <a:lnTo>
                    <a:pt x="59" y="38"/>
                  </a:lnTo>
                  <a:lnTo>
                    <a:pt x="60" y="35"/>
                  </a:lnTo>
                  <a:lnTo>
                    <a:pt x="61" y="31"/>
                  </a:lnTo>
                  <a:lnTo>
                    <a:pt x="63" y="30"/>
                  </a:lnTo>
                  <a:lnTo>
                    <a:pt x="64" y="28"/>
                  </a:lnTo>
                  <a:lnTo>
                    <a:pt x="60" y="18"/>
                  </a:lnTo>
                  <a:lnTo>
                    <a:pt x="57" y="17"/>
                  </a:lnTo>
                  <a:lnTo>
                    <a:pt x="56" y="15"/>
                  </a:lnTo>
                  <a:lnTo>
                    <a:pt x="49" y="14"/>
                  </a:lnTo>
                  <a:lnTo>
                    <a:pt x="35" y="10"/>
                  </a:lnTo>
                  <a:lnTo>
                    <a:pt x="29" y="6"/>
                  </a:lnTo>
                  <a:lnTo>
                    <a:pt x="25" y="4"/>
                  </a:lnTo>
                  <a:lnTo>
                    <a:pt x="23" y="6"/>
                  </a:lnTo>
                  <a:lnTo>
                    <a:pt x="23" y="5"/>
                  </a:lnTo>
                  <a:lnTo>
                    <a:pt x="24" y="4"/>
                  </a:lnTo>
                  <a:lnTo>
                    <a:pt x="24" y="3"/>
                  </a:lnTo>
                  <a:lnTo>
                    <a:pt x="24" y="2"/>
                  </a:lnTo>
                  <a:lnTo>
                    <a:pt x="24" y="1"/>
                  </a:lnTo>
                  <a:lnTo>
                    <a:pt x="23" y="0"/>
                  </a:lnTo>
                  <a:lnTo>
                    <a:pt x="15" y="3"/>
                  </a:lnTo>
                  <a:lnTo>
                    <a:pt x="12" y="5"/>
                  </a:lnTo>
                  <a:lnTo>
                    <a:pt x="11" y="5"/>
                  </a:lnTo>
                  <a:lnTo>
                    <a:pt x="9" y="4"/>
                  </a:lnTo>
                  <a:lnTo>
                    <a:pt x="9" y="5"/>
                  </a:lnTo>
                  <a:lnTo>
                    <a:pt x="8" y="4"/>
                  </a:lnTo>
                  <a:lnTo>
                    <a:pt x="7" y="5"/>
                  </a:lnTo>
                  <a:lnTo>
                    <a:pt x="7" y="14"/>
                  </a:lnTo>
                  <a:lnTo>
                    <a:pt x="0" y="2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69" name="Freeform 61">
              <a:extLst>
                <a:ext uri="{FF2B5EF4-FFF2-40B4-BE49-F238E27FC236}">
                  <a16:creationId xmlns:a16="http://schemas.microsoft.com/office/drawing/2014/main" id="{9940D64A-ADB2-6B1F-C6E8-E65AFA924E76}"/>
                </a:ext>
              </a:extLst>
            </p:cNvPr>
            <p:cNvSpPr>
              <a:spLocks/>
            </p:cNvSpPr>
            <p:nvPr/>
          </p:nvSpPr>
          <p:spPr bwMode="auto">
            <a:xfrm>
              <a:off x="2733675" y="2540000"/>
              <a:ext cx="895350" cy="742950"/>
            </a:xfrm>
            <a:custGeom>
              <a:avLst/>
              <a:gdLst/>
              <a:ahLst/>
              <a:cxnLst>
                <a:cxn ang="0">
                  <a:pos x="0" y="67"/>
                </a:cxn>
                <a:cxn ang="0">
                  <a:pos x="3" y="50"/>
                </a:cxn>
                <a:cxn ang="0">
                  <a:pos x="10" y="8"/>
                </a:cxn>
                <a:cxn ang="0">
                  <a:pos x="11" y="0"/>
                </a:cxn>
                <a:cxn ang="0">
                  <a:pos x="48" y="5"/>
                </a:cxn>
                <a:cxn ang="0">
                  <a:pos x="94" y="10"/>
                </a:cxn>
                <a:cxn ang="0">
                  <a:pos x="91" y="44"/>
                </a:cxn>
                <a:cxn ang="0">
                  <a:pos x="88" y="78"/>
                </a:cxn>
                <a:cxn ang="0">
                  <a:pos x="25" y="70"/>
                </a:cxn>
                <a:cxn ang="0">
                  <a:pos x="0" y="67"/>
                </a:cxn>
              </a:cxnLst>
              <a:rect l="0" t="0" r="r" b="b"/>
              <a:pathLst>
                <a:path w="94" h="78">
                  <a:moveTo>
                    <a:pt x="0" y="67"/>
                  </a:moveTo>
                  <a:lnTo>
                    <a:pt x="3" y="50"/>
                  </a:lnTo>
                  <a:lnTo>
                    <a:pt x="10" y="8"/>
                  </a:lnTo>
                  <a:lnTo>
                    <a:pt x="11" y="0"/>
                  </a:lnTo>
                  <a:lnTo>
                    <a:pt x="48" y="5"/>
                  </a:lnTo>
                  <a:lnTo>
                    <a:pt x="94" y="10"/>
                  </a:lnTo>
                  <a:lnTo>
                    <a:pt x="91" y="44"/>
                  </a:lnTo>
                  <a:lnTo>
                    <a:pt x="88" y="78"/>
                  </a:lnTo>
                  <a:lnTo>
                    <a:pt x="25" y="70"/>
                  </a:lnTo>
                  <a:lnTo>
                    <a:pt x="0" y="67"/>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sp>
          <p:nvSpPr>
            <p:cNvPr id="70" name="Freeform 62">
              <a:extLst>
                <a:ext uri="{FF2B5EF4-FFF2-40B4-BE49-F238E27FC236}">
                  <a16:creationId xmlns:a16="http://schemas.microsoft.com/office/drawing/2014/main" id="{3FB99F69-C52E-B15F-BC6B-A6706471BBD2}"/>
                </a:ext>
              </a:extLst>
            </p:cNvPr>
            <p:cNvSpPr>
              <a:spLocks/>
            </p:cNvSpPr>
            <p:nvPr/>
          </p:nvSpPr>
          <p:spPr bwMode="auto">
            <a:xfrm>
              <a:off x="7597775" y="6076950"/>
              <a:ext cx="238125" cy="95250"/>
            </a:xfrm>
            <a:custGeom>
              <a:avLst/>
              <a:gdLst/>
              <a:ahLst/>
              <a:cxnLst>
                <a:cxn ang="0">
                  <a:pos x="3" y="0"/>
                </a:cxn>
                <a:cxn ang="0">
                  <a:pos x="6" y="1"/>
                </a:cxn>
                <a:cxn ang="0">
                  <a:pos x="9" y="1"/>
                </a:cxn>
                <a:cxn ang="0">
                  <a:pos x="12" y="0"/>
                </a:cxn>
                <a:cxn ang="0">
                  <a:pos x="16" y="1"/>
                </a:cxn>
                <a:cxn ang="0">
                  <a:pos x="17" y="1"/>
                </a:cxn>
                <a:cxn ang="0">
                  <a:pos x="19" y="2"/>
                </a:cxn>
                <a:cxn ang="0">
                  <a:pos x="17" y="1"/>
                </a:cxn>
                <a:cxn ang="0">
                  <a:pos x="19" y="1"/>
                </a:cxn>
                <a:cxn ang="0">
                  <a:pos x="19" y="1"/>
                </a:cxn>
                <a:cxn ang="0">
                  <a:pos x="20" y="1"/>
                </a:cxn>
                <a:cxn ang="0">
                  <a:pos x="22" y="1"/>
                </a:cxn>
                <a:cxn ang="0">
                  <a:pos x="22" y="2"/>
                </a:cxn>
                <a:cxn ang="0">
                  <a:pos x="23" y="2"/>
                </a:cxn>
                <a:cxn ang="0">
                  <a:pos x="24" y="2"/>
                </a:cxn>
                <a:cxn ang="0">
                  <a:pos x="25" y="2"/>
                </a:cxn>
                <a:cxn ang="0">
                  <a:pos x="25" y="3"/>
                </a:cxn>
                <a:cxn ang="0">
                  <a:pos x="25" y="3"/>
                </a:cxn>
                <a:cxn ang="0">
                  <a:pos x="25" y="4"/>
                </a:cxn>
                <a:cxn ang="0">
                  <a:pos x="25" y="5"/>
                </a:cxn>
                <a:cxn ang="0">
                  <a:pos x="25" y="5"/>
                </a:cxn>
                <a:cxn ang="0">
                  <a:pos x="24" y="5"/>
                </a:cxn>
                <a:cxn ang="0">
                  <a:pos x="23" y="6"/>
                </a:cxn>
                <a:cxn ang="0">
                  <a:pos x="22" y="7"/>
                </a:cxn>
                <a:cxn ang="0">
                  <a:pos x="22" y="7"/>
                </a:cxn>
                <a:cxn ang="0">
                  <a:pos x="21" y="8"/>
                </a:cxn>
                <a:cxn ang="0">
                  <a:pos x="18" y="9"/>
                </a:cxn>
                <a:cxn ang="0">
                  <a:pos x="17" y="9"/>
                </a:cxn>
                <a:cxn ang="0">
                  <a:pos x="16" y="9"/>
                </a:cxn>
                <a:cxn ang="0">
                  <a:pos x="16" y="9"/>
                </a:cxn>
                <a:cxn ang="0">
                  <a:pos x="15" y="9"/>
                </a:cxn>
                <a:cxn ang="0">
                  <a:pos x="15" y="9"/>
                </a:cxn>
                <a:cxn ang="0">
                  <a:pos x="13" y="9"/>
                </a:cxn>
                <a:cxn ang="0">
                  <a:pos x="11" y="8"/>
                </a:cxn>
                <a:cxn ang="0">
                  <a:pos x="9" y="9"/>
                </a:cxn>
                <a:cxn ang="0">
                  <a:pos x="8" y="8"/>
                </a:cxn>
                <a:cxn ang="0">
                  <a:pos x="7" y="9"/>
                </a:cxn>
                <a:cxn ang="0">
                  <a:pos x="6" y="9"/>
                </a:cxn>
                <a:cxn ang="0">
                  <a:pos x="6" y="9"/>
                </a:cxn>
                <a:cxn ang="0">
                  <a:pos x="5" y="9"/>
                </a:cxn>
                <a:cxn ang="0">
                  <a:pos x="5" y="9"/>
                </a:cxn>
                <a:cxn ang="0">
                  <a:pos x="3" y="9"/>
                </a:cxn>
                <a:cxn ang="0">
                  <a:pos x="2" y="9"/>
                </a:cxn>
                <a:cxn ang="0">
                  <a:pos x="1" y="9"/>
                </a:cxn>
                <a:cxn ang="0">
                  <a:pos x="1" y="9"/>
                </a:cxn>
                <a:cxn ang="0">
                  <a:pos x="1" y="8"/>
                </a:cxn>
                <a:cxn ang="0">
                  <a:pos x="0" y="8"/>
                </a:cxn>
                <a:cxn ang="0">
                  <a:pos x="0" y="7"/>
                </a:cxn>
                <a:cxn ang="0">
                  <a:pos x="1" y="6"/>
                </a:cxn>
                <a:cxn ang="0">
                  <a:pos x="1" y="5"/>
                </a:cxn>
                <a:cxn ang="0">
                  <a:pos x="0" y="4"/>
                </a:cxn>
                <a:cxn ang="0">
                  <a:pos x="0" y="3"/>
                </a:cxn>
                <a:cxn ang="0">
                  <a:pos x="0" y="2"/>
                </a:cxn>
                <a:cxn ang="0">
                  <a:pos x="1" y="1"/>
                </a:cxn>
              </a:cxnLst>
              <a:rect l="0" t="0" r="r" b="b"/>
              <a:pathLst>
                <a:path w="25" h="10">
                  <a:moveTo>
                    <a:pt x="1" y="0"/>
                  </a:moveTo>
                  <a:lnTo>
                    <a:pt x="2" y="0"/>
                  </a:lnTo>
                  <a:lnTo>
                    <a:pt x="3" y="0"/>
                  </a:lnTo>
                  <a:lnTo>
                    <a:pt x="4" y="1"/>
                  </a:lnTo>
                  <a:lnTo>
                    <a:pt x="6" y="1"/>
                  </a:lnTo>
                  <a:lnTo>
                    <a:pt x="6" y="1"/>
                  </a:lnTo>
                  <a:lnTo>
                    <a:pt x="8" y="1"/>
                  </a:lnTo>
                  <a:lnTo>
                    <a:pt x="9" y="1"/>
                  </a:lnTo>
                  <a:lnTo>
                    <a:pt x="9" y="1"/>
                  </a:lnTo>
                  <a:lnTo>
                    <a:pt x="10" y="1"/>
                  </a:lnTo>
                  <a:lnTo>
                    <a:pt x="11" y="1"/>
                  </a:lnTo>
                  <a:lnTo>
                    <a:pt x="12" y="0"/>
                  </a:lnTo>
                  <a:lnTo>
                    <a:pt x="15" y="1"/>
                  </a:lnTo>
                  <a:lnTo>
                    <a:pt x="16" y="1"/>
                  </a:lnTo>
                  <a:lnTo>
                    <a:pt x="16" y="1"/>
                  </a:lnTo>
                  <a:lnTo>
                    <a:pt x="16" y="1"/>
                  </a:lnTo>
                  <a:lnTo>
                    <a:pt x="17" y="1"/>
                  </a:lnTo>
                  <a:lnTo>
                    <a:pt x="17" y="1"/>
                  </a:lnTo>
                  <a:lnTo>
                    <a:pt x="18" y="1"/>
                  </a:lnTo>
                  <a:lnTo>
                    <a:pt x="19" y="2"/>
                  </a:lnTo>
                  <a:lnTo>
                    <a:pt x="19" y="2"/>
                  </a:lnTo>
                  <a:lnTo>
                    <a:pt x="18" y="1"/>
                  </a:lnTo>
                  <a:lnTo>
                    <a:pt x="18" y="1"/>
                  </a:lnTo>
                  <a:lnTo>
                    <a:pt x="17" y="1"/>
                  </a:lnTo>
                  <a:lnTo>
                    <a:pt x="17" y="1"/>
                  </a:lnTo>
                  <a:lnTo>
                    <a:pt x="18" y="1"/>
                  </a:lnTo>
                  <a:lnTo>
                    <a:pt x="19" y="1"/>
                  </a:lnTo>
                  <a:lnTo>
                    <a:pt x="19" y="1"/>
                  </a:lnTo>
                  <a:lnTo>
                    <a:pt x="19" y="1"/>
                  </a:lnTo>
                  <a:lnTo>
                    <a:pt x="19" y="1"/>
                  </a:lnTo>
                  <a:lnTo>
                    <a:pt x="20" y="1"/>
                  </a:lnTo>
                  <a:lnTo>
                    <a:pt x="20" y="1"/>
                  </a:lnTo>
                  <a:lnTo>
                    <a:pt x="20" y="1"/>
                  </a:lnTo>
                  <a:lnTo>
                    <a:pt x="21" y="1"/>
                  </a:lnTo>
                  <a:lnTo>
                    <a:pt x="21" y="1"/>
                  </a:lnTo>
                  <a:lnTo>
                    <a:pt x="22" y="1"/>
                  </a:lnTo>
                  <a:lnTo>
                    <a:pt x="22" y="1"/>
                  </a:lnTo>
                  <a:lnTo>
                    <a:pt x="22" y="1"/>
                  </a:lnTo>
                  <a:lnTo>
                    <a:pt x="22" y="2"/>
                  </a:lnTo>
                  <a:lnTo>
                    <a:pt x="23" y="2"/>
                  </a:lnTo>
                  <a:lnTo>
                    <a:pt x="23" y="2"/>
                  </a:lnTo>
                  <a:lnTo>
                    <a:pt x="23" y="2"/>
                  </a:lnTo>
                  <a:lnTo>
                    <a:pt x="23" y="2"/>
                  </a:lnTo>
                  <a:lnTo>
                    <a:pt x="24" y="2"/>
                  </a:lnTo>
                  <a:lnTo>
                    <a:pt x="24" y="2"/>
                  </a:lnTo>
                  <a:lnTo>
                    <a:pt x="24" y="2"/>
                  </a:lnTo>
                  <a:lnTo>
                    <a:pt x="24" y="2"/>
                  </a:lnTo>
                  <a:lnTo>
                    <a:pt x="25" y="2"/>
                  </a:lnTo>
                  <a:lnTo>
                    <a:pt x="25" y="2"/>
                  </a:lnTo>
                  <a:lnTo>
                    <a:pt x="25" y="2"/>
                  </a:lnTo>
                  <a:lnTo>
                    <a:pt x="25" y="3"/>
                  </a:lnTo>
                  <a:lnTo>
                    <a:pt x="25" y="3"/>
                  </a:lnTo>
                  <a:lnTo>
                    <a:pt x="25" y="3"/>
                  </a:lnTo>
                  <a:lnTo>
                    <a:pt x="25" y="3"/>
                  </a:lnTo>
                  <a:lnTo>
                    <a:pt x="25" y="4"/>
                  </a:lnTo>
                  <a:lnTo>
                    <a:pt x="25" y="4"/>
                  </a:lnTo>
                  <a:lnTo>
                    <a:pt x="25" y="4"/>
                  </a:lnTo>
                  <a:lnTo>
                    <a:pt x="25" y="4"/>
                  </a:lnTo>
                  <a:lnTo>
                    <a:pt x="25" y="4"/>
                  </a:lnTo>
                  <a:lnTo>
                    <a:pt x="25" y="5"/>
                  </a:lnTo>
                  <a:lnTo>
                    <a:pt x="25" y="4"/>
                  </a:lnTo>
                  <a:lnTo>
                    <a:pt x="25" y="4"/>
                  </a:lnTo>
                  <a:lnTo>
                    <a:pt x="25" y="5"/>
                  </a:lnTo>
                  <a:lnTo>
                    <a:pt x="25" y="5"/>
                  </a:lnTo>
                  <a:lnTo>
                    <a:pt x="24" y="5"/>
                  </a:lnTo>
                  <a:lnTo>
                    <a:pt x="24" y="5"/>
                  </a:lnTo>
                  <a:lnTo>
                    <a:pt x="24" y="5"/>
                  </a:lnTo>
                  <a:lnTo>
                    <a:pt x="24" y="5"/>
                  </a:lnTo>
                  <a:lnTo>
                    <a:pt x="23" y="6"/>
                  </a:lnTo>
                  <a:lnTo>
                    <a:pt x="23" y="6"/>
                  </a:lnTo>
                  <a:lnTo>
                    <a:pt x="22" y="6"/>
                  </a:lnTo>
                  <a:lnTo>
                    <a:pt x="22" y="7"/>
                  </a:lnTo>
                  <a:lnTo>
                    <a:pt x="22" y="7"/>
                  </a:lnTo>
                  <a:lnTo>
                    <a:pt x="22" y="7"/>
                  </a:lnTo>
                  <a:lnTo>
                    <a:pt x="22" y="7"/>
                  </a:lnTo>
                  <a:lnTo>
                    <a:pt x="22" y="8"/>
                  </a:lnTo>
                  <a:lnTo>
                    <a:pt x="22" y="8"/>
                  </a:lnTo>
                  <a:lnTo>
                    <a:pt x="21" y="8"/>
                  </a:lnTo>
                  <a:lnTo>
                    <a:pt x="20" y="9"/>
                  </a:lnTo>
                  <a:lnTo>
                    <a:pt x="19" y="9"/>
                  </a:lnTo>
                  <a:lnTo>
                    <a:pt x="18" y="9"/>
                  </a:lnTo>
                  <a:lnTo>
                    <a:pt x="18" y="9"/>
                  </a:lnTo>
                  <a:lnTo>
                    <a:pt x="17" y="9"/>
                  </a:lnTo>
                  <a:lnTo>
                    <a:pt x="17" y="9"/>
                  </a:lnTo>
                  <a:lnTo>
                    <a:pt x="16" y="9"/>
                  </a:lnTo>
                  <a:lnTo>
                    <a:pt x="16" y="9"/>
                  </a:lnTo>
                  <a:lnTo>
                    <a:pt x="16" y="9"/>
                  </a:lnTo>
                  <a:lnTo>
                    <a:pt x="16" y="9"/>
                  </a:lnTo>
                  <a:lnTo>
                    <a:pt x="16" y="9"/>
                  </a:lnTo>
                  <a:lnTo>
                    <a:pt x="16" y="9"/>
                  </a:lnTo>
                  <a:lnTo>
                    <a:pt x="16" y="9"/>
                  </a:lnTo>
                  <a:lnTo>
                    <a:pt x="16" y="9"/>
                  </a:lnTo>
                  <a:lnTo>
                    <a:pt x="15" y="9"/>
                  </a:lnTo>
                  <a:lnTo>
                    <a:pt x="15" y="9"/>
                  </a:lnTo>
                  <a:lnTo>
                    <a:pt x="15" y="9"/>
                  </a:lnTo>
                  <a:lnTo>
                    <a:pt x="15" y="9"/>
                  </a:lnTo>
                  <a:lnTo>
                    <a:pt x="14" y="9"/>
                  </a:lnTo>
                  <a:lnTo>
                    <a:pt x="14" y="9"/>
                  </a:lnTo>
                  <a:lnTo>
                    <a:pt x="13" y="9"/>
                  </a:lnTo>
                  <a:lnTo>
                    <a:pt x="13" y="9"/>
                  </a:lnTo>
                  <a:lnTo>
                    <a:pt x="12" y="9"/>
                  </a:lnTo>
                  <a:lnTo>
                    <a:pt x="11" y="8"/>
                  </a:lnTo>
                  <a:lnTo>
                    <a:pt x="10" y="9"/>
                  </a:lnTo>
                  <a:lnTo>
                    <a:pt x="10" y="9"/>
                  </a:lnTo>
                  <a:lnTo>
                    <a:pt x="9" y="9"/>
                  </a:lnTo>
                  <a:lnTo>
                    <a:pt x="9" y="9"/>
                  </a:lnTo>
                  <a:lnTo>
                    <a:pt x="8" y="9"/>
                  </a:lnTo>
                  <a:lnTo>
                    <a:pt x="8" y="8"/>
                  </a:lnTo>
                  <a:lnTo>
                    <a:pt x="8" y="8"/>
                  </a:lnTo>
                  <a:lnTo>
                    <a:pt x="7" y="9"/>
                  </a:lnTo>
                  <a:lnTo>
                    <a:pt x="7" y="9"/>
                  </a:lnTo>
                  <a:lnTo>
                    <a:pt x="7" y="8"/>
                  </a:lnTo>
                  <a:lnTo>
                    <a:pt x="7" y="8"/>
                  </a:lnTo>
                  <a:lnTo>
                    <a:pt x="6" y="9"/>
                  </a:lnTo>
                  <a:lnTo>
                    <a:pt x="6" y="9"/>
                  </a:lnTo>
                  <a:lnTo>
                    <a:pt x="7" y="9"/>
                  </a:lnTo>
                  <a:lnTo>
                    <a:pt x="6" y="9"/>
                  </a:lnTo>
                  <a:lnTo>
                    <a:pt x="6" y="9"/>
                  </a:lnTo>
                  <a:lnTo>
                    <a:pt x="6" y="9"/>
                  </a:lnTo>
                  <a:lnTo>
                    <a:pt x="5" y="9"/>
                  </a:lnTo>
                  <a:lnTo>
                    <a:pt x="5" y="9"/>
                  </a:lnTo>
                  <a:lnTo>
                    <a:pt x="5" y="9"/>
                  </a:lnTo>
                  <a:lnTo>
                    <a:pt x="5" y="9"/>
                  </a:lnTo>
                  <a:lnTo>
                    <a:pt x="5" y="10"/>
                  </a:lnTo>
                  <a:lnTo>
                    <a:pt x="4" y="10"/>
                  </a:lnTo>
                  <a:lnTo>
                    <a:pt x="3" y="9"/>
                  </a:lnTo>
                  <a:lnTo>
                    <a:pt x="3" y="9"/>
                  </a:lnTo>
                  <a:lnTo>
                    <a:pt x="2" y="9"/>
                  </a:lnTo>
                  <a:lnTo>
                    <a:pt x="2" y="9"/>
                  </a:lnTo>
                  <a:lnTo>
                    <a:pt x="2" y="9"/>
                  </a:lnTo>
                  <a:lnTo>
                    <a:pt x="1" y="9"/>
                  </a:lnTo>
                  <a:lnTo>
                    <a:pt x="1" y="9"/>
                  </a:lnTo>
                  <a:lnTo>
                    <a:pt x="1" y="9"/>
                  </a:lnTo>
                  <a:lnTo>
                    <a:pt x="1" y="10"/>
                  </a:lnTo>
                  <a:lnTo>
                    <a:pt x="1" y="9"/>
                  </a:lnTo>
                  <a:lnTo>
                    <a:pt x="0" y="9"/>
                  </a:lnTo>
                  <a:lnTo>
                    <a:pt x="0" y="9"/>
                  </a:lnTo>
                  <a:lnTo>
                    <a:pt x="1" y="8"/>
                  </a:lnTo>
                  <a:lnTo>
                    <a:pt x="1" y="8"/>
                  </a:lnTo>
                  <a:lnTo>
                    <a:pt x="1" y="8"/>
                  </a:lnTo>
                  <a:lnTo>
                    <a:pt x="0" y="8"/>
                  </a:lnTo>
                  <a:lnTo>
                    <a:pt x="0" y="7"/>
                  </a:lnTo>
                  <a:lnTo>
                    <a:pt x="1" y="7"/>
                  </a:lnTo>
                  <a:lnTo>
                    <a:pt x="0" y="7"/>
                  </a:lnTo>
                  <a:lnTo>
                    <a:pt x="1" y="7"/>
                  </a:lnTo>
                  <a:lnTo>
                    <a:pt x="1" y="6"/>
                  </a:lnTo>
                  <a:lnTo>
                    <a:pt x="1" y="6"/>
                  </a:lnTo>
                  <a:lnTo>
                    <a:pt x="1" y="6"/>
                  </a:lnTo>
                  <a:lnTo>
                    <a:pt x="1" y="5"/>
                  </a:lnTo>
                  <a:lnTo>
                    <a:pt x="1" y="5"/>
                  </a:lnTo>
                  <a:lnTo>
                    <a:pt x="1" y="5"/>
                  </a:lnTo>
                  <a:lnTo>
                    <a:pt x="1" y="4"/>
                  </a:lnTo>
                  <a:lnTo>
                    <a:pt x="0" y="4"/>
                  </a:lnTo>
                  <a:lnTo>
                    <a:pt x="0" y="4"/>
                  </a:lnTo>
                  <a:lnTo>
                    <a:pt x="0" y="3"/>
                  </a:lnTo>
                  <a:lnTo>
                    <a:pt x="0" y="3"/>
                  </a:lnTo>
                  <a:lnTo>
                    <a:pt x="0" y="3"/>
                  </a:lnTo>
                  <a:lnTo>
                    <a:pt x="0" y="2"/>
                  </a:lnTo>
                  <a:lnTo>
                    <a:pt x="0" y="2"/>
                  </a:lnTo>
                  <a:lnTo>
                    <a:pt x="1" y="2"/>
                  </a:lnTo>
                  <a:lnTo>
                    <a:pt x="1" y="2"/>
                  </a:lnTo>
                  <a:lnTo>
                    <a:pt x="1" y="1"/>
                  </a:lnTo>
                  <a:lnTo>
                    <a:pt x="1" y="0"/>
                  </a:lnTo>
                  <a:lnTo>
                    <a:pt x="1" y="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endParaRPr lang="en-US" sz="2133" kern="0">
                <a:solidFill>
                  <a:schemeClr val="bg1"/>
                </a:solidFill>
                <a:latin typeface="Calibri"/>
              </a:endParaRPr>
            </a:p>
          </p:txBody>
        </p:sp>
      </p:grpSp>
      <p:grpSp>
        <p:nvGrpSpPr>
          <p:cNvPr id="71" name="Group 70" descr="Map displaying 19 U.S. cities participating in National HIV Behavioral Surveillance in 2025. ">
            <a:extLst>
              <a:ext uri="{FF2B5EF4-FFF2-40B4-BE49-F238E27FC236}">
                <a16:creationId xmlns:a16="http://schemas.microsoft.com/office/drawing/2014/main" id="{61911FB7-20C2-0CF7-FDAC-59854F245273}"/>
              </a:ext>
            </a:extLst>
          </p:cNvPr>
          <p:cNvGrpSpPr/>
          <p:nvPr/>
        </p:nvGrpSpPr>
        <p:grpSpPr>
          <a:xfrm>
            <a:off x="1000555" y="1639654"/>
            <a:ext cx="10639757" cy="4956197"/>
            <a:chOff x="-459877" y="1407500"/>
            <a:chExt cx="10054645" cy="4956193"/>
          </a:xfrm>
        </p:grpSpPr>
        <p:grpSp>
          <p:nvGrpSpPr>
            <p:cNvPr id="72" name="Group 71">
              <a:extLst>
                <a:ext uri="{FF2B5EF4-FFF2-40B4-BE49-F238E27FC236}">
                  <a16:creationId xmlns:a16="http://schemas.microsoft.com/office/drawing/2014/main" id="{6D355C20-2251-8C56-1513-15AB7B87B456}"/>
                </a:ext>
              </a:extLst>
            </p:cNvPr>
            <p:cNvGrpSpPr/>
            <p:nvPr/>
          </p:nvGrpSpPr>
          <p:grpSpPr>
            <a:xfrm>
              <a:off x="-459877" y="1407500"/>
              <a:ext cx="10054645" cy="4956193"/>
              <a:chOff x="-459877" y="1407500"/>
              <a:chExt cx="10054645" cy="4956193"/>
            </a:xfrm>
          </p:grpSpPr>
          <p:grpSp>
            <p:nvGrpSpPr>
              <p:cNvPr id="75" name="Group 74">
                <a:extLst>
                  <a:ext uri="{FF2B5EF4-FFF2-40B4-BE49-F238E27FC236}">
                    <a16:creationId xmlns:a16="http://schemas.microsoft.com/office/drawing/2014/main" id="{B84E9698-2692-9F6B-45F4-010880E9A201}"/>
                  </a:ext>
                </a:extLst>
              </p:cNvPr>
              <p:cNvGrpSpPr>
                <a:grpSpLocks noChangeAspect="1"/>
              </p:cNvGrpSpPr>
              <p:nvPr/>
            </p:nvGrpSpPr>
            <p:grpSpPr>
              <a:xfrm>
                <a:off x="-459877" y="1407500"/>
                <a:ext cx="10054645" cy="4956193"/>
                <a:chOff x="-99799" y="1624583"/>
                <a:chExt cx="9900356" cy="4880137"/>
              </a:xfrm>
            </p:grpSpPr>
            <p:grpSp>
              <p:nvGrpSpPr>
                <p:cNvPr id="81" name="Group 80">
                  <a:extLst>
                    <a:ext uri="{FF2B5EF4-FFF2-40B4-BE49-F238E27FC236}">
                      <a16:creationId xmlns:a16="http://schemas.microsoft.com/office/drawing/2014/main" id="{5393C206-A517-E8B3-3FB4-1B4D6092D06F}"/>
                    </a:ext>
                  </a:extLst>
                </p:cNvPr>
                <p:cNvGrpSpPr/>
                <p:nvPr/>
              </p:nvGrpSpPr>
              <p:grpSpPr>
                <a:xfrm>
                  <a:off x="-99799" y="1624583"/>
                  <a:ext cx="9900356" cy="4880137"/>
                  <a:chOff x="-99799" y="1609561"/>
                  <a:chExt cx="9900356" cy="4880137"/>
                </a:xfrm>
              </p:grpSpPr>
              <p:sp>
                <p:nvSpPr>
                  <p:cNvPr id="84" name="Text Box 70">
                    <a:extLst>
                      <a:ext uri="{FF2B5EF4-FFF2-40B4-BE49-F238E27FC236}">
                        <a16:creationId xmlns:a16="http://schemas.microsoft.com/office/drawing/2014/main" id="{FB7A2703-5876-CDF6-5ADD-716F9C63A415}"/>
                      </a:ext>
                    </a:extLst>
                  </p:cNvPr>
                  <p:cNvSpPr txBox="1">
                    <a:spLocks noChangeArrowheads="1"/>
                  </p:cNvSpPr>
                  <p:nvPr/>
                </p:nvSpPr>
                <p:spPr bwMode="auto">
                  <a:xfrm>
                    <a:off x="6380510" y="4537824"/>
                    <a:ext cx="828915" cy="323256"/>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Atlanta</a:t>
                    </a:r>
                  </a:p>
                </p:txBody>
              </p:sp>
              <p:sp>
                <p:nvSpPr>
                  <p:cNvPr id="85" name="Text Box 73">
                    <a:extLst>
                      <a:ext uri="{FF2B5EF4-FFF2-40B4-BE49-F238E27FC236}">
                        <a16:creationId xmlns:a16="http://schemas.microsoft.com/office/drawing/2014/main" id="{5F6D31FE-94AF-5CD8-479B-9CC1C1BA6572}"/>
                      </a:ext>
                    </a:extLst>
                  </p:cNvPr>
                  <p:cNvSpPr txBox="1">
                    <a:spLocks noChangeArrowheads="1"/>
                  </p:cNvSpPr>
                  <p:nvPr/>
                </p:nvSpPr>
                <p:spPr bwMode="auto">
                  <a:xfrm>
                    <a:off x="8071174" y="6166442"/>
                    <a:ext cx="904411" cy="323256"/>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defTabSz="914377" eaLnBrk="1" fontAlgn="auto" hangingPunct="1">
                      <a:spcBef>
                        <a:spcPts val="0"/>
                      </a:spcBef>
                      <a:spcAft>
                        <a:spcPts val="0"/>
                      </a:spcAft>
                      <a:defRPr/>
                    </a:pPr>
                    <a:r>
                      <a:rPr lang="en-US" sz="1333" b="1" kern="0">
                        <a:solidFill>
                          <a:srgbClr val="000000"/>
                        </a:solidFill>
                        <a:latin typeface="Calibri"/>
                      </a:rPr>
                      <a:t>San Juan</a:t>
                    </a:r>
                  </a:p>
                </p:txBody>
              </p:sp>
              <p:sp>
                <p:nvSpPr>
                  <p:cNvPr id="86" name="Text Box 74">
                    <a:extLst>
                      <a:ext uri="{FF2B5EF4-FFF2-40B4-BE49-F238E27FC236}">
                        <a16:creationId xmlns:a16="http://schemas.microsoft.com/office/drawing/2014/main" id="{39EC5308-9C57-B647-2BFB-622F819EB9AC}"/>
                      </a:ext>
                    </a:extLst>
                  </p:cNvPr>
                  <p:cNvSpPr txBox="1">
                    <a:spLocks noChangeArrowheads="1"/>
                  </p:cNvSpPr>
                  <p:nvPr/>
                </p:nvSpPr>
                <p:spPr bwMode="auto">
                  <a:xfrm>
                    <a:off x="4127721" y="5279485"/>
                    <a:ext cx="803737" cy="323256"/>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r" defTabSz="914377" eaLnBrk="1" fontAlgn="auto" hangingPunct="1">
                      <a:spcBef>
                        <a:spcPts val="0"/>
                      </a:spcBef>
                      <a:spcAft>
                        <a:spcPts val="0"/>
                      </a:spcAft>
                      <a:defRPr/>
                    </a:pPr>
                    <a:r>
                      <a:rPr lang="en-US" sz="1333" b="1" kern="0">
                        <a:solidFill>
                          <a:srgbClr val="000000"/>
                        </a:solidFill>
                        <a:latin typeface="Calibri"/>
                      </a:rPr>
                      <a:t>Houston</a:t>
                    </a:r>
                  </a:p>
                </p:txBody>
              </p:sp>
              <p:sp>
                <p:nvSpPr>
                  <p:cNvPr id="87" name="Text Box 75">
                    <a:extLst>
                      <a:ext uri="{FF2B5EF4-FFF2-40B4-BE49-F238E27FC236}">
                        <a16:creationId xmlns:a16="http://schemas.microsoft.com/office/drawing/2014/main" id="{A39A8097-D1DC-0F2E-15C4-2AEB0544D31D}"/>
                      </a:ext>
                    </a:extLst>
                  </p:cNvPr>
                  <p:cNvSpPr txBox="1">
                    <a:spLocks noChangeArrowheads="1"/>
                  </p:cNvSpPr>
                  <p:nvPr/>
                </p:nvSpPr>
                <p:spPr bwMode="auto">
                  <a:xfrm>
                    <a:off x="621634" y="4371139"/>
                    <a:ext cx="952501" cy="323256"/>
                  </a:xfrm>
                  <a:prstGeom prst="rect">
                    <a:avLst/>
                  </a:prstGeom>
                  <a:noFill/>
                  <a:ln w="9525">
                    <a:noFill/>
                    <a:miter lim="800000"/>
                    <a:headEnd/>
                    <a:tailEnd/>
                  </a:ln>
                  <a:effectLst/>
                </p:spPr>
                <p:txBody>
                  <a:bodyP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San Diego</a:t>
                    </a:r>
                  </a:p>
                </p:txBody>
              </p:sp>
              <p:sp>
                <p:nvSpPr>
                  <p:cNvPr id="88" name="Text Box 76">
                    <a:extLst>
                      <a:ext uri="{FF2B5EF4-FFF2-40B4-BE49-F238E27FC236}">
                        <a16:creationId xmlns:a16="http://schemas.microsoft.com/office/drawing/2014/main" id="{AB6B62E3-974B-47C4-876C-B571E9F52E61}"/>
                      </a:ext>
                    </a:extLst>
                  </p:cNvPr>
                  <p:cNvSpPr txBox="1">
                    <a:spLocks noChangeArrowheads="1"/>
                  </p:cNvSpPr>
                  <p:nvPr/>
                </p:nvSpPr>
                <p:spPr bwMode="auto">
                  <a:xfrm>
                    <a:off x="165943" y="3937842"/>
                    <a:ext cx="1142999" cy="323256"/>
                  </a:xfrm>
                  <a:prstGeom prst="rect">
                    <a:avLst/>
                  </a:prstGeom>
                  <a:noFill/>
                  <a:ln w="9525">
                    <a:noFill/>
                    <a:miter lim="800000"/>
                    <a:headEnd/>
                    <a:tailEnd/>
                  </a:ln>
                  <a:effectLst/>
                </p:spPr>
                <p:txBody>
                  <a:bodyP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Los Angeles</a:t>
                    </a:r>
                  </a:p>
                </p:txBody>
              </p:sp>
              <p:sp>
                <p:nvSpPr>
                  <p:cNvPr id="89" name="Text Box 77">
                    <a:extLst>
                      <a:ext uri="{FF2B5EF4-FFF2-40B4-BE49-F238E27FC236}">
                        <a16:creationId xmlns:a16="http://schemas.microsoft.com/office/drawing/2014/main" id="{1A2C7F10-4833-8F1D-ABAF-58C2B3D36749}"/>
                      </a:ext>
                    </a:extLst>
                  </p:cNvPr>
                  <p:cNvSpPr txBox="1">
                    <a:spLocks noChangeArrowheads="1"/>
                  </p:cNvSpPr>
                  <p:nvPr/>
                </p:nvSpPr>
                <p:spPr bwMode="auto">
                  <a:xfrm>
                    <a:off x="-99799" y="3428087"/>
                    <a:ext cx="1295400" cy="323256"/>
                  </a:xfrm>
                  <a:prstGeom prst="rect">
                    <a:avLst/>
                  </a:prstGeom>
                  <a:noFill/>
                  <a:ln w="9525">
                    <a:noFill/>
                    <a:miter lim="800000"/>
                    <a:headEnd/>
                    <a:tailEnd/>
                  </a:ln>
                  <a:effectLst/>
                </p:spPr>
                <p:txBody>
                  <a:bodyP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San Francisco</a:t>
                    </a:r>
                  </a:p>
                </p:txBody>
              </p:sp>
              <p:sp>
                <p:nvSpPr>
                  <p:cNvPr id="90" name="Text Box 81">
                    <a:extLst>
                      <a:ext uri="{FF2B5EF4-FFF2-40B4-BE49-F238E27FC236}">
                        <a16:creationId xmlns:a16="http://schemas.microsoft.com/office/drawing/2014/main" id="{50E6302A-D478-F55D-D677-B1E152E4251A}"/>
                      </a:ext>
                    </a:extLst>
                  </p:cNvPr>
                  <p:cNvSpPr txBox="1">
                    <a:spLocks noChangeArrowheads="1"/>
                  </p:cNvSpPr>
                  <p:nvPr/>
                </p:nvSpPr>
                <p:spPr bwMode="auto">
                  <a:xfrm>
                    <a:off x="3174435" y="3458015"/>
                    <a:ext cx="774260" cy="323256"/>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Denver</a:t>
                    </a:r>
                  </a:p>
                </p:txBody>
              </p:sp>
              <p:sp>
                <p:nvSpPr>
                  <p:cNvPr id="91" name="Text Box 82">
                    <a:extLst>
                      <a:ext uri="{FF2B5EF4-FFF2-40B4-BE49-F238E27FC236}">
                        <a16:creationId xmlns:a16="http://schemas.microsoft.com/office/drawing/2014/main" id="{59805143-5F31-E3DD-5A06-EC4F27BA3A42}"/>
                      </a:ext>
                    </a:extLst>
                  </p:cNvPr>
                  <p:cNvSpPr txBox="1">
                    <a:spLocks noChangeArrowheads="1"/>
                  </p:cNvSpPr>
                  <p:nvPr/>
                </p:nvSpPr>
                <p:spPr bwMode="auto">
                  <a:xfrm>
                    <a:off x="5393665" y="3258176"/>
                    <a:ext cx="736405" cy="323256"/>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r" defTabSz="914377" eaLnBrk="1" fontAlgn="auto" hangingPunct="1">
                      <a:spcBef>
                        <a:spcPts val="0"/>
                      </a:spcBef>
                      <a:spcAft>
                        <a:spcPts val="0"/>
                      </a:spcAft>
                      <a:defRPr/>
                    </a:pPr>
                    <a:r>
                      <a:rPr lang="en-US" sz="1333" b="1" kern="0">
                        <a:solidFill>
                          <a:srgbClr val="000000"/>
                        </a:solidFill>
                        <a:latin typeface="Calibri"/>
                      </a:rPr>
                      <a:t>Chicago</a:t>
                    </a:r>
                  </a:p>
                </p:txBody>
              </p:sp>
              <p:sp>
                <p:nvSpPr>
                  <p:cNvPr id="92" name="Text Box 84">
                    <a:extLst>
                      <a:ext uri="{FF2B5EF4-FFF2-40B4-BE49-F238E27FC236}">
                        <a16:creationId xmlns:a16="http://schemas.microsoft.com/office/drawing/2014/main" id="{CCB73F76-CF78-55EB-E0C7-82F87F76778E}"/>
                      </a:ext>
                    </a:extLst>
                  </p:cNvPr>
                  <p:cNvSpPr txBox="1">
                    <a:spLocks noChangeArrowheads="1"/>
                  </p:cNvSpPr>
                  <p:nvPr/>
                </p:nvSpPr>
                <p:spPr bwMode="auto">
                  <a:xfrm>
                    <a:off x="8389647" y="2913179"/>
                    <a:ext cx="1295399" cy="333359"/>
                  </a:xfrm>
                  <a:prstGeom prst="rect">
                    <a:avLst/>
                  </a:prstGeom>
                  <a:noFill/>
                  <a:ln w="9525">
                    <a:noFill/>
                    <a:miter lim="800000"/>
                    <a:headEnd/>
                    <a:tailEnd/>
                  </a:ln>
                  <a:effectLst/>
                </p:spPr>
                <p:txBody>
                  <a:bodyPr anchor="ct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New York City</a:t>
                    </a:r>
                  </a:p>
                </p:txBody>
              </p:sp>
              <p:sp>
                <p:nvSpPr>
                  <p:cNvPr id="93" name="Text Box 85">
                    <a:extLst>
                      <a:ext uri="{FF2B5EF4-FFF2-40B4-BE49-F238E27FC236}">
                        <a16:creationId xmlns:a16="http://schemas.microsoft.com/office/drawing/2014/main" id="{16A36A40-7F16-8629-3FCE-20C1EC1BF269}"/>
                      </a:ext>
                    </a:extLst>
                  </p:cNvPr>
                  <p:cNvSpPr txBox="1">
                    <a:spLocks noChangeArrowheads="1"/>
                  </p:cNvSpPr>
                  <p:nvPr/>
                </p:nvSpPr>
                <p:spPr bwMode="auto">
                  <a:xfrm>
                    <a:off x="8389647" y="3129613"/>
                    <a:ext cx="1295401" cy="323256"/>
                  </a:xfrm>
                  <a:prstGeom prst="rect">
                    <a:avLst/>
                  </a:prstGeom>
                  <a:noFill/>
                  <a:ln w="9525">
                    <a:noFill/>
                    <a:miter lim="800000"/>
                    <a:headEnd/>
                    <a:tailEnd/>
                  </a:ln>
                  <a:effectLst/>
                </p:spPr>
                <p:txBody>
                  <a:bodyP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Newark</a:t>
                    </a:r>
                  </a:p>
                </p:txBody>
              </p:sp>
              <p:sp>
                <p:nvSpPr>
                  <p:cNvPr id="94" name="Text Box 86">
                    <a:extLst>
                      <a:ext uri="{FF2B5EF4-FFF2-40B4-BE49-F238E27FC236}">
                        <a16:creationId xmlns:a16="http://schemas.microsoft.com/office/drawing/2014/main" id="{F4F547E9-0D18-7451-B52A-14F6ACEF4799}"/>
                      </a:ext>
                    </a:extLst>
                  </p:cNvPr>
                  <p:cNvSpPr txBox="1">
                    <a:spLocks noChangeArrowheads="1"/>
                  </p:cNvSpPr>
                  <p:nvPr/>
                </p:nvSpPr>
                <p:spPr bwMode="auto">
                  <a:xfrm>
                    <a:off x="8384216" y="3333170"/>
                    <a:ext cx="1295401" cy="323256"/>
                  </a:xfrm>
                  <a:prstGeom prst="rect">
                    <a:avLst/>
                  </a:prstGeom>
                  <a:noFill/>
                  <a:ln w="9525">
                    <a:noFill/>
                    <a:miter lim="800000"/>
                    <a:headEnd/>
                    <a:tailEnd/>
                  </a:ln>
                  <a:effectLst/>
                </p:spPr>
                <p:txBody>
                  <a:bodyP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Philadelphia</a:t>
                    </a:r>
                  </a:p>
                </p:txBody>
              </p:sp>
              <p:sp>
                <p:nvSpPr>
                  <p:cNvPr id="95" name="Text Box 105">
                    <a:extLst>
                      <a:ext uri="{FF2B5EF4-FFF2-40B4-BE49-F238E27FC236}">
                        <a16:creationId xmlns:a16="http://schemas.microsoft.com/office/drawing/2014/main" id="{1C5FAA22-B681-7EAE-03A5-BF945BE643DD}"/>
                      </a:ext>
                    </a:extLst>
                  </p:cNvPr>
                  <p:cNvSpPr txBox="1">
                    <a:spLocks noChangeArrowheads="1"/>
                  </p:cNvSpPr>
                  <p:nvPr/>
                </p:nvSpPr>
                <p:spPr bwMode="auto">
                  <a:xfrm>
                    <a:off x="1506259" y="1609561"/>
                    <a:ext cx="759511" cy="323256"/>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Seattle</a:t>
                    </a:r>
                  </a:p>
                </p:txBody>
              </p:sp>
              <p:sp>
                <p:nvSpPr>
                  <p:cNvPr id="96" name="Text Box 107">
                    <a:extLst>
                      <a:ext uri="{FF2B5EF4-FFF2-40B4-BE49-F238E27FC236}">
                        <a16:creationId xmlns:a16="http://schemas.microsoft.com/office/drawing/2014/main" id="{CC06749B-B6CB-4CF0-13C8-DEE77F95B8D7}"/>
                      </a:ext>
                    </a:extLst>
                  </p:cNvPr>
                  <p:cNvSpPr txBox="1">
                    <a:spLocks noChangeArrowheads="1"/>
                  </p:cNvSpPr>
                  <p:nvPr/>
                </p:nvSpPr>
                <p:spPr bwMode="auto">
                  <a:xfrm>
                    <a:off x="5219467" y="5576283"/>
                    <a:ext cx="1253636" cy="323256"/>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New Orleans</a:t>
                    </a:r>
                  </a:p>
                </p:txBody>
              </p:sp>
              <p:sp>
                <p:nvSpPr>
                  <p:cNvPr id="97" name="Text Box 119">
                    <a:extLst>
                      <a:ext uri="{FF2B5EF4-FFF2-40B4-BE49-F238E27FC236}">
                        <a16:creationId xmlns:a16="http://schemas.microsoft.com/office/drawing/2014/main" id="{A587D1ED-E6B9-41DF-BC9A-CCA4C103626A}"/>
                      </a:ext>
                    </a:extLst>
                  </p:cNvPr>
                  <p:cNvSpPr txBox="1">
                    <a:spLocks noChangeArrowheads="1"/>
                  </p:cNvSpPr>
                  <p:nvPr/>
                </p:nvSpPr>
                <p:spPr bwMode="auto">
                  <a:xfrm>
                    <a:off x="6052842" y="2767640"/>
                    <a:ext cx="776116" cy="323256"/>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Detroit</a:t>
                    </a:r>
                  </a:p>
                </p:txBody>
              </p:sp>
              <p:sp>
                <p:nvSpPr>
                  <p:cNvPr id="98" name="Text Box 87">
                    <a:extLst>
                      <a:ext uri="{FF2B5EF4-FFF2-40B4-BE49-F238E27FC236}">
                        <a16:creationId xmlns:a16="http://schemas.microsoft.com/office/drawing/2014/main" id="{83165574-9D04-285E-EF2C-1E7A5D6314EE}"/>
                      </a:ext>
                    </a:extLst>
                  </p:cNvPr>
                  <p:cNvSpPr txBox="1">
                    <a:spLocks noChangeArrowheads="1"/>
                  </p:cNvSpPr>
                  <p:nvPr/>
                </p:nvSpPr>
                <p:spPr bwMode="auto">
                  <a:xfrm>
                    <a:off x="8373394" y="3779538"/>
                    <a:ext cx="1427163" cy="33335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Washington, DC</a:t>
                    </a:r>
                  </a:p>
                </p:txBody>
              </p:sp>
            </p:grpSp>
            <p:sp>
              <p:nvSpPr>
                <p:cNvPr id="82" name="Text Box 105">
                  <a:extLst>
                    <a:ext uri="{FF2B5EF4-FFF2-40B4-BE49-F238E27FC236}">
                      <a16:creationId xmlns:a16="http://schemas.microsoft.com/office/drawing/2014/main" id="{580745C0-019E-33D9-2551-DA76943B9D3A}"/>
                    </a:ext>
                  </a:extLst>
                </p:cNvPr>
                <p:cNvSpPr txBox="1">
                  <a:spLocks noChangeArrowheads="1"/>
                </p:cNvSpPr>
                <p:nvPr/>
              </p:nvSpPr>
              <p:spPr bwMode="auto">
                <a:xfrm>
                  <a:off x="1029278" y="2092476"/>
                  <a:ext cx="962025" cy="323256"/>
                </a:xfrm>
                <a:prstGeom prst="rect">
                  <a:avLst/>
                </a:prstGeom>
                <a:noFill/>
                <a:ln w="9525">
                  <a:noFill/>
                  <a:miter lim="800000"/>
                  <a:headEnd/>
                  <a:tailEnd/>
                </a:ln>
                <a:effectLst/>
              </p:spPr>
              <p:txBody>
                <a:bodyP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Portland</a:t>
                  </a:r>
                </a:p>
              </p:txBody>
            </p:sp>
            <p:sp>
              <p:nvSpPr>
                <p:cNvPr id="83" name="Text Box 87">
                  <a:extLst>
                    <a:ext uri="{FF2B5EF4-FFF2-40B4-BE49-F238E27FC236}">
                      <a16:creationId xmlns:a16="http://schemas.microsoft.com/office/drawing/2014/main" id="{8EEA2C97-389B-41C5-9F49-D0ADA4280860}"/>
                    </a:ext>
                  </a:extLst>
                </p:cNvPr>
                <p:cNvSpPr txBox="1">
                  <a:spLocks noChangeArrowheads="1"/>
                </p:cNvSpPr>
                <p:nvPr/>
              </p:nvSpPr>
              <p:spPr bwMode="auto">
                <a:xfrm>
                  <a:off x="8304614" y="4063035"/>
                  <a:ext cx="1167036" cy="323256"/>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Virginia Beach</a:t>
                  </a:r>
                </a:p>
              </p:txBody>
            </p:sp>
          </p:grpSp>
          <p:cxnSp>
            <p:nvCxnSpPr>
              <p:cNvPr id="76" name="Straight Connector 75">
                <a:extLst>
                  <a:ext uri="{FF2B5EF4-FFF2-40B4-BE49-F238E27FC236}">
                    <a16:creationId xmlns:a16="http://schemas.microsoft.com/office/drawing/2014/main" id="{4B3E7B74-F3B1-EB0A-08F1-7962EAB9B31A}"/>
                  </a:ext>
                </a:extLst>
              </p:cNvPr>
              <p:cNvCxnSpPr>
                <a:cxnSpLocks/>
              </p:cNvCxnSpPr>
              <p:nvPr/>
            </p:nvCxnSpPr>
            <p:spPr>
              <a:xfrm flipV="1">
                <a:off x="7847950" y="2903464"/>
                <a:ext cx="407017" cy="142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11B6093-7AC8-122B-7D14-DBDDF1C5BBD9}"/>
                  </a:ext>
                </a:extLst>
              </p:cNvPr>
              <p:cNvCxnSpPr>
                <a:cxnSpLocks/>
                <a:endCxn id="93" idx="1"/>
              </p:cNvCxnSpPr>
              <p:nvPr/>
            </p:nvCxnSpPr>
            <p:spPr>
              <a:xfrm>
                <a:off x="7642305" y="3016247"/>
                <a:ext cx="519565" cy="99143"/>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C6A9F95B-8922-DE2A-1E11-1096CABD1424}"/>
                  </a:ext>
                </a:extLst>
              </p:cNvPr>
              <p:cNvCxnSpPr>
                <a:cxnSpLocks/>
              </p:cNvCxnSpPr>
              <p:nvPr/>
            </p:nvCxnSpPr>
            <p:spPr>
              <a:xfrm>
                <a:off x="7534389" y="3144283"/>
                <a:ext cx="720578" cy="160719"/>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6B955B5-B813-16C3-0A87-F89B89663536}"/>
                  </a:ext>
                </a:extLst>
              </p:cNvPr>
              <p:cNvCxnSpPr>
                <a:cxnSpLocks/>
                <a:endCxn id="98" idx="1"/>
              </p:cNvCxnSpPr>
              <p:nvPr/>
            </p:nvCxnSpPr>
            <p:spPr>
              <a:xfrm>
                <a:off x="7244648" y="3381497"/>
                <a:ext cx="900716" cy="39907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9628AE4-C84B-E0AB-C14C-33D596950357}"/>
                  </a:ext>
                </a:extLst>
              </p:cNvPr>
              <p:cNvCxnSpPr>
                <a:cxnSpLocks/>
              </p:cNvCxnSpPr>
              <p:nvPr/>
            </p:nvCxnSpPr>
            <p:spPr>
              <a:xfrm>
                <a:off x="7588566" y="3726248"/>
                <a:ext cx="578309" cy="28832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73" name="Text Box 87">
              <a:extLst>
                <a:ext uri="{FF2B5EF4-FFF2-40B4-BE49-F238E27FC236}">
                  <a16:creationId xmlns:a16="http://schemas.microsoft.com/office/drawing/2014/main" id="{3B3D4391-94B0-FD4C-546B-43D97942407B}"/>
                </a:ext>
              </a:extLst>
            </p:cNvPr>
            <p:cNvSpPr txBox="1">
              <a:spLocks noChangeArrowheads="1"/>
            </p:cNvSpPr>
            <p:nvPr/>
          </p:nvSpPr>
          <p:spPr bwMode="auto">
            <a:xfrm>
              <a:off x="8156353" y="3391181"/>
              <a:ext cx="1295400" cy="328294"/>
            </a:xfrm>
            <a:prstGeom prst="rect">
              <a:avLst/>
            </a:prstGeom>
            <a:noFill/>
            <a:ln w="9525">
              <a:noFill/>
              <a:miter lim="800000"/>
              <a:headEnd/>
              <a:tailEnd/>
            </a:ln>
            <a:effectLst/>
          </p:spPr>
          <p:txBody>
            <a:bodyP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b="1">
                  <a:solidFill>
                    <a:srgbClr val="000000"/>
                  </a:solidFill>
                  <a:latin typeface="Calibri"/>
                </a:rPr>
                <a:t>Baltimore</a:t>
              </a:r>
            </a:p>
          </p:txBody>
        </p:sp>
        <p:cxnSp>
          <p:nvCxnSpPr>
            <p:cNvPr id="74" name="Straight Connector 73">
              <a:extLst>
                <a:ext uri="{FF2B5EF4-FFF2-40B4-BE49-F238E27FC236}">
                  <a16:creationId xmlns:a16="http://schemas.microsoft.com/office/drawing/2014/main" id="{A996E64E-7F46-8244-ED46-A0905A9D2B9D}"/>
                </a:ext>
              </a:extLst>
            </p:cNvPr>
            <p:cNvCxnSpPr>
              <a:cxnSpLocks/>
            </p:cNvCxnSpPr>
            <p:nvPr/>
          </p:nvCxnSpPr>
          <p:spPr>
            <a:xfrm>
              <a:off x="7480344" y="3304687"/>
              <a:ext cx="720578" cy="210832"/>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99" name="Text Box 82">
            <a:extLst>
              <a:ext uri="{FF2B5EF4-FFF2-40B4-BE49-F238E27FC236}">
                <a16:creationId xmlns:a16="http://schemas.microsoft.com/office/drawing/2014/main" id="{FB91B022-BA37-4B4C-CA0B-C46D0F99AF96}"/>
              </a:ext>
            </a:extLst>
          </p:cNvPr>
          <p:cNvSpPr txBox="1">
            <a:spLocks noChangeArrowheads="1"/>
          </p:cNvSpPr>
          <p:nvPr/>
        </p:nvSpPr>
        <p:spPr bwMode="auto">
          <a:xfrm>
            <a:off x="7283116" y="3590290"/>
            <a:ext cx="1127133" cy="297454"/>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r" defTabSz="914377" eaLnBrk="1" fontAlgn="auto" hangingPunct="1">
              <a:spcBef>
                <a:spcPts val="0"/>
              </a:spcBef>
              <a:spcAft>
                <a:spcPts val="0"/>
              </a:spcAft>
              <a:defRPr/>
            </a:pPr>
            <a:r>
              <a:rPr lang="en-US" sz="1333" b="1" kern="0">
                <a:solidFill>
                  <a:srgbClr val="000000"/>
                </a:solidFill>
                <a:latin typeface="Calibri"/>
              </a:rPr>
              <a:t>Indianapolis</a:t>
            </a:r>
          </a:p>
        </p:txBody>
      </p:sp>
      <p:sp>
        <p:nvSpPr>
          <p:cNvPr id="100" name="Oval 99" descr="San Diego">
            <a:extLst>
              <a:ext uri="{FF2B5EF4-FFF2-40B4-BE49-F238E27FC236}">
                <a16:creationId xmlns:a16="http://schemas.microsoft.com/office/drawing/2014/main" id="{D4E26CC9-2D5B-0D2F-6378-0047AA2C5E0B}"/>
              </a:ext>
            </a:extLst>
          </p:cNvPr>
          <p:cNvSpPr/>
          <p:nvPr/>
        </p:nvSpPr>
        <p:spPr>
          <a:xfrm>
            <a:off x="2665600" y="4552596"/>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01" name="Oval 100" descr="Los Angeles">
            <a:extLst>
              <a:ext uri="{FF2B5EF4-FFF2-40B4-BE49-F238E27FC236}">
                <a16:creationId xmlns:a16="http://schemas.microsoft.com/office/drawing/2014/main" id="{E80764C0-172C-0DCA-63A6-859F278BF001}"/>
              </a:ext>
            </a:extLst>
          </p:cNvPr>
          <p:cNvSpPr/>
          <p:nvPr/>
        </p:nvSpPr>
        <p:spPr>
          <a:xfrm>
            <a:off x="2287685" y="4101139"/>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02" name="Oval 101" descr="San Francisco">
            <a:extLst>
              <a:ext uri="{FF2B5EF4-FFF2-40B4-BE49-F238E27FC236}">
                <a16:creationId xmlns:a16="http://schemas.microsoft.com/office/drawing/2014/main" id="{39D25FA4-1A83-40CF-F74E-DC3F97A07518}"/>
              </a:ext>
            </a:extLst>
          </p:cNvPr>
          <p:cNvSpPr/>
          <p:nvPr/>
        </p:nvSpPr>
        <p:spPr>
          <a:xfrm>
            <a:off x="2148935" y="3590289"/>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03" name="Oval 102" descr="Portland">
            <a:extLst>
              <a:ext uri="{FF2B5EF4-FFF2-40B4-BE49-F238E27FC236}">
                <a16:creationId xmlns:a16="http://schemas.microsoft.com/office/drawing/2014/main" id="{B6479A71-453E-5103-25AC-D2CA545B6554}"/>
              </a:ext>
            </a:extLst>
          </p:cNvPr>
          <p:cNvSpPr/>
          <p:nvPr/>
        </p:nvSpPr>
        <p:spPr>
          <a:xfrm>
            <a:off x="2514505" y="2078196"/>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04" name="Oval 103" descr="Seattle">
            <a:extLst>
              <a:ext uri="{FF2B5EF4-FFF2-40B4-BE49-F238E27FC236}">
                <a16:creationId xmlns:a16="http://schemas.microsoft.com/office/drawing/2014/main" id="{560534A6-4143-5420-0D16-AC09670B0E1C}"/>
              </a:ext>
            </a:extLst>
          </p:cNvPr>
          <p:cNvSpPr/>
          <p:nvPr/>
        </p:nvSpPr>
        <p:spPr>
          <a:xfrm>
            <a:off x="2665600" y="1742841"/>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05" name="Oval 104" descr="Denver">
            <a:extLst>
              <a:ext uri="{FF2B5EF4-FFF2-40B4-BE49-F238E27FC236}">
                <a16:creationId xmlns:a16="http://schemas.microsoft.com/office/drawing/2014/main" id="{9CF5B635-7A3C-52B9-2996-C430F9270EA0}"/>
              </a:ext>
            </a:extLst>
          </p:cNvPr>
          <p:cNvSpPr/>
          <p:nvPr/>
        </p:nvSpPr>
        <p:spPr>
          <a:xfrm>
            <a:off x="4813444" y="3468369"/>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06" name="Oval 105" descr="Houston">
            <a:extLst>
              <a:ext uri="{FF2B5EF4-FFF2-40B4-BE49-F238E27FC236}">
                <a16:creationId xmlns:a16="http://schemas.microsoft.com/office/drawing/2014/main" id="{111D5707-33E1-3B78-8A1D-FD92CA5846B3}"/>
              </a:ext>
            </a:extLst>
          </p:cNvPr>
          <p:cNvSpPr/>
          <p:nvPr/>
        </p:nvSpPr>
        <p:spPr>
          <a:xfrm>
            <a:off x="5968279" y="5654431"/>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07" name="Oval 106" descr="Washington, DC">
            <a:extLst>
              <a:ext uri="{FF2B5EF4-FFF2-40B4-BE49-F238E27FC236}">
                <a16:creationId xmlns:a16="http://schemas.microsoft.com/office/drawing/2014/main" id="{AE1B1ED5-64F7-9688-A681-D36928278D38}"/>
              </a:ext>
            </a:extLst>
          </p:cNvPr>
          <p:cNvSpPr/>
          <p:nvPr/>
        </p:nvSpPr>
        <p:spPr>
          <a:xfrm>
            <a:off x="9055499" y="3529329"/>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08" name="Oval 107" descr="New Orleans">
            <a:extLst>
              <a:ext uri="{FF2B5EF4-FFF2-40B4-BE49-F238E27FC236}">
                <a16:creationId xmlns:a16="http://schemas.microsoft.com/office/drawing/2014/main" id="{A5FD6208-EF8E-8898-D69E-9F4B175ECB04}"/>
              </a:ext>
            </a:extLst>
          </p:cNvPr>
          <p:cNvSpPr/>
          <p:nvPr/>
        </p:nvSpPr>
        <p:spPr>
          <a:xfrm>
            <a:off x="7222156" y="5532511"/>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09" name="Oval 108" descr="Chicago">
            <a:extLst>
              <a:ext uri="{FF2B5EF4-FFF2-40B4-BE49-F238E27FC236}">
                <a16:creationId xmlns:a16="http://schemas.microsoft.com/office/drawing/2014/main" id="{6A98D255-641D-57E0-DB0F-31FA408C5B21}"/>
              </a:ext>
            </a:extLst>
          </p:cNvPr>
          <p:cNvSpPr/>
          <p:nvPr/>
        </p:nvSpPr>
        <p:spPr>
          <a:xfrm>
            <a:off x="7282940" y="3250848"/>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10" name="Oval 109" descr="San Juan">
            <a:extLst>
              <a:ext uri="{FF2B5EF4-FFF2-40B4-BE49-F238E27FC236}">
                <a16:creationId xmlns:a16="http://schemas.microsoft.com/office/drawing/2014/main" id="{1474E603-2667-9496-4491-89396670FAD7}"/>
              </a:ext>
            </a:extLst>
          </p:cNvPr>
          <p:cNvSpPr/>
          <p:nvPr/>
        </p:nvSpPr>
        <p:spPr>
          <a:xfrm>
            <a:off x="10206788" y="6558065"/>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11" name="Oval 110" descr="Indianapolis">
            <a:extLst>
              <a:ext uri="{FF2B5EF4-FFF2-40B4-BE49-F238E27FC236}">
                <a16:creationId xmlns:a16="http://schemas.microsoft.com/office/drawing/2014/main" id="{B6C37A9C-E63A-223C-F6CB-3E5E06B778FE}"/>
              </a:ext>
            </a:extLst>
          </p:cNvPr>
          <p:cNvSpPr/>
          <p:nvPr/>
        </p:nvSpPr>
        <p:spPr>
          <a:xfrm>
            <a:off x="7724763" y="3450731"/>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12" name="Oval 111" descr="Detroit">
            <a:extLst>
              <a:ext uri="{FF2B5EF4-FFF2-40B4-BE49-F238E27FC236}">
                <a16:creationId xmlns:a16="http://schemas.microsoft.com/office/drawing/2014/main" id="{EA92E276-C6B1-DF5B-60B1-C8CEE98826F2}"/>
              </a:ext>
            </a:extLst>
          </p:cNvPr>
          <p:cNvSpPr/>
          <p:nvPr/>
        </p:nvSpPr>
        <p:spPr>
          <a:xfrm>
            <a:off x="7964124" y="3083936"/>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13" name="Oval 112" descr="Virginia Beach">
            <a:extLst>
              <a:ext uri="{FF2B5EF4-FFF2-40B4-BE49-F238E27FC236}">
                <a16:creationId xmlns:a16="http://schemas.microsoft.com/office/drawing/2014/main" id="{F3D52DFA-F40C-AE81-B7CF-DFD91AA570C7}"/>
              </a:ext>
            </a:extLst>
          </p:cNvPr>
          <p:cNvSpPr/>
          <p:nvPr/>
        </p:nvSpPr>
        <p:spPr>
          <a:xfrm>
            <a:off x="9397337" y="3857624"/>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14" name="Oval 113" descr="Baltimore">
            <a:extLst>
              <a:ext uri="{FF2B5EF4-FFF2-40B4-BE49-F238E27FC236}">
                <a16:creationId xmlns:a16="http://schemas.microsoft.com/office/drawing/2014/main" id="{F20B2440-F85A-6544-19FB-1E44B78DD175}"/>
              </a:ext>
            </a:extLst>
          </p:cNvPr>
          <p:cNvSpPr/>
          <p:nvPr/>
        </p:nvSpPr>
        <p:spPr>
          <a:xfrm>
            <a:off x="9240423" y="3439563"/>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15" name="Oval 114" descr="Philadelphia">
            <a:extLst>
              <a:ext uri="{FF2B5EF4-FFF2-40B4-BE49-F238E27FC236}">
                <a16:creationId xmlns:a16="http://schemas.microsoft.com/office/drawing/2014/main" id="{17174D4C-589C-34DA-FB25-BEE4A53F9076}"/>
              </a:ext>
            </a:extLst>
          </p:cNvPr>
          <p:cNvSpPr/>
          <p:nvPr/>
        </p:nvSpPr>
        <p:spPr>
          <a:xfrm>
            <a:off x="9336377" y="3276109"/>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16" name="Oval 115" descr="Newark">
            <a:extLst>
              <a:ext uri="{FF2B5EF4-FFF2-40B4-BE49-F238E27FC236}">
                <a16:creationId xmlns:a16="http://schemas.microsoft.com/office/drawing/2014/main" id="{09AFEFDA-D934-3D2E-0E58-38B09C39D1EF}"/>
              </a:ext>
            </a:extLst>
          </p:cNvPr>
          <p:cNvSpPr/>
          <p:nvPr/>
        </p:nvSpPr>
        <p:spPr>
          <a:xfrm>
            <a:off x="9458297" y="3165277"/>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17" name="Oval 116" descr="New York City">
            <a:extLst>
              <a:ext uri="{FF2B5EF4-FFF2-40B4-BE49-F238E27FC236}">
                <a16:creationId xmlns:a16="http://schemas.microsoft.com/office/drawing/2014/main" id="{00D86331-7904-5A59-905A-AD1257724A12}"/>
              </a:ext>
            </a:extLst>
          </p:cNvPr>
          <p:cNvSpPr/>
          <p:nvPr/>
        </p:nvSpPr>
        <p:spPr>
          <a:xfrm>
            <a:off x="9641177" y="3083936"/>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
        <p:nvSpPr>
          <p:cNvPr id="118" name="Oval 117" descr="Atlanta">
            <a:extLst>
              <a:ext uri="{FF2B5EF4-FFF2-40B4-BE49-F238E27FC236}">
                <a16:creationId xmlns:a16="http://schemas.microsoft.com/office/drawing/2014/main" id="{2BD07682-75B0-03AE-AF48-21CCDABF89A6}"/>
              </a:ext>
            </a:extLst>
          </p:cNvPr>
          <p:cNvSpPr/>
          <p:nvPr/>
        </p:nvSpPr>
        <p:spPr>
          <a:xfrm>
            <a:off x="8182737" y="4552596"/>
            <a:ext cx="121920" cy="12192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a:endParaRPr lang="en-US" sz="533">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70652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CA342-A299-7256-4A6A-3E8AF40A6A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ED5EE1-DF4B-3DFF-E95B-2370842AF5E4}"/>
              </a:ext>
            </a:extLst>
          </p:cNvPr>
          <p:cNvSpPr>
            <a:spLocks noGrp="1"/>
          </p:cNvSpPr>
          <p:nvPr>
            <p:ph type="title"/>
          </p:nvPr>
        </p:nvSpPr>
        <p:spPr>
          <a:xfrm>
            <a:off x="774401" y="367623"/>
            <a:ext cx="10591937" cy="645231"/>
          </a:xfrm>
        </p:spPr>
        <p:txBody>
          <a:bodyPr/>
          <a:lstStyle/>
          <a:p>
            <a:r>
              <a:rPr lang="en-US" dirty="0"/>
              <a:t>Sex of heterosexually active adults at increased risk for HIV infection</a:t>
            </a:r>
          </a:p>
        </p:txBody>
      </p:sp>
      <p:sp>
        <p:nvSpPr>
          <p:cNvPr id="5" name="Slide Number Placeholder 4">
            <a:extLst>
              <a:ext uri="{FF2B5EF4-FFF2-40B4-BE49-F238E27FC236}">
                <a16:creationId xmlns:a16="http://schemas.microsoft.com/office/drawing/2014/main" id="{A9519980-D6E3-203B-1F10-1670AA3580F4}"/>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13</a:t>
            </a:fld>
            <a:endParaRPr lang="en-US"/>
          </a:p>
        </p:txBody>
      </p:sp>
      <p:sp>
        <p:nvSpPr>
          <p:cNvPr id="7" name="TextBox 6">
            <a:extLst>
              <a:ext uri="{FF2B5EF4-FFF2-40B4-BE49-F238E27FC236}">
                <a16:creationId xmlns:a16="http://schemas.microsoft.com/office/drawing/2014/main" id="{DFA19067-8F35-2F76-BD85-4F09D3AC4F82}"/>
              </a:ext>
            </a:extLst>
          </p:cNvPr>
          <p:cNvSpPr txBox="1"/>
          <p:nvPr/>
        </p:nvSpPr>
        <p:spPr>
          <a:xfrm>
            <a:off x="774402" y="6374102"/>
            <a:ext cx="10591937" cy="307777"/>
          </a:xfrm>
          <a:prstGeom prst="rect">
            <a:avLst/>
          </a:prstGeom>
          <a:noFill/>
        </p:spPr>
        <p:txBody>
          <a:bodyPr wrap="square" rtlCol="0">
            <a:spAutoFit/>
          </a:bodyPr>
          <a:lstStyle/>
          <a:p>
            <a:r>
              <a:rPr lang="en-US" sz="1400"/>
              <a:t>Data Source: National HIV Behavioral Surveillance—19 U.S. cities, 2025; Data Tables, Table 1</a:t>
            </a:r>
          </a:p>
        </p:txBody>
      </p:sp>
      <p:graphicFrame>
        <p:nvGraphicFramePr>
          <p:cNvPr id="6" name="Chart 5" descr="Pie chart showing distribution of heterosexually active adults population by sex">
            <a:extLst>
              <a:ext uri="{FF2B5EF4-FFF2-40B4-BE49-F238E27FC236}">
                <a16:creationId xmlns:a16="http://schemas.microsoft.com/office/drawing/2014/main" id="{89DE78F9-A0A9-08E3-10F4-A27D9EB6F6C5}"/>
              </a:ext>
            </a:extLst>
          </p:cNvPr>
          <p:cNvGraphicFramePr/>
          <p:nvPr>
            <p:extLst>
              <p:ext uri="{D42A27DB-BD31-4B8C-83A1-F6EECF244321}">
                <p14:modId xmlns:p14="http://schemas.microsoft.com/office/powerpoint/2010/main" val="1568506961"/>
              </p:ext>
            </p:extLst>
          </p:nvPr>
        </p:nvGraphicFramePr>
        <p:xfrm>
          <a:off x="1104621" y="1016818"/>
          <a:ext cx="9420281" cy="53572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76296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98D1D-6C57-2B1C-6A71-6902F9A6BF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1DB751-4302-A13C-109B-0B1983C7C2A2}"/>
              </a:ext>
            </a:extLst>
          </p:cNvPr>
          <p:cNvSpPr>
            <a:spLocks noGrp="1"/>
          </p:cNvSpPr>
          <p:nvPr>
            <p:ph type="title"/>
          </p:nvPr>
        </p:nvSpPr>
        <p:spPr>
          <a:xfrm>
            <a:off x="774401" y="367623"/>
            <a:ext cx="10591937" cy="645231"/>
          </a:xfrm>
        </p:spPr>
        <p:txBody>
          <a:bodyPr/>
          <a:lstStyle/>
          <a:p>
            <a:r>
              <a:rPr lang="en-US"/>
              <a:t>Age of heterosexually active adults at increased risk for HIV infection</a:t>
            </a:r>
          </a:p>
        </p:txBody>
      </p:sp>
      <p:sp>
        <p:nvSpPr>
          <p:cNvPr id="5" name="Slide Number Placeholder 4">
            <a:extLst>
              <a:ext uri="{FF2B5EF4-FFF2-40B4-BE49-F238E27FC236}">
                <a16:creationId xmlns:a16="http://schemas.microsoft.com/office/drawing/2014/main" id="{34BC3113-382A-4205-B78A-24D7692D34F1}"/>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14</a:t>
            </a:fld>
            <a:endParaRPr lang="en-US"/>
          </a:p>
        </p:txBody>
      </p:sp>
      <p:sp>
        <p:nvSpPr>
          <p:cNvPr id="7" name="TextBox 6">
            <a:extLst>
              <a:ext uri="{FF2B5EF4-FFF2-40B4-BE49-F238E27FC236}">
                <a16:creationId xmlns:a16="http://schemas.microsoft.com/office/drawing/2014/main" id="{78F6D789-4D58-DE2F-DA47-4DDA1CCEF108}"/>
              </a:ext>
            </a:extLst>
          </p:cNvPr>
          <p:cNvSpPr txBox="1"/>
          <p:nvPr/>
        </p:nvSpPr>
        <p:spPr>
          <a:xfrm>
            <a:off x="774401" y="6145733"/>
            <a:ext cx="10591937" cy="738664"/>
          </a:xfrm>
          <a:prstGeom prst="rect">
            <a:avLst/>
          </a:prstGeom>
          <a:noFill/>
        </p:spPr>
        <p:txBody>
          <a:bodyPr wrap="square" rtlCol="0">
            <a:spAutoFit/>
          </a:bodyPr>
          <a:lstStyle/>
          <a:p>
            <a:r>
              <a:rPr lang="en-US" sz="1400" i="1" dirty="0"/>
              <a:t>Note.</a:t>
            </a:r>
            <a:r>
              <a:rPr lang="en-US" sz="1400" dirty="0"/>
              <a:t> Numbers may not sum to 100% due to rounding.</a:t>
            </a:r>
          </a:p>
          <a:p>
            <a:endParaRPr lang="en-US" sz="1400" dirty="0"/>
          </a:p>
          <a:p>
            <a:r>
              <a:rPr lang="en-US" sz="1400" dirty="0"/>
              <a:t>Data Source: National HIV Behavioral Surveillance—19 U.S. cities, 2025; Data Tables, Table 1</a:t>
            </a:r>
          </a:p>
        </p:txBody>
      </p:sp>
      <p:graphicFrame>
        <p:nvGraphicFramePr>
          <p:cNvPr id="8" name="Chart 7" descr="Pie chart showing distribution of PWID population by age categories.&#10;">
            <a:extLst>
              <a:ext uri="{FF2B5EF4-FFF2-40B4-BE49-F238E27FC236}">
                <a16:creationId xmlns:a16="http://schemas.microsoft.com/office/drawing/2014/main" id="{AE496934-B1E0-061E-C38E-4B66645515F5}"/>
              </a:ext>
            </a:extLst>
          </p:cNvPr>
          <p:cNvGraphicFramePr/>
          <p:nvPr>
            <p:extLst>
              <p:ext uri="{D42A27DB-BD31-4B8C-83A1-F6EECF244321}">
                <p14:modId xmlns:p14="http://schemas.microsoft.com/office/powerpoint/2010/main" val="1948503463"/>
              </p:ext>
            </p:extLst>
          </p:nvPr>
        </p:nvGraphicFramePr>
        <p:xfrm>
          <a:off x="1076350" y="947368"/>
          <a:ext cx="9420281" cy="53572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90352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FE58D-90CB-7C8D-842D-4CA4FBAA24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BCAF10-1B1A-405D-8276-DCD3719E1FD3}"/>
              </a:ext>
            </a:extLst>
          </p:cNvPr>
          <p:cNvSpPr>
            <a:spLocks noGrp="1"/>
          </p:cNvSpPr>
          <p:nvPr>
            <p:ph type="title"/>
          </p:nvPr>
        </p:nvSpPr>
        <p:spPr>
          <a:xfrm>
            <a:off x="774401" y="367623"/>
            <a:ext cx="10591937" cy="645231"/>
          </a:xfrm>
        </p:spPr>
        <p:txBody>
          <a:bodyPr/>
          <a:lstStyle/>
          <a:p>
            <a:r>
              <a:rPr lang="en-US" dirty="0"/>
              <a:t>Race/ethnicity of heterosexually active adults at increased risk for HIV infection</a:t>
            </a:r>
          </a:p>
        </p:txBody>
      </p:sp>
      <p:sp>
        <p:nvSpPr>
          <p:cNvPr id="5" name="Slide Number Placeholder 4">
            <a:extLst>
              <a:ext uri="{FF2B5EF4-FFF2-40B4-BE49-F238E27FC236}">
                <a16:creationId xmlns:a16="http://schemas.microsoft.com/office/drawing/2014/main" id="{69295B72-0B07-08A5-70B6-EFF9440CEB1A}"/>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15</a:t>
            </a:fld>
            <a:endParaRPr lang="en-US"/>
          </a:p>
        </p:txBody>
      </p:sp>
      <p:sp>
        <p:nvSpPr>
          <p:cNvPr id="7" name="TextBox 6">
            <a:extLst>
              <a:ext uri="{FF2B5EF4-FFF2-40B4-BE49-F238E27FC236}">
                <a16:creationId xmlns:a16="http://schemas.microsoft.com/office/drawing/2014/main" id="{B853CB55-90C9-93A2-D121-BAD8C40DBCCF}"/>
              </a:ext>
            </a:extLst>
          </p:cNvPr>
          <p:cNvSpPr txBox="1"/>
          <p:nvPr/>
        </p:nvSpPr>
        <p:spPr>
          <a:xfrm>
            <a:off x="774402" y="5735004"/>
            <a:ext cx="10591937" cy="954107"/>
          </a:xfrm>
          <a:prstGeom prst="rect">
            <a:avLst/>
          </a:prstGeom>
          <a:noFill/>
        </p:spPr>
        <p:txBody>
          <a:bodyPr wrap="square" rtlCol="0">
            <a:spAutoFit/>
          </a:bodyPr>
          <a:lstStyle/>
          <a:p>
            <a:r>
              <a:rPr lang="en-US" sz="1400" i="1" dirty="0">
                <a:solidFill>
                  <a:srgbClr val="032659"/>
                </a:solidFill>
                <a:ea typeface="Calibri" panose="020F0502020204030204" pitchFamily="34" charset="0"/>
                <a:cs typeface="Calibri" panose="020F0502020204030204" pitchFamily="34" charset="0"/>
              </a:rPr>
              <a:t>Note.</a:t>
            </a:r>
            <a:r>
              <a:rPr lang="en-US" sz="1400" dirty="0">
                <a:solidFill>
                  <a:srgbClr val="032659"/>
                </a:solidFill>
                <a:ea typeface="Calibri" panose="020F0502020204030204" pitchFamily="34" charset="0"/>
                <a:cs typeface="Calibri" panose="020F0502020204030204" pitchFamily="34" charset="0"/>
              </a:rPr>
              <a:t> Persons who did not report Hispanic or Latino ethnicity were categorized by race. Hispanic or Latino persons could be of any race. </a:t>
            </a:r>
            <a:r>
              <a:rPr lang="en-US" sz="1400" dirty="0">
                <a:solidFill>
                  <a:srgbClr val="032659"/>
                </a:solidFill>
              </a:rPr>
              <a:t>Numbers may not sum to 100% due to rounding.</a:t>
            </a:r>
            <a:endParaRPr lang="en-US" sz="1400" dirty="0">
              <a:solidFill>
                <a:srgbClr val="032659"/>
              </a:solidFill>
              <a:ea typeface="Calibri" panose="020F0502020204030204" pitchFamily="34" charset="0"/>
              <a:cs typeface="Calibri" panose="020F0502020204030204" pitchFamily="34" charset="0"/>
            </a:endParaRPr>
          </a:p>
          <a:p>
            <a:endParaRPr lang="en-US" sz="1400" dirty="0">
              <a:solidFill>
                <a:srgbClr val="032659"/>
              </a:solidFill>
            </a:endParaRPr>
          </a:p>
          <a:p>
            <a:r>
              <a:rPr lang="en-US" sz="1400" dirty="0">
                <a:solidFill>
                  <a:srgbClr val="032659"/>
                </a:solidFill>
              </a:rPr>
              <a:t>Data Source: National HIV Behavioral Surveillance—19 U.S. cities, 2025; Data Tables, Table 1</a:t>
            </a:r>
          </a:p>
        </p:txBody>
      </p:sp>
      <p:graphicFrame>
        <p:nvGraphicFramePr>
          <p:cNvPr id="4" name="Chart 3" descr="Bar chart showing distribution of PWID population by race/ethnicity">
            <a:extLst>
              <a:ext uri="{FF2B5EF4-FFF2-40B4-BE49-F238E27FC236}">
                <a16:creationId xmlns:a16="http://schemas.microsoft.com/office/drawing/2014/main" id="{9D18FEFA-1CC0-9553-C799-9895F10C5E90}"/>
              </a:ext>
            </a:extLst>
          </p:cNvPr>
          <p:cNvGraphicFramePr/>
          <p:nvPr>
            <p:extLst>
              <p:ext uri="{D42A27DB-BD31-4B8C-83A1-F6EECF244321}">
                <p14:modId xmlns:p14="http://schemas.microsoft.com/office/powerpoint/2010/main" val="3787974697"/>
              </p:ext>
            </p:extLst>
          </p:nvPr>
        </p:nvGraphicFramePr>
        <p:xfrm>
          <a:off x="177980" y="1332278"/>
          <a:ext cx="11885683" cy="437251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CB32C7B1-B50C-DA47-03A9-C5099F4A998C}"/>
              </a:ext>
            </a:extLst>
          </p:cNvPr>
          <p:cNvSpPr txBox="1"/>
          <p:nvPr/>
        </p:nvSpPr>
        <p:spPr>
          <a:xfrm>
            <a:off x="9144001" y="4768777"/>
            <a:ext cx="582211" cy="369332"/>
          </a:xfrm>
          <a:prstGeom prst="rect">
            <a:avLst/>
          </a:prstGeom>
          <a:noFill/>
        </p:spPr>
        <p:txBody>
          <a:bodyPr wrap="none" rtlCol="0">
            <a:spAutoFit/>
          </a:bodyPr>
          <a:lstStyle/>
          <a:p>
            <a:pPr algn="l"/>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&lt;1%</a:t>
            </a:r>
          </a:p>
        </p:txBody>
      </p:sp>
      <p:sp>
        <p:nvSpPr>
          <p:cNvPr id="9" name="TextBox 8">
            <a:extLst>
              <a:ext uri="{FF2B5EF4-FFF2-40B4-BE49-F238E27FC236}">
                <a16:creationId xmlns:a16="http://schemas.microsoft.com/office/drawing/2014/main" id="{F470EF12-CF0E-6495-1B53-6E4E1C80B606}"/>
              </a:ext>
            </a:extLst>
          </p:cNvPr>
          <p:cNvSpPr txBox="1"/>
          <p:nvPr/>
        </p:nvSpPr>
        <p:spPr>
          <a:xfrm>
            <a:off x="10784127" y="4768777"/>
            <a:ext cx="582211" cy="369332"/>
          </a:xfrm>
          <a:prstGeom prst="rect">
            <a:avLst/>
          </a:prstGeom>
          <a:noFill/>
        </p:spPr>
        <p:txBody>
          <a:bodyPr wrap="none" rtlCol="0">
            <a:spAutoFit/>
          </a:bodyPr>
          <a:lstStyle/>
          <a:p>
            <a:pPr algn="l"/>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&lt;1%</a:t>
            </a:r>
          </a:p>
        </p:txBody>
      </p:sp>
    </p:spTree>
    <p:extLst>
      <p:ext uri="{BB962C8B-B14F-4D97-AF65-F5344CB8AC3E}">
        <p14:creationId xmlns:p14="http://schemas.microsoft.com/office/powerpoint/2010/main" val="1131531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19D92-990F-6A91-BCEC-A7588CE3F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92BF90-930A-5CCD-6A8F-D0E668C2B7ED}"/>
              </a:ext>
            </a:extLst>
          </p:cNvPr>
          <p:cNvSpPr>
            <a:spLocks noGrp="1"/>
          </p:cNvSpPr>
          <p:nvPr>
            <p:ph type="title"/>
          </p:nvPr>
        </p:nvSpPr>
        <p:spPr>
          <a:xfrm>
            <a:off x="774401" y="367623"/>
            <a:ext cx="10591937" cy="645231"/>
          </a:xfrm>
        </p:spPr>
        <p:txBody>
          <a:bodyPr/>
          <a:lstStyle/>
          <a:p>
            <a:r>
              <a:rPr lang="en-US"/>
              <a:t>HIV prevalence among heterosexually active adults at increased risk for HIV infection</a:t>
            </a:r>
          </a:p>
        </p:txBody>
      </p:sp>
      <p:sp>
        <p:nvSpPr>
          <p:cNvPr id="5" name="Slide Number Placeholder 4">
            <a:extLst>
              <a:ext uri="{FF2B5EF4-FFF2-40B4-BE49-F238E27FC236}">
                <a16:creationId xmlns:a16="http://schemas.microsoft.com/office/drawing/2014/main" id="{4FBBAA6D-2C61-FCB0-B541-AB6D9F92AF5A}"/>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16</a:t>
            </a:fld>
            <a:endParaRPr lang="en-US"/>
          </a:p>
        </p:txBody>
      </p:sp>
      <p:sp>
        <p:nvSpPr>
          <p:cNvPr id="7" name="TextBox 6">
            <a:extLst>
              <a:ext uri="{FF2B5EF4-FFF2-40B4-BE49-F238E27FC236}">
                <a16:creationId xmlns:a16="http://schemas.microsoft.com/office/drawing/2014/main" id="{2F4FBA82-38F5-8D25-5F87-C8239A9C1B70}"/>
              </a:ext>
            </a:extLst>
          </p:cNvPr>
          <p:cNvSpPr txBox="1"/>
          <p:nvPr/>
        </p:nvSpPr>
        <p:spPr>
          <a:xfrm>
            <a:off x="774402" y="6374102"/>
            <a:ext cx="10591937" cy="307777"/>
          </a:xfrm>
          <a:prstGeom prst="rect">
            <a:avLst/>
          </a:prstGeom>
          <a:noFill/>
        </p:spPr>
        <p:txBody>
          <a:bodyPr wrap="square" rtlCol="0">
            <a:spAutoFit/>
          </a:bodyPr>
          <a:lstStyle/>
          <a:p>
            <a:r>
              <a:rPr lang="en-US" sz="1400"/>
              <a:t>Data Source: National HIV Behavioral Surveillance—19 U.S. cities, 2025; Data Tables, Table 3</a:t>
            </a:r>
          </a:p>
        </p:txBody>
      </p:sp>
      <p:graphicFrame>
        <p:nvGraphicFramePr>
          <p:cNvPr id="6" name="Chart 5" descr="Pie chart showing HIV prevalence heterosexually active adults.">
            <a:extLst>
              <a:ext uri="{FF2B5EF4-FFF2-40B4-BE49-F238E27FC236}">
                <a16:creationId xmlns:a16="http://schemas.microsoft.com/office/drawing/2014/main" id="{5217E5A2-D4B6-2868-D2EC-31534C8985A3}"/>
              </a:ext>
            </a:extLst>
          </p:cNvPr>
          <p:cNvGraphicFramePr/>
          <p:nvPr>
            <p:extLst>
              <p:ext uri="{D42A27DB-BD31-4B8C-83A1-F6EECF244321}">
                <p14:modId xmlns:p14="http://schemas.microsoft.com/office/powerpoint/2010/main" val="1717669941"/>
              </p:ext>
            </p:extLst>
          </p:nvPr>
        </p:nvGraphicFramePr>
        <p:xfrm>
          <a:off x="1090864" y="1379622"/>
          <a:ext cx="9420281" cy="53572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0324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A193-15C2-7AFF-2683-67966D22D9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98C033-67FB-A25C-FEE6-3A24486B574E}"/>
              </a:ext>
            </a:extLst>
          </p:cNvPr>
          <p:cNvSpPr>
            <a:spLocks noGrp="1"/>
          </p:cNvSpPr>
          <p:nvPr>
            <p:ph type="title"/>
          </p:nvPr>
        </p:nvSpPr>
        <p:spPr>
          <a:xfrm>
            <a:off x="774401" y="367623"/>
            <a:ext cx="11273219" cy="645231"/>
          </a:xfrm>
        </p:spPr>
        <p:txBody>
          <a:bodyPr/>
          <a:lstStyle/>
          <a:p>
            <a:r>
              <a:rPr lang="en-US"/>
              <a:t>Proportion of heterosexually active adults at increased risk for HIV infection who have ever been tested for HIV in their lifetime</a:t>
            </a:r>
          </a:p>
        </p:txBody>
      </p:sp>
      <p:sp>
        <p:nvSpPr>
          <p:cNvPr id="5" name="Slide Number Placeholder 4">
            <a:extLst>
              <a:ext uri="{FF2B5EF4-FFF2-40B4-BE49-F238E27FC236}">
                <a16:creationId xmlns:a16="http://schemas.microsoft.com/office/drawing/2014/main" id="{DA2A0930-7A57-D20C-DE3F-B45F8CA6C398}"/>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17</a:t>
            </a:fld>
            <a:endParaRPr lang="en-US"/>
          </a:p>
        </p:txBody>
      </p:sp>
      <p:grpSp>
        <p:nvGrpSpPr>
          <p:cNvPr id="13" name="Group 12" descr="Proportional map of the NHBS project areas showing the proportion of heterosexually active adults who received a sterile syringe from an SSP: larger and darker circles indicate greater usage.">
            <a:extLst>
              <a:ext uri="{FF2B5EF4-FFF2-40B4-BE49-F238E27FC236}">
                <a16:creationId xmlns:a16="http://schemas.microsoft.com/office/drawing/2014/main" id="{12515B7F-9A9A-535E-F134-275D63EC7506}"/>
              </a:ext>
            </a:extLst>
          </p:cNvPr>
          <p:cNvGrpSpPr/>
          <p:nvPr/>
        </p:nvGrpSpPr>
        <p:grpSpPr>
          <a:xfrm>
            <a:off x="2025909" y="1504079"/>
            <a:ext cx="8384440" cy="5240791"/>
            <a:chOff x="1143000" y="1625600"/>
            <a:chExt cx="6692900" cy="4546600"/>
          </a:xfrm>
          <a:solidFill>
            <a:srgbClr val="FFFFFF">
              <a:lumMod val="85000"/>
            </a:srgbClr>
          </a:solidFill>
        </p:grpSpPr>
        <p:sp>
          <p:nvSpPr>
            <p:cNvPr id="16" name="Freeform 2">
              <a:extLst>
                <a:ext uri="{FF2B5EF4-FFF2-40B4-BE49-F238E27FC236}">
                  <a16:creationId xmlns:a16="http://schemas.microsoft.com/office/drawing/2014/main" id="{6AA07DB8-2641-D4A6-434B-56A22FE27109}"/>
                </a:ext>
              </a:extLst>
            </p:cNvPr>
            <p:cNvSpPr>
              <a:spLocks/>
            </p:cNvSpPr>
            <p:nvPr/>
          </p:nvSpPr>
          <p:spPr bwMode="auto">
            <a:xfrm>
              <a:off x="5562600" y="4235450"/>
              <a:ext cx="485775" cy="790575"/>
            </a:xfrm>
            <a:custGeom>
              <a:avLst/>
              <a:gdLst/>
              <a:ahLst/>
              <a:cxnLst>
                <a:cxn ang="0">
                  <a:pos x="0" y="3"/>
                </a:cxn>
                <a:cxn ang="0">
                  <a:pos x="1" y="4"/>
                </a:cxn>
                <a:cxn ang="0">
                  <a:pos x="0" y="56"/>
                </a:cxn>
                <a:cxn ang="0">
                  <a:pos x="3" y="81"/>
                </a:cxn>
                <a:cxn ang="0">
                  <a:pos x="6" y="81"/>
                </a:cxn>
                <a:cxn ang="0">
                  <a:pos x="8" y="74"/>
                </a:cxn>
                <a:cxn ang="0">
                  <a:pos x="9" y="76"/>
                </a:cxn>
                <a:cxn ang="0">
                  <a:pos x="9" y="80"/>
                </a:cxn>
                <a:cxn ang="0">
                  <a:pos x="12" y="81"/>
                </a:cxn>
                <a:cxn ang="0">
                  <a:pos x="8" y="83"/>
                </a:cxn>
                <a:cxn ang="0">
                  <a:pos x="16" y="81"/>
                </a:cxn>
                <a:cxn ang="0">
                  <a:pos x="17" y="79"/>
                </a:cxn>
                <a:cxn ang="0">
                  <a:pos x="16" y="77"/>
                </a:cxn>
                <a:cxn ang="0">
                  <a:pos x="17" y="75"/>
                </a:cxn>
                <a:cxn ang="0">
                  <a:pos x="13" y="72"/>
                </a:cxn>
                <a:cxn ang="0">
                  <a:pos x="13" y="69"/>
                </a:cxn>
                <a:cxn ang="0">
                  <a:pos x="51" y="66"/>
                </a:cxn>
                <a:cxn ang="0">
                  <a:pos x="47" y="53"/>
                </a:cxn>
                <a:cxn ang="0">
                  <a:pos x="48" y="48"/>
                </a:cxn>
                <a:cxn ang="0">
                  <a:pos x="49" y="45"/>
                </a:cxn>
                <a:cxn ang="0">
                  <a:pos x="48" y="41"/>
                </a:cxn>
                <a:cxn ang="0">
                  <a:pos x="45" y="35"/>
                </a:cxn>
                <a:cxn ang="0">
                  <a:pos x="35" y="0"/>
                </a:cxn>
                <a:cxn ang="0">
                  <a:pos x="0" y="3"/>
                </a:cxn>
              </a:cxnLst>
              <a:rect l="0" t="0" r="r" b="b"/>
              <a:pathLst>
                <a:path w="51" h="83">
                  <a:moveTo>
                    <a:pt x="0" y="3"/>
                  </a:moveTo>
                  <a:lnTo>
                    <a:pt x="1" y="4"/>
                  </a:lnTo>
                  <a:lnTo>
                    <a:pt x="0" y="56"/>
                  </a:lnTo>
                  <a:lnTo>
                    <a:pt x="3" y="81"/>
                  </a:lnTo>
                  <a:lnTo>
                    <a:pt x="6" y="81"/>
                  </a:lnTo>
                  <a:lnTo>
                    <a:pt x="8" y="74"/>
                  </a:lnTo>
                  <a:lnTo>
                    <a:pt x="9" y="76"/>
                  </a:lnTo>
                  <a:lnTo>
                    <a:pt x="9" y="80"/>
                  </a:lnTo>
                  <a:lnTo>
                    <a:pt x="12" y="81"/>
                  </a:lnTo>
                  <a:lnTo>
                    <a:pt x="8" y="83"/>
                  </a:lnTo>
                  <a:lnTo>
                    <a:pt x="16" y="81"/>
                  </a:lnTo>
                  <a:lnTo>
                    <a:pt x="17" y="79"/>
                  </a:lnTo>
                  <a:lnTo>
                    <a:pt x="16" y="77"/>
                  </a:lnTo>
                  <a:lnTo>
                    <a:pt x="17" y="75"/>
                  </a:lnTo>
                  <a:lnTo>
                    <a:pt x="13" y="72"/>
                  </a:lnTo>
                  <a:lnTo>
                    <a:pt x="13" y="69"/>
                  </a:lnTo>
                  <a:lnTo>
                    <a:pt x="51" y="66"/>
                  </a:lnTo>
                  <a:lnTo>
                    <a:pt x="47" y="53"/>
                  </a:lnTo>
                  <a:lnTo>
                    <a:pt x="48" y="48"/>
                  </a:lnTo>
                  <a:lnTo>
                    <a:pt x="49" y="45"/>
                  </a:lnTo>
                  <a:lnTo>
                    <a:pt x="48" y="41"/>
                  </a:lnTo>
                  <a:lnTo>
                    <a:pt x="45" y="35"/>
                  </a:lnTo>
                  <a:lnTo>
                    <a:pt x="35" y="0"/>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19" name="Freeform 3">
              <a:extLst>
                <a:ext uri="{FF2B5EF4-FFF2-40B4-BE49-F238E27FC236}">
                  <a16:creationId xmlns:a16="http://schemas.microsoft.com/office/drawing/2014/main" id="{93A0B9A3-9AAD-64BD-4AED-EEBD3E6809AC}"/>
                </a:ext>
              </a:extLst>
            </p:cNvPr>
            <p:cNvSpPr>
              <a:spLocks/>
            </p:cNvSpPr>
            <p:nvPr/>
          </p:nvSpPr>
          <p:spPr bwMode="auto">
            <a:xfrm>
              <a:off x="2009775" y="3749675"/>
              <a:ext cx="876300" cy="1009650"/>
            </a:xfrm>
            <a:custGeom>
              <a:avLst/>
              <a:gdLst/>
              <a:ahLst/>
              <a:cxnLst>
                <a:cxn ang="0">
                  <a:pos x="0" y="72"/>
                </a:cxn>
                <a:cxn ang="0">
                  <a:pos x="6" y="67"/>
                </a:cxn>
                <a:cxn ang="0">
                  <a:pos x="4" y="63"/>
                </a:cxn>
                <a:cxn ang="0">
                  <a:pos x="5" y="57"/>
                </a:cxn>
                <a:cxn ang="0">
                  <a:pos x="11" y="47"/>
                </a:cxn>
                <a:cxn ang="0">
                  <a:pos x="15" y="44"/>
                </a:cxn>
                <a:cxn ang="0">
                  <a:pos x="13" y="41"/>
                </a:cxn>
                <a:cxn ang="0">
                  <a:pos x="11" y="31"/>
                </a:cxn>
                <a:cxn ang="0">
                  <a:pos x="13" y="13"/>
                </a:cxn>
                <a:cxn ang="0">
                  <a:pos x="16" y="12"/>
                </a:cxn>
                <a:cxn ang="0">
                  <a:pos x="21" y="15"/>
                </a:cxn>
                <a:cxn ang="0">
                  <a:pos x="26" y="0"/>
                </a:cxn>
                <a:cxn ang="0">
                  <a:pos x="92" y="11"/>
                </a:cxn>
                <a:cxn ang="0">
                  <a:pos x="78" y="106"/>
                </a:cxn>
                <a:cxn ang="0">
                  <a:pos x="58" y="102"/>
                </a:cxn>
                <a:cxn ang="0">
                  <a:pos x="45" y="99"/>
                </a:cxn>
                <a:cxn ang="0">
                  <a:pos x="19" y="84"/>
                </a:cxn>
                <a:cxn ang="0">
                  <a:pos x="0" y="72"/>
                </a:cxn>
              </a:cxnLst>
              <a:rect l="0" t="0" r="r" b="b"/>
              <a:pathLst>
                <a:path w="92" h="106">
                  <a:moveTo>
                    <a:pt x="0" y="72"/>
                  </a:moveTo>
                  <a:lnTo>
                    <a:pt x="6" y="67"/>
                  </a:lnTo>
                  <a:lnTo>
                    <a:pt x="4" y="63"/>
                  </a:lnTo>
                  <a:lnTo>
                    <a:pt x="5" y="57"/>
                  </a:lnTo>
                  <a:lnTo>
                    <a:pt x="11" y="47"/>
                  </a:lnTo>
                  <a:lnTo>
                    <a:pt x="15" y="44"/>
                  </a:lnTo>
                  <a:lnTo>
                    <a:pt x="13" y="41"/>
                  </a:lnTo>
                  <a:lnTo>
                    <a:pt x="11" y="31"/>
                  </a:lnTo>
                  <a:lnTo>
                    <a:pt x="13" y="13"/>
                  </a:lnTo>
                  <a:lnTo>
                    <a:pt x="16" y="12"/>
                  </a:lnTo>
                  <a:lnTo>
                    <a:pt x="21" y="15"/>
                  </a:lnTo>
                  <a:lnTo>
                    <a:pt x="26" y="0"/>
                  </a:lnTo>
                  <a:lnTo>
                    <a:pt x="92" y="11"/>
                  </a:lnTo>
                  <a:lnTo>
                    <a:pt x="78" y="106"/>
                  </a:lnTo>
                  <a:lnTo>
                    <a:pt x="58" y="102"/>
                  </a:lnTo>
                  <a:lnTo>
                    <a:pt x="45" y="99"/>
                  </a:lnTo>
                  <a:lnTo>
                    <a:pt x="19" y="84"/>
                  </a:lnTo>
                  <a:lnTo>
                    <a:pt x="0" y="7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0" name="Freeform 4">
              <a:extLst>
                <a:ext uri="{FF2B5EF4-FFF2-40B4-BE49-F238E27FC236}">
                  <a16:creationId xmlns:a16="http://schemas.microsoft.com/office/drawing/2014/main" id="{9FEB84A3-AA2B-4C48-2C39-1C6E81E93A4E}"/>
                </a:ext>
              </a:extLst>
            </p:cNvPr>
            <p:cNvSpPr>
              <a:spLocks/>
            </p:cNvSpPr>
            <p:nvPr/>
          </p:nvSpPr>
          <p:spPr bwMode="auto">
            <a:xfrm>
              <a:off x="4714875" y="4035425"/>
              <a:ext cx="647700" cy="581025"/>
            </a:xfrm>
            <a:custGeom>
              <a:avLst/>
              <a:gdLst/>
              <a:ahLst/>
              <a:cxnLst>
                <a:cxn ang="0">
                  <a:pos x="0" y="2"/>
                </a:cxn>
                <a:cxn ang="0">
                  <a:pos x="3" y="21"/>
                </a:cxn>
                <a:cxn ang="0">
                  <a:pos x="2" y="50"/>
                </a:cxn>
                <a:cxn ang="0">
                  <a:pos x="4" y="52"/>
                </a:cxn>
                <a:cxn ang="0">
                  <a:pos x="9" y="52"/>
                </a:cxn>
                <a:cxn ang="0">
                  <a:pos x="9" y="61"/>
                </a:cxn>
                <a:cxn ang="0">
                  <a:pos x="49" y="60"/>
                </a:cxn>
                <a:cxn ang="0">
                  <a:pos x="48" y="51"/>
                </a:cxn>
                <a:cxn ang="0">
                  <a:pos x="52" y="41"/>
                </a:cxn>
                <a:cxn ang="0">
                  <a:pos x="56" y="34"/>
                </a:cxn>
                <a:cxn ang="0">
                  <a:pos x="56" y="32"/>
                </a:cxn>
                <a:cxn ang="0">
                  <a:pos x="60" y="26"/>
                </a:cxn>
                <a:cxn ang="0">
                  <a:pos x="62" y="19"/>
                </a:cxn>
                <a:cxn ang="0">
                  <a:pos x="61" y="18"/>
                </a:cxn>
                <a:cxn ang="0">
                  <a:pos x="64" y="16"/>
                </a:cxn>
                <a:cxn ang="0">
                  <a:pos x="68" y="9"/>
                </a:cxn>
                <a:cxn ang="0">
                  <a:pos x="67" y="8"/>
                </a:cxn>
                <a:cxn ang="0">
                  <a:pos x="58" y="9"/>
                </a:cxn>
                <a:cxn ang="0">
                  <a:pos x="60" y="5"/>
                </a:cxn>
                <a:cxn ang="0">
                  <a:pos x="59" y="0"/>
                </a:cxn>
                <a:cxn ang="0">
                  <a:pos x="0" y="2"/>
                </a:cxn>
              </a:cxnLst>
              <a:rect l="0" t="0" r="r" b="b"/>
              <a:pathLst>
                <a:path w="68" h="61">
                  <a:moveTo>
                    <a:pt x="0" y="2"/>
                  </a:moveTo>
                  <a:lnTo>
                    <a:pt x="3" y="21"/>
                  </a:lnTo>
                  <a:lnTo>
                    <a:pt x="2" y="50"/>
                  </a:lnTo>
                  <a:lnTo>
                    <a:pt x="4" y="52"/>
                  </a:lnTo>
                  <a:lnTo>
                    <a:pt x="9" y="52"/>
                  </a:lnTo>
                  <a:lnTo>
                    <a:pt x="9" y="61"/>
                  </a:lnTo>
                  <a:lnTo>
                    <a:pt x="49" y="60"/>
                  </a:lnTo>
                  <a:lnTo>
                    <a:pt x="48" y="51"/>
                  </a:lnTo>
                  <a:lnTo>
                    <a:pt x="52" y="41"/>
                  </a:lnTo>
                  <a:lnTo>
                    <a:pt x="56" y="34"/>
                  </a:lnTo>
                  <a:lnTo>
                    <a:pt x="56" y="32"/>
                  </a:lnTo>
                  <a:lnTo>
                    <a:pt x="60" y="26"/>
                  </a:lnTo>
                  <a:lnTo>
                    <a:pt x="62" y="19"/>
                  </a:lnTo>
                  <a:lnTo>
                    <a:pt x="61" y="18"/>
                  </a:lnTo>
                  <a:lnTo>
                    <a:pt x="64" y="16"/>
                  </a:lnTo>
                  <a:lnTo>
                    <a:pt x="68" y="9"/>
                  </a:lnTo>
                  <a:lnTo>
                    <a:pt x="67" y="8"/>
                  </a:lnTo>
                  <a:lnTo>
                    <a:pt x="58" y="9"/>
                  </a:lnTo>
                  <a:lnTo>
                    <a:pt x="60" y="5"/>
                  </a:lnTo>
                  <a:lnTo>
                    <a:pt x="59" y="0"/>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1" name="Freeform 5">
              <a:extLst>
                <a:ext uri="{FF2B5EF4-FFF2-40B4-BE49-F238E27FC236}">
                  <a16:creationId xmlns:a16="http://schemas.microsoft.com/office/drawing/2014/main" id="{8286DA95-8443-B3F1-7C14-0D65A963C18D}"/>
                </a:ext>
              </a:extLst>
            </p:cNvPr>
            <p:cNvSpPr>
              <a:spLocks/>
            </p:cNvSpPr>
            <p:nvPr/>
          </p:nvSpPr>
          <p:spPr bwMode="auto">
            <a:xfrm>
              <a:off x="1143000" y="2654300"/>
              <a:ext cx="1009650" cy="1733550"/>
            </a:xfrm>
            <a:custGeom>
              <a:avLst/>
              <a:gdLst/>
              <a:ahLst/>
              <a:cxnLst>
                <a:cxn ang="0">
                  <a:pos x="3" y="33"/>
                </a:cxn>
                <a:cxn ang="0">
                  <a:pos x="4" y="37"/>
                </a:cxn>
                <a:cxn ang="0">
                  <a:pos x="1" y="51"/>
                </a:cxn>
                <a:cxn ang="0">
                  <a:pos x="3" y="55"/>
                </a:cxn>
                <a:cxn ang="0">
                  <a:pos x="11" y="74"/>
                </a:cxn>
                <a:cxn ang="0">
                  <a:pos x="12" y="74"/>
                </a:cxn>
                <a:cxn ang="0">
                  <a:pos x="13" y="70"/>
                </a:cxn>
                <a:cxn ang="0">
                  <a:pos x="14" y="69"/>
                </a:cxn>
                <a:cxn ang="0">
                  <a:pos x="15" y="70"/>
                </a:cxn>
                <a:cxn ang="0">
                  <a:pos x="13" y="72"/>
                </a:cxn>
                <a:cxn ang="0">
                  <a:pos x="14" y="74"/>
                </a:cxn>
                <a:cxn ang="0">
                  <a:pos x="16" y="82"/>
                </a:cxn>
                <a:cxn ang="0">
                  <a:pos x="15" y="81"/>
                </a:cxn>
                <a:cxn ang="0">
                  <a:pos x="12" y="78"/>
                </a:cxn>
                <a:cxn ang="0">
                  <a:pos x="13" y="75"/>
                </a:cxn>
                <a:cxn ang="0">
                  <a:pos x="11" y="75"/>
                </a:cxn>
                <a:cxn ang="0">
                  <a:pos x="9" y="79"/>
                </a:cxn>
                <a:cxn ang="0">
                  <a:pos x="10" y="86"/>
                </a:cxn>
                <a:cxn ang="0">
                  <a:pos x="12" y="89"/>
                </a:cxn>
                <a:cxn ang="0">
                  <a:pos x="16" y="92"/>
                </a:cxn>
                <a:cxn ang="0">
                  <a:pos x="14" y="96"/>
                </a:cxn>
                <a:cxn ang="0">
                  <a:pos x="12" y="97"/>
                </a:cxn>
                <a:cxn ang="0">
                  <a:pos x="12" y="101"/>
                </a:cxn>
                <a:cxn ang="0">
                  <a:pos x="17" y="112"/>
                </a:cxn>
                <a:cxn ang="0">
                  <a:pos x="21" y="119"/>
                </a:cxn>
                <a:cxn ang="0">
                  <a:pos x="21" y="123"/>
                </a:cxn>
                <a:cxn ang="0">
                  <a:pos x="23" y="125"/>
                </a:cxn>
                <a:cxn ang="0">
                  <a:pos x="22" y="128"/>
                </a:cxn>
                <a:cxn ang="0">
                  <a:pos x="20" y="134"/>
                </a:cxn>
                <a:cxn ang="0">
                  <a:pos x="22" y="137"/>
                </a:cxn>
                <a:cxn ang="0">
                  <a:pos x="35" y="141"/>
                </a:cxn>
                <a:cxn ang="0">
                  <a:pos x="40" y="148"/>
                </a:cxn>
                <a:cxn ang="0">
                  <a:pos x="47" y="151"/>
                </a:cxn>
                <a:cxn ang="0">
                  <a:pos x="47" y="155"/>
                </a:cxn>
                <a:cxn ang="0">
                  <a:pos x="51" y="156"/>
                </a:cxn>
                <a:cxn ang="0">
                  <a:pos x="56" y="164"/>
                </a:cxn>
                <a:cxn ang="0">
                  <a:pos x="59" y="170"/>
                </a:cxn>
                <a:cxn ang="0">
                  <a:pos x="59" y="180"/>
                </a:cxn>
                <a:cxn ang="0">
                  <a:pos x="97" y="182"/>
                </a:cxn>
                <a:cxn ang="0">
                  <a:pos x="95" y="178"/>
                </a:cxn>
                <a:cxn ang="0">
                  <a:pos x="96" y="172"/>
                </a:cxn>
                <a:cxn ang="0">
                  <a:pos x="102" y="162"/>
                </a:cxn>
                <a:cxn ang="0">
                  <a:pos x="106" y="159"/>
                </a:cxn>
                <a:cxn ang="0">
                  <a:pos x="104" y="156"/>
                </a:cxn>
                <a:cxn ang="0">
                  <a:pos x="102" y="146"/>
                </a:cxn>
                <a:cxn ang="0">
                  <a:pos x="52" y="70"/>
                </a:cxn>
                <a:cxn ang="0">
                  <a:pos x="48" y="63"/>
                </a:cxn>
                <a:cxn ang="0">
                  <a:pos x="61" y="14"/>
                </a:cxn>
                <a:cxn ang="0">
                  <a:pos x="10" y="0"/>
                </a:cxn>
                <a:cxn ang="0">
                  <a:pos x="9" y="3"/>
                </a:cxn>
                <a:cxn ang="0">
                  <a:pos x="9" y="9"/>
                </a:cxn>
                <a:cxn ang="0">
                  <a:pos x="0" y="24"/>
                </a:cxn>
                <a:cxn ang="0">
                  <a:pos x="3" y="33"/>
                </a:cxn>
              </a:cxnLst>
              <a:rect l="0" t="0" r="r" b="b"/>
              <a:pathLst>
                <a:path w="106" h="182">
                  <a:moveTo>
                    <a:pt x="3" y="33"/>
                  </a:moveTo>
                  <a:lnTo>
                    <a:pt x="4" y="37"/>
                  </a:lnTo>
                  <a:lnTo>
                    <a:pt x="1" y="51"/>
                  </a:lnTo>
                  <a:lnTo>
                    <a:pt x="3" y="55"/>
                  </a:lnTo>
                  <a:lnTo>
                    <a:pt x="11" y="74"/>
                  </a:lnTo>
                  <a:lnTo>
                    <a:pt x="12" y="74"/>
                  </a:lnTo>
                  <a:lnTo>
                    <a:pt x="13" y="70"/>
                  </a:lnTo>
                  <a:lnTo>
                    <a:pt x="14" y="69"/>
                  </a:lnTo>
                  <a:lnTo>
                    <a:pt x="15" y="70"/>
                  </a:lnTo>
                  <a:lnTo>
                    <a:pt x="13" y="72"/>
                  </a:lnTo>
                  <a:lnTo>
                    <a:pt x="14" y="74"/>
                  </a:lnTo>
                  <a:lnTo>
                    <a:pt x="16" y="82"/>
                  </a:lnTo>
                  <a:lnTo>
                    <a:pt x="15" y="81"/>
                  </a:lnTo>
                  <a:lnTo>
                    <a:pt x="12" y="78"/>
                  </a:lnTo>
                  <a:lnTo>
                    <a:pt x="13" y="75"/>
                  </a:lnTo>
                  <a:lnTo>
                    <a:pt x="11" y="75"/>
                  </a:lnTo>
                  <a:lnTo>
                    <a:pt x="9" y="79"/>
                  </a:lnTo>
                  <a:lnTo>
                    <a:pt x="10" y="86"/>
                  </a:lnTo>
                  <a:lnTo>
                    <a:pt x="12" y="89"/>
                  </a:lnTo>
                  <a:lnTo>
                    <a:pt x="16" y="92"/>
                  </a:lnTo>
                  <a:lnTo>
                    <a:pt x="14" y="96"/>
                  </a:lnTo>
                  <a:lnTo>
                    <a:pt x="12" y="97"/>
                  </a:lnTo>
                  <a:lnTo>
                    <a:pt x="12" y="101"/>
                  </a:lnTo>
                  <a:lnTo>
                    <a:pt x="17" y="112"/>
                  </a:lnTo>
                  <a:lnTo>
                    <a:pt x="21" y="119"/>
                  </a:lnTo>
                  <a:lnTo>
                    <a:pt x="21" y="123"/>
                  </a:lnTo>
                  <a:lnTo>
                    <a:pt x="23" y="125"/>
                  </a:lnTo>
                  <a:lnTo>
                    <a:pt x="22" y="128"/>
                  </a:lnTo>
                  <a:lnTo>
                    <a:pt x="20" y="134"/>
                  </a:lnTo>
                  <a:lnTo>
                    <a:pt x="22" y="137"/>
                  </a:lnTo>
                  <a:lnTo>
                    <a:pt x="35" y="141"/>
                  </a:lnTo>
                  <a:lnTo>
                    <a:pt x="40" y="148"/>
                  </a:lnTo>
                  <a:lnTo>
                    <a:pt x="47" y="151"/>
                  </a:lnTo>
                  <a:lnTo>
                    <a:pt x="47" y="155"/>
                  </a:lnTo>
                  <a:lnTo>
                    <a:pt x="51" y="156"/>
                  </a:lnTo>
                  <a:lnTo>
                    <a:pt x="56" y="164"/>
                  </a:lnTo>
                  <a:lnTo>
                    <a:pt x="59" y="170"/>
                  </a:lnTo>
                  <a:lnTo>
                    <a:pt x="59" y="180"/>
                  </a:lnTo>
                  <a:lnTo>
                    <a:pt x="97" y="182"/>
                  </a:lnTo>
                  <a:lnTo>
                    <a:pt x="95" y="178"/>
                  </a:lnTo>
                  <a:lnTo>
                    <a:pt x="96" y="172"/>
                  </a:lnTo>
                  <a:lnTo>
                    <a:pt x="102" y="162"/>
                  </a:lnTo>
                  <a:lnTo>
                    <a:pt x="106" y="159"/>
                  </a:lnTo>
                  <a:lnTo>
                    <a:pt x="104" y="156"/>
                  </a:lnTo>
                  <a:lnTo>
                    <a:pt x="102" y="146"/>
                  </a:lnTo>
                  <a:lnTo>
                    <a:pt x="52" y="70"/>
                  </a:lnTo>
                  <a:lnTo>
                    <a:pt x="48" y="63"/>
                  </a:lnTo>
                  <a:lnTo>
                    <a:pt x="61" y="14"/>
                  </a:lnTo>
                  <a:lnTo>
                    <a:pt x="10" y="0"/>
                  </a:lnTo>
                  <a:lnTo>
                    <a:pt x="9" y="3"/>
                  </a:lnTo>
                  <a:lnTo>
                    <a:pt x="9" y="9"/>
                  </a:lnTo>
                  <a:lnTo>
                    <a:pt x="0" y="24"/>
                  </a:lnTo>
                  <a:lnTo>
                    <a:pt x="3" y="3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2" name="Freeform 6">
              <a:extLst>
                <a:ext uri="{FF2B5EF4-FFF2-40B4-BE49-F238E27FC236}">
                  <a16:creationId xmlns:a16="http://schemas.microsoft.com/office/drawing/2014/main" id="{10217CF1-02CF-0F02-526D-699F2F7C6B36}"/>
                </a:ext>
              </a:extLst>
            </p:cNvPr>
            <p:cNvSpPr>
              <a:spLocks/>
            </p:cNvSpPr>
            <p:nvPr/>
          </p:nvSpPr>
          <p:spPr bwMode="auto">
            <a:xfrm>
              <a:off x="2886075" y="3206750"/>
              <a:ext cx="923925" cy="742950"/>
            </a:xfrm>
            <a:custGeom>
              <a:avLst/>
              <a:gdLst/>
              <a:ahLst/>
              <a:cxnLst>
                <a:cxn ang="0">
                  <a:pos x="0" y="68"/>
                </a:cxn>
                <a:cxn ang="0">
                  <a:pos x="9" y="0"/>
                </a:cxn>
                <a:cxn ang="0">
                  <a:pos x="72" y="8"/>
                </a:cxn>
                <a:cxn ang="0">
                  <a:pos x="97" y="10"/>
                </a:cxn>
                <a:cxn ang="0">
                  <a:pos x="96" y="27"/>
                </a:cxn>
                <a:cxn ang="0">
                  <a:pos x="93" y="78"/>
                </a:cxn>
                <a:cxn ang="0">
                  <a:pos x="80" y="77"/>
                </a:cxn>
                <a:cxn ang="0">
                  <a:pos x="40" y="73"/>
                </a:cxn>
                <a:cxn ang="0">
                  <a:pos x="0" y="68"/>
                </a:cxn>
              </a:cxnLst>
              <a:rect l="0" t="0" r="r" b="b"/>
              <a:pathLst>
                <a:path w="97" h="78">
                  <a:moveTo>
                    <a:pt x="0" y="68"/>
                  </a:moveTo>
                  <a:lnTo>
                    <a:pt x="9" y="0"/>
                  </a:lnTo>
                  <a:lnTo>
                    <a:pt x="72" y="8"/>
                  </a:lnTo>
                  <a:lnTo>
                    <a:pt x="97" y="10"/>
                  </a:lnTo>
                  <a:lnTo>
                    <a:pt x="96" y="27"/>
                  </a:lnTo>
                  <a:lnTo>
                    <a:pt x="93" y="78"/>
                  </a:lnTo>
                  <a:lnTo>
                    <a:pt x="80" y="77"/>
                  </a:lnTo>
                  <a:lnTo>
                    <a:pt x="40" y="73"/>
                  </a:lnTo>
                  <a:lnTo>
                    <a:pt x="0" y="68"/>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3" name="Freeform 7">
              <a:extLst>
                <a:ext uri="{FF2B5EF4-FFF2-40B4-BE49-F238E27FC236}">
                  <a16:creationId xmlns:a16="http://schemas.microsoft.com/office/drawing/2014/main" id="{7B9A5844-EC73-96B9-135B-2F21DF6C89C0}"/>
                </a:ext>
              </a:extLst>
            </p:cNvPr>
            <p:cNvSpPr>
              <a:spLocks/>
            </p:cNvSpPr>
            <p:nvPr/>
          </p:nvSpPr>
          <p:spPr bwMode="auto">
            <a:xfrm>
              <a:off x="7191375" y="2816225"/>
              <a:ext cx="228600" cy="200025"/>
            </a:xfrm>
            <a:custGeom>
              <a:avLst/>
              <a:gdLst/>
              <a:ahLst/>
              <a:cxnLst>
                <a:cxn ang="0">
                  <a:pos x="0" y="4"/>
                </a:cxn>
                <a:cxn ang="0">
                  <a:pos x="2" y="16"/>
                </a:cxn>
                <a:cxn ang="0">
                  <a:pos x="2" y="21"/>
                </a:cxn>
                <a:cxn ang="0">
                  <a:pos x="4" y="21"/>
                </a:cxn>
                <a:cxn ang="0">
                  <a:pos x="5" y="20"/>
                </a:cxn>
                <a:cxn ang="0">
                  <a:pos x="8" y="18"/>
                </a:cxn>
                <a:cxn ang="0">
                  <a:pos x="10" y="15"/>
                </a:cxn>
                <a:cxn ang="0">
                  <a:pos x="11" y="16"/>
                </a:cxn>
                <a:cxn ang="0">
                  <a:pos x="14" y="14"/>
                </a:cxn>
                <a:cxn ang="0">
                  <a:pos x="17" y="14"/>
                </a:cxn>
                <a:cxn ang="0">
                  <a:pos x="17" y="13"/>
                </a:cxn>
                <a:cxn ang="0">
                  <a:pos x="18" y="13"/>
                </a:cxn>
                <a:cxn ang="0">
                  <a:pos x="19" y="12"/>
                </a:cxn>
                <a:cxn ang="0">
                  <a:pos x="21" y="12"/>
                </a:cxn>
                <a:cxn ang="0">
                  <a:pos x="24" y="11"/>
                </a:cxn>
                <a:cxn ang="0">
                  <a:pos x="21" y="0"/>
                </a:cxn>
                <a:cxn ang="0">
                  <a:pos x="0" y="4"/>
                </a:cxn>
              </a:cxnLst>
              <a:rect l="0" t="0" r="r" b="b"/>
              <a:pathLst>
                <a:path w="24" h="21">
                  <a:moveTo>
                    <a:pt x="0" y="4"/>
                  </a:moveTo>
                  <a:lnTo>
                    <a:pt x="2" y="16"/>
                  </a:lnTo>
                  <a:lnTo>
                    <a:pt x="2" y="21"/>
                  </a:lnTo>
                  <a:lnTo>
                    <a:pt x="4" y="21"/>
                  </a:lnTo>
                  <a:lnTo>
                    <a:pt x="5" y="20"/>
                  </a:lnTo>
                  <a:lnTo>
                    <a:pt x="8" y="18"/>
                  </a:lnTo>
                  <a:lnTo>
                    <a:pt x="10" y="15"/>
                  </a:lnTo>
                  <a:lnTo>
                    <a:pt x="11" y="16"/>
                  </a:lnTo>
                  <a:lnTo>
                    <a:pt x="14" y="14"/>
                  </a:lnTo>
                  <a:lnTo>
                    <a:pt x="17" y="14"/>
                  </a:lnTo>
                  <a:lnTo>
                    <a:pt x="17" y="13"/>
                  </a:lnTo>
                  <a:lnTo>
                    <a:pt x="18" y="13"/>
                  </a:lnTo>
                  <a:lnTo>
                    <a:pt x="19" y="12"/>
                  </a:lnTo>
                  <a:lnTo>
                    <a:pt x="21" y="12"/>
                  </a:lnTo>
                  <a:lnTo>
                    <a:pt x="24" y="11"/>
                  </a:lnTo>
                  <a:lnTo>
                    <a:pt x="21" y="0"/>
                  </a:lnTo>
                  <a:lnTo>
                    <a:pt x="0" y="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4" name="Freeform 8">
              <a:extLst>
                <a:ext uri="{FF2B5EF4-FFF2-40B4-BE49-F238E27FC236}">
                  <a16:creationId xmlns:a16="http://schemas.microsoft.com/office/drawing/2014/main" id="{8E363E68-A67D-3F5A-C9A2-D53F93948B6F}"/>
                </a:ext>
              </a:extLst>
            </p:cNvPr>
            <p:cNvSpPr>
              <a:spLocks/>
            </p:cNvSpPr>
            <p:nvPr/>
          </p:nvSpPr>
          <p:spPr bwMode="auto">
            <a:xfrm>
              <a:off x="7010400" y="3263900"/>
              <a:ext cx="133350" cy="219075"/>
            </a:xfrm>
            <a:custGeom>
              <a:avLst/>
              <a:gdLst/>
              <a:ahLst/>
              <a:cxnLst>
                <a:cxn ang="0">
                  <a:pos x="0" y="2"/>
                </a:cxn>
                <a:cxn ang="0">
                  <a:pos x="1" y="0"/>
                </a:cxn>
                <a:cxn ang="0">
                  <a:pos x="4" y="0"/>
                </a:cxn>
                <a:cxn ang="0">
                  <a:pos x="3" y="2"/>
                </a:cxn>
                <a:cxn ang="0">
                  <a:pos x="2" y="3"/>
                </a:cxn>
                <a:cxn ang="0">
                  <a:pos x="3" y="6"/>
                </a:cxn>
                <a:cxn ang="0">
                  <a:pos x="4" y="7"/>
                </a:cxn>
                <a:cxn ang="0">
                  <a:pos x="6" y="9"/>
                </a:cxn>
                <a:cxn ang="0">
                  <a:pos x="7" y="12"/>
                </a:cxn>
                <a:cxn ang="0">
                  <a:pos x="8" y="14"/>
                </a:cxn>
                <a:cxn ang="0">
                  <a:pos x="10" y="15"/>
                </a:cxn>
                <a:cxn ang="0">
                  <a:pos x="12" y="16"/>
                </a:cxn>
                <a:cxn ang="0">
                  <a:pos x="13" y="18"/>
                </a:cxn>
                <a:cxn ang="0">
                  <a:pos x="11" y="20"/>
                </a:cxn>
                <a:cxn ang="0">
                  <a:pos x="13" y="19"/>
                </a:cxn>
                <a:cxn ang="0">
                  <a:pos x="14" y="21"/>
                </a:cxn>
                <a:cxn ang="0">
                  <a:pos x="10" y="22"/>
                </a:cxn>
                <a:cxn ang="0">
                  <a:pos x="5" y="23"/>
                </a:cxn>
                <a:cxn ang="0">
                  <a:pos x="5" y="21"/>
                </a:cxn>
                <a:cxn ang="0">
                  <a:pos x="0" y="2"/>
                </a:cxn>
              </a:cxnLst>
              <a:rect l="0" t="0" r="r" b="b"/>
              <a:pathLst>
                <a:path w="14" h="23">
                  <a:moveTo>
                    <a:pt x="0" y="2"/>
                  </a:moveTo>
                  <a:lnTo>
                    <a:pt x="1" y="0"/>
                  </a:lnTo>
                  <a:lnTo>
                    <a:pt x="4" y="0"/>
                  </a:lnTo>
                  <a:lnTo>
                    <a:pt x="3" y="2"/>
                  </a:lnTo>
                  <a:lnTo>
                    <a:pt x="2" y="3"/>
                  </a:lnTo>
                  <a:lnTo>
                    <a:pt x="3" y="6"/>
                  </a:lnTo>
                  <a:lnTo>
                    <a:pt x="4" y="7"/>
                  </a:lnTo>
                  <a:lnTo>
                    <a:pt x="6" y="9"/>
                  </a:lnTo>
                  <a:lnTo>
                    <a:pt x="7" y="12"/>
                  </a:lnTo>
                  <a:lnTo>
                    <a:pt x="8" y="14"/>
                  </a:lnTo>
                  <a:lnTo>
                    <a:pt x="10" y="15"/>
                  </a:lnTo>
                  <a:lnTo>
                    <a:pt x="12" y="16"/>
                  </a:lnTo>
                  <a:lnTo>
                    <a:pt x="13" y="18"/>
                  </a:lnTo>
                  <a:lnTo>
                    <a:pt x="11" y="20"/>
                  </a:lnTo>
                  <a:lnTo>
                    <a:pt x="13" y="19"/>
                  </a:lnTo>
                  <a:lnTo>
                    <a:pt x="14" y="21"/>
                  </a:lnTo>
                  <a:lnTo>
                    <a:pt x="10" y="22"/>
                  </a:lnTo>
                  <a:lnTo>
                    <a:pt x="5" y="23"/>
                  </a:lnTo>
                  <a:lnTo>
                    <a:pt x="5" y="21"/>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5" name="Freeform 9">
              <a:extLst>
                <a:ext uri="{FF2B5EF4-FFF2-40B4-BE49-F238E27FC236}">
                  <a16:creationId xmlns:a16="http://schemas.microsoft.com/office/drawing/2014/main" id="{EBFAF729-198B-C6FB-0999-068CF38894CA}"/>
                </a:ext>
              </a:extLst>
            </p:cNvPr>
            <p:cNvSpPr>
              <a:spLocks/>
            </p:cNvSpPr>
            <p:nvPr/>
          </p:nvSpPr>
          <p:spPr bwMode="auto">
            <a:xfrm>
              <a:off x="6867525" y="3435350"/>
              <a:ext cx="19050" cy="28575"/>
            </a:xfrm>
            <a:custGeom>
              <a:avLst/>
              <a:gdLst/>
              <a:ahLst/>
              <a:cxnLst>
                <a:cxn ang="0">
                  <a:pos x="0" y="1"/>
                </a:cxn>
                <a:cxn ang="0">
                  <a:pos x="2" y="0"/>
                </a:cxn>
                <a:cxn ang="0">
                  <a:pos x="2" y="1"/>
                </a:cxn>
                <a:cxn ang="0">
                  <a:pos x="2" y="3"/>
                </a:cxn>
                <a:cxn ang="0">
                  <a:pos x="0" y="1"/>
                </a:cxn>
              </a:cxnLst>
              <a:rect l="0" t="0" r="r" b="b"/>
              <a:pathLst>
                <a:path w="2" h="3">
                  <a:moveTo>
                    <a:pt x="0" y="1"/>
                  </a:moveTo>
                  <a:lnTo>
                    <a:pt x="2" y="0"/>
                  </a:lnTo>
                  <a:lnTo>
                    <a:pt x="2" y="1"/>
                  </a:lnTo>
                  <a:lnTo>
                    <a:pt x="2" y="3"/>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6" name="Freeform 10">
              <a:extLst>
                <a:ext uri="{FF2B5EF4-FFF2-40B4-BE49-F238E27FC236}">
                  <a16:creationId xmlns:a16="http://schemas.microsoft.com/office/drawing/2014/main" id="{097AFAAE-8B9F-544D-EC38-4C474E1ABBDF}"/>
                </a:ext>
              </a:extLst>
            </p:cNvPr>
            <p:cNvSpPr>
              <a:spLocks/>
            </p:cNvSpPr>
            <p:nvPr/>
          </p:nvSpPr>
          <p:spPr bwMode="auto">
            <a:xfrm>
              <a:off x="5686425" y="4835525"/>
              <a:ext cx="1162050" cy="885825"/>
            </a:xfrm>
            <a:custGeom>
              <a:avLst/>
              <a:gdLst/>
              <a:ahLst/>
              <a:cxnLst>
                <a:cxn ang="0">
                  <a:pos x="0" y="9"/>
                </a:cxn>
                <a:cxn ang="0">
                  <a:pos x="3" y="14"/>
                </a:cxn>
                <a:cxn ang="0">
                  <a:pos x="3" y="18"/>
                </a:cxn>
                <a:cxn ang="0">
                  <a:pos x="7" y="15"/>
                </a:cxn>
                <a:cxn ang="0">
                  <a:pos x="8" y="15"/>
                </a:cxn>
                <a:cxn ang="0">
                  <a:pos x="10" y="14"/>
                </a:cxn>
                <a:cxn ang="0">
                  <a:pos x="15" y="15"/>
                </a:cxn>
                <a:cxn ang="0">
                  <a:pos x="18" y="14"/>
                </a:cxn>
                <a:cxn ang="0">
                  <a:pos x="22" y="14"/>
                </a:cxn>
                <a:cxn ang="0">
                  <a:pos x="19" y="15"/>
                </a:cxn>
                <a:cxn ang="0">
                  <a:pos x="28" y="19"/>
                </a:cxn>
                <a:cxn ang="0">
                  <a:pos x="29" y="18"/>
                </a:cxn>
                <a:cxn ang="0">
                  <a:pos x="29" y="19"/>
                </a:cxn>
                <a:cxn ang="0">
                  <a:pos x="35" y="23"/>
                </a:cxn>
                <a:cxn ang="0">
                  <a:pos x="33" y="22"/>
                </a:cxn>
                <a:cxn ang="0">
                  <a:pos x="38" y="24"/>
                </a:cxn>
                <a:cxn ang="0">
                  <a:pos x="41" y="23"/>
                </a:cxn>
                <a:cxn ang="0">
                  <a:pos x="46" y="21"/>
                </a:cxn>
                <a:cxn ang="0">
                  <a:pos x="48" y="19"/>
                </a:cxn>
                <a:cxn ang="0">
                  <a:pos x="54" y="17"/>
                </a:cxn>
                <a:cxn ang="0">
                  <a:pos x="61" y="22"/>
                </a:cxn>
                <a:cxn ang="0">
                  <a:pos x="64" y="25"/>
                </a:cxn>
                <a:cxn ang="0">
                  <a:pos x="68" y="28"/>
                </a:cxn>
                <a:cxn ang="0">
                  <a:pos x="73" y="30"/>
                </a:cxn>
                <a:cxn ang="0">
                  <a:pos x="77" y="37"/>
                </a:cxn>
                <a:cxn ang="0">
                  <a:pos x="76" y="52"/>
                </a:cxn>
                <a:cxn ang="0">
                  <a:pos x="79" y="51"/>
                </a:cxn>
                <a:cxn ang="0">
                  <a:pos x="78" y="48"/>
                </a:cxn>
                <a:cxn ang="0">
                  <a:pos x="80" y="49"/>
                </a:cxn>
                <a:cxn ang="0">
                  <a:pos x="82" y="49"/>
                </a:cxn>
                <a:cxn ang="0">
                  <a:pos x="79" y="57"/>
                </a:cxn>
                <a:cxn ang="0">
                  <a:pos x="81" y="59"/>
                </a:cxn>
                <a:cxn ang="0">
                  <a:pos x="85" y="66"/>
                </a:cxn>
                <a:cxn ang="0">
                  <a:pos x="88" y="68"/>
                </a:cxn>
                <a:cxn ang="0">
                  <a:pos x="88" y="65"/>
                </a:cxn>
                <a:cxn ang="0">
                  <a:pos x="89" y="66"/>
                </a:cxn>
                <a:cxn ang="0">
                  <a:pos x="91" y="72"/>
                </a:cxn>
                <a:cxn ang="0">
                  <a:pos x="94" y="75"/>
                </a:cxn>
                <a:cxn ang="0">
                  <a:pos x="100" y="81"/>
                </a:cxn>
                <a:cxn ang="0">
                  <a:pos x="107" y="89"/>
                </a:cxn>
                <a:cxn ang="0">
                  <a:pos x="111" y="91"/>
                </a:cxn>
                <a:cxn ang="0">
                  <a:pos x="107" y="90"/>
                </a:cxn>
                <a:cxn ang="0">
                  <a:pos x="112" y="92"/>
                </a:cxn>
                <a:cxn ang="0">
                  <a:pos x="116" y="90"/>
                </a:cxn>
                <a:cxn ang="0">
                  <a:pos x="120" y="87"/>
                </a:cxn>
                <a:cxn ang="0">
                  <a:pos x="121" y="79"/>
                </a:cxn>
                <a:cxn ang="0">
                  <a:pos x="121" y="65"/>
                </a:cxn>
                <a:cxn ang="0">
                  <a:pos x="106" y="39"/>
                </a:cxn>
                <a:cxn ang="0">
                  <a:pos x="104" y="32"/>
                </a:cxn>
                <a:cxn ang="0">
                  <a:pos x="90" y="4"/>
                </a:cxn>
                <a:cxn ang="0">
                  <a:pos x="88" y="1"/>
                </a:cxn>
                <a:cxn ang="0">
                  <a:pos x="81" y="2"/>
                </a:cxn>
                <a:cxn ang="0">
                  <a:pos x="79" y="8"/>
                </a:cxn>
                <a:cxn ang="0">
                  <a:pos x="40" y="8"/>
                </a:cxn>
                <a:cxn ang="0">
                  <a:pos x="0" y="6"/>
                </a:cxn>
              </a:cxnLst>
              <a:rect l="0" t="0" r="r" b="b"/>
              <a:pathLst>
                <a:path w="122" h="93">
                  <a:moveTo>
                    <a:pt x="0" y="6"/>
                  </a:moveTo>
                  <a:lnTo>
                    <a:pt x="0" y="9"/>
                  </a:lnTo>
                  <a:lnTo>
                    <a:pt x="4" y="12"/>
                  </a:lnTo>
                  <a:lnTo>
                    <a:pt x="3" y="14"/>
                  </a:lnTo>
                  <a:lnTo>
                    <a:pt x="4" y="16"/>
                  </a:lnTo>
                  <a:lnTo>
                    <a:pt x="3" y="18"/>
                  </a:lnTo>
                  <a:lnTo>
                    <a:pt x="5" y="17"/>
                  </a:lnTo>
                  <a:lnTo>
                    <a:pt x="7" y="15"/>
                  </a:lnTo>
                  <a:lnTo>
                    <a:pt x="7" y="13"/>
                  </a:lnTo>
                  <a:lnTo>
                    <a:pt x="8" y="15"/>
                  </a:lnTo>
                  <a:lnTo>
                    <a:pt x="9" y="13"/>
                  </a:lnTo>
                  <a:lnTo>
                    <a:pt x="10" y="14"/>
                  </a:lnTo>
                  <a:lnTo>
                    <a:pt x="7" y="17"/>
                  </a:lnTo>
                  <a:lnTo>
                    <a:pt x="15" y="15"/>
                  </a:lnTo>
                  <a:lnTo>
                    <a:pt x="17" y="13"/>
                  </a:lnTo>
                  <a:lnTo>
                    <a:pt x="18" y="14"/>
                  </a:lnTo>
                  <a:lnTo>
                    <a:pt x="21" y="13"/>
                  </a:lnTo>
                  <a:lnTo>
                    <a:pt x="22" y="14"/>
                  </a:lnTo>
                  <a:lnTo>
                    <a:pt x="17" y="15"/>
                  </a:lnTo>
                  <a:lnTo>
                    <a:pt x="19" y="15"/>
                  </a:lnTo>
                  <a:lnTo>
                    <a:pt x="25" y="17"/>
                  </a:lnTo>
                  <a:lnTo>
                    <a:pt x="28" y="19"/>
                  </a:lnTo>
                  <a:lnTo>
                    <a:pt x="27" y="16"/>
                  </a:lnTo>
                  <a:lnTo>
                    <a:pt x="29" y="18"/>
                  </a:lnTo>
                  <a:lnTo>
                    <a:pt x="32" y="18"/>
                  </a:lnTo>
                  <a:lnTo>
                    <a:pt x="29" y="19"/>
                  </a:lnTo>
                  <a:lnTo>
                    <a:pt x="34" y="21"/>
                  </a:lnTo>
                  <a:lnTo>
                    <a:pt x="35" y="23"/>
                  </a:lnTo>
                  <a:lnTo>
                    <a:pt x="35" y="25"/>
                  </a:lnTo>
                  <a:lnTo>
                    <a:pt x="33" y="22"/>
                  </a:lnTo>
                  <a:lnTo>
                    <a:pt x="34" y="26"/>
                  </a:lnTo>
                  <a:lnTo>
                    <a:pt x="38" y="24"/>
                  </a:lnTo>
                  <a:lnTo>
                    <a:pt x="40" y="24"/>
                  </a:lnTo>
                  <a:lnTo>
                    <a:pt x="41" y="23"/>
                  </a:lnTo>
                  <a:lnTo>
                    <a:pt x="42" y="24"/>
                  </a:lnTo>
                  <a:lnTo>
                    <a:pt x="46" y="21"/>
                  </a:lnTo>
                  <a:lnTo>
                    <a:pt x="49" y="20"/>
                  </a:lnTo>
                  <a:lnTo>
                    <a:pt x="48" y="19"/>
                  </a:lnTo>
                  <a:lnTo>
                    <a:pt x="50" y="17"/>
                  </a:lnTo>
                  <a:lnTo>
                    <a:pt x="54" y="17"/>
                  </a:lnTo>
                  <a:lnTo>
                    <a:pt x="59" y="19"/>
                  </a:lnTo>
                  <a:lnTo>
                    <a:pt x="61" y="22"/>
                  </a:lnTo>
                  <a:lnTo>
                    <a:pt x="64" y="23"/>
                  </a:lnTo>
                  <a:lnTo>
                    <a:pt x="64" y="25"/>
                  </a:lnTo>
                  <a:lnTo>
                    <a:pt x="67" y="26"/>
                  </a:lnTo>
                  <a:lnTo>
                    <a:pt x="68" y="28"/>
                  </a:lnTo>
                  <a:lnTo>
                    <a:pt x="69" y="30"/>
                  </a:lnTo>
                  <a:lnTo>
                    <a:pt x="73" y="30"/>
                  </a:lnTo>
                  <a:lnTo>
                    <a:pt x="75" y="32"/>
                  </a:lnTo>
                  <a:lnTo>
                    <a:pt x="77" y="37"/>
                  </a:lnTo>
                  <a:lnTo>
                    <a:pt x="76" y="46"/>
                  </a:lnTo>
                  <a:lnTo>
                    <a:pt x="76" y="52"/>
                  </a:lnTo>
                  <a:lnTo>
                    <a:pt x="78" y="54"/>
                  </a:lnTo>
                  <a:lnTo>
                    <a:pt x="79" y="51"/>
                  </a:lnTo>
                  <a:lnTo>
                    <a:pt x="77" y="50"/>
                  </a:lnTo>
                  <a:lnTo>
                    <a:pt x="78" y="48"/>
                  </a:lnTo>
                  <a:lnTo>
                    <a:pt x="78" y="49"/>
                  </a:lnTo>
                  <a:lnTo>
                    <a:pt x="80" y="49"/>
                  </a:lnTo>
                  <a:lnTo>
                    <a:pt x="81" y="51"/>
                  </a:lnTo>
                  <a:lnTo>
                    <a:pt x="82" y="49"/>
                  </a:lnTo>
                  <a:lnTo>
                    <a:pt x="83" y="51"/>
                  </a:lnTo>
                  <a:lnTo>
                    <a:pt x="79" y="57"/>
                  </a:lnTo>
                  <a:lnTo>
                    <a:pt x="79" y="58"/>
                  </a:lnTo>
                  <a:lnTo>
                    <a:pt x="81" y="59"/>
                  </a:lnTo>
                  <a:lnTo>
                    <a:pt x="83" y="64"/>
                  </a:lnTo>
                  <a:lnTo>
                    <a:pt x="85" y="66"/>
                  </a:lnTo>
                  <a:lnTo>
                    <a:pt x="87" y="68"/>
                  </a:lnTo>
                  <a:lnTo>
                    <a:pt x="88" y="68"/>
                  </a:lnTo>
                  <a:lnTo>
                    <a:pt x="86" y="65"/>
                  </a:lnTo>
                  <a:lnTo>
                    <a:pt x="88" y="65"/>
                  </a:lnTo>
                  <a:lnTo>
                    <a:pt x="90" y="65"/>
                  </a:lnTo>
                  <a:lnTo>
                    <a:pt x="89" y="66"/>
                  </a:lnTo>
                  <a:lnTo>
                    <a:pt x="90" y="68"/>
                  </a:lnTo>
                  <a:lnTo>
                    <a:pt x="91" y="72"/>
                  </a:lnTo>
                  <a:lnTo>
                    <a:pt x="93" y="73"/>
                  </a:lnTo>
                  <a:lnTo>
                    <a:pt x="94" y="75"/>
                  </a:lnTo>
                  <a:lnTo>
                    <a:pt x="97" y="81"/>
                  </a:lnTo>
                  <a:lnTo>
                    <a:pt x="100" y="81"/>
                  </a:lnTo>
                  <a:lnTo>
                    <a:pt x="103" y="83"/>
                  </a:lnTo>
                  <a:lnTo>
                    <a:pt x="107" y="89"/>
                  </a:lnTo>
                  <a:lnTo>
                    <a:pt x="111" y="89"/>
                  </a:lnTo>
                  <a:lnTo>
                    <a:pt x="111" y="91"/>
                  </a:lnTo>
                  <a:lnTo>
                    <a:pt x="110" y="91"/>
                  </a:lnTo>
                  <a:lnTo>
                    <a:pt x="107" y="90"/>
                  </a:lnTo>
                  <a:lnTo>
                    <a:pt x="108" y="93"/>
                  </a:lnTo>
                  <a:lnTo>
                    <a:pt x="112" y="92"/>
                  </a:lnTo>
                  <a:lnTo>
                    <a:pt x="114" y="92"/>
                  </a:lnTo>
                  <a:lnTo>
                    <a:pt x="116" y="90"/>
                  </a:lnTo>
                  <a:lnTo>
                    <a:pt x="118" y="90"/>
                  </a:lnTo>
                  <a:lnTo>
                    <a:pt x="120" y="87"/>
                  </a:lnTo>
                  <a:lnTo>
                    <a:pt x="119" y="84"/>
                  </a:lnTo>
                  <a:lnTo>
                    <a:pt x="121" y="79"/>
                  </a:lnTo>
                  <a:lnTo>
                    <a:pt x="122" y="80"/>
                  </a:lnTo>
                  <a:lnTo>
                    <a:pt x="121" y="65"/>
                  </a:lnTo>
                  <a:lnTo>
                    <a:pt x="119" y="61"/>
                  </a:lnTo>
                  <a:lnTo>
                    <a:pt x="106" y="39"/>
                  </a:lnTo>
                  <a:lnTo>
                    <a:pt x="103" y="32"/>
                  </a:lnTo>
                  <a:lnTo>
                    <a:pt x="104" y="32"/>
                  </a:lnTo>
                  <a:lnTo>
                    <a:pt x="96" y="19"/>
                  </a:lnTo>
                  <a:lnTo>
                    <a:pt x="90" y="4"/>
                  </a:lnTo>
                  <a:lnTo>
                    <a:pt x="90" y="2"/>
                  </a:lnTo>
                  <a:lnTo>
                    <a:pt x="88" y="1"/>
                  </a:lnTo>
                  <a:lnTo>
                    <a:pt x="82" y="0"/>
                  </a:lnTo>
                  <a:lnTo>
                    <a:pt x="81" y="2"/>
                  </a:lnTo>
                  <a:lnTo>
                    <a:pt x="82" y="8"/>
                  </a:lnTo>
                  <a:lnTo>
                    <a:pt x="79" y="8"/>
                  </a:lnTo>
                  <a:lnTo>
                    <a:pt x="79" y="5"/>
                  </a:lnTo>
                  <a:lnTo>
                    <a:pt x="40" y="8"/>
                  </a:lnTo>
                  <a:lnTo>
                    <a:pt x="38" y="3"/>
                  </a:lnTo>
                  <a:lnTo>
                    <a:pt x="0" y="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7" name="Freeform 11">
              <a:extLst>
                <a:ext uri="{FF2B5EF4-FFF2-40B4-BE49-F238E27FC236}">
                  <a16:creationId xmlns:a16="http://schemas.microsoft.com/office/drawing/2014/main" id="{759D6EAF-B123-907D-8793-E859A2165F59}"/>
                </a:ext>
              </a:extLst>
            </p:cNvPr>
            <p:cNvSpPr>
              <a:spLocks/>
            </p:cNvSpPr>
            <p:nvPr/>
          </p:nvSpPr>
          <p:spPr bwMode="auto">
            <a:xfrm>
              <a:off x="6638925" y="5788025"/>
              <a:ext cx="66675" cy="38100"/>
            </a:xfrm>
            <a:custGeom>
              <a:avLst/>
              <a:gdLst/>
              <a:ahLst/>
              <a:cxnLst>
                <a:cxn ang="0">
                  <a:pos x="0" y="4"/>
                </a:cxn>
                <a:cxn ang="0">
                  <a:pos x="1" y="1"/>
                </a:cxn>
                <a:cxn ang="0">
                  <a:pos x="3" y="1"/>
                </a:cxn>
                <a:cxn ang="0">
                  <a:pos x="3" y="0"/>
                </a:cxn>
                <a:cxn ang="0">
                  <a:pos x="7" y="1"/>
                </a:cxn>
                <a:cxn ang="0">
                  <a:pos x="3" y="2"/>
                </a:cxn>
                <a:cxn ang="0">
                  <a:pos x="2" y="2"/>
                </a:cxn>
                <a:cxn ang="0">
                  <a:pos x="2" y="3"/>
                </a:cxn>
                <a:cxn ang="0">
                  <a:pos x="0" y="4"/>
                </a:cxn>
              </a:cxnLst>
              <a:rect l="0" t="0" r="r" b="b"/>
              <a:pathLst>
                <a:path w="7" h="4">
                  <a:moveTo>
                    <a:pt x="0" y="4"/>
                  </a:moveTo>
                  <a:lnTo>
                    <a:pt x="1" y="1"/>
                  </a:lnTo>
                  <a:lnTo>
                    <a:pt x="3" y="1"/>
                  </a:lnTo>
                  <a:lnTo>
                    <a:pt x="3" y="0"/>
                  </a:lnTo>
                  <a:lnTo>
                    <a:pt x="7" y="1"/>
                  </a:lnTo>
                  <a:lnTo>
                    <a:pt x="3" y="2"/>
                  </a:lnTo>
                  <a:lnTo>
                    <a:pt x="2" y="2"/>
                  </a:lnTo>
                  <a:lnTo>
                    <a:pt x="2" y="3"/>
                  </a:lnTo>
                  <a:lnTo>
                    <a:pt x="0" y="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8" name="Freeform 12">
              <a:extLst>
                <a:ext uri="{FF2B5EF4-FFF2-40B4-BE49-F238E27FC236}">
                  <a16:creationId xmlns:a16="http://schemas.microsoft.com/office/drawing/2014/main" id="{27101F9D-FE07-ECA8-440E-8E8E40B8B6F2}"/>
                </a:ext>
              </a:extLst>
            </p:cNvPr>
            <p:cNvSpPr>
              <a:spLocks/>
            </p:cNvSpPr>
            <p:nvPr/>
          </p:nvSpPr>
          <p:spPr bwMode="auto">
            <a:xfrm>
              <a:off x="6724650" y="5759450"/>
              <a:ext cx="47625" cy="28575"/>
            </a:xfrm>
            <a:custGeom>
              <a:avLst/>
              <a:gdLst/>
              <a:ahLst/>
              <a:cxnLst>
                <a:cxn ang="0">
                  <a:pos x="0" y="3"/>
                </a:cxn>
                <a:cxn ang="0">
                  <a:pos x="1" y="3"/>
                </a:cxn>
                <a:cxn ang="0">
                  <a:pos x="5" y="0"/>
                </a:cxn>
                <a:cxn ang="0">
                  <a:pos x="1" y="2"/>
                </a:cxn>
                <a:cxn ang="0">
                  <a:pos x="0" y="3"/>
                </a:cxn>
              </a:cxnLst>
              <a:rect l="0" t="0" r="r" b="b"/>
              <a:pathLst>
                <a:path w="5" h="3">
                  <a:moveTo>
                    <a:pt x="0" y="3"/>
                  </a:moveTo>
                  <a:lnTo>
                    <a:pt x="1" y="3"/>
                  </a:lnTo>
                  <a:lnTo>
                    <a:pt x="5" y="0"/>
                  </a:lnTo>
                  <a:lnTo>
                    <a:pt x="1" y="2"/>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9" name="Freeform 13">
              <a:extLst>
                <a:ext uri="{FF2B5EF4-FFF2-40B4-BE49-F238E27FC236}">
                  <a16:creationId xmlns:a16="http://schemas.microsoft.com/office/drawing/2014/main" id="{B244583F-2F80-01FF-0B11-5684EECE8773}"/>
                </a:ext>
              </a:extLst>
            </p:cNvPr>
            <p:cNvSpPr>
              <a:spLocks/>
            </p:cNvSpPr>
            <p:nvPr/>
          </p:nvSpPr>
          <p:spPr bwMode="auto">
            <a:xfrm>
              <a:off x="6810375" y="5664200"/>
              <a:ext cx="28575" cy="66675"/>
            </a:xfrm>
            <a:custGeom>
              <a:avLst/>
              <a:gdLst/>
              <a:ahLst/>
              <a:cxnLst>
                <a:cxn ang="0">
                  <a:pos x="0" y="7"/>
                </a:cxn>
                <a:cxn ang="0">
                  <a:pos x="1" y="5"/>
                </a:cxn>
                <a:cxn ang="0">
                  <a:pos x="3" y="0"/>
                </a:cxn>
                <a:cxn ang="0">
                  <a:pos x="2" y="2"/>
                </a:cxn>
                <a:cxn ang="0">
                  <a:pos x="0" y="7"/>
                </a:cxn>
              </a:cxnLst>
              <a:rect l="0" t="0" r="r" b="b"/>
              <a:pathLst>
                <a:path w="3" h="7">
                  <a:moveTo>
                    <a:pt x="0" y="7"/>
                  </a:moveTo>
                  <a:lnTo>
                    <a:pt x="1" y="5"/>
                  </a:lnTo>
                  <a:lnTo>
                    <a:pt x="3" y="0"/>
                  </a:lnTo>
                  <a:lnTo>
                    <a:pt x="2" y="2"/>
                  </a:lnTo>
                  <a:lnTo>
                    <a:pt x="0" y="7"/>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0" name="Freeform 14">
              <a:extLst>
                <a:ext uri="{FF2B5EF4-FFF2-40B4-BE49-F238E27FC236}">
                  <a16:creationId xmlns:a16="http://schemas.microsoft.com/office/drawing/2014/main" id="{A38BC302-B693-4113-8C87-4D067945F9FC}"/>
                </a:ext>
              </a:extLst>
            </p:cNvPr>
            <p:cNvSpPr>
              <a:spLocks/>
            </p:cNvSpPr>
            <p:nvPr/>
          </p:nvSpPr>
          <p:spPr bwMode="auto">
            <a:xfrm>
              <a:off x="5895975" y="4197350"/>
              <a:ext cx="695325" cy="714375"/>
            </a:xfrm>
            <a:custGeom>
              <a:avLst/>
              <a:gdLst/>
              <a:ahLst/>
              <a:cxnLst>
                <a:cxn ang="0">
                  <a:pos x="0" y="4"/>
                </a:cxn>
                <a:cxn ang="0">
                  <a:pos x="10" y="39"/>
                </a:cxn>
                <a:cxn ang="0">
                  <a:pos x="13" y="45"/>
                </a:cxn>
                <a:cxn ang="0">
                  <a:pos x="14" y="49"/>
                </a:cxn>
                <a:cxn ang="0">
                  <a:pos x="13" y="52"/>
                </a:cxn>
                <a:cxn ang="0">
                  <a:pos x="12" y="57"/>
                </a:cxn>
                <a:cxn ang="0">
                  <a:pos x="16" y="70"/>
                </a:cxn>
                <a:cxn ang="0">
                  <a:pos x="18" y="75"/>
                </a:cxn>
                <a:cxn ang="0">
                  <a:pos x="57" y="72"/>
                </a:cxn>
                <a:cxn ang="0">
                  <a:pos x="57" y="75"/>
                </a:cxn>
                <a:cxn ang="0">
                  <a:pos x="60" y="75"/>
                </a:cxn>
                <a:cxn ang="0">
                  <a:pos x="59" y="69"/>
                </a:cxn>
                <a:cxn ang="0">
                  <a:pos x="60" y="67"/>
                </a:cxn>
                <a:cxn ang="0">
                  <a:pos x="66" y="68"/>
                </a:cxn>
                <a:cxn ang="0">
                  <a:pos x="67" y="64"/>
                </a:cxn>
                <a:cxn ang="0">
                  <a:pos x="66" y="64"/>
                </a:cxn>
                <a:cxn ang="0">
                  <a:pos x="67" y="63"/>
                </a:cxn>
                <a:cxn ang="0">
                  <a:pos x="65" y="62"/>
                </a:cxn>
                <a:cxn ang="0">
                  <a:pos x="66" y="60"/>
                </a:cxn>
                <a:cxn ang="0">
                  <a:pos x="66" y="58"/>
                </a:cxn>
                <a:cxn ang="0">
                  <a:pos x="69" y="56"/>
                </a:cxn>
                <a:cxn ang="0">
                  <a:pos x="68" y="54"/>
                </a:cxn>
                <a:cxn ang="0">
                  <a:pos x="69" y="53"/>
                </a:cxn>
                <a:cxn ang="0">
                  <a:pos x="70" y="51"/>
                </a:cxn>
                <a:cxn ang="0">
                  <a:pos x="69" y="51"/>
                </a:cxn>
                <a:cxn ang="0">
                  <a:pos x="70" y="49"/>
                </a:cxn>
                <a:cxn ang="0">
                  <a:pos x="69" y="48"/>
                </a:cxn>
                <a:cxn ang="0">
                  <a:pos x="71" y="48"/>
                </a:cxn>
                <a:cxn ang="0">
                  <a:pos x="73" y="46"/>
                </a:cxn>
                <a:cxn ang="0">
                  <a:pos x="72" y="45"/>
                </a:cxn>
                <a:cxn ang="0">
                  <a:pos x="70" y="44"/>
                </a:cxn>
                <a:cxn ang="0">
                  <a:pos x="68" y="42"/>
                </a:cxn>
                <a:cxn ang="0">
                  <a:pos x="65" y="37"/>
                </a:cxn>
                <a:cxn ang="0">
                  <a:pos x="63" y="37"/>
                </a:cxn>
                <a:cxn ang="0">
                  <a:pos x="60" y="30"/>
                </a:cxn>
                <a:cxn ang="0">
                  <a:pos x="55" y="27"/>
                </a:cxn>
                <a:cxn ang="0">
                  <a:pos x="52" y="22"/>
                </a:cxn>
                <a:cxn ang="0">
                  <a:pos x="44" y="16"/>
                </a:cxn>
                <a:cxn ang="0">
                  <a:pos x="40" y="11"/>
                </a:cxn>
                <a:cxn ang="0">
                  <a:pos x="31" y="5"/>
                </a:cxn>
                <a:cxn ang="0">
                  <a:pos x="34" y="0"/>
                </a:cxn>
                <a:cxn ang="0">
                  <a:pos x="18" y="2"/>
                </a:cxn>
                <a:cxn ang="0">
                  <a:pos x="0" y="4"/>
                </a:cxn>
              </a:cxnLst>
              <a:rect l="0" t="0" r="r" b="b"/>
              <a:pathLst>
                <a:path w="73" h="75">
                  <a:moveTo>
                    <a:pt x="0" y="4"/>
                  </a:moveTo>
                  <a:lnTo>
                    <a:pt x="10" y="39"/>
                  </a:lnTo>
                  <a:lnTo>
                    <a:pt x="13" y="45"/>
                  </a:lnTo>
                  <a:lnTo>
                    <a:pt x="14" y="49"/>
                  </a:lnTo>
                  <a:lnTo>
                    <a:pt x="13" y="52"/>
                  </a:lnTo>
                  <a:lnTo>
                    <a:pt x="12" y="57"/>
                  </a:lnTo>
                  <a:lnTo>
                    <a:pt x="16" y="70"/>
                  </a:lnTo>
                  <a:lnTo>
                    <a:pt x="18" y="75"/>
                  </a:lnTo>
                  <a:lnTo>
                    <a:pt x="57" y="72"/>
                  </a:lnTo>
                  <a:lnTo>
                    <a:pt x="57" y="75"/>
                  </a:lnTo>
                  <a:lnTo>
                    <a:pt x="60" y="75"/>
                  </a:lnTo>
                  <a:lnTo>
                    <a:pt x="59" y="69"/>
                  </a:lnTo>
                  <a:lnTo>
                    <a:pt x="60" y="67"/>
                  </a:lnTo>
                  <a:lnTo>
                    <a:pt x="66" y="68"/>
                  </a:lnTo>
                  <a:lnTo>
                    <a:pt x="67" y="64"/>
                  </a:lnTo>
                  <a:lnTo>
                    <a:pt x="66" y="64"/>
                  </a:lnTo>
                  <a:lnTo>
                    <a:pt x="67" y="63"/>
                  </a:lnTo>
                  <a:lnTo>
                    <a:pt x="65" y="62"/>
                  </a:lnTo>
                  <a:lnTo>
                    <a:pt x="66" y="60"/>
                  </a:lnTo>
                  <a:lnTo>
                    <a:pt x="66" y="58"/>
                  </a:lnTo>
                  <a:lnTo>
                    <a:pt x="69" y="56"/>
                  </a:lnTo>
                  <a:lnTo>
                    <a:pt x="68" y="54"/>
                  </a:lnTo>
                  <a:lnTo>
                    <a:pt x="69" y="53"/>
                  </a:lnTo>
                  <a:lnTo>
                    <a:pt x="70" y="51"/>
                  </a:lnTo>
                  <a:lnTo>
                    <a:pt x="69" y="51"/>
                  </a:lnTo>
                  <a:lnTo>
                    <a:pt x="70" y="49"/>
                  </a:lnTo>
                  <a:lnTo>
                    <a:pt x="69" y="48"/>
                  </a:lnTo>
                  <a:lnTo>
                    <a:pt x="71" y="48"/>
                  </a:lnTo>
                  <a:lnTo>
                    <a:pt x="73" y="46"/>
                  </a:lnTo>
                  <a:lnTo>
                    <a:pt x="72" y="45"/>
                  </a:lnTo>
                  <a:lnTo>
                    <a:pt x="70" y="44"/>
                  </a:lnTo>
                  <a:lnTo>
                    <a:pt x="68" y="42"/>
                  </a:lnTo>
                  <a:lnTo>
                    <a:pt x="65" y="37"/>
                  </a:lnTo>
                  <a:lnTo>
                    <a:pt x="63" y="37"/>
                  </a:lnTo>
                  <a:lnTo>
                    <a:pt x="60" y="30"/>
                  </a:lnTo>
                  <a:lnTo>
                    <a:pt x="55" y="27"/>
                  </a:lnTo>
                  <a:lnTo>
                    <a:pt x="52" y="22"/>
                  </a:lnTo>
                  <a:lnTo>
                    <a:pt x="44" y="16"/>
                  </a:lnTo>
                  <a:lnTo>
                    <a:pt x="40" y="11"/>
                  </a:lnTo>
                  <a:lnTo>
                    <a:pt x="31" y="5"/>
                  </a:lnTo>
                  <a:lnTo>
                    <a:pt x="34" y="0"/>
                  </a:lnTo>
                  <a:lnTo>
                    <a:pt x="18" y="2"/>
                  </a:lnTo>
                  <a:lnTo>
                    <a:pt x="0" y="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1" name="Freeform 15">
              <a:extLst>
                <a:ext uri="{FF2B5EF4-FFF2-40B4-BE49-F238E27FC236}">
                  <a16:creationId xmlns:a16="http://schemas.microsoft.com/office/drawing/2014/main" id="{83F1B703-75DF-1335-5695-FD219EA86CEF}"/>
                </a:ext>
              </a:extLst>
            </p:cNvPr>
            <p:cNvSpPr>
              <a:spLocks/>
            </p:cNvSpPr>
            <p:nvPr/>
          </p:nvSpPr>
          <p:spPr bwMode="auto">
            <a:xfrm>
              <a:off x="2066925" y="1787525"/>
              <a:ext cx="762000" cy="1228725"/>
            </a:xfrm>
            <a:custGeom>
              <a:avLst/>
              <a:gdLst/>
              <a:ahLst/>
              <a:cxnLst>
                <a:cxn ang="0">
                  <a:pos x="0" y="114"/>
                </a:cxn>
                <a:cxn ang="0">
                  <a:pos x="6" y="87"/>
                </a:cxn>
                <a:cxn ang="0">
                  <a:pos x="9" y="79"/>
                </a:cxn>
                <a:cxn ang="0">
                  <a:pos x="7" y="76"/>
                </a:cxn>
                <a:cxn ang="0">
                  <a:pos x="7" y="72"/>
                </a:cxn>
                <a:cxn ang="0">
                  <a:pos x="12" y="68"/>
                </a:cxn>
                <a:cxn ang="0">
                  <a:pos x="16" y="61"/>
                </a:cxn>
                <a:cxn ang="0">
                  <a:pos x="20" y="56"/>
                </a:cxn>
                <a:cxn ang="0">
                  <a:pos x="17" y="51"/>
                </a:cxn>
                <a:cxn ang="0">
                  <a:pos x="16" y="48"/>
                </a:cxn>
                <a:cxn ang="0">
                  <a:pos x="16" y="41"/>
                </a:cxn>
                <a:cxn ang="0">
                  <a:pos x="26" y="0"/>
                </a:cxn>
                <a:cxn ang="0">
                  <a:pos x="37" y="2"/>
                </a:cxn>
                <a:cxn ang="0">
                  <a:pos x="33" y="18"/>
                </a:cxn>
                <a:cxn ang="0">
                  <a:pos x="36" y="24"/>
                </a:cxn>
                <a:cxn ang="0">
                  <a:pos x="36" y="28"/>
                </a:cxn>
                <a:cxn ang="0">
                  <a:pos x="35" y="28"/>
                </a:cxn>
                <a:cxn ang="0">
                  <a:pos x="39" y="32"/>
                </a:cxn>
                <a:cxn ang="0">
                  <a:pos x="43" y="43"/>
                </a:cxn>
                <a:cxn ang="0">
                  <a:pos x="45" y="42"/>
                </a:cxn>
                <a:cxn ang="0">
                  <a:pos x="45" y="44"/>
                </a:cxn>
                <a:cxn ang="0">
                  <a:pos x="47" y="44"/>
                </a:cxn>
                <a:cxn ang="0">
                  <a:pos x="48" y="45"/>
                </a:cxn>
                <a:cxn ang="0">
                  <a:pos x="45" y="52"/>
                </a:cxn>
                <a:cxn ang="0">
                  <a:pos x="45" y="57"/>
                </a:cxn>
                <a:cxn ang="0">
                  <a:pos x="42" y="62"/>
                </a:cxn>
                <a:cxn ang="0">
                  <a:pos x="44" y="64"/>
                </a:cxn>
                <a:cxn ang="0">
                  <a:pos x="49" y="61"/>
                </a:cxn>
                <a:cxn ang="0">
                  <a:pos x="54" y="77"/>
                </a:cxn>
                <a:cxn ang="0">
                  <a:pos x="56" y="78"/>
                </a:cxn>
                <a:cxn ang="0">
                  <a:pos x="57" y="83"/>
                </a:cxn>
                <a:cxn ang="0">
                  <a:pos x="58" y="85"/>
                </a:cxn>
                <a:cxn ang="0">
                  <a:pos x="60" y="83"/>
                </a:cxn>
                <a:cxn ang="0">
                  <a:pos x="64" y="85"/>
                </a:cxn>
                <a:cxn ang="0">
                  <a:pos x="66" y="83"/>
                </a:cxn>
                <a:cxn ang="0">
                  <a:pos x="73" y="85"/>
                </a:cxn>
                <a:cxn ang="0">
                  <a:pos x="75" y="85"/>
                </a:cxn>
                <a:cxn ang="0">
                  <a:pos x="77" y="82"/>
                </a:cxn>
                <a:cxn ang="0">
                  <a:pos x="80" y="87"/>
                </a:cxn>
                <a:cxn ang="0">
                  <a:pos x="73" y="129"/>
                </a:cxn>
                <a:cxn ang="0">
                  <a:pos x="36" y="122"/>
                </a:cxn>
                <a:cxn ang="0">
                  <a:pos x="0" y="114"/>
                </a:cxn>
              </a:cxnLst>
              <a:rect l="0" t="0" r="r" b="b"/>
              <a:pathLst>
                <a:path w="80" h="129">
                  <a:moveTo>
                    <a:pt x="0" y="114"/>
                  </a:moveTo>
                  <a:lnTo>
                    <a:pt x="6" y="87"/>
                  </a:lnTo>
                  <a:lnTo>
                    <a:pt x="9" y="79"/>
                  </a:lnTo>
                  <a:lnTo>
                    <a:pt x="7" y="76"/>
                  </a:lnTo>
                  <a:lnTo>
                    <a:pt x="7" y="72"/>
                  </a:lnTo>
                  <a:lnTo>
                    <a:pt x="12" y="68"/>
                  </a:lnTo>
                  <a:lnTo>
                    <a:pt x="16" y="61"/>
                  </a:lnTo>
                  <a:lnTo>
                    <a:pt x="20" y="56"/>
                  </a:lnTo>
                  <a:lnTo>
                    <a:pt x="17" y="51"/>
                  </a:lnTo>
                  <a:lnTo>
                    <a:pt x="16" y="48"/>
                  </a:lnTo>
                  <a:lnTo>
                    <a:pt x="16" y="41"/>
                  </a:lnTo>
                  <a:lnTo>
                    <a:pt x="26" y="0"/>
                  </a:lnTo>
                  <a:lnTo>
                    <a:pt x="37" y="2"/>
                  </a:lnTo>
                  <a:lnTo>
                    <a:pt x="33" y="18"/>
                  </a:lnTo>
                  <a:lnTo>
                    <a:pt x="36" y="24"/>
                  </a:lnTo>
                  <a:lnTo>
                    <a:pt x="36" y="28"/>
                  </a:lnTo>
                  <a:lnTo>
                    <a:pt x="35" y="28"/>
                  </a:lnTo>
                  <a:lnTo>
                    <a:pt x="39" y="32"/>
                  </a:lnTo>
                  <a:lnTo>
                    <a:pt x="43" y="43"/>
                  </a:lnTo>
                  <a:lnTo>
                    <a:pt x="45" y="42"/>
                  </a:lnTo>
                  <a:lnTo>
                    <a:pt x="45" y="44"/>
                  </a:lnTo>
                  <a:lnTo>
                    <a:pt x="47" y="44"/>
                  </a:lnTo>
                  <a:lnTo>
                    <a:pt x="48" y="45"/>
                  </a:lnTo>
                  <a:lnTo>
                    <a:pt x="45" y="52"/>
                  </a:lnTo>
                  <a:lnTo>
                    <a:pt x="45" y="57"/>
                  </a:lnTo>
                  <a:lnTo>
                    <a:pt x="42" y="62"/>
                  </a:lnTo>
                  <a:lnTo>
                    <a:pt x="44" y="64"/>
                  </a:lnTo>
                  <a:lnTo>
                    <a:pt x="49" y="61"/>
                  </a:lnTo>
                  <a:lnTo>
                    <a:pt x="54" y="77"/>
                  </a:lnTo>
                  <a:lnTo>
                    <a:pt x="56" y="78"/>
                  </a:lnTo>
                  <a:lnTo>
                    <a:pt x="57" y="83"/>
                  </a:lnTo>
                  <a:lnTo>
                    <a:pt x="58" y="85"/>
                  </a:lnTo>
                  <a:lnTo>
                    <a:pt x="60" y="83"/>
                  </a:lnTo>
                  <a:lnTo>
                    <a:pt x="64" y="85"/>
                  </a:lnTo>
                  <a:lnTo>
                    <a:pt x="66" y="83"/>
                  </a:lnTo>
                  <a:lnTo>
                    <a:pt x="73" y="85"/>
                  </a:lnTo>
                  <a:lnTo>
                    <a:pt x="75" y="85"/>
                  </a:lnTo>
                  <a:lnTo>
                    <a:pt x="77" y="82"/>
                  </a:lnTo>
                  <a:lnTo>
                    <a:pt x="80" y="87"/>
                  </a:lnTo>
                  <a:lnTo>
                    <a:pt x="73" y="129"/>
                  </a:lnTo>
                  <a:lnTo>
                    <a:pt x="36" y="122"/>
                  </a:lnTo>
                  <a:lnTo>
                    <a:pt x="0" y="11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2" name="Freeform 16">
              <a:extLst>
                <a:ext uri="{FF2B5EF4-FFF2-40B4-BE49-F238E27FC236}">
                  <a16:creationId xmlns:a16="http://schemas.microsoft.com/office/drawing/2014/main" id="{221EE286-A713-6978-9FFC-60AD61ACB4CA}"/>
                </a:ext>
              </a:extLst>
            </p:cNvPr>
            <p:cNvSpPr>
              <a:spLocks/>
            </p:cNvSpPr>
            <p:nvPr/>
          </p:nvSpPr>
          <p:spPr bwMode="auto">
            <a:xfrm>
              <a:off x="5086350" y="3044825"/>
              <a:ext cx="504825" cy="904875"/>
            </a:xfrm>
            <a:custGeom>
              <a:avLst/>
              <a:gdLst/>
              <a:ahLst/>
              <a:cxnLst>
                <a:cxn ang="0">
                  <a:pos x="0" y="42"/>
                </a:cxn>
                <a:cxn ang="0">
                  <a:pos x="2" y="39"/>
                </a:cxn>
                <a:cxn ang="0">
                  <a:pos x="5" y="33"/>
                </a:cxn>
                <a:cxn ang="0">
                  <a:pos x="7" y="27"/>
                </a:cxn>
                <a:cxn ang="0">
                  <a:pos x="5" y="22"/>
                </a:cxn>
                <a:cxn ang="0">
                  <a:pos x="14" y="16"/>
                </a:cxn>
                <a:cxn ang="0">
                  <a:pos x="16" y="12"/>
                </a:cxn>
                <a:cxn ang="0">
                  <a:pos x="16" y="10"/>
                </a:cxn>
                <a:cxn ang="0">
                  <a:pos x="9" y="3"/>
                </a:cxn>
                <a:cxn ang="0">
                  <a:pos x="45" y="0"/>
                </a:cxn>
                <a:cxn ang="0">
                  <a:pos x="46" y="6"/>
                </a:cxn>
                <a:cxn ang="0">
                  <a:pos x="49" y="13"/>
                </a:cxn>
                <a:cxn ang="0">
                  <a:pos x="52" y="49"/>
                </a:cxn>
                <a:cxn ang="0">
                  <a:pos x="51" y="56"/>
                </a:cxn>
                <a:cxn ang="0">
                  <a:pos x="53" y="61"/>
                </a:cxn>
                <a:cxn ang="0">
                  <a:pos x="51" y="69"/>
                </a:cxn>
                <a:cxn ang="0">
                  <a:pos x="49" y="73"/>
                </a:cxn>
                <a:cxn ang="0">
                  <a:pos x="47" y="78"/>
                </a:cxn>
                <a:cxn ang="0">
                  <a:pos x="48" y="80"/>
                </a:cxn>
                <a:cxn ang="0">
                  <a:pos x="47" y="84"/>
                </a:cxn>
                <a:cxn ang="0">
                  <a:pos x="48" y="85"/>
                </a:cxn>
                <a:cxn ang="0">
                  <a:pos x="44" y="87"/>
                </a:cxn>
                <a:cxn ang="0">
                  <a:pos x="43" y="93"/>
                </a:cxn>
                <a:cxn ang="0">
                  <a:pos x="37" y="91"/>
                </a:cxn>
                <a:cxn ang="0">
                  <a:pos x="34" y="94"/>
                </a:cxn>
                <a:cxn ang="0">
                  <a:pos x="34" y="95"/>
                </a:cxn>
                <a:cxn ang="0">
                  <a:pos x="32" y="95"/>
                </a:cxn>
                <a:cxn ang="0">
                  <a:pos x="30" y="91"/>
                </a:cxn>
                <a:cxn ang="0">
                  <a:pos x="29" y="85"/>
                </a:cxn>
                <a:cxn ang="0">
                  <a:pos x="26" y="82"/>
                </a:cxn>
                <a:cxn ang="0">
                  <a:pos x="23" y="80"/>
                </a:cxn>
                <a:cxn ang="0">
                  <a:pos x="18" y="77"/>
                </a:cxn>
                <a:cxn ang="0">
                  <a:pos x="17" y="72"/>
                </a:cxn>
                <a:cxn ang="0">
                  <a:pos x="19" y="65"/>
                </a:cxn>
                <a:cxn ang="0">
                  <a:pos x="17" y="63"/>
                </a:cxn>
                <a:cxn ang="0">
                  <a:pos x="12" y="63"/>
                </a:cxn>
                <a:cxn ang="0">
                  <a:pos x="11" y="58"/>
                </a:cxn>
                <a:cxn ang="0">
                  <a:pos x="3" y="50"/>
                </a:cxn>
                <a:cxn ang="0">
                  <a:pos x="0" y="42"/>
                </a:cxn>
              </a:cxnLst>
              <a:rect l="0" t="0" r="r" b="b"/>
              <a:pathLst>
                <a:path w="53" h="95">
                  <a:moveTo>
                    <a:pt x="0" y="42"/>
                  </a:moveTo>
                  <a:lnTo>
                    <a:pt x="2" y="39"/>
                  </a:lnTo>
                  <a:lnTo>
                    <a:pt x="5" y="33"/>
                  </a:lnTo>
                  <a:lnTo>
                    <a:pt x="7" y="27"/>
                  </a:lnTo>
                  <a:lnTo>
                    <a:pt x="5" y="22"/>
                  </a:lnTo>
                  <a:lnTo>
                    <a:pt x="14" y="16"/>
                  </a:lnTo>
                  <a:lnTo>
                    <a:pt x="16" y="12"/>
                  </a:lnTo>
                  <a:lnTo>
                    <a:pt x="16" y="10"/>
                  </a:lnTo>
                  <a:lnTo>
                    <a:pt x="9" y="3"/>
                  </a:lnTo>
                  <a:lnTo>
                    <a:pt x="45" y="0"/>
                  </a:lnTo>
                  <a:lnTo>
                    <a:pt x="46" y="6"/>
                  </a:lnTo>
                  <a:lnTo>
                    <a:pt x="49" y="13"/>
                  </a:lnTo>
                  <a:lnTo>
                    <a:pt x="52" y="49"/>
                  </a:lnTo>
                  <a:lnTo>
                    <a:pt x="51" y="56"/>
                  </a:lnTo>
                  <a:lnTo>
                    <a:pt x="53" y="61"/>
                  </a:lnTo>
                  <a:lnTo>
                    <a:pt x="51" y="69"/>
                  </a:lnTo>
                  <a:lnTo>
                    <a:pt x="49" y="73"/>
                  </a:lnTo>
                  <a:lnTo>
                    <a:pt x="47" y="78"/>
                  </a:lnTo>
                  <a:lnTo>
                    <a:pt x="48" y="80"/>
                  </a:lnTo>
                  <a:lnTo>
                    <a:pt x="47" y="84"/>
                  </a:lnTo>
                  <a:lnTo>
                    <a:pt x="48" y="85"/>
                  </a:lnTo>
                  <a:lnTo>
                    <a:pt x="44" y="87"/>
                  </a:lnTo>
                  <a:lnTo>
                    <a:pt x="43" y="93"/>
                  </a:lnTo>
                  <a:lnTo>
                    <a:pt x="37" y="91"/>
                  </a:lnTo>
                  <a:lnTo>
                    <a:pt x="34" y="94"/>
                  </a:lnTo>
                  <a:lnTo>
                    <a:pt x="34" y="95"/>
                  </a:lnTo>
                  <a:lnTo>
                    <a:pt x="32" y="95"/>
                  </a:lnTo>
                  <a:lnTo>
                    <a:pt x="30" y="91"/>
                  </a:lnTo>
                  <a:lnTo>
                    <a:pt x="29" y="85"/>
                  </a:lnTo>
                  <a:lnTo>
                    <a:pt x="26" y="82"/>
                  </a:lnTo>
                  <a:lnTo>
                    <a:pt x="23" y="80"/>
                  </a:lnTo>
                  <a:lnTo>
                    <a:pt x="18" y="77"/>
                  </a:lnTo>
                  <a:lnTo>
                    <a:pt x="17" y="72"/>
                  </a:lnTo>
                  <a:lnTo>
                    <a:pt x="19" y="65"/>
                  </a:lnTo>
                  <a:lnTo>
                    <a:pt x="17" y="63"/>
                  </a:lnTo>
                  <a:lnTo>
                    <a:pt x="12" y="63"/>
                  </a:lnTo>
                  <a:lnTo>
                    <a:pt x="11" y="58"/>
                  </a:lnTo>
                  <a:lnTo>
                    <a:pt x="3" y="50"/>
                  </a:lnTo>
                  <a:lnTo>
                    <a:pt x="0" y="4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3" name="Freeform 17">
              <a:extLst>
                <a:ext uri="{FF2B5EF4-FFF2-40B4-BE49-F238E27FC236}">
                  <a16:creationId xmlns:a16="http://schemas.microsoft.com/office/drawing/2014/main" id="{CCA51DEA-9C7B-67B6-38C6-3064F85ED397}"/>
                </a:ext>
              </a:extLst>
            </p:cNvPr>
            <p:cNvSpPr>
              <a:spLocks/>
            </p:cNvSpPr>
            <p:nvPr/>
          </p:nvSpPr>
          <p:spPr bwMode="auto">
            <a:xfrm>
              <a:off x="5534025" y="3130550"/>
              <a:ext cx="400050" cy="676275"/>
            </a:xfrm>
            <a:custGeom>
              <a:avLst/>
              <a:gdLst/>
              <a:ahLst/>
              <a:cxnLst>
                <a:cxn ang="0">
                  <a:pos x="0" y="69"/>
                </a:cxn>
                <a:cxn ang="0">
                  <a:pos x="1" y="71"/>
                </a:cxn>
                <a:cxn ang="0">
                  <a:pos x="2" y="69"/>
                </a:cxn>
                <a:cxn ang="0">
                  <a:pos x="9" y="68"/>
                </a:cxn>
                <a:cxn ang="0">
                  <a:pos x="10" y="69"/>
                </a:cxn>
                <a:cxn ang="0">
                  <a:pos x="17" y="67"/>
                </a:cxn>
                <a:cxn ang="0">
                  <a:pos x="19" y="69"/>
                </a:cxn>
                <a:cxn ang="0">
                  <a:pos x="21" y="64"/>
                </a:cxn>
                <a:cxn ang="0">
                  <a:pos x="23" y="62"/>
                </a:cxn>
                <a:cxn ang="0">
                  <a:pos x="28" y="65"/>
                </a:cxn>
                <a:cxn ang="0">
                  <a:pos x="29" y="62"/>
                </a:cxn>
                <a:cxn ang="0">
                  <a:pos x="34" y="56"/>
                </a:cxn>
                <a:cxn ang="0">
                  <a:pos x="35" y="52"/>
                </a:cxn>
                <a:cxn ang="0">
                  <a:pos x="37" y="53"/>
                </a:cxn>
                <a:cxn ang="0">
                  <a:pos x="42" y="49"/>
                </a:cxn>
                <a:cxn ang="0">
                  <a:pos x="40" y="46"/>
                </a:cxn>
                <a:cxn ang="0">
                  <a:pos x="41" y="45"/>
                </a:cxn>
                <a:cxn ang="0">
                  <a:pos x="36" y="1"/>
                </a:cxn>
                <a:cxn ang="0">
                  <a:pos x="36" y="0"/>
                </a:cxn>
                <a:cxn ang="0">
                  <a:pos x="11" y="3"/>
                </a:cxn>
                <a:cxn ang="0">
                  <a:pos x="6" y="5"/>
                </a:cxn>
                <a:cxn ang="0">
                  <a:pos x="2" y="4"/>
                </a:cxn>
                <a:cxn ang="0">
                  <a:pos x="5" y="40"/>
                </a:cxn>
                <a:cxn ang="0">
                  <a:pos x="4" y="47"/>
                </a:cxn>
                <a:cxn ang="0">
                  <a:pos x="6" y="52"/>
                </a:cxn>
                <a:cxn ang="0">
                  <a:pos x="4" y="60"/>
                </a:cxn>
                <a:cxn ang="0">
                  <a:pos x="2" y="64"/>
                </a:cxn>
                <a:cxn ang="0">
                  <a:pos x="0" y="69"/>
                </a:cxn>
              </a:cxnLst>
              <a:rect l="0" t="0" r="r" b="b"/>
              <a:pathLst>
                <a:path w="42" h="71">
                  <a:moveTo>
                    <a:pt x="0" y="69"/>
                  </a:moveTo>
                  <a:lnTo>
                    <a:pt x="1" y="71"/>
                  </a:lnTo>
                  <a:lnTo>
                    <a:pt x="2" y="69"/>
                  </a:lnTo>
                  <a:lnTo>
                    <a:pt x="9" y="68"/>
                  </a:lnTo>
                  <a:lnTo>
                    <a:pt x="10" y="69"/>
                  </a:lnTo>
                  <a:lnTo>
                    <a:pt x="17" y="67"/>
                  </a:lnTo>
                  <a:lnTo>
                    <a:pt x="19" y="69"/>
                  </a:lnTo>
                  <a:lnTo>
                    <a:pt x="21" y="64"/>
                  </a:lnTo>
                  <a:lnTo>
                    <a:pt x="23" y="62"/>
                  </a:lnTo>
                  <a:lnTo>
                    <a:pt x="28" y="65"/>
                  </a:lnTo>
                  <a:lnTo>
                    <a:pt x="29" y="62"/>
                  </a:lnTo>
                  <a:lnTo>
                    <a:pt x="34" y="56"/>
                  </a:lnTo>
                  <a:lnTo>
                    <a:pt x="35" y="52"/>
                  </a:lnTo>
                  <a:lnTo>
                    <a:pt x="37" y="53"/>
                  </a:lnTo>
                  <a:lnTo>
                    <a:pt x="42" y="49"/>
                  </a:lnTo>
                  <a:lnTo>
                    <a:pt x="40" y="46"/>
                  </a:lnTo>
                  <a:lnTo>
                    <a:pt x="41" y="45"/>
                  </a:lnTo>
                  <a:lnTo>
                    <a:pt x="36" y="1"/>
                  </a:lnTo>
                  <a:lnTo>
                    <a:pt x="36" y="0"/>
                  </a:lnTo>
                  <a:lnTo>
                    <a:pt x="11" y="3"/>
                  </a:lnTo>
                  <a:lnTo>
                    <a:pt x="6" y="5"/>
                  </a:lnTo>
                  <a:lnTo>
                    <a:pt x="2" y="4"/>
                  </a:lnTo>
                  <a:lnTo>
                    <a:pt x="5" y="40"/>
                  </a:lnTo>
                  <a:lnTo>
                    <a:pt x="4" y="47"/>
                  </a:lnTo>
                  <a:lnTo>
                    <a:pt x="6" y="52"/>
                  </a:lnTo>
                  <a:lnTo>
                    <a:pt x="4" y="60"/>
                  </a:lnTo>
                  <a:lnTo>
                    <a:pt x="2" y="64"/>
                  </a:lnTo>
                  <a:lnTo>
                    <a:pt x="0" y="6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4" name="Freeform 18">
              <a:extLst>
                <a:ext uri="{FF2B5EF4-FFF2-40B4-BE49-F238E27FC236}">
                  <a16:creationId xmlns:a16="http://schemas.microsoft.com/office/drawing/2014/main" id="{F22177D7-0D0C-6F16-838B-90AE54C6A828}"/>
                </a:ext>
              </a:extLst>
            </p:cNvPr>
            <p:cNvSpPr>
              <a:spLocks/>
            </p:cNvSpPr>
            <p:nvPr/>
          </p:nvSpPr>
          <p:spPr bwMode="auto">
            <a:xfrm>
              <a:off x="4476750" y="2911475"/>
              <a:ext cx="762000" cy="504825"/>
            </a:xfrm>
            <a:custGeom>
              <a:avLst/>
              <a:gdLst/>
              <a:ahLst/>
              <a:cxnLst>
                <a:cxn ang="0">
                  <a:pos x="0" y="1"/>
                </a:cxn>
                <a:cxn ang="0">
                  <a:pos x="0" y="5"/>
                </a:cxn>
                <a:cxn ang="0">
                  <a:pos x="2" y="8"/>
                </a:cxn>
                <a:cxn ang="0">
                  <a:pos x="1" y="11"/>
                </a:cxn>
                <a:cxn ang="0">
                  <a:pos x="2" y="19"/>
                </a:cxn>
                <a:cxn ang="0">
                  <a:pos x="6" y="29"/>
                </a:cxn>
                <a:cxn ang="0">
                  <a:pos x="6" y="32"/>
                </a:cxn>
                <a:cxn ang="0">
                  <a:pos x="8" y="37"/>
                </a:cxn>
                <a:cxn ang="0">
                  <a:pos x="9" y="45"/>
                </a:cxn>
                <a:cxn ang="0">
                  <a:pos x="9" y="48"/>
                </a:cxn>
                <a:cxn ang="0">
                  <a:pos x="10" y="50"/>
                </a:cxn>
                <a:cxn ang="0">
                  <a:pos x="62" y="49"/>
                </a:cxn>
                <a:cxn ang="0">
                  <a:pos x="66" y="53"/>
                </a:cxn>
                <a:cxn ang="0">
                  <a:pos x="69" y="47"/>
                </a:cxn>
                <a:cxn ang="0">
                  <a:pos x="71" y="41"/>
                </a:cxn>
                <a:cxn ang="0">
                  <a:pos x="69" y="36"/>
                </a:cxn>
                <a:cxn ang="0">
                  <a:pos x="78" y="30"/>
                </a:cxn>
                <a:cxn ang="0">
                  <a:pos x="80" y="26"/>
                </a:cxn>
                <a:cxn ang="0">
                  <a:pos x="80" y="24"/>
                </a:cxn>
                <a:cxn ang="0">
                  <a:pos x="73" y="17"/>
                </a:cxn>
                <a:cxn ang="0">
                  <a:pos x="67" y="9"/>
                </a:cxn>
                <a:cxn ang="0">
                  <a:pos x="66" y="0"/>
                </a:cxn>
                <a:cxn ang="0">
                  <a:pos x="2" y="1"/>
                </a:cxn>
                <a:cxn ang="0">
                  <a:pos x="0" y="1"/>
                </a:cxn>
              </a:cxnLst>
              <a:rect l="0" t="0" r="r" b="b"/>
              <a:pathLst>
                <a:path w="80" h="53">
                  <a:moveTo>
                    <a:pt x="0" y="1"/>
                  </a:moveTo>
                  <a:lnTo>
                    <a:pt x="0" y="5"/>
                  </a:lnTo>
                  <a:lnTo>
                    <a:pt x="2" y="8"/>
                  </a:lnTo>
                  <a:lnTo>
                    <a:pt x="1" y="11"/>
                  </a:lnTo>
                  <a:lnTo>
                    <a:pt x="2" y="19"/>
                  </a:lnTo>
                  <a:lnTo>
                    <a:pt x="6" y="29"/>
                  </a:lnTo>
                  <a:lnTo>
                    <a:pt x="6" y="32"/>
                  </a:lnTo>
                  <a:lnTo>
                    <a:pt x="8" y="37"/>
                  </a:lnTo>
                  <a:lnTo>
                    <a:pt x="9" y="45"/>
                  </a:lnTo>
                  <a:lnTo>
                    <a:pt x="9" y="48"/>
                  </a:lnTo>
                  <a:lnTo>
                    <a:pt x="10" y="50"/>
                  </a:lnTo>
                  <a:lnTo>
                    <a:pt x="62" y="49"/>
                  </a:lnTo>
                  <a:lnTo>
                    <a:pt x="66" y="53"/>
                  </a:lnTo>
                  <a:lnTo>
                    <a:pt x="69" y="47"/>
                  </a:lnTo>
                  <a:lnTo>
                    <a:pt x="71" y="41"/>
                  </a:lnTo>
                  <a:lnTo>
                    <a:pt x="69" y="36"/>
                  </a:lnTo>
                  <a:lnTo>
                    <a:pt x="78" y="30"/>
                  </a:lnTo>
                  <a:lnTo>
                    <a:pt x="80" y="26"/>
                  </a:lnTo>
                  <a:lnTo>
                    <a:pt x="80" y="24"/>
                  </a:lnTo>
                  <a:lnTo>
                    <a:pt x="73" y="17"/>
                  </a:lnTo>
                  <a:lnTo>
                    <a:pt x="67" y="9"/>
                  </a:lnTo>
                  <a:lnTo>
                    <a:pt x="66" y="0"/>
                  </a:lnTo>
                  <a:lnTo>
                    <a:pt x="2" y="1"/>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5" name="Freeform 19">
              <a:extLst>
                <a:ext uri="{FF2B5EF4-FFF2-40B4-BE49-F238E27FC236}">
                  <a16:creationId xmlns:a16="http://schemas.microsoft.com/office/drawing/2014/main" id="{13586336-C225-A682-A301-481E835336B5}"/>
                </a:ext>
              </a:extLst>
            </p:cNvPr>
            <p:cNvSpPr>
              <a:spLocks/>
            </p:cNvSpPr>
            <p:nvPr/>
          </p:nvSpPr>
          <p:spPr bwMode="auto">
            <a:xfrm>
              <a:off x="3771900" y="3463925"/>
              <a:ext cx="942975" cy="504825"/>
            </a:xfrm>
            <a:custGeom>
              <a:avLst/>
              <a:gdLst/>
              <a:ahLst/>
              <a:cxnLst>
                <a:cxn ang="0">
                  <a:pos x="0" y="51"/>
                </a:cxn>
                <a:cxn ang="0">
                  <a:pos x="3" y="0"/>
                </a:cxn>
                <a:cxn ang="0">
                  <a:pos x="40" y="2"/>
                </a:cxn>
                <a:cxn ang="0">
                  <a:pos x="89" y="2"/>
                </a:cxn>
                <a:cxn ang="0">
                  <a:pos x="92" y="5"/>
                </a:cxn>
                <a:cxn ang="0">
                  <a:pos x="94" y="4"/>
                </a:cxn>
                <a:cxn ang="0">
                  <a:pos x="95" y="6"/>
                </a:cxn>
                <a:cxn ang="0">
                  <a:pos x="95" y="7"/>
                </a:cxn>
                <a:cxn ang="0">
                  <a:pos x="94" y="7"/>
                </a:cxn>
                <a:cxn ang="0">
                  <a:pos x="92" y="10"/>
                </a:cxn>
                <a:cxn ang="0">
                  <a:pos x="96" y="16"/>
                </a:cxn>
                <a:cxn ang="0">
                  <a:pos x="99" y="17"/>
                </a:cxn>
                <a:cxn ang="0">
                  <a:pos x="99" y="53"/>
                </a:cxn>
                <a:cxn ang="0">
                  <a:pos x="57" y="53"/>
                </a:cxn>
                <a:cxn ang="0">
                  <a:pos x="0" y="51"/>
                </a:cxn>
              </a:cxnLst>
              <a:rect l="0" t="0" r="r" b="b"/>
              <a:pathLst>
                <a:path w="99" h="53">
                  <a:moveTo>
                    <a:pt x="0" y="51"/>
                  </a:moveTo>
                  <a:lnTo>
                    <a:pt x="3" y="0"/>
                  </a:lnTo>
                  <a:lnTo>
                    <a:pt x="40" y="2"/>
                  </a:lnTo>
                  <a:lnTo>
                    <a:pt x="89" y="2"/>
                  </a:lnTo>
                  <a:lnTo>
                    <a:pt x="92" y="5"/>
                  </a:lnTo>
                  <a:lnTo>
                    <a:pt x="94" y="4"/>
                  </a:lnTo>
                  <a:lnTo>
                    <a:pt x="95" y="6"/>
                  </a:lnTo>
                  <a:lnTo>
                    <a:pt x="95" y="7"/>
                  </a:lnTo>
                  <a:lnTo>
                    <a:pt x="94" y="7"/>
                  </a:lnTo>
                  <a:lnTo>
                    <a:pt x="92" y="10"/>
                  </a:lnTo>
                  <a:lnTo>
                    <a:pt x="96" y="16"/>
                  </a:lnTo>
                  <a:lnTo>
                    <a:pt x="99" y="17"/>
                  </a:lnTo>
                  <a:lnTo>
                    <a:pt x="99" y="53"/>
                  </a:lnTo>
                  <a:lnTo>
                    <a:pt x="57" y="53"/>
                  </a:lnTo>
                  <a:lnTo>
                    <a:pt x="0" y="5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6" name="Freeform 20">
              <a:extLst>
                <a:ext uri="{FF2B5EF4-FFF2-40B4-BE49-F238E27FC236}">
                  <a16:creationId xmlns:a16="http://schemas.microsoft.com/office/drawing/2014/main" id="{09A65677-BAED-5232-B4AB-E0F0E9948B94}"/>
                </a:ext>
              </a:extLst>
            </p:cNvPr>
            <p:cNvSpPr>
              <a:spLocks/>
            </p:cNvSpPr>
            <p:nvPr/>
          </p:nvSpPr>
          <p:spPr bwMode="auto">
            <a:xfrm>
              <a:off x="5381625" y="3559175"/>
              <a:ext cx="933450" cy="466725"/>
            </a:xfrm>
            <a:custGeom>
              <a:avLst/>
              <a:gdLst/>
              <a:ahLst/>
              <a:cxnLst>
                <a:cxn ang="0">
                  <a:pos x="0" y="49"/>
                </a:cxn>
                <a:cxn ang="0">
                  <a:pos x="1" y="47"/>
                </a:cxn>
                <a:cxn ang="0">
                  <a:pos x="3" y="47"/>
                </a:cxn>
                <a:cxn ang="0">
                  <a:pos x="4" y="41"/>
                </a:cxn>
                <a:cxn ang="0">
                  <a:pos x="3" y="41"/>
                </a:cxn>
                <a:cxn ang="0">
                  <a:pos x="3" y="40"/>
                </a:cxn>
                <a:cxn ang="0">
                  <a:pos x="6" y="37"/>
                </a:cxn>
                <a:cxn ang="0">
                  <a:pos x="12" y="39"/>
                </a:cxn>
                <a:cxn ang="0">
                  <a:pos x="13" y="33"/>
                </a:cxn>
                <a:cxn ang="0">
                  <a:pos x="17" y="31"/>
                </a:cxn>
                <a:cxn ang="0">
                  <a:pos x="16" y="30"/>
                </a:cxn>
                <a:cxn ang="0">
                  <a:pos x="17" y="26"/>
                </a:cxn>
                <a:cxn ang="0">
                  <a:pos x="18" y="24"/>
                </a:cxn>
                <a:cxn ang="0">
                  <a:pos x="25" y="23"/>
                </a:cxn>
                <a:cxn ang="0">
                  <a:pos x="26" y="24"/>
                </a:cxn>
                <a:cxn ang="0">
                  <a:pos x="33" y="22"/>
                </a:cxn>
                <a:cxn ang="0">
                  <a:pos x="35" y="24"/>
                </a:cxn>
                <a:cxn ang="0">
                  <a:pos x="37" y="19"/>
                </a:cxn>
                <a:cxn ang="0">
                  <a:pos x="39" y="17"/>
                </a:cxn>
                <a:cxn ang="0">
                  <a:pos x="44" y="20"/>
                </a:cxn>
                <a:cxn ang="0">
                  <a:pos x="45" y="17"/>
                </a:cxn>
                <a:cxn ang="0">
                  <a:pos x="50" y="11"/>
                </a:cxn>
                <a:cxn ang="0">
                  <a:pos x="51" y="7"/>
                </a:cxn>
                <a:cxn ang="0">
                  <a:pos x="53" y="8"/>
                </a:cxn>
                <a:cxn ang="0">
                  <a:pos x="58" y="4"/>
                </a:cxn>
                <a:cxn ang="0">
                  <a:pos x="56" y="1"/>
                </a:cxn>
                <a:cxn ang="0">
                  <a:pos x="57" y="0"/>
                </a:cxn>
                <a:cxn ang="0">
                  <a:pos x="61" y="0"/>
                </a:cxn>
                <a:cxn ang="0">
                  <a:pos x="64" y="1"/>
                </a:cxn>
                <a:cxn ang="0">
                  <a:pos x="65" y="4"/>
                </a:cxn>
                <a:cxn ang="0">
                  <a:pos x="70" y="4"/>
                </a:cxn>
                <a:cxn ang="0">
                  <a:pos x="72" y="6"/>
                </a:cxn>
                <a:cxn ang="0">
                  <a:pos x="78" y="6"/>
                </a:cxn>
                <a:cxn ang="0">
                  <a:pos x="81" y="4"/>
                </a:cxn>
                <a:cxn ang="0">
                  <a:pos x="88" y="8"/>
                </a:cxn>
                <a:cxn ang="0">
                  <a:pos x="90" y="16"/>
                </a:cxn>
                <a:cxn ang="0">
                  <a:pos x="93" y="19"/>
                </a:cxn>
                <a:cxn ang="0">
                  <a:pos x="98" y="22"/>
                </a:cxn>
                <a:cxn ang="0">
                  <a:pos x="94" y="26"/>
                </a:cxn>
                <a:cxn ang="0">
                  <a:pos x="91" y="29"/>
                </a:cxn>
                <a:cxn ang="0">
                  <a:pos x="87" y="33"/>
                </a:cxn>
                <a:cxn ang="0">
                  <a:pos x="87" y="34"/>
                </a:cxn>
                <a:cxn ang="0">
                  <a:pos x="77" y="41"/>
                </a:cxn>
                <a:cxn ang="0">
                  <a:pos x="24" y="46"/>
                </a:cxn>
                <a:cxn ang="0">
                  <a:pos x="18" y="45"/>
                </a:cxn>
                <a:cxn ang="0">
                  <a:pos x="18" y="48"/>
                </a:cxn>
                <a:cxn ang="0">
                  <a:pos x="0" y="49"/>
                </a:cxn>
              </a:cxnLst>
              <a:rect l="0" t="0" r="r" b="b"/>
              <a:pathLst>
                <a:path w="98" h="49">
                  <a:moveTo>
                    <a:pt x="0" y="49"/>
                  </a:moveTo>
                  <a:lnTo>
                    <a:pt x="1" y="47"/>
                  </a:lnTo>
                  <a:lnTo>
                    <a:pt x="3" y="47"/>
                  </a:lnTo>
                  <a:lnTo>
                    <a:pt x="4" y="41"/>
                  </a:lnTo>
                  <a:lnTo>
                    <a:pt x="3" y="41"/>
                  </a:lnTo>
                  <a:lnTo>
                    <a:pt x="3" y="40"/>
                  </a:lnTo>
                  <a:lnTo>
                    <a:pt x="6" y="37"/>
                  </a:lnTo>
                  <a:lnTo>
                    <a:pt x="12" y="39"/>
                  </a:lnTo>
                  <a:lnTo>
                    <a:pt x="13" y="33"/>
                  </a:lnTo>
                  <a:lnTo>
                    <a:pt x="17" y="31"/>
                  </a:lnTo>
                  <a:lnTo>
                    <a:pt x="16" y="30"/>
                  </a:lnTo>
                  <a:lnTo>
                    <a:pt x="17" y="26"/>
                  </a:lnTo>
                  <a:lnTo>
                    <a:pt x="18" y="24"/>
                  </a:lnTo>
                  <a:lnTo>
                    <a:pt x="25" y="23"/>
                  </a:lnTo>
                  <a:lnTo>
                    <a:pt x="26" y="24"/>
                  </a:lnTo>
                  <a:lnTo>
                    <a:pt x="33" y="22"/>
                  </a:lnTo>
                  <a:lnTo>
                    <a:pt x="35" y="24"/>
                  </a:lnTo>
                  <a:lnTo>
                    <a:pt x="37" y="19"/>
                  </a:lnTo>
                  <a:lnTo>
                    <a:pt x="39" y="17"/>
                  </a:lnTo>
                  <a:lnTo>
                    <a:pt x="44" y="20"/>
                  </a:lnTo>
                  <a:lnTo>
                    <a:pt x="45" y="17"/>
                  </a:lnTo>
                  <a:lnTo>
                    <a:pt x="50" y="11"/>
                  </a:lnTo>
                  <a:lnTo>
                    <a:pt x="51" y="7"/>
                  </a:lnTo>
                  <a:lnTo>
                    <a:pt x="53" y="8"/>
                  </a:lnTo>
                  <a:lnTo>
                    <a:pt x="58" y="4"/>
                  </a:lnTo>
                  <a:lnTo>
                    <a:pt x="56" y="1"/>
                  </a:lnTo>
                  <a:lnTo>
                    <a:pt x="57" y="0"/>
                  </a:lnTo>
                  <a:lnTo>
                    <a:pt x="61" y="0"/>
                  </a:lnTo>
                  <a:lnTo>
                    <a:pt x="64" y="1"/>
                  </a:lnTo>
                  <a:lnTo>
                    <a:pt x="65" y="4"/>
                  </a:lnTo>
                  <a:lnTo>
                    <a:pt x="70" y="4"/>
                  </a:lnTo>
                  <a:lnTo>
                    <a:pt x="72" y="6"/>
                  </a:lnTo>
                  <a:lnTo>
                    <a:pt x="78" y="6"/>
                  </a:lnTo>
                  <a:lnTo>
                    <a:pt x="81" y="4"/>
                  </a:lnTo>
                  <a:lnTo>
                    <a:pt x="88" y="8"/>
                  </a:lnTo>
                  <a:lnTo>
                    <a:pt x="90" y="16"/>
                  </a:lnTo>
                  <a:lnTo>
                    <a:pt x="93" y="19"/>
                  </a:lnTo>
                  <a:lnTo>
                    <a:pt x="98" y="22"/>
                  </a:lnTo>
                  <a:lnTo>
                    <a:pt x="94" y="26"/>
                  </a:lnTo>
                  <a:lnTo>
                    <a:pt x="91" y="29"/>
                  </a:lnTo>
                  <a:lnTo>
                    <a:pt x="87" y="33"/>
                  </a:lnTo>
                  <a:lnTo>
                    <a:pt x="87" y="34"/>
                  </a:lnTo>
                  <a:lnTo>
                    <a:pt x="77" y="41"/>
                  </a:lnTo>
                  <a:lnTo>
                    <a:pt x="24" y="46"/>
                  </a:lnTo>
                  <a:lnTo>
                    <a:pt x="18" y="45"/>
                  </a:lnTo>
                  <a:lnTo>
                    <a:pt x="18" y="48"/>
                  </a:lnTo>
                  <a:lnTo>
                    <a:pt x="0" y="4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7" name="Freeform 21">
              <a:extLst>
                <a:ext uri="{FF2B5EF4-FFF2-40B4-BE49-F238E27FC236}">
                  <a16:creationId xmlns:a16="http://schemas.microsoft.com/office/drawing/2014/main" id="{B7EEC3D4-FF82-B09F-71E2-F0C8F9518749}"/>
                </a:ext>
              </a:extLst>
            </p:cNvPr>
            <p:cNvSpPr>
              <a:spLocks/>
            </p:cNvSpPr>
            <p:nvPr/>
          </p:nvSpPr>
          <p:spPr bwMode="auto">
            <a:xfrm>
              <a:off x="4800600" y="4606925"/>
              <a:ext cx="714375" cy="638175"/>
            </a:xfrm>
            <a:custGeom>
              <a:avLst/>
              <a:gdLst/>
              <a:ahLst/>
              <a:cxnLst>
                <a:cxn ang="0">
                  <a:pos x="1" y="19"/>
                </a:cxn>
                <a:cxn ang="0">
                  <a:pos x="3" y="25"/>
                </a:cxn>
                <a:cxn ang="0">
                  <a:pos x="7" y="37"/>
                </a:cxn>
                <a:cxn ang="0">
                  <a:pos x="5" y="45"/>
                </a:cxn>
                <a:cxn ang="0">
                  <a:pos x="6" y="51"/>
                </a:cxn>
                <a:cxn ang="0">
                  <a:pos x="2" y="55"/>
                </a:cxn>
                <a:cxn ang="0">
                  <a:pos x="14" y="55"/>
                </a:cxn>
                <a:cxn ang="0">
                  <a:pos x="30" y="58"/>
                </a:cxn>
                <a:cxn ang="0">
                  <a:pos x="31" y="54"/>
                </a:cxn>
                <a:cxn ang="0">
                  <a:pos x="38" y="59"/>
                </a:cxn>
                <a:cxn ang="0">
                  <a:pos x="41" y="59"/>
                </a:cxn>
                <a:cxn ang="0">
                  <a:pos x="44" y="64"/>
                </a:cxn>
                <a:cxn ang="0">
                  <a:pos x="49" y="66"/>
                </a:cxn>
                <a:cxn ang="0">
                  <a:pos x="52" y="63"/>
                </a:cxn>
                <a:cxn ang="0">
                  <a:pos x="54" y="64"/>
                </a:cxn>
                <a:cxn ang="0">
                  <a:pos x="57" y="65"/>
                </a:cxn>
                <a:cxn ang="0">
                  <a:pos x="60" y="63"/>
                </a:cxn>
                <a:cxn ang="0">
                  <a:pos x="60" y="59"/>
                </a:cxn>
                <a:cxn ang="0">
                  <a:pos x="63" y="59"/>
                </a:cxn>
                <a:cxn ang="0">
                  <a:pos x="65" y="61"/>
                </a:cxn>
                <a:cxn ang="0">
                  <a:pos x="68" y="62"/>
                </a:cxn>
                <a:cxn ang="0">
                  <a:pos x="70" y="64"/>
                </a:cxn>
                <a:cxn ang="0">
                  <a:pos x="72" y="64"/>
                </a:cxn>
                <a:cxn ang="0">
                  <a:pos x="73" y="64"/>
                </a:cxn>
                <a:cxn ang="0">
                  <a:pos x="75" y="62"/>
                </a:cxn>
                <a:cxn ang="0">
                  <a:pos x="72" y="61"/>
                </a:cxn>
                <a:cxn ang="0">
                  <a:pos x="69" y="60"/>
                </a:cxn>
                <a:cxn ang="0">
                  <a:pos x="66" y="56"/>
                </a:cxn>
                <a:cxn ang="0">
                  <a:pos x="68" y="54"/>
                </a:cxn>
                <a:cxn ang="0">
                  <a:pos x="70" y="53"/>
                </a:cxn>
                <a:cxn ang="0">
                  <a:pos x="71" y="50"/>
                </a:cxn>
                <a:cxn ang="0">
                  <a:pos x="69" y="48"/>
                </a:cxn>
                <a:cxn ang="0">
                  <a:pos x="65" y="52"/>
                </a:cxn>
                <a:cxn ang="0">
                  <a:pos x="63" y="49"/>
                </a:cxn>
                <a:cxn ang="0">
                  <a:pos x="64" y="49"/>
                </a:cxn>
                <a:cxn ang="0">
                  <a:pos x="63" y="48"/>
                </a:cxn>
                <a:cxn ang="0">
                  <a:pos x="63" y="48"/>
                </a:cxn>
                <a:cxn ang="0">
                  <a:pos x="60" y="49"/>
                </a:cxn>
                <a:cxn ang="0">
                  <a:pos x="53" y="48"/>
                </a:cxn>
                <a:cxn ang="0">
                  <a:pos x="56" y="44"/>
                </a:cxn>
                <a:cxn ang="0">
                  <a:pos x="60" y="45"/>
                </a:cxn>
                <a:cxn ang="0">
                  <a:pos x="62" y="38"/>
                </a:cxn>
                <a:cxn ang="0">
                  <a:pos x="35" y="34"/>
                </a:cxn>
                <a:cxn ang="0">
                  <a:pos x="38" y="21"/>
                </a:cxn>
                <a:cxn ang="0">
                  <a:pos x="42" y="13"/>
                </a:cxn>
                <a:cxn ang="0">
                  <a:pos x="40" y="0"/>
                </a:cxn>
              </a:cxnLst>
              <a:rect l="0" t="0" r="r" b="b"/>
              <a:pathLst>
                <a:path w="75" h="67">
                  <a:moveTo>
                    <a:pt x="0" y="1"/>
                  </a:moveTo>
                  <a:lnTo>
                    <a:pt x="1" y="19"/>
                  </a:lnTo>
                  <a:lnTo>
                    <a:pt x="3" y="21"/>
                  </a:lnTo>
                  <a:lnTo>
                    <a:pt x="3" y="25"/>
                  </a:lnTo>
                  <a:lnTo>
                    <a:pt x="7" y="32"/>
                  </a:lnTo>
                  <a:lnTo>
                    <a:pt x="7" y="37"/>
                  </a:lnTo>
                  <a:lnTo>
                    <a:pt x="5" y="42"/>
                  </a:lnTo>
                  <a:lnTo>
                    <a:pt x="5" y="45"/>
                  </a:lnTo>
                  <a:lnTo>
                    <a:pt x="6" y="48"/>
                  </a:lnTo>
                  <a:lnTo>
                    <a:pt x="6" y="51"/>
                  </a:lnTo>
                  <a:lnTo>
                    <a:pt x="4" y="53"/>
                  </a:lnTo>
                  <a:lnTo>
                    <a:pt x="2" y="55"/>
                  </a:lnTo>
                  <a:lnTo>
                    <a:pt x="4" y="56"/>
                  </a:lnTo>
                  <a:lnTo>
                    <a:pt x="14" y="55"/>
                  </a:lnTo>
                  <a:lnTo>
                    <a:pt x="22" y="59"/>
                  </a:lnTo>
                  <a:lnTo>
                    <a:pt x="30" y="58"/>
                  </a:lnTo>
                  <a:lnTo>
                    <a:pt x="29" y="56"/>
                  </a:lnTo>
                  <a:lnTo>
                    <a:pt x="31" y="54"/>
                  </a:lnTo>
                  <a:lnTo>
                    <a:pt x="37" y="55"/>
                  </a:lnTo>
                  <a:lnTo>
                    <a:pt x="38" y="59"/>
                  </a:lnTo>
                  <a:lnTo>
                    <a:pt x="39" y="58"/>
                  </a:lnTo>
                  <a:lnTo>
                    <a:pt x="41" y="59"/>
                  </a:lnTo>
                  <a:lnTo>
                    <a:pt x="44" y="62"/>
                  </a:lnTo>
                  <a:lnTo>
                    <a:pt x="44" y="64"/>
                  </a:lnTo>
                  <a:lnTo>
                    <a:pt x="47" y="64"/>
                  </a:lnTo>
                  <a:lnTo>
                    <a:pt x="49" y="66"/>
                  </a:lnTo>
                  <a:lnTo>
                    <a:pt x="50" y="65"/>
                  </a:lnTo>
                  <a:lnTo>
                    <a:pt x="52" y="63"/>
                  </a:lnTo>
                  <a:lnTo>
                    <a:pt x="52" y="62"/>
                  </a:lnTo>
                  <a:lnTo>
                    <a:pt x="54" y="64"/>
                  </a:lnTo>
                  <a:lnTo>
                    <a:pt x="55" y="62"/>
                  </a:lnTo>
                  <a:lnTo>
                    <a:pt x="57" y="65"/>
                  </a:lnTo>
                  <a:lnTo>
                    <a:pt x="59" y="64"/>
                  </a:lnTo>
                  <a:lnTo>
                    <a:pt x="60" y="63"/>
                  </a:lnTo>
                  <a:lnTo>
                    <a:pt x="59" y="62"/>
                  </a:lnTo>
                  <a:lnTo>
                    <a:pt x="60" y="59"/>
                  </a:lnTo>
                  <a:lnTo>
                    <a:pt x="60" y="59"/>
                  </a:lnTo>
                  <a:lnTo>
                    <a:pt x="63" y="59"/>
                  </a:lnTo>
                  <a:lnTo>
                    <a:pt x="63" y="61"/>
                  </a:lnTo>
                  <a:lnTo>
                    <a:pt x="65" y="61"/>
                  </a:lnTo>
                  <a:lnTo>
                    <a:pt x="67" y="62"/>
                  </a:lnTo>
                  <a:lnTo>
                    <a:pt x="68" y="62"/>
                  </a:lnTo>
                  <a:lnTo>
                    <a:pt x="69" y="63"/>
                  </a:lnTo>
                  <a:lnTo>
                    <a:pt x="70" y="64"/>
                  </a:lnTo>
                  <a:lnTo>
                    <a:pt x="70" y="67"/>
                  </a:lnTo>
                  <a:lnTo>
                    <a:pt x="72" y="64"/>
                  </a:lnTo>
                  <a:lnTo>
                    <a:pt x="73" y="66"/>
                  </a:lnTo>
                  <a:lnTo>
                    <a:pt x="73" y="64"/>
                  </a:lnTo>
                  <a:lnTo>
                    <a:pt x="75" y="64"/>
                  </a:lnTo>
                  <a:lnTo>
                    <a:pt x="75" y="62"/>
                  </a:lnTo>
                  <a:lnTo>
                    <a:pt x="73" y="62"/>
                  </a:lnTo>
                  <a:lnTo>
                    <a:pt x="72" y="61"/>
                  </a:lnTo>
                  <a:lnTo>
                    <a:pt x="70" y="61"/>
                  </a:lnTo>
                  <a:lnTo>
                    <a:pt x="69" y="60"/>
                  </a:lnTo>
                  <a:lnTo>
                    <a:pt x="67" y="60"/>
                  </a:lnTo>
                  <a:lnTo>
                    <a:pt x="66" y="56"/>
                  </a:lnTo>
                  <a:lnTo>
                    <a:pt x="67" y="55"/>
                  </a:lnTo>
                  <a:lnTo>
                    <a:pt x="68" y="54"/>
                  </a:lnTo>
                  <a:lnTo>
                    <a:pt x="69" y="53"/>
                  </a:lnTo>
                  <a:lnTo>
                    <a:pt x="70" y="53"/>
                  </a:lnTo>
                  <a:lnTo>
                    <a:pt x="72" y="51"/>
                  </a:lnTo>
                  <a:lnTo>
                    <a:pt x="71" y="50"/>
                  </a:lnTo>
                  <a:lnTo>
                    <a:pt x="71" y="47"/>
                  </a:lnTo>
                  <a:lnTo>
                    <a:pt x="69" y="48"/>
                  </a:lnTo>
                  <a:lnTo>
                    <a:pt x="67" y="49"/>
                  </a:lnTo>
                  <a:lnTo>
                    <a:pt x="65" y="52"/>
                  </a:lnTo>
                  <a:lnTo>
                    <a:pt x="62" y="50"/>
                  </a:lnTo>
                  <a:lnTo>
                    <a:pt x="63" y="49"/>
                  </a:lnTo>
                  <a:lnTo>
                    <a:pt x="64" y="48"/>
                  </a:lnTo>
                  <a:lnTo>
                    <a:pt x="64" y="49"/>
                  </a:lnTo>
                  <a:lnTo>
                    <a:pt x="65" y="47"/>
                  </a:lnTo>
                  <a:lnTo>
                    <a:pt x="63" y="48"/>
                  </a:lnTo>
                  <a:lnTo>
                    <a:pt x="63" y="47"/>
                  </a:lnTo>
                  <a:lnTo>
                    <a:pt x="63" y="48"/>
                  </a:lnTo>
                  <a:lnTo>
                    <a:pt x="61" y="47"/>
                  </a:lnTo>
                  <a:lnTo>
                    <a:pt x="60" y="49"/>
                  </a:lnTo>
                  <a:lnTo>
                    <a:pt x="58" y="49"/>
                  </a:lnTo>
                  <a:lnTo>
                    <a:pt x="53" y="48"/>
                  </a:lnTo>
                  <a:lnTo>
                    <a:pt x="53" y="47"/>
                  </a:lnTo>
                  <a:lnTo>
                    <a:pt x="56" y="44"/>
                  </a:lnTo>
                  <a:lnTo>
                    <a:pt x="58" y="44"/>
                  </a:lnTo>
                  <a:lnTo>
                    <a:pt x="60" y="45"/>
                  </a:lnTo>
                  <a:lnTo>
                    <a:pt x="66" y="46"/>
                  </a:lnTo>
                  <a:lnTo>
                    <a:pt x="62" y="38"/>
                  </a:lnTo>
                  <a:lnTo>
                    <a:pt x="62" y="33"/>
                  </a:lnTo>
                  <a:lnTo>
                    <a:pt x="35" y="34"/>
                  </a:lnTo>
                  <a:lnTo>
                    <a:pt x="36" y="31"/>
                  </a:lnTo>
                  <a:lnTo>
                    <a:pt x="38" y="21"/>
                  </a:lnTo>
                  <a:lnTo>
                    <a:pt x="43" y="15"/>
                  </a:lnTo>
                  <a:lnTo>
                    <a:pt x="42" y="13"/>
                  </a:lnTo>
                  <a:lnTo>
                    <a:pt x="42" y="7"/>
                  </a:lnTo>
                  <a:lnTo>
                    <a:pt x="40" y="0"/>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8" name="Freeform 22">
              <a:extLst>
                <a:ext uri="{FF2B5EF4-FFF2-40B4-BE49-F238E27FC236}">
                  <a16:creationId xmlns:a16="http://schemas.microsoft.com/office/drawing/2014/main" id="{B899E331-C628-6768-D409-F706E15F2A95}"/>
                </a:ext>
              </a:extLst>
            </p:cNvPr>
            <p:cNvSpPr>
              <a:spLocks/>
            </p:cNvSpPr>
            <p:nvPr/>
          </p:nvSpPr>
          <p:spPr bwMode="auto">
            <a:xfrm>
              <a:off x="7343775" y="1873250"/>
              <a:ext cx="466725" cy="742950"/>
            </a:xfrm>
            <a:custGeom>
              <a:avLst/>
              <a:gdLst/>
              <a:ahLst/>
              <a:cxnLst>
                <a:cxn ang="0">
                  <a:pos x="0" y="42"/>
                </a:cxn>
                <a:cxn ang="0">
                  <a:pos x="3" y="43"/>
                </a:cxn>
                <a:cxn ang="0">
                  <a:pos x="3" y="38"/>
                </a:cxn>
                <a:cxn ang="0">
                  <a:pos x="6" y="30"/>
                </a:cxn>
                <a:cxn ang="0">
                  <a:pos x="5" y="26"/>
                </a:cxn>
                <a:cxn ang="0">
                  <a:pos x="6" y="19"/>
                </a:cxn>
                <a:cxn ang="0">
                  <a:pos x="6" y="16"/>
                </a:cxn>
                <a:cxn ang="0">
                  <a:pos x="12" y="2"/>
                </a:cxn>
                <a:cxn ang="0">
                  <a:pos x="13" y="2"/>
                </a:cxn>
                <a:cxn ang="0">
                  <a:pos x="14" y="4"/>
                </a:cxn>
                <a:cxn ang="0">
                  <a:pos x="21" y="2"/>
                </a:cxn>
                <a:cxn ang="0">
                  <a:pos x="21" y="1"/>
                </a:cxn>
                <a:cxn ang="0">
                  <a:pos x="23" y="0"/>
                </a:cxn>
                <a:cxn ang="0">
                  <a:pos x="27" y="2"/>
                </a:cxn>
                <a:cxn ang="0">
                  <a:pos x="29" y="4"/>
                </a:cxn>
                <a:cxn ang="0">
                  <a:pos x="36" y="26"/>
                </a:cxn>
                <a:cxn ang="0">
                  <a:pos x="40" y="26"/>
                </a:cxn>
                <a:cxn ang="0">
                  <a:pos x="41" y="27"/>
                </a:cxn>
                <a:cxn ang="0">
                  <a:pos x="40" y="28"/>
                </a:cxn>
                <a:cxn ang="0">
                  <a:pos x="43" y="33"/>
                </a:cxn>
                <a:cxn ang="0">
                  <a:pos x="44" y="32"/>
                </a:cxn>
                <a:cxn ang="0">
                  <a:pos x="48" y="35"/>
                </a:cxn>
                <a:cxn ang="0">
                  <a:pos x="46" y="36"/>
                </a:cxn>
                <a:cxn ang="0">
                  <a:pos x="46" y="37"/>
                </a:cxn>
                <a:cxn ang="0">
                  <a:pos x="49" y="37"/>
                </a:cxn>
                <a:cxn ang="0">
                  <a:pos x="47" y="41"/>
                </a:cxn>
                <a:cxn ang="0">
                  <a:pos x="45" y="40"/>
                </a:cxn>
                <a:cxn ang="0">
                  <a:pos x="43" y="42"/>
                </a:cxn>
                <a:cxn ang="0">
                  <a:pos x="43" y="44"/>
                </a:cxn>
                <a:cxn ang="0">
                  <a:pos x="42" y="45"/>
                </a:cxn>
                <a:cxn ang="0">
                  <a:pos x="40" y="44"/>
                </a:cxn>
                <a:cxn ang="0">
                  <a:pos x="40" y="47"/>
                </a:cxn>
                <a:cxn ang="0">
                  <a:pos x="39" y="46"/>
                </a:cxn>
                <a:cxn ang="0">
                  <a:pos x="39" y="49"/>
                </a:cxn>
                <a:cxn ang="0">
                  <a:pos x="36" y="46"/>
                </a:cxn>
                <a:cxn ang="0">
                  <a:pos x="35" y="48"/>
                </a:cxn>
                <a:cxn ang="0">
                  <a:pos x="33" y="49"/>
                </a:cxn>
                <a:cxn ang="0">
                  <a:pos x="32" y="52"/>
                </a:cxn>
                <a:cxn ang="0">
                  <a:pos x="30" y="51"/>
                </a:cxn>
                <a:cxn ang="0">
                  <a:pos x="31" y="49"/>
                </a:cxn>
                <a:cxn ang="0">
                  <a:pos x="29" y="47"/>
                </a:cxn>
                <a:cxn ang="0">
                  <a:pos x="28" y="50"/>
                </a:cxn>
                <a:cxn ang="0">
                  <a:pos x="28" y="57"/>
                </a:cxn>
                <a:cxn ang="0">
                  <a:pos x="27" y="58"/>
                </a:cxn>
                <a:cxn ang="0">
                  <a:pos x="26" y="58"/>
                </a:cxn>
                <a:cxn ang="0">
                  <a:pos x="25" y="58"/>
                </a:cxn>
                <a:cxn ang="0">
                  <a:pos x="23" y="62"/>
                </a:cxn>
                <a:cxn ang="0">
                  <a:pos x="21" y="62"/>
                </a:cxn>
                <a:cxn ang="0">
                  <a:pos x="21" y="65"/>
                </a:cxn>
                <a:cxn ang="0">
                  <a:pos x="20" y="62"/>
                </a:cxn>
                <a:cxn ang="0">
                  <a:pos x="17" y="65"/>
                </a:cxn>
                <a:cxn ang="0">
                  <a:pos x="16" y="67"/>
                </a:cxn>
                <a:cxn ang="0">
                  <a:pos x="17" y="68"/>
                </a:cxn>
                <a:cxn ang="0">
                  <a:pos x="16" y="69"/>
                </a:cxn>
                <a:cxn ang="0">
                  <a:pos x="16" y="71"/>
                </a:cxn>
                <a:cxn ang="0">
                  <a:pos x="15" y="73"/>
                </a:cxn>
                <a:cxn ang="0">
                  <a:pos x="14" y="78"/>
                </a:cxn>
                <a:cxn ang="0">
                  <a:pos x="13" y="78"/>
                </a:cxn>
                <a:cxn ang="0">
                  <a:pos x="9" y="71"/>
                </a:cxn>
                <a:cxn ang="0">
                  <a:pos x="0" y="42"/>
                </a:cxn>
              </a:cxnLst>
              <a:rect l="0" t="0" r="r" b="b"/>
              <a:pathLst>
                <a:path w="49" h="78">
                  <a:moveTo>
                    <a:pt x="0" y="42"/>
                  </a:moveTo>
                  <a:lnTo>
                    <a:pt x="3" y="43"/>
                  </a:lnTo>
                  <a:lnTo>
                    <a:pt x="3" y="38"/>
                  </a:lnTo>
                  <a:lnTo>
                    <a:pt x="6" y="30"/>
                  </a:lnTo>
                  <a:lnTo>
                    <a:pt x="5" y="26"/>
                  </a:lnTo>
                  <a:lnTo>
                    <a:pt x="6" y="19"/>
                  </a:lnTo>
                  <a:lnTo>
                    <a:pt x="6" y="16"/>
                  </a:lnTo>
                  <a:lnTo>
                    <a:pt x="12" y="2"/>
                  </a:lnTo>
                  <a:lnTo>
                    <a:pt x="13" y="2"/>
                  </a:lnTo>
                  <a:lnTo>
                    <a:pt x="14" y="4"/>
                  </a:lnTo>
                  <a:lnTo>
                    <a:pt x="21" y="2"/>
                  </a:lnTo>
                  <a:lnTo>
                    <a:pt x="21" y="1"/>
                  </a:lnTo>
                  <a:lnTo>
                    <a:pt x="23" y="0"/>
                  </a:lnTo>
                  <a:lnTo>
                    <a:pt x="27" y="2"/>
                  </a:lnTo>
                  <a:lnTo>
                    <a:pt x="29" y="4"/>
                  </a:lnTo>
                  <a:lnTo>
                    <a:pt x="36" y="26"/>
                  </a:lnTo>
                  <a:lnTo>
                    <a:pt x="40" y="26"/>
                  </a:lnTo>
                  <a:lnTo>
                    <a:pt x="41" y="27"/>
                  </a:lnTo>
                  <a:lnTo>
                    <a:pt x="40" y="28"/>
                  </a:lnTo>
                  <a:lnTo>
                    <a:pt x="43" y="33"/>
                  </a:lnTo>
                  <a:lnTo>
                    <a:pt x="44" y="32"/>
                  </a:lnTo>
                  <a:lnTo>
                    <a:pt x="48" y="35"/>
                  </a:lnTo>
                  <a:lnTo>
                    <a:pt x="46" y="36"/>
                  </a:lnTo>
                  <a:lnTo>
                    <a:pt x="46" y="37"/>
                  </a:lnTo>
                  <a:lnTo>
                    <a:pt x="49" y="37"/>
                  </a:lnTo>
                  <a:lnTo>
                    <a:pt x="47" y="41"/>
                  </a:lnTo>
                  <a:lnTo>
                    <a:pt x="45" y="40"/>
                  </a:lnTo>
                  <a:lnTo>
                    <a:pt x="43" y="42"/>
                  </a:lnTo>
                  <a:lnTo>
                    <a:pt x="43" y="44"/>
                  </a:lnTo>
                  <a:lnTo>
                    <a:pt x="42" y="45"/>
                  </a:lnTo>
                  <a:lnTo>
                    <a:pt x="40" y="44"/>
                  </a:lnTo>
                  <a:lnTo>
                    <a:pt x="40" y="47"/>
                  </a:lnTo>
                  <a:lnTo>
                    <a:pt x="39" y="46"/>
                  </a:lnTo>
                  <a:lnTo>
                    <a:pt x="39" y="49"/>
                  </a:lnTo>
                  <a:lnTo>
                    <a:pt x="36" y="46"/>
                  </a:lnTo>
                  <a:lnTo>
                    <a:pt x="35" y="48"/>
                  </a:lnTo>
                  <a:lnTo>
                    <a:pt x="33" y="49"/>
                  </a:lnTo>
                  <a:lnTo>
                    <a:pt x="32" y="52"/>
                  </a:lnTo>
                  <a:lnTo>
                    <a:pt x="30" y="51"/>
                  </a:lnTo>
                  <a:lnTo>
                    <a:pt x="31" y="49"/>
                  </a:lnTo>
                  <a:lnTo>
                    <a:pt x="29" y="47"/>
                  </a:lnTo>
                  <a:lnTo>
                    <a:pt x="28" y="50"/>
                  </a:lnTo>
                  <a:lnTo>
                    <a:pt x="28" y="57"/>
                  </a:lnTo>
                  <a:lnTo>
                    <a:pt x="27" y="58"/>
                  </a:lnTo>
                  <a:lnTo>
                    <a:pt x="26" y="58"/>
                  </a:lnTo>
                  <a:lnTo>
                    <a:pt x="25" y="58"/>
                  </a:lnTo>
                  <a:lnTo>
                    <a:pt x="23" y="62"/>
                  </a:lnTo>
                  <a:lnTo>
                    <a:pt x="21" y="62"/>
                  </a:lnTo>
                  <a:lnTo>
                    <a:pt x="21" y="65"/>
                  </a:lnTo>
                  <a:lnTo>
                    <a:pt x="20" y="62"/>
                  </a:lnTo>
                  <a:lnTo>
                    <a:pt x="17" y="65"/>
                  </a:lnTo>
                  <a:lnTo>
                    <a:pt x="16" y="67"/>
                  </a:lnTo>
                  <a:lnTo>
                    <a:pt x="17" y="68"/>
                  </a:lnTo>
                  <a:lnTo>
                    <a:pt x="16" y="69"/>
                  </a:lnTo>
                  <a:lnTo>
                    <a:pt x="16" y="71"/>
                  </a:lnTo>
                  <a:lnTo>
                    <a:pt x="15" y="73"/>
                  </a:lnTo>
                  <a:lnTo>
                    <a:pt x="14" y="78"/>
                  </a:lnTo>
                  <a:lnTo>
                    <a:pt x="13" y="78"/>
                  </a:lnTo>
                  <a:lnTo>
                    <a:pt x="9" y="71"/>
                  </a:lnTo>
                  <a:lnTo>
                    <a:pt x="0" y="4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9" name="Freeform 23">
              <a:extLst>
                <a:ext uri="{FF2B5EF4-FFF2-40B4-BE49-F238E27FC236}">
                  <a16:creationId xmlns:a16="http://schemas.microsoft.com/office/drawing/2014/main" id="{47F5B8AA-0110-4987-2487-15E97E4E7CBC}"/>
                </a:ext>
              </a:extLst>
            </p:cNvPr>
            <p:cNvSpPr>
              <a:spLocks/>
            </p:cNvSpPr>
            <p:nvPr/>
          </p:nvSpPr>
          <p:spPr bwMode="auto">
            <a:xfrm>
              <a:off x="6562725" y="3282950"/>
              <a:ext cx="581025" cy="285750"/>
            </a:xfrm>
            <a:custGeom>
              <a:avLst/>
              <a:gdLst/>
              <a:ahLst/>
              <a:cxnLst>
                <a:cxn ang="0">
                  <a:pos x="1" y="18"/>
                </a:cxn>
                <a:cxn ang="0">
                  <a:pos x="13" y="10"/>
                </a:cxn>
                <a:cxn ang="0">
                  <a:pos x="18" y="7"/>
                </a:cxn>
                <a:cxn ang="0">
                  <a:pos x="24" y="12"/>
                </a:cxn>
                <a:cxn ang="0">
                  <a:pos x="29" y="15"/>
                </a:cxn>
                <a:cxn ang="0">
                  <a:pos x="34" y="16"/>
                </a:cxn>
                <a:cxn ang="0">
                  <a:pos x="34" y="19"/>
                </a:cxn>
                <a:cxn ang="0">
                  <a:pos x="31" y="24"/>
                </a:cxn>
                <a:cxn ang="0">
                  <a:pos x="35" y="26"/>
                </a:cxn>
                <a:cxn ang="0">
                  <a:pos x="37" y="27"/>
                </a:cxn>
                <a:cxn ang="0">
                  <a:pos x="39" y="28"/>
                </a:cxn>
                <a:cxn ang="0">
                  <a:pos x="42" y="28"/>
                </a:cxn>
                <a:cxn ang="0">
                  <a:pos x="46" y="29"/>
                </a:cxn>
                <a:cxn ang="0">
                  <a:pos x="40" y="23"/>
                </a:cxn>
                <a:cxn ang="0">
                  <a:pos x="41" y="22"/>
                </a:cxn>
                <a:cxn ang="0">
                  <a:pos x="41" y="12"/>
                </a:cxn>
                <a:cxn ang="0">
                  <a:pos x="43" y="6"/>
                </a:cxn>
                <a:cxn ang="0">
                  <a:pos x="46" y="4"/>
                </a:cxn>
                <a:cxn ang="0">
                  <a:pos x="44" y="7"/>
                </a:cxn>
                <a:cxn ang="0">
                  <a:pos x="43" y="12"/>
                </a:cxn>
                <a:cxn ang="0">
                  <a:pos x="44" y="14"/>
                </a:cxn>
                <a:cxn ang="0">
                  <a:pos x="45" y="17"/>
                </a:cxn>
                <a:cxn ang="0">
                  <a:pos x="43" y="18"/>
                </a:cxn>
                <a:cxn ang="0">
                  <a:pos x="46" y="19"/>
                </a:cxn>
                <a:cxn ang="0">
                  <a:pos x="44" y="20"/>
                </a:cxn>
                <a:cxn ang="0">
                  <a:pos x="49" y="26"/>
                </a:cxn>
                <a:cxn ang="0">
                  <a:pos x="50" y="27"/>
                </a:cxn>
                <a:cxn ang="0">
                  <a:pos x="51" y="28"/>
                </a:cxn>
                <a:cxn ang="0">
                  <a:pos x="52" y="30"/>
                </a:cxn>
                <a:cxn ang="0">
                  <a:pos x="55" y="29"/>
                </a:cxn>
                <a:cxn ang="0">
                  <a:pos x="59" y="23"/>
                </a:cxn>
                <a:cxn ang="0">
                  <a:pos x="59" y="27"/>
                </a:cxn>
                <a:cxn ang="0">
                  <a:pos x="59" y="30"/>
                </a:cxn>
                <a:cxn ang="0">
                  <a:pos x="61" y="19"/>
                </a:cxn>
                <a:cxn ang="0">
                  <a:pos x="52" y="21"/>
                </a:cxn>
                <a:cxn ang="0">
                  <a:pos x="47" y="0"/>
                </a:cxn>
              </a:cxnLst>
              <a:rect l="0" t="0" r="r" b="b"/>
              <a:pathLst>
                <a:path w="61" h="30">
                  <a:moveTo>
                    <a:pt x="0" y="9"/>
                  </a:moveTo>
                  <a:lnTo>
                    <a:pt x="1" y="18"/>
                  </a:lnTo>
                  <a:lnTo>
                    <a:pt x="6" y="12"/>
                  </a:lnTo>
                  <a:lnTo>
                    <a:pt x="13" y="10"/>
                  </a:lnTo>
                  <a:lnTo>
                    <a:pt x="15" y="8"/>
                  </a:lnTo>
                  <a:lnTo>
                    <a:pt x="18" y="7"/>
                  </a:lnTo>
                  <a:lnTo>
                    <a:pt x="22" y="9"/>
                  </a:lnTo>
                  <a:lnTo>
                    <a:pt x="24" y="12"/>
                  </a:lnTo>
                  <a:lnTo>
                    <a:pt x="27" y="12"/>
                  </a:lnTo>
                  <a:lnTo>
                    <a:pt x="29" y="15"/>
                  </a:lnTo>
                  <a:lnTo>
                    <a:pt x="32" y="17"/>
                  </a:lnTo>
                  <a:lnTo>
                    <a:pt x="34" y="16"/>
                  </a:lnTo>
                  <a:lnTo>
                    <a:pt x="34" y="17"/>
                  </a:lnTo>
                  <a:lnTo>
                    <a:pt x="34" y="19"/>
                  </a:lnTo>
                  <a:lnTo>
                    <a:pt x="33" y="21"/>
                  </a:lnTo>
                  <a:lnTo>
                    <a:pt x="31" y="24"/>
                  </a:lnTo>
                  <a:lnTo>
                    <a:pt x="32" y="27"/>
                  </a:lnTo>
                  <a:lnTo>
                    <a:pt x="35" y="26"/>
                  </a:lnTo>
                  <a:lnTo>
                    <a:pt x="35" y="25"/>
                  </a:lnTo>
                  <a:lnTo>
                    <a:pt x="37" y="27"/>
                  </a:lnTo>
                  <a:lnTo>
                    <a:pt x="38" y="26"/>
                  </a:lnTo>
                  <a:lnTo>
                    <a:pt x="39" y="28"/>
                  </a:lnTo>
                  <a:lnTo>
                    <a:pt x="40" y="27"/>
                  </a:lnTo>
                  <a:lnTo>
                    <a:pt x="42" y="28"/>
                  </a:lnTo>
                  <a:lnTo>
                    <a:pt x="43" y="27"/>
                  </a:lnTo>
                  <a:lnTo>
                    <a:pt x="46" y="29"/>
                  </a:lnTo>
                  <a:lnTo>
                    <a:pt x="44" y="26"/>
                  </a:lnTo>
                  <a:lnTo>
                    <a:pt x="40" y="23"/>
                  </a:lnTo>
                  <a:lnTo>
                    <a:pt x="44" y="25"/>
                  </a:lnTo>
                  <a:lnTo>
                    <a:pt x="41" y="22"/>
                  </a:lnTo>
                  <a:lnTo>
                    <a:pt x="41" y="19"/>
                  </a:lnTo>
                  <a:lnTo>
                    <a:pt x="41" y="12"/>
                  </a:lnTo>
                  <a:lnTo>
                    <a:pt x="38" y="11"/>
                  </a:lnTo>
                  <a:lnTo>
                    <a:pt x="43" y="6"/>
                  </a:lnTo>
                  <a:lnTo>
                    <a:pt x="44" y="4"/>
                  </a:lnTo>
                  <a:lnTo>
                    <a:pt x="46" y="4"/>
                  </a:lnTo>
                  <a:lnTo>
                    <a:pt x="46" y="6"/>
                  </a:lnTo>
                  <a:lnTo>
                    <a:pt x="44" y="7"/>
                  </a:lnTo>
                  <a:lnTo>
                    <a:pt x="43" y="10"/>
                  </a:lnTo>
                  <a:lnTo>
                    <a:pt x="43" y="12"/>
                  </a:lnTo>
                  <a:lnTo>
                    <a:pt x="45" y="11"/>
                  </a:lnTo>
                  <a:lnTo>
                    <a:pt x="44" y="14"/>
                  </a:lnTo>
                  <a:lnTo>
                    <a:pt x="45" y="15"/>
                  </a:lnTo>
                  <a:lnTo>
                    <a:pt x="45" y="17"/>
                  </a:lnTo>
                  <a:lnTo>
                    <a:pt x="44" y="16"/>
                  </a:lnTo>
                  <a:lnTo>
                    <a:pt x="43" y="18"/>
                  </a:lnTo>
                  <a:lnTo>
                    <a:pt x="46" y="18"/>
                  </a:lnTo>
                  <a:lnTo>
                    <a:pt x="46" y="19"/>
                  </a:lnTo>
                  <a:lnTo>
                    <a:pt x="47" y="20"/>
                  </a:lnTo>
                  <a:lnTo>
                    <a:pt x="44" y="20"/>
                  </a:lnTo>
                  <a:lnTo>
                    <a:pt x="45" y="24"/>
                  </a:lnTo>
                  <a:lnTo>
                    <a:pt x="49" y="26"/>
                  </a:lnTo>
                  <a:lnTo>
                    <a:pt x="50" y="24"/>
                  </a:lnTo>
                  <a:lnTo>
                    <a:pt x="50" y="27"/>
                  </a:lnTo>
                  <a:lnTo>
                    <a:pt x="52" y="26"/>
                  </a:lnTo>
                  <a:lnTo>
                    <a:pt x="51" y="28"/>
                  </a:lnTo>
                  <a:lnTo>
                    <a:pt x="53" y="28"/>
                  </a:lnTo>
                  <a:lnTo>
                    <a:pt x="52" y="30"/>
                  </a:lnTo>
                  <a:lnTo>
                    <a:pt x="52" y="30"/>
                  </a:lnTo>
                  <a:lnTo>
                    <a:pt x="55" y="29"/>
                  </a:lnTo>
                  <a:lnTo>
                    <a:pt x="58" y="27"/>
                  </a:lnTo>
                  <a:lnTo>
                    <a:pt x="59" y="23"/>
                  </a:lnTo>
                  <a:lnTo>
                    <a:pt x="60" y="26"/>
                  </a:lnTo>
                  <a:lnTo>
                    <a:pt x="59" y="27"/>
                  </a:lnTo>
                  <a:lnTo>
                    <a:pt x="58" y="29"/>
                  </a:lnTo>
                  <a:lnTo>
                    <a:pt x="59" y="30"/>
                  </a:lnTo>
                  <a:lnTo>
                    <a:pt x="60" y="27"/>
                  </a:lnTo>
                  <a:lnTo>
                    <a:pt x="61" y="19"/>
                  </a:lnTo>
                  <a:lnTo>
                    <a:pt x="57" y="20"/>
                  </a:lnTo>
                  <a:lnTo>
                    <a:pt x="52" y="21"/>
                  </a:lnTo>
                  <a:lnTo>
                    <a:pt x="52" y="19"/>
                  </a:lnTo>
                  <a:lnTo>
                    <a:pt x="47" y="0"/>
                  </a:lnTo>
                  <a:lnTo>
                    <a:pt x="0" y="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0" name="Freeform 24">
              <a:extLst>
                <a:ext uri="{FF2B5EF4-FFF2-40B4-BE49-F238E27FC236}">
                  <a16:creationId xmlns:a16="http://schemas.microsoft.com/office/drawing/2014/main" id="{0AB24EDD-E902-6202-48F9-ED62C4051C64}"/>
                </a:ext>
              </a:extLst>
            </p:cNvPr>
            <p:cNvSpPr>
              <a:spLocks/>
            </p:cNvSpPr>
            <p:nvPr/>
          </p:nvSpPr>
          <p:spPr bwMode="auto">
            <a:xfrm>
              <a:off x="7191375" y="2654300"/>
              <a:ext cx="428625" cy="219075"/>
            </a:xfrm>
            <a:custGeom>
              <a:avLst/>
              <a:gdLst/>
              <a:ahLst/>
              <a:cxnLst>
                <a:cxn ang="0">
                  <a:pos x="0" y="9"/>
                </a:cxn>
                <a:cxn ang="0">
                  <a:pos x="0" y="21"/>
                </a:cxn>
                <a:cxn ang="0">
                  <a:pos x="21" y="17"/>
                </a:cxn>
                <a:cxn ang="0">
                  <a:pos x="25" y="16"/>
                </a:cxn>
                <a:cxn ang="0">
                  <a:pos x="26" y="16"/>
                </a:cxn>
                <a:cxn ang="0">
                  <a:pos x="28" y="19"/>
                </a:cxn>
                <a:cxn ang="0">
                  <a:pos x="30" y="20"/>
                </a:cxn>
                <a:cxn ang="0">
                  <a:pos x="32" y="22"/>
                </a:cxn>
                <a:cxn ang="0">
                  <a:pos x="33" y="23"/>
                </a:cxn>
                <a:cxn ang="0">
                  <a:pos x="34" y="21"/>
                </a:cxn>
                <a:cxn ang="0">
                  <a:pos x="35" y="20"/>
                </a:cxn>
                <a:cxn ang="0">
                  <a:pos x="35" y="18"/>
                </a:cxn>
                <a:cxn ang="0">
                  <a:pos x="36" y="18"/>
                </a:cxn>
                <a:cxn ang="0">
                  <a:pos x="37" y="21"/>
                </a:cxn>
                <a:cxn ang="0">
                  <a:pos x="39" y="20"/>
                </a:cxn>
                <a:cxn ang="0">
                  <a:pos x="40" y="19"/>
                </a:cxn>
                <a:cxn ang="0">
                  <a:pos x="42" y="17"/>
                </a:cxn>
                <a:cxn ang="0">
                  <a:pos x="44" y="17"/>
                </a:cxn>
                <a:cxn ang="0">
                  <a:pos x="45" y="18"/>
                </a:cxn>
                <a:cxn ang="0">
                  <a:pos x="45" y="15"/>
                </a:cxn>
                <a:cxn ang="0">
                  <a:pos x="43" y="11"/>
                </a:cxn>
                <a:cxn ang="0">
                  <a:pos x="41" y="10"/>
                </a:cxn>
                <a:cxn ang="0">
                  <a:pos x="40" y="11"/>
                </a:cxn>
                <a:cxn ang="0">
                  <a:pos x="40" y="11"/>
                </a:cxn>
                <a:cxn ang="0">
                  <a:pos x="41" y="11"/>
                </a:cxn>
                <a:cxn ang="0">
                  <a:pos x="42" y="12"/>
                </a:cxn>
                <a:cxn ang="0">
                  <a:pos x="43" y="13"/>
                </a:cxn>
                <a:cxn ang="0">
                  <a:pos x="44" y="14"/>
                </a:cxn>
                <a:cxn ang="0">
                  <a:pos x="43" y="15"/>
                </a:cxn>
                <a:cxn ang="0">
                  <a:pos x="39" y="17"/>
                </a:cxn>
                <a:cxn ang="0">
                  <a:pos x="37" y="16"/>
                </a:cxn>
                <a:cxn ang="0">
                  <a:pos x="37" y="14"/>
                </a:cxn>
                <a:cxn ang="0">
                  <a:pos x="35" y="14"/>
                </a:cxn>
                <a:cxn ang="0">
                  <a:pos x="35" y="13"/>
                </a:cxn>
                <a:cxn ang="0">
                  <a:pos x="33" y="10"/>
                </a:cxn>
                <a:cxn ang="0">
                  <a:pos x="31" y="9"/>
                </a:cxn>
                <a:cxn ang="0">
                  <a:pos x="31" y="10"/>
                </a:cxn>
                <a:cxn ang="0">
                  <a:pos x="29" y="10"/>
                </a:cxn>
                <a:cxn ang="0">
                  <a:pos x="29" y="9"/>
                </a:cxn>
                <a:cxn ang="0">
                  <a:pos x="29" y="7"/>
                </a:cxn>
                <a:cxn ang="0">
                  <a:pos x="31" y="6"/>
                </a:cxn>
                <a:cxn ang="0">
                  <a:pos x="30" y="5"/>
                </a:cxn>
                <a:cxn ang="0">
                  <a:pos x="32" y="4"/>
                </a:cxn>
                <a:cxn ang="0">
                  <a:pos x="30" y="2"/>
                </a:cxn>
                <a:cxn ang="0">
                  <a:pos x="29" y="0"/>
                </a:cxn>
                <a:cxn ang="0">
                  <a:pos x="25" y="3"/>
                </a:cxn>
                <a:cxn ang="0">
                  <a:pos x="10" y="7"/>
                </a:cxn>
                <a:cxn ang="0">
                  <a:pos x="0" y="9"/>
                </a:cxn>
              </a:cxnLst>
              <a:rect l="0" t="0" r="r" b="b"/>
              <a:pathLst>
                <a:path w="45" h="23">
                  <a:moveTo>
                    <a:pt x="0" y="9"/>
                  </a:moveTo>
                  <a:lnTo>
                    <a:pt x="0" y="21"/>
                  </a:lnTo>
                  <a:lnTo>
                    <a:pt x="21" y="17"/>
                  </a:lnTo>
                  <a:lnTo>
                    <a:pt x="25" y="16"/>
                  </a:lnTo>
                  <a:lnTo>
                    <a:pt x="26" y="16"/>
                  </a:lnTo>
                  <a:lnTo>
                    <a:pt x="28" y="19"/>
                  </a:lnTo>
                  <a:lnTo>
                    <a:pt x="30" y="20"/>
                  </a:lnTo>
                  <a:lnTo>
                    <a:pt x="32" y="22"/>
                  </a:lnTo>
                  <a:lnTo>
                    <a:pt x="33" y="23"/>
                  </a:lnTo>
                  <a:lnTo>
                    <a:pt x="34" y="21"/>
                  </a:lnTo>
                  <a:lnTo>
                    <a:pt x="35" y="20"/>
                  </a:lnTo>
                  <a:lnTo>
                    <a:pt x="35" y="18"/>
                  </a:lnTo>
                  <a:lnTo>
                    <a:pt x="36" y="18"/>
                  </a:lnTo>
                  <a:lnTo>
                    <a:pt x="37" y="21"/>
                  </a:lnTo>
                  <a:lnTo>
                    <a:pt x="39" y="20"/>
                  </a:lnTo>
                  <a:lnTo>
                    <a:pt x="40" y="19"/>
                  </a:lnTo>
                  <a:lnTo>
                    <a:pt x="42" y="17"/>
                  </a:lnTo>
                  <a:lnTo>
                    <a:pt x="44" y="17"/>
                  </a:lnTo>
                  <a:lnTo>
                    <a:pt x="45" y="18"/>
                  </a:lnTo>
                  <a:lnTo>
                    <a:pt x="45" y="15"/>
                  </a:lnTo>
                  <a:lnTo>
                    <a:pt x="43" y="11"/>
                  </a:lnTo>
                  <a:lnTo>
                    <a:pt x="41" y="10"/>
                  </a:lnTo>
                  <a:lnTo>
                    <a:pt x="40" y="11"/>
                  </a:lnTo>
                  <a:lnTo>
                    <a:pt x="40" y="11"/>
                  </a:lnTo>
                  <a:lnTo>
                    <a:pt x="41" y="11"/>
                  </a:lnTo>
                  <a:lnTo>
                    <a:pt x="42" y="12"/>
                  </a:lnTo>
                  <a:lnTo>
                    <a:pt x="43" y="13"/>
                  </a:lnTo>
                  <a:lnTo>
                    <a:pt x="44" y="14"/>
                  </a:lnTo>
                  <a:lnTo>
                    <a:pt x="43" y="15"/>
                  </a:lnTo>
                  <a:lnTo>
                    <a:pt x="39" y="17"/>
                  </a:lnTo>
                  <a:lnTo>
                    <a:pt x="37" y="16"/>
                  </a:lnTo>
                  <a:lnTo>
                    <a:pt x="37" y="14"/>
                  </a:lnTo>
                  <a:lnTo>
                    <a:pt x="35" y="14"/>
                  </a:lnTo>
                  <a:lnTo>
                    <a:pt x="35" y="13"/>
                  </a:lnTo>
                  <a:lnTo>
                    <a:pt x="33" y="10"/>
                  </a:lnTo>
                  <a:lnTo>
                    <a:pt x="31" y="9"/>
                  </a:lnTo>
                  <a:lnTo>
                    <a:pt x="31" y="10"/>
                  </a:lnTo>
                  <a:lnTo>
                    <a:pt x="29" y="10"/>
                  </a:lnTo>
                  <a:lnTo>
                    <a:pt x="29" y="9"/>
                  </a:lnTo>
                  <a:lnTo>
                    <a:pt x="29" y="7"/>
                  </a:lnTo>
                  <a:lnTo>
                    <a:pt x="31" y="6"/>
                  </a:lnTo>
                  <a:lnTo>
                    <a:pt x="30" y="5"/>
                  </a:lnTo>
                  <a:lnTo>
                    <a:pt x="32" y="4"/>
                  </a:lnTo>
                  <a:lnTo>
                    <a:pt x="30" y="2"/>
                  </a:lnTo>
                  <a:lnTo>
                    <a:pt x="29" y="0"/>
                  </a:lnTo>
                  <a:lnTo>
                    <a:pt x="25" y="3"/>
                  </a:lnTo>
                  <a:lnTo>
                    <a:pt x="10" y="7"/>
                  </a:lnTo>
                  <a:lnTo>
                    <a:pt x="0" y="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1" name="Freeform 25">
              <a:extLst>
                <a:ext uri="{FF2B5EF4-FFF2-40B4-BE49-F238E27FC236}">
                  <a16:creationId xmlns:a16="http://schemas.microsoft.com/office/drawing/2014/main" id="{934ADD97-2433-18AF-1687-0B81A929330C}"/>
                </a:ext>
              </a:extLst>
            </p:cNvPr>
            <p:cNvSpPr>
              <a:spLocks/>
            </p:cNvSpPr>
            <p:nvPr/>
          </p:nvSpPr>
          <p:spPr bwMode="auto">
            <a:xfrm>
              <a:off x="7534275" y="2863850"/>
              <a:ext cx="38100" cy="28575"/>
            </a:xfrm>
            <a:custGeom>
              <a:avLst/>
              <a:gdLst/>
              <a:ahLst/>
              <a:cxnLst>
                <a:cxn ang="0">
                  <a:pos x="0" y="3"/>
                </a:cxn>
                <a:cxn ang="0">
                  <a:pos x="2" y="0"/>
                </a:cxn>
                <a:cxn ang="0">
                  <a:pos x="4" y="1"/>
                </a:cxn>
                <a:cxn ang="0">
                  <a:pos x="0" y="3"/>
                </a:cxn>
              </a:cxnLst>
              <a:rect l="0" t="0" r="r" b="b"/>
              <a:pathLst>
                <a:path w="4" h="3">
                  <a:moveTo>
                    <a:pt x="0" y="3"/>
                  </a:moveTo>
                  <a:lnTo>
                    <a:pt x="2" y="0"/>
                  </a:lnTo>
                  <a:lnTo>
                    <a:pt x="4" y="1"/>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2" name="Freeform 26">
              <a:extLst>
                <a:ext uri="{FF2B5EF4-FFF2-40B4-BE49-F238E27FC236}">
                  <a16:creationId xmlns:a16="http://schemas.microsoft.com/office/drawing/2014/main" id="{3FDD830A-4CAC-AA1C-0BEF-63B724106504}"/>
                </a:ext>
              </a:extLst>
            </p:cNvPr>
            <p:cNvSpPr>
              <a:spLocks/>
            </p:cNvSpPr>
            <p:nvPr/>
          </p:nvSpPr>
          <p:spPr bwMode="auto">
            <a:xfrm>
              <a:off x="7610475" y="2854325"/>
              <a:ext cx="28575" cy="28575"/>
            </a:xfrm>
            <a:custGeom>
              <a:avLst/>
              <a:gdLst/>
              <a:ahLst/>
              <a:cxnLst>
                <a:cxn ang="0">
                  <a:pos x="0" y="3"/>
                </a:cxn>
                <a:cxn ang="0">
                  <a:pos x="2" y="0"/>
                </a:cxn>
                <a:cxn ang="0">
                  <a:pos x="3" y="2"/>
                </a:cxn>
                <a:cxn ang="0">
                  <a:pos x="0" y="3"/>
                </a:cxn>
              </a:cxnLst>
              <a:rect l="0" t="0" r="r" b="b"/>
              <a:pathLst>
                <a:path w="3" h="3">
                  <a:moveTo>
                    <a:pt x="0" y="3"/>
                  </a:moveTo>
                  <a:lnTo>
                    <a:pt x="2" y="0"/>
                  </a:lnTo>
                  <a:lnTo>
                    <a:pt x="3" y="2"/>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3" name="Freeform 27">
              <a:extLst>
                <a:ext uri="{FF2B5EF4-FFF2-40B4-BE49-F238E27FC236}">
                  <a16:creationId xmlns:a16="http://schemas.microsoft.com/office/drawing/2014/main" id="{C2CCE1B8-9FDD-4367-8806-8BC452694B18}"/>
                </a:ext>
              </a:extLst>
            </p:cNvPr>
            <p:cNvSpPr>
              <a:spLocks/>
            </p:cNvSpPr>
            <p:nvPr/>
          </p:nvSpPr>
          <p:spPr bwMode="auto">
            <a:xfrm>
              <a:off x="5172075" y="2254250"/>
              <a:ext cx="723900" cy="371475"/>
            </a:xfrm>
            <a:custGeom>
              <a:avLst/>
              <a:gdLst/>
              <a:ahLst/>
              <a:cxnLst>
                <a:cxn ang="0">
                  <a:pos x="6" y="21"/>
                </a:cxn>
                <a:cxn ang="0">
                  <a:pos x="27" y="26"/>
                </a:cxn>
                <a:cxn ang="0">
                  <a:pos x="31" y="29"/>
                </a:cxn>
                <a:cxn ang="0">
                  <a:pos x="38" y="31"/>
                </a:cxn>
                <a:cxn ang="0">
                  <a:pos x="40" y="28"/>
                </a:cxn>
                <a:cxn ang="0">
                  <a:pos x="41" y="25"/>
                </a:cxn>
                <a:cxn ang="0">
                  <a:pos x="41" y="26"/>
                </a:cxn>
                <a:cxn ang="0">
                  <a:pos x="42" y="28"/>
                </a:cxn>
                <a:cxn ang="0">
                  <a:pos x="45" y="26"/>
                </a:cxn>
                <a:cxn ang="0">
                  <a:pos x="46" y="25"/>
                </a:cxn>
                <a:cxn ang="0">
                  <a:pos x="45" y="30"/>
                </a:cxn>
                <a:cxn ang="0">
                  <a:pos x="48" y="26"/>
                </a:cxn>
                <a:cxn ang="0">
                  <a:pos x="54" y="23"/>
                </a:cxn>
                <a:cxn ang="0">
                  <a:pos x="59" y="20"/>
                </a:cxn>
                <a:cxn ang="0">
                  <a:pos x="67" y="23"/>
                </a:cxn>
                <a:cxn ang="0">
                  <a:pos x="69" y="20"/>
                </a:cxn>
                <a:cxn ang="0">
                  <a:pos x="76" y="20"/>
                </a:cxn>
                <a:cxn ang="0">
                  <a:pos x="71" y="13"/>
                </a:cxn>
                <a:cxn ang="0">
                  <a:pos x="67" y="13"/>
                </a:cxn>
                <a:cxn ang="0">
                  <a:pos x="64" y="13"/>
                </a:cxn>
                <a:cxn ang="0">
                  <a:pos x="62" y="11"/>
                </a:cxn>
                <a:cxn ang="0">
                  <a:pos x="60" y="9"/>
                </a:cxn>
                <a:cxn ang="0">
                  <a:pos x="49" y="12"/>
                </a:cxn>
                <a:cxn ang="0">
                  <a:pos x="43" y="15"/>
                </a:cxn>
                <a:cxn ang="0">
                  <a:pos x="39" y="14"/>
                </a:cxn>
                <a:cxn ang="0">
                  <a:pos x="35" y="16"/>
                </a:cxn>
                <a:cxn ang="0">
                  <a:pos x="27" y="9"/>
                </a:cxn>
                <a:cxn ang="0">
                  <a:pos x="24" y="11"/>
                </a:cxn>
                <a:cxn ang="0">
                  <a:pos x="23" y="10"/>
                </a:cxn>
                <a:cxn ang="0">
                  <a:pos x="22" y="9"/>
                </a:cxn>
                <a:cxn ang="0">
                  <a:pos x="27" y="1"/>
                </a:cxn>
                <a:cxn ang="0">
                  <a:pos x="30" y="0"/>
                </a:cxn>
                <a:cxn ang="0">
                  <a:pos x="22" y="2"/>
                </a:cxn>
                <a:cxn ang="0">
                  <a:pos x="18" y="6"/>
                </a:cxn>
                <a:cxn ang="0">
                  <a:pos x="14" y="9"/>
                </a:cxn>
                <a:cxn ang="0">
                  <a:pos x="11" y="11"/>
                </a:cxn>
                <a:cxn ang="0">
                  <a:pos x="6" y="13"/>
                </a:cxn>
                <a:cxn ang="0">
                  <a:pos x="0" y="17"/>
                </a:cxn>
              </a:cxnLst>
              <a:rect l="0" t="0" r="r" b="b"/>
              <a:pathLst>
                <a:path w="76" h="39">
                  <a:moveTo>
                    <a:pt x="0" y="17"/>
                  </a:moveTo>
                  <a:lnTo>
                    <a:pt x="6" y="21"/>
                  </a:lnTo>
                  <a:lnTo>
                    <a:pt x="20" y="25"/>
                  </a:lnTo>
                  <a:lnTo>
                    <a:pt x="27" y="26"/>
                  </a:lnTo>
                  <a:lnTo>
                    <a:pt x="28" y="28"/>
                  </a:lnTo>
                  <a:lnTo>
                    <a:pt x="31" y="29"/>
                  </a:lnTo>
                  <a:lnTo>
                    <a:pt x="35" y="39"/>
                  </a:lnTo>
                  <a:lnTo>
                    <a:pt x="38" y="31"/>
                  </a:lnTo>
                  <a:lnTo>
                    <a:pt x="39" y="30"/>
                  </a:lnTo>
                  <a:lnTo>
                    <a:pt x="40" y="28"/>
                  </a:lnTo>
                  <a:lnTo>
                    <a:pt x="40" y="27"/>
                  </a:lnTo>
                  <a:lnTo>
                    <a:pt x="41" y="25"/>
                  </a:lnTo>
                  <a:lnTo>
                    <a:pt x="41" y="25"/>
                  </a:lnTo>
                  <a:lnTo>
                    <a:pt x="41" y="26"/>
                  </a:lnTo>
                  <a:lnTo>
                    <a:pt x="41" y="29"/>
                  </a:lnTo>
                  <a:lnTo>
                    <a:pt x="42" y="28"/>
                  </a:lnTo>
                  <a:lnTo>
                    <a:pt x="43" y="25"/>
                  </a:lnTo>
                  <a:lnTo>
                    <a:pt x="45" y="26"/>
                  </a:lnTo>
                  <a:lnTo>
                    <a:pt x="46" y="25"/>
                  </a:lnTo>
                  <a:lnTo>
                    <a:pt x="46" y="25"/>
                  </a:lnTo>
                  <a:lnTo>
                    <a:pt x="44" y="29"/>
                  </a:lnTo>
                  <a:lnTo>
                    <a:pt x="45" y="30"/>
                  </a:lnTo>
                  <a:lnTo>
                    <a:pt x="47" y="27"/>
                  </a:lnTo>
                  <a:lnTo>
                    <a:pt x="48" y="26"/>
                  </a:lnTo>
                  <a:lnTo>
                    <a:pt x="49" y="23"/>
                  </a:lnTo>
                  <a:lnTo>
                    <a:pt x="54" y="23"/>
                  </a:lnTo>
                  <a:lnTo>
                    <a:pt x="56" y="22"/>
                  </a:lnTo>
                  <a:lnTo>
                    <a:pt x="59" y="20"/>
                  </a:lnTo>
                  <a:lnTo>
                    <a:pt x="64" y="21"/>
                  </a:lnTo>
                  <a:lnTo>
                    <a:pt x="67" y="23"/>
                  </a:lnTo>
                  <a:lnTo>
                    <a:pt x="67" y="20"/>
                  </a:lnTo>
                  <a:lnTo>
                    <a:pt x="69" y="20"/>
                  </a:lnTo>
                  <a:lnTo>
                    <a:pt x="73" y="21"/>
                  </a:lnTo>
                  <a:lnTo>
                    <a:pt x="76" y="20"/>
                  </a:lnTo>
                  <a:lnTo>
                    <a:pt x="72" y="17"/>
                  </a:lnTo>
                  <a:lnTo>
                    <a:pt x="71" y="13"/>
                  </a:lnTo>
                  <a:lnTo>
                    <a:pt x="68" y="14"/>
                  </a:lnTo>
                  <a:lnTo>
                    <a:pt x="67" y="13"/>
                  </a:lnTo>
                  <a:lnTo>
                    <a:pt x="65" y="14"/>
                  </a:lnTo>
                  <a:lnTo>
                    <a:pt x="64" y="13"/>
                  </a:lnTo>
                  <a:lnTo>
                    <a:pt x="63" y="13"/>
                  </a:lnTo>
                  <a:lnTo>
                    <a:pt x="62" y="11"/>
                  </a:lnTo>
                  <a:lnTo>
                    <a:pt x="63" y="8"/>
                  </a:lnTo>
                  <a:lnTo>
                    <a:pt x="60" y="9"/>
                  </a:lnTo>
                  <a:lnTo>
                    <a:pt x="56" y="11"/>
                  </a:lnTo>
                  <a:lnTo>
                    <a:pt x="49" y="12"/>
                  </a:lnTo>
                  <a:lnTo>
                    <a:pt x="44" y="16"/>
                  </a:lnTo>
                  <a:lnTo>
                    <a:pt x="43" y="15"/>
                  </a:lnTo>
                  <a:lnTo>
                    <a:pt x="41" y="16"/>
                  </a:lnTo>
                  <a:lnTo>
                    <a:pt x="39" y="14"/>
                  </a:lnTo>
                  <a:lnTo>
                    <a:pt x="38" y="15"/>
                  </a:lnTo>
                  <a:lnTo>
                    <a:pt x="35" y="16"/>
                  </a:lnTo>
                  <a:lnTo>
                    <a:pt x="32" y="10"/>
                  </a:lnTo>
                  <a:lnTo>
                    <a:pt x="27" y="9"/>
                  </a:lnTo>
                  <a:lnTo>
                    <a:pt x="25" y="10"/>
                  </a:lnTo>
                  <a:lnTo>
                    <a:pt x="24" y="11"/>
                  </a:lnTo>
                  <a:lnTo>
                    <a:pt x="25" y="8"/>
                  </a:lnTo>
                  <a:lnTo>
                    <a:pt x="23" y="10"/>
                  </a:lnTo>
                  <a:lnTo>
                    <a:pt x="22" y="12"/>
                  </a:lnTo>
                  <a:lnTo>
                    <a:pt x="22" y="9"/>
                  </a:lnTo>
                  <a:lnTo>
                    <a:pt x="24" y="5"/>
                  </a:lnTo>
                  <a:lnTo>
                    <a:pt x="27" y="1"/>
                  </a:lnTo>
                  <a:lnTo>
                    <a:pt x="30" y="0"/>
                  </a:lnTo>
                  <a:lnTo>
                    <a:pt x="30" y="0"/>
                  </a:lnTo>
                  <a:lnTo>
                    <a:pt x="25" y="0"/>
                  </a:lnTo>
                  <a:lnTo>
                    <a:pt x="22" y="2"/>
                  </a:lnTo>
                  <a:lnTo>
                    <a:pt x="21" y="3"/>
                  </a:lnTo>
                  <a:lnTo>
                    <a:pt x="18" y="6"/>
                  </a:lnTo>
                  <a:lnTo>
                    <a:pt x="16" y="8"/>
                  </a:lnTo>
                  <a:lnTo>
                    <a:pt x="14" y="9"/>
                  </a:lnTo>
                  <a:lnTo>
                    <a:pt x="13" y="11"/>
                  </a:lnTo>
                  <a:lnTo>
                    <a:pt x="11" y="11"/>
                  </a:lnTo>
                  <a:lnTo>
                    <a:pt x="7" y="12"/>
                  </a:lnTo>
                  <a:lnTo>
                    <a:pt x="6" y="13"/>
                  </a:lnTo>
                  <a:lnTo>
                    <a:pt x="4" y="15"/>
                  </a:lnTo>
                  <a:lnTo>
                    <a:pt x="0" y="17"/>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4" name="Freeform 28">
              <a:extLst>
                <a:ext uri="{FF2B5EF4-FFF2-40B4-BE49-F238E27FC236}">
                  <a16:creationId xmlns:a16="http://schemas.microsoft.com/office/drawing/2014/main" id="{A62206AA-D1A8-809C-A07D-230388AE13E5}"/>
                </a:ext>
              </a:extLst>
            </p:cNvPr>
            <p:cNvSpPr>
              <a:spLocks/>
            </p:cNvSpPr>
            <p:nvPr/>
          </p:nvSpPr>
          <p:spPr bwMode="auto">
            <a:xfrm>
              <a:off x="5638800" y="2482850"/>
              <a:ext cx="495300" cy="676275"/>
            </a:xfrm>
            <a:custGeom>
              <a:avLst/>
              <a:gdLst/>
              <a:ahLst/>
              <a:cxnLst>
                <a:cxn ang="0">
                  <a:pos x="0" y="71"/>
                </a:cxn>
                <a:cxn ang="0">
                  <a:pos x="5" y="62"/>
                </a:cxn>
                <a:cxn ang="0">
                  <a:pos x="6" y="59"/>
                </a:cxn>
                <a:cxn ang="0">
                  <a:pos x="6" y="53"/>
                </a:cxn>
                <a:cxn ang="0">
                  <a:pos x="5" y="47"/>
                </a:cxn>
                <a:cxn ang="0">
                  <a:pos x="2" y="42"/>
                </a:cxn>
                <a:cxn ang="0">
                  <a:pos x="1" y="38"/>
                </a:cxn>
                <a:cxn ang="0">
                  <a:pos x="1" y="36"/>
                </a:cxn>
                <a:cxn ang="0">
                  <a:pos x="0" y="32"/>
                </a:cxn>
                <a:cxn ang="0">
                  <a:pos x="2" y="30"/>
                </a:cxn>
                <a:cxn ang="0">
                  <a:pos x="3" y="23"/>
                </a:cxn>
                <a:cxn ang="0">
                  <a:pos x="3" y="21"/>
                </a:cxn>
                <a:cxn ang="0">
                  <a:pos x="5" y="19"/>
                </a:cxn>
                <a:cxn ang="0">
                  <a:pos x="4" y="17"/>
                </a:cxn>
                <a:cxn ang="0">
                  <a:pos x="7" y="15"/>
                </a:cxn>
                <a:cxn ang="0">
                  <a:pos x="10" y="11"/>
                </a:cxn>
                <a:cxn ang="0">
                  <a:pos x="10" y="18"/>
                </a:cxn>
                <a:cxn ang="0">
                  <a:pos x="12" y="17"/>
                </a:cxn>
                <a:cxn ang="0">
                  <a:pos x="12" y="11"/>
                </a:cxn>
                <a:cxn ang="0">
                  <a:pos x="15" y="8"/>
                </a:cxn>
                <a:cxn ang="0">
                  <a:pos x="17" y="7"/>
                </a:cxn>
                <a:cxn ang="0">
                  <a:pos x="15" y="6"/>
                </a:cxn>
                <a:cxn ang="0">
                  <a:pos x="14" y="4"/>
                </a:cxn>
                <a:cxn ang="0">
                  <a:pos x="16" y="1"/>
                </a:cxn>
                <a:cxn ang="0">
                  <a:pos x="18" y="0"/>
                </a:cxn>
                <a:cxn ang="0">
                  <a:pos x="24" y="2"/>
                </a:cxn>
                <a:cxn ang="0">
                  <a:pos x="26" y="4"/>
                </a:cxn>
                <a:cxn ang="0">
                  <a:pos x="33" y="6"/>
                </a:cxn>
                <a:cxn ang="0">
                  <a:pos x="35" y="8"/>
                </a:cxn>
                <a:cxn ang="0">
                  <a:pos x="37" y="11"/>
                </a:cxn>
                <a:cxn ang="0">
                  <a:pos x="35" y="10"/>
                </a:cxn>
                <a:cxn ang="0">
                  <a:pos x="35" y="12"/>
                </a:cxn>
                <a:cxn ang="0">
                  <a:pos x="37" y="15"/>
                </a:cxn>
                <a:cxn ang="0">
                  <a:pos x="38" y="20"/>
                </a:cxn>
                <a:cxn ang="0">
                  <a:pos x="38" y="23"/>
                </a:cxn>
                <a:cxn ang="0">
                  <a:pos x="35" y="26"/>
                </a:cxn>
                <a:cxn ang="0">
                  <a:pos x="35" y="28"/>
                </a:cxn>
                <a:cxn ang="0">
                  <a:pos x="32" y="29"/>
                </a:cxn>
                <a:cxn ang="0">
                  <a:pos x="32" y="31"/>
                </a:cxn>
                <a:cxn ang="0">
                  <a:pos x="32" y="34"/>
                </a:cxn>
                <a:cxn ang="0">
                  <a:pos x="35" y="36"/>
                </a:cxn>
                <a:cxn ang="0">
                  <a:pos x="38" y="33"/>
                </a:cxn>
                <a:cxn ang="0">
                  <a:pos x="39" y="29"/>
                </a:cxn>
                <a:cxn ang="0">
                  <a:pos x="43" y="27"/>
                </a:cxn>
                <a:cxn ang="0">
                  <a:pos x="46" y="28"/>
                </a:cxn>
                <a:cxn ang="0">
                  <a:pos x="48" y="32"/>
                </a:cxn>
                <a:cxn ang="0">
                  <a:pos x="50" y="41"/>
                </a:cxn>
                <a:cxn ang="0">
                  <a:pos x="52" y="44"/>
                </a:cxn>
                <a:cxn ang="0">
                  <a:pos x="51" y="46"/>
                </a:cxn>
                <a:cxn ang="0">
                  <a:pos x="51" y="49"/>
                </a:cxn>
                <a:cxn ang="0">
                  <a:pos x="50" y="51"/>
                </a:cxn>
                <a:cxn ang="0">
                  <a:pos x="49" y="49"/>
                </a:cxn>
                <a:cxn ang="0">
                  <a:pos x="48" y="50"/>
                </a:cxn>
                <a:cxn ang="0">
                  <a:pos x="48" y="54"/>
                </a:cxn>
                <a:cxn ang="0">
                  <a:pos x="47" y="55"/>
                </a:cxn>
                <a:cxn ang="0">
                  <a:pos x="45" y="56"/>
                </a:cxn>
                <a:cxn ang="0">
                  <a:pos x="45" y="61"/>
                </a:cxn>
                <a:cxn ang="0">
                  <a:pos x="43" y="63"/>
                </a:cxn>
                <a:cxn ang="0">
                  <a:pos x="42" y="66"/>
                </a:cxn>
                <a:cxn ang="0">
                  <a:pos x="25" y="69"/>
                </a:cxn>
                <a:cxn ang="0">
                  <a:pos x="25" y="68"/>
                </a:cxn>
                <a:cxn ang="0">
                  <a:pos x="0" y="71"/>
                </a:cxn>
              </a:cxnLst>
              <a:rect l="0" t="0" r="r" b="b"/>
              <a:pathLst>
                <a:path w="52" h="71">
                  <a:moveTo>
                    <a:pt x="0" y="71"/>
                  </a:moveTo>
                  <a:lnTo>
                    <a:pt x="5" y="62"/>
                  </a:lnTo>
                  <a:lnTo>
                    <a:pt x="6" y="59"/>
                  </a:lnTo>
                  <a:lnTo>
                    <a:pt x="6" y="53"/>
                  </a:lnTo>
                  <a:lnTo>
                    <a:pt x="5" y="47"/>
                  </a:lnTo>
                  <a:lnTo>
                    <a:pt x="2" y="42"/>
                  </a:lnTo>
                  <a:lnTo>
                    <a:pt x="1" y="38"/>
                  </a:lnTo>
                  <a:lnTo>
                    <a:pt x="1" y="36"/>
                  </a:lnTo>
                  <a:lnTo>
                    <a:pt x="0" y="32"/>
                  </a:lnTo>
                  <a:lnTo>
                    <a:pt x="2" y="30"/>
                  </a:lnTo>
                  <a:lnTo>
                    <a:pt x="3" y="23"/>
                  </a:lnTo>
                  <a:lnTo>
                    <a:pt x="3" y="21"/>
                  </a:lnTo>
                  <a:lnTo>
                    <a:pt x="5" y="19"/>
                  </a:lnTo>
                  <a:lnTo>
                    <a:pt x="4" y="17"/>
                  </a:lnTo>
                  <a:lnTo>
                    <a:pt x="7" y="15"/>
                  </a:lnTo>
                  <a:lnTo>
                    <a:pt x="10" y="11"/>
                  </a:lnTo>
                  <a:lnTo>
                    <a:pt x="10" y="18"/>
                  </a:lnTo>
                  <a:lnTo>
                    <a:pt x="12" y="17"/>
                  </a:lnTo>
                  <a:lnTo>
                    <a:pt x="12" y="11"/>
                  </a:lnTo>
                  <a:lnTo>
                    <a:pt x="15" y="8"/>
                  </a:lnTo>
                  <a:lnTo>
                    <a:pt x="17" y="7"/>
                  </a:lnTo>
                  <a:lnTo>
                    <a:pt x="15" y="6"/>
                  </a:lnTo>
                  <a:lnTo>
                    <a:pt x="14" y="4"/>
                  </a:lnTo>
                  <a:lnTo>
                    <a:pt x="16" y="1"/>
                  </a:lnTo>
                  <a:lnTo>
                    <a:pt x="18" y="0"/>
                  </a:lnTo>
                  <a:lnTo>
                    <a:pt x="24" y="2"/>
                  </a:lnTo>
                  <a:lnTo>
                    <a:pt x="26" y="4"/>
                  </a:lnTo>
                  <a:lnTo>
                    <a:pt x="33" y="6"/>
                  </a:lnTo>
                  <a:lnTo>
                    <a:pt x="35" y="8"/>
                  </a:lnTo>
                  <a:lnTo>
                    <a:pt x="37" y="11"/>
                  </a:lnTo>
                  <a:lnTo>
                    <a:pt x="35" y="10"/>
                  </a:lnTo>
                  <a:lnTo>
                    <a:pt x="35" y="12"/>
                  </a:lnTo>
                  <a:lnTo>
                    <a:pt x="37" y="15"/>
                  </a:lnTo>
                  <a:lnTo>
                    <a:pt x="38" y="20"/>
                  </a:lnTo>
                  <a:lnTo>
                    <a:pt x="38" y="23"/>
                  </a:lnTo>
                  <a:lnTo>
                    <a:pt x="35" y="26"/>
                  </a:lnTo>
                  <a:lnTo>
                    <a:pt x="35" y="28"/>
                  </a:lnTo>
                  <a:lnTo>
                    <a:pt x="32" y="29"/>
                  </a:lnTo>
                  <a:lnTo>
                    <a:pt x="32" y="31"/>
                  </a:lnTo>
                  <a:lnTo>
                    <a:pt x="32" y="34"/>
                  </a:lnTo>
                  <a:lnTo>
                    <a:pt x="35" y="36"/>
                  </a:lnTo>
                  <a:lnTo>
                    <a:pt x="38" y="33"/>
                  </a:lnTo>
                  <a:lnTo>
                    <a:pt x="39" y="29"/>
                  </a:lnTo>
                  <a:lnTo>
                    <a:pt x="43" y="27"/>
                  </a:lnTo>
                  <a:lnTo>
                    <a:pt x="46" y="28"/>
                  </a:lnTo>
                  <a:lnTo>
                    <a:pt x="48" y="32"/>
                  </a:lnTo>
                  <a:lnTo>
                    <a:pt x="50" y="41"/>
                  </a:lnTo>
                  <a:lnTo>
                    <a:pt x="52" y="44"/>
                  </a:lnTo>
                  <a:lnTo>
                    <a:pt x="51" y="46"/>
                  </a:lnTo>
                  <a:lnTo>
                    <a:pt x="51" y="49"/>
                  </a:lnTo>
                  <a:lnTo>
                    <a:pt x="50" y="51"/>
                  </a:lnTo>
                  <a:lnTo>
                    <a:pt x="49" y="49"/>
                  </a:lnTo>
                  <a:lnTo>
                    <a:pt x="48" y="50"/>
                  </a:lnTo>
                  <a:lnTo>
                    <a:pt x="48" y="54"/>
                  </a:lnTo>
                  <a:lnTo>
                    <a:pt x="47" y="55"/>
                  </a:lnTo>
                  <a:lnTo>
                    <a:pt x="45" y="56"/>
                  </a:lnTo>
                  <a:lnTo>
                    <a:pt x="45" y="61"/>
                  </a:lnTo>
                  <a:lnTo>
                    <a:pt x="43" y="63"/>
                  </a:lnTo>
                  <a:lnTo>
                    <a:pt x="42" y="66"/>
                  </a:lnTo>
                  <a:lnTo>
                    <a:pt x="25" y="69"/>
                  </a:lnTo>
                  <a:lnTo>
                    <a:pt x="25" y="68"/>
                  </a:lnTo>
                  <a:lnTo>
                    <a:pt x="0" y="7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5" name="Freeform 29">
              <a:extLst>
                <a:ext uri="{FF2B5EF4-FFF2-40B4-BE49-F238E27FC236}">
                  <a16:creationId xmlns:a16="http://schemas.microsoft.com/office/drawing/2014/main" id="{1F1819EE-C38C-59F2-1E0B-7BA689E527F5}"/>
                </a:ext>
              </a:extLst>
            </p:cNvPr>
            <p:cNvSpPr>
              <a:spLocks/>
            </p:cNvSpPr>
            <p:nvPr/>
          </p:nvSpPr>
          <p:spPr bwMode="auto">
            <a:xfrm>
              <a:off x="4419600" y="1978025"/>
              <a:ext cx="838200" cy="942975"/>
            </a:xfrm>
            <a:custGeom>
              <a:avLst/>
              <a:gdLst/>
              <a:ahLst/>
              <a:cxnLst>
                <a:cxn ang="0">
                  <a:pos x="0" y="6"/>
                </a:cxn>
                <a:cxn ang="0">
                  <a:pos x="1" y="20"/>
                </a:cxn>
                <a:cxn ang="0">
                  <a:pos x="4" y="32"/>
                </a:cxn>
                <a:cxn ang="0">
                  <a:pos x="4" y="46"/>
                </a:cxn>
                <a:cxn ang="0">
                  <a:pos x="7" y="58"/>
                </a:cxn>
                <a:cxn ang="0">
                  <a:pos x="4" y="64"/>
                </a:cxn>
                <a:cxn ang="0">
                  <a:pos x="8" y="68"/>
                </a:cxn>
                <a:cxn ang="0">
                  <a:pos x="8" y="99"/>
                </a:cxn>
                <a:cxn ang="0">
                  <a:pos x="72" y="98"/>
                </a:cxn>
                <a:cxn ang="0">
                  <a:pos x="70" y="92"/>
                </a:cxn>
                <a:cxn ang="0">
                  <a:pos x="69" y="90"/>
                </a:cxn>
                <a:cxn ang="0">
                  <a:pos x="64" y="87"/>
                </a:cxn>
                <a:cxn ang="0">
                  <a:pos x="60" y="83"/>
                </a:cxn>
                <a:cxn ang="0">
                  <a:pos x="52" y="77"/>
                </a:cxn>
                <a:cxn ang="0">
                  <a:pos x="52" y="68"/>
                </a:cxn>
                <a:cxn ang="0">
                  <a:pos x="50" y="63"/>
                </a:cxn>
                <a:cxn ang="0">
                  <a:pos x="57" y="54"/>
                </a:cxn>
                <a:cxn ang="0">
                  <a:pos x="57" y="45"/>
                </a:cxn>
                <a:cxn ang="0">
                  <a:pos x="58" y="44"/>
                </a:cxn>
                <a:cxn ang="0">
                  <a:pos x="67" y="37"/>
                </a:cxn>
                <a:cxn ang="0">
                  <a:pos x="71" y="31"/>
                </a:cxn>
                <a:cxn ang="0">
                  <a:pos x="77" y="27"/>
                </a:cxn>
                <a:cxn ang="0">
                  <a:pos x="88" y="21"/>
                </a:cxn>
                <a:cxn ang="0">
                  <a:pos x="84" y="21"/>
                </a:cxn>
                <a:cxn ang="0">
                  <a:pos x="80" y="19"/>
                </a:cxn>
                <a:cxn ang="0">
                  <a:pos x="74" y="20"/>
                </a:cxn>
                <a:cxn ang="0">
                  <a:pos x="72" y="18"/>
                </a:cxn>
                <a:cxn ang="0">
                  <a:pos x="70" y="19"/>
                </a:cxn>
                <a:cxn ang="0">
                  <a:pos x="66" y="21"/>
                </a:cxn>
                <a:cxn ang="0">
                  <a:pos x="63" y="20"/>
                </a:cxn>
                <a:cxn ang="0">
                  <a:pos x="62" y="19"/>
                </a:cxn>
                <a:cxn ang="0">
                  <a:pos x="59" y="19"/>
                </a:cxn>
                <a:cxn ang="0">
                  <a:pos x="58" y="17"/>
                </a:cxn>
                <a:cxn ang="0">
                  <a:pos x="56" y="17"/>
                </a:cxn>
                <a:cxn ang="0">
                  <a:pos x="56" y="19"/>
                </a:cxn>
                <a:cxn ang="0">
                  <a:pos x="55" y="19"/>
                </a:cxn>
                <a:cxn ang="0">
                  <a:pos x="53" y="15"/>
                </a:cxn>
                <a:cxn ang="0">
                  <a:pos x="51" y="15"/>
                </a:cxn>
                <a:cxn ang="0">
                  <a:pos x="52" y="14"/>
                </a:cxn>
                <a:cxn ang="0">
                  <a:pos x="47" y="13"/>
                </a:cxn>
                <a:cxn ang="0">
                  <a:pos x="45" y="12"/>
                </a:cxn>
                <a:cxn ang="0">
                  <a:pos x="39" y="15"/>
                </a:cxn>
                <a:cxn ang="0">
                  <a:pos x="38" y="13"/>
                </a:cxn>
                <a:cxn ang="0">
                  <a:pos x="29" y="11"/>
                </a:cxn>
                <a:cxn ang="0">
                  <a:pos x="27" y="1"/>
                </a:cxn>
                <a:cxn ang="0">
                  <a:pos x="23" y="0"/>
                </a:cxn>
                <a:cxn ang="0">
                  <a:pos x="23" y="6"/>
                </a:cxn>
                <a:cxn ang="0">
                  <a:pos x="0" y="6"/>
                </a:cxn>
              </a:cxnLst>
              <a:rect l="0" t="0" r="r" b="b"/>
              <a:pathLst>
                <a:path w="88" h="99">
                  <a:moveTo>
                    <a:pt x="0" y="6"/>
                  </a:moveTo>
                  <a:lnTo>
                    <a:pt x="1" y="20"/>
                  </a:lnTo>
                  <a:lnTo>
                    <a:pt x="4" y="32"/>
                  </a:lnTo>
                  <a:lnTo>
                    <a:pt x="4" y="46"/>
                  </a:lnTo>
                  <a:lnTo>
                    <a:pt x="7" y="58"/>
                  </a:lnTo>
                  <a:lnTo>
                    <a:pt x="4" y="64"/>
                  </a:lnTo>
                  <a:lnTo>
                    <a:pt x="8" y="68"/>
                  </a:lnTo>
                  <a:lnTo>
                    <a:pt x="8" y="99"/>
                  </a:lnTo>
                  <a:lnTo>
                    <a:pt x="72" y="98"/>
                  </a:lnTo>
                  <a:lnTo>
                    <a:pt x="70" y="92"/>
                  </a:lnTo>
                  <a:lnTo>
                    <a:pt x="69" y="90"/>
                  </a:lnTo>
                  <a:lnTo>
                    <a:pt x="64" y="87"/>
                  </a:lnTo>
                  <a:lnTo>
                    <a:pt x="60" y="83"/>
                  </a:lnTo>
                  <a:lnTo>
                    <a:pt x="52" y="77"/>
                  </a:lnTo>
                  <a:lnTo>
                    <a:pt x="52" y="68"/>
                  </a:lnTo>
                  <a:lnTo>
                    <a:pt x="50" y="63"/>
                  </a:lnTo>
                  <a:lnTo>
                    <a:pt x="57" y="54"/>
                  </a:lnTo>
                  <a:lnTo>
                    <a:pt x="57" y="45"/>
                  </a:lnTo>
                  <a:lnTo>
                    <a:pt x="58" y="44"/>
                  </a:lnTo>
                  <a:lnTo>
                    <a:pt x="67" y="37"/>
                  </a:lnTo>
                  <a:lnTo>
                    <a:pt x="71" y="31"/>
                  </a:lnTo>
                  <a:lnTo>
                    <a:pt x="77" y="27"/>
                  </a:lnTo>
                  <a:lnTo>
                    <a:pt x="88" y="21"/>
                  </a:lnTo>
                  <a:lnTo>
                    <a:pt x="84" y="21"/>
                  </a:lnTo>
                  <a:lnTo>
                    <a:pt x="80" y="19"/>
                  </a:lnTo>
                  <a:lnTo>
                    <a:pt x="74" y="20"/>
                  </a:lnTo>
                  <a:lnTo>
                    <a:pt x="72" y="18"/>
                  </a:lnTo>
                  <a:lnTo>
                    <a:pt x="70" y="19"/>
                  </a:lnTo>
                  <a:lnTo>
                    <a:pt x="66" y="21"/>
                  </a:lnTo>
                  <a:lnTo>
                    <a:pt x="63" y="20"/>
                  </a:lnTo>
                  <a:lnTo>
                    <a:pt x="62" y="19"/>
                  </a:lnTo>
                  <a:lnTo>
                    <a:pt x="59" y="19"/>
                  </a:lnTo>
                  <a:lnTo>
                    <a:pt x="58" y="17"/>
                  </a:lnTo>
                  <a:lnTo>
                    <a:pt x="56" y="17"/>
                  </a:lnTo>
                  <a:lnTo>
                    <a:pt x="56" y="19"/>
                  </a:lnTo>
                  <a:lnTo>
                    <a:pt x="55" y="19"/>
                  </a:lnTo>
                  <a:lnTo>
                    <a:pt x="53" y="15"/>
                  </a:lnTo>
                  <a:lnTo>
                    <a:pt x="51" y="15"/>
                  </a:lnTo>
                  <a:lnTo>
                    <a:pt x="52" y="14"/>
                  </a:lnTo>
                  <a:lnTo>
                    <a:pt x="47" y="13"/>
                  </a:lnTo>
                  <a:lnTo>
                    <a:pt x="45" y="12"/>
                  </a:lnTo>
                  <a:lnTo>
                    <a:pt x="39" y="15"/>
                  </a:lnTo>
                  <a:lnTo>
                    <a:pt x="38" y="13"/>
                  </a:lnTo>
                  <a:lnTo>
                    <a:pt x="29" y="11"/>
                  </a:lnTo>
                  <a:lnTo>
                    <a:pt x="27" y="1"/>
                  </a:lnTo>
                  <a:lnTo>
                    <a:pt x="23" y="0"/>
                  </a:lnTo>
                  <a:lnTo>
                    <a:pt x="23" y="6"/>
                  </a:lnTo>
                  <a:lnTo>
                    <a:pt x="0" y="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6" name="Freeform 30">
              <a:extLst>
                <a:ext uri="{FF2B5EF4-FFF2-40B4-BE49-F238E27FC236}">
                  <a16:creationId xmlns:a16="http://schemas.microsoft.com/office/drawing/2014/main" id="{A606AE37-327E-099C-73F3-9893E23681E5}"/>
                </a:ext>
              </a:extLst>
            </p:cNvPr>
            <p:cNvSpPr>
              <a:spLocks/>
            </p:cNvSpPr>
            <p:nvPr/>
          </p:nvSpPr>
          <p:spPr bwMode="auto">
            <a:xfrm>
              <a:off x="5133975" y="4264025"/>
              <a:ext cx="457200" cy="781050"/>
            </a:xfrm>
            <a:custGeom>
              <a:avLst/>
              <a:gdLst/>
              <a:ahLst/>
              <a:cxnLst>
                <a:cxn ang="0">
                  <a:pos x="0" y="70"/>
                </a:cxn>
                <a:cxn ang="0">
                  <a:pos x="1" y="67"/>
                </a:cxn>
                <a:cxn ang="0">
                  <a:pos x="3" y="57"/>
                </a:cxn>
                <a:cxn ang="0">
                  <a:pos x="8" y="51"/>
                </a:cxn>
                <a:cxn ang="0">
                  <a:pos x="7" y="49"/>
                </a:cxn>
                <a:cxn ang="0">
                  <a:pos x="7" y="43"/>
                </a:cxn>
                <a:cxn ang="0">
                  <a:pos x="5" y="36"/>
                </a:cxn>
                <a:cxn ang="0">
                  <a:pos x="4" y="27"/>
                </a:cxn>
                <a:cxn ang="0">
                  <a:pos x="8" y="17"/>
                </a:cxn>
                <a:cxn ang="0">
                  <a:pos x="12" y="10"/>
                </a:cxn>
                <a:cxn ang="0">
                  <a:pos x="12" y="8"/>
                </a:cxn>
                <a:cxn ang="0">
                  <a:pos x="16" y="2"/>
                </a:cxn>
                <a:cxn ang="0">
                  <a:pos x="45" y="0"/>
                </a:cxn>
                <a:cxn ang="0">
                  <a:pos x="46" y="1"/>
                </a:cxn>
                <a:cxn ang="0">
                  <a:pos x="45" y="53"/>
                </a:cxn>
                <a:cxn ang="0">
                  <a:pos x="48" y="78"/>
                </a:cxn>
                <a:cxn ang="0">
                  <a:pos x="46" y="79"/>
                </a:cxn>
                <a:cxn ang="0">
                  <a:pos x="45" y="78"/>
                </a:cxn>
                <a:cxn ang="0">
                  <a:pos x="43" y="79"/>
                </a:cxn>
                <a:cxn ang="0">
                  <a:pos x="41" y="77"/>
                </a:cxn>
                <a:cxn ang="0">
                  <a:pos x="40" y="78"/>
                </a:cxn>
                <a:cxn ang="0">
                  <a:pos x="38" y="78"/>
                </a:cxn>
                <a:cxn ang="0">
                  <a:pos x="35" y="80"/>
                </a:cxn>
                <a:cxn ang="0">
                  <a:pos x="34" y="79"/>
                </a:cxn>
                <a:cxn ang="0">
                  <a:pos x="33" y="82"/>
                </a:cxn>
                <a:cxn ang="0">
                  <a:pos x="31" y="82"/>
                </a:cxn>
                <a:cxn ang="0">
                  <a:pos x="27" y="74"/>
                </a:cxn>
                <a:cxn ang="0">
                  <a:pos x="27" y="69"/>
                </a:cxn>
                <a:cxn ang="0">
                  <a:pos x="0" y="70"/>
                </a:cxn>
              </a:cxnLst>
              <a:rect l="0" t="0" r="r" b="b"/>
              <a:pathLst>
                <a:path w="48" h="82">
                  <a:moveTo>
                    <a:pt x="0" y="70"/>
                  </a:moveTo>
                  <a:lnTo>
                    <a:pt x="1" y="67"/>
                  </a:lnTo>
                  <a:lnTo>
                    <a:pt x="3" y="57"/>
                  </a:lnTo>
                  <a:lnTo>
                    <a:pt x="8" y="51"/>
                  </a:lnTo>
                  <a:lnTo>
                    <a:pt x="7" y="49"/>
                  </a:lnTo>
                  <a:lnTo>
                    <a:pt x="7" y="43"/>
                  </a:lnTo>
                  <a:lnTo>
                    <a:pt x="5" y="36"/>
                  </a:lnTo>
                  <a:lnTo>
                    <a:pt x="4" y="27"/>
                  </a:lnTo>
                  <a:lnTo>
                    <a:pt x="8" y="17"/>
                  </a:lnTo>
                  <a:lnTo>
                    <a:pt x="12" y="10"/>
                  </a:lnTo>
                  <a:lnTo>
                    <a:pt x="12" y="8"/>
                  </a:lnTo>
                  <a:lnTo>
                    <a:pt x="16" y="2"/>
                  </a:lnTo>
                  <a:lnTo>
                    <a:pt x="45" y="0"/>
                  </a:lnTo>
                  <a:lnTo>
                    <a:pt x="46" y="1"/>
                  </a:lnTo>
                  <a:lnTo>
                    <a:pt x="45" y="53"/>
                  </a:lnTo>
                  <a:lnTo>
                    <a:pt x="48" y="78"/>
                  </a:lnTo>
                  <a:lnTo>
                    <a:pt x="46" y="79"/>
                  </a:lnTo>
                  <a:lnTo>
                    <a:pt x="45" y="78"/>
                  </a:lnTo>
                  <a:lnTo>
                    <a:pt x="43" y="79"/>
                  </a:lnTo>
                  <a:lnTo>
                    <a:pt x="41" y="77"/>
                  </a:lnTo>
                  <a:lnTo>
                    <a:pt x="40" y="78"/>
                  </a:lnTo>
                  <a:lnTo>
                    <a:pt x="38" y="78"/>
                  </a:lnTo>
                  <a:lnTo>
                    <a:pt x="35" y="80"/>
                  </a:lnTo>
                  <a:lnTo>
                    <a:pt x="34" y="79"/>
                  </a:lnTo>
                  <a:lnTo>
                    <a:pt x="33" y="82"/>
                  </a:lnTo>
                  <a:lnTo>
                    <a:pt x="31" y="82"/>
                  </a:lnTo>
                  <a:lnTo>
                    <a:pt x="27" y="74"/>
                  </a:lnTo>
                  <a:lnTo>
                    <a:pt x="27" y="69"/>
                  </a:lnTo>
                  <a:lnTo>
                    <a:pt x="0" y="7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7" name="Freeform 31">
              <a:extLst>
                <a:ext uri="{FF2B5EF4-FFF2-40B4-BE49-F238E27FC236}">
                  <a16:creationId xmlns:a16="http://schemas.microsoft.com/office/drawing/2014/main" id="{165D0BE1-EC5F-9E2A-ACC0-8C5B6A4B2F26}"/>
                </a:ext>
              </a:extLst>
            </p:cNvPr>
            <p:cNvSpPr>
              <a:spLocks/>
            </p:cNvSpPr>
            <p:nvPr/>
          </p:nvSpPr>
          <p:spPr bwMode="auto">
            <a:xfrm>
              <a:off x="4572000" y="3378200"/>
              <a:ext cx="847725" cy="742950"/>
            </a:xfrm>
            <a:custGeom>
              <a:avLst/>
              <a:gdLst/>
              <a:ahLst/>
              <a:cxnLst>
                <a:cxn ang="0">
                  <a:pos x="0" y="1"/>
                </a:cxn>
                <a:cxn ang="0">
                  <a:pos x="5" y="11"/>
                </a:cxn>
                <a:cxn ang="0">
                  <a:pos x="8" y="14"/>
                </a:cxn>
                <a:cxn ang="0">
                  <a:pos x="10" y="13"/>
                </a:cxn>
                <a:cxn ang="0">
                  <a:pos x="11" y="15"/>
                </a:cxn>
                <a:cxn ang="0">
                  <a:pos x="11" y="16"/>
                </a:cxn>
                <a:cxn ang="0">
                  <a:pos x="10" y="16"/>
                </a:cxn>
                <a:cxn ang="0">
                  <a:pos x="8" y="19"/>
                </a:cxn>
                <a:cxn ang="0">
                  <a:pos x="12" y="25"/>
                </a:cxn>
                <a:cxn ang="0">
                  <a:pos x="15" y="26"/>
                </a:cxn>
                <a:cxn ang="0">
                  <a:pos x="15" y="62"/>
                </a:cxn>
                <a:cxn ang="0">
                  <a:pos x="15" y="71"/>
                </a:cxn>
                <a:cxn ang="0">
                  <a:pos x="74" y="69"/>
                </a:cxn>
                <a:cxn ang="0">
                  <a:pos x="75" y="74"/>
                </a:cxn>
                <a:cxn ang="0">
                  <a:pos x="73" y="78"/>
                </a:cxn>
                <a:cxn ang="0">
                  <a:pos x="82" y="77"/>
                </a:cxn>
                <a:cxn ang="0">
                  <a:pos x="83" y="74"/>
                </a:cxn>
                <a:cxn ang="0">
                  <a:pos x="83" y="71"/>
                </a:cxn>
                <a:cxn ang="0">
                  <a:pos x="85" y="68"/>
                </a:cxn>
                <a:cxn ang="0">
                  <a:pos x="86" y="66"/>
                </a:cxn>
                <a:cxn ang="0">
                  <a:pos x="88" y="66"/>
                </a:cxn>
                <a:cxn ang="0">
                  <a:pos x="89" y="60"/>
                </a:cxn>
                <a:cxn ang="0">
                  <a:pos x="88" y="60"/>
                </a:cxn>
                <a:cxn ang="0">
                  <a:pos x="86" y="60"/>
                </a:cxn>
                <a:cxn ang="0">
                  <a:pos x="84" y="56"/>
                </a:cxn>
                <a:cxn ang="0">
                  <a:pos x="83" y="50"/>
                </a:cxn>
                <a:cxn ang="0">
                  <a:pos x="80" y="47"/>
                </a:cxn>
                <a:cxn ang="0">
                  <a:pos x="77" y="45"/>
                </a:cxn>
                <a:cxn ang="0">
                  <a:pos x="72" y="42"/>
                </a:cxn>
                <a:cxn ang="0">
                  <a:pos x="71" y="37"/>
                </a:cxn>
                <a:cxn ang="0">
                  <a:pos x="73" y="30"/>
                </a:cxn>
                <a:cxn ang="0">
                  <a:pos x="71" y="28"/>
                </a:cxn>
                <a:cxn ang="0">
                  <a:pos x="66" y="28"/>
                </a:cxn>
                <a:cxn ang="0">
                  <a:pos x="65" y="23"/>
                </a:cxn>
                <a:cxn ang="0">
                  <a:pos x="57" y="15"/>
                </a:cxn>
                <a:cxn ang="0">
                  <a:pos x="54" y="7"/>
                </a:cxn>
                <a:cxn ang="0">
                  <a:pos x="56" y="4"/>
                </a:cxn>
                <a:cxn ang="0">
                  <a:pos x="52" y="0"/>
                </a:cxn>
                <a:cxn ang="0">
                  <a:pos x="0" y="1"/>
                </a:cxn>
              </a:cxnLst>
              <a:rect l="0" t="0" r="r" b="b"/>
              <a:pathLst>
                <a:path w="89" h="78">
                  <a:moveTo>
                    <a:pt x="0" y="1"/>
                  </a:moveTo>
                  <a:lnTo>
                    <a:pt x="5" y="11"/>
                  </a:lnTo>
                  <a:lnTo>
                    <a:pt x="8" y="14"/>
                  </a:lnTo>
                  <a:lnTo>
                    <a:pt x="10" y="13"/>
                  </a:lnTo>
                  <a:lnTo>
                    <a:pt x="11" y="15"/>
                  </a:lnTo>
                  <a:lnTo>
                    <a:pt x="11" y="16"/>
                  </a:lnTo>
                  <a:lnTo>
                    <a:pt x="10" y="16"/>
                  </a:lnTo>
                  <a:lnTo>
                    <a:pt x="8" y="19"/>
                  </a:lnTo>
                  <a:lnTo>
                    <a:pt x="12" y="25"/>
                  </a:lnTo>
                  <a:lnTo>
                    <a:pt x="15" y="26"/>
                  </a:lnTo>
                  <a:lnTo>
                    <a:pt x="15" y="62"/>
                  </a:lnTo>
                  <a:lnTo>
                    <a:pt x="15" y="71"/>
                  </a:lnTo>
                  <a:lnTo>
                    <a:pt x="74" y="69"/>
                  </a:lnTo>
                  <a:lnTo>
                    <a:pt x="75" y="74"/>
                  </a:lnTo>
                  <a:lnTo>
                    <a:pt x="73" y="78"/>
                  </a:lnTo>
                  <a:lnTo>
                    <a:pt x="82" y="77"/>
                  </a:lnTo>
                  <a:lnTo>
                    <a:pt x="83" y="74"/>
                  </a:lnTo>
                  <a:lnTo>
                    <a:pt x="83" y="71"/>
                  </a:lnTo>
                  <a:lnTo>
                    <a:pt x="85" y="68"/>
                  </a:lnTo>
                  <a:lnTo>
                    <a:pt x="86" y="66"/>
                  </a:lnTo>
                  <a:lnTo>
                    <a:pt x="88" y="66"/>
                  </a:lnTo>
                  <a:lnTo>
                    <a:pt x="89" y="60"/>
                  </a:lnTo>
                  <a:lnTo>
                    <a:pt x="88" y="60"/>
                  </a:lnTo>
                  <a:lnTo>
                    <a:pt x="86" y="60"/>
                  </a:lnTo>
                  <a:lnTo>
                    <a:pt x="84" y="56"/>
                  </a:lnTo>
                  <a:lnTo>
                    <a:pt x="83" y="50"/>
                  </a:lnTo>
                  <a:lnTo>
                    <a:pt x="80" y="47"/>
                  </a:lnTo>
                  <a:lnTo>
                    <a:pt x="77" y="45"/>
                  </a:lnTo>
                  <a:lnTo>
                    <a:pt x="72" y="42"/>
                  </a:lnTo>
                  <a:lnTo>
                    <a:pt x="71" y="37"/>
                  </a:lnTo>
                  <a:lnTo>
                    <a:pt x="73" y="30"/>
                  </a:lnTo>
                  <a:lnTo>
                    <a:pt x="71" y="28"/>
                  </a:lnTo>
                  <a:lnTo>
                    <a:pt x="66" y="28"/>
                  </a:lnTo>
                  <a:lnTo>
                    <a:pt x="65" y="23"/>
                  </a:lnTo>
                  <a:lnTo>
                    <a:pt x="57" y="15"/>
                  </a:lnTo>
                  <a:lnTo>
                    <a:pt x="54" y="7"/>
                  </a:lnTo>
                  <a:lnTo>
                    <a:pt x="56" y="4"/>
                  </a:lnTo>
                  <a:lnTo>
                    <a:pt x="52" y="0"/>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8" name="Freeform 32">
              <a:extLst>
                <a:ext uri="{FF2B5EF4-FFF2-40B4-BE49-F238E27FC236}">
                  <a16:creationId xmlns:a16="http://schemas.microsoft.com/office/drawing/2014/main" id="{C7765DCF-953D-3EC3-B6E4-F57F5C7FAC73}"/>
                </a:ext>
              </a:extLst>
            </p:cNvPr>
            <p:cNvSpPr>
              <a:spLocks/>
            </p:cNvSpPr>
            <p:nvPr/>
          </p:nvSpPr>
          <p:spPr bwMode="auto">
            <a:xfrm>
              <a:off x="2381250" y="1806575"/>
              <a:ext cx="1304925" cy="828675"/>
            </a:xfrm>
            <a:custGeom>
              <a:avLst/>
              <a:gdLst/>
              <a:ahLst/>
              <a:cxnLst>
                <a:cxn ang="0">
                  <a:pos x="0" y="16"/>
                </a:cxn>
                <a:cxn ang="0">
                  <a:pos x="3" y="22"/>
                </a:cxn>
                <a:cxn ang="0">
                  <a:pos x="3" y="26"/>
                </a:cxn>
                <a:cxn ang="0">
                  <a:pos x="2" y="26"/>
                </a:cxn>
                <a:cxn ang="0">
                  <a:pos x="6" y="30"/>
                </a:cxn>
                <a:cxn ang="0">
                  <a:pos x="10" y="41"/>
                </a:cxn>
                <a:cxn ang="0">
                  <a:pos x="12" y="40"/>
                </a:cxn>
                <a:cxn ang="0">
                  <a:pos x="12" y="42"/>
                </a:cxn>
                <a:cxn ang="0">
                  <a:pos x="14" y="42"/>
                </a:cxn>
                <a:cxn ang="0">
                  <a:pos x="15" y="43"/>
                </a:cxn>
                <a:cxn ang="0">
                  <a:pos x="12" y="50"/>
                </a:cxn>
                <a:cxn ang="0">
                  <a:pos x="12" y="55"/>
                </a:cxn>
                <a:cxn ang="0">
                  <a:pos x="9" y="60"/>
                </a:cxn>
                <a:cxn ang="0">
                  <a:pos x="11" y="62"/>
                </a:cxn>
                <a:cxn ang="0">
                  <a:pos x="16" y="59"/>
                </a:cxn>
                <a:cxn ang="0">
                  <a:pos x="21" y="75"/>
                </a:cxn>
                <a:cxn ang="0">
                  <a:pos x="23" y="76"/>
                </a:cxn>
                <a:cxn ang="0">
                  <a:pos x="24" y="81"/>
                </a:cxn>
                <a:cxn ang="0">
                  <a:pos x="25" y="83"/>
                </a:cxn>
                <a:cxn ang="0">
                  <a:pos x="27" y="81"/>
                </a:cxn>
                <a:cxn ang="0">
                  <a:pos x="31" y="83"/>
                </a:cxn>
                <a:cxn ang="0">
                  <a:pos x="33" y="81"/>
                </a:cxn>
                <a:cxn ang="0">
                  <a:pos x="40" y="83"/>
                </a:cxn>
                <a:cxn ang="0">
                  <a:pos x="42" y="83"/>
                </a:cxn>
                <a:cxn ang="0">
                  <a:pos x="44" y="80"/>
                </a:cxn>
                <a:cxn ang="0">
                  <a:pos x="47" y="85"/>
                </a:cxn>
                <a:cxn ang="0">
                  <a:pos x="48" y="77"/>
                </a:cxn>
                <a:cxn ang="0">
                  <a:pos x="85" y="82"/>
                </a:cxn>
                <a:cxn ang="0">
                  <a:pos x="131" y="87"/>
                </a:cxn>
                <a:cxn ang="0">
                  <a:pos x="133" y="71"/>
                </a:cxn>
                <a:cxn ang="0">
                  <a:pos x="137" y="20"/>
                </a:cxn>
                <a:cxn ang="0">
                  <a:pos x="77" y="13"/>
                </a:cxn>
                <a:cxn ang="0">
                  <a:pos x="47" y="8"/>
                </a:cxn>
                <a:cxn ang="0">
                  <a:pos x="4" y="0"/>
                </a:cxn>
                <a:cxn ang="0">
                  <a:pos x="0" y="16"/>
                </a:cxn>
              </a:cxnLst>
              <a:rect l="0" t="0" r="r" b="b"/>
              <a:pathLst>
                <a:path w="137" h="87">
                  <a:moveTo>
                    <a:pt x="0" y="16"/>
                  </a:moveTo>
                  <a:lnTo>
                    <a:pt x="3" y="22"/>
                  </a:lnTo>
                  <a:lnTo>
                    <a:pt x="3" y="26"/>
                  </a:lnTo>
                  <a:lnTo>
                    <a:pt x="2" y="26"/>
                  </a:lnTo>
                  <a:lnTo>
                    <a:pt x="6" y="30"/>
                  </a:lnTo>
                  <a:lnTo>
                    <a:pt x="10" y="41"/>
                  </a:lnTo>
                  <a:lnTo>
                    <a:pt x="12" y="40"/>
                  </a:lnTo>
                  <a:lnTo>
                    <a:pt x="12" y="42"/>
                  </a:lnTo>
                  <a:lnTo>
                    <a:pt x="14" y="42"/>
                  </a:lnTo>
                  <a:lnTo>
                    <a:pt x="15" y="43"/>
                  </a:lnTo>
                  <a:lnTo>
                    <a:pt x="12" y="50"/>
                  </a:lnTo>
                  <a:lnTo>
                    <a:pt x="12" y="55"/>
                  </a:lnTo>
                  <a:lnTo>
                    <a:pt x="9" y="60"/>
                  </a:lnTo>
                  <a:lnTo>
                    <a:pt x="11" y="62"/>
                  </a:lnTo>
                  <a:lnTo>
                    <a:pt x="16" y="59"/>
                  </a:lnTo>
                  <a:lnTo>
                    <a:pt x="21" y="75"/>
                  </a:lnTo>
                  <a:lnTo>
                    <a:pt x="23" y="76"/>
                  </a:lnTo>
                  <a:lnTo>
                    <a:pt x="24" y="81"/>
                  </a:lnTo>
                  <a:lnTo>
                    <a:pt x="25" y="83"/>
                  </a:lnTo>
                  <a:lnTo>
                    <a:pt x="27" y="81"/>
                  </a:lnTo>
                  <a:lnTo>
                    <a:pt x="31" y="83"/>
                  </a:lnTo>
                  <a:lnTo>
                    <a:pt x="33" y="81"/>
                  </a:lnTo>
                  <a:lnTo>
                    <a:pt x="40" y="83"/>
                  </a:lnTo>
                  <a:lnTo>
                    <a:pt x="42" y="83"/>
                  </a:lnTo>
                  <a:lnTo>
                    <a:pt x="44" y="80"/>
                  </a:lnTo>
                  <a:lnTo>
                    <a:pt x="47" y="85"/>
                  </a:lnTo>
                  <a:lnTo>
                    <a:pt x="48" y="77"/>
                  </a:lnTo>
                  <a:lnTo>
                    <a:pt x="85" y="82"/>
                  </a:lnTo>
                  <a:lnTo>
                    <a:pt x="131" y="87"/>
                  </a:lnTo>
                  <a:lnTo>
                    <a:pt x="133" y="71"/>
                  </a:lnTo>
                  <a:lnTo>
                    <a:pt x="137" y="20"/>
                  </a:lnTo>
                  <a:lnTo>
                    <a:pt x="77" y="13"/>
                  </a:lnTo>
                  <a:lnTo>
                    <a:pt x="47" y="8"/>
                  </a:lnTo>
                  <a:lnTo>
                    <a:pt x="4" y="0"/>
                  </a:lnTo>
                  <a:lnTo>
                    <a:pt x="0" y="1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9" name="Freeform 33">
              <a:extLst>
                <a:ext uri="{FF2B5EF4-FFF2-40B4-BE49-F238E27FC236}">
                  <a16:creationId xmlns:a16="http://schemas.microsoft.com/office/drawing/2014/main" id="{33988C9C-BB05-C0ED-1581-329C65A90AB0}"/>
                </a:ext>
              </a:extLst>
            </p:cNvPr>
            <p:cNvSpPr>
              <a:spLocks/>
            </p:cNvSpPr>
            <p:nvPr/>
          </p:nvSpPr>
          <p:spPr bwMode="auto">
            <a:xfrm>
              <a:off x="3571875" y="2959100"/>
              <a:ext cx="1047750" cy="523875"/>
            </a:xfrm>
            <a:custGeom>
              <a:avLst/>
              <a:gdLst/>
              <a:ahLst/>
              <a:cxnLst>
                <a:cxn ang="0">
                  <a:pos x="0" y="34"/>
                </a:cxn>
                <a:cxn ang="0">
                  <a:pos x="3" y="0"/>
                </a:cxn>
                <a:cxn ang="0">
                  <a:pos x="71" y="4"/>
                </a:cxn>
                <a:cxn ang="0">
                  <a:pos x="76" y="7"/>
                </a:cxn>
                <a:cxn ang="0">
                  <a:pos x="84" y="7"/>
                </a:cxn>
                <a:cxn ang="0">
                  <a:pos x="88" y="8"/>
                </a:cxn>
                <a:cxn ang="0">
                  <a:pos x="92" y="10"/>
                </a:cxn>
                <a:cxn ang="0">
                  <a:pos x="94" y="13"/>
                </a:cxn>
                <a:cxn ang="0">
                  <a:pos x="97" y="14"/>
                </a:cxn>
                <a:cxn ang="0">
                  <a:pos x="101" y="24"/>
                </a:cxn>
                <a:cxn ang="0">
                  <a:pos x="101" y="27"/>
                </a:cxn>
                <a:cxn ang="0">
                  <a:pos x="103" y="32"/>
                </a:cxn>
                <a:cxn ang="0">
                  <a:pos x="104" y="40"/>
                </a:cxn>
                <a:cxn ang="0">
                  <a:pos x="104" y="43"/>
                </a:cxn>
                <a:cxn ang="0">
                  <a:pos x="105" y="45"/>
                </a:cxn>
                <a:cxn ang="0">
                  <a:pos x="110" y="55"/>
                </a:cxn>
                <a:cxn ang="0">
                  <a:pos x="61" y="55"/>
                </a:cxn>
                <a:cxn ang="0">
                  <a:pos x="24" y="53"/>
                </a:cxn>
                <a:cxn ang="0">
                  <a:pos x="25" y="36"/>
                </a:cxn>
                <a:cxn ang="0">
                  <a:pos x="0" y="34"/>
                </a:cxn>
              </a:cxnLst>
              <a:rect l="0" t="0" r="r" b="b"/>
              <a:pathLst>
                <a:path w="110" h="55">
                  <a:moveTo>
                    <a:pt x="0" y="34"/>
                  </a:moveTo>
                  <a:lnTo>
                    <a:pt x="3" y="0"/>
                  </a:lnTo>
                  <a:lnTo>
                    <a:pt x="71" y="4"/>
                  </a:lnTo>
                  <a:lnTo>
                    <a:pt x="76" y="7"/>
                  </a:lnTo>
                  <a:lnTo>
                    <a:pt x="84" y="7"/>
                  </a:lnTo>
                  <a:lnTo>
                    <a:pt x="88" y="8"/>
                  </a:lnTo>
                  <a:lnTo>
                    <a:pt x="92" y="10"/>
                  </a:lnTo>
                  <a:lnTo>
                    <a:pt x="94" y="13"/>
                  </a:lnTo>
                  <a:lnTo>
                    <a:pt x="97" y="14"/>
                  </a:lnTo>
                  <a:lnTo>
                    <a:pt x="101" y="24"/>
                  </a:lnTo>
                  <a:lnTo>
                    <a:pt x="101" y="27"/>
                  </a:lnTo>
                  <a:lnTo>
                    <a:pt x="103" y="32"/>
                  </a:lnTo>
                  <a:lnTo>
                    <a:pt x="104" y="40"/>
                  </a:lnTo>
                  <a:lnTo>
                    <a:pt x="104" y="43"/>
                  </a:lnTo>
                  <a:lnTo>
                    <a:pt x="105" y="45"/>
                  </a:lnTo>
                  <a:lnTo>
                    <a:pt x="110" y="55"/>
                  </a:lnTo>
                  <a:lnTo>
                    <a:pt x="61" y="55"/>
                  </a:lnTo>
                  <a:lnTo>
                    <a:pt x="24" y="53"/>
                  </a:lnTo>
                  <a:lnTo>
                    <a:pt x="25" y="36"/>
                  </a:lnTo>
                  <a:lnTo>
                    <a:pt x="0" y="3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0" name="Freeform 34">
              <a:extLst>
                <a:ext uri="{FF2B5EF4-FFF2-40B4-BE49-F238E27FC236}">
                  <a16:creationId xmlns:a16="http://schemas.microsoft.com/office/drawing/2014/main" id="{55B3A67D-E9BB-3A57-6F3F-C668DD3D9872}"/>
                </a:ext>
              </a:extLst>
            </p:cNvPr>
            <p:cNvSpPr>
              <a:spLocks/>
            </p:cNvSpPr>
            <p:nvPr/>
          </p:nvSpPr>
          <p:spPr bwMode="auto">
            <a:xfrm>
              <a:off x="1600200" y="2787650"/>
              <a:ext cx="809625" cy="1257300"/>
            </a:xfrm>
            <a:custGeom>
              <a:avLst/>
              <a:gdLst/>
              <a:ahLst/>
              <a:cxnLst>
                <a:cxn ang="0">
                  <a:pos x="0" y="49"/>
                </a:cxn>
                <a:cxn ang="0">
                  <a:pos x="4" y="56"/>
                </a:cxn>
                <a:cxn ang="0">
                  <a:pos x="54" y="132"/>
                </a:cxn>
                <a:cxn ang="0">
                  <a:pos x="56" y="114"/>
                </a:cxn>
                <a:cxn ang="0">
                  <a:pos x="59" y="113"/>
                </a:cxn>
                <a:cxn ang="0">
                  <a:pos x="64" y="116"/>
                </a:cxn>
                <a:cxn ang="0">
                  <a:pos x="69" y="101"/>
                </a:cxn>
                <a:cxn ang="0">
                  <a:pos x="85" y="17"/>
                </a:cxn>
                <a:cxn ang="0">
                  <a:pos x="49" y="9"/>
                </a:cxn>
                <a:cxn ang="0">
                  <a:pos x="13" y="0"/>
                </a:cxn>
                <a:cxn ang="0">
                  <a:pos x="0" y="49"/>
                </a:cxn>
              </a:cxnLst>
              <a:rect l="0" t="0" r="r" b="b"/>
              <a:pathLst>
                <a:path w="85" h="132">
                  <a:moveTo>
                    <a:pt x="0" y="49"/>
                  </a:moveTo>
                  <a:lnTo>
                    <a:pt x="4" y="56"/>
                  </a:lnTo>
                  <a:lnTo>
                    <a:pt x="54" y="132"/>
                  </a:lnTo>
                  <a:lnTo>
                    <a:pt x="56" y="114"/>
                  </a:lnTo>
                  <a:lnTo>
                    <a:pt x="59" y="113"/>
                  </a:lnTo>
                  <a:lnTo>
                    <a:pt x="64" y="116"/>
                  </a:lnTo>
                  <a:lnTo>
                    <a:pt x="69" y="101"/>
                  </a:lnTo>
                  <a:lnTo>
                    <a:pt x="85" y="17"/>
                  </a:lnTo>
                  <a:lnTo>
                    <a:pt x="49" y="9"/>
                  </a:lnTo>
                  <a:lnTo>
                    <a:pt x="13" y="0"/>
                  </a:lnTo>
                  <a:lnTo>
                    <a:pt x="0" y="4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1" name="Freeform 35">
              <a:extLst>
                <a:ext uri="{FF2B5EF4-FFF2-40B4-BE49-F238E27FC236}">
                  <a16:creationId xmlns:a16="http://schemas.microsoft.com/office/drawing/2014/main" id="{CADD18A3-8486-4234-A3BA-9EA7714D5325}"/>
                </a:ext>
              </a:extLst>
            </p:cNvPr>
            <p:cNvSpPr>
              <a:spLocks/>
            </p:cNvSpPr>
            <p:nvPr/>
          </p:nvSpPr>
          <p:spPr bwMode="auto">
            <a:xfrm>
              <a:off x="7267575" y="2273300"/>
              <a:ext cx="209550" cy="447675"/>
            </a:xfrm>
            <a:custGeom>
              <a:avLst/>
              <a:gdLst/>
              <a:ahLst/>
              <a:cxnLst>
                <a:cxn ang="0">
                  <a:pos x="0" y="32"/>
                </a:cxn>
                <a:cxn ang="0">
                  <a:pos x="1" y="22"/>
                </a:cxn>
                <a:cxn ang="0">
                  <a:pos x="4" y="17"/>
                </a:cxn>
                <a:cxn ang="0">
                  <a:pos x="4" y="6"/>
                </a:cxn>
                <a:cxn ang="0">
                  <a:pos x="4" y="3"/>
                </a:cxn>
                <a:cxn ang="0">
                  <a:pos x="8" y="0"/>
                </a:cxn>
                <a:cxn ang="0">
                  <a:pos x="17" y="29"/>
                </a:cxn>
                <a:cxn ang="0">
                  <a:pos x="21" y="36"/>
                </a:cxn>
                <a:cxn ang="0">
                  <a:pos x="22" y="37"/>
                </a:cxn>
                <a:cxn ang="0">
                  <a:pos x="21" y="40"/>
                </a:cxn>
                <a:cxn ang="0">
                  <a:pos x="17" y="43"/>
                </a:cxn>
                <a:cxn ang="0">
                  <a:pos x="2" y="47"/>
                </a:cxn>
                <a:cxn ang="0">
                  <a:pos x="0" y="32"/>
                </a:cxn>
              </a:cxnLst>
              <a:rect l="0" t="0" r="r" b="b"/>
              <a:pathLst>
                <a:path w="22" h="47">
                  <a:moveTo>
                    <a:pt x="0" y="32"/>
                  </a:moveTo>
                  <a:lnTo>
                    <a:pt x="1" y="22"/>
                  </a:lnTo>
                  <a:lnTo>
                    <a:pt x="4" y="17"/>
                  </a:lnTo>
                  <a:lnTo>
                    <a:pt x="4" y="6"/>
                  </a:lnTo>
                  <a:lnTo>
                    <a:pt x="4" y="3"/>
                  </a:lnTo>
                  <a:lnTo>
                    <a:pt x="8" y="0"/>
                  </a:lnTo>
                  <a:lnTo>
                    <a:pt x="17" y="29"/>
                  </a:lnTo>
                  <a:lnTo>
                    <a:pt x="21" y="36"/>
                  </a:lnTo>
                  <a:lnTo>
                    <a:pt x="22" y="37"/>
                  </a:lnTo>
                  <a:lnTo>
                    <a:pt x="21" y="40"/>
                  </a:lnTo>
                  <a:lnTo>
                    <a:pt x="17" y="43"/>
                  </a:lnTo>
                  <a:lnTo>
                    <a:pt x="2" y="47"/>
                  </a:lnTo>
                  <a:lnTo>
                    <a:pt x="0" y="3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2" name="Freeform 36">
              <a:extLst>
                <a:ext uri="{FF2B5EF4-FFF2-40B4-BE49-F238E27FC236}">
                  <a16:creationId xmlns:a16="http://schemas.microsoft.com/office/drawing/2014/main" id="{580DFDB0-182F-6555-96ED-F73662FBCC68}"/>
                </a:ext>
              </a:extLst>
            </p:cNvPr>
            <p:cNvSpPr>
              <a:spLocks/>
            </p:cNvSpPr>
            <p:nvPr/>
          </p:nvSpPr>
          <p:spPr bwMode="auto">
            <a:xfrm>
              <a:off x="7038975" y="2997200"/>
              <a:ext cx="171450" cy="390525"/>
            </a:xfrm>
            <a:custGeom>
              <a:avLst/>
              <a:gdLst/>
              <a:ahLst/>
              <a:cxnLst>
                <a:cxn ang="0">
                  <a:pos x="0" y="30"/>
                </a:cxn>
                <a:cxn ang="0">
                  <a:pos x="1" y="28"/>
                </a:cxn>
                <a:cxn ang="0">
                  <a:pos x="4" y="26"/>
                </a:cxn>
                <a:cxn ang="0">
                  <a:pos x="6" y="22"/>
                </a:cxn>
                <a:cxn ang="0">
                  <a:pos x="8" y="20"/>
                </a:cxn>
                <a:cxn ang="0">
                  <a:pos x="1" y="14"/>
                </a:cxn>
                <a:cxn ang="0">
                  <a:pos x="0" y="8"/>
                </a:cxn>
                <a:cxn ang="0">
                  <a:pos x="4" y="0"/>
                </a:cxn>
                <a:cxn ang="0">
                  <a:pos x="15" y="4"/>
                </a:cxn>
                <a:cxn ang="0">
                  <a:pos x="16" y="5"/>
                </a:cxn>
                <a:cxn ang="0">
                  <a:pos x="14" y="10"/>
                </a:cxn>
                <a:cxn ang="0">
                  <a:pos x="13" y="11"/>
                </a:cxn>
                <a:cxn ang="0">
                  <a:pos x="13" y="13"/>
                </a:cxn>
                <a:cxn ang="0">
                  <a:pos x="14" y="14"/>
                </a:cxn>
                <a:cxn ang="0">
                  <a:pos x="15" y="14"/>
                </a:cxn>
                <a:cxn ang="0">
                  <a:pos x="16" y="14"/>
                </a:cxn>
                <a:cxn ang="0">
                  <a:pos x="16" y="13"/>
                </a:cxn>
                <a:cxn ang="0">
                  <a:pos x="17" y="13"/>
                </a:cxn>
                <a:cxn ang="0">
                  <a:pos x="18" y="16"/>
                </a:cxn>
                <a:cxn ang="0">
                  <a:pos x="18" y="25"/>
                </a:cxn>
                <a:cxn ang="0">
                  <a:pos x="18" y="22"/>
                </a:cxn>
                <a:cxn ang="0">
                  <a:pos x="17" y="20"/>
                </a:cxn>
                <a:cxn ang="0">
                  <a:pos x="17" y="21"/>
                </a:cxn>
                <a:cxn ang="0">
                  <a:pos x="17" y="23"/>
                </a:cxn>
                <a:cxn ang="0">
                  <a:pos x="17" y="25"/>
                </a:cxn>
                <a:cxn ang="0">
                  <a:pos x="17" y="27"/>
                </a:cxn>
                <a:cxn ang="0">
                  <a:pos x="16" y="29"/>
                </a:cxn>
                <a:cxn ang="0">
                  <a:pos x="15" y="29"/>
                </a:cxn>
                <a:cxn ang="0">
                  <a:pos x="15" y="31"/>
                </a:cxn>
                <a:cxn ang="0">
                  <a:pos x="14" y="34"/>
                </a:cxn>
                <a:cxn ang="0">
                  <a:pos x="11" y="41"/>
                </a:cxn>
                <a:cxn ang="0">
                  <a:pos x="10" y="41"/>
                </a:cxn>
                <a:cxn ang="0">
                  <a:pos x="10" y="38"/>
                </a:cxn>
                <a:cxn ang="0">
                  <a:pos x="10" y="37"/>
                </a:cxn>
                <a:cxn ang="0">
                  <a:pos x="7" y="37"/>
                </a:cxn>
                <a:cxn ang="0">
                  <a:pos x="2" y="35"/>
                </a:cxn>
                <a:cxn ang="0">
                  <a:pos x="1" y="34"/>
                </a:cxn>
                <a:cxn ang="0">
                  <a:pos x="0" y="30"/>
                </a:cxn>
              </a:cxnLst>
              <a:rect l="0" t="0" r="r" b="b"/>
              <a:pathLst>
                <a:path w="18" h="41">
                  <a:moveTo>
                    <a:pt x="0" y="30"/>
                  </a:moveTo>
                  <a:lnTo>
                    <a:pt x="1" y="28"/>
                  </a:lnTo>
                  <a:lnTo>
                    <a:pt x="4" y="26"/>
                  </a:lnTo>
                  <a:lnTo>
                    <a:pt x="6" y="22"/>
                  </a:lnTo>
                  <a:lnTo>
                    <a:pt x="8" y="20"/>
                  </a:lnTo>
                  <a:lnTo>
                    <a:pt x="1" y="14"/>
                  </a:lnTo>
                  <a:lnTo>
                    <a:pt x="0" y="8"/>
                  </a:lnTo>
                  <a:lnTo>
                    <a:pt x="4" y="0"/>
                  </a:lnTo>
                  <a:lnTo>
                    <a:pt x="15" y="4"/>
                  </a:lnTo>
                  <a:lnTo>
                    <a:pt x="16" y="5"/>
                  </a:lnTo>
                  <a:lnTo>
                    <a:pt x="14" y="10"/>
                  </a:lnTo>
                  <a:lnTo>
                    <a:pt x="13" y="11"/>
                  </a:lnTo>
                  <a:lnTo>
                    <a:pt x="13" y="13"/>
                  </a:lnTo>
                  <a:lnTo>
                    <a:pt x="14" y="14"/>
                  </a:lnTo>
                  <a:lnTo>
                    <a:pt x="15" y="14"/>
                  </a:lnTo>
                  <a:lnTo>
                    <a:pt x="16" y="14"/>
                  </a:lnTo>
                  <a:lnTo>
                    <a:pt x="16" y="13"/>
                  </a:lnTo>
                  <a:lnTo>
                    <a:pt x="17" y="13"/>
                  </a:lnTo>
                  <a:lnTo>
                    <a:pt x="18" y="16"/>
                  </a:lnTo>
                  <a:lnTo>
                    <a:pt x="18" y="25"/>
                  </a:lnTo>
                  <a:lnTo>
                    <a:pt x="18" y="22"/>
                  </a:lnTo>
                  <a:lnTo>
                    <a:pt x="17" y="20"/>
                  </a:lnTo>
                  <a:lnTo>
                    <a:pt x="17" y="21"/>
                  </a:lnTo>
                  <a:lnTo>
                    <a:pt x="17" y="23"/>
                  </a:lnTo>
                  <a:lnTo>
                    <a:pt x="17" y="25"/>
                  </a:lnTo>
                  <a:lnTo>
                    <a:pt x="17" y="27"/>
                  </a:lnTo>
                  <a:lnTo>
                    <a:pt x="16" y="29"/>
                  </a:lnTo>
                  <a:lnTo>
                    <a:pt x="15" y="29"/>
                  </a:lnTo>
                  <a:lnTo>
                    <a:pt x="15" y="31"/>
                  </a:lnTo>
                  <a:lnTo>
                    <a:pt x="14" y="34"/>
                  </a:lnTo>
                  <a:lnTo>
                    <a:pt x="11" y="41"/>
                  </a:lnTo>
                  <a:lnTo>
                    <a:pt x="10" y="41"/>
                  </a:lnTo>
                  <a:lnTo>
                    <a:pt x="10" y="38"/>
                  </a:lnTo>
                  <a:lnTo>
                    <a:pt x="10" y="37"/>
                  </a:lnTo>
                  <a:lnTo>
                    <a:pt x="7" y="37"/>
                  </a:lnTo>
                  <a:lnTo>
                    <a:pt x="2" y="35"/>
                  </a:lnTo>
                  <a:lnTo>
                    <a:pt x="1" y="34"/>
                  </a:lnTo>
                  <a:lnTo>
                    <a:pt x="0" y="3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3" name="Freeform 37">
              <a:extLst>
                <a:ext uri="{FF2B5EF4-FFF2-40B4-BE49-F238E27FC236}">
                  <a16:creationId xmlns:a16="http://schemas.microsoft.com/office/drawing/2014/main" id="{9D6C3805-6D69-5CE7-351B-7E38AD5DC455}"/>
                </a:ext>
              </a:extLst>
            </p:cNvPr>
            <p:cNvSpPr>
              <a:spLocks/>
            </p:cNvSpPr>
            <p:nvPr/>
          </p:nvSpPr>
          <p:spPr bwMode="auto">
            <a:xfrm>
              <a:off x="2752725" y="3854450"/>
              <a:ext cx="895350" cy="914400"/>
            </a:xfrm>
            <a:custGeom>
              <a:avLst/>
              <a:gdLst/>
              <a:ahLst/>
              <a:cxnLst>
                <a:cxn ang="0">
                  <a:pos x="0" y="95"/>
                </a:cxn>
                <a:cxn ang="0">
                  <a:pos x="12" y="96"/>
                </a:cxn>
                <a:cxn ang="0">
                  <a:pos x="13" y="89"/>
                </a:cxn>
                <a:cxn ang="0">
                  <a:pos x="37" y="92"/>
                </a:cxn>
                <a:cxn ang="0">
                  <a:pos x="35" y="89"/>
                </a:cxn>
                <a:cxn ang="0">
                  <a:pos x="39" y="89"/>
                </a:cxn>
                <a:cxn ang="0">
                  <a:pos x="86" y="93"/>
                </a:cxn>
                <a:cxn ang="0">
                  <a:pos x="93" y="18"/>
                </a:cxn>
                <a:cxn ang="0">
                  <a:pos x="94" y="9"/>
                </a:cxn>
                <a:cxn ang="0">
                  <a:pos x="54" y="5"/>
                </a:cxn>
                <a:cxn ang="0">
                  <a:pos x="14" y="0"/>
                </a:cxn>
                <a:cxn ang="0">
                  <a:pos x="0" y="95"/>
                </a:cxn>
              </a:cxnLst>
              <a:rect l="0" t="0" r="r" b="b"/>
              <a:pathLst>
                <a:path w="94" h="96">
                  <a:moveTo>
                    <a:pt x="0" y="95"/>
                  </a:moveTo>
                  <a:lnTo>
                    <a:pt x="12" y="96"/>
                  </a:lnTo>
                  <a:lnTo>
                    <a:pt x="13" y="89"/>
                  </a:lnTo>
                  <a:lnTo>
                    <a:pt x="37" y="92"/>
                  </a:lnTo>
                  <a:lnTo>
                    <a:pt x="35" y="89"/>
                  </a:lnTo>
                  <a:lnTo>
                    <a:pt x="39" y="89"/>
                  </a:lnTo>
                  <a:lnTo>
                    <a:pt x="86" y="93"/>
                  </a:lnTo>
                  <a:lnTo>
                    <a:pt x="93" y="18"/>
                  </a:lnTo>
                  <a:lnTo>
                    <a:pt x="94" y="9"/>
                  </a:lnTo>
                  <a:lnTo>
                    <a:pt x="54" y="5"/>
                  </a:lnTo>
                  <a:lnTo>
                    <a:pt x="14" y="0"/>
                  </a:lnTo>
                  <a:lnTo>
                    <a:pt x="0" y="95"/>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4" name="Freeform 38">
              <a:extLst>
                <a:ext uri="{FF2B5EF4-FFF2-40B4-BE49-F238E27FC236}">
                  <a16:creationId xmlns:a16="http://schemas.microsoft.com/office/drawing/2014/main" id="{C8A5D528-2A95-8FE5-4C58-10B9E66CDDF3}"/>
                </a:ext>
              </a:extLst>
            </p:cNvPr>
            <p:cNvSpPr>
              <a:spLocks/>
            </p:cNvSpPr>
            <p:nvPr/>
          </p:nvSpPr>
          <p:spPr bwMode="auto">
            <a:xfrm>
              <a:off x="6457950" y="2387600"/>
              <a:ext cx="752475" cy="676275"/>
            </a:xfrm>
            <a:custGeom>
              <a:avLst/>
              <a:gdLst/>
              <a:ahLst/>
              <a:cxnLst>
                <a:cxn ang="0">
                  <a:pos x="0" y="61"/>
                </a:cxn>
                <a:cxn ang="0">
                  <a:pos x="3" y="65"/>
                </a:cxn>
                <a:cxn ang="0">
                  <a:pos x="54" y="55"/>
                </a:cxn>
                <a:cxn ang="0">
                  <a:pos x="58" y="57"/>
                </a:cxn>
                <a:cxn ang="0">
                  <a:pos x="60" y="61"/>
                </a:cxn>
                <a:cxn ang="0">
                  <a:pos x="65" y="64"/>
                </a:cxn>
                <a:cxn ang="0">
                  <a:pos x="76" y="68"/>
                </a:cxn>
                <a:cxn ang="0">
                  <a:pos x="77" y="69"/>
                </a:cxn>
                <a:cxn ang="0">
                  <a:pos x="77" y="71"/>
                </a:cxn>
                <a:cxn ang="0">
                  <a:pos x="78" y="70"/>
                </a:cxn>
                <a:cxn ang="0">
                  <a:pos x="79" y="66"/>
                </a:cxn>
                <a:cxn ang="0">
                  <a:pos x="79" y="61"/>
                </a:cxn>
                <a:cxn ang="0">
                  <a:pos x="77" y="49"/>
                </a:cxn>
                <a:cxn ang="0">
                  <a:pos x="77" y="37"/>
                </a:cxn>
                <a:cxn ang="0">
                  <a:pos x="75" y="28"/>
                </a:cxn>
                <a:cxn ang="0">
                  <a:pos x="72" y="20"/>
                </a:cxn>
                <a:cxn ang="0">
                  <a:pos x="71" y="12"/>
                </a:cxn>
                <a:cxn ang="0">
                  <a:pos x="68" y="0"/>
                </a:cxn>
                <a:cxn ang="0">
                  <a:pos x="52" y="4"/>
                </a:cxn>
                <a:cxn ang="0">
                  <a:pos x="51" y="4"/>
                </a:cxn>
                <a:cxn ang="0">
                  <a:pos x="46" y="8"/>
                </a:cxn>
                <a:cxn ang="0">
                  <a:pos x="41" y="14"/>
                </a:cxn>
                <a:cxn ang="0">
                  <a:pos x="41" y="17"/>
                </a:cxn>
                <a:cxn ang="0">
                  <a:pos x="39" y="19"/>
                </a:cxn>
                <a:cxn ang="0">
                  <a:pos x="35" y="23"/>
                </a:cxn>
                <a:cxn ang="0">
                  <a:pos x="37" y="25"/>
                </a:cxn>
                <a:cxn ang="0">
                  <a:pos x="37" y="23"/>
                </a:cxn>
                <a:cxn ang="0">
                  <a:pos x="38" y="24"/>
                </a:cxn>
                <a:cxn ang="0">
                  <a:pos x="38" y="25"/>
                </a:cxn>
                <a:cxn ang="0">
                  <a:pos x="39" y="25"/>
                </a:cxn>
                <a:cxn ang="0">
                  <a:pos x="38" y="26"/>
                </a:cxn>
                <a:cxn ang="0">
                  <a:pos x="37" y="26"/>
                </a:cxn>
                <a:cxn ang="0">
                  <a:pos x="37" y="27"/>
                </a:cxn>
                <a:cxn ang="0">
                  <a:pos x="39" y="29"/>
                </a:cxn>
                <a:cxn ang="0">
                  <a:pos x="39" y="31"/>
                </a:cxn>
                <a:cxn ang="0">
                  <a:pos x="36" y="33"/>
                </a:cxn>
                <a:cxn ang="0">
                  <a:pos x="34" y="36"/>
                </a:cxn>
                <a:cxn ang="0">
                  <a:pos x="31" y="38"/>
                </a:cxn>
                <a:cxn ang="0">
                  <a:pos x="26" y="39"/>
                </a:cxn>
                <a:cxn ang="0">
                  <a:pos x="24" y="40"/>
                </a:cxn>
                <a:cxn ang="0">
                  <a:pos x="21" y="39"/>
                </a:cxn>
                <a:cxn ang="0">
                  <a:pos x="13" y="40"/>
                </a:cxn>
                <a:cxn ang="0">
                  <a:pos x="6" y="42"/>
                </a:cxn>
                <a:cxn ang="0">
                  <a:pos x="7" y="45"/>
                </a:cxn>
                <a:cxn ang="0">
                  <a:pos x="6" y="46"/>
                </a:cxn>
                <a:cxn ang="0">
                  <a:pos x="7" y="46"/>
                </a:cxn>
                <a:cxn ang="0">
                  <a:pos x="8" y="48"/>
                </a:cxn>
                <a:cxn ang="0">
                  <a:pos x="9" y="48"/>
                </a:cxn>
                <a:cxn ang="0">
                  <a:pos x="10" y="50"/>
                </a:cxn>
                <a:cxn ang="0">
                  <a:pos x="10" y="51"/>
                </a:cxn>
                <a:cxn ang="0">
                  <a:pos x="8" y="52"/>
                </a:cxn>
                <a:cxn ang="0">
                  <a:pos x="7" y="54"/>
                </a:cxn>
                <a:cxn ang="0">
                  <a:pos x="0" y="61"/>
                </a:cxn>
              </a:cxnLst>
              <a:rect l="0" t="0" r="r" b="b"/>
              <a:pathLst>
                <a:path w="79" h="71">
                  <a:moveTo>
                    <a:pt x="0" y="61"/>
                  </a:moveTo>
                  <a:lnTo>
                    <a:pt x="3" y="65"/>
                  </a:lnTo>
                  <a:lnTo>
                    <a:pt x="54" y="55"/>
                  </a:lnTo>
                  <a:lnTo>
                    <a:pt x="58" y="57"/>
                  </a:lnTo>
                  <a:lnTo>
                    <a:pt x="60" y="61"/>
                  </a:lnTo>
                  <a:lnTo>
                    <a:pt x="65" y="64"/>
                  </a:lnTo>
                  <a:lnTo>
                    <a:pt x="76" y="68"/>
                  </a:lnTo>
                  <a:lnTo>
                    <a:pt x="77" y="69"/>
                  </a:lnTo>
                  <a:lnTo>
                    <a:pt x="77" y="71"/>
                  </a:lnTo>
                  <a:lnTo>
                    <a:pt x="78" y="70"/>
                  </a:lnTo>
                  <a:lnTo>
                    <a:pt x="79" y="66"/>
                  </a:lnTo>
                  <a:lnTo>
                    <a:pt x="79" y="61"/>
                  </a:lnTo>
                  <a:lnTo>
                    <a:pt x="77" y="49"/>
                  </a:lnTo>
                  <a:lnTo>
                    <a:pt x="77" y="37"/>
                  </a:lnTo>
                  <a:lnTo>
                    <a:pt x="75" y="28"/>
                  </a:lnTo>
                  <a:lnTo>
                    <a:pt x="72" y="20"/>
                  </a:lnTo>
                  <a:lnTo>
                    <a:pt x="71" y="12"/>
                  </a:lnTo>
                  <a:lnTo>
                    <a:pt x="68" y="0"/>
                  </a:lnTo>
                  <a:lnTo>
                    <a:pt x="52" y="4"/>
                  </a:lnTo>
                  <a:lnTo>
                    <a:pt x="51" y="4"/>
                  </a:lnTo>
                  <a:lnTo>
                    <a:pt x="46" y="8"/>
                  </a:lnTo>
                  <a:lnTo>
                    <a:pt x="41" y="14"/>
                  </a:lnTo>
                  <a:lnTo>
                    <a:pt x="41" y="17"/>
                  </a:lnTo>
                  <a:lnTo>
                    <a:pt x="39" y="19"/>
                  </a:lnTo>
                  <a:lnTo>
                    <a:pt x="35" y="23"/>
                  </a:lnTo>
                  <a:lnTo>
                    <a:pt x="37" y="25"/>
                  </a:lnTo>
                  <a:lnTo>
                    <a:pt x="37" y="23"/>
                  </a:lnTo>
                  <a:lnTo>
                    <a:pt x="38" y="24"/>
                  </a:lnTo>
                  <a:lnTo>
                    <a:pt x="38" y="25"/>
                  </a:lnTo>
                  <a:lnTo>
                    <a:pt x="39" y="25"/>
                  </a:lnTo>
                  <a:lnTo>
                    <a:pt x="38" y="26"/>
                  </a:lnTo>
                  <a:lnTo>
                    <a:pt x="37" y="26"/>
                  </a:lnTo>
                  <a:lnTo>
                    <a:pt x="37" y="27"/>
                  </a:lnTo>
                  <a:lnTo>
                    <a:pt x="39" y="29"/>
                  </a:lnTo>
                  <a:lnTo>
                    <a:pt x="39" y="31"/>
                  </a:lnTo>
                  <a:lnTo>
                    <a:pt x="36" y="33"/>
                  </a:lnTo>
                  <a:lnTo>
                    <a:pt x="34" y="36"/>
                  </a:lnTo>
                  <a:lnTo>
                    <a:pt x="31" y="38"/>
                  </a:lnTo>
                  <a:lnTo>
                    <a:pt x="26" y="39"/>
                  </a:lnTo>
                  <a:lnTo>
                    <a:pt x="24" y="40"/>
                  </a:lnTo>
                  <a:lnTo>
                    <a:pt x="21" y="39"/>
                  </a:lnTo>
                  <a:lnTo>
                    <a:pt x="13" y="40"/>
                  </a:lnTo>
                  <a:lnTo>
                    <a:pt x="6" y="42"/>
                  </a:lnTo>
                  <a:lnTo>
                    <a:pt x="7" y="45"/>
                  </a:lnTo>
                  <a:lnTo>
                    <a:pt x="6" y="46"/>
                  </a:lnTo>
                  <a:lnTo>
                    <a:pt x="7" y="46"/>
                  </a:lnTo>
                  <a:lnTo>
                    <a:pt x="8" y="48"/>
                  </a:lnTo>
                  <a:lnTo>
                    <a:pt x="9" y="48"/>
                  </a:lnTo>
                  <a:lnTo>
                    <a:pt x="10" y="50"/>
                  </a:lnTo>
                  <a:lnTo>
                    <a:pt x="10" y="51"/>
                  </a:lnTo>
                  <a:lnTo>
                    <a:pt x="8" y="52"/>
                  </a:lnTo>
                  <a:lnTo>
                    <a:pt x="7" y="54"/>
                  </a:lnTo>
                  <a:lnTo>
                    <a:pt x="0" y="6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5" name="Freeform 39">
              <a:extLst>
                <a:ext uri="{FF2B5EF4-FFF2-40B4-BE49-F238E27FC236}">
                  <a16:creationId xmlns:a16="http://schemas.microsoft.com/office/drawing/2014/main" id="{73B21A3F-BF45-08F4-EE77-7D755ED82F91}"/>
                </a:ext>
              </a:extLst>
            </p:cNvPr>
            <p:cNvSpPr>
              <a:spLocks/>
            </p:cNvSpPr>
            <p:nvPr/>
          </p:nvSpPr>
          <p:spPr bwMode="auto">
            <a:xfrm>
              <a:off x="7162800" y="3092450"/>
              <a:ext cx="19050" cy="28575"/>
            </a:xfrm>
            <a:custGeom>
              <a:avLst/>
              <a:gdLst/>
              <a:ahLst/>
              <a:cxnLst>
                <a:cxn ang="0">
                  <a:pos x="0" y="3"/>
                </a:cxn>
                <a:cxn ang="0">
                  <a:pos x="0" y="1"/>
                </a:cxn>
                <a:cxn ang="0">
                  <a:pos x="1" y="0"/>
                </a:cxn>
                <a:cxn ang="0">
                  <a:pos x="2" y="0"/>
                </a:cxn>
                <a:cxn ang="0">
                  <a:pos x="1" y="3"/>
                </a:cxn>
                <a:cxn ang="0">
                  <a:pos x="0" y="3"/>
                </a:cxn>
              </a:cxnLst>
              <a:rect l="0" t="0" r="r" b="b"/>
              <a:pathLst>
                <a:path w="2" h="3">
                  <a:moveTo>
                    <a:pt x="0" y="3"/>
                  </a:moveTo>
                  <a:lnTo>
                    <a:pt x="0" y="1"/>
                  </a:lnTo>
                  <a:lnTo>
                    <a:pt x="1" y="0"/>
                  </a:lnTo>
                  <a:lnTo>
                    <a:pt x="2" y="0"/>
                  </a:lnTo>
                  <a:lnTo>
                    <a:pt x="1" y="3"/>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6" name="Freeform 40">
              <a:extLst>
                <a:ext uri="{FF2B5EF4-FFF2-40B4-BE49-F238E27FC236}">
                  <a16:creationId xmlns:a16="http://schemas.microsoft.com/office/drawing/2014/main" id="{F170608F-DA29-8CB7-F9D7-D25D4803A010}"/>
                </a:ext>
              </a:extLst>
            </p:cNvPr>
            <p:cNvSpPr>
              <a:spLocks/>
            </p:cNvSpPr>
            <p:nvPr/>
          </p:nvSpPr>
          <p:spPr bwMode="auto">
            <a:xfrm>
              <a:off x="7181850" y="2959100"/>
              <a:ext cx="238125" cy="142875"/>
            </a:xfrm>
            <a:custGeom>
              <a:avLst/>
              <a:gdLst/>
              <a:ahLst/>
              <a:cxnLst>
                <a:cxn ang="0">
                  <a:pos x="0" y="14"/>
                </a:cxn>
                <a:cxn ang="0">
                  <a:pos x="1" y="15"/>
                </a:cxn>
                <a:cxn ang="0">
                  <a:pos x="1" y="15"/>
                </a:cxn>
                <a:cxn ang="0">
                  <a:pos x="2" y="14"/>
                </a:cxn>
                <a:cxn ang="0">
                  <a:pos x="3" y="13"/>
                </a:cxn>
                <a:cxn ang="0">
                  <a:pos x="4" y="14"/>
                </a:cxn>
                <a:cxn ang="0">
                  <a:pos x="2" y="15"/>
                </a:cxn>
                <a:cxn ang="0">
                  <a:pos x="5" y="14"/>
                </a:cxn>
                <a:cxn ang="0">
                  <a:pos x="5" y="14"/>
                </a:cxn>
                <a:cxn ang="0">
                  <a:pos x="8" y="12"/>
                </a:cxn>
                <a:cxn ang="0">
                  <a:pos x="11" y="10"/>
                </a:cxn>
                <a:cxn ang="0">
                  <a:pos x="14" y="9"/>
                </a:cxn>
                <a:cxn ang="0">
                  <a:pos x="17" y="7"/>
                </a:cxn>
                <a:cxn ang="0">
                  <a:pos x="16" y="7"/>
                </a:cxn>
                <a:cxn ang="0">
                  <a:pos x="11" y="11"/>
                </a:cxn>
                <a:cxn ang="0">
                  <a:pos x="11" y="12"/>
                </a:cxn>
                <a:cxn ang="0">
                  <a:pos x="11" y="12"/>
                </a:cxn>
                <a:cxn ang="0">
                  <a:pos x="13" y="11"/>
                </a:cxn>
                <a:cxn ang="0">
                  <a:pos x="20" y="5"/>
                </a:cxn>
                <a:cxn ang="0">
                  <a:pos x="21" y="4"/>
                </a:cxn>
                <a:cxn ang="0">
                  <a:pos x="25" y="1"/>
                </a:cxn>
                <a:cxn ang="0">
                  <a:pos x="25" y="0"/>
                </a:cxn>
                <a:cxn ang="0">
                  <a:pos x="25" y="0"/>
                </a:cxn>
                <a:cxn ang="0">
                  <a:pos x="23" y="2"/>
                </a:cxn>
                <a:cxn ang="0">
                  <a:pos x="22" y="2"/>
                </a:cxn>
                <a:cxn ang="0">
                  <a:pos x="20" y="3"/>
                </a:cxn>
                <a:cxn ang="0">
                  <a:pos x="20" y="3"/>
                </a:cxn>
                <a:cxn ang="0">
                  <a:pos x="18" y="6"/>
                </a:cxn>
                <a:cxn ang="0">
                  <a:pos x="18" y="5"/>
                </a:cxn>
                <a:cxn ang="0">
                  <a:pos x="16" y="5"/>
                </a:cxn>
                <a:cxn ang="0">
                  <a:pos x="19" y="3"/>
                </a:cxn>
                <a:cxn ang="0">
                  <a:pos x="19" y="2"/>
                </a:cxn>
                <a:cxn ang="0">
                  <a:pos x="20" y="0"/>
                </a:cxn>
                <a:cxn ang="0">
                  <a:pos x="19" y="0"/>
                </a:cxn>
                <a:cxn ang="0">
                  <a:pos x="16" y="4"/>
                </a:cxn>
                <a:cxn ang="0">
                  <a:pos x="12" y="6"/>
                </a:cxn>
                <a:cxn ang="0">
                  <a:pos x="10" y="6"/>
                </a:cxn>
                <a:cxn ang="0">
                  <a:pos x="10" y="7"/>
                </a:cxn>
                <a:cxn ang="0">
                  <a:pos x="7" y="8"/>
                </a:cxn>
                <a:cxn ang="0">
                  <a:pos x="6" y="7"/>
                </a:cxn>
                <a:cxn ang="0">
                  <a:pos x="6" y="8"/>
                </a:cxn>
                <a:cxn ang="0">
                  <a:pos x="5" y="8"/>
                </a:cxn>
                <a:cxn ang="0">
                  <a:pos x="5" y="9"/>
                </a:cxn>
                <a:cxn ang="0">
                  <a:pos x="4" y="10"/>
                </a:cxn>
                <a:cxn ang="0">
                  <a:pos x="4" y="10"/>
                </a:cxn>
                <a:cxn ang="0">
                  <a:pos x="3" y="11"/>
                </a:cxn>
                <a:cxn ang="0">
                  <a:pos x="1" y="12"/>
                </a:cxn>
                <a:cxn ang="0">
                  <a:pos x="1" y="12"/>
                </a:cxn>
                <a:cxn ang="0">
                  <a:pos x="0" y="14"/>
                </a:cxn>
              </a:cxnLst>
              <a:rect l="0" t="0" r="r" b="b"/>
              <a:pathLst>
                <a:path w="25" h="15">
                  <a:moveTo>
                    <a:pt x="0" y="14"/>
                  </a:moveTo>
                  <a:lnTo>
                    <a:pt x="1" y="15"/>
                  </a:lnTo>
                  <a:lnTo>
                    <a:pt x="1" y="15"/>
                  </a:lnTo>
                  <a:lnTo>
                    <a:pt x="2" y="14"/>
                  </a:lnTo>
                  <a:lnTo>
                    <a:pt x="3" y="13"/>
                  </a:lnTo>
                  <a:lnTo>
                    <a:pt x="4" y="14"/>
                  </a:lnTo>
                  <a:lnTo>
                    <a:pt x="2" y="15"/>
                  </a:lnTo>
                  <a:lnTo>
                    <a:pt x="5" y="14"/>
                  </a:lnTo>
                  <a:lnTo>
                    <a:pt x="5" y="14"/>
                  </a:lnTo>
                  <a:lnTo>
                    <a:pt x="8" y="12"/>
                  </a:lnTo>
                  <a:lnTo>
                    <a:pt x="11" y="10"/>
                  </a:lnTo>
                  <a:lnTo>
                    <a:pt x="14" y="9"/>
                  </a:lnTo>
                  <a:lnTo>
                    <a:pt x="17" y="7"/>
                  </a:lnTo>
                  <a:lnTo>
                    <a:pt x="16" y="7"/>
                  </a:lnTo>
                  <a:lnTo>
                    <a:pt x="11" y="11"/>
                  </a:lnTo>
                  <a:lnTo>
                    <a:pt x="11" y="12"/>
                  </a:lnTo>
                  <a:lnTo>
                    <a:pt x="11" y="12"/>
                  </a:lnTo>
                  <a:lnTo>
                    <a:pt x="13" y="11"/>
                  </a:lnTo>
                  <a:lnTo>
                    <a:pt x="20" y="5"/>
                  </a:lnTo>
                  <a:lnTo>
                    <a:pt x="21" y="4"/>
                  </a:lnTo>
                  <a:lnTo>
                    <a:pt x="25" y="1"/>
                  </a:lnTo>
                  <a:lnTo>
                    <a:pt x="25" y="0"/>
                  </a:lnTo>
                  <a:lnTo>
                    <a:pt x="25" y="0"/>
                  </a:lnTo>
                  <a:lnTo>
                    <a:pt x="23" y="2"/>
                  </a:lnTo>
                  <a:lnTo>
                    <a:pt x="22" y="2"/>
                  </a:lnTo>
                  <a:lnTo>
                    <a:pt x="20" y="3"/>
                  </a:lnTo>
                  <a:lnTo>
                    <a:pt x="20" y="3"/>
                  </a:lnTo>
                  <a:lnTo>
                    <a:pt x="18" y="6"/>
                  </a:lnTo>
                  <a:lnTo>
                    <a:pt x="18" y="5"/>
                  </a:lnTo>
                  <a:lnTo>
                    <a:pt x="16" y="5"/>
                  </a:lnTo>
                  <a:lnTo>
                    <a:pt x="19" y="3"/>
                  </a:lnTo>
                  <a:lnTo>
                    <a:pt x="19" y="2"/>
                  </a:lnTo>
                  <a:lnTo>
                    <a:pt x="20" y="0"/>
                  </a:lnTo>
                  <a:lnTo>
                    <a:pt x="19" y="0"/>
                  </a:lnTo>
                  <a:lnTo>
                    <a:pt x="16" y="4"/>
                  </a:lnTo>
                  <a:lnTo>
                    <a:pt x="12" y="6"/>
                  </a:lnTo>
                  <a:lnTo>
                    <a:pt x="10" y="6"/>
                  </a:lnTo>
                  <a:lnTo>
                    <a:pt x="10" y="7"/>
                  </a:lnTo>
                  <a:lnTo>
                    <a:pt x="7" y="8"/>
                  </a:lnTo>
                  <a:lnTo>
                    <a:pt x="6" y="7"/>
                  </a:lnTo>
                  <a:lnTo>
                    <a:pt x="6" y="8"/>
                  </a:lnTo>
                  <a:lnTo>
                    <a:pt x="5" y="8"/>
                  </a:lnTo>
                  <a:lnTo>
                    <a:pt x="5" y="9"/>
                  </a:lnTo>
                  <a:lnTo>
                    <a:pt x="4" y="10"/>
                  </a:lnTo>
                  <a:lnTo>
                    <a:pt x="4" y="10"/>
                  </a:lnTo>
                  <a:lnTo>
                    <a:pt x="3" y="11"/>
                  </a:lnTo>
                  <a:lnTo>
                    <a:pt x="1" y="12"/>
                  </a:lnTo>
                  <a:lnTo>
                    <a:pt x="1" y="12"/>
                  </a:lnTo>
                  <a:lnTo>
                    <a:pt x="0" y="1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7" name="Freeform 41">
              <a:extLst>
                <a:ext uri="{FF2B5EF4-FFF2-40B4-BE49-F238E27FC236}">
                  <a16:creationId xmlns:a16="http://schemas.microsoft.com/office/drawing/2014/main" id="{0907E1E6-9B57-7E94-9718-D7249F51C7C0}"/>
                </a:ext>
              </a:extLst>
            </p:cNvPr>
            <p:cNvSpPr>
              <a:spLocks/>
            </p:cNvSpPr>
            <p:nvPr/>
          </p:nvSpPr>
          <p:spPr bwMode="auto">
            <a:xfrm>
              <a:off x="6067425" y="3797300"/>
              <a:ext cx="1085850" cy="485775"/>
            </a:xfrm>
            <a:custGeom>
              <a:avLst/>
              <a:gdLst/>
              <a:ahLst/>
              <a:cxnLst>
                <a:cxn ang="0">
                  <a:pos x="0" y="44"/>
                </a:cxn>
                <a:cxn ang="0">
                  <a:pos x="26" y="37"/>
                </a:cxn>
                <a:cxn ang="0">
                  <a:pos x="52" y="40"/>
                </a:cxn>
                <a:cxn ang="0">
                  <a:pos x="81" y="51"/>
                </a:cxn>
                <a:cxn ang="0">
                  <a:pos x="88" y="49"/>
                </a:cxn>
                <a:cxn ang="0">
                  <a:pos x="90" y="48"/>
                </a:cxn>
                <a:cxn ang="0">
                  <a:pos x="93" y="39"/>
                </a:cxn>
                <a:cxn ang="0">
                  <a:pos x="95" y="36"/>
                </a:cxn>
                <a:cxn ang="0">
                  <a:pos x="94" y="33"/>
                </a:cxn>
                <a:cxn ang="0">
                  <a:pos x="95" y="35"/>
                </a:cxn>
                <a:cxn ang="0">
                  <a:pos x="98" y="35"/>
                </a:cxn>
                <a:cxn ang="0">
                  <a:pos x="98" y="32"/>
                </a:cxn>
                <a:cxn ang="0">
                  <a:pos x="99" y="33"/>
                </a:cxn>
                <a:cxn ang="0">
                  <a:pos x="107" y="32"/>
                </a:cxn>
                <a:cxn ang="0">
                  <a:pos x="108" y="26"/>
                </a:cxn>
                <a:cxn ang="0">
                  <a:pos x="106" y="25"/>
                </a:cxn>
                <a:cxn ang="0">
                  <a:pos x="105" y="28"/>
                </a:cxn>
                <a:cxn ang="0">
                  <a:pos x="104" y="29"/>
                </a:cxn>
                <a:cxn ang="0">
                  <a:pos x="98" y="27"/>
                </a:cxn>
                <a:cxn ang="0">
                  <a:pos x="102" y="28"/>
                </a:cxn>
                <a:cxn ang="0">
                  <a:pos x="103" y="24"/>
                </a:cxn>
                <a:cxn ang="0">
                  <a:pos x="103" y="22"/>
                </a:cxn>
                <a:cxn ang="0">
                  <a:pos x="100" y="19"/>
                </a:cxn>
                <a:cxn ang="0">
                  <a:pos x="103" y="20"/>
                </a:cxn>
                <a:cxn ang="0">
                  <a:pos x="103" y="18"/>
                </a:cxn>
                <a:cxn ang="0">
                  <a:pos x="103" y="19"/>
                </a:cxn>
                <a:cxn ang="0">
                  <a:pos x="106" y="19"/>
                </a:cxn>
                <a:cxn ang="0">
                  <a:pos x="108" y="20"/>
                </a:cxn>
                <a:cxn ang="0">
                  <a:pos x="111" y="18"/>
                </a:cxn>
                <a:cxn ang="0">
                  <a:pos x="114" y="15"/>
                </a:cxn>
                <a:cxn ang="0">
                  <a:pos x="113" y="10"/>
                </a:cxn>
                <a:cxn ang="0">
                  <a:pos x="109" y="15"/>
                </a:cxn>
                <a:cxn ang="0">
                  <a:pos x="108" y="9"/>
                </a:cxn>
                <a:cxn ang="0">
                  <a:pos x="100" y="12"/>
                </a:cxn>
                <a:cxn ang="0">
                  <a:pos x="102" y="8"/>
                </a:cxn>
                <a:cxn ang="0">
                  <a:pos x="106" y="4"/>
                </a:cxn>
                <a:cxn ang="0">
                  <a:pos x="108" y="4"/>
                </a:cxn>
                <a:cxn ang="0">
                  <a:pos x="109" y="2"/>
                </a:cxn>
                <a:cxn ang="0">
                  <a:pos x="66" y="8"/>
                </a:cxn>
                <a:cxn ang="0">
                  <a:pos x="32" y="16"/>
                </a:cxn>
                <a:cxn ang="0">
                  <a:pos x="27" y="21"/>
                </a:cxn>
                <a:cxn ang="0">
                  <a:pos x="24" y="22"/>
                </a:cxn>
                <a:cxn ang="0">
                  <a:pos x="20" y="23"/>
                </a:cxn>
                <a:cxn ang="0">
                  <a:pos x="17" y="28"/>
                </a:cxn>
                <a:cxn ang="0">
                  <a:pos x="3" y="38"/>
                </a:cxn>
              </a:cxnLst>
              <a:rect l="0" t="0" r="r" b="b"/>
              <a:pathLst>
                <a:path w="114" h="51">
                  <a:moveTo>
                    <a:pt x="0" y="40"/>
                  </a:moveTo>
                  <a:lnTo>
                    <a:pt x="0" y="44"/>
                  </a:lnTo>
                  <a:lnTo>
                    <a:pt x="16" y="42"/>
                  </a:lnTo>
                  <a:lnTo>
                    <a:pt x="26" y="37"/>
                  </a:lnTo>
                  <a:lnTo>
                    <a:pt x="44" y="35"/>
                  </a:lnTo>
                  <a:lnTo>
                    <a:pt x="52" y="40"/>
                  </a:lnTo>
                  <a:lnTo>
                    <a:pt x="63" y="38"/>
                  </a:lnTo>
                  <a:lnTo>
                    <a:pt x="81" y="51"/>
                  </a:lnTo>
                  <a:lnTo>
                    <a:pt x="84" y="49"/>
                  </a:lnTo>
                  <a:lnTo>
                    <a:pt x="88" y="49"/>
                  </a:lnTo>
                  <a:lnTo>
                    <a:pt x="89" y="46"/>
                  </a:lnTo>
                  <a:lnTo>
                    <a:pt x="90" y="48"/>
                  </a:lnTo>
                  <a:lnTo>
                    <a:pt x="91" y="42"/>
                  </a:lnTo>
                  <a:lnTo>
                    <a:pt x="93" y="39"/>
                  </a:lnTo>
                  <a:lnTo>
                    <a:pt x="96" y="37"/>
                  </a:lnTo>
                  <a:lnTo>
                    <a:pt x="95" y="36"/>
                  </a:lnTo>
                  <a:lnTo>
                    <a:pt x="95" y="35"/>
                  </a:lnTo>
                  <a:lnTo>
                    <a:pt x="94" y="33"/>
                  </a:lnTo>
                  <a:lnTo>
                    <a:pt x="96" y="35"/>
                  </a:lnTo>
                  <a:lnTo>
                    <a:pt x="95" y="35"/>
                  </a:lnTo>
                  <a:lnTo>
                    <a:pt x="96" y="36"/>
                  </a:lnTo>
                  <a:lnTo>
                    <a:pt x="98" y="35"/>
                  </a:lnTo>
                  <a:lnTo>
                    <a:pt x="98" y="34"/>
                  </a:lnTo>
                  <a:lnTo>
                    <a:pt x="98" y="32"/>
                  </a:lnTo>
                  <a:lnTo>
                    <a:pt x="98" y="32"/>
                  </a:lnTo>
                  <a:lnTo>
                    <a:pt x="99" y="33"/>
                  </a:lnTo>
                  <a:lnTo>
                    <a:pt x="103" y="32"/>
                  </a:lnTo>
                  <a:lnTo>
                    <a:pt x="107" y="32"/>
                  </a:lnTo>
                  <a:lnTo>
                    <a:pt x="109" y="27"/>
                  </a:lnTo>
                  <a:lnTo>
                    <a:pt x="108" y="26"/>
                  </a:lnTo>
                  <a:lnTo>
                    <a:pt x="107" y="27"/>
                  </a:lnTo>
                  <a:lnTo>
                    <a:pt x="106" y="25"/>
                  </a:lnTo>
                  <a:lnTo>
                    <a:pt x="105" y="27"/>
                  </a:lnTo>
                  <a:lnTo>
                    <a:pt x="105" y="28"/>
                  </a:lnTo>
                  <a:lnTo>
                    <a:pt x="104" y="27"/>
                  </a:lnTo>
                  <a:lnTo>
                    <a:pt x="104" y="29"/>
                  </a:lnTo>
                  <a:lnTo>
                    <a:pt x="100" y="29"/>
                  </a:lnTo>
                  <a:lnTo>
                    <a:pt x="98" y="27"/>
                  </a:lnTo>
                  <a:lnTo>
                    <a:pt x="98" y="26"/>
                  </a:lnTo>
                  <a:lnTo>
                    <a:pt x="102" y="28"/>
                  </a:lnTo>
                  <a:lnTo>
                    <a:pt x="105" y="24"/>
                  </a:lnTo>
                  <a:lnTo>
                    <a:pt x="103" y="24"/>
                  </a:lnTo>
                  <a:lnTo>
                    <a:pt x="105" y="22"/>
                  </a:lnTo>
                  <a:lnTo>
                    <a:pt x="103" y="22"/>
                  </a:lnTo>
                  <a:lnTo>
                    <a:pt x="97" y="20"/>
                  </a:lnTo>
                  <a:lnTo>
                    <a:pt x="100" y="19"/>
                  </a:lnTo>
                  <a:lnTo>
                    <a:pt x="103" y="21"/>
                  </a:lnTo>
                  <a:lnTo>
                    <a:pt x="103" y="20"/>
                  </a:lnTo>
                  <a:lnTo>
                    <a:pt x="102" y="18"/>
                  </a:lnTo>
                  <a:lnTo>
                    <a:pt x="103" y="18"/>
                  </a:lnTo>
                  <a:lnTo>
                    <a:pt x="104" y="17"/>
                  </a:lnTo>
                  <a:lnTo>
                    <a:pt x="103" y="19"/>
                  </a:lnTo>
                  <a:lnTo>
                    <a:pt x="104" y="20"/>
                  </a:lnTo>
                  <a:lnTo>
                    <a:pt x="106" y="19"/>
                  </a:lnTo>
                  <a:lnTo>
                    <a:pt x="106" y="21"/>
                  </a:lnTo>
                  <a:lnTo>
                    <a:pt x="108" y="20"/>
                  </a:lnTo>
                  <a:lnTo>
                    <a:pt x="109" y="20"/>
                  </a:lnTo>
                  <a:lnTo>
                    <a:pt x="111" y="18"/>
                  </a:lnTo>
                  <a:lnTo>
                    <a:pt x="112" y="15"/>
                  </a:lnTo>
                  <a:lnTo>
                    <a:pt x="114" y="15"/>
                  </a:lnTo>
                  <a:lnTo>
                    <a:pt x="114" y="13"/>
                  </a:lnTo>
                  <a:lnTo>
                    <a:pt x="113" y="10"/>
                  </a:lnTo>
                  <a:lnTo>
                    <a:pt x="111" y="10"/>
                  </a:lnTo>
                  <a:lnTo>
                    <a:pt x="109" y="15"/>
                  </a:lnTo>
                  <a:lnTo>
                    <a:pt x="108" y="12"/>
                  </a:lnTo>
                  <a:lnTo>
                    <a:pt x="108" y="9"/>
                  </a:lnTo>
                  <a:lnTo>
                    <a:pt x="104" y="11"/>
                  </a:lnTo>
                  <a:lnTo>
                    <a:pt x="100" y="12"/>
                  </a:lnTo>
                  <a:lnTo>
                    <a:pt x="100" y="10"/>
                  </a:lnTo>
                  <a:lnTo>
                    <a:pt x="102" y="8"/>
                  </a:lnTo>
                  <a:lnTo>
                    <a:pt x="108" y="7"/>
                  </a:lnTo>
                  <a:lnTo>
                    <a:pt x="106" y="4"/>
                  </a:lnTo>
                  <a:lnTo>
                    <a:pt x="109" y="6"/>
                  </a:lnTo>
                  <a:lnTo>
                    <a:pt x="108" y="4"/>
                  </a:lnTo>
                  <a:lnTo>
                    <a:pt x="111" y="7"/>
                  </a:lnTo>
                  <a:lnTo>
                    <a:pt x="109" y="2"/>
                  </a:lnTo>
                  <a:lnTo>
                    <a:pt x="107" y="0"/>
                  </a:lnTo>
                  <a:lnTo>
                    <a:pt x="66" y="8"/>
                  </a:lnTo>
                  <a:lnTo>
                    <a:pt x="32" y="12"/>
                  </a:lnTo>
                  <a:lnTo>
                    <a:pt x="32" y="16"/>
                  </a:lnTo>
                  <a:lnTo>
                    <a:pt x="30" y="17"/>
                  </a:lnTo>
                  <a:lnTo>
                    <a:pt x="27" y="21"/>
                  </a:lnTo>
                  <a:lnTo>
                    <a:pt x="26" y="21"/>
                  </a:lnTo>
                  <a:lnTo>
                    <a:pt x="24" y="22"/>
                  </a:lnTo>
                  <a:lnTo>
                    <a:pt x="22" y="24"/>
                  </a:lnTo>
                  <a:lnTo>
                    <a:pt x="20" y="23"/>
                  </a:lnTo>
                  <a:lnTo>
                    <a:pt x="17" y="25"/>
                  </a:lnTo>
                  <a:lnTo>
                    <a:pt x="17" y="28"/>
                  </a:lnTo>
                  <a:lnTo>
                    <a:pt x="4" y="35"/>
                  </a:lnTo>
                  <a:lnTo>
                    <a:pt x="3" y="38"/>
                  </a:lnTo>
                  <a:lnTo>
                    <a:pt x="0" y="4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8" name="Freeform 42">
              <a:extLst>
                <a:ext uri="{FF2B5EF4-FFF2-40B4-BE49-F238E27FC236}">
                  <a16:creationId xmlns:a16="http://schemas.microsoft.com/office/drawing/2014/main" id="{CDDAE118-9DF5-3084-3228-3D06773A9EAE}"/>
                </a:ext>
              </a:extLst>
            </p:cNvPr>
            <p:cNvSpPr>
              <a:spLocks/>
            </p:cNvSpPr>
            <p:nvPr/>
          </p:nvSpPr>
          <p:spPr bwMode="auto">
            <a:xfrm>
              <a:off x="3648075" y="1997075"/>
              <a:ext cx="838200" cy="533400"/>
            </a:xfrm>
            <a:custGeom>
              <a:avLst/>
              <a:gdLst/>
              <a:ahLst/>
              <a:cxnLst>
                <a:cxn ang="0">
                  <a:pos x="0" y="51"/>
                </a:cxn>
                <a:cxn ang="0">
                  <a:pos x="4" y="0"/>
                </a:cxn>
                <a:cxn ang="0">
                  <a:pos x="48" y="3"/>
                </a:cxn>
                <a:cxn ang="0">
                  <a:pos x="81" y="4"/>
                </a:cxn>
                <a:cxn ang="0">
                  <a:pos x="82" y="18"/>
                </a:cxn>
                <a:cxn ang="0">
                  <a:pos x="85" y="30"/>
                </a:cxn>
                <a:cxn ang="0">
                  <a:pos x="85" y="44"/>
                </a:cxn>
                <a:cxn ang="0">
                  <a:pos x="88" y="56"/>
                </a:cxn>
                <a:cxn ang="0">
                  <a:pos x="41" y="54"/>
                </a:cxn>
                <a:cxn ang="0">
                  <a:pos x="0" y="51"/>
                </a:cxn>
              </a:cxnLst>
              <a:rect l="0" t="0" r="r" b="b"/>
              <a:pathLst>
                <a:path w="88" h="56">
                  <a:moveTo>
                    <a:pt x="0" y="51"/>
                  </a:moveTo>
                  <a:lnTo>
                    <a:pt x="4" y="0"/>
                  </a:lnTo>
                  <a:lnTo>
                    <a:pt x="48" y="3"/>
                  </a:lnTo>
                  <a:lnTo>
                    <a:pt x="81" y="4"/>
                  </a:lnTo>
                  <a:lnTo>
                    <a:pt x="82" y="18"/>
                  </a:lnTo>
                  <a:lnTo>
                    <a:pt x="85" y="30"/>
                  </a:lnTo>
                  <a:lnTo>
                    <a:pt x="85" y="44"/>
                  </a:lnTo>
                  <a:lnTo>
                    <a:pt x="88" y="56"/>
                  </a:lnTo>
                  <a:lnTo>
                    <a:pt x="41" y="54"/>
                  </a:lnTo>
                  <a:lnTo>
                    <a:pt x="0" y="5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9" name="Freeform 43">
              <a:extLst>
                <a:ext uri="{FF2B5EF4-FFF2-40B4-BE49-F238E27FC236}">
                  <a16:creationId xmlns:a16="http://schemas.microsoft.com/office/drawing/2014/main" id="{398D08AC-7094-1580-A20B-E0260BF08686}"/>
                </a:ext>
              </a:extLst>
            </p:cNvPr>
            <p:cNvSpPr>
              <a:spLocks/>
            </p:cNvSpPr>
            <p:nvPr/>
          </p:nvSpPr>
          <p:spPr bwMode="auto">
            <a:xfrm>
              <a:off x="5876925" y="3025775"/>
              <a:ext cx="533400" cy="609600"/>
            </a:xfrm>
            <a:custGeom>
              <a:avLst/>
              <a:gdLst/>
              <a:ahLst/>
              <a:cxnLst>
                <a:cxn ang="0">
                  <a:pos x="0" y="12"/>
                </a:cxn>
                <a:cxn ang="0">
                  <a:pos x="5" y="56"/>
                </a:cxn>
                <a:cxn ang="0">
                  <a:pos x="9" y="56"/>
                </a:cxn>
                <a:cxn ang="0">
                  <a:pos x="12" y="57"/>
                </a:cxn>
                <a:cxn ang="0">
                  <a:pos x="13" y="60"/>
                </a:cxn>
                <a:cxn ang="0">
                  <a:pos x="18" y="60"/>
                </a:cxn>
                <a:cxn ang="0">
                  <a:pos x="20" y="62"/>
                </a:cxn>
                <a:cxn ang="0">
                  <a:pos x="26" y="62"/>
                </a:cxn>
                <a:cxn ang="0">
                  <a:pos x="29" y="60"/>
                </a:cxn>
                <a:cxn ang="0">
                  <a:pos x="36" y="64"/>
                </a:cxn>
                <a:cxn ang="0">
                  <a:pos x="40" y="60"/>
                </a:cxn>
                <a:cxn ang="0">
                  <a:pos x="41" y="53"/>
                </a:cxn>
                <a:cxn ang="0">
                  <a:pos x="43" y="55"/>
                </a:cxn>
                <a:cxn ang="0">
                  <a:pos x="45" y="49"/>
                </a:cxn>
                <a:cxn ang="0">
                  <a:pos x="52" y="44"/>
                </a:cxn>
                <a:cxn ang="0">
                  <a:pos x="54" y="41"/>
                </a:cxn>
                <a:cxn ang="0">
                  <a:pos x="56" y="27"/>
                </a:cxn>
                <a:cxn ang="0">
                  <a:pos x="54" y="24"/>
                </a:cxn>
                <a:cxn ang="0">
                  <a:pos x="56" y="23"/>
                </a:cxn>
                <a:cxn ang="0">
                  <a:pos x="53" y="0"/>
                </a:cxn>
                <a:cxn ang="0">
                  <a:pos x="47" y="3"/>
                </a:cxn>
                <a:cxn ang="0">
                  <a:pos x="43" y="5"/>
                </a:cxn>
                <a:cxn ang="0">
                  <a:pos x="41" y="8"/>
                </a:cxn>
                <a:cxn ang="0">
                  <a:pos x="39" y="11"/>
                </a:cxn>
                <a:cxn ang="0">
                  <a:pos x="35" y="11"/>
                </a:cxn>
                <a:cxn ang="0">
                  <a:pos x="31" y="13"/>
                </a:cxn>
                <a:cxn ang="0">
                  <a:pos x="30" y="14"/>
                </a:cxn>
                <a:cxn ang="0">
                  <a:pos x="27" y="12"/>
                </a:cxn>
                <a:cxn ang="0">
                  <a:pos x="24" y="14"/>
                </a:cxn>
                <a:cxn ang="0">
                  <a:pos x="23" y="13"/>
                </a:cxn>
                <a:cxn ang="0">
                  <a:pos x="27" y="12"/>
                </a:cxn>
                <a:cxn ang="0">
                  <a:pos x="26" y="12"/>
                </a:cxn>
                <a:cxn ang="0">
                  <a:pos x="25" y="11"/>
                </a:cxn>
                <a:cxn ang="0">
                  <a:pos x="24" y="12"/>
                </a:cxn>
                <a:cxn ang="0">
                  <a:pos x="19" y="10"/>
                </a:cxn>
                <a:cxn ang="0">
                  <a:pos x="17" y="11"/>
                </a:cxn>
                <a:cxn ang="0">
                  <a:pos x="17" y="9"/>
                </a:cxn>
                <a:cxn ang="0">
                  <a:pos x="0" y="12"/>
                </a:cxn>
              </a:cxnLst>
              <a:rect l="0" t="0" r="r" b="b"/>
              <a:pathLst>
                <a:path w="56" h="64">
                  <a:moveTo>
                    <a:pt x="0" y="12"/>
                  </a:moveTo>
                  <a:lnTo>
                    <a:pt x="5" y="56"/>
                  </a:lnTo>
                  <a:lnTo>
                    <a:pt x="9" y="56"/>
                  </a:lnTo>
                  <a:lnTo>
                    <a:pt x="12" y="57"/>
                  </a:lnTo>
                  <a:lnTo>
                    <a:pt x="13" y="60"/>
                  </a:lnTo>
                  <a:lnTo>
                    <a:pt x="18" y="60"/>
                  </a:lnTo>
                  <a:lnTo>
                    <a:pt x="20" y="62"/>
                  </a:lnTo>
                  <a:lnTo>
                    <a:pt x="26" y="62"/>
                  </a:lnTo>
                  <a:lnTo>
                    <a:pt x="29" y="60"/>
                  </a:lnTo>
                  <a:lnTo>
                    <a:pt x="36" y="64"/>
                  </a:lnTo>
                  <a:lnTo>
                    <a:pt x="40" y="60"/>
                  </a:lnTo>
                  <a:lnTo>
                    <a:pt x="41" y="53"/>
                  </a:lnTo>
                  <a:lnTo>
                    <a:pt x="43" y="55"/>
                  </a:lnTo>
                  <a:lnTo>
                    <a:pt x="45" y="49"/>
                  </a:lnTo>
                  <a:lnTo>
                    <a:pt x="52" y="44"/>
                  </a:lnTo>
                  <a:lnTo>
                    <a:pt x="54" y="41"/>
                  </a:lnTo>
                  <a:lnTo>
                    <a:pt x="56" y="27"/>
                  </a:lnTo>
                  <a:lnTo>
                    <a:pt x="54" y="24"/>
                  </a:lnTo>
                  <a:lnTo>
                    <a:pt x="56" y="23"/>
                  </a:lnTo>
                  <a:lnTo>
                    <a:pt x="53" y="0"/>
                  </a:lnTo>
                  <a:lnTo>
                    <a:pt x="47" y="3"/>
                  </a:lnTo>
                  <a:lnTo>
                    <a:pt x="43" y="5"/>
                  </a:lnTo>
                  <a:lnTo>
                    <a:pt x="41" y="8"/>
                  </a:lnTo>
                  <a:lnTo>
                    <a:pt x="39" y="11"/>
                  </a:lnTo>
                  <a:lnTo>
                    <a:pt x="35" y="11"/>
                  </a:lnTo>
                  <a:lnTo>
                    <a:pt x="31" y="13"/>
                  </a:lnTo>
                  <a:lnTo>
                    <a:pt x="30" y="14"/>
                  </a:lnTo>
                  <a:lnTo>
                    <a:pt x="27" y="12"/>
                  </a:lnTo>
                  <a:lnTo>
                    <a:pt x="24" y="14"/>
                  </a:lnTo>
                  <a:lnTo>
                    <a:pt x="23" y="13"/>
                  </a:lnTo>
                  <a:lnTo>
                    <a:pt x="27" y="12"/>
                  </a:lnTo>
                  <a:lnTo>
                    <a:pt x="26" y="12"/>
                  </a:lnTo>
                  <a:lnTo>
                    <a:pt x="25" y="11"/>
                  </a:lnTo>
                  <a:lnTo>
                    <a:pt x="24" y="12"/>
                  </a:lnTo>
                  <a:lnTo>
                    <a:pt x="19" y="10"/>
                  </a:lnTo>
                  <a:lnTo>
                    <a:pt x="17" y="11"/>
                  </a:lnTo>
                  <a:lnTo>
                    <a:pt x="17" y="9"/>
                  </a:lnTo>
                  <a:lnTo>
                    <a:pt x="0" y="1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0" name="Freeform 44">
              <a:extLst>
                <a:ext uri="{FF2B5EF4-FFF2-40B4-BE49-F238E27FC236}">
                  <a16:creationId xmlns:a16="http://schemas.microsoft.com/office/drawing/2014/main" id="{24719D5C-4E54-034B-3F5D-CA0CFEBB6A25}"/>
                </a:ext>
              </a:extLst>
            </p:cNvPr>
            <p:cNvSpPr>
              <a:spLocks/>
            </p:cNvSpPr>
            <p:nvPr/>
          </p:nvSpPr>
          <p:spPr bwMode="auto">
            <a:xfrm>
              <a:off x="3638550" y="3940175"/>
              <a:ext cx="1104900" cy="571500"/>
            </a:xfrm>
            <a:custGeom>
              <a:avLst/>
              <a:gdLst/>
              <a:ahLst/>
              <a:cxnLst>
                <a:cxn ang="0">
                  <a:pos x="0" y="9"/>
                </a:cxn>
                <a:cxn ang="0">
                  <a:pos x="1" y="0"/>
                </a:cxn>
                <a:cxn ang="0">
                  <a:pos x="14" y="1"/>
                </a:cxn>
                <a:cxn ang="0">
                  <a:pos x="71" y="3"/>
                </a:cxn>
                <a:cxn ang="0">
                  <a:pos x="113" y="3"/>
                </a:cxn>
                <a:cxn ang="0">
                  <a:pos x="113" y="12"/>
                </a:cxn>
                <a:cxn ang="0">
                  <a:pos x="116" y="31"/>
                </a:cxn>
                <a:cxn ang="0">
                  <a:pos x="115" y="60"/>
                </a:cxn>
                <a:cxn ang="0">
                  <a:pos x="112" y="59"/>
                </a:cxn>
                <a:cxn ang="0">
                  <a:pos x="106" y="55"/>
                </a:cxn>
                <a:cxn ang="0">
                  <a:pos x="104" y="56"/>
                </a:cxn>
                <a:cxn ang="0">
                  <a:pos x="96" y="57"/>
                </a:cxn>
                <a:cxn ang="0">
                  <a:pos x="89" y="59"/>
                </a:cxn>
                <a:cxn ang="0">
                  <a:pos x="86" y="57"/>
                </a:cxn>
                <a:cxn ang="0">
                  <a:pos x="82" y="57"/>
                </a:cxn>
                <a:cxn ang="0">
                  <a:pos x="82" y="55"/>
                </a:cxn>
                <a:cxn ang="0">
                  <a:pos x="79" y="57"/>
                </a:cxn>
                <a:cxn ang="0">
                  <a:pos x="79" y="59"/>
                </a:cxn>
                <a:cxn ang="0">
                  <a:pos x="78" y="56"/>
                </a:cxn>
                <a:cxn ang="0">
                  <a:pos x="75" y="58"/>
                </a:cxn>
                <a:cxn ang="0">
                  <a:pos x="71" y="55"/>
                </a:cxn>
                <a:cxn ang="0">
                  <a:pos x="68" y="57"/>
                </a:cxn>
                <a:cxn ang="0">
                  <a:pos x="67" y="56"/>
                </a:cxn>
                <a:cxn ang="0">
                  <a:pos x="65" y="51"/>
                </a:cxn>
                <a:cxn ang="0">
                  <a:pos x="61" y="51"/>
                </a:cxn>
                <a:cxn ang="0">
                  <a:pos x="61" y="52"/>
                </a:cxn>
                <a:cxn ang="0">
                  <a:pos x="58" y="51"/>
                </a:cxn>
                <a:cxn ang="0">
                  <a:pos x="56" y="52"/>
                </a:cxn>
                <a:cxn ang="0">
                  <a:pos x="54" y="50"/>
                </a:cxn>
                <a:cxn ang="0">
                  <a:pos x="50" y="50"/>
                </a:cxn>
                <a:cxn ang="0">
                  <a:pos x="50" y="48"/>
                </a:cxn>
                <a:cxn ang="0">
                  <a:pos x="48" y="46"/>
                </a:cxn>
                <a:cxn ang="0">
                  <a:pos x="47" y="47"/>
                </a:cxn>
                <a:cxn ang="0">
                  <a:pos x="43" y="47"/>
                </a:cxn>
                <a:cxn ang="0">
                  <a:pos x="39" y="44"/>
                </a:cxn>
                <a:cxn ang="0">
                  <a:pos x="41" y="11"/>
                </a:cxn>
                <a:cxn ang="0">
                  <a:pos x="0" y="9"/>
                </a:cxn>
              </a:cxnLst>
              <a:rect l="0" t="0" r="r" b="b"/>
              <a:pathLst>
                <a:path w="116" h="60">
                  <a:moveTo>
                    <a:pt x="0" y="9"/>
                  </a:moveTo>
                  <a:lnTo>
                    <a:pt x="1" y="0"/>
                  </a:lnTo>
                  <a:lnTo>
                    <a:pt x="14" y="1"/>
                  </a:lnTo>
                  <a:lnTo>
                    <a:pt x="71" y="3"/>
                  </a:lnTo>
                  <a:lnTo>
                    <a:pt x="113" y="3"/>
                  </a:lnTo>
                  <a:lnTo>
                    <a:pt x="113" y="12"/>
                  </a:lnTo>
                  <a:lnTo>
                    <a:pt x="116" y="31"/>
                  </a:lnTo>
                  <a:lnTo>
                    <a:pt x="115" y="60"/>
                  </a:lnTo>
                  <a:lnTo>
                    <a:pt x="112" y="59"/>
                  </a:lnTo>
                  <a:lnTo>
                    <a:pt x="106" y="55"/>
                  </a:lnTo>
                  <a:lnTo>
                    <a:pt x="104" y="56"/>
                  </a:lnTo>
                  <a:lnTo>
                    <a:pt x="96" y="57"/>
                  </a:lnTo>
                  <a:lnTo>
                    <a:pt x="89" y="59"/>
                  </a:lnTo>
                  <a:lnTo>
                    <a:pt x="86" y="57"/>
                  </a:lnTo>
                  <a:lnTo>
                    <a:pt x="82" y="57"/>
                  </a:lnTo>
                  <a:lnTo>
                    <a:pt x="82" y="55"/>
                  </a:lnTo>
                  <a:lnTo>
                    <a:pt x="79" y="57"/>
                  </a:lnTo>
                  <a:lnTo>
                    <a:pt x="79" y="59"/>
                  </a:lnTo>
                  <a:lnTo>
                    <a:pt x="78" y="56"/>
                  </a:lnTo>
                  <a:lnTo>
                    <a:pt x="75" y="58"/>
                  </a:lnTo>
                  <a:lnTo>
                    <a:pt x="71" y="55"/>
                  </a:lnTo>
                  <a:lnTo>
                    <a:pt x="68" y="57"/>
                  </a:lnTo>
                  <a:lnTo>
                    <a:pt x="67" y="56"/>
                  </a:lnTo>
                  <a:lnTo>
                    <a:pt x="65" y="51"/>
                  </a:lnTo>
                  <a:lnTo>
                    <a:pt x="61" y="51"/>
                  </a:lnTo>
                  <a:lnTo>
                    <a:pt x="61" y="52"/>
                  </a:lnTo>
                  <a:lnTo>
                    <a:pt x="58" y="51"/>
                  </a:lnTo>
                  <a:lnTo>
                    <a:pt x="56" y="52"/>
                  </a:lnTo>
                  <a:lnTo>
                    <a:pt x="54" y="50"/>
                  </a:lnTo>
                  <a:lnTo>
                    <a:pt x="50" y="50"/>
                  </a:lnTo>
                  <a:lnTo>
                    <a:pt x="50" y="48"/>
                  </a:lnTo>
                  <a:lnTo>
                    <a:pt x="48" y="46"/>
                  </a:lnTo>
                  <a:lnTo>
                    <a:pt x="47" y="47"/>
                  </a:lnTo>
                  <a:lnTo>
                    <a:pt x="43" y="47"/>
                  </a:lnTo>
                  <a:lnTo>
                    <a:pt x="39" y="44"/>
                  </a:lnTo>
                  <a:lnTo>
                    <a:pt x="41" y="11"/>
                  </a:lnTo>
                  <a:lnTo>
                    <a:pt x="0" y="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1" name="Freeform 45">
              <a:extLst>
                <a:ext uri="{FF2B5EF4-FFF2-40B4-BE49-F238E27FC236}">
                  <a16:creationId xmlns:a16="http://schemas.microsoft.com/office/drawing/2014/main" id="{61AA1FBA-1C97-E1EC-DB9D-71A0F67F7EB3}"/>
                </a:ext>
              </a:extLst>
            </p:cNvPr>
            <p:cNvSpPr>
              <a:spLocks/>
            </p:cNvSpPr>
            <p:nvPr/>
          </p:nvSpPr>
          <p:spPr bwMode="auto">
            <a:xfrm>
              <a:off x="1238250" y="2006600"/>
              <a:ext cx="1019175" cy="866775"/>
            </a:xfrm>
            <a:custGeom>
              <a:avLst/>
              <a:gdLst/>
              <a:ahLst/>
              <a:cxnLst>
                <a:cxn ang="0">
                  <a:pos x="0" y="68"/>
                </a:cxn>
                <a:cxn ang="0">
                  <a:pos x="2" y="52"/>
                </a:cxn>
                <a:cxn ang="0">
                  <a:pos x="10" y="38"/>
                </a:cxn>
                <a:cxn ang="0">
                  <a:pos x="23" y="0"/>
                </a:cxn>
                <a:cxn ang="0">
                  <a:pos x="30" y="2"/>
                </a:cxn>
                <a:cxn ang="0">
                  <a:pos x="30" y="4"/>
                </a:cxn>
                <a:cxn ang="0">
                  <a:pos x="32" y="4"/>
                </a:cxn>
                <a:cxn ang="0">
                  <a:pos x="36" y="11"/>
                </a:cxn>
                <a:cxn ang="0">
                  <a:pos x="35" y="13"/>
                </a:cxn>
                <a:cxn ang="0">
                  <a:pos x="40" y="17"/>
                </a:cxn>
                <a:cxn ang="0">
                  <a:pos x="49" y="17"/>
                </a:cxn>
                <a:cxn ang="0">
                  <a:pos x="56" y="20"/>
                </a:cxn>
                <a:cxn ang="0">
                  <a:pos x="59" y="19"/>
                </a:cxn>
                <a:cxn ang="0">
                  <a:pos x="80" y="20"/>
                </a:cxn>
                <a:cxn ang="0">
                  <a:pos x="103" y="25"/>
                </a:cxn>
                <a:cxn ang="0">
                  <a:pos x="104" y="28"/>
                </a:cxn>
                <a:cxn ang="0">
                  <a:pos x="107" y="33"/>
                </a:cxn>
                <a:cxn ang="0">
                  <a:pos x="103" y="38"/>
                </a:cxn>
                <a:cxn ang="0">
                  <a:pos x="99" y="45"/>
                </a:cxn>
                <a:cxn ang="0">
                  <a:pos x="94" y="49"/>
                </a:cxn>
                <a:cxn ang="0">
                  <a:pos x="94" y="53"/>
                </a:cxn>
                <a:cxn ang="0">
                  <a:pos x="96" y="56"/>
                </a:cxn>
                <a:cxn ang="0">
                  <a:pos x="93" y="64"/>
                </a:cxn>
                <a:cxn ang="0">
                  <a:pos x="87" y="91"/>
                </a:cxn>
                <a:cxn ang="0">
                  <a:pos x="51" y="82"/>
                </a:cxn>
                <a:cxn ang="0">
                  <a:pos x="0" y="68"/>
                </a:cxn>
              </a:cxnLst>
              <a:rect l="0" t="0" r="r" b="b"/>
              <a:pathLst>
                <a:path w="107" h="91">
                  <a:moveTo>
                    <a:pt x="0" y="68"/>
                  </a:moveTo>
                  <a:lnTo>
                    <a:pt x="2" y="52"/>
                  </a:lnTo>
                  <a:lnTo>
                    <a:pt x="10" y="38"/>
                  </a:lnTo>
                  <a:lnTo>
                    <a:pt x="23" y="0"/>
                  </a:lnTo>
                  <a:lnTo>
                    <a:pt x="30" y="2"/>
                  </a:lnTo>
                  <a:lnTo>
                    <a:pt x="30" y="4"/>
                  </a:lnTo>
                  <a:lnTo>
                    <a:pt x="32" y="4"/>
                  </a:lnTo>
                  <a:lnTo>
                    <a:pt x="36" y="11"/>
                  </a:lnTo>
                  <a:lnTo>
                    <a:pt x="35" y="13"/>
                  </a:lnTo>
                  <a:lnTo>
                    <a:pt x="40" y="17"/>
                  </a:lnTo>
                  <a:lnTo>
                    <a:pt x="49" y="17"/>
                  </a:lnTo>
                  <a:lnTo>
                    <a:pt x="56" y="20"/>
                  </a:lnTo>
                  <a:lnTo>
                    <a:pt x="59" y="19"/>
                  </a:lnTo>
                  <a:lnTo>
                    <a:pt x="80" y="20"/>
                  </a:lnTo>
                  <a:lnTo>
                    <a:pt x="103" y="25"/>
                  </a:lnTo>
                  <a:lnTo>
                    <a:pt x="104" y="28"/>
                  </a:lnTo>
                  <a:lnTo>
                    <a:pt x="107" y="33"/>
                  </a:lnTo>
                  <a:lnTo>
                    <a:pt x="103" y="38"/>
                  </a:lnTo>
                  <a:lnTo>
                    <a:pt x="99" y="45"/>
                  </a:lnTo>
                  <a:lnTo>
                    <a:pt x="94" y="49"/>
                  </a:lnTo>
                  <a:lnTo>
                    <a:pt x="94" y="53"/>
                  </a:lnTo>
                  <a:lnTo>
                    <a:pt x="96" y="56"/>
                  </a:lnTo>
                  <a:lnTo>
                    <a:pt x="93" y="64"/>
                  </a:lnTo>
                  <a:lnTo>
                    <a:pt x="87" y="91"/>
                  </a:lnTo>
                  <a:lnTo>
                    <a:pt x="51" y="82"/>
                  </a:lnTo>
                  <a:lnTo>
                    <a:pt x="0" y="68"/>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2" name="Freeform 46">
              <a:extLst>
                <a:ext uri="{FF2B5EF4-FFF2-40B4-BE49-F238E27FC236}">
                  <a16:creationId xmlns:a16="http://schemas.microsoft.com/office/drawing/2014/main" id="{07A26BAF-7EB7-E300-DA71-E3615FFBEF16}"/>
                </a:ext>
              </a:extLst>
            </p:cNvPr>
            <p:cNvSpPr>
              <a:spLocks/>
            </p:cNvSpPr>
            <p:nvPr/>
          </p:nvSpPr>
          <p:spPr bwMode="auto">
            <a:xfrm>
              <a:off x="6381750" y="2911475"/>
              <a:ext cx="733425" cy="476250"/>
            </a:xfrm>
            <a:custGeom>
              <a:avLst/>
              <a:gdLst/>
              <a:ahLst/>
              <a:cxnLst>
                <a:cxn ang="0">
                  <a:pos x="0" y="12"/>
                </a:cxn>
                <a:cxn ang="0">
                  <a:pos x="3" y="35"/>
                </a:cxn>
                <a:cxn ang="0">
                  <a:pos x="6" y="50"/>
                </a:cxn>
                <a:cxn ang="0">
                  <a:pos x="19" y="48"/>
                </a:cxn>
                <a:cxn ang="0">
                  <a:pos x="66" y="39"/>
                </a:cxn>
                <a:cxn ang="0">
                  <a:pos x="67" y="37"/>
                </a:cxn>
                <a:cxn ang="0">
                  <a:pos x="70" y="37"/>
                </a:cxn>
                <a:cxn ang="0">
                  <a:pos x="73" y="35"/>
                </a:cxn>
                <a:cxn ang="0">
                  <a:pos x="75" y="31"/>
                </a:cxn>
                <a:cxn ang="0">
                  <a:pos x="77" y="29"/>
                </a:cxn>
                <a:cxn ang="0">
                  <a:pos x="70" y="23"/>
                </a:cxn>
                <a:cxn ang="0">
                  <a:pos x="69" y="17"/>
                </a:cxn>
                <a:cxn ang="0">
                  <a:pos x="73" y="9"/>
                </a:cxn>
                <a:cxn ang="0">
                  <a:pos x="68" y="6"/>
                </a:cxn>
                <a:cxn ang="0">
                  <a:pos x="66" y="2"/>
                </a:cxn>
                <a:cxn ang="0">
                  <a:pos x="62" y="0"/>
                </a:cxn>
                <a:cxn ang="0">
                  <a:pos x="11" y="10"/>
                </a:cxn>
                <a:cxn ang="0">
                  <a:pos x="8" y="6"/>
                </a:cxn>
                <a:cxn ang="0">
                  <a:pos x="0" y="12"/>
                </a:cxn>
              </a:cxnLst>
              <a:rect l="0" t="0" r="r" b="b"/>
              <a:pathLst>
                <a:path w="77" h="50">
                  <a:moveTo>
                    <a:pt x="0" y="12"/>
                  </a:moveTo>
                  <a:lnTo>
                    <a:pt x="3" y="35"/>
                  </a:lnTo>
                  <a:lnTo>
                    <a:pt x="6" y="50"/>
                  </a:lnTo>
                  <a:lnTo>
                    <a:pt x="19" y="48"/>
                  </a:lnTo>
                  <a:lnTo>
                    <a:pt x="66" y="39"/>
                  </a:lnTo>
                  <a:lnTo>
                    <a:pt x="67" y="37"/>
                  </a:lnTo>
                  <a:lnTo>
                    <a:pt x="70" y="37"/>
                  </a:lnTo>
                  <a:lnTo>
                    <a:pt x="73" y="35"/>
                  </a:lnTo>
                  <a:lnTo>
                    <a:pt x="75" y="31"/>
                  </a:lnTo>
                  <a:lnTo>
                    <a:pt x="77" y="29"/>
                  </a:lnTo>
                  <a:lnTo>
                    <a:pt x="70" y="23"/>
                  </a:lnTo>
                  <a:lnTo>
                    <a:pt x="69" y="17"/>
                  </a:lnTo>
                  <a:lnTo>
                    <a:pt x="73" y="9"/>
                  </a:lnTo>
                  <a:lnTo>
                    <a:pt x="68" y="6"/>
                  </a:lnTo>
                  <a:lnTo>
                    <a:pt x="66" y="2"/>
                  </a:lnTo>
                  <a:lnTo>
                    <a:pt x="62" y="0"/>
                  </a:lnTo>
                  <a:lnTo>
                    <a:pt x="11" y="10"/>
                  </a:lnTo>
                  <a:lnTo>
                    <a:pt x="8" y="6"/>
                  </a:lnTo>
                  <a:lnTo>
                    <a:pt x="0" y="1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3" name="Freeform 47">
              <a:extLst>
                <a:ext uri="{FF2B5EF4-FFF2-40B4-BE49-F238E27FC236}">
                  <a16:creationId xmlns:a16="http://schemas.microsoft.com/office/drawing/2014/main" id="{186A34C7-4576-D8FA-250F-22DC6E03C326}"/>
                </a:ext>
              </a:extLst>
            </p:cNvPr>
            <p:cNvSpPr>
              <a:spLocks/>
            </p:cNvSpPr>
            <p:nvPr/>
          </p:nvSpPr>
          <p:spPr bwMode="auto">
            <a:xfrm>
              <a:off x="7391400" y="2806700"/>
              <a:ext cx="104775" cy="123825"/>
            </a:xfrm>
            <a:custGeom>
              <a:avLst/>
              <a:gdLst/>
              <a:ahLst/>
              <a:cxnLst>
                <a:cxn ang="0">
                  <a:pos x="0" y="1"/>
                </a:cxn>
                <a:cxn ang="0">
                  <a:pos x="3" y="12"/>
                </a:cxn>
                <a:cxn ang="0">
                  <a:pos x="3" y="13"/>
                </a:cxn>
                <a:cxn ang="0">
                  <a:pos x="7" y="10"/>
                </a:cxn>
                <a:cxn ang="0">
                  <a:pos x="6" y="7"/>
                </a:cxn>
                <a:cxn ang="0">
                  <a:pos x="7" y="5"/>
                </a:cxn>
                <a:cxn ang="0">
                  <a:pos x="8" y="6"/>
                </a:cxn>
                <a:cxn ang="0">
                  <a:pos x="8" y="9"/>
                </a:cxn>
                <a:cxn ang="0">
                  <a:pos x="9" y="9"/>
                </a:cxn>
                <a:cxn ang="0">
                  <a:pos x="11" y="6"/>
                </a:cxn>
                <a:cxn ang="0">
                  <a:pos x="9" y="4"/>
                </a:cxn>
                <a:cxn ang="0">
                  <a:pos x="7" y="3"/>
                </a:cxn>
                <a:cxn ang="0">
                  <a:pos x="5" y="0"/>
                </a:cxn>
                <a:cxn ang="0">
                  <a:pos x="4" y="0"/>
                </a:cxn>
                <a:cxn ang="0">
                  <a:pos x="0" y="1"/>
                </a:cxn>
              </a:cxnLst>
              <a:rect l="0" t="0" r="r" b="b"/>
              <a:pathLst>
                <a:path w="11" h="13">
                  <a:moveTo>
                    <a:pt x="0" y="1"/>
                  </a:moveTo>
                  <a:lnTo>
                    <a:pt x="3" y="12"/>
                  </a:lnTo>
                  <a:lnTo>
                    <a:pt x="3" y="13"/>
                  </a:lnTo>
                  <a:lnTo>
                    <a:pt x="7" y="10"/>
                  </a:lnTo>
                  <a:lnTo>
                    <a:pt x="6" y="7"/>
                  </a:lnTo>
                  <a:lnTo>
                    <a:pt x="7" y="5"/>
                  </a:lnTo>
                  <a:lnTo>
                    <a:pt x="8" y="6"/>
                  </a:lnTo>
                  <a:lnTo>
                    <a:pt x="8" y="9"/>
                  </a:lnTo>
                  <a:lnTo>
                    <a:pt x="9" y="9"/>
                  </a:lnTo>
                  <a:lnTo>
                    <a:pt x="11" y="6"/>
                  </a:lnTo>
                  <a:lnTo>
                    <a:pt x="9" y="4"/>
                  </a:lnTo>
                  <a:lnTo>
                    <a:pt x="7" y="3"/>
                  </a:lnTo>
                  <a:lnTo>
                    <a:pt x="5" y="0"/>
                  </a:lnTo>
                  <a:lnTo>
                    <a:pt x="4" y="0"/>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4" name="Freeform 48">
              <a:extLst>
                <a:ext uri="{FF2B5EF4-FFF2-40B4-BE49-F238E27FC236}">
                  <a16:creationId xmlns:a16="http://schemas.microsoft.com/office/drawing/2014/main" id="{FF97E909-A27F-E132-717F-EA4C556D9C2F}"/>
                </a:ext>
              </a:extLst>
            </p:cNvPr>
            <p:cNvSpPr>
              <a:spLocks/>
            </p:cNvSpPr>
            <p:nvPr/>
          </p:nvSpPr>
          <p:spPr bwMode="auto">
            <a:xfrm>
              <a:off x="6191250" y="4130675"/>
              <a:ext cx="647700" cy="495300"/>
            </a:xfrm>
            <a:custGeom>
              <a:avLst/>
              <a:gdLst/>
              <a:ahLst/>
              <a:cxnLst>
                <a:cxn ang="0">
                  <a:pos x="0" y="12"/>
                </a:cxn>
                <a:cxn ang="0">
                  <a:pos x="3" y="7"/>
                </a:cxn>
                <a:cxn ang="0">
                  <a:pos x="13" y="2"/>
                </a:cxn>
                <a:cxn ang="0">
                  <a:pos x="31" y="0"/>
                </a:cxn>
                <a:cxn ang="0">
                  <a:pos x="39" y="5"/>
                </a:cxn>
                <a:cxn ang="0">
                  <a:pos x="50" y="3"/>
                </a:cxn>
                <a:cxn ang="0">
                  <a:pos x="68" y="16"/>
                </a:cxn>
                <a:cxn ang="0">
                  <a:pos x="63" y="22"/>
                </a:cxn>
                <a:cxn ang="0">
                  <a:pos x="60" y="26"/>
                </a:cxn>
                <a:cxn ang="0">
                  <a:pos x="61" y="30"/>
                </a:cxn>
                <a:cxn ang="0">
                  <a:pos x="56" y="34"/>
                </a:cxn>
                <a:cxn ang="0">
                  <a:pos x="52" y="40"/>
                </a:cxn>
                <a:cxn ang="0">
                  <a:pos x="47" y="43"/>
                </a:cxn>
                <a:cxn ang="0">
                  <a:pos x="45" y="43"/>
                </a:cxn>
                <a:cxn ang="0">
                  <a:pos x="44" y="47"/>
                </a:cxn>
                <a:cxn ang="0">
                  <a:pos x="41" y="45"/>
                </a:cxn>
                <a:cxn ang="0">
                  <a:pos x="44" y="48"/>
                </a:cxn>
                <a:cxn ang="0">
                  <a:pos x="41" y="52"/>
                </a:cxn>
                <a:cxn ang="0">
                  <a:pos x="39" y="51"/>
                </a:cxn>
                <a:cxn ang="0">
                  <a:pos x="37" y="49"/>
                </a:cxn>
                <a:cxn ang="0">
                  <a:pos x="34" y="44"/>
                </a:cxn>
                <a:cxn ang="0">
                  <a:pos x="32" y="44"/>
                </a:cxn>
                <a:cxn ang="0">
                  <a:pos x="29" y="37"/>
                </a:cxn>
                <a:cxn ang="0">
                  <a:pos x="24" y="34"/>
                </a:cxn>
                <a:cxn ang="0">
                  <a:pos x="21" y="29"/>
                </a:cxn>
                <a:cxn ang="0">
                  <a:pos x="13" y="23"/>
                </a:cxn>
                <a:cxn ang="0">
                  <a:pos x="9" y="18"/>
                </a:cxn>
                <a:cxn ang="0">
                  <a:pos x="0" y="12"/>
                </a:cxn>
              </a:cxnLst>
              <a:rect l="0" t="0" r="r" b="b"/>
              <a:pathLst>
                <a:path w="68" h="52">
                  <a:moveTo>
                    <a:pt x="0" y="12"/>
                  </a:moveTo>
                  <a:lnTo>
                    <a:pt x="3" y="7"/>
                  </a:lnTo>
                  <a:lnTo>
                    <a:pt x="13" y="2"/>
                  </a:lnTo>
                  <a:lnTo>
                    <a:pt x="31" y="0"/>
                  </a:lnTo>
                  <a:lnTo>
                    <a:pt x="39" y="5"/>
                  </a:lnTo>
                  <a:lnTo>
                    <a:pt x="50" y="3"/>
                  </a:lnTo>
                  <a:lnTo>
                    <a:pt x="68" y="16"/>
                  </a:lnTo>
                  <a:lnTo>
                    <a:pt x="63" y="22"/>
                  </a:lnTo>
                  <a:lnTo>
                    <a:pt x="60" y="26"/>
                  </a:lnTo>
                  <a:lnTo>
                    <a:pt x="61" y="30"/>
                  </a:lnTo>
                  <a:lnTo>
                    <a:pt x="56" y="34"/>
                  </a:lnTo>
                  <a:lnTo>
                    <a:pt x="52" y="40"/>
                  </a:lnTo>
                  <a:lnTo>
                    <a:pt x="47" y="43"/>
                  </a:lnTo>
                  <a:lnTo>
                    <a:pt x="45" y="43"/>
                  </a:lnTo>
                  <a:lnTo>
                    <a:pt x="44" y="47"/>
                  </a:lnTo>
                  <a:lnTo>
                    <a:pt x="41" y="45"/>
                  </a:lnTo>
                  <a:lnTo>
                    <a:pt x="44" y="48"/>
                  </a:lnTo>
                  <a:lnTo>
                    <a:pt x="41" y="52"/>
                  </a:lnTo>
                  <a:lnTo>
                    <a:pt x="39" y="51"/>
                  </a:lnTo>
                  <a:lnTo>
                    <a:pt x="37" y="49"/>
                  </a:lnTo>
                  <a:lnTo>
                    <a:pt x="34" y="44"/>
                  </a:lnTo>
                  <a:lnTo>
                    <a:pt x="32" y="44"/>
                  </a:lnTo>
                  <a:lnTo>
                    <a:pt x="29" y="37"/>
                  </a:lnTo>
                  <a:lnTo>
                    <a:pt x="24" y="34"/>
                  </a:lnTo>
                  <a:lnTo>
                    <a:pt x="21" y="29"/>
                  </a:lnTo>
                  <a:lnTo>
                    <a:pt x="13" y="23"/>
                  </a:lnTo>
                  <a:lnTo>
                    <a:pt x="9" y="18"/>
                  </a:lnTo>
                  <a:lnTo>
                    <a:pt x="0" y="1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5" name="Freeform 49">
              <a:extLst>
                <a:ext uri="{FF2B5EF4-FFF2-40B4-BE49-F238E27FC236}">
                  <a16:creationId xmlns:a16="http://schemas.microsoft.com/office/drawing/2014/main" id="{B664EC00-75C3-397D-17CC-C5A458A34A8B}"/>
                </a:ext>
              </a:extLst>
            </p:cNvPr>
            <p:cNvSpPr>
              <a:spLocks/>
            </p:cNvSpPr>
            <p:nvPr/>
          </p:nvSpPr>
          <p:spPr bwMode="auto">
            <a:xfrm>
              <a:off x="3600450" y="2482850"/>
              <a:ext cx="895350" cy="609600"/>
            </a:xfrm>
            <a:custGeom>
              <a:avLst/>
              <a:gdLst/>
              <a:ahLst/>
              <a:cxnLst>
                <a:cxn ang="0">
                  <a:pos x="0" y="50"/>
                </a:cxn>
                <a:cxn ang="0">
                  <a:pos x="3" y="16"/>
                </a:cxn>
                <a:cxn ang="0">
                  <a:pos x="5" y="0"/>
                </a:cxn>
                <a:cxn ang="0">
                  <a:pos x="46" y="3"/>
                </a:cxn>
                <a:cxn ang="0">
                  <a:pos x="93" y="5"/>
                </a:cxn>
                <a:cxn ang="0">
                  <a:pos x="90" y="11"/>
                </a:cxn>
                <a:cxn ang="0">
                  <a:pos x="94" y="15"/>
                </a:cxn>
                <a:cxn ang="0">
                  <a:pos x="94" y="46"/>
                </a:cxn>
                <a:cxn ang="0">
                  <a:pos x="92" y="46"/>
                </a:cxn>
                <a:cxn ang="0">
                  <a:pos x="92" y="50"/>
                </a:cxn>
                <a:cxn ang="0">
                  <a:pos x="94" y="53"/>
                </a:cxn>
                <a:cxn ang="0">
                  <a:pos x="93" y="56"/>
                </a:cxn>
                <a:cxn ang="0">
                  <a:pos x="94" y="64"/>
                </a:cxn>
                <a:cxn ang="0">
                  <a:pos x="91" y="63"/>
                </a:cxn>
                <a:cxn ang="0">
                  <a:pos x="89" y="60"/>
                </a:cxn>
                <a:cxn ang="0">
                  <a:pos x="85" y="58"/>
                </a:cxn>
                <a:cxn ang="0">
                  <a:pos x="81" y="57"/>
                </a:cxn>
                <a:cxn ang="0">
                  <a:pos x="73" y="57"/>
                </a:cxn>
                <a:cxn ang="0">
                  <a:pos x="68" y="54"/>
                </a:cxn>
                <a:cxn ang="0">
                  <a:pos x="0" y="50"/>
                </a:cxn>
              </a:cxnLst>
              <a:rect l="0" t="0" r="r" b="b"/>
              <a:pathLst>
                <a:path w="94" h="64">
                  <a:moveTo>
                    <a:pt x="0" y="50"/>
                  </a:moveTo>
                  <a:lnTo>
                    <a:pt x="3" y="16"/>
                  </a:lnTo>
                  <a:lnTo>
                    <a:pt x="5" y="0"/>
                  </a:lnTo>
                  <a:lnTo>
                    <a:pt x="46" y="3"/>
                  </a:lnTo>
                  <a:lnTo>
                    <a:pt x="93" y="5"/>
                  </a:lnTo>
                  <a:lnTo>
                    <a:pt x="90" y="11"/>
                  </a:lnTo>
                  <a:lnTo>
                    <a:pt x="94" y="15"/>
                  </a:lnTo>
                  <a:lnTo>
                    <a:pt x="94" y="46"/>
                  </a:lnTo>
                  <a:lnTo>
                    <a:pt x="92" y="46"/>
                  </a:lnTo>
                  <a:lnTo>
                    <a:pt x="92" y="50"/>
                  </a:lnTo>
                  <a:lnTo>
                    <a:pt x="94" y="53"/>
                  </a:lnTo>
                  <a:lnTo>
                    <a:pt x="93" y="56"/>
                  </a:lnTo>
                  <a:lnTo>
                    <a:pt x="94" y="64"/>
                  </a:lnTo>
                  <a:lnTo>
                    <a:pt x="91" y="63"/>
                  </a:lnTo>
                  <a:lnTo>
                    <a:pt x="89" y="60"/>
                  </a:lnTo>
                  <a:lnTo>
                    <a:pt x="85" y="58"/>
                  </a:lnTo>
                  <a:lnTo>
                    <a:pt x="81" y="57"/>
                  </a:lnTo>
                  <a:lnTo>
                    <a:pt x="73" y="57"/>
                  </a:lnTo>
                  <a:lnTo>
                    <a:pt x="68" y="54"/>
                  </a:lnTo>
                  <a:lnTo>
                    <a:pt x="0" y="5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6" name="Freeform 50">
              <a:extLst>
                <a:ext uri="{FF2B5EF4-FFF2-40B4-BE49-F238E27FC236}">
                  <a16:creationId xmlns:a16="http://schemas.microsoft.com/office/drawing/2014/main" id="{AD8C5067-3F38-E1E0-1244-A89236F26F15}"/>
                </a:ext>
              </a:extLst>
            </p:cNvPr>
            <p:cNvSpPr>
              <a:spLocks/>
            </p:cNvSpPr>
            <p:nvPr/>
          </p:nvSpPr>
          <p:spPr bwMode="auto">
            <a:xfrm>
              <a:off x="5286375" y="3911600"/>
              <a:ext cx="1085850" cy="371475"/>
            </a:xfrm>
            <a:custGeom>
              <a:avLst/>
              <a:gdLst/>
              <a:ahLst/>
              <a:cxnLst>
                <a:cxn ang="0">
                  <a:pos x="0" y="39"/>
                </a:cxn>
                <a:cxn ang="0">
                  <a:pos x="2" y="32"/>
                </a:cxn>
                <a:cxn ang="0">
                  <a:pos x="1" y="31"/>
                </a:cxn>
                <a:cxn ang="0">
                  <a:pos x="4" y="29"/>
                </a:cxn>
                <a:cxn ang="0">
                  <a:pos x="8" y="22"/>
                </a:cxn>
                <a:cxn ang="0">
                  <a:pos x="7" y="21"/>
                </a:cxn>
                <a:cxn ang="0">
                  <a:pos x="8" y="18"/>
                </a:cxn>
                <a:cxn ang="0">
                  <a:pos x="8" y="15"/>
                </a:cxn>
                <a:cxn ang="0">
                  <a:pos x="10" y="12"/>
                </a:cxn>
                <a:cxn ang="0">
                  <a:pos x="28" y="11"/>
                </a:cxn>
                <a:cxn ang="0">
                  <a:pos x="28" y="8"/>
                </a:cxn>
                <a:cxn ang="0">
                  <a:pos x="34" y="9"/>
                </a:cxn>
                <a:cxn ang="0">
                  <a:pos x="87" y="4"/>
                </a:cxn>
                <a:cxn ang="0">
                  <a:pos x="114" y="0"/>
                </a:cxn>
                <a:cxn ang="0">
                  <a:pos x="114" y="4"/>
                </a:cxn>
                <a:cxn ang="0">
                  <a:pos x="112" y="5"/>
                </a:cxn>
                <a:cxn ang="0">
                  <a:pos x="109" y="9"/>
                </a:cxn>
                <a:cxn ang="0">
                  <a:pos x="108" y="9"/>
                </a:cxn>
                <a:cxn ang="0">
                  <a:pos x="106" y="10"/>
                </a:cxn>
                <a:cxn ang="0">
                  <a:pos x="104" y="12"/>
                </a:cxn>
                <a:cxn ang="0">
                  <a:pos x="102" y="11"/>
                </a:cxn>
                <a:cxn ang="0">
                  <a:pos x="99" y="13"/>
                </a:cxn>
                <a:cxn ang="0">
                  <a:pos x="99" y="16"/>
                </a:cxn>
                <a:cxn ang="0">
                  <a:pos x="86" y="23"/>
                </a:cxn>
                <a:cxn ang="0">
                  <a:pos x="85" y="26"/>
                </a:cxn>
                <a:cxn ang="0">
                  <a:pos x="82" y="28"/>
                </a:cxn>
                <a:cxn ang="0">
                  <a:pos x="82" y="32"/>
                </a:cxn>
                <a:cxn ang="0">
                  <a:pos x="64" y="34"/>
                </a:cxn>
                <a:cxn ang="0">
                  <a:pos x="29" y="37"/>
                </a:cxn>
                <a:cxn ang="0">
                  <a:pos x="0" y="39"/>
                </a:cxn>
              </a:cxnLst>
              <a:rect l="0" t="0" r="r" b="b"/>
              <a:pathLst>
                <a:path w="114" h="39">
                  <a:moveTo>
                    <a:pt x="0" y="39"/>
                  </a:moveTo>
                  <a:lnTo>
                    <a:pt x="2" y="32"/>
                  </a:lnTo>
                  <a:lnTo>
                    <a:pt x="1" y="31"/>
                  </a:lnTo>
                  <a:lnTo>
                    <a:pt x="4" y="29"/>
                  </a:lnTo>
                  <a:lnTo>
                    <a:pt x="8" y="22"/>
                  </a:lnTo>
                  <a:lnTo>
                    <a:pt x="7" y="21"/>
                  </a:lnTo>
                  <a:lnTo>
                    <a:pt x="8" y="18"/>
                  </a:lnTo>
                  <a:lnTo>
                    <a:pt x="8" y="15"/>
                  </a:lnTo>
                  <a:lnTo>
                    <a:pt x="10" y="12"/>
                  </a:lnTo>
                  <a:lnTo>
                    <a:pt x="28" y="11"/>
                  </a:lnTo>
                  <a:lnTo>
                    <a:pt x="28" y="8"/>
                  </a:lnTo>
                  <a:lnTo>
                    <a:pt x="34" y="9"/>
                  </a:lnTo>
                  <a:lnTo>
                    <a:pt x="87" y="4"/>
                  </a:lnTo>
                  <a:lnTo>
                    <a:pt x="114" y="0"/>
                  </a:lnTo>
                  <a:lnTo>
                    <a:pt x="114" y="4"/>
                  </a:lnTo>
                  <a:lnTo>
                    <a:pt x="112" y="5"/>
                  </a:lnTo>
                  <a:lnTo>
                    <a:pt x="109" y="9"/>
                  </a:lnTo>
                  <a:lnTo>
                    <a:pt x="108" y="9"/>
                  </a:lnTo>
                  <a:lnTo>
                    <a:pt x="106" y="10"/>
                  </a:lnTo>
                  <a:lnTo>
                    <a:pt x="104" y="12"/>
                  </a:lnTo>
                  <a:lnTo>
                    <a:pt x="102" y="11"/>
                  </a:lnTo>
                  <a:lnTo>
                    <a:pt x="99" y="13"/>
                  </a:lnTo>
                  <a:lnTo>
                    <a:pt x="99" y="16"/>
                  </a:lnTo>
                  <a:lnTo>
                    <a:pt x="86" y="23"/>
                  </a:lnTo>
                  <a:lnTo>
                    <a:pt x="85" y="26"/>
                  </a:lnTo>
                  <a:lnTo>
                    <a:pt x="82" y="28"/>
                  </a:lnTo>
                  <a:lnTo>
                    <a:pt x="82" y="32"/>
                  </a:lnTo>
                  <a:lnTo>
                    <a:pt x="64" y="34"/>
                  </a:lnTo>
                  <a:lnTo>
                    <a:pt x="29" y="37"/>
                  </a:lnTo>
                  <a:lnTo>
                    <a:pt x="0" y="3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7" name="Freeform 51">
              <a:extLst>
                <a:ext uri="{FF2B5EF4-FFF2-40B4-BE49-F238E27FC236}">
                  <a16:creationId xmlns:a16="http://schemas.microsoft.com/office/drawing/2014/main" id="{2B8EDA2D-0E22-ED39-640B-B3EE6F52680D}"/>
                </a:ext>
              </a:extLst>
            </p:cNvPr>
            <p:cNvSpPr>
              <a:spLocks/>
            </p:cNvSpPr>
            <p:nvPr/>
          </p:nvSpPr>
          <p:spPr bwMode="auto">
            <a:xfrm>
              <a:off x="3086100" y="4025900"/>
              <a:ext cx="1781175" cy="1724025"/>
            </a:xfrm>
            <a:custGeom>
              <a:avLst/>
              <a:gdLst/>
              <a:ahLst/>
              <a:cxnLst>
                <a:cxn ang="0">
                  <a:pos x="4" y="71"/>
                </a:cxn>
                <a:cxn ang="0">
                  <a:pos x="99" y="2"/>
                </a:cxn>
                <a:cxn ang="0">
                  <a:pos x="105" y="38"/>
                </a:cxn>
                <a:cxn ang="0">
                  <a:pos x="108" y="41"/>
                </a:cxn>
                <a:cxn ang="0">
                  <a:pos x="116" y="42"/>
                </a:cxn>
                <a:cxn ang="0">
                  <a:pos x="123" y="42"/>
                </a:cxn>
                <a:cxn ang="0">
                  <a:pos x="129" y="46"/>
                </a:cxn>
                <a:cxn ang="0">
                  <a:pos x="137" y="50"/>
                </a:cxn>
                <a:cxn ang="0">
                  <a:pos x="140" y="48"/>
                </a:cxn>
                <a:cxn ang="0">
                  <a:pos x="154" y="48"/>
                </a:cxn>
                <a:cxn ang="0">
                  <a:pos x="170" y="50"/>
                </a:cxn>
                <a:cxn ang="0">
                  <a:pos x="180" y="53"/>
                </a:cxn>
                <a:cxn ang="0">
                  <a:pos x="183" y="82"/>
                </a:cxn>
                <a:cxn ang="0">
                  <a:pos x="187" y="98"/>
                </a:cxn>
                <a:cxn ang="0">
                  <a:pos x="186" y="109"/>
                </a:cxn>
                <a:cxn ang="0">
                  <a:pos x="182" y="116"/>
                </a:cxn>
                <a:cxn ang="0">
                  <a:pos x="170" y="123"/>
                </a:cxn>
                <a:cxn ang="0">
                  <a:pos x="171" y="116"/>
                </a:cxn>
                <a:cxn ang="0">
                  <a:pos x="166" y="121"/>
                </a:cxn>
                <a:cxn ang="0">
                  <a:pos x="166" y="126"/>
                </a:cxn>
                <a:cxn ang="0">
                  <a:pos x="146" y="140"/>
                </a:cxn>
                <a:cxn ang="0">
                  <a:pos x="148" y="137"/>
                </a:cxn>
                <a:cxn ang="0">
                  <a:pos x="145" y="135"/>
                </a:cxn>
                <a:cxn ang="0">
                  <a:pos x="142" y="137"/>
                </a:cxn>
                <a:cxn ang="0">
                  <a:pos x="140" y="138"/>
                </a:cxn>
                <a:cxn ang="0">
                  <a:pos x="134" y="144"/>
                </a:cxn>
                <a:cxn ang="0">
                  <a:pos x="129" y="149"/>
                </a:cxn>
                <a:cxn ang="0">
                  <a:pos x="132" y="152"/>
                </a:cxn>
                <a:cxn ang="0">
                  <a:pos x="129" y="156"/>
                </a:cxn>
                <a:cxn ang="0">
                  <a:pos x="125" y="159"/>
                </a:cxn>
                <a:cxn ang="0">
                  <a:pos x="129" y="173"/>
                </a:cxn>
                <a:cxn ang="0">
                  <a:pos x="123" y="179"/>
                </a:cxn>
                <a:cxn ang="0">
                  <a:pos x="104" y="172"/>
                </a:cxn>
                <a:cxn ang="0">
                  <a:pos x="99" y="162"/>
                </a:cxn>
                <a:cxn ang="0">
                  <a:pos x="98" y="153"/>
                </a:cxn>
                <a:cxn ang="0">
                  <a:pos x="81" y="124"/>
                </a:cxn>
                <a:cxn ang="0">
                  <a:pos x="68" y="114"/>
                </a:cxn>
                <a:cxn ang="0">
                  <a:pos x="58" y="114"/>
                </a:cxn>
                <a:cxn ang="0">
                  <a:pos x="47" y="126"/>
                </a:cxn>
                <a:cxn ang="0">
                  <a:pos x="34" y="120"/>
                </a:cxn>
                <a:cxn ang="0">
                  <a:pos x="25" y="103"/>
                </a:cxn>
                <a:cxn ang="0">
                  <a:pos x="8" y="82"/>
                </a:cxn>
                <a:cxn ang="0">
                  <a:pos x="2" y="74"/>
                </a:cxn>
              </a:cxnLst>
              <a:rect l="0" t="0" r="r" b="b"/>
              <a:pathLst>
                <a:path w="187" h="181">
                  <a:moveTo>
                    <a:pt x="2" y="74"/>
                  </a:moveTo>
                  <a:lnTo>
                    <a:pt x="0" y="71"/>
                  </a:lnTo>
                  <a:lnTo>
                    <a:pt x="4" y="71"/>
                  </a:lnTo>
                  <a:lnTo>
                    <a:pt x="51" y="75"/>
                  </a:lnTo>
                  <a:lnTo>
                    <a:pt x="58" y="0"/>
                  </a:lnTo>
                  <a:lnTo>
                    <a:pt x="99" y="2"/>
                  </a:lnTo>
                  <a:lnTo>
                    <a:pt x="97" y="35"/>
                  </a:lnTo>
                  <a:lnTo>
                    <a:pt x="101" y="38"/>
                  </a:lnTo>
                  <a:lnTo>
                    <a:pt x="105" y="38"/>
                  </a:lnTo>
                  <a:lnTo>
                    <a:pt x="106" y="37"/>
                  </a:lnTo>
                  <a:lnTo>
                    <a:pt x="108" y="39"/>
                  </a:lnTo>
                  <a:lnTo>
                    <a:pt x="108" y="41"/>
                  </a:lnTo>
                  <a:lnTo>
                    <a:pt x="112" y="41"/>
                  </a:lnTo>
                  <a:lnTo>
                    <a:pt x="114" y="43"/>
                  </a:lnTo>
                  <a:lnTo>
                    <a:pt x="116" y="42"/>
                  </a:lnTo>
                  <a:lnTo>
                    <a:pt x="119" y="43"/>
                  </a:lnTo>
                  <a:lnTo>
                    <a:pt x="119" y="42"/>
                  </a:lnTo>
                  <a:lnTo>
                    <a:pt x="123" y="42"/>
                  </a:lnTo>
                  <a:lnTo>
                    <a:pt x="125" y="47"/>
                  </a:lnTo>
                  <a:lnTo>
                    <a:pt x="126" y="48"/>
                  </a:lnTo>
                  <a:lnTo>
                    <a:pt x="129" y="46"/>
                  </a:lnTo>
                  <a:lnTo>
                    <a:pt x="133" y="49"/>
                  </a:lnTo>
                  <a:lnTo>
                    <a:pt x="136" y="47"/>
                  </a:lnTo>
                  <a:lnTo>
                    <a:pt x="137" y="50"/>
                  </a:lnTo>
                  <a:lnTo>
                    <a:pt x="137" y="48"/>
                  </a:lnTo>
                  <a:lnTo>
                    <a:pt x="140" y="46"/>
                  </a:lnTo>
                  <a:lnTo>
                    <a:pt x="140" y="48"/>
                  </a:lnTo>
                  <a:lnTo>
                    <a:pt x="144" y="48"/>
                  </a:lnTo>
                  <a:lnTo>
                    <a:pt x="147" y="50"/>
                  </a:lnTo>
                  <a:lnTo>
                    <a:pt x="154" y="48"/>
                  </a:lnTo>
                  <a:lnTo>
                    <a:pt x="162" y="47"/>
                  </a:lnTo>
                  <a:lnTo>
                    <a:pt x="164" y="46"/>
                  </a:lnTo>
                  <a:lnTo>
                    <a:pt x="170" y="50"/>
                  </a:lnTo>
                  <a:lnTo>
                    <a:pt x="173" y="51"/>
                  </a:lnTo>
                  <a:lnTo>
                    <a:pt x="175" y="53"/>
                  </a:lnTo>
                  <a:lnTo>
                    <a:pt x="180" y="53"/>
                  </a:lnTo>
                  <a:lnTo>
                    <a:pt x="180" y="62"/>
                  </a:lnTo>
                  <a:lnTo>
                    <a:pt x="181" y="80"/>
                  </a:lnTo>
                  <a:lnTo>
                    <a:pt x="183" y="82"/>
                  </a:lnTo>
                  <a:lnTo>
                    <a:pt x="183" y="86"/>
                  </a:lnTo>
                  <a:lnTo>
                    <a:pt x="187" y="93"/>
                  </a:lnTo>
                  <a:lnTo>
                    <a:pt x="187" y="98"/>
                  </a:lnTo>
                  <a:lnTo>
                    <a:pt x="185" y="103"/>
                  </a:lnTo>
                  <a:lnTo>
                    <a:pt x="185" y="106"/>
                  </a:lnTo>
                  <a:lnTo>
                    <a:pt x="186" y="109"/>
                  </a:lnTo>
                  <a:lnTo>
                    <a:pt x="186" y="112"/>
                  </a:lnTo>
                  <a:lnTo>
                    <a:pt x="184" y="114"/>
                  </a:lnTo>
                  <a:lnTo>
                    <a:pt x="182" y="116"/>
                  </a:lnTo>
                  <a:lnTo>
                    <a:pt x="184" y="117"/>
                  </a:lnTo>
                  <a:lnTo>
                    <a:pt x="176" y="120"/>
                  </a:lnTo>
                  <a:lnTo>
                    <a:pt x="170" y="123"/>
                  </a:lnTo>
                  <a:lnTo>
                    <a:pt x="174" y="121"/>
                  </a:lnTo>
                  <a:lnTo>
                    <a:pt x="170" y="121"/>
                  </a:lnTo>
                  <a:lnTo>
                    <a:pt x="171" y="116"/>
                  </a:lnTo>
                  <a:lnTo>
                    <a:pt x="168" y="119"/>
                  </a:lnTo>
                  <a:lnTo>
                    <a:pt x="166" y="118"/>
                  </a:lnTo>
                  <a:lnTo>
                    <a:pt x="166" y="121"/>
                  </a:lnTo>
                  <a:lnTo>
                    <a:pt x="168" y="121"/>
                  </a:lnTo>
                  <a:lnTo>
                    <a:pt x="168" y="124"/>
                  </a:lnTo>
                  <a:lnTo>
                    <a:pt x="166" y="126"/>
                  </a:lnTo>
                  <a:lnTo>
                    <a:pt x="164" y="126"/>
                  </a:lnTo>
                  <a:lnTo>
                    <a:pt x="164" y="130"/>
                  </a:lnTo>
                  <a:lnTo>
                    <a:pt x="146" y="140"/>
                  </a:lnTo>
                  <a:lnTo>
                    <a:pt x="147" y="139"/>
                  </a:lnTo>
                  <a:lnTo>
                    <a:pt x="155" y="134"/>
                  </a:lnTo>
                  <a:lnTo>
                    <a:pt x="148" y="137"/>
                  </a:lnTo>
                  <a:lnTo>
                    <a:pt x="149" y="134"/>
                  </a:lnTo>
                  <a:lnTo>
                    <a:pt x="147" y="136"/>
                  </a:lnTo>
                  <a:lnTo>
                    <a:pt x="145" y="135"/>
                  </a:lnTo>
                  <a:lnTo>
                    <a:pt x="145" y="137"/>
                  </a:lnTo>
                  <a:lnTo>
                    <a:pt x="142" y="135"/>
                  </a:lnTo>
                  <a:lnTo>
                    <a:pt x="142" y="137"/>
                  </a:lnTo>
                  <a:lnTo>
                    <a:pt x="145" y="139"/>
                  </a:lnTo>
                  <a:lnTo>
                    <a:pt x="142" y="141"/>
                  </a:lnTo>
                  <a:lnTo>
                    <a:pt x="140" y="138"/>
                  </a:lnTo>
                  <a:lnTo>
                    <a:pt x="139" y="145"/>
                  </a:lnTo>
                  <a:lnTo>
                    <a:pt x="137" y="143"/>
                  </a:lnTo>
                  <a:lnTo>
                    <a:pt x="134" y="144"/>
                  </a:lnTo>
                  <a:lnTo>
                    <a:pt x="133" y="146"/>
                  </a:lnTo>
                  <a:lnTo>
                    <a:pt x="135" y="149"/>
                  </a:lnTo>
                  <a:lnTo>
                    <a:pt x="129" y="149"/>
                  </a:lnTo>
                  <a:lnTo>
                    <a:pt x="131" y="150"/>
                  </a:lnTo>
                  <a:lnTo>
                    <a:pt x="131" y="153"/>
                  </a:lnTo>
                  <a:lnTo>
                    <a:pt x="132" y="152"/>
                  </a:lnTo>
                  <a:lnTo>
                    <a:pt x="131" y="154"/>
                  </a:lnTo>
                  <a:lnTo>
                    <a:pt x="129" y="159"/>
                  </a:lnTo>
                  <a:lnTo>
                    <a:pt x="129" y="156"/>
                  </a:lnTo>
                  <a:lnTo>
                    <a:pt x="127" y="158"/>
                  </a:lnTo>
                  <a:lnTo>
                    <a:pt x="125" y="155"/>
                  </a:lnTo>
                  <a:lnTo>
                    <a:pt x="125" y="159"/>
                  </a:lnTo>
                  <a:lnTo>
                    <a:pt x="130" y="159"/>
                  </a:lnTo>
                  <a:lnTo>
                    <a:pt x="128" y="164"/>
                  </a:lnTo>
                  <a:lnTo>
                    <a:pt x="129" y="173"/>
                  </a:lnTo>
                  <a:lnTo>
                    <a:pt x="134" y="181"/>
                  </a:lnTo>
                  <a:lnTo>
                    <a:pt x="128" y="181"/>
                  </a:lnTo>
                  <a:lnTo>
                    <a:pt x="123" y="179"/>
                  </a:lnTo>
                  <a:lnTo>
                    <a:pt x="119" y="179"/>
                  </a:lnTo>
                  <a:lnTo>
                    <a:pt x="112" y="175"/>
                  </a:lnTo>
                  <a:lnTo>
                    <a:pt x="104" y="172"/>
                  </a:lnTo>
                  <a:lnTo>
                    <a:pt x="104" y="170"/>
                  </a:lnTo>
                  <a:lnTo>
                    <a:pt x="102" y="165"/>
                  </a:lnTo>
                  <a:lnTo>
                    <a:pt x="99" y="162"/>
                  </a:lnTo>
                  <a:lnTo>
                    <a:pt x="100" y="159"/>
                  </a:lnTo>
                  <a:lnTo>
                    <a:pt x="98" y="157"/>
                  </a:lnTo>
                  <a:lnTo>
                    <a:pt x="98" y="153"/>
                  </a:lnTo>
                  <a:lnTo>
                    <a:pt x="94" y="149"/>
                  </a:lnTo>
                  <a:lnTo>
                    <a:pt x="89" y="142"/>
                  </a:lnTo>
                  <a:lnTo>
                    <a:pt x="81" y="124"/>
                  </a:lnTo>
                  <a:lnTo>
                    <a:pt x="75" y="119"/>
                  </a:lnTo>
                  <a:lnTo>
                    <a:pt x="73" y="115"/>
                  </a:lnTo>
                  <a:lnTo>
                    <a:pt x="68" y="114"/>
                  </a:lnTo>
                  <a:lnTo>
                    <a:pt x="63" y="114"/>
                  </a:lnTo>
                  <a:lnTo>
                    <a:pt x="59" y="112"/>
                  </a:lnTo>
                  <a:lnTo>
                    <a:pt x="58" y="114"/>
                  </a:lnTo>
                  <a:lnTo>
                    <a:pt x="54" y="114"/>
                  </a:lnTo>
                  <a:lnTo>
                    <a:pt x="50" y="122"/>
                  </a:lnTo>
                  <a:lnTo>
                    <a:pt x="47" y="126"/>
                  </a:lnTo>
                  <a:lnTo>
                    <a:pt x="44" y="126"/>
                  </a:lnTo>
                  <a:lnTo>
                    <a:pt x="37" y="120"/>
                  </a:lnTo>
                  <a:lnTo>
                    <a:pt x="34" y="120"/>
                  </a:lnTo>
                  <a:lnTo>
                    <a:pt x="27" y="113"/>
                  </a:lnTo>
                  <a:lnTo>
                    <a:pt x="25" y="108"/>
                  </a:lnTo>
                  <a:lnTo>
                    <a:pt x="25" y="103"/>
                  </a:lnTo>
                  <a:lnTo>
                    <a:pt x="22" y="96"/>
                  </a:lnTo>
                  <a:lnTo>
                    <a:pt x="16" y="91"/>
                  </a:lnTo>
                  <a:lnTo>
                    <a:pt x="8" y="82"/>
                  </a:lnTo>
                  <a:lnTo>
                    <a:pt x="6" y="80"/>
                  </a:lnTo>
                  <a:lnTo>
                    <a:pt x="4" y="75"/>
                  </a:lnTo>
                  <a:lnTo>
                    <a:pt x="2" y="7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8" name="Freeform 52">
              <a:extLst>
                <a:ext uri="{FF2B5EF4-FFF2-40B4-BE49-F238E27FC236}">
                  <a16:creationId xmlns:a16="http://schemas.microsoft.com/office/drawing/2014/main" id="{B9CD2EE4-1656-E5C2-D583-27919F14F6D5}"/>
                </a:ext>
              </a:extLst>
            </p:cNvPr>
            <p:cNvSpPr>
              <a:spLocks/>
            </p:cNvSpPr>
            <p:nvPr/>
          </p:nvSpPr>
          <p:spPr bwMode="auto">
            <a:xfrm>
              <a:off x="2257425" y="2949575"/>
              <a:ext cx="714375" cy="904875"/>
            </a:xfrm>
            <a:custGeom>
              <a:avLst/>
              <a:gdLst/>
              <a:ahLst/>
              <a:cxnLst>
                <a:cxn ang="0">
                  <a:pos x="0" y="84"/>
                </a:cxn>
                <a:cxn ang="0">
                  <a:pos x="16" y="0"/>
                </a:cxn>
                <a:cxn ang="0">
                  <a:pos x="53" y="7"/>
                </a:cxn>
                <a:cxn ang="0">
                  <a:pos x="50" y="24"/>
                </a:cxn>
                <a:cxn ang="0">
                  <a:pos x="75" y="27"/>
                </a:cxn>
                <a:cxn ang="0">
                  <a:pos x="66" y="95"/>
                </a:cxn>
                <a:cxn ang="0">
                  <a:pos x="0" y="84"/>
                </a:cxn>
              </a:cxnLst>
              <a:rect l="0" t="0" r="r" b="b"/>
              <a:pathLst>
                <a:path w="75" h="95">
                  <a:moveTo>
                    <a:pt x="0" y="84"/>
                  </a:moveTo>
                  <a:lnTo>
                    <a:pt x="16" y="0"/>
                  </a:lnTo>
                  <a:lnTo>
                    <a:pt x="53" y="7"/>
                  </a:lnTo>
                  <a:lnTo>
                    <a:pt x="50" y="24"/>
                  </a:lnTo>
                  <a:lnTo>
                    <a:pt x="75" y="27"/>
                  </a:lnTo>
                  <a:lnTo>
                    <a:pt x="66" y="95"/>
                  </a:lnTo>
                  <a:lnTo>
                    <a:pt x="0" y="8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9" name="Freeform 53">
              <a:extLst>
                <a:ext uri="{FF2B5EF4-FFF2-40B4-BE49-F238E27FC236}">
                  <a16:creationId xmlns:a16="http://schemas.microsoft.com/office/drawing/2014/main" id="{052ACFE8-C8B5-588A-C854-12FED0275EB7}"/>
                </a:ext>
              </a:extLst>
            </p:cNvPr>
            <p:cNvSpPr>
              <a:spLocks/>
            </p:cNvSpPr>
            <p:nvPr/>
          </p:nvSpPr>
          <p:spPr bwMode="auto">
            <a:xfrm>
              <a:off x="7105650" y="2330450"/>
              <a:ext cx="200025" cy="409575"/>
            </a:xfrm>
            <a:custGeom>
              <a:avLst/>
              <a:gdLst/>
              <a:ahLst/>
              <a:cxnLst>
                <a:cxn ang="0">
                  <a:pos x="0" y="6"/>
                </a:cxn>
                <a:cxn ang="0">
                  <a:pos x="3" y="18"/>
                </a:cxn>
                <a:cxn ang="0">
                  <a:pos x="4" y="26"/>
                </a:cxn>
                <a:cxn ang="0">
                  <a:pos x="7" y="34"/>
                </a:cxn>
                <a:cxn ang="0">
                  <a:pos x="9" y="43"/>
                </a:cxn>
                <a:cxn ang="0">
                  <a:pos x="19" y="41"/>
                </a:cxn>
                <a:cxn ang="0">
                  <a:pos x="17" y="26"/>
                </a:cxn>
                <a:cxn ang="0">
                  <a:pos x="18" y="16"/>
                </a:cxn>
                <a:cxn ang="0">
                  <a:pos x="21" y="11"/>
                </a:cxn>
                <a:cxn ang="0">
                  <a:pos x="21" y="0"/>
                </a:cxn>
                <a:cxn ang="0">
                  <a:pos x="0" y="6"/>
                </a:cxn>
              </a:cxnLst>
              <a:rect l="0" t="0" r="r" b="b"/>
              <a:pathLst>
                <a:path w="21" h="43">
                  <a:moveTo>
                    <a:pt x="0" y="6"/>
                  </a:moveTo>
                  <a:lnTo>
                    <a:pt x="3" y="18"/>
                  </a:lnTo>
                  <a:lnTo>
                    <a:pt x="4" y="26"/>
                  </a:lnTo>
                  <a:lnTo>
                    <a:pt x="7" y="34"/>
                  </a:lnTo>
                  <a:lnTo>
                    <a:pt x="9" y="43"/>
                  </a:lnTo>
                  <a:lnTo>
                    <a:pt x="19" y="41"/>
                  </a:lnTo>
                  <a:lnTo>
                    <a:pt x="17" y="26"/>
                  </a:lnTo>
                  <a:lnTo>
                    <a:pt x="18" y="16"/>
                  </a:lnTo>
                  <a:lnTo>
                    <a:pt x="21" y="11"/>
                  </a:lnTo>
                  <a:lnTo>
                    <a:pt x="21" y="0"/>
                  </a:lnTo>
                  <a:lnTo>
                    <a:pt x="0" y="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0" name="Freeform 54">
              <a:extLst>
                <a:ext uri="{FF2B5EF4-FFF2-40B4-BE49-F238E27FC236}">
                  <a16:creationId xmlns:a16="http://schemas.microsoft.com/office/drawing/2014/main" id="{2A864D41-F463-658D-9C27-FB5C04CA7261}"/>
                </a:ext>
              </a:extLst>
            </p:cNvPr>
            <p:cNvSpPr>
              <a:spLocks/>
            </p:cNvSpPr>
            <p:nvPr/>
          </p:nvSpPr>
          <p:spPr bwMode="auto">
            <a:xfrm>
              <a:off x="6115050" y="3387725"/>
              <a:ext cx="990600" cy="561975"/>
            </a:xfrm>
            <a:custGeom>
              <a:avLst/>
              <a:gdLst/>
              <a:ahLst/>
              <a:cxnLst>
                <a:cxn ang="0">
                  <a:pos x="10" y="52"/>
                </a:cxn>
                <a:cxn ang="0">
                  <a:pos x="14" y="47"/>
                </a:cxn>
                <a:cxn ang="0">
                  <a:pos x="21" y="40"/>
                </a:cxn>
                <a:cxn ang="0">
                  <a:pos x="29" y="42"/>
                </a:cxn>
                <a:cxn ang="0">
                  <a:pos x="34" y="42"/>
                </a:cxn>
                <a:cxn ang="0">
                  <a:pos x="41" y="39"/>
                </a:cxn>
                <a:cxn ang="0">
                  <a:pos x="42" y="34"/>
                </a:cxn>
                <a:cxn ang="0">
                  <a:pos x="48" y="17"/>
                </a:cxn>
                <a:cxn ang="0">
                  <a:pos x="55" y="13"/>
                </a:cxn>
                <a:cxn ang="0">
                  <a:pos x="61" y="7"/>
                </a:cxn>
                <a:cxn ang="0">
                  <a:pos x="69" y="4"/>
                </a:cxn>
                <a:cxn ang="0">
                  <a:pos x="74" y="1"/>
                </a:cxn>
                <a:cxn ang="0">
                  <a:pos x="79" y="6"/>
                </a:cxn>
                <a:cxn ang="0">
                  <a:pos x="80" y="10"/>
                </a:cxn>
                <a:cxn ang="0">
                  <a:pos x="79" y="16"/>
                </a:cxn>
                <a:cxn ang="0">
                  <a:pos x="83" y="17"/>
                </a:cxn>
                <a:cxn ang="0">
                  <a:pos x="88" y="18"/>
                </a:cxn>
                <a:cxn ang="0">
                  <a:pos x="94" y="21"/>
                </a:cxn>
                <a:cxn ang="0">
                  <a:pos x="94" y="24"/>
                </a:cxn>
                <a:cxn ang="0">
                  <a:pos x="92" y="25"/>
                </a:cxn>
                <a:cxn ang="0">
                  <a:pos x="85" y="20"/>
                </a:cxn>
                <a:cxn ang="0">
                  <a:pos x="95" y="26"/>
                </a:cxn>
                <a:cxn ang="0">
                  <a:pos x="96" y="29"/>
                </a:cxn>
                <a:cxn ang="0">
                  <a:pos x="95" y="29"/>
                </a:cxn>
                <a:cxn ang="0">
                  <a:pos x="94" y="31"/>
                </a:cxn>
                <a:cxn ang="0">
                  <a:pos x="93" y="32"/>
                </a:cxn>
                <a:cxn ang="0">
                  <a:pos x="88" y="28"/>
                </a:cxn>
                <a:cxn ang="0">
                  <a:pos x="93" y="33"/>
                </a:cxn>
                <a:cxn ang="0">
                  <a:pos x="96" y="33"/>
                </a:cxn>
                <a:cxn ang="0">
                  <a:pos x="97" y="34"/>
                </a:cxn>
                <a:cxn ang="0">
                  <a:pos x="95" y="36"/>
                </a:cxn>
                <a:cxn ang="0">
                  <a:pos x="92" y="34"/>
                </a:cxn>
                <a:cxn ang="0">
                  <a:pos x="88" y="32"/>
                </a:cxn>
                <a:cxn ang="0">
                  <a:pos x="91" y="35"/>
                </a:cxn>
                <a:cxn ang="0">
                  <a:pos x="95" y="38"/>
                </a:cxn>
                <a:cxn ang="0">
                  <a:pos x="97" y="36"/>
                </a:cxn>
                <a:cxn ang="0">
                  <a:pos x="101" y="37"/>
                </a:cxn>
                <a:cxn ang="0">
                  <a:pos x="102" y="41"/>
                </a:cxn>
                <a:cxn ang="0">
                  <a:pos x="61" y="51"/>
                </a:cxn>
                <a:cxn ang="0">
                  <a:pos x="0" y="59"/>
                </a:cxn>
              </a:cxnLst>
              <a:rect l="0" t="0" r="r" b="b"/>
              <a:pathLst>
                <a:path w="104" h="59">
                  <a:moveTo>
                    <a:pt x="0" y="59"/>
                  </a:moveTo>
                  <a:lnTo>
                    <a:pt x="10" y="52"/>
                  </a:lnTo>
                  <a:lnTo>
                    <a:pt x="10" y="51"/>
                  </a:lnTo>
                  <a:lnTo>
                    <a:pt x="14" y="47"/>
                  </a:lnTo>
                  <a:lnTo>
                    <a:pt x="17" y="44"/>
                  </a:lnTo>
                  <a:lnTo>
                    <a:pt x="21" y="40"/>
                  </a:lnTo>
                  <a:lnTo>
                    <a:pt x="24" y="44"/>
                  </a:lnTo>
                  <a:lnTo>
                    <a:pt x="29" y="42"/>
                  </a:lnTo>
                  <a:lnTo>
                    <a:pt x="31" y="43"/>
                  </a:lnTo>
                  <a:lnTo>
                    <a:pt x="34" y="42"/>
                  </a:lnTo>
                  <a:lnTo>
                    <a:pt x="36" y="40"/>
                  </a:lnTo>
                  <a:lnTo>
                    <a:pt x="41" y="39"/>
                  </a:lnTo>
                  <a:lnTo>
                    <a:pt x="44" y="35"/>
                  </a:lnTo>
                  <a:lnTo>
                    <a:pt x="42" y="34"/>
                  </a:lnTo>
                  <a:lnTo>
                    <a:pt x="47" y="23"/>
                  </a:lnTo>
                  <a:lnTo>
                    <a:pt x="48" y="17"/>
                  </a:lnTo>
                  <a:lnTo>
                    <a:pt x="53" y="20"/>
                  </a:lnTo>
                  <a:lnTo>
                    <a:pt x="55" y="13"/>
                  </a:lnTo>
                  <a:lnTo>
                    <a:pt x="58" y="13"/>
                  </a:lnTo>
                  <a:lnTo>
                    <a:pt x="61" y="7"/>
                  </a:lnTo>
                  <a:lnTo>
                    <a:pt x="62" y="0"/>
                  </a:lnTo>
                  <a:lnTo>
                    <a:pt x="69" y="4"/>
                  </a:lnTo>
                  <a:lnTo>
                    <a:pt x="71" y="1"/>
                  </a:lnTo>
                  <a:lnTo>
                    <a:pt x="74" y="1"/>
                  </a:lnTo>
                  <a:lnTo>
                    <a:pt x="76" y="4"/>
                  </a:lnTo>
                  <a:lnTo>
                    <a:pt x="79" y="6"/>
                  </a:lnTo>
                  <a:lnTo>
                    <a:pt x="81" y="8"/>
                  </a:lnTo>
                  <a:lnTo>
                    <a:pt x="80" y="10"/>
                  </a:lnTo>
                  <a:lnTo>
                    <a:pt x="78" y="13"/>
                  </a:lnTo>
                  <a:lnTo>
                    <a:pt x="79" y="16"/>
                  </a:lnTo>
                  <a:lnTo>
                    <a:pt x="82" y="15"/>
                  </a:lnTo>
                  <a:lnTo>
                    <a:pt x="83" y="17"/>
                  </a:lnTo>
                  <a:lnTo>
                    <a:pt x="84" y="18"/>
                  </a:lnTo>
                  <a:lnTo>
                    <a:pt x="88" y="18"/>
                  </a:lnTo>
                  <a:lnTo>
                    <a:pt x="90" y="19"/>
                  </a:lnTo>
                  <a:lnTo>
                    <a:pt x="94" y="21"/>
                  </a:lnTo>
                  <a:lnTo>
                    <a:pt x="93" y="22"/>
                  </a:lnTo>
                  <a:lnTo>
                    <a:pt x="94" y="24"/>
                  </a:lnTo>
                  <a:lnTo>
                    <a:pt x="94" y="26"/>
                  </a:lnTo>
                  <a:lnTo>
                    <a:pt x="92" y="25"/>
                  </a:lnTo>
                  <a:lnTo>
                    <a:pt x="89" y="24"/>
                  </a:lnTo>
                  <a:lnTo>
                    <a:pt x="85" y="20"/>
                  </a:lnTo>
                  <a:lnTo>
                    <a:pt x="91" y="26"/>
                  </a:lnTo>
                  <a:lnTo>
                    <a:pt x="95" y="26"/>
                  </a:lnTo>
                  <a:lnTo>
                    <a:pt x="93" y="27"/>
                  </a:lnTo>
                  <a:lnTo>
                    <a:pt x="96" y="29"/>
                  </a:lnTo>
                  <a:lnTo>
                    <a:pt x="96" y="30"/>
                  </a:lnTo>
                  <a:lnTo>
                    <a:pt x="95" y="29"/>
                  </a:lnTo>
                  <a:lnTo>
                    <a:pt x="93" y="29"/>
                  </a:lnTo>
                  <a:lnTo>
                    <a:pt x="94" y="31"/>
                  </a:lnTo>
                  <a:lnTo>
                    <a:pt x="95" y="32"/>
                  </a:lnTo>
                  <a:lnTo>
                    <a:pt x="93" y="32"/>
                  </a:lnTo>
                  <a:lnTo>
                    <a:pt x="90" y="30"/>
                  </a:lnTo>
                  <a:lnTo>
                    <a:pt x="88" y="28"/>
                  </a:lnTo>
                  <a:lnTo>
                    <a:pt x="89" y="30"/>
                  </a:lnTo>
                  <a:lnTo>
                    <a:pt x="93" y="33"/>
                  </a:lnTo>
                  <a:lnTo>
                    <a:pt x="94" y="33"/>
                  </a:lnTo>
                  <a:lnTo>
                    <a:pt x="96" y="33"/>
                  </a:lnTo>
                  <a:lnTo>
                    <a:pt x="96" y="34"/>
                  </a:lnTo>
                  <a:lnTo>
                    <a:pt x="97" y="34"/>
                  </a:lnTo>
                  <a:lnTo>
                    <a:pt x="97" y="35"/>
                  </a:lnTo>
                  <a:lnTo>
                    <a:pt x="95" y="36"/>
                  </a:lnTo>
                  <a:lnTo>
                    <a:pt x="93" y="35"/>
                  </a:lnTo>
                  <a:lnTo>
                    <a:pt x="92" y="34"/>
                  </a:lnTo>
                  <a:lnTo>
                    <a:pt x="88" y="33"/>
                  </a:lnTo>
                  <a:lnTo>
                    <a:pt x="88" y="32"/>
                  </a:lnTo>
                  <a:lnTo>
                    <a:pt x="87" y="34"/>
                  </a:lnTo>
                  <a:lnTo>
                    <a:pt x="91" y="35"/>
                  </a:lnTo>
                  <a:lnTo>
                    <a:pt x="92" y="36"/>
                  </a:lnTo>
                  <a:lnTo>
                    <a:pt x="95" y="38"/>
                  </a:lnTo>
                  <a:lnTo>
                    <a:pt x="97" y="38"/>
                  </a:lnTo>
                  <a:lnTo>
                    <a:pt x="97" y="36"/>
                  </a:lnTo>
                  <a:lnTo>
                    <a:pt x="98" y="37"/>
                  </a:lnTo>
                  <a:lnTo>
                    <a:pt x="101" y="37"/>
                  </a:lnTo>
                  <a:lnTo>
                    <a:pt x="104" y="42"/>
                  </a:lnTo>
                  <a:lnTo>
                    <a:pt x="102" y="41"/>
                  </a:lnTo>
                  <a:lnTo>
                    <a:pt x="102" y="43"/>
                  </a:lnTo>
                  <a:lnTo>
                    <a:pt x="61" y="51"/>
                  </a:lnTo>
                  <a:lnTo>
                    <a:pt x="27" y="55"/>
                  </a:lnTo>
                  <a:lnTo>
                    <a:pt x="0" y="5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1" name="Freeform 55">
              <a:extLst>
                <a:ext uri="{FF2B5EF4-FFF2-40B4-BE49-F238E27FC236}">
                  <a16:creationId xmlns:a16="http://schemas.microsoft.com/office/drawing/2014/main" id="{1099C5A9-5322-2451-74B6-D4F1A4383C74}"/>
                </a:ext>
              </a:extLst>
            </p:cNvPr>
            <p:cNvSpPr>
              <a:spLocks/>
            </p:cNvSpPr>
            <p:nvPr/>
          </p:nvSpPr>
          <p:spPr bwMode="auto">
            <a:xfrm>
              <a:off x="7058025" y="3540125"/>
              <a:ext cx="57150" cy="161925"/>
            </a:xfrm>
            <a:custGeom>
              <a:avLst/>
              <a:gdLst/>
              <a:ahLst/>
              <a:cxnLst>
                <a:cxn ang="0">
                  <a:pos x="0" y="10"/>
                </a:cxn>
                <a:cxn ang="0">
                  <a:pos x="0" y="15"/>
                </a:cxn>
                <a:cxn ang="0">
                  <a:pos x="2" y="17"/>
                </a:cxn>
                <a:cxn ang="0">
                  <a:pos x="3" y="11"/>
                </a:cxn>
                <a:cxn ang="0">
                  <a:pos x="5" y="8"/>
                </a:cxn>
                <a:cxn ang="0">
                  <a:pos x="6" y="0"/>
                </a:cxn>
                <a:cxn ang="0">
                  <a:pos x="3" y="2"/>
                </a:cxn>
                <a:cxn ang="0">
                  <a:pos x="0" y="10"/>
                </a:cxn>
              </a:cxnLst>
              <a:rect l="0" t="0" r="r" b="b"/>
              <a:pathLst>
                <a:path w="6" h="17">
                  <a:moveTo>
                    <a:pt x="0" y="10"/>
                  </a:moveTo>
                  <a:lnTo>
                    <a:pt x="0" y="15"/>
                  </a:lnTo>
                  <a:lnTo>
                    <a:pt x="2" y="17"/>
                  </a:lnTo>
                  <a:lnTo>
                    <a:pt x="3" y="11"/>
                  </a:lnTo>
                  <a:lnTo>
                    <a:pt x="5" y="8"/>
                  </a:lnTo>
                  <a:lnTo>
                    <a:pt x="6" y="0"/>
                  </a:lnTo>
                  <a:lnTo>
                    <a:pt x="3" y="2"/>
                  </a:lnTo>
                  <a:lnTo>
                    <a:pt x="0" y="1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2" name="Freeform 56">
              <a:extLst>
                <a:ext uri="{FF2B5EF4-FFF2-40B4-BE49-F238E27FC236}">
                  <a16:creationId xmlns:a16="http://schemas.microsoft.com/office/drawing/2014/main" id="{ED3B4E6B-8376-1AC3-480C-F158DB2468AD}"/>
                </a:ext>
              </a:extLst>
            </p:cNvPr>
            <p:cNvSpPr>
              <a:spLocks/>
            </p:cNvSpPr>
            <p:nvPr/>
          </p:nvSpPr>
          <p:spPr bwMode="auto">
            <a:xfrm>
              <a:off x="1466850" y="1625600"/>
              <a:ext cx="847725" cy="619125"/>
            </a:xfrm>
            <a:custGeom>
              <a:avLst/>
              <a:gdLst/>
              <a:ahLst/>
              <a:cxnLst>
                <a:cxn ang="0">
                  <a:pos x="3" y="18"/>
                </a:cxn>
                <a:cxn ang="0">
                  <a:pos x="2" y="28"/>
                </a:cxn>
                <a:cxn ang="0">
                  <a:pos x="4" y="29"/>
                </a:cxn>
                <a:cxn ang="0">
                  <a:pos x="2" y="32"/>
                </a:cxn>
                <a:cxn ang="0">
                  <a:pos x="3" y="34"/>
                </a:cxn>
                <a:cxn ang="0">
                  <a:pos x="1" y="38"/>
                </a:cxn>
                <a:cxn ang="0">
                  <a:pos x="0" y="39"/>
                </a:cxn>
                <a:cxn ang="0">
                  <a:pos x="6" y="44"/>
                </a:cxn>
                <a:cxn ang="0">
                  <a:pos x="11" y="53"/>
                </a:cxn>
                <a:cxn ang="0">
                  <a:pos x="32" y="60"/>
                </a:cxn>
                <a:cxn ang="0">
                  <a:pos x="79" y="65"/>
                </a:cxn>
                <a:cxn ang="0">
                  <a:pos x="27" y="0"/>
                </a:cxn>
                <a:cxn ang="0">
                  <a:pos x="27" y="2"/>
                </a:cxn>
                <a:cxn ang="0">
                  <a:pos x="27" y="5"/>
                </a:cxn>
                <a:cxn ang="0">
                  <a:pos x="29" y="7"/>
                </a:cxn>
                <a:cxn ang="0">
                  <a:pos x="26" y="9"/>
                </a:cxn>
                <a:cxn ang="0">
                  <a:pos x="27" y="10"/>
                </a:cxn>
                <a:cxn ang="0">
                  <a:pos x="28" y="17"/>
                </a:cxn>
                <a:cxn ang="0">
                  <a:pos x="27" y="18"/>
                </a:cxn>
                <a:cxn ang="0">
                  <a:pos x="25" y="23"/>
                </a:cxn>
                <a:cxn ang="0">
                  <a:pos x="25" y="24"/>
                </a:cxn>
                <a:cxn ang="0">
                  <a:pos x="23" y="29"/>
                </a:cxn>
                <a:cxn ang="0">
                  <a:pos x="19" y="31"/>
                </a:cxn>
                <a:cxn ang="0">
                  <a:pos x="18" y="30"/>
                </a:cxn>
                <a:cxn ang="0">
                  <a:pos x="16" y="31"/>
                </a:cxn>
                <a:cxn ang="0">
                  <a:pos x="17" y="29"/>
                </a:cxn>
                <a:cxn ang="0">
                  <a:pos x="15" y="28"/>
                </a:cxn>
                <a:cxn ang="0">
                  <a:pos x="17" y="27"/>
                </a:cxn>
                <a:cxn ang="0">
                  <a:pos x="19" y="30"/>
                </a:cxn>
                <a:cxn ang="0">
                  <a:pos x="20" y="28"/>
                </a:cxn>
                <a:cxn ang="0">
                  <a:pos x="22" y="27"/>
                </a:cxn>
                <a:cxn ang="0">
                  <a:pos x="21" y="24"/>
                </a:cxn>
                <a:cxn ang="0">
                  <a:pos x="22" y="21"/>
                </a:cxn>
                <a:cxn ang="0">
                  <a:pos x="24" y="17"/>
                </a:cxn>
                <a:cxn ang="0">
                  <a:pos x="22" y="20"/>
                </a:cxn>
                <a:cxn ang="0">
                  <a:pos x="18" y="23"/>
                </a:cxn>
                <a:cxn ang="0">
                  <a:pos x="16" y="26"/>
                </a:cxn>
                <a:cxn ang="0">
                  <a:pos x="19" y="21"/>
                </a:cxn>
                <a:cxn ang="0">
                  <a:pos x="23" y="19"/>
                </a:cxn>
                <a:cxn ang="0">
                  <a:pos x="23" y="16"/>
                </a:cxn>
                <a:cxn ang="0">
                  <a:pos x="22" y="14"/>
                </a:cxn>
                <a:cxn ang="0">
                  <a:pos x="21" y="14"/>
                </a:cxn>
                <a:cxn ang="0">
                  <a:pos x="19" y="13"/>
                </a:cxn>
                <a:cxn ang="0">
                  <a:pos x="4" y="3"/>
                </a:cxn>
              </a:cxnLst>
              <a:rect l="0" t="0" r="r" b="b"/>
              <a:pathLst>
                <a:path w="89" h="65">
                  <a:moveTo>
                    <a:pt x="2" y="11"/>
                  </a:moveTo>
                  <a:lnTo>
                    <a:pt x="3" y="15"/>
                  </a:lnTo>
                  <a:lnTo>
                    <a:pt x="3" y="18"/>
                  </a:lnTo>
                  <a:lnTo>
                    <a:pt x="3" y="22"/>
                  </a:lnTo>
                  <a:lnTo>
                    <a:pt x="3" y="23"/>
                  </a:lnTo>
                  <a:lnTo>
                    <a:pt x="2" y="28"/>
                  </a:lnTo>
                  <a:lnTo>
                    <a:pt x="4" y="27"/>
                  </a:lnTo>
                  <a:lnTo>
                    <a:pt x="6" y="29"/>
                  </a:lnTo>
                  <a:lnTo>
                    <a:pt x="4" y="29"/>
                  </a:lnTo>
                  <a:lnTo>
                    <a:pt x="2" y="29"/>
                  </a:lnTo>
                  <a:lnTo>
                    <a:pt x="2" y="31"/>
                  </a:lnTo>
                  <a:lnTo>
                    <a:pt x="2" y="32"/>
                  </a:lnTo>
                  <a:lnTo>
                    <a:pt x="4" y="32"/>
                  </a:lnTo>
                  <a:lnTo>
                    <a:pt x="4" y="33"/>
                  </a:lnTo>
                  <a:lnTo>
                    <a:pt x="3" y="34"/>
                  </a:lnTo>
                  <a:lnTo>
                    <a:pt x="3" y="36"/>
                  </a:lnTo>
                  <a:lnTo>
                    <a:pt x="2" y="38"/>
                  </a:lnTo>
                  <a:lnTo>
                    <a:pt x="1" y="38"/>
                  </a:lnTo>
                  <a:lnTo>
                    <a:pt x="2" y="35"/>
                  </a:lnTo>
                  <a:lnTo>
                    <a:pt x="1" y="34"/>
                  </a:lnTo>
                  <a:lnTo>
                    <a:pt x="0" y="39"/>
                  </a:lnTo>
                  <a:lnTo>
                    <a:pt x="2" y="40"/>
                  </a:lnTo>
                  <a:lnTo>
                    <a:pt x="6" y="42"/>
                  </a:lnTo>
                  <a:lnTo>
                    <a:pt x="6" y="44"/>
                  </a:lnTo>
                  <a:lnTo>
                    <a:pt x="8" y="44"/>
                  </a:lnTo>
                  <a:lnTo>
                    <a:pt x="12" y="51"/>
                  </a:lnTo>
                  <a:lnTo>
                    <a:pt x="11" y="53"/>
                  </a:lnTo>
                  <a:lnTo>
                    <a:pt x="16" y="57"/>
                  </a:lnTo>
                  <a:lnTo>
                    <a:pt x="25" y="57"/>
                  </a:lnTo>
                  <a:lnTo>
                    <a:pt x="32" y="60"/>
                  </a:lnTo>
                  <a:lnTo>
                    <a:pt x="35" y="59"/>
                  </a:lnTo>
                  <a:lnTo>
                    <a:pt x="56" y="60"/>
                  </a:lnTo>
                  <a:lnTo>
                    <a:pt x="79" y="65"/>
                  </a:lnTo>
                  <a:lnTo>
                    <a:pt x="79" y="58"/>
                  </a:lnTo>
                  <a:lnTo>
                    <a:pt x="89" y="17"/>
                  </a:lnTo>
                  <a:lnTo>
                    <a:pt x="27" y="0"/>
                  </a:lnTo>
                  <a:lnTo>
                    <a:pt x="27" y="1"/>
                  </a:lnTo>
                  <a:lnTo>
                    <a:pt x="27" y="2"/>
                  </a:lnTo>
                  <a:lnTo>
                    <a:pt x="27" y="2"/>
                  </a:lnTo>
                  <a:lnTo>
                    <a:pt x="27" y="3"/>
                  </a:lnTo>
                  <a:lnTo>
                    <a:pt x="27" y="4"/>
                  </a:lnTo>
                  <a:lnTo>
                    <a:pt x="27" y="5"/>
                  </a:lnTo>
                  <a:lnTo>
                    <a:pt x="28" y="4"/>
                  </a:lnTo>
                  <a:lnTo>
                    <a:pt x="29" y="5"/>
                  </a:lnTo>
                  <a:lnTo>
                    <a:pt x="29" y="7"/>
                  </a:lnTo>
                  <a:lnTo>
                    <a:pt x="29" y="8"/>
                  </a:lnTo>
                  <a:lnTo>
                    <a:pt x="28" y="10"/>
                  </a:lnTo>
                  <a:lnTo>
                    <a:pt x="26" y="9"/>
                  </a:lnTo>
                  <a:lnTo>
                    <a:pt x="26" y="9"/>
                  </a:lnTo>
                  <a:lnTo>
                    <a:pt x="26" y="10"/>
                  </a:lnTo>
                  <a:lnTo>
                    <a:pt x="27" y="10"/>
                  </a:lnTo>
                  <a:lnTo>
                    <a:pt x="28" y="13"/>
                  </a:lnTo>
                  <a:lnTo>
                    <a:pt x="27" y="16"/>
                  </a:lnTo>
                  <a:lnTo>
                    <a:pt x="28" y="17"/>
                  </a:lnTo>
                  <a:lnTo>
                    <a:pt x="29" y="17"/>
                  </a:lnTo>
                  <a:lnTo>
                    <a:pt x="28" y="18"/>
                  </a:lnTo>
                  <a:lnTo>
                    <a:pt x="27" y="18"/>
                  </a:lnTo>
                  <a:lnTo>
                    <a:pt x="26" y="21"/>
                  </a:lnTo>
                  <a:lnTo>
                    <a:pt x="26" y="21"/>
                  </a:lnTo>
                  <a:lnTo>
                    <a:pt x="25" y="23"/>
                  </a:lnTo>
                  <a:lnTo>
                    <a:pt x="25" y="23"/>
                  </a:lnTo>
                  <a:lnTo>
                    <a:pt x="25" y="24"/>
                  </a:lnTo>
                  <a:lnTo>
                    <a:pt x="25" y="24"/>
                  </a:lnTo>
                  <a:lnTo>
                    <a:pt x="24" y="28"/>
                  </a:lnTo>
                  <a:lnTo>
                    <a:pt x="23" y="28"/>
                  </a:lnTo>
                  <a:lnTo>
                    <a:pt x="23" y="29"/>
                  </a:lnTo>
                  <a:lnTo>
                    <a:pt x="22" y="28"/>
                  </a:lnTo>
                  <a:lnTo>
                    <a:pt x="22" y="29"/>
                  </a:lnTo>
                  <a:lnTo>
                    <a:pt x="19" y="31"/>
                  </a:lnTo>
                  <a:lnTo>
                    <a:pt x="18" y="31"/>
                  </a:lnTo>
                  <a:lnTo>
                    <a:pt x="18" y="30"/>
                  </a:lnTo>
                  <a:lnTo>
                    <a:pt x="18" y="30"/>
                  </a:lnTo>
                  <a:lnTo>
                    <a:pt x="17" y="30"/>
                  </a:lnTo>
                  <a:lnTo>
                    <a:pt x="17" y="31"/>
                  </a:lnTo>
                  <a:lnTo>
                    <a:pt x="16" y="31"/>
                  </a:lnTo>
                  <a:lnTo>
                    <a:pt x="16" y="30"/>
                  </a:lnTo>
                  <a:lnTo>
                    <a:pt x="16" y="30"/>
                  </a:lnTo>
                  <a:lnTo>
                    <a:pt x="17" y="29"/>
                  </a:lnTo>
                  <a:lnTo>
                    <a:pt x="15" y="29"/>
                  </a:lnTo>
                  <a:lnTo>
                    <a:pt x="16" y="29"/>
                  </a:lnTo>
                  <a:lnTo>
                    <a:pt x="15" y="28"/>
                  </a:lnTo>
                  <a:lnTo>
                    <a:pt x="16" y="27"/>
                  </a:lnTo>
                  <a:lnTo>
                    <a:pt x="17" y="28"/>
                  </a:lnTo>
                  <a:lnTo>
                    <a:pt x="17" y="27"/>
                  </a:lnTo>
                  <a:lnTo>
                    <a:pt x="19" y="26"/>
                  </a:lnTo>
                  <a:lnTo>
                    <a:pt x="18" y="28"/>
                  </a:lnTo>
                  <a:lnTo>
                    <a:pt x="19" y="30"/>
                  </a:lnTo>
                  <a:lnTo>
                    <a:pt x="19" y="27"/>
                  </a:lnTo>
                  <a:lnTo>
                    <a:pt x="21" y="26"/>
                  </a:lnTo>
                  <a:lnTo>
                    <a:pt x="20" y="28"/>
                  </a:lnTo>
                  <a:lnTo>
                    <a:pt x="21" y="29"/>
                  </a:lnTo>
                  <a:lnTo>
                    <a:pt x="21" y="28"/>
                  </a:lnTo>
                  <a:lnTo>
                    <a:pt x="22" y="27"/>
                  </a:lnTo>
                  <a:lnTo>
                    <a:pt x="23" y="25"/>
                  </a:lnTo>
                  <a:lnTo>
                    <a:pt x="23" y="24"/>
                  </a:lnTo>
                  <a:lnTo>
                    <a:pt x="21" y="24"/>
                  </a:lnTo>
                  <a:lnTo>
                    <a:pt x="22" y="23"/>
                  </a:lnTo>
                  <a:lnTo>
                    <a:pt x="22" y="23"/>
                  </a:lnTo>
                  <a:lnTo>
                    <a:pt x="22" y="21"/>
                  </a:lnTo>
                  <a:lnTo>
                    <a:pt x="25" y="21"/>
                  </a:lnTo>
                  <a:lnTo>
                    <a:pt x="25" y="19"/>
                  </a:lnTo>
                  <a:lnTo>
                    <a:pt x="24" y="17"/>
                  </a:lnTo>
                  <a:lnTo>
                    <a:pt x="24" y="20"/>
                  </a:lnTo>
                  <a:lnTo>
                    <a:pt x="23" y="19"/>
                  </a:lnTo>
                  <a:lnTo>
                    <a:pt x="22" y="20"/>
                  </a:lnTo>
                  <a:lnTo>
                    <a:pt x="21" y="22"/>
                  </a:lnTo>
                  <a:lnTo>
                    <a:pt x="20" y="22"/>
                  </a:lnTo>
                  <a:lnTo>
                    <a:pt x="18" y="23"/>
                  </a:lnTo>
                  <a:lnTo>
                    <a:pt x="16" y="25"/>
                  </a:lnTo>
                  <a:lnTo>
                    <a:pt x="19" y="25"/>
                  </a:lnTo>
                  <a:lnTo>
                    <a:pt x="16" y="26"/>
                  </a:lnTo>
                  <a:lnTo>
                    <a:pt x="15" y="25"/>
                  </a:lnTo>
                  <a:lnTo>
                    <a:pt x="18" y="22"/>
                  </a:lnTo>
                  <a:lnTo>
                    <a:pt x="19" y="21"/>
                  </a:lnTo>
                  <a:lnTo>
                    <a:pt x="21" y="19"/>
                  </a:lnTo>
                  <a:lnTo>
                    <a:pt x="22" y="20"/>
                  </a:lnTo>
                  <a:lnTo>
                    <a:pt x="23" y="19"/>
                  </a:lnTo>
                  <a:lnTo>
                    <a:pt x="24" y="16"/>
                  </a:lnTo>
                  <a:lnTo>
                    <a:pt x="24" y="15"/>
                  </a:lnTo>
                  <a:lnTo>
                    <a:pt x="23" y="16"/>
                  </a:lnTo>
                  <a:lnTo>
                    <a:pt x="22" y="16"/>
                  </a:lnTo>
                  <a:lnTo>
                    <a:pt x="23" y="14"/>
                  </a:lnTo>
                  <a:lnTo>
                    <a:pt x="22" y="14"/>
                  </a:lnTo>
                  <a:lnTo>
                    <a:pt x="22" y="16"/>
                  </a:lnTo>
                  <a:lnTo>
                    <a:pt x="21" y="16"/>
                  </a:lnTo>
                  <a:lnTo>
                    <a:pt x="21" y="14"/>
                  </a:lnTo>
                  <a:lnTo>
                    <a:pt x="21" y="14"/>
                  </a:lnTo>
                  <a:lnTo>
                    <a:pt x="20" y="15"/>
                  </a:lnTo>
                  <a:lnTo>
                    <a:pt x="19" y="13"/>
                  </a:lnTo>
                  <a:lnTo>
                    <a:pt x="17" y="12"/>
                  </a:lnTo>
                  <a:lnTo>
                    <a:pt x="9" y="9"/>
                  </a:lnTo>
                  <a:lnTo>
                    <a:pt x="4" y="3"/>
                  </a:lnTo>
                  <a:lnTo>
                    <a:pt x="2" y="7"/>
                  </a:lnTo>
                  <a:lnTo>
                    <a:pt x="2" y="1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3" name="Freeform 57">
              <a:extLst>
                <a:ext uri="{FF2B5EF4-FFF2-40B4-BE49-F238E27FC236}">
                  <a16:creationId xmlns:a16="http://schemas.microsoft.com/office/drawing/2014/main" id="{1FE7C6F6-B500-E6B9-8855-076DC908E5E8}"/>
                </a:ext>
              </a:extLst>
            </p:cNvPr>
            <p:cNvSpPr>
              <a:spLocks/>
            </p:cNvSpPr>
            <p:nvPr/>
          </p:nvSpPr>
          <p:spPr bwMode="auto">
            <a:xfrm>
              <a:off x="1666875" y="1663700"/>
              <a:ext cx="38100" cy="47625"/>
            </a:xfrm>
            <a:custGeom>
              <a:avLst/>
              <a:gdLst/>
              <a:ahLst/>
              <a:cxnLst>
                <a:cxn ang="0">
                  <a:pos x="0" y="2"/>
                </a:cxn>
                <a:cxn ang="0">
                  <a:pos x="3" y="0"/>
                </a:cxn>
                <a:cxn ang="0">
                  <a:pos x="4" y="2"/>
                </a:cxn>
                <a:cxn ang="0">
                  <a:pos x="3" y="5"/>
                </a:cxn>
                <a:cxn ang="0">
                  <a:pos x="0" y="2"/>
                </a:cxn>
              </a:cxnLst>
              <a:rect l="0" t="0" r="r" b="b"/>
              <a:pathLst>
                <a:path w="4" h="5">
                  <a:moveTo>
                    <a:pt x="0" y="2"/>
                  </a:moveTo>
                  <a:lnTo>
                    <a:pt x="3" y="0"/>
                  </a:lnTo>
                  <a:lnTo>
                    <a:pt x="4" y="2"/>
                  </a:lnTo>
                  <a:lnTo>
                    <a:pt x="3" y="5"/>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4" name="Freeform 58">
              <a:extLst>
                <a:ext uri="{FF2B5EF4-FFF2-40B4-BE49-F238E27FC236}">
                  <a16:creationId xmlns:a16="http://schemas.microsoft.com/office/drawing/2014/main" id="{3F70B534-CA24-381F-4611-E6914E0622C6}"/>
                </a:ext>
              </a:extLst>
            </p:cNvPr>
            <p:cNvSpPr>
              <a:spLocks/>
            </p:cNvSpPr>
            <p:nvPr/>
          </p:nvSpPr>
          <p:spPr bwMode="auto">
            <a:xfrm>
              <a:off x="1695450" y="1720850"/>
              <a:ext cx="28575" cy="66675"/>
            </a:xfrm>
            <a:custGeom>
              <a:avLst/>
              <a:gdLst/>
              <a:ahLst/>
              <a:cxnLst>
                <a:cxn ang="0">
                  <a:pos x="0" y="2"/>
                </a:cxn>
                <a:cxn ang="0">
                  <a:pos x="1" y="0"/>
                </a:cxn>
                <a:cxn ang="0">
                  <a:pos x="3" y="1"/>
                </a:cxn>
                <a:cxn ang="0">
                  <a:pos x="2" y="7"/>
                </a:cxn>
                <a:cxn ang="0">
                  <a:pos x="0" y="2"/>
                </a:cxn>
              </a:cxnLst>
              <a:rect l="0" t="0" r="r" b="b"/>
              <a:pathLst>
                <a:path w="3" h="7">
                  <a:moveTo>
                    <a:pt x="0" y="2"/>
                  </a:moveTo>
                  <a:lnTo>
                    <a:pt x="1" y="0"/>
                  </a:lnTo>
                  <a:lnTo>
                    <a:pt x="3" y="1"/>
                  </a:lnTo>
                  <a:lnTo>
                    <a:pt x="2" y="7"/>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5" name="Freeform 59">
              <a:extLst>
                <a:ext uri="{FF2B5EF4-FFF2-40B4-BE49-F238E27FC236}">
                  <a16:creationId xmlns:a16="http://schemas.microsoft.com/office/drawing/2014/main" id="{89044D5A-400B-7BDA-0992-8F7F2374A0C4}"/>
                </a:ext>
              </a:extLst>
            </p:cNvPr>
            <p:cNvSpPr>
              <a:spLocks/>
            </p:cNvSpPr>
            <p:nvPr/>
          </p:nvSpPr>
          <p:spPr bwMode="auto">
            <a:xfrm>
              <a:off x="6219825" y="3244850"/>
              <a:ext cx="571500" cy="561975"/>
            </a:xfrm>
            <a:custGeom>
              <a:avLst/>
              <a:gdLst/>
              <a:ahLst/>
              <a:cxnLst>
                <a:cxn ang="0">
                  <a:pos x="0" y="41"/>
                </a:cxn>
                <a:cxn ang="0">
                  <a:pos x="2" y="49"/>
                </a:cxn>
                <a:cxn ang="0">
                  <a:pos x="5" y="52"/>
                </a:cxn>
                <a:cxn ang="0">
                  <a:pos x="10" y="55"/>
                </a:cxn>
                <a:cxn ang="0">
                  <a:pos x="13" y="59"/>
                </a:cxn>
                <a:cxn ang="0">
                  <a:pos x="18" y="57"/>
                </a:cxn>
                <a:cxn ang="0">
                  <a:pos x="20" y="58"/>
                </a:cxn>
                <a:cxn ang="0">
                  <a:pos x="23" y="57"/>
                </a:cxn>
                <a:cxn ang="0">
                  <a:pos x="25" y="55"/>
                </a:cxn>
                <a:cxn ang="0">
                  <a:pos x="30" y="54"/>
                </a:cxn>
                <a:cxn ang="0">
                  <a:pos x="33" y="50"/>
                </a:cxn>
                <a:cxn ang="0">
                  <a:pos x="31" y="49"/>
                </a:cxn>
                <a:cxn ang="0">
                  <a:pos x="36" y="38"/>
                </a:cxn>
                <a:cxn ang="0">
                  <a:pos x="37" y="32"/>
                </a:cxn>
                <a:cxn ang="0">
                  <a:pos x="42" y="35"/>
                </a:cxn>
                <a:cxn ang="0">
                  <a:pos x="44" y="28"/>
                </a:cxn>
                <a:cxn ang="0">
                  <a:pos x="47" y="28"/>
                </a:cxn>
                <a:cxn ang="0">
                  <a:pos x="50" y="22"/>
                </a:cxn>
                <a:cxn ang="0">
                  <a:pos x="51" y="15"/>
                </a:cxn>
                <a:cxn ang="0">
                  <a:pos x="58" y="19"/>
                </a:cxn>
                <a:cxn ang="0">
                  <a:pos x="60" y="16"/>
                </a:cxn>
                <a:cxn ang="0">
                  <a:pos x="58" y="13"/>
                </a:cxn>
                <a:cxn ang="0">
                  <a:pos x="54" y="11"/>
                </a:cxn>
                <a:cxn ang="0">
                  <a:pos x="51" y="12"/>
                </a:cxn>
                <a:cxn ang="0">
                  <a:pos x="49" y="14"/>
                </a:cxn>
                <a:cxn ang="0">
                  <a:pos x="42" y="16"/>
                </a:cxn>
                <a:cxn ang="0">
                  <a:pos x="37" y="22"/>
                </a:cxn>
                <a:cxn ang="0">
                  <a:pos x="36" y="13"/>
                </a:cxn>
                <a:cxn ang="0">
                  <a:pos x="23" y="15"/>
                </a:cxn>
                <a:cxn ang="0">
                  <a:pos x="20" y="0"/>
                </a:cxn>
                <a:cxn ang="0">
                  <a:pos x="18" y="1"/>
                </a:cxn>
                <a:cxn ang="0">
                  <a:pos x="20" y="4"/>
                </a:cxn>
                <a:cxn ang="0">
                  <a:pos x="18" y="18"/>
                </a:cxn>
                <a:cxn ang="0">
                  <a:pos x="16" y="21"/>
                </a:cxn>
                <a:cxn ang="0">
                  <a:pos x="9" y="26"/>
                </a:cxn>
                <a:cxn ang="0">
                  <a:pos x="7" y="32"/>
                </a:cxn>
                <a:cxn ang="0">
                  <a:pos x="5" y="30"/>
                </a:cxn>
                <a:cxn ang="0">
                  <a:pos x="4" y="37"/>
                </a:cxn>
                <a:cxn ang="0">
                  <a:pos x="0" y="41"/>
                </a:cxn>
              </a:cxnLst>
              <a:rect l="0" t="0" r="r" b="b"/>
              <a:pathLst>
                <a:path w="60" h="59">
                  <a:moveTo>
                    <a:pt x="0" y="41"/>
                  </a:moveTo>
                  <a:lnTo>
                    <a:pt x="2" y="49"/>
                  </a:lnTo>
                  <a:lnTo>
                    <a:pt x="5" y="52"/>
                  </a:lnTo>
                  <a:lnTo>
                    <a:pt x="10" y="55"/>
                  </a:lnTo>
                  <a:lnTo>
                    <a:pt x="13" y="59"/>
                  </a:lnTo>
                  <a:lnTo>
                    <a:pt x="18" y="57"/>
                  </a:lnTo>
                  <a:lnTo>
                    <a:pt x="20" y="58"/>
                  </a:lnTo>
                  <a:lnTo>
                    <a:pt x="23" y="57"/>
                  </a:lnTo>
                  <a:lnTo>
                    <a:pt x="25" y="55"/>
                  </a:lnTo>
                  <a:lnTo>
                    <a:pt x="30" y="54"/>
                  </a:lnTo>
                  <a:lnTo>
                    <a:pt x="33" y="50"/>
                  </a:lnTo>
                  <a:lnTo>
                    <a:pt x="31" y="49"/>
                  </a:lnTo>
                  <a:lnTo>
                    <a:pt x="36" y="38"/>
                  </a:lnTo>
                  <a:lnTo>
                    <a:pt x="37" y="32"/>
                  </a:lnTo>
                  <a:lnTo>
                    <a:pt x="42" y="35"/>
                  </a:lnTo>
                  <a:lnTo>
                    <a:pt x="44" y="28"/>
                  </a:lnTo>
                  <a:lnTo>
                    <a:pt x="47" y="28"/>
                  </a:lnTo>
                  <a:lnTo>
                    <a:pt x="50" y="22"/>
                  </a:lnTo>
                  <a:lnTo>
                    <a:pt x="51" y="15"/>
                  </a:lnTo>
                  <a:lnTo>
                    <a:pt x="58" y="19"/>
                  </a:lnTo>
                  <a:lnTo>
                    <a:pt x="60" y="16"/>
                  </a:lnTo>
                  <a:lnTo>
                    <a:pt x="58" y="13"/>
                  </a:lnTo>
                  <a:lnTo>
                    <a:pt x="54" y="11"/>
                  </a:lnTo>
                  <a:lnTo>
                    <a:pt x="51" y="12"/>
                  </a:lnTo>
                  <a:lnTo>
                    <a:pt x="49" y="14"/>
                  </a:lnTo>
                  <a:lnTo>
                    <a:pt x="42" y="16"/>
                  </a:lnTo>
                  <a:lnTo>
                    <a:pt x="37" y="22"/>
                  </a:lnTo>
                  <a:lnTo>
                    <a:pt x="36" y="13"/>
                  </a:lnTo>
                  <a:lnTo>
                    <a:pt x="23" y="15"/>
                  </a:lnTo>
                  <a:lnTo>
                    <a:pt x="20" y="0"/>
                  </a:lnTo>
                  <a:lnTo>
                    <a:pt x="18" y="1"/>
                  </a:lnTo>
                  <a:lnTo>
                    <a:pt x="20" y="4"/>
                  </a:lnTo>
                  <a:lnTo>
                    <a:pt x="18" y="18"/>
                  </a:lnTo>
                  <a:lnTo>
                    <a:pt x="16" y="21"/>
                  </a:lnTo>
                  <a:lnTo>
                    <a:pt x="9" y="26"/>
                  </a:lnTo>
                  <a:lnTo>
                    <a:pt x="7" y="32"/>
                  </a:lnTo>
                  <a:lnTo>
                    <a:pt x="5" y="30"/>
                  </a:lnTo>
                  <a:lnTo>
                    <a:pt x="4" y="37"/>
                  </a:lnTo>
                  <a:lnTo>
                    <a:pt x="0" y="4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6" name="Freeform 60">
              <a:extLst>
                <a:ext uri="{FF2B5EF4-FFF2-40B4-BE49-F238E27FC236}">
                  <a16:creationId xmlns:a16="http://schemas.microsoft.com/office/drawing/2014/main" id="{BE05BF44-070A-0732-2FF4-F12437CE4CB5}"/>
                </a:ext>
              </a:extLst>
            </p:cNvPr>
            <p:cNvSpPr>
              <a:spLocks/>
            </p:cNvSpPr>
            <p:nvPr/>
          </p:nvSpPr>
          <p:spPr bwMode="auto">
            <a:xfrm>
              <a:off x="4895850" y="2359025"/>
              <a:ext cx="676275" cy="714375"/>
            </a:xfrm>
            <a:custGeom>
              <a:avLst/>
              <a:gdLst/>
              <a:ahLst/>
              <a:cxnLst>
                <a:cxn ang="0">
                  <a:pos x="0" y="23"/>
                </a:cxn>
                <a:cxn ang="0">
                  <a:pos x="2" y="28"/>
                </a:cxn>
                <a:cxn ang="0">
                  <a:pos x="2" y="37"/>
                </a:cxn>
                <a:cxn ang="0">
                  <a:pos x="10" y="43"/>
                </a:cxn>
                <a:cxn ang="0">
                  <a:pos x="14" y="47"/>
                </a:cxn>
                <a:cxn ang="0">
                  <a:pos x="19" y="50"/>
                </a:cxn>
                <a:cxn ang="0">
                  <a:pos x="20" y="52"/>
                </a:cxn>
                <a:cxn ang="0">
                  <a:pos x="22" y="58"/>
                </a:cxn>
                <a:cxn ang="0">
                  <a:pos x="23" y="67"/>
                </a:cxn>
                <a:cxn ang="0">
                  <a:pos x="29" y="75"/>
                </a:cxn>
                <a:cxn ang="0">
                  <a:pos x="65" y="72"/>
                </a:cxn>
                <a:cxn ang="0">
                  <a:pos x="63" y="61"/>
                </a:cxn>
                <a:cxn ang="0">
                  <a:pos x="64" y="49"/>
                </a:cxn>
                <a:cxn ang="0">
                  <a:pos x="66" y="43"/>
                </a:cxn>
                <a:cxn ang="0">
                  <a:pos x="66" y="39"/>
                </a:cxn>
                <a:cxn ang="0">
                  <a:pos x="70" y="28"/>
                </a:cxn>
                <a:cxn ang="0">
                  <a:pos x="71" y="25"/>
                </a:cxn>
                <a:cxn ang="0">
                  <a:pos x="70" y="24"/>
                </a:cxn>
                <a:cxn ang="0">
                  <a:pos x="68" y="27"/>
                </a:cxn>
                <a:cxn ang="0">
                  <a:pos x="66" y="32"/>
                </a:cxn>
                <a:cxn ang="0">
                  <a:pos x="63" y="33"/>
                </a:cxn>
                <a:cxn ang="0">
                  <a:pos x="62" y="36"/>
                </a:cxn>
                <a:cxn ang="0">
                  <a:pos x="59" y="38"/>
                </a:cxn>
                <a:cxn ang="0">
                  <a:pos x="60" y="35"/>
                </a:cxn>
                <a:cxn ang="0">
                  <a:pos x="61" y="31"/>
                </a:cxn>
                <a:cxn ang="0">
                  <a:pos x="63" y="30"/>
                </a:cxn>
                <a:cxn ang="0">
                  <a:pos x="64" y="28"/>
                </a:cxn>
                <a:cxn ang="0">
                  <a:pos x="60" y="18"/>
                </a:cxn>
                <a:cxn ang="0">
                  <a:pos x="57" y="17"/>
                </a:cxn>
                <a:cxn ang="0">
                  <a:pos x="56" y="15"/>
                </a:cxn>
                <a:cxn ang="0">
                  <a:pos x="49" y="14"/>
                </a:cxn>
                <a:cxn ang="0">
                  <a:pos x="35" y="10"/>
                </a:cxn>
                <a:cxn ang="0">
                  <a:pos x="29" y="6"/>
                </a:cxn>
                <a:cxn ang="0">
                  <a:pos x="25" y="4"/>
                </a:cxn>
                <a:cxn ang="0">
                  <a:pos x="23" y="6"/>
                </a:cxn>
                <a:cxn ang="0">
                  <a:pos x="23" y="5"/>
                </a:cxn>
                <a:cxn ang="0">
                  <a:pos x="24" y="4"/>
                </a:cxn>
                <a:cxn ang="0">
                  <a:pos x="24" y="3"/>
                </a:cxn>
                <a:cxn ang="0">
                  <a:pos x="24" y="2"/>
                </a:cxn>
                <a:cxn ang="0">
                  <a:pos x="24" y="1"/>
                </a:cxn>
                <a:cxn ang="0">
                  <a:pos x="23" y="0"/>
                </a:cxn>
                <a:cxn ang="0">
                  <a:pos x="15" y="3"/>
                </a:cxn>
                <a:cxn ang="0">
                  <a:pos x="12" y="5"/>
                </a:cxn>
                <a:cxn ang="0">
                  <a:pos x="11" y="5"/>
                </a:cxn>
                <a:cxn ang="0">
                  <a:pos x="9" y="4"/>
                </a:cxn>
                <a:cxn ang="0">
                  <a:pos x="9" y="5"/>
                </a:cxn>
                <a:cxn ang="0">
                  <a:pos x="8" y="4"/>
                </a:cxn>
                <a:cxn ang="0">
                  <a:pos x="7" y="5"/>
                </a:cxn>
                <a:cxn ang="0">
                  <a:pos x="7" y="14"/>
                </a:cxn>
                <a:cxn ang="0">
                  <a:pos x="0" y="23"/>
                </a:cxn>
              </a:cxnLst>
              <a:rect l="0" t="0" r="r" b="b"/>
              <a:pathLst>
                <a:path w="71" h="75">
                  <a:moveTo>
                    <a:pt x="0" y="23"/>
                  </a:moveTo>
                  <a:lnTo>
                    <a:pt x="2" y="28"/>
                  </a:lnTo>
                  <a:lnTo>
                    <a:pt x="2" y="37"/>
                  </a:lnTo>
                  <a:lnTo>
                    <a:pt x="10" y="43"/>
                  </a:lnTo>
                  <a:lnTo>
                    <a:pt x="14" y="47"/>
                  </a:lnTo>
                  <a:lnTo>
                    <a:pt x="19" y="50"/>
                  </a:lnTo>
                  <a:lnTo>
                    <a:pt x="20" y="52"/>
                  </a:lnTo>
                  <a:lnTo>
                    <a:pt x="22" y="58"/>
                  </a:lnTo>
                  <a:lnTo>
                    <a:pt x="23" y="67"/>
                  </a:lnTo>
                  <a:lnTo>
                    <a:pt x="29" y="75"/>
                  </a:lnTo>
                  <a:lnTo>
                    <a:pt x="65" y="72"/>
                  </a:lnTo>
                  <a:lnTo>
                    <a:pt x="63" y="61"/>
                  </a:lnTo>
                  <a:lnTo>
                    <a:pt x="64" y="49"/>
                  </a:lnTo>
                  <a:lnTo>
                    <a:pt x="66" y="43"/>
                  </a:lnTo>
                  <a:lnTo>
                    <a:pt x="66" y="39"/>
                  </a:lnTo>
                  <a:lnTo>
                    <a:pt x="70" y="28"/>
                  </a:lnTo>
                  <a:lnTo>
                    <a:pt x="71" y="25"/>
                  </a:lnTo>
                  <a:lnTo>
                    <a:pt x="70" y="24"/>
                  </a:lnTo>
                  <a:lnTo>
                    <a:pt x="68" y="27"/>
                  </a:lnTo>
                  <a:lnTo>
                    <a:pt x="66" y="32"/>
                  </a:lnTo>
                  <a:lnTo>
                    <a:pt x="63" y="33"/>
                  </a:lnTo>
                  <a:lnTo>
                    <a:pt x="62" y="36"/>
                  </a:lnTo>
                  <a:lnTo>
                    <a:pt x="59" y="38"/>
                  </a:lnTo>
                  <a:lnTo>
                    <a:pt x="60" y="35"/>
                  </a:lnTo>
                  <a:lnTo>
                    <a:pt x="61" y="31"/>
                  </a:lnTo>
                  <a:lnTo>
                    <a:pt x="63" y="30"/>
                  </a:lnTo>
                  <a:lnTo>
                    <a:pt x="64" y="28"/>
                  </a:lnTo>
                  <a:lnTo>
                    <a:pt x="60" y="18"/>
                  </a:lnTo>
                  <a:lnTo>
                    <a:pt x="57" y="17"/>
                  </a:lnTo>
                  <a:lnTo>
                    <a:pt x="56" y="15"/>
                  </a:lnTo>
                  <a:lnTo>
                    <a:pt x="49" y="14"/>
                  </a:lnTo>
                  <a:lnTo>
                    <a:pt x="35" y="10"/>
                  </a:lnTo>
                  <a:lnTo>
                    <a:pt x="29" y="6"/>
                  </a:lnTo>
                  <a:lnTo>
                    <a:pt x="25" y="4"/>
                  </a:lnTo>
                  <a:lnTo>
                    <a:pt x="23" y="6"/>
                  </a:lnTo>
                  <a:lnTo>
                    <a:pt x="23" y="5"/>
                  </a:lnTo>
                  <a:lnTo>
                    <a:pt x="24" y="4"/>
                  </a:lnTo>
                  <a:lnTo>
                    <a:pt x="24" y="3"/>
                  </a:lnTo>
                  <a:lnTo>
                    <a:pt x="24" y="2"/>
                  </a:lnTo>
                  <a:lnTo>
                    <a:pt x="24" y="1"/>
                  </a:lnTo>
                  <a:lnTo>
                    <a:pt x="23" y="0"/>
                  </a:lnTo>
                  <a:lnTo>
                    <a:pt x="15" y="3"/>
                  </a:lnTo>
                  <a:lnTo>
                    <a:pt x="12" y="5"/>
                  </a:lnTo>
                  <a:lnTo>
                    <a:pt x="11" y="5"/>
                  </a:lnTo>
                  <a:lnTo>
                    <a:pt x="9" y="4"/>
                  </a:lnTo>
                  <a:lnTo>
                    <a:pt x="9" y="5"/>
                  </a:lnTo>
                  <a:lnTo>
                    <a:pt x="8" y="4"/>
                  </a:lnTo>
                  <a:lnTo>
                    <a:pt x="7" y="5"/>
                  </a:lnTo>
                  <a:lnTo>
                    <a:pt x="7" y="14"/>
                  </a:lnTo>
                  <a:lnTo>
                    <a:pt x="0" y="2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7" name="Freeform 61">
              <a:extLst>
                <a:ext uri="{FF2B5EF4-FFF2-40B4-BE49-F238E27FC236}">
                  <a16:creationId xmlns:a16="http://schemas.microsoft.com/office/drawing/2014/main" id="{45ED3F7B-6208-0CF5-8782-EFF92D1D26F2}"/>
                </a:ext>
              </a:extLst>
            </p:cNvPr>
            <p:cNvSpPr>
              <a:spLocks/>
            </p:cNvSpPr>
            <p:nvPr/>
          </p:nvSpPr>
          <p:spPr bwMode="auto">
            <a:xfrm>
              <a:off x="2733675" y="2540000"/>
              <a:ext cx="895350" cy="742950"/>
            </a:xfrm>
            <a:custGeom>
              <a:avLst/>
              <a:gdLst/>
              <a:ahLst/>
              <a:cxnLst>
                <a:cxn ang="0">
                  <a:pos x="0" y="67"/>
                </a:cxn>
                <a:cxn ang="0">
                  <a:pos x="3" y="50"/>
                </a:cxn>
                <a:cxn ang="0">
                  <a:pos x="10" y="8"/>
                </a:cxn>
                <a:cxn ang="0">
                  <a:pos x="11" y="0"/>
                </a:cxn>
                <a:cxn ang="0">
                  <a:pos x="48" y="5"/>
                </a:cxn>
                <a:cxn ang="0">
                  <a:pos x="94" y="10"/>
                </a:cxn>
                <a:cxn ang="0">
                  <a:pos x="91" y="44"/>
                </a:cxn>
                <a:cxn ang="0">
                  <a:pos x="88" y="78"/>
                </a:cxn>
                <a:cxn ang="0">
                  <a:pos x="25" y="70"/>
                </a:cxn>
                <a:cxn ang="0">
                  <a:pos x="0" y="67"/>
                </a:cxn>
              </a:cxnLst>
              <a:rect l="0" t="0" r="r" b="b"/>
              <a:pathLst>
                <a:path w="94" h="78">
                  <a:moveTo>
                    <a:pt x="0" y="67"/>
                  </a:moveTo>
                  <a:lnTo>
                    <a:pt x="3" y="50"/>
                  </a:lnTo>
                  <a:lnTo>
                    <a:pt x="10" y="8"/>
                  </a:lnTo>
                  <a:lnTo>
                    <a:pt x="11" y="0"/>
                  </a:lnTo>
                  <a:lnTo>
                    <a:pt x="48" y="5"/>
                  </a:lnTo>
                  <a:lnTo>
                    <a:pt x="94" y="10"/>
                  </a:lnTo>
                  <a:lnTo>
                    <a:pt x="91" y="44"/>
                  </a:lnTo>
                  <a:lnTo>
                    <a:pt x="88" y="78"/>
                  </a:lnTo>
                  <a:lnTo>
                    <a:pt x="25" y="70"/>
                  </a:lnTo>
                  <a:lnTo>
                    <a:pt x="0" y="67"/>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8" name="Freeform 62">
              <a:extLst>
                <a:ext uri="{FF2B5EF4-FFF2-40B4-BE49-F238E27FC236}">
                  <a16:creationId xmlns:a16="http://schemas.microsoft.com/office/drawing/2014/main" id="{C4BEAAE0-A6C8-19F3-275B-B0E50685B813}"/>
                </a:ext>
              </a:extLst>
            </p:cNvPr>
            <p:cNvSpPr>
              <a:spLocks/>
            </p:cNvSpPr>
            <p:nvPr/>
          </p:nvSpPr>
          <p:spPr bwMode="auto">
            <a:xfrm>
              <a:off x="7597775" y="6076950"/>
              <a:ext cx="238125" cy="95250"/>
            </a:xfrm>
            <a:custGeom>
              <a:avLst/>
              <a:gdLst/>
              <a:ahLst/>
              <a:cxnLst>
                <a:cxn ang="0">
                  <a:pos x="3" y="0"/>
                </a:cxn>
                <a:cxn ang="0">
                  <a:pos x="6" y="1"/>
                </a:cxn>
                <a:cxn ang="0">
                  <a:pos x="9" y="1"/>
                </a:cxn>
                <a:cxn ang="0">
                  <a:pos x="12" y="0"/>
                </a:cxn>
                <a:cxn ang="0">
                  <a:pos x="16" y="1"/>
                </a:cxn>
                <a:cxn ang="0">
                  <a:pos x="17" y="1"/>
                </a:cxn>
                <a:cxn ang="0">
                  <a:pos x="19" y="2"/>
                </a:cxn>
                <a:cxn ang="0">
                  <a:pos x="17" y="1"/>
                </a:cxn>
                <a:cxn ang="0">
                  <a:pos x="19" y="1"/>
                </a:cxn>
                <a:cxn ang="0">
                  <a:pos x="19" y="1"/>
                </a:cxn>
                <a:cxn ang="0">
                  <a:pos x="20" y="1"/>
                </a:cxn>
                <a:cxn ang="0">
                  <a:pos x="22" y="1"/>
                </a:cxn>
                <a:cxn ang="0">
                  <a:pos x="22" y="2"/>
                </a:cxn>
                <a:cxn ang="0">
                  <a:pos x="23" y="2"/>
                </a:cxn>
                <a:cxn ang="0">
                  <a:pos x="24" y="2"/>
                </a:cxn>
                <a:cxn ang="0">
                  <a:pos x="25" y="2"/>
                </a:cxn>
                <a:cxn ang="0">
                  <a:pos x="25" y="3"/>
                </a:cxn>
                <a:cxn ang="0">
                  <a:pos x="25" y="3"/>
                </a:cxn>
                <a:cxn ang="0">
                  <a:pos x="25" y="4"/>
                </a:cxn>
                <a:cxn ang="0">
                  <a:pos x="25" y="5"/>
                </a:cxn>
                <a:cxn ang="0">
                  <a:pos x="25" y="5"/>
                </a:cxn>
                <a:cxn ang="0">
                  <a:pos x="24" y="5"/>
                </a:cxn>
                <a:cxn ang="0">
                  <a:pos x="23" y="6"/>
                </a:cxn>
                <a:cxn ang="0">
                  <a:pos x="22" y="7"/>
                </a:cxn>
                <a:cxn ang="0">
                  <a:pos x="22" y="7"/>
                </a:cxn>
                <a:cxn ang="0">
                  <a:pos x="21" y="8"/>
                </a:cxn>
                <a:cxn ang="0">
                  <a:pos x="18" y="9"/>
                </a:cxn>
                <a:cxn ang="0">
                  <a:pos x="17" y="9"/>
                </a:cxn>
                <a:cxn ang="0">
                  <a:pos x="16" y="9"/>
                </a:cxn>
                <a:cxn ang="0">
                  <a:pos x="16" y="9"/>
                </a:cxn>
                <a:cxn ang="0">
                  <a:pos x="15" y="9"/>
                </a:cxn>
                <a:cxn ang="0">
                  <a:pos x="15" y="9"/>
                </a:cxn>
                <a:cxn ang="0">
                  <a:pos x="13" y="9"/>
                </a:cxn>
                <a:cxn ang="0">
                  <a:pos x="11" y="8"/>
                </a:cxn>
                <a:cxn ang="0">
                  <a:pos x="9" y="9"/>
                </a:cxn>
                <a:cxn ang="0">
                  <a:pos x="8" y="8"/>
                </a:cxn>
                <a:cxn ang="0">
                  <a:pos x="7" y="9"/>
                </a:cxn>
                <a:cxn ang="0">
                  <a:pos x="6" y="9"/>
                </a:cxn>
                <a:cxn ang="0">
                  <a:pos x="6" y="9"/>
                </a:cxn>
                <a:cxn ang="0">
                  <a:pos x="5" y="9"/>
                </a:cxn>
                <a:cxn ang="0">
                  <a:pos x="5" y="9"/>
                </a:cxn>
                <a:cxn ang="0">
                  <a:pos x="3" y="9"/>
                </a:cxn>
                <a:cxn ang="0">
                  <a:pos x="2" y="9"/>
                </a:cxn>
                <a:cxn ang="0">
                  <a:pos x="1" y="9"/>
                </a:cxn>
                <a:cxn ang="0">
                  <a:pos x="1" y="9"/>
                </a:cxn>
                <a:cxn ang="0">
                  <a:pos x="1" y="8"/>
                </a:cxn>
                <a:cxn ang="0">
                  <a:pos x="0" y="8"/>
                </a:cxn>
                <a:cxn ang="0">
                  <a:pos x="0" y="7"/>
                </a:cxn>
                <a:cxn ang="0">
                  <a:pos x="1" y="6"/>
                </a:cxn>
                <a:cxn ang="0">
                  <a:pos x="1" y="5"/>
                </a:cxn>
                <a:cxn ang="0">
                  <a:pos x="0" y="4"/>
                </a:cxn>
                <a:cxn ang="0">
                  <a:pos x="0" y="3"/>
                </a:cxn>
                <a:cxn ang="0">
                  <a:pos x="0" y="2"/>
                </a:cxn>
                <a:cxn ang="0">
                  <a:pos x="1" y="1"/>
                </a:cxn>
              </a:cxnLst>
              <a:rect l="0" t="0" r="r" b="b"/>
              <a:pathLst>
                <a:path w="25" h="10">
                  <a:moveTo>
                    <a:pt x="1" y="0"/>
                  </a:moveTo>
                  <a:lnTo>
                    <a:pt x="2" y="0"/>
                  </a:lnTo>
                  <a:lnTo>
                    <a:pt x="3" y="0"/>
                  </a:lnTo>
                  <a:lnTo>
                    <a:pt x="4" y="1"/>
                  </a:lnTo>
                  <a:lnTo>
                    <a:pt x="6" y="1"/>
                  </a:lnTo>
                  <a:lnTo>
                    <a:pt x="6" y="1"/>
                  </a:lnTo>
                  <a:lnTo>
                    <a:pt x="8" y="1"/>
                  </a:lnTo>
                  <a:lnTo>
                    <a:pt x="9" y="1"/>
                  </a:lnTo>
                  <a:lnTo>
                    <a:pt x="9" y="1"/>
                  </a:lnTo>
                  <a:lnTo>
                    <a:pt x="10" y="1"/>
                  </a:lnTo>
                  <a:lnTo>
                    <a:pt x="11" y="1"/>
                  </a:lnTo>
                  <a:lnTo>
                    <a:pt x="12" y="0"/>
                  </a:lnTo>
                  <a:lnTo>
                    <a:pt x="15" y="1"/>
                  </a:lnTo>
                  <a:lnTo>
                    <a:pt x="16" y="1"/>
                  </a:lnTo>
                  <a:lnTo>
                    <a:pt x="16" y="1"/>
                  </a:lnTo>
                  <a:lnTo>
                    <a:pt x="16" y="1"/>
                  </a:lnTo>
                  <a:lnTo>
                    <a:pt x="17" y="1"/>
                  </a:lnTo>
                  <a:lnTo>
                    <a:pt x="17" y="1"/>
                  </a:lnTo>
                  <a:lnTo>
                    <a:pt x="18" y="1"/>
                  </a:lnTo>
                  <a:lnTo>
                    <a:pt x="19" y="2"/>
                  </a:lnTo>
                  <a:lnTo>
                    <a:pt x="19" y="2"/>
                  </a:lnTo>
                  <a:lnTo>
                    <a:pt x="18" y="1"/>
                  </a:lnTo>
                  <a:lnTo>
                    <a:pt x="18" y="1"/>
                  </a:lnTo>
                  <a:lnTo>
                    <a:pt x="17" y="1"/>
                  </a:lnTo>
                  <a:lnTo>
                    <a:pt x="17" y="1"/>
                  </a:lnTo>
                  <a:lnTo>
                    <a:pt x="18" y="1"/>
                  </a:lnTo>
                  <a:lnTo>
                    <a:pt x="19" y="1"/>
                  </a:lnTo>
                  <a:lnTo>
                    <a:pt x="19" y="1"/>
                  </a:lnTo>
                  <a:lnTo>
                    <a:pt x="19" y="1"/>
                  </a:lnTo>
                  <a:lnTo>
                    <a:pt x="19" y="1"/>
                  </a:lnTo>
                  <a:lnTo>
                    <a:pt x="20" y="1"/>
                  </a:lnTo>
                  <a:lnTo>
                    <a:pt x="20" y="1"/>
                  </a:lnTo>
                  <a:lnTo>
                    <a:pt x="20" y="1"/>
                  </a:lnTo>
                  <a:lnTo>
                    <a:pt x="21" y="1"/>
                  </a:lnTo>
                  <a:lnTo>
                    <a:pt x="21" y="1"/>
                  </a:lnTo>
                  <a:lnTo>
                    <a:pt x="22" y="1"/>
                  </a:lnTo>
                  <a:lnTo>
                    <a:pt x="22" y="1"/>
                  </a:lnTo>
                  <a:lnTo>
                    <a:pt x="22" y="1"/>
                  </a:lnTo>
                  <a:lnTo>
                    <a:pt x="22" y="2"/>
                  </a:lnTo>
                  <a:lnTo>
                    <a:pt x="23" y="2"/>
                  </a:lnTo>
                  <a:lnTo>
                    <a:pt x="23" y="2"/>
                  </a:lnTo>
                  <a:lnTo>
                    <a:pt x="23" y="2"/>
                  </a:lnTo>
                  <a:lnTo>
                    <a:pt x="23" y="2"/>
                  </a:lnTo>
                  <a:lnTo>
                    <a:pt x="24" y="2"/>
                  </a:lnTo>
                  <a:lnTo>
                    <a:pt x="24" y="2"/>
                  </a:lnTo>
                  <a:lnTo>
                    <a:pt x="24" y="2"/>
                  </a:lnTo>
                  <a:lnTo>
                    <a:pt x="24" y="2"/>
                  </a:lnTo>
                  <a:lnTo>
                    <a:pt x="25" y="2"/>
                  </a:lnTo>
                  <a:lnTo>
                    <a:pt x="25" y="2"/>
                  </a:lnTo>
                  <a:lnTo>
                    <a:pt x="25" y="2"/>
                  </a:lnTo>
                  <a:lnTo>
                    <a:pt x="25" y="3"/>
                  </a:lnTo>
                  <a:lnTo>
                    <a:pt x="25" y="3"/>
                  </a:lnTo>
                  <a:lnTo>
                    <a:pt x="25" y="3"/>
                  </a:lnTo>
                  <a:lnTo>
                    <a:pt x="25" y="3"/>
                  </a:lnTo>
                  <a:lnTo>
                    <a:pt x="25" y="4"/>
                  </a:lnTo>
                  <a:lnTo>
                    <a:pt x="25" y="4"/>
                  </a:lnTo>
                  <a:lnTo>
                    <a:pt x="25" y="4"/>
                  </a:lnTo>
                  <a:lnTo>
                    <a:pt x="25" y="4"/>
                  </a:lnTo>
                  <a:lnTo>
                    <a:pt x="25" y="4"/>
                  </a:lnTo>
                  <a:lnTo>
                    <a:pt x="25" y="5"/>
                  </a:lnTo>
                  <a:lnTo>
                    <a:pt x="25" y="4"/>
                  </a:lnTo>
                  <a:lnTo>
                    <a:pt x="25" y="4"/>
                  </a:lnTo>
                  <a:lnTo>
                    <a:pt x="25" y="5"/>
                  </a:lnTo>
                  <a:lnTo>
                    <a:pt x="25" y="5"/>
                  </a:lnTo>
                  <a:lnTo>
                    <a:pt x="24" y="5"/>
                  </a:lnTo>
                  <a:lnTo>
                    <a:pt x="24" y="5"/>
                  </a:lnTo>
                  <a:lnTo>
                    <a:pt x="24" y="5"/>
                  </a:lnTo>
                  <a:lnTo>
                    <a:pt x="24" y="5"/>
                  </a:lnTo>
                  <a:lnTo>
                    <a:pt x="23" y="6"/>
                  </a:lnTo>
                  <a:lnTo>
                    <a:pt x="23" y="6"/>
                  </a:lnTo>
                  <a:lnTo>
                    <a:pt x="22" y="6"/>
                  </a:lnTo>
                  <a:lnTo>
                    <a:pt x="22" y="7"/>
                  </a:lnTo>
                  <a:lnTo>
                    <a:pt x="22" y="7"/>
                  </a:lnTo>
                  <a:lnTo>
                    <a:pt x="22" y="7"/>
                  </a:lnTo>
                  <a:lnTo>
                    <a:pt x="22" y="7"/>
                  </a:lnTo>
                  <a:lnTo>
                    <a:pt x="22" y="8"/>
                  </a:lnTo>
                  <a:lnTo>
                    <a:pt x="22" y="8"/>
                  </a:lnTo>
                  <a:lnTo>
                    <a:pt x="21" y="8"/>
                  </a:lnTo>
                  <a:lnTo>
                    <a:pt x="20" y="9"/>
                  </a:lnTo>
                  <a:lnTo>
                    <a:pt x="19" y="9"/>
                  </a:lnTo>
                  <a:lnTo>
                    <a:pt x="18" y="9"/>
                  </a:lnTo>
                  <a:lnTo>
                    <a:pt x="18" y="9"/>
                  </a:lnTo>
                  <a:lnTo>
                    <a:pt x="17" y="9"/>
                  </a:lnTo>
                  <a:lnTo>
                    <a:pt x="17" y="9"/>
                  </a:lnTo>
                  <a:lnTo>
                    <a:pt x="16" y="9"/>
                  </a:lnTo>
                  <a:lnTo>
                    <a:pt x="16" y="9"/>
                  </a:lnTo>
                  <a:lnTo>
                    <a:pt x="16" y="9"/>
                  </a:lnTo>
                  <a:lnTo>
                    <a:pt x="16" y="9"/>
                  </a:lnTo>
                  <a:lnTo>
                    <a:pt x="16" y="9"/>
                  </a:lnTo>
                  <a:lnTo>
                    <a:pt x="16" y="9"/>
                  </a:lnTo>
                  <a:lnTo>
                    <a:pt x="16" y="9"/>
                  </a:lnTo>
                  <a:lnTo>
                    <a:pt x="16" y="9"/>
                  </a:lnTo>
                  <a:lnTo>
                    <a:pt x="15" y="9"/>
                  </a:lnTo>
                  <a:lnTo>
                    <a:pt x="15" y="9"/>
                  </a:lnTo>
                  <a:lnTo>
                    <a:pt x="15" y="9"/>
                  </a:lnTo>
                  <a:lnTo>
                    <a:pt x="15" y="9"/>
                  </a:lnTo>
                  <a:lnTo>
                    <a:pt x="14" y="9"/>
                  </a:lnTo>
                  <a:lnTo>
                    <a:pt x="14" y="9"/>
                  </a:lnTo>
                  <a:lnTo>
                    <a:pt x="13" y="9"/>
                  </a:lnTo>
                  <a:lnTo>
                    <a:pt x="13" y="9"/>
                  </a:lnTo>
                  <a:lnTo>
                    <a:pt x="12" y="9"/>
                  </a:lnTo>
                  <a:lnTo>
                    <a:pt x="11" y="8"/>
                  </a:lnTo>
                  <a:lnTo>
                    <a:pt x="10" y="9"/>
                  </a:lnTo>
                  <a:lnTo>
                    <a:pt x="10" y="9"/>
                  </a:lnTo>
                  <a:lnTo>
                    <a:pt x="9" y="9"/>
                  </a:lnTo>
                  <a:lnTo>
                    <a:pt x="9" y="9"/>
                  </a:lnTo>
                  <a:lnTo>
                    <a:pt x="8" y="9"/>
                  </a:lnTo>
                  <a:lnTo>
                    <a:pt x="8" y="8"/>
                  </a:lnTo>
                  <a:lnTo>
                    <a:pt x="8" y="8"/>
                  </a:lnTo>
                  <a:lnTo>
                    <a:pt x="7" y="9"/>
                  </a:lnTo>
                  <a:lnTo>
                    <a:pt x="7" y="9"/>
                  </a:lnTo>
                  <a:lnTo>
                    <a:pt x="7" y="8"/>
                  </a:lnTo>
                  <a:lnTo>
                    <a:pt x="7" y="8"/>
                  </a:lnTo>
                  <a:lnTo>
                    <a:pt x="6" y="9"/>
                  </a:lnTo>
                  <a:lnTo>
                    <a:pt x="6" y="9"/>
                  </a:lnTo>
                  <a:lnTo>
                    <a:pt x="7" y="9"/>
                  </a:lnTo>
                  <a:lnTo>
                    <a:pt x="6" y="9"/>
                  </a:lnTo>
                  <a:lnTo>
                    <a:pt x="6" y="9"/>
                  </a:lnTo>
                  <a:lnTo>
                    <a:pt x="6" y="9"/>
                  </a:lnTo>
                  <a:lnTo>
                    <a:pt x="5" y="9"/>
                  </a:lnTo>
                  <a:lnTo>
                    <a:pt x="5" y="9"/>
                  </a:lnTo>
                  <a:lnTo>
                    <a:pt x="5" y="9"/>
                  </a:lnTo>
                  <a:lnTo>
                    <a:pt x="5" y="9"/>
                  </a:lnTo>
                  <a:lnTo>
                    <a:pt x="5" y="10"/>
                  </a:lnTo>
                  <a:lnTo>
                    <a:pt x="4" y="10"/>
                  </a:lnTo>
                  <a:lnTo>
                    <a:pt x="3" y="9"/>
                  </a:lnTo>
                  <a:lnTo>
                    <a:pt x="3" y="9"/>
                  </a:lnTo>
                  <a:lnTo>
                    <a:pt x="2" y="9"/>
                  </a:lnTo>
                  <a:lnTo>
                    <a:pt x="2" y="9"/>
                  </a:lnTo>
                  <a:lnTo>
                    <a:pt x="2" y="9"/>
                  </a:lnTo>
                  <a:lnTo>
                    <a:pt x="1" y="9"/>
                  </a:lnTo>
                  <a:lnTo>
                    <a:pt x="1" y="9"/>
                  </a:lnTo>
                  <a:lnTo>
                    <a:pt x="1" y="9"/>
                  </a:lnTo>
                  <a:lnTo>
                    <a:pt x="1" y="10"/>
                  </a:lnTo>
                  <a:lnTo>
                    <a:pt x="1" y="9"/>
                  </a:lnTo>
                  <a:lnTo>
                    <a:pt x="0" y="9"/>
                  </a:lnTo>
                  <a:lnTo>
                    <a:pt x="0" y="9"/>
                  </a:lnTo>
                  <a:lnTo>
                    <a:pt x="1" y="8"/>
                  </a:lnTo>
                  <a:lnTo>
                    <a:pt x="1" y="8"/>
                  </a:lnTo>
                  <a:lnTo>
                    <a:pt x="1" y="8"/>
                  </a:lnTo>
                  <a:lnTo>
                    <a:pt x="0" y="8"/>
                  </a:lnTo>
                  <a:lnTo>
                    <a:pt x="0" y="7"/>
                  </a:lnTo>
                  <a:lnTo>
                    <a:pt x="1" y="7"/>
                  </a:lnTo>
                  <a:lnTo>
                    <a:pt x="0" y="7"/>
                  </a:lnTo>
                  <a:lnTo>
                    <a:pt x="1" y="7"/>
                  </a:lnTo>
                  <a:lnTo>
                    <a:pt x="1" y="6"/>
                  </a:lnTo>
                  <a:lnTo>
                    <a:pt x="1" y="6"/>
                  </a:lnTo>
                  <a:lnTo>
                    <a:pt x="1" y="6"/>
                  </a:lnTo>
                  <a:lnTo>
                    <a:pt x="1" y="5"/>
                  </a:lnTo>
                  <a:lnTo>
                    <a:pt x="1" y="5"/>
                  </a:lnTo>
                  <a:lnTo>
                    <a:pt x="1" y="5"/>
                  </a:lnTo>
                  <a:lnTo>
                    <a:pt x="1" y="4"/>
                  </a:lnTo>
                  <a:lnTo>
                    <a:pt x="0" y="4"/>
                  </a:lnTo>
                  <a:lnTo>
                    <a:pt x="0" y="4"/>
                  </a:lnTo>
                  <a:lnTo>
                    <a:pt x="0" y="3"/>
                  </a:lnTo>
                  <a:lnTo>
                    <a:pt x="0" y="3"/>
                  </a:lnTo>
                  <a:lnTo>
                    <a:pt x="0" y="3"/>
                  </a:lnTo>
                  <a:lnTo>
                    <a:pt x="0" y="2"/>
                  </a:lnTo>
                  <a:lnTo>
                    <a:pt x="0" y="2"/>
                  </a:lnTo>
                  <a:lnTo>
                    <a:pt x="1" y="2"/>
                  </a:lnTo>
                  <a:lnTo>
                    <a:pt x="1" y="2"/>
                  </a:lnTo>
                  <a:lnTo>
                    <a:pt x="1" y="1"/>
                  </a:lnTo>
                  <a:lnTo>
                    <a:pt x="1" y="0"/>
                  </a:lnTo>
                  <a:lnTo>
                    <a:pt x="1" y="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grpSp>
      <p:grpSp>
        <p:nvGrpSpPr>
          <p:cNvPr id="179" name="Group 178" descr="Proportional map showing the percentage of PWID who have never been tested for HIV in their lifetime. Larger dots correspond to greater proportion.">
            <a:extLst>
              <a:ext uri="{FF2B5EF4-FFF2-40B4-BE49-F238E27FC236}">
                <a16:creationId xmlns:a16="http://schemas.microsoft.com/office/drawing/2014/main" id="{E83B69ED-C37D-130F-79D4-FF4B760FEFC0}"/>
              </a:ext>
            </a:extLst>
          </p:cNvPr>
          <p:cNvGrpSpPr/>
          <p:nvPr/>
        </p:nvGrpSpPr>
        <p:grpSpPr>
          <a:xfrm>
            <a:off x="344751" y="1277087"/>
            <a:ext cx="11618313" cy="5103090"/>
            <a:chOff x="-1079617" y="1044931"/>
            <a:chExt cx="10979382" cy="5103089"/>
          </a:xfrm>
        </p:grpSpPr>
        <p:grpSp>
          <p:nvGrpSpPr>
            <p:cNvPr id="180" name="Group 179">
              <a:extLst>
                <a:ext uri="{FF2B5EF4-FFF2-40B4-BE49-F238E27FC236}">
                  <a16:creationId xmlns:a16="http://schemas.microsoft.com/office/drawing/2014/main" id="{4F1C964E-010E-5041-4D47-4E439894F183}"/>
                </a:ext>
              </a:extLst>
            </p:cNvPr>
            <p:cNvGrpSpPr>
              <a:grpSpLocks noChangeAspect="1"/>
            </p:cNvGrpSpPr>
            <p:nvPr/>
          </p:nvGrpSpPr>
          <p:grpSpPr>
            <a:xfrm>
              <a:off x="-1079617" y="1044931"/>
              <a:ext cx="10979382" cy="5103089"/>
              <a:chOff x="-710029" y="1267581"/>
              <a:chExt cx="10810908" cy="5024777"/>
            </a:xfrm>
          </p:grpSpPr>
          <p:grpSp>
            <p:nvGrpSpPr>
              <p:cNvPr id="182" name="Group 181">
                <a:extLst>
                  <a:ext uri="{FF2B5EF4-FFF2-40B4-BE49-F238E27FC236}">
                    <a16:creationId xmlns:a16="http://schemas.microsoft.com/office/drawing/2014/main" id="{80E044E9-607F-8D8C-DF42-A1360921F805}"/>
                  </a:ext>
                </a:extLst>
              </p:cNvPr>
              <p:cNvGrpSpPr/>
              <p:nvPr/>
            </p:nvGrpSpPr>
            <p:grpSpPr>
              <a:xfrm>
                <a:off x="-710029" y="1267581"/>
                <a:ext cx="10810908" cy="5024777"/>
                <a:chOff x="-710029" y="1252559"/>
                <a:chExt cx="10810908" cy="5024777"/>
              </a:xfrm>
            </p:grpSpPr>
            <p:sp>
              <p:nvSpPr>
                <p:cNvPr id="185" name="Text Box 70">
                  <a:extLst>
                    <a:ext uri="{FF2B5EF4-FFF2-40B4-BE49-F238E27FC236}">
                      <a16:creationId xmlns:a16="http://schemas.microsoft.com/office/drawing/2014/main" id="{66F235B1-9663-EC3F-B52A-8CEE1FC13772}"/>
                    </a:ext>
                  </a:extLst>
                </p:cNvPr>
                <p:cNvSpPr txBox="1">
                  <a:spLocks noChangeArrowheads="1"/>
                </p:cNvSpPr>
                <p:nvPr/>
              </p:nvSpPr>
              <p:spPr bwMode="auto">
                <a:xfrm>
                  <a:off x="6409623" y="4667960"/>
                  <a:ext cx="828913" cy="494860"/>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defTabSz="914377" eaLnBrk="1" fontAlgn="auto" hangingPunct="1">
                    <a:spcBef>
                      <a:spcPts val="0"/>
                    </a:spcBef>
                    <a:spcAft>
                      <a:spcPts val="0"/>
                    </a:spcAft>
                    <a:defRPr/>
                  </a:pPr>
                  <a:r>
                    <a:rPr lang="en-US" sz="1333" b="1" kern="0">
                      <a:solidFill>
                        <a:srgbClr val="000000"/>
                      </a:solidFill>
                      <a:latin typeface="Calibri"/>
                    </a:rPr>
                    <a:t>Atlanta (73%)</a:t>
                  </a:r>
                </a:p>
              </p:txBody>
            </p:sp>
            <p:sp>
              <p:nvSpPr>
                <p:cNvPr id="186" name="Text Box 73">
                  <a:extLst>
                    <a:ext uri="{FF2B5EF4-FFF2-40B4-BE49-F238E27FC236}">
                      <a16:creationId xmlns:a16="http://schemas.microsoft.com/office/drawing/2014/main" id="{FF828D8B-E493-5A76-0700-8AB1ADB91B64}"/>
                    </a:ext>
                  </a:extLst>
                </p:cNvPr>
                <p:cNvSpPr txBox="1">
                  <a:spLocks noChangeArrowheads="1"/>
                </p:cNvSpPr>
                <p:nvPr/>
              </p:nvSpPr>
              <p:spPr bwMode="auto">
                <a:xfrm>
                  <a:off x="7955982" y="5984447"/>
                  <a:ext cx="1321422"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San Juan (67%)</a:t>
                  </a:r>
                </a:p>
              </p:txBody>
            </p:sp>
            <p:sp>
              <p:nvSpPr>
                <p:cNvPr id="187" name="Text Box 74">
                  <a:extLst>
                    <a:ext uri="{FF2B5EF4-FFF2-40B4-BE49-F238E27FC236}">
                      <a16:creationId xmlns:a16="http://schemas.microsoft.com/office/drawing/2014/main" id="{CC5861A1-E6D0-5AB7-8A74-50373170E911}"/>
                    </a:ext>
                  </a:extLst>
                </p:cNvPr>
                <p:cNvSpPr txBox="1">
                  <a:spLocks noChangeArrowheads="1"/>
                </p:cNvSpPr>
                <p:nvPr/>
              </p:nvSpPr>
              <p:spPr bwMode="auto">
                <a:xfrm>
                  <a:off x="4150797" y="5201573"/>
                  <a:ext cx="1254551"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Houston (76%)</a:t>
                  </a:r>
                </a:p>
              </p:txBody>
            </p:sp>
            <p:sp>
              <p:nvSpPr>
                <p:cNvPr id="188" name="Text Box 75">
                  <a:extLst>
                    <a:ext uri="{FF2B5EF4-FFF2-40B4-BE49-F238E27FC236}">
                      <a16:creationId xmlns:a16="http://schemas.microsoft.com/office/drawing/2014/main" id="{D8FE63D7-637E-E375-3337-2F2B6615383A}"/>
                    </a:ext>
                  </a:extLst>
                </p:cNvPr>
                <p:cNvSpPr txBox="1">
                  <a:spLocks noChangeArrowheads="1"/>
                </p:cNvSpPr>
                <p:nvPr/>
              </p:nvSpPr>
              <p:spPr bwMode="auto">
                <a:xfrm>
                  <a:off x="203752" y="4358255"/>
                  <a:ext cx="1358787"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San Diego (65%)</a:t>
                  </a:r>
                </a:p>
              </p:txBody>
            </p:sp>
            <p:sp>
              <p:nvSpPr>
                <p:cNvPr id="189" name="Text Box 76">
                  <a:extLst>
                    <a:ext uri="{FF2B5EF4-FFF2-40B4-BE49-F238E27FC236}">
                      <a16:creationId xmlns:a16="http://schemas.microsoft.com/office/drawing/2014/main" id="{360EDE86-5FE1-603C-807D-E68D5A069138}"/>
                    </a:ext>
                  </a:extLst>
                </p:cNvPr>
                <p:cNvSpPr txBox="1">
                  <a:spLocks noChangeArrowheads="1"/>
                </p:cNvSpPr>
                <p:nvPr/>
              </p:nvSpPr>
              <p:spPr bwMode="auto">
                <a:xfrm>
                  <a:off x="-323708" y="3909953"/>
                  <a:ext cx="1606501" cy="323257"/>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Los Angeles (76%)</a:t>
                  </a:r>
                </a:p>
              </p:txBody>
            </p:sp>
            <p:sp>
              <p:nvSpPr>
                <p:cNvPr id="190" name="Text Box 77">
                  <a:extLst>
                    <a:ext uri="{FF2B5EF4-FFF2-40B4-BE49-F238E27FC236}">
                      <a16:creationId xmlns:a16="http://schemas.microsoft.com/office/drawing/2014/main" id="{E7C8687C-04DE-5970-732A-A654917C4EFA}"/>
                    </a:ext>
                  </a:extLst>
                </p:cNvPr>
                <p:cNvSpPr txBox="1">
                  <a:spLocks noChangeArrowheads="1"/>
                </p:cNvSpPr>
                <p:nvPr/>
              </p:nvSpPr>
              <p:spPr bwMode="auto">
                <a:xfrm>
                  <a:off x="-710029" y="3366121"/>
                  <a:ext cx="1564579"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San Francisco (69%)</a:t>
                  </a:r>
                </a:p>
              </p:txBody>
            </p:sp>
            <p:sp>
              <p:nvSpPr>
                <p:cNvPr id="191" name="Text Box 81">
                  <a:extLst>
                    <a:ext uri="{FF2B5EF4-FFF2-40B4-BE49-F238E27FC236}">
                      <a16:creationId xmlns:a16="http://schemas.microsoft.com/office/drawing/2014/main" id="{9E1DB503-B34D-E26A-5ED9-779A01ABC3A9}"/>
                    </a:ext>
                  </a:extLst>
                </p:cNvPr>
                <p:cNvSpPr txBox="1">
                  <a:spLocks noChangeArrowheads="1"/>
                </p:cNvSpPr>
                <p:nvPr/>
              </p:nvSpPr>
              <p:spPr bwMode="auto">
                <a:xfrm>
                  <a:off x="2891141" y="3741996"/>
                  <a:ext cx="1166123"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Denver (74%)</a:t>
                  </a:r>
                </a:p>
              </p:txBody>
            </p:sp>
            <p:sp>
              <p:nvSpPr>
                <p:cNvPr id="192" name="Text Box 82">
                  <a:extLst>
                    <a:ext uri="{FF2B5EF4-FFF2-40B4-BE49-F238E27FC236}">
                      <a16:creationId xmlns:a16="http://schemas.microsoft.com/office/drawing/2014/main" id="{34AD6F23-E59E-6F3F-0D11-ADCEB6395524}"/>
                    </a:ext>
                  </a:extLst>
                </p:cNvPr>
                <p:cNvSpPr txBox="1">
                  <a:spLocks noChangeArrowheads="1"/>
                </p:cNvSpPr>
                <p:nvPr/>
              </p:nvSpPr>
              <p:spPr bwMode="auto">
                <a:xfrm>
                  <a:off x="5426764" y="3341764"/>
                  <a:ext cx="796600" cy="494860"/>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Chicago </a:t>
                  </a:r>
                </a:p>
                <a:p>
                  <a:pPr algn="ctr" defTabSz="914377" eaLnBrk="1" fontAlgn="auto" hangingPunct="1">
                    <a:spcBef>
                      <a:spcPts val="0"/>
                    </a:spcBef>
                    <a:spcAft>
                      <a:spcPts val="0"/>
                    </a:spcAft>
                    <a:defRPr/>
                  </a:pPr>
                  <a:r>
                    <a:rPr lang="en-US" sz="1333" b="1" kern="0">
                      <a:solidFill>
                        <a:srgbClr val="000000"/>
                      </a:solidFill>
                      <a:latin typeface="Calibri"/>
                    </a:rPr>
                    <a:t>(83%)</a:t>
                  </a:r>
                </a:p>
              </p:txBody>
            </p:sp>
            <p:sp>
              <p:nvSpPr>
                <p:cNvPr id="193" name="Text Box 84">
                  <a:extLst>
                    <a:ext uri="{FF2B5EF4-FFF2-40B4-BE49-F238E27FC236}">
                      <a16:creationId xmlns:a16="http://schemas.microsoft.com/office/drawing/2014/main" id="{849460D7-58F0-38C6-F828-C3BD464C026A}"/>
                    </a:ext>
                  </a:extLst>
                </p:cNvPr>
                <p:cNvSpPr txBox="1">
                  <a:spLocks noChangeArrowheads="1"/>
                </p:cNvSpPr>
                <p:nvPr/>
              </p:nvSpPr>
              <p:spPr bwMode="auto">
                <a:xfrm>
                  <a:off x="8222839" y="2862159"/>
                  <a:ext cx="1530424" cy="292889"/>
                </a:xfrm>
                <a:prstGeom prst="rect">
                  <a:avLst/>
                </a:prstGeom>
                <a:noFill/>
                <a:ln w="9525">
                  <a:noFill/>
                  <a:miter lim="800000"/>
                  <a:headEnd/>
                  <a:tailEnd/>
                </a:ln>
                <a:effectLst/>
              </p:spPr>
              <p:txBody>
                <a:bodyPr wrap="square" anchor="ct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New York City (88%)</a:t>
                  </a:r>
                </a:p>
              </p:txBody>
            </p:sp>
            <p:sp>
              <p:nvSpPr>
                <p:cNvPr id="194" name="Text Box 85">
                  <a:extLst>
                    <a:ext uri="{FF2B5EF4-FFF2-40B4-BE49-F238E27FC236}">
                      <a16:creationId xmlns:a16="http://schemas.microsoft.com/office/drawing/2014/main" id="{374FD788-98D9-E24F-403A-2972E18A180C}"/>
                    </a:ext>
                  </a:extLst>
                </p:cNvPr>
                <p:cNvSpPr txBox="1">
                  <a:spLocks noChangeArrowheads="1"/>
                </p:cNvSpPr>
                <p:nvPr/>
              </p:nvSpPr>
              <p:spPr bwMode="auto">
                <a:xfrm>
                  <a:off x="8064539" y="3058425"/>
                  <a:ext cx="1295401" cy="292889"/>
                </a:xfrm>
                <a:prstGeom prst="rect">
                  <a:avLst/>
                </a:prstGeom>
                <a:noFill/>
                <a:ln w="9525">
                  <a:noFill/>
                  <a:miter lim="800000"/>
                  <a:headEnd/>
                  <a:tailEnd/>
                </a:ln>
                <a:effectLst/>
              </p:spPr>
              <p:txBody>
                <a:bodyP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Newark (88%)</a:t>
                  </a:r>
                </a:p>
              </p:txBody>
            </p:sp>
            <p:sp>
              <p:nvSpPr>
                <p:cNvPr id="195" name="Text Box 86">
                  <a:extLst>
                    <a:ext uri="{FF2B5EF4-FFF2-40B4-BE49-F238E27FC236}">
                      <a16:creationId xmlns:a16="http://schemas.microsoft.com/office/drawing/2014/main" id="{5B69128F-7E95-7C40-C90F-E22E408E7142}"/>
                    </a:ext>
                  </a:extLst>
                </p:cNvPr>
                <p:cNvSpPr txBox="1">
                  <a:spLocks noChangeArrowheads="1"/>
                </p:cNvSpPr>
                <p:nvPr/>
              </p:nvSpPr>
              <p:spPr bwMode="auto">
                <a:xfrm>
                  <a:off x="8351458" y="3443395"/>
                  <a:ext cx="1470587" cy="323257"/>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Philadelphia (85%)</a:t>
                  </a:r>
                </a:p>
              </p:txBody>
            </p:sp>
            <p:sp>
              <p:nvSpPr>
                <p:cNvPr id="196" name="Text Box 105">
                  <a:extLst>
                    <a:ext uri="{FF2B5EF4-FFF2-40B4-BE49-F238E27FC236}">
                      <a16:creationId xmlns:a16="http://schemas.microsoft.com/office/drawing/2014/main" id="{4E957029-B10D-CD37-8662-FD6E91096B93}"/>
                    </a:ext>
                  </a:extLst>
                </p:cNvPr>
                <p:cNvSpPr txBox="1">
                  <a:spLocks noChangeArrowheads="1"/>
                </p:cNvSpPr>
                <p:nvPr/>
              </p:nvSpPr>
              <p:spPr bwMode="auto">
                <a:xfrm>
                  <a:off x="447341" y="1252559"/>
                  <a:ext cx="1096681"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Seattle (75%)</a:t>
                  </a:r>
                </a:p>
              </p:txBody>
            </p:sp>
            <p:sp>
              <p:nvSpPr>
                <p:cNvPr id="197" name="Text Box 107">
                  <a:extLst>
                    <a:ext uri="{FF2B5EF4-FFF2-40B4-BE49-F238E27FC236}">
                      <a16:creationId xmlns:a16="http://schemas.microsoft.com/office/drawing/2014/main" id="{6FC37E56-0262-AC0B-6254-8A7F5A2DFF6E}"/>
                    </a:ext>
                  </a:extLst>
                </p:cNvPr>
                <p:cNvSpPr txBox="1">
                  <a:spLocks noChangeArrowheads="1"/>
                </p:cNvSpPr>
                <p:nvPr/>
              </p:nvSpPr>
              <p:spPr bwMode="auto">
                <a:xfrm>
                  <a:off x="5219903" y="5576283"/>
                  <a:ext cx="1137979" cy="525293"/>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defTabSz="914377" eaLnBrk="1" fontAlgn="auto" hangingPunct="1">
                    <a:spcBef>
                      <a:spcPts val="0"/>
                    </a:spcBef>
                    <a:spcAft>
                      <a:spcPts val="0"/>
                    </a:spcAft>
                    <a:defRPr/>
                  </a:pPr>
                  <a:r>
                    <a:rPr lang="en-US" sz="1333" b="1" kern="0">
                      <a:solidFill>
                        <a:srgbClr val="000000"/>
                      </a:solidFill>
                      <a:latin typeface="Calibri"/>
                    </a:rPr>
                    <a:t>New Orleans (86%)</a:t>
                  </a:r>
                </a:p>
              </p:txBody>
            </p:sp>
            <p:sp>
              <p:nvSpPr>
                <p:cNvPr id="198" name="Text Box 119">
                  <a:extLst>
                    <a:ext uri="{FF2B5EF4-FFF2-40B4-BE49-F238E27FC236}">
                      <a16:creationId xmlns:a16="http://schemas.microsoft.com/office/drawing/2014/main" id="{3BF694B4-1B94-BF29-4877-30CE8D08FEB1}"/>
                    </a:ext>
                  </a:extLst>
                </p:cNvPr>
                <p:cNvSpPr txBox="1">
                  <a:spLocks noChangeArrowheads="1"/>
                </p:cNvSpPr>
                <p:nvPr/>
              </p:nvSpPr>
              <p:spPr bwMode="auto">
                <a:xfrm>
                  <a:off x="6397310" y="2279075"/>
                  <a:ext cx="1195208"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Detroit (76%)</a:t>
                  </a:r>
                </a:p>
              </p:txBody>
            </p:sp>
            <p:sp>
              <p:nvSpPr>
                <p:cNvPr id="199" name="Text Box 87">
                  <a:extLst>
                    <a:ext uri="{FF2B5EF4-FFF2-40B4-BE49-F238E27FC236}">
                      <a16:creationId xmlns:a16="http://schemas.microsoft.com/office/drawing/2014/main" id="{86BA3690-4DCC-BFCF-A1AE-34E87F06D10F}"/>
                    </a:ext>
                  </a:extLst>
                </p:cNvPr>
                <p:cNvSpPr txBox="1">
                  <a:spLocks noChangeArrowheads="1"/>
                </p:cNvSpPr>
                <p:nvPr/>
              </p:nvSpPr>
              <p:spPr bwMode="auto">
                <a:xfrm>
                  <a:off x="8351459" y="3902989"/>
                  <a:ext cx="1749420"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dirty="0">
                      <a:solidFill>
                        <a:srgbClr val="000000"/>
                      </a:solidFill>
                      <a:latin typeface="Calibri"/>
                    </a:rPr>
                    <a:t>Washington, DC (92%)</a:t>
                  </a:r>
                </a:p>
              </p:txBody>
            </p:sp>
          </p:grpSp>
          <p:sp>
            <p:nvSpPr>
              <p:cNvPr id="183" name="Text Box 105">
                <a:extLst>
                  <a:ext uri="{FF2B5EF4-FFF2-40B4-BE49-F238E27FC236}">
                    <a16:creationId xmlns:a16="http://schemas.microsoft.com/office/drawing/2014/main" id="{C4F8332E-8C74-8BE2-B6C0-7E293F34FCF0}"/>
                  </a:ext>
                </a:extLst>
              </p:cNvPr>
              <p:cNvSpPr txBox="1">
                <a:spLocks noChangeArrowheads="1"/>
              </p:cNvSpPr>
              <p:nvPr/>
            </p:nvSpPr>
            <p:spPr bwMode="auto">
              <a:xfrm>
                <a:off x="34395" y="1949409"/>
                <a:ext cx="1215404"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Portland (71%)</a:t>
                </a:r>
              </a:p>
            </p:txBody>
          </p:sp>
          <p:sp>
            <p:nvSpPr>
              <p:cNvPr id="184" name="Text Box 87">
                <a:extLst>
                  <a:ext uri="{FF2B5EF4-FFF2-40B4-BE49-F238E27FC236}">
                    <a16:creationId xmlns:a16="http://schemas.microsoft.com/office/drawing/2014/main" id="{A80C1E21-A2C6-AFF5-8925-F632A95157E7}"/>
                  </a:ext>
                </a:extLst>
              </p:cNvPr>
              <p:cNvSpPr txBox="1">
                <a:spLocks noChangeArrowheads="1"/>
              </p:cNvSpPr>
              <p:nvPr/>
            </p:nvSpPr>
            <p:spPr bwMode="auto">
              <a:xfrm>
                <a:off x="8203050" y="4187413"/>
                <a:ext cx="1748315"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Virginia Beach (81%)</a:t>
                </a:r>
              </a:p>
            </p:txBody>
          </p:sp>
        </p:grpSp>
        <p:sp>
          <p:nvSpPr>
            <p:cNvPr id="181" name="Text Box 87">
              <a:extLst>
                <a:ext uri="{FF2B5EF4-FFF2-40B4-BE49-F238E27FC236}">
                  <a16:creationId xmlns:a16="http://schemas.microsoft.com/office/drawing/2014/main" id="{5EA32E3E-7A20-F4EA-6402-4B02B629B841}"/>
                </a:ext>
              </a:extLst>
            </p:cNvPr>
            <p:cNvSpPr txBox="1">
              <a:spLocks noChangeArrowheads="1"/>
            </p:cNvSpPr>
            <p:nvPr/>
          </p:nvSpPr>
          <p:spPr bwMode="auto">
            <a:xfrm>
              <a:off x="8123082" y="3533440"/>
              <a:ext cx="1423014" cy="297454"/>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b="1" dirty="0">
                  <a:solidFill>
                    <a:srgbClr val="000000"/>
                  </a:solidFill>
                  <a:latin typeface="Calibri"/>
                </a:rPr>
                <a:t>Baltimore (88%)</a:t>
              </a:r>
            </a:p>
          </p:txBody>
        </p:sp>
      </p:grpSp>
      <p:sp>
        <p:nvSpPr>
          <p:cNvPr id="200" name="Text Box 82">
            <a:extLst>
              <a:ext uri="{FF2B5EF4-FFF2-40B4-BE49-F238E27FC236}">
                <a16:creationId xmlns:a16="http://schemas.microsoft.com/office/drawing/2014/main" id="{B0DFA66A-EE8E-8A4F-D513-3F6722491888}"/>
              </a:ext>
            </a:extLst>
          </p:cNvPr>
          <p:cNvSpPr txBox="1">
            <a:spLocks noChangeArrowheads="1"/>
          </p:cNvSpPr>
          <p:nvPr/>
        </p:nvSpPr>
        <p:spPr bwMode="auto">
          <a:xfrm>
            <a:off x="7124800" y="1713439"/>
            <a:ext cx="1124075" cy="502573"/>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defTabSz="914377" eaLnBrk="1" fontAlgn="auto" hangingPunct="1">
              <a:spcBef>
                <a:spcPts val="0"/>
              </a:spcBef>
              <a:spcAft>
                <a:spcPts val="0"/>
              </a:spcAft>
              <a:defRPr/>
            </a:pPr>
            <a:r>
              <a:rPr lang="en-US" sz="1333" b="1" kern="0">
                <a:solidFill>
                  <a:srgbClr val="000000"/>
                </a:solidFill>
                <a:latin typeface="Calibri"/>
              </a:rPr>
              <a:t>Indianapolis (72%)</a:t>
            </a:r>
          </a:p>
        </p:txBody>
      </p:sp>
      <p:sp>
        <p:nvSpPr>
          <p:cNvPr id="201" name="Oval 200" descr="Legend: 0-25%">
            <a:extLst>
              <a:ext uri="{FF2B5EF4-FFF2-40B4-BE49-F238E27FC236}">
                <a16:creationId xmlns:a16="http://schemas.microsoft.com/office/drawing/2014/main" id="{707CA2EE-453B-43D3-B2CD-0F7766700B20}"/>
              </a:ext>
            </a:extLst>
          </p:cNvPr>
          <p:cNvSpPr/>
          <p:nvPr/>
        </p:nvSpPr>
        <p:spPr>
          <a:xfrm>
            <a:off x="466784" y="4789551"/>
            <a:ext cx="121920" cy="121920"/>
          </a:xfrm>
          <a:prstGeom prst="ellipse">
            <a:avLst/>
          </a:prstGeom>
          <a:solidFill>
            <a:srgbClr val="002060">
              <a:lumMod val="10000"/>
              <a:lumOff val="9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33"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2" name="Oval 201" descr="Legend: 25-50%">
            <a:extLst>
              <a:ext uri="{FF2B5EF4-FFF2-40B4-BE49-F238E27FC236}">
                <a16:creationId xmlns:a16="http://schemas.microsoft.com/office/drawing/2014/main" id="{65DD95DC-2D68-C115-77A9-EEC4E07C3956}"/>
              </a:ext>
            </a:extLst>
          </p:cNvPr>
          <p:cNvSpPr/>
          <p:nvPr/>
        </p:nvSpPr>
        <p:spPr>
          <a:xfrm>
            <a:off x="407000" y="5009570"/>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3" name="Oval 202" descr="Legend: 51-75%">
            <a:extLst>
              <a:ext uri="{FF2B5EF4-FFF2-40B4-BE49-F238E27FC236}">
                <a16:creationId xmlns:a16="http://schemas.microsoft.com/office/drawing/2014/main" id="{96C48515-0F53-8C9F-1ED5-C8960C2D7876}"/>
              </a:ext>
            </a:extLst>
          </p:cNvPr>
          <p:cNvSpPr/>
          <p:nvPr/>
        </p:nvSpPr>
        <p:spPr>
          <a:xfrm>
            <a:off x="375344" y="5334377"/>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4" name="Oval 203" descr="Legend: 76-100%">
            <a:extLst>
              <a:ext uri="{FF2B5EF4-FFF2-40B4-BE49-F238E27FC236}">
                <a16:creationId xmlns:a16="http://schemas.microsoft.com/office/drawing/2014/main" id="{416F72C4-08FA-4D46-CF63-FF022B5A464C}"/>
              </a:ext>
            </a:extLst>
          </p:cNvPr>
          <p:cNvSpPr/>
          <p:nvPr/>
        </p:nvSpPr>
        <p:spPr>
          <a:xfrm>
            <a:off x="293203" y="5736365"/>
            <a:ext cx="487680" cy="487680"/>
          </a:xfrm>
          <a:prstGeom prst="ellipse">
            <a:avLst/>
          </a:prstGeom>
          <a:solidFill>
            <a:srgbClr val="002060"/>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5" name="TextBox 204">
            <a:extLst>
              <a:ext uri="{FF2B5EF4-FFF2-40B4-BE49-F238E27FC236}">
                <a16:creationId xmlns:a16="http://schemas.microsoft.com/office/drawing/2014/main" id="{EACADAB8-03F9-41C0-71C5-22C03CF269FA}"/>
              </a:ext>
            </a:extLst>
          </p:cNvPr>
          <p:cNvSpPr txBox="1"/>
          <p:nvPr/>
        </p:nvSpPr>
        <p:spPr>
          <a:xfrm>
            <a:off x="779202" y="4681251"/>
            <a:ext cx="628805" cy="328295"/>
          </a:xfrm>
          <a:prstGeom prst="rect">
            <a:avLst/>
          </a:prstGeom>
          <a:noFill/>
        </p:spPr>
        <p:txBody>
          <a:bodyPr wrap="square" lIns="121920" tIns="60960" rIns="121920" bIns="6096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a:solidFill>
                  <a:srgbClr val="000000"/>
                </a:solidFill>
                <a:latin typeface="Calibri"/>
                <a:ea typeface="Calibri"/>
                <a:cs typeface="Calibri"/>
              </a:rPr>
              <a:t>&lt;70%</a:t>
            </a:r>
          </a:p>
        </p:txBody>
      </p:sp>
      <p:sp>
        <p:nvSpPr>
          <p:cNvPr id="206" name="TextBox 205">
            <a:extLst>
              <a:ext uri="{FF2B5EF4-FFF2-40B4-BE49-F238E27FC236}">
                <a16:creationId xmlns:a16="http://schemas.microsoft.com/office/drawing/2014/main" id="{5512F912-A45F-1BE3-8CC8-628DA23D000A}"/>
              </a:ext>
            </a:extLst>
          </p:cNvPr>
          <p:cNvSpPr txBox="1"/>
          <p:nvPr/>
        </p:nvSpPr>
        <p:spPr>
          <a:xfrm>
            <a:off x="779202" y="4977844"/>
            <a:ext cx="769869" cy="328295"/>
          </a:xfrm>
          <a:prstGeom prst="rect">
            <a:avLst/>
          </a:prstGeom>
          <a:noFill/>
        </p:spPr>
        <p:txBody>
          <a:bodyPr wrap="square" lIns="121920" tIns="60960" rIns="121920" bIns="6096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a:solidFill>
                  <a:srgbClr val="000000"/>
                </a:solidFill>
                <a:latin typeface="Calibri"/>
                <a:ea typeface="Calibri"/>
                <a:cs typeface="Calibri"/>
              </a:rPr>
              <a:t>70-79%</a:t>
            </a:r>
          </a:p>
        </p:txBody>
      </p:sp>
      <p:sp>
        <p:nvSpPr>
          <p:cNvPr id="207" name="TextBox 206">
            <a:extLst>
              <a:ext uri="{FF2B5EF4-FFF2-40B4-BE49-F238E27FC236}">
                <a16:creationId xmlns:a16="http://schemas.microsoft.com/office/drawing/2014/main" id="{242D8F51-F32A-078D-4381-A79805C35F99}"/>
              </a:ext>
            </a:extLst>
          </p:cNvPr>
          <p:cNvSpPr txBox="1"/>
          <p:nvPr/>
        </p:nvSpPr>
        <p:spPr>
          <a:xfrm>
            <a:off x="780883" y="5322629"/>
            <a:ext cx="769869" cy="297454"/>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a:solidFill>
                  <a:srgbClr val="000000"/>
                </a:solidFill>
                <a:latin typeface="Calibri" panose="020F0502020204030204" pitchFamily="34" charset="0"/>
              </a:rPr>
              <a:t>80-89%</a:t>
            </a:r>
          </a:p>
        </p:txBody>
      </p:sp>
      <p:sp>
        <p:nvSpPr>
          <p:cNvPr id="208" name="TextBox 207">
            <a:extLst>
              <a:ext uri="{FF2B5EF4-FFF2-40B4-BE49-F238E27FC236}">
                <a16:creationId xmlns:a16="http://schemas.microsoft.com/office/drawing/2014/main" id="{7B8C0020-DDB2-492A-E773-3553A0C93F9B}"/>
              </a:ext>
            </a:extLst>
          </p:cNvPr>
          <p:cNvSpPr txBox="1"/>
          <p:nvPr/>
        </p:nvSpPr>
        <p:spPr>
          <a:xfrm>
            <a:off x="791849" y="5816057"/>
            <a:ext cx="857500" cy="297454"/>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a:solidFill>
                  <a:srgbClr val="000000"/>
                </a:solidFill>
                <a:latin typeface="Calibri" panose="020F0502020204030204" pitchFamily="34" charset="0"/>
              </a:rPr>
              <a:t>90-100%</a:t>
            </a:r>
          </a:p>
        </p:txBody>
      </p:sp>
      <p:cxnSp>
        <p:nvCxnSpPr>
          <p:cNvPr id="209" name="Straight Connector 208">
            <a:extLst>
              <a:ext uri="{FF2B5EF4-FFF2-40B4-BE49-F238E27FC236}">
                <a16:creationId xmlns:a16="http://schemas.microsoft.com/office/drawing/2014/main" id="{E3442D2A-CDF2-21D0-318A-601D222935DB}"/>
              </a:ext>
              <a:ext uri="{C183D7F6-B498-43B3-948B-1728B52AA6E4}">
                <adec:decorative xmlns:adec="http://schemas.microsoft.com/office/drawing/2017/decorative" val="1"/>
              </a:ext>
            </a:extLst>
          </p:cNvPr>
          <p:cNvCxnSpPr>
            <a:cxnSpLocks/>
          </p:cNvCxnSpPr>
          <p:nvPr/>
        </p:nvCxnSpPr>
        <p:spPr>
          <a:xfrm>
            <a:off x="9250731" y="3311244"/>
            <a:ext cx="914475" cy="320040"/>
          </a:xfrm>
          <a:prstGeom prst="line">
            <a:avLst/>
          </a:prstGeom>
          <a:noFill/>
          <a:ln w="9525" cap="flat" cmpd="sng" algn="ctr">
            <a:solidFill>
              <a:srgbClr val="002060"/>
            </a:solidFill>
            <a:prstDash val="solid"/>
          </a:ln>
          <a:effectLst/>
        </p:spPr>
      </p:cxnSp>
      <p:cxnSp>
        <p:nvCxnSpPr>
          <p:cNvPr id="210" name="Straight Connector 209">
            <a:extLst>
              <a:ext uri="{FF2B5EF4-FFF2-40B4-BE49-F238E27FC236}">
                <a16:creationId xmlns:a16="http://schemas.microsoft.com/office/drawing/2014/main" id="{CF8B73E4-EEE8-37E4-B22A-6395BF19D31E}"/>
              </a:ext>
              <a:ext uri="{C183D7F6-B498-43B3-948B-1728B52AA6E4}">
                <adec:decorative xmlns:adec="http://schemas.microsoft.com/office/drawing/2017/decorative" val="1"/>
              </a:ext>
            </a:extLst>
          </p:cNvPr>
          <p:cNvCxnSpPr>
            <a:cxnSpLocks/>
          </p:cNvCxnSpPr>
          <p:nvPr/>
        </p:nvCxnSpPr>
        <p:spPr>
          <a:xfrm>
            <a:off x="9306975" y="3627120"/>
            <a:ext cx="868864" cy="284119"/>
          </a:xfrm>
          <a:prstGeom prst="line">
            <a:avLst/>
          </a:prstGeom>
          <a:noFill/>
          <a:ln w="9525" cap="flat" cmpd="sng" algn="ctr">
            <a:solidFill>
              <a:srgbClr val="002060"/>
            </a:solidFill>
            <a:prstDash val="solid"/>
          </a:ln>
          <a:effectLst/>
        </p:spPr>
      </p:cxnSp>
      <p:cxnSp>
        <p:nvCxnSpPr>
          <p:cNvPr id="211" name="Straight Connector 210">
            <a:extLst>
              <a:ext uri="{FF2B5EF4-FFF2-40B4-BE49-F238E27FC236}">
                <a16:creationId xmlns:a16="http://schemas.microsoft.com/office/drawing/2014/main" id="{EA20E2A2-D58B-530B-3E04-402763E83DD1}"/>
              </a:ext>
              <a:ext uri="{C183D7F6-B498-43B3-948B-1728B52AA6E4}">
                <adec:decorative xmlns:adec="http://schemas.microsoft.com/office/drawing/2017/decorative" val="1"/>
              </a:ext>
            </a:extLst>
          </p:cNvPr>
          <p:cNvCxnSpPr>
            <a:cxnSpLocks/>
          </p:cNvCxnSpPr>
          <p:nvPr/>
        </p:nvCxnSpPr>
        <p:spPr>
          <a:xfrm>
            <a:off x="9126305" y="3785716"/>
            <a:ext cx="1049534" cy="331187"/>
          </a:xfrm>
          <a:prstGeom prst="line">
            <a:avLst/>
          </a:prstGeom>
          <a:noFill/>
          <a:ln w="9525" cap="flat" cmpd="sng" algn="ctr">
            <a:solidFill>
              <a:srgbClr val="002060"/>
            </a:solidFill>
            <a:prstDash val="solid"/>
          </a:ln>
          <a:effectLst/>
        </p:spPr>
      </p:cxnSp>
      <p:sp>
        <p:nvSpPr>
          <p:cNvPr id="212" name="Oval 211" descr="Indianapolis: 43%">
            <a:extLst>
              <a:ext uri="{FF2B5EF4-FFF2-40B4-BE49-F238E27FC236}">
                <a16:creationId xmlns:a16="http://schemas.microsoft.com/office/drawing/2014/main" id="{827D118C-DFF2-0FA4-D734-D92452D37874}"/>
              </a:ext>
            </a:extLst>
          </p:cNvPr>
          <p:cNvSpPr/>
          <p:nvPr/>
        </p:nvSpPr>
        <p:spPr>
          <a:xfrm>
            <a:off x="7696681" y="3386216"/>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3" name="Oval 212" descr="New Orleans: 69%">
            <a:extLst>
              <a:ext uri="{FF2B5EF4-FFF2-40B4-BE49-F238E27FC236}">
                <a16:creationId xmlns:a16="http://schemas.microsoft.com/office/drawing/2014/main" id="{E6346386-1262-FFB7-DF7E-C087DBB906A4}"/>
              </a:ext>
            </a:extLst>
          </p:cNvPr>
          <p:cNvSpPr/>
          <p:nvPr/>
        </p:nvSpPr>
        <p:spPr>
          <a:xfrm>
            <a:off x="7144483" y="5426811"/>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4" name="Oval 213" descr="New York City: 66%">
            <a:extLst>
              <a:ext uri="{FF2B5EF4-FFF2-40B4-BE49-F238E27FC236}">
                <a16:creationId xmlns:a16="http://schemas.microsoft.com/office/drawing/2014/main" id="{6415EE62-BE96-AB23-1134-57BF75105774}"/>
              </a:ext>
            </a:extLst>
          </p:cNvPr>
          <p:cNvSpPr/>
          <p:nvPr/>
        </p:nvSpPr>
        <p:spPr>
          <a:xfrm>
            <a:off x="9703755" y="2864779"/>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215" name="Straight Connector 214">
            <a:extLst>
              <a:ext uri="{FF2B5EF4-FFF2-40B4-BE49-F238E27FC236}">
                <a16:creationId xmlns:a16="http://schemas.microsoft.com/office/drawing/2014/main" id="{41096D2A-02E5-AB43-6DA2-3917E69525F3}"/>
              </a:ext>
              <a:ext uri="{C183D7F6-B498-43B3-948B-1728B52AA6E4}">
                <adec:decorative xmlns:adec="http://schemas.microsoft.com/office/drawing/2017/decorative" val="1"/>
              </a:ext>
            </a:extLst>
          </p:cNvPr>
          <p:cNvCxnSpPr>
            <a:cxnSpLocks/>
          </p:cNvCxnSpPr>
          <p:nvPr/>
        </p:nvCxnSpPr>
        <p:spPr>
          <a:xfrm>
            <a:off x="9328241" y="4085004"/>
            <a:ext cx="669681" cy="253081"/>
          </a:xfrm>
          <a:prstGeom prst="line">
            <a:avLst/>
          </a:prstGeom>
          <a:noFill/>
          <a:ln w="9525" cap="flat" cmpd="sng" algn="ctr">
            <a:solidFill>
              <a:srgbClr val="002060"/>
            </a:solidFill>
            <a:prstDash val="solid"/>
          </a:ln>
          <a:effectLst/>
        </p:spPr>
      </p:cxnSp>
      <p:cxnSp>
        <p:nvCxnSpPr>
          <p:cNvPr id="216" name="Straight Connector 215">
            <a:extLst>
              <a:ext uri="{FF2B5EF4-FFF2-40B4-BE49-F238E27FC236}">
                <a16:creationId xmlns:a16="http://schemas.microsoft.com/office/drawing/2014/main" id="{95C48197-1448-DDC9-AE22-BCBA4154F67C}"/>
              </a:ext>
              <a:ext uri="{C183D7F6-B498-43B3-948B-1728B52AA6E4}">
                <adec:decorative xmlns:adec="http://schemas.microsoft.com/office/drawing/2017/decorative" val="1"/>
              </a:ext>
            </a:extLst>
          </p:cNvPr>
          <p:cNvCxnSpPr>
            <a:cxnSpLocks/>
          </p:cNvCxnSpPr>
          <p:nvPr/>
        </p:nvCxnSpPr>
        <p:spPr>
          <a:xfrm flipV="1">
            <a:off x="8101465" y="2617695"/>
            <a:ext cx="367027" cy="368151"/>
          </a:xfrm>
          <a:prstGeom prst="line">
            <a:avLst/>
          </a:prstGeom>
          <a:noFill/>
          <a:ln w="9525" cap="flat" cmpd="sng" algn="ctr">
            <a:solidFill>
              <a:srgbClr val="002060"/>
            </a:solidFill>
            <a:prstDash val="solid"/>
          </a:ln>
          <a:effectLst/>
        </p:spPr>
      </p:cxnSp>
      <p:cxnSp>
        <p:nvCxnSpPr>
          <p:cNvPr id="217" name="Straight Connector 216">
            <a:extLst>
              <a:ext uri="{FF2B5EF4-FFF2-40B4-BE49-F238E27FC236}">
                <a16:creationId xmlns:a16="http://schemas.microsoft.com/office/drawing/2014/main" id="{562FF3E1-A43D-968C-C1DA-D905E1D5044F}"/>
              </a:ext>
              <a:ext uri="{C183D7F6-B498-43B3-948B-1728B52AA6E4}">
                <adec:decorative xmlns:adec="http://schemas.microsoft.com/office/drawing/2017/decorative" val="1"/>
              </a:ext>
            </a:extLst>
          </p:cNvPr>
          <p:cNvCxnSpPr>
            <a:cxnSpLocks/>
          </p:cNvCxnSpPr>
          <p:nvPr/>
        </p:nvCxnSpPr>
        <p:spPr>
          <a:xfrm flipH="1" flipV="1">
            <a:off x="7644892" y="2203447"/>
            <a:ext cx="142944" cy="1172583"/>
          </a:xfrm>
          <a:prstGeom prst="line">
            <a:avLst/>
          </a:prstGeom>
          <a:noFill/>
          <a:ln w="9525" cap="flat" cmpd="sng" algn="ctr">
            <a:solidFill>
              <a:srgbClr val="002060"/>
            </a:solidFill>
            <a:prstDash val="solid"/>
          </a:ln>
          <a:effectLst/>
        </p:spPr>
      </p:cxnSp>
      <p:sp>
        <p:nvSpPr>
          <p:cNvPr id="219" name="Oval 218" descr="Indianapolis: 43%">
            <a:extLst>
              <a:ext uri="{FF2B5EF4-FFF2-40B4-BE49-F238E27FC236}">
                <a16:creationId xmlns:a16="http://schemas.microsoft.com/office/drawing/2014/main" id="{59375573-2F95-9CAA-6F75-2CC0457D29FE}"/>
              </a:ext>
            </a:extLst>
          </p:cNvPr>
          <p:cNvSpPr/>
          <p:nvPr/>
        </p:nvSpPr>
        <p:spPr>
          <a:xfrm>
            <a:off x="7984303" y="2885277"/>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0" name="Oval 219" descr="Los Angeles: 66%">
            <a:extLst>
              <a:ext uri="{FF2B5EF4-FFF2-40B4-BE49-F238E27FC236}">
                <a16:creationId xmlns:a16="http://schemas.microsoft.com/office/drawing/2014/main" id="{94A3402E-18B6-1DCD-6453-780C6FB0A8A2}"/>
              </a:ext>
            </a:extLst>
          </p:cNvPr>
          <p:cNvSpPr/>
          <p:nvPr/>
        </p:nvSpPr>
        <p:spPr>
          <a:xfrm>
            <a:off x="7141248" y="3137577"/>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1" name="Oval 220" descr="Indianapolis: 43%">
            <a:extLst>
              <a:ext uri="{FF2B5EF4-FFF2-40B4-BE49-F238E27FC236}">
                <a16:creationId xmlns:a16="http://schemas.microsoft.com/office/drawing/2014/main" id="{1B5D8C9F-39F7-58BD-FE0C-977957D5379C}"/>
              </a:ext>
            </a:extLst>
          </p:cNvPr>
          <p:cNvSpPr/>
          <p:nvPr/>
        </p:nvSpPr>
        <p:spPr>
          <a:xfrm>
            <a:off x="8106223" y="4499560"/>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2" name="Oval 221" descr="Los Angeles: 66%">
            <a:extLst>
              <a:ext uri="{FF2B5EF4-FFF2-40B4-BE49-F238E27FC236}">
                <a16:creationId xmlns:a16="http://schemas.microsoft.com/office/drawing/2014/main" id="{C9884312-AA83-8CE3-9C9B-D19BDDC249B5}"/>
              </a:ext>
            </a:extLst>
          </p:cNvPr>
          <p:cNvSpPr/>
          <p:nvPr/>
        </p:nvSpPr>
        <p:spPr>
          <a:xfrm>
            <a:off x="9328241" y="3474720"/>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3" name="Oval 222" descr="Indianapolis: 43%">
            <a:extLst>
              <a:ext uri="{FF2B5EF4-FFF2-40B4-BE49-F238E27FC236}">
                <a16:creationId xmlns:a16="http://schemas.microsoft.com/office/drawing/2014/main" id="{FEAF254F-1693-06A3-1F2D-1CBE0D793C26}"/>
              </a:ext>
            </a:extLst>
          </p:cNvPr>
          <p:cNvSpPr/>
          <p:nvPr/>
        </p:nvSpPr>
        <p:spPr>
          <a:xfrm>
            <a:off x="4659549" y="3580708"/>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4" name="Oval 223" descr="Indianapolis: 43%">
            <a:extLst>
              <a:ext uri="{FF2B5EF4-FFF2-40B4-BE49-F238E27FC236}">
                <a16:creationId xmlns:a16="http://schemas.microsoft.com/office/drawing/2014/main" id="{8A8B042D-D85E-8941-6988-94FB36F6D8C3}"/>
              </a:ext>
            </a:extLst>
          </p:cNvPr>
          <p:cNvSpPr/>
          <p:nvPr/>
        </p:nvSpPr>
        <p:spPr>
          <a:xfrm>
            <a:off x="6070524" y="5582580"/>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5" name="Oval 224" descr="Legend: 25-50%">
            <a:extLst>
              <a:ext uri="{FF2B5EF4-FFF2-40B4-BE49-F238E27FC236}">
                <a16:creationId xmlns:a16="http://schemas.microsoft.com/office/drawing/2014/main" id="{EF22ED49-D196-473C-750D-A7100CDBFDC0}"/>
              </a:ext>
            </a:extLst>
          </p:cNvPr>
          <p:cNvSpPr/>
          <p:nvPr/>
        </p:nvSpPr>
        <p:spPr>
          <a:xfrm>
            <a:off x="2270872" y="3997700"/>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6" name="Oval 225" descr="New York City: 66%">
            <a:extLst>
              <a:ext uri="{FF2B5EF4-FFF2-40B4-BE49-F238E27FC236}">
                <a16:creationId xmlns:a16="http://schemas.microsoft.com/office/drawing/2014/main" id="{E0A03035-1E48-DBE0-2D75-EA02FD46F6F3}"/>
              </a:ext>
            </a:extLst>
          </p:cNvPr>
          <p:cNvSpPr/>
          <p:nvPr/>
        </p:nvSpPr>
        <p:spPr>
          <a:xfrm>
            <a:off x="9481448" y="3101895"/>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8" name="Oval 227" descr="Legend: 25-50%">
            <a:extLst>
              <a:ext uri="{FF2B5EF4-FFF2-40B4-BE49-F238E27FC236}">
                <a16:creationId xmlns:a16="http://schemas.microsoft.com/office/drawing/2014/main" id="{FC263CEA-C998-1820-9233-7F4EE1DFF954}"/>
              </a:ext>
            </a:extLst>
          </p:cNvPr>
          <p:cNvSpPr/>
          <p:nvPr/>
        </p:nvSpPr>
        <p:spPr>
          <a:xfrm>
            <a:off x="2392792" y="2090919"/>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9" name="Oval 228" descr="Legend: 0-25%">
            <a:extLst>
              <a:ext uri="{FF2B5EF4-FFF2-40B4-BE49-F238E27FC236}">
                <a16:creationId xmlns:a16="http://schemas.microsoft.com/office/drawing/2014/main" id="{2505D233-A179-859A-0B00-483711C137CD}"/>
              </a:ext>
            </a:extLst>
          </p:cNvPr>
          <p:cNvSpPr/>
          <p:nvPr/>
        </p:nvSpPr>
        <p:spPr>
          <a:xfrm>
            <a:off x="2664592" y="4512936"/>
            <a:ext cx="121920" cy="121920"/>
          </a:xfrm>
          <a:prstGeom prst="ellipse">
            <a:avLst/>
          </a:prstGeom>
          <a:solidFill>
            <a:srgbClr val="002060">
              <a:lumMod val="10000"/>
              <a:lumOff val="9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33"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1" name="Oval 230" descr="Legend: 0-25%">
            <a:extLst>
              <a:ext uri="{FF2B5EF4-FFF2-40B4-BE49-F238E27FC236}">
                <a16:creationId xmlns:a16="http://schemas.microsoft.com/office/drawing/2014/main" id="{FA9801AE-13EF-82F4-2908-1FED4234E7DD}"/>
              </a:ext>
            </a:extLst>
          </p:cNvPr>
          <p:cNvSpPr/>
          <p:nvPr/>
        </p:nvSpPr>
        <p:spPr>
          <a:xfrm>
            <a:off x="10197105" y="6577109"/>
            <a:ext cx="121920" cy="121920"/>
          </a:xfrm>
          <a:prstGeom prst="ellipse">
            <a:avLst/>
          </a:prstGeom>
          <a:solidFill>
            <a:srgbClr val="002060">
              <a:lumMod val="10000"/>
              <a:lumOff val="9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33"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2" name="Oval 231" descr="Legend: 25-50%">
            <a:extLst>
              <a:ext uri="{FF2B5EF4-FFF2-40B4-BE49-F238E27FC236}">
                <a16:creationId xmlns:a16="http://schemas.microsoft.com/office/drawing/2014/main" id="{3DE2AE55-35DE-C31B-0CBE-A87DCBE7122E}"/>
              </a:ext>
            </a:extLst>
          </p:cNvPr>
          <p:cNvSpPr/>
          <p:nvPr/>
        </p:nvSpPr>
        <p:spPr>
          <a:xfrm>
            <a:off x="2603648" y="1658893"/>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3" name="Oval 232" descr="Legend: 51-75%">
            <a:extLst>
              <a:ext uri="{FF2B5EF4-FFF2-40B4-BE49-F238E27FC236}">
                <a16:creationId xmlns:a16="http://schemas.microsoft.com/office/drawing/2014/main" id="{CA6D580B-EAE0-DE51-31DF-A5F23C5FD68A}"/>
              </a:ext>
            </a:extLst>
          </p:cNvPr>
          <p:cNvSpPr/>
          <p:nvPr/>
        </p:nvSpPr>
        <p:spPr>
          <a:xfrm>
            <a:off x="9211187" y="3911239"/>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4" name="Oval 233" descr="Legend: 76-100%">
            <a:extLst>
              <a:ext uri="{FF2B5EF4-FFF2-40B4-BE49-F238E27FC236}">
                <a16:creationId xmlns:a16="http://schemas.microsoft.com/office/drawing/2014/main" id="{4166CE30-0AC7-C3D4-9926-31742A6CBC65}"/>
              </a:ext>
            </a:extLst>
          </p:cNvPr>
          <p:cNvSpPr/>
          <p:nvPr/>
        </p:nvSpPr>
        <p:spPr>
          <a:xfrm>
            <a:off x="8742655" y="3520368"/>
            <a:ext cx="487680" cy="487680"/>
          </a:xfrm>
          <a:prstGeom prst="ellipse">
            <a:avLst/>
          </a:prstGeom>
          <a:solidFill>
            <a:srgbClr val="002060"/>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5" name="TextBox 234">
            <a:extLst>
              <a:ext uri="{FF2B5EF4-FFF2-40B4-BE49-F238E27FC236}">
                <a16:creationId xmlns:a16="http://schemas.microsoft.com/office/drawing/2014/main" id="{01E805C4-43AE-DF3F-8F06-0EA2B8B3589F}"/>
              </a:ext>
            </a:extLst>
          </p:cNvPr>
          <p:cNvSpPr txBox="1"/>
          <p:nvPr/>
        </p:nvSpPr>
        <p:spPr>
          <a:xfrm>
            <a:off x="774402" y="6374102"/>
            <a:ext cx="10591937" cy="307777"/>
          </a:xfrm>
          <a:prstGeom prst="rect">
            <a:avLst/>
          </a:prstGeom>
          <a:noFill/>
        </p:spPr>
        <p:txBody>
          <a:bodyPr wrap="square" rtlCol="0">
            <a:spAutoFit/>
          </a:bodyPr>
          <a:lstStyle/>
          <a:p>
            <a:r>
              <a:rPr lang="en-US" sz="1400" dirty="0"/>
              <a:t>Data Source: National HIV Behavioral Surveillance—19 U.S. cities, 2025; Data Tables, </a:t>
            </a:r>
            <a:r>
              <a:rPr lang="en-US" sz="1400"/>
              <a:t>Table 4a</a:t>
            </a:r>
            <a:endParaRPr lang="en-US" sz="1400" dirty="0"/>
          </a:p>
        </p:txBody>
      </p:sp>
      <p:sp>
        <p:nvSpPr>
          <p:cNvPr id="236" name="Oval 235" descr="Legend: 0-25%">
            <a:extLst>
              <a:ext uri="{FF2B5EF4-FFF2-40B4-BE49-F238E27FC236}">
                <a16:creationId xmlns:a16="http://schemas.microsoft.com/office/drawing/2014/main" id="{32097EBD-72BE-F7A0-B092-0F0C24214079}"/>
              </a:ext>
            </a:extLst>
          </p:cNvPr>
          <p:cNvSpPr/>
          <p:nvPr/>
        </p:nvSpPr>
        <p:spPr>
          <a:xfrm>
            <a:off x="2089404" y="3505200"/>
            <a:ext cx="121920" cy="121920"/>
          </a:xfrm>
          <a:prstGeom prst="ellipse">
            <a:avLst/>
          </a:prstGeom>
          <a:solidFill>
            <a:srgbClr val="002060">
              <a:lumMod val="10000"/>
              <a:lumOff val="9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33"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7" name="Oval 226" descr="New York City: 66%">
            <a:extLst>
              <a:ext uri="{FF2B5EF4-FFF2-40B4-BE49-F238E27FC236}">
                <a16:creationId xmlns:a16="http://schemas.microsoft.com/office/drawing/2014/main" id="{7B619331-B177-B4D4-57EE-FE813D9CE7E2}"/>
              </a:ext>
            </a:extLst>
          </p:cNvPr>
          <p:cNvSpPr/>
          <p:nvPr/>
        </p:nvSpPr>
        <p:spPr>
          <a:xfrm>
            <a:off x="9012677" y="3101895"/>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8905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DDE0C-EAAC-7AD6-5552-2490EF21AA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808B64-F88C-5363-C199-831DC740ABD5}"/>
              </a:ext>
            </a:extLst>
          </p:cNvPr>
          <p:cNvSpPr>
            <a:spLocks noGrp="1"/>
          </p:cNvSpPr>
          <p:nvPr>
            <p:ph type="title"/>
          </p:nvPr>
        </p:nvSpPr>
        <p:spPr>
          <a:xfrm>
            <a:off x="774401" y="367623"/>
            <a:ext cx="10301035" cy="645231"/>
          </a:xfrm>
        </p:spPr>
        <p:txBody>
          <a:bodyPr/>
          <a:lstStyle/>
          <a:p>
            <a:r>
              <a:rPr lang="en-US" dirty="0"/>
              <a:t>Setting of most recent HIV test among heterosexually active adults at increased risk for HIV infection</a:t>
            </a:r>
          </a:p>
        </p:txBody>
      </p:sp>
      <p:sp>
        <p:nvSpPr>
          <p:cNvPr id="5" name="Slide Number Placeholder 4">
            <a:extLst>
              <a:ext uri="{FF2B5EF4-FFF2-40B4-BE49-F238E27FC236}">
                <a16:creationId xmlns:a16="http://schemas.microsoft.com/office/drawing/2014/main" id="{0D3FD1DB-7D93-33C4-E3FA-64DA7301A53D}"/>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18</a:t>
            </a:fld>
            <a:endParaRPr lang="en-US"/>
          </a:p>
        </p:txBody>
      </p:sp>
      <p:sp>
        <p:nvSpPr>
          <p:cNvPr id="12" name="Text Placeholder 7">
            <a:extLst>
              <a:ext uri="{FF2B5EF4-FFF2-40B4-BE49-F238E27FC236}">
                <a16:creationId xmlns:a16="http://schemas.microsoft.com/office/drawing/2014/main" id="{5B347176-53CD-7F63-D3F6-B18B495A8BAE}"/>
              </a:ext>
            </a:extLst>
          </p:cNvPr>
          <p:cNvSpPr txBox="1">
            <a:spLocks/>
          </p:cNvSpPr>
          <p:nvPr/>
        </p:nvSpPr>
        <p:spPr>
          <a:xfrm>
            <a:off x="4127392" y="4089983"/>
            <a:ext cx="3282238" cy="425384"/>
          </a:xfrm>
          <a:prstGeom prst="rect">
            <a:avLst/>
          </a:prstGeom>
        </p:spPr>
        <p:txBody>
          <a:bodyPr vert="horz" lIns="0" tIns="0" rIns="0" bIns="0" rtlCol="0">
            <a:noAutofit/>
          </a:bodyPr>
          <a:lstStyle>
            <a:lvl1pPr marL="171450" indent="-171450" algn="l" defTabSz="914400" rtl="0" eaLnBrk="1" latinLnBrk="0" hangingPunct="1">
              <a:lnSpc>
                <a:spcPts val="2400"/>
              </a:lnSpc>
              <a:spcBef>
                <a:spcPts val="1200"/>
              </a:spcBef>
              <a:buFont typeface="Arial" panose="020B0604020202020204" pitchFamily="34" charset="0"/>
              <a:buChar char="•"/>
              <a:defRPr sz="1800" b="0" kern="1200">
                <a:solidFill>
                  <a:schemeClr val="tx1"/>
                </a:solidFill>
                <a:latin typeface="Nunito Sans Normal"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Nunito Sans Normal"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Nunito Sans Normal"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Tx/>
              <a:buChar char="›"/>
              <a:defRPr sz="1800" kern="1200">
                <a:solidFill>
                  <a:schemeClr val="tx1"/>
                </a:solidFill>
                <a:latin typeface="Nunito Sans Normal"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600"/>
              </a:lnSpc>
              <a:spcBef>
                <a:spcPts val="0"/>
              </a:spcBef>
              <a:buFont typeface="Arial" panose="020B0604020202020204" pitchFamily="34" charset="0"/>
              <a:buNone/>
            </a:pPr>
            <a:r>
              <a:rPr lang="en-US" sz="1600" b="1">
                <a:solidFill>
                  <a:srgbClr val="424143"/>
                </a:solidFill>
              </a:rPr>
              <a:t> Most recent HIV test </a:t>
            </a:r>
          </a:p>
          <a:p>
            <a:pPr marL="0" indent="0">
              <a:lnSpc>
                <a:spcPts val="1600"/>
              </a:lnSpc>
              <a:spcBef>
                <a:spcPts val="0"/>
              </a:spcBef>
              <a:buFont typeface="Arial" panose="020B0604020202020204" pitchFamily="34" charset="0"/>
              <a:buNone/>
            </a:pPr>
            <a:r>
              <a:rPr lang="en-US" sz="1600" b="1">
                <a:solidFill>
                  <a:srgbClr val="424143"/>
                </a:solidFill>
              </a:rPr>
              <a:t>in a clinical setting</a:t>
            </a:r>
          </a:p>
        </p:txBody>
      </p:sp>
      <p:sp>
        <p:nvSpPr>
          <p:cNvPr id="13" name="Title 1">
            <a:extLst>
              <a:ext uri="{FF2B5EF4-FFF2-40B4-BE49-F238E27FC236}">
                <a16:creationId xmlns:a16="http://schemas.microsoft.com/office/drawing/2014/main" id="{34421C8E-2F21-BD3B-4D23-C4E781A0982A}"/>
              </a:ext>
            </a:extLst>
          </p:cNvPr>
          <p:cNvSpPr txBox="1">
            <a:spLocks/>
          </p:cNvSpPr>
          <p:nvPr/>
        </p:nvSpPr>
        <p:spPr>
          <a:xfrm>
            <a:off x="4125963" y="2974941"/>
            <a:ext cx="1868408" cy="1489057"/>
          </a:xfrm>
          <a:prstGeom prst="rect">
            <a:avLst/>
          </a:prstGeom>
        </p:spPr>
        <p:txBody>
          <a:bodyPr vert="horz" wrap="square" lIns="0" tIns="0" rIns="0" bIns="0" rtlCol="0" anchor="ctr">
            <a:noAutofit/>
          </a:bodyPr>
          <a:lstStyle>
            <a:lvl1pPr algn="l" defTabSz="914400" rtl="0" eaLnBrk="1" latinLnBrk="0" hangingPunct="1">
              <a:lnSpc>
                <a:spcPct val="100000"/>
              </a:lnSpc>
              <a:spcBef>
                <a:spcPct val="0"/>
              </a:spcBef>
              <a:buNone/>
              <a:defRPr sz="2600" b="1" kern="1200">
                <a:solidFill>
                  <a:schemeClr val="tx1"/>
                </a:solidFill>
                <a:latin typeface="Roboto" panose="02000000000000000000" pitchFamily="2" charset="0"/>
                <a:ea typeface="Roboto" panose="02000000000000000000" pitchFamily="2" charset="0"/>
                <a:cs typeface="Arial" panose="020B0604020202020204" pitchFamily="34" charset="0"/>
              </a:defRPr>
            </a:lvl1pPr>
          </a:lstStyle>
          <a:p>
            <a:r>
              <a:rPr lang="en-US" sz="5400" spc="-300">
                <a:solidFill>
                  <a:srgbClr val="732161"/>
                </a:solidFill>
              </a:rPr>
              <a:t>77%</a:t>
            </a:r>
          </a:p>
        </p:txBody>
      </p:sp>
      <p:sp>
        <p:nvSpPr>
          <p:cNvPr id="16" name="Text Placeholder 7">
            <a:extLst>
              <a:ext uri="{FF2B5EF4-FFF2-40B4-BE49-F238E27FC236}">
                <a16:creationId xmlns:a16="http://schemas.microsoft.com/office/drawing/2014/main" id="{B93E681F-597D-158C-2CB8-05E347A75D6B}"/>
              </a:ext>
            </a:extLst>
          </p:cNvPr>
          <p:cNvSpPr txBox="1">
            <a:spLocks/>
          </p:cNvSpPr>
          <p:nvPr/>
        </p:nvSpPr>
        <p:spPr>
          <a:xfrm>
            <a:off x="8653872" y="4127080"/>
            <a:ext cx="2712467" cy="425384"/>
          </a:xfrm>
          <a:prstGeom prst="rect">
            <a:avLst/>
          </a:prstGeom>
        </p:spPr>
        <p:txBody>
          <a:bodyPr vert="horz" lIns="0" tIns="0" rIns="0" bIns="0" rtlCol="0">
            <a:noAutofit/>
          </a:bodyPr>
          <a:lstStyle>
            <a:lvl1pPr marL="171450" indent="-171450" algn="l" defTabSz="914400" rtl="0" eaLnBrk="1" latinLnBrk="0" hangingPunct="1">
              <a:lnSpc>
                <a:spcPts val="2400"/>
              </a:lnSpc>
              <a:spcBef>
                <a:spcPts val="1200"/>
              </a:spcBef>
              <a:buFont typeface="Arial" panose="020B0604020202020204" pitchFamily="34" charset="0"/>
              <a:buChar char="•"/>
              <a:defRPr sz="1800" b="0" kern="1200">
                <a:solidFill>
                  <a:schemeClr val="tx1"/>
                </a:solidFill>
                <a:latin typeface="Nunito Sans Normal"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Nunito Sans Normal"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Nunito Sans Normal"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Tx/>
              <a:buChar char="›"/>
              <a:defRPr sz="1800" kern="1200">
                <a:solidFill>
                  <a:schemeClr val="tx1"/>
                </a:solidFill>
                <a:latin typeface="Nunito Sans Normal"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600"/>
              </a:lnSpc>
              <a:spcBef>
                <a:spcPts val="0"/>
              </a:spcBef>
              <a:buFont typeface="Arial" panose="020B0604020202020204" pitchFamily="34" charset="0"/>
              <a:buNone/>
            </a:pPr>
            <a:r>
              <a:rPr lang="en-US" sz="1600" b="1">
                <a:solidFill>
                  <a:srgbClr val="424143"/>
                </a:solidFill>
              </a:rPr>
              <a:t>Most recent HIV test in a non-clinical setting</a:t>
            </a:r>
          </a:p>
        </p:txBody>
      </p:sp>
      <p:sp>
        <p:nvSpPr>
          <p:cNvPr id="17" name="Title 1">
            <a:extLst>
              <a:ext uri="{FF2B5EF4-FFF2-40B4-BE49-F238E27FC236}">
                <a16:creationId xmlns:a16="http://schemas.microsoft.com/office/drawing/2014/main" id="{19F85DD0-D11B-6F39-E6D3-0E33C3DDCE01}"/>
              </a:ext>
            </a:extLst>
          </p:cNvPr>
          <p:cNvSpPr txBox="1">
            <a:spLocks/>
          </p:cNvSpPr>
          <p:nvPr/>
        </p:nvSpPr>
        <p:spPr>
          <a:xfrm>
            <a:off x="8653871" y="3024314"/>
            <a:ext cx="1868408" cy="1489057"/>
          </a:xfrm>
          <a:prstGeom prst="rect">
            <a:avLst/>
          </a:prstGeom>
        </p:spPr>
        <p:txBody>
          <a:bodyPr vert="horz" wrap="square" lIns="0" tIns="0" rIns="0" bIns="0" rtlCol="0" anchor="ctr">
            <a:noAutofit/>
          </a:bodyPr>
          <a:lstStyle>
            <a:lvl1pPr algn="l" defTabSz="914400" rtl="0" eaLnBrk="1" latinLnBrk="0" hangingPunct="1">
              <a:lnSpc>
                <a:spcPct val="100000"/>
              </a:lnSpc>
              <a:spcBef>
                <a:spcPct val="0"/>
              </a:spcBef>
              <a:buNone/>
              <a:defRPr sz="2600" b="1" kern="1200">
                <a:solidFill>
                  <a:schemeClr val="tx1"/>
                </a:solidFill>
                <a:latin typeface="Roboto" panose="02000000000000000000" pitchFamily="2" charset="0"/>
                <a:ea typeface="Roboto" panose="02000000000000000000" pitchFamily="2" charset="0"/>
                <a:cs typeface="Arial" panose="020B0604020202020204" pitchFamily="34" charset="0"/>
              </a:defRPr>
            </a:lvl1pPr>
          </a:lstStyle>
          <a:p>
            <a:r>
              <a:rPr lang="en-US" sz="5400" spc="-300">
                <a:solidFill>
                  <a:srgbClr val="732161"/>
                </a:solidFill>
              </a:rPr>
              <a:t>18%</a:t>
            </a:r>
          </a:p>
        </p:txBody>
      </p:sp>
      <p:sp>
        <p:nvSpPr>
          <p:cNvPr id="3" name="TextBox 2">
            <a:extLst>
              <a:ext uri="{FF2B5EF4-FFF2-40B4-BE49-F238E27FC236}">
                <a16:creationId xmlns:a16="http://schemas.microsoft.com/office/drawing/2014/main" id="{1A4E85E5-856E-9BBD-7993-96437A148F4C}"/>
              </a:ext>
            </a:extLst>
          </p:cNvPr>
          <p:cNvSpPr txBox="1"/>
          <p:nvPr/>
        </p:nvSpPr>
        <p:spPr>
          <a:xfrm>
            <a:off x="774402" y="5904202"/>
            <a:ext cx="10591937" cy="954107"/>
          </a:xfrm>
          <a:prstGeom prst="rect">
            <a:avLst/>
          </a:prstGeom>
          <a:noFill/>
        </p:spPr>
        <p:txBody>
          <a:bodyPr wrap="square" lIns="91440" tIns="45720" rIns="91440" bIns="45720" rtlCol="0" anchor="t">
            <a:spAutoFit/>
          </a:bodyPr>
          <a:lstStyle/>
          <a:p>
            <a:r>
              <a:rPr lang="en-US" sz="1400">
                <a:solidFill>
                  <a:srgbClr val="032659"/>
                </a:solidFill>
                <a:latin typeface="Nunito Sans"/>
                <a:cs typeface="Segoe UI"/>
              </a:rPr>
              <a:t>Data include participants who reported an HIV test during the 12 months before interview. Percentages may not add to 100 because of missing data and ''other'' locations, which could not be classified as clinical or nonclinical settings.</a:t>
            </a:r>
            <a:endParaRPr lang="en-US" sz="1400"/>
          </a:p>
          <a:p>
            <a:endParaRPr lang="en-US" sz="1400">
              <a:cs typeface="Segoe UI"/>
            </a:endParaRPr>
          </a:p>
          <a:p>
            <a:r>
              <a:rPr lang="en-US" sz="1400"/>
              <a:t>Data Source: National HIV Behavioral Surveillance—19 U.S. cities, 2025; Data Tables, Table 5</a:t>
            </a:r>
            <a:endParaRPr lang="en-US"/>
          </a:p>
        </p:txBody>
      </p:sp>
      <p:graphicFrame>
        <p:nvGraphicFramePr>
          <p:cNvPr id="4" name="Object 3">
            <a:extLst>
              <a:ext uri="{FF2B5EF4-FFF2-40B4-BE49-F238E27FC236}">
                <a16:creationId xmlns:a16="http://schemas.microsoft.com/office/drawing/2014/main" id="{48938CC0-4896-8075-59FD-5B087F965519}"/>
              </a:ext>
            </a:extLst>
          </p:cNvPr>
          <p:cNvGraphicFramePr>
            <a:graphicFrameLocks noChangeAspect="1"/>
          </p:cNvGraphicFramePr>
          <p:nvPr>
            <p:extLst>
              <p:ext uri="{D42A27DB-BD31-4B8C-83A1-F6EECF244321}">
                <p14:modId xmlns:p14="http://schemas.microsoft.com/office/powerpoint/2010/main" val="2745601161"/>
              </p:ext>
            </p:extLst>
          </p:nvPr>
        </p:nvGraphicFramePr>
        <p:xfrm>
          <a:off x="1711305" y="2267404"/>
          <a:ext cx="2320574" cy="2245968"/>
        </p:xfrm>
        <a:graphic>
          <a:graphicData uri="http://schemas.openxmlformats.org/presentationml/2006/ole">
            <mc:AlternateContent xmlns:mc="http://schemas.openxmlformats.org/markup-compatibility/2006">
              <mc:Choice xmlns:v="urn:schemas-microsoft-com:vml" Requires="v">
                <p:oleObj name="Worksheet" r:id="rId3" imgW="2369931" imgH="2293782" progId="Excel.Sheet.12">
                  <p:embed/>
                </p:oleObj>
              </mc:Choice>
              <mc:Fallback>
                <p:oleObj name="Worksheet" r:id="rId3" imgW="2369931" imgH="2293782" progId="Excel.Sheet.12">
                  <p:embed/>
                  <p:pic>
                    <p:nvPicPr>
                      <p:cNvPr id="4" name="Object 3">
                        <a:extLst>
                          <a:ext uri="{FF2B5EF4-FFF2-40B4-BE49-F238E27FC236}">
                            <a16:creationId xmlns:a16="http://schemas.microsoft.com/office/drawing/2014/main" id="{48938CC0-4896-8075-59FD-5B087F965519}"/>
                          </a:ext>
                        </a:extLst>
                      </p:cNvPr>
                      <p:cNvPicPr/>
                      <p:nvPr/>
                    </p:nvPicPr>
                    <p:blipFill>
                      <a:blip r:embed="rId4"/>
                      <a:stretch>
                        <a:fillRect/>
                      </a:stretch>
                    </p:blipFill>
                    <p:spPr>
                      <a:xfrm>
                        <a:off x="1711305" y="2267404"/>
                        <a:ext cx="2320574" cy="224596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CCE1A52-A99B-E087-35D9-3729FEE48DC6}"/>
              </a:ext>
            </a:extLst>
          </p:cNvPr>
          <p:cNvGraphicFramePr>
            <a:graphicFrameLocks noChangeAspect="1"/>
          </p:cNvGraphicFramePr>
          <p:nvPr>
            <p:extLst>
              <p:ext uri="{D42A27DB-BD31-4B8C-83A1-F6EECF244321}">
                <p14:modId xmlns:p14="http://schemas.microsoft.com/office/powerpoint/2010/main" val="256067410"/>
              </p:ext>
            </p:extLst>
          </p:nvPr>
        </p:nvGraphicFramePr>
        <p:xfrm>
          <a:off x="6251567" y="2267404"/>
          <a:ext cx="2320574" cy="2245967"/>
        </p:xfrm>
        <a:graphic>
          <a:graphicData uri="http://schemas.openxmlformats.org/presentationml/2006/ole">
            <mc:AlternateContent xmlns:mc="http://schemas.openxmlformats.org/markup-compatibility/2006">
              <mc:Choice xmlns:v="urn:schemas-microsoft-com:vml" Requires="v">
                <p:oleObj name="Worksheet" r:id="rId5" imgW="2369931" imgH="2293782" progId="Excel.Sheet.12">
                  <p:embed/>
                </p:oleObj>
              </mc:Choice>
              <mc:Fallback>
                <p:oleObj name="Worksheet" r:id="rId5" imgW="2369931" imgH="2293782" progId="Excel.Sheet.12">
                  <p:embed/>
                  <p:pic>
                    <p:nvPicPr>
                      <p:cNvPr id="10" name="Object 9">
                        <a:extLst>
                          <a:ext uri="{FF2B5EF4-FFF2-40B4-BE49-F238E27FC236}">
                            <a16:creationId xmlns:a16="http://schemas.microsoft.com/office/drawing/2014/main" id="{1CCE1A52-A99B-E087-35D9-3729FEE48DC6}"/>
                          </a:ext>
                        </a:extLst>
                      </p:cNvPr>
                      <p:cNvPicPr/>
                      <p:nvPr/>
                    </p:nvPicPr>
                    <p:blipFill>
                      <a:blip r:embed="rId6"/>
                      <a:stretch>
                        <a:fillRect/>
                      </a:stretch>
                    </p:blipFill>
                    <p:spPr>
                      <a:xfrm>
                        <a:off x="6251567" y="2267404"/>
                        <a:ext cx="2320574" cy="2245967"/>
                      </a:xfrm>
                      <a:prstGeom prst="rect">
                        <a:avLst/>
                      </a:prstGeom>
                    </p:spPr>
                  </p:pic>
                </p:oleObj>
              </mc:Fallback>
            </mc:AlternateContent>
          </a:graphicData>
        </a:graphic>
      </p:graphicFrame>
    </p:spTree>
    <p:extLst>
      <p:ext uri="{BB962C8B-B14F-4D97-AF65-F5344CB8AC3E}">
        <p14:creationId xmlns:p14="http://schemas.microsoft.com/office/powerpoint/2010/main" val="3519189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36AEA-9959-D27E-31F7-473E6D3847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F44659-92F6-F8D6-4928-4D4C54EAF178}"/>
              </a:ext>
            </a:extLst>
          </p:cNvPr>
          <p:cNvSpPr>
            <a:spLocks noGrp="1"/>
          </p:cNvSpPr>
          <p:nvPr>
            <p:ph type="title"/>
          </p:nvPr>
        </p:nvSpPr>
        <p:spPr>
          <a:xfrm>
            <a:off x="774401" y="367623"/>
            <a:ext cx="11273219" cy="645231"/>
          </a:xfrm>
        </p:spPr>
        <p:txBody>
          <a:bodyPr/>
          <a:lstStyle/>
          <a:p>
            <a:r>
              <a:rPr lang="en-US" dirty="0"/>
              <a:t>Proportion of HIV negative heterosexually active adults at increased risk for HIV infection who are aware of HIV preexposure prophylaxis (</a:t>
            </a:r>
            <a:r>
              <a:rPr lang="en-US" dirty="0" err="1"/>
              <a:t>PrEP</a:t>
            </a:r>
            <a:r>
              <a:rPr lang="en-US" dirty="0"/>
              <a:t>)</a:t>
            </a:r>
          </a:p>
        </p:txBody>
      </p:sp>
      <p:sp>
        <p:nvSpPr>
          <p:cNvPr id="5" name="Slide Number Placeholder 4">
            <a:extLst>
              <a:ext uri="{FF2B5EF4-FFF2-40B4-BE49-F238E27FC236}">
                <a16:creationId xmlns:a16="http://schemas.microsoft.com/office/drawing/2014/main" id="{3E79AC55-2F68-7109-926F-E964026CE198}"/>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19</a:t>
            </a:fld>
            <a:endParaRPr lang="en-US"/>
          </a:p>
        </p:txBody>
      </p:sp>
      <p:grpSp>
        <p:nvGrpSpPr>
          <p:cNvPr id="13" name="Group 12" descr="Proportional map of the NHBS project areas showing the proportion of heterosexually active adults who received a sterile syringe from an SSP: larger and darker circles indicate greater usage.">
            <a:extLst>
              <a:ext uri="{FF2B5EF4-FFF2-40B4-BE49-F238E27FC236}">
                <a16:creationId xmlns:a16="http://schemas.microsoft.com/office/drawing/2014/main" id="{D8A10F37-0D42-5C7C-24DE-89F4164F631B}"/>
              </a:ext>
            </a:extLst>
          </p:cNvPr>
          <p:cNvGrpSpPr/>
          <p:nvPr/>
        </p:nvGrpSpPr>
        <p:grpSpPr>
          <a:xfrm>
            <a:off x="2025909" y="1504079"/>
            <a:ext cx="8384440" cy="5240791"/>
            <a:chOff x="1143000" y="1625600"/>
            <a:chExt cx="6692900" cy="4546600"/>
          </a:xfrm>
          <a:solidFill>
            <a:srgbClr val="FFFFFF">
              <a:lumMod val="85000"/>
            </a:srgbClr>
          </a:solidFill>
        </p:grpSpPr>
        <p:sp>
          <p:nvSpPr>
            <p:cNvPr id="16" name="Freeform 2">
              <a:extLst>
                <a:ext uri="{FF2B5EF4-FFF2-40B4-BE49-F238E27FC236}">
                  <a16:creationId xmlns:a16="http://schemas.microsoft.com/office/drawing/2014/main" id="{B05ED8F6-D57F-E864-5C0C-ACA97720E8FE}"/>
                </a:ext>
              </a:extLst>
            </p:cNvPr>
            <p:cNvSpPr>
              <a:spLocks/>
            </p:cNvSpPr>
            <p:nvPr/>
          </p:nvSpPr>
          <p:spPr bwMode="auto">
            <a:xfrm>
              <a:off x="5562600" y="4235450"/>
              <a:ext cx="485775" cy="790575"/>
            </a:xfrm>
            <a:custGeom>
              <a:avLst/>
              <a:gdLst/>
              <a:ahLst/>
              <a:cxnLst>
                <a:cxn ang="0">
                  <a:pos x="0" y="3"/>
                </a:cxn>
                <a:cxn ang="0">
                  <a:pos x="1" y="4"/>
                </a:cxn>
                <a:cxn ang="0">
                  <a:pos x="0" y="56"/>
                </a:cxn>
                <a:cxn ang="0">
                  <a:pos x="3" y="81"/>
                </a:cxn>
                <a:cxn ang="0">
                  <a:pos x="6" y="81"/>
                </a:cxn>
                <a:cxn ang="0">
                  <a:pos x="8" y="74"/>
                </a:cxn>
                <a:cxn ang="0">
                  <a:pos x="9" y="76"/>
                </a:cxn>
                <a:cxn ang="0">
                  <a:pos x="9" y="80"/>
                </a:cxn>
                <a:cxn ang="0">
                  <a:pos x="12" y="81"/>
                </a:cxn>
                <a:cxn ang="0">
                  <a:pos x="8" y="83"/>
                </a:cxn>
                <a:cxn ang="0">
                  <a:pos x="16" y="81"/>
                </a:cxn>
                <a:cxn ang="0">
                  <a:pos x="17" y="79"/>
                </a:cxn>
                <a:cxn ang="0">
                  <a:pos x="16" y="77"/>
                </a:cxn>
                <a:cxn ang="0">
                  <a:pos x="17" y="75"/>
                </a:cxn>
                <a:cxn ang="0">
                  <a:pos x="13" y="72"/>
                </a:cxn>
                <a:cxn ang="0">
                  <a:pos x="13" y="69"/>
                </a:cxn>
                <a:cxn ang="0">
                  <a:pos x="51" y="66"/>
                </a:cxn>
                <a:cxn ang="0">
                  <a:pos x="47" y="53"/>
                </a:cxn>
                <a:cxn ang="0">
                  <a:pos x="48" y="48"/>
                </a:cxn>
                <a:cxn ang="0">
                  <a:pos x="49" y="45"/>
                </a:cxn>
                <a:cxn ang="0">
                  <a:pos x="48" y="41"/>
                </a:cxn>
                <a:cxn ang="0">
                  <a:pos x="45" y="35"/>
                </a:cxn>
                <a:cxn ang="0">
                  <a:pos x="35" y="0"/>
                </a:cxn>
                <a:cxn ang="0">
                  <a:pos x="0" y="3"/>
                </a:cxn>
              </a:cxnLst>
              <a:rect l="0" t="0" r="r" b="b"/>
              <a:pathLst>
                <a:path w="51" h="83">
                  <a:moveTo>
                    <a:pt x="0" y="3"/>
                  </a:moveTo>
                  <a:lnTo>
                    <a:pt x="1" y="4"/>
                  </a:lnTo>
                  <a:lnTo>
                    <a:pt x="0" y="56"/>
                  </a:lnTo>
                  <a:lnTo>
                    <a:pt x="3" y="81"/>
                  </a:lnTo>
                  <a:lnTo>
                    <a:pt x="6" y="81"/>
                  </a:lnTo>
                  <a:lnTo>
                    <a:pt x="8" y="74"/>
                  </a:lnTo>
                  <a:lnTo>
                    <a:pt x="9" y="76"/>
                  </a:lnTo>
                  <a:lnTo>
                    <a:pt x="9" y="80"/>
                  </a:lnTo>
                  <a:lnTo>
                    <a:pt x="12" y="81"/>
                  </a:lnTo>
                  <a:lnTo>
                    <a:pt x="8" y="83"/>
                  </a:lnTo>
                  <a:lnTo>
                    <a:pt x="16" y="81"/>
                  </a:lnTo>
                  <a:lnTo>
                    <a:pt x="17" y="79"/>
                  </a:lnTo>
                  <a:lnTo>
                    <a:pt x="16" y="77"/>
                  </a:lnTo>
                  <a:lnTo>
                    <a:pt x="17" y="75"/>
                  </a:lnTo>
                  <a:lnTo>
                    <a:pt x="13" y="72"/>
                  </a:lnTo>
                  <a:lnTo>
                    <a:pt x="13" y="69"/>
                  </a:lnTo>
                  <a:lnTo>
                    <a:pt x="51" y="66"/>
                  </a:lnTo>
                  <a:lnTo>
                    <a:pt x="47" y="53"/>
                  </a:lnTo>
                  <a:lnTo>
                    <a:pt x="48" y="48"/>
                  </a:lnTo>
                  <a:lnTo>
                    <a:pt x="49" y="45"/>
                  </a:lnTo>
                  <a:lnTo>
                    <a:pt x="48" y="41"/>
                  </a:lnTo>
                  <a:lnTo>
                    <a:pt x="45" y="35"/>
                  </a:lnTo>
                  <a:lnTo>
                    <a:pt x="35" y="0"/>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19" name="Freeform 3">
              <a:extLst>
                <a:ext uri="{FF2B5EF4-FFF2-40B4-BE49-F238E27FC236}">
                  <a16:creationId xmlns:a16="http://schemas.microsoft.com/office/drawing/2014/main" id="{6B052568-12BA-AC6D-3729-11DAA706B26A}"/>
                </a:ext>
              </a:extLst>
            </p:cNvPr>
            <p:cNvSpPr>
              <a:spLocks/>
            </p:cNvSpPr>
            <p:nvPr/>
          </p:nvSpPr>
          <p:spPr bwMode="auto">
            <a:xfrm>
              <a:off x="2009775" y="3749675"/>
              <a:ext cx="876300" cy="1009650"/>
            </a:xfrm>
            <a:custGeom>
              <a:avLst/>
              <a:gdLst/>
              <a:ahLst/>
              <a:cxnLst>
                <a:cxn ang="0">
                  <a:pos x="0" y="72"/>
                </a:cxn>
                <a:cxn ang="0">
                  <a:pos x="6" y="67"/>
                </a:cxn>
                <a:cxn ang="0">
                  <a:pos x="4" y="63"/>
                </a:cxn>
                <a:cxn ang="0">
                  <a:pos x="5" y="57"/>
                </a:cxn>
                <a:cxn ang="0">
                  <a:pos x="11" y="47"/>
                </a:cxn>
                <a:cxn ang="0">
                  <a:pos x="15" y="44"/>
                </a:cxn>
                <a:cxn ang="0">
                  <a:pos x="13" y="41"/>
                </a:cxn>
                <a:cxn ang="0">
                  <a:pos x="11" y="31"/>
                </a:cxn>
                <a:cxn ang="0">
                  <a:pos x="13" y="13"/>
                </a:cxn>
                <a:cxn ang="0">
                  <a:pos x="16" y="12"/>
                </a:cxn>
                <a:cxn ang="0">
                  <a:pos x="21" y="15"/>
                </a:cxn>
                <a:cxn ang="0">
                  <a:pos x="26" y="0"/>
                </a:cxn>
                <a:cxn ang="0">
                  <a:pos x="92" y="11"/>
                </a:cxn>
                <a:cxn ang="0">
                  <a:pos x="78" y="106"/>
                </a:cxn>
                <a:cxn ang="0">
                  <a:pos x="58" y="102"/>
                </a:cxn>
                <a:cxn ang="0">
                  <a:pos x="45" y="99"/>
                </a:cxn>
                <a:cxn ang="0">
                  <a:pos x="19" y="84"/>
                </a:cxn>
                <a:cxn ang="0">
                  <a:pos x="0" y="72"/>
                </a:cxn>
              </a:cxnLst>
              <a:rect l="0" t="0" r="r" b="b"/>
              <a:pathLst>
                <a:path w="92" h="106">
                  <a:moveTo>
                    <a:pt x="0" y="72"/>
                  </a:moveTo>
                  <a:lnTo>
                    <a:pt x="6" y="67"/>
                  </a:lnTo>
                  <a:lnTo>
                    <a:pt x="4" y="63"/>
                  </a:lnTo>
                  <a:lnTo>
                    <a:pt x="5" y="57"/>
                  </a:lnTo>
                  <a:lnTo>
                    <a:pt x="11" y="47"/>
                  </a:lnTo>
                  <a:lnTo>
                    <a:pt x="15" y="44"/>
                  </a:lnTo>
                  <a:lnTo>
                    <a:pt x="13" y="41"/>
                  </a:lnTo>
                  <a:lnTo>
                    <a:pt x="11" y="31"/>
                  </a:lnTo>
                  <a:lnTo>
                    <a:pt x="13" y="13"/>
                  </a:lnTo>
                  <a:lnTo>
                    <a:pt x="16" y="12"/>
                  </a:lnTo>
                  <a:lnTo>
                    <a:pt x="21" y="15"/>
                  </a:lnTo>
                  <a:lnTo>
                    <a:pt x="26" y="0"/>
                  </a:lnTo>
                  <a:lnTo>
                    <a:pt x="92" y="11"/>
                  </a:lnTo>
                  <a:lnTo>
                    <a:pt x="78" y="106"/>
                  </a:lnTo>
                  <a:lnTo>
                    <a:pt x="58" y="102"/>
                  </a:lnTo>
                  <a:lnTo>
                    <a:pt x="45" y="99"/>
                  </a:lnTo>
                  <a:lnTo>
                    <a:pt x="19" y="84"/>
                  </a:lnTo>
                  <a:lnTo>
                    <a:pt x="0" y="7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0" name="Freeform 4">
              <a:extLst>
                <a:ext uri="{FF2B5EF4-FFF2-40B4-BE49-F238E27FC236}">
                  <a16:creationId xmlns:a16="http://schemas.microsoft.com/office/drawing/2014/main" id="{E7E75C49-B633-DA42-B293-1DC1EE0BB54F}"/>
                </a:ext>
              </a:extLst>
            </p:cNvPr>
            <p:cNvSpPr>
              <a:spLocks/>
            </p:cNvSpPr>
            <p:nvPr/>
          </p:nvSpPr>
          <p:spPr bwMode="auto">
            <a:xfrm>
              <a:off x="4714875" y="4035425"/>
              <a:ext cx="647700" cy="581025"/>
            </a:xfrm>
            <a:custGeom>
              <a:avLst/>
              <a:gdLst/>
              <a:ahLst/>
              <a:cxnLst>
                <a:cxn ang="0">
                  <a:pos x="0" y="2"/>
                </a:cxn>
                <a:cxn ang="0">
                  <a:pos x="3" y="21"/>
                </a:cxn>
                <a:cxn ang="0">
                  <a:pos x="2" y="50"/>
                </a:cxn>
                <a:cxn ang="0">
                  <a:pos x="4" y="52"/>
                </a:cxn>
                <a:cxn ang="0">
                  <a:pos x="9" y="52"/>
                </a:cxn>
                <a:cxn ang="0">
                  <a:pos x="9" y="61"/>
                </a:cxn>
                <a:cxn ang="0">
                  <a:pos x="49" y="60"/>
                </a:cxn>
                <a:cxn ang="0">
                  <a:pos x="48" y="51"/>
                </a:cxn>
                <a:cxn ang="0">
                  <a:pos x="52" y="41"/>
                </a:cxn>
                <a:cxn ang="0">
                  <a:pos x="56" y="34"/>
                </a:cxn>
                <a:cxn ang="0">
                  <a:pos x="56" y="32"/>
                </a:cxn>
                <a:cxn ang="0">
                  <a:pos x="60" y="26"/>
                </a:cxn>
                <a:cxn ang="0">
                  <a:pos x="62" y="19"/>
                </a:cxn>
                <a:cxn ang="0">
                  <a:pos x="61" y="18"/>
                </a:cxn>
                <a:cxn ang="0">
                  <a:pos x="64" y="16"/>
                </a:cxn>
                <a:cxn ang="0">
                  <a:pos x="68" y="9"/>
                </a:cxn>
                <a:cxn ang="0">
                  <a:pos x="67" y="8"/>
                </a:cxn>
                <a:cxn ang="0">
                  <a:pos x="58" y="9"/>
                </a:cxn>
                <a:cxn ang="0">
                  <a:pos x="60" y="5"/>
                </a:cxn>
                <a:cxn ang="0">
                  <a:pos x="59" y="0"/>
                </a:cxn>
                <a:cxn ang="0">
                  <a:pos x="0" y="2"/>
                </a:cxn>
              </a:cxnLst>
              <a:rect l="0" t="0" r="r" b="b"/>
              <a:pathLst>
                <a:path w="68" h="61">
                  <a:moveTo>
                    <a:pt x="0" y="2"/>
                  </a:moveTo>
                  <a:lnTo>
                    <a:pt x="3" y="21"/>
                  </a:lnTo>
                  <a:lnTo>
                    <a:pt x="2" y="50"/>
                  </a:lnTo>
                  <a:lnTo>
                    <a:pt x="4" y="52"/>
                  </a:lnTo>
                  <a:lnTo>
                    <a:pt x="9" y="52"/>
                  </a:lnTo>
                  <a:lnTo>
                    <a:pt x="9" y="61"/>
                  </a:lnTo>
                  <a:lnTo>
                    <a:pt x="49" y="60"/>
                  </a:lnTo>
                  <a:lnTo>
                    <a:pt x="48" y="51"/>
                  </a:lnTo>
                  <a:lnTo>
                    <a:pt x="52" y="41"/>
                  </a:lnTo>
                  <a:lnTo>
                    <a:pt x="56" y="34"/>
                  </a:lnTo>
                  <a:lnTo>
                    <a:pt x="56" y="32"/>
                  </a:lnTo>
                  <a:lnTo>
                    <a:pt x="60" y="26"/>
                  </a:lnTo>
                  <a:lnTo>
                    <a:pt x="62" y="19"/>
                  </a:lnTo>
                  <a:lnTo>
                    <a:pt x="61" y="18"/>
                  </a:lnTo>
                  <a:lnTo>
                    <a:pt x="64" y="16"/>
                  </a:lnTo>
                  <a:lnTo>
                    <a:pt x="68" y="9"/>
                  </a:lnTo>
                  <a:lnTo>
                    <a:pt x="67" y="8"/>
                  </a:lnTo>
                  <a:lnTo>
                    <a:pt x="58" y="9"/>
                  </a:lnTo>
                  <a:lnTo>
                    <a:pt x="60" y="5"/>
                  </a:lnTo>
                  <a:lnTo>
                    <a:pt x="59" y="0"/>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1" name="Freeform 5">
              <a:extLst>
                <a:ext uri="{FF2B5EF4-FFF2-40B4-BE49-F238E27FC236}">
                  <a16:creationId xmlns:a16="http://schemas.microsoft.com/office/drawing/2014/main" id="{49D11BEF-02EB-FFED-835F-67F84DA4A386}"/>
                </a:ext>
              </a:extLst>
            </p:cNvPr>
            <p:cNvSpPr>
              <a:spLocks/>
            </p:cNvSpPr>
            <p:nvPr/>
          </p:nvSpPr>
          <p:spPr bwMode="auto">
            <a:xfrm>
              <a:off x="1143000" y="2654300"/>
              <a:ext cx="1009650" cy="1733550"/>
            </a:xfrm>
            <a:custGeom>
              <a:avLst/>
              <a:gdLst/>
              <a:ahLst/>
              <a:cxnLst>
                <a:cxn ang="0">
                  <a:pos x="3" y="33"/>
                </a:cxn>
                <a:cxn ang="0">
                  <a:pos x="4" y="37"/>
                </a:cxn>
                <a:cxn ang="0">
                  <a:pos x="1" y="51"/>
                </a:cxn>
                <a:cxn ang="0">
                  <a:pos x="3" y="55"/>
                </a:cxn>
                <a:cxn ang="0">
                  <a:pos x="11" y="74"/>
                </a:cxn>
                <a:cxn ang="0">
                  <a:pos x="12" y="74"/>
                </a:cxn>
                <a:cxn ang="0">
                  <a:pos x="13" y="70"/>
                </a:cxn>
                <a:cxn ang="0">
                  <a:pos x="14" y="69"/>
                </a:cxn>
                <a:cxn ang="0">
                  <a:pos x="15" y="70"/>
                </a:cxn>
                <a:cxn ang="0">
                  <a:pos x="13" y="72"/>
                </a:cxn>
                <a:cxn ang="0">
                  <a:pos x="14" y="74"/>
                </a:cxn>
                <a:cxn ang="0">
                  <a:pos x="16" y="82"/>
                </a:cxn>
                <a:cxn ang="0">
                  <a:pos x="15" y="81"/>
                </a:cxn>
                <a:cxn ang="0">
                  <a:pos x="12" y="78"/>
                </a:cxn>
                <a:cxn ang="0">
                  <a:pos x="13" y="75"/>
                </a:cxn>
                <a:cxn ang="0">
                  <a:pos x="11" y="75"/>
                </a:cxn>
                <a:cxn ang="0">
                  <a:pos x="9" y="79"/>
                </a:cxn>
                <a:cxn ang="0">
                  <a:pos x="10" y="86"/>
                </a:cxn>
                <a:cxn ang="0">
                  <a:pos x="12" y="89"/>
                </a:cxn>
                <a:cxn ang="0">
                  <a:pos x="16" y="92"/>
                </a:cxn>
                <a:cxn ang="0">
                  <a:pos x="14" y="96"/>
                </a:cxn>
                <a:cxn ang="0">
                  <a:pos x="12" y="97"/>
                </a:cxn>
                <a:cxn ang="0">
                  <a:pos x="12" y="101"/>
                </a:cxn>
                <a:cxn ang="0">
                  <a:pos x="17" y="112"/>
                </a:cxn>
                <a:cxn ang="0">
                  <a:pos x="21" y="119"/>
                </a:cxn>
                <a:cxn ang="0">
                  <a:pos x="21" y="123"/>
                </a:cxn>
                <a:cxn ang="0">
                  <a:pos x="23" y="125"/>
                </a:cxn>
                <a:cxn ang="0">
                  <a:pos x="22" y="128"/>
                </a:cxn>
                <a:cxn ang="0">
                  <a:pos x="20" y="134"/>
                </a:cxn>
                <a:cxn ang="0">
                  <a:pos x="22" y="137"/>
                </a:cxn>
                <a:cxn ang="0">
                  <a:pos x="35" y="141"/>
                </a:cxn>
                <a:cxn ang="0">
                  <a:pos x="40" y="148"/>
                </a:cxn>
                <a:cxn ang="0">
                  <a:pos x="47" y="151"/>
                </a:cxn>
                <a:cxn ang="0">
                  <a:pos x="47" y="155"/>
                </a:cxn>
                <a:cxn ang="0">
                  <a:pos x="51" y="156"/>
                </a:cxn>
                <a:cxn ang="0">
                  <a:pos x="56" y="164"/>
                </a:cxn>
                <a:cxn ang="0">
                  <a:pos x="59" y="170"/>
                </a:cxn>
                <a:cxn ang="0">
                  <a:pos x="59" y="180"/>
                </a:cxn>
                <a:cxn ang="0">
                  <a:pos x="97" y="182"/>
                </a:cxn>
                <a:cxn ang="0">
                  <a:pos x="95" y="178"/>
                </a:cxn>
                <a:cxn ang="0">
                  <a:pos x="96" y="172"/>
                </a:cxn>
                <a:cxn ang="0">
                  <a:pos x="102" y="162"/>
                </a:cxn>
                <a:cxn ang="0">
                  <a:pos x="106" y="159"/>
                </a:cxn>
                <a:cxn ang="0">
                  <a:pos x="104" y="156"/>
                </a:cxn>
                <a:cxn ang="0">
                  <a:pos x="102" y="146"/>
                </a:cxn>
                <a:cxn ang="0">
                  <a:pos x="52" y="70"/>
                </a:cxn>
                <a:cxn ang="0">
                  <a:pos x="48" y="63"/>
                </a:cxn>
                <a:cxn ang="0">
                  <a:pos x="61" y="14"/>
                </a:cxn>
                <a:cxn ang="0">
                  <a:pos x="10" y="0"/>
                </a:cxn>
                <a:cxn ang="0">
                  <a:pos x="9" y="3"/>
                </a:cxn>
                <a:cxn ang="0">
                  <a:pos x="9" y="9"/>
                </a:cxn>
                <a:cxn ang="0">
                  <a:pos x="0" y="24"/>
                </a:cxn>
                <a:cxn ang="0">
                  <a:pos x="3" y="33"/>
                </a:cxn>
              </a:cxnLst>
              <a:rect l="0" t="0" r="r" b="b"/>
              <a:pathLst>
                <a:path w="106" h="182">
                  <a:moveTo>
                    <a:pt x="3" y="33"/>
                  </a:moveTo>
                  <a:lnTo>
                    <a:pt x="4" y="37"/>
                  </a:lnTo>
                  <a:lnTo>
                    <a:pt x="1" y="51"/>
                  </a:lnTo>
                  <a:lnTo>
                    <a:pt x="3" y="55"/>
                  </a:lnTo>
                  <a:lnTo>
                    <a:pt x="11" y="74"/>
                  </a:lnTo>
                  <a:lnTo>
                    <a:pt x="12" y="74"/>
                  </a:lnTo>
                  <a:lnTo>
                    <a:pt x="13" y="70"/>
                  </a:lnTo>
                  <a:lnTo>
                    <a:pt x="14" y="69"/>
                  </a:lnTo>
                  <a:lnTo>
                    <a:pt x="15" y="70"/>
                  </a:lnTo>
                  <a:lnTo>
                    <a:pt x="13" y="72"/>
                  </a:lnTo>
                  <a:lnTo>
                    <a:pt x="14" y="74"/>
                  </a:lnTo>
                  <a:lnTo>
                    <a:pt x="16" y="82"/>
                  </a:lnTo>
                  <a:lnTo>
                    <a:pt x="15" y="81"/>
                  </a:lnTo>
                  <a:lnTo>
                    <a:pt x="12" y="78"/>
                  </a:lnTo>
                  <a:lnTo>
                    <a:pt x="13" y="75"/>
                  </a:lnTo>
                  <a:lnTo>
                    <a:pt x="11" y="75"/>
                  </a:lnTo>
                  <a:lnTo>
                    <a:pt x="9" y="79"/>
                  </a:lnTo>
                  <a:lnTo>
                    <a:pt x="10" y="86"/>
                  </a:lnTo>
                  <a:lnTo>
                    <a:pt x="12" y="89"/>
                  </a:lnTo>
                  <a:lnTo>
                    <a:pt x="16" y="92"/>
                  </a:lnTo>
                  <a:lnTo>
                    <a:pt x="14" y="96"/>
                  </a:lnTo>
                  <a:lnTo>
                    <a:pt x="12" y="97"/>
                  </a:lnTo>
                  <a:lnTo>
                    <a:pt x="12" y="101"/>
                  </a:lnTo>
                  <a:lnTo>
                    <a:pt x="17" y="112"/>
                  </a:lnTo>
                  <a:lnTo>
                    <a:pt x="21" y="119"/>
                  </a:lnTo>
                  <a:lnTo>
                    <a:pt x="21" y="123"/>
                  </a:lnTo>
                  <a:lnTo>
                    <a:pt x="23" y="125"/>
                  </a:lnTo>
                  <a:lnTo>
                    <a:pt x="22" y="128"/>
                  </a:lnTo>
                  <a:lnTo>
                    <a:pt x="20" y="134"/>
                  </a:lnTo>
                  <a:lnTo>
                    <a:pt x="22" y="137"/>
                  </a:lnTo>
                  <a:lnTo>
                    <a:pt x="35" y="141"/>
                  </a:lnTo>
                  <a:lnTo>
                    <a:pt x="40" y="148"/>
                  </a:lnTo>
                  <a:lnTo>
                    <a:pt x="47" y="151"/>
                  </a:lnTo>
                  <a:lnTo>
                    <a:pt x="47" y="155"/>
                  </a:lnTo>
                  <a:lnTo>
                    <a:pt x="51" y="156"/>
                  </a:lnTo>
                  <a:lnTo>
                    <a:pt x="56" y="164"/>
                  </a:lnTo>
                  <a:lnTo>
                    <a:pt x="59" y="170"/>
                  </a:lnTo>
                  <a:lnTo>
                    <a:pt x="59" y="180"/>
                  </a:lnTo>
                  <a:lnTo>
                    <a:pt x="97" y="182"/>
                  </a:lnTo>
                  <a:lnTo>
                    <a:pt x="95" y="178"/>
                  </a:lnTo>
                  <a:lnTo>
                    <a:pt x="96" y="172"/>
                  </a:lnTo>
                  <a:lnTo>
                    <a:pt x="102" y="162"/>
                  </a:lnTo>
                  <a:lnTo>
                    <a:pt x="106" y="159"/>
                  </a:lnTo>
                  <a:lnTo>
                    <a:pt x="104" y="156"/>
                  </a:lnTo>
                  <a:lnTo>
                    <a:pt x="102" y="146"/>
                  </a:lnTo>
                  <a:lnTo>
                    <a:pt x="52" y="70"/>
                  </a:lnTo>
                  <a:lnTo>
                    <a:pt x="48" y="63"/>
                  </a:lnTo>
                  <a:lnTo>
                    <a:pt x="61" y="14"/>
                  </a:lnTo>
                  <a:lnTo>
                    <a:pt x="10" y="0"/>
                  </a:lnTo>
                  <a:lnTo>
                    <a:pt x="9" y="3"/>
                  </a:lnTo>
                  <a:lnTo>
                    <a:pt x="9" y="9"/>
                  </a:lnTo>
                  <a:lnTo>
                    <a:pt x="0" y="24"/>
                  </a:lnTo>
                  <a:lnTo>
                    <a:pt x="3" y="3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2" name="Freeform 6">
              <a:extLst>
                <a:ext uri="{FF2B5EF4-FFF2-40B4-BE49-F238E27FC236}">
                  <a16:creationId xmlns:a16="http://schemas.microsoft.com/office/drawing/2014/main" id="{AA075217-FD7F-6CD7-BD89-1BA1E21B4FE2}"/>
                </a:ext>
              </a:extLst>
            </p:cNvPr>
            <p:cNvSpPr>
              <a:spLocks/>
            </p:cNvSpPr>
            <p:nvPr/>
          </p:nvSpPr>
          <p:spPr bwMode="auto">
            <a:xfrm>
              <a:off x="2886075" y="3206750"/>
              <a:ext cx="923925" cy="742950"/>
            </a:xfrm>
            <a:custGeom>
              <a:avLst/>
              <a:gdLst/>
              <a:ahLst/>
              <a:cxnLst>
                <a:cxn ang="0">
                  <a:pos x="0" y="68"/>
                </a:cxn>
                <a:cxn ang="0">
                  <a:pos x="9" y="0"/>
                </a:cxn>
                <a:cxn ang="0">
                  <a:pos x="72" y="8"/>
                </a:cxn>
                <a:cxn ang="0">
                  <a:pos x="97" y="10"/>
                </a:cxn>
                <a:cxn ang="0">
                  <a:pos x="96" y="27"/>
                </a:cxn>
                <a:cxn ang="0">
                  <a:pos x="93" y="78"/>
                </a:cxn>
                <a:cxn ang="0">
                  <a:pos x="80" y="77"/>
                </a:cxn>
                <a:cxn ang="0">
                  <a:pos x="40" y="73"/>
                </a:cxn>
                <a:cxn ang="0">
                  <a:pos x="0" y="68"/>
                </a:cxn>
              </a:cxnLst>
              <a:rect l="0" t="0" r="r" b="b"/>
              <a:pathLst>
                <a:path w="97" h="78">
                  <a:moveTo>
                    <a:pt x="0" y="68"/>
                  </a:moveTo>
                  <a:lnTo>
                    <a:pt x="9" y="0"/>
                  </a:lnTo>
                  <a:lnTo>
                    <a:pt x="72" y="8"/>
                  </a:lnTo>
                  <a:lnTo>
                    <a:pt x="97" y="10"/>
                  </a:lnTo>
                  <a:lnTo>
                    <a:pt x="96" y="27"/>
                  </a:lnTo>
                  <a:lnTo>
                    <a:pt x="93" y="78"/>
                  </a:lnTo>
                  <a:lnTo>
                    <a:pt x="80" y="77"/>
                  </a:lnTo>
                  <a:lnTo>
                    <a:pt x="40" y="73"/>
                  </a:lnTo>
                  <a:lnTo>
                    <a:pt x="0" y="68"/>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3" name="Freeform 7">
              <a:extLst>
                <a:ext uri="{FF2B5EF4-FFF2-40B4-BE49-F238E27FC236}">
                  <a16:creationId xmlns:a16="http://schemas.microsoft.com/office/drawing/2014/main" id="{257C1D28-E80A-8C6F-F04F-93A13471ADAF}"/>
                </a:ext>
              </a:extLst>
            </p:cNvPr>
            <p:cNvSpPr>
              <a:spLocks/>
            </p:cNvSpPr>
            <p:nvPr/>
          </p:nvSpPr>
          <p:spPr bwMode="auto">
            <a:xfrm>
              <a:off x="7191375" y="2816225"/>
              <a:ext cx="228600" cy="200025"/>
            </a:xfrm>
            <a:custGeom>
              <a:avLst/>
              <a:gdLst/>
              <a:ahLst/>
              <a:cxnLst>
                <a:cxn ang="0">
                  <a:pos x="0" y="4"/>
                </a:cxn>
                <a:cxn ang="0">
                  <a:pos x="2" y="16"/>
                </a:cxn>
                <a:cxn ang="0">
                  <a:pos x="2" y="21"/>
                </a:cxn>
                <a:cxn ang="0">
                  <a:pos x="4" y="21"/>
                </a:cxn>
                <a:cxn ang="0">
                  <a:pos x="5" y="20"/>
                </a:cxn>
                <a:cxn ang="0">
                  <a:pos x="8" y="18"/>
                </a:cxn>
                <a:cxn ang="0">
                  <a:pos x="10" y="15"/>
                </a:cxn>
                <a:cxn ang="0">
                  <a:pos x="11" y="16"/>
                </a:cxn>
                <a:cxn ang="0">
                  <a:pos x="14" y="14"/>
                </a:cxn>
                <a:cxn ang="0">
                  <a:pos x="17" y="14"/>
                </a:cxn>
                <a:cxn ang="0">
                  <a:pos x="17" y="13"/>
                </a:cxn>
                <a:cxn ang="0">
                  <a:pos x="18" y="13"/>
                </a:cxn>
                <a:cxn ang="0">
                  <a:pos x="19" y="12"/>
                </a:cxn>
                <a:cxn ang="0">
                  <a:pos x="21" y="12"/>
                </a:cxn>
                <a:cxn ang="0">
                  <a:pos x="24" y="11"/>
                </a:cxn>
                <a:cxn ang="0">
                  <a:pos x="21" y="0"/>
                </a:cxn>
                <a:cxn ang="0">
                  <a:pos x="0" y="4"/>
                </a:cxn>
              </a:cxnLst>
              <a:rect l="0" t="0" r="r" b="b"/>
              <a:pathLst>
                <a:path w="24" h="21">
                  <a:moveTo>
                    <a:pt x="0" y="4"/>
                  </a:moveTo>
                  <a:lnTo>
                    <a:pt x="2" y="16"/>
                  </a:lnTo>
                  <a:lnTo>
                    <a:pt x="2" y="21"/>
                  </a:lnTo>
                  <a:lnTo>
                    <a:pt x="4" y="21"/>
                  </a:lnTo>
                  <a:lnTo>
                    <a:pt x="5" y="20"/>
                  </a:lnTo>
                  <a:lnTo>
                    <a:pt x="8" y="18"/>
                  </a:lnTo>
                  <a:lnTo>
                    <a:pt x="10" y="15"/>
                  </a:lnTo>
                  <a:lnTo>
                    <a:pt x="11" y="16"/>
                  </a:lnTo>
                  <a:lnTo>
                    <a:pt x="14" y="14"/>
                  </a:lnTo>
                  <a:lnTo>
                    <a:pt x="17" y="14"/>
                  </a:lnTo>
                  <a:lnTo>
                    <a:pt x="17" y="13"/>
                  </a:lnTo>
                  <a:lnTo>
                    <a:pt x="18" y="13"/>
                  </a:lnTo>
                  <a:lnTo>
                    <a:pt x="19" y="12"/>
                  </a:lnTo>
                  <a:lnTo>
                    <a:pt x="21" y="12"/>
                  </a:lnTo>
                  <a:lnTo>
                    <a:pt x="24" y="11"/>
                  </a:lnTo>
                  <a:lnTo>
                    <a:pt x="21" y="0"/>
                  </a:lnTo>
                  <a:lnTo>
                    <a:pt x="0" y="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4" name="Freeform 8">
              <a:extLst>
                <a:ext uri="{FF2B5EF4-FFF2-40B4-BE49-F238E27FC236}">
                  <a16:creationId xmlns:a16="http://schemas.microsoft.com/office/drawing/2014/main" id="{76B749C4-1DF7-3172-F4DF-0E0F0857CD89}"/>
                </a:ext>
              </a:extLst>
            </p:cNvPr>
            <p:cNvSpPr>
              <a:spLocks/>
            </p:cNvSpPr>
            <p:nvPr/>
          </p:nvSpPr>
          <p:spPr bwMode="auto">
            <a:xfrm>
              <a:off x="7010400" y="3263900"/>
              <a:ext cx="133350" cy="219075"/>
            </a:xfrm>
            <a:custGeom>
              <a:avLst/>
              <a:gdLst/>
              <a:ahLst/>
              <a:cxnLst>
                <a:cxn ang="0">
                  <a:pos x="0" y="2"/>
                </a:cxn>
                <a:cxn ang="0">
                  <a:pos x="1" y="0"/>
                </a:cxn>
                <a:cxn ang="0">
                  <a:pos x="4" y="0"/>
                </a:cxn>
                <a:cxn ang="0">
                  <a:pos x="3" y="2"/>
                </a:cxn>
                <a:cxn ang="0">
                  <a:pos x="2" y="3"/>
                </a:cxn>
                <a:cxn ang="0">
                  <a:pos x="3" y="6"/>
                </a:cxn>
                <a:cxn ang="0">
                  <a:pos x="4" y="7"/>
                </a:cxn>
                <a:cxn ang="0">
                  <a:pos x="6" y="9"/>
                </a:cxn>
                <a:cxn ang="0">
                  <a:pos x="7" y="12"/>
                </a:cxn>
                <a:cxn ang="0">
                  <a:pos x="8" y="14"/>
                </a:cxn>
                <a:cxn ang="0">
                  <a:pos x="10" y="15"/>
                </a:cxn>
                <a:cxn ang="0">
                  <a:pos x="12" y="16"/>
                </a:cxn>
                <a:cxn ang="0">
                  <a:pos x="13" y="18"/>
                </a:cxn>
                <a:cxn ang="0">
                  <a:pos x="11" y="20"/>
                </a:cxn>
                <a:cxn ang="0">
                  <a:pos x="13" y="19"/>
                </a:cxn>
                <a:cxn ang="0">
                  <a:pos x="14" y="21"/>
                </a:cxn>
                <a:cxn ang="0">
                  <a:pos x="10" y="22"/>
                </a:cxn>
                <a:cxn ang="0">
                  <a:pos x="5" y="23"/>
                </a:cxn>
                <a:cxn ang="0">
                  <a:pos x="5" y="21"/>
                </a:cxn>
                <a:cxn ang="0">
                  <a:pos x="0" y="2"/>
                </a:cxn>
              </a:cxnLst>
              <a:rect l="0" t="0" r="r" b="b"/>
              <a:pathLst>
                <a:path w="14" h="23">
                  <a:moveTo>
                    <a:pt x="0" y="2"/>
                  </a:moveTo>
                  <a:lnTo>
                    <a:pt x="1" y="0"/>
                  </a:lnTo>
                  <a:lnTo>
                    <a:pt x="4" y="0"/>
                  </a:lnTo>
                  <a:lnTo>
                    <a:pt x="3" y="2"/>
                  </a:lnTo>
                  <a:lnTo>
                    <a:pt x="2" y="3"/>
                  </a:lnTo>
                  <a:lnTo>
                    <a:pt x="3" y="6"/>
                  </a:lnTo>
                  <a:lnTo>
                    <a:pt x="4" y="7"/>
                  </a:lnTo>
                  <a:lnTo>
                    <a:pt x="6" y="9"/>
                  </a:lnTo>
                  <a:lnTo>
                    <a:pt x="7" y="12"/>
                  </a:lnTo>
                  <a:lnTo>
                    <a:pt x="8" y="14"/>
                  </a:lnTo>
                  <a:lnTo>
                    <a:pt x="10" y="15"/>
                  </a:lnTo>
                  <a:lnTo>
                    <a:pt x="12" y="16"/>
                  </a:lnTo>
                  <a:lnTo>
                    <a:pt x="13" y="18"/>
                  </a:lnTo>
                  <a:lnTo>
                    <a:pt x="11" y="20"/>
                  </a:lnTo>
                  <a:lnTo>
                    <a:pt x="13" y="19"/>
                  </a:lnTo>
                  <a:lnTo>
                    <a:pt x="14" y="21"/>
                  </a:lnTo>
                  <a:lnTo>
                    <a:pt x="10" y="22"/>
                  </a:lnTo>
                  <a:lnTo>
                    <a:pt x="5" y="23"/>
                  </a:lnTo>
                  <a:lnTo>
                    <a:pt x="5" y="21"/>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5" name="Freeform 9">
              <a:extLst>
                <a:ext uri="{FF2B5EF4-FFF2-40B4-BE49-F238E27FC236}">
                  <a16:creationId xmlns:a16="http://schemas.microsoft.com/office/drawing/2014/main" id="{F42291D9-7E60-435B-F259-E1B543AB2D95}"/>
                </a:ext>
              </a:extLst>
            </p:cNvPr>
            <p:cNvSpPr>
              <a:spLocks/>
            </p:cNvSpPr>
            <p:nvPr/>
          </p:nvSpPr>
          <p:spPr bwMode="auto">
            <a:xfrm>
              <a:off x="6867525" y="3435350"/>
              <a:ext cx="19050" cy="28575"/>
            </a:xfrm>
            <a:custGeom>
              <a:avLst/>
              <a:gdLst/>
              <a:ahLst/>
              <a:cxnLst>
                <a:cxn ang="0">
                  <a:pos x="0" y="1"/>
                </a:cxn>
                <a:cxn ang="0">
                  <a:pos x="2" y="0"/>
                </a:cxn>
                <a:cxn ang="0">
                  <a:pos x="2" y="1"/>
                </a:cxn>
                <a:cxn ang="0">
                  <a:pos x="2" y="3"/>
                </a:cxn>
                <a:cxn ang="0">
                  <a:pos x="0" y="1"/>
                </a:cxn>
              </a:cxnLst>
              <a:rect l="0" t="0" r="r" b="b"/>
              <a:pathLst>
                <a:path w="2" h="3">
                  <a:moveTo>
                    <a:pt x="0" y="1"/>
                  </a:moveTo>
                  <a:lnTo>
                    <a:pt x="2" y="0"/>
                  </a:lnTo>
                  <a:lnTo>
                    <a:pt x="2" y="1"/>
                  </a:lnTo>
                  <a:lnTo>
                    <a:pt x="2" y="3"/>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6" name="Freeform 10">
              <a:extLst>
                <a:ext uri="{FF2B5EF4-FFF2-40B4-BE49-F238E27FC236}">
                  <a16:creationId xmlns:a16="http://schemas.microsoft.com/office/drawing/2014/main" id="{E0DFAAB9-55F8-5C0A-D022-24926C530593}"/>
                </a:ext>
              </a:extLst>
            </p:cNvPr>
            <p:cNvSpPr>
              <a:spLocks/>
            </p:cNvSpPr>
            <p:nvPr/>
          </p:nvSpPr>
          <p:spPr bwMode="auto">
            <a:xfrm>
              <a:off x="5686425" y="4835525"/>
              <a:ext cx="1162050" cy="885825"/>
            </a:xfrm>
            <a:custGeom>
              <a:avLst/>
              <a:gdLst/>
              <a:ahLst/>
              <a:cxnLst>
                <a:cxn ang="0">
                  <a:pos x="0" y="9"/>
                </a:cxn>
                <a:cxn ang="0">
                  <a:pos x="3" y="14"/>
                </a:cxn>
                <a:cxn ang="0">
                  <a:pos x="3" y="18"/>
                </a:cxn>
                <a:cxn ang="0">
                  <a:pos x="7" y="15"/>
                </a:cxn>
                <a:cxn ang="0">
                  <a:pos x="8" y="15"/>
                </a:cxn>
                <a:cxn ang="0">
                  <a:pos x="10" y="14"/>
                </a:cxn>
                <a:cxn ang="0">
                  <a:pos x="15" y="15"/>
                </a:cxn>
                <a:cxn ang="0">
                  <a:pos x="18" y="14"/>
                </a:cxn>
                <a:cxn ang="0">
                  <a:pos x="22" y="14"/>
                </a:cxn>
                <a:cxn ang="0">
                  <a:pos x="19" y="15"/>
                </a:cxn>
                <a:cxn ang="0">
                  <a:pos x="28" y="19"/>
                </a:cxn>
                <a:cxn ang="0">
                  <a:pos x="29" y="18"/>
                </a:cxn>
                <a:cxn ang="0">
                  <a:pos x="29" y="19"/>
                </a:cxn>
                <a:cxn ang="0">
                  <a:pos x="35" y="23"/>
                </a:cxn>
                <a:cxn ang="0">
                  <a:pos x="33" y="22"/>
                </a:cxn>
                <a:cxn ang="0">
                  <a:pos x="38" y="24"/>
                </a:cxn>
                <a:cxn ang="0">
                  <a:pos x="41" y="23"/>
                </a:cxn>
                <a:cxn ang="0">
                  <a:pos x="46" y="21"/>
                </a:cxn>
                <a:cxn ang="0">
                  <a:pos x="48" y="19"/>
                </a:cxn>
                <a:cxn ang="0">
                  <a:pos x="54" y="17"/>
                </a:cxn>
                <a:cxn ang="0">
                  <a:pos x="61" y="22"/>
                </a:cxn>
                <a:cxn ang="0">
                  <a:pos x="64" y="25"/>
                </a:cxn>
                <a:cxn ang="0">
                  <a:pos x="68" y="28"/>
                </a:cxn>
                <a:cxn ang="0">
                  <a:pos x="73" y="30"/>
                </a:cxn>
                <a:cxn ang="0">
                  <a:pos x="77" y="37"/>
                </a:cxn>
                <a:cxn ang="0">
                  <a:pos x="76" y="52"/>
                </a:cxn>
                <a:cxn ang="0">
                  <a:pos x="79" y="51"/>
                </a:cxn>
                <a:cxn ang="0">
                  <a:pos x="78" y="48"/>
                </a:cxn>
                <a:cxn ang="0">
                  <a:pos x="80" y="49"/>
                </a:cxn>
                <a:cxn ang="0">
                  <a:pos x="82" y="49"/>
                </a:cxn>
                <a:cxn ang="0">
                  <a:pos x="79" y="57"/>
                </a:cxn>
                <a:cxn ang="0">
                  <a:pos x="81" y="59"/>
                </a:cxn>
                <a:cxn ang="0">
                  <a:pos x="85" y="66"/>
                </a:cxn>
                <a:cxn ang="0">
                  <a:pos x="88" y="68"/>
                </a:cxn>
                <a:cxn ang="0">
                  <a:pos x="88" y="65"/>
                </a:cxn>
                <a:cxn ang="0">
                  <a:pos x="89" y="66"/>
                </a:cxn>
                <a:cxn ang="0">
                  <a:pos x="91" y="72"/>
                </a:cxn>
                <a:cxn ang="0">
                  <a:pos x="94" y="75"/>
                </a:cxn>
                <a:cxn ang="0">
                  <a:pos x="100" y="81"/>
                </a:cxn>
                <a:cxn ang="0">
                  <a:pos x="107" y="89"/>
                </a:cxn>
                <a:cxn ang="0">
                  <a:pos x="111" y="91"/>
                </a:cxn>
                <a:cxn ang="0">
                  <a:pos x="107" y="90"/>
                </a:cxn>
                <a:cxn ang="0">
                  <a:pos x="112" y="92"/>
                </a:cxn>
                <a:cxn ang="0">
                  <a:pos x="116" y="90"/>
                </a:cxn>
                <a:cxn ang="0">
                  <a:pos x="120" y="87"/>
                </a:cxn>
                <a:cxn ang="0">
                  <a:pos x="121" y="79"/>
                </a:cxn>
                <a:cxn ang="0">
                  <a:pos x="121" y="65"/>
                </a:cxn>
                <a:cxn ang="0">
                  <a:pos x="106" y="39"/>
                </a:cxn>
                <a:cxn ang="0">
                  <a:pos x="104" y="32"/>
                </a:cxn>
                <a:cxn ang="0">
                  <a:pos x="90" y="4"/>
                </a:cxn>
                <a:cxn ang="0">
                  <a:pos x="88" y="1"/>
                </a:cxn>
                <a:cxn ang="0">
                  <a:pos x="81" y="2"/>
                </a:cxn>
                <a:cxn ang="0">
                  <a:pos x="79" y="8"/>
                </a:cxn>
                <a:cxn ang="0">
                  <a:pos x="40" y="8"/>
                </a:cxn>
                <a:cxn ang="0">
                  <a:pos x="0" y="6"/>
                </a:cxn>
              </a:cxnLst>
              <a:rect l="0" t="0" r="r" b="b"/>
              <a:pathLst>
                <a:path w="122" h="93">
                  <a:moveTo>
                    <a:pt x="0" y="6"/>
                  </a:moveTo>
                  <a:lnTo>
                    <a:pt x="0" y="9"/>
                  </a:lnTo>
                  <a:lnTo>
                    <a:pt x="4" y="12"/>
                  </a:lnTo>
                  <a:lnTo>
                    <a:pt x="3" y="14"/>
                  </a:lnTo>
                  <a:lnTo>
                    <a:pt x="4" y="16"/>
                  </a:lnTo>
                  <a:lnTo>
                    <a:pt x="3" y="18"/>
                  </a:lnTo>
                  <a:lnTo>
                    <a:pt x="5" y="17"/>
                  </a:lnTo>
                  <a:lnTo>
                    <a:pt x="7" y="15"/>
                  </a:lnTo>
                  <a:lnTo>
                    <a:pt x="7" y="13"/>
                  </a:lnTo>
                  <a:lnTo>
                    <a:pt x="8" y="15"/>
                  </a:lnTo>
                  <a:lnTo>
                    <a:pt x="9" y="13"/>
                  </a:lnTo>
                  <a:lnTo>
                    <a:pt x="10" y="14"/>
                  </a:lnTo>
                  <a:lnTo>
                    <a:pt x="7" y="17"/>
                  </a:lnTo>
                  <a:lnTo>
                    <a:pt x="15" y="15"/>
                  </a:lnTo>
                  <a:lnTo>
                    <a:pt x="17" y="13"/>
                  </a:lnTo>
                  <a:lnTo>
                    <a:pt x="18" y="14"/>
                  </a:lnTo>
                  <a:lnTo>
                    <a:pt x="21" y="13"/>
                  </a:lnTo>
                  <a:lnTo>
                    <a:pt x="22" y="14"/>
                  </a:lnTo>
                  <a:lnTo>
                    <a:pt x="17" y="15"/>
                  </a:lnTo>
                  <a:lnTo>
                    <a:pt x="19" y="15"/>
                  </a:lnTo>
                  <a:lnTo>
                    <a:pt x="25" y="17"/>
                  </a:lnTo>
                  <a:lnTo>
                    <a:pt x="28" y="19"/>
                  </a:lnTo>
                  <a:lnTo>
                    <a:pt x="27" y="16"/>
                  </a:lnTo>
                  <a:lnTo>
                    <a:pt x="29" y="18"/>
                  </a:lnTo>
                  <a:lnTo>
                    <a:pt x="32" y="18"/>
                  </a:lnTo>
                  <a:lnTo>
                    <a:pt x="29" y="19"/>
                  </a:lnTo>
                  <a:lnTo>
                    <a:pt x="34" y="21"/>
                  </a:lnTo>
                  <a:lnTo>
                    <a:pt x="35" y="23"/>
                  </a:lnTo>
                  <a:lnTo>
                    <a:pt x="35" y="25"/>
                  </a:lnTo>
                  <a:lnTo>
                    <a:pt x="33" y="22"/>
                  </a:lnTo>
                  <a:lnTo>
                    <a:pt x="34" y="26"/>
                  </a:lnTo>
                  <a:lnTo>
                    <a:pt x="38" y="24"/>
                  </a:lnTo>
                  <a:lnTo>
                    <a:pt x="40" y="24"/>
                  </a:lnTo>
                  <a:lnTo>
                    <a:pt x="41" y="23"/>
                  </a:lnTo>
                  <a:lnTo>
                    <a:pt x="42" y="24"/>
                  </a:lnTo>
                  <a:lnTo>
                    <a:pt x="46" y="21"/>
                  </a:lnTo>
                  <a:lnTo>
                    <a:pt x="49" y="20"/>
                  </a:lnTo>
                  <a:lnTo>
                    <a:pt x="48" y="19"/>
                  </a:lnTo>
                  <a:lnTo>
                    <a:pt x="50" y="17"/>
                  </a:lnTo>
                  <a:lnTo>
                    <a:pt x="54" y="17"/>
                  </a:lnTo>
                  <a:lnTo>
                    <a:pt x="59" y="19"/>
                  </a:lnTo>
                  <a:lnTo>
                    <a:pt x="61" y="22"/>
                  </a:lnTo>
                  <a:lnTo>
                    <a:pt x="64" y="23"/>
                  </a:lnTo>
                  <a:lnTo>
                    <a:pt x="64" y="25"/>
                  </a:lnTo>
                  <a:lnTo>
                    <a:pt x="67" y="26"/>
                  </a:lnTo>
                  <a:lnTo>
                    <a:pt x="68" y="28"/>
                  </a:lnTo>
                  <a:lnTo>
                    <a:pt x="69" y="30"/>
                  </a:lnTo>
                  <a:lnTo>
                    <a:pt x="73" y="30"/>
                  </a:lnTo>
                  <a:lnTo>
                    <a:pt x="75" y="32"/>
                  </a:lnTo>
                  <a:lnTo>
                    <a:pt x="77" y="37"/>
                  </a:lnTo>
                  <a:lnTo>
                    <a:pt x="76" y="46"/>
                  </a:lnTo>
                  <a:lnTo>
                    <a:pt x="76" y="52"/>
                  </a:lnTo>
                  <a:lnTo>
                    <a:pt x="78" y="54"/>
                  </a:lnTo>
                  <a:lnTo>
                    <a:pt x="79" y="51"/>
                  </a:lnTo>
                  <a:lnTo>
                    <a:pt x="77" y="50"/>
                  </a:lnTo>
                  <a:lnTo>
                    <a:pt x="78" y="48"/>
                  </a:lnTo>
                  <a:lnTo>
                    <a:pt x="78" y="49"/>
                  </a:lnTo>
                  <a:lnTo>
                    <a:pt x="80" y="49"/>
                  </a:lnTo>
                  <a:lnTo>
                    <a:pt x="81" y="51"/>
                  </a:lnTo>
                  <a:lnTo>
                    <a:pt x="82" y="49"/>
                  </a:lnTo>
                  <a:lnTo>
                    <a:pt x="83" y="51"/>
                  </a:lnTo>
                  <a:lnTo>
                    <a:pt x="79" y="57"/>
                  </a:lnTo>
                  <a:lnTo>
                    <a:pt x="79" y="58"/>
                  </a:lnTo>
                  <a:lnTo>
                    <a:pt x="81" y="59"/>
                  </a:lnTo>
                  <a:lnTo>
                    <a:pt x="83" y="64"/>
                  </a:lnTo>
                  <a:lnTo>
                    <a:pt x="85" y="66"/>
                  </a:lnTo>
                  <a:lnTo>
                    <a:pt x="87" y="68"/>
                  </a:lnTo>
                  <a:lnTo>
                    <a:pt x="88" y="68"/>
                  </a:lnTo>
                  <a:lnTo>
                    <a:pt x="86" y="65"/>
                  </a:lnTo>
                  <a:lnTo>
                    <a:pt x="88" y="65"/>
                  </a:lnTo>
                  <a:lnTo>
                    <a:pt x="90" y="65"/>
                  </a:lnTo>
                  <a:lnTo>
                    <a:pt x="89" y="66"/>
                  </a:lnTo>
                  <a:lnTo>
                    <a:pt x="90" y="68"/>
                  </a:lnTo>
                  <a:lnTo>
                    <a:pt x="91" y="72"/>
                  </a:lnTo>
                  <a:lnTo>
                    <a:pt x="93" y="73"/>
                  </a:lnTo>
                  <a:lnTo>
                    <a:pt x="94" y="75"/>
                  </a:lnTo>
                  <a:lnTo>
                    <a:pt x="97" y="81"/>
                  </a:lnTo>
                  <a:lnTo>
                    <a:pt x="100" y="81"/>
                  </a:lnTo>
                  <a:lnTo>
                    <a:pt x="103" y="83"/>
                  </a:lnTo>
                  <a:lnTo>
                    <a:pt x="107" y="89"/>
                  </a:lnTo>
                  <a:lnTo>
                    <a:pt x="111" y="89"/>
                  </a:lnTo>
                  <a:lnTo>
                    <a:pt x="111" y="91"/>
                  </a:lnTo>
                  <a:lnTo>
                    <a:pt x="110" y="91"/>
                  </a:lnTo>
                  <a:lnTo>
                    <a:pt x="107" y="90"/>
                  </a:lnTo>
                  <a:lnTo>
                    <a:pt x="108" y="93"/>
                  </a:lnTo>
                  <a:lnTo>
                    <a:pt x="112" y="92"/>
                  </a:lnTo>
                  <a:lnTo>
                    <a:pt x="114" y="92"/>
                  </a:lnTo>
                  <a:lnTo>
                    <a:pt x="116" y="90"/>
                  </a:lnTo>
                  <a:lnTo>
                    <a:pt x="118" y="90"/>
                  </a:lnTo>
                  <a:lnTo>
                    <a:pt x="120" y="87"/>
                  </a:lnTo>
                  <a:lnTo>
                    <a:pt x="119" y="84"/>
                  </a:lnTo>
                  <a:lnTo>
                    <a:pt x="121" y="79"/>
                  </a:lnTo>
                  <a:lnTo>
                    <a:pt x="122" y="80"/>
                  </a:lnTo>
                  <a:lnTo>
                    <a:pt x="121" y="65"/>
                  </a:lnTo>
                  <a:lnTo>
                    <a:pt x="119" y="61"/>
                  </a:lnTo>
                  <a:lnTo>
                    <a:pt x="106" y="39"/>
                  </a:lnTo>
                  <a:lnTo>
                    <a:pt x="103" y="32"/>
                  </a:lnTo>
                  <a:lnTo>
                    <a:pt x="104" y="32"/>
                  </a:lnTo>
                  <a:lnTo>
                    <a:pt x="96" y="19"/>
                  </a:lnTo>
                  <a:lnTo>
                    <a:pt x="90" y="4"/>
                  </a:lnTo>
                  <a:lnTo>
                    <a:pt x="90" y="2"/>
                  </a:lnTo>
                  <a:lnTo>
                    <a:pt x="88" y="1"/>
                  </a:lnTo>
                  <a:lnTo>
                    <a:pt x="82" y="0"/>
                  </a:lnTo>
                  <a:lnTo>
                    <a:pt x="81" y="2"/>
                  </a:lnTo>
                  <a:lnTo>
                    <a:pt x="82" y="8"/>
                  </a:lnTo>
                  <a:lnTo>
                    <a:pt x="79" y="8"/>
                  </a:lnTo>
                  <a:lnTo>
                    <a:pt x="79" y="5"/>
                  </a:lnTo>
                  <a:lnTo>
                    <a:pt x="40" y="8"/>
                  </a:lnTo>
                  <a:lnTo>
                    <a:pt x="38" y="3"/>
                  </a:lnTo>
                  <a:lnTo>
                    <a:pt x="0" y="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7" name="Freeform 11">
              <a:extLst>
                <a:ext uri="{FF2B5EF4-FFF2-40B4-BE49-F238E27FC236}">
                  <a16:creationId xmlns:a16="http://schemas.microsoft.com/office/drawing/2014/main" id="{EC99A13F-409D-021A-D8AE-9C812FE5A44D}"/>
                </a:ext>
              </a:extLst>
            </p:cNvPr>
            <p:cNvSpPr>
              <a:spLocks/>
            </p:cNvSpPr>
            <p:nvPr/>
          </p:nvSpPr>
          <p:spPr bwMode="auto">
            <a:xfrm>
              <a:off x="6638925" y="5788025"/>
              <a:ext cx="66675" cy="38100"/>
            </a:xfrm>
            <a:custGeom>
              <a:avLst/>
              <a:gdLst/>
              <a:ahLst/>
              <a:cxnLst>
                <a:cxn ang="0">
                  <a:pos x="0" y="4"/>
                </a:cxn>
                <a:cxn ang="0">
                  <a:pos x="1" y="1"/>
                </a:cxn>
                <a:cxn ang="0">
                  <a:pos x="3" y="1"/>
                </a:cxn>
                <a:cxn ang="0">
                  <a:pos x="3" y="0"/>
                </a:cxn>
                <a:cxn ang="0">
                  <a:pos x="7" y="1"/>
                </a:cxn>
                <a:cxn ang="0">
                  <a:pos x="3" y="2"/>
                </a:cxn>
                <a:cxn ang="0">
                  <a:pos x="2" y="2"/>
                </a:cxn>
                <a:cxn ang="0">
                  <a:pos x="2" y="3"/>
                </a:cxn>
                <a:cxn ang="0">
                  <a:pos x="0" y="4"/>
                </a:cxn>
              </a:cxnLst>
              <a:rect l="0" t="0" r="r" b="b"/>
              <a:pathLst>
                <a:path w="7" h="4">
                  <a:moveTo>
                    <a:pt x="0" y="4"/>
                  </a:moveTo>
                  <a:lnTo>
                    <a:pt x="1" y="1"/>
                  </a:lnTo>
                  <a:lnTo>
                    <a:pt x="3" y="1"/>
                  </a:lnTo>
                  <a:lnTo>
                    <a:pt x="3" y="0"/>
                  </a:lnTo>
                  <a:lnTo>
                    <a:pt x="7" y="1"/>
                  </a:lnTo>
                  <a:lnTo>
                    <a:pt x="3" y="2"/>
                  </a:lnTo>
                  <a:lnTo>
                    <a:pt x="2" y="2"/>
                  </a:lnTo>
                  <a:lnTo>
                    <a:pt x="2" y="3"/>
                  </a:lnTo>
                  <a:lnTo>
                    <a:pt x="0" y="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8" name="Freeform 12">
              <a:extLst>
                <a:ext uri="{FF2B5EF4-FFF2-40B4-BE49-F238E27FC236}">
                  <a16:creationId xmlns:a16="http://schemas.microsoft.com/office/drawing/2014/main" id="{14EF5FDC-877B-BF29-56EC-171222787D3E}"/>
                </a:ext>
              </a:extLst>
            </p:cNvPr>
            <p:cNvSpPr>
              <a:spLocks/>
            </p:cNvSpPr>
            <p:nvPr/>
          </p:nvSpPr>
          <p:spPr bwMode="auto">
            <a:xfrm>
              <a:off x="6724650" y="5759450"/>
              <a:ext cx="47625" cy="28575"/>
            </a:xfrm>
            <a:custGeom>
              <a:avLst/>
              <a:gdLst/>
              <a:ahLst/>
              <a:cxnLst>
                <a:cxn ang="0">
                  <a:pos x="0" y="3"/>
                </a:cxn>
                <a:cxn ang="0">
                  <a:pos x="1" y="3"/>
                </a:cxn>
                <a:cxn ang="0">
                  <a:pos x="5" y="0"/>
                </a:cxn>
                <a:cxn ang="0">
                  <a:pos x="1" y="2"/>
                </a:cxn>
                <a:cxn ang="0">
                  <a:pos x="0" y="3"/>
                </a:cxn>
              </a:cxnLst>
              <a:rect l="0" t="0" r="r" b="b"/>
              <a:pathLst>
                <a:path w="5" h="3">
                  <a:moveTo>
                    <a:pt x="0" y="3"/>
                  </a:moveTo>
                  <a:lnTo>
                    <a:pt x="1" y="3"/>
                  </a:lnTo>
                  <a:lnTo>
                    <a:pt x="5" y="0"/>
                  </a:lnTo>
                  <a:lnTo>
                    <a:pt x="1" y="2"/>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29" name="Freeform 13">
              <a:extLst>
                <a:ext uri="{FF2B5EF4-FFF2-40B4-BE49-F238E27FC236}">
                  <a16:creationId xmlns:a16="http://schemas.microsoft.com/office/drawing/2014/main" id="{8B415867-9814-81E7-4768-FDD963D5E1BE}"/>
                </a:ext>
              </a:extLst>
            </p:cNvPr>
            <p:cNvSpPr>
              <a:spLocks/>
            </p:cNvSpPr>
            <p:nvPr/>
          </p:nvSpPr>
          <p:spPr bwMode="auto">
            <a:xfrm>
              <a:off x="6810375" y="5664200"/>
              <a:ext cx="28575" cy="66675"/>
            </a:xfrm>
            <a:custGeom>
              <a:avLst/>
              <a:gdLst/>
              <a:ahLst/>
              <a:cxnLst>
                <a:cxn ang="0">
                  <a:pos x="0" y="7"/>
                </a:cxn>
                <a:cxn ang="0">
                  <a:pos x="1" y="5"/>
                </a:cxn>
                <a:cxn ang="0">
                  <a:pos x="3" y="0"/>
                </a:cxn>
                <a:cxn ang="0">
                  <a:pos x="2" y="2"/>
                </a:cxn>
                <a:cxn ang="0">
                  <a:pos x="0" y="7"/>
                </a:cxn>
              </a:cxnLst>
              <a:rect l="0" t="0" r="r" b="b"/>
              <a:pathLst>
                <a:path w="3" h="7">
                  <a:moveTo>
                    <a:pt x="0" y="7"/>
                  </a:moveTo>
                  <a:lnTo>
                    <a:pt x="1" y="5"/>
                  </a:lnTo>
                  <a:lnTo>
                    <a:pt x="3" y="0"/>
                  </a:lnTo>
                  <a:lnTo>
                    <a:pt x="2" y="2"/>
                  </a:lnTo>
                  <a:lnTo>
                    <a:pt x="0" y="7"/>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0" name="Freeform 14">
              <a:extLst>
                <a:ext uri="{FF2B5EF4-FFF2-40B4-BE49-F238E27FC236}">
                  <a16:creationId xmlns:a16="http://schemas.microsoft.com/office/drawing/2014/main" id="{FB0732B8-F593-6E40-4D71-6B3CF7F8C6B9}"/>
                </a:ext>
              </a:extLst>
            </p:cNvPr>
            <p:cNvSpPr>
              <a:spLocks/>
            </p:cNvSpPr>
            <p:nvPr/>
          </p:nvSpPr>
          <p:spPr bwMode="auto">
            <a:xfrm>
              <a:off x="5895975" y="4197350"/>
              <a:ext cx="695325" cy="714375"/>
            </a:xfrm>
            <a:custGeom>
              <a:avLst/>
              <a:gdLst/>
              <a:ahLst/>
              <a:cxnLst>
                <a:cxn ang="0">
                  <a:pos x="0" y="4"/>
                </a:cxn>
                <a:cxn ang="0">
                  <a:pos x="10" y="39"/>
                </a:cxn>
                <a:cxn ang="0">
                  <a:pos x="13" y="45"/>
                </a:cxn>
                <a:cxn ang="0">
                  <a:pos x="14" y="49"/>
                </a:cxn>
                <a:cxn ang="0">
                  <a:pos x="13" y="52"/>
                </a:cxn>
                <a:cxn ang="0">
                  <a:pos x="12" y="57"/>
                </a:cxn>
                <a:cxn ang="0">
                  <a:pos x="16" y="70"/>
                </a:cxn>
                <a:cxn ang="0">
                  <a:pos x="18" y="75"/>
                </a:cxn>
                <a:cxn ang="0">
                  <a:pos x="57" y="72"/>
                </a:cxn>
                <a:cxn ang="0">
                  <a:pos x="57" y="75"/>
                </a:cxn>
                <a:cxn ang="0">
                  <a:pos x="60" y="75"/>
                </a:cxn>
                <a:cxn ang="0">
                  <a:pos x="59" y="69"/>
                </a:cxn>
                <a:cxn ang="0">
                  <a:pos x="60" y="67"/>
                </a:cxn>
                <a:cxn ang="0">
                  <a:pos x="66" y="68"/>
                </a:cxn>
                <a:cxn ang="0">
                  <a:pos x="67" y="64"/>
                </a:cxn>
                <a:cxn ang="0">
                  <a:pos x="66" y="64"/>
                </a:cxn>
                <a:cxn ang="0">
                  <a:pos x="67" y="63"/>
                </a:cxn>
                <a:cxn ang="0">
                  <a:pos x="65" y="62"/>
                </a:cxn>
                <a:cxn ang="0">
                  <a:pos x="66" y="60"/>
                </a:cxn>
                <a:cxn ang="0">
                  <a:pos x="66" y="58"/>
                </a:cxn>
                <a:cxn ang="0">
                  <a:pos x="69" y="56"/>
                </a:cxn>
                <a:cxn ang="0">
                  <a:pos x="68" y="54"/>
                </a:cxn>
                <a:cxn ang="0">
                  <a:pos x="69" y="53"/>
                </a:cxn>
                <a:cxn ang="0">
                  <a:pos x="70" y="51"/>
                </a:cxn>
                <a:cxn ang="0">
                  <a:pos x="69" y="51"/>
                </a:cxn>
                <a:cxn ang="0">
                  <a:pos x="70" y="49"/>
                </a:cxn>
                <a:cxn ang="0">
                  <a:pos x="69" y="48"/>
                </a:cxn>
                <a:cxn ang="0">
                  <a:pos x="71" y="48"/>
                </a:cxn>
                <a:cxn ang="0">
                  <a:pos x="73" y="46"/>
                </a:cxn>
                <a:cxn ang="0">
                  <a:pos x="72" y="45"/>
                </a:cxn>
                <a:cxn ang="0">
                  <a:pos x="70" y="44"/>
                </a:cxn>
                <a:cxn ang="0">
                  <a:pos x="68" y="42"/>
                </a:cxn>
                <a:cxn ang="0">
                  <a:pos x="65" y="37"/>
                </a:cxn>
                <a:cxn ang="0">
                  <a:pos x="63" y="37"/>
                </a:cxn>
                <a:cxn ang="0">
                  <a:pos x="60" y="30"/>
                </a:cxn>
                <a:cxn ang="0">
                  <a:pos x="55" y="27"/>
                </a:cxn>
                <a:cxn ang="0">
                  <a:pos x="52" y="22"/>
                </a:cxn>
                <a:cxn ang="0">
                  <a:pos x="44" y="16"/>
                </a:cxn>
                <a:cxn ang="0">
                  <a:pos x="40" y="11"/>
                </a:cxn>
                <a:cxn ang="0">
                  <a:pos x="31" y="5"/>
                </a:cxn>
                <a:cxn ang="0">
                  <a:pos x="34" y="0"/>
                </a:cxn>
                <a:cxn ang="0">
                  <a:pos x="18" y="2"/>
                </a:cxn>
                <a:cxn ang="0">
                  <a:pos x="0" y="4"/>
                </a:cxn>
              </a:cxnLst>
              <a:rect l="0" t="0" r="r" b="b"/>
              <a:pathLst>
                <a:path w="73" h="75">
                  <a:moveTo>
                    <a:pt x="0" y="4"/>
                  </a:moveTo>
                  <a:lnTo>
                    <a:pt x="10" y="39"/>
                  </a:lnTo>
                  <a:lnTo>
                    <a:pt x="13" y="45"/>
                  </a:lnTo>
                  <a:lnTo>
                    <a:pt x="14" y="49"/>
                  </a:lnTo>
                  <a:lnTo>
                    <a:pt x="13" y="52"/>
                  </a:lnTo>
                  <a:lnTo>
                    <a:pt x="12" y="57"/>
                  </a:lnTo>
                  <a:lnTo>
                    <a:pt x="16" y="70"/>
                  </a:lnTo>
                  <a:lnTo>
                    <a:pt x="18" y="75"/>
                  </a:lnTo>
                  <a:lnTo>
                    <a:pt x="57" y="72"/>
                  </a:lnTo>
                  <a:lnTo>
                    <a:pt x="57" y="75"/>
                  </a:lnTo>
                  <a:lnTo>
                    <a:pt x="60" y="75"/>
                  </a:lnTo>
                  <a:lnTo>
                    <a:pt x="59" y="69"/>
                  </a:lnTo>
                  <a:lnTo>
                    <a:pt x="60" y="67"/>
                  </a:lnTo>
                  <a:lnTo>
                    <a:pt x="66" y="68"/>
                  </a:lnTo>
                  <a:lnTo>
                    <a:pt x="67" y="64"/>
                  </a:lnTo>
                  <a:lnTo>
                    <a:pt x="66" y="64"/>
                  </a:lnTo>
                  <a:lnTo>
                    <a:pt x="67" y="63"/>
                  </a:lnTo>
                  <a:lnTo>
                    <a:pt x="65" y="62"/>
                  </a:lnTo>
                  <a:lnTo>
                    <a:pt x="66" y="60"/>
                  </a:lnTo>
                  <a:lnTo>
                    <a:pt x="66" y="58"/>
                  </a:lnTo>
                  <a:lnTo>
                    <a:pt x="69" y="56"/>
                  </a:lnTo>
                  <a:lnTo>
                    <a:pt x="68" y="54"/>
                  </a:lnTo>
                  <a:lnTo>
                    <a:pt x="69" y="53"/>
                  </a:lnTo>
                  <a:lnTo>
                    <a:pt x="70" y="51"/>
                  </a:lnTo>
                  <a:lnTo>
                    <a:pt x="69" y="51"/>
                  </a:lnTo>
                  <a:lnTo>
                    <a:pt x="70" y="49"/>
                  </a:lnTo>
                  <a:lnTo>
                    <a:pt x="69" y="48"/>
                  </a:lnTo>
                  <a:lnTo>
                    <a:pt x="71" y="48"/>
                  </a:lnTo>
                  <a:lnTo>
                    <a:pt x="73" y="46"/>
                  </a:lnTo>
                  <a:lnTo>
                    <a:pt x="72" y="45"/>
                  </a:lnTo>
                  <a:lnTo>
                    <a:pt x="70" y="44"/>
                  </a:lnTo>
                  <a:lnTo>
                    <a:pt x="68" y="42"/>
                  </a:lnTo>
                  <a:lnTo>
                    <a:pt x="65" y="37"/>
                  </a:lnTo>
                  <a:lnTo>
                    <a:pt x="63" y="37"/>
                  </a:lnTo>
                  <a:lnTo>
                    <a:pt x="60" y="30"/>
                  </a:lnTo>
                  <a:lnTo>
                    <a:pt x="55" y="27"/>
                  </a:lnTo>
                  <a:lnTo>
                    <a:pt x="52" y="22"/>
                  </a:lnTo>
                  <a:lnTo>
                    <a:pt x="44" y="16"/>
                  </a:lnTo>
                  <a:lnTo>
                    <a:pt x="40" y="11"/>
                  </a:lnTo>
                  <a:lnTo>
                    <a:pt x="31" y="5"/>
                  </a:lnTo>
                  <a:lnTo>
                    <a:pt x="34" y="0"/>
                  </a:lnTo>
                  <a:lnTo>
                    <a:pt x="18" y="2"/>
                  </a:lnTo>
                  <a:lnTo>
                    <a:pt x="0" y="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1" name="Freeform 15">
              <a:extLst>
                <a:ext uri="{FF2B5EF4-FFF2-40B4-BE49-F238E27FC236}">
                  <a16:creationId xmlns:a16="http://schemas.microsoft.com/office/drawing/2014/main" id="{3E5449BA-56E6-56E9-9CAA-A970D0CD5577}"/>
                </a:ext>
              </a:extLst>
            </p:cNvPr>
            <p:cNvSpPr>
              <a:spLocks/>
            </p:cNvSpPr>
            <p:nvPr/>
          </p:nvSpPr>
          <p:spPr bwMode="auto">
            <a:xfrm>
              <a:off x="2066925" y="1787525"/>
              <a:ext cx="762000" cy="1228725"/>
            </a:xfrm>
            <a:custGeom>
              <a:avLst/>
              <a:gdLst/>
              <a:ahLst/>
              <a:cxnLst>
                <a:cxn ang="0">
                  <a:pos x="0" y="114"/>
                </a:cxn>
                <a:cxn ang="0">
                  <a:pos x="6" y="87"/>
                </a:cxn>
                <a:cxn ang="0">
                  <a:pos x="9" y="79"/>
                </a:cxn>
                <a:cxn ang="0">
                  <a:pos x="7" y="76"/>
                </a:cxn>
                <a:cxn ang="0">
                  <a:pos x="7" y="72"/>
                </a:cxn>
                <a:cxn ang="0">
                  <a:pos x="12" y="68"/>
                </a:cxn>
                <a:cxn ang="0">
                  <a:pos x="16" y="61"/>
                </a:cxn>
                <a:cxn ang="0">
                  <a:pos x="20" y="56"/>
                </a:cxn>
                <a:cxn ang="0">
                  <a:pos x="17" y="51"/>
                </a:cxn>
                <a:cxn ang="0">
                  <a:pos x="16" y="48"/>
                </a:cxn>
                <a:cxn ang="0">
                  <a:pos x="16" y="41"/>
                </a:cxn>
                <a:cxn ang="0">
                  <a:pos x="26" y="0"/>
                </a:cxn>
                <a:cxn ang="0">
                  <a:pos x="37" y="2"/>
                </a:cxn>
                <a:cxn ang="0">
                  <a:pos x="33" y="18"/>
                </a:cxn>
                <a:cxn ang="0">
                  <a:pos x="36" y="24"/>
                </a:cxn>
                <a:cxn ang="0">
                  <a:pos x="36" y="28"/>
                </a:cxn>
                <a:cxn ang="0">
                  <a:pos x="35" y="28"/>
                </a:cxn>
                <a:cxn ang="0">
                  <a:pos x="39" y="32"/>
                </a:cxn>
                <a:cxn ang="0">
                  <a:pos x="43" y="43"/>
                </a:cxn>
                <a:cxn ang="0">
                  <a:pos x="45" y="42"/>
                </a:cxn>
                <a:cxn ang="0">
                  <a:pos x="45" y="44"/>
                </a:cxn>
                <a:cxn ang="0">
                  <a:pos x="47" y="44"/>
                </a:cxn>
                <a:cxn ang="0">
                  <a:pos x="48" y="45"/>
                </a:cxn>
                <a:cxn ang="0">
                  <a:pos x="45" y="52"/>
                </a:cxn>
                <a:cxn ang="0">
                  <a:pos x="45" y="57"/>
                </a:cxn>
                <a:cxn ang="0">
                  <a:pos x="42" y="62"/>
                </a:cxn>
                <a:cxn ang="0">
                  <a:pos x="44" y="64"/>
                </a:cxn>
                <a:cxn ang="0">
                  <a:pos x="49" y="61"/>
                </a:cxn>
                <a:cxn ang="0">
                  <a:pos x="54" y="77"/>
                </a:cxn>
                <a:cxn ang="0">
                  <a:pos x="56" y="78"/>
                </a:cxn>
                <a:cxn ang="0">
                  <a:pos x="57" y="83"/>
                </a:cxn>
                <a:cxn ang="0">
                  <a:pos x="58" y="85"/>
                </a:cxn>
                <a:cxn ang="0">
                  <a:pos x="60" y="83"/>
                </a:cxn>
                <a:cxn ang="0">
                  <a:pos x="64" y="85"/>
                </a:cxn>
                <a:cxn ang="0">
                  <a:pos x="66" y="83"/>
                </a:cxn>
                <a:cxn ang="0">
                  <a:pos x="73" y="85"/>
                </a:cxn>
                <a:cxn ang="0">
                  <a:pos x="75" y="85"/>
                </a:cxn>
                <a:cxn ang="0">
                  <a:pos x="77" y="82"/>
                </a:cxn>
                <a:cxn ang="0">
                  <a:pos x="80" y="87"/>
                </a:cxn>
                <a:cxn ang="0">
                  <a:pos x="73" y="129"/>
                </a:cxn>
                <a:cxn ang="0">
                  <a:pos x="36" y="122"/>
                </a:cxn>
                <a:cxn ang="0">
                  <a:pos x="0" y="114"/>
                </a:cxn>
              </a:cxnLst>
              <a:rect l="0" t="0" r="r" b="b"/>
              <a:pathLst>
                <a:path w="80" h="129">
                  <a:moveTo>
                    <a:pt x="0" y="114"/>
                  </a:moveTo>
                  <a:lnTo>
                    <a:pt x="6" y="87"/>
                  </a:lnTo>
                  <a:lnTo>
                    <a:pt x="9" y="79"/>
                  </a:lnTo>
                  <a:lnTo>
                    <a:pt x="7" y="76"/>
                  </a:lnTo>
                  <a:lnTo>
                    <a:pt x="7" y="72"/>
                  </a:lnTo>
                  <a:lnTo>
                    <a:pt x="12" y="68"/>
                  </a:lnTo>
                  <a:lnTo>
                    <a:pt x="16" y="61"/>
                  </a:lnTo>
                  <a:lnTo>
                    <a:pt x="20" y="56"/>
                  </a:lnTo>
                  <a:lnTo>
                    <a:pt x="17" y="51"/>
                  </a:lnTo>
                  <a:lnTo>
                    <a:pt x="16" y="48"/>
                  </a:lnTo>
                  <a:lnTo>
                    <a:pt x="16" y="41"/>
                  </a:lnTo>
                  <a:lnTo>
                    <a:pt x="26" y="0"/>
                  </a:lnTo>
                  <a:lnTo>
                    <a:pt x="37" y="2"/>
                  </a:lnTo>
                  <a:lnTo>
                    <a:pt x="33" y="18"/>
                  </a:lnTo>
                  <a:lnTo>
                    <a:pt x="36" y="24"/>
                  </a:lnTo>
                  <a:lnTo>
                    <a:pt x="36" y="28"/>
                  </a:lnTo>
                  <a:lnTo>
                    <a:pt x="35" y="28"/>
                  </a:lnTo>
                  <a:lnTo>
                    <a:pt x="39" y="32"/>
                  </a:lnTo>
                  <a:lnTo>
                    <a:pt x="43" y="43"/>
                  </a:lnTo>
                  <a:lnTo>
                    <a:pt x="45" y="42"/>
                  </a:lnTo>
                  <a:lnTo>
                    <a:pt x="45" y="44"/>
                  </a:lnTo>
                  <a:lnTo>
                    <a:pt x="47" y="44"/>
                  </a:lnTo>
                  <a:lnTo>
                    <a:pt x="48" y="45"/>
                  </a:lnTo>
                  <a:lnTo>
                    <a:pt x="45" y="52"/>
                  </a:lnTo>
                  <a:lnTo>
                    <a:pt x="45" y="57"/>
                  </a:lnTo>
                  <a:lnTo>
                    <a:pt x="42" y="62"/>
                  </a:lnTo>
                  <a:lnTo>
                    <a:pt x="44" y="64"/>
                  </a:lnTo>
                  <a:lnTo>
                    <a:pt x="49" y="61"/>
                  </a:lnTo>
                  <a:lnTo>
                    <a:pt x="54" y="77"/>
                  </a:lnTo>
                  <a:lnTo>
                    <a:pt x="56" y="78"/>
                  </a:lnTo>
                  <a:lnTo>
                    <a:pt x="57" y="83"/>
                  </a:lnTo>
                  <a:lnTo>
                    <a:pt x="58" y="85"/>
                  </a:lnTo>
                  <a:lnTo>
                    <a:pt x="60" y="83"/>
                  </a:lnTo>
                  <a:lnTo>
                    <a:pt x="64" y="85"/>
                  </a:lnTo>
                  <a:lnTo>
                    <a:pt x="66" y="83"/>
                  </a:lnTo>
                  <a:lnTo>
                    <a:pt x="73" y="85"/>
                  </a:lnTo>
                  <a:lnTo>
                    <a:pt x="75" y="85"/>
                  </a:lnTo>
                  <a:lnTo>
                    <a:pt x="77" y="82"/>
                  </a:lnTo>
                  <a:lnTo>
                    <a:pt x="80" y="87"/>
                  </a:lnTo>
                  <a:lnTo>
                    <a:pt x="73" y="129"/>
                  </a:lnTo>
                  <a:lnTo>
                    <a:pt x="36" y="122"/>
                  </a:lnTo>
                  <a:lnTo>
                    <a:pt x="0" y="11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2" name="Freeform 16">
              <a:extLst>
                <a:ext uri="{FF2B5EF4-FFF2-40B4-BE49-F238E27FC236}">
                  <a16:creationId xmlns:a16="http://schemas.microsoft.com/office/drawing/2014/main" id="{5C0AFCF0-CF89-C198-3A29-5274FEED7EAC}"/>
                </a:ext>
              </a:extLst>
            </p:cNvPr>
            <p:cNvSpPr>
              <a:spLocks/>
            </p:cNvSpPr>
            <p:nvPr/>
          </p:nvSpPr>
          <p:spPr bwMode="auto">
            <a:xfrm>
              <a:off x="5086350" y="3044825"/>
              <a:ext cx="504825" cy="904875"/>
            </a:xfrm>
            <a:custGeom>
              <a:avLst/>
              <a:gdLst/>
              <a:ahLst/>
              <a:cxnLst>
                <a:cxn ang="0">
                  <a:pos x="0" y="42"/>
                </a:cxn>
                <a:cxn ang="0">
                  <a:pos x="2" y="39"/>
                </a:cxn>
                <a:cxn ang="0">
                  <a:pos x="5" y="33"/>
                </a:cxn>
                <a:cxn ang="0">
                  <a:pos x="7" y="27"/>
                </a:cxn>
                <a:cxn ang="0">
                  <a:pos x="5" y="22"/>
                </a:cxn>
                <a:cxn ang="0">
                  <a:pos x="14" y="16"/>
                </a:cxn>
                <a:cxn ang="0">
                  <a:pos x="16" y="12"/>
                </a:cxn>
                <a:cxn ang="0">
                  <a:pos x="16" y="10"/>
                </a:cxn>
                <a:cxn ang="0">
                  <a:pos x="9" y="3"/>
                </a:cxn>
                <a:cxn ang="0">
                  <a:pos x="45" y="0"/>
                </a:cxn>
                <a:cxn ang="0">
                  <a:pos x="46" y="6"/>
                </a:cxn>
                <a:cxn ang="0">
                  <a:pos x="49" y="13"/>
                </a:cxn>
                <a:cxn ang="0">
                  <a:pos x="52" y="49"/>
                </a:cxn>
                <a:cxn ang="0">
                  <a:pos x="51" y="56"/>
                </a:cxn>
                <a:cxn ang="0">
                  <a:pos x="53" y="61"/>
                </a:cxn>
                <a:cxn ang="0">
                  <a:pos x="51" y="69"/>
                </a:cxn>
                <a:cxn ang="0">
                  <a:pos x="49" y="73"/>
                </a:cxn>
                <a:cxn ang="0">
                  <a:pos x="47" y="78"/>
                </a:cxn>
                <a:cxn ang="0">
                  <a:pos x="48" y="80"/>
                </a:cxn>
                <a:cxn ang="0">
                  <a:pos x="47" y="84"/>
                </a:cxn>
                <a:cxn ang="0">
                  <a:pos x="48" y="85"/>
                </a:cxn>
                <a:cxn ang="0">
                  <a:pos x="44" y="87"/>
                </a:cxn>
                <a:cxn ang="0">
                  <a:pos x="43" y="93"/>
                </a:cxn>
                <a:cxn ang="0">
                  <a:pos x="37" y="91"/>
                </a:cxn>
                <a:cxn ang="0">
                  <a:pos x="34" y="94"/>
                </a:cxn>
                <a:cxn ang="0">
                  <a:pos x="34" y="95"/>
                </a:cxn>
                <a:cxn ang="0">
                  <a:pos x="32" y="95"/>
                </a:cxn>
                <a:cxn ang="0">
                  <a:pos x="30" y="91"/>
                </a:cxn>
                <a:cxn ang="0">
                  <a:pos x="29" y="85"/>
                </a:cxn>
                <a:cxn ang="0">
                  <a:pos x="26" y="82"/>
                </a:cxn>
                <a:cxn ang="0">
                  <a:pos x="23" y="80"/>
                </a:cxn>
                <a:cxn ang="0">
                  <a:pos x="18" y="77"/>
                </a:cxn>
                <a:cxn ang="0">
                  <a:pos x="17" y="72"/>
                </a:cxn>
                <a:cxn ang="0">
                  <a:pos x="19" y="65"/>
                </a:cxn>
                <a:cxn ang="0">
                  <a:pos x="17" y="63"/>
                </a:cxn>
                <a:cxn ang="0">
                  <a:pos x="12" y="63"/>
                </a:cxn>
                <a:cxn ang="0">
                  <a:pos x="11" y="58"/>
                </a:cxn>
                <a:cxn ang="0">
                  <a:pos x="3" y="50"/>
                </a:cxn>
                <a:cxn ang="0">
                  <a:pos x="0" y="42"/>
                </a:cxn>
              </a:cxnLst>
              <a:rect l="0" t="0" r="r" b="b"/>
              <a:pathLst>
                <a:path w="53" h="95">
                  <a:moveTo>
                    <a:pt x="0" y="42"/>
                  </a:moveTo>
                  <a:lnTo>
                    <a:pt x="2" y="39"/>
                  </a:lnTo>
                  <a:lnTo>
                    <a:pt x="5" y="33"/>
                  </a:lnTo>
                  <a:lnTo>
                    <a:pt x="7" y="27"/>
                  </a:lnTo>
                  <a:lnTo>
                    <a:pt x="5" y="22"/>
                  </a:lnTo>
                  <a:lnTo>
                    <a:pt x="14" y="16"/>
                  </a:lnTo>
                  <a:lnTo>
                    <a:pt x="16" y="12"/>
                  </a:lnTo>
                  <a:lnTo>
                    <a:pt x="16" y="10"/>
                  </a:lnTo>
                  <a:lnTo>
                    <a:pt x="9" y="3"/>
                  </a:lnTo>
                  <a:lnTo>
                    <a:pt x="45" y="0"/>
                  </a:lnTo>
                  <a:lnTo>
                    <a:pt x="46" y="6"/>
                  </a:lnTo>
                  <a:lnTo>
                    <a:pt x="49" y="13"/>
                  </a:lnTo>
                  <a:lnTo>
                    <a:pt x="52" y="49"/>
                  </a:lnTo>
                  <a:lnTo>
                    <a:pt x="51" y="56"/>
                  </a:lnTo>
                  <a:lnTo>
                    <a:pt x="53" y="61"/>
                  </a:lnTo>
                  <a:lnTo>
                    <a:pt x="51" y="69"/>
                  </a:lnTo>
                  <a:lnTo>
                    <a:pt x="49" y="73"/>
                  </a:lnTo>
                  <a:lnTo>
                    <a:pt x="47" y="78"/>
                  </a:lnTo>
                  <a:lnTo>
                    <a:pt x="48" y="80"/>
                  </a:lnTo>
                  <a:lnTo>
                    <a:pt x="47" y="84"/>
                  </a:lnTo>
                  <a:lnTo>
                    <a:pt x="48" y="85"/>
                  </a:lnTo>
                  <a:lnTo>
                    <a:pt x="44" y="87"/>
                  </a:lnTo>
                  <a:lnTo>
                    <a:pt x="43" y="93"/>
                  </a:lnTo>
                  <a:lnTo>
                    <a:pt x="37" y="91"/>
                  </a:lnTo>
                  <a:lnTo>
                    <a:pt x="34" y="94"/>
                  </a:lnTo>
                  <a:lnTo>
                    <a:pt x="34" y="95"/>
                  </a:lnTo>
                  <a:lnTo>
                    <a:pt x="32" y="95"/>
                  </a:lnTo>
                  <a:lnTo>
                    <a:pt x="30" y="91"/>
                  </a:lnTo>
                  <a:lnTo>
                    <a:pt x="29" y="85"/>
                  </a:lnTo>
                  <a:lnTo>
                    <a:pt x="26" y="82"/>
                  </a:lnTo>
                  <a:lnTo>
                    <a:pt x="23" y="80"/>
                  </a:lnTo>
                  <a:lnTo>
                    <a:pt x="18" y="77"/>
                  </a:lnTo>
                  <a:lnTo>
                    <a:pt x="17" y="72"/>
                  </a:lnTo>
                  <a:lnTo>
                    <a:pt x="19" y="65"/>
                  </a:lnTo>
                  <a:lnTo>
                    <a:pt x="17" y="63"/>
                  </a:lnTo>
                  <a:lnTo>
                    <a:pt x="12" y="63"/>
                  </a:lnTo>
                  <a:lnTo>
                    <a:pt x="11" y="58"/>
                  </a:lnTo>
                  <a:lnTo>
                    <a:pt x="3" y="50"/>
                  </a:lnTo>
                  <a:lnTo>
                    <a:pt x="0" y="4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3" name="Freeform 17">
              <a:extLst>
                <a:ext uri="{FF2B5EF4-FFF2-40B4-BE49-F238E27FC236}">
                  <a16:creationId xmlns:a16="http://schemas.microsoft.com/office/drawing/2014/main" id="{E8BB88C4-949C-4A2E-D89F-6FDF578B62FA}"/>
                </a:ext>
              </a:extLst>
            </p:cNvPr>
            <p:cNvSpPr>
              <a:spLocks/>
            </p:cNvSpPr>
            <p:nvPr/>
          </p:nvSpPr>
          <p:spPr bwMode="auto">
            <a:xfrm>
              <a:off x="5534025" y="3130550"/>
              <a:ext cx="400050" cy="676275"/>
            </a:xfrm>
            <a:custGeom>
              <a:avLst/>
              <a:gdLst/>
              <a:ahLst/>
              <a:cxnLst>
                <a:cxn ang="0">
                  <a:pos x="0" y="69"/>
                </a:cxn>
                <a:cxn ang="0">
                  <a:pos x="1" y="71"/>
                </a:cxn>
                <a:cxn ang="0">
                  <a:pos x="2" y="69"/>
                </a:cxn>
                <a:cxn ang="0">
                  <a:pos x="9" y="68"/>
                </a:cxn>
                <a:cxn ang="0">
                  <a:pos x="10" y="69"/>
                </a:cxn>
                <a:cxn ang="0">
                  <a:pos x="17" y="67"/>
                </a:cxn>
                <a:cxn ang="0">
                  <a:pos x="19" y="69"/>
                </a:cxn>
                <a:cxn ang="0">
                  <a:pos x="21" y="64"/>
                </a:cxn>
                <a:cxn ang="0">
                  <a:pos x="23" y="62"/>
                </a:cxn>
                <a:cxn ang="0">
                  <a:pos x="28" y="65"/>
                </a:cxn>
                <a:cxn ang="0">
                  <a:pos x="29" y="62"/>
                </a:cxn>
                <a:cxn ang="0">
                  <a:pos x="34" y="56"/>
                </a:cxn>
                <a:cxn ang="0">
                  <a:pos x="35" y="52"/>
                </a:cxn>
                <a:cxn ang="0">
                  <a:pos x="37" y="53"/>
                </a:cxn>
                <a:cxn ang="0">
                  <a:pos x="42" y="49"/>
                </a:cxn>
                <a:cxn ang="0">
                  <a:pos x="40" y="46"/>
                </a:cxn>
                <a:cxn ang="0">
                  <a:pos x="41" y="45"/>
                </a:cxn>
                <a:cxn ang="0">
                  <a:pos x="36" y="1"/>
                </a:cxn>
                <a:cxn ang="0">
                  <a:pos x="36" y="0"/>
                </a:cxn>
                <a:cxn ang="0">
                  <a:pos x="11" y="3"/>
                </a:cxn>
                <a:cxn ang="0">
                  <a:pos x="6" y="5"/>
                </a:cxn>
                <a:cxn ang="0">
                  <a:pos x="2" y="4"/>
                </a:cxn>
                <a:cxn ang="0">
                  <a:pos x="5" y="40"/>
                </a:cxn>
                <a:cxn ang="0">
                  <a:pos x="4" y="47"/>
                </a:cxn>
                <a:cxn ang="0">
                  <a:pos x="6" y="52"/>
                </a:cxn>
                <a:cxn ang="0">
                  <a:pos x="4" y="60"/>
                </a:cxn>
                <a:cxn ang="0">
                  <a:pos x="2" y="64"/>
                </a:cxn>
                <a:cxn ang="0">
                  <a:pos x="0" y="69"/>
                </a:cxn>
              </a:cxnLst>
              <a:rect l="0" t="0" r="r" b="b"/>
              <a:pathLst>
                <a:path w="42" h="71">
                  <a:moveTo>
                    <a:pt x="0" y="69"/>
                  </a:moveTo>
                  <a:lnTo>
                    <a:pt x="1" y="71"/>
                  </a:lnTo>
                  <a:lnTo>
                    <a:pt x="2" y="69"/>
                  </a:lnTo>
                  <a:lnTo>
                    <a:pt x="9" y="68"/>
                  </a:lnTo>
                  <a:lnTo>
                    <a:pt x="10" y="69"/>
                  </a:lnTo>
                  <a:lnTo>
                    <a:pt x="17" y="67"/>
                  </a:lnTo>
                  <a:lnTo>
                    <a:pt x="19" y="69"/>
                  </a:lnTo>
                  <a:lnTo>
                    <a:pt x="21" y="64"/>
                  </a:lnTo>
                  <a:lnTo>
                    <a:pt x="23" y="62"/>
                  </a:lnTo>
                  <a:lnTo>
                    <a:pt x="28" y="65"/>
                  </a:lnTo>
                  <a:lnTo>
                    <a:pt x="29" y="62"/>
                  </a:lnTo>
                  <a:lnTo>
                    <a:pt x="34" y="56"/>
                  </a:lnTo>
                  <a:lnTo>
                    <a:pt x="35" y="52"/>
                  </a:lnTo>
                  <a:lnTo>
                    <a:pt x="37" y="53"/>
                  </a:lnTo>
                  <a:lnTo>
                    <a:pt x="42" y="49"/>
                  </a:lnTo>
                  <a:lnTo>
                    <a:pt x="40" y="46"/>
                  </a:lnTo>
                  <a:lnTo>
                    <a:pt x="41" y="45"/>
                  </a:lnTo>
                  <a:lnTo>
                    <a:pt x="36" y="1"/>
                  </a:lnTo>
                  <a:lnTo>
                    <a:pt x="36" y="0"/>
                  </a:lnTo>
                  <a:lnTo>
                    <a:pt x="11" y="3"/>
                  </a:lnTo>
                  <a:lnTo>
                    <a:pt x="6" y="5"/>
                  </a:lnTo>
                  <a:lnTo>
                    <a:pt x="2" y="4"/>
                  </a:lnTo>
                  <a:lnTo>
                    <a:pt x="5" y="40"/>
                  </a:lnTo>
                  <a:lnTo>
                    <a:pt x="4" y="47"/>
                  </a:lnTo>
                  <a:lnTo>
                    <a:pt x="6" y="52"/>
                  </a:lnTo>
                  <a:lnTo>
                    <a:pt x="4" y="60"/>
                  </a:lnTo>
                  <a:lnTo>
                    <a:pt x="2" y="64"/>
                  </a:lnTo>
                  <a:lnTo>
                    <a:pt x="0" y="6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4" name="Freeform 18">
              <a:extLst>
                <a:ext uri="{FF2B5EF4-FFF2-40B4-BE49-F238E27FC236}">
                  <a16:creationId xmlns:a16="http://schemas.microsoft.com/office/drawing/2014/main" id="{7EDC1DBB-86AC-D958-85E4-B89D2C6A23FA}"/>
                </a:ext>
              </a:extLst>
            </p:cNvPr>
            <p:cNvSpPr>
              <a:spLocks/>
            </p:cNvSpPr>
            <p:nvPr/>
          </p:nvSpPr>
          <p:spPr bwMode="auto">
            <a:xfrm>
              <a:off x="4476750" y="2911475"/>
              <a:ext cx="762000" cy="504825"/>
            </a:xfrm>
            <a:custGeom>
              <a:avLst/>
              <a:gdLst/>
              <a:ahLst/>
              <a:cxnLst>
                <a:cxn ang="0">
                  <a:pos x="0" y="1"/>
                </a:cxn>
                <a:cxn ang="0">
                  <a:pos x="0" y="5"/>
                </a:cxn>
                <a:cxn ang="0">
                  <a:pos x="2" y="8"/>
                </a:cxn>
                <a:cxn ang="0">
                  <a:pos x="1" y="11"/>
                </a:cxn>
                <a:cxn ang="0">
                  <a:pos x="2" y="19"/>
                </a:cxn>
                <a:cxn ang="0">
                  <a:pos x="6" y="29"/>
                </a:cxn>
                <a:cxn ang="0">
                  <a:pos x="6" y="32"/>
                </a:cxn>
                <a:cxn ang="0">
                  <a:pos x="8" y="37"/>
                </a:cxn>
                <a:cxn ang="0">
                  <a:pos x="9" y="45"/>
                </a:cxn>
                <a:cxn ang="0">
                  <a:pos x="9" y="48"/>
                </a:cxn>
                <a:cxn ang="0">
                  <a:pos x="10" y="50"/>
                </a:cxn>
                <a:cxn ang="0">
                  <a:pos x="62" y="49"/>
                </a:cxn>
                <a:cxn ang="0">
                  <a:pos x="66" y="53"/>
                </a:cxn>
                <a:cxn ang="0">
                  <a:pos x="69" y="47"/>
                </a:cxn>
                <a:cxn ang="0">
                  <a:pos x="71" y="41"/>
                </a:cxn>
                <a:cxn ang="0">
                  <a:pos x="69" y="36"/>
                </a:cxn>
                <a:cxn ang="0">
                  <a:pos x="78" y="30"/>
                </a:cxn>
                <a:cxn ang="0">
                  <a:pos x="80" y="26"/>
                </a:cxn>
                <a:cxn ang="0">
                  <a:pos x="80" y="24"/>
                </a:cxn>
                <a:cxn ang="0">
                  <a:pos x="73" y="17"/>
                </a:cxn>
                <a:cxn ang="0">
                  <a:pos x="67" y="9"/>
                </a:cxn>
                <a:cxn ang="0">
                  <a:pos x="66" y="0"/>
                </a:cxn>
                <a:cxn ang="0">
                  <a:pos x="2" y="1"/>
                </a:cxn>
                <a:cxn ang="0">
                  <a:pos x="0" y="1"/>
                </a:cxn>
              </a:cxnLst>
              <a:rect l="0" t="0" r="r" b="b"/>
              <a:pathLst>
                <a:path w="80" h="53">
                  <a:moveTo>
                    <a:pt x="0" y="1"/>
                  </a:moveTo>
                  <a:lnTo>
                    <a:pt x="0" y="5"/>
                  </a:lnTo>
                  <a:lnTo>
                    <a:pt x="2" y="8"/>
                  </a:lnTo>
                  <a:lnTo>
                    <a:pt x="1" y="11"/>
                  </a:lnTo>
                  <a:lnTo>
                    <a:pt x="2" y="19"/>
                  </a:lnTo>
                  <a:lnTo>
                    <a:pt x="6" y="29"/>
                  </a:lnTo>
                  <a:lnTo>
                    <a:pt x="6" y="32"/>
                  </a:lnTo>
                  <a:lnTo>
                    <a:pt x="8" y="37"/>
                  </a:lnTo>
                  <a:lnTo>
                    <a:pt x="9" y="45"/>
                  </a:lnTo>
                  <a:lnTo>
                    <a:pt x="9" y="48"/>
                  </a:lnTo>
                  <a:lnTo>
                    <a:pt x="10" y="50"/>
                  </a:lnTo>
                  <a:lnTo>
                    <a:pt x="62" y="49"/>
                  </a:lnTo>
                  <a:lnTo>
                    <a:pt x="66" y="53"/>
                  </a:lnTo>
                  <a:lnTo>
                    <a:pt x="69" y="47"/>
                  </a:lnTo>
                  <a:lnTo>
                    <a:pt x="71" y="41"/>
                  </a:lnTo>
                  <a:lnTo>
                    <a:pt x="69" y="36"/>
                  </a:lnTo>
                  <a:lnTo>
                    <a:pt x="78" y="30"/>
                  </a:lnTo>
                  <a:lnTo>
                    <a:pt x="80" y="26"/>
                  </a:lnTo>
                  <a:lnTo>
                    <a:pt x="80" y="24"/>
                  </a:lnTo>
                  <a:lnTo>
                    <a:pt x="73" y="17"/>
                  </a:lnTo>
                  <a:lnTo>
                    <a:pt x="67" y="9"/>
                  </a:lnTo>
                  <a:lnTo>
                    <a:pt x="66" y="0"/>
                  </a:lnTo>
                  <a:lnTo>
                    <a:pt x="2" y="1"/>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5" name="Freeform 19">
              <a:extLst>
                <a:ext uri="{FF2B5EF4-FFF2-40B4-BE49-F238E27FC236}">
                  <a16:creationId xmlns:a16="http://schemas.microsoft.com/office/drawing/2014/main" id="{8F248EB2-1EFA-B9B1-6EFC-D992EB9ABCC1}"/>
                </a:ext>
              </a:extLst>
            </p:cNvPr>
            <p:cNvSpPr>
              <a:spLocks/>
            </p:cNvSpPr>
            <p:nvPr/>
          </p:nvSpPr>
          <p:spPr bwMode="auto">
            <a:xfrm>
              <a:off x="3771900" y="3463925"/>
              <a:ext cx="942975" cy="504825"/>
            </a:xfrm>
            <a:custGeom>
              <a:avLst/>
              <a:gdLst/>
              <a:ahLst/>
              <a:cxnLst>
                <a:cxn ang="0">
                  <a:pos x="0" y="51"/>
                </a:cxn>
                <a:cxn ang="0">
                  <a:pos x="3" y="0"/>
                </a:cxn>
                <a:cxn ang="0">
                  <a:pos x="40" y="2"/>
                </a:cxn>
                <a:cxn ang="0">
                  <a:pos x="89" y="2"/>
                </a:cxn>
                <a:cxn ang="0">
                  <a:pos x="92" y="5"/>
                </a:cxn>
                <a:cxn ang="0">
                  <a:pos x="94" y="4"/>
                </a:cxn>
                <a:cxn ang="0">
                  <a:pos x="95" y="6"/>
                </a:cxn>
                <a:cxn ang="0">
                  <a:pos x="95" y="7"/>
                </a:cxn>
                <a:cxn ang="0">
                  <a:pos x="94" y="7"/>
                </a:cxn>
                <a:cxn ang="0">
                  <a:pos x="92" y="10"/>
                </a:cxn>
                <a:cxn ang="0">
                  <a:pos x="96" y="16"/>
                </a:cxn>
                <a:cxn ang="0">
                  <a:pos x="99" y="17"/>
                </a:cxn>
                <a:cxn ang="0">
                  <a:pos x="99" y="53"/>
                </a:cxn>
                <a:cxn ang="0">
                  <a:pos x="57" y="53"/>
                </a:cxn>
                <a:cxn ang="0">
                  <a:pos x="0" y="51"/>
                </a:cxn>
              </a:cxnLst>
              <a:rect l="0" t="0" r="r" b="b"/>
              <a:pathLst>
                <a:path w="99" h="53">
                  <a:moveTo>
                    <a:pt x="0" y="51"/>
                  </a:moveTo>
                  <a:lnTo>
                    <a:pt x="3" y="0"/>
                  </a:lnTo>
                  <a:lnTo>
                    <a:pt x="40" y="2"/>
                  </a:lnTo>
                  <a:lnTo>
                    <a:pt x="89" y="2"/>
                  </a:lnTo>
                  <a:lnTo>
                    <a:pt x="92" y="5"/>
                  </a:lnTo>
                  <a:lnTo>
                    <a:pt x="94" y="4"/>
                  </a:lnTo>
                  <a:lnTo>
                    <a:pt x="95" y="6"/>
                  </a:lnTo>
                  <a:lnTo>
                    <a:pt x="95" y="7"/>
                  </a:lnTo>
                  <a:lnTo>
                    <a:pt x="94" y="7"/>
                  </a:lnTo>
                  <a:lnTo>
                    <a:pt x="92" y="10"/>
                  </a:lnTo>
                  <a:lnTo>
                    <a:pt x="96" y="16"/>
                  </a:lnTo>
                  <a:lnTo>
                    <a:pt x="99" y="17"/>
                  </a:lnTo>
                  <a:lnTo>
                    <a:pt x="99" y="53"/>
                  </a:lnTo>
                  <a:lnTo>
                    <a:pt x="57" y="53"/>
                  </a:lnTo>
                  <a:lnTo>
                    <a:pt x="0" y="5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6" name="Freeform 20">
              <a:extLst>
                <a:ext uri="{FF2B5EF4-FFF2-40B4-BE49-F238E27FC236}">
                  <a16:creationId xmlns:a16="http://schemas.microsoft.com/office/drawing/2014/main" id="{D58C5036-E1C8-A165-546B-F820A27D8A85}"/>
                </a:ext>
              </a:extLst>
            </p:cNvPr>
            <p:cNvSpPr>
              <a:spLocks/>
            </p:cNvSpPr>
            <p:nvPr/>
          </p:nvSpPr>
          <p:spPr bwMode="auto">
            <a:xfrm>
              <a:off x="5381625" y="3559175"/>
              <a:ext cx="933450" cy="466725"/>
            </a:xfrm>
            <a:custGeom>
              <a:avLst/>
              <a:gdLst/>
              <a:ahLst/>
              <a:cxnLst>
                <a:cxn ang="0">
                  <a:pos x="0" y="49"/>
                </a:cxn>
                <a:cxn ang="0">
                  <a:pos x="1" y="47"/>
                </a:cxn>
                <a:cxn ang="0">
                  <a:pos x="3" y="47"/>
                </a:cxn>
                <a:cxn ang="0">
                  <a:pos x="4" y="41"/>
                </a:cxn>
                <a:cxn ang="0">
                  <a:pos x="3" y="41"/>
                </a:cxn>
                <a:cxn ang="0">
                  <a:pos x="3" y="40"/>
                </a:cxn>
                <a:cxn ang="0">
                  <a:pos x="6" y="37"/>
                </a:cxn>
                <a:cxn ang="0">
                  <a:pos x="12" y="39"/>
                </a:cxn>
                <a:cxn ang="0">
                  <a:pos x="13" y="33"/>
                </a:cxn>
                <a:cxn ang="0">
                  <a:pos x="17" y="31"/>
                </a:cxn>
                <a:cxn ang="0">
                  <a:pos x="16" y="30"/>
                </a:cxn>
                <a:cxn ang="0">
                  <a:pos x="17" y="26"/>
                </a:cxn>
                <a:cxn ang="0">
                  <a:pos x="18" y="24"/>
                </a:cxn>
                <a:cxn ang="0">
                  <a:pos x="25" y="23"/>
                </a:cxn>
                <a:cxn ang="0">
                  <a:pos x="26" y="24"/>
                </a:cxn>
                <a:cxn ang="0">
                  <a:pos x="33" y="22"/>
                </a:cxn>
                <a:cxn ang="0">
                  <a:pos x="35" y="24"/>
                </a:cxn>
                <a:cxn ang="0">
                  <a:pos x="37" y="19"/>
                </a:cxn>
                <a:cxn ang="0">
                  <a:pos x="39" y="17"/>
                </a:cxn>
                <a:cxn ang="0">
                  <a:pos x="44" y="20"/>
                </a:cxn>
                <a:cxn ang="0">
                  <a:pos x="45" y="17"/>
                </a:cxn>
                <a:cxn ang="0">
                  <a:pos x="50" y="11"/>
                </a:cxn>
                <a:cxn ang="0">
                  <a:pos x="51" y="7"/>
                </a:cxn>
                <a:cxn ang="0">
                  <a:pos x="53" y="8"/>
                </a:cxn>
                <a:cxn ang="0">
                  <a:pos x="58" y="4"/>
                </a:cxn>
                <a:cxn ang="0">
                  <a:pos x="56" y="1"/>
                </a:cxn>
                <a:cxn ang="0">
                  <a:pos x="57" y="0"/>
                </a:cxn>
                <a:cxn ang="0">
                  <a:pos x="61" y="0"/>
                </a:cxn>
                <a:cxn ang="0">
                  <a:pos x="64" y="1"/>
                </a:cxn>
                <a:cxn ang="0">
                  <a:pos x="65" y="4"/>
                </a:cxn>
                <a:cxn ang="0">
                  <a:pos x="70" y="4"/>
                </a:cxn>
                <a:cxn ang="0">
                  <a:pos x="72" y="6"/>
                </a:cxn>
                <a:cxn ang="0">
                  <a:pos x="78" y="6"/>
                </a:cxn>
                <a:cxn ang="0">
                  <a:pos x="81" y="4"/>
                </a:cxn>
                <a:cxn ang="0">
                  <a:pos x="88" y="8"/>
                </a:cxn>
                <a:cxn ang="0">
                  <a:pos x="90" y="16"/>
                </a:cxn>
                <a:cxn ang="0">
                  <a:pos x="93" y="19"/>
                </a:cxn>
                <a:cxn ang="0">
                  <a:pos x="98" y="22"/>
                </a:cxn>
                <a:cxn ang="0">
                  <a:pos x="94" y="26"/>
                </a:cxn>
                <a:cxn ang="0">
                  <a:pos x="91" y="29"/>
                </a:cxn>
                <a:cxn ang="0">
                  <a:pos x="87" y="33"/>
                </a:cxn>
                <a:cxn ang="0">
                  <a:pos x="87" y="34"/>
                </a:cxn>
                <a:cxn ang="0">
                  <a:pos x="77" y="41"/>
                </a:cxn>
                <a:cxn ang="0">
                  <a:pos x="24" y="46"/>
                </a:cxn>
                <a:cxn ang="0">
                  <a:pos x="18" y="45"/>
                </a:cxn>
                <a:cxn ang="0">
                  <a:pos x="18" y="48"/>
                </a:cxn>
                <a:cxn ang="0">
                  <a:pos x="0" y="49"/>
                </a:cxn>
              </a:cxnLst>
              <a:rect l="0" t="0" r="r" b="b"/>
              <a:pathLst>
                <a:path w="98" h="49">
                  <a:moveTo>
                    <a:pt x="0" y="49"/>
                  </a:moveTo>
                  <a:lnTo>
                    <a:pt x="1" y="47"/>
                  </a:lnTo>
                  <a:lnTo>
                    <a:pt x="3" y="47"/>
                  </a:lnTo>
                  <a:lnTo>
                    <a:pt x="4" y="41"/>
                  </a:lnTo>
                  <a:lnTo>
                    <a:pt x="3" y="41"/>
                  </a:lnTo>
                  <a:lnTo>
                    <a:pt x="3" y="40"/>
                  </a:lnTo>
                  <a:lnTo>
                    <a:pt x="6" y="37"/>
                  </a:lnTo>
                  <a:lnTo>
                    <a:pt x="12" y="39"/>
                  </a:lnTo>
                  <a:lnTo>
                    <a:pt x="13" y="33"/>
                  </a:lnTo>
                  <a:lnTo>
                    <a:pt x="17" y="31"/>
                  </a:lnTo>
                  <a:lnTo>
                    <a:pt x="16" y="30"/>
                  </a:lnTo>
                  <a:lnTo>
                    <a:pt x="17" y="26"/>
                  </a:lnTo>
                  <a:lnTo>
                    <a:pt x="18" y="24"/>
                  </a:lnTo>
                  <a:lnTo>
                    <a:pt x="25" y="23"/>
                  </a:lnTo>
                  <a:lnTo>
                    <a:pt x="26" y="24"/>
                  </a:lnTo>
                  <a:lnTo>
                    <a:pt x="33" y="22"/>
                  </a:lnTo>
                  <a:lnTo>
                    <a:pt x="35" y="24"/>
                  </a:lnTo>
                  <a:lnTo>
                    <a:pt x="37" y="19"/>
                  </a:lnTo>
                  <a:lnTo>
                    <a:pt x="39" y="17"/>
                  </a:lnTo>
                  <a:lnTo>
                    <a:pt x="44" y="20"/>
                  </a:lnTo>
                  <a:lnTo>
                    <a:pt x="45" y="17"/>
                  </a:lnTo>
                  <a:lnTo>
                    <a:pt x="50" y="11"/>
                  </a:lnTo>
                  <a:lnTo>
                    <a:pt x="51" y="7"/>
                  </a:lnTo>
                  <a:lnTo>
                    <a:pt x="53" y="8"/>
                  </a:lnTo>
                  <a:lnTo>
                    <a:pt x="58" y="4"/>
                  </a:lnTo>
                  <a:lnTo>
                    <a:pt x="56" y="1"/>
                  </a:lnTo>
                  <a:lnTo>
                    <a:pt x="57" y="0"/>
                  </a:lnTo>
                  <a:lnTo>
                    <a:pt x="61" y="0"/>
                  </a:lnTo>
                  <a:lnTo>
                    <a:pt x="64" y="1"/>
                  </a:lnTo>
                  <a:lnTo>
                    <a:pt x="65" y="4"/>
                  </a:lnTo>
                  <a:lnTo>
                    <a:pt x="70" y="4"/>
                  </a:lnTo>
                  <a:lnTo>
                    <a:pt x="72" y="6"/>
                  </a:lnTo>
                  <a:lnTo>
                    <a:pt x="78" y="6"/>
                  </a:lnTo>
                  <a:lnTo>
                    <a:pt x="81" y="4"/>
                  </a:lnTo>
                  <a:lnTo>
                    <a:pt x="88" y="8"/>
                  </a:lnTo>
                  <a:lnTo>
                    <a:pt x="90" y="16"/>
                  </a:lnTo>
                  <a:lnTo>
                    <a:pt x="93" y="19"/>
                  </a:lnTo>
                  <a:lnTo>
                    <a:pt x="98" y="22"/>
                  </a:lnTo>
                  <a:lnTo>
                    <a:pt x="94" y="26"/>
                  </a:lnTo>
                  <a:lnTo>
                    <a:pt x="91" y="29"/>
                  </a:lnTo>
                  <a:lnTo>
                    <a:pt x="87" y="33"/>
                  </a:lnTo>
                  <a:lnTo>
                    <a:pt x="87" y="34"/>
                  </a:lnTo>
                  <a:lnTo>
                    <a:pt x="77" y="41"/>
                  </a:lnTo>
                  <a:lnTo>
                    <a:pt x="24" y="46"/>
                  </a:lnTo>
                  <a:lnTo>
                    <a:pt x="18" y="45"/>
                  </a:lnTo>
                  <a:lnTo>
                    <a:pt x="18" y="48"/>
                  </a:lnTo>
                  <a:lnTo>
                    <a:pt x="0" y="4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7" name="Freeform 21">
              <a:extLst>
                <a:ext uri="{FF2B5EF4-FFF2-40B4-BE49-F238E27FC236}">
                  <a16:creationId xmlns:a16="http://schemas.microsoft.com/office/drawing/2014/main" id="{072A779B-A6FC-33C1-BC49-88F51E7F873E}"/>
                </a:ext>
              </a:extLst>
            </p:cNvPr>
            <p:cNvSpPr>
              <a:spLocks/>
            </p:cNvSpPr>
            <p:nvPr/>
          </p:nvSpPr>
          <p:spPr bwMode="auto">
            <a:xfrm>
              <a:off x="4800600" y="4606925"/>
              <a:ext cx="714375" cy="638175"/>
            </a:xfrm>
            <a:custGeom>
              <a:avLst/>
              <a:gdLst/>
              <a:ahLst/>
              <a:cxnLst>
                <a:cxn ang="0">
                  <a:pos x="1" y="19"/>
                </a:cxn>
                <a:cxn ang="0">
                  <a:pos x="3" y="25"/>
                </a:cxn>
                <a:cxn ang="0">
                  <a:pos x="7" y="37"/>
                </a:cxn>
                <a:cxn ang="0">
                  <a:pos x="5" y="45"/>
                </a:cxn>
                <a:cxn ang="0">
                  <a:pos x="6" y="51"/>
                </a:cxn>
                <a:cxn ang="0">
                  <a:pos x="2" y="55"/>
                </a:cxn>
                <a:cxn ang="0">
                  <a:pos x="14" y="55"/>
                </a:cxn>
                <a:cxn ang="0">
                  <a:pos x="30" y="58"/>
                </a:cxn>
                <a:cxn ang="0">
                  <a:pos x="31" y="54"/>
                </a:cxn>
                <a:cxn ang="0">
                  <a:pos x="38" y="59"/>
                </a:cxn>
                <a:cxn ang="0">
                  <a:pos x="41" y="59"/>
                </a:cxn>
                <a:cxn ang="0">
                  <a:pos x="44" y="64"/>
                </a:cxn>
                <a:cxn ang="0">
                  <a:pos x="49" y="66"/>
                </a:cxn>
                <a:cxn ang="0">
                  <a:pos x="52" y="63"/>
                </a:cxn>
                <a:cxn ang="0">
                  <a:pos x="54" y="64"/>
                </a:cxn>
                <a:cxn ang="0">
                  <a:pos x="57" y="65"/>
                </a:cxn>
                <a:cxn ang="0">
                  <a:pos x="60" y="63"/>
                </a:cxn>
                <a:cxn ang="0">
                  <a:pos x="60" y="59"/>
                </a:cxn>
                <a:cxn ang="0">
                  <a:pos x="63" y="59"/>
                </a:cxn>
                <a:cxn ang="0">
                  <a:pos x="65" y="61"/>
                </a:cxn>
                <a:cxn ang="0">
                  <a:pos x="68" y="62"/>
                </a:cxn>
                <a:cxn ang="0">
                  <a:pos x="70" y="64"/>
                </a:cxn>
                <a:cxn ang="0">
                  <a:pos x="72" y="64"/>
                </a:cxn>
                <a:cxn ang="0">
                  <a:pos x="73" y="64"/>
                </a:cxn>
                <a:cxn ang="0">
                  <a:pos x="75" y="62"/>
                </a:cxn>
                <a:cxn ang="0">
                  <a:pos x="72" y="61"/>
                </a:cxn>
                <a:cxn ang="0">
                  <a:pos x="69" y="60"/>
                </a:cxn>
                <a:cxn ang="0">
                  <a:pos x="66" y="56"/>
                </a:cxn>
                <a:cxn ang="0">
                  <a:pos x="68" y="54"/>
                </a:cxn>
                <a:cxn ang="0">
                  <a:pos x="70" y="53"/>
                </a:cxn>
                <a:cxn ang="0">
                  <a:pos x="71" y="50"/>
                </a:cxn>
                <a:cxn ang="0">
                  <a:pos x="69" y="48"/>
                </a:cxn>
                <a:cxn ang="0">
                  <a:pos x="65" y="52"/>
                </a:cxn>
                <a:cxn ang="0">
                  <a:pos x="63" y="49"/>
                </a:cxn>
                <a:cxn ang="0">
                  <a:pos x="64" y="49"/>
                </a:cxn>
                <a:cxn ang="0">
                  <a:pos x="63" y="48"/>
                </a:cxn>
                <a:cxn ang="0">
                  <a:pos x="63" y="48"/>
                </a:cxn>
                <a:cxn ang="0">
                  <a:pos x="60" y="49"/>
                </a:cxn>
                <a:cxn ang="0">
                  <a:pos x="53" y="48"/>
                </a:cxn>
                <a:cxn ang="0">
                  <a:pos x="56" y="44"/>
                </a:cxn>
                <a:cxn ang="0">
                  <a:pos x="60" y="45"/>
                </a:cxn>
                <a:cxn ang="0">
                  <a:pos x="62" y="38"/>
                </a:cxn>
                <a:cxn ang="0">
                  <a:pos x="35" y="34"/>
                </a:cxn>
                <a:cxn ang="0">
                  <a:pos x="38" y="21"/>
                </a:cxn>
                <a:cxn ang="0">
                  <a:pos x="42" y="13"/>
                </a:cxn>
                <a:cxn ang="0">
                  <a:pos x="40" y="0"/>
                </a:cxn>
              </a:cxnLst>
              <a:rect l="0" t="0" r="r" b="b"/>
              <a:pathLst>
                <a:path w="75" h="67">
                  <a:moveTo>
                    <a:pt x="0" y="1"/>
                  </a:moveTo>
                  <a:lnTo>
                    <a:pt x="1" y="19"/>
                  </a:lnTo>
                  <a:lnTo>
                    <a:pt x="3" y="21"/>
                  </a:lnTo>
                  <a:lnTo>
                    <a:pt x="3" y="25"/>
                  </a:lnTo>
                  <a:lnTo>
                    <a:pt x="7" y="32"/>
                  </a:lnTo>
                  <a:lnTo>
                    <a:pt x="7" y="37"/>
                  </a:lnTo>
                  <a:lnTo>
                    <a:pt x="5" y="42"/>
                  </a:lnTo>
                  <a:lnTo>
                    <a:pt x="5" y="45"/>
                  </a:lnTo>
                  <a:lnTo>
                    <a:pt x="6" y="48"/>
                  </a:lnTo>
                  <a:lnTo>
                    <a:pt x="6" y="51"/>
                  </a:lnTo>
                  <a:lnTo>
                    <a:pt x="4" y="53"/>
                  </a:lnTo>
                  <a:lnTo>
                    <a:pt x="2" y="55"/>
                  </a:lnTo>
                  <a:lnTo>
                    <a:pt x="4" y="56"/>
                  </a:lnTo>
                  <a:lnTo>
                    <a:pt x="14" y="55"/>
                  </a:lnTo>
                  <a:lnTo>
                    <a:pt x="22" y="59"/>
                  </a:lnTo>
                  <a:lnTo>
                    <a:pt x="30" y="58"/>
                  </a:lnTo>
                  <a:lnTo>
                    <a:pt x="29" y="56"/>
                  </a:lnTo>
                  <a:lnTo>
                    <a:pt x="31" y="54"/>
                  </a:lnTo>
                  <a:lnTo>
                    <a:pt x="37" y="55"/>
                  </a:lnTo>
                  <a:lnTo>
                    <a:pt x="38" y="59"/>
                  </a:lnTo>
                  <a:lnTo>
                    <a:pt x="39" y="58"/>
                  </a:lnTo>
                  <a:lnTo>
                    <a:pt x="41" y="59"/>
                  </a:lnTo>
                  <a:lnTo>
                    <a:pt x="44" y="62"/>
                  </a:lnTo>
                  <a:lnTo>
                    <a:pt x="44" y="64"/>
                  </a:lnTo>
                  <a:lnTo>
                    <a:pt x="47" y="64"/>
                  </a:lnTo>
                  <a:lnTo>
                    <a:pt x="49" y="66"/>
                  </a:lnTo>
                  <a:lnTo>
                    <a:pt x="50" y="65"/>
                  </a:lnTo>
                  <a:lnTo>
                    <a:pt x="52" y="63"/>
                  </a:lnTo>
                  <a:lnTo>
                    <a:pt x="52" y="62"/>
                  </a:lnTo>
                  <a:lnTo>
                    <a:pt x="54" y="64"/>
                  </a:lnTo>
                  <a:lnTo>
                    <a:pt x="55" y="62"/>
                  </a:lnTo>
                  <a:lnTo>
                    <a:pt x="57" y="65"/>
                  </a:lnTo>
                  <a:lnTo>
                    <a:pt x="59" y="64"/>
                  </a:lnTo>
                  <a:lnTo>
                    <a:pt x="60" y="63"/>
                  </a:lnTo>
                  <a:lnTo>
                    <a:pt x="59" y="62"/>
                  </a:lnTo>
                  <a:lnTo>
                    <a:pt x="60" y="59"/>
                  </a:lnTo>
                  <a:lnTo>
                    <a:pt x="60" y="59"/>
                  </a:lnTo>
                  <a:lnTo>
                    <a:pt x="63" y="59"/>
                  </a:lnTo>
                  <a:lnTo>
                    <a:pt x="63" y="61"/>
                  </a:lnTo>
                  <a:lnTo>
                    <a:pt x="65" y="61"/>
                  </a:lnTo>
                  <a:lnTo>
                    <a:pt x="67" y="62"/>
                  </a:lnTo>
                  <a:lnTo>
                    <a:pt x="68" y="62"/>
                  </a:lnTo>
                  <a:lnTo>
                    <a:pt x="69" y="63"/>
                  </a:lnTo>
                  <a:lnTo>
                    <a:pt x="70" y="64"/>
                  </a:lnTo>
                  <a:lnTo>
                    <a:pt x="70" y="67"/>
                  </a:lnTo>
                  <a:lnTo>
                    <a:pt x="72" y="64"/>
                  </a:lnTo>
                  <a:lnTo>
                    <a:pt x="73" y="66"/>
                  </a:lnTo>
                  <a:lnTo>
                    <a:pt x="73" y="64"/>
                  </a:lnTo>
                  <a:lnTo>
                    <a:pt x="75" y="64"/>
                  </a:lnTo>
                  <a:lnTo>
                    <a:pt x="75" y="62"/>
                  </a:lnTo>
                  <a:lnTo>
                    <a:pt x="73" y="62"/>
                  </a:lnTo>
                  <a:lnTo>
                    <a:pt x="72" y="61"/>
                  </a:lnTo>
                  <a:lnTo>
                    <a:pt x="70" y="61"/>
                  </a:lnTo>
                  <a:lnTo>
                    <a:pt x="69" y="60"/>
                  </a:lnTo>
                  <a:lnTo>
                    <a:pt x="67" y="60"/>
                  </a:lnTo>
                  <a:lnTo>
                    <a:pt x="66" y="56"/>
                  </a:lnTo>
                  <a:lnTo>
                    <a:pt x="67" y="55"/>
                  </a:lnTo>
                  <a:lnTo>
                    <a:pt x="68" y="54"/>
                  </a:lnTo>
                  <a:lnTo>
                    <a:pt x="69" y="53"/>
                  </a:lnTo>
                  <a:lnTo>
                    <a:pt x="70" y="53"/>
                  </a:lnTo>
                  <a:lnTo>
                    <a:pt x="72" y="51"/>
                  </a:lnTo>
                  <a:lnTo>
                    <a:pt x="71" y="50"/>
                  </a:lnTo>
                  <a:lnTo>
                    <a:pt x="71" y="47"/>
                  </a:lnTo>
                  <a:lnTo>
                    <a:pt x="69" y="48"/>
                  </a:lnTo>
                  <a:lnTo>
                    <a:pt x="67" y="49"/>
                  </a:lnTo>
                  <a:lnTo>
                    <a:pt x="65" y="52"/>
                  </a:lnTo>
                  <a:lnTo>
                    <a:pt x="62" y="50"/>
                  </a:lnTo>
                  <a:lnTo>
                    <a:pt x="63" y="49"/>
                  </a:lnTo>
                  <a:lnTo>
                    <a:pt x="64" y="48"/>
                  </a:lnTo>
                  <a:lnTo>
                    <a:pt x="64" y="49"/>
                  </a:lnTo>
                  <a:lnTo>
                    <a:pt x="65" y="47"/>
                  </a:lnTo>
                  <a:lnTo>
                    <a:pt x="63" y="48"/>
                  </a:lnTo>
                  <a:lnTo>
                    <a:pt x="63" y="47"/>
                  </a:lnTo>
                  <a:lnTo>
                    <a:pt x="63" y="48"/>
                  </a:lnTo>
                  <a:lnTo>
                    <a:pt x="61" y="47"/>
                  </a:lnTo>
                  <a:lnTo>
                    <a:pt x="60" y="49"/>
                  </a:lnTo>
                  <a:lnTo>
                    <a:pt x="58" y="49"/>
                  </a:lnTo>
                  <a:lnTo>
                    <a:pt x="53" y="48"/>
                  </a:lnTo>
                  <a:lnTo>
                    <a:pt x="53" y="47"/>
                  </a:lnTo>
                  <a:lnTo>
                    <a:pt x="56" y="44"/>
                  </a:lnTo>
                  <a:lnTo>
                    <a:pt x="58" y="44"/>
                  </a:lnTo>
                  <a:lnTo>
                    <a:pt x="60" y="45"/>
                  </a:lnTo>
                  <a:lnTo>
                    <a:pt x="66" y="46"/>
                  </a:lnTo>
                  <a:lnTo>
                    <a:pt x="62" y="38"/>
                  </a:lnTo>
                  <a:lnTo>
                    <a:pt x="62" y="33"/>
                  </a:lnTo>
                  <a:lnTo>
                    <a:pt x="35" y="34"/>
                  </a:lnTo>
                  <a:lnTo>
                    <a:pt x="36" y="31"/>
                  </a:lnTo>
                  <a:lnTo>
                    <a:pt x="38" y="21"/>
                  </a:lnTo>
                  <a:lnTo>
                    <a:pt x="43" y="15"/>
                  </a:lnTo>
                  <a:lnTo>
                    <a:pt x="42" y="13"/>
                  </a:lnTo>
                  <a:lnTo>
                    <a:pt x="42" y="7"/>
                  </a:lnTo>
                  <a:lnTo>
                    <a:pt x="40" y="0"/>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8" name="Freeform 22">
              <a:extLst>
                <a:ext uri="{FF2B5EF4-FFF2-40B4-BE49-F238E27FC236}">
                  <a16:creationId xmlns:a16="http://schemas.microsoft.com/office/drawing/2014/main" id="{1EBF2316-EDAB-4728-5C0E-4897E3090A8C}"/>
                </a:ext>
              </a:extLst>
            </p:cNvPr>
            <p:cNvSpPr>
              <a:spLocks/>
            </p:cNvSpPr>
            <p:nvPr/>
          </p:nvSpPr>
          <p:spPr bwMode="auto">
            <a:xfrm>
              <a:off x="7343775" y="1873250"/>
              <a:ext cx="466725" cy="742950"/>
            </a:xfrm>
            <a:custGeom>
              <a:avLst/>
              <a:gdLst/>
              <a:ahLst/>
              <a:cxnLst>
                <a:cxn ang="0">
                  <a:pos x="0" y="42"/>
                </a:cxn>
                <a:cxn ang="0">
                  <a:pos x="3" y="43"/>
                </a:cxn>
                <a:cxn ang="0">
                  <a:pos x="3" y="38"/>
                </a:cxn>
                <a:cxn ang="0">
                  <a:pos x="6" y="30"/>
                </a:cxn>
                <a:cxn ang="0">
                  <a:pos x="5" y="26"/>
                </a:cxn>
                <a:cxn ang="0">
                  <a:pos x="6" y="19"/>
                </a:cxn>
                <a:cxn ang="0">
                  <a:pos x="6" y="16"/>
                </a:cxn>
                <a:cxn ang="0">
                  <a:pos x="12" y="2"/>
                </a:cxn>
                <a:cxn ang="0">
                  <a:pos x="13" y="2"/>
                </a:cxn>
                <a:cxn ang="0">
                  <a:pos x="14" y="4"/>
                </a:cxn>
                <a:cxn ang="0">
                  <a:pos x="21" y="2"/>
                </a:cxn>
                <a:cxn ang="0">
                  <a:pos x="21" y="1"/>
                </a:cxn>
                <a:cxn ang="0">
                  <a:pos x="23" y="0"/>
                </a:cxn>
                <a:cxn ang="0">
                  <a:pos x="27" y="2"/>
                </a:cxn>
                <a:cxn ang="0">
                  <a:pos x="29" y="4"/>
                </a:cxn>
                <a:cxn ang="0">
                  <a:pos x="36" y="26"/>
                </a:cxn>
                <a:cxn ang="0">
                  <a:pos x="40" y="26"/>
                </a:cxn>
                <a:cxn ang="0">
                  <a:pos x="41" y="27"/>
                </a:cxn>
                <a:cxn ang="0">
                  <a:pos x="40" y="28"/>
                </a:cxn>
                <a:cxn ang="0">
                  <a:pos x="43" y="33"/>
                </a:cxn>
                <a:cxn ang="0">
                  <a:pos x="44" y="32"/>
                </a:cxn>
                <a:cxn ang="0">
                  <a:pos x="48" y="35"/>
                </a:cxn>
                <a:cxn ang="0">
                  <a:pos x="46" y="36"/>
                </a:cxn>
                <a:cxn ang="0">
                  <a:pos x="46" y="37"/>
                </a:cxn>
                <a:cxn ang="0">
                  <a:pos x="49" y="37"/>
                </a:cxn>
                <a:cxn ang="0">
                  <a:pos x="47" y="41"/>
                </a:cxn>
                <a:cxn ang="0">
                  <a:pos x="45" y="40"/>
                </a:cxn>
                <a:cxn ang="0">
                  <a:pos x="43" y="42"/>
                </a:cxn>
                <a:cxn ang="0">
                  <a:pos x="43" y="44"/>
                </a:cxn>
                <a:cxn ang="0">
                  <a:pos x="42" y="45"/>
                </a:cxn>
                <a:cxn ang="0">
                  <a:pos x="40" y="44"/>
                </a:cxn>
                <a:cxn ang="0">
                  <a:pos x="40" y="47"/>
                </a:cxn>
                <a:cxn ang="0">
                  <a:pos x="39" y="46"/>
                </a:cxn>
                <a:cxn ang="0">
                  <a:pos x="39" y="49"/>
                </a:cxn>
                <a:cxn ang="0">
                  <a:pos x="36" y="46"/>
                </a:cxn>
                <a:cxn ang="0">
                  <a:pos x="35" y="48"/>
                </a:cxn>
                <a:cxn ang="0">
                  <a:pos x="33" y="49"/>
                </a:cxn>
                <a:cxn ang="0">
                  <a:pos x="32" y="52"/>
                </a:cxn>
                <a:cxn ang="0">
                  <a:pos x="30" y="51"/>
                </a:cxn>
                <a:cxn ang="0">
                  <a:pos x="31" y="49"/>
                </a:cxn>
                <a:cxn ang="0">
                  <a:pos x="29" y="47"/>
                </a:cxn>
                <a:cxn ang="0">
                  <a:pos x="28" y="50"/>
                </a:cxn>
                <a:cxn ang="0">
                  <a:pos x="28" y="57"/>
                </a:cxn>
                <a:cxn ang="0">
                  <a:pos x="27" y="58"/>
                </a:cxn>
                <a:cxn ang="0">
                  <a:pos x="26" y="58"/>
                </a:cxn>
                <a:cxn ang="0">
                  <a:pos x="25" y="58"/>
                </a:cxn>
                <a:cxn ang="0">
                  <a:pos x="23" y="62"/>
                </a:cxn>
                <a:cxn ang="0">
                  <a:pos x="21" y="62"/>
                </a:cxn>
                <a:cxn ang="0">
                  <a:pos x="21" y="65"/>
                </a:cxn>
                <a:cxn ang="0">
                  <a:pos x="20" y="62"/>
                </a:cxn>
                <a:cxn ang="0">
                  <a:pos x="17" y="65"/>
                </a:cxn>
                <a:cxn ang="0">
                  <a:pos x="16" y="67"/>
                </a:cxn>
                <a:cxn ang="0">
                  <a:pos x="17" y="68"/>
                </a:cxn>
                <a:cxn ang="0">
                  <a:pos x="16" y="69"/>
                </a:cxn>
                <a:cxn ang="0">
                  <a:pos x="16" y="71"/>
                </a:cxn>
                <a:cxn ang="0">
                  <a:pos x="15" y="73"/>
                </a:cxn>
                <a:cxn ang="0">
                  <a:pos x="14" y="78"/>
                </a:cxn>
                <a:cxn ang="0">
                  <a:pos x="13" y="78"/>
                </a:cxn>
                <a:cxn ang="0">
                  <a:pos x="9" y="71"/>
                </a:cxn>
                <a:cxn ang="0">
                  <a:pos x="0" y="42"/>
                </a:cxn>
              </a:cxnLst>
              <a:rect l="0" t="0" r="r" b="b"/>
              <a:pathLst>
                <a:path w="49" h="78">
                  <a:moveTo>
                    <a:pt x="0" y="42"/>
                  </a:moveTo>
                  <a:lnTo>
                    <a:pt x="3" y="43"/>
                  </a:lnTo>
                  <a:lnTo>
                    <a:pt x="3" y="38"/>
                  </a:lnTo>
                  <a:lnTo>
                    <a:pt x="6" y="30"/>
                  </a:lnTo>
                  <a:lnTo>
                    <a:pt x="5" y="26"/>
                  </a:lnTo>
                  <a:lnTo>
                    <a:pt x="6" y="19"/>
                  </a:lnTo>
                  <a:lnTo>
                    <a:pt x="6" y="16"/>
                  </a:lnTo>
                  <a:lnTo>
                    <a:pt x="12" y="2"/>
                  </a:lnTo>
                  <a:lnTo>
                    <a:pt x="13" y="2"/>
                  </a:lnTo>
                  <a:lnTo>
                    <a:pt x="14" y="4"/>
                  </a:lnTo>
                  <a:lnTo>
                    <a:pt x="21" y="2"/>
                  </a:lnTo>
                  <a:lnTo>
                    <a:pt x="21" y="1"/>
                  </a:lnTo>
                  <a:lnTo>
                    <a:pt x="23" y="0"/>
                  </a:lnTo>
                  <a:lnTo>
                    <a:pt x="27" y="2"/>
                  </a:lnTo>
                  <a:lnTo>
                    <a:pt x="29" y="4"/>
                  </a:lnTo>
                  <a:lnTo>
                    <a:pt x="36" y="26"/>
                  </a:lnTo>
                  <a:lnTo>
                    <a:pt x="40" y="26"/>
                  </a:lnTo>
                  <a:lnTo>
                    <a:pt x="41" y="27"/>
                  </a:lnTo>
                  <a:lnTo>
                    <a:pt x="40" y="28"/>
                  </a:lnTo>
                  <a:lnTo>
                    <a:pt x="43" y="33"/>
                  </a:lnTo>
                  <a:lnTo>
                    <a:pt x="44" y="32"/>
                  </a:lnTo>
                  <a:lnTo>
                    <a:pt x="48" y="35"/>
                  </a:lnTo>
                  <a:lnTo>
                    <a:pt x="46" y="36"/>
                  </a:lnTo>
                  <a:lnTo>
                    <a:pt x="46" y="37"/>
                  </a:lnTo>
                  <a:lnTo>
                    <a:pt x="49" y="37"/>
                  </a:lnTo>
                  <a:lnTo>
                    <a:pt x="47" y="41"/>
                  </a:lnTo>
                  <a:lnTo>
                    <a:pt x="45" y="40"/>
                  </a:lnTo>
                  <a:lnTo>
                    <a:pt x="43" y="42"/>
                  </a:lnTo>
                  <a:lnTo>
                    <a:pt x="43" y="44"/>
                  </a:lnTo>
                  <a:lnTo>
                    <a:pt x="42" y="45"/>
                  </a:lnTo>
                  <a:lnTo>
                    <a:pt x="40" y="44"/>
                  </a:lnTo>
                  <a:lnTo>
                    <a:pt x="40" y="47"/>
                  </a:lnTo>
                  <a:lnTo>
                    <a:pt x="39" y="46"/>
                  </a:lnTo>
                  <a:lnTo>
                    <a:pt x="39" y="49"/>
                  </a:lnTo>
                  <a:lnTo>
                    <a:pt x="36" y="46"/>
                  </a:lnTo>
                  <a:lnTo>
                    <a:pt x="35" y="48"/>
                  </a:lnTo>
                  <a:lnTo>
                    <a:pt x="33" y="49"/>
                  </a:lnTo>
                  <a:lnTo>
                    <a:pt x="32" y="52"/>
                  </a:lnTo>
                  <a:lnTo>
                    <a:pt x="30" y="51"/>
                  </a:lnTo>
                  <a:lnTo>
                    <a:pt x="31" y="49"/>
                  </a:lnTo>
                  <a:lnTo>
                    <a:pt x="29" y="47"/>
                  </a:lnTo>
                  <a:lnTo>
                    <a:pt x="28" y="50"/>
                  </a:lnTo>
                  <a:lnTo>
                    <a:pt x="28" y="57"/>
                  </a:lnTo>
                  <a:lnTo>
                    <a:pt x="27" y="58"/>
                  </a:lnTo>
                  <a:lnTo>
                    <a:pt x="26" y="58"/>
                  </a:lnTo>
                  <a:lnTo>
                    <a:pt x="25" y="58"/>
                  </a:lnTo>
                  <a:lnTo>
                    <a:pt x="23" y="62"/>
                  </a:lnTo>
                  <a:lnTo>
                    <a:pt x="21" y="62"/>
                  </a:lnTo>
                  <a:lnTo>
                    <a:pt x="21" y="65"/>
                  </a:lnTo>
                  <a:lnTo>
                    <a:pt x="20" y="62"/>
                  </a:lnTo>
                  <a:lnTo>
                    <a:pt x="17" y="65"/>
                  </a:lnTo>
                  <a:lnTo>
                    <a:pt x="16" y="67"/>
                  </a:lnTo>
                  <a:lnTo>
                    <a:pt x="17" y="68"/>
                  </a:lnTo>
                  <a:lnTo>
                    <a:pt x="16" y="69"/>
                  </a:lnTo>
                  <a:lnTo>
                    <a:pt x="16" y="71"/>
                  </a:lnTo>
                  <a:lnTo>
                    <a:pt x="15" y="73"/>
                  </a:lnTo>
                  <a:lnTo>
                    <a:pt x="14" y="78"/>
                  </a:lnTo>
                  <a:lnTo>
                    <a:pt x="13" y="78"/>
                  </a:lnTo>
                  <a:lnTo>
                    <a:pt x="9" y="71"/>
                  </a:lnTo>
                  <a:lnTo>
                    <a:pt x="0" y="4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39" name="Freeform 23">
              <a:extLst>
                <a:ext uri="{FF2B5EF4-FFF2-40B4-BE49-F238E27FC236}">
                  <a16:creationId xmlns:a16="http://schemas.microsoft.com/office/drawing/2014/main" id="{926A9917-C517-D1BE-83BC-5A264918FB6A}"/>
                </a:ext>
              </a:extLst>
            </p:cNvPr>
            <p:cNvSpPr>
              <a:spLocks/>
            </p:cNvSpPr>
            <p:nvPr/>
          </p:nvSpPr>
          <p:spPr bwMode="auto">
            <a:xfrm>
              <a:off x="6562725" y="3282950"/>
              <a:ext cx="581025" cy="285750"/>
            </a:xfrm>
            <a:custGeom>
              <a:avLst/>
              <a:gdLst/>
              <a:ahLst/>
              <a:cxnLst>
                <a:cxn ang="0">
                  <a:pos x="1" y="18"/>
                </a:cxn>
                <a:cxn ang="0">
                  <a:pos x="13" y="10"/>
                </a:cxn>
                <a:cxn ang="0">
                  <a:pos x="18" y="7"/>
                </a:cxn>
                <a:cxn ang="0">
                  <a:pos x="24" y="12"/>
                </a:cxn>
                <a:cxn ang="0">
                  <a:pos x="29" y="15"/>
                </a:cxn>
                <a:cxn ang="0">
                  <a:pos x="34" y="16"/>
                </a:cxn>
                <a:cxn ang="0">
                  <a:pos x="34" y="19"/>
                </a:cxn>
                <a:cxn ang="0">
                  <a:pos x="31" y="24"/>
                </a:cxn>
                <a:cxn ang="0">
                  <a:pos x="35" y="26"/>
                </a:cxn>
                <a:cxn ang="0">
                  <a:pos x="37" y="27"/>
                </a:cxn>
                <a:cxn ang="0">
                  <a:pos x="39" y="28"/>
                </a:cxn>
                <a:cxn ang="0">
                  <a:pos x="42" y="28"/>
                </a:cxn>
                <a:cxn ang="0">
                  <a:pos x="46" y="29"/>
                </a:cxn>
                <a:cxn ang="0">
                  <a:pos x="40" y="23"/>
                </a:cxn>
                <a:cxn ang="0">
                  <a:pos x="41" y="22"/>
                </a:cxn>
                <a:cxn ang="0">
                  <a:pos x="41" y="12"/>
                </a:cxn>
                <a:cxn ang="0">
                  <a:pos x="43" y="6"/>
                </a:cxn>
                <a:cxn ang="0">
                  <a:pos x="46" y="4"/>
                </a:cxn>
                <a:cxn ang="0">
                  <a:pos x="44" y="7"/>
                </a:cxn>
                <a:cxn ang="0">
                  <a:pos x="43" y="12"/>
                </a:cxn>
                <a:cxn ang="0">
                  <a:pos x="44" y="14"/>
                </a:cxn>
                <a:cxn ang="0">
                  <a:pos x="45" y="17"/>
                </a:cxn>
                <a:cxn ang="0">
                  <a:pos x="43" y="18"/>
                </a:cxn>
                <a:cxn ang="0">
                  <a:pos x="46" y="19"/>
                </a:cxn>
                <a:cxn ang="0">
                  <a:pos x="44" y="20"/>
                </a:cxn>
                <a:cxn ang="0">
                  <a:pos x="49" y="26"/>
                </a:cxn>
                <a:cxn ang="0">
                  <a:pos x="50" y="27"/>
                </a:cxn>
                <a:cxn ang="0">
                  <a:pos x="51" y="28"/>
                </a:cxn>
                <a:cxn ang="0">
                  <a:pos x="52" y="30"/>
                </a:cxn>
                <a:cxn ang="0">
                  <a:pos x="55" y="29"/>
                </a:cxn>
                <a:cxn ang="0">
                  <a:pos x="59" y="23"/>
                </a:cxn>
                <a:cxn ang="0">
                  <a:pos x="59" y="27"/>
                </a:cxn>
                <a:cxn ang="0">
                  <a:pos x="59" y="30"/>
                </a:cxn>
                <a:cxn ang="0">
                  <a:pos x="61" y="19"/>
                </a:cxn>
                <a:cxn ang="0">
                  <a:pos x="52" y="21"/>
                </a:cxn>
                <a:cxn ang="0">
                  <a:pos x="47" y="0"/>
                </a:cxn>
              </a:cxnLst>
              <a:rect l="0" t="0" r="r" b="b"/>
              <a:pathLst>
                <a:path w="61" h="30">
                  <a:moveTo>
                    <a:pt x="0" y="9"/>
                  </a:moveTo>
                  <a:lnTo>
                    <a:pt x="1" y="18"/>
                  </a:lnTo>
                  <a:lnTo>
                    <a:pt x="6" y="12"/>
                  </a:lnTo>
                  <a:lnTo>
                    <a:pt x="13" y="10"/>
                  </a:lnTo>
                  <a:lnTo>
                    <a:pt x="15" y="8"/>
                  </a:lnTo>
                  <a:lnTo>
                    <a:pt x="18" y="7"/>
                  </a:lnTo>
                  <a:lnTo>
                    <a:pt x="22" y="9"/>
                  </a:lnTo>
                  <a:lnTo>
                    <a:pt x="24" y="12"/>
                  </a:lnTo>
                  <a:lnTo>
                    <a:pt x="27" y="12"/>
                  </a:lnTo>
                  <a:lnTo>
                    <a:pt x="29" y="15"/>
                  </a:lnTo>
                  <a:lnTo>
                    <a:pt x="32" y="17"/>
                  </a:lnTo>
                  <a:lnTo>
                    <a:pt x="34" y="16"/>
                  </a:lnTo>
                  <a:lnTo>
                    <a:pt x="34" y="17"/>
                  </a:lnTo>
                  <a:lnTo>
                    <a:pt x="34" y="19"/>
                  </a:lnTo>
                  <a:lnTo>
                    <a:pt x="33" y="21"/>
                  </a:lnTo>
                  <a:lnTo>
                    <a:pt x="31" y="24"/>
                  </a:lnTo>
                  <a:lnTo>
                    <a:pt x="32" y="27"/>
                  </a:lnTo>
                  <a:lnTo>
                    <a:pt x="35" y="26"/>
                  </a:lnTo>
                  <a:lnTo>
                    <a:pt x="35" y="25"/>
                  </a:lnTo>
                  <a:lnTo>
                    <a:pt x="37" y="27"/>
                  </a:lnTo>
                  <a:lnTo>
                    <a:pt x="38" y="26"/>
                  </a:lnTo>
                  <a:lnTo>
                    <a:pt x="39" y="28"/>
                  </a:lnTo>
                  <a:lnTo>
                    <a:pt x="40" y="27"/>
                  </a:lnTo>
                  <a:lnTo>
                    <a:pt x="42" y="28"/>
                  </a:lnTo>
                  <a:lnTo>
                    <a:pt x="43" y="27"/>
                  </a:lnTo>
                  <a:lnTo>
                    <a:pt x="46" y="29"/>
                  </a:lnTo>
                  <a:lnTo>
                    <a:pt x="44" y="26"/>
                  </a:lnTo>
                  <a:lnTo>
                    <a:pt x="40" y="23"/>
                  </a:lnTo>
                  <a:lnTo>
                    <a:pt x="44" y="25"/>
                  </a:lnTo>
                  <a:lnTo>
                    <a:pt x="41" y="22"/>
                  </a:lnTo>
                  <a:lnTo>
                    <a:pt x="41" y="19"/>
                  </a:lnTo>
                  <a:lnTo>
                    <a:pt x="41" y="12"/>
                  </a:lnTo>
                  <a:lnTo>
                    <a:pt x="38" y="11"/>
                  </a:lnTo>
                  <a:lnTo>
                    <a:pt x="43" y="6"/>
                  </a:lnTo>
                  <a:lnTo>
                    <a:pt x="44" y="4"/>
                  </a:lnTo>
                  <a:lnTo>
                    <a:pt x="46" y="4"/>
                  </a:lnTo>
                  <a:lnTo>
                    <a:pt x="46" y="6"/>
                  </a:lnTo>
                  <a:lnTo>
                    <a:pt x="44" y="7"/>
                  </a:lnTo>
                  <a:lnTo>
                    <a:pt x="43" y="10"/>
                  </a:lnTo>
                  <a:lnTo>
                    <a:pt x="43" y="12"/>
                  </a:lnTo>
                  <a:lnTo>
                    <a:pt x="45" y="11"/>
                  </a:lnTo>
                  <a:lnTo>
                    <a:pt x="44" y="14"/>
                  </a:lnTo>
                  <a:lnTo>
                    <a:pt x="45" y="15"/>
                  </a:lnTo>
                  <a:lnTo>
                    <a:pt x="45" y="17"/>
                  </a:lnTo>
                  <a:lnTo>
                    <a:pt x="44" y="16"/>
                  </a:lnTo>
                  <a:lnTo>
                    <a:pt x="43" y="18"/>
                  </a:lnTo>
                  <a:lnTo>
                    <a:pt x="46" y="18"/>
                  </a:lnTo>
                  <a:lnTo>
                    <a:pt x="46" y="19"/>
                  </a:lnTo>
                  <a:lnTo>
                    <a:pt x="47" y="20"/>
                  </a:lnTo>
                  <a:lnTo>
                    <a:pt x="44" y="20"/>
                  </a:lnTo>
                  <a:lnTo>
                    <a:pt x="45" y="24"/>
                  </a:lnTo>
                  <a:lnTo>
                    <a:pt x="49" y="26"/>
                  </a:lnTo>
                  <a:lnTo>
                    <a:pt x="50" y="24"/>
                  </a:lnTo>
                  <a:lnTo>
                    <a:pt x="50" y="27"/>
                  </a:lnTo>
                  <a:lnTo>
                    <a:pt x="52" y="26"/>
                  </a:lnTo>
                  <a:lnTo>
                    <a:pt x="51" y="28"/>
                  </a:lnTo>
                  <a:lnTo>
                    <a:pt x="53" y="28"/>
                  </a:lnTo>
                  <a:lnTo>
                    <a:pt x="52" y="30"/>
                  </a:lnTo>
                  <a:lnTo>
                    <a:pt x="52" y="30"/>
                  </a:lnTo>
                  <a:lnTo>
                    <a:pt x="55" y="29"/>
                  </a:lnTo>
                  <a:lnTo>
                    <a:pt x="58" y="27"/>
                  </a:lnTo>
                  <a:lnTo>
                    <a:pt x="59" y="23"/>
                  </a:lnTo>
                  <a:lnTo>
                    <a:pt x="60" y="26"/>
                  </a:lnTo>
                  <a:lnTo>
                    <a:pt x="59" y="27"/>
                  </a:lnTo>
                  <a:lnTo>
                    <a:pt x="58" y="29"/>
                  </a:lnTo>
                  <a:lnTo>
                    <a:pt x="59" y="30"/>
                  </a:lnTo>
                  <a:lnTo>
                    <a:pt x="60" y="27"/>
                  </a:lnTo>
                  <a:lnTo>
                    <a:pt x="61" y="19"/>
                  </a:lnTo>
                  <a:lnTo>
                    <a:pt x="57" y="20"/>
                  </a:lnTo>
                  <a:lnTo>
                    <a:pt x="52" y="21"/>
                  </a:lnTo>
                  <a:lnTo>
                    <a:pt x="52" y="19"/>
                  </a:lnTo>
                  <a:lnTo>
                    <a:pt x="47" y="0"/>
                  </a:lnTo>
                  <a:lnTo>
                    <a:pt x="0" y="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0" name="Freeform 24">
              <a:extLst>
                <a:ext uri="{FF2B5EF4-FFF2-40B4-BE49-F238E27FC236}">
                  <a16:creationId xmlns:a16="http://schemas.microsoft.com/office/drawing/2014/main" id="{8B4234E3-1EE1-8CAE-4A61-039DB8F842BD}"/>
                </a:ext>
              </a:extLst>
            </p:cNvPr>
            <p:cNvSpPr>
              <a:spLocks/>
            </p:cNvSpPr>
            <p:nvPr/>
          </p:nvSpPr>
          <p:spPr bwMode="auto">
            <a:xfrm>
              <a:off x="7191375" y="2654300"/>
              <a:ext cx="428625" cy="219075"/>
            </a:xfrm>
            <a:custGeom>
              <a:avLst/>
              <a:gdLst/>
              <a:ahLst/>
              <a:cxnLst>
                <a:cxn ang="0">
                  <a:pos x="0" y="9"/>
                </a:cxn>
                <a:cxn ang="0">
                  <a:pos x="0" y="21"/>
                </a:cxn>
                <a:cxn ang="0">
                  <a:pos x="21" y="17"/>
                </a:cxn>
                <a:cxn ang="0">
                  <a:pos x="25" y="16"/>
                </a:cxn>
                <a:cxn ang="0">
                  <a:pos x="26" y="16"/>
                </a:cxn>
                <a:cxn ang="0">
                  <a:pos x="28" y="19"/>
                </a:cxn>
                <a:cxn ang="0">
                  <a:pos x="30" y="20"/>
                </a:cxn>
                <a:cxn ang="0">
                  <a:pos x="32" y="22"/>
                </a:cxn>
                <a:cxn ang="0">
                  <a:pos x="33" y="23"/>
                </a:cxn>
                <a:cxn ang="0">
                  <a:pos x="34" y="21"/>
                </a:cxn>
                <a:cxn ang="0">
                  <a:pos x="35" y="20"/>
                </a:cxn>
                <a:cxn ang="0">
                  <a:pos x="35" y="18"/>
                </a:cxn>
                <a:cxn ang="0">
                  <a:pos x="36" y="18"/>
                </a:cxn>
                <a:cxn ang="0">
                  <a:pos x="37" y="21"/>
                </a:cxn>
                <a:cxn ang="0">
                  <a:pos x="39" y="20"/>
                </a:cxn>
                <a:cxn ang="0">
                  <a:pos x="40" y="19"/>
                </a:cxn>
                <a:cxn ang="0">
                  <a:pos x="42" y="17"/>
                </a:cxn>
                <a:cxn ang="0">
                  <a:pos x="44" y="17"/>
                </a:cxn>
                <a:cxn ang="0">
                  <a:pos x="45" y="18"/>
                </a:cxn>
                <a:cxn ang="0">
                  <a:pos x="45" y="15"/>
                </a:cxn>
                <a:cxn ang="0">
                  <a:pos x="43" y="11"/>
                </a:cxn>
                <a:cxn ang="0">
                  <a:pos x="41" y="10"/>
                </a:cxn>
                <a:cxn ang="0">
                  <a:pos x="40" y="11"/>
                </a:cxn>
                <a:cxn ang="0">
                  <a:pos x="40" y="11"/>
                </a:cxn>
                <a:cxn ang="0">
                  <a:pos x="41" y="11"/>
                </a:cxn>
                <a:cxn ang="0">
                  <a:pos x="42" y="12"/>
                </a:cxn>
                <a:cxn ang="0">
                  <a:pos x="43" y="13"/>
                </a:cxn>
                <a:cxn ang="0">
                  <a:pos x="44" y="14"/>
                </a:cxn>
                <a:cxn ang="0">
                  <a:pos x="43" y="15"/>
                </a:cxn>
                <a:cxn ang="0">
                  <a:pos x="39" y="17"/>
                </a:cxn>
                <a:cxn ang="0">
                  <a:pos x="37" y="16"/>
                </a:cxn>
                <a:cxn ang="0">
                  <a:pos x="37" y="14"/>
                </a:cxn>
                <a:cxn ang="0">
                  <a:pos x="35" y="14"/>
                </a:cxn>
                <a:cxn ang="0">
                  <a:pos x="35" y="13"/>
                </a:cxn>
                <a:cxn ang="0">
                  <a:pos x="33" y="10"/>
                </a:cxn>
                <a:cxn ang="0">
                  <a:pos x="31" y="9"/>
                </a:cxn>
                <a:cxn ang="0">
                  <a:pos x="31" y="10"/>
                </a:cxn>
                <a:cxn ang="0">
                  <a:pos x="29" y="10"/>
                </a:cxn>
                <a:cxn ang="0">
                  <a:pos x="29" y="9"/>
                </a:cxn>
                <a:cxn ang="0">
                  <a:pos x="29" y="7"/>
                </a:cxn>
                <a:cxn ang="0">
                  <a:pos x="31" y="6"/>
                </a:cxn>
                <a:cxn ang="0">
                  <a:pos x="30" y="5"/>
                </a:cxn>
                <a:cxn ang="0">
                  <a:pos x="32" y="4"/>
                </a:cxn>
                <a:cxn ang="0">
                  <a:pos x="30" y="2"/>
                </a:cxn>
                <a:cxn ang="0">
                  <a:pos x="29" y="0"/>
                </a:cxn>
                <a:cxn ang="0">
                  <a:pos x="25" y="3"/>
                </a:cxn>
                <a:cxn ang="0">
                  <a:pos x="10" y="7"/>
                </a:cxn>
                <a:cxn ang="0">
                  <a:pos x="0" y="9"/>
                </a:cxn>
              </a:cxnLst>
              <a:rect l="0" t="0" r="r" b="b"/>
              <a:pathLst>
                <a:path w="45" h="23">
                  <a:moveTo>
                    <a:pt x="0" y="9"/>
                  </a:moveTo>
                  <a:lnTo>
                    <a:pt x="0" y="21"/>
                  </a:lnTo>
                  <a:lnTo>
                    <a:pt x="21" y="17"/>
                  </a:lnTo>
                  <a:lnTo>
                    <a:pt x="25" y="16"/>
                  </a:lnTo>
                  <a:lnTo>
                    <a:pt x="26" y="16"/>
                  </a:lnTo>
                  <a:lnTo>
                    <a:pt x="28" y="19"/>
                  </a:lnTo>
                  <a:lnTo>
                    <a:pt x="30" y="20"/>
                  </a:lnTo>
                  <a:lnTo>
                    <a:pt x="32" y="22"/>
                  </a:lnTo>
                  <a:lnTo>
                    <a:pt x="33" y="23"/>
                  </a:lnTo>
                  <a:lnTo>
                    <a:pt x="34" y="21"/>
                  </a:lnTo>
                  <a:lnTo>
                    <a:pt x="35" y="20"/>
                  </a:lnTo>
                  <a:lnTo>
                    <a:pt x="35" y="18"/>
                  </a:lnTo>
                  <a:lnTo>
                    <a:pt x="36" y="18"/>
                  </a:lnTo>
                  <a:lnTo>
                    <a:pt x="37" y="21"/>
                  </a:lnTo>
                  <a:lnTo>
                    <a:pt x="39" y="20"/>
                  </a:lnTo>
                  <a:lnTo>
                    <a:pt x="40" y="19"/>
                  </a:lnTo>
                  <a:lnTo>
                    <a:pt x="42" y="17"/>
                  </a:lnTo>
                  <a:lnTo>
                    <a:pt x="44" y="17"/>
                  </a:lnTo>
                  <a:lnTo>
                    <a:pt x="45" y="18"/>
                  </a:lnTo>
                  <a:lnTo>
                    <a:pt x="45" y="15"/>
                  </a:lnTo>
                  <a:lnTo>
                    <a:pt x="43" y="11"/>
                  </a:lnTo>
                  <a:lnTo>
                    <a:pt x="41" y="10"/>
                  </a:lnTo>
                  <a:lnTo>
                    <a:pt x="40" y="11"/>
                  </a:lnTo>
                  <a:lnTo>
                    <a:pt x="40" y="11"/>
                  </a:lnTo>
                  <a:lnTo>
                    <a:pt x="41" y="11"/>
                  </a:lnTo>
                  <a:lnTo>
                    <a:pt x="42" y="12"/>
                  </a:lnTo>
                  <a:lnTo>
                    <a:pt x="43" y="13"/>
                  </a:lnTo>
                  <a:lnTo>
                    <a:pt x="44" y="14"/>
                  </a:lnTo>
                  <a:lnTo>
                    <a:pt x="43" y="15"/>
                  </a:lnTo>
                  <a:lnTo>
                    <a:pt x="39" y="17"/>
                  </a:lnTo>
                  <a:lnTo>
                    <a:pt x="37" y="16"/>
                  </a:lnTo>
                  <a:lnTo>
                    <a:pt x="37" y="14"/>
                  </a:lnTo>
                  <a:lnTo>
                    <a:pt x="35" y="14"/>
                  </a:lnTo>
                  <a:lnTo>
                    <a:pt x="35" y="13"/>
                  </a:lnTo>
                  <a:lnTo>
                    <a:pt x="33" y="10"/>
                  </a:lnTo>
                  <a:lnTo>
                    <a:pt x="31" y="9"/>
                  </a:lnTo>
                  <a:lnTo>
                    <a:pt x="31" y="10"/>
                  </a:lnTo>
                  <a:lnTo>
                    <a:pt x="29" y="10"/>
                  </a:lnTo>
                  <a:lnTo>
                    <a:pt x="29" y="9"/>
                  </a:lnTo>
                  <a:lnTo>
                    <a:pt x="29" y="7"/>
                  </a:lnTo>
                  <a:lnTo>
                    <a:pt x="31" y="6"/>
                  </a:lnTo>
                  <a:lnTo>
                    <a:pt x="30" y="5"/>
                  </a:lnTo>
                  <a:lnTo>
                    <a:pt x="32" y="4"/>
                  </a:lnTo>
                  <a:lnTo>
                    <a:pt x="30" y="2"/>
                  </a:lnTo>
                  <a:lnTo>
                    <a:pt x="29" y="0"/>
                  </a:lnTo>
                  <a:lnTo>
                    <a:pt x="25" y="3"/>
                  </a:lnTo>
                  <a:lnTo>
                    <a:pt x="10" y="7"/>
                  </a:lnTo>
                  <a:lnTo>
                    <a:pt x="0" y="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1" name="Freeform 25">
              <a:extLst>
                <a:ext uri="{FF2B5EF4-FFF2-40B4-BE49-F238E27FC236}">
                  <a16:creationId xmlns:a16="http://schemas.microsoft.com/office/drawing/2014/main" id="{E7E10753-2A12-A94B-24DE-DBB4307FF3B3}"/>
                </a:ext>
              </a:extLst>
            </p:cNvPr>
            <p:cNvSpPr>
              <a:spLocks/>
            </p:cNvSpPr>
            <p:nvPr/>
          </p:nvSpPr>
          <p:spPr bwMode="auto">
            <a:xfrm>
              <a:off x="7534275" y="2863850"/>
              <a:ext cx="38100" cy="28575"/>
            </a:xfrm>
            <a:custGeom>
              <a:avLst/>
              <a:gdLst/>
              <a:ahLst/>
              <a:cxnLst>
                <a:cxn ang="0">
                  <a:pos x="0" y="3"/>
                </a:cxn>
                <a:cxn ang="0">
                  <a:pos x="2" y="0"/>
                </a:cxn>
                <a:cxn ang="0">
                  <a:pos x="4" y="1"/>
                </a:cxn>
                <a:cxn ang="0">
                  <a:pos x="0" y="3"/>
                </a:cxn>
              </a:cxnLst>
              <a:rect l="0" t="0" r="r" b="b"/>
              <a:pathLst>
                <a:path w="4" h="3">
                  <a:moveTo>
                    <a:pt x="0" y="3"/>
                  </a:moveTo>
                  <a:lnTo>
                    <a:pt x="2" y="0"/>
                  </a:lnTo>
                  <a:lnTo>
                    <a:pt x="4" y="1"/>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2" name="Freeform 26">
              <a:extLst>
                <a:ext uri="{FF2B5EF4-FFF2-40B4-BE49-F238E27FC236}">
                  <a16:creationId xmlns:a16="http://schemas.microsoft.com/office/drawing/2014/main" id="{F6CDF322-4DE0-FCD0-B2A5-1E6C883DD17D}"/>
                </a:ext>
              </a:extLst>
            </p:cNvPr>
            <p:cNvSpPr>
              <a:spLocks/>
            </p:cNvSpPr>
            <p:nvPr/>
          </p:nvSpPr>
          <p:spPr bwMode="auto">
            <a:xfrm>
              <a:off x="7610475" y="2854325"/>
              <a:ext cx="28575" cy="28575"/>
            </a:xfrm>
            <a:custGeom>
              <a:avLst/>
              <a:gdLst/>
              <a:ahLst/>
              <a:cxnLst>
                <a:cxn ang="0">
                  <a:pos x="0" y="3"/>
                </a:cxn>
                <a:cxn ang="0">
                  <a:pos x="2" y="0"/>
                </a:cxn>
                <a:cxn ang="0">
                  <a:pos x="3" y="2"/>
                </a:cxn>
                <a:cxn ang="0">
                  <a:pos x="0" y="3"/>
                </a:cxn>
              </a:cxnLst>
              <a:rect l="0" t="0" r="r" b="b"/>
              <a:pathLst>
                <a:path w="3" h="3">
                  <a:moveTo>
                    <a:pt x="0" y="3"/>
                  </a:moveTo>
                  <a:lnTo>
                    <a:pt x="2" y="0"/>
                  </a:lnTo>
                  <a:lnTo>
                    <a:pt x="3" y="2"/>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3" name="Freeform 27">
              <a:extLst>
                <a:ext uri="{FF2B5EF4-FFF2-40B4-BE49-F238E27FC236}">
                  <a16:creationId xmlns:a16="http://schemas.microsoft.com/office/drawing/2014/main" id="{CCD12FF1-8786-1953-406F-A86D1F109E8E}"/>
                </a:ext>
              </a:extLst>
            </p:cNvPr>
            <p:cNvSpPr>
              <a:spLocks/>
            </p:cNvSpPr>
            <p:nvPr/>
          </p:nvSpPr>
          <p:spPr bwMode="auto">
            <a:xfrm>
              <a:off x="5172075" y="2254250"/>
              <a:ext cx="723900" cy="371475"/>
            </a:xfrm>
            <a:custGeom>
              <a:avLst/>
              <a:gdLst/>
              <a:ahLst/>
              <a:cxnLst>
                <a:cxn ang="0">
                  <a:pos x="6" y="21"/>
                </a:cxn>
                <a:cxn ang="0">
                  <a:pos x="27" y="26"/>
                </a:cxn>
                <a:cxn ang="0">
                  <a:pos x="31" y="29"/>
                </a:cxn>
                <a:cxn ang="0">
                  <a:pos x="38" y="31"/>
                </a:cxn>
                <a:cxn ang="0">
                  <a:pos x="40" y="28"/>
                </a:cxn>
                <a:cxn ang="0">
                  <a:pos x="41" y="25"/>
                </a:cxn>
                <a:cxn ang="0">
                  <a:pos x="41" y="26"/>
                </a:cxn>
                <a:cxn ang="0">
                  <a:pos x="42" y="28"/>
                </a:cxn>
                <a:cxn ang="0">
                  <a:pos x="45" y="26"/>
                </a:cxn>
                <a:cxn ang="0">
                  <a:pos x="46" y="25"/>
                </a:cxn>
                <a:cxn ang="0">
                  <a:pos x="45" y="30"/>
                </a:cxn>
                <a:cxn ang="0">
                  <a:pos x="48" y="26"/>
                </a:cxn>
                <a:cxn ang="0">
                  <a:pos x="54" y="23"/>
                </a:cxn>
                <a:cxn ang="0">
                  <a:pos x="59" y="20"/>
                </a:cxn>
                <a:cxn ang="0">
                  <a:pos x="67" y="23"/>
                </a:cxn>
                <a:cxn ang="0">
                  <a:pos x="69" y="20"/>
                </a:cxn>
                <a:cxn ang="0">
                  <a:pos x="76" y="20"/>
                </a:cxn>
                <a:cxn ang="0">
                  <a:pos x="71" y="13"/>
                </a:cxn>
                <a:cxn ang="0">
                  <a:pos x="67" y="13"/>
                </a:cxn>
                <a:cxn ang="0">
                  <a:pos x="64" y="13"/>
                </a:cxn>
                <a:cxn ang="0">
                  <a:pos x="62" y="11"/>
                </a:cxn>
                <a:cxn ang="0">
                  <a:pos x="60" y="9"/>
                </a:cxn>
                <a:cxn ang="0">
                  <a:pos x="49" y="12"/>
                </a:cxn>
                <a:cxn ang="0">
                  <a:pos x="43" y="15"/>
                </a:cxn>
                <a:cxn ang="0">
                  <a:pos x="39" y="14"/>
                </a:cxn>
                <a:cxn ang="0">
                  <a:pos x="35" y="16"/>
                </a:cxn>
                <a:cxn ang="0">
                  <a:pos x="27" y="9"/>
                </a:cxn>
                <a:cxn ang="0">
                  <a:pos x="24" y="11"/>
                </a:cxn>
                <a:cxn ang="0">
                  <a:pos x="23" y="10"/>
                </a:cxn>
                <a:cxn ang="0">
                  <a:pos x="22" y="9"/>
                </a:cxn>
                <a:cxn ang="0">
                  <a:pos x="27" y="1"/>
                </a:cxn>
                <a:cxn ang="0">
                  <a:pos x="30" y="0"/>
                </a:cxn>
                <a:cxn ang="0">
                  <a:pos x="22" y="2"/>
                </a:cxn>
                <a:cxn ang="0">
                  <a:pos x="18" y="6"/>
                </a:cxn>
                <a:cxn ang="0">
                  <a:pos x="14" y="9"/>
                </a:cxn>
                <a:cxn ang="0">
                  <a:pos x="11" y="11"/>
                </a:cxn>
                <a:cxn ang="0">
                  <a:pos x="6" y="13"/>
                </a:cxn>
                <a:cxn ang="0">
                  <a:pos x="0" y="17"/>
                </a:cxn>
              </a:cxnLst>
              <a:rect l="0" t="0" r="r" b="b"/>
              <a:pathLst>
                <a:path w="76" h="39">
                  <a:moveTo>
                    <a:pt x="0" y="17"/>
                  </a:moveTo>
                  <a:lnTo>
                    <a:pt x="6" y="21"/>
                  </a:lnTo>
                  <a:lnTo>
                    <a:pt x="20" y="25"/>
                  </a:lnTo>
                  <a:lnTo>
                    <a:pt x="27" y="26"/>
                  </a:lnTo>
                  <a:lnTo>
                    <a:pt x="28" y="28"/>
                  </a:lnTo>
                  <a:lnTo>
                    <a:pt x="31" y="29"/>
                  </a:lnTo>
                  <a:lnTo>
                    <a:pt x="35" y="39"/>
                  </a:lnTo>
                  <a:lnTo>
                    <a:pt x="38" y="31"/>
                  </a:lnTo>
                  <a:lnTo>
                    <a:pt x="39" y="30"/>
                  </a:lnTo>
                  <a:lnTo>
                    <a:pt x="40" y="28"/>
                  </a:lnTo>
                  <a:lnTo>
                    <a:pt x="40" y="27"/>
                  </a:lnTo>
                  <a:lnTo>
                    <a:pt x="41" y="25"/>
                  </a:lnTo>
                  <a:lnTo>
                    <a:pt x="41" y="25"/>
                  </a:lnTo>
                  <a:lnTo>
                    <a:pt x="41" y="26"/>
                  </a:lnTo>
                  <a:lnTo>
                    <a:pt x="41" y="29"/>
                  </a:lnTo>
                  <a:lnTo>
                    <a:pt x="42" y="28"/>
                  </a:lnTo>
                  <a:lnTo>
                    <a:pt x="43" y="25"/>
                  </a:lnTo>
                  <a:lnTo>
                    <a:pt x="45" y="26"/>
                  </a:lnTo>
                  <a:lnTo>
                    <a:pt x="46" y="25"/>
                  </a:lnTo>
                  <a:lnTo>
                    <a:pt x="46" y="25"/>
                  </a:lnTo>
                  <a:lnTo>
                    <a:pt x="44" y="29"/>
                  </a:lnTo>
                  <a:lnTo>
                    <a:pt x="45" y="30"/>
                  </a:lnTo>
                  <a:lnTo>
                    <a:pt x="47" y="27"/>
                  </a:lnTo>
                  <a:lnTo>
                    <a:pt x="48" y="26"/>
                  </a:lnTo>
                  <a:lnTo>
                    <a:pt x="49" y="23"/>
                  </a:lnTo>
                  <a:lnTo>
                    <a:pt x="54" y="23"/>
                  </a:lnTo>
                  <a:lnTo>
                    <a:pt x="56" y="22"/>
                  </a:lnTo>
                  <a:lnTo>
                    <a:pt x="59" y="20"/>
                  </a:lnTo>
                  <a:lnTo>
                    <a:pt x="64" y="21"/>
                  </a:lnTo>
                  <a:lnTo>
                    <a:pt x="67" y="23"/>
                  </a:lnTo>
                  <a:lnTo>
                    <a:pt x="67" y="20"/>
                  </a:lnTo>
                  <a:lnTo>
                    <a:pt x="69" y="20"/>
                  </a:lnTo>
                  <a:lnTo>
                    <a:pt x="73" y="21"/>
                  </a:lnTo>
                  <a:lnTo>
                    <a:pt x="76" y="20"/>
                  </a:lnTo>
                  <a:lnTo>
                    <a:pt x="72" y="17"/>
                  </a:lnTo>
                  <a:lnTo>
                    <a:pt x="71" y="13"/>
                  </a:lnTo>
                  <a:lnTo>
                    <a:pt x="68" y="14"/>
                  </a:lnTo>
                  <a:lnTo>
                    <a:pt x="67" y="13"/>
                  </a:lnTo>
                  <a:lnTo>
                    <a:pt x="65" y="14"/>
                  </a:lnTo>
                  <a:lnTo>
                    <a:pt x="64" y="13"/>
                  </a:lnTo>
                  <a:lnTo>
                    <a:pt x="63" y="13"/>
                  </a:lnTo>
                  <a:lnTo>
                    <a:pt x="62" y="11"/>
                  </a:lnTo>
                  <a:lnTo>
                    <a:pt x="63" y="8"/>
                  </a:lnTo>
                  <a:lnTo>
                    <a:pt x="60" y="9"/>
                  </a:lnTo>
                  <a:lnTo>
                    <a:pt x="56" y="11"/>
                  </a:lnTo>
                  <a:lnTo>
                    <a:pt x="49" y="12"/>
                  </a:lnTo>
                  <a:lnTo>
                    <a:pt x="44" y="16"/>
                  </a:lnTo>
                  <a:lnTo>
                    <a:pt x="43" y="15"/>
                  </a:lnTo>
                  <a:lnTo>
                    <a:pt x="41" y="16"/>
                  </a:lnTo>
                  <a:lnTo>
                    <a:pt x="39" y="14"/>
                  </a:lnTo>
                  <a:lnTo>
                    <a:pt x="38" y="15"/>
                  </a:lnTo>
                  <a:lnTo>
                    <a:pt x="35" y="16"/>
                  </a:lnTo>
                  <a:lnTo>
                    <a:pt x="32" y="10"/>
                  </a:lnTo>
                  <a:lnTo>
                    <a:pt x="27" y="9"/>
                  </a:lnTo>
                  <a:lnTo>
                    <a:pt x="25" y="10"/>
                  </a:lnTo>
                  <a:lnTo>
                    <a:pt x="24" y="11"/>
                  </a:lnTo>
                  <a:lnTo>
                    <a:pt x="25" y="8"/>
                  </a:lnTo>
                  <a:lnTo>
                    <a:pt x="23" y="10"/>
                  </a:lnTo>
                  <a:lnTo>
                    <a:pt x="22" y="12"/>
                  </a:lnTo>
                  <a:lnTo>
                    <a:pt x="22" y="9"/>
                  </a:lnTo>
                  <a:lnTo>
                    <a:pt x="24" y="5"/>
                  </a:lnTo>
                  <a:lnTo>
                    <a:pt x="27" y="1"/>
                  </a:lnTo>
                  <a:lnTo>
                    <a:pt x="30" y="0"/>
                  </a:lnTo>
                  <a:lnTo>
                    <a:pt x="30" y="0"/>
                  </a:lnTo>
                  <a:lnTo>
                    <a:pt x="25" y="0"/>
                  </a:lnTo>
                  <a:lnTo>
                    <a:pt x="22" y="2"/>
                  </a:lnTo>
                  <a:lnTo>
                    <a:pt x="21" y="3"/>
                  </a:lnTo>
                  <a:lnTo>
                    <a:pt x="18" y="6"/>
                  </a:lnTo>
                  <a:lnTo>
                    <a:pt x="16" y="8"/>
                  </a:lnTo>
                  <a:lnTo>
                    <a:pt x="14" y="9"/>
                  </a:lnTo>
                  <a:lnTo>
                    <a:pt x="13" y="11"/>
                  </a:lnTo>
                  <a:lnTo>
                    <a:pt x="11" y="11"/>
                  </a:lnTo>
                  <a:lnTo>
                    <a:pt x="7" y="12"/>
                  </a:lnTo>
                  <a:lnTo>
                    <a:pt x="6" y="13"/>
                  </a:lnTo>
                  <a:lnTo>
                    <a:pt x="4" y="15"/>
                  </a:lnTo>
                  <a:lnTo>
                    <a:pt x="0" y="17"/>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4" name="Freeform 28">
              <a:extLst>
                <a:ext uri="{FF2B5EF4-FFF2-40B4-BE49-F238E27FC236}">
                  <a16:creationId xmlns:a16="http://schemas.microsoft.com/office/drawing/2014/main" id="{E9B8DA41-AC1C-46BA-12F8-18FAD70D8C4A}"/>
                </a:ext>
              </a:extLst>
            </p:cNvPr>
            <p:cNvSpPr>
              <a:spLocks/>
            </p:cNvSpPr>
            <p:nvPr/>
          </p:nvSpPr>
          <p:spPr bwMode="auto">
            <a:xfrm>
              <a:off x="5638800" y="2482850"/>
              <a:ext cx="495300" cy="676275"/>
            </a:xfrm>
            <a:custGeom>
              <a:avLst/>
              <a:gdLst/>
              <a:ahLst/>
              <a:cxnLst>
                <a:cxn ang="0">
                  <a:pos x="0" y="71"/>
                </a:cxn>
                <a:cxn ang="0">
                  <a:pos x="5" y="62"/>
                </a:cxn>
                <a:cxn ang="0">
                  <a:pos x="6" y="59"/>
                </a:cxn>
                <a:cxn ang="0">
                  <a:pos x="6" y="53"/>
                </a:cxn>
                <a:cxn ang="0">
                  <a:pos x="5" y="47"/>
                </a:cxn>
                <a:cxn ang="0">
                  <a:pos x="2" y="42"/>
                </a:cxn>
                <a:cxn ang="0">
                  <a:pos x="1" y="38"/>
                </a:cxn>
                <a:cxn ang="0">
                  <a:pos x="1" y="36"/>
                </a:cxn>
                <a:cxn ang="0">
                  <a:pos x="0" y="32"/>
                </a:cxn>
                <a:cxn ang="0">
                  <a:pos x="2" y="30"/>
                </a:cxn>
                <a:cxn ang="0">
                  <a:pos x="3" y="23"/>
                </a:cxn>
                <a:cxn ang="0">
                  <a:pos x="3" y="21"/>
                </a:cxn>
                <a:cxn ang="0">
                  <a:pos x="5" y="19"/>
                </a:cxn>
                <a:cxn ang="0">
                  <a:pos x="4" y="17"/>
                </a:cxn>
                <a:cxn ang="0">
                  <a:pos x="7" y="15"/>
                </a:cxn>
                <a:cxn ang="0">
                  <a:pos x="10" y="11"/>
                </a:cxn>
                <a:cxn ang="0">
                  <a:pos x="10" y="18"/>
                </a:cxn>
                <a:cxn ang="0">
                  <a:pos x="12" y="17"/>
                </a:cxn>
                <a:cxn ang="0">
                  <a:pos x="12" y="11"/>
                </a:cxn>
                <a:cxn ang="0">
                  <a:pos x="15" y="8"/>
                </a:cxn>
                <a:cxn ang="0">
                  <a:pos x="17" y="7"/>
                </a:cxn>
                <a:cxn ang="0">
                  <a:pos x="15" y="6"/>
                </a:cxn>
                <a:cxn ang="0">
                  <a:pos x="14" y="4"/>
                </a:cxn>
                <a:cxn ang="0">
                  <a:pos x="16" y="1"/>
                </a:cxn>
                <a:cxn ang="0">
                  <a:pos x="18" y="0"/>
                </a:cxn>
                <a:cxn ang="0">
                  <a:pos x="24" y="2"/>
                </a:cxn>
                <a:cxn ang="0">
                  <a:pos x="26" y="4"/>
                </a:cxn>
                <a:cxn ang="0">
                  <a:pos x="33" y="6"/>
                </a:cxn>
                <a:cxn ang="0">
                  <a:pos x="35" y="8"/>
                </a:cxn>
                <a:cxn ang="0">
                  <a:pos x="37" y="11"/>
                </a:cxn>
                <a:cxn ang="0">
                  <a:pos x="35" y="10"/>
                </a:cxn>
                <a:cxn ang="0">
                  <a:pos x="35" y="12"/>
                </a:cxn>
                <a:cxn ang="0">
                  <a:pos x="37" y="15"/>
                </a:cxn>
                <a:cxn ang="0">
                  <a:pos x="38" y="20"/>
                </a:cxn>
                <a:cxn ang="0">
                  <a:pos x="38" y="23"/>
                </a:cxn>
                <a:cxn ang="0">
                  <a:pos x="35" y="26"/>
                </a:cxn>
                <a:cxn ang="0">
                  <a:pos x="35" y="28"/>
                </a:cxn>
                <a:cxn ang="0">
                  <a:pos x="32" y="29"/>
                </a:cxn>
                <a:cxn ang="0">
                  <a:pos x="32" y="31"/>
                </a:cxn>
                <a:cxn ang="0">
                  <a:pos x="32" y="34"/>
                </a:cxn>
                <a:cxn ang="0">
                  <a:pos x="35" y="36"/>
                </a:cxn>
                <a:cxn ang="0">
                  <a:pos x="38" y="33"/>
                </a:cxn>
                <a:cxn ang="0">
                  <a:pos x="39" y="29"/>
                </a:cxn>
                <a:cxn ang="0">
                  <a:pos x="43" y="27"/>
                </a:cxn>
                <a:cxn ang="0">
                  <a:pos x="46" y="28"/>
                </a:cxn>
                <a:cxn ang="0">
                  <a:pos x="48" y="32"/>
                </a:cxn>
                <a:cxn ang="0">
                  <a:pos x="50" y="41"/>
                </a:cxn>
                <a:cxn ang="0">
                  <a:pos x="52" y="44"/>
                </a:cxn>
                <a:cxn ang="0">
                  <a:pos x="51" y="46"/>
                </a:cxn>
                <a:cxn ang="0">
                  <a:pos x="51" y="49"/>
                </a:cxn>
                <a:cxn ang="0">
                  <a:pos x="50" y="51"/>
                </a:cxn>
                <a:cxn ang="0">
                  <a:pos x="49" y="49"/>
                </a:cxn>
                <a:cxn ang="0">
                  <a:pos x="48" y="50"/>
                </a:cxn>
                <a:cxn ang="0">
                  <a:pos x="48" y="54"/>
                </a:cxn>
                <a:cxn ang="0">
                  <a:pos x="47" y="55"/>
                </a:cxn>
                <a:cxn ang="0">
                  <a:pos x="45" y="56"/>
                </a:cxn>
                <a:cxn ang="0">
                  <a:pos x="45" y="61"/>
                </a:cxn>
                <a:cxn ang="0">
                  <a:pos x="43" y="63"/>
                </a:cxn>
                <a:cxn ang="0">
                  <a:pos x="42" y="66"/>
                </a:cxn>
                <a:cxn ang="0">
                  <a:pos x="25" y="69"/>
                </a:cxn>
                <a:cxn ang="0">
                  <a:pos x="25" y="68"/>
                </a:cxn>
                <a:cxn ang="0">
                  <a:pos x="0" y="71"/>
                </a:cxn>
              </a:cxnLst>
              <a:rect l="0" t="0" r="r" b="b"/>
              <a:pathLst>
                <a:path w="52" h="71">
                  <a:moveTo>
                    <a:pt x="0" y="71"/>
                  </a:moveTo>
                  <a:lnTo>
                    <a:pt x="5" y="62"/>
                  </a:lnTo>
                  <a:lnTo>
                    <a:pt x="6" y="59"/>
                  </a:lnTo>
                  <a:lnTo>
                    <a:pt x="6" y="53"/>
                  </a:lnTo>
                  <a:lnTo>
                    <a:pt x="5" y="47"/>
                  </a:lnTo>
                  <a:lnTo>
                    <a:pt x="2" y="42"/>
                  </a:lnTo>
                  <a:lnTo>
                    <a:pt x="1" y="38"/>
                  </a:lnTo>
                  <a:lnTo>
                    <a:pt x="1" y="36"/>
                  </a:lnTo>
                  <a:lnTo>
                    <a:pt x="0" y="32"/>
                  </a:lnTo>
                  <a:lnTo>
                    <a:pt x="2" y="30"/>
                  </a:lnTo>
                  <a:lnTo>
                    <a:pt x="3" y="23"/>
                  </a:lnTo>
                  <a:lnTo>
                    <a:pt x="3" y="21"/>
                  </a:lnTo>
                  <a:lnTo>
                    <a:pt x="5" y="19"/>
                  </a:lnTo>
                  <a:lnTo>
                    <a:pt x="4" y="17"/>
                  </a:lnTo>
                  <a:lnTo>
                    <a:pt x="7" y="15"/>
                  </a:lnTo>
                  <a:lnTo>
                    <a:pt x="10" y="11"/>
                  </a:lnTo>
                  <a:lnTo>
                    <a:pt x="10" y="18"/>
                  </a:lnTo>
                  <a:lnTo>
                    <a:pt x="12" y="17"/>
                  </a:lnTo>
                  <a:lnTo>
                    <a:pt x="12" y="11"/>
                  </a:lnTo>
                  <a:lnTo>
                    <a:pt x="15" y="8"/>
                  </a:lnTo>
                  <a:lnTo>
                    <a:pt x="17" y="7"/>
                  </a:lnTo>
                  <a:lnTo>
                    <a:pt x="15" y="6"/>
                  </a:lnTo>
                  <a:lnTo>
                    <a:pt x="14" y="4"/>
                  </a:lnTo>
                  <a:lnTo>
                    <a:pt x="16" y="1"/>
                  </a:lnTo>
                  <a:lnTo>
                    <a:pt x="18" y="0"/>
                  </a:lnTo>
                  <a:lnTo>
                    <a:pt x="24" y="2"/>
                  </a:lnTo>
                  <a:lnTo>
                    <a:pt x="26" y="4"/>
                  </a:lnTo>
                  <a:lnTo>
                    <a:pt x="33" y="6"/>
                  </a:lnTo>
                  <a:lnTo>
                    <a:pt x="35" y="8"/>
                  </a:lnTo>
                  <a:lnTo>
                    <a:pt x="37" y="11"/>
                  </a:lnTo>
                  <a:lnTo>
                    <a:pt x="35" y="10"/>
                  </a:lnTo>
                  <a:lnTo>
                    <a:pt x="35" y="12"/>
                  </a:lnTo>
                  <a:lnTo>
                    <a:pt x="37" y="15"/>
                  </a:lnTo>
                  <a:lnTo>
                    <a:pt x="38" y="20"/>
                  </a:lnTo>
                  <a:lnTo>
                    <a:pt x="38" y="23"/>
                  </a:lnTo>
                  <a:lnTo>
                    <a:pt x="35" y="26"/>
                  </a:lnTo>
                  <a:lnTo>
                    <a:pt x="35" y="28"/>
                  </a:lnTo>
                  <a:lnTo>
                    <a:pt x="32" y="29"/>
                  </a:lnTo>
                  <a:lnTo>
                    <a:pt x="32" y="31"/>
                  </a:lnTo>
                  <a:lnTo>
                    <a:pt x="32" y="34"/>
                  </a:lnTo>
                  <a:lnTo>
                    <a:pt x="35" y="36"/>
                  </a:lnTo>
                  <a:lnTo>
                    <a:pt x="38" y="33"/>
                  </a:lnTo>
                  <a:lnTo>
                    <a:pt x="39" y="29"/>
                  </a:lnTo>
                  <a:lnTo>
                    <a:pt x="43" y="27"/>
                  </a:lnTo>
                  <a:lnTo>
                    <a:pt x="46" y="28"/>
                  </a:lnTo>
                  <a:lnTo>
                    <a:pt x="48" y="32"/>
                  </a:lnTo>
                  <a:lnTo>
                    <a:pt x="50" y="41"/>
                  </a:lnTo>
                  <a:lnTo>
                    <a:pt x="52" y="44"/>
                  </a:lnTo>
                  <a:lnTo>
                    <a:pt x="51" y="46"/>
                  </a:lnTo>
                  <a:lnTo>
                    <a:pt x="51" y="49"/>
                  </a:lnTo>
                  <a:lnTo>
                    <a:pt x="50" y="51"/>
                  </a:lnTo>
                  <a:lnTo>
                    <a:pt x="49" y="49"/>
                  </a:lnTo>
                  <a:lnTo>
                    <a:pt x="48" y="50"/>
                  </a:lnTo>
                  <a:lnTo>
                    <a:pt x="48" y="54"/>
                  </a:lnTo>
                  <a:lnTo>
                    <a:pt x="47" y="55"/>
                  </a:lnTo>
                  <a:lnTo>
                    <a:pt x="45" y="56"/>
                  </a:lnTo>
                  <a:lnTo>
                    <a:pt x="45" y="61"/>
                  </a:lnTo>
                  <a:lnTo>
                    <a:pt x="43" y="63"/>
                  </a:lnTo>
                  <a:lnTo>
                    <a:pt x="42" y="66"/>
                  </a:lnTo>
                  <a:lnTo>
                    <a:pt x="25" y="69"/>
                  </a:lnTo>
                  <a:lnTo>
                    <a:pt x="25" y="68"/>
                  </a:lnTo>
                  <a:lnTo>
                    <a:pt x="0" y="7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5" name="Freeform 29">
              <a:extLst>
                <a:ext uri="{FF2B5EF4-FFF2-40B4-BE49-F238E27FC236}">
                  <a16:creationId xmlns:a16="http://schemas.microsoft.com/office/drawing/2014/main" id="{D4371AB4-83D0-187B-9D97-9EEB143F21B6}"/>
                </a:ext>
              </a:extLst>
            </p:cNvPr>
            <p:cNvSpPr>
              <a:spLocks/>
            </p:cNvSpPr>
            <p:nvPr/>
          </p:nvSpPr>
          <p:spPr bwMode="auto">
            <a:xfrm>
              <a:off x="4419600" y="1978025"/>
              <a:ext cx="838200" cy="942975"/>
            </a:xfrm>
            <a:custGeom>
              <a:avLst/>
              <a:gdLst/>
              <a:ahLst/>
              <a:cxnLst>
                <a:cxn ang="0">
                  <a:pos x="0" y="6"/>
                </a:cxn>
                <a:cxn ang="0">
                  <a:pos x="1" y="20"/>
                </a:cxn>
                <a:cxn ang="0">
                  <a:pos x="4" y="32"/>
                </a:cxn>
                <a:cxn ang="0">
                  <a:pos x="4" y="46"/>
                </a:cxn>
                <a:cxn ang="0">
                  <a:pos x="7" y="58"/>
                </a:cxn>
                <a:cxn ang="0">
                  <a:pos x="4" y="64"/>
                </a:cxn>
                <a:cxn ang="0">
                  <a:pos x="8" y="68"/>
                </a:cxn>
                <a:cxn ang="0">
                  <a:pos x="8" y="99"/>
                </a:cxn>
                <a:cxn ang="0">
                  <a:pos x="72" y="98"/>
                </a:cxn>
                <a:cxn ang="0">
                  <a:pos x="70" y="92"/>
                </a:cxn>
                <a:cxn ang="0">
                  <a:pos x="69" y="90"/>
                </a:cxn>
                <a:cxn ang="0">
                  <a:pos x="64" y="87"/>
                </a:cxn>
                <a:cxn ang="0">
                  <a:pos x="60" y="83"/>
                </a:cxn>
                <a:cxn ang="0">
                  <a:pos x="52" y="77"/>
                </a:cxn>
                <a:cxn ang="0">
                  <a:pos x="52" y="68"/>
                </a:cxn>
                <a:cxn ang="0">
                  <a:pos x="50" y="63"/>
                </a:cxn>
                <a:cxn ang="0">
                  <a:pos x="57" y="54"/>
                </a:cxn>
                <a:cxn ang="0">
                  <a:pos x="57" y="45"/>
                </a:cxn>
                <a:cxn ang="0">
                  <a:pos x="58" y="44"/>
                </a:cxn>
                <a:cxn ang="0">
                  <a:pos x="67" y="37"/>
                </a:cxn>
                <a:cxn ang="0">
                  <a:pos x="71" y="31"/>
                </a:cxn>
                <a:cxn ang="0">
                  <a:pos x="77" y="27"/>
                </a:cxn>
                <a:cxn ang="0">
                  <a:pos x="88" y="21"/>
                </a:cxn>
                <a:cxn ang="0">
                  <a:pos x="84" y="21"/>
                </a:cxn>
                <a:cxn ang="0">
                  <a:pos x="80" y="19"/>
                </a:cxn>
                <a:cxn ang="0">
                  <a:pos x="74" y="20"/>
                </a:cxn>
                <a:cxn ang="0">
                  <a:pos x="72" y="18"/>
                </a:cxn>
                <a:cxn ang="0">
                  <a:pos x="70" y="19"/>
                </a:cxn>
                <a:cxn ang="0">
                  <a:pos x="66" y="21"/>
                </a:cxn>
                <a:cxn ang="0">
                  <a:pos x="63" y="20"/>
                </a:cxn>
                <a:cxn ang="0">
                  <a:pos x="62" y="19"/>
                </a:cxn>
                <a:cxn ang="0">
                  <a:pos x="59" y="19"/>
                </a:cxn>
                <a:cxn ang="0">
                  <a:pos x="58" y="17"/>
                </a:cxn>
                <a:cxn ang="0">
                  <a:pos x="56" y="17"/>
                </a:cxn>
                <a:cxn ang="0">
                  <a:pos x="56" y="19"/>
                </a:cxn>
                <a:cxn ang="0">
                  <a:pos x="55" y="19"/>
                </a:cxn>
                <a:cxn ang="0">
                  <a:pos x="53" y="15"/>
                </a:cxn>
                <a:cxn ang="0">
                  <a:pos x="51" y="15"/>
                </a:cxn>
                <a:cxn ang="0">
                  <a:pos x="52" y="14"/>
                </a:cxn>
                <a:cxn ang="0">
                  <a:pos x="47" y="13"/>
                </a:cxn>
                <a:cxn ang="0">
                  <a:pos x="45" y="12"/>
                </a:cxn>
                <a:cxn ang="0">
                  <a:pos x="39" y="15"/>
                </a:cxn>
                <a:cxn ang="0">
                  <a:pos x="38" y="13"/>
                </a:cxn>
                <a:cxn ang="0">
                  <a:pos x="29" y="11"/>
                </a:cxn>
                <a:cxn ang="0">
                  <a:pos x="27" y="1"/>
                </a:cxn>
                <a:cxn ang="0">
                  <a:pos x="23" y="0"/>
                </a:cxn>
                <a:cxn ang="0">
                  <a:pos x="23" y="6"/>
                </a:cxn>
                <a:cxn ang="0">
                  <a:pos x="0" y="6"/>
                </a:cxn>
              </a:cxnLst>
              <a:rect l="0" t="0" r="r" b="b"/>
              <a:pathLst>
                <a:path w="88" h="99">
                  <a:moveTo>
                    <a:pt x="0" y="6"/>
                  </a:moveTo>
                  <a:lnTo>
                    <a:pt x="1" y="20"/>
                  </a:lnTo>
                  <a:lnTo>
                    <a:pt x="4" y="32"/>
                  </a:lnTo>
                  <a:lnTo>
                    <a:pt x="4" y="46"/>
                  </a:lnTo>
                  <a:lnTo>
                    <a:pt x="7" y="58"/>
                  </a:lnTo>
                  <a:lnTo>
                    <a:pt x="4" y="64"/>
                  </a:lnTo>
                  <a:lnTo>
                    <a:pt x="8" y="68"/>
                  </a:lnTo>
                  <a:lnTo>
                    <a:pt x="8" y="99"/>
                  </a:lnTo>
                  <a:lnTo>
                    <a:pt x="72" y="98"/>
                  </a:lnTo>
                  <a:lnTo>
                    <a:pt x="70" y="92"/>
                  </a:lnTo>
                  <a:lnTo>
                    <a:pt x="69" y="90"/>
                  </a:lnTo>
                  <a:lnTo>
                    <a:pt x="64" y="87"/>
                  </a:lnTo>
                  <a:lnTo>
                    <a:pt x="60" y="83"/>
                  </a:lnTo>
                  <a:lnTo>
                    <a:pt x="52" y="77"/>
                  </a:lnTo>
                  <a:lnTo>
                    <a:pt x="52" y="68"/>
                  </a:lnTo>
                  <a:lnTo>
                    <a:pt x="50" y="63"/>
                  </a:lnTo>
                  <a:lnTo>
                    <a:pt x="57" y="54"/>
                  </a:lnTo>
                  <a:lnTo>
                    <a:pt x="57" y="45"/>
                  </a:lnTo>
                  <a:lnTo>
                    <a:pt x="58" y="44"/>
                  </a:lnTo>
                  <a:lnTo>
                    <a:pt x="67" y="37"/>
                  </a:lnTo>
                  <a:lnTo>
                    <a:pt x="71" y="31"/>
                  </a:lnTo>
                  <a:lnTo>
                    <a:pt x="77" y="27"/>
                  </a:lnTo>
                  <a:lnTo>
                    <a:pt x="88" y="21"/>
                  </a:lnTo>
                  <a:lnTo>
                    <a:pt x="84" y="21"/>
                  </a:lnTo>
                  <a:lnTo>
                    <a:pt x="80" y="19"/>
                  </a:lnTo>
                  <a:lnTo>
                    <a:pt x="74" y="20"/>
                  </a:lnTo>
                  <a:lnTo>
                    <a:pt x="72" y="18"/>
                  </a:lnTo>
                  <a:lnTo>
                    <a:pt x="70" y="19"/>
                  </a:lnTo>
                  <a:lnTo>
                    <a:pt x="66" y="21"/>
                  </a:lnTo>
                  <a:lnTo>
                    <a:pt x="63" y="20"/>
                  </a:lnTo>
                  <a:lnTo>
                    <a:pt x="62" y="19"/>
                  </a:lnTo>
                  <a:lnTo>
                    <a:pt x="59" y="19"/>
                  </a:lnTo>
                  <a:lnTo>
                    <a:pt x="58" y="17"/>
                  </a:lnTo>
                  <a:lnTo>
                    <a:pt x="56" y="17"/>
                  </a:lnTo>
                  <a:lnTo>
                    <a:pt x="56" y="19"/>
                  </a:lnTo>
                  <a:lnTo>
                    <a:pt x="55" y="19"/>
                  </a:lnTo>
                  <a:lnTo>
                    <a:pt x="53" y="15"/>
                  </a:lnTo>
                  <a:lnTo>
                    <a:pt x="51" y="15"/>
                  </a:lnTo>
                  <a:lnTo>
                    <a:pt x="52" y="14"/>
                  </a:lnTo>
                  <a:lnTo>
                    <a:pt x="47" y="13"/>
                  </a:lnTo>
                  <a:lnTo>
                    <a:pt x="45" y="12"/>
                  </a:lnTo>
                  <a:lnTo>
                    <a:pt x="39" y="15"/>
                  </a:lnTo>
                  <a:lnTo>
                    <a:pt x="38" y="13"/>
                  </a:lnTo>
                  <a:lnTo>
                    <a:pt x="29" y="11"/>
                  </a:lnTo>
                  <a:lnTo>
                    <a:pt x="27" y="1"/>
                  </a:lnTo>
                  <a:lnTo>
                    <a:pt x="23" y="0"/>
                  </a:lnTo>
                  <a:lnTo>
                    <a:pt x="23" y="6"/>
                  </a:lnTo>
                  <a:lnTo>
                    <a:pt x="0" y="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6" name="Freeform 30">
              <a:extLst>
                <a:ext uri="{FF2B5EF4-FFF2-40B4-BE49-F238E27FC236}">
                  <a16:creationId xmlns:a16="http://schemas.microsoft.com/office/drawing/2014/main" id="{131C694F-9861-9362-48AC-3D4D5D5D8D68}"/>
                </a:ext>
              </a:extLst>
            </p:cNvPr>
            <p:cNvSpPr>
              <a:spLocks/>
            </p:cNvSpPr>
            <p:nvPr/>
          </p:nvSpPr>
          <p:spPr bwMode="auto">
            <a:xfrm>
              <a:off x="5133975" y="4264025"/>
              <a:ext cx="457200" cy="781050"/>
            </a:xfrm>
            <a:custGeom>
              <a:avLst/>
              <a:gdLst/>
              <a:ahLst/>
              <a:cxnLst>
                <a:cxn ang="0">
                  <a:pos x="0" y="70"/>
                </a:cxn>
                <a:cxn ang="0">
                  <a:pos x="1" y="67"/>
                </a:cxn>
                <a:cxn ang="0">
                  <a:pos x="3" y="57"/>
                </a:cxn>
                <a:cxn ang="0">
                  <a:pos x="8" y="51"/>
                </a:cxn>
                <a:cxn ang="0">
                  <a:pos x="7" y="49"/>
                </a:cxn>
                <a:cxn ang="0">
                  <a:pos x="7" y="43"/>
                </a:cxn>
                <a:cxn ang="0">
                  <a:pos x="5" y="36"/>
                </a:cxn>
                <a:cxn ang="0">
                  <a:pos x="4" y="27"/>
                </a:cxn>
                <a:cxn ang="0">
                  <a:pos x="8" y="17"/>
                </a:cxn>
                <a:cxn ang="0">
                  <a:pos x="12" y="10"/>
                </a:cxn>
                <a:cxn ang="0">
                  <a:pos x="12" y="8"/>
                </a:cxn>
                <a:cxn ang="0">
                  <a:pos x="16" y="2"/>
                </a:cxn>
                <a:cxn ang="0">
                  <a:pos x="45" y="0"/>
                </a:cxn>
                <a:cxn ang="0">
                  <a:pos x="46" y="1"/>
                </a:cxn>
                <a:cxn ang="0">
                  <a:pos x="45" y="53"/>
                </a:cxn>
                <a:cxn ang="0">
                  <a:pos x="48" y="78"/>
                </a:cxn>
                <a:cxn ang="0">
                  <a:pos x="46" y="79"/>
                </a:cxn>
                <a:cxn ang="0">
                  <a:pos x="45" y="78"/>
                </a:cxn>
                <a:cxn ang="0">
                  <a:pos x="43" y="79"/>
                </a:cxn>
                <a:cxn ang="0">
                  <a:pos x="41" y="77"/>
                </a:cxn>
                <a:cxn ang="0">
                  <a:pos x="40" y="78"/>
                </a:cxn>
                <a:cxn ang="0">
                  <a:pos x="38" y="78"/>
                </a:cxn>
                <a:cxn ang="0">
                  <a:pos x="35" y="80"/>
                </a:cxn>
                <a:cxn ang="0">
                  <a:pos x="34" y="79"/>
                </a:cxn>
                <a:cxn ang="0">
                  <a:pos x="33" y="82"/>
                </a:cxn>
                <a:cxn ang="0">
                  <a:pos x="31" y="82"/>
                </a:cxn>
                <a:cxn ang="0">
                  <a:pos x="27" y="74"/>
                </a:cxn>
                <a:cxn ang="0">
                  <a:pos x="27" y="69"/>
                </a:cxn>
                <a:cxn ang="0">
                  <a:pos x="0" y="70"/>
                </a:cxn>
              </a:cxnLst>
              <a:rect l="0" t="0" r="r" b="b"/>
              <a:pathLst>
                <a:path w="48" h="82">
                  <a:moveTo>
                    <a:pt x="0" y="70"/>
                  </a:moveTo>
                  <a:lnTo>
                    <a:pt x="1" y="67"/>
                  </a:lnTo>
                  <a:lnTo>
                    <a:pt x="3" y="57"/>
                  </a:lnTo>
                  <a:lnTo>
                    <a:pt x="8" y="51"/>
                  </a:lnTo>
                  <a:lnTo>
                    <a:pt x="7" y="49"/>
                  </a:lnTo>
                  <a:lnTo>
                    <a:pt x="7" y="43"/>
                  </a:lnTo>
                  <a:lnTo>
                    <a:pt x="5" y="36"/>
                  </a:lnTo>
                  <a:lnTo>
                    <a:pt x="4" y="27"/>
                  </a:lnTo>
                  <a:lnTo>
                    <a:pt x="8" y="17"/>
                  </a:lnTo>
                  <a:lnTo>
                    <a:pt x="12" y="10"/>
                  </a:lnTo>
                  <a:lnTo>
                    <a:pt x="12" y="8"/>
                  </a:lnTo>
                  <a:lnTo>
                    <a:pt x="16" y="2"/>
                  </a:lnTo>
                  <a:lnTo>
                    <a:pt x="45" y="0"/>
                  </a:lnTo>
                  <a:lnTo>
                    <a:pt x="46" y="1"/>
                  </a:lnTo>
                  <a:lnTo>
                    <a:pt x="45" y="53"/>
                  </a:lnTo>
                  <a:lnTo>
                    <a:pt x="48" y="78"/>
                  </a:lnTo>
                  <a:lnTo>
                    <a:pt x="46" y="79"/>
                  </a:lnTo>
                  <a:lnTo>
                    <a:pt x="45" y="78"/>
                  </a:lnTo>
                  <a:lnTo>
                    <a:pt x="43" y="79"/>
                  </a:lnTo>
                  <a:lnTo>
                    <a:pt x="41" y="77"/>
                  </a:lnTo>
                  <a:lnTo>
                    <a:pt x="40" y="78"/>
                  </a:lnTo>
                  <a:lnTo>
                    <a:pt x="38" y="78"/>
                  </a:lnTo>
                  <a:lnTo>
                    <a:pt x="35" y="80"/>
                  </a:lnTo>
                  <a:lnTo>
                    <a:pt x="34" y="79"/>
                  </a:lnTo>
                  <a:lnTo>
                    <a:pt x="33" y="82"/>
                  </a:lnTo>
                  <a:lnTo>
                    <a:pt x="31" y="82"/>
                  </a:lnTo>
                  <a:lnTo>
                    <a:pt x="27" y="74"/>
                  </a:lnTo>
                  <a:lnTo>
                    <a:pt x="27" y="69"/>
                  </a:lnTo>
                  <a:lnTo>
                    <a:pt x="0" y="7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7" name="Freeform 31">
              <a:extLst>
                <a:ext uri="{FF2B5EF4-FFF2-40B4-BE49-F238E27FC236}">
                  <a16:creationId xmlns:a16="http://schemas.microsoft.com/office/drawing/2014/main" id="{C166A1B4-0553-73D1-E0AD-ABB323A0145D}"/>
                </a:ext>
              </a:extLst>
            </p:cNvPr>
            <p:cNvSpPr>
              <a:spLocks/>
            </p:cNvSpPr>
            <p:nvPr/>
          </p:nvSpPr>
          <p:spPr bwMode="auto">
            <a:xfrm>
              <a:off x="4572000" y="3378200"/>
              <a:ext cx="847725" cy="742950"/>
            </a:xfrm>
            <a:custGeom>
              <a:avLst/>
              <a:gdLst/>
              <a:ahLst/>
              <a:cxnLst>
                <a:cxn ang="0">
                  <a:pos x="0" y="1"/>
                </a:cxn>
                <a:cxn ang="0">
                  <a:pos x="5" y="11"/>
                </a:cxn>
                <a:cxn ang="0">
                  <a:pos x="8" y="14"/>
                </a:cxn>
                <a:cxn ang="0">
                  <a:pos x="10" y="13"/>
                </a:cxn>
                <a:cxn ang="0">
                  <a:pos x="11" y="15"/>
                </a:cxn>
                <a:cxn ang="0">
                  <a:pos x="11" y="16"/>
                </a:cxn>
                <a:cxn ang="0">
                  <a:pos x="10" y="16"/>
                </a:cxn>
                <a:cxn ang="0">
                  <a:pos x="8" y="19"/>
                </a:cxn>
                <a:cxn ang="0">
                  <a:pos x="12" y="25"/>
                </a:cxn>
                <a:cxn ang="0">
                  <a:pos x="15" y="26"/>
                </a:cxn>
                <a:cxn ang="0">
                  <a:pos x="15" y="62"/>
                </a:cxn>
                <a:cxn ang="0">
                  <a:pos x="15" y="71"/>
                </a:cxn>
                <a:cxn ang="0">
                  <a:pos x="74" y="69"/>
                </a:cxn>
                <a:cxn ang="0">
                  <a:pos x="75" y="74"/>
                </a:cxn>
                <a:cxn ang="0">
                  <a:pos x="73" y="78"/>
                </a:cxn>
                <a:cxn ang="0">
                  <a:pos x="82" y="77"/>
                </a:cxn>
                <a:cxn ang="0">
                  <a:pos x="83" y="74"/>
                </a:cxn>
                <a:cxn ang="0">
                  <a:pos x="83" y="71"/>
                </a:cxn>
                <a:cxn ang="0">
                  <a:pos x="85" y="68"/>
                </a:cxn>
                <a:cxn ang="0">
                  <a:pos x="86" y="66"/>
                </a:cxn>
                <a:cxn ang="0">
                  <a:pos x="88" y="66"/>
                </a:cxn>
                <a:cxn ang="0">
                  <a:pos x="89" y="60"/>
                </a:cxn>
                <a:cxn ang="0">
                  <a:pos x="88" y="60"/>
                </a:cxn>
                <a:cxn ang="0">
                  <a:pos x="86" y="60"/>
                </a:cxn>
                <a:cxn ang="0">
                  <a:pos x="84" y="56"/>
                </a:cxn>
                <a:cxn ang="0">
                  <a:pos x="83" y="50"/>
                </a:cxn>
                <a:cxn ang="0">
                  <a:pos x="80" y="47"/>
                </a:cxn>
                <a:cxn ang="0">
                  <a:pos x="77" y="45"/>
                </a:cxn>
                <a:cxn ang="0">
                  <a:pos x="72" y="42"/>
                </a:cxn>
                <a:cxn ang="0">
                  <a:pos x="71" y="37"/>
                </a:cxn>
                <a:cxn ang="0">
                  <a:pos x="73" y="30"/>
                </a:cxn>
                <a:cxn ang="0">
                  <a:pos x="71" y="28"/>
                </a:cxn>
                <a:cxn ang="0">
                  <a:pos x="66" y="28"/>
                </a:cxn>
                <a:cxn ang="0">
                  <a:pos x="65" y="23"/>
                </a:cxn>
                <a:cxn ang="0">
                  <a:pos x="57" y="15"/>
                </a:cxn>
                <a:cxn ang="0">
                  <a:pos x="54" y="7"/>
                </a:cxn>
                <a:cxn ang="0">
                  <a:pos x="56" y="4"/>
                </a:cxn>
                <a:cxn ang="0">
                  <a:pos x="52" y="0"/>
                </a:cxn>
                <a:cxn ang="0">
                  <a:pos x="0" y="1"/>
                </a:cxn>
              </a:cxnLst>
              <a:rect l="0" t="0" r="r" b="b"/>
              <a:pathLst>
                <a:path w="89" h="78">
                  <a:moveTo>
                    <a:pt x="0" y="1"/>
                  </a:moveTo>
                  <a:lnTo>
                    <a:pt x="5" y="11"/>
                  </a:lnTo>
                  <a:lnTo>
                    <a:pt x="8" y="14"/>
                  </a:lnTo>
                  <a:lnTo>
                    <a:pt x="10" y="13"/>
                  </a:lnTo>
                  <a:lnTo>
                    <a:pt x="11" y="15"/>
                  </a:lnTo>
                  <a:lnTo>
                    <a:pt x="11" y="16"/>
                  </a:lnTo>
                  <a:lnTo>
                    <a:pt x="10" y="16"/>
                  </a:lnTo>
                  <a:lnTo>
                    <a:pt x="8" y="19"/>
                  </a:lnTo>
                  <a:lnTo>
                    <a:pt x="12" y="25"/>
                  </a:lnTo>
                  <a:lnTo>
                    <a:pt x="15" y="26"/>
                  </a:lnTo>
                  <a:lnTo>
                    <a:pt x="15" y="62"/>
                  </a:lnTo>
                  <a:lnTo>
                    <a:pt x="15" y="71"/>
                  </a:lnTo>
                  <a:lnTo>
                    <a:pt x="74" y="69"/>
                  </a:lnTo>
                  <a:lnTo>
                    <a:pt x="75" y="74"/>
                  </a:lnTo>
                  <a:lnTo>
                    <a:pt x="73" y="78"/>
                  </a:lnTo>
                  <a:lnTo>
                    <a:pt x="82" y="77"/>
                  </a:lnTo>
                  <a:lnTo>
                    <a:pt x="83" y="74"/>
                  </a:lnTo>
                  <a:lnTo>
                    <a:pt x="83" y="71"/>
                  </a:lnTo>
                  <a:lnTo>
                    <a:pt x="85" y="68"/>
                  </a:lnTo>
                  <a:lnTo>
                    <a:pt x="86" y="66"/>
                  </a:lnTo>
                  <a:lnTo>
                    <a:pt x="88" y="66"/>
                  </a:lnTo>
                  <a:lnTo>
                    <a:pt x="89" y="60"/>
                  </a:lnTo>
                  <a:lnTo>
                    <a:pt x="88" y="60"/>
                  </a:lnTo>
                  <a:lnTo>
                    <a:pt x="86" y="60"/>
                  </a:lnTo>
                  <a:lnTo>
                    <a:pt x="84" y="56"/>
                  </a:lnTo>
                  <a:lnTo>
                    <a:pt x="83" y="50"/>
                  </a:lnTo>
                  <a:lnTo>
                    <a:pt x="80" y="47"/>
                  </a:lnTo>
                  <a:lnTo>
                    <a:pt x="77" y="45"/>
                  </a:lnTo>
                  <a:lnTo>
                    <a:pt x="72" y="42"/>
                  </a:lnTo>
                  <a:lnTo>
                    <a:pt x="71" y="37"/>
                  </a:lnTo>
                  <a:lnTo>
                    <a:pt x="73" y="30"/>
                  </a:lnTo>
                  <a:lnTo>
                    <a:pt x="71" y="28"/>
                  </a:lnTo>
                  <a:lnTo>
                    <a:pt x="66" y="28"/>
                  </a:lnTo>
                  <a:lnTo>
                    <a:pt x="65" y="23"/>
                  </a:lnTo>
                  <a:lnTo>
                    <a:pt x="57" y="15"/>
                  </a:lnTo>
                  <a:lnTo>
                    <a:pt x="54" y="7"/>
                  </a:lnTo>
                  <a:lnTo>
                    <a:pt x="56" y="4"/>
                  </a:lnTo>
                  <a:lnTo>
                    <a:pt x="52" y="0"/>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8" name="Freeform 32">
              <a:extLst>
                <a:ext uri="{FF2B5EF4-FFF2-40B4-BE49-F238E27FC236}">
                  <a16:creationId xmlns:a16="http://schemas.microsoft.com/office/drawing/2014/main" id="{710906A8-104C-BDA1-29E8-95C88D0532BC}"/>
                </a:ext>
              </a:extLst>
            </p:cNvPr>
            <p:cNvSpPr>
              <a:spLocks/>
            </p:cNvSpPr>
            <p:nvPr/>
          </p:nvSpPr>
          <p:spPr bwMode="auto">
            <a:xfrm>
              <a:off x="2381250" y="1806575"/>
              <a:ext cx="1304925" cy="828675"/>
            </a:xfrm>
            <a:custGeom>
              <a:avLst/>
              <a:gdLst/>
              <a:ahLst/>
              <a:cxnLst>
                <a:cxn ang="0">
                  <a:pos x="0" y="16"/>
                </a:cxn>
                <a:cxn ang="0">
                  <a:pos x="3" y="22"/>
                </a:cxn>
                <a:cxn ang="0">
                  <a:pos x="3" y="26"/>
                </a:cxn>
                <a:cxn ang="0">
                  <a:pos x="2" y="26"/>
                </a:cxn>
                <a:cxn ang="0">
                  <a:pos x="6" y="30"/>
                </a:cxn>
                <a:cxn ang="0">
                  <a:pos x="10" y="41"/>
                </a:cxn>
                <a:cxn ang="0">
                  <a:pos x="12" y="40"/>
                </a:cxn>
                <a:cxn ang="0">
                  <a:pos x="12" y="42"/>
                </a:cxn>
                <a:cxn ang="0">
                  <a:pos x="14" y="42"/>
                </a:cxn>
                <a:cxn ang="0">
                  <a:pos x="15" y="43"/>
                </a:cxn>
                <a:cxn ang="0">
                  <a:pos x="12" y="50"/>
                </a:cxn>
                <a:cxn ang="0">
                  <a:pos x="12" y="55"/>
                </a:cxn>
                <a:cxn ang="0">
                  <a:pos x="9" y="60"/>
                </a:cxn>
                <a:cxn ang="0">
                  <a:pos x="11" y="62"/>
                </a:cxn>
                <a:cxn ang="0">
                  <a:pos x="16" y="59"/>
                </a:cxn>
                <a:cxn ang="0">
                  <a:pos x="21" y="75"/>
                </a:cxn>
                <a:cxn ang="0">
                  <a:pos x="23" y="76"/>
                </a:cxn>
                <a:cxn ang="0">
                  <a:pos x="24" y="81"/>
                </a:cxn>
                <a:cxn ang="0">
                  <a:pos x="25" y="83"/>
                </a:cxn>
                <a:cxn ang="0">
                  <a:pos x="27" y="81"/>
                </a:cxn>
                <a:cxn ang="0">
                  <a:pos x="31" y="83"/>
                </a:cxn>
                <a:cxn ang="0">
                  <a:pos x="33" y="81"/>
                </a:cxn>
                <a:cxn ang="0">
                  <a:pos x="40" y="83"/>
                </a:cxn>
                <a:cxn ang="0">
                  <a:pos x="42" y="83"/>
                </a:cxn>
                <a:cxn ang="0">
                  <a:pos x="44" y="80"/>
                </a:cxn>
                <a:cxn ang="0">
                  <a:pos x="47" y="85"/>
                </a:cxn>
                <a:cxn ang="0">
                  <a:pos x="48" y="77"/>
                </a:cxn>
                <a:cxn ang="0">
                  <a:pos x="85" y="82"/>
                </a:cxn>
                <a:cxn ang="0">
                  <a:pos x="131" y="87"/>
                </a:cxn>
                <a:cxn ang="0">
                  <a:pos x="133" y="71"/>
                </a:cxn>
                <a:cxn ang="0">
                  <a:pos x="137" y="20"/>
                </a:cxn>
                <a:cxn ang="0">
                  <a:pos x="77" y="13"/>
                </a:cxn>
                <a:cxn ang="0">
                  <a:pos x="47" y="8"/>
                </a:cxn>
                <a:cxn ang="0">
                  <a:pos x="4" y="0"/>
                </a:cxn>
                <a:cxn ang="0">
                  <a:pos x="0" y="16"/>
                </a:cxn>
              </a:cxnLst>
              <a:rect l="0" t="0" r="r" b="b"/>
              <a:pathLst>
                <a:path w="137" h="87">
                  <a:moveTo>
                    <a:pt x="0" y="16"/>
                  </a:moveTo>
                  <a:lnTo>
                    <a:pt x="3" y="22"/>
                  </a:lnTo>
                  <a:lnTo>
                    <a:pt x="3" y="26"/>
                  </a:lnTo>
                  <a:lnTo>
                    <a:pt x="2" y="26"/>
                  </a:lnTo>
                  <a:lnTo>
                    <a:pt x="6" y="30"/>
                  </a:lnTo>
                  <a:lnTo>
                    <a:pt x="10" y="41"/>
                  </a:lnTo>
                  <a:lnTo>
                    <a:pt x="12" y="40"/>
                  </a:lnTo>
                  <a:lnTo>
                    <a:pt x="12" y="42"/>
                  </a:lnTo>
                  <a:lnTo>
                    <a:pt x="14" y="42"/>
                  </a:lnTo>
                  <a:lnTo>
                    <a:pt x="15" y="43"/>
                  </a:lnTo>
                  <a:lnTo>
                    <a:pt x="12" y="50"/>
                  </a:lnTo>
                  <a:lnTo>
                    <a:pt x="12" y="55"/>
                  </a:lnTo>
                  <a:lnTo>
                    <a:pt x="9" y="60"/>
                  </a:lnTo>
                  <a:lnTo>
                    <a:pt x="11" y="62"/>
                  </a:lnTo>
                  <a:lnTo>
                    <a:pt x="16" y="59"/>
                  </a:lnTo>
                  <a:lnTo>
                    <a:pt x="21" y="75"/>
                  </a:lnTo>
                  <a:lnTo>
                    <a:pt x="23" y="76"/>
                  </a:lnTo>
                  <a:lnTo>
                    <a:pt x="24" y="81"/>
                  </a:lnTo>
                  <a:lnTo>
                    <a:pt x="25" y="83"/>
                  </a:lnTo>
                  <a:lnTo>
                    <a:pt x="27" y="81"/>
                  </a:lnTo>
                  <a:lnTo>
                    <a:pt x="31" y="83"/>
                  </a:lnTo>
                  <a:lnTo>
                    <a:pt x="33" y="81"/>
                  </a:lnTo>
                  <a:lnTo>
                    <a:pt x="40" y="83"/>
                  </a:lnTo>
                  <a:lnTo>
                    <a:pt x="42" y="83"/>
                  </a:lnTo>
                  <a:lnTo>
                    <a:pt x="44" y="80"/>
                  </a:lnTo>
                  <a:lnTo>
                    <a:pt x="47" y="85"/>
                  </a:lnTo>
                  <a:lnTo>
                    <a:pt x="48" y="77"/>
                  </a:lnTo>
                  <a:lnTo>
                    <a:pt x="85" y="82"/>
                  </a:lnTo>
                  <a:lnTo>
                    <a:pt x="131" y="87"/>
                  </a:lnTo>
                  <a:lnTo>
                    <a:pt x="133" y="71"/>
                  </a:lnTo>
                  <a:lnTo>
                    <a:pt x="137" y="20"/>
                  </a:lnTo>
                  <a:lnTo>
                    <a:pt x="77" y="13"/>
                  </a:lnTo>
                  <a:lnTo>
                    <a:pt x="47" y="8"/>
                  </a:lnTo>
                  <a:lnTo>
                    <a:pt x="4" y="0"/>
                  </a:lnTo>
                  <a:lnTo>
                    <a:pt x="0" y="1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49" name="Freeform 33">
              <a:extLst>
                <a:ext uri="{FF2B5EF4-FFF2-40B4-BE49-F238E27FC236}">
                  <a16:creationId xmlns:a16="http://schemas.microsoft.com/office/drawing/2014/main" id="{9097FC78-9FAC-EC23-347A-4A99FB819178}"/>
                </a:ext>
              </a:extLst>
            </p:cNvPr>
            <p:cNvSpPr>
              <a:spLocks/>
            </p:cNvSpPr>
            <p:nvPr/>
          </p:nvSpPr>
          <p:spPr bwMode="auto">
            <a:xfrm>
              <a:off x="3571875" y="2959100"/>
              <a:ext cx="1047750" cy="523875"/>
            </a:xfrm>
            <a:custGeom>
              <a:avLst/>
              <a:gdLst/>
              <a:ahLst/>
              <a:cxnLst>
                <a:cxn ang="0">
                  <a:pos x="0" y="34"/>
                </a:cxn>
                <a:cxn ang="0">
                  <a:pos x="3" y="0"/>
                </a:cxn>
                <a:cxn ang="0">
                  <a:pos x="71" y="4"/>
                </a:cxn>
                <a:cxn ang="0">
                  <a:pos x="76" y="7"/>
                </a:cxn>
                <a:cxn ang="0">
                  <a:pos x="84" y="7"/>
                </a:cxn>
                <a:cxn ang="0">
                  <a:pos x="88" y="8"/>
                </a:cxn>
                <a:cxn ang="0">
                  <a:pos x="92" y="10"/>
                </a:cxn>
                <a:cxn ang="0">
                  <a:pos x="94" y="13"/>
                </a:cxn>
                <a:cxn ang="0">
                  <a:pos x="97" y="14"/>
                </a:cxn>
                <a:cxn ang="0">
                  <a:pos x="101" y="24"/>
                </a:cxn>
                <a:cxn ang="0">
                  <a:pos x="101" y="27"/>
                </a:cxn>
                <a:cxn ang="0">
                  <a:pos x="103" y="32"/>
                </a:cxn>
                <a:cxn ang="0">
                  <a:pos x="104" y="40"/>
                </a:cxn>
                <a:cxn ang="0">
                  <a:pos x="104" y="43"/>
                </a:cxn>
                <a:cxn ang="0">
                  <a:pos x="105" y="45"/>
                </a:cxn>
                <a:cxn ang="0">
                  <a:pos x="110" y="55"/>
                </a:cxn>
                <a:cxn ang="0">
                  <a:pos x="61" y="55"/>
                </a:cxn>
                <a:cxn ang="0">
                  <a:pos x="24" y="53"/>
                </a:cxn>
                <a:cxn ang="0">
                  <a:pos x="25" y="36"/>
                </a:cxn>
                <a:cxn ang="0">
                  <a:pos x="0" y="34"/>
                </a:cxn>
              </a:cxnLst>
              <a:rect l="0" t="0" r="r" b="b"/>
              <a:pathLst>
                <a:path w="110" h="55">
                  <a:moveTo>
                    <a:pt x="0" y="34"/>
                  </a:moveTo>
                  <a:lnTo>
                    <a:pt x="3" y="0"/>
                  </a:lnTo>
                  <a:lnTo>
                    <a:pt x="71" y="4"/>
                  </a:lnTo>
                  <a:lnTo>
                    <a:pt x="76" y="7"/>
                  </a:lnTo>
                  <a:lnTo>
                    <a:pt x="84" y="7"/>
                  </a:lnTo>
                  <a:lnTo>
                    <a:pt x="88" y="8"/>
                  </a:lnTo>
                  <a:lnTo>
                    <a:pt x="92" y="10"/>
                  </a:lnTo>
                  <a:lnTo>
                    <a:pt x="94" y="13"/>
                  </a:lnTo>
                  <a:lnTo>
                    <a:pt x="97" y="14"/>
                  </a:lnTo>
                  <a:lnTo>
                    <a:pt x="101" y="24"/>
                  </a:lnTo>
                  <a:lnTo>
                    <a:pt x="101" y="27"/>
                  </a:lnTo>
                  <a:lnTo>
                    <a:pt x="103" y="32"/>
                  </a:lnTo>
                  <a:lnTo>
                    <a:pt x="104" y="40"/>
                  </a:lnTo>
                  <a:lnTo>
                    <a:pt x="104" y="43"/>
                  </a:lnTo>
                  <a:lnTo>
                    <a:pt x="105" y="45"/>
                  </a:lnTo>
                  <a:lnTo>
                    <a:pt x="110" y="55"/>
                  </a:lnTo>
                  <a:lnTo>
                    <a:pt x="61" y="55"/>
                  </a:lnTo>
                  <a:lnTo>
                    <a:pt x="24" y="53"/>
                  </a:lnTo>
                  <a:lnTo>
                    <a:pt x="25" y="36"/>
                  </a:lnTo>
                  <a:lnTo>
                    <a:pt x="0" y="3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0" name="Freeform 34">
              <a:extLst>
                <a:ext uri="{FF2B5EF4-FFF2-40B4-BE49-F238E27FC236}">
                  <a16:creationId xmlns:a16="http://schemas.microsoft.com/office/drawing/2014/main" id="{7BDF7204-A5AB-2DAD-3558-42D66F9C4A18}"/>
                </a:ext>
              </a:extLst>
            </p:cNvPr>
            <p:cNvSpPr>
              <a:spLocks/>
            </p:cNvSpPr>
            <p:nvPr/>
          </p:nvSpPr>
          <p:spPr bwMode="auto">
            <a:xfrm>
              <a:off x="1600200" y="2787650"/>
              <a:ext cx="809625" cy="1257300"/>
            </a:xfrm>
            <a:custGeom>
              <a:avLst/>
              <a:gdLst/>
              <a:ahLst/>
              <a:cxnLst>
                <a:cxn ang="0">
                  <a:pos x="0" y="49"/>
                </a:cxn>
                <a:cxn ang="0">
                  <a:pos x="4" y="56"/>
                </a:cxn>
                <a:cxn ang="0">
                  <a:pos x="54" y="132"/>
                </a:cxn>
                <a:cxn ang="0">
                  <a:pos x="56" y="114"/>
                </a:cxn>
                <a:cxn ang="0">
                  <a:pos x="59" y="113"/>
                </a:cxn>
                <a:cxn ang="0">
                  <a:pos x="64" y="116"/>
                </a:cxn>
                <a:cxn ang="0">
                  <a:pos x="69" y="101"/>
                </a:cxn>
                <a:cxn ang="0">
                  <a:pos x="85" y="17"/>
                </a:cxn>
                <a:cxn ang="0">
                  <a:pos x="49" y="9"/>
                </a:cxn>
                <a:cxn ang="0">
                  <a:pos x="13" y="0"/>
                </a:cxn>
                <a:cxn ang="0">
                  <a:pos x="0" y="49"/>
                </a:cxn>
              </a:cxnLst>
              <a:rect l="0" t="0" r="r" b="b"/>
              <a:pathLst>
                <a:path w="85" h="132">
                  <a:moveTo>
                    <a:pt x="0" y="49"/>
                  </a:moveTo>
                  <a:lnTo>
                    <a:pt x="4" y="56"/>
                  </a:lnTo>
                  <a:lnTo>
                    <a:pt x="54" y="132"/>
                  </a:lnTo>
                  <a:lnTo>
                    <a:pt x="56" y="114"/>
                  </a:lnTo>
                  <a:lnTo>
                    <a:pt x="59" y="113"/>
                  </a:lnTo>
                  <a:lnTo>
                    <a:pt x="64" y="116"/>
                  </a:lnTo>
                  <a:lnTo>
                    <a:pt x="69" y="101"/>
                  </a:lnTo>
                  <a:lnTo>
                    <a:pt x="85" y="17"/>
                  </a:lnTo>
                  <a:lnTo>
                    <a:pt x="49" y="9"/>
                  </a:lnTo>
                  <a:lnTo>
                    <a:pt x="13" y="0"/>
                  </a:lnTo>
                  <a:lnTo>
                    <a:pt x="0" y="4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1" name="Freeform 35">
              <a:extLst>
                <a:ext uri="{FF2B5EF4-FFF2-40B4-BE49-F238E27FC236}">
                  <a16:creationId xmlns:a16="http://schemas.microsoft.com/office/drawing/2014/main" id="{F318D580-D13A-8547-201E-1EEA7D000AB6}"/>
                </a:ext>
              </a:extLst>
            </p:cNvPr>
            <p:cNvSpPr>
              <a:spLocks/>
            </p:cNvSpPr>
            <p:nvPr/>
          </p:nvSpPr>
          <p:spPr bwMode="auto">
            <a:xfrm>
              <a:off x="7267575" y="2273300"/>
              <a:ext cx="209550" cy="447675"/>
            </a:xfrm>
            <a:custGeom>
              <a:avLst/>
              <a:gdLst/>
              <a:ahLst/>
              <a:cxnLst>
                <a:cxn ang="0">
                  <a:pos x="0" y="32"/>
                </a:cxn>
                <a:cxn ang="0">
                  <a:pos x="1" y="22"/>
                </a:cxn>
                <a:cxn ang="0">
                  <a:pos x="4" y="17"/>
                </a:cxn>
                <a:cxn ang="0">
                  <a:pos x="4" y="6"/>
                </a:cxn>
                <a:cxn ang="0">
                  <a:pos x="4" y="3"/>
                </a:cxn>
                <a:cxn ang="0">
                  <a:pos x="8" y="0"/>
                </a:cxn>
                <a:cxn ang="0">
                  <a:pos x="17" y="29"/>
                </a:cxn>
                <a:cxn ang="0">
                  <a:pos x="21" y="36"/>
                </a:cxn>
                <a:cxn ang="0">
                  <a:pos x="22" y="37"/>
                </a:cxn>
                <a:cxn ang="0">
                  <a:pos x="21" y="40"/>
                </a:cxn>
                <a:cxn ang="0">
                  <a:pos x="17" y="43"/>
                </a:cxn>
                <a:cxn ang="0">
                  <a:pos x="2" y="47"/>
                </a:cxn>
                <a:cxn ang="0">
                  <a:pos x="0" y="32"/>
                </a:cxn>
              </a:cxnLst>
              <a:rect l="0" t="0" r="r" b="b"/>
              <a:pathLst>
                <a:path w="22" h="47">
                  <a:moveTo>
                    <a:pt x="0" y="32"/>
                  </a:moveTo>
                  <a:lnTo>
                    <a:pt x="1" y="22"/>
                  </a:lnTo>
                  <a:lnTo>
                    <a:pt x="4" y="17"/>
                  </a:lnTo>
                  <a:lnTo>
                    <a:pt x="4" y="6"/>
                  </a:lnTo>
                  <a:lnTo>
                    <a:pt x="4" y="3"/>
                  </a:lnTo>
                  <a:lnTo>
                    <a:pt x="8" y="0"/>
                  </a:lnTo>
                  <a:lnTo>
                    <a:pt x="17" y="29"/>
                  </a:lnTo>
                  <a:lnTo>
                    <a:pt x="21" y="36"/>
                  </a:lnTo>
                  <a:lnTo>
                    <a:pt x="22" y="37"/>
                  </a:lnTo>
                  <a:lnTo>
                    <a:pt x="21" y="40"/>
                  </a:lnTo>
                  <a:lnTo>
                    <a:pt x="17" y="43"/>
                  </a:lnTo>
                  <a:lnTo>
                    <a:pt x="2" y="47"/>
                  </a:lnTo>
                  <a:lnTo>
                    <a:pt x="0" y="3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2" name="Freeform 36">
              <a:extLst>
                <a:ext uri="{FF2B5EF4-FFF2-40B4-BE49-F238E27FC236}">
                  <a16:creationId xmlns:a16="http://schemas.microsoft.com/office/drawing/2014/main" id="{9399F841-7704-333C-F202-276C5456ED43}"/>
                </a:ext>
              </a:extLst>
            </p:cNvPr>
            <p:cNvSpPr>
              <a:spLocks/>
            </p:cNvSpPr>
            <p:nvPr/>
          </p:nvSpPr>
          <p:spPr bwMode="auto">
            <a:xfrm>
              <a:off x="7038975" y="2997200"/>
              <a:ext cx="171450" cy="390525"/>
            </a:xfrm>
            <a:custGeom>
              <a:avLst/>
              <a:gdLst/>
              <a:ahLst/>
              <a:cxnLst>
                <a:cxn ang="0">
                  <a:pos x="0" y="30"/>
                </a:cxn>
                <a:cxn ang="0">
                  <a:pos x="1" y="28"/>
                </a:cxn>
                <a:cxn ang="0">
                  <a:pos x="4" y="26"/>
                </a:cxn>
                <a:cxn ang="0">
                  <a:pos x="6" y="22"/>
                </a:cxn>
                <a:cxn ang="0">
                  <a:pos x="8" y="20"/>
                </a:cxn>
                <a:cxn ang="0">
                  <a:pos x="1" y="14"/>
                </a:cxn>
                <a:cxn ang="0">
                  <a:pos x="0" y="8"/>
                </a:cxn>
                <a:cxn ang="0">
                  <a:pos x="4" y="0"/>
                </a:cxn>
                <a:cxn ang="0">
                  <a:pos x="15" y="4"/>
                </a:cxn>
                <a:cxn ang="0">
                  <a:pos x="16" y="5"/>
                </a:cxn>
                <a:cxn ang="0">
                  <a:pos x="14" y="10"/>
                </a:cxn>
                <a:cxn ang="0">
                  <a:pos x="13" y="11"/>
                </a:cxn>
                <a:cxn ang="0">
                  <a:pos x="13" y="13"/>
                </a:cxn>
                <a:cxn ang="0">
                  <a:pos x="14" y="14"/>
                </a:cxn>
                <a:cxn ang="0">
                  <a:pos x="15" y="14"/>
                </a:cxn>
                <a:cxn ang="0">
                  <a:pos x="16" y="14"/>
                </a:cxn>
                <a:cxn ang="0">
                  <a:pos x="16" y="13"/>
                </a:cxn>
                <a:cxn ang="0">
                  <a:pos x="17" y="13"/>
                </a:cxn>
                <a:cxn ang="0">
                  <a:pos x="18" y="16"/>
                </a:cxn>
                <a:cxn ang="0">
                  <a:pos x="18" y="25"/>
                </a:cxn>
                <a:cxn ang="0">
                  <a:pos x="18" y="22"/>
                </a:cxn>
                <a:cxn ang="0">
                  <a:pos x="17" y="20"/>
                </a:cxn>
                <a:cxn ang="0">
                  <a:pos x="17" y="21"/>
                </a:cxn>
                <a:cxn ang="0">
                  <a:pos x="17" y="23"/>
                </a:cxn>
                <a:cxn ang="0">
                  <a:pos x="17" y="25"/>
                </a:cxn>
                <a:cxn ang="0">
                  <a:pos x="17" y="27"/>
                </a:cxn>
                <a:cxn ang="0">
                  <a:pos x="16" y="29"/>
                </a:cxn>
                <a:cxn ang="0">
                  <a:pos x="15" y="29"/>
                </a:cxn>
                <a:cxn ang="0">
                  <a:pos x="15" y="31"/>
                </a:cxn>
                <a:cxn ang="0">
                  <a:pos x="14" y="34"/>
                </a:cxn>
                <a:cxn ang="0">
                  <a:pos x="11" y="41"/>
                </a:cxn>
                <a:cxn ang="0">
                  <a:pos x="10" y="41"/>
                </a:cxn>
                <a:cxn ang="0">
                  <a:pos x="10" y="38"/>
                </a:cxn>
                <a:cxn ang="0">
                  <a:pos x="10" y="37"/>
                </a:cxn>
                <a:cxn ang="0">
                  <a:pos x="7" y="37"/>
                </a:cxn>
                <a:cxn ang="0">
                  <a:pos x="2" y="35"/>
                </a:cxn>
                <a:cxn ang="0">
                  <a:pos x="1" y="34"/>
                </a:cxn>
                <a:cxn ang="0">
                  <a:pos x="0" y="30"/>
                </a:cxn>
              </a:cxnLst>
              <a:rect l="0" t="0" r="r" b="b"/>
              <a:pathLst>
                <a:path w="18" h="41">
                  <a:moveTo>
                    <a:pt x="0" y="30"/>
                  </a:moveTo>
                  <a:lnTo>
                    <a:pt x="1" y="28"/>
                  </a:lnTo>
                  <a:lnTo>
                    <a:pt x="4" y="26"/>
                  </a:lnTo>
                  <a:lnTo>
                    <a:pt x="6" y="22"/>
                  </a:lnTo>
                  <a:lnTo>
                    <a:pt x="8" y="20"/>
                  </a:lnTo>
                  <a:lnTo>
                    <a:pt x="1" y="14"/>
                  </a:lnTo>
                  <a:lnTo>
                    <a:pt x="0" y="8"/>
                  </a:lnTo>
                  <a:lnTo>
                    <a:pt x="4" y="0"/>
                  </a:lnTo>
                  <a:lnTo>
                    <a:pt x="15" y="4"/>
                  </a:lnTo>
                  <a:lnTo>
                    <a:pt x="16" y="5"/>
                  </a:lnTo>
                  <a:lnTo>
                    <a:pt x="14" y="10"/>
                  </a:lnTo>
                  <a:lnTo>
                    <a:pt x="13" y="11"/>
                  </a:lnTo>
                  <a:lnTo>
                    <a:pt x="13" y="13"/>
                  </a:lnTo>
                  <a:lnTo>
                    <a:pt x="14" y="14"/>
                  </a:lnTo>
                  <a:lnTo>
                    <a:pt x="15" y="14"/>
                  </a:lnTo>
                  <a:lnTo>
                    <a:pt x="16" y="14"/>
                  </a:lnTo>
                  <a:lnTo>
                    <a:pt x="16" y="13"/>
                  </a:lnTo>
                  <a:lnTo>
                    <a:pt x="17" y="13"/>
                  </a:lnTo>
                  <a:lnTo>
                    <a:pt x="18" y="16"/>
                  </a:lnTo>
                  <a:lnTo>
                    <a:pt x="18" y="25"/>
                  </a:lnTo>
                  <a:lnTo>
                    <a:pt x="18" y="22"/>
                  </a:lnTo>
                  <a:lnTo>
                    <a:pt x="17" y="20"/>
                  </a:lnTo>
                  <a:lnTo>
                    <a:pt x="17" y="21"/>
                  </a:lnTo>
                  <a:lnTo>
                    <a:pt x="17" y="23"/>
                  </a:lnTo>
                  <a:lnTo>
                    <a:pt x="17" y="25"/>
                  </a:lnTo>
                  <a:lnTo>
                    <a:pt x="17" y="27"/>
                  </a:lnTo>
                  <a:lnTo>
                    <a:pt x="16" y="29"/>
                  </a:lnTo>
                  <a:lnTo>
                    <a:pt x="15" y="29"/>
                  </a:lnTo>
                  <a:lnTo>
                    <a:pt x="15" y="31"/>
                  </a:lnTo>
                  <a:lnTo>
                    <a:pt x="14" y="34"/>
                  </a:lnTo>
                  <a:lnTo>
                    <a:pt x="11" y="41"/>
                  </a:lnTo>
                  <a:lnTo>
                    <a:pt x="10" y="41"/>
                  </a:lnTo>
                  <a:lnTo>
                    <a:pt x="10" y="38"/>
                  </a:lnTo>
                  <a:lnTo>
                    <a:pt x="10" y="37"/>
                  </a:lnTo>
                  <a:lnTo>
                    <a:pt x="7" y="37"/>
                  </a:lnTo>
                  <a:lnTo>
                    <a:pt x="2" y="35"/>
                  </a:lnTo>
                  <a:lnTo>
                    <a:pt x="1" y="34"/>
                  </a:lnTo>
                  <a:lnTo>
                    <a:pt x="0" y="3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3" name="Freeform 37">
              <a:extLst>
                <a:ext uri="{FF2B5EF4-FFF2-40B4-BE49-F238E27FC236}">
                  <a16:creationId xmlns:a16="http://schemas.microsoft.com/office/drawing/2014/main" id="{20AF5B46-CB56-8548-D894-F5C02AA4501F}"/>
                </a:ext>
              </a:extLst>
            </p:cNvPr>
            <p:cNvSpPr>
              <a:spLocks/>
            </p:cNvSpPr>
            <p:nvPr/>
          </p:nvSpPr>
          <p:spPr bwMode="auto">
            <a:xfrm>
              <a:off x="2752725" y="3854450"/>
              <a:ext cx="895350" cy="914400"/>
            </a:xfrm>
            <a:custGeom>
              <a:avLst/>
              <a:gdLst/>
              <a:ahLst/>
              <a:cxnLst>
                <a:cxn ang="0">
                  <a:pos x="0" y="95"/>
                </a:cxn>
                <a:cxn ang="0">
                  <a:pos x="12" y="96"/>
                </a:cxn>
                <a:cxn ang="0">
                  <a:pos x="13" y="89"/>
                </a:cxn>
                <a:cxn ang="0">
                  <a:pos x="37" y="92"/>
                </a:cxn>
                <a:cxn ang="0">
                  <a:pos x="35" y="89"/>
                </a:cxn>
                <a:cxn ang="0">
                  <a:pos x="39" y="89"/>
                </a:cxn>
                <a:cxn ang="0">
                  <a:pos x="86" y="93"/>
                </a:cxn>
                <a:cxn ang="0">
                  <a:pos x="93" y="18"/>
                </a:cxn>
                <a:cxn ang="0">
                  <a:pos x="94" y="9"/>
                </a:cxn>
                <a:cxn ang="0">
                  <a:pos x="54" y="5"/>
                </a:cxn>
                <a:cxn ang="0">
                  <a:pos x="14" y="0"/>
                </a:cxn>
                <a:cxn ang="0">
                  <a:pos x="0" y="95"/>
                </a:cxn>
              </a:cxnLst>
              <a:rect l="0" t="0" r="r" b="b"/>
              <a:pathLst>
                <a:path w="94" h="96">
                  <a:moveTo>
                    <a:pt x="0" y="95"/>
                  </a:moveTo>
                  <a:lnTo>
                    <a:pt x="12" y="96"/>
                  </a:lnTo>
                  <a:lnTo>
                    <a:pt x="13" y="89"/>
                  </a:lnTo>
                  <a:lnTo>
                    <a:pt x="37" y="92"/>
                  </a:lnTo>
                  <a:lnTo>
                    <a:pt x="35" y="89"/>
                  </a:lnTo>
                  <a:lnTo>
                    <a:pt x="39" y="89"/>
                  </a:lnTo>
                  <a:lnTo>
                    <a:pt x="86" y="93"/>
                  </a:lnTo>
                  <a:lnTo>
                    <a:pt x="93" y="18"/>
                  </a:lnTo>
                  <a:lnTo>
                    <a:pt x="94" y="9"/>
                  </a:lnTo>
                  <a:lnTo>
                    <a:pt x="54" y="5"/>
                  </a:lnTo>
                  <a:lnTo>
                    <a:pt x="14" y="0"/>
                  </a:lnTo>
                  <a:lnTo>
                    <a:pt x="0" y="95"/>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4" name="Freeform 38">
              <a:extLst>
                <a:ext uri="{FF2B5EF4-FFF2-40B4-BE49-F238E27FC236}">
                  <a16:creationId xmlns:a16="http://schemas.microsoft.com/office/drawing/2014/main" id="{6CC7A000-595C-B706-2B5D-A6EA47982C27}"/>
                </a:ext>
              </a:extLst>
            </p:cNvPr>
            <p:cNvSpPr>
              <a:spLocks/>
            </p:cNvSpPr>
            <p:nvPr/>
          </p:nvSpPr>
          <p:spPr bwMode="auto">
            <a:xfrm>
              <a:off x="6457950" y="2387600"/>
              <a:ext cx="752475" cy="676275"/>
            </a:xfrm>
            <a:custGeom>
              <a:avLst/>
              <a:gdLst/>
              <a:ahLst/>
              <a:cxnLst>
                <a:cxn ang="0">
                  <a:pos x="0" y="61"/>
                </a:cxn>
                <a:cxn ang="0">
                  <a:pos x="3" y="65"/>
                </a:cxn>
                <a:cxn ang="0">
                  <a:pos x="54" y="55"/>
                </a:cxn>
                <a:cxn ang="0">
                  <a:pos x="58" y="57"/>
                </a:cxn>
                <a:cxn ang="0">
                  <a:pos x="60" y="61"/>
                </a:cxn>
                <a:cxn ang="0">
                  <a:pos x="65" y="64"/>
                </a:cxn>
                <a:cxn ang="0">
                  <a:pos x="76" y="68"/>
                </a:cxn>
                <a:cxn ang="0">
                  <a:pos x="77" y="69"/>
                </a:cxn>
                <a:cxn ang="0">
                  <a:pos x="77" y="71"/>
                </a:cxn>
                <a:cxn ang="0">
                  <a:pos x="78" y="70"/>
                </a:cxn>
                <a:cxn ang="0">
                  <a:pos x="79" y="66"/>
                </a:cxn>
                <a:cxn ang="0">
                  <a:pos x="79" y="61"/>
                </a:cxn>
                <a:cxn ang="0">
                  <a:pos x="77" y="49"/>
                </a:cxn>
                <a:cxn ang="0">
                  <a:pos x="77" y="37"/>
                </a:cxn>
                <a:cxn ang="0">
                  <a:pos x="75" y="28"/>
                </a:cxn>
                <a:cxn ang="0">
                  <a:pos x="72" y="20"/>
                </a:cxn>
                <a:cxn ang="0">
                  <a:pos x="71" y="12"/>
                </a:cxn>
                <a:cxn ang="0">
                  <a:pos x="68" y="0"/>
                </a:cxn>
                <a:cxn ang="0">
                  <a:pos x="52" y="4"/>
                </a:cxn>
                <a:cxn ang="0">
                  <a:pos x="51" y="4"/>
                </a:cxn>
                <a:cxn ang="0">
                  <a:pos x="46" y="8"/>
                </a:cxn>
                <a:cxn ang="0">
                  <a:pos x="41" y="14"/>
                </a:cxn>
                <a:cxn ang="0">
                  <a:pos x="41" y="17"/>
                </a:cxn>
                <a:cxn ang="0">
                  <a:pos x="39" y="19"/>
                </a:cxn>
                <a:cxn ang="0">
                  <a:pos x="35" y="23"/>
                </a:cxn>
                <a:cxn ang="0">
                  <a:pos x="37" y="25"/>
                </a:cxn>
                <a:cxn ang="0">
                  <a:pos x="37" y="23"/>
                </a:cxn>
                <a:cxn ang="0">
                  <a:pos x="38" y="24"/>
                </a:cxn>
                <a:cxn ang="0">
                  <a:pos x="38" y="25"/>
                </a:cxn>
                <a:cxn ang="0">
                  <a:pos x="39" y="25"/>
                </a:cxn>
                <a:cxn ang="0">
                  <a:pos x="38" y="26"/>
                </a:cxn>
                <a:cxn ang="0">
                  <a:pos x="37" y="26"/>
                </a:cxn>
                <a:cxn ang="0">
                  <a:pos x="37" y="27"/>
                </a:cxn>
                <a:cxn ang="0">
                  <a:pos x="39" y="29"/>
                </a:cxn>
                <a:cxn ang="0">
                  <a:pos x="39" y="31"/>
                </a:cxn>
                <a:cxn ang="0">
                  <a:pos x="36" y="33"/>
                </a:cxn>
                <a:cxn ang="0">
                  <a:pos x="34" y="36"/>
                </a:cxn>
                <a:cxn ang="0">
                  <a:pos x="31" y="38"/>
                </a:cxn>
                <a:cxn ang="0">
                  <a:pos x="26" y="39"/>
                </a:cxn>
                <a:cxn ang="0">
                  <a:pos x="24" y="40"/>
                </a:cxn>
                <a:cxn ang="0">
                  <a:pos x="21" y="39"/>
                </a:cxn>
                <a:cxn ang="0">
                  <a:pos x="13" y="40"/>
                </a:cxn>
                <a:cxn ang="0">
                  <a:pos x="6" y="42"/>
                </a:cxn>
                <a:cxn ang="0">
                  <a:pos x="7" y="45"/>
                </a:cxn>
                <a:cxn ang="0">
                  <a:pos x="6" y="46"/>
                </a:cxn>
                <a:cxn ang="0">
                  <a:pos x="7" y="46"/>
                </a:cxn>
                <a:cxn ang="0">
                  <a:pos x="8" y="48"/>
                </a:cxn>
                <a:cxn ang="0">
                  <a:pos x="9" y="48"/>
                </a:cxn>
                <a:cxn ang="0">
                  <a:pos x="10" y="50"/>
                </a:cxn>
                <a:cxn ang="0">
                  <a:pos x="10" y="51"/>
                </a:cxn>
                <a:cxn ang="0">
                  <a:pos x="8" y="52"/>
                </a:cxn>
                <a:cxn ang="0">
                  <a:pos x="7" y="54"/>
                </a:cxn>
                <a:cxn ang="0">
                  <a:pos x="0" y="61"/>
                </a:cxn>
              </a:cxnLst>
              <a:rect l="0" t="0" r="r" b="b"/>
              <a:pathLst>
                <a:path w="79" h="71">
                  <a:moveTo>
                    <a:pt x="0" y="61"/>
                  </a:moveTo>
                  <a:lnTo>
                    <a:pt x="3" y="65"/>
                  </a:lnTo>
                  <a:lnTo>
                    <a:pt x="54" y="55"/>
                  </a:lnTo>
                  <a:lnTo>
                    <a:pt x="58" y="57"/>
                  </a:lnTo>
                  <a:lnTo>
                    <a:pt x="60" y="61"/>
                  </a:lnTo>
                  <a:lnTo>
                    <a:pt x="65" y="64"/>
                  </a:lnTo>
                  <a:lnTo>
                    <a:pt x="76" y="68"/>
                  </a:lnTo>
                  <a:lnTo>
                    <a:pt x="77" y="69"/>
                  </a:lnTo>
                  <a:lnTo>
                    <a:pt x="77" y="71"/>
                  </a:lnTo>
                  <a:lnTo>
                    <a:pt x="78" y="70"/>
                  </a:lnTo>
                  <a:lnTo>
                    <a:pt x="79" y="66"/>
                  </a:lnTo>
                  <a:lnTo>
                    <a:pt x="79" y="61"/>
                  </a:lnTo>
                  <a:lnTo>
                    <a:pt x="77" y="49"/>
                  </a:lnTo>
                  <a:lnTo>
                    <a:pt x="77" y="37"/>
                  </a:lnTo>
                  <a:lnTo>
                    <a:pt x="75" y="28"/>
                  </a:lnTo>
                  <a:lnTo>
                    <a:pt x="72" y="20"/>
                  </a:lnTo>
                  <a:lnTo>
                    <a:pt x="71" y="12"/>
                  </a:lnTo>
                  <a:lnTo>
                    <a:pt x="68" y="0"/>
                  </a:lnTo>
                  <a:lnTo>
                    <a:pt x="52" y="4"/>
                  </a:lnTo>
                  <a:lnTo>
                    <a:pt x="51" y="4"/>
                  </a:lnTo>
                  <a:lnTo>
                    <a:pt x="46" y="8"/>
                  </a:lnTo>
                  <a:lnTo>
                    <a:pt x="41" y="14"/>
                  </a:lnTo>
                  <a:lnTo>
                    <a:pt x="41" y="17"/>
                  </a:lnTo>
                  <a:lnTo>
                    <a:pt x="39" y="19"/>
                  </a:lnTo>
                  <a:lnTo>
                    <a:pt x="35" y="23"/>
                  </a:lnTo>
                  <a:lnTo>
                    <a:pt x="37" y="25"/>
                  </a:lnTo>
                  <a:lnTo>
                    <a:pt x="37" y="23"/>
                  </a:lnTo>
                  <a:lnTo>
                    <a:pt x="38" y="24"/>
                  </a:lnTo>
                  <a:lnTo>
                    <a:pt x="38" y="25"/>
                  </a:lnTo>
                  <a:lnTo>
                    <a:pt x="39" y="25"/>
                  </a:lnTo>
                  <a:lnTo>
                    <a:pt x="38" y="26"/>
                  </a:lnTo>
                  <a:lnTo>
                    <a:pt x="37" y="26"/>
                  </a:lnTo>
                  <a:lnTo>
                    <a:pt x="37" y="27"/>
                  </a:lnTo>
                  <a:lnTo>
                    <a:pt x="39" y="29"/>
                  </a:lnTo>
                  <a:lnTo>
                    <a:pt x="39" y="31"/>
                  </a:lnTo>
                  <a:lnTo>
                    <a:pt x="36" y="33"/>
                  </a:lnTo>
                  <a:lnTo>
                    <a:pt x="34" y="36"/>
                  </a:lnTo>
                  <a:lnTo>
                    <a:pt x="31" y="38"/>
                  </a:lnTo>
                  <a:lnTo>
                    <a:pt x="26" y="39"/>
                  </a:lnTo>
                  <a:lnTo>
                    <a:pt x="24" y="40"/>
                  </a:lnTo>
                  <a:lnTo>
                    <a:pt x="21" y="39"/>
                  </a:lnTo>
                  <a:lnTo>
                    <a:pt x="13" y="40"/>
                  </a:lnTo>
                  <a:lnTo>
                    <a:pt x="6" y="42"/>
                  </a:lnTo>
                  <a:lnTo>
                    <a:pt x="7" y="45"/>
                  </a:lnTo>
                  <a:lnTo>
                    <a:pt x="6" y="46"/>
                  </a:lnTo>
                  <a:lnTo>
                    <a:pt x="7" y="46"/>
                  </a:lnTo>
                  <a:lnTo>
                    <a:pt x="8" y="48"/>
                  </a:lnTo>
                  <a:lnTo>
                    <a:pt x="9" y="48"/>
                  </a:lnTo>
                  <a:lnTo>
                    <a:pt x="10" y="50"/>
                  </a:lnTo>
                  <a:lnTo>
                    <a:pt x="10" y="51"/>
                  </a:lnTo>
                  <a:lnTo>
                    <a:pt x="8" y="52"/>
                  </a:lnTo>
                  <a:lnTo>
                    <a:pt x="7" y="54"/>
                  </a:lnTo>
                  <a:lnTo>
                    <a:pt x="0" y="6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5" name="Freeform 39">
              <a:extLst>
                <a:ext uri="{FF2B5EF4-FFF2-40B4-BE49-F238E27FC236}">
                  <a16:creationId xmlns:a16="http://schemas.microsoft.com/office/drawing/2014/main" id="{14CC0AD1-7AD0-539E-9DB9-6422D8C8DE15}"/>
                </a:ext>
              </a:extLst>
            </p:cNvPr>
            <p:cNvSpPr>
              <a:spLocks/>
            </p:cNvSpPr>
            <p:nvPr/>
          </p:nvSpPr>
          <p:spPr bwMode="auto">
            <a:xfrm>
              <a:off x="7162800" y="3092450"/>
              <a:ext cx="19050" cy="28575"/>
            </a:xfrm>
            <a:custGeom>
              <a:avLst/>
              <a:gdLst/>
              <a:ahLst/>
              <a:cxnLst>
                <a:cxn ang="0">
                  <a:pos x="0" y="3"/>
                </a:cxn>
                <a:cxn ang="0">
                  <a:pos x="0" y="1"/>
                </a:cxn>
                <a:cxn ang="0">
                  <a:pos x="1" y="0"/>
                </a:cxn>
                <a:cxn ang="0">
                  <a:pos x="2" y="0"/>
                </a:cxn>
                <a:cxn ang="0">
                  <a:pos x="1" y="3"/>
                </a:cxn>
                <a:cxn ang="0">
                  <a:pos x="0" y="3"/>
                </a:cxn>
              </a:cxnLst>
              <a:rect l="0" t="0" r="r" b="b"/>
              <a:pathLst>
                <a:path w="2" h="3">
                  <a:moveTo>
                    <a:pt x="0" y="3"/>
                  </a:moveTo>
                  <a:lnTo>
                    <a:pt x="0" y="1"/>
                  </a:lnTo>
                  <a:lnTo>
                    <a:pt x="1" y="0"/>
                  </a:lnTo>
                  <a:lnTo>
                    <a:pt x="2" y="0"/>
                  </a:lnTo>
                  <a:lnTo>
                    <a:pt x="1" y="3"/>
                  </a:lnTo>
                  <a:lnTo>
                    <a:pt x="0" y="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6" name="Freeform 40">
              <a:extLst>
                <a:ext uri="{FF2B5EF4-FFF2-40B4-BE49-F238E27FC236}">
                  <a16:creationId xmlns:a16="http://schemas.microsoft.com/office/drawing/2014/main" id="{5564AF38-0F85-58BF-1AB8-8474A9615CDD}"/>
                </a:ext>
              </a:extLst>
            </p:cNvPr>
            <p:cNvSpPr>
              <a:spLocks/>
            </p:cNvSpPr>
            <p:nvPr/>
          </p:nvSpPr>
          <p:spPr bwMode="auto">
            <a:xfrm>
              <a:off x="7181850" y="2959100"/>
              <a:ext cx="238125" cy="142875"/>
            </a:xfrm>
            <a:custGeom>
              <a:avLst/>
              <a:gdLst/>
              <a:ahLst/>
              <a:cxnLst>
                <a:cxn ang="0">
                  <a:pos x="0" y="14"/>
                </a:cxn>
                <a:cxn ang="0">
                  <a:pos x="1" y="15"/>
                </a:cxn>
                <a:cxn ang="0">
                  <a:pos x="1" y="15"/>
                </a:cxn>
                <a:cxn ang="0">
                  <a:pos x="2" y="14"/>
                </a:cxn>
                <a:cxn ang="0">
                  <a:pos x="3" y="13"/>
                </a:cxn>
                <a:cxn ang="0">
                  <a:pos x="4" y="14"/>
                </a:cxn>
                <a:cxn ang="0">
                  <a:pos x="2" y="15"/>
                </a:cxn>
                <a:cxn ang="0">
                  <a:pos x="5" y="14"/>
                </a:cxn>
                <a:cxn ang="0">
                  <a:pos x="5" y="14"/>
                </a:cxn>
                <a:cxn ang="0">
                  <a:pos x="8" y="12"/>
                </a:cxn>
                <a:cxn ang="0">
                  <a:pos x="11" y="10"/>
                </a:cxn>
                <a:cxn ang="0">
                  <a:pos x="14" y="9"/>
                </a:cxn>
                <a:cxn ang="0">
                  <a:pos x="17" y="7"/>
                </a:cxn>
                <a:cxn ang="0">
                  <a:pos x="16" y="7"/>
                </a:cxn>
                <a:cxn ang="0">
                  <a:pos x="11" y="11"/>
                </a:cxn>
                <a:cxn ang="0">
                  <a:pos x="11" y="12"/>
                </a:cxn>
                <a:cxn ang="0">
                  <a:pos x="11" y="12"/>
                </a:cxn>
                <a:cxn ang="0">
                  <a:pos x="13" y="11"/>
                </a:cxn>
                <a:cxn ang="0">
                  <a:pos x="20" y="5"/>
                </a:cxn>
                <a:cxn ang="0">
                  <a:pos x="21" y="4"/>
                </a:cxn>
                <a:cxn ang="0">
                  <a:pos x="25" y="1"/>
                </a:cxn>
                <a:cxn ang="0">
                  <a:pos x="25" y="0"/>
                </a:cxn>
                <a:cxn ang="0">
                  <a:pos x="25" y="0"/>
                </a:cxn>
                <a:cxn ang="0">
                  <a:pos x="23" y="2"/>
                </a:cxn>
                <a:cxn ang="0">
                  <a:pos x="22" y="2"/>
                </a:cxn>
                <a:cxn ang="0">
                  <a:pos x="20" y="3"/>
                </a:cxn>
                <a:cxn ang="0">
                  <a:pos x="20" y="3"/>
                </a:cxn>
                <a:cxn ang="0">
                  <a:pos x="18" y="6"/>
                </a:cxn>
                <a:cxn ang="0">
                  <a:pos x="18" y="5"/>
                </a:cxn>
                <a:cxn ang="0">
                  <a:pos x="16" y="5"/>
                </a:cxn>
                <a:cxn ang="0">
                  <a:pos x="19" y="3"/>
                </a:cxn>
                <a:cxn ang="0">
                  <a:pos x="19" y="2"/>
                </a:cxn>
                <a:cxn ang="0">
                  <a:pos x="20" y="0"/>
                </a:cxn>
                <a:cxn ang="0">
                  <a:pos x="19" y="0"/>
                </a:cxn>
                <a:cxn ang="0">
                  <a:pos x="16" y="4"/>
                </a:cxn>
                <a:cxn ang="0">
                  <a:pos x="12" y="6"/>
                </a:cxn>
                <a:cxn ang="0">
                  <a:pos x="10" y="6"/>
                </a:cxn>
                <a:cxn ang="0">
                  <a:pos x="10" y="7"/>
                </a:cxn>
                <a:cxn ang="0">
                  <a:pos x="7" y="8"/>
                </a:cxn>
                <a:cxn ang="0">
                  <a:pos x="6" y="7"/>
                </a:cxn>
                <a:cxn ang="0">
                  <a:pos x="6" y="8"/>
                </a:cxn>
                <a:cxn ang="0">
                  <a:pos x="5" y="8"/>
                </a:cxn>
                <a:cxn ang="0">
                  <a:pos x="5" y="9"/>
                </a:cxn>
                <a:cxn ang="0">
                  <a:pos x="4" y="10"/>
                </a:cxn>
                <a:cxn ang="0">
                  <a:pos x="4" y="10"/>
                </a:cxn>
                <a:cxn ang="0">
                  <a:pos x="3" y="11"/>
                </a:cxn>
                <a:cxn ang="0">
                  <a:pos x="1" y="12"/>
                </a:cxn>
                <a:cxn ang="0">
                  <a:pos x="1" y="12"/>
                </a:cxn>
                <a:cxn ang="0">
                  <a:pos x="0" y="14"/>
                </a:cxn>
              </a:cxnLst>
              <a:rect l="0" t="0" r="r" b="b"/>
              <a:pathLst>
                <a:path w="25" h="15">
                  <a:moveTo>
                    <a:pt x="0" y="14"/>
                  </a:moveTo>
                  <a:lnTo>
                    <a:pt x="1" y="15"/>
                  </a:lnTo>
                  <a:lnTo>
                    <a:pt x="1" y="15"/>
                  </a:lnTo>
                  <a:lnTo>
                    <a:pt x="2" y="14"/>
                  </a:lnTo>
                  <a:lnTo>
                    <a:pt x="3" y="13"/>
                  </a:lnTo>
                  <a:lnTo>
                    <a:pt x="4" y="14"/>
                  </a:lnTo>
                  <a:lnTo>
                    <a:pt x="2" y="15"/>
                  </a:lnTo>
                  <a:lnTo>
                    <a:pt x="5" y="14"/>
                  </a:lnTo>
                  <a:lnTo>
                    <a:pt x="5" y="14"/>
                  </a:lnTo>
                  <a:lnTo>
                    <a:pt x="8" y="12"/>
                  </a:lnTo>
                  <a:lnTo>
                    <a:pt x="11" y="10"/>
                  </a:lnTo>
                  <a:lnTo>
                    <a:pt x="14" y="9"/>
                  </a:lnTo>
                  <a:lnTo>
                    <a:pt x="17" y="7"/>
                  </a:lnTo>
                  <a:lnTo>
                    <a:pt x="16" y="7"/>
                  </a:lnTo>
                  <a:lnTo>
                    <a:pt x="11" y="11"/>
                  </a:lnTo>
                  <a:lnTo>
                    <a:pt x="11" y="12"/>
                  </a:lnTo>
                  <a:lnTo>
                    <a:pt x="11" y="12"/>
                  </a:lnTo>
                  <a:lnTo>
                    <a:pt x="13" y="11"/>
                  </a:lnTo>
                  <a:lnTo>
                    <a:pt x="20" y="5"/>
                  </a:lnTo>
                  <a:lnTo>
                    <a:pt x="21" y="4"/>
                  </a:lnTo>
                  <a:lnTo>
                    <a:pt x="25" y="1"/>
                  </a:lnTo>
                  <a:lnTo>
                    <a:pt x="25" y="0"/>
                  </a:lnTo>
                  <a:lnTo>
                    <a:pt x="25" y="0"/>
                  </a:lnTo>
                  <a:lnTo>
                    <a:pt x="23" y="2"/>
                  </a:lnTo>
                  <a:lnTo>
                    <a:pt x="22" y="2"/>
                  </a:lnTo>
                  <a:lnTo>
                    <a:pt x="20" y="3"/>
                  </a:lnTo>
                  <a:lnTo>
                    <a:pt x="20" y="3"/>
                  </a:lnTo>
                  <a:lnTo>
                    <a:pt x="18" y="6"/>
                  </a:lnTo>
                  <a:lnTo>
                    <a:pt x="18" y="5"/>
                  </a:lnTo>
                  <a:lnTo>
                    <a:pt x="16" y="5"/>
                  </a:lnTo>
                  <a:lnTo>
                    <a:pt x="19" y="3"/>
                  </a:lnTo>
                  <a:lnTo>
                    <a:pt x="19" y="2"/>
                  </a:lnTo>
                  <a:lnTo>
                    <a:pt x="20" y="0"/>
                  </a:lnTo>
                  <a:lnTo>
                    <a:pt x="19" y="0"/>
                  </a:lnTo>
                  <a:lnTo>
                    <a:pt x="16" y="4"/>
                  </a:lnTo>
                  <a:lnTo>
                    <a:pt x="12" y="6"/>
                  </a:lnTo>
                  <a:lnTo>
                    <a:pt x="10" y="6"/>
                  </a:lnTo>
                  <a:lnTo>
                    <a:pt x="10" y="7"/>
                  </a:lnTo>
                  <a:lnTo>
                    <a:pt x="7" y="8"/>
                  </a:lnTo>
                  <a:lnTo>
                    <a:pt x="6" y="7"/>
                  </a:lnTo>
                  <a:lnTo>
                    <a:pt x="6" y="8"/>
                  </a:lnTo>
                  <a:lnTo>
                    <a:pt x="5" y="8"/>
                  </a:lnTo>
                  <a:lnTo>
                    <a:pt x="5" y="9"/>
                  </a:lnTo>
                  <a:lnTo>
                    <a:pt x="4" y="10"/>
                  </a:lnTo>
                  <a:lnTo>
                    <a:pt x="4" y="10"/>
                  </a:lnTo>
                  <a:lnTo>
                    <a:pt x="3" y="11"/>
                  </a:lnTo>
                  <a:lnTo>
                    <a:pt x="1" y="12"/>
                  </a:lnTo>
                  <a:lnTo>
                    <a:pt x="1" y="12"/>
                  </a:lnTo>
                  <a:lnTo>
                    <a:pt x="0" y="1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7" name="Freeform 41">
              <a:extLst>
                <a:ext uri="{FF2B5EF4-FFF2-40B4-BE49-F238E27FC236}">
                  <a16:creationId xmlns:a16="http://schemas.microsoft.com/office/drawing/2014/main" id="{087E564A-F065-EF7F-0CD7-ADC2ED1DBD91}"/>
                </a:ext>
              </a:extLst>
            </p:cNvPr>
            <p:cNvSpPr>
              <a:spLocks/>
            </p:cNvSpPr>
            <p:nvPr/>
          </p:nvSpPr>
          <p:spPr bwMode="auto">
            <a:xfrm>
              <a:off x="6067425" y="3797300"/>
              <a:ext cx="1085850" cy="485775"/>
            </a:xfrm>
            <a:custGeom>
              <a:avLst/>
              <a:gdLst/>
              <a:ahLst/>
              <a:cxnLst>
                <a:cxn ang="0">
                  <a:pos x="0" y="44"/>
                </a:cxn>
                <a:cxn ang="0">
                  <a:pos x="26" y="37"/>
                </a:cxn>
                <a:cxn ang="0">
                  <a:pos x="52" y="40"/>
                </a:cxn>
                <a:cxn ang="0">
                  <a:pos x="81" y="51"/>
                </a:cxn>
                <a:cxn ang="0">
                  <a:pos x="88" y="49"/>
                </a:cxn>
                <a:cxn ang="0">
                  <a:pos x="90" y="48"/>
                </a:cxn>
                <a:cxn ang="0">
                  <a:pos x="93" y="39"/>
                </a:cxn>
                <a:cxn ang="0">
                  <a:pos x="95" y="36"/>
                </a:cxn>
                <a:cxn ang="0">
                  <a:pos x="94" y="33"/>
                </a:cxn>
                <a:cxn ang="0">
                  <a:pos x="95" y="35"/>
                </a:cxn>
                <a:cxn ang="0">
                  <a:pos x="98" y="35"/>
                </a:cxn>
                <a:cxn ang="0">
                  <a:pos x="98" y="32"/>
                </a:cxn>
                <a:cxn ang="0">
                  <a:pos x="99" y="33"/>
                </a:cxn>
                <a:cxn ang="0">
                  <a:pos x="107" y="32"/>
                </a:cxn>
                <a:cxn ang="0">
                  <a:pos x="108" y="26"/>
                </a:cxn>
                <a:cxn ang="0">
                  <a:pos x="106" y="25"/>
                </a:cxn>
                <a:cxn ang="0">
                  <a:pos x="105" y="28"/>
                </a:cxn>
                <a:cxn ang="0">
                  <a:pos x="104" y="29"/>
                </a:cxn>
                <a:cxn ang="0">
                  <a:pos x="98" y="27"/>
                </a:cxn>
                <a:cxn ang="0">
                  <a:pos x="102" y="28"/>
                </a:cxn>
                <a:cxn ang="0">
                  <a:pos x="103" y="24"/>
                </a:cxn>
                <a:cxn ang="0">
                  <a:pos x="103" y="22"/>
                </a:cxn>
                <a:cxn ang="0">
                  <a:pos x="100" y="19"/>
                </a:cxn>
                <a:cxn ang="0">
                  <a:pos x="103" y="20"/>
                </a:cxn>
                <a:cxn ang="0">
                  <a:pos x="103" y="18"/>
                </a:cxn>
                <a:cxn ang="0">
                  <a:pos x="103" y="19"/>
                </a:cxn>
                <a:cxn ang="0">
                  <a:pos x="106" y="19"/>
                </a:cxn>
                <a:cxn ang="0">
                  <a:pos x="108" y="20"/>
                </a:cxn>
                <a:cxn ang="0">
                  <a:pos x="111" y="18"/>
                </a:cxn>
                <a:cxn ang="0">
                  <a:pos x="114" y="15"/>
                </a:cxn>
                <a:cxn ang="0">
                  <a:pos x="113" y="10"/>
                </a:cxn>
                <a:cxn ang="0">
                  <a:pos x="109" y="15"/>
                </a:cxn>
                <a:cxn ang="0">
                  <a:pos x="108" y="9"/>
                </a:cxn>
                <a:cxn ang="0">
                  <a:pos x="100" y="12"/>
                </a:cxn>
                <a:cxn ang="0">
                  <a:pos x="102" y="8"/>
                </a:cxn>
                <a:cxn ang="0">
                  <a:pos x="106" y="4"/>
                </a:cxn>
                <a:cxn ang="0">
                  <a:pos x="108" y="4"/>
                </a:cxn>
                <a:cxn ang="0">
                  <a:pos x="109" y="2"/>
                </a:cxn>
                <a:cxn ang="0">
                  <a:pos x="66" y="8"/>
                </a:cxn>
                <a:cxn ang="0">
                  <a:pos x="32" y="16"/>
                </a:cxn>
                <a:cxn ang="0">
                  <a:pos x="27" y="21"/>
                </a:cxn>
                <a:cxn ang="0">
                  <a:pos x="24" y="22"/>
                </a:cxn>
                <a:cxn ang="0">
                  <a:pos x="20" y="23"/>
                </a:cxn>
                <a:cxn ang="0">
                  <a:pos x="17" y="28"/>
                </a:cxn>
                <a:cxn ang="0">
                  <a:pos x="3" y="38"/>
                </a:cxn>
              </a:cxnLst>
              <a:rect l="0" t="0" r="r" b="b"/>
              <a:pathLst>
                <a:path w="114" h="51">
                  <a:moveTo>
                    <a:pt x="0" y="40"/>
                  </a:moveTo>
                  <a:lnTo>
                    <a:pt x="0" y="44"/>
                  </a:lnTo>
                  <a:lnTo>
                    <a:pt x="16" y="42"/>
                  </a:lnTo>
                  <a:lnTo>
                    <a:pt x="26" y="37"/>
                  </a:lnTo>
                  <a:lnTo>
                    <a:pt x="44" y="35"/>
                  </a:lnTo>
                  <a:lnTo>
                    <a:pt x="52" y="40"/>
                  </a:lnTo>
                  <a:lnTo>
                    <a:pt x="63" y="38"/>
                  </a:lnTo>
                  <a:lnTo>
                    <a:pt x="81" y="51"/>
                  </a:lnTo>
                  <a:lnTo>
                    <a:pt x="84" y="49"/>
                  </a:lnTo>
                  <a:lnTo>
                    <a:pt x="88" y="49"/>
                  </a:lnTo>
                  <a:lnTo>
                    <a:pt x="89" y="46"/>
                  </a:lnTo>
                  <a:lnTo>
                    <a:pt x="90" y="48"/>
                  </a:lnTo>
                  <a:lnTo>
                    <a:pt x="91" y="42"/>
                  </a:lnTo>
                  <a:lnTo>
                    <a:pt x="93" y="39"/>
                  </a:lnTo>
                  <a:lnTo>
                    <a:pt x="96" y="37"/>
                  </a:lnTo>
                  <a:lnTo>
                    <a:pt x="95" y="36"/>
                  </a:lnTo>
                  <a:lnTo>
                    <a:pt x="95" y="35"/>
                  </a:lnTo>
                  <a:lnTo>
                    <a:pt x="94" y="33"/>
                  </a:lnTo>
                  <a:lnTo>
                    <a:pt x="96" y="35"/>
                  </a:lnTo>
                  <a:lnTo>
                    <a:pt x="95" y="35"/>
                  </a:lnTo>
                  <a:lnTo>
                    <a:pt x="96" y="36"/>
                  </a:lnTo>
                  <a:lnTo>
                    <a:pt x="98" y="35"/>
                  </a:lnTo>
                  <a:lnTo>
                    <a:pt x="98" y="34"/>
                  </a:lnTo>
                  <a:lnTo>
                    <a:pt x="98" y="32"/>
                  </a:lnTo>
                  <a:lnTo>
                    <a:pt x="98" y="32"/>
                  </a:lnTo>
                  <a:lnTo>
                    <a:pt x="99" y="33"/>
                  </a:lnTo>
                  <a:lnTo>
                    <a:pt x="103" y="32"/>
                  </a:lnTo>
                  <a:lnTo>
                    <a:pt x="107" y="32"/>
                  </a:lnTo>
                  <a:lnTo>
                    <a:pt x="109" y="27"/>
                  </a:lnTo>
                  <a:lnTo>
                    <a:pt x="108" y="26"/>
                  </a:lnTo>
                  <a:lnTo>
                    <a:pt x="107" y="27"/>
                  </a:lnTo>
                  <a:lnTo>
                    <a:pt x="106" y="25"/>
                  </a:lnTo>
                  <a:lnTo>
                    <a:pt x="105" y="27"/>
                  </a:lnTo>
                  <a:lnTo>
                    <a:pt x="105" y="28"/>
                  </a:lnTo>
                  <a:lnTo>
                    <a:pt x="104" y="27"/>
                  </a:lnTo>
                  <a:lnTo>
                    <a:pt x="104" y="29"/>
                  </a:lnTo>
                  <a:lnTo>
                    <a:pt x="100" y="29"/>
                  </a:lnTo>
                  <a:lnTo>
                    <a:pt x="98" y="27"/>
                  </a:lnTo>
                  <a:lnTo>
                    <a:pt x="98" y="26"/>
                  </a:lnTo>
                  <a:lnTo>
                    <a:pt x="102" y="28"/>
                  </a:lnTo>
                  <a:lnTo>
                    <a:pt x="105" y="24"/>
                  </a:lnTo>
                  <a:lnTo>
                    <a:pt x="103" y="24"/>
                  </a:lnTo>
                  <a:lnTo>
                    <a:pt x="105" y="22"/>
                  </a:lnTo>
                  <a:lnTo>
                    <a:pt x="103" y="22"/>
                  </a:lnTo>
                  <a:lnTo>
                    <a:pt x="97" y="20"/>
                  </a:lnTo>
                  <a:lnTo>
                    <a:pt x="100" y="19"/>
                  </a:lnTo>
                  <a:lnTo>
                    <a:pt x="103" y="21"/>
                  </a:lnTo>
                  <a:lnTo>
                    <a:pt x="103" y="20"/>
                  </a:lnTo>
                  <a:lnTo>
                    <a:pt x="102" y="18"/>
                  </a:lnTo>
                  <a:lnTo>
                    <a:pt x="103" y="18"/>
                  </a:lnTo>
                  <a:lnTo>
                    <a:pt x="104" y="17"/>
                  </a:lnTo>
                  <a:lnTo>
                    <a:pt x="103" y="19"/>
                  </a:lnTo>
                  <a:lnTo>
                    <a:pt x="104" y="20"/>
                  </a:lnTo>
                  <a:lnTo>
                    <a:pt x="106" y="19"/>
                  </a:lnTo>
                  <a:lnTo>
                    <a:pt x="106" y="21"/>
                  </a:lnTo>
                  <a:lnTo>
                    <a:pt x="108" y="20"/>
                  </a:lnTo>
                  <a:lnTo>
                    <a:pt x="109" y="20"/>
                  </a:lnTo>
                  <a:lnTo>
                    <a:pt x="111" y="18"/>
                  </a:lnTo>
                  <a:lnTo>
                    <a:pt x="112" y="15"/>
                  </a:lnTo>
                  <a:lnTo>
                    <a:pt x="114" y="15"/>
                  </a:lnTo>
                  <a:lnTo>
                    <a:pt x="114" y="13"/>
                  </a:lnTo>
                  <a:lnTo>
                    <a:pt x="113" y="10"/>
                  </a:lnTo>
                  <a:lnTo>
                    <a:pt x="111" y="10"/>
                  </a:lnTo>
                  <a:lnTo>
                    <a:pt x="109" y="15"/>
                  </a:lnTo>
                  <a:lnTo>
                    <a:pt x="108" y="12"/>
                  </a:lnTo>
                  <a:lnTo>
                    <a:pt x="108" y="9"/>
                  </a:lnTo>
                  <a:lnTo>
                    <a:pt x="104" y="11"/>
                  </a:lnTo>
                  <a:lnTo>
                    <a:pt x="100" y="12"/>
                  </a:lnTo>
                  <a:lnTo>
                    <a:pt x="100" y="10"/>
                  </a:lnTo>
                  <a:lnTo>
                    <a:pt x="102" y="8"/>
                  </a:lnTo>
                  <a:lnTo>
                    <a:pt x="108" y="7"/>
                  </a:lnTo>
                  <a:lnTo>
                    <a:pt x="106" y="4"/>
                  </a:lnTo>
                  <a:lnTo>
                    <a:pt x="109" y="6"/>
                  </a:lnTo>
                  <a:lnTo>
                    <a:pt x="108" y="4"/>
                  </a:lnTo>
                  <a:lnTo>
                    <a:pt x="111" y="7"/>
                  </a:lnTo>
                  <a:lnTo>
                    <a:pt x="109" y="2"/>
                  </a:lnTo>
                  <a:lnTo>
                    <a:pt x="107" y="0"/>
                  </a:lnTo>
                  <a:lnTo>
                    <a:pt x="66" y="8"/>
                  </a:lnTo>
                  <a:lnTo>
                    <a:pt x="32" y="12"/>
                  </a:lnTo>
                  <a:lnTo>
                    <a:pt x="32" y="16"/>
                  </a:lnTo>
                  <a:lnTo>
                    <a:pt x="30" y="17"/>
                  </a:lnTo>
                  <a:lnTo>
                    <a:pt x="27" y="21"/>
                  </a:lnTo>
                  <a:lnTo>
                    <a:pt x="26" y="21"/>
                  </a:lnTo>
                  <a:lnTo>
                    <a:pt x="24" y="22"/>
                  </a:lnTo>
                  <a:lnTo>
                    <a:pt x="22" y="24"/>
                  </a:lnTo>
                  <a:lnTo>
                    <a:pt x="20" y="23"/>
                  </a:lnTo>
                  <a:lnTo>
                    <a:pt x="17" y="25"/>
                  </a:lnTo>
                  <a:lnTo>
                    <a:pt x="17" y="28"/>
                  </a:lnTo>
                  <a:lnTo>
                    <a:pt x="4" y="35"/>
                  </a:lnTo>
                  <a:lnTo>
                    <a:pt x="3" y="38"/>
                  </a:lnTo>
                  <a:lnTo>
                    <a:pt x="0" y="4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8" name="Freeform 42">
              <a:extLst>
                <a:ext uri="{FF2B5EF4-FFF2-40B4-BE49-F238E27FC236}">
                  <a16:creationId xmlns:a16="http://schemas.microsoft.com/office/drawing/2014/main" id="{8152214D-DD44-4CC1-33E3-BC454DD70356}"/>
                </a:ext>
              </a:extLst>
            </p:cNvPr>
            <p:cNvSpPr>
              <a:spLocks/>
            </p:cNvSpPr>
            <p:nvPr/>
          </p:nvSpPr>
          <p:spPr bwMode="auto">
            <a:xfrm>
              <a:off x="3648075" y="1997075"/>
              <a:ext cx="838200" cy="533400"/>
            </a:xfrm>
            <a:custGeom>
              <a:avLst/>
              <a:gdLst/>
              <a:ahLst/>
              <a:cxnLst>
                <a:cxn ang="0">
                  <a:pos x="0" y="51"/>
                </a:cxn>
                <a:cxn ang="0">
                  <a:pos x="4" y="0"/>
                </a:cxn>
                <a:cxn ang="0">
                  <a:pos x="48" y="3"/>
                </a:cxn>
                <a:cxn ang="0">
                  <a:pos x="81" y="4"/>
                </a:cxn>
                <a:cxn ang="0">
                  <a:pos x="82" y="18"/>
                </a:cxn>
                <a:cxn ang="0">
                  <a:pos x="85" y="30"/>
                </a:cxn>
                <a:cxn ang="0">
                  <a:pos x="85" y="44"/>
                </a:cxn>
                <a:cxn ang="0">
                  <a:pos x="88" y="56"/>
                </a:cxn>
                <a:cxn ang="0">
                  <a:pos x="41" y="54"/>
                </a:cxn>
                <a:cxn ang="0">
                  <a:pos x="0" y="51"/>
                </a:cxn>
              </a:cxnLst>
              <a:rect l="0" t="0" r="r" b="b"/>
              <a:pathLst>
                <a:path w="88" h="56">
                  <a:moveTo>
                    <a:pt x="0" y="51"/>
                  </a:moveTo>
                  <a:lnTo>
                    <a:pt x="4" y="0"/>
                  </a:lnTo>
                  <a:lnTo>
                    <a:pt x="48" y="3"/>
                  </a:lnTo>
                  <a:lnTo>
                    <a:pt x="81" y="4"/>
                  </a:lnTo>
                  <a:lnTo>
                    <a:pt x="82" y="18"/>
                  </a:lnTo>
                  <a:lnTo>
                    <a:pt x="85" y="30"/>
                  </a:lnTo>
                  <a:lnTo>
                    <a:pt x="85" y="44"/>
                  </a:lnTo>
                  <a:lnTo>
                    <a:pt x="88" y="56"/>
                  </a:lnTo>
                  <a:lnTo>
                    <a:pt x="41" y="54"/>
                  </a:lnTo>
                  <a:lnTo>
                    <a:pt x="0" y="5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59" name="Freeform 43">
              <a:extLst>
                <a:ext uri="{FF2B5EF4-FFF2-40B4-BE49-F238E27FC236}">
                  <a16:creationId xmlns:a16="http://schemas.microsoft.com/office/drawing/2014/main" id="{E7E632BC-17EF-C18B-9A8E-1F58424C6233}"/>
                </a:ext>
              </a:extLst>
            </p:cNvPr>
            <p:cNvSpPr>
              <a:spLocks/>
            </p:cNvSpPr>
            <p:nvPr/>
          </p:nvSpPr>
          <p:spPr bwMode="auto">
            <a:xfrm>
              <a:off x="5876925" y="3025775"/>
              <a:ext cx="533400" cy="609600"/>
            </a:xfrm>
            <a:custGeom>
              <a:avLst/>
              <a:gdLst/>
              <a:ahLst/>
              <a:cxnLst>
                <a:cxn ang="0">
                  <a:pos x="0" y="12"/>
                </a:cxn>
                <a:cxn ang="0">
                  <a:pos x="5" y="56"/>
                </a:cxn>
                <a:cxn ang="0">
                  <a:pos x="9" y="56"/>
                </a:cxn>
                <a:cxn ang="0">
                  <a:pos x="12" y="57"/>
                </a:cxn>
                <a:cxn ang="0">
                  <a:pos x="13" y="60"/>
                </a:cxn>
                <a:cxn ang="0">
                  <a:pos x="18" y="60"/>
                </a:cxn>
                <a:cxn ang="0">
                  <a:pos x="20" y="62"/>
                </a:cxn>
                <a:cxn ang="0">
                  <a:pos x="26" y="62"/>
                </a:cxn>
                <a:cxn ang="0">
                  <a:pos x="29" y="60"/>
                </a:cxn>
                <a:cxn ang="0">
                  <a:pos x="36" y="64"/>
                </a:cxn>
                <a:cxn ang="0">
                  <a:pos x="40" y="60"/>
                </a:cxn>
                <a:cxn ang="0">
                  <a:pos x="41" y="53"/>
                </a:cxn>
                <a:cxn ang="0">
                  <a:pos x="43" y="55"/>
                </a:cxn>
                <a:cxn ang="0">
                  <a:pos x="45" y="49"/>
                </a:cxn>
                <a:cxn ang="0">
                  <a:pos x="52" y="44"/>
                </a:cxn>
                <a:cxn ang="0">
                  <a:pos x="54" y="41"/>
                </a:cxn>
                <a:cxn ang="0">
                  <a:pos x="56" y="27"/>
                </a:cxn>
                <a:cxn ang="0">
                  <a:pos x="54" y="24"/>
                </a:cxn>
                <a:cxn ang="0">
                  <a:pos x="56" y="23"/>
                </a:cxn>
                <a:cxn ang="0">
                  <a:pos x="53" y="0"/>
                </a:cxn>
                <a:cxn ang="0">
                  <a:pos x="47" y="3"/>
                </a:cxn>
                <a:cxn ang="0">
                  <a:pos x="43" y="5"/>
                </a:cxn>
                <a:cxn ang="0">
                  <a:pos x="41" y="8"/>
                </a:cxn>
                <a:cxn ang="0">
                  <a:pos x="39" y="11"/>
                </a:cxn>
                <a:cxn ang="0">
                  <a:pos x="35" y="11"/>
                </a:cxn>
                <a:cxn ang="0">
                  <a:pos x="31" y="13"/>
                </a:cxn>
                <a:cxn ang="0">
                  <a:pos x="30" y="14"/>
                </a:cxn>
                <a:cxn ang="0">
                  <a:pos x="27" y="12"/>
                </a:cxn>
                <a:cxn ang="0">
                  <a:pos x="24" y="14"/>
                </a:cxn>
                <a:cxn ang="0">
                  <a:pos x="23" y="13"/>
                </a:cxn>
                <a:cxn ang="0">
                  <a:pos x="27" y="12"/>
                </a:cxn>
                <a:cxn ang="0">
                  <a:pos x="26" y="12"/>
                </a:cxn>
                <a:cxn ang="0">
                  <a:pos x="25" y="11"/>
                </a:cxn>
                <a:cxn ang="0">
                  <a:pos x="24" y="12"/>
                </a:cxn>
                <a:cxn ang="0">
                  <a:pos x="19" y="10"/>
                </a:cxn>
                <a:cxn ang="0">
                  <a:pos x="17" y="11"/>
                </a:cxn>
                <a:cxn ang="0">
                  <a:pos x="17" y="9"/>
                </a:cxn>
                <a:cxn ang="0">
                  <a:pos x="0" y="12"/>
                </a:cxn>
              </a:cxnLst>
              <a:rect l="0" t="0" r="r" b="b"/>
              <a:pathLst>
                <a:path w="56" h="64">
                  <a:moveTo>
                    <a:pt x="0" y="12"/>
                  </a:moveTo>
                  <a:lnTo>
                    <a:pt x="5" y="56"/>
                  </a:lnTo>
                  <a:lnTo>
                    <a:pt x="9" y="56"/>
                  </a:lnTo>
                  <a:lnTo>
                    <a:pt x="12" y="57"/>
                  </a:lnTo>
                  <a:lnTo>
                    <a:pt x="13" y="60"/>
                  </a:lnTo>
                  <a:lnTo>
                    <a:pt x="18" y="60"/>
                  </a:lnTo>
                  <a:lnTo>
                    <a:pt x="20" y="62"/>
                  </a:lnTo>
                  <a:lnTo>
                    <a:pt x="26" y="62"/>
                  </a:lnTo>
                  <a:lnTo>
                    <a:pt x="29" y="60"/>
                  </a:lnTo>
                  <a:lnTo>
                    <a:pt x="36" y="64"/>
                  </a:lnTo>
                  <a:lnTo>
                    <a:pt x="40" y="60"/>
                  </a:lnTo>
                  <a:lnTo>
                    <a:pt x="41" y="53"/>
                  </a:lnTo>
                  <a:lnTo>
                    <a:pt x="43" y="55"/>
                  </a:lnTo>
                  <a:lnTo>
                    <a:pt x="45" y="49"/>
                  </a:lnTo>
                  <a:lnTo>
                    <a:pt x="52" y="44"/>
                  </a:lnTo>
                  <a:lnTo>
                    <a:pt x="54" y="41"/>
                  </a:lnTo>
                  <a:lnTo>
                    <a:pt x="56" y="27"/>
                  </a:lnTo>
                  <a:lnTo>
                    <a:pt x="54" y="24"/>
                  </a:lnTo>
                  <a:lnTo>
                    <a:pt x="56" y="23"/>
                  </a:lnTo>
                  <a:lnTo>
                    <a:pt x="53" y="0"/>
                  </a:lnTo>
                  <a:lnTo>
                    <a:pt x="47" y="3"/>
                  </a:lnTo>
                  <a:lnTo>
                    <a:pt x="43" y="5"/>
                  </a:lnTo>
                  <a:lnTo>
                    <a:pt x="41" y="8"/>
                  </a:lnTo>
                  <a:lnTo>
                    <a:pt x="39" y="11"/>
                  </a:lnTo>
                  <a:lnTo>
                    <a:pt x="35" y="11"/>
                  </a:lnTo>
                  <a:lnTo>
                    <a:pt x="31" y="13"/>
                  </a:lnTo>
                  <a:lnTo>
                    <a:pt x="30" y="14"/>
                  </a:lnTo>
                  <a:lnTo>
                    <a:pt x="27" y="12"/>
                  </a:lnTo>
                  <a:lnTo>
                    <a:pt x="24" y="14"/>
                  </a:lnTo>
                  <a:lnTo>
                    <a:pt x="23" y="13"/>
                  </a:lnTo>
                  <a:lnTo>
                    <a:pt x="27" y="12"/>
                  </a:lnTo>
                  <a:lnTo>
                    <a:pt x="26" y="12"/>
                  </a:lnTo>
                  <a:lnTo>
                    <a:pt x="25" y="11"/>
                  </a:lnTo>
                  <a:lnTo>
                    <a:pt x="24" y="12"/>
                  </a:lnTo>
                  <a:lnTo>
                    <a:pt x="19" y="10"/>
                  </a:lnTo>
                  <a:lnTo>
                    <a:pt x="17" y="11"/>
                  </a:lnTo>
                  <a:lnTo>
                    <a:pt x="17" y="9"/>
                  </a:lnTo>
                  <a:lnTo>
                    <a:pt x="0" y="1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0" name="Freeform 44">
              <a:extLst>
                <a:ext uri="{FF2B5EF4-FFF2-40B4-BE49-F238E27FC236}">
                  <a16:creationId xmlns:a16="http://schemas.microsoft.com/office/drawing/2014/main" id="{9160C3A7-4B33-EE80-3F7F-2947CD788B90}"/>
                </a:ext>
              </a:extLst>
            </p:cNvPr>
            <p:cNvSpPr>
              <a:spLocks/>
            </p:cNvSpPr>
            <p:nvPr/>
          </p:nvSpPr>
          <p:spPr bwMode="auto">
            <a:xfrm>
              <a:off x="3638550" y="3940175"/>
              <a:ext cx="1104900" cy="571500"/>
            </a:xfrm>
            <a:custGeom>
              <a:avLst/>
              <a:gdLst/>
              <a:ahLst/>
              <a:cxnLst>
                <a:cxn ang="0">
                  <a:pos x="0" y="9"/>
                </a:cxn>
                <a:cxn ang="0">
                  <a:pos x="1" y="0"/>
                </a:cxn>
                <a:cxn ang="0">
                  <a:pos x="14" y="1"/>
                </a:cxn>
                <a:cxn ang="0">
                  <a:pos x="71" y="3"/>
                </a:cxn>
                <a:cxn ang="0">
                  <a:pos x="113" y="3"/>
                </a:cxn>
                <a:cxn ang="0">
                  <a:pos x="113" y="12"/>
                </a:cxn>
                <a:cxn ang="0">
                  <a:pos x="116" y="31"/>
                </a:cxn>
                <a:cxn ang="0">
                  <a:pos x="115" y="60"/>
                </a:cxn>
                <a:cxn ang="0">
                  <a:pos x="112" y="59"/>
                </a:cxn>
                <a:cxn ang="0">
                  <a:pos x="106" y="55"/>
                </a:cxn>
                <a:cxn ang="0">
                  <a:pos x="104" y="56"/>
                </a:cxn>
                <a:cxn ang="0">
                  <a:pos x="96" y="57"/>
                </a:cxn>
                <a:cxn ang="0">
                  <a:pos x="89" y="59"/>
                </a:cxn>
                <a:cxn ang="0">
                  <a:pos x="86" y="57"/>
                </a:cxn>
                <a:cxn ang="0">
                  <a:pos x="82" y="57"/>
                </a:cxn>
                <a:cxn ang="0">
                  <a:pos x="82" y="55"/>
                </a:cxn>
                <a:cxn ang="0">
                  <a:pos x="79" y="57"/>
                </a:cxn>
                <a:cxn ang="0">
                  <a:pos x="79" y="59"/>
                </a:cxn>
                <a:cxn ang="0">
                  <a:pos x="78" y="56"/>
                </a:cxn>
                <a:cxn ang="0">
                  <a:pos x="75" y="58"/>
                </a:cxn>
                <a:cxn ang="0">
                  <a:pos x="71" y="55"/>
                </a:cxn>
                <a:cxn ang="0">
                  <a:pos x="68" y="57"/>
                </a:cxn>
                <a:cxn ang="0">
                  <a:pos x="67" y="56"/>
                </a:cxn>
                <a:cxn ang="0">
                  <a:pos x="65" y="51"/>
                </a:cxn>
                <a:cxn ang="0">
                  <a:pos x="61" y="51"/>
                </a:cxn>
                <a:cxn ang="0">
                  <a:pos x="61" y="52"/>
                </a:cxn>
                <a:cxn ang="0">
                  <a:pos x="58" y="51"/>
                </a:cxn>
                <a:cxn ang="0">
                  <a:pos x="56" y="52"/>
                </a:cxn>
                <a:cxn ang="0">
                  <a:pos x="54" y="50"/>
                </a:cxn>
                <a:cxn ang="0">
                  <a:pos x="50" y="50"/>
                </a:cxn>
                <a:cxn ang="0">
                  <a:pos x="50" y="48"/>
                </a:cxn>
                <a:cxn ang="0">
                  <a:pos x="48" y="46"/>
                </a:cxn>
                <a:cxn ang="0">
                  <a:pos x="47" y="47"/>
                </a:cxn>
                <a:cxn ang="0">
                  <a:pos x="43" y="47"/>
                </a:cxn>
                <a:cxn ang="0">
                  <a:pos x="39" y="44"/>
                </a:cxn>
                <a:cxn ang="0">
                  <a:pos x="41" y="11"/>
                </a:cxn>
                <a:cxn ang="0">
                  <a:pos x="0" y="9"/>
                </a:cxn>
              </a:cxnLst>
              <a:rect l="0" t="0" r="r" b="b"/>
              <a:pathLst>
                <a:path w="116" h="60">
                  <a:moveTo>
                    <a:pt x="0" y="9"/>
                  </a:moveTo>
                  <a:lnTo>
                    <a:pt x="1" y="0"/>
                  </a:lnTo>
                  <a:lnTo>
                    <a:pt x="14" y="1"/>
                  </a:lnTo>
                  <a:lnTo>
                    <a:pt x="71" y="3"/>
                  </a:lnTo>
                  <a:lnTo>
                    <a:pt x="113" y="3"/>
                  </a:lnTo>
                  <a:lnTo>
                    <a:pt x="113" y="12"/>
                  </a:lnTo>
                  <a:lnTo>
                    <a:pt x="116" y="31"/>
                  </a:lnTo>
                  <a:lnTo>
                    <a:pt x="115" y="60"/>
                  </a:lnTo>
                  <a:lnTo>
                    <a:pt x="112" y="59"/>
                  </a:lnTo>
                  <a:lnTo>
                    <a:pt x="106" y="55"/>
                  </a:lnTo>
                  <a:lnTo>
                    <a:pt x="104" y="56"/>
                  </a:lnTo>
                  <a:lnTo>
                    <a:pt x="96" y="57"/>
                  </a:lnTo>
                  <a:lnTo>
                    <a:pt x="89" y="59"/>
                  </a:lnTo>
                  <a:lnTo>
                    <a:pt x="86" y="57"/>
                  </a:lnTo>
                  <a:lnTo>
                    <a:pt x="82" y="57"/>
                  </a:lnTo>
                  <a:lnTo>
                    <a:pt x="82" y="55"/>
                  </a:lnTo>
                  <a:lnTo>
                    <a:pt x="79" y="57"/>
                  </a:lnTo>
                  <a:lnTo>
                    <a:pt x="79" y="59"/>
                  </a:lnTo>
                  <a:lnTo>
                    <a:pt x="78" y="56"/>
                  </a:lnTo>
                  <a:lnTo>
                    <a:pt x="75" y="58"/>
                  </a:lnTo>
                  <a:lnTo>
                    <a:pt x="71" y="55"/>
                  </a:lnTo>
                  <a:lnTo>
                    <a:pt x="68" y="57"/>
                  </a:lnTo>
                  <a:lnTo>
                    <a:pt x="67" y="56"/>
                  </a:lnTo>
                  <a:lnTo>
                    <a:pt x="65" y="51"/>
                  </a:lnTo>
                  <a:lnTo>
                    <a:pt x="61" y="51"/>
                  </a:lnTo>
                  <a:lnTo>
                    <a:pt x="61" y="52"/>
                  </a:lnTo>
                  <a:lnTo>
                    <a:pt x="58" y="51"/>
                  </a:lnTo>
                  <a:lnTo>
                    <a:pt x="56" y="52"/>
                  </a:lnTo>
                  <a:lnTo>
                    <a:pt x="54" y="50"/>
                  </a:lnTo>
                  <a:lnTo>
                    <a:pt x="50" y="50"/>
                  </a:lnTo>
                  <a:lnTo>
                    <a:pt x="50" y="48"/>
                  </a:lnTo>
                  <a:lnTo>
                    <a:pt x="48" y="46"/>
                  </a:lnTo>
                  <a:lnTo>
                    <a:pt x="47" y="47"/>
                  </a:lnTo>
                  <a:lnTo>
                    <a:pt x="43" y="47"/>
                  </a:lnTo>
                  <a:lnTo>
                    <a:pt x="39" y="44"/>
                  </a:lnTo>
                  <a:lnTo>
                    <a:pt x="41" y="11"/>
                  </a:lnTo>
                  <a:lnTo>
                    <a:pt x="0" y="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1" name="Freeform 45">
              <a:extLst>
                <a:ext uri="{FF2B5EF4-FFF2-40B4-BE49-F238E27FC236}">
                  <a16:creationId xmlns:a16="http://schemas.microsoft.com/office/drawing/2014/main" id="{DD056647-FEEB-66AA-726D-D72F672CFA6E}"/>
                </a:ext>
              </a:extLst>
            </p:cNvPr>
            <p:cNvSpPr>
              <a:spLocks/>
            </p:cNvSpPr>
            <p:nvPr/>
          </p:nvSpPr>
          <p:spPr bwMode="auto">
            <a:xfrm>
              <a:off x="1238250" y="2006600"/>
              <a:ext cx="1019175" cy="866775"/>
            </a:xfrm>
            <a:custGeom>
              <a:avLst/>
              <a:gdLst/>
              <a:ahLst/>
              <a:cxnLst>
                <a:cxn ang="0">
                  <a:pos x="0" y="68"/>
                </a:cxn>
                <a:cxn ang="0">
                  <a:pos x="2" y="52"/>
                </a:cxn>
                <a:cxn ang="0">
                  <a:pos x="10" y="38"/>
                </a:cxn>
                <a:cxn ang="0">
                  <a:pos x="23" y="0"/>
                </a:cxn>
                <a:cxn ang="0">
                  <a:pos x="30" y="2"/>
                </a:cxn>
                <a:cxn ang="0">
                  <a:pos x="30" y="4"/>
                </a:cxn>
                <a:cxn ang="0">
                  <a:pos x="32" y="4"/>
                </a:cxn>
                <a:cxn ang="0">
                  <a:pos x="36" y="11"/>
                </a:cxn>
                <a:cxn ang="0">
                  <a:pos x="35" y="13"/>
                </a:cxn>
                <a:cxn ang="0">
                  <a:pos x="40" y="17"/>
                </a:cxn>
                <a:cxn ang="0">
                  <a:pos x="49" y="17"/>
                </a:cxn>
                <a:cxn ang="0">
                  <a:pos x="56" y="20"/>
                </a:cxn>
                <a:cxn ang="0">
                  <a:pos x="59" y="19"/>
                </a:cxn>
                <a:cxn ang="0">
                  <a:pos x="80" y="20"/>
                </a:cxn>
                <a:cxn ang="0">
                  <a:pos x="103" y="25"/>
                </a:cxn>
                <a:cxn ang="0">
                  <a:pos x="104" y="28"/>
                </a:cxn>
                <a:cxn ang="0">
                  <a:pos x="107" y="33"/>
                </a:cxn>
                <a:cxn ang="0">
                  <a:pos x="103" y="38"/>
                </a:cxn>
                <a:cxn ang="0">
                  <a:pos x="99" y="45"/>
                </a:cxn>
                <a:cxn ang="0">
                  <a:pos x="94" y="49"/>
                </a:cxn>
                <a:cxn ang="0">
                  <a:pos x="94" y="53"/>
                </a:cxn>
                <a:cxn ang="0">
                  <a:pos x="96" y="56"/>
                </a:cxn>
                <a:cxn ang="0">
                  <a:pos x="93" y="64"/>
                </a:cxn>
                <a:cxn ang="0">
                  <a:pos x="87" y="91"/>
                </a:cxn>
                <a:cxn ang="0">
                  <a:pos x="51" y="82"/>
                </a:cxn>
                <a:cxn ang="0">
                  <a:pos x="0" y="68"/>
                </a:cxn>
              </a:cxnLst>
              <a:rect l="0" t="0" r="r" b="b"/>
              <a:pathLst>
                <a:path w="107" h="91">
                  <a:moveTo>
                    <a:pt x="0" y="68"/>
                  </a:moveTo>
                  <a:lnTo>
                    <a:pt x="2" y="52"/>
                  </a:lnTo>
                  <a:lnTo>
                    <a:pt x="10" y="38"/>
                  </a:lnTo>
                  <a:lnTo>
                    <a:pt x="23" y="0"/>
                  </a:lnTo>
                  <a:lnTo>
                    <a:pt x="30" y="2"/>
                  </a:lnTo>
                  <a:lnTo>
                    <a:pt x="30" y="4"/>
                  </a:lnTo>
                  <a:lnTo>
                    <a:pt x="32" y="4"/>
                  </a:lnTo>
                  <a:lnTo>
                    <a:pt x="36" y="11"/>
                  </a:lnTo>
                  <a:lnTo>
                    <a:pt x="35" y="13"/>
                  </a:lnTo>
                  <a:lnTo>
                    <a:pt x="40" y="17"/>
                  </a:lnTo>
                  <a:lnTo>
                    <a:pt x="49" y="17"/>
                  </a:lnTo>
                  <a:lnTo>
                    <a:pt x="56" y="20"/>
                  </a:lnTo>
                  <a:lnTo>
                    <a:pt x="59" y="19"/>
                  </a:lnTo>
                  <a:lnTo>
                    <a:pt x="80" y="20"/>
                  </a:lnTo>
                  <a:lnTo>
                    <a:pt x="103" y="25"/>
                  </a:lnTo>
                  <a:lnTo>
                    <a:pt x="104" y="28"/>
                  </a:lnTo>
                  <a:lnTo>
                    <a:pt x="107" y="33"/>
                  </a:lnTo>
                  <a:lnTo>
                    <a:pt x="103" y="38"/>
                  </a:lnTo>
                  <a:lnTo>
                    <a:pt x="99" y="45"/>
                  </a:lnTo>
                  <a:lnTo>
                    <a:pt x="94" y="49"/>
                  </a:lnTo>
                  <a:lnTo>
                    <a:pt x="94" y="53"/>
                  </a:lnTo>
                  <a:lnTo>
                    <a:pt x="96" y="56"/>
                  </a:lnTo>
                  <a:lnTo>
                    <a:pt x="93" y="64"/>
                  </a:lnTo>
                  <a:lnTo>
                    <a:pt x="87" y="91"/>
                  </a:lnTo>
                  <a:lnTo>
                    <a:pt x="51" y="82"/>
                  </a:lnTo>
                  <a:lnTo>
                    <a:pt x="0" y="68"/>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2" name="Freeform 46">
              <a:extLst>
                <a:ext uri="{FF2B5EF4-FFF2-40B4-BE49-F238E27FC236}">
                  <a16:creationId xmlns:a16="http://schemas.microsoft.com/office/drawing/2014/main" id="{5C9E3666-2464-4520-D4C3-2242005775E7}"/>
                </a:ext>
              </a:extLst>
            </p:cNvPr>
            <p:cNvSpPr>
              <a:spLocks/>
            </p:cNvSpPr>
            <p:nvPr/>
          </p:nvSpPr>
          <p:spPr bwMode="auto">
            <a:xfrm>
              <a:off x="6381750" y="2911475"/>
              <a:ext cx="733425" cy="476250"/>
            </a:xfrm>
            <a:custGeom>
              <a:avLst/>
              <a:gdLst/>
              <a:ahLst/>
              <a:cxnLst>
                <a:cxn ang="0">
                  <a:pos x="0" y="12"/>
                </a:cxn>
                <a:cxn ang="0">
                  <a:pos x="3" y="35"/>
                </a:cxn>
                <a:cxn ang="0">
                  <a:pos x="6" y="50"/>
                </a:cxn>
                <a:cxn ang="0">
                  <a:pos x="19" y="48"/>
                </a:cxn>
                <a:cxn ang="0">
                  <a:pos x="66" y="39"/>
                </a:cxn>
                <a:cxn ang="0">
                  <a:pos x="67" y="37"/>
                </a:cxn>
                <a:cxn ang="0">
                  <a:pos x="70" y="37"/>
                </a:cxn>
                <a:cxn ang="0">
                  <a:pos x="73" y="35"/>
                </a:cxn>
                <a:cxn ang="0">
                  <a:pos x="75" y="31"/>
                </a:cxn>
                <a:cxn ang="0">
                  <a:pos x="77" y="29"/>
                </a:cxn>
                <a:cxn ang="0">
                  <a:pos x="70" y="23"/>
                </a:cxn>
                <a:cxn ang="0">
                  <a:pos x="69" y="17"/>
                </a:cxn>
                <a:cxn ang="0">
                  <a:pos x="73" y="9"/>
                </a:cxn>
                <a:cxn ang="0">
                  <a:pos x="68" y="6"/>
                </a:cxn>
                <a:cxn ang="0">
                  <a:pos x="66" y="2"/>
                </a:cxn>
                <a:cxn ang="0">
                  <a:pos x="62" y="0"/>
                </a:cxn>
                <a:cxn ang="0">
                  <a:pos x="11" y="10"/>
                </a:cxn>
                <a:cxn ang="0">
                  <a:pos x="8" y="6"/>
                </a:cxn>
                <a:cxn ang="0">
                  <a:pos x="0" y="12"/>
                </a:cxn>
              </a:cxnLst>
              <a:rect l="0" t="0" r="r" b="b"/>
              <a:pathLst>
                <a:path w="77" h="50">
                  <a:moveTo>
                    <a:pt x="0" y="12"/>
                  </a:moveTo>
                  <a:lnTo>
                    <a:pt x="3" y="35"/>
                  </a:lnTo>
                  <a:lnTo>
                    <a:pt x="6" y="50"/>
                  </a:lnTo>
                  <a:lnTo>
                    <a:pt x="19" y="48"/>
                  </a:lnTo>
                  <a:lnTo>
                    <a:pt x="66" y="39"/>
                  </a:lnTo>
                  <a:lnTo>
                    <a:pt x="67" y="37"/>
                  </a:lnTo>
                  <a:lnTo>
                    <a:pt x="70" y="37"/>
                  </a:lnTo>
                  <a:lnTo>
                    <a:pt x="73" y="35"/>
                  </a:lnTo>
                  <a:lnTo>
                    <a:pt x="75" y="31"/>
                  </a:lnTo>
                  <a:lnTo>
                    <a:pt x="77" y="29"/>
                  </a:lnTo>
                  <a:lnTo>
                    <a:pt x="70" y="23"/>
                  </a:lnTo>
                  <a:lnTo>
                    <a:pt x="69" y="17"/>
                  </a:lnTo>
                  <a:lnTo>
                    <a:pt x="73" y="9"/>
                  </a:lnTo>
                  <a:lnTo>
                    <a:pt x="68" y="6"/>
                  </a:lnTo>
                  <a:lnTo>
                    <a:pt x="66" y="2"/>
                  </a:lnTo>
                  <a:lnTo>
                    <a:pt x="62" y="0"/>
                  </a:lnTo>
                  <a:lnTo>
                    <a:pt x="11" y="10"/>
                  </a:lnTo>
                  <a:lnTo>
                    <a:pt x="8" y="6"/>
                  </a:lnTo>
                  <a:lnTo>
                    <a:pt x="0" y="1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3" name="Freeform 47">
              <a:extLst>
                <a:ext uri="{FF2B5EF4-FFF2-40B4-BE49-F238E27FC236}">
                  <a16:creationId xmlns:a16="http://schemas.microsoft.com/office/drawing/2014/main" id="{65372819-F812-2E09-789E-22BD3FB129F9}"/>
                </a:ext>
              </a:extLst>
            </p:cNvPr>
            <p:cNvSpPr>
              <a:spLocks/>
            </p:cNvSpPr>
            <p:nvPr/>
          </p:nvSpPr>
          <p:spPr bwMode="auto">
            <a:xfrm>
              <a:off x="7391400" y="2806700"/>
              <a:ext cx="104775" cy="123825"/>
            </a:xfrm>
            <a:custGeom>
              <a:avLst/>
              <a:gdLst/>
              <a:ahLst/>
              <a:cxnLst>
                <a:cxn ang="0">
                  <a:pos x="0" y="1"/>
                </a:cxn>
                <a:cxn ang="0">
                  <a:pos x="3" y="12"/>
                </a:cxn>
                <a:cxn ang="0">
                  <a:pos x="3" y="13"/>
                </a:cxn>
                <a:cxn ang="0">
                  <a:pos x="7" y="10"/>
                </a:cxn>
                <a:cxn ang="0">
                  <a:pos x="6" y="7"/>
                </a:cxn>
                <a:cxn ang="0">
                  <a:pos x="7" y="5"/>
                </a:cxn>
                <a:cxn ang="0">
                  <a:pos x="8" y="6"/>
                </a:cxn>
                <a:cxn ang="0">
                  <a:pos x="8" y="9"/>
                </a:cxn>
                <a:cxn ang="0">
                  <a:pos x="9" y="9"/>
                </a:cxn>
                <a:cxn ang="0">
                  <a:pos x="11" y="6"/>
                </a:cxn>
                <a:cxn ang="0">
                  <a:pos x="9" y="4"/>
                </a:cxn>
                <a:cxn ang="0">
                  <a:pos x="7" y="3"/>
                </a:cxn>
                <a:cxn ang="0">
                  <a:pos x="5" y="0"/>
                </a:cxn>
                <a:cxn ang="0">
                  <a:pos x="4" y="0"/>
                </a:cxn>
                <a:cxn ang="0">
                  <a:pos x="0" y="1"/>
                </a:cxn>
              </a:cxnLst>
              <a:rect l="0" t="0" r="r" b="b"/>
              <a:pathLst>
                <a:path w="11" h="13">
                  <a:moveTo>
                    <a:pt x="0" y="1"/>
                  </a:moveTo>
                  <a:lnTo>
                    <a:pt x="3" y="12"/>
                  </a:lnTo>
                  <a:lnTo>
                    <a:pt x="3" y="13"/>
                  </a:lnTo>
                  <a:lnTo>
                    <a:pt x="7" y="10"/>
                  </a:lnTo>
                  <a:lnTo>
                    <a:pt x="6" y="7"/>
                  </a:lnTo>
                  <a:lnTo>
                    <a:pt x="7" y="5"/>
                  </a:lnTo>
                  <a:lnTo>
                    <a:pt x="8" y="6"/>
                  </a:lnTo>
                  <a:lnTo>
                    <a:pt x="8" y="9"/>
                  </a:lnTo>
                  <a:lnTo>
                    <a:pt x="9" y="9"/>
                  </a:lnTo>
                  <a:lnTo>
                    <a:pt x="11" y="6"/>
                  </a:lnTo>
                  <a:lnTo>
                    <a:pt x="9" y="4"/>
                  </a:lnTo>
                  <a:lnTo>
                    <a:pt x="7" y="3"/>
                  </a:lnTo>
                  <a:lnTo>
                    <a:pt x="5" y="0"/>
                  </a:lnTo>
                  <a:lnTo>
                    <a:pt x="4" y="0"/>
                  </a:lnTo>
                  <a:lnTo>
                    <a:pt x="0" y="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4" name="Freeform 48">
              <a:extLst>
                <a:ext uri="{FF2B5EF4-FFF2-40B4-BE49-F238E27FC236}">
                  <a16:creationId xmlns:a16="http://schemas.microsoft.com/office/drawing/2014/main" id="{62D94971-E862-27CE-FD80-3A9AB032F8AB}"/>
                </a:ext>
              </a:extLst>
            </p:cNvPr>
            <p:cNvSpPr>
              <a:spLocks/>
            </p:cNvSpPr>
            <p:nvPr/>
          </p:nvSpPr>
          <p:spPr bwMode="auto">
            <a:xfrm>
              <a:off x="6191250" y="4130675"/>
              <a:ext cx="647700" cy="495300"/>
            </a:xfrm>
            <a:custGeom>
              <a:avLst/>
              <a:gdLst/>
              <a:ahLst/>
              <a:cxnLst>
                <a:cxn ang="0">
                  <a:pos x="0" y="12"/>
                </a:cxn>
                <a:cxn ang="0">
                  <a:pos x="3" y="7"/>
                </a:cxn>
                <a:cxn ang="0">
                  <a:pos x="13" y="2"/>
                </a:cxn>
                <a:cxn ang="0">
                  <a:pos x="31" y="0"/>
                </a:cxn>
                <a:cxn ang="0">
                  <a:pos x="39" y="5"/>
                </a:cxn>
                <a:cxn ang="0">
                  <a:pos x="50" y="3"/>
                </a:cxn>
                <a:cxn ang="0">
                  <a:pos x="68" y="16"/>
                </a:cxn>
                <a:cxn ang="0">
                  <a:pos x="63" y="22"/>
                </a:cxn>
                <a:cxn ang="0">
                  <a:pos x="60" y="26"/>
                </a:cxn>
                <a:cxn ang="0">
                  <a:pos x="61" y="30"/>
                </a:cxn>
                <a:cxn ang="0">
                  <a:pos x="56" y="34"/>
                </a:cxn>
                <a:cxn ang="0">
                  <a:pos x="52" y="40"/>
                </a:cxn>
                <a:cxn ang="0">
                  <a:pos x="47" y="43"/>
                </a:cxn>
                <a:cxn ang="0">
                  <a:pos x="45" y="43"/>
                </a:cxn>
                <a:cxn ang="0">
                  <a:pos x="44" y="47"/>
                </a:cxn>
                <a:cxn ang="0">
                  <a:pos x="41" y="45"/>
                </a:cxn>
                <a:cxn ang="0">
                  <a:pos x="44" y="48"/>
                </a:cxn>
                <a:cxn ang="0">
                  <a:pos x="41" y="52"/>
                </a:cxn>
                <a:cxn ang="0">
                  <a:pos x="39" y="51"/>
                </a:cxn>
                <a:cxn ang="0">
                  <a:pos x="37" y="49"/>
                </a:cxn>
                <a:cxn ang="0">
                  <a:pos x="34" y="44"/>
                </a:cxn>
                <a:cxn ang="0">
                  <a:pos x="32" y="44"/>
                </a:cxn>
                <a:cxn ang="0">
                  <a:pos x="29" y="37"/>
                </a:cxn>
                <a:cxn ang="0">
                  <a:pos x="24" y="34"/>
                </a:cxn>
                <a:cxn ang="0">
                  <a:pos x="21" y="29"/>
                </a:cxn>
                <a:cxn ang="0">
                  <a:pos x="13" y="23"/>
                </a:cxn>
                <a:cxn ang="0">
                  <a:pos x="9" y="18"/>
                </a:cxn>
                <a:cxn ang="0">
                  <a:pos x="0" y="12"/>
                </a:cxn>
              </a:cxnLst>
              <a:rect l="0" t="0" r="r" b="b"/>
              <a:pathLst>
                <a:path w="68" h="52">
                  <a:moveTo>
                    <a:pt x="0" y="12"/>
                  </a:moveTo>
                  <a:lnTo>
                    <a:pt x="3" y="7"/>
                  </a:lnTo>
                  <a:lnTo>
                    <a:pt x="13" y="2"/>
                  </a:lnTo>
                  <a:lnTo>
                    <a:pt x="31" y="0"/>
                  </a:lnTo>
                  <a:lnTo>
                    <a:pt x="39" y="5"/>
                  </a:lnTo>
                  <a:lnTo>
                    <a:pt x="50" y="3"/>
                  </a:lnTo>
                  <a:lnTo>
                    <a:pt x="68" y="16"/>
                  </a:lnTo>
                  <a:lnTo>
                    <a:pt x="63" y="22"/>
                  </a:lnTo>
                  <a:lnTo>
                    <a:pt x="60" y="26"/>
                  </a:lnTo>
                  <a:lnTo>
                    <a:pt x="61" y="30"/>
                  </a:lnTo>
                  <a:lnTo>
                    <a:pt x="56" y="34"/>
                  </a:lnTo>
                  <a:lnTo>
                    <a:pt x="52" y="40"/>
                  </a:lnTo>
                  <a:lnTo>
                    <a:pt x="47" y="43"/>
                  </a:lnTo>
                  <a:lnTo>
                    <a:pt x="45" y="43"/>
                  </a:lnTo>
                  <a:lnTo>
                    <a:pt x="44" y="47"/>
                  </a:lnTo>
                  <a:lnTo>
                    <a:pt x="41" y="45"/>
                  </a:lnTo>
                  <a:lnTo>
                    <a:pt x="44" y="48"/>
                  </a:lnTo>
                  <a:lnTo>
                    <a:pt x="41" y="52"/>
                  </a:lnTo>
                  <a:lnTo>
                    <a:pt x="39" y="51"/>
                  </a:lnTo>
                  <a:lnTo>
                    <a:pt x="37" y="49"/>
                  </a:lnTo>
                  <a:lnTo>
                    <a:pt x="34" y="44"/>
                  </a:lnTo>
                  <a:lnTo>
                    <a:pt x="32" y="44"/>
                  </a:lnTo>
                  <a:lnTo>
                    <a:pt x="29" y="37"/>
                  </a:lnTo>
                  <a:lnTo>
                    <a:pt x="24" y="34"/>
                  </a:lnTo>
                  <a:lnTo>
                    <a:pt x="21" y="29"/>
                  </a:lnTo>
                  <a:lnTo>
                    <a:pt x="13" y="23"/>
                  </a:lnTo>
                  <a:lnTo>
                    <a:pt x="9" y="18"/>
                  </a:lnTo>
                  <a:lnTo>
                    <a:pt x="0" y="1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5" name="Freeform 49">
              <a:extLst>
                <a:ext uri="{FF2B5EF4-FFF2-40B4-BE49-F238E27FC236}">
                  <a16:creationId xmlns:a16="http://schemas.microsoft.com/office/drawing/2014/main" id="{AAE7ACB7-9179-CACF-AA56-298DDEC09606}"/>
                </a:ext>
              </a:extLst>
            </p:cNvPr>
            <p:cNvSpPr>
              <a:spLocks/>
            </p:cNvSpPr>
            <p:nvPr/>
          </p:nvSpPr>
          <p:spPr bwMode="auto">
            <a:xfrm>
              <a:off x="3600450" y="2482850"/>
              <a:ext cx="895350" cy="609600"/>
            </a:xfrm>
            <a:custGeom>
              <a:avLst/>
              <a:gdLst/>
              <a:ahLst/>
              <a:cxnLst>
                <a:cxn ang="0">
                  <a:pos x="0" y="50"/>
                </a:cxn>
                <a:cxn ang="0">
                  <a:pos x="3" y="16"/>
                </a:cxn>
                <a:cxn ang="0">
                  <a:pos x="5" y="0"/>
                </a:cxn>
                <a:cxn ang="0">
                  <a:pos x="46" y="3"/>
                </a:cxn>
                <a:cxn ang="0">
                  <a:pos x="93" y="5"/>
                </a:cxn>
                <a:cxn ang="0">
                  <a:pos x="90" y="11"/>
                </a:cxn>
                <a:cxn ang="0">
                  <a:pos x="94" y="15"/>
                </a:cxn>
                <a:cxn ang="0">
                  <a:pos x="94" y="46"/>
                </a:cxn>
                <a:cxn ang="0">
                  <a:pos x="92" y="46"/>
                </a:cxn>
                <a:cxn ang="0">
                  <a:pos x="92" y="50"/>
                </a:cxn>
                <a:cxn ang="0">
                  <a:pos x="94" y="53"/>
                </a:cxn>
                <a:cxn ang="0">
                  <a:pos x="93" y="56"/>
                </a:cxn>
                <a:cxn ang="0">
                  <a:pos x="94" y="64"/>
                </a:cxn>
                <a:cxn ang="0">
                  <a:pos x="91" y="63"/>
                </a:cxn>
                <a:cxn ang="0">
                  <a:pos x="89" y="60"/>
                </a:cxn>
                <a:cxn ang="0">
                  <a:pos x="85" y="58"/>
                </a:cxn>
                <a:cxn ang="0">
                  <a:pos x="81" y="57"/>
                </a:cxn>
                <a:cxn ang="0">
                  <a:pos x="73" y="57"/>
                </a:cxn>
                <a:cxn ang="0">
                  <a:pos x="68" y="54"/>
                </a:cxn>
                <a:cxn ang="0">
                  <a:pos x="0" y="50"/>
                </a:cxn>
              </a:cxnLst>
              <a:rect l="0" t="0" r="r" b="b"/>
              <a:pathLst>
                <a:path w="94" h="64">
                  <a:moveTo>
                    <a:pt x="0" y="50"/>
                  </a:moveTo>
                  <a:lnTo>
                    <a:pt x="3" y="16"/>
                  </a:lnTo>
                  <a:lnTo>
                    <a:pt x="5" y="0"/>
                  </a:lnTo>
                  <a:lnTo>
                    <a:pt x="46" y="3"/>
                  </a:lnTo>
                  <a:lnTo>
                    <a:pt x="93" y="5"/>
                  </a:lnTo>
                  <a:lnTo>
                    <a:pt x="90" y="11"/>
                  </a:lnTo>
                  <a:lnTo>
                    <a:pt x="94" y="15"/>
                  </a:lnTo>
                  <a:lnTo>
                    <a:pt x="94" y="46"/>
                  </a:lnTo>
                  <a:lnTo>
                    <a:pt x="92" y="46"/>
                  </a:lnTo>
                  <a:lnTo>
                    <a:pt x="92" y="50"/>
                  </a:lnTo>
                  <a:lnTo>
                    <a:pt x="94" y="53"/>
                  </a:lnTo>
                  <a:lnTo>
                    <a:pt x="93" y="56"/>
                  </a:lnTo>
                  <a:lnTo>
                    <a:pt x="94" y="64"/>
                  </a:lnTo>
                  <a:lnTo>
                    <a:pt x="91" y="63"/>
                  </a:lnTo>
                  <a:lnTo>
                    <a:pt x="89" y="60"/>
                  </a:lnTo>
                  <a:lnTo>
                    <a:pt x="85" y="58"/>
                  </a:lnTo>
                  <a:lnTo>
                    <a:pt x="81" y="57"/>
                  </a:lnTo>
                  <a:lnTo>
                    <a:pt x="73" y="57"/>
                  </a:lnTo>
                  <a:lnTo>
                    <a:pt x="68" y="54"/>
                  </a:lnTo>
                  <a:lnTo>
                    <a:pt x="0" y="5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6" name="Freeform 50">
              <a:extLst>
                <a:ext uri="{FF2B5EF4-FFF2-40B4-BE49-F238E27FC236}">
                  <a16:creationId xmlns:a16="http://schemas.microsoft.com/office/drawing/2014/main" id="{164EF6C9-3ED5-587D-0EB6-6AE47BE18B1E}"/>
                </a:ext>
              </a:extLst>
            </p:cNvPr>
            <p:cNvSpPr>
              <a:spLocks/>
            </p:cNvSpPr>
            <p:nvPr/>
          </p:nvSpPr>
          <p:spPr bwMode="auto">
            <a:xfrm>
              <a:off x="5286375" y="3911600"/>
              <a:ext cx="1085850" cy="371475"/>
            </a:xfrm>
            <a:custGeom>
              <a:avLst/>
              <a:gdLst/>
              <a:ahLst/>
              <a:cxnLst>
                <a:cxn ang="0">
                  <a:pos x="0" y="39"/>
                </a:cxn>
                <a:cxn ang="0">
                  <a:pos x="2" y="32"/>
                </a:cxn>
                <a:cxn ang="0">
                  <a:pos x="1" y="31"/>
                </a:cxn>
                <a:cxn ang="0">
                  <a:pos x="4" y="29"/>
                </a:cxn>
                <a:cxn ang="0">
                  <a:pos x="8" y="22"/>
                </a:cxn>
                <a:cxn ang="0">
                  <a:pos x="7" y="21"/>
                </a:cxn>
                <a:cxn ang="0">
                  <a:pos x="8" y="18"/>
                </a:cxn>
                <a:cxn ang="0">
                  <a:pos x="8" y="15"/>
                </a:cxn>
                <a:cxn ang="0">
                  <a:pos x="10" y="12"/>
                </a:cxn>
                <a:cxn ang="0">
                  <a:pos x="28" y="11"/>
                </a:cxn>
                <a:cxn ang="0">
                  <a:pos x="28" y="8"/>
                </a:cxn>
                <a:cxn ang="0">
                  <a:pos x="34" y="9"/>
                </a:cxn>
                <a:cxn ang="0">
                  <a:pos x="87" y="4"/>
                </a:cxn>
                <a:cxn ang="0">
                  <a:pos x="114" y="0"/>
                </a:cxn>
                <a:cxn ang="0">
                  <a:pos x="114" y="4"/>
                </a:cxn>
                <a:cxn ang="0">
                  <a:pos x="112" y="5"/>
                </a:cxn>
                <a:cxn ang="0">
                  <a:pos x="109" y="9"/>
                </a:cxn>
                <a:cxn ang="0">
                  <a:pos x="108" y="9"/>
                </a:cxn>
                <a:cxn ang="0">
                  <a:pos x="106" y="10"/>
                </a:cxn>
                <a:cxn ang="0">
                  <a:pos x="104" y="12"/>
                </a:cxn>
                <a:cxn ang="0">
                  <a:pos x="102" y="11"/>
                </a:cxn>
                <a:cxn ang="0">
                  <a:pos x="99" y="13"/>
                </a:cxn>
                <a:cxn ang="0">
                  <a:pos x="99" y="16"/>
                </a:cxn>
                <a:cxn ang="0">
                  <a:pos x="86" y="23"/>
                </a:cxn>
                <a:cxn ang="0">
                  <a:pos x="85" y="26"/>
                </a:cxn>
                <a:cxn ang="0">
                  <a:pos x="82" y="28"/>
                </a:cxn>
                <a:cxn ang="0">
                  <a:pos x="82" y="32"/>
                </a:cxn>
                <a:cxn ang="0">
                  <a:pos x="64" y="34"/>
                </a:cxn>
                <a:cxn ang="0">
                  <a:pos x="29" y="37"/>
                </a:cxn>
                <a:cxn ang="0">
                  <a:pos x="0" y="39"/>
                </a:cxn>
              </a:cxnLst>
              <a:rect l="0" t="0" r="r" b="b"/>
              <a:pathLst>
                <a:path w="114" h="39">
                  <a:moveTo>
                    <a:pt x="0" y="39"/>
                  </a:moveTo>
                  <a:lnTo>
                    <a:pt x="2" y="32"/>
                  </a:lnTo>
                  <a:lnTo>
                    <a:pt x="1" y="31"/>
                  </a:lnTo>
                  <a:lnTo>
                    <a:pt x="4" y="29"/>
                  </a:lnTo>
                  <a:lnTo>
                    <a:pt x="8" y="22"/>
                  </a:lnTo>
                  <a:lnTo>
                    <a:pt x="7" y="21"/>
                  </a:lnTo>
                  <a:lnTo>
                    <a:pt x="8" y="18"/>
                  </a:lnTo>
                  <a:lnTo>
                    <a:pt x="8" y="15"/>
                  </a:lnTo>
                  <a:lnTo>
                    <a:pt x="10" y="12"/>
                  </a:lnTo>
                  <a:lnTo>
                    <a:pt x="28" y="11"/>
                  </a:lnTo>
                  <a:lnTo>
                    <a:pt x="28" y="8"/>
                  </a:lnTo>
                  <a:lnTo>
                    <a:pt x="34" y="9"/>
                  </a:lnTo>
                  <a:lnTo>
                    <a:pt x="87" y="4"/>
                  </a:lnTo>
                  <a:lnTo>
                    <a:pt x="114" y="0"/>
                  </a:lnTo>
                  <a:lnTo>
                    <a:pt x="114" y="4"/>
                  </a:lnTo>
                  <a:lnTo>
                    <a:pt x="112" y="5"/>
                  </a:lnTo>
                  <a:lnTo>
                    <a:pt x="109" y="9"/>
                  </a:lnTo>
                  <a:lnTo>
                    <a:pt x="108" y="9"/>
                  </a:lnTo>
                  <a:lnTo>
                    <a:pt x="106" y="10"/>
                  </a:lnTo>
                  <a:lnTo>
                    <a:pt x="104" y="12"/>
                  </a:lnTo>
                  <a:lnTo>
                    <a:pt x="102" y="11"/>
                  </a:lnTo>
                  <a:lnTo>
                    <a:pt x="99" y="13"/>
                  </a:lnTo>
                  <a:lnTo>
                    <a:pt x="99" y="16"/>
                  </a:lnTo>
                  <a:lnTo>
                    <a:pt x="86" y="23"/>
                  </a:lnTo>
                  <a:lnTo>
                    <a:pt x="85" y="26"/>
                  </a:lnTo>
                  <a:lnTo>
                    <a:pt x="82" y="28"/>
                  </a:lnTo>
                  <a:lnTo>
                    <a:pt x="82" y="32"/>
                  </a:lnTo>
                  <a:lnTo>
                    <a:pt x="64" y="34"/>
                  </a:lnTo>
                  <a:lnTo>
                    <a:pt x="29" y="37"/>
                  </a:lnTo>
                  <a:lnTo>
                    <a:pt x="0" y="3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7" name="Freeform 51">
              <a:extLst>
                <a:ext uri="{FF2B5EF4-FFF2-40B4-BE49-F238E27FC236}">
                  <a16:creationId xmlns:a16="http://schemas.microsoft.com/office/drawing/2014/main" id="{053CF71E-BA1E-9259-202E-17CEBCCBB88D}"/>
                </a:ext>
              </a:extLst>
            </p:cNvPr>
            <p:cNvSpPr>
              <a:spLocks/>
            </p:cNvSpPr>
            <p:nvPr/>
          </p:nvSpPr>
          <p:spPr bwMode="auto">
            <a:xfrm>
              <a:off x="3086100" y="4025900"/>
              <a:ext cx="1781175" cy="1724025"/>
            </a:xfrm>
            <a:custGeom>
              <a:avLst/>
              <a:gdLst/>
              <a:ahLst/>
              <a:cxnLst>
                <a:cxn ang="0">
                  <a:pos x="4" y="71"/>
                </a:cxn>
                <a:cxn ang="0">
                  <a:pos x="99" y="2"/>
                </a:cxn>
                <a:cxn ang="0">
                  <a:pos x="105" y="38"/>
                </a:cxn>
                <a:cxn ang="0">
                  <a:pos x="108" y="41"/>
                </a:cxn>
                <a:cxn ang="0">
                  <a:pos x="116" y="42"/>
                </a:cxn>
                <a:cxn ang="0">
                  <a:pos x="123" y="42"/>
                </a:cxn>
                <a:cxn ang="0">
                  <a:pos x="129" y="46"/>
                </a:cxn>
                <a:cxn ang="0">
                  <a:pos x="137" y="50"/>
                </a:cxn>
                <a:cxn ang="0">
                  <a:pos x="140" y="48"/>
                </a:cxn>
                <a:cxn ang="0">
                  <a:pos x="154" y="48"/>
                </a:cxn>
                <a:cxn ang="0">
                  <a:pos x="170" y="50"/>
                </a:cxn>
                <a:cxn ang="0">
                  <a:pos x="180" y="53"/>
                </a:cxn>
                <a:cxn ang="0">
                  <a:pos x="183" y="82"/>
                </a:cxn>
                <a:cxn ang="0">
                  <a:pos x="187" y="98"/>
                </a:cxn>
                <a:cxn ang="0">
                  <a:pos x="186" y="109"/>
                </a:cxn>
                <a:cxn ang="0">
                  <a:pos x="182" y="116"/>
                </a:cxn>
                <a:cxn ang="0">
                  <a:pos x="170" y="123"/>
                </a:cxn>
                <a:cxn ang="0">
                  <a:pos x="171" y="116"/>
                </a:cxn>
                <a:cxn ang="0">
                  <a:pos x="166" y="121"/>
                </a:cxn>
                <a:cxn ang="0">
                  <a:pos x="166" y="126"/>
                </a:cxn>
                <a:cxn ang="0">
                  <a:pos x="146" y="140"/>
                </a:cxn>
                <a:cxn ang="0">
                  <a:pos x="148" y="137"/>
                </a:cxn>
                <a:cxn ang="0">
                  <a:pos x="145" y="135"/>
                </a:cxn>
                <a:cxn ang="0">
                  <a:pos x="142" y="137"/>
                </a:cxn>
                <a:cxn ang="0">
                  <a:pos x="140" y="138"/>
                </a:cxn>
                <a:cxn ang="0">
                  <a:pos x="134" y="144"/>
                </a:cxn>
                <a:cxn ang="0">
                  <a:pos x="129" y="149"/>
                </a:cxn>
                <a:cxn ang="0">
                  <a:pos x="132" y="152"/>
                </a:cxn>
                <a:cxn ang="0">
                  <a:pos x="129" y="156"/>
                </a:cxn>
                <a:cxn ang="0">
                  <a:pos x="125" y="159"/>
                </a:cxn>
                <a:cxn ang="0">
                  <a:pos x="129" y="173"/>
                </a:cxn>
                <a:cxn ang="0">
                  <a:pos x="123" y="179"/>
                </a:cxn>
                <a:cxn ang="0">
                  <a:pos x="104" y="172"/>
                </a:cxn>
                <a:cxn ang="0">
                  <a:pos x="99" y="162"/>
                </a:cxn>
                <a:cxn ang="0">
                  <a:pos x="98" y="153"/>
                </a:cxn>
                <a:cxn ang="0">
                  <a:pos x="81" y="124"/>
                </a:cxn>
                <a:cxn ang="0">
                  <a:pos x="68" y="114"/>
                </a:cxn>
                <a:cxn ang="0">
                  <a:pos x="58" y="114"/>
                </a:cxn>
                <a:cxn ang="0">
                  <a:pos x="47" y="126"/>
                </a:cxn>
                <a:cxn ang="0">
                  <a:pos x="34" y="120"/>
                </a:cxn>
                <a:cxn ang="0">
                  <a:pos x="25" y="103"/>
                </a:cxn>
                <a:cxn ang="0">
                  <a:pos x="8" y="82"/>
                </a:cxn>
                <a:cxn ang="0">
                  <a:pos x="2" y="74"/>
                </a:cxn>
              </a:cxnLst>
              <a:rect l="0" t="0" r="r" b="b"/>
              <a:pathLst>
                <a:path w="187" h="181">
                  <a:moveTo>
                    <a:pt x="2" y="74"/>
                  </a:moveTo>
                  <a:lnTo>
                    <a:pt x="0" y="71"/>
                  </a:lnTo>
                  <a:lnTo>
                    <a:pt x="4" y="71"/>
                  </a:lnTo>
                  <a:lnTo>
                    <a:pt x="51" y="75"/>
                  </a:lnTo>
                  <a:lnTo>
                    <a:pt x="58" y="0"/>
                  </a:lnTo>
                  <a:lnTo>
                    <a:pt x="99" y="2"/>
                  </a:lnTo>
                  <a:lnTo>
                    <a:pt x="97" y="35"/>
                  </a:lnTo>
                  <a:lnTo>
                    <a:pt x="101" y="38"/>
                  </a:lnTo>
                  <a:lnTo>
                    <a:pt x="105" y="38"/>
                  </a:lnTo>
                  <a:lnTo>
                    <a:pt x="106" y="37"/>
                  </a:lnTo>
                  <a:lnTo>
                    <a:pt x="108" y="39"/>
                  </a:lnTo>
                  <a:lnTo>
                    <a:pt x="108" y="41"/>
                  </a:lnTo>
                  <a:lnTo>
                    <a:pt x="112" y="41"/>
                  </a:lnTo>
                  <a:lnTo>
                    <a:pt x="114" y="43"/>
                  </a:lnTo>
                  <a:lnTo>
                    <a:pt x="116" y="42"/>
                  </a:lnTo>
                  <a:lnTo>
                    <a:pt x="119" y="43"/>
                  </a:lnTo>
                  <a:lnTo>
                    <a:pt x="119" y="42"/>
                  </a:lnTo>
                  <a:lnTo>
                    <a:pt x="123" y="42"/>
                  </a:lnTo>
                  <a:lnTo>
                    <a:pt x="125" y="47"/>
                  </a:lnTo>
                  <a:lnTo>
                    <a:pt x="126" y="48"/>
                  </a:lnTo>
                  <a:lnTo>
                    <a:pt x="129" y="46"/>
                  </a:lnTo>
                  <a:lnTo>
                    <a:pt x="133" y="49"/>
                  </a:lnTo>
                  <a:lnTo>
                    <a:pt x="136" y="47"/>
                  </a:lnTo>
                  <a:lnTo>
                    <a:pt x="137" y="50"/>
                  </a:lnTo>
                  <a:lnTo>
                    <a:pt x="137" y="48"/>
                  </a:lnTo>
                  <a:lnTo>
                    <a:pt x="140" y="46"/>
                  </a:lnTo>
                  <a:lnTo>
                    <a:pt x="140" y="48"/>
                  </a:lnTo>
                  <a:lnTo>
                    <a:pt x="144" y="48"/>
                  </a:lnTo>
                  <a:lnTo>
                    <a:pt x="147" y="50"/>
                  </a:lnTo>
                  <a:lnTo>
                    <a:pt x="154" y="48"/>
                  </a:lnTo>
                  <a:lnTo>
                    <a:pt x="162" y="47"/>
                  </a:lnTo>
                  <a:lnTo>
                    <a:pt x="164" y="46"/>
                  </a:lnTo>
                  <a:lnTo>
                    <a:pt x="170" y="50"/>
                  </a:lnTo>
                  <a:lnTo>
                    <a:pt x="173" y="51"/>
                  </a:lnTo>
                  <a:lnTo>
                    <a:pt x="175" y="53"/>
                  </a:lnTo>
                  <a:lnTo>
                    <a:pt x="180" y="53"/>
                  </a:lnTo>
                  <a:lnTo>
                    <a:pt x="180" y="62"/>
                  </a:lnTo>
                  <a:lnTo>
                    <a:pt x="181" y="80"/>
                  </a:lnTo>
                  <a:lnTo>
                    <a:pt x="183" y="82"/>
                  </a:lnTo>
                  <a:lnTo>
                    <a:pt x="183" y="86"/>
                  </a:lnTo>
                  <a:lnTo>
                    <a:pt x="187" y="93"/>
                  </a:lnTo>
                  <a:lnTo>
                    <a:pt x="187" y="98"/>
                  </a:lnTo>
                  <a:lnTo>
                    <a:pt x="185" y="103"/>
                  </a:lnTo>
                  <a:lnTo>
                    <a:pt x="185" y="106"/>
                  </a:lnTo>
                  <a:lnTo>
                    <a:pt x="186" y="109"/>
                  </a:lnTo>
                  <a:lnTo>
                    <a:pt x="186" y="112"/>
                  </a:lnTo>
                  <a:lnTo>
                    <a:pt x="184" y="114"/>
                  </a:lnTo>
                  <a:lnTo>
                    <a:pt x="182" y="116"/>
                  </a:lnTo>
                  <a:lnTo>
                    <a:pt x="184" y="117"/>
                  </a:lnTo>
                  <a:lnTo>
                    <a:pt x="176" y="120"/>
                  </a:lnTo>
                  <a:lnTo>
                    <a:pt x="170" y="123"/>
                  </a:lnTo>
                  <a:lnTo>
                    <a:pt x="174" y="121"/>
                  </a:lnTo>
                  <a:lnTo>
                    <a:pt x="170" y="121"/>
                  </a:lnTo>
                  <a:lnTo>
                    <a:pt x="171" y="116"/>
                  </a:lnTo>
                  <a:lnTo>
                    <a:pt x="168" y="119"/>
                  </a:lnTo>
                  <a:lnTo>
                    <a:pt x="166" y="118"/>
                  </a:lnTo>
                  <a:lnTo>
                    <a:pt x="166" y="121"/>
                  </a:lnTo>
                  <a:lnTo>
                    <a:pt x="168" y="121"/>
                  </a:lnTo>
                  <a:lnTo>
                    <a:pt x="168" y="124"/>
                  </a:lnTo>
                  <a:lnTo>
                    <a:pt x="166" y="126"/>
                  </a:lnTo>
                  <a:lnTo>
                    <a:pt x="164" y="126"/>
                  </a:lnTo>
                  <a:lnTo>
                    <a:pt x="164" y="130"/>
                  </a:lnTo>
                  <a:lnTo>
                    <a:pt x="146" y="140"/>
                  </a:lnTo>
                  <a:lnTo>
                    <a:pt x="147" y="139"/>
                  </a:lnTo>
                  <a:lnTo>
                    <a:pt x="155" y="134"/>
                  </a:lnTo>
                  <a:lnTo>
                    <a:pt x="148" y="137"/>
                  </a:lnTo>
                  <a:lnTo>
                    <a:pt x="149" y="134"/>
                  </a:lnTo>
                  <a:lnTo>
                    <a:pt x="147" y="136"/>
                  </a:lnTo>
                  <a:lnTo>
                    <a:pt x="145" y="135"/>
                  </a:lnTo>
                  <a:lnTo>
                    <a:pt x="145" y="137"/>
                  </a:lnTo>
                  <a:lnTo>
                    <a:pt x="142" y="135"/>
                  </a:lnTo>
                  <a:lnTo>
                    <a:pt x="142" y="137"/>
                  </a:lnTo>
                  <a:lnTo>
                    <a:pt x="145" y="139"/>
                  </a:lnTo>
                  <a:lnTo>
                    <a:pt x="142" y="141"/>
                  </a:lnTo>
                  <a:lnTo>
                    <a:pt x="140" y="138"/>
                  </a:lnTo>
                  <a:lnTo>
                    <a:pt x="139" y="145"/>
                  </a:lnTo>
                  <a:lnTo>
                    <a:pt x="137" y="143"/>
                  </a:lnTo>
                  <a:lnTo>
                    <a:pt x="134" y="144"/>
                  </a:lnTo>
                  <a:lnTo>
                    <a:pt x="133" y="146"/>
                  </a:lnTo>
                  <a:lnTo>
                    <a:pt x="135" y="149"/>
                  </a:lnTo>
                  <a:lnTo>
                    <a:pt x="129" y="149"/>
                  </a:lnTo>
                  <a:lnTo>
                    <a:pt x="131" y="150"/>
                  </a:lnTo>
                  <a:lnTo>
                    <a:pt x="131" y="153"/>
                  </a:lnTo>
                  <a:lnTo>
                    <a:pt x="132" y="152"/>
                  </a:lnTo>
                  <a:lnTo>
                    <a:pt x="131" y="154"/>
                  </a:lnTo>
                  <a:lnTo>
                    <a:pt x="129" y="159"/>
                  </a:lnTo>
                  <a:lnTo>
                    <a:pt x="129" y="156"/>
                  </a:lnTo>
                  <a:lnTo>
                    <a:pt x="127" y="158"/>
                  </a:lnTo>
                  <a:lnTo>
                    <a:pt x="125" y="155"/>
                  </a:lnTo>
                  <a:lnTo>
                    <a:pt x="125" y="159"/>
                  </a:lnTo>
                  <a:lnTo>
                    <a:pt x="130" y="159"/>
                  </a:lnTo>
                  <a:lnTo>
                    <a:pt x="128" y="164"/>
                  </a:lnTo>
                  <a:lnTo>
                    <a:pt x="129" y="173"/>
                  </a:lnTo>
                  <a:lnTo>
                    <a:pt x="134" y="181"/>
                  </a:lnTo>
                  <a:lnTo>
                    <a:pt x="128" y="181"/>
                  </a:lnTo>
                  <a:lnTo>
                    <a:pt x="123" y="179"/>
                  </a:lnTo>
                  <a:lnTo>
                    <a:pt x="119" y="179"/>
                  </a:lnTo>
                  <a:lnTo>
                    <a:pt x="112" y="175"/>
                  </a:lnTo>
                  <a:lnTo>
                    <a:pt x="104" y="172"/>
                  </a:lnTo>
                  <a:lnTo>
                    <a:pt x="104" y="170"/>
                  </a:lnTo>
                  <a:lnTo>
                    <a:pt x="102" y="165"/>
                  </a:lnTo>
                  <a:lnTo>
                    <a:pt x="99" y="162"/>
                  </a:lnTo>
                  <a:lnTo>
                    <a:pt x="100" y="159"/>
                  </a:lnTo>
                  <a:lnTo>
                    <a:pt x="98" y="157"/>
                  </a:lnTo>
                  <a:lnTo>
                    <a:pt x="98" y="153"/>
                  </a:lnTo>
                  <a:lnTo>
                    <a:pt x="94" y="149"/>
                  </a:lnTo>
                  <a:lnTo>
                    <a:pt x="89" y="142"/>
                  </a:lnTo>
                  <a:lnTo>
                    <a:pt x="81" y="124"/>
                  </a:lnTo>
                  <a:lnTo>
                    <a:pt x="75" y="119"/>
                  </a:lnTo>
                  <a:lnTo>
                    <a:pt x="73" y="115"/>
                  </a:lnTo>
                  <a:lnTo>
                    <a:pt x="68" y="114"/>
                  </a:lnTo>
                  <a:lnTo>
                    <a:pt x="63" y="114"/>
                  </a:lnTo>
                  <a:lnTo>
                    <a:pt x="59" y="112"/>
                  </a:lnTo>
                  <a:lnTo>
                    <a:pt x="58" y="114"/>
                  </a:lnTo>
                  <a:lnTo>
                    <a:pt x="54" y="114"/>
                  </a:lnTo>
                  <a:lnTo>
                    <a:pt x="50" y="122"/>
                  </a:lnTo>
                  <a:lnTo>
                    <a:pt x="47" y="126"/>
                  </a:lnTo>
                  <a:lnTo>
                    <a:pt x="44" y="126"/>
                  </a:lnTo>
                  <a:lnTo>
                    <a:pt x="37" y="120"/>
                  </a:lnTo>
                  <a:lnTo>
                    <a:pt x="34" y="120"/>
                  </a:lnTo>
                  <a:lnTo>
                    <a:pt x="27" y="113"/>
                  </a:lnTo>
                  <a:lnTo>
                    <a:pt x="25" y="108"/>
                  </a:lnTo>
                  <a:lnTo>
                    <a:pt x="25" y="103"/>
                  </a:lnTo>
                  <a:lnTo>
                    <a:pt x="22" y="96"/>
                  </a:lnTo>
                  <a:lnTo>
                    <a:pt x="16" y="91"/>
                  </a:lnTo>
                  <a:lnTo>
                    <a:pt x="8" y="82"/>
                  </a:lnTo>
                  <a:lnTo>
                    <a:pt x="6" y="80"/>
                  </a:lnTo>
                  <a:lnTo>
                    <a:pt x="4" y="75"/>
                  </a:lnTo>
                  <a:lnTo>
                    <a:pt x="2" y="7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8" name="Freeform 52">
              <a:extLst>
                <a:ext uri="{FF2B5EF4-FFF2-40B4-BE49-F238E27FC236}">
                  <a16:creationId xmlns:a16="http://schemas.microsoft.com/office/drawing/2014/main" id="{42118BB2-9E5D-E685-939F-255978B4DC6F}"/>
                </a:ext>
              </a:extLst>
            </p:cNvPr>
            <p:cNvSpPr>
              <a:spLocks/>
            </p:cNvSpPr>
            <p:nvPr/>
          </p:nvSpPr>
          <p:spPr bwMode="auto">
            <a:xfrm>
              <a:off x="2257425" y="2949575"/>
              <a:ext cx="714375" cy="904875"/>
            </a:xfrm>
            <a:custGeom>
              <a:avLst/>
              <a:gdLst/>
              <a:ahLst/>
              <a:cxnLst>
                <a:cxn ang="0">
                  <a:pos x="0" y="84"/>
                </a:cxn>
                <a:cxn ang="0">
                  <a:pos x="16" y="0"/>
                </a:cxn>
                <a:cxn ang="0">
                  <a:pos x="53" y="7"/>
                </a:cxn>
                <a:cxn ang="0">
                  <a:pos x="50" y="24"/>
                </a:cxn>
                <a:cxn ang="0">
                  <a:pos x="75" y="27"/>
                </a:cxn>
                <a:cxn ang="0">
                  <a:pos x="66" y="95"/>
                </a:cxn>
                <a:cxn ang="0">
                  <a:pos x="0" y="84"/>
                </a:cxn>
              </a:cxnLst>
              <a:rect l="0" t="0" r="r" b="b"/>
              <a:pathLst>
                <a:path w="75" h="95">
                  <a:moveTo>
                    <a:pt x="0" y="84"/>
                  </a:moveTo>
                  <a:lnTo>
                    <a:pt x="16" y="0"/>
                  </a:lnTo>
                  <a:lnTo>
                    <a:pt x="53" y="7"/>
                  </a:lnTo>
                  <a:lnTo>
                    <a:pt x="50" y="24"/>
                  </a:lnTo>
                  <a:lnTo>
                    <a:pt x="75" y="27"/>
                  </a:lnTo>
                  <a:lnTo>
                    <a:pt x="66" y="95"/>
                  </a:lnTo>
                  <a:lnTo>
                    <a:pt x="0" y="84"/>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69" name="Freeform 53">
              <a:extLst>
                <a:ext uri="{FF2B5EF4-FFF2-40B4-BE49-F238E27FC236}">
                  <a16:creationId xmlns:a16="http://schemas.microsoft.com/office/drawing/2014/main" id="{34607670-E1F3-E117-4377-B0D4F48A5073}"/>
                </a:ext>
              </a:extLst>
            </p:cNvPr>
            <p:cNvSpPr>
              <a:spLocks/>
            </p:cNvSpPr>
            <p:nvPr/>
          </p:nvSpPr>
          <p:spPr bwMode="auto">
            <a:xfrm>
              <a:off x="7105650" y="2330450"/>
              <a:ext cx="200025" cy="409575"/>
            </a:xfrm>
            <a:custGeom>
              <a:avLst/>
              <a:gdLst/>
              <a:ahLst/>
              <a:cxnLst>
                <a:cxn ang="0">
                  <a:pos x="0" y="6"/>
                </a:cxn>
                <a:cxn ang="0">
                  <a:pos x="3" y="18"/>
                </a:cxn>
                <a:cxn ang="0">
                  <a:pos x="4" y="26"/>
                </a:cxn>
                <a:cxn ang="0">
                  <a:pos x="7" y="34"/>
                </a:cxn>
                <a:cxn ang="0">
                  <a:pos x="9" y="43"/>
                </a:cxn>
                <a:cxn ang="0">
                  <a:pos x="19" y="41"/>
                </a:cxn>
                <a:cxn ang="0">
                  <a:pos x="17" y="26"/>
                </a:cxn>
                <a:cxn ang="0">
                  <a:pos x="18" y="16"/>
                </a:cxn>
                <a:cxn ang="0">
                  <a:pos x="21" y="11"/>
                </a:cxn>
                <a:cxn ang="0">
                  <a:pos x="21" y="0"/>
                </a:cxn>
                <a:cxn ang="0">
                  <a:pos x="0" y="6"/>
                </a:cxn>
              </a:cxnLst>
              <a:rect l="0" t="0" r="r" b="b"/>
              <a:pathLst>
                <a:path w="21" h="43">
                  <a:moveTo>
                    <a:pt x="0" y="6"/>
                  </a:moveTo>
                  <a:lnTo>
                    <a:pt x="3" y="18"/>
                  </a:lnTo>
                  <a:lnTo>
                    <a:pt x="4" y="26"/>
                  </a:lnTo>
                  <a:lnTo>
                    <a:pt x="7" y="34"/>
                  </a:lnTo>
                  <a:lnTo>
                    <a:pt x="9" y="43"/>
                  </a:lnTo>
                  <a:lnTo>
                    <a:pt x="19" y="41"/>
                  </a:lnTo>
                  <a:lnTo>
                    <a:pt x="17" y="26"/>
                  </a:lnTo>
                  <a:lnTo>
                    <a:pt x="18" y="16"/>
                  </a:lnTo>
                  <a:lnTo>
                    <a:pt x="21" y="11"/>
                  </a:lnTo>
                  <a:lnTo>
                    <a:pt x="21" y="0"/>
                  </a:lnTo>
                  <a:lnTo>
                    <a:pt x="0" y="6"/>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0" name="Freeform 54">
              <a:extLst>
                <a:ext uri="{FF2B5EF4-FFF2-40B4-BE49-F238E27FC236}">
                  <a16:creationId xmlns:a16="http://schemas.microsoft.com/office/drawing/2014/main" id="{623EA66E-5300-29A6-8108-58A5E5D8F316}"/>
                </a:ext>
              </a:extLst>
            </p:cNvPr>
            <p:cNvSpPr>
              <a:spLocks/>
            </p:cNvSpPr>
            <p:nvPr/>
          </p:nvSpPr>
          <p:spPr bwMode="auto">
            <a:xfrm>
              <a:off x="6115050" y="3387725"/>
              <a:ext cx="990600" cy="561975"/>
            </a:xfrm>
            <a:custGeom>
              <a:avLst/>
              <a:gdLst/>
              <a:ahLst/>
              <a:cxnLst>
                <a:cxn ang="0">
                  <a:pos x="10" y="52"/>
                </a:cxn>
                <a:cxn ang="0">
                  <a:pos x="14" y="47"/>
                </a:cxn>
                <a:cxn ang="0">
                  <a:pos x="21" y="40"/>
                </a:cxn>
                <a:cxn ang="0">
                  <a:pos x="29" y="42"/>
                </a:cxn>
                <a:cxn ang="0">
                  <a:pos x="34" y="42"/>
                </a:cxn>
                <a:cxn ang="0">
                  <a:pos x="41" y="39"/>
                </a:cxn>
                <a:cxn ang="0">
                  <a:pos x="42" y="34"/>
                </a:cxn>
                <a:cxn ang="0">
                  <a:pos x="48" y="17"/>
                </a:cxn>
                <a:cxn ang="0">
                  <a:pos x="55" y="13"/>
                </a:cxn>
                <a:cxn ang="0">
                  <a:pos x="61" y="7"/>
                </a:cxn>
                <a:cxn ang="0">
                  <a:pos x="69" y="4"/>
                </a:cxn>
                <a:cxn ang="0">
                  <a:pos x="74" y="1"/>
                </a:cxn>
                <a:cxn ang="0">
                  <a:pos x="79" y="6"/>
                </a:cxn>
                <a:cxn ang="0">
                  <a:pos x="80" y="10"/>
                </a:cxn>
                <a:cxn ang="0">
                  <a:pos x="79" y="16"/>
                </a:cxn>
                <a:cxn ang="0">
                  <a:pos x="83" y="17"/>
                </a:cxn>
                <a:cxn ang="0">
                  <a:pos x="88" y="18"/>
                </a:cxn>
                <a:cxn ang="0">
                  <a:pos x="94" y="21"/>
                </a:cxn>
                <a:cxn ang="0">
                  <a:pos x="94" y="24"/>
                </a:cxn>
                <a:cxn ang="0">
                  <a:pos x="92" y="25"/>
                </a:cxn>
                <a:cxn ang="0">
                  <a:pos x="85" y="20"/>
                </a:cxn>
                <a:cxn ang="0">
                  <a:pos x="95" y="26"/>
                </a:cxn>
                <a:cxn ang="0">
                  <a:pos x="96" y="29"/>
                </a:cxn>
                <a:cxn ang="0">
                  <a:pos x="95" y="29"/>
                </a:cxn>
                <a:cxn ang="0">
                  <a:pos x="94" y="31"/>
                </a:cxn>
                <a:cxn ang="0">
                  <a:pos x="93" y="32"/>
                </a:cxn>
                <a:cxn ang="0">
                  <a:pos x="88" y="28"/>
                </a:cxn>
                <a:cxn ang="0">
                  <a:pos x="93" y="33"/>
                </a:cxn>
                <a:cxn ang="0">
                  <a:pos x="96" y="33"/>
                </a:cxn>
                <a:cxn ang="0">
                  <a:pos x="97" y="34"/>
                </a:cxn>
                <a:cxn ang="0">
                  <a:pos x="95" y="36"/>
                </a:cxn>
                <a:cxn ang="0">
                  <a:pos x="92" y="34"/>
                </a:cxn>
                <a:cxn ang="0">
                  <a:pos x="88" y="32"/>
                </a:cxn>
                <a:cxn ang="0">
                  <a:pos x="91" y="35"/>
                </a:cxn>
                <a:cxn ang="0">
                  <a:pos x="95" y="38"/>
                </a:cxn>
                <a:cxn ang="0">
                  <a:pos x="97" y="36"/>
                </a:cxn>
                <a:cxn ang="0">
                  <a:pos x="101" y="37"/>
                </a:cxn>
                <a:cxn ang="0">
                  <a:pos x="102" y="41"/>
                </a:cxn>
                <a:cxn ang="0">
                  <a:pos x="61" y="51"/>
                </a:cxn>
                <a:cxn ang="0">
                  <a:pos x="0" y="59"/>
                </a:cxn>
              </a:cxnLst>
              <a:rect l="0" t="0" r="r" b="b"/>
              <a:pathLst>
                <a:path w="104" h="59">
                  <a:moveTo>
                    <a:pt x="0" y="59"/>
                  </a:moveTo>
                  <a:lnTo>
                    <a:pt x="10" y="52"/>
                  </a:lnTo>
                  <a:lnTo>
                    <a:pt x="10" y="51"/>
                  </a:lnTo>
                  <a:lnTo>
                    <a:pt x="14" y="47"/>
                  </a:lnTo>
                  <a:lnTo>
                    <a:pt x="17" y="44"/>
                  </a:lnTo>
                  <a:lnTo>
                    <a:pt x="21" y="40"/>
                  </a:lnTo>
                  <a:lnTo>
                    <a:pt x="24" y="44"/>
                  </a:lnTo>
                  <a:lnTo>
                    <a:pt x="29" y="42"/>
                  </a:lnTo>
                  <a:lnTo>
                    <a:pt x="31" y="43"/>
                  </a:lnTo>
                  <a:lnTo>
                    <a:pt x="34" y="42"/>
                  </a:lnTo>
                  <a:lnTo>
                    <a:pt x="36" y="40"/>
                  </a:lnTo>
                  <a:lnTo>
                    <a:pt x="41" y="39"/>
                  </a:lnTo>
                  <a:lnTo>
                    <a:pt x="44" y="35"/>
                  </a:lnTo>
                  <a:lnTo>
                    <a:pt x="42" y="34"/>
                  </a:lnTo>
                  <a:lnTo>
                    <a:pt x="47" y="23"/>
                  </a:lnTo>
                  <a:lnTo>
                    <a:pt x="48" y="17"/>
                  </a:lnTo>
                  <a:lnTo>
                    <a:pt x="53" y="20"/>
                  </a:lnTo>
                  <a:lnTo>
                    <a:pt x="55" y="13"/>
                  </a:lnTo>
                  <a:lnTo>
                    <a:pt x="58" y="13"/>
                  </a:lnTo>
                  <a:lnTo>
                    <a:pt x="61" y="7"/>
                  </a:lnTo>
                  <a:lnTo>
                    <a:pt x="62" y="0"/>
                  </a:lnTo>
                  <a:lnTo>
                    <a:pt x="69" y="4"/>
                  </a:lnTo>
                  <a:lnTo>
                    <a:pt x="71" y="1"/>
                  </a:lnTo>
                  <a:lnTo>
                    <a:pt x="74" y="1"/>
                  </a:lnTo>
                  <a:lnTo>
                    <a:pt x="76" y="4"/>
                  </a:lnTo>
                  <a:lnTo>
                    <a:pt x="79" y="6"/>
                  </a:lnTo>
                  <a:lnTo>
                    <a:pt x="81" y="8"/>
                  </a:lnTo>
                  <a:lnTo>
                    <a:pt x="80" y="10"/>
                  </a:lnTo>
                  <a:lnTo>
                    <a:pt x="78" y="13"/>
                  </a:lnTo>
                  <a:lnTo>
                    <a:pt x="79" y="16"/>
                  </a:lnTo>
                  <a:lnTo>
                    <a:pt x="82" y="15"/>
                  </a:lnTo>
                  <a:lnTo>
                    <a:pt x="83" y="17"/>
                  </a:lnTo>
                  <a:lnTo>
                    <a:pt x="84" y="18"/>
                  </a:lnTo>
                  <a:lnTo>
                    <a:pt x="88" y="18"/>
                  </a:lnTo>
                  <a:lnTo>
                    <a:pt x="90" y="19"/>
                  </a:lnTo>
                  <a:lnTo>
                    <a:pt x="94" y="21"/>
                  </a:lnTo>
                  <a:lnTo>
                    <a:pt x="93" y="22"/>
                  </a:lnTo>
                  <a:lnTo>
                    <a:pt x="94" y="24"/>
                  </a:lnTo>
                  <a:lnTo>
                    <a:pt x="94" y="26"/>
                  </a:lnTo>
                  <a:lnTo>
                    <a:pt x="92" y="25"/>
                  </a:lnTo>
                  <a:lnTo>
                    <a:pt x="89" y="24"/>
                  </a:lnTo>
                  <a:lnTo>
                    <a:pt x="85" y="20"/>
                  </a:lnTo>
                  <a:lnTo>
                    <a:pt x="91" y="26"/>
                  </a:lnTo>
                  <a:lnTo>
                    <a:pt x="95" y="26"/>
                  </a:lnTo>
                  <a:lnTo>
                    <a:pt x="93" y="27"/>
                  </a:lnTo>
                  <a:lnTo>
                    <a:pt x="96" y="29"/>
                  </a:lnTo>
                  <a:lnTo>
                    <a:pt x="96" y="30"/>
                  </a:lnTo>
                  <a:lnTo>
                    <a:pt x="95" y="29"/>
                  </a:lnTo>
                  <a:lnTo>
                    <a:pt x="93" y="29"/>
                  </a:lnTo>
                  <a:lnTo>
                    <a:pt x="94" y="31"/>
                  </a:lnTo>
                  <a:lnTo>
                    <a:pt x="95" y="32"/>
                  </a:lnTo>
                  <a:lnTo>
                    <a:pt x="93" y="32"/>
                  </a:lnTo>
                  <a:lnTo>
                    <a:pt x="90" y="30"/>
                  </a:lnTo>
                  <a:lnTo>
                    <a:pt x="88" y="28"/>
                  </a:lnTo>
                  <a:lnTo>
                    <a:pt x="89" y="30"/>
                  </a:lnTo>
                  <a:lnTo>
                    <a:pt x="93" y="33"/>
                  </a:lnTo>
                  <a:lnTo>
                    <a:pt x="94" y="33"/>
                  </a:lnTo>
                  <a:lnTo>
                    <a:pt x="96" y="33"/>
                  </a:lnTo>
                  <a:lnTo>
                    <a:pt x="96" y="34"/>
                  </a:lnTo>
                  <a:lnTo>
                    <a:pt x="97" y="34"/>
                  </a:lnTo>
                  <a:lnTo>
                    <a:pt x="97" y="35"/>
                  </a:lnTo>
                  <a:lnTo>
                    <a:pt x="95" y="36"/>
                  </a:lnTo>
                  <a:lnTo>
                    <a:pt x="93" y="35"/>
                  </a:lnTo>
                  <a:lnTo>
                    <a:pt x="92" y="34"/>
                  </a:lnTo>
                  <a:lnTo>
                    <a:pt x="88" y="33"/>
                  </a:lnTo>
                  <a:lnTo>
                    <a:pt x="88" y="32"/>
                  </a:lnTo>
                  <a:lnTo>
                    <a:pt x="87" y="34"/>
                  </a:lnTo>
                  <a:lnTo>
                    <a:pt x="91" y="35"/>
                  </a:lnTo>
                  <a:lnTo>
                    <a:pt x="92" y="36"/>
                  </a:lnTo>
                  <a:lnTo>
                    <a:pt x="95" y="38"/>
                  </a:lnTo>
                  <a:lnTo>
                    <a:pt x="97" y="38"/>
                  </a:lnTo>
                  <a:lnTo>
                    <a:pt x="97" y="36"/>
                  </a:lnTo>
                  <a:lnTo>
                    <a:pt x="98" y="37"/>
                  </a:lnTo>
                  <a:lnTo>
                    <a:pt x="101" y="37"/>
                  </a:lnTo>
                  <a:lnTo>
                    <a:pt x="104" y="42"/>
                  </a:lnTo>
                  <a:lnTo>
                    <a:pt x="102" y="41"/>
                  </a:lnTo>
                  <a:lnTo>
                    <a:pt x="102" y="43"/>
                  </a:lnTo>
                  <a:lnTo>
                    <a:pt x="61" y="51"/>
                  </a:lnTo>
                  <a:lnTo>
                    <a:pt x="27" y="55"/>
                  </a:lnTo>
                  <a:lnTo>
                    <a:pt x="0" y="59"/>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1" name="Freeform 55">
              <a:extLst>
                <a:ext uri="{FF2B5EF4-FFF2-40B4-BE49-F238E27FC236}">
                  <a16:creationId xmlns:a16="http://schemas.microsoft.com/office/drawing/2014/main" id="{F4AC0BDE-B002-B6B0-3D83-5C773DEA2862}"/>
                </a:ext>
              </a:extLst>
            </p:cNvPr>
            <p:cNvSpPr>
              <a:spLocks/>
            </p:cNvSpPr>
            <p:nvPr/>
          </p:nvSpPr>
          <p:spPr bwMode="auto">
            <a:xfrm>
              <a:off x="7058025" y="3540125"/>
              <a:ext cx="57150" cy="161925"/>
            </a:xfrm>
            <a:custGeom>
              <a:avLst/>
              <a:gdLst/>
              <a:ahLst/>
              <a:cxnLst>
                <a:cxn ang="0">
                  <a:pos x="0" y="10"/>
                </a:cxn>
                <a:cxn ang="0">
                  <a:pos x="0" y="15"/>
                </a:cxn>
                <a:cxn ang="0">
                  <a:pos x="2" y="17"/>
                </a:cxn>
                <a:cxn ang="0">
                  <a:pos x="3" y="11"/>
                </a:cxn>
                <a:cxn ang="0">
                  <a:pos x="5" y="8"/>
                </a:cxn>
                <a:cxn ang="0">
                  <a:pos x="6" y="0"/>
                </a:cxn>
                <a:cxn ang="0">
                  <a:pos x="3" y="2"/>
                </a:cxn>
                <a:cxn ang="0">
                  <a:pos x="0" y="10"/>
                </a:cxn>
              </a:cxnLst>
              <a:rect l="0" t="0" r="r" b="b"/>
              <a:pathLst>
                <a:path w="6" h="17">
                  <a:moveTo>
                    <a:pt x="0" y="10"/>
                  </a:moveTo>
                  <a:lnTo>
                    <a:pt x="0" y="15"/>
                  </a:lnTo>
                  <a:lnTo>
                    <a:pt x="2" y="17"/>
                  </a:lnTo>
                  <a:lnTo>
                    <a:pt x="3" y="11"/>
                  </a:lnTo>
                  <a:lnTo>
                    <a:pt x="5" y="8"/>
                  </a:lnTo>
                  <a:lnTo>
                    <a:pt x="6" y="0"/>
                  </a:lnTo>
                  <a:lnTo>
                    <a:pt x="3" y="2"/>
                  </a:lnTo>
                  <a:lnTo>
                    <a:pt x="0" y="1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2" name="Freeform 56">
              <a:extLst>
                <a:ext uri="{FF2B5EF4-FFF2-40B4-BE49-F238E27FC236}">
                  <a16:creationId xmlns:a16="http://schemas.microsoft.com/office/drawing/2014/main" id="{9D0FFE49-1F48-9C96-E904-169637403808}"/>
                </a:ext>
              </a:extLst>
            </p:cNvPr>
            <p:cNvSpPr>
              <a:spLocks/>
            </p:cNvSpPr>
            <p:nvPr/>
          </p:nvSpPr>
          <p:spPr bwMode="auto">
            <a:xfrm>
              <a:off x="1466850" y="1625600"/>
              <a:ext cx="847725" cy="619125"/>
            </a:xfrm>
            <a:custGeom>
              <a:avLst/>
              <a:gdLst/>
              <a:ahLst/>
              <a:cxnLst>
                <a:cxn ang="0">
                  <a:pos x="3" y="18"/>
                </a:cxn>
                <a:cxn ang="0">
                  <a:pos x="2" y="28"/>
                </a:cxn>
                <a:cxn ang="0">
                  <a:pos x="4" y="29"/>
                </a:cxn>
                <a:cxn ang="0">
                  <a:pos x="2" y="32"/>
                </a:cxn>
                <a:cxn ang="0">
                  <a:pos x="3" y="34"/>
                </a:cxn>
                <a:cxn ang="0">
                  <a:pos x="1" y="38"/>
                </a:cxn>
                <a:cxn ang="0">
                  <a:pos x="0" y="39"/>
                </a:cxn>
                <a:cxn ang="0">
                  <a:pos x="6" y="44"/>
                </a:cxn>
                <a:cxn ang="0">
                  <a:pos x="11" y="53"/>
                </a:cxn>
                <a:cxn ang="0">
                  <a:pos x="32" y="60"/>
                </a:cxn>
                <a:cxn ang="0">
                  <a:pos x="79" y="65"/>
                </a:cxn>
                <a:cxn ang="0">
                  <a:pos x="27" y="0"/>
                </a:cxn>
                <a:cxn ang="0">
                  <a:pos x="27" y="2"/>
                </a:cxn>
                <a:cxn ang="0">
                  <a:pos x="27" y="5"/>
                </a:cxn>
                <a:cxn ang="0">
                  <a:pos x="29" y="7"/>
                </a:cxn>
                <a:cxn ang="0">
                  <a:pos x="26" y="9"/>
                </a:cxn>
                <a:cxn ang="0">
                  <a:pos x="27" y="10"/>
                </a:cxn>
                <a:cxn ang="0">
                  <a:pos x="28" y="17"/>
                </a:cxn>
                <a:cxn ang="0">
                  <a:pos x="27" y="18"/>
                </a:cxn>
                <a:cxn ang="0">
                  <a:pos x="25" y="23"/>
                </a:cxn>
                <a:cxn ang="0">
                  <a:pos x="25" y="24"/>
                </a:cxn>
                <a:cxn ang="0">
                  <a:pos x="23" y="29"/>
                </a:cxn>
                <a:cxn ang="0">
                  <a:pos x="19" y="31"/>
                </a:cxn>
                <a:cxn ang="0">
                  <a:pos x="18" y="30"/>
                </a:cxn>
                <a:cxn ang="0">
                  <a:pos x="16" y="31"/>
                </a:cxn>
                <a:cxn ang="0">
                  <a:pos x="17" y="29"/>
                </a:cxn>
                <a:cxn ang="0">
                  <a:pos x="15" y="28"/>
                </a:cxn>
                <a:cxn ang="0">
                  <a:pos x="17" y="27"/>
                </a:cxn>
                <a:cxn ang="0">
                  <a:pos x="19" y="30"/>
                </a:cxn>
                <a:cxn ang="0">
                  <a:pos x="20" y="28"/>
                </a:cxn>
                <a:cxn ang="0">
                  <a:pos x="22" y="27"/>
                </a:cxn>
                <a:cxn ang="0">
                  <a:pos x="21" y="24"/>
                </a:cxn>
                <a:cxn ang="0">
                  <a:pos x="22" y="21"/>
                </a:cxn>
                <a:cxn ang="0">
                  <a:pos x="24" y="17"/>
                </a:cxn>
                <a:cxn ang="0">
                  <a:pos x="22" y="20"/>
                </a:cxn>
                <a:cxn ang="0">
                  <a:pos x="18" y="23"/>
                </a:cxn>
                <a:cxn ang="0">
                  <a:pos x="16" y="26"/>
                </a:cxn>
                <a:cxn ang="0">
                  <a:pos x="19" y="21"/>
                </a:cxn>
                <a:cxn ang="0">
                  <a:pos x="23" y="19"/>
                </a:cxn>
                <a:cxn ang="0">
                  <a:pos x="23" y="16"/>
                </a:cxn>
                <a:cxn ang="0">
                  <a:pos x="22" y="14"/>
                </a:cxn>
                <a:cxn ang="0">
                  <a:pos x="21" y="14"/>
                </a:cxn>
                <a:cxn ang="0">
                  <a:pos x="19" y="13"/>
                </a:cxn>
                <a:cxn ang="0">
                  <a:pos x="4" y="3"/>
                </a:cxn>
              </a:cxnLst>
              <a:rect l="0" t="0" r="r" b="b"/>
              <a:pathLst>
                <a:path w="89" h="65">
                  <a:moveTo>
                    <a:pt x="2" y="11"/>
                  </a:moveTo>
                  <a:lnTo>
                    <a:pt x="3" y="15"/>
                  </a:lnTo>
                  <a:lnTo>
                    <a:pt x="3" y="18"/>
                  </a:lnTo>
                  <a:lnTo>
                    <a:pt x="3" y="22"/>
                  </a:lnTo>
                  <a:lnTo>
                    <a:pt x="3" y="23"/>
                  </a:lnTo>
                  <a:lnTo>
                    <a:pt x="2" y="28"/>
                  </a:lnTo>
                  <a:lnTo>
                    <a:pt x="4" y="27"/>
                  </a:lnTo>
                  <a:lnTo>
                    <a:pt x="6" y="29"/>
                  </a:lnTo>
                  <a:lnTo>
                    <a:pt x="4" y="29"/>
                  </a:lnTo>
                  <a:lnTo>
                    <a:pt x="2" y="29"/>
                  </a:lnTo>
                  <a:lnTo>
                    <a:pt x="2" y="31"/>
                  </a:lnTo>
                  <a:lnTo>
                    <a:pt x="2" y="32"/>
                  </a:lnTo>
                  <a:lnTo>
                    <a:pt x="4" y="32"/>
                  </a:lnTo>
                  <a:lnTo>
                    <a:pt x="4" y="33"/>
                  </a:lnTo>
                  <a:lnTo>
                    <a:pt x="3" y="34"/>
                  </a:lnTo>
                  <a:lnTo>
                    <a:pt x="3" y="36"/>
                  </a:lnTo>
                  <a:lnTo>
                    <a:pt x="2" y="38"/>
                  </a:lnTo>
                  <a:lnTo>
                    <a:pt x="1" y="38"/>
                  </a:lnTo>
                  <a:lnTo>
                    <a:pt x="2" y="35"/>
                  </a:lnTo>
                  <a:lnTo>
                    <a:pt x="1" y="34"/>
                  </a:lnTo>
                  <a:lnTo>
                    <a:pt x="0" y="39"/>
                  </a:lnTo>
                  <a:lnTo>
                    <a:pt x="2" y="40"/>
                  </a:lnTo>
                  <a:lnTo>
                    <a:pt x="6" y="42"/>
                  </a:lnTo>
                  <a:lnTo>
                    <a:pt x="6" y="44"/>
                  </a:lnTo>
                  <a:lnTo>
                    <a:pt x="8" y="44"/>
                  </a:lnTo>
                  <a:lnTo>
                    <a:pt x="12" y="51"/>
                  </a:lnTo>
                  <a:lnTo>
                    <a:pt x="11" y="53"/>
                  </a:lnTo>
                  <a:lnTo>
                    <a:pt x="16" y="57"/>
                  </a:lnTo>
                  <a:lnTo>
                    <a:pt x="25" y="57"/>
                  </a:lnTo>
                  <a:lnTo>
                    <a:pt x="32" y="60"/>
                  </a:lnTo>
                  <a:lnTo>
                    <a:pt x="35" y="59"/>
                  </a:lnTo>
                  <a:lnTo>
                    <a:pt x="56" y="60"/>
                  </a:lnTo>
                  <a:lnTo>
                    <a:pt x="79" y="65"/>
                  </a:lnTo>
                  <a:lnTo>
                    <a:pt x="79" y="58"/>
                  </a:lnTo>
                  <a:lnTo>
                    <a:pt x="89" y="17"/>
                  </a:lnTo>
                  <a:lnTo>
                    <a:pt x="27" y="0"/>
                  </a:lnTo>
                  <a:lnTo>
                    <a:pt x="27" y="1"/>
                  </a:lnTo>
                  <a:lnTo>
                    <a:pt x="27" y="2"/>
                  </a:lnTo>
                  <a:lnTo>
                    <a:pt x="27" y="2"/>
                  </a:lnTo>
                  <a:lnTo>
                    <a:pt x="27" y="3"/>
                  </a:lnTo>
                  <a:lnTo>
                    <a:pt x="27" y="4"/>
                  </a:lnTo>
                  <a:lnTo>
                    <a:pt x="27" y="5"/>
                  </a:lnTo>
                  <a:lnTo>
                    <a:pt x="28" y="4"/>
                  </a:lnTo>
                  <a:lnTo>
                    <a:pt x="29" y="5"/>
                  </a:lnTo>
                  <a:lnTo>
                    <a:pt x="29" y="7"/>
                  </a:lnTo>
                  <a:lnTo>
                    <a:pt x="29" y="8"/>
                  </a:lnTo>
                  <a:lnTo>
                    <a:pt x="28" y="10"/>
                  </a:lnTo>
                  <a:lnTo>
                    <a:pt x="26" y="9"/>
                  </a:lnTo>
                  <a:lnTo>
                    <a:pt x="26" y="9"/>
                  </a:lnTo>
                  <a:lnTo>
                    <a:pt x="26" y="10"/>
                  </a:lnTo>
                  <a:lnTo>
                    <a:pt x="27" y="10"/>
                  </a:lnTo>
                  <a:lnTo>
                    <a:pt x="28" y="13"/>
                  </a:lnTo>
                  <a:lnTo>
                    <a:pt x="27" y="16"/>
                  </a:lnTo>
                  <a:lnTo>
                    <a:pt x="28" y="17"/>
                  </a:lnTo>
                  <a:lnTo>
                    <a:pt x="29" y="17"/>
                  </a:lnTo>
                  <a:lnTo>
                    <a:pt x="28" y="18"/>
                  </a:lnTo>
                  <a:lnTo>
                    <a:pt x="27" y="18"/>
                  </a:lnTo>
                  <a:lnTo>
                    <a:pt x="26" y="21"/>
                  </a:lnTo>
                  <a:lnTo>
                    <a:pt x="26" y="21"/>
                  </a:lnTo>
                  <a:lnTo>
                    <a:pt x="25" y="23"/>
                  </a:lnTo>
                  <a:lnTo>
                    <a:pt x="25" y="23"/>
                  </a:lnTo>
                  <a:lnTo>
                    <a:pt x="25" y="24"/>
                  </a:lnTo>
                  <a:lnTo>
                    <a:pt x="25" y="24"/>
                  </a:lnTo>
                  <a:lnTo>
                    <a:pt x="24" y="28"/>
                  </a:lnTo>
                  <a:lnTo>
                    <a:pt x="23" y="28"/>
                  </a:lnTo>
                  <a:lnTo>
                    <a:pt x="23" y="29"/>
                  </a:lnTo>
                  <a:lnTo>
                    <a:pt x="22" y="28"/>
                  </a:lnTo>
                  <a:lnTo>
                    <a:pt x="22" y="29"/>
                  </a:lnTo>
                  <a:lnTo>
                    <a:pt x="19" y="31"/>
                  </a:lnTo>
                  <a:lnTo>
                    <a:pt x="18" y="31"/>
                  </a:lnTo>
                  <a:lnTo>
                    <a:pt x="18" y="30"/>
                  </a:lnTo>
                  <a:lnTo>
                    <a:pt x="18" y="30"/>
                  </a:lnTo>
                  <a:lnTo>
                    <a:pt x="17" y="30"/>
                  </a:lnTo>
                  <a:lnTo>
                    <a:pt x="17" y="31"/>
                  </a:lnTo>
                  <a:lnTo>
                    <a:pt x="16" y="31"/>
                  </a:lnTo>
                  <a:lnTo>
                    <a:pt x="16" y="30"/>
                  </a:lnTo>
                  <a:lnTo>
                    <a:pt x="16" y="30"/>
                  </a:lnTo>
                  <a:lnTo>
                    <a:pt x="17" y="29"/>
                  </a:lnTo>
                  <a:lnTo>
                    <a:pt x="15" y="29"/>
                  </a:lnTo>
                  <a:lnTo>
                    <a:pt x="16" y="29"/>
                  </a:lnTo>
                  <a:lnTo>
                    <a:pt x="15" y="28"/>
                  </a:lnTo>
                  <a:lnTo>
                    <a:pt x="16" y="27"/>
                  </a:lnTo>
                  <a:lnTo>
                    <a:pt x="17" y="28"/>
                  </a:lnTo>
                  <a:lnTo>
                    <a:pt x="17" y="27"/>
                  </a:lnTo>
                  <a:lnTo>
                    <a:pt x="19" y="26"/>
                  </a:lnTo>
                  <a:lnTo>
                    <a:pt x="18" y="28"/>
                  </a:lnTo>
                  <a:lnTo>
                    <a:pt x="19" y="30"/>
                  </a:lnTo>
                  <a:lnTo>
                    <a:pt x="19" y="27"/>
                  </a:lnTo>
                  <a:lnTo>
                    <a:pt x="21" y="26"/>
                  </a:lnTo>
                  <a:lnTo>
                    <a:pt x="20" y="28"/>
                  </a:lnTo>
                  <a:lnTo>
                    <a:pt x="21" y="29"/>
                  </a:lnTo>
                  <a:lnTo>
                    <a:pt x="21" y="28"/>
                  </a:lnTo>
                  <a:lnTo>
                    <a:pt x="22" y="27"/>
                  </a:lnTo>
                  <a:lnTo>
                    <a:pt x="23" y="25"/>
                  </a:lnTo>
                  <a:lnTo>
                    <a:pt x="23" y="24"/>
                  </a:lnTo>
                  <a:lnTo>
                    <a:pt x="21" y="24"/>
                  </a:lnTo>
                  <a:lnTo>
                    <a:pt x="22" y="23"/>
                  </a:lnTo>
                  <a:lnTo>
                    <a:pt x="22" y="23"/>
                  </a:lnTo>
                  <a:lnTo>
                    <a:pt x="22" y="21"/>
                  </a:lnTo>
                  <a:lnTo>
                    <a:pt x="25" y="21"/>
                  </a:lnTo>
                  <a:lnTo>
                    <a:pt x="25" y="19"/>
                  </a:lnTo>
                  <a:lnTo>
                    <a:pt x="24" y="17"/>
                  </a:lnTo>
                  <a:lnTo>
                    <a:pt x="24" y="20"/>
                  </a:lnTo>
                  <a:lnTo>
                    <a:pt x="23" y="19"/>
                  </a:lnTo>
                  <a:lnTo>
                    <a:pt x="22" y="20"/>
                  </a:lnTo>
                  <a:lnTo>
                    <a:pt x="21" y="22"/>
                  </a:lnTo>
                  <a:lnTo>
                    <a:pt x="20" y="22"/>
                  </a:lnTo>
                  <a:lnTo>
                    <a:pt x="18" y="23"/>
                  </a:lnTo>
                  <a:lnTo>
                    <a:pt x="16" y="25"/>
                  </a:lnTo>
                  <a:lnTo>
                    <a:pt x="19" y="25"/>
                  </a:lnTo>
                  <a:lnTo>
                    <a:pt x="16" y="26"/>
                  </a:lnTo>
                  <a:lnTo>
                    <a:pt x="15" y="25"/>
                  </a:lnTo>
                  <a:lnTo>
                    <a:pt x="18" y="22"/>
                  </a:lnTo>
                  <a:lnTo>
                    <a:pt x="19" y="21"/>
                  </a:lnTo>
                  <a:lnTo>
                    <a:pt x="21" y="19"/>
                  </a:lnTo>
                  <a:lnTo>
                    <a:pt x="22" y="20"/>
                  </a:lnTo>
                  <a:lnTo>
                    <a:pt x="23" y="19"/>
                  </a:lnTo>
                  <a:lnTo>
                    <a:pt x="24" y="16"/>
                  </a:lnTo>
                  <a:lnTo>
                    <a:pt x="24" y="15"/>
                  </a:lnTo>
                  <a:lnTo>
                    <a:pt x="23" y="16"/>
                  </a:lnTo>
                  <a:lnTo>
                    <a:pt x="22" y="16"/>
                  </a:lnTo>
                  <a:lnTo>
                    <a:pt x="23" y="14"/>
                  </a:lnTo>
                  <a:lnTo>
                    <a:pt x="22" y="14"/>
                  </a:lnTo>
                  <a:lnTo>
                    <a:pt x="22" y="16"/>
                  </a:lnTo>
                  <a:lnTo>
                    <a:pt x="21" y="16"/>
                  </a:lnTo>
                  <a:lnTo>
                    <a:pt x="21" y="14"/>
                  </a:lnTo>
                  <a:lnTo>
                    <a:pt x="21" y="14"/>
                  </a:lnTo>
                  <a:lnTo>
                    <a:pt x="20" y="15"/>
                  </a:lnTo>
                  <a:lnTo>
                    <a:pt x="19" y="13"/>
                  </a:lnTo>
                  <a:lnTo>
                    <a:pt x="17" y="12"/>
                  </a:lnTo>
                  <a:lnTo>
                    <a:pt x="9" y="9"/>
                  </a:lnTo>
                  <a:lnTo>
                    <a:pt x="4" y="3"/>
                  </a:lnTo>
                  <a:lnTo>
                    <a:pt x="2" y="7"/>
                  </a:lnTo>
                  <a:lnTo>
                    <a:pt x="2" y="1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3" name="Freeform 57">
              <a:extLst>
                <a:ext uri="{FF2B5EF4-FFF2-40B4-BE49-F238E27FC236}">
                  <a16:creationId xmlns:a16="http://schemas.microsoft.com/office/drawing/2014/main" id="{6BA30BB5-26B6-7662-5CF0-4FC329EFB21B}"/>
                </a:ext>
              </a:extLst>
            </p:cNvPr>
            <p:cNvSpPr>
              <a:spLocks/>
            </p:cNvSpPr>
            <p:nvPr/>
          </p:nvSpPr>
          <p:spPr bwMode="auto">
            <a:xfrm>
              <a:off x="1666875" y="1663700"/>
              <a:ext cx="38100" cy="47625"/>
            </a:xfrm>
            <a:custGeom>
              <a:avLst/>
              <a:gdLst/>
              <a:ahLst/>
              <a:cxnLst>
                <a:cxn ang="0">
                  <a:pos x="0" y="2"/>
                </a:cxn>
                <a:cxn ang="0">
                  <a:pos x="3" y="0"/>
                </a:cxn>
                <a:cxn ang="0">
                  <a:pos x="4" y="2"/>
                </a:cxn>
                <a:cxn ang="0">
                  <a:pos x="3" y="5"/>
                </a:cxn>
                <a:cxn ang="0">
                  <a:pos x="0" y="2"/>
                </a:cxn>
              </a:cxnLst>
              <a:rect l="0" t="0" r="r" b="b"/>
              <a:pathLst>
                <a:path w="4" h="5">
                  <a:moveTo>
                    <a:pt x="0" y="2"/>
                  </a:moveTo>
                  <a:lnTo>
                    <a:pt x="3" y="0"/>
                  </a:lnTo>
                  <a:lnTo>
                    <a:pt x="4" y="2"/>
                  </a:lnTo>
                  <a:lnTo>
                    <a:pt x="3" y="5"/>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4" name="Freeform 58">
              <a:extLst>
                <a:ext uri="{FF2B5EF4-FFF2-40B4-BE49-F238E27FC236}">
                  <a16:creationId xmlns:a16="http://schemas.microsoft.com/office/drawing/2014/main" id="{C30F4402-0966-E6F8-FDDE-83446C548581}"/>
                </a:ext>
              </a:extLst>
            </p:cNvPr>
            <p:cNvSpPr>
              <a:spLocks/>
            </p:cNvSpPr>
            <p:nvPr/>
          </p:nvSpPr>
          <p:spPr bwMode="auto">
            <a:xfrm>
              <a:off x="1695450" y="1720850"/>
              <a:ext cx="28575" cy="66675"/>
            </a:xfrm>
            <a:custGeom>
              <a:avLst/>
              <a:gdLst/>
              <a:ahLst/>
              <a:cxnLst>
                <a:cxn ang="0">
                  <a:pos x="0" y="2"/>
                </a:cxn>
                <a:cxn ang="0">
                  <a:pos x="1" y="0"/>
                </a:cxn>
                <a:cxn ang="0">
                  <a:pos x="3" y="1"/>
                </a:cxn>
                <a:cxn ang="0">
                  <a:pos x="2" y="7"/>
                </a:cxn>
                <a:cxn ang="0">
                  <a:pos x="0" y="2"/>
                </a:cxn>
              </a:cxnLst>
              <a:rect l="0" t="0" r="r" b="b"/>
              <a:pathLst>
                <a:path w="3" h="7">
                  <a:moveTo>
                    <a:pt x="0" y="2"/>
                  </a:moveTo>
                  <a:lnTo>
                    <a:pt x="1" y="0"/>
                  </a:lnTo>
                  <a:lnTo>
                    <a:pt x="3" y="1"/>
                  </a:lnTo>
                  <a:lnTo>
                    <a:pt x="2" y="7"/>
                  </a:lnTo>
                  <a:lnTo>
                    <a:pt x="0" y="2"/>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5" name="Freeform 59">
              <a:extLst>
                <a:ext uri="{FF2B5EF4-FFF2-40B4-BE49-F238E27FC236}">
                  <a16:creationId xmlns:a16="http://schemas.microsoft.com/office/drawing/2014/main" id="{6745C7AB-4464-2419-142C-268B0980DB98}"/>
                </a:ext>
              </a:extLst>
            </p:cNvPr>
            <p:cNvSpPr>
              <a:spLocks/>
            </p:cNvSpPr>
            <p:nvPr/>
          </p:nvSpPr>
          <p:spPr bwMode="auto">
            <a:xfrm>
              <a:off x="6219825" y="3244850"/>
              <a:ext cx="571500" cy="561975"/>
            </a:xfrm>
            <a:custGeom>
              <a:avLst/>
              <a:gdLst/>
              <a:ahLst/>
              <a:cxnLst>
                <a:cxn ang="0">
                  <a:pos x="0" y="41"/>
                </a:cxn>
                <a:cxn ang="0">
                  <a:pos x="2" y="49"/>
                </a:cxn>
                <a:cxn ang="0">
                  <a:pos x="5" y="52"/>
                </a:cxn>
                <a:cxn ang="0">
                  <a:pos x="10" y="55"/>
                </a:cxn>
                <a:cxn ang="0">
                  <a:pos x="13" y="59"/>
                </a:cxn>
                <a:cxn ang="0">
                  <a:pos x="18" y="57"/>
                </a:cxn>
                <a:cxn ang="0">
                  <a:pos x="20" y="58"/>
                </a:cxn>
                <a:cxn ang="0">
                  <a:pos x="23" y="57"/>
                </a:cxn>
                <a:cxn ang="0">
                  <a:pos x="25" y="55"/>
                </a:cxn>
                <a:cxn ang="0">
                  <a:pos x="30" y="54"/>
                </a:cxn>
                <a:cxn ang="0">
                  <a:pos x="33" y="50"/>
                </a:cxn>
                <a:cxn ang="0">
                  <a:pos x="31" y="49"/>
                </a:cxn>
                <a:cxn ang="0">
                  <a:pos x="36" y="38"/>
                </a:cxn>
                <a:cxn ang="0">
                  <a:pos x="37" y="32"/>
                </a:cxn>
                <a:cxn ang="0">
                  <a:pos x="42" y="35"/>
                </a:cxn>
                <a:cxn ang="0">
                  <a:pos x="44" y="28"/>
                </a:cxn>
                <a:cxn ang="0">
                  <a:pos x="47" y="28"/>
                </a:cxn>
                <a:cxn ang="0">
                  <a:pos x="50" y="22"/>
                </a:cxn>
                <a:cxn ang="0">
                  <a:pos x="51" y="15"/>
                </a:cxn>
                <a:cxn ang="0">
                  <a:pos x="58" y="19"/>
                </a:cxn>
                <a:cxn ang="0">
                  <a:pos x="60" y="16"/>
                </a:cxn>
                <a:cxn ang="0">
                  <a:pos x="58" y="13"/>
                </a:cxn>
                <a:cxn ang="0">
                  <a:pos x="54" y="11"/>
                </a:cxn>
                <a:cxn ang="0">
                  <a:pos x="51" y="12"/>
                </a:cxn>
                <a:cxn ang="0">
                  <a:pos x="49" y="14"/>
                </a:cxn>
                <a:cxn ang="0">
                  <a:pos x="42" y="16"/>
                </a:cxn>
                <a:cxn ang="0">
                  <a:pos x="37" y="22"/>
                </a:cxn>
                <a:cxn ang="0">
                  <a:pos x="36" y="13"/>
                </a:cxn>
                <a:cxn ang="0">
                  <a:pos x="23" y="15"/>
                </a:cxn>
                <a:cxn ang="0">
                  <a:pos x="20" y="0"/>
                </a:cxn>
                <a:cxn ang="0">
                  <a:pos x="18" y="1"/>
                </a:cxn>
                <a:cxn ang="0">
                  <a:pos x="20" y="4"/>
                </a:cxn>
                <a:cxn ang="0">
                  <a:pos x="18" y="18"/>
                </a:cxn>
                <a:cxn ang="0">
                  <a:pos x="16" y="21"/>
                </a:cxn>
                <a:cxn ang="0">
                  <a:pos x="9" y="26"/>
                </a:cxn>
                <a:cxn ang="0">
                  <a:pos x="7" y="32"/>
                </a:cxn>
                <a:cxn ang="0">
                  <a:pos x="5" y="30"/>
                </a:cxn>
                <a:cxn ang="0">
                  <a:pos x="4" y="37"/>
                </a:cxn>
                <a:cxn ang="0">
                  <a:pos x="0" y="41"/>
                </a:cxn>
              </a:cxnLst>
              <a:rect l="0" t="0" r="r" b="b"/>
              <a:pathLst>
                <a:path w="60" h="59">
                  <a:moveTo>
                    <a:pt x="0" y="41"/>
                  </a:moveTo>
                  <a:lnTo>
                    <a:pt x="2" y="49"/>
                  </a:lnTo>
                  <a:lnTo>
                    <a:pt x="5" y="52"/>
                  </a:lnTo>
                  <a:lnTo>
                    <a:pt x="10" y="55"/>
                  </a:lnTo>
                  <a:lnTo>
                    <a:pt x="13" y="59"/>
                  </a:lnTo>
                  <a:lnTo>
                    <a:pt x="18" y="57"/>
                  </a:lnTo>
                  <a:lnTo>
                    <a:pt x="20" y="58"/>
                  </a:lnTo>
                  <a:lnTo>
                    <a:pt x="23" y="57"/>
                  </a:lnTo>
                  <a:lnTo>
                    <a:pt x="25" y="55"/>
                  </a:lnTo>
                  <a:lnTo>
                    <a:pt x="30" y="54"/>
                  </a:lnTo>
                  <a:lnTo>
                    <a:pt x="33" y="50"/>
                  </a:lnTo>
                  <a:lnTo>
                    <a:pt x="31" y="49"/>
                  </a:lnTo>
                  <a:lnTo>
                    <a:pt x="36" y="38"/>
                  </a:lnTo>
                  <a:lnTo>
                    <a:pt x="37" y="32"/>
                  </a:lnTo>
                  <a:lnTo>
                    <a:pt x="42" y="35"/>
                  </a:lnTo>
                  <a:lnTo>
                    <a:pt x="44" y="28"/>
                  </a:lnTo>
                  <a:lnTo>
                    <a:pt x="47" y="28"/>
                  </a:lnTo>
                  <a:lnTo>
                    <a:pt x="50" y="22"/>
                  </a:lnTo>
                  <a:lnTo>
                    <a:pt x="51" y="15"/>
                  </a:lnTo>
                  <a:lnTo>
                    <a:pt x="58" y="19"/>
                  </a:lnTo>
                  <a:lnTo>
                    <a:pt x="60" y="16"/>
                  </a:lnTo>
                  <a:lnTo>
                    <a:pt x="58" y="13"/>
                  </a:lnTo>
                  <a:lnTo>
                    <a:pt x="54" y="11"/>
                  </a:lnTo>
                  <a:lnTo>
                    <a:pt x="51" y="12"/>
                  </a:lnTo>
                  <a:lnTo>
                    <a:pt x="49" y="14"/>
                  </a:lnTo>
                  <a:lnTo>
                    <a:pt x="42" y="16"/>
                  </a:lnTo>
                  <a:lnTo>
                    <a:pt x="37" y="22"/>
                  </a:lnTo>
                  <a:lnTo>
                    <a:pt x="36" y="13"/>
                  </a:lnTo>
                  <a:lnTo>
                    <a:pt x="23" y="15"/>
                  </a:lnTo>
                  <a:lnTo>
                    <a:pt x="20" y="0"/>
                  </a:lnTo>
                  <a:lnTo>
                    <a:pt x="18" y="1"/>
                  </a:lnTo>
                  <a:lnTo>
                    <a:pt x="20" y="4"/>
                  </a:lnTo>
                  <a:lnTo>
                    <a:pt x="18" y="18"/>
                  </a:lnTo>
                  <a:lnTo>
                    <a:pt x="16" y="21"/>
                  </a:lnTo>
                  <a:lnTo>
                    <a:pt x="9" y="26"/>
                  </a:lnTo>
                  <a:lnTo>
                    <a:pt x="7" y="32"/>
                  </a:lnTo>
                  <a:lnTo>
                    <a:pt x="5" y="30"/>
                  </a:lnTo>
                  <a:lnTo>
                    <a:pt x="4" y="37"/>
                  </a:lnTo>
                  <a:lnTo>
                    <a:pt x="0" y="41"/>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6" name="Freeform 60">
              <a:extLst>
                <a:ext uri="{FF2B5EF4-FFF2-40B4-BE49-F238E27FC236}">
                  <a16:creationId xmlns:a16="http://schemas.microsoft.com/office/drawing/2014/main" id="{4C83A57A-F1BB-C951-8E50-D5E1C4BF6383}"/>
                </a:ext>
              </a:extLst>
            </p:cNvPr>
            <p:cNvSpPr>
              <a:spLocks/>
            </p:cNvSpPr>
            <p:nvPr/>
          </p:nvSpPr>
          <p:spPr bwMode="auto">
            <a:xfrm>
              <a:off x="4895850" y="2359025"/>
              <a:ext cx="676275" cy="714375"/>
            </a:xfrm>
            <a:custGeom>
              <a:avLst/>
              <a:gdLst/>
              <a:ahLst/>
              <a:cxnLst>
                <a:cxn ang="0">
                  <a:pos x="0" y="23"/>
                </a:cxn>
                <a:cxn ang="0">
                  <a:pos x="2" y="28"/>
                </a:cxn>
                <a:cxn ang="0">
                  <a:pos x="2" y="37"/>
                </a:cxn>
                <a:cxn ang="0">
                  <a:pos x="10" y="43"/>
                </a:cxn>
                <a:cxn ang="0">
                  <a:pos x="14" y="47"/>
                </a:cxn>
                <a:cxn ang="0">
                  <a:pos x="19" y="50"/>
                </a:cxn>
                <a:cxn ang="0">
                  <a:pos x="20" y="52"/>
                </a:cxn>
                <a:cxn ang="0">
                  <a:pos x="22" y="58"/>
                </a:cxn>
                <a:cxn ang="0">
                  <a:pos x="23" y="67"/>
                </a:cxn>
                <a:cxn ang="0">
                  <a:pos x="29" y="75"/>
                </a:cxn>
                <a:cxn ang="0">
                  <a:pos x="65" y="72"/>
                </a:cxn>
                <a:cxn ang="0">
                  <a:pos x="63" y="61"/>
                </a:cxn>
                <a:cxn ang="0">
                  <a:pos x="64" y="49"/>
                </a:cxn>
                <a:cxn ang="0">
                  <a:pos x="66" y="43"/>
                </a:cxn>
                <a:cxn ang="0">
                  <a:pos x="66" y="39"/>
                </a:cxn>
                <a:cxn ang="0">
                  <a:pos x="70" y="28"/>
                </a:cxn>
                <a:cxn ang="0">
                  <a:pos x="71" y="25"/>
                </a:cxn>
                <a:cxn ang="0">
                  <a:pos x="70" y="24"/>
                </a:cxn>
                <a:cxn ang="0">
                  <a:pos x="68" y="27"/>
                </a:cxn>
                <a:cxn ang="0">
                  <a:pos x="66" y="32"/>
                </a:cxn>
                <a:cxn ang="0">
                  <a:pos x="63" y="33"/>
                </a:cxn>
                <a:cxn ang="0">
                  <a:pos x="62" y="36"/>
                </a:cxn>
                <a:cxn ang="0">
                  <a:pos x="59" y="38"/>
                </a:cxn>
                <a:cxn ang="0">
                  <a:pos x="60" y="35"/>
                </a:cxn>
                <a:cxn ang="0">
                  <a:pos x="61" y="31"/>
                </a:cxn>
                <a:cxn ang="0">
                  <a:pos x="63" y="30"/>
                </a:cxn>
                <a:cxn ang="0">
                  <a:pos x="64" y="28"/>
                </a:cxn>
                <a:cxn ang="0">
                  <a:pos x="60" y="18"/>
                </a:cxn>
                <a:cxn ang="0">
                  <a:pos x="57" y="17"/>
                </a:cxn>
                <a:cxn ang="0">
                  <a:pos x="56" y="15"/>
                </a:cxn>
                <a:cxn ang="0">
                  <a:pos x="49" y="14"/>
                </a:cxn>
                <a:cxn ang="0">
                  <a:pos x="35" y="10"/>
                </a:cxn>
                <a:cxn ang="0">
                  <a:pos x="29" y="6"/>
                </a:cxn>
                <a:cxn ang="0">
                  <a:pos x="25" y="4"/>
                </a:cxn>
                <a:cxn ang="0">
                  <a:pos x="23" y="6"/>
                </a:cxn>
                <a:cxn ang="0">
                  <a:pos x="23" y="5"/>
                </a:cxn>
                <a:cxn ang="0">
                  <a:pos x="24" y="4"/>
                </a:cxn>
                <a:cxn ang="0">
                  <a:pos x="24" y="3"/>
                </a:cxn>
                <a:cxn ang="0">
                  <a:pos x="24" y="2"/>
                </a:cxn>
                <a:cxn ang="0">
                  <a:pos x="24" y="1"/>
                </a:cxn>
                <a:cxn ang="0">
                  <a:pos x="23" y="0"/>
                </a:cxn>
                <a:cxn ang="0">
                  <a:pos x="15" y="3"/>
                </a:cxn>
                <a:cxn ang="0">
                  <a:pos x="12" y="5"/>
                </a:cxn>
                <a:cxn ang="0">
                  <a:pos x="11" y="5"/>
                </a:cxn>
                <a:cxn ang="0">
                  <a:pos x="9" y="4"/>
                </a:cxn>
                <a:cxn ang="0">
                  <a:pos x="9" y="5"/>
                </a:cxn>
                <a:cxn ang="0">
                  <a:pos x="8" y="4"/>
                </a:cxn>
                <a:cxn ang="0">
                  <a:pos x="7" y="5"/>
                </a:cxn>
                <a:cxn ang="0">
                  <a:pos x="7" y="14"/>
                </a:cxn>
                <a:cxn ang="0">
                  <a:pos x="0" y="23"/>
                </a:cxn>
              </a:cxnLst>
              <a:rect l="0" t="0" r="r" b="b"/>
              <a:pathLst>
                <a:path w="71" h="75">
                  <a:moveTo>
                    <a:pt x="0" y="23"/>
                  </a:moveTo>
                  <a:lnTo>
                    <a:pt x="2" y="28"/>
                  </a:lnTo>
                  <a:lnTo>
                    <a:pt x="2" y="37"/>
                  </a:lnTo>
                  <a:lnTo>
                    <a:pt x="10" y="43"/>
                  </a:lnTo>
                  <a:lnTo>
                    <a:pt x="14" y="47"/>
                  </a:lnTo>
                  <a:lnTo>
                    <a:pt x="19" y="50"/>
                  </a:lnTo>
                  <a:lnTo>
                    <a:pt x="20" y="52"/>
                  </a:lnTo>
                  <a:lnTo>
                    <a:pt x="22" y="58"/>
                  </a:lnTo>
                  <a:lnTo>
                    <a:pt x="23" y="67"/>
                  </a:lnTo>
                  <a:lnTo>
                    <a:pt x="29" y="75"/>
                  </a:lnTo>
                  <a:lnTo>
                    <a:pt x="65" y="72"/>
                  </a:lnTo>
                  <a:lnTo>
                    <a:pt x="63" y="61"/>
                  </a:lnTo>
                  <a:lnTo>
                    <a:pt x="64" y="49"/>
                  </a:lnTo>
                  <a:lnTo>
                    <a:pt x="66" y="43"/>
                  </a:lnTo>
                  <a:lnTo>
                    <a:pt x="66" y="39"/>
                  </a:lnTo>
                  <a:lnTo>
                    <a:pt x="70" y="28"/>
                  </a:lnTo>
                  <a:lnTo>
                    <a:pt x="71" y="25"/>
                  </a:lnTo>
                  <a:lnTo>
                    <a:pt x="70" y="24"/>
                  </a:lnTo>
                  <a:lnTo>
                    <a:pt x="68" y="27"/>
                  </a:lnTo>
                  <a:lnTo>
                    <a:pt x="66" y="32"/>
                  </a:lnTo>
                  <a:lnTo>
                    <a:pt x="63" y="33"/>
                  </a:lnTo>
                  <a:lnTo>
                    <a:pt x="62" y="36"/>
                  </a:lnTo>
                  <a:lnTo>
                    <a:pt x="59" y="38"/>
                  </a:lnTo>
                  <a:lnTo>
                    <a:pt x="60" y="35"/>
                  </a:lnTo>
                  <a:lnTo>
                    <a:pt x="61" y="31"/>
                  </a:lnTo>
                  <a:lnTo>
                    <a:pt x="63" y="30"/>
                  </a:lnTo>
                  <a:lnTo>
                    <a:pt x="64" y="28"/>
                  </a:lnTo>
                  <a:lnTo>
                    <a:pt x="60" y="18"/>
                  </a:lnTo>
                  <a:lnTo>
                    <a:pt x="57" y="17"/>
                  </a:lnTo>
                  <a:lnTo>
                    <a:pt x="56" y="15"/>
                  </a:lnTo>
                  <a:lnTo>
                    <a:pt x="49" y="14"/>
                  </a:lnTo>
                  <a:lnTo>
                    <a:pt x="35" y="10"/>
                  </a:lnTo>
                  <a:lnTo>
                    <a:pt x="29" y="6"/>
                  </a:lnTo>
                  <a:lnTo>
                    <a:pt x="25" y="4"/>
                  </a:lnTo>
                  <a:lnTo>
                    <a:pt x="23" y="6"/>
                  </a:lnTo>
                  <a:lnTo>
                    <a:pt x="23" y="5"/>
                  </a:lnTo>
                  <a:lnTo>
                    <a:pt x="24" y="4"/>
                  </a:lnTo>
                  <a:lnTo>
                    <a:pt x="24" y="3"/>
                  </a:lnTo>
                  <a:lnTo>
                    <a:pt x="24" y="2"/>
                  </a:lnTo>
                  <a:lnTo>
                    <a:pt x="24" y="1"/>
                  </a:lnTo>
                  <a:lnTo>
                    <a:pt x="23" y="0"/>
                  </a:lnTo>
                  <a:lnTo>
                    <a:pt x="15" y="3"/>
                  </a:lnTo>
                  <a:lnTo>
                    <a:pt x="12" y="5"/>
                  </a:lnTo>
                  <a:lnTo>
                    <a:pt x="11" y="5"/>
                  </a:lnTo>
                  <a:lnTo>
                    <a:pt x="9" y="4"/>
                  </a:lnTo>
                  <a:lnTo>
                    <a:pt x="9" y="5"/>
                  </a:lnTo>
                  <a:lnTo>
                    <a:pt x="8" y="4"/>
                  </a:lnTo>
                  <a:lnTo>
                    <a:pt x="7" y="5"/>
                  </a:lnTo>
                  <a:lnTo>
                    <a:pt x="7" y="14"/>
                  </a:lnTo>
                  <a:lnTo>
                    <a:pt x="0" y="23"/>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7" name="Freeform 61">
              <a:extLst>
                <a:ext uri="{FF2B5EF4-FFF2-40B4-BE49-F238E27FC236}">
                  <a16:creationId xmlns:a16="http://schemas.microsoft.com/office/drawing/2014/main" id="{F58FF71C-B370-4005-7C2E-CAFE6F64DEB9}"/>
                </a:ext>
              </a:extLst>
            </p:cNvPr>
            <p:cNvSpPr>
              <a:spLocks/>
            </p:cNvSpPr>
            <p:nvPr/>
          </p:nvSpPr>
          <p:spPr bwMode="auto">
            <a:xfrm>
              <a:off x="2733675" y="2540000"/>
              <a:ext cx="895350" cy="742950"/>
            </a:xfrm>
            <a:custGeom>
              <a:avLst/>
              <a:gdLst/>
              <a:ahLst/>
              <a:cxnLst>
                <a:cxn ang="0">
                  <a:pos x="0" y="67"/>
                </a:cxn>
                <a:cxn ang="0">
                  <a:pos x="3" y="50"/>
                </a:cxn>
                <a:cxn ang="0">
                  <a:pos x="10" y="8"/>
                </a:cxn>
                <a:cxn ang="0">
                  <a:pos x="11" y="0"/>
                </a:cxn>
                <a:cxn ang="0">
                  <a:pos x="48" y="5"/>
                </a:cxn>
                <a:cxn ang="0">
                  <a:pos x="94" y="10"/>
                </a:cxn>
                <a:cxn ang="0">
                  <a:pos x="91" y="44"/>
                </a:cxn>
                <a:cxn ang="0">
                  <a:pos x="88" y="78"/>
                </a:cxn>
                <a:cxn ang="0">
                  <a:pos x="25" y="70"/>
                </a:cxn>
                <a:cxn ang="0">
                  <a:pos x="0" y="67"/>
                </a:cxn>
              </a:cxnLst>
              <a:rect l="0" t="0" r="r" b="b"/>
              <a:pathLst>
                <a:path w="94" h="78">
                  <a:moveTo>
                    <a:pt x="0" y="67"/>
                  </a:moveTo>
                  <a:lnTo>
                    <a:pt x="3" y="50"/>
                  </a:lnTo>
                  <a:lnTo>
                    <a:pt x="10" y="8"/>
                  </a:lnTo>
                  <a:lnTo>
                    <a:pt x="11" y="0"/>
                  </a:lnTo>
                  <a:lnTo>
                    <a:pt x="48" y="5"/>
                  </a:lnTo>
                  <a:lnTo>
                    <a:pt x="94" y="10"/>
                  </a:lnTo>
                  <a:lnTo>
                    <a:pt x="91" y="44"/>
                  </a:lnTo>
                  <a:lnTo>
                    <a:pt x="88" y="78"/>
                  </a:lnTo>
                  <a:lnTo>
                    <a:pt x="25" y="70"/>
                  </a:lnTo>
                  <a:lnTo>
                    <a:pt x="0" y="67"/>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sp>
          <p:nvSpPr>
            <p:cNvPr id="178" name="Freeform 62">
              <a:extLst>
                <a:ext uri="{FF2B5EF4-FFF2-40B4-BE49-F238E27FC236}">
                  <a16:creationId xmlns:a16="http://schemas.microsoft.com/office/drawing/2014/main" id="{6EF72BA3-F4A5-9D3F-A051-C036A32F35AC}"/>
                </a:ext>
              </a:extLst>
            </p:cNvPr>
            <p:cNvSpPr>
              <a:spLocks/>
            </p:cNvSpPr>
            <p:nvPr/>
          </p:nvSpPr>
          <p:spPr bwMode="auto">
            <a:xfrm>
              <a:off x="7597775" y="6076950"/>
              <a:ext cx="238125" cy="95250"/>
            </a:xfrm>
            <a:custGeom>
              <a:avLst/>
              <a:gdLst/>
              <a:ahLst/>
              <a:cxnLst>
                <a:cxn ang="0">
                  <a:pos x="3" y="0"/>
                </a:cxn>
                <a:cxn ang="0">
                  <a:pos x="6" y="1"/>
                </a:cxn>
                <a:cxn ang="0">
                  <a:pos x="9" y="1"/>
                </a:cxn>
                <a:cxn ang="0">
                  <a:pos x="12" y="0"/>
                </a:cxn>
                <a:cxn ang="0">
                  <a:pos x="16" y="1"/>
                </a:cxn>
                <a:cxn ang="0">
                  <a:pos x="17" y="1"/>
                </a:cxn>
                <a:cxn ang="0">
                  <a:pos x="19" y="2"/>
                </a:cxn>
                <a:cxn ang="0">
                  <a:pos x="17" y="1"/>
                </a:cxn>
                <a:cxn ang="0">
                  <a:pos x="19" y="1"/>
                </a:cxn>
                <a:cxn ang="0">
                  <a:pos x="19" y="1"/>
                </a:cxn>
                <a:cxn ang="0">
                  <a:pos x="20" y="1"/>
                </a:cxn>
                <a:cxn ang="0">
                  <a:pos x="22" y="1"/>
                </a:cxn>
                <a:cxn ang="0">
                  <a:pos x="22" y="2"/>
                </a:cxn>
                <a:cxn ang="0">
                  <a:pos x="23" y="2"/>
                </a:cxn>
                <a:cxn ang="0">
                  <a:pos x="24" y="2"/>
                </a:cxn>
                <a:cxn ang="0">
                  <a:pos x="25" y="2"/>
                </a:cxn>
                <a:cxn ang="0">
                  <a:pos x="25" y="3"/>
                </a:cxn>
                <a:cxn ang="0">
                  <a:pos x="25" y="3"/>
                </a:cxn>
                <a:cxn ang="0">
                  <a:pos x="25" y="4"/>
                </a:cxn>
                <a:cxn ang="0">
                  <a:pos x="25" y="5"/>
                </a:cxn>
                <a:cxn ang="0">
                  <a:pos x="25" y="5"/>
                </a:cxn>
                <a:cxn ang="0">
                  <a:pos x="24" y="5"/>
                </a:cxn>
                <a:cxn ang="0">
                  <a:pos x="23" y="6"/>
                </a:cxn>
                <a:cxn ang="0">
                  <a:pos x="22" y="7"/>
                </a:cxn>
                <a:cxn ang="0">
                  <a:pos x="22" y="7"/>
                </a:cxn>
                <a:cxn ang="0">
                  <a:pos x="21" y="8"/>
                </a:cxn>
                <a:cxn ang="0">
                  <a:pos x="18" y="9"/>
                </a:cxn>
                <a:cxn ang="0">
                  <a:pos x="17" y="9"/>
                </a:cxn>
                <a:cxn ang="0">
                  <a:pos x="16" y="9"/>
                </a:cxn>
                <a:cxn ang="0">
                  <a:pos x="16" y="9"/>
                </a:cxn>
                <a:cxn ang="0">
                  <a:pos x="15" y="9"/>
                </a:cxn>
                <a:cxn ang="0">
                  <a:pos x="15" y="9"/>
                </a:cxn>
                <a:cxn ang="0">
                  <a:pos x="13" y="9"/>
                </a:cxn>
                <a:cxn ang="0">
                  <a:pos x="11" y="8"/>
                </a:cxn>
                <a:cxn ang="0">
                  <a:pos x="9" y="9"/>
                </a:cxn>
                <a:cxn ang="0">
                  <a:pos x="8" y="8"/>
                </a:cxn>
                <a:cxn ang="0">
                  <a:pos x="7" y="9"/>
                </a:cxn>
                <a:cxn ang="0">
                  <a:pos x="6" y="9"/>
                </a:cxn>
                <a:cxn ang="0">
                  <a:pos x="6" y="9"/>
                </a:cxn>
                <a:cxn ang="0">
                  <a:pos x="5" y="9"/>
                </a:cxn>
                <a:cxn ang="0">
                  <a:pos x="5" y="9"/>
                </a:cxn>
                <a:cxn ang="0">
                  <a:pos x="3" y="9"/>
                </a:cxn>
                <a:cxn ang="0">
                  <a:pos x="2" y="9"/>
                </a:cxn>
                <a:cxn ang="0">
                  <a:pos x="1" y="9"/>
                </a:cxn>
                <a:cxn ang="0">
                  <a:pos x="1" y="9"/>
                </a:cxn>
                <a:cxn ang="0">
                  <a:pos x="1" y="8"/>
                </a:cxn>
                <a:cxn ang="0">
                  <a:pos x="0" y="8"/>
                </a:cxn>
                <a:cxn ang="0">
                  <a:pos x="0" y="7"/>
                </a:cxn>
                <a:cxn ang="0">
                  <a:pos x="1" y="6"/>
                </a:cxn>
                <a:cxn ang="0">
                  <a:pos x="1" y="5"/>
                </a:cxn>
                <a:cxn ang="0">
                  <a:pos x="0" y="4"/>
                </a:cxn>
                <a:cxn ang="0">
                  <a:pos x="0" y="3"/>
                </a:cxn>
                <a:cxn ang="0">
                  <a:pos x="0" y="2"/>
                </a:cxn>
                <a:cxn ang="0">
                  <a:pos x="1" y="1"/>
                </a:cxn>
              </a:cxnLst>
              <a:rect l="0" t="0" r="r" b="b"/>
              <a:pathLst>
                <a:path w="25" h="10">
                  <a:moveTo>
                    <a:pt x="1" y="0"/>
                  </a:moveTo>
                  <a:lnTo>
                    <a:pt x="2" y="0"/>
                  </a:lnTo>
                  <a:lnTo>
                    <a:pt x="3" y="0"/>
                  </a:lnTo>
                  <a:lnTo>
                    <a:pt x="4" y="1"/>
                  </a:lnTo>
                  <a:lnTo>
                    <a:pt x="6" y="1"/>
                  </a:lnTo>
                  <a:lnTo>
                    <a:pt x="6" y="1"/>
                  </a:lnTo>
                  <a:lnTo>
                    <a:pt x="8" y="1"/>
                  </a:lnTo>
                  <a:lnTo>
                    <a:pt x="9" y="1"/>
                  </a:lnTo>
                  <a:lnTo>
                    <a:pt x="9" y="1"/>
                  </a:lnTo>
                  <a:lnTo>
                    <a:pt x="10" y="1"/>
                  </a:lnTo>
                  <a:lnTo>
                    <a:pt x="11" y="1"/>
                  </a:lnTo>
                  <a:lnTo>
                    <a:pt x="12" y="0"/>
                  </a:lnTo>
                  <a:lnTo>
                    <a:pt x="15" y="1"/>
                  </a:lnTo>
                  <a:lnTo>
                    <a:pt x="16" y="1"/>
                  </a:lnTo>
                  <a:lnTo>
                    <a:pt x="16" y="1"/>
                  </a:lnTo>
                  <a:lnTo>
                    <a:pt x="16" y="1"/>
                  </a:lnTo>
                  <a:lnTo>
                    <a:pt x="17" y="1"/>
                  </a:lnTo>
                  <a:lnTo>
                    <a:pt x="17" y="1"/>
                  </a:lnTo>
                  <a:lnTo>
                    <a:pt x="18" y="1"/>
                  </a:lnTo>
                  <a:lnTo>
                    <a:pt x="19" y="2"/>
                  </a:lnTo>
                  <a:lnTo>
                    <a:pt x="19" y="2"/>
                  </a:lnTo>
                  <a:lnTo>
                    <a:pt x="18" y="1"/>
                  </a:lnTo>
                  <a:lnTo>
                    <a:pt x="18" y="1"/>
                  </a:lnTo>
                  <a:lnTo>
                    <a:pt x="17" y="1"/>
                  </a:lnTo>
                  <a:lnTo>
                    <a:pt x="17" y="1"/>
                  </a:lnTo>
                  <a:lnTo>
                    <a:pt x="18" y="1"/>
                  </a:lnTo>
                  <a:lnTo>
                    <a:pt x="19" y="1"/>
                  </a:lnTo>
                  <a:lnTo>
                    <a:pt x="19" y="1"/>
                  </a:lnTo>
                  <a:lnTo>
                    <a:pt x="19" y="1"/>
                  </a:lnTo>
                  <a:lnTo>
                    <a:pt x="19" y="1"/>
                  </a:lnTo>
                  <a:lnTo>
                    <a:pt x="20" y="1"/>
                  </a:lnTo>
                  <a:lnTo>
                    <a:pt x="20" y="1"/>
                  </a:lnTo>
                  <a:lnTo>
                    <a:pt x="20" y="1"/>
                  </a:lnTo>
                  <a:lnTo>
                    <a:pt x="21" y="1"/>
                  </a:lnTo>
                  <a:lnTo>
                    <a:pt x="21" y="1"/>
                  </a:lnTo>
                  <a:lnTo>
                    <a:pt x="22" y="1"/>
                  </a:lnTo>
                  <a:lnTo>
                    <a:pt x="22" y="1"/>
                  </a:lnTo>
                  <a:lnTo>
                    <a:pt x="22" y="1"/>
                  </a:lnTo>
                  <a:lnTo>
                    <a:pt x="22" y="2"/>
                  </a:lnTo>
                  <a:lnTo>
                    <a:pt x="23" y="2"/>
                  </a:lnTo>
                  <a:lnTo>
                    <a:pt x="23" y="2"/>
                  </a:lnTo>
                  <a:lnTo>
                    <a:pt x="23" y="2"/>
                  </a:lnTo>
                  <a:lnTo>
                    <a:pt x="23" y="2"/>
                  </a:lnTo>
                  <a:lnTo>
                    <a:pt x="24" y="2"/>
                  </a:lnTo>
                  <a:lnTo>
                    <a:pt x="24" y="2"/>
                  </a:lnTo>
                  <a:lnTo>
                    <a:pt x="24" y="2"/>
                  </a:lnTo>
                  <a:lnTo>
                    <a:pt x="24" y="2"/>
                  </a:lnTo>
                  <a:lnTo>
                    <a:pt x="25" y="2"/>
                  </a:lnTo>
                  <a:lnTo>
                    <a:pt x="25" y="2"/>
                  </a:lnTo>
                  <a:lnTo>
                    <a:pt x="25" y="2"/>
                  </a:lnTo>
                  <a:lnTo>
                    <a:pt x="25" y="3"/>
                  </a:lnTo>
                  <a:lnTo>
                    <a:pt x="25" y="3"/>
                  </a:lnTo>
                  <a:lnTo>
                    <a:pt x="25" y="3"/>
                  </a:lnTo>
                  <a:lnTo>
                    <a:pt x="25" y="3"/>
                  </a:lnTo>
                  <a:lnTo>
                    <a:pt x="25" y="4"/>
                  </a:lnTo>
                  <a:lnTo>
                    <a:pt x="25" y="4"/>
                  </a:lnTo>
                  <a:lnTo>
                    <a:pt x="25" y="4"/>
                  </a:lnTo>
                  <a:lnTo>
                    <a:pt x="25" y="4"/>
                  </a:lnTo>
                  <a:lnTo>
                    <a:pt x="25" y="4"/>
                  </a:lnTo>
                  <a:lnTo>
                    <a:pt x="25" y="5"/>
                  </a:lnTo>
                  <a:lnTo>
                    <a:pt x="25" y="4"/>
                  </a:lnTo>
                  <a:lnTo>
                    <a:pt x="25" y="4"/>
                  </a:lnTo>
                  <a:lnTo>
                    <a:pt x="25" y="5"/>
                  </a:lnTo>
                  <a:lnTo>
                    <a:pt x="25" y="5"/>
                  </a:lnTo>
                  <a:lnTo>
                    <a:pt x="24" y="5"/>
                  </a:lnTo>
                  <a:lnTo>
                    <a:pt x="24" y="5"/>
                  </a:lnTo>
                  <a:lnTo>
                    <a:pt x="24" y="5"/>
                  </a:lnTo>
                  <a:lnTo>
                    <a:pt x="24" y="5"/>
                  </a:lnTo>
                  <a:lnTo>
                    <a:pt x="23" y="6"/>
                  </a:lnTo>
                  <a:lnTo>
                    <a:pt x="23" y="6"/>
                  </a:lnTo>
                  <a:lnTo>
                    <a:pt x="22" y="6"/>
                  </a:lnTo>
                  <a:lnTo>
                    <a:pt x="22" y="7"/>
                  </a:lnTo>
                  <a:lnTo>
                    <a:pt x="22" y="7"/>
                  </a:lnTo>
                  <a:lnTo>
                    <a:pt x="22" y="7"/>
                  </a:lnTo>
                  <a:lnTo>
                    <a:pt x="22" y="7"/>
                  </a:lnTo>
                  <a:lnTo>
                    <a:pt x="22" y="8"/>
                  </a:lnTo>
                  <a:lnTo>
                    <a:pt x="22" y="8"/>
                  </a:lnTo>
                  <a:lnTo>
                    <a:pt x="21" y="8"/>
                  </a:lnTo>
                  <a:lnTo>
                    <a:pt x="20" y="9"/>
                  </a:lnTo>
                  <a:lnTo>
                    <a:pt x="19" y="9"/>
                  </a:lnTo>
                  <a:lnTo>
                    <a:pt x="18" y="9"/>
                  </a:lnTo>
                  <a:lnTo>
                    <a:pt x="18" y="9"/>
                  </a:lnTo>
                  <a:lnTo>
                    <a:pt x="17" y="9"/>
                  </a:lnTo>
                  <a:lnTo>
                    <a:pt x="17" y="9"/>
                  </a:lnTo>
                  <a:lnTo>
                    <a:pt x="16" y="9"/>
                  </a:lnTo>
                  <a:lnTo>
                    <a:pt x="16" y="9"/>
                  </a:lnTo>
                  <a:lnTo>
                    <a:pt x="16" y="9"/>
                  </a:lnTo>
                  <a:lnTo>
                    <a:pt x="16" y="9"/>
                  </a:lnTo>
                  <a:lnTo>
                    <a:pt x="16" y="9"/>
                  </a:lnTo>
                  <a:lnTo>
                    <a:pt x="16" y="9"/>
                  </a:lnTo>
                  <a:lnTo>
                    <a:pt x="16" y="9"/>
                  </a:lnTo>
                  <a:lnTo>
                    <a:pt x="16" y="9"/>
                  </a:lnTo>
                  <a:lnTo>
                    <a:pt x="15" y="9"/>
                  </a:lnTo>
                  <a:lnTo>
                    <a:pt x="15" y="9"/>
                  </a:lnTo>
                  <a:lnTo>
                    <a:pt x="15" y="9"/>
                  </a:lnTo>
                  <a:lnTo>
                    <a:pt x="15" y="9"/>
                  </a:lnTo>
                  <a:lnTo>
                    <a:pt x="14" y="9"/>
                  </a:lnTo>
                  <a:lnTo>
                    <a:pt x="14" y="9"/>
                  </a:lnTo>
                  <a:lnTo>
                    <a:pt x="13" y="9"/>
                  </a:lnTo>
                  <a:lnTo>
                    <a:pt x="13" y="9"/>
                  </a:lnTo>
                  <a:lnTo>
                    <a:pt x="12" y="9"/>
                  </a:lnTo>
                  <a:lnTo>
                    <a:pt x="11" y="8"/>
                  </a:lnTo>
                  <a:lnTo>
                    <a:pt x="10" y="9"/>
                  </a:lnTo>
                  <a:lnTo>
                    <a:pt x="10" y="9"/>
                  </a:lnTo>
                  <a:lnTo>
                    <a:pt x="9" y="9"/>
                  </a:lnTo>
                  <a:lnTo>
                    <a:pt x="9" y="9"/>
                  </a:lnTo>
                  <a:lnTo>
                    <a:pt x="8" y="9"/>
                  </a:lnTo>
                  <a:lnTo>
                    <a:pt x="8" y="8"/>
                  </a:lnTo>
                  <a:lnTo>
                    <a:pt x="8" y="8"/>
                  </a:lnTo>
                  <a:lnTo>
                    <a:pt x="7" y="9"/>
                  </a:lnTo>
                  <a:lnTo>
                    <a:pt x="7" y="9"/>
                  </a:lnTo>
                  <a:lnTo>
                    <a:pt x="7" y="8"/>
                  </a:lnTo>
                  <a:lnTo>
                    <a:pt x="7" y="8"/>
                  </a:lnTo>
                  <a:lnTo>
                    <a:pt x="6" y="9"/>
                  </a:lnTo>
                  <a:lnTo>
                    <a:pt x="6" y="9"/>
                  </a:lnTo>
                  <a:lnTo>
                    <a:pt x="7" y="9"/>
                  </a:lnTo>
                  <a:lnTo>
                    <a:pt x="6" y="9"/>
                  </a:lnTo>
                  <a:lnTo>
                    <a:pt x="6" y="9"/>
                  </a:lnTo>
                  <a:lnTo>
                    <a:pt x="6" y="9"/>
                  </a:lnTo>
                  <a:lnTo>
                    <a:pt x="5" y="9"/>
                  </a:lnTo>
                  <a:lnTo>
                    <a:pt x="5" y="9"/>
                  </a:lnTo>
                  <a:lnTo>
                    <a:pt x="5" y="9"/>
                  </a:lnTo>
                  <a:lnTo>
                    <a:pt x="5" y="9"/>
                  </a:lnTo>
                  <a:lnTo>
                    <a:pt x="5" y="10"/>
                  </a:lnTo>
                  <a:lnTo>
                    <a:pt x="4" y="10"/>
                  </a:lnTo>
                  <a:lnTo>
                    <a:pt x="3" y="9"/>
                  </a:lnTo>
                  <a:lnTo>
                    <a:pt x="3" y="9"/>
                  </a:lnTo>
                  <a:lnTo>
                    <a:pt x="2" y="9"/>
                  </a:lnTo>
                  <a:lnTo>
                    <a:pt x="2" y="9"/>
                  </a:lnTo>
                  <a:lnTo>
                    <a:pt x="2" y="9"/>
                  </a:lnTo>
                  <a:lnTo>
                    <a:pt x="1" y="9"/>
                  </a:lnTo>
                  <a:lnTo>
                    <a:pt x="1" y="9"/>
                  </a:lnTo>
                  <a:lnTo>
                    <a:pt x="1" y="9"/>
                  </a:lnTo>
                  <a:lnTo>
                    <a:pt x="1" y="10"/>
                  </a:lnTo>
                  <a:lnTo>
                    <a:pt x="1" y="9"/>
                  </a:lnTo>
                  <a:lnTo>
                    <a:pt x="0" y="9"/>
                  </a:lnTo>
                  <a:lnTo>
                    <a:pt x="0" y="9"/>
                  </a:lnTo>
                  <a:lnTo>
                    <a:pt x="1" y="8"/>
                  </a:lnTo>
                  <a:lnTo>
                    <a:pt x="1" y="8"/>
                  </a:lnTo>
                  <a:lnTo>
                    <a:pt x="1" y="8"/>
                  </a:lnTo>
                  <a:lnTo>
                    <a:pt x="0" y="8"/>
                  </a:lnTo>
                  <a:lnTo>
                    <a:pt x="0" y="7"/>
                  </a:lnTo>
                  <a:lnTo>
                    <a:pt x="1" y="7"/>
                  </a:lnTo>
                  <a:lnTo>
                    <a:pt x="0" y="7"/>
                  </a:lnTo>
                  <a:lnTo>
                    <a:pt x="1" y="7"/>
                  </a:lnTo>
                  <a:lnTo>
                    <a:pt x="1" y="6"/>
                  </a:lnTo>
                  <a:lnTo>
                    <a:pt x="1" y="6"/>
                  </a:lnTo>
                  <a:lnTo>
                    <a:pt x="1" y="6"/>
                  </a:lnTo>
                  <a:lnTo>
                    <a:pt x="1" y="5"/>
                  </a:lnTo>
                  <a:lnTo>
                    <a:pt x="1" y="5"/>
                  </a:lnTo>
                  <a:lnTo>
                    <a:pt x="1" y="5"/>
                  </a:lnTo>
                  <a:lnTo>
                    <a:pt x="1" y="4"/>
                  </a:lnTo>
                  <a:lnTo>
                    <a:pt x="0" y="4"/>
                  </a:lnTo>
                  <a:lnTo>
                    <a:pt x="0" y="4"/>
                  </a:lnTo>
                  <a:lnTo>
                    <a:pt x="0" y="3"/>
                  </a:lnTo>
                  <a:lnTo>
                    <a:pt x="0" y="3"/>
                  </a:lnTo>
                  <a:lnTo>
                    <a:pt x="0" y="3"/>
                  </a:lnTo>
                  <a:lnTo>
                    <a:pt x="0" y="2"/>
                  </a:lnTo>
                  <a:lnTo>
                    <a:pt x="0" y="2"/>
                  </a:lnTo>
                  <a:lnTo>
                    <a:pt x="1" y="2"/>
                  </a:lnTo>
                  <a:lnTo>
                    <a:pt x="1" y="2"/>
                  </a:lnTo>
                  <a:lnTo>
                    <a:pt x="1" y="1"/>
                  </a:lnTo>
                  <a:lnTo>
                    <a:pt x="1" y="0"/>
                  </a:lnTo>
                  <a:lnTo>
                    <a:pt x="1" y="0"/>
                  </a:lnTo>
                </a:path>
              </a:pathLst>
            </a:custGeom>
            <a:grpFill/>
            <a:ln w="0">
              <a:solidFill>
                <a:srgbClr val="242729"/>
              </a:solidFill>
              <a:prstDash val="solid"/>
              <a:round/>
              <a:headEnd/>
              <a:tailEnd/>
            </a:ln>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133" b="0" i="0" u="none" strike="noStrike" kern="0" cap="none" spc="0" normalizeH="0" baseline="0" noProof="0">
                <a:ln>
                  <a:noFill/>
                </a:ln>
                <a:solidFill>
                  <a:srgbClr val="FFFFFF"/>
                </a:solidFill>
                <a:effectLst/>
                <a:uLnTx/>
                <a:uFillTx/>
                <a:latin typeface="Calibri"/>
                <a:ea typeface="+mn-ea"/>
                <a:cs typeface="+mn-cs"/>
              </a:endParaRPr>
            </a:p>
          </p:txBody>
        </p:sp>
      </p:grpSp>
      <p:grpSp>
        <p:nvGrpSpPr>
          <p:cNvPr id="179" name="Group 178" descr="Proportional map showing the percentage of PWID who have never been tested for HIV in their lifetime. Larger dots correspond to greater proportion.">
            <a:extLst>
              <a:ext uri="{FF2B5EF4-FFF2-40B4-BE49-F238E27FC236}">
                <a16:creationId xmlns:a16="http://schemas.microsoft.com/office/drawing/2014/main" id="{AC44DFDC-74F3-1B19-BC94-01B92DD068E7}"/>
              </a:ext>
            </a:extLst>
          </p:cNvPr>
          <p:cNvGrpSpPr/>
          <p:nvPr/>
        </p:nvGrpSpPr>
        <p:grpSpPr>
          <a:xfrm>
            <a:off x="344751" y="1277088"/>
            <a:ext cx="11632095" cy="5103092"/>
            <a:chOff x="-1079617" y="1044932"/>
            <a:chExt cx="10992411" cy="5103090"/>
          </a:xfrm>
        </p:grpSpPr>
        <p:grpSp>
          <p:nvGrpSpPr>
            <p:cNvPr id="180" name="Group 179">
              <a:extLst>
                <a:ext uri="{FF2B5EF4-FFF2-40B4-BE49-F238E27FC236}">
                  <a16:creationId xmlns:a16="http://schemas.microsoft.com/office/drawing/2014/main" id="{55F0C921-FE20-7A29-978E-61487A543874}"/>
                </a:ext>
              </a:extLst>
            </p:cNvPr>
            <p:cNvGrpSpPr>
              <a:grpSpLocks noChangeAspect="1"/>
            </p:cNvGrpSpPr>
            <p:nvPr/>
          </p:nvGrpSpPr>
          <p:grpSpPr>
            <a:xfrm>
              <a:off x="-1079617" y="1044932"/>
              <a:ext cx="10992411" cy="5103090"/>
              <a:chOff x="-710029" y="1267581"/>
              <a:chExt cx="10823735" cy="5024777"/>
            </a:xfrm>
          </p:grpSpPr>
          <p:grpSp>
            <p:nvGrpSpPr>
              <p:cNvPr id="182" name="Group 181">
                <a:extLst>
                  <a:ext uri="{FF2B5EF4-FFF2-40B4-BE49-F238E27FC236}">
                    <a16:creationId xmlns:a16="http://schemas.microsoft.com/office/drawing/2014/main" id="{E8D76E68-E2F1-2D84-6F4C-0DC3E05A2752}"/>
                  </a:ext>
                </a:extLst>
              </p:cNvPr>
              <p:cNvGrpSpPr/>
              <p:nvPr/>
            </p:nvGrpSpPr>
            <p:grpSpPr>
              <a:xfrm>
                <a:off x="-710029" y="1267581"/>
                <a:ext cx="10823735" cy="5024777"/>
                <a:chOff x="-710029" y="1252559"/>
                <a:chExt cx="10823735" cy="5024777"/>
              </a:xfrm>
            </p:grpSpPr>
            <p:sp>
              <p:nvSpPr>
                <p:cNvPr id="185" name="Text Box 70">
                  <a:extLst>
                    <a:ext uri="{FF2B5EF4-FFF2-40B4-BE49-F238E27FC236}">
                      <a16:creationId xmlns:a16="http://schemas.microsoft.com/office/drawing/2014/main" id="{C84D9601-96A1-2A7B-CDA6-8ABC73102E30}"/>
                    </a:ext>
                  </a:extLst>
                </p:cNvPr>
                <p:cNvSpPr txBox="1">
                  <a:spLocks noChangeArrowheads="1"/>
                </p:cNvSpPr>
                <p:nvPr/>
              </p:nvSpPr>
              <p:spPr bwMode="auto">
                <a:xfrm>
                  <a:off x="6409623" y="4667960"/>
                  <a:ext cx="828913" cy="494860"/>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defTabSz="914377" eaLnBrk="1" fontAlgn="auto" hangingPunct="1">
                    <a:spcBef>
                      <a:spcPts val="0"/>
                    </a:spcBef>
                    <a:spcAft>
                      <a:spcPts val="0"/>
                    </a:spcAft>
                    <a:defRPr/>
                  </a:pPr>
                  <a:r>
                    <a:rPr lang="en-US" sz="1333" b="1" kern="0">
                      <a:solidFill>
                        <a:srgbClr val="000000"/>
                      </a:solidFill>
                      <a:latin typeface="Calibri"/>
                    </a:rPr>
                    <a:t>Atlanta (40%)</a:t>
                  </a:r>
                </a:p>
              </p:txBody>
            </p:sp>
            <p:sp>
              <p:nvSpPr>
                <p:cNvPr id="186" name="Text Box 73">
                  <a:extLst>
                    <a:ext uri="{FF2B5EF4-FFF2-40B4-BE49-F238E27FC236}">
                      <a16:creationId xmlns:a16="http://schemas.microsoft.com/office/drawing/2014/main" id="{47DD3193-4C6A-6839-4070-0F2B14AA4F7E}"/>
                    </a:ext>
                  </a:extLst>
                </p:cNvPr>
                <p:cNvSpPr txBox="1">
                  <a:spLocks noChangeArrowheads="1"/>
                </p:cNvSpPr>
                <p:nvPr/>
              </p:nvSpPr>
              <p:spPr bwMode="auto">
                <a:xfrm>
                  <a:off x="7955982" y="5984447"/>
                  <a:ext cx="1321422"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San Juan (5%)</a:t>
                  </a:r>
                </a:p>
              </p:txBody>
            </p:sp>
            <p:sp>
              <p:nvSpPr>
                <p:cNvPr id="187" name="Text Box 74">
                  <a:extLst>
                    <a:ext uri="{FF2B5EF4-FFF2-40B4-BE49-F238E27FC236}">
                      <a16:creationId xmlns:a16="http://schemas.microsoft.com/office/drawing/2014/main" id="{6D40D621-B8A1-F489-0934-934478291CD9}"/>
                    </a:ext>
                  </a:extLst>
                </p:cNvPr>
                <p:cNvSpPr txBox="1">
                  <a:spLocks noChangeArrowheads="1"/>
                </p:cNvSpPr>
                <p:nvPr/>
              </p:nvSpPr>
              <p:spPr bwMode="auto">
                <a:xfrm>
                  <a:off x="4150797" y="5201573"/>
                  <a:ext cx="1254551"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Houston (30%)</a:t>
                  </a:r>
                </a:p>
              </p:txBody>
            </p:sp>
            <p:sp>
              <p:nvSpPr>
                <p:cNvPr id="188" name="Text Box 75">
                  <a:extLst>
                    <a:ext uri="{FF2B5EF4-FFF2-40B4-BE49-F238E27FC236}">
                      <a16:creationId xmlns:a16="http://schemas.microsoft.com/office/drawing/2014/main" id="{1B36EBB7-88B6-1A3D-62DD-0CEEC9389541}"/>
                    </a:ext>
                  </a:extLst>
                </p:cNvPr>
                <p:cNvSpPr txBox="1">
                  <a:spLocks noChangeArrowheads="1"/>
                </p:cNvSpPr>
                <p:nvPr/>
              </p:nvSpPr>
              <p:spPr bwMode="auto">
                <a:xfrm>
                  <a:off x="203752" y="4358255"/>
                  <a:ext cx="1358787"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San Diego (24%)</a:t>
                  </a:r>
                </a:p>
              </p:txBody>
            </p:sp>
            <p:sp>
              <p:nvSpPr>
                <p:cNvPr id="189" name="Text Box 76">
                  <a:extLst>
                    <a:ext uri="{FF2B5EF4-FFF2-40B4-BE49-F238E27FC236}">
                      <a16:creationId xmlns:a16="http://schemas.microsoft.com/office/drawing/2014/main" id="{B4D448CC-6178-DC3B-D32B-29BF2140444A}"/>
                    </a:ext>
                  </a:extLst>
                </p:cNvPr>
                <p:cNvSpPr txBox="1">
                  <a:spLocks noChangeArrowheads="1"/>
                </p:cNvSpPr>
                <p:nvPr/>
              </p:nvSpPr>
              <p:spPr bwMode="auto">
                <a:xfrm>
                  <a:off x="-323708" y="3909953"/>
                  <a:ext cx="1606501"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Los Angeles (33%)</a:t>
                  </a:r>
                </a:p>
              </p:txBody>
            </p:sp>
            <p:sp>
              <p:nvSpPr>
                <p:cNvPr id="190" name="Text Box 77">
                  <a:extLst>
                    <a:ext uri="{FF2B5EF4-FFF2-40B4-BE49-F238E27FC236}">
                      <a16:creationId xmlns:a16="http://schemas.microsoft.com/office/drawing/2014/main" id="{4966C0A8-8C14-04C1-108F-A9729C116727}"/>
                    </a:ext>
                  </a:extLst>
                </p:cNvPr>
                <p:cNvSpPr txBox="1">
                  <a:spLocks noChangeArrowheads="1"/>
                </p:cNvSpPr>
                <p:nvPr/>
              </p:nvSpPr>
              <p:spPr bwMode="auto">
                <a:xfrm>
                  <a:off x="-710029" y="3366121"/>
                  <a:ext cx="1564579"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San Francisco (30%)</a:t>
                  </a:r>
                </a:p>
              </p:txBody>
            </p:sp>
            <p:sp>
              <p:nvSpPr>
                <p:cNvPr id="191" name="Text Box 81">
                  <a:extLst>
                    <a:ext uri="{FF2B5EF4-FFF2-40B4-BE49-F238E27FC236}">
                      <a16:creationId xmlns:a16="http://schemas.microsoft.com/office/drawing/2014/main" id="{6429BC0D-30A4-4A5F-DF14-FC8AF42DE047}"/>
                    </a:ext>
                  </a:extLst>
                </p:cNvPr>
                <p:cNvSpPr txBox="1">
                  <a:spLocks noChangeArrowheads="1"/>
                </p:cNvSpPr>
                <p:nvPr/>
              </p:nvSpPr>
              <p:spPr bwMode="auto">
                <a:xfrm>
                  <a:off x="2891141" y="3741996"/>
                  <a:ext cx="1166123"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Denver (30%)</a:t>
                  </a:r>
                </a:p>
              </p:txBody>
            </p:sp>
            <p:sp>
              <p:nvSpPr>
                <p:cNvPr id="192" name="Text Box 82">
                  <a:extLst>
                    <a:ext uri="{FF2B5EF4-FFF2-40B4-BE49-F238E27FC236}">
                      <a16:creationId xmlns:a16="http://schemas.microsoft.com/office/drawing/2014/main" id="{FDCC34E8-1E80-A974-C22F-9BDD45B5E7D9}"/>
                    </a:ext>
                  </a:extLst>
                </p:cNvPr>
                <p:cNvSpPr txBox="1">
                  <a:spLocks noChangeArrowheads="1"/>
                </p:cNvSpPr>
                <p:nvPr/>
              </p:nvSpPr>
              <p:spPr bwMode="auto">
                <a:xfrm>
                  <a:off x="5426764" y="3341764"/>
                  <a:ext cx="796600" cy="494860"/>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Chicago </a:t>
                  </a:r>
                </a:p>
                <a:p>
                  <a:pPr algn="ctr" defTabSz="914377" eaLnBrk="1" fontAlgn="auto" hangingPunct="1">
                    <a:spcBef>
                      <a:spcPts val="0"/>
                    </a:spcBef>
                    <a:spcAft>
                      <a:spcPts val="0"/>
                    </a:spcAft>
                    <a:defRPr/>
                  </a:pPr>
                  <a:r>
                    <a:rPr lang="en-US" sz="1333" b="1" kern="0">
                      <a:solidFill>
                        <a:srgbClr val="000000"/>
                      </a:solidFill>
                      <a:latin typeface="Calibri"/>
                    </a:rPr>
                    <a:t>(29%)</a:t>
                  </a:r>
                </a:p>
              </p:txBody>
            </p:sp>
            <p:sp>
              <p:nvSpPr>
                <p:cNvPr id="193" name="Text Box 84">
                  <a:extLst>
                    <a:ext uri="{FF2B5EF4-FFF2-40B4-BE49-F238E27FC236}">
                      <a16:creationId xmlns:a16="http://schemas.microsoft.com/office/drawing/2014/main" id="{2962632E-3EDA-C222-5748-10BB09FA23D1}"/>
                    </a:ext>
                  </a:extLst>
                </p:cNvPr>
                <p:cNvSpPr txBox="1">
                  <a:spLocks noChangeArrowheads="1"/>
                </p:cNvSpPr>
                <p:nvPr/>
              </p:nvSpPr>
              <p:spPr bwMode="auto">
                <a:xfrm>
                  <a:off x="8207861" y="2862159"/>
                  <a:ext cx="1727890" cy="292889"/>
                </a:xfrm>
                <a:prstGeom prst="rect">
                  <a:avLst/>
                </a:prstGeom>
                <a:noFill/>
                <a:ln w="9525">
                  <a:noFill/>
                  <a:miter lim="800000"/>
                  <a:headEnd/>
                  <a:tailEnd/>
                </a:ln>
                <a:effectLst/>
              </p:spPr>
              <p:txBody>
                <a:bodyPr wrap="square" anchor="ct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New York City (33%)</a:t>
                  </a:r>
                </a:p>
              </p:txBody>
            </p:sp>
            <p:sp>
              <p:nvSpPr>
                <p:cNvPr id="194" name="Text Box 85">
                  <a:extLst>
                    <a:ext uri="{FF2B5EF4-FFF2-40B4-BE49-F238E27FC236}">
                      <a16:creationId xmlns:a16="http://schemas.microsoft.com/office/drawing/2014/main" id="{5115B2FE-0802-F00B-6D43-CEEAF3575096}"/>
                    </a:ext>
                  </a:extLst>
                </p:cNvPr>
                <p:cNvSpPr txBox="1">
                  <a:spLocks noChangeArrowheads="1"/>
                </p:cNvSpPr>
                <p:nvPr/>
              </p:nvSpPr>
              <p:spPr bwMode="auto">
                <a:xfrm>
                  <a:off x="8028402" y="3079587"/>
                  <a:ext cx="1295401" cy="292889"/>
                </a:xfrm>
                <a:prstGeom prst="rect">
                  <a:avLst/>
                </a:prstGeom>
                <a:noFill/>
                <a:ln w="9525">
                  <a:noFill/>
                  <a:miter lim="800000"/>
                  <a:headEnd/>
                  <a:tailEnd/>
                </a:ln>
                <a:effectLst/>
              </p:spPr>
              <p:txBody>
                <a:bodyPr>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Newark (20%)</a:t>
                  </a:r>
                </a:p>
              </p:txBody>
            </p:sp>
            <p:sp>
              <p:nvSpPr>
                <p:cNvPr id="195" name="Text Box 86">
                  <a:extLst>
                    <a:ext uri="{FF2B5EF4-FFF2-40B4-BE49-F238E27FC236}">
                      <a16:creationId xmlns:a16="http://schemas.microsoft.com/office/drawing/2014/main" id="{AAA69F1B-E3A7-DC06-B6AF-F7675A11AAAF}"/>
                    </a:ext>
                  </a:extLst>
                </p:cNvPr>
                <p:cNvSpPr txBox="1">
                  <a:spLocks noChangeArrowheads="1"/>
                </p:cNvSpPr>
                <p:nvPr/>
              </p:nvSpPr>
              <p:spPr bwMode="auto">
                <a:xfrm>
                  <a:off x="8402240" y="3453865"/>
                  <a:ext cx="1470587"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Philadelphia (35%)</a:t>
                  </a:r>
                </a:p>
              </p:txBody>
            </p:sp>
            <p:sp>
              <p:nvSpPr>
                <p:cNvPr id="196" name="Text Box 105">
                  <a:extLst>
                    <a:ext uri="{FF2B5EF4-FFF2-40B4-BE49-F238E27FC236}">
                      <a16:creationId xmlns:a16="http://schemas.microsoft.com/office/drawing/2014/main" id="{9BAEA31A-94C7-5F82-85D4-3D20504D79C6}"/>
                    </a:ext>
                  </a:extLst>
                </p:cNvPr>
                <p:cNvSpPr txBox="1">
                  <a:spLocks noChangeArrowheads="1"/>
                </p:cNvSpPr>
                <p:nvPr/>
              </p:nvSpPr>
              <p:spPr bwMode="auto">
                <a:xfrm>
                  <a:off x="447341" y="1252559"/>
                  <a:ext cx="1096681"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Seattle (23%)</a:t>
                  </a:r>
                </a:p>
              </p:txBody>
            </p:sp>
            <p:sp>
              <p:nvSpPr>
                <p:cNvPr id="197" name="Text Box 107">
                  <a:extLst>
                    <a:ext uri="{FF2B5EF4-FFF2-40B4-BE49-F238E27FC236}">
                      <a16:creationId xmlns:a16="http://schemas.microsoft.com/office/drawing/2014/main" id="{C8B64C00-90DA-9DA6-2D61-87B77DD0AD23}"/>
                    </a:ext>
                  </a:extLst>
                </p:cNvPr>
                <p:cNvSpPr txBox="1">
                  <a:spLocks noChangeArrowheads="1"/>
                </p:cNvSpPr>
                <p:nvPr/>
              </p:nvSpPr>
              <p:spPr bwMode="auto">
                <a:xfrm>
                  <a:off x="5219903" y="5576283"/>
                  <a:ext cx="1137979" cy="494860"/>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defTabSz="914377" eaLnBrk="1" fontAlgn="auto" hangingPunct="1">
                    <a:spcBef>
                      <a:spcPts val="0"/>
                    </a:spcBef>
                    <a:spcAft>
                      <a:spcPts val="0"/>
                    </a:spcAft>
                    <a:defRPr/>
                  </a:pPr>
                  <a:r>
                    <a:rPr lang="en-US" sz="1333" b="1" kern="0">
                      <a:solidFill>
                        <a:srgbClr val="000000"/>
                      </a:solidFill>
                      <a:latin typeface="Calibri"/>
                    </a:rPr>
                    <a:t>New Orleans (56%)</a:t>
                  </a:r>
                </a:p>
              </p:txBody>
            </p:sp>
            <p:sp>
              <p:nvSpPr>
                <p:cNvPr id="198" name="Text Box 119">
                  <a:extLst>
                    <a:ext uri="{FF2B5EF4-FFF2-40B4-BE49-F238E27FC236}">
                      <a16:creationId xmlns:a16="http://schemas.microsoft.com/office/drawing/2014/main" id="{43FBAFF0-8F5E-9539-36FD-57023F39A4C4}"/>
                    </a:ext>
                  </a:extLst>
                </p:cNvPr>
                <p:cNvSpPr txBox="1">
                  <a:spLocks noChangeArrowheads="1"/>
                </p:cNvSpPr>
                <p:nvPr/>
              </p:nvSpPr>
              <p:spPr bwMode="auto">
                <a:xfrm>
                  <a:off x="6397310" y="2279075"/>
                  <a:ext cx="1195208"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Detroit (58%)</a:t>
                  </a:r>
                </a:p>
              </p:txBody>
            </p:sp>
            <p:sp>
              <p:nvSpPr>
                <p:cNvPr id="199" name="Text Box 87">
                  <a:extLst>
                    <a:ext uri="{FF2B5EF4-FFF2-40B4-BE49-F238E27FC236}">
                      <a16:creationId xmlns:a16="http://schemas.microsoft.com/office/drawing/2014/main" id="{D32F1617-4B31-E8B5-1290-86E0614807C9}"/>
                    </a:ext>
                  </a:extLst>
                </p:cNvPr>
                <p:cNvSpPr txBox="1">
                  <a:spLocks noChangeArrowheads="1"/>
                </p:cNvSpPr>
                <p:nvPr/>
              </p:nvSpPr>
              <p:spPr bwMode="auto">
                <a:xfrm>
                  <a:off x="8364286" y="3902989"/>
                  <a:ext cx="1749420"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Washington, DC (46%)</a:t>
                  </a:r>
                </a:p>
              </p:txBody>
            </p:sp>
          </p:grpSp>
          <p:sp>
            <p:nvSpPr>
              <p:cNvPr id="183" name="Text Box 105">
                <a:extLst>
                  <a:ext uri="{FF2B5EF4-FFF2-40B4-BE49-F238E27FC236}">
                    <a16:creationId xmlns:a16="http://schemas.microsoft.com/office/drawing/2014/main" id="{2B77A8E2-1146-103B-0030-949CD4F63215}"/>
                  </a:ext>
                </a:extLst>
              </p:cNvPr>
              <p:cNvSpPr txBox="1">
                <a:spLocks noChangeArrowheads="1"/>
              </p:cNvSpPr>
              <p:nvPr/>
            </p:nvSpPr>
            <p:spPr bwMode="auto">
              <a:xfrm>
                <a:off x="34395" y="1949409"/>
                <a:ext cx="1215404"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Portland (36%)</a:t>
                </a:r>
              </a:p>
            </p:txBody>
          </p:sp>
          <p:sp>
            <p:nvSpPr>
              <p:cNvPr id="184" name="Text Box 87">
                <a:extLst>
                  <a:ext uri="{FF2B5EF4-FFF2-40B4-BE49-F238E27FC236}">
                    <a16:creationId xmlns:a16="http://schemas.microsoft.com/office/drawing/2014/main" id="{B6D8378B-84A2-6AD0-C718-A6709E6E8295}"/>
                  </a:ext>
                </a:extLst>
              </p:cNvPr>
              <p:cNvSpPr txBox="1">
                <a:spLocks noChangeArrowheads="1"/>
              </p:cNvSpPr>
              <p:nvPr/>
            </p:nvSpPr>
            <p:spPr bwMode="auto">
              <a:xfrm>
                <a:off x="8282200" y="4187413"/>
                <a:ext cx="1748315" cy="292889"/>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defTabSz="914377" eaLnBrk="1" fontAlgn="auto" hangingPunct="1">
                  <a:spcBef>
                    <a:spcPts val="0"/>
                  </a:spcBef>
                  <a:spcAft>
                    <a:spcPts val="0"/>
                  </a:spcAft>
                  <a:defRPr/>
                </a:pPr>
                <a:r>
                  <a:rPr lang="en-US" sz="1333" b="1" kern="0">
                    <a:solidFill>
                      <a:srgbClr val="000000"/>
                    </a:solidFill>
                    <a:latin typeface="Calibri"/>
                  </a:rPr>
                  <a:t>Virginia Beach (48%)</a:t>
                </a:r>
              </a:p>
            </p:txBody>
          </p:sp>
        </p:grpSp>
        <p:sp>
          <p:nvSpPr>
            <p:cNvPr id="181" name="Text Box 87">
              <a:extLst>
                <a:ext uri="{FF2B5EF4-FFF2-40B4-BE49-F238E27FC236}">
                  <a16:creationId xmlns:a16="http://schemas.microsoft.com/office/drawing/2014/main" id="{5EEAEF39-DC44-FFE4-6986-6D736E216F2C}"/>
                </a:ext>
              </a:extLst>
            </p:cNvPr>
            <p:cNvSpPr txBox="1">
              <a:spLocks noChangeArrowheads="1"/>
            </p:cNvSpPr>
            <p:nvPr/>
          </p:nvSpPr>
          <p:spPr bwMode="auto">
            <a:xfrm>
              <a:off x="8154406" y="3533440"/>
              <a:ext cx="1423014" cy="297454"/>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b="1">
                  <a:solidFill>
                    <a:srgbClr val="000000"/>
                  </a:solidFill>
                  <a:latin typeface="Calibri"/>
                </a:rPr>
                <a:t>Baltimore (50%)</a:t>
              </a:r>
            </a:p>
          </p:txBody>
        </p:sp>
      </p:grpSp>
      <p:sp>
        <p:nvSpPr>
          <p:cNvPr id="200" name="Text Box 82">
            <a:extLst>
              <a:ext uri="{FF2B5EF4-FFF2-40B4-BE49-F238E27FC236}">
                <a16:creationId xmlns:a16="http://schemas.microsoft.com/office/drawing/2014/main" id="{2ADF1BB3-90A0-D7CD-3757-1F4A553D51BA}"/>
              </a:ext>
            </a:extLst>
          </p:cNvPr>
          <p:cNvSpPr txBox="1">
            <a:spLocks noChangeArrowheads="1"/>
          </p:cNvSpPr>
          <p:nvPr/>
        </p:nvSpPr>
        <p:spPr bwMode="auto">
          <a:xfrm>
            <a:off x="7124800" y="1713439"/>
            <a:ext cx="1124075" cy="502573"/>
          </a:xfrm>
          <a:prstGeom prst="rect">
            <a:avLst/>
          </a:prstGeom>
          <a:noFill/>
          <a:ln w="9525">
            <a:noFill/>
            <a:miter lim="800000"/>
            <a:headEnd/>
            <a:tailEnd/>
          </a:ln>
          <a:effec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algn="ctr" defTabSz="914377" eaLnBrk="1" fontAlgn="auto" hangingPunct="1">
              <a:spcBef>
                <a:spcPts val="0"/>
              </a:spcBef>
              <a:spcAft>
                <a:spcPts val="0"/>
              </a:spcAft>
              <a:defRPr/>
            </a:pPr>
            <a:r>
              <a:rPr lang="en-US" sz="1333" b="1" kern="0">
                <a:solidFill>
                  <a:srgbClr val="000000"/>
                </a:solidFill>
                <a:latin typeface="Calibri"/>
              </a:rPr>
              <a:t>Indianapolis (38%)</a:t>
            </a:r>
          </a:p>
        </p:txBody>
      </p:sp>
      <p:sp>
        <p:nvSpPr>
          <p:cNvPr id="201" name="Oval 200" descr="Legend: 0-25%">
            <a:extLst>
              <a:ext uri="{FF2B5EF4-FFF2-40B4-BE49-F238E27FC236}">
                <a16:creationId xmlns:a16="http://schemas.microsoft.com/office/drawing/2014/main" id="{EBFB2BD1-6578-8054-C514-E01609113C57}"/>
              </a:ext>
            </a:extLst>
          </p:cNvPr>
          <p:cNvSpPr/>
          <p:nvPr/>
        </p:nvSpPr>
        <p:spPr>
          <a:xfrm>
            <a:off x="466784" y="4789551"/>
            <a:ext cx="121920" cy="121920"/>
          </a:xfrm>
          <a:prstGeom prst="ellipse">
            <a:avLst/>
          </a:prstGeom>
          <a:solidFill>
            <a:srgbClr val="002060">
              <a:lumMod val="10000"/>
              <a:lumOff val="9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33"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2" name="Oval 201" descr="Legend: 25-50%">
            <a:extLst>
              <a:ext uri="{FF2B5EF4-FFF2-40B4-BE49-F238E27FC236}">
                <a16:creationId xmlns:a16="http://schemas.microsoft.com/office/drawing/2014/main" id="{A83434AE-0886-62D4-047A-DB930D014A95}"/>
              </a:ext>
            </a:extLst>
          </p:cNvPr>
          <p:cNvSpPr/>
          <p:nvPr/>
        </p:nvSpPr>
        <p:spPr>
          <a:xfrm>
            <a:off x="407000" y="5009570"/>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3" name="Oval 202" descr="Legend: 51-75%">
            <a:extLst>
              <a:ext uri="{FF2B5EF4-FFF2-40B4-BE49-F238E27FC236}">
                <a16:creationId xmlns:a16="http://schemas.microsoft.com/office/drawing/2014/main" id="{AF67AD24-52D0-CAED-DF7B-C0721C5C22F9}"/>
              </a:ext>
            </a:extLst>
          </p:cNvPr>
          <p:cNvSpPr/>
          <p:nvPr/>
        </p:nvSpPr>
        <p:spPr>
          <a:xfrm>
            <a:off x="375344" y="5334377"/>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4" name="Oval 203" descr="Legend: 76-100%">
            <a:extLst>
              <a:ext uri="{FF2B5EF4-FFF2-40B4-BE49-F238E27FC236}">
                <a16:creationId xmlns:a16="http://schemas.microsoft.com/office/drawing/2014/main" id="{81CA040B-FBD5-A4AF-3706-823FD8D1A2F5}"/>
              </a:ext>
            </a:extLst>
          </p:cNvPr>
          <p:cNvSpPr/>
          <p:nvPr/>
        </p:nvSpPr>
        <p:spPr>
          <a:xfrm>
            <a:off x="293203" y="5736365"/>
            <a:ext cx="487680" cy="487680"/>
          </a:xfrm>
          <a:prstGeom prst="ellipse">
            <a:avLst/>
          </a:prstGeom>
          <a:solidFill>
            <a:srgbClr val="002060"/>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5" name="TextBox 204">
            <a:extLst>
              <a:ext uri="{FF2B5EF4-FFF2-40B4-BE49-F238E27FC236}">
                <a16:creationId xmlns:a16="http://schemas.microsoft.com/office/drawing/2014/main" id="{7C4C3BEA-54FF-8CFB-B8B1-6F2CA6741F68}"/>
              </a:ext>
            </a:extLst>
          </p:cNvPr>
          <p:cNvSpPr txBox="1"/>
          <p:nvPr/>
        </p:nvSpPr>
        <p:spPr>
          <a:xfrm>
            <a:off x="779202" y="4681251"/>
            <a:ext cx="628805" cy="328295"/>
          </a:xfrm>
          <a:prstGeom prst="rect">
            <a:avLst/>
          </a:prstGeom>
          <a:noFill/>
        </p:spPr>
        <p:txBody>
          <a:bodyPr wrap="square" lIns="121920" tIns="60960" rIns="121920" bIns="6096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a:solidFill>
                  <a:srgbClr val="000000"/>
                </a:solidFill>
                <a:latin typeface="Calibri"/>
                <a:ea typeface="Calibri"/>
                <a:cs typeface="Calibri"/>
              </a:rPr>
              <a:t>&lt;30%</a:t>
            </a:r>
          </a:p>
        </p:txBody>
      </p:sp>
      <p:sp>
        <p:nvSpPr>
          <p:cNvPr id="206" name="TextBox 205">
            <a:extLst>
              <a:ext uri="{FF2B5EF4-FFF2-40B4-BE49-F238E27FC236}">
                <a16:creationId xmlns:a16="http://schemas.microsoft.com/office/drawing/2014/main" id="{669315AC-D17C-33C9-FBF4-FE08F841A80F}"/>
              </a:ext>
            </a:extLst>
          </p:cNvPr>
          <p:cNvSpPr txBox="1"/>
          <p:nvPr/>
        </p:nvSpPr>
        <p:spPr>
          <a:xfrm>
            <a:off x="779202" y="4977844"/>
            <a:ext cx="769869" cy="328295"/>
          </a:xfrm>
          <a:prstGeom prst="rect">
            <a:avLst/>
          </a:prstGeom>
          <a:noFill/>
        </p:spPr>
        <p:txBody>
          <a:bodyPr wrap="square" lIns="121920" tIns="60960" rIns="121920" bIns="6096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a:solidFill>
                  <a:srgbClr val="000000"/>
                </a:solidFill>
                <a:latin typeface="Calibri"/>
                <a:ea typeface="Calibri"/>
                <a:cs typeface="Calibri"/>
              </a:rPr>
              <a:t>30-39%</a:t>
            </a:r>
          </a:p>
        </p:txBody>
      </p:sp>
      <p:sp>
        <p:nvSpPr>
          <p:cNvPr id="207" name="TextBox 206">
            <a:extLst>
              <a:ext uri="{FF2B5EF4-FFF2-40B4-BE49-F238E27FC236}">
                <a16:creationId xmlns:a16="http://schemas.microsoft.com/office/drawing/2014/main" id="{75A8693E-324B-C9DD-9710-F3F3D94677BE}"/>
              </a:ext>
            </a:extLst>
          </p:cNvPr>
          <p:cNvSpPr txBox="1"/>
          <p:nvPr/>
        </p:nvSpPr>
        <p:spPr>
          <a:xfrm>
            <a:off x="780883" y="5322629"/>
            <a:ext cx="769869" cy="297454"/>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a:solidFill>
                  <a:srgbClr val="000000"/>
                </a:solidFill>
                <a:latin typeface="Calibri" panose="020F0502020204030204" pitchFamily="34" charset="0"/>
              </a:rPr>
              <a:t>40-49%</a:t>
            </a:r>
          </a:p>
        </p:txBody>
      </p:sp>
      <p:sp>
        <p:nvSpPr>
          <p:cNvPr id="208" name="TextBox 207">
            <a:extLst>
              <a:ext uri="{FF2B5EF4-FFF2-40B4-BE49-F238E27FC236}">
                <a16:creationId xmlns:a16="http://schemas.microsoft.com/office/drawing/2014/main" id="{0958CF2C-6555-1A62-BC00-021051C8656F}"/>
              </a:ext>
            </a:extLst>
          </p:cNvPr>
          <p:cNvSpPr txBox="1"/>
          <p:nvPr/>
        </p:nvSpPr>
        <p:spPr>
          <a:xfrm>
            <a:off x="791849" y="5816057"/>
            <a:ext cx="857500" cy="297454"/>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333">
                <a:solidFill>
                  <a:srgbClr val="000000"/>
                </a:solidFill>
                <a:latin typeface="Calibri" panose="020F0502020204030204" pitchFamily="34" charset="0"/>
              </a:rPr>
              <a:t>50-60%</a:t>
            </a:r>
          </a:p>
        </p:txBody>
      </p:sp>
      <p:cxnSp>
        <p:nvCxnSpPr>
          <p:cNvPr id="209" name="Straight Connector 208">
            <a:extLst>
              <a:ext uri="{FF2B5EF4-FFF2-40B4-BE49-F238E27FC236}">
                <a16:creationId xmlns:a16="http://schemas.microsoft.com/office/drawing/2014/main" id="{5A30E9BA-F324-88A8-64D0-4D393B2E5888}"/>
              </a:ext>
              <a:ext uri="{C183D7F6-B498-43B3-948B-1728B52AA6E4}">
                <adec:decorative xmlns:adec="http://schemas.microsoft.com/office/drawing/2017/decorative" val="1"/>
              </a:ext>
            </a:extLst>
          </p:cNvPr>
          <p:cNvCxnSpPr>
            <a:cxnSpLocks/>
          </p:cNvCxnSpPr>
          <p:nvPr/>
        </p:nvCxnSpPr>
        <p:spPr>
          <a:xfrm>
            <a:off x="9282630" y="3289978"/>
            <a:ext cx="963309" cy="386148"/>
          </a:xfrm>
          <a:prstGeom prst="line">
            <a:avLst/>
          </a:prstGeom>
          <a:noFill/>
          <a:ln w="9525" cap="flat" cmpd="sng" algn="ctr">
            <a:solidFill>
              <a:srgbClr val="002060"/>
            </a:solidFill>
            <a:prstDash val="solid"/>
          </a:ln>
          <a:effectLst/>
        </p:spPr>
      </p:cxnSp>
      <p:cxnSp>
        <p:nvCxnSpPr>
          <p:cNvPr id="210" name="Straight Connector 209">
            <a:extLst>
              <a:ext uri="{FF2B5EF4-FFF2-40B4-BE49-F238E27FC236}">
                <a16:creationId xmlns:a16="http://schemas.microsoft.com/office/drawing/2014/main" id="{C518810F-9A25-E41A-2422-CE84C961FA96}"/>
              </a:ext>
              <a:ext uri="{C183D7F6-B498-43B3-948B-1728B52AA6E4}">
                <adec:decorative xmlns:adec="http://schemas.microsoft.com/office/drawing/2017/decorative" val="1"/>
              </a:ext>
            </a:extLst>
          </p:cNvPr>
          <p:cNvCxnSpPr>
            <a:cxnSpLocks/>
            <a:stCxn id="222" idx="2"/>
            <a:endCxn id="199" idx="1"/>
          </p:cNvCxnSpPr>
          <p:nvPr/>
        </p:nvCxnSpPr>
        <p:spPr>
          <a:xfrm>
            <a:off x="9133639" y="3853715"/>
            <a:ext cx="963133" cy="263839"/>
          </a:xfrm>
          <a:prstGeom prst="line">
            <a:avLst/>
          </a:prstGeom>
          <a:noFill/>
          <a:ln w="9525" cap="flat" cmpd="sng" algn="ctr">
            <a:solidFill>
              <a:srgbClr val="002060"/>
            </a:solidFill>
            <a:prstDash val="solid"/>
          </a:ln>
          <a:effectLst/>
        </p:spPr>
      </p:cxnSp>
      <p:cxnSp>
        <p:nvCxnSpPr>
          <p:cNvPr id="211" name="Straight Connector 210">
            <a:extLst>
              <a:ext uri="{FF2B5EF4-FFF2-40B4-BE49-F238E27FC236}">
                <a16:creationId xmlns:a16="http://schemas.microsoft.com/office/drawing/2014/main" id="{209EB72D-CAA6-0FD0-AA26-34B6E891B128}"/>
              </a:ext>
              <a:ext uri="{C183D7F6-B498-43B3-948B-1728B52AA6E4}">
                <adec:decorative xmlns:adec="http://schemas.microsoft.com/office/drawing/2017/decorative" val="1"/>
              </a:ext>
            </a:extLst>
          </p:cNvPr>
          <p:cNvCxnSpPr>
            <a:cxnSpLocks/>
          </p:cNvCxnSpPr>
          <p:nvPr/>
        </p:nvCxnSpPr>
        <p:spPr>
          <a:xfrm>
            <a:off x="9165077" y="3561590"/>
            <a:ext cx="1028692" cy="367009"/>
          </a:xfrm>
          <a:prstGeom prst="line">
            <a:avLst/>
          </a:prstGeom>
          <a:noFill/>
          <a:ln w="9525" cap="flat" cmpd="sng" algn="ctr">
            <a:solidFill>
              <a:srgbClr val="002060"/>
            </a:solidFill>
            <a:prstDash val="solid"/>
          </a:ln>
          <a:effectLst/>
        </p:spPr>
      </p:cxnSp>
      <p:sp>
        <p:nvSpPr>
          <p:cNvPr id="212" name="Oval 211" descr="Indianapolis: 43%">
            <a:extLst>
              <a:ext uri="{FF2B5EF4-FFF2-40B4-BE49-F238E27FC236}">
                <a16:creationId xmlns:a16="http://schemas.microsoft.com/office/drawing/2014/main" id="{4755252A-5E80-244B-0282-E4572A4B5BE3}"/>
              </a:ext>
            </a:extLst>
          </p:cNvPr>
          <p:cNvSpPr/>
          <p:nvPr/>
        </p:nvSpPr>
        <p:spPr>
          <a:xfrm>
            <a:off x="7696681" y="3386216"/>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215" name="Straight Connector 214">
            <a:extLst>
              <a:ext uri="{FF2B5EF4-FFF2-40B4-BE49-F238E27FC236}">
                <a16:creationId xmlns:a16="http://schemas.microsoft.com/office/drawing/2014/main" id="{7B64B6E7-3476-DB7A-61F3-6D8984EB173D}"/>
              </a:ext>
              <a:ext uri="{C183D7F6-B498-43B3-948B-1728B52AA6E4}">
                <adec:decorative xmlns:adec="http://schemas.microsoft.com/office/drawing/2017/decorative" val="1"/>
              </a:ext>
            </a:extLst>
          </p:cNvPr>
          <p:cNvCxnSpPr>
            <a:cxnSpLocks/>
          </p:cNvCxnSpPr>
          <p:nvPr/>
        </p:nvCxnSpPr>
        <p:spPr>
          <a:xfrm>
            <a:off x="9438439" y="4085004"/>
            <a:ext cx="655100" cy="282933"/>
          </a:xfrm>
          <a:prstGeom prst="line">
            <a:avLst/>
          </a:prstGeom>
          <a:noFill/>
          <a:ln w="9525" cap="flat" cmpd="sng" algn="ctr">
            <a:solidFill>
              <a:srgbClr val="002060"/>
            </a:solidFill>
            <a:prstDash val="solid"/>
          </a:ln>
          <a:effectLst/>
        </p:spPr>
      </p:cxnSp>
      <p:cxnSp>
        <p:nvCxnSpPr>
          <p:cNvPr id="216" name="Straight Connector 215">
            <a:extLst>
              <a:ext uri="{FF2B5EF4-FFF2-40B4-BE49-F238E27FC236}">
                <a16:creationId xmlns:a16="http://schemas.microsoft.com/office/drawing/2014/main" id="{3B0B5E34-D2E9-8907-A773-A9EF9468EF0C}"/>
              </a:ext>
              <a:ext uri="{C183D7F6-B498-43B3-948B-1728B52AA6E4}">
                <adec:decorative xmlns:adec="http://schemas.microsoft.com/office/drawing/2017/decorative" val="1"/>
              </a:ext>
            </a:extLst>
          </p:cNvPr>
          <p:cNvCxnSpPr>
            <a:cxnSpLocks/>
          </p:cNvCxnSpPr>
          <p:nvPr/>
        </p:nvCxnSpPr>
        <p:spPr>
          <a:xfrm flipV="1">
            <a:off x="8101465" y="2617695"/>
            <a:ext cx="367027" cy="368151"/>
          </a:xfrm>
          <a:prstGeom prst="line">
            <a:avLst/>
          </a:prstGeom>
          <a:noFill/>
          <a:ln w="9525" cap="flat" cmpd="sng" algn="ctr">
            <a:solidFill>
              <a:srgbClr val="002060"/>
            </a:solidFill>
            <a:prstDash val="solid"/>
          </a:ln>
          <a:effectLst/>
        </p:spPr>
      </p:cxnSp>
      <p:cxnSp>
        <p:nvCxnSpPr>
          <p:cNvPr id="217" name="Straight Connector 216">
            <a:extLst>
              <a:ext uri="{FF2B5EF4-FFF2-40B4-BE49-F238E27FC236}">
                <a16:creationId xmlns:a16="http://schemas.microsoft.com/office/drawing/2014/main" id="{0C52C816-47A5-6EE3-BA9E-EFD02630A4CD}"/>
              </a:ext>
              <a:ext uri="{C183D7F6-B498-43B3-948B-1728B52AA6E4}">
                <adec:decorative xmlns:adec="http://schemas.microsoft.com/office/drawing/2017/decorative" val="1"/>
              </a:ext>
            </a:extLst>
          </p:cNvPr>
          <p:cNvCxnSpPr>
            <a:cxnSpLocks/>
          </p:cNvCxnSpPr>
          <p:nvPr/>
        </p:nvCxnSpPr>
        <p:spPr>
          <a:xfrm flipH="1" flipV="1">
            <a:off x="7644892" y="2203447"/>
            <a:ext cx="142944" cy="1172583"/>
          </a:xfrm>
          <a:prstGeom prst="line">
            <a:avLst/>
          </a:prstGeom>
          <a:noFill/>
          <a:ln w="9525" cap="flat" cmpd="sng" algn="ctr">
            <a:solidFill>
              <a:srgbClr val="002060"/>
            </a:solidFill>
            <a:prstDash val="solid"/>
          </a:ln>
          <a:effectLst/>
        </p:spPr>
      </p:cxnSp>
      <p:sp>
        <p:nvSpPr>
          <p:cNvPr id="223" name="Oval 222" descr="Indianapolis: 43%">
            <a:extLst>
              <a:ext uri="{FF2B5EF4-FFF2-40B4-BE49-F238E27FC236}">
                <a16:creationId xmlns:a16="http://schemas.microsoft.com/office/drawing/2014/main" id="{0BC77A1D-3761-6E7D-792C-A48BF7234A55}"/>
              </a:ext>
            </a:extLst>
          </p:cNvPr>
          <p:cNvSpPr/>
          <p:nvPr/>
        </p:nvSpPr>
        <p:spPr>
          <a:xfrm>
            <a:off x="4659549" y="3580708"/>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4" name="Oval 223" descr="Indianapolis: 43%">
            <a:extLst>
              <a:ext uri="{FF2B5EF4-FFF2-40B4-BE49-F238E27FC236}">
                <a16:creationId xmlns:a16="http://schemas.microsoft.com/office/drawing/2014/main" id="{35D4EB5E-75C6-D8ED-04DE-8A42B7685AEC}"/>
              </a:ext>
            </a:extLst>
          </p:cNvPr>
          <p:cNvSpPr/>
          <p:nvPr/>
        </p:nvSpPr>
        <p:spPr>
          <a:xfrm>
            <a:off x="6070524" y="5582580"/>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5" name="Oval 224" descr="Legend: 25-50%">
            <a:extLst>
              <a:ext uri="{FF2B5EF4-FFF2-40B4-BE49-F238E27FC236}">
                <a16:creationId xmlns:a16="http://schemas.microsoft.com/office/drawing/2014/main" id="{2CC9D8B1-CC9D-472C-574E-327ADC60559F}"/>
              </a:ext>
            </a:extLst>
          </p:cNvPr>
          <p:cNvSpPr/>
          <p:nvPr/>
        </p:nvSpPr>
        <p:spPr>
          <a:xfrm>
            <a:off x="2270872" y="3997700"/>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8" name="Oval 227" descr="Legend: 25-50%">
            <a:extLst>
              <a:ext uri="{FF2B5EF4-FFF2-40B4-BE49-F238E27FC236}">
                <a16:creationId xmlns:a16="http://schemas.microsoft.com/office/drawing/2014/main" id="{9413D07A-5D32-50FD-2B09-3B831E1C8369}"/>
              </a:ext>
            </a:extLst>
          </p:cNvPr>
          <p:cNvSpPr/>
          <p:nvPr/>
        </p:nvSpPr>
        <p:spPr>
          <a:xfrm>
            <a:off x="2392792" y="2090919"/>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9" name="Oval 228" descr="Legend: 0-25%">
            <a:extLst>
              <a:ext uri="{FF2B5EF4-FFF2-40B4-BE49-F238E27FC236}">
                <a16:creationId xmlns:a16="http://schemas.microsoft.com/office/drawing/2014/main" id="{3DC4BD42-9076-B4C2-8283-70BEFCB945A5}"/>
              </a:ext>
            </a:extLst>
          </p:cNvPr>
          <p:cNvSpPr/>
          <p:nvPr/>
        </p:nvSpPr>
        <p:spPr>
          <a:xfrm>
            <a:off x="2664592" y="4512936"/>
            <a:ext cx="121920" cy="121920"/>
          </a:xfrm>
          <a:prstGeom prst="ellipse">
            <a:avLst/>
          </a:prstGeom>
          <a:solidFill>
            <a:srgbClr val="002060">
              <a:lumMod val="10000"/>
              <a:lumOff val="9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33"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0" name="Oval 229" descr="Legend: 25-50%">
            <a:extLst>
              <a:ext uri="{FF2B5EF4-FFF2-40B4-BE49-F238E27FC236}">
                <a16:creationId xmlns:a16="http://schemas.microsoft.com/office/drawing/2014/main" id="{180953C8-B7B2-F148-E8AD-28C5F63A600B}"/>
              </a:ext>
            </a:extLst>
          </p:cNvPr>
          <p:cNvSpPr/>
          <p:nvPr/>
        </p:nvSpPr>
        <p:spPr>
          <a:xfrm>
            <a:off x="2086097" y="3458788"/>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1" name="Oval 230" descr="Legend: 0-25%">
            <a:extLst>
              <a:ext uri="{FF2B5EF4-FFF2-40B4-BE49-F238E27FC236}">
                <a16:creationId xmlns:a16="http://schemas.microsoft.com/office/drawing/2014/main" id="{EF16679C-0FF9-6648-9A81-DC9E0652471C}"/>
              </a:ext>
            </a:extLst>
          </p:cNvPr>
          <p:cNvSpPr/>
          <p:nvPr/>
        </p:nvSpPr>
        <p:spPr>
          <a:xfrm>
            <a:off x="10197105" y="6577109"/>
            <a:ext cx="121920" cy="121920"/>
          </a:xfrm>
          <a:prstGeom prst="ellipse">
            <a:avLst/>
          </a:prstGeom>
          <a:solidFill>
            <a:srgbClr val="002060">
              <a:lumMod val="10000"/>
              <a:lumOff val="9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33"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3" name="Oval 232" descr="Legend: 51-75%">
            <a:extLst>
              <a:ext uri="{FF2B5EF4-FFF2-40B4-BE49-F238E27FC236}">
                <a16:creationId xmlns:a16="http://schemas.microsoft.com/office/drawing/2014/main" id="{52C96646-DBC5-C268-EA97-22E5A81F8A31}"/>
              </a:ext>
            </a:extLst>
          </p:cNvPr>
          <p:cNvSpPr/>
          <p:nvPr/>
        </p:nvSpPr>
        <p:spPr>
          <a:xfrm>
            <a:off x="9211187" y="3911239"/>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4" name="Oval 233" descr="Legend: 76-100%">
            <a:extLst>
              <a:ext uri="{FF2B5EF4-FFF2-40B4-BE49-F238E27FC236}">
                <a16:creationId xmlns:a16="http://schemas.microsoft.com/office/drawing/2014/main" id="{D7AB64D9-6041-2F70-BBEA-2A1BE70F9F59}"/>
              </a:ext>
            </a:extLst>
          </p:cNvPr>
          <p:cNvSpPr/>
          <p:nvPr/>
        </p:nvSpPr>
        <p:spPr>
          <a:xfrm>
            <a:off x="9216075" y="3409564"/>
            <a:ext cx="487680" cy="487680"/>
          </a:xfrm>
          <a:prstGeom prst="ellipse">
            <a:avLst/>
          </a:prstGeom>
          <a:solidFill>
            <a:srgbClr val="002060"/>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5" name="TextBox 234">
            <a:extLst>
              <a:ext uri="{FF2B5EF4-FFF2-40B4-BE49-F238E27FC236}">
                <a16:creationId xmlns:a16="http://schemas.microsoft.com/office/drawing/2014/main" id="{6B4FBE64-5C24-58E2-5AE8-7AB0761372F0}"/>
              </a:ext>
            </a:extLst>
          </p:cNvPr>
          <p:cNvSpPr txBox="1"/>
          <p:nvPr/>
        </p:nvSpPr>
        <p:spPr>
          <a:xfrm>
            <a:off x="774402" y="6374102"/>
            <a:ext cx="10591937" cy="307777"/>
          </a:xfrm>
          <a:prstGeom prst="rect">
            <a:avLst/>
          </a:prstGeom>
          <a:noFill/>
        </p:spPr>
        <p:txBody>
          <a:bodyPr wrap="square" rtlCol="0">
            <a:spAutoFit/>
          </a:bodyPr>
          <a:lstStyle/>
          <a:p>
            <a:r>
              <a:rPr lang="en-US" sz="1400"/>
              <a:t>Data Source: National HIV Behavioral Surveillance—19 U.S. cities, 2025; Data Tables, Table 8b</a:t>
            </a:r>
          </a:p>
        </p:txBody>
      </p:sp>
      <p:sp>
        <p:nvSpPr>
          <p:cNvPr id="3" name="Oval 2" descr="Legend: 0-25%">
            <a:extLst>
              <a:ext uri="{FF2B5EF4-FFF2-40B4-BE49-F238E27FC236}">
                <a16:creationId xmlns:a16="http://schemas.microsoft.com/office/drawing/2014/main" id="{86C11E82-2BE7-4937-D6B2-24F6C34602D7}"/>
              </a:ext>
            </a:extLst>
          </p:cNvPr>
          <p:cNvSpPr/>
          <p:nvPr/>
        </p:nvSpPr>
        <p:spPr>
          <a:xfrm>
            <a:off x="2528235" y="1665464"/>
            <a:ext cx="121920" cy="121920"/>
          </a:xfrm>
          <a:prstGeom prst="ellipse">
            <a:avLst/>
          </a:prstGeom>
          <a:solidFill>
            <a:srgbClr val="002060">
              <a:lumMod val="10000"/>
              <a:lumOff val="9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33"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 name="Oval 3" descr="Legend: 76-100%">
            <a:extLst>
              <a:ext uri="{FF2B5EF4-FFF2-40B4-BE49-F238E27FC236}">
                <a16:creationId xmlns:a16="http://schemas.microsoft.com/office/drawing/2014/main" id="{5C0D44BC-3C7A-707F-E018-E4FC80D8918D}"/>
              </a:ext>
            </a:extLst>
          </p:cNvPr>
          <p:cNvSpPr/>
          <p:nvPr/>
        </p:nvSpPr>
        <p:spPr>
          <a:xfrm>
            <a:off x="7092716" y="5181623"/>
            <a:ext cx="487680" cy="487680"/>
          </a:xfrm>
          <a:prstGeom prst="ellipse">
            <a:avLst/>
          </a:prstGeom>
          <a:solidFill>
            <a:srgbClr val="002060"/>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Oval 5" descr="Legend: 0-25%">
            <a:extLst>
              <a:ext uri="{FF2B5EF4-FFF2-40B4-BE49-F238E27FC236}">
                <a16:creationId xmlns:a16="http://schemas.microsoft.com/office/drawing/2014/main" id="{43F933F2-E27C-C0CA-B2FD-8DEE76FF46F4}"/>
              </a:ext>
            </a:extLst>
          </p:cNvPr>
          <p:cNvSpPr/>
          <p:nvPr/>
        </p:nvSpPr>
        <p:spPr>
          <a:xfrm>
            <a:off x="7232688" y="3235447"/>
            <a:ext cx="121920" cy="121920"/>
          </a:xfrm>
          <a:prstGeom prst="ellipse">
            <a:avLst/>
          </a:prstGeom>
          <a:solidFill>
            <a:srgbClr val="002060">
              <a:lumMod val="10000"/>
              <a:lumOff val="9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33"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Oval 6" descr="Legend: 76-100%">
            <a:extLst>
              <a:ext uri="{FF2B5EF4-FFF2-40B4-BE49-F238E27FC236}">
                <a16:creationId xmlns:a16="http://schemas.microsoft.com/office/drawing/2014/main" id="{D5E0E15E-878F-BE9B-A27F-43849E9B64CE}"/>
              </a:ext>
            </a:extLst>
          </p:cNvPr>
          <p:cNvSpPr/>
          <p:nvPr/>
        </p:nvSpPr>
        <p:spPr>
          <a:xfrm>
            <a:off x="7877889" y="2676143"/>
            <a:ext cx="487680" cy="487680"/>
          </a:xfrm>
          <a:prstGeom prst="ellipse">
            <a:avLst/>
          </a:prstGeom>
          <a:solidFill>
            <a:srgbClr val="002060"/>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2" name="Oval 221" descr="Los Angeles: 66%">
            <a:extLst>
              <a:ext uri="{FF2B5EF4-FFF2-40B4-BE49-F238E27FC236}">
                <a16:creationId xmlns:a16="http://schemas.microsoft.com/office/drawing/2014/main" id="{06C76274-11F9-C162-F602-900F7195D400}"/>
              </a:ext>
            </a:extLst>
          </p:cNvPr>
          <p:cNvSpPr/>
          <p:nvPr/>
        </p:nvSpPr>
        <p:spPr>
          <a:xfrm>
            <a:off x="9133639" y="3701315"/>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Oval 8" descr="Legend: 0-25%">
            <a:extLst>
              <a:ext uri="{FF2B5EF4-FFF2-40B4-BE49-F238E27FC236}">
                <a16:creationId xmlns:a16="http://schemas.microsoft.com/office/drawing/2014/main" id="{F67D57A6-EC2B-736D-A034-5902F2E4B6A9}"/>
              </a:ext>
            </a:extLst>
          </p:cNvPr>
          <p:cNvSpPr/>
          <p:nvPr/>
        </p:nvSpPr>
        <p:spPr>
          <a:xfrm>
            <a:off x="9566700" y="3178376"/>
            <a:ext cx="121920" cy="121920"/>
          </a:xfrm>
          <a:prstGeom prst="ellipse">
            <a:avLst/>
          </a:prstGeom>
          <a:solidFill>
            <a:srgbClr val="002060">
              <a:lumMod val="10000"/>
              <a:lumOff val="9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533"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 name="Oval 10" descr="Legend: 25-50%">
            <a:extLst>
              <a:ext uri="{FF2B5EF4-FFF2-40B4-BE49-F238E27FC236}">
                <a16:creationId xmlns:a16="http://schemas.microsoft.com/office/drawing/2014/main" id="{A0D25FAA-8A15-DC6B-5012-E55144D76C31}"/>
              </a:ext>
            </a:extLst>
          </p:cNvPr>
          <p:cNvSpPr/>
          <p:nvPr/>
        </p:nvSpPr>
        <p:spPr>
          <a:xfrm>
            <a:off x="9679423" y="2884774"/>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2" name="Oval 11" descr="Legend: 25-50%">
            <a:extLst>
              <a:ext uri="{FF2B5EF4-FFF2-40B4-BE49-F238E27FC236}">
                <a16:creationId xmlns:a16="http://schemas.microsoft.com/office/drawing/2014/main" id="{56195A8D-0576-E85B-4193-D607C76E4DC3}"/>
              </a:ext>
            </a:extLst>
          </p:cNvPr>
          <p:cNvSpPr/>
          <p:nvPr/>
        </p:nvSpPr>
        <p:spPr>
          <a:xfrm>
            <a:off x="9129876" y="3108335"/>
            <a:ext cx="243840" cy="243840"/>
          </a:xfrm>
          <a:prstGeom prst="ellipse">
            <a:avLst/>
          </a:prstGeom>
          <a:solidFill>
            <a:srgbClr val="002060">
              <a:lumMod val="25000"/>
              <a:lumOff val="75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4" name="Oval 13" descr="Legend: 51-75%">
            <a:extLst>
              <a:ext uri="{FF2B5EF4-FFF2-40B4-BE49-F238E27FC236}">
                <a16:creationId xmlns:a16="http://schemas.microsoft.com/office/drawing/2014/main" id="{D6F29230-6AE5-B9FF-CE81-39811F8B9380}"/>
              </a:ext>
            </a:extLst>
          </p:cNvPr>
          <p:cNvSpPr/>
          <p:nvPr/>
        </p:nvSpPr>
        <p:spPr>
          <a:xfrm>
            <a:off x="8132578" y="4463785"/>
            <a:ext cx="304800" cy="304800"/>
          </a:xfrm>
          <a:prstGeom prst="ellipse">
            <a:avLst/>
          </a:prstGeom>
          <a:solidFill>
            <a:srgbClr val="0033A1">
              <a:lumMod val="60000"/>
              <a:lumOff val="40000"/>
            </a:srgbClr>
          </a:solidFill>
          <a:ln w="25400" cap="flat" cmpd="sng" algn="ctr">
            <a:solidFill>
              <a:srgbClr val="002060"/>
            </a:solidFill>
            <a:prstDash val="solid"/>
          </a:ln>
          <a:effectLst/>
        </p:spPr>
        <p:txBody>
          <a:bodyPr rtlCol="0" anchor="ct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67" b="0" i="0" u="none" strike="noStrike" kern="1200" cap="none" spc="0" normalizeH="0" baseline="0" noProof="0">
              <a:ln>
                <a:noFill/>
              </a:ln>
              <a:solidFill>
                <a:srgbClr val="0F56DC"/>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9625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E0A77-BADF-14A8-FC43-CFABD01B80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7600C5-13B8-6CC3-872A-2924AF4B9354}"/>
              </a:ext>
            </a:extLst>
          </p:cNvPr>
          <p:cNvSpPr>
            <a:spLocks noGrp="1"/>
          </p:cNvSpPr>
          <p:nvPr>
            <p:ph type="title"/>
          </p:nvPr>
        </p:nvSpPr>
        <p:spPr>
          <a:xfrm>
            <a:off x="774401" y="367623"/>
            <a:ext cx="11273219" cy="645231"/>
          </a:xfrm>
        </p:spPr>
        <p:txBody>
          <a:bodyPr/>
          <a:lstStyle/>
          <a:p>
            <a:r>
              <a:rPr lang="en-US"/>
              <a:t>Sexually transmitted infections (STIs) among heterosexually active adults at increased risk for HIV infection</a:t>
            </a:r>
          </a:p>
        </p:txBody>
      </p:sp>
      <p:sp>
        <p:nvSpPr>
          <p:cNvPr id="235" name="TextBox 234">
            <a:extLst>
              <a:ext uri="{FF2B5EF4-FFF2-40B4-BE49-F238E27FC236}">
                <a16:creationId xmlns:a16="http://schemas.microsoft.com/office/drawing/2014/main" id="{A974D1F7-39D0-3467-C4B4-A7A4B183DA52}"/>
              </a:ext>
            </a:extLst>
          </p:cNvPr>
          <p:cNvSpPr txBox="1"/>
          <p:nvPr/>
        </p:nvSpPr>
        <p:spPr>
          <a:xfrm>
            <a:off x="774402" y="5951317"/>
            <a:ext cx="10591937" cy="738664"/>
          </a:xfrm>
          <a:prstGeom prst="rect">
            <a:avLst/>
          </a:prstGeom>
          <a:noFill/>
        </p:spPr>
        <p:txBody>
          <a:bodyPr wrap="square" rtlCol="0">
            <a:spAutoFit/>
          </a:bodyPr>
          <a:lstStyle/>
          <a:p>
            <a:r>
              <a:rPr lang="en-US" sz="1400">
                <a:solidFill>
                  <a:srgbClr val="032659"/>
                </a:solidFill>
                <a:ea typeface="Roboto" panose="02000000000000000000" pitchFamily="2" charset="0"/>
                <a:cs typeface="Roboto" panose="02000000000000000000" pitchFamily="2" charset="0"/>
              </a:rPr>
              <a:t>*Received a diagnosis of gonorrhea, chlamydia, or syphilis in the 12 months before interview.</a:t>
            </a:r>
          </a:p>
          <a:p>
            <a:endParaRPr lang="en-US" sz="1400"/>
          </a:p>
          <a:p>
            <a:r>
              <a:rPr lang="en-US" sz="1400"/>
              <a:t>Data Source: National HIV Behavioral Surveillance—19 U.S. cities, 2025; Data Tables, Table 9</a:t>
            </a:r>
          </a:p>
        </p:txBody>
      </p:sp>
      <p:graphicFrame>
        <p:nvGraphicFramePr>
          <p:cNvPr id="8" name="Chart 7" descr="Lollipop graph showing prevalence of any bacterial STI (chlamydia, gonorrhea, or syphilis) diagnosed in the past 12 months.">
            <a:extLst>
              <a:ext uri="{FF2B5EF4-FFF2-40B4-BE49-F238E27FC236}">
                <a16:creationId xmlns:a16="http://schemas.microsoft.com/office/drawing/2014/main" id="{3F11DD09-AFF3-6E0D-90AD-B071CE1EBF15}"/>
              </a:ext>
            </a:extLst>
          </p:cNvPr>
          <p:cNvGraphicFramePr/>
          <p:nvPr>
            <p:extLst>
              <p:ext uri="{D42A27DB-BD31-4B8C-83A1-F6EECF244321}">
                <p14:modId xmlns:p14="http://schemas.microsoft.com/office/powerpoint/2010/main" val="2634161384"/>
              </p:ext>
            </p:extLst>
          </p:nvPr>
        </p:nvGraphicFramePr>
        <p:xfrm>
          <a:off x="932373" y="899561"/>
          <a:ext cx="9744175" cy="4649416"/>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4">
            <a:extLst>
              <a:ext uri="{FF2B5EF4-FFF2-40B4-BE49-F238E27FC236}">
                <a16:creationId xmlns:a16="http://schemas.microsoft.com/office/drawing/2014/main" id="{0DC75B0C-2F06-1188-2C23-AFDB55D10069}"/>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20</a:t>
            </a:fld>
            <a:endParaRPr lang="en-US"/>
          </a:p>
        </p:txBody>
      </p:sp>
    </p:spTree>
    <p:extLst>
      <p:ext uri="{BB962C8B-B14F-4D97-AF65-F5344CB8AC3E}">
        <p14:creationId xmlns:p14="http://schemas.microsoft.com/office/powerpoint/2010/main" val="4006123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A71E2-F166-703C-5EA1-1103B4966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48A7D8-5A6A-DE8B-F065-C490C7F80ACB}"/>
              </a:ext>
            </a:extLst>
          </p:cNvPr>
          <p:cNvSpPr>
            <a:spLocks noGrp="1"/>
          </p:cNvSpPr>
          <p:nvPr>
            <p:ph type="title"/>
          </p:nvPr>
        </p:nvSpPr>
        <p:spPr>
          <a:xfrm>
            <a:off x="774401" y="367623"/>
            <a:ext cx="11273219" cy="645231"/>
          </a:xfrm>
        </p:spPr>
        <p:txBody>
          <a:bodyPr/>
          <a:lstStyle/>
          <a:p>
            <a:r>
              <a:rPr lang="en-US"/>
              <a:t>NHBS Study Group, 2025</a:t>
            </a:r>
          </a:p>
        </p:txBody>
      </p:sp>
      <p:sp>
        <p:nvSpPr>
          <p:cNvPr id="5" name="Slide Number Placeholder 4">
            <a:extLst>
              <a:ext uri="{FF2B5EF4-FFF2-40B4-BE49-F238E27FC236}">
                <a16:creationId xmlns:a16="http://schemas.microsoft.com/office/drawing/2014/main" id="{970EE5B2-5B26-DFF4-13DC-57D2AB6C576F}"/>
              </a:ext>
            </a:extLst>
          </p:cNvPr>
          <p:cNvSpPr>
            <a:spLocks noGrp="1"/>
          </p:cNvSpPr>
          <p:nvPr>
            <p:ph type="sldNum" sz="quarter" idx="4294967295"/>
          </p:nvPr>
        </p:nvSpPr>
        <p:spPr>
          <a:xfrm>
            <a:off x="314960" y="6304652"/>
            <a:ext cx="572547" cy="386025"/>
          </a:xfrm>
          <a:prstGeom prst="rect">
            <a:avLst/>
          </a:prstGeom>
        </p:spPr>
        <p:txBody>
          <a:bodyPr/>
          <a:lstStyle/>
          <a:p>
            <a:pPr algn="l"/>
            <a:fld id="{7FC2952A-0647-46EA-8310-EDCEE27AFBD9}" type="slidenum">
              <a:rPr lang="en-US" smtClean="0"/>
              <a:pPr algn="l"/>
              <a:t>21</a:t>
            </a:fld>
            <a:endParaRPr lang="en-US"/>
          </a:p>
        </p:txBody>
      </p:sp>
      <p:sp>
        <p:nvSpPr>
          <p:cNvPr id="7" name="TextBox 6">
            <a:extLst>
              <a:ext uri="{FF2B5EF4-FFF2-40B4-BE49-F238E27FC236}">
                <a16:creationId xmlns:a16="http://schemas.microsoft.com/office/drawing/2014/main" id="{EAC0740A-2815-58B1-A2D6-5EBB9D10B148}"/>
              </a:ext>
            </a:extLst>
          </p:cNvPr>
          <p:cNvSpPr txBox="1"/>
          <p:nvPr/>
        </p:nvSpPr>
        <p:spPr>
          <a:xfrm>
            <a:off x="177979" y="1374057"/>
            <a:ext cx="11633021" cy="5007589"/>
          </a:xfrm>
          <a:prstGeom prst="rect">
            <a:avLst/>
          </a:prstGeom>
          <a:noFill/>
        </p:spPr>
        <p:txBody>
          <a:bodyPr wrap="square" lIns="121920" tIns="60960" rIns="121920" bIns="6096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867" b="1">
                <a:solidFill>
                  <a:srgbClr val="000000"/>
                </a:solidFill>
                <a:effectLst/>
                <a:latin typeface="Nunito Sans" pitchFamily="2" charset="0"/>
                <a:ea typeface="Calibri"/>
                <a:cs typeface="Calibri"/>
              </a:rPr>
              <a:t>Atlanta, GA:</a:t>
            </a:r>
            <a:r>
              <a:rPr lang="en-US" sz="1867">
                <a:solidFill>
                  <a:srgbClr val="000000"/>
                </a:solidFill>
                <a:effectLst/>
                <a:latin typeface="Nunito Sans" pitchFamily="2" charset="0"/>
                <a:ea typeface="Calibri"/>
                <a:cs typeface="Calibri"/>
              </a:rPr>
              <a:t> Genetha Mustaafaa, Jenna Gettings, </a:t>
            </a:r>
            <a:r>
              <a:rPr lang="en-US" sz="1867">
                <a:solidFill>
                  <a:srgbClr val="000000"/>
                </a:solidFill>
                <a:latin typeface="Nunito Sans" pitchFamily="2" charset="0"/>
                <a:ea typeface="Calibri"/>
                <a:cs typeface="Calibri"/>
              </a:rPr>
              <a:t>Timothy Lockhart</a:t>
            </a:r>
            <a:r>
              <a:rPr lang="en-US" sz="1867">
                <a:solidFill>
                  <a:srgbClr val="000000"/>
                </a:solidFill>
                <a:effectLst/>
                <a:latin typeface="Nunito Sans" pitchFamily="2" charset="0"/>
                <a:ea typeface="Calibri"/>
                <a:cs typeface="Calibri"/>
              </a:rPr>
              <a:t>; </a:t>
            </a:r>
            <a:r>
              <a:rPr lang="en-US" sz="1867" b="1">
                <a:solidFill>
                  <a:srgbClr val="000000"/>
                </a:solidFill>
                <a:effectLst/>
                <a:latin typeface="Nunito Sans" pitchFamily="2" charset="0"/>
                <a:ea typeface="Calibri"/>
                <a:cs typeface="Calibri"/>
              </a:rPr>
              <a:t>Baltimore, MD: </a:t>
            </a:r>
            <a:r>
              <a:rPr lang="en-US" sz="1867">
                <a:solidFill>
                  <a:srgbClr val="000000"/>
                </a:solidFill>
                <a:effectLst/>
                <a:latin typeface="Nunito Sans" pitchFamily="2" charset="0"/>
                <a:ea typeface="Calibri"/>
                <a:cs typeface="Calibri"/>
              </a:rPr>
              <a:t>Colin Flynn, Danielle German, Molly Gribbin; </a:t>
            </a:r>
            <a:r>
              <a:rPr lang="en-US" sz="1867" b="1">
                <a:solidFill>
                  <a:srgbClr val="000000"/>
                </a:solidFill>
                <a:effectLst/>
                <a:latin typeface="Nunito Sans" pitchFamily="2" charset="0"/>
                <a:ea typeface="Calibri"/>
                <a:cs typeface="Calibri"/>
              </a:rPr>
              <a:t>Chicago, IL:</a:t>
            </a:r>
            <a:r>
              <a:rPr lang="en-US" sz="1867">
                <a:solidFill>
                  <a:srgbClr val="000000"/>
                </a:solidFill>
                <a:effectLst/>
                <a:latin typeface="Nunito Sans" pitchFamily="2" charset="0"/>
                <a:ea typeface="Calibri"/>
                <a:cs typeface="Calibri"/>
              </a:rPr>
              <a:t> Antonio D. Jimenez, Irina Tabidze</a:t>
            </a:r>
            <a:r>
              <a:rPr lang="en-US" sz="1867">
                <a:solidFill>
                  <a:srgbClr val="000000"/>
                </a:solidFill>
                <a:latin typeface="Nunito Sans" pitchFamily="2" charset="0"/>
                <a:ea typeface="Calibri"/>
                <a:cs typeface="Calibri"/>
              </a:rPr>
              <a:t>, Colleen Leonard</a:t>
            </a:r>
            <a:r>
              <a:rPr lang="en-US" sz="1867">
                <a:solidFill>
                  <a:srgbClr val="000000"/>
                </a:solidFill>
                <a:effectLst/>
                <a:latin typeface="Nunito Sans" pitchFamily="2" charset="0"/>
                <a:ea typeface="Calibri"/>
                <a:cs typeface="Calibri"/>
              </a:rPr>
              <a:t>; </a:t>
            </a:r>
            <a:r>
              <a:rPr lang="en-US" sz="1867" b="1">
                <a:solidFill>
                  <a:srgbClr val="000000"/>
                </a:solidFill>
                <a:effectLst/>
                <a:latin typeface="Nunito Sans" pitchFamily="2" charset="0"/>
                <a:ea typeface="Calibri"/>
                <a:cs typeface="Calibri"/>
              </a:rPr>
              <a:t>Denver, CO:</a:t>
            </a:r>
            <a:r>
              <a:rPr lang="en-US" sz="1867">
                <a:solidFill>
                  <a:srgbClr val="000000"/>
                </a:solidFill>
                <a:effectLst/>
                <a:latin typeface="Nunito Sans" pitchFamily="2" charset="0"/>
                <a:ea typeface="Calibri"/>
                <a:cs typeface="Calibri"/>
              </a:rPr>
              <a:t> Alia Al-Tayyib, Megan Duffy</a:t>
            </a:r>
            <a:r>
              <a:rPr lang="en-US" sz="1867">
                <a:solidFill>
                  <a:srgbClr val="000000"/>
                </a:solidFill>
                <a:latin typeface="Nunito Sans" pitchFamily="2" charset="0"/>
                <a:ea typeface="Calibri"/>
                <a:cs typeface="Calibri"/>
              </a:rPr>
              <a:t>, Jessica Forsyth</a:t>
            </a:r>
            <a:r>
              <a:rPr lang="en-US" sz="1867">
                <a:solidFill>
                  <a:srgbClr val="000000"/>
                </a:solidFill>
                <a:effectLst/>
                <a:latin typeface="Nunito Sans" pitchFamily="2" charset="0"/>
                <a:ea typeface="Calibri"/>
                <a:cs typeface="Calibri"/>
              </a:rPr>
              <a:t>; </a:t>
            </a:r>
            <a:r>
              <a:rPr lang="en-US" sz="1867" b="1">
                <a:solidFill>
                  <a:srgbClr val="000000"/>
                </a:solidFill>
                <a:effectLst/>
                <a:latin typeface="Nunito Sans" pitchFamily="2" charset="0"/>
                <a:ea typeface="Calibri"/>
                <a:cs typeface="Calibri"/>
              </a:rPr>
              <a:t>Detroit, MI:</a:t>
            </a:r>
            <a:r>
              <a:rPr lang="en-US" sz="1867">
                <a:solidFill>
                  <a:srgbClr val="000000"/>
                </a:solidFill>
                <a:effectLst/>
                <a:latin typeface="Nunito Sans" pitchFamily="2" charset="0"/>
                <a:ea typeface="Calibri"/>
                <a:cs typeface="Calibri"/>
              </a:rPr>
              <a:t> Emily Higgins, Vivian Griffin; </a:t>
            </a:r>
            <a:r>
              <a:rPr lang="en-US" sz="1867" b="1">
                <a:solidFill>
                  <a:srgbClr val="000000"/>
                </a:solidFill>
                <a:effectLst/>
                <a:latin typeface="Nunito Sans" pitchFamily="2" charset="0"/>
                <a:ea typeface="Calibri"/>
                <a:cs typeface="Calibri"/>
              </a:rPr>
              <a:t>Houston, TX:</a:t>
            </a:r>
            <a:r>
              <a:rPr lang="en-US" sz="1867">
                <a:solidFill>
                  <a:srgbClr val="000000"/>
                </a:solidFill>
                <a:effectLst/>
                <a:latin typeface="Nunito Sans" pitchFamily="2" charset="0"/>
                <a:ea typeface="Calibri"/>
                <a:cs typeface="Calibri"/>
              </a:rPr>
              <a:t> </a:t>
            </a:r>
            <a:r>
              <a:rPr lang="en-US" sz="1867">
                <a:solidFill>
                  <a:srgbClr val="000000"/>
                </a:solidFill>
                <a:latin typeface="Nunito Sans" pitchFamily="2" charset="0"/>
                <a:ea typeface="Calibri"/>
                <a:cs typeface="Calibri"/>
              </a:rPr>
              <a:t>Kirstin Short, Osaro Mgbere</a:t>
            </a:r>
            <a:r>
              <a:rPr lang="en-US" sz="1867">
                <a:solidFill>
                  <a:srgbClr val="000000"/>
                </a:solidFill>
                <a:effectLst/>
                <a:latin typeface="Nunito Sans" pitchFamily="2" charset="0"/>
                <a:ea typeface="Calibri"/>
                <a:cs typeface="Calibri"/>
              </a:rPr>
              <a:t>, Paige Padgett; </a:t>
            </a:r>
            <a:r>
              <a:rPr lang="en-US" sz="1867" b="1">
                <a:solidFill>
                  <a:srgbClr val="000000"/>
                </a:solidFill>
                <a:effectLst/>
                <a:latin typeface="Nunito Sans" pitchFamily="2" charset="0"/>
                <a:ea typeface="Calibri"/>
                <a:cs typeface="Calibri"/>
              </a:rPr>
              <a:t>Indianapolis,</a:t>
            </a:r>
            <a:r>
              <a:rPr lang="en-US" sz="1867" b="1">
                <a:solidFill>
                  <a:srgbClr val="000000"/>
                </a:solidFill>
                <a:latin typeface="Nunito Sans" pitchFamily="2" charset="0"/>
                <a:ea typeface="Calibri"/>
                <a:cs typeface="Calibri"/>
              </a:rPr>
              <a:t> </a:t>
            </a:r>
            <a:r>
              <a:rPr lang="en-US" sz="1867" b="1">
                <a:solidFill>
                  <a:srgbClr val="000000"/>
                </a:solidFill>
                <a:effectLst/>
                <a:latin typeface="Nunito Sans" pitchFamily="2" charset="0"/>
                <a:ea typeface="Calibri"/>
                <a:cs typeface="Calibri"/>
              </a:rPr>
              <a:t>IN</a:t>
            </a:r>
            <a:r>
              <a:rPr lang="en-US" sz="1867">
                <a:solidFill>
                  <a:srgbClr val="000000"/>
                </a:solidFill>
                <a:effectLst/>
                <a:latin typeface="Nunito Sans" pitchFamily="2" charset="0"/>
                <a:ea typeface="Calibri"/>
                <a:cs typeface="Calibri"/>
              </a:rPr>
              <a:t>:</a:t>
            </a:r>
            <a:r>
              <a:rPr lang="en-US" sz="1867">
                <a:solidFill>
                  <a:srgbClr val="000000"/>
                </a:solidFill>
                <a:latin typeface="Nunito Sans" pitchFamily="2" charset="0"/>
                <a:ea typeface="Calibri"/>
                <a:cs typeface="Calibri"/>
              </a:rPr>
              <a:t> </a:t>
            </a:r>
            <a:r>
              <a:rPr lang="en-US" sz="1867">
                <a:solidFill>
                  <a:srgbClr val="000000"/>
                </a:solidFill>
                <a:effectLst/>
                <a:latin typeface="Nunito Sans" pitchFamily="2" charset="0"/>
                <a:ea typeface="Calibri"/>
                <a:cs typeface="Calibri"/>
              </a:rPr>
              <a:t>Daniel Hillman, </a:t>
            </a:r>
            <a:r>
              <a:rPr lang="en-US" sz="1867">
                <a:solidFill>
                  <a:srgbClr val="000000"/>
                </a:solidFill>
                <a:latin typeface="Nunito Sans" pitchFamily="2" charset="0"/>
                <a:ea typeface="Calibri"/>
                <a:cs typeface="Calibri"/>
              </a:rPr>
              <a:t>Sherika Sides</a:t>
            </a:r>
            <a:r>
              <a:rPr lang="en-US" sz="1867">
                <a:solidFill>
                  <a:srgbClr val="000000"/>
                </a:solidFill>
                <a:effectLst/>
                <a:latin typeface="Nunito Sans" pitchFamily="2" charset="0"/>
                <a:ea typeface="Calibri"/>
                <a:cs typeface="Calibri"/>
              </a:rPr>
              <a:t>, Manuel Gonzalez-Carrasco; </a:t>
            </a:r>
            <a:r>
              <a:rPr lang="en-US" sz="1867" b="1">
                <a:solidFill>
                  <a:srgbClr val="000000"/>
                </a:solidFill>
                <a:effectLst/>
                <a:latin typeface="Nunito Sans" pitchFamily="2" charset="0"/>
                <a:ea typeface="Calibri"/>
                <a:cs typeface="Calibri"/>
              </a:rPr>
              <a:t>Los Angeles, CA:</a:t>
            </a:r>
            <a:r>
              <a:rPr lang="en-US" sz="1867">
                <a:solidFill>
                  <a:srgbClr val="000000"/>
                </a:solidFill>
                <a:effectLst/>
                <a:latin typeface="Nunito Sans" pitchFamily="2" charset="0"/>
                <a:ea typeface="Calibri"/>
                <a:cs typeface="Calibri"/>
              </a:rPr>
              <a:t> Ekow Kwa Sey, Yingbo</a:t>
            </a:r>
            <a:r>
              <a:rPr lang="en-US" sz="1867">
                <a:solidFill>
                  <a:srgbClr val="000000"/>
                </a:solidFill>
                <a:latin typeface="Nunito Sans" pitchFamily="2" charset="0"/>
                <a:ea typeface="Calibri"/>
                <a:cs typeface="Calibri"/>
              </a:rPr>
              <a:t> </a:t>
            </a:r>
            <a:r>
              <a:rPr lang="en-US" sz="1867">
                <a:solidFill>
                  <a:srgbClr val="000000"/>
                </a:solidFill>
                <a:effectLst/>
                <a:latin typeface="Nunito Sans" pitchFamily="2" charset="0"/>
                <a:ea typeface="Calibri"/>
                <a:cs typeface="Calibri"/>
              </a:rPr>
              <a:t>Ma</a:t>
            </a:r>
            <a:r>
              <a:rPr lang="en-US" sz="1867">
                <a:solidFill>
                  <a:srgbClr val="000000"/>
                </a:solidFill>
                <a:latin typeface="Nunito Sans" pitchFamily="2" charset="0"/>
                <a:ea typeface="Calibri"/>
                <a:cs typeface="Calibri"/>
              </a:rPr>
              <a:t>, Hugo Santacruz</a:t>
            </a:r>
            <a:r>
              <a:rPr lang="en-US" sz="1867">
                <a:solidFill>
                  <a:srgbClr val="000000"/>
                </a:solidFill>
                <a:effectLst/>
                <a:latin typeface="Nunito Sans" pitchFamily="2" charset="0"/>
                <a:ea typeface="Calibri"/>
                <a:cs typeface="Calibri"/>
              </a:rPr>
              <a:t>; </a:t>
            </a:r>
            <a:r>
              <a:rPr lang="en-US" sz="1867" b="1">
                <a:solidFill>
                  <a:srgbClr val="000000"/>
                </a:solidFill>
                <a:effectLst/>
                <a:latin typeface="Nunito Sans" pitchFamily="2" charset="0"/>
                <a:ea typeface="Calibri"/>
                <a:cs typeface="Calibri"/>
              </a:rPr>
              <a:t>New Orleans, LA:</a:t>
            </a:r>
            <a:r>
              <a:rPr lang="en-US" sz="1867">
                <a:solidFill>
                  <a:srgbClr val="000000"/>
                </a:solidFill>
                <a:effectLst/>
                <a:latin typeface="Nunito Sans" pitchFamily="2" charset="0"/>
                <a:ea typeface="Calibri"/>
                <a:cs typeface="Calibri"/>
              </a:rPr>
              <a:t> William T. Robinson, </a:t>
            </a:r>
            <a:r>
              <a:rPr lang="en-US" sz="1867">
                <a:solidFill>
                  <a:srgbClr val="000000"/>
                </a:solidFill>
                <a:latin typeface="Nunito Sans" pitchFamily="2" charset="0"/>
                <a:ea typeface="Calibri"/>
                <a:cs typeface="Calibri"/>
              </a:rPr>
              <a:t>Tobas </a:t>
            </a:r>
            <a:r>
              <a:rPr lang="en-US" sz="1867" err="1">
                <a:solidFill>
                  <a:srgbClr val="000000"/>
                </a:solidFill>
                <a:latin typeface="Nunito Sans" pitchFamily="2" charset="0"/>
                <a:ea typeface="Calibri"/>
                <a:cs typeface="Calibri"/>
              </a:rPr>
              <a:t>Babilion</a:t>
            </a:r>
            <a:r>
              <a:rPr lang="en-US" sz="1867">
                <a:solidFill>
                  <a:srgbClr val="000000"/>
                </a:solidFill>
                <a:latin typeface="Nunito Sans" pitchFamily="2" charset="0"/>
                <a:ea typeface="Calibri"/>
                <a:cs typeface="Calibri"/>
              </a:rPr>
              <a:t>-Crocket, Polo </a:t>
            </a:r>
            <a:r>
              <a:rPr lang="en-US" sz="1867" err="1">
                <a:solidFill>
                  <a:srgbClr val="000000"/>
                </a:solidFill>
                <a:latin typeface="Nunito Sans" pitchFamily="2" charset="0"/>
                <a:ea typeface="Calibri"/>
                <a:cs typeface="Calibri"/>
              </a:rPr>
              <a:t>Orire</a:t>
            </a:r>
            <a:r>
              <a:rPr lang="en-US" sz="1867">
                <a:solidFill>
                  <a:srgbClr val="000000"/>
                </a:solidFill>
                <a:effectLst/>
                <a:latin typeface="Nunito Sans" pitchFamily="2" charset="0"/>
                <a:ea typeface="Calibri"/>
                <a:cs typeface="Calibri"/>
              </a:rPr>
              <a:t>; </a:t>
            </a:r>
            <a:r>
              <a:rPr lang="en-US" sz="1867" b="1">
                <a:solidFill>
                  <a:srgbClr val="000000"/>
                </a:solidFill>
                <a:effectLst/>
                <a:latin typeface="Nunito Sans" pitchFamily="2" charset="0"/>
                <a:ea typeface="Calibri"/>
                <a:cs typeface="Calibri"/>
              </a:rPr>
              <a:t>New York City, NY:</a:t>
            </a:r>
            <a:r>
              <a:rPr lang="en-US" sz="1867">
                <a:solidFill>
                  <a:srgbClr val="000000"/>
                </a:solidFill>
                <a:effectLst/>
                <a:latin typeface="Nunito Sans" pitchFamily="2" charset="0"/>
                <a:ea typeface="Calibri"/>
                <a:cs typeface="Calibri"/>
              </a:rPr>
              <a:t> Abdier Benitez Flete, Alexis Rivera, Kristina Rodriguez; </a:t>
            </a:r>
            <a:r>
              <a:rPr lang="en-US" sz="1867" b="1">
                <a:solidFill>
                  <a:srgbClr val="000000"/>
                </a:solidFill>
                <a:effectLst/>
                <a:latin typeface="Nunito Sans" pitchFamily="2" charset="0"/>
                <a:ea typeface="Calibri"/>
                <a:cs typeface="Calibri"/>
              </a:rPr>
              <a:t>Newark, NJ: </a:t>
            </a:r>
            <a:r>
              <a:rPr lang="en-US" sz="1867">
                <a:solidFill>
                  <a:srgbClr val="000000"/>
                </a:solidFill>
                <a:effectLst/>
                <a:latin typeface="Nunito Sans" pitchFamily="2" charset="0"/>
                <a:ea typeface="Calibri"/>
                <a:cs typeface="Calibri"/>
              </a:rPr>
              <a:t>Afework Wogayehu, </a:t>
            </a:r>
            <a:r>
              <a:rPr lang="en-US" sz="1867">
                <a:solidFill>
                  <a:srgbClr val="000000"/>
                </a:solidFill>
                <a:latin typeface="Nunito Sans" pitchFamily="2" charset="0"/>
                <a:ea typeface="Calibri"/>
                <a:cs typeface="Calibri"/>
              </a:rPr>
              <a:t>Danica Kuncio</a:t>
            </a:r>
            <a:r>
              <a:rPr lang="en-US" sz="1867">
                <a:solidFill>
                  <a:srgbClr val="000000"/>
                </a:solidFill>
                <a:effectLst/>
                <a:latin typeface="Nunito Sans" pitchFamily="2" charset="0"/>
                <a:ea typeface="Calibri"/>
                <a:cs typeface="Calibri"/>
              </a:rPr>
              <a:t>, Corey Rosmarin-</a:t>
            </a:r>
            <a:r>
              <a:rPr lang="en-US" sz="1867" err="1">
                <a:solidFill>
                  <a:srgbClr val="000000"/>
                </a:solidFill>
                <a:effectLst/>
                <a:latin typeface="Nunito Sans" pitchFamily="2" charset="0"/>
                <a:ea typeface="Calibri"/>
                <a:cs typeface="Calibri"/>
              </a:rPr>
              <a:t>DeStafano</a:t>
            </a:r>
            <a:r>
              <a:rPr lang="en-US" sz="1867">
                <a:solidFill>
                  <a:srgbClr val="000000"/>
                </a:solidFill>
                <a:effectLst/>
                <a:latin typeface="Nunito Sans" pitchFamily="2" charset="0"/>
                <a:ea typeface="Calibri"/>
                <a:cs typeface="Calibri"/>
              </a:rPr>
              <a:t>; </a:t>
            </a:r>
            <a:r>
              <a:rPr lang="en-US" sz="1867" b="1">
                <a:solidFill>
                  <a:srgbClr val="000000"/>
                </a:solidFill>
                <a:effectLst/>
                <a:latin typeface="Nunito Sans" pitchFamily="2" charset="0"/>
                <a:ea typeface="Calibri"/>
                <a:cs typeface="Calibri"/>
              </a:rPr>
              <a:t>Philadelphia,</a:t>
            </a:r>
            <a:r>
              <a:rPr lang="en-US" sz="1867" b="1">
                <a:solidFill>
                  <a:srgbClr val="000000"/>
                </a:solidFill>
                <a:latin typeface="Nunito Sans" pitchFamily="2" charset="0"/>
                <a:ea typeface="Calibri"/>
                <a:cs typeface="Calibri"/>
              </a:rPr>
              <a:t> </a:t>
            </a:r>
            <a:r>
              <a:rPr lang="en-US" sz="1867" b="1">
                <a:solidFill>
                  <a:srgbClr val="000000"/>
                </a:solidFill>
                <a:effectLst/>
                <a:latin typeface="Nunito Sans" pitchFamily="2" charset="0"/>
                <a:ea typeface="Calibri"/>
                <a:cs typeface="Calibri"/>
              </a:rPr>
              <a:t>PA:</a:t>
            </a:r>
            <a:r>
              <a:rPr lang="en-US" sz="1867" b="1">
                <a:solidFill>
                  <a:srgbClr val="000000"/>
                </a:solidFill>
                <a:latin typeface="Nunito Sans" pitchFamily="2" charset="0"/>
                <a:ea typeface="Calibri"/>
                <a:cs typeface="Calibri"/>
              </a:rPr>
              <a:t> </a:t>
            </a:r>
            <a:r>
              <a:rPr lang="en-US" sz="1867">
                <a:solidFill>
                  <a:srgbClr val="000000"/>
                </a:solidFill>
                <a:effectLst/>
                <a:latin typeface="Nunito Sans" pitchFamily="2" charset="0"/>
                <a:ea typeface="Calibri"/>
                <a:cs typeface="Calibri"/>
              </a:rPr>
              <a:t>Kathleen A. Brady, Tanner Nassau</a:t>
            </a:r>
            <a:r>
              <a:rPr lang="en-US" sz="1867">
                <a:solidFill>
                  <a:srgbClr val="000000"/>
                </a:solidFill>
                <a:latin typeface="Nunito Sans" pitchFamily="2" charset="0"/>
                <a:ea typeface="Calibri"/>
                <a:cs typeface="Calibri"/>
              </a:rPr>
              <a:t>, Lyric Kleber</a:t>
            </a:r>
            <a:r>
              <a:rPr lang="en-US" sz="1867">
                <a:solidFill>
                  <a:srgbClr val="000000"/>
                </a:solidFill>
                <a:effectLst/>
                <a:latin typeface="Nunito Sans" pitchFamily="2" charset="0"/>
                <a:ea typeface="Calibri"/>
                <a:cs typeface="Calibri"/>
              </a:rPr>
              <a:t>; </a:t>
            </a:r>
            <a:r>
              <a:rPr lang="en-US" sz="1867" b="1">
                <a:solidFill>
                  <a:srgbClr val="000000"/>
                </a:solidFill>
                <a:effectLst/>
                <a:latin typeface="Nunito Sans" pitchFamily="2" charset="0"/>
                <a:ea typeface="Calibri"/>
                <a:cs typeface="Calibri"/>
              </a:rPr>
              <a:t>Portland, OR:</a:t>
            </a:r>
            <a:r>
              <a:rPr lang="en-US" sz="1867">
                <a:solidFill>
                  <a:srgbClr val="000000"/>
                </a:solidFill>
                <a:effectLst/>
                <a:latin typeface="Nunito Sans" pitchFamily="2" charset="0"/>
                <a:ea typeface="Calibri"/>
                <a:cs typeface="Calibri"/>
              </a:rPr>
              <a:t> Lauren Lipira</a:t>
            </a:r>
            <a:r>
              <a:rPr lang="en-US" sz="1867">
                <a:solidFill>
                  <a:srgbClr val="000000"/>
                </a:solidFill>
                <a:latin typeface="Nunito Sans" pitchFamily="2" charset="0"/>
                <a:ea typeface="Calibri"/>
                <a:cs typeface="Calibri"/>
              </a:rPr>
              <a:t>, Pete Singson, Lalaine Sevillano</a:t>
            </a:r>
            <a:r>
              <a:rPr lang="en-US" sz="1867">
                <a:solidFill>
                  <a:srgbClr val="000000"/>
                </a:solidFill>
                <a:effectLst/>
                <a:latin typeface="Nunito Sans" pitchFamily="2" charset="0"/>
                <a:ea typeface="Calibri"/>
                <a:cs typeface="Calibri"/>
              </a:rPr>
              <a:t>; </a:t>
            </a:r>
            <a:r>
              <a:rPr lang="en-US" sz="1867" b="1">
                <a:solidFill>
                  <a:srgbClr val="000000"/>
                </a:solidFill>
                <a:effectLst/>
                <a:latin typeface="Nunito Sans" pitchFamily="2" charset="0"/>
                <a:ea typeface="Calibri"/>
                <a:cs typeface="Calibri"/>
              </a:rPr>
              <a:t>San Diego, CA:</a:t>
            </a:r>
            <a:r>
              <a:rPr lang="en-US" sz="1867">
                <a:solidFill>
                  <a:srgbClr val="000000"/>
                </a:solidFill>
                <a:effectLst/>
                <a:latin typeface="Nunito Sans" pitchFamily="2" charset="0"/>
                <a:ea typeface="Calibri"/>
                <a:cs typeface="Calibri"/>
              </a:rPr>
              <a:t> Stephanie Sanz, </a:t>
            </a:r>
            <a:r>
              <a:rPr lang="en-US" sz="1867">
                <a:solidFill>
                  <a:srgbClr val="000000"/>
                </a:solidFill>
                <a:latin typeface="Nunito Sans" pitchFamily="2" charset="0"/>
                <a:ea typeface="Calibri"/>
                <a:cs typeface="Calibri"/>
              </a:rPr>
              <a:t>Nannie Song, </a:t>
            </a:r>
            <a:r>
              <a:rPr lang="en-US" sz="1867">
                <a:solidFill>
                  <a:srgbClr val="000000"/>
                </a:solidFill>
                <a:effectLst/>
                <a:latin typeface="Nunito Sans" pitchFamily="2" charset="0"/>
                <a:ea typeface="Calibri"/>
                <a:cs typeface="Calibri"/>
              </a:rPr>
              <a:t>Nabeeh Hasan; </a:t>
            </a:r>
            <a:r>
              <a:rPr lang="en-US" sz="1867" b="1">
                <a:solidFill>
                  <a:srgbClr val="000000"/>
                </a:solidFill>
                <a:effectLst/>
                <a:latin typeface="Nunito Sans" pitchFamily="2" charset="0"/>
                <a:ea typeface="Calibri"/>
                <a:cs typeface="Calibri"/>
              </a:rPr>
              <a:t>San Francisco, CA:</a:t>
            </a:r>
            <a:r>
              <a:rPr lang="en-US" sz="1867">
                <a:solidFill>
                  <a:srgbClr val="000000"/>
                </a:solidFill>
                <a:effectLst/>
                <a:latin typeface="Nunito Sans" pitchFamily="2" charset="0"/>
                <a:ea typeface="Calibri"/>
                <a:cs typeface="Calibri"/>
              </a:rPr>
              <a:t> Erin C Wilson, Willi McFarland; </a:t>
            </a:r>
            <a:r>
              <a:rPr lang="en-US" sz="1867" b="1">
                <a:solidFill>
                  <a:srgbClr val="000000"/>
                </a:solidFill>
                <a:effectLst/>
                <a:latin typeface="Nunito Sans" pitchFamily="2" charset="0"/>
                <a:ea typeface="Calibri"/>
                <a:cs typeface="Calibri"/>
              </a:rPr>
              <a:t>San Juan, PR:</a:t>
            </a:r>
            <a:r>
              <a:rPr lang="en-US" sz="1867">
                <a:solidFill>
                  <a:srgbClr val="000000"/>
                </a:solidFill>
                <a:effectLst/>
                <a:latin typeface="Nunito Sans" pitchFamily="2" charset="0"/>
                <a:ea typeface="Calibri"/>
                <a:cs typeface="Calibri"/>
              </a:rPr>
              <a:t> Yadira Rolón-Colón, Jesus Vargas-Franco, María Pabón Martínez; </a:t>
            </a:r>
            <a:r>
              <a:rPr lang="en-US" sz="1867" b="1">
                <a:solidFill>
                  <a:srgbClr val="000000"/>
                </a:solidFill>
                <a:effectLst/>
                <a:latin typeface="Nunito Sans" pitchFamily="2" charset="0"/>
                <a:ea typeface="Calibri"/>
                <a:cs typeface="Calibri"/>
              </a:rPr>
              <a:t>Seattle, WA:</a:t>
            </a:r>
            <a:r>
              <a:rPr lang="en-US" sz="1867">
                <a:solidFill>
                  <a:srgbClr val="000000"/>
                </a:solidFill>
                <a:effectLst/>
                <a:latin typeface="Nunito Sans" pitchFamily="2" charset="0"/>
                <a:ea typeface="Calibri"/>
                <a:cs typeface="Calibri"/>
              </a:rPr>
              <a:t> Sara Glick, Aleks Martin, Courtney Moreno; </a:t>
            </a:r>
            <a:r>
              <a:rPr lang="en-US" sz="1867" b="1">
                <a:solidFill>
                  <a:srgbClr val="000000"/>
                </a:solidFill>
                <a:effectLst/>
                <a:latin typeface="Nunito Sans" pitchFamily="2" charset="0"/>
                <a:ea typeface="Calibri"/>
                <a:cs typeface="Calibri"/>
              </a:rPr>
              <a:t>Virginia Beach, VA:</a:t>
            </a:r>
            <a:r>
              <a:rPr lang="en-US" sz="1867">
                <a:solidFill>
                  <a:srgbClr val="000000"/>
                </a:solidFill>
                <a:effectLst/>
                <a:latin typeface="Nunito Sans" pitchFamily="2" charset="0"/>
                <a:ea typeface="Calibri"/>
                <a:cs typeface="Calibri"/>
              </a:rPr>
              <a:t> Jennifer Kienzle, Jamell James, Gregg Fordham; </a:t>
            </a:r>
            <a:r>
              <a:rPr lang="en-US" sz="1867" b="1">
                <a:solidFill>
                  <a:srgbClr val="000000"/>
                </a:solidFill>
                <a:effectLst/>
                <a:latin typeface="Nunito Sans" pitchFamily="2" charset="0"/>
                <a:ea typeface="Calibri"/>
                <a:cs typeface="Calibri"/>
              </a:rPr>
              <a:t>Washington,</a:t>
            </a:r>
            <a:r>
              <a:rPr lang="en-US" sz="1867" b="1">
                <a:solidFill>
                  <a:srgbClr val="000000"/>
                </a:solidFill>
                <a:latin typeface="Nunito Sans" pitchFamily="2" charset="0"/>
                <a:ea typeface="Calibri"/>
                <a:cs typeface="Calibri"/>
              </a:rPr>
              <a:t> </a:t>
            </a:r>
            <a:r>
              <a:rPr lang="en-US" sz="1867" b="1">
                <a:solidFill>
                  <a:srgbClr val="000000"/>
                </a:solidFill>
                <a:effectLst/>
                <a:latin typeface="Nunito Sans" pitchFamily="2" charset="0"/>
                <a:ea typeface="Calibri"/>
                <a:cs typeface="Calibri"/>
              </a:rPr>
              <a:t>DC:</a:t>
            </a:r>
            <a:r>
              <a:rPr lang="en-US" sz="1867">
                <a:solidFill>
                  <a:srgbClr val="000000"/>
                </a:solidFill>
                <a:latin typeface="Nunito Sans" pitchFamily="2" charset="0"/>
                <a:ea typeface="Calibri"/>
                <a:cs typeface="Calibri"/>
              </a:rPr>
              <a:t> </a:t>
            </a:r>
            <a:r>
              <a:rPr lang="en-US" sz="1867">
                <a:solidFill>
                  <a:srgbClr val="000000"/>
                </a:solidFill>
                <a:effectLst/>
                <a:latin typeface="Nunito Sans" pitchFamily="2" charset="0"/>
                <a:ea typeface="Calibri"/>
                <a:cs typeface="Calibri"/>
              </a:rPr>
              <a:t>Irene Kuo, Kate Drezner, Sydney Bornstein;</a:t>
            </a:r>
            <a:r>
              <a:rPr lang="en-US" sz="1867" b="1">
                <a:solidFill>
                  <a:srgbClr val="000000"/>
                </a:solidFill>
                <a:effectLst/>
                <a:latin typeface="Nunito Sans" pitchFamily="2" charset="0"/>
                <a:ea typeface="Calibri"/>
                <a:cs typeface="Calibri"/>
              </a:rPr>
              <a:t> CDC: </a:t>
            </a:r>
            <a:r>
              <a:rPr lang="en-US" sz="1867">
                <a:solidFill>
                  <a:srgbClr val="000000"/>
                </a:solidFill>
                <a:effectLst/>
                <a:latin typeface="Nunito Sans" pitchFamily="2" charset="0"/>
                <a:ea typeface="Calibri"/>
                <a:cs typeface="Calibri"/>
              </a:rPr>
              <a:t>Amy Baugher, Julie Berg, Dita Broz, Janet Burnett, Susan Cha, Johanna Chapin-Bardales, Jacklynn De Leon, Paul Denning, Lyssa Faucher, Jonathan Feelemyer, Teresa Finlayson, Maya Haynes, Rebecca Hershow, Dafna Kanny, Kathryn Lee, Rashunda Lewis, Elana Morris, Evelyn Olansky, Adeolu </a:t>
            </a:r>
            <a:r>
              <a:rPr lang="en-US" sz="1867" err="1">
                <a:solidFill>
                  <a:srgbClr val="000000"/>
                </a:solidFill>
                <a:effectLst/>
                <a:latin typeface="Nunito Sans" pitchFamily="2" charset="0"/>
                <a:ea typeface="Calibri"/>
                <a:cs typeface="Calibri"/>
              </a:rPr>
              <a:t>Orogade</a:t>
            </a:r>
            <a:r>
              <a:rPr lang="en-US" sz="1867">
                <a:solidFill>
                  <a:srgbClr val="000000"/>
                </a:solidFill>
                <a:effectLst/>
                <a:latin typeface="Nunito Sans" pitchFamily="2" charset="0"/>
                <a:ea typeface="Calibri"/>
                <a:cs typeface="Calibri"/>
              </a:rPr>
              <a:t>, Catlainn Sionean, Anna Teplinskaya, Jeffery Todd, Cyprian Wejnert.</a:t>
            </a:r>
            <a:endParaRPr lang="en-US" sz="1867">
              <a:solidFill>
                <a:srgbClr val="000000"/>
              </a:solidFill>
              <a:latin typeface="Nunito Sans" pitchFamily="2" charset="0"/>
              <a:ea typeface="Calibri"/>
              <a:cs typeface="Calibri"/>
            </a:endParaRPr>
          </a:p>
          <a:p>
            <a:endParaRPr lang="en-US" sz="1867">
              <a:solidFill>
                <a:srgbClr val="000000"/>
              </a:solidFill>
              <a:latin typeface="Nunito Sans" pitchFamily="2" charset="0"/>
              <a:cs typeface="Calibri"/>
            </a:endParaRPr>
          </a:p>
        </p:txBody>
      </p:sp>
    </p:spTree>
    <p:extLst>
      <p:ext uri="{BB962C8B-B14F-4D97-AF65-F5344CB8AC3E}">
        <p14:creationId xmlns:p14="http://schemas.microsoft.com/office/powerpoint/2010/main" val="3999608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62B9E-5D12-9E61-E22D-6009663845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7D5CC-77A0-5CF6-7086-8DCAC7E5445C}"/>
              </a:ext>
            </a:extLst>
          </p:cNvPr>
          <p:cNvSpPr>
            <a:spLocks noGrp="1"/>
          </p:cNvSpPr>
          <p:nvPr>
            <p:ph type="title"/>
          </p:nvPr>
        </p:nvSpPr>
        <p:spPr>
          <a:xfrm>
            <a:off x="525966" y="2172774"/>
            <a:ext cx="10505828" cy="994143"/>
          </a:xfrm>
        </p:spPr>
        <p:txBody>
          <a:bodyPr/>
          <a:lstStyle/>
          <a:p>
            <a:r>
              <a:rPr lang="en-US"/>
              <a:t>Contact Information: Behavioral Surveillance Team</a:t>
            </a:r>
          </a:p>
        </p:txBody>
      </p:sp>
      <p:sp>
        <p:nvSpPr>
          <p:cNvPr id="6" name="Text Placeholder 5">
            <a:extLst>
              <a:ext uri="{FF2B5EF4-FFF2-40B4-BE49-F238E27FC236}">
                <a16:creationId xmlns:a16="http://schemas.microsoft.com/office/drawing/2014/main" id="{774CF265-6640-86A4-74C2-AE79B1777364}"/>
              </a:ext>
            </a:extLst>
          </p:cNvPr>
          <p:cNvSpPr>
            <a:spLocks noGrp="1"/>
          </p:cNvSpPr>
          <p:nvPr>
            <p:ph type="body" sz="quarter" idx="14"/>
          </p:nvPr>
        </p:nvSpPr>
        <p:spPr>
          <a:xfrm>
            <a:off x="525966" y="3296672"/>
            <a:ext cx="10898247" cy="1876509"/>
          </a:xfrm>
        </p:spPr>
        <p:txBody>
          <a:bodyPr/>
          <a:lstStyle/>
          <a:p>
            <a:pPr lvl="0"/>
            <a:r>
              <a:rPr lang="en-US"/>
              <a:t>Behavioral and Clinical Surveillance Branch (BCSB)</a:t>
            </a:r>
            <a:endParaRPr lang="en-US" b="0"/>
          </a:p>
          <a:p>
            <a:pPr lvl="0"/>
            <a:r>
              <a:rPr lang="en-US" b="0"/>
              <a:t>Division of HIV Prevention (DHP)</a:t>
            </a:r>
          </a:p>
          <a:p>
            <a:r>
              <a:rPr lang="en-US" altLang="en-US" b="0"/>
              <a:t>National Center for HIV, Viral Hepatitis, STD, and TB Prevention (NCHHSTP)</a:t>
            </a:r>
          </a:p>
          <a:p>
            <a:pPr lvl="0"/>
            <a:r>
              <a:rPr lang="en-US" b="0"/>
              <a:t>nhbs@cdc.gov</a:t>
            </a:r>
          </a:p>
          <a:p>
            <a:endParaRPr lang="en-US"/>
          </a:p>
        </p:txBody>
      </p:sp>
    </p:spTree>
    <p:extLst>
      <p:ext uri="{BB962C8B-B14F-4D97-AF65-F5344CB8AC3E}">
        <p14:creationId xmlns:p14="http://schemas.microsoft.com/office/powerpoint/2010/main" val="3379211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01A19-966C-8503-5CF9-205850E96180}"/>
            </a:ext>
          </a:extLst>
        </p:cNvPr>
        <p:cNvGrpSpPr/>
        <p:nvPr/>
      </p:nvGrpSpPr>
      <p:grpSpPr>
        <a:xfrm>
          <a:off x="0" y="0"/>
          <a:ext cx="0" cy="0"/>
          <a:chOff x="0" y="0"/>
          <a:chExt cx="0" cy="0"/>
        </a:xfrm>
      </p:grpSpPr>
    </p:spTree>
    <p:extLst>
      <p:ext uri="{BB962C8B-B14F-4D97-AF65-F5344CB8AC3E}">
        <p14:creationId xmlns:p14="http://schemas.microsoft.com/office/powerpoint/2010/main" val="1671788057"/>
      </p:ext>
    </p:extLst>
  </p:cSld>
  <p:clrMapOvr>
    <a:masterClrMapping/>
  </p:clrMapOvr>
</p:sld>
</file>

<file path=ppt/theme/theme1.xml><?xml version="1.0" encoding="utf-8"?>
<a:theme xmlns:a="http://schemas.openxmlformats.org/drawingml/2006/main" name="CDC New Visual Identity">
  <a:themeElements>
    <a:clrScheme name="CDC New Visual Identity">
      <a:dk1>
        <a:srgbClr val="032659"/>
      </a:dk1>
      <a:lt1>
        <a:srgbClr val="FFFFFF"/>
      </a:lt1>
      <a:dk2>
        <a:srgbClr val="0056BD"/>
      </a:dk2>
      <a:lt2>
        <a:srgbClr val="FFFFFF"/>
      </a:lt2>
      <a:accent1>
        <a:srgbClr val="0056BD"/>
      </a:accent1>
      <a:accent2>
        <a:srgbClr val="00B1CE"/>
      </a:accent2>
      <a:accent3>
        <a:srgbClr val="712061"/>
      </a:accent3>
      <a:accent4>
        <a:srgbClr val="CC1B22"/>
      </a:accent4>
      <a:accent5>
        <a:srgbClr val="FB7E38"/>
      </a:accent5>
      <a:accent6>
        <a:srgbClr val="FFB24D"/>
      </a:accent6>
      <a:hlink>
        <a:srgbClr val="0056BD"/>
      </a:hlink>
      <a:folHlink>
        <a:srgbClr val="712061"/>
      </a:folHlink>
    </a:clrScheme>
    <a:fontScheme name="CDC_VI">
      <a:majorFont>
        <a:latin typeface="Roboto Bold"/>
        <a:ea typeface=""/>
        <a:cs typeface=""/>
      </a:majorFont>
      <a:minorFont>
        <a:latin typeface="Nuni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latin typeface="+mj-lt"/>
          </a:defRPr>
        </a:defPPr>
      </a:lstStyle>
    </a:txDef>
  </a:objectDefaults>
  <a:extraClrSchemeLst/>
  <a:extLst>
    <a:ext uri="{05A4C25C-085E-4340-85A3-A5531E510DB2}">
      <thm15:themeFamily xmlns:thm15="http://schemas.microsoft.com/office/thememl/2012/main" name="CDC New Visual Identity" id="{13DDE324-1CC2-9340-80D9-B14BC373689B}" vid="{835B0B58-4A59-4B46-BDC0-AAA8685F20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859075884C384D8886C34CCB261BF7" ma:contentTypeVersion="17" ma:contentTypeDescription="Create a new document." ma:contentTypeScope="" ma:versionID="186d98788ef6025dbbeb33674c9ee649">
  <xsd:schema xmlns:xsd="http://www.w3.org/2001/XMLSchema" xmlns:xs="http://www.w3.org/2001/XMLSchema" xmlns:p="http://schemas.microsoft.com/office/2006/metadata/properties" xmlns:ns2="6c3d5830-b950-4954-ac96-5861572f76a9" xmlns:ns3="c6d99551-97ca-45ca-a982-ea19bff6bae5" targetNamespace="http://schemas.microsoft.com/office/2006/metadata/properties" ma:root="true" ma:fieldsID="dd740624108b27659492b0257a2acbe7" ns2:_="" ns3:_="">
    <xsd:import namespace="6c3d5830-b950-4954-ac96-5861572f76a9"/>
    <xsd:import namespace="c6d99551-97ca-45ca-a982-ea19bff6bae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3d5830-b950-4954-ac96-5861572f76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6d99551-97ca-45ca-a982-ea19bff6bae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a162ee8-c733-4921-8970-f98bbdc4b02d}" ma:internalName="TaxCatchAll" ma:showField="CatchAllData" ma:web="c6d99551-97ca-45ca-a982-ea19bff6ba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6d99551-97ca-45ca-a982-ea19bff6bae5" xsi:nil="true"/>
    <lcf76f155ced4ddcb4097134ff3c332f xmlns="6c3d5830-b950-4954-ac96-5861572f76a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1A8CC3C-C8A3-44BD-BDAA-7D03ABCBAD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3d5830-b950-4954-ac96-5861572f76a9"/>
    <ds:schemaRef ds:uri="c6d99551-97ca-45ca-a982-ea19bff6ba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A6659D-7BF7-4E10-BDF8-E806653B4665}">
  <ds:schemaRefs>
    <ds:schemaRef ds:uri="http://schemas.microsoft.com/sharepoint/v3/contenttype/forms"/>
  </ds:schemaRefs>
</ds:datastoreItem>
</file>

<file path=customXml/itemProps3.xml><?xml version="1.0" encoding="utf-8"?>
<ds:datastoreItem xmlns:ds="http://schemas.openxmlformats.org/officeDocument/2006/customXml" ds:itemID="{FD08F10C-B6EE-4A1D-B305-975B6D8B33F0}">
  <ds:schemaRefs>
    <ds:schemaRef ds:uri="http://www.w3.org/XML/1998/namespace"/>
    <ds:schemaRef ds:uri="http://purl.org/dc/terms/"/>
    <ds:schemaRef ds:uri="http://schemas.microsoft.com/office/2006/documentManagement/types"/>
    <ds:schemaRef ds:uri="6c3d5830-b950-4954-ac96-5861572f76a9"/>
    <ds:schemaRef ds:uri="c6d99551-97ca-45ca-a982-ea19bff6bae5"/>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Integral</Template>
  <TotalTime>3214</TotalTime>
  <Words>3156</Words>
  <Application>Microsoft Office PowerPoint</Application>
  <PresentationFormat>Widescreen</PresentationFormat>
  <Paragraphs>254</Paragraphs>
  <Slides>23</Slides>
  <Notes>22</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6" baseType="lpstr">
      <vt:lpstr>Aptos</vt:lpstr>
      <vt:lpstr>Arial</vt:lpstr>
      <vt:lpstr>Calibri</vt:lpstr>
      <vt:lpstr>Courier New</vt:lpstr>
      <vt:lpstr>Nunito Sans</vt:lpstr>
      <vt:lpstr>Nunito Sans Normal</vt:lpstr>
      <vt:lpstr>Roboto</vt:lpstr>
      <vt:lpstr>Roboto Bold</vt:lpstr>
      <vt:lpstr>Roboto Medium</vt:lpstr>
      <vt:lpstr>Segoe UI</vt:lpstr>
      <vt:lpstr>Wingdings</vt:lpstr>
      <vt:lpstr>CDC New Visual Identity</vt:lpstr>
      <vt:lpstr>Worksheet</vt:lpstr>
      <vt:lpstr>HIV Risk, Prevention, and Testing Behaviors Among Heterosexually Active Adults at Increased Risk for HIV Infection</vt:lpstr>
      <vt:lpstr>What is National HIV Behavioral Surveillance (NHBS)?</vt:lpstr>
      <vt:lpstr>Technical Notes</vt:lpstr>
      <vt:lpstr>Key Findings</vt:lpstr>
      <vt:lpstr> </vt:lpstr>
      <vt:lpstr>PowerPoint Presentation</vt:lpstr>
      <vt:lpstr>Unprotected sex is common among heterosexually active adults at increased risk for HIV infection​ ​  </vt:lpstr>
      <vt:lpstr>Some heterosexually active adults at increased risk for HIV infection engage in exchange sex </vt:lpstr>
      <vt:lpstr>Preexposure prophylaxis (PrEP) awareness and use are low among heterosexually active adults at increased risk for HIV infection </vt:lpstr>
      <vt:lpstr>Not all heterosexually active adults living with HIV are accessing HIV care </vt:lpstr>
      <vt:lpstr>Overall Results</vt:lpstr>
      <vt:lpstr>19 National HIV Behavioral Surveillance project areas–United States, 2025</vt:lpstr>
      <vt:lpstr>Sex of heterosexually active adults at increased risk for HIV infection</vt:lpstr>
      <vt:lpstr>Age of heterosexually active adults at increased risk for HIV infection</vt:lpstr>
      <vt:lpstr>Race/ethnicity of heterosexually active adults at increased risk for HIV infection</vt:lpstr>
      <vt:lpstr>HIV prevalence among heterosexually active adults at increased risk for HIV infection</vt:lpstr>
      <vt:lpstr>Proportion of heterosexually active adults at increased risk for HIV infection who have ever been tested for HIV in their lifetime</vt:lpstr>
      <vt:lpstr>Setting of most recent HIV test among heterosexually active adults at increased risk for HIV infection</vt:lpstr>
      <vt:lpstr>Proportion of HIV negative heterosexually active adults at increased risk for HIV infection who are aware of HIV preexposure prophylaxis (PrEP)</vt:lpstr>
      <vt:lpstr>Sexually transmitted infections (STIs) among heterosexually active adults at increased risk for HIV infection</vt:lpstr>
      <vt:lpstr>NHBS Study Group, 2025</vt:lpstr>
      <vt:lpstr>Contact Information: Behavioral Surveillance Team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PowerPoint Presentation</dc:title>
  <dc:creator>U.S. Centers for Disease Control and Prevention (CDC)</dc:creator>
  <cp:lastModifiedBy>Haynes, Maya (CDC/NCHHSTP/DHP)</cp:lastModifiedBy>
  <cp:revision>24</cp:revision>
  <dcterms:created xsi:type="dcterms:W3CDTF">2020-07-30T01:52:48Z</dcterms:created>
  <dcterms:modified xsi:type="dcterms:W3CDTF">2026-09-03T13:33:03Z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2024-10-15T15:42:10Z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224c312c-7187-43b0-8046-59113148a5e2</vt:lpwstr>
  </property>
  <property fmtid="{D5CDD505-2E9C-101B-9397-08002B2CF9AE}" pid="8" name="MSIP_Label_7b94a7b8-f06c-4dfe-bdcc-9b548fd58c31_ContentBits">
    <vt:lpwstr>0</vt:lpwstr>
  </property>
  <property fmtid="{D5CDD505-2E9C-101B-9397-08002B2CF9AE}" pid="9" name="ContentTypeId">
    <vt:lpwstr>0x0101008D859075884C384D8886C34CCB261BF7</vt:lpwstr>
  </property>
  <property fmtid="{D5CDD505-2E9C-101B-9397-08002B2CF9AE}" pid="10" name="MediaServiceImageTags">
    <vt:lpwstr/>
  </property>
</Properties>
</file>