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notesMasterIdLst>
    <p:notesMasterId r:id="rId3"/>
  </p:notesMasterIdLst>
  <p:sldIdLst>
    <p:sldId id="340" r:id="rId2"/>
  </p:sldIdLst>
  <p:sldSz cx="12192000" cy="6858000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  <p:embeddedFont>
      <p:font typeface="Calibri Light" panose="020F0302020204030204" pitchFamily="34" charset="0"/>
      <p:regular r:id="rId8"/>
      <p: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E6D"/>
    <a:srgbClr val="595959"/>
    <a:srgbClr val="7979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325" autoAdjust="0"/>
    <p:restoredTop sz="89048" autoAdjust="0"/>
  </p:normalViewPr>
  <p:slideViewPr>
    <p:cSldViewPr snapToGrid="0" snapToObjects="1">
      <p:cViewPr varScale="1">
        <p:scale>
          <a:sx n="67" d="100"/>
          <a:sy n="67" d="100"/>
        </p:scale>
        <p:origin x="192" y="1080"/>
      </p:cViewPr>
      <p:guideLst/>
    </p:cSldViewPr>
  </p:slideViewPr>
  <p:outlineViewPr>
    <p:cViewPr>
      <p:scale>
        <a:sx n="33" d="100"/>
        <a:sy n="33" d="100"/>
      </p:scale>
      <p:origin x="0" y="-5572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viewProps" Target="viewProps.xml"/><Relationship Id="rId5" Type="http://schemas.openxmlformats.org/officeDocument/2006/relationships/font" Target="fonts/font2.fntdata"/><Relationship Id="rId10" Type="http://schemas.openxmlformats.org/officeDocument/2006/relationships/presProps" Target="presProps.xml"/><Relationship Id="rId4" Type="http://schemas.openxmlformats.org/officeDocument/2006/relationships/font" Target="fonts/font1.fntdata"/><Relationship Id="rId9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D4E00B-FDD3-A84B-9604-6F0E67A00F3B}" type="datetimeFigureOut">
              <a:rPr lang="en-US" smtClean="0"/>
              <a:t>8/27/21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8454C-70A6-484B-A18A-4A2F432C85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38509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78FB0C-793C-F448-A5DE-1ECE5F46AE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1600"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556D25A-C6C9-9141-9122-5CF26ED6EA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1" name="object 25">
            <a:extLst>
              <a:ext uri="{FF2B5EF4-FFF2-40B4-BE49-F238E27FC236}">
                <a16:creationId xmlns:a16="http://schemas.microsoft.com/office/drawing/2014/main" id="{B918C44A-D747-8747-A5A6-C93BD455FBA8}"/>
              </a:ext>
            </a:extLst>
          </p:cNvPr>
          <p:cNvSpPr/>
          <p:nvPr userDrawn="1"/>
        </p:nvSpPr>
        <p:spPr>
          <a:xfrm>
            <a:off x="8259954" y="559130"/>
            <a:ext cx="3176270" cy="0"/>
          </a:xfrm>
          <a:custGeom>
            <a:avLst/>
            <a:gdLst/>
            <a:ahLst/>
            <a:cxnLst/>
            <a:rect l="l" t="t" r="r" b="b"/>
            <a:pathLst>
              <a:path w="3176270">
                <a:moveTo>
                  <a:pt x="0" y="0"/>
                </a:moveTo>
                <a:lnTo>
                  <a:pt x="3175762" y="0"/>
                </a:lnTo>
              </a:path>
            </a:pathLst>
          </a:custGeom>
          <a:ln w="9525">
            <a:solidFill>
              <a:srgbClr val="005E6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4D061CB1-4803-B342-A614-439ACAD6B787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831850" y="5816499"/>
            <a:ext cx="10515600" cy="6768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797979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751971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6F0AA0-819D-A640-B022-012D3F6322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13791"/>
            <a:ext cx="10515600" cy="676897"/>
          </a:xfrm>
        </p:spPr>
        <p:txBody>
          <a:bodyPr/>
          <a:lstStyle>
            <a:lvl1pPr>
              <a:defRPr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FB38B264-0DFB-CF40-B069-BD295FD1D0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5816499"/>
            <a:ext cx="10515600" cy="6768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797979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556132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11405F-5F40-7943-9AB0-2E38C961A8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1600"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523F74CA-E32A-6A47-966C-A4FF4BAB1F16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831850" y="5816499"/>
            <a:ext cx="10515600" cy="6768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797979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276446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91F1A7-221D-A243-A44A-F0459F933D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8E1E6899-878F-4343-8BFB-B203B4F3D6CC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831850" y="5816499"/>
            <a:ext cx="10515600" cy="6768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797979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631057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1B10776D-39F1-F14E-8E1B-2E6D083E24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5816499"/>
            <a:ext cx="10515600" cy="6768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797979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675909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436BEDA-FD21-3743-B3E7-55A5D79342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905A86-7A52-C94F-8C94-766E7C864F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rgbClr val="797979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5DA3C077-2B43-5A4E-A027-44AB7D165F5F}" type="datetimeFigureOut">
              <a:rPr lang="en-US" smtClean="0"/>
              <a:pPr/>
              <a:t>8/27/21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96D62B-34D2-5343-AA45-5F364927B6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rgbClr val="797979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8CB29E-F359-4E44-84A9-50FD2ABBCA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rgbClr val="797979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30F1DBB4-7CC1-EB4B-A699-6A2257B427F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4" name="Picture 23" descr="VIRAL HEPATITIS SURVEILLANCE AND CASE MANAGEMENT">
            <a:extLst>
              <a:ext uri="{FF2B5EF4-FFF2-40B4-BE49-F238E27FC236}">
                <a16:creationId xmlns:a16="http://schemas.microsoft.com/office/drawing/2014/main" id="{CA1DF094-451F-43C7-9980-2F0E562D2D6E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9698900" y="357271"/>
            <a:ext cx="2130556" cy="385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99724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4" r:id="rId4"/>
    <p:sldLayoutId id="2147483655" r:id="rId5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1600" b="1" i="0" kern="1200">
          <a:solidFill>
            <a:srgbClr val="005E6D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ble 3-5 Title">
            <a:extLst>
              <a:ext uri="{FF2B5EF4-FFF2-40B4-BE49-F238E27FC236}">
                <a16:creationId xmlns:a16="http://schemas.microsoft.com/office/drawing/2014/main" id="{63920234-BCC1-B44D-AC15-4323D52F5F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Table 3-5. US Centers for Disease Control and Prevention (CDC) and Council of State and Territorial Epidemiologists (CSTE) case definition for perinatal hepatitis B, 2017</a:t>
            </a:r>
          </a:p>
        </p:txBody>
      </p:sp>
      <p:graphicFrame>
        <p:nvGraphicFramePr>
          <p:cNvPr id="5" name="Table 3-5">
            <a:extLst>
              <a:ext uri="{FF2B5EF4-FFF2-40B4-BE49-F238E27FC236}">
                <a16:creationId xmlns:a16="http://schemas.microsoft.com/office/drawing/2014/main" id="{42D046AC-B5E1-C345-A76E-530A2DED9C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3258132"/>
              </p:ext>
            </p:extLst>
          </p:nvPr>
        </p:nvGraphicFramePr>
        <p:xfrm>
          <a:off x="1260676" y="1713878"/>
          <a:ext cx="9670648" cy="4203148"/>
        </p:xfrm>
        <a:graphic>
          <a:graphicData uri="http://schemas.openxmlformats.org/drawingml/2006/table">
            <a:tbl>
              <a:tblPr firstRow="1" bandRow="1">
                <a:solidFill>
                  <a:srgbClr val="FFFFFF">
                    <a:alpha val="9804"/>
                  </a:srgbClr>
                </a:solidFill>
                <a:effectLst>
                  <a:outerShdw blurRad="184348" sx="102000" sy="102000" algn="ctr" rotWithShape="0">
                    <a:prstClr val="black">
                      <a:alpha val="10166"/>
                    </a:prstClr>
                  </a:outerShdw>
                </a:effectLst>
                <a:tableStyleId>{2D5ABB26-0587-4C30-8999-92F81FD0307C}</a:tableStyleId>
              </a:tblPr>
              <a:tblGrid>
                <a:gridCol w="18585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121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53820">
                <a:tc>
                  <a:txBody>
                    <a:bodyPr/>
                    <a:lstStyle/>
                    <a:p>
                      <a:pPr marL="57150" algn="l">
                        <a:lnSpc>
                          <a:spcPct val="100000"/>
                        </a:lnSpc>
                        <a:spcBef>
                          <a:spcPts val="760"/>
                        </a:spcBef>
                      </a:pPr>
                      <a:r>
                        <a:rPr lang="en-US" sz="1200" b="1" i="0" spc="5" dirty="0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Criteria Type</a:t>
                      </a:r>
                      <a:endParaRPr sz="1200" b="1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R w="6350">
                      <a:solidFill>
                        <a:srgbClr val="FFFFFF"/>
                      </a:solidFill>
                      <a:prstDash val="solid"/>
                    </a:lnR>
                    <a:solidFill>
                      <a:srgbClr val="005E6D"/>
                    </a:solidFill>
                  </a:tcPr>
                </a:tc>
                <a:tc>
                  <a:txBody>
                    <a:bodyPr/>
                    <a:lstStyle/>
                    <a:p>
                      <a:pPr marL="57150" marR="111125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760"/>
                        </a:spcBef>
                      </a:pPr>
                      <a:r>
                        <a:rPr lang="en-US" sz="1200" b="1" i="0" kern="1200" spc="5" dirty="0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Criteria</a:t>
                      </a:r>
                      <a:endParaRPr sz="1200" b="1" i="0" kern="1200" spc="5" dirty="0">
                        <a:solidFill>
                          <a:srgbClr val="FFFFFF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solidFill>
                      <a:srgbClr val="005E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7771">
                <a:tc>
                  <a:txBody>
                    <a:bodyPr/>
                    <a:lstStyle/>
                    <a:p>
                      <a:pPr marL="57150" algn="l">
                        <a:lnSpc>
                          <a:spcPct val="100000"/>
                        </a:lnSpc>
                        <a:spcBef>
                          <a:spcPts val="530"/>
                        </a:spcBef>
                      </a:pPr>
                      <a:r>
                        <a:rPr lang="en-US"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Demographic</a:t>
                      </a:r>
                      <a:endParaRPr sz="1050" b="0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R w="6350">
                      <a:solidFill>
                        <a:srgbClr val="005E6D"/>
                      </a:solidFill>
                      <a:prstDash val="solid"/>
                    </a:lnR>
                    <a:lnB w="6350">
                      <a:solidFill>
                        <a:srgbClr val="005E6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7150" indent="0" algn="l">
                        <a:lnSpc>
                          <a:spcPct val="100000"/>
                        </a:lnSpc>
                        <a:spcBef>
                          <a:spcPts val="53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en-US" sz="1050" b="0" i="0" u="none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Diagnosis of hepatitis B in a child 1-24 months of age who was born in the United States</a:t>
                      </a:r>
                      <a:endParaRPr sz="1050" b="0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91440" marB="91440" anchor="ctr">
                    <a:lnL w="6350">
                      <a:solidFill>
                        <a:srgbClr val="005E6D"/>
                      </a:solidFill>
                      <a:prstDash val="soli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6350">
                      <a:solidFill>
                        <a:srgbClr val="005E6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57150" marR="223520" algn="l">
                        <a:lnSpc>
                          <a:spcPts val="1000"/>
                        </a:lnSpc>
                        <a:spcBef>
                          <a:spcPts val="484"/>
                        </a:spcBef>
                      </a:pPr>
                      <a:r>
                        <a:rPr lang="en-US" sz="105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Clinical </a:t>
                      </a:r>
                      <a:endParaRPr sz="1050" b="0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R w="6350">
                      <a:solidFill>
                        <a:srgbClr val="005E6D"/>
                      </a:solidFill>
                      <a:prstDash val="solid"/>
                    </a:lnR>
                    <a:lnT w="6350">
                      <a:solidFill>
                        <a:srgbClr val="005E6D"/>
                      </a:solidFill>
                      <a:prstDash val="solid"/>
                    </a:lnT>
                    <a:lnB w="6350">
                      <a:solidFill>
                        <a:srgbClr val="005E6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7150" indent="0" algn="l">
                        <a:lnSpc>
                          <a:spcPct val="100000"/>
                        </a:lnSpc>
                        <a:spcBef>
                          <a:spcPts val="885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en-US" sz="105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Can range from asymptomatic to fulminant hepatitis </a:t>
                      </a:r>
                      <a:endParaRPr sz="1050" b="0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91440" marB="91440" anchor="ctr">
                    <a:lnL w="6350">
                      <a:solidFill>
                        <a:srgbClr val="005E6D"/>
                      </a:solidFill>
                      <a:prstDash val="soli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5E6D"/>
                      </a:solidFill>
                      <a:prstDash val="solid"/>
                    </a:lnT>
                    <a:lnB w="6350">
                      <a:solidFill>
                        <a:srgbClr val="005E6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57150" marR="223520" algn="l">
                        <a:lnSpc>
                          <a:spcPts val="1000"/>
                        </a:lnSpc>
                        <a:spcBef>
                          <a:spcPts val="484"/>
                        </a:spcBef>
                      </a:pPr>
                      <a:r>
                        <a:rPr lang="en-US" sz="105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Laboratory*</a:t>
                      </a:r>
                      <a:endParaRPr sz="1050" b="0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R w="6350">
                      <a:solidFill>
                        <a:srgbClr val="005E6D"/>
                      </a:solidFill>
                      <a:prstDash val="solid"/>
                    </a:lnR>
                    <a:lnT w="6350">
                      <a:solidFill>
                        <a:srgbClr val="005E6D"/>
                      </a:solidFill>
                      <a:prstDash val="solid"/>
                    </a:lnT>
                    <a:lnB w="6350">
                      <a:solidFill>
                        <a:srgbClr val="005E6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459105" lvl="0" indent="0" algn="l" defTabSz="914400" rtl="0" eaLnBrk="1" fontAlgn="auto" latinLnBrk="0" hangingPunct="1">
                        <a:lnSpc>
                          <a:spcPts val="1000"/>
                        </a:lnSpc>
                        <a:spcBef>
                          <a:spcPts val="484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b="0" i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Child </a:t>
                      </a:r>
                      <a:r>
                        <a:rPr lang="en-US" sz="1050" b="0" i="0" u="sng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&lt;</a:t>
                      </a:r>
                      <a:r>
                        <a:rPr lang="en-US" sz="1050" b="0" i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24 months of age with evidence of hepatitis B as shown by the following laboratory results: </a:t>
                      </a:r>
                    </a:p>
                    <a:p>
                      <a:pPr marL="274320" marR="459105" lvl="0" indent="-171450" algn="l" defTabSz="914400" rtl="0" eaLnBrk="1" fontAlgn="auto" latinLnBrk="0" hangingPunct="1">
                        <a:lnSpc>
                          <a:spcPts val="1000"/>
                        </a:lnSpc>
                        <a:spcBef>
                          <a:spcPts val="484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050" b="0" i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Positive HBsAg</a:t>
                      </a:r>
                      <a:r>
                        <a:rPr lang="en-US" sz="1050" b="0" i="0" spc="-1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† from 1-24 months of age only if at least 4 weeks after last dose of Hep B vaccine </a:t>
                      </a:r>
                      <a:r>
                        <a:rPr lang="en-US" sz="1050" b="1" i="0" spc="-1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OR</a:t>
                      </a:r>
                    </a:p>
                    <a:p>
                      <a:pPr marL="274320" marR="459105" lvl="0" indent="-171450" algn="l" defTabSz="914400" rtl="0" eaLnBrk="1" fontAlgn="auto" latinLnBrk="0" hangingPunct="1">
                        <a:lnSpc>
                          <a:spcPts val="1000"/>
                        </a:lnSpc>
                        <a:spcBef>
                          <a:spcPts val="484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050" b="0" i="0" spc="-1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Positive </a:t>
                      </a:r>
                      <a:r>
                        <a:rPr lang="en-US" sz="1050" b="0" i="0" spc="-10" dirty="0" err="1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HBeAg</a:t>
                      </a:r>
                      <a:r>
                        <a:rPr lang="en-US" sz="1050" b="0" i="0" spc="-1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from 9-24 months of age </a:t>
                      </a:r>
                      <a:r>
                        <a:rPr lang="en-US" sz="1050" b="1" i="0" spc="-1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OR</a:t>
                      </a:r>
                    </a:p>
                    <a:p>
                      <a:pPr marL="274320" marR="459105" lvl="0" indent="-171450" algn="l" defTabSz="914400" rtl="0" eaLnBrk="1" fontAlgn="auto" latinLnBrk="0" hangingPunct="1">
                        <a:lnSpc>
                          <a:spcPts val="1000"/>
                        </a:lnSpc>
                        <a:spcBef>
                          <a:spcPts val="484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050" b="0" i="0" spc="-1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Positive nucleic acid test (NAT) for HBV DNA (including qualitative, quantitative, or genotype testing) from 9-24 months of age</a:t>
                      </a:r>
                      <a:endParaRPr lang="en-US" sz="1050" b="0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91440" marB="91440" anchor="ctr">
                    <a:lnL w="6350">
                      <a:solidFill>
                        <a:srgbClr val="005E6D"/>
                      </a:solidFill>
                      <a:prstDash val="soli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5E6D"/>
                      </a:solidFill>
                      <a:prstDash val="solid"/>
                    </a:lnT>
                    <a:lnB w="6350">
                      <a:solidFill>
                        <a:srgbClr val="005E6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1162">
                <a:tc>
                  <a:txBody>
                    <a:bodyPr/>
                    <a:lstStyle/>
                    <a:p>
                      <a:pPr marL="57150" marR="223520" algn="l">
                        <a:lnSpc>
                          <a:spcPts val="1000"/>
                        </a:lnSpc>
                        <a:spcBef>
                          <a:spcPts val="484"/>
                        </a:spcBef>
                      </a:pPr>
                      <a:r>
                        <a:rPr lang="en-US"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Epidemiological Linkage</a:t>
                      </a:r>
                      <a:endParaRPr sz="1050" b="0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R w="6350">
                      <a:solidFill>
                        <a:srgbClr val="005E6D"/>
                      </a:solidFill>
                      <a:prstDash val="solid"/>
                    </a:lnR>
                    <a:lnT w="6350">
                      <a:solidFill>
                        <a:srgbClr val="005E6D"/>
                      </a:solidFill>
                      <a:prstDash val="solid"/>
                    </a:lnT>
                    <a:lnB w="6350" cap="flat" cmpd="sng" algn="ctr">
                      <a:solidFill>
                        <a:srgbClr val="005E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7150" indent="0" algn="l">
                        <a:lnSpc>
                          <a:spcPct val="100000"/>
                        </a:lnSpc>
                        <a:spcBef>
                          <a:spcPts val="885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en-US"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Born to an HBV-infected mother</a:t>
                      </a:r>
                      <a:endParaRPr sz="1050" b="0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91440" marB="91440" anchor="ctr">
                    <a:lnL w="6350">
                      <a:solidFill>
                        <a:srgbClr val="005E6D"/>
                      </a:solidFill>
                      <a:prstDash val="soli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5E6D"/>
                      </a:solidFill>
                      <a:prstDash val="solid"/>
                    </a:lnT>
                    <a:lnB w="6350" cap="flat" cmpd="sng" algn="ctr">
                      <a:solidFill>
                        <a:srgbClr val="005E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3068">
                <a:tc>
                  <a:txBody>
                    <a:bodyPr/>
                    <a:lstStyle/>
                    <a:p>
                      <a:pPr marL="57150" algn="l">
                        <a:lnSpc>
                          <a:spcPct val="100000"/>
                        </a:lnSpc>
                        <a:spcBef>
                          <a:spcPts val="760"/>
                        </a:spcBef>
                      </a:pPr>
                      <a:r>
                        <a:rPr lang="en-US" sz="1200" b="1" i="0" spc="5" dirty="0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Case Status </a:t>
                      </a:r>
                      <a:endParaRPr sz="1200" b="1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5E6D"/>
                      </a:solidFill>
                      <a:prstDash val="solid"/>
                    </a:lnT>
                    <a:lnB w="6350" cap="flat" cmpd="sng" algn="ctr">
                      <a:solidFill>
                        <a:srgbClr val="005E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E6D"/>
                    </a:solidFill>
                  </a:tcPr>
                </a:tc>
                <a:tc>
                  <a:txBody>
                    <a:bodyPr/>
                    <a:lstStyle/>
                    <a:p>
                      <a:pPr marL="57150" marR="111125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760"/>
                        </a:spcBef>
                      </a:pPr>
                      <a:r>
                        <a:rPr lang="en-US" sz="1200" b="1" i="0" kern="1200" spc="5" dirty="0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Classification</a:t>
                      </a:r>
                      <a:endParaRPr sz="1200" b="1" i="0" kern="1200" spc="5" dirty="0">
                        <a:solidFill>
                          <a:srgbClr val="FFFFFF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5E6D"/>
                      </a:solidFill>
                      <a:prstDash val="solid"/>
                    </a:lnR>
                    <a:lnT w="6350">
                      <a:solidFill>
                        <a:srgbClr val="005E6D"/>
                      </a:solidFill>
                      <a:prstDash val="solid"/>
                    </a:lnT>
                    <a:lnB w="6350" cap="flat" cmpd="sng" algn="ctr">
                      <a:solidFill>
                        <a:srgbClr val="005E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E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8225">
                <a:tc>
                  <a:txBody>
                    <a:bodyPr/>
                    <a:lstStyle/>
                    <a:p>
                      <a:pPr marL="57150" algn="l">
                        <a:lnSpc>
                          <a:spcPct val="100000"/>
                        </a:lnSpc>
                        <a:spcBef>
                          <a:spcPts val="530"/>
                        </a:spcBef>
                      </a:pPr>
                      <a:r>
                        <a:rPr lang="en-US"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Confirmed Perinatal*</a:t>
                      </a:r>
                      <a:endParaRPr sz="1050" b="0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R w="6350" cap="flat" cmpd="sng" algn="ctr">
                      <a:solidFill>
                        <a:srgbClr val="005E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5E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5E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74320" marR="459105" lvl="1" indent="-171450" algn="l" defTabSz="57150">
                        <a:lnSpc>
                          <a:spcPts val="1000"/>
                        </a:lnSpc>
                        <a:spcBef>
                          <a:spcPts val="484"/>
                        </a:spcBef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US"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Child </a:t>
                      </a:r>
                      <a:r>
                        <a:rPr lang="en-US" sz="1050" b="0" i="0" u="sng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&lt;</a:t>
                      </a:r>
                      <a:r>
                        <a:rPr lang="en-US"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24 months of age </a:t>
                      </a:r>
                      <a:r>
                        <a:rPr lang="en-US" sz="1050" b="1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AND</a:t>
                      </a:r>
                    </a:p>
                    <a:p>
                      <a:pPr marL="274320" marR="459105" lvl="1" indent="-171450" algn="l" defTabSz="57150">
                        <a:lnSpc>
                          <a:spcPts val="1000"/>
                        </a:lnSpc>
                        <a:spcBef>
                          <a:spcPts val="484"/>
                        </a:spcBef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US"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Born in the United States </a:t>
                      </a:r>
                      <a:r>
                        <a:rPr lang="en-US" sz="1050" b="1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AND</a:t>
                      </a:r>
                    </a:p>
                    <a:p>
                      <a:pPr marL="274320" marR="459105" lvl="1" indent="-171450" algn="l" defTabSz="57150">
                        <a:lnSpc>
                          <a:spcPts val="1000"/>
                        </a:lnSpc>
                        <a:spcBef>
                          <a:spcPts val="484"/>
                        </a:spcBef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US"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Meets laboratory criteria </a:t>
                      </a:r>
                      <a:r>
                        <a:rPr lang="en-US" sz="1050" b="1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AND</a:t>
                      </a:r>
                    </a:p>
                    <a:p>
                      <a:pPr marL="274320" marR="459105" lvl="1" indent="-171450" algn="l" defTabSz="57150">
                        <a:lnSpc>
                          <a:spcPts val="1000"/>
                        </a:lnSpc>
                        <a:spcBef>
                          <a:spcPts val="484"/>
                        </a:spcBef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US"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Born to an HBV-infected mother</a:t>
                      </a:r>
                      <a:endParaRPr lang="en-US" sz="1050" b="0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91440" marB="91440" anchor="ctr">
                    <a:lnL w="6350" cap="flat" cmpd="sng" algn="ctr">
                      <a:solidFill>
                        <a:srgbClr val="005E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5E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5E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0808951"/>
                  </a:ext>
                </a:extLst>
              </a:tr>
              <a:tr h="288225">
                <a:tc>
                  <a:txBody>
                    <a:bodyPr/>
                    <a:lstStyle/>
                    <a:p>
                      <a:pPr marL="57150" algn="l">
                        <a:lnSpc>
                          <a:spcPct val="100000"/>
                        </a:lnSpc>
                        <a:spcBef>
                          <a:spcPts val="530"/>
                        </a:spcBef>
                      </a:pPr>
                      <a:r>
                        <a:rPr lang="en-US"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Probable Perinatal*</a:t>
                      </a:r>
                      <a:endParaRPr sz="1050" b="0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R w="6350" cap="flat" cmpd="sng" algn="ctr">
                      <a:solidFill>
                        <a:srgbClr val="005E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5E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74320" marR="459105" lvl="0" indent="-171450" algn="l">
                        <a:lnSpc>
                          <a:spcPts val="1000"/>
                        </a:lnSpc>
                        <a:spcBef>
                          <a:spcPts val="484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Child </a:t>
                      </a:r>
                      <a:r>
                        <a:rPr lang="en-US" sz="1050" b="0" i="0" u="sng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&lt;</a:t>
                      </a:r>
                      <a:r>
                        <a:rPr lang="en-US"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24 months of age </a:t>
                      </a:r>
                      <a:r>
                        <a:rPr lang="en-US" sz="1050" b="1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AND</a:t>
                      </a:r>
                    </a:p>
                    <a:p>
                      <a:pPr marL="274320" marR="459105" lvl="0" indent="-171450" algn="l">
                        <a:lnSpc>
                          <a:spcPts val="1000"/>
                        </a:lnSpc>
                        <a:spcBef>
                          <a:spcPts val="484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Born in the United States </a:t>
                      </a:r>
                      <a:r>
                        <a:rPr lang="en-US" sz="1050" b="1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AND</a:t>
                      </a:r>
                    </a:p>
                    <a:p>
                      <a:pPr marL="274320" marR="459105" lvl="0" indent="-171450" algn="l">
                        <a:lnSpc>
                          <a:spcPts val="1000"/>
                        </a:lnSpc>
                        <a:spcBef>
                          <a:spcPts val="484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Meets laboratory criteria </a:t>
                      </a:r>
                      <a:r>
                        <a:rPr lang="en-US" sz="1050" b="1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AND</a:t>
                      </a:r>
                    </a:p>
                    <a:p>
                      <a:pPr marL="274320" marR="459105" lvl="0" indent="-171450" algn="l">
                        <a:lnSpc>
                          <a:spcPts val="1000"/>
                        </a:lnSpc>
                        <a:spcBef>
                          <a:spcPts val="484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HBV infection status of mother is unknown (i.e.; no epidemiologic linkage)</a:t>
                      </a:r>
                      <a:endParaRPr lang="en-US" sz="1050" b="0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91440" marB="91440" anchor="ctr">
                    <a:lnL w="6350" cap="flat" cmpd="sng" algn="ctr">
                      <a:solidFill>
                        <a:srgbClr val="005E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5E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9725734"/>
                  </a:ext>
                </a:extLst>
              </a:tr>
            </a:tbl>
          </a:graphicData>
        </a:graphic>
      </p:graphicFrame>
      <p:sp>
        <p:nvSpPr>
          <p:cNvPr id="3" name="Table 3-5 Footnotes">
            <a:extLst>
              <a:ext uri="{FF2B5EF4-FFF2-40B4-BE49-F238E27FC236}">
                <a16:creationId xmlns:a16="http://schemas.microsoft.com/office/drawing/2014/main" id="{64B4F773-0EC8-194C-9AA5-C234DE8A72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77453" y="6059574"/>
            <a:ext cx="9670648" cy="551735"/>
          </a:xfrm>
        </p:spPr>
        <p:txBody>
          <a:bodyPr/>
          <a:lstStyle/>
          <a:p>
            <a:r>
              <a:rPr lang="en-US" dirty="0">
                <a:solidFill>
                  <a:srgbClr val="595959"/>
                </a:solidFill>
              </a:rPr>
              <a:t>*Surveillance programs should provide prevention programs with information on people who have positive test outcomes for post-test counseling and referral to care, as appropriate.</a:t>
            </a:r>
          </a:p>
          <a:p>
            <a:r>
              <a:rPr lang="en-US" dirty="0">
                <a:solidFill>
                  <a:srgbClr val="595959"/>
                </a:solidFill>
              </a:rPr>
              <a:t>†Positive HBsAg results obtained from infants ≤9 months of age who received hepatitis B vaccine should not be interpreted as positive due to the potential for transient HBsAg positivity. </a:t>
            </a:r>
          </a:p>
        </p:txBody>
      </p:sp>
    </p:spTree>
    <p:extLst>
      <p:ext uri="{BB962C8B-B14F-4D97-AF65-F5344CB8AC3E}">
        <p14:creationId xmlns:p14="http://schemas.microsoft.com/office/powerpoint/2010/main" val="22037487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DVH Surveillan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3848</TotalTime>
  <Words>267</Words>
  <Application>Microsoft Macintosh PowerPoint</Application>
  <PresentationFormat>Widescreen</PresentationFormat>
  <Paragraphs>28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Arial</vt:lpstr>
      <vt:lpstr>Calibri Light</vt:lpstr>
      <vt:lpstr>Office Theme</vt:lpstr>
      <vt:lpstr>Table 3-5. US Centers for Disease Control and Prevention (CDC) and Council of State and Territorial Epidemiologists (CSTE) case definition for perinatal hepatitis B, 2017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DVH_Guidance_for_VH_Surveillance_Table_3-5</dc:title>
  <dc:subject/>
  <dc:creator/>
  <cp:keywords/>
  <dc:description/>
  <cp:lastModifiedBy>BanyanComm7</cp:lastModifiedBy>
  <cp:revision>450</cp:revision>
  <dcterms:created xsi:type="dcterms:W3CDTF">2021-08-23T13:02:24Z</dcterms:created>
  <dcterms:modified xsi:type="dcterms:W3CDTF">2021-08-27T14:57:49Z</dcterms:modified>
  <cp:category/>
</cp:coreProperties>
</file>