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66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21" autoAdjust="0"/>
    <p:restoredTop sz="89048" autoAdjust="0"/>
  </p:normalViewPr>
  <p:slideViewPr>
    <p:cSldViewPr snapToGrid="0" snapToObjects="1">
      <p:cViewPr varScale="1">
        <p:scale>
          <a:sx n="103" d="100"/>
          <a:sy n="103" d="100"/>
        </p:scale>
        <p:origin x="192" y="304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le 2-2 Title">
            <a:extLst>
              <a:ext uri="{FF2B5EF4-FFF2-40B4-BE49-F238E27FC236}">
                <a16:creationId xmlns:a16="http://schemas.microsoft.com/office/drawing/2014/main" id="{BBDB46FA-5D25-5E4E-9B1F-B8EB0CB99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9667" y="1013791"/>
            <a:ext cx="7411135" cy="676897"/>
          </a:xfrm>
        </p:spPr>
        <p:txBody>
          <a:bodyPr/>
          <a:lstStyle/>
          <a:p>
            <a:r>
              <a:rPr lang="en-US" dirty="0"/>
              <a:t>Table 2-2. US Centers for Disease Control and Prevention (CDC) and Council of State and Territorial Epidemiologists (CSTE) case definition for hepatitis A, 2019</a:t>
            </a:r>
          </a:p>
        </p:txBody>
      </p:sp>
      <p:graphicFrame>
        <p:nvGraphicFramePr>
          <p:cNvPr id="5" name="Table 2-2">
            <a:extLst>
              <a:ext uri="{FF2B5EF4-FFF2-40B4-BE49-F238E27FC236}">
                <a16:creationId xmlns:a16="http://schemas.microsoft.com/office/drawing/2014/main" id="{A316D7D6-8C5E-214D-B07E-70A5BA519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893143"/>
              </p:ext>
            </p:extLst>
          </p:nvPr>
        </p:nvGraphicFramePr>
        <p:xfrm>
          <a:off x="1856961" y="1690688"/>
          <a:ext cx="8476488" cy="4183839"/>
        </p:xfrm>
        <a:graphic>
          <a:graphicData uri="http://schemas.openxmlformats.org/drawingml/2006/table">
            <a:tbl>
              <a:tblPr firstRow="1" bandRow="1">
                <a:solidFill>
                  <a:srgbClr val="FFFFFF">
                    <a:alpha val="9804"/>
                  </a:srgbClr>
                </a:solidFill>
                <a:effectLst>
                  <a:outerShdw blurRad="184348" sx="102000" sy="102000" algn="ctr" rotWithShape="0">
                    <a:prstClr val="black">
                      <a:alpha val="10166"/>
                    </a:prstClr>
                  </a:outerShdw>
                </a:effectLst>
                <a:tableStyleId>{2D5ABB26-0587-4C30-8999-92F81FD0307C}</a:tableStyleId>
              </a:tblPr>
              <a:tblGrid>
                <a:gridCol w="4238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8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906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200" b="1" i="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Criteria Type</a:t>
                      </a:r>
                      <a:endParaRPr sz="1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11112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200" b="1" i="0" kern="120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Criteria</a:t>
                      </a:r>
                      <a:endParaRPr sz="1200" b="1" i="0" kern="1200" spc="5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0834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Clinical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171450">
                        <a:lnSpc>
                          <a:spcPct val="100000"/>
                        </a:lnSpc>
                        <a:spcBef>
                          <a:spcPts val="53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 acute illness with a discrete onset of any sign or symptom consistent with acute viral hepatitis (e.g., fever, headache, malaise, anorexia, nausea, vomiting, diarrhea, abdominal pain, or dark urine) </a:t>
                      </a:r>
                      <a:r>
                        <a:rPr lang="en-US" sz="105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</a:p>
                    <a:p>
                      <a:pPr marL="228600" indent="-171450">
                        <a:lnSpc>
                          <a:spcPct val="100000"/>
                        </a:lnSpc>
                        <a:spcBef>
                          <a:spcPts val="53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Jaundice OR peak elevated total bilirubin levels </a:t>
                      </a:r>
                      <a:r>
                        <a:rPr lang="en-US" sz="1050" b="0" i="0" u="sng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&gt;3.0</a:t>
                      </a:r>
                      <a:r>
                        <a:rPr lang="en-US" sz="1050" b="0" i="0" u="none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mg/dL OR peak elevated serum alanine aminotransferase (ALT)&gt;200 IU/L, </a:t>
                      </a:r>
                      <a:r>
                        <a:rPr lang="en-US" sz="105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228600" indent="-171450">
                        <a:lnSpc>
                          <a:spcPct val="100000"/>
                        </a:lnSpc>
                        <a:spcBef>
                          <a:spcPts val="53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 absence of a more likely diagnosis. 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243">
                <a:tc>
                  <a:txBody>
                    <a:bodyPr/>
                    <a:lstStyle/>
                    <a:p>
                      <a:pPr marL="57150" marR="223520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Laboratory*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171450">
                        <a:lnSpc>
                          <a:spcPct val="100000"/>
                        </a:lnSpc>
                        <a:spcBef>
                          <a:spcPts val="88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 IgM hepatitis A virus antibody (anti-HAV IgM) </a:t>
                      </a:r>
                      <a:r>
                        <a:rPr lang="en-US" sz="1050" b="1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228600" indent="-171450">
                        <a:lnSpc>
                          <a:spcPct val="100000"/>
                        </a:lnSpc>
                        <a:spcBef>
                          <a:spcPts val="88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 nucleic acid amplification test (NAAT), such as polymerase chain reaction (PCR) or genotyping for HAV 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074">
                <a:tc>
                  <a:txBody>
                    <a:bodyPr/>
                    <a:lstStyle/>
                    <a:p>
                      <a:pPr marL="57150" marR="223520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Epidemiologic Linkage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459105" indent="-171450">
                        <a:lnSpc>
                          <a:spcPts val="1000"/>
                        </a:lnSpc>
                        <a:spcBef>
                          <a:spcPts val="48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Contact (e.g., household or sexual) with a laboratory-confirmed case of hepatitis A 15-50 days prior to the onset of symptoms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279"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200" b="1" i="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Case Status</a:t>
                      </a:r>
                      <a:endParaRPr sz="12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111125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200" b="1" i="0" kern="120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Classification </a:t>
                      </a:r>
                      <a:endParaRPr sz="1200" b="1" i="0" kern="1200" spc="5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005E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9503">
                <a:tc>
                  <a:txBody>
                    <a:bodyPr/>
                    <a:lstStyle/>
                    <a:p>
                      <a:pPr marL="57150" marR="217804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05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Confirmed*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459105" indent="-171450">
                        <a:lnSpc>
                          <a:spcPts val="1000"/>
                        </a:lnSpc>
                        <a:spcBef>
                          <a:spcPts val="48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Meets the clinical criteria and is positive for anti/HAV IgM</a:t>
                      </a:r>
                      <a:r>
                        <a:rPr lang="en-US" sz="1050" b="0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† </a:t>
                      </a:r>
                      <a:r>
                        <a:rPr lang="en-US" sz="1050" b="1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</a:p>
                    <a:p>
                      <a:pPr marL="228600" marR="459105" indent="-171450">
                        <a:lnSpc>
                          <a:spcPts val="1000"/>
                        </a:lnSpc>
                        <a:spcBef>
                          <a:spcPts val="48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 positive for HAV RNA </a:t>
                      </a:r>
                      <a:r>
                        <a:rPr lang="en-US" sz="1050" b="1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</a:p>
                    <a:p>
                      <a:pPr marL="228600" marR="459105" indent="-171450">
                        <a:lnSpc>
                          <a:spcPts val="1000"/>
                        </a:lnSpc>
                        <a:spcBef>
                          <a:spcPts val="48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50" b="0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Meets the clinical criteria and had contact (e.g., household or sexual) </a:t>
                      </a:r>
                      <a:br>
                        <a:rPr lang="en-US" sz="1050" b="0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050" b="0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 a laboratory-confirmed case of hepatitis A 15-50 days prior to </a:t>
                      </a:r>
                      <a:br>
                        <a:rPr lang="en-US" sz="1050" b="0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050" b="0" i="0" spc="-1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onset of symptoms</a:t>
                      </a:r>
                      <a:endParaRPr sz="105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5E6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able 2-2 Footnotes">
            <a:extLst>
              <a:ext uri="{FF2B5EF4-FFF2-40B4-BE49-F238E27FC236}">
                <a16:creationId xmlns:a16="http://schemas.microsoft.com/office/drawing/2014/main" id="{3B8F0A8C-9D9E-4849-AF10-412B33D100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2564" y="5999141"/>
            <a:ext cx="8825266" cy="676897"/>
          </a:xfrm>
        </p:spPr>
        <p:txBody>
          <a:bodyPr/>
          <a:lstStyle/>
          <a:p>
            <a:r>
              <a:rPr lang="en-US" dirty="0">
                <a:solidFill>
                  <a:srgbClr val="595959"/>
                </a:solidFill>
              </a:rPr>
              <a:t>*Surveillance programs should provide prevention programs with information on people who have positive test outcomes for post-test counseling, as appropriate.</a:t>
            </a:r>
          </a:p>
          <a:p>
            <a:r>
              <a:rPr lang="en-US" dirty="0">
                <a:solidFill>
                  <a:srgbClr val="595959"/>
                </a:solidFill>
              </a:rPr>
              <a:t>†And not otherwise ruled out by anti-HAV IgM or NAAT for HAV RNA testing performed in a public health laboratory.</a:t>
            </a:r>
          </a:p>
        </p:txBody>
      </p:sp>
    </p:spTree>
    <p:extLst>
      <p:ext uri="{BB962C8B-B14F-4D97-AF65-F5344CB8AC3E}">
        <p14:creationId xmlns:p14="http://schemas.microsoft.com/office/powerpoint/2010/main" val="2887698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3847</TotalTime>
  <Words>275</Words>
  <Application>Microsoft Macintosh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Table 2-2. US Centers for Disease Control and Prevention (CDC) and Council of State and Territorial Epidemiologists (CSTE) case definition for hepatitis A, 2019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DVH_Guidance_for_VH_Surveillance_Table_2-2</dc:title>
  <dc:subject/>
  <dc:creator/>
  <cp:keywords/>
  <dc:description/>
  <cp:lastModifiedBy>BanyanComm7</cp:lastModifiedBy>
  <cp:revision>450</cp:revision>
  <dcterms:created xsi:type="dcterms:W3CDTF">2021-08-23T13:02:24Z</dcterms:created>
  <dcterms:modified xsi:type="dcterms:W3CDTF">2021-08-27T14:46:20Z</dcterms:modified>
  <cp:category/>
</cp:coreProperties>
</file>