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6D"/>
    <a:srgbClr val="595959"/>
    <a:srgbClr val="797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25" autoAdjust="0"/>
    <p:restoredTop sz="89048" autoAdjust="0"/>
  </p:normalViewPr>
  <p:slideViewPr>
    <p:cSldViewPr snapToGrid="0" snapToObjects="1">
      <p:cViewPr varScale="1">
        <p:scale>
          <a:sx n="67" d="100"/>
          <a:sy n="67" d="100"/>
        </p:scale>
        <p:origin x="192" y="1080"/>
      </p:cViewPr>
      <p:guideLst/>
    </p:cSldViewPr>
  </p:slideViewPr>
  <p:outlineViewPr>
    <p:cViewPr>
      <p:scale>
        <a:sx n="33" d="100"/>
        <a:sy n="33" d="100"/>
      </p:scale>
      <p:origin x="0" y="-557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E00B-FDD3-A84B-9604-6F0E67A00F3B}" type="datetimeFigureOut">
              <a:rPr lang="en-US" smtClean="0"/>
              <a:t>8/27/21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8454C-70A6-484B-A18A-4A2F432C8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5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FB0C-793C-F448-A5DE-1ECE5F46A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56D25A-C6C9-9141-9122-5CF26ED6E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B918C44A-D747-8747-A5A6-C93BD455FBA8}"/>
              </a:ext>
            </a:extLst>
          </p:cNvPr>
          <p:cNvSpPr/>
          <p:nvPr userDrawn="1"/>
        </p:nvSpPr>
        <p:spPr>
          <a:xfrm>
            <a:off x="8259954" y="559130"/>
            <a:ext cx="3176270" cy="0"/>
          </a:xfrm>
          <a:custGeom>
            <a:avLst/>
            <a:gdLst/>
            <a:ahLst/>
            <a:cxnLst/>
            <a:rect l="l" t="t" r="r" b="b"/>
            <a:pathLst>
              <a:path w="3176270">
                <a:moveTo>
                  <a:pt x="0" y="0"/>
                </a:moveTo>
                <a:lnTo>
                  <a:pt x="3175762" y="0"/>
                </a:lnTo>
              </a:path>
            </a:pathLst>
          </a:custGeom>
          <a:ln w="9525">
            <a:solidFill>
              <a:srgbClr val="005E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4D061CB1-4803-B342-A614-439ACAD6B78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5197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F0AA0-819D-A640-B022-012D3F632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3791"/>
            <a:ext cx="10515600" cy="676897"/>
          </a:xfrm>
        </p:spPr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B38B264-0DFB-CF40-B069-BD295FD1D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1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405F-5F40-7943-9AB0-2E38C961A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1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23F74CA-E32A-6A47-966C-A4FF4BAB1F1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64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1F1A7-221D-A243-A44A-F0459F93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1E6899-878F-4343-8BFB-B203B4F3D6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10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B10776D-39F1-F14E-8E1B-2E6D083E2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816499"/>
            <a:ext cx="10515600" cy="676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59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DA-FD21-3743-B3E7-55A5D793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05A86-7A52-C94F-8C94-766E7C864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5DA3C077-2B43-5A4E-A027-44AB7D165F5F}" type="datetimeFigureOut">
              <a:rPr lang="en-US" smtClean="0"/>
              <a:pPr/>
              <a:t>8/27/21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6D62B-34D2-5343-AA45-5F364927B6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CB29E-F359-4E44-84A9-50FD2ABBC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9797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0F1DBB4-7CC1-EB4B-A699-6A2257B427F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VIRAL HEPATITIS SURVEILLANCE AND CASE MANAGEMENT">
            <a:extLst>
              <a:ext uri="{FF2B5EF4-FFF2-40B4-BE49-F238E27FC236}">
                <a16:creationId xmlns:a16="http://schemas.microsoft.com/office/drawing/2014/main" id="{CA1DF094-451F-43C7-9980-2F0E562D2D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98900" y="357271"/>
            <a:ext cx="2130556" cy="38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72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1" i="0" kern="1200">
          <a:solidFill>
            <a:srgbClr val="005E6D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medical-devices/safety-communications/update-fda-warns-biotin-may-interfere-lab-tests-fda-safety-communica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ble 2-1 Title">
            <a:extLst>
              <a:ext uri="{FF2B5EF4-FFF2-40B4-BE49-F238E27FC236}">
                <a16:creationId xmlns:a16="http://schemas.microsoft.com/office/drawing/2014/main" id="{D4ED4732-DBA5-3B4A-BBF4-931002F32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2-1. Interpretation of hepatitis a laboratory results</a:t>
            </a:r>
          </a:p>
        </p:txBody>
      </p:sp>
      <p:graphicFrame>
        <p:nvGraphicFramePr>
          <p:cNvPr id="6" name="Table 2-1">
            <a:extLst>
              <a:ext uri="{FF2B5EF4-FFF2-40B4-BE49-F238E27FC236}">
                <a16:creationId xmlns:a16="http://schemas.microsoft.com/office/drawing/2014/main" id="{714A1E9C-9299-5040-B3AD-950141777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673705"/>
              </p:ext>
            </p:extLst>
          </p:nvPr>
        </p:nvGraphicFramePr>
        <p:xfrm>
          <a:off x="1775361" y="1690688"/>
          <a:ext cx="8641278" cy="2950845"/>
        </p:xfrm>
        <a:graphic>
          <a:graphicData uri="http://schemas.openxmlformats.org/drawingml/2006/table">
            <a:tbl>
              <a:tblPr firstRow="1" bandRow="1">
                <a:solidFill>
                  <a:srgbClr val="FFFFFF">
                    <a:alpha val="9804"/>
                  </a:srgbClr>
                </a:solidFill>
                <a:effectLst>
                  <a:outerShdw blurRad="184348" sx="102000" sy="102000" algn="ctr" rotWithShape="0">
                    <a:prstClr val="black">
                      <a:alpha val="10166"/>
                    </a:prstClr>
                  </a:outerShdw>
                </a:effectLst>
                <a:tableStyleId>{2D5ABB26-0587-4C30-8999-92F81FD0307C}</a:tableStyleId>
              </a:tblPr>
              <a:tblGrid>
                <a:gridCol w="2880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470">
                <a:tc>
                  <a:txBody>
                    <a:bodyPr/>
                    <a:lstStyle/>
                    <a:p>
                      <a:pPr marL="57150" algn="l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anti-HAV</a:t>
                      </a:r>
                      <a:endParaRPr sz="14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111125" algn="l" defTabSz="914400" rtl="0" eaLnBrk="1" latinLnBrk="0" hangingPunct="1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kern="1200" spc="5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Anti-HAV IgM</a:t>
                      </a:r>
                      <a:endParaRPr sz="1400" b="1" i="0" kern="1200" spc="5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005E6D"/>
                    </a:solidFill>
                  </a:tcPr>
                </a:tc>
                <a:tc>
                  <a:txBody>
                    <a:bodyPr/>
                    <a:lstStyle/>
                    <a:p>
                      <a:pPr marL="5715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lang="en-US" sz="1400" b="1" i="0" spc="10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Interpretation*</a:t>
                      </a:r>
                      <a:endParaRPr sz="1400" b="1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005E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 infection, recent infection, or recent vaccination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91440" marR="223520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 done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 infection or current infection; cannot differentiate recent from remote infection or prior vaccination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91440" marR="223520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9105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Previous infection or vaccination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91440" marR="223520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Negative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 infected (i.e. susceptible)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6350">
                      <a:solidFill>
                        <a:srgbClr val="005E6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91440" marR="217804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spc="5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 done or negative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459105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R w="6350">
                      <a:solidFill>
                        <a:srgbClr val="005E6D"/>
                      </a:solidFill>
                      <a:prstDash val="solid"/>
                    </a:lnR>
                    <a:lnT w="6350">
                      <a:solidFill>
                        <a:srgbClr val="005E6D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244475" algn="l">
                        <a:lnSpc>
                          <a:spcPts val="1000"/>
                        </a:lnSpc>
                        <a:spcBef>
                          <a:spcPts val="484"/>
                        </a:spcBef>
                      </a:pPr>
                      <a:r>
                        <a:rPr lang="en-US" sz="1100" b="0" i="0" dirty="0">
                          <a:solidFill>
                            <a:srgbClr val="231F2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Current infection or false-positivity/cross-reactivity</a:t>
                      </a:r>
                      <a:endParaRPr sz="1100" b="0" i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>
                      <a:solidFill>
                        <a:srgbClr val="005E6D"/>
                      </a:solidFill>
                      <a:prstDash val="solid"/>
                    </a:lnL>
                    <a:lnT w="6350">
                      <a:solidFill>
                        <a:srgbClr val="005E6D"/>
                      </a:solidFill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able 2-1 Footnotes">
            <a:extLst>
              <a:ext uri="{FF2B5EF4-FFF2-40B4-BE49-F238E27FC236}">
                <a16:creationId xmlns:a16="http://schemas.microsoft.com/office/drawing/2014/main" id="{0E8A3205-B157-4E44-A48C-2E3118989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3358" y="5089154"/>
            <a:ext cx="8703281" cy="979685"/>
          </a:xfrm>
        </p:spPr>
        <p:txBody>
          <a:bodyPr/>
          <a:lstStyle/>
          <a:p>
            <a:r>
              <a:rPr lang="en-US" dirty="0">
                <a:solidFill>
                  <a:srgbClr val="595959"/>
                </a:solidFill>
              </a:rPr>
              <a:t>*Ingestion of high levels of biotin can significantly interfere with certain commonly used biotinylated immunoassays, such as those used to detect anti-HAV, and cause false-positive or false-negative laboratory test results. Currently, the US Food and Drug Administration (FDA) is investigating thresholds associated with false-positive and false-negative tests. </a:t>
            </a:r>
            <a:br>
              <a:rPr lang="en-US" dirty="0">
                <a:solidFill>
                  <a:srgbClr val="595959"/>
                </a:solidFill>
              </a:rPr>
            </a:br>
            <a:r>
              <a:rPr lang="en-US" dirty="0">
                <a:solidFill>
                  <a:srgbClr val="595959"/>
                </a:solidFill>
              </a:rPr>
              <a:t>This section will be updated as more information becomes available. </a:t>
            </a:r>
            <a:br>
              <a:rPr lang="en-US" dirty="0">
                <a:solidFill>
                  <a:schemeClr val="bg1">
                    <a:lumMod val="65000"/>
                  </a:schemeClr>
                </a:solidFill>
              </a:rPr>
            </a:br>
            <a:br>
              <a:rPr lang="en-US" dirty="0">
                <a:solidFill>
                  <a:srgbClr val="595959"/>
                </a:solidFill>
              </a:rPr>
            </a:br>
            <a:r>
              <a:rPr lang="en-US" dirty="0">
                <a:solidFill>
                  <a:srgbClr val="595959"/>
                </a:solidFill>
              </a:rPr>
              <a:t>Source: 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2"/>
              </a:rPr>
              <a:t>https://</a:t>
            </a:r>
            <a:r>
              <a:rPr lang="en-US" u="sng" dirty="0" err="1">
                <a:solidFill>
                  <a:schemeClr val="bg1">
                    <a:lumMod val="65000"/>
                  </a:schemeClr>
                </a:solidFill>
                <a:hlinkClick r:id="rId2"/>
              </a:rPr>
              <a:t>www.fda.gov</a:t>
            </a:r>
            <a:r>
              <a:rPr lang="en-US" u="sng" dirty="0">
                <a:solidFill>
                  <a:schemeClr val="bg1">
                    <a:lumMod val="65000"/>
                  </a:schemeClr>
                </a:solidFill>
                <a:hlinkClick r:id="rId2"/>
              </a:rPr>
              <a:t>/medical-devices/safety-communications/update-fda-warns-biotin-may-interfere-lab-tests-fda-safety-communication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066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VH Surveillan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3844</TotalTime>
  <Words>157</Words>
  <Application>Microsoft Macintosh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Calibri Light</vt:lpstr>
      <vt:lpstr>Office Theme</vt:lpstr>
      <vt:lpstr>Table 2-1. Interpretation of hepatitis a laboratory results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DVH_Guidance_for_VH_Surveillance_Table_2-1</dc:title>
  <dc:subject/>
  <dc:creator/>
  <cp:keywords/>
  <dc:description/>
  <cp:lastModifiedBy>BanyanComm7</cp:lastModifiedBy>
  <cp:revision>449</cp:revision>
  <dcterms:created xsi:type="dcterms:W3CDTF">2021-08-23T13:02:24Z</dcterms:created>
  <dcterms:modified xsi:type="dcterms:W3CDTF">2021-08-27T14:42:52Z</dcterms:modified>
  <cp:category/>
</cp:coreProperties>
</file>