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3"/>
  </p:notesMasterIdLst>
  <p:sldIdLst>
    <p:sldId id="260" r:id="rId2"/>
  </p:sldIdLst>
  <p:sldSz cx="12192000" cy="6858000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  <p:embeddedFont>
      <p:font typeface="Calibri Light" panose="020F0302020204030204" pitchFamily="34" charset="0"/>
      <p:regular r:id="rId8"/>
      <p: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E6D"/>
    <a:srgbClr val="595959"/>
    <a:srgbClr val="7979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127" autoAdjust="0"/>
    <p:restoredTop sz="89048" autoAdjust="0"/>
  </p:normalViewPr>
  <p:slideViewPr>
    <p:cSldViewPr snapToGrid="0" snapToObjects="1">
      <p:cViewPr>
        <p:scale>
          <a:sx n="65" d="100"/>
          <a:sy n="65" d="100"/>
        </p:scale>
        <p:origin x="352" y="1144"/>
      </p:cViewPr>
      <p:guideLst/>
    </p:cSldViewPr>
  </p:slideViewPr>
  <p:outlineViewPr>
    <p:cViewPr>
      <p:scale>
        <a:sx n="33" d="100"/>
        <a:sy n="33" d="100"/>
      </p:scale>
      <p:origin x="0" y="-5572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viewProps" Target="viewProps.xml"/><Relationship Id="rId5" Type="http://schemas.openxmlformats.org/officeDocument/2006/relationships/font" Target="fonts/font2.fntdata"/><Relationship Id="rId10" Type="http://schemas.openxmlformats.org/officeDocument/2006/relationships/presProps" Target="presProps.xml"/><Relationship Id="rId4" Type="http://schemas.openxmlformats.org/officeDocument/2006/relationships/font" Target="fonts/font1.fntdata"/><Relationship Id="rId9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D4E00B-FDD3-A84B-9604-6F0E67A00F3B}" type="datetimeFigureOut">
              <a:rPr lang="en-US" smtClean="0"/>
              <a:t>8/27/21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454C-70A6-484B-A18A-4A2F432C85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38509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78FB0C-793C-F448-A5DE-1ECE5F46AE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1600"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56D25A-C6C9-9141-9122-5CF26ED6EA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1" name="object 25">
            <a:extLst>
              <a:ext uri="{FF2B5EF4-FFF2-40B4-BE49-F238E27FC236}">
                <a16:creationId xmlns:a16="http://schemas.microsoft.com/office/drawing/2014/main" id="{B918C44A-D747-8747-A5A6-C93BD455FBA8}"/>
              </a:ext>
            </a:extLst>
          </p:cNvPr>
          <p:cNvSpPr/>
          <p:nvPr userDrawn="1"/>
        </p:nvSpPr>
        <p:spPr>
          <a:xfrm>
            <a:off x="8259954" y="559130"/>
            <a:ext cx="3176270" cy="0"/>
          </a:xfrm>
          <a:custGeom>
            <a:avLst/>
            <a:gdLst/>
            <a:ahLst/>
            <a:cxnLst/>
            <a:rect l="l" t="t" r="r" b="b"/>
            <a:pathLst>
              <a:path w="3176270">
                <a:moveTo>
                  <a:pt x="0" y="0"/>
                </a:moveTo>
                <a:lnTo>
                  <a:pt x="3175762" y="0"/>
                </a:lnTo>
              </a:path>
            </a:pathLst>
          </a:custGeom>
          <a:ln w="9525">
            <a:solidFill>
              <a:srgbClr val="005E6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4D061CB1-4803-B342-A614-439ACAD6B787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831850" y="5816499"/>
            <a:ext cx="10515600" cy="6768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79797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75197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6F0AA0-819D-A640-B022-012D3F6322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13791"/>
            <a:ext cx="10515600" cy="676897"/>
          </a:xfrm>
        </p:spPr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FB38B264-0DFB-CF40-B069-BD295FD1D0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5816499"/>
            <a:ext cx="10515600" cy="6768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79797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556132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11405F-5F40-7943-9AB0-2E38C961A8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1600"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523F74CA-E32A-6A47-966C-A4FF4BAB1F16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831850" y="5816499"/>
            <a:ext cx="10515600" cy="6768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79797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276446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91F1A7-221D-A243-A44A-F0459F933D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E1E6899-878F-4343-8BFB-B203B4F3D6CC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831850" y="5816499"/>
            <a:ext cx="10515600" cy="6768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79797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631057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1B10776D-39F1-F14E-8E1B-2E6D083E24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5816499"/>
            <a:ext cx="10515600" cy="6768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79797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675909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436BEDA-FD21-3743-B3E7-55A5D79342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905A86-7A52-C94F-8C94-766E7C864F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rgbClr val="79797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5DA3C077-2B43-5A4E-A027-44AB7D165F5F}" type="datetimeFigureOut">
              <a:rPr lang="en-US" smtClean="0"/>
              <a:pPr/>
              <a:t>8/27/21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96D62B-34D2-5343-AA45-5F364927B6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rgbClr val="79797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8CB29E-F359-4E44-84A9-50FD2ABBCA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rgbClr val="79797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30F1DBB4-7CC1-EB4B-A699-6A2257B427F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4" name="Picture 23" descr="VIRAL HEPATITIS SURVEILLANCE AND CASE MANAGEMENT">
            <a:extLst>
              <a:ext uri="{FF2B5EF4-FFF2-40B4-BE49-F238E27FC236}">
                <a16:creationId xmlns:a16="http://schemas.microsoft.com/office/drawing/2014/main" id="{CA1DF094-451F-43C7-9980-2F0E562D2D6E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9698900" y="357271"/>
            <a:ext cx="2130556" cy="385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972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4" r:id="rId4"/>
    <p:sldLayoutId id="2147483655" r:id="rId5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1600" b="1" i="0" kern="1200">
          <a:solidFill>
            <a:srgbClr val="005E6D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Logo" descr="VIRAL HEPATITIS SURVEILLANCE AND CASE MANAGEMENT">
            <a:extLst>
              <a:ext uri="{FF2B5EF4-FFF2-40B4-BE49-F238E27FC236}">
                <a16:creationId xmlns:a16="http://schemas.microsoft.com/office/drawing/2014/main" id="{3A9005C7-FD6A-5C42-825F-AA3C793F4E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98900" y="357271"/>
            <a:ext cx="2130556" cy="385573"/>
          </a:xfrm>
          <a:prstGeom prst="rect">
            <a:avLst/>
          </a:prstGeom>
        </p:spPr>
      </p:pic>
      <p:sp>
        <p:nvSpPr>
          <p:cNvPr id="2" name="Table 1-2 Title">
            <a:extLst>
              <a:ext uri="{FF2B5EF4-FFF2-40B4-BE49-F238E27FC236}">
                <a16:creationId xmlns:a16="http://schemas.microsoft.com/office/drawing/2014/main" id="{71A120C3-69C3-C141-8111-A86057D6B0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9666" y="1013791"/>
            <a:ext cx="7979967" cy="676897"/>
          </a:xfrm>
        </p:spPr>
        <p:txBody>
          <a:bodyPr>
            <a:normAutofit/>
          </a:bodyPr>
          <a:lstStyle/>
          <a:p>
            <a:r>
              <a:rPr lang="en-US" dirty="0"/>
              <a:t>Table 1-2. Viral hepatitis conditions with corresponding National Notifiable Diseases Surveillance System (NNDSS) event codes and national notification criteria</a:t>
            </a:r>
          </a:p>
        </p:txBody>
      </p:sp>
      <p:graphicFrame>
        <p:nvGraphicFramePr>
          <p:cNvPr id="6" name="Table 1-2">
            <a:extLst>
              <a:ext uri="{FF2B5EF4-FFF2-40B4-BE49-F238E27FC236}">
                <a16:creationId xmlns:a16="http://schemas.microsoft.com/office/drawing/2014/main" id="{94BB17E4-45DC-5F4B-8D6F-4AC0E1B549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6804829"/>
              </p:ext>
            </p:extLst>
          </p:nvPr>
        </p:nvGraphicFramePr>
        <p:xfrm>
          <a:off x="1856961" y="1690688"/>
          <a:ext cx="8478078" cy="3515994"/>
        </p:xfrm>
        <a:graphic>
          <a:graphicData uri="http://schemas.openxmlformats.org/drawingml/2006/table">
            <a:tbl>
              <a:tblPr firstRow="1" bandRow="1">
                <a:solidFill>
                  <a:srgbClr val="FFFFFF">
                    <a:alpha val="9804"/>
                  </a:srgbClr>
                </a:solidFill>
                <a:effectLst>
                  <a:outerShdw blurRad="184348" sx="102000" sy="102000" algn="ctr" rotWithShape="0">
                    <a:prstClr val="black">
                      <a:alpha val="10166"/>
                    </a:prstClr>
                  </a:outerShdw>
                </a:effectLst>
                <a:tableStyleId>{2D5ABB26-0587-4C30-8999-92F81FD0307C}</a:tableStyleId>
              </a:tblPr>
              <a:tblGrid>
                <a:gridCol w="28260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260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260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3147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760"/>
                        </a:spcBef>
                      </a:pPr>
                      <a:r>
                        <a:rPr sz="1400" b="1" i="0" spc="5" dirty="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Condition</a:t>
                      </a:r>
                      <a:endParaRPr sz="1400" b="1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R w="6350">
                      <a:solidFill>
                        <a:srgbClr val="FFFFFF"/>
                      </a:solidFill>
                      <a:prstDash val="solid"/>
                    </a:lnR>
                    <a:solidFill>
                      <a:srgbClr val="005E6D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111125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760"/>
                        </a:spcBef>
                      </a:pPr>
                      <a:r>
                        <a:rPr lang="en-US" sz="1400" b="1" i="0" kern="1200" spc="5" dirty="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NNDSS Event Code</a:t>
                      </a:r>
                      <a:endParaRPr sz="1400" b="1" i="0" kern="1200" spc="5" dirty="0">
                        <a:solidFill>
                          <a:srgbClr val="FFFFFF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solidFill>
                      <a:srgbClr val="005E6D"/>
                    </a:solidFill>
                  </a:tcPr>
                </a:tc>
                <a:tc>
                  <a:txBody>
                    <a:bodyPr/>
                    <a:lstStyle/>
                    <a:p>
                      <a:pPr marL="57150" algn="ctr">
                        <a:lnSpc>
                          <a:spcPct val="100000"/>
                        </a:lnSpc>
                        <a:spcBef>
                          <a:spcPts val="760"/>
                        </a:spcBef>
                      </a:pPr>
                      <a:r>
                        <a:rPr lang="en-US" sz="1400" b="1" i="0" spc="10" dirty="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National Notification Criteria</a:t>
                      </a:r>
                      <a:endParaRPr sz="1400" b="1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FFFFFF"/>
                      </a:solidFill>
                      <a:prstDash val="solid"/>
                    </a:lnL>
                    <a:solidFill>
                      <a:srgbClr val="005E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3836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530"/>
                        </a:spcBef>
                      </a:pPr>
                      <a:r>
                        <a:rPr lang="en-US" sz="11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Hepatitis</a:t>
                      </a:r>
                      <a:r>
                        <a:rPr lang="en-US" sz="1100" b="0" i="0" spc="-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1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A, acute</a:t>
                      </a:r>
                      <a:endParaRPr sz="110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R w="6350">
                      <a:solidFill>
                        <a:srgbClr val="005E6D"/>
                      </a:solidFill>
                      <a:prstDash val="solid"/>
                    </a:lnR>
                    <a:lnB w="6350">
                      <a:solidFill>
                        <a:srgbClr val="005E6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7150" lvl="0" algn="ctr">
                        <a:lnSpc>
                          <a:spcPct val="100000"/>
                        </a:lnSpc>
                        <a:spcBef>
                          <a:spcPts val="530"/>
                        </a:spcBef>
                      </a:pPr>
                      <a:r>
                        <a:rPr lang="en-US" sz="110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10110</a:t>
                      </a:r>
                      <a:endParaRPr sz="110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 anchorCtr="1">
                    <a:lnL w="6350">
                      <a:solidFill>
                        <a:srgbClr val="005E6D"/>
                      </a:solidFill>
                      <a:prstDash val="solid"/>
                    </a:lnL>
                    <a:lnR w="6350">
                      <a:solidFill>
                        <a:srgbClr val="005E6D"/>
                      </a:solidFill>
                      <a:prstDash val="solid"/>
                    </a:lnR>
                    <a:lnB w="6350">
                      <a:solidFill>
                        <a:srgbClr val="005E6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7150" algn="ctr">
                        <a:lnSpc>
                          <a:spcPct val="100000"/>
                        </a:lnSpc>
                        <a:spcBef>
                          <a:spcPts val="530"/>
                        </a:spcBef>
                      </a:pPr>
                      <a:r>
                        <a:rPr lang="en-US" sz="110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Yes</a:t>
                      </a:r>
                      <a:endParaRPr sz="110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 anchorCtr="1">
                    <a:lnL w="6350">
                      <a:solidFill>
                        <a:srgbClr val="005E6D"/>
                      </a:solidFill>
                      <a:prstDash val="solid"/>
                    </a:lnL>
                    <a:lnB w="6350">
                      <a:solidFill>
                        <a:srgbClr val="005E6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3836">
                <a:tc>
                  <a:txBody>
                    <a:bodyPr/>
                    <a:lstStyle/>
                    <a:p>
                      <a:pPr marL="91440" marR="223520">
                        <a:lnSpc>
                          <a:spcPts val="1000"/>
                        </a:lnSpc>
                        <a:spcBef>
                          <a:spcPts val="484"/>
                        </a:spcBef>
                      </a:pPr>
                      <a:r>
                        <a:rPr lang="en-US" sz="110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</a:t>
                      </a:r>
                      <a:r>
                        <a:rPr sz="11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epatitis</a:t>
                      </a:r>
                      <a:r>
                        <a:rPr sz="1100" b="0" i="0" spc="-4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1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</a:t>
                      </a:r>
                      <a:r>
                        <a:rPr lang="en-US" sz="11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acute</a:t>
                      </a:r>
                      <a:endParaRPr sz="110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R w="6350">
                      <a:solidFill>
                        <a:srgbClr val="005E6D"/>
                      </a:solidFill>
                      <a:prstDash val="solid"/>
                    </a:lnR>
                    <a:lnT w="6350">
                      <a:solidFill>
                        <a:srgbClr val="005E6D"/>
                      </a:solidFill>
                      <a:prstDash val="solid"/>
                    </a:lnT>
                    <a:lnB w="6350">
                      <a:solidFill>
                        <a:srgbClr val="005E6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7150" lvl="0" algn="ctr">
                        <a:lnSpc>
                          <a:spcPct val="100000"/>
                        </a:lnSpc>
                        <a:spcBef>
                          <a:spcPts val="885"/>
                        </a:spcBef>
                      </a:pPr>
                      <a:r>
                        <a:rPr lang="en-US" sz="110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10100</a:t>
                      </a:r>
                      <a:endParaRPr sz="110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 anchorCtr="1">
                    <a:lnL w="6350">
                      <a:solidFill>
                        <a:srgbClr val="005E6D"/>
                      </a:solidFill>
                      <a:prstDash val="solid"/>
                    </a:lnL>
                    <a:lnR w="6350">
                      <a:solidFill>
                        <a:srgbClr val="005E6D"/>
                      </a:solidFill>
                      <a:prstDash val="solid"/>
                    </a:lnR>
                    <a:lnT w="6350">
                      <a:solidFill>
                        <a:srgbClr val="005E6D"/>
                      </a:solidFill>
                      <a:prstDash val="solid"/>
                    </a:lnT>
                    <a:lnB w="6350">
                      <a:solidFill>
                        <a:srgbClr val="005E6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7150" algn="ctr">
                        <a:lnSpc>
                          <a:spcPct val="100000"/>
                        </a:lnSpc>
                        <a:spcBef>
                          <a:spcPts val="885"/>
                        </a:spcBef>
                      </a:pPr>
                      <a:r>
                        <a:rPr lang="en-US" sz="110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Yes</a:t>
                      </a:r>
                      <a:endParaRPr sz="110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 anchorCtr="1">
                    <a:lnL w="6350">
                      <a:solidFill>
                        <a:srgbClr val="005E6D"/>
                      </a:solidFill>
                      <a:prstDash val="solid"/>
                    </a:lnL>
                    <a:lnT w="6350">
                      <a:solidFill>
                        <a:srgbClr val="005E6D"/>
                      </a:solidFill>
                      <a:prstDash val="solid"/>
                    </a:lnT>
                    <a:lnB w="6350">
                      <a:solidFill>
                        <a:srgbClr val="005E6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3836">
                <a:tc>
                  <a:txBody>
                    <a:bodyPr/>
                    <a:lstStyle/>
                    <a:p>
                      <a:pPr marL="91440" marR="223520">
                        <a:lnSpc>
                          <a:spcPts val="1000"/>
                        </a:lnSpc>
                        <a:spcBef>
                          <a:spcPts val="484"/>
                        </a:spcBef>
                      </a:pPr>
                      <a:r>
                        <a:rPr lang="en-US" sz="110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Hepatitis B, perinatal</a:t>
                      </a:r>
                      <a:endParaRPr sz="110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R w="6350">
                      <a:solidFill>
                        <a:srgbClr val="005E6D"/>
                      </a:solidFill>
                      <a:prstDash val="solid"/>
                    </a:lnR>
                    <a:lnT w="6350">
                      <a:solidFill>
                        <a:srgbClr val="005E6D"/>
                      </a:solidFill>
                      <a:prstDash val="solid"/>
                    </a:lnT>
                    <a:lnB w="6350">
                      <a:solidFill>
                        <a:srgbClr val="005E6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14350" marR="459105" lvl="1" indent="0" algn="ctr" defTabSz="914400" rtl="0" eaLnBrk="1" fontAlgn="auto" latinLnBrk="0" hangingPunct="1">
                        <a:lnSpc>
                          <a:spcPts val="1000"/>
                        </a:lnSpc>
                        <a:spcBef>
                          <a:spcPts val="484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10104</a:t>
                      </a:r>
                    </a:p>
                  </a:txBody>
                  <a:tcPr marL="0" marR="0" marT="0" marB="0" anchor="ctr" anchorCtr="1">
                    <a:lnL w="6350">
                      <a:solidFill>
                        <a:srgbClr val="005E6D"/>
                      </a:solidFill>
                      <a:prstDash val="solid"/>
                    </a:lnL>
                    <a:lnR w="6350">
                      <a:solidFill>
                        <a:srgbClr val="005E6D"/>
                      </a:solidFill>
                      <a:prstDash val="solid"/>
                    </a:lnR>
                    <a:lnT w="6350">
                      <a:solidFill>
                        <a:srgbClr val="005E6D"/>
                      </a:solidFill>
                      <a:prstDash val="solid"/>
                    </a:lnT>
                    <a:lnB w="6350">
                      <a:solidFill>
                        <a:srgbClr val="005E6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7150" algn="ctr">
                        <a:lnSpc>
                          <a:spcPct val="100000"/>
                        </a:lnSpc>
                        <a:spcBef>
                          <a:spcPts val="885"/>
                        </a:spcBef>
                      </a:pPr>
                      <a:r>
                        <a:rPr lang="en-US" sz="110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Yes</a:t>
                      </a:r>
                      <a:endParaRPr sz="110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 anchorCtr="1">
                    <a:lnL w="6350">
                      <a:solidFill>
                        <a:srgbClr val="005E6D"/>
                      </a:solidFill>
                      <a:prstDash val="solid"/>
                    </a:lnL>
                    <a:lnT w="6350">
                      <a:solidFill>
                        <a:srgbClr val="005E6D"/>
                      </a:solidFill>
                      <a:prstDash val="solid"/>
                    </a:lnT>
                    <a:lnB w="6350">
                      <a:solidFill>
                        <a:srgbClr val="005E6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3836">
                <a:tc>
                  <a:txBody>
                    <a:bodyPr/>
                    <a:lstStyle/>
                    <a:p>
                      <a:pPr marL="91440" marR="223520">
                        <a:lnSpc>
                          <a:spcPts val="1000"/>
                        </a:lnSpc>
                        <a:spcBef>
                          <a:spcPts val="484"/>
                        </a:spcBef>
                      </a:pPr>
                      <a:r>
                        <a:rPr lang="en-US" sz="11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Hepatitis B, chronic</a:t>
                      </a:r>
                      <a:endParaRPr sz="110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R w="6350">
                      <a:solidFill>
                        <a:srgbClr val="005E6D"/>
                      </a:solidFill>
                      <a:prstDash val="solid"/>
                    </a:lnR>
                    <a:lnT w="6350">
                      <a:solidFill>
                        <a:srgbClr val="005E6D"/>
                      </a:solidFill>
                      <a:prstDash val="solid"/>
                    </a:lnT>
                    <a:lnB w="6350">
                      <a:solidFill>
                        <a:srgbClr val="005E6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7150" lvl="0" algn="ctr">
                        <a:lnSpc>
                          <a:spcPct val="100000"/>
                        </a:lnSpc>
                        <a:spcBef>
                          <a:spcPts val="885"/>
                        </a:spcBef>
                      </a:pPr>
                      <a:r>
                        <a:rPr lang="en-US" sz="110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10105</a:t>
                      </a:r>
                      <a:endParaRPr sz="110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 anchorCtr="1">
                    <a:lnL w="6350">
                      <a:solidFill>
                        <a:srgbClr val="005E6D"/>
                      </a:solidFill>
                      <a:prstDash val="solid"/>
                    </a:lnL>
                    <a:lnR w="6350">
                      <a:solidFill>
                        <a:srgbClr val="005E6D"/>
                      </a:solidFill>
                      <a:prstDash val="solid"/>
                    </a:lnR>
                    <a:lnT w="6350">
                      <a:solidFill>
                        <a:srgbClr val="005E6D"/>
                      </a:solidFill>
                      <a:prstDash val="solid"/>
                    </a:lnT>
                    <a:lnB w="6350">
                      <a:solidFill>
                        <a:srgbClr val="005E6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7150" algn="ctr">
                        <a:lnSpc>
                          <a:spcPct val="100000"/>
                        </a:lnSpc>
                        <a:spcBef>
                          <a:spcPts val="885"/>
                        </a:spcBef>
                      </a:pPr>
                      <a:r>
                        <a:rPr lang="en-US" sz="110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Yes</a:t>
                      </a:r>
                      <a:endParaRPr sz="110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 anchorCtr="1">
                    <a:lnL w="6350">
                      <a:solidFill>
                        <a:srgbClr val="005E6D"/>
                      </a:solidFill>
                      <a:prstDash val="solid"/>
                    </a:lnL>
                    <a:lnT w="6350">
                      <a:solidFill>
                        <a:srgbClr val="005E6D"/>
                      </a:solidFill>
                      <a:prstDash val="solid"/>
                    </a:lnT>
                    <a:lnB w="6350">
                      <a:solidFill>
                        <a:srgbClr val="005E6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3836">
                <a:tc>
                  <a:txBody>
                    <a:bodyPr/>
                    <a:lstStyle/>
                    <a:p>
                      <a:pPr marL="91440" marR="217804">
                        <a:lnSpc>
                          <a:spcPts val="1000"/>
                        </a:lnSpc>
                        <a:spcBef>
                          <a:spcPts val="484"/>
                        </a:spcBef>
                      </a:pPr>
                      <a:r>
                        <a:rPr lang="en-US" sz="110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</a:t>
                      </a:r>
                      <a:r>
                        <a:rPr sz="11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epatitis</a:t>
                      </a:r>
                      <a:r>
                        <a:rPr sz="1100" b="0" i="0" spc="-4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1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</a:t>
                      </a:r>
                      <a:r>
                        <a:rPr lang="en-US" sz="11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acute</a:t>
                      </a:r>
                      <a:endParaRPr sz="110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R w="6350">
                      <a:solidFill>
                        <a:srgbClr val="005E6D"/>
                      </a:solidFill>
                      <a:prstDash val="solid"/>
                    </a:lnR>
                    <a:lnT w="6350">
                      <a:solidFill>
                        <a:srgbClr val="005E6D"/>
                      </a:solidFill>
                      <a:prstDash val="solid"/>
                    </a:lnT>
                    <a:lnB w="6350">
                      <a:solidFill>
                        <a:srgbClr val="005E6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14350" marR="459105" lvl="1" algn="ctr">
                        <a:lnSpc>
                          <a:spcPts val="1000"/>
                        </a:lnSpc>
                        <a:spcBef>
                          <a:spcPts val="484"/>
                        </a:spcBef>
                      </a:pPr>
                      <a:r>
                        <a:rPr lang="en-US" sz="11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10101</a:t>
                      </a:r>
                      <a:endParaRPr sz="110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 anchorCtr="1">
                    <a:lnL w="6350">
                      <a:solidFill>
                        <a:srgbClr val="005E6D"/>
                      </a:solidFill>
                      <a:prstDash val="solid"/>
                    </a:lnL>
                    <a:lnR w="6350">
                      <a:solidFill>
                        <a:srgbClr val="005E6D"/>
                      </a:solidFill>
                      <a:prstDash val="solid"/>
                    </a:lnR>
                    <a:lnT w="6350">
                      <a:solidFill>
                        <a:srgbClr val="005E6D"/>
                      </a:solidFill>
                      <a:prstDash val="solid"/>
                    </a:lnT>
                    <a:lnB w="6350">
                      <a:solidFill>
                        <a:srgbClr val="005E6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7150" marR="244475" lvl="0" algn="ctr">
                        <a:lnSpc>
                          <a:spcPts val="1000"/>
                        </a:lnSpc>
                        <a:spcBef>
                          <a:spcPts val="484"/>
                        </a:spcBef>
                      </a:pPr>
                      <a:r>
                        <a:rPr lang="en-US" sz="11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Yes</a:t>
                      </a:r>
                      <a:endParaRPr sz="110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 anchorCtr="1">
                    <a:lnL w="6350">
                      <a:solidFill>
                        <a:srgbClr val="005E6D"/>
                      </a:solidFill>
                      <a:prstDash val="solid"/>
                    </a:lnL>
                    <a:lnT w="6350">
                      <a:solidFill>
                        <a:srgbClr val="005E6D"/>
                      </a:solidFill>
                      <a:prstDash val="solid"/>
                    </a:lnT>
                    <a:lnB w="6350">
                      <a:solidFill>
                        <a:srgbClr val="005E6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3836">
                <a:tc>
                  <a:txBody>
                    <a:bodyPr/>
                    <a:lstStyle/>
                    <a:p>
                      <a:pPr marL="91440" marR="217804">
                        <a:lnSpc>
                          <a:spcPts val="1000"/>
                        </a:lnSpc>
                        <a:spcBef>
                          <a:spcPts val="484"/>
                        </a:spcBef>
                      </a:pPr>
                      <a:r>
                        <a:rPr lang="en-US" sz="110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Hepatitis C, perinatal</a:t>
                      </a:r>
                      <a:endParaRPr sz="110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R w="6350">
                      <a:solidFill>
                        <a:srgbClr val="005E6D"/>
                      </a:solidFill>
                      <a:prstDash val="solid"/>
                    </a:lnR>
                    <a:lnT w="6350">
                      <a:solidFill>
                        <a:srgbClr val="005E6D"/>
                      </a:solidFill>
                      <a:prstDash val="solid"/>
                    </a:lnT>
                    <a:lnB w="6350">
                      <a:solidFill>
                        <a:srgbClr val="005E6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14350" marR="459105" lvl="1" algn="ctr">
                        <a:lnSpc>
                          <a:spcPts val="1000"/>
                        </a:lnSpc>
                        <a:spcBef>
                          <a:spcPts val="484"/>
                        </a:spcBef>
                      </a:pPr>
                      <a:r>
                        <a:rPr lang="en-US" sz="11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50248</a:t>
                      </a:r>
                      <a:endParaRPr sz="110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 anchorCtr="1">
                    <a:lnL w="6350">
                      <a:solidFill>
                        <a:srgbClr val="005E6D"/>
                      </a:solidFill>
                      <a:prstDash val="solid"/>
                    </a:lnL>
                    <a:lnR w="6350">
                      <a:solidFill>
                        <a:srgbClr val="005E6D"/>
                      </a:solidFill>
                      <a:prstDash val="solid"/>
                    </a:lnR>
                    <a:lnT w="6350">
                      <a:solidFill>
                        <a:srgbClr val="005E6D"/>
                      </a:solidFill>
                      <a:prstDash val="solid"/>
                    </a:lnT>
                    <a:lnB w="6350">
                      <a:solidFill>
                        <a:srgbClr val="005E6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7150" marR="244475" lvl="0" algn="ctr">
                        <a:lnSpc>
                          <a:spcPts val="1000"/>
                        </a:lnSpc>
                        <a:spcBef>
                          <a:spcPts val="484"/>
                        </a:spcBef>
                      </a:pPr>
                      <a:r>
                        <a:rPr lang="en-US" sz="11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Yes</a:t>
                      </a:r>
                      <a:endParaRPr sz="110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 anchorCtr="1">
                    <a:lnL w="6350">
                      <a:solidFill>
                        <a:srgbClr val="005E6D"/>
                      </a:solidFill>
                      <a:prstDash val="solid"/>
                    </a:lnL>
                    <a:lnT w="6350">
                      <a:solidFill>
                        <a:srgbClr val="005E6D"/>
                      </a:solidFill>
                      <a:prstDash val="solid"/>
                    </a:lnT>
                    <a:lnB w="6350">
                      <a:solidFill>
                        <a:srgbClr val="005E6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3836">
                <a:tc>
                  <a:txBody>
                    <a:bodyPr/>
                    <a:lstStyle/>
                    <a:p>
                      <a:pPr marL="91440" marR="217804">
                        <a:lnSpc>
                          <a:spcPts val="1000"/>
                        </a:lnSpc>
                        <a:spcBef>
                          <a:spcPts val="484"/>
                        </a:spcBef>
                      </a:pPr>
                      <a:r>
                        <a:rPr lang="en-US" sz="11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Hepatitis C, chronic</a:t>
                      </a:r>
                      <a:endParaRPr sz="110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R w="6350">
                      <a:solidFill>
                        <a:srgbClr val="005E6D"/>
                      </a:solidFill>
                      <a:prstDash val="solid"/>
                    </a:lnR>
                    <a:lnT w="6350">
                      <a:solidFill>
                        <a:srgbClr val="005E6D"/>
                      </a:solidFill>
                      <a:prstDash val="solid"/>
                    </a:lnT>
                    <a:lnB w="6350" cap="flat" cmpd="sng" algn="ctr">
                      <a:solidFill>
                        <a:srgbClr val="005E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7150" lvl="0" algn="ctr">
                        <a:lnSpc>
                          <a:spcPct val="100000"/>
                        </a:lnSpc>
                        <a:spcBef>
                          <a:spcPts val="885"/>
                        </a:spcBef>
                      </a:pPr>
                      <a:r>
                        <a:rPr lang="en-US" sz="110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10106</a:t>
                      </a:r>
                      <a:endParaRPr sz="110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 anchorCtr="1">
                    <a:lnL w="6350">
                      <a:solidFill>
                        <a:srgbClr val="005E6D"/>
                      </a:solidFill>
                      <a:prstDash val="solid"/>
                    </a:lnL>
                    <a:lnR w="6350">
                      <a:solidFill>
                        <a:srgbClr val="005E6D"/>
                      </a:solidFill>
                      <a:prstDash val="solid"/>
                    </a:lnR>
                    <a:lnT w="6350">
                      <a:solidFill>
                        <a:srgbClr val="005E6D"/>
                      </a:solidFill>
                      <a:prstDash val="solid"/>
                    </a:lnT>
                    <a:lnB w="6350" cap="flat" cmpd="sng" algn="ctr">
                      <a:solidFill>
                        <a:srgbClr val="005E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7150" algn="ctr">
                        <a:lnSpc>
                          <a:spcPct val="100000"/>
                        </a:lnSpc>
                        <a:spcBef>
                          <a:spcPts val="885"/>
                        </a:spcBef>
                      </a:pPr>
                      <a:r>
                        <a:rPr lang="en-US" sz="110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Yes</a:t>
                      </a:r>
                      <a:endParaRPr sz="110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 anchorCtr="1">
                    <a:lnL w="6350">
                      <a:solidFill>
                        <a:srgbClr val="005E6D"/>
                      </a:solidFill>
                      <a:prstDash val="solid"/>
                    </a:lnL>
                    <a:lnT w="6350">
                      <a:solidFill>
                        <a:srgbClr val="005E6D"/>
                      </a:solidFill>
                      <a:prstDash val="solid"/>
                    </a:lnT>
                    <a:lnB w="6350" cap="flat" cmpd="sng" algn="ctr">
                      <a:solidFill>
                        <a:srgbClr val="005E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3836">
                <a:tc>
                  <a:txBody>
                    <a:bodyPr/>
                    <a:lstStyle/>
                    <a:p>
                      <a:pPr marL="91440" marR="217804">
                        <a:lnSpc>
                          <a:spcPts val="1000"/>
                        </a:lnSpc>
                        <a:spcBef>
                          <a:spcPts val="484"/>
                        </a:spcBef>
                      </a:pPr>
                      <a:r>
                        <a:rPr lang="en-US" sz="1100" b="0" i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Hepatitis D, acute*</a:t>
                      </a:r>
                      <a:endParaRPr sz="110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R w="6350" cap="flat" cmpd="sng" algn="ctr">
                      <a:solidFill>
                        <a:srgbClr val="005E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5E6D"/>
                      </a:solidFill>
                      <a:prstDash val="solid"/>
                    </a:lnT>
                    <a:lnB w="6350" cap="flat" cmpd="sng" algn="ctr">
                      <a:solidFill>
                        <a:srgbClr val="005E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7150" lvl="0" algn="ctr">
                        <a:lnSpc>
                          <a:spcPct val="100000"/>
                        </a:lnSpc>
                        <a:spcBef>
                          <a:spcPts val="885"/>
                        </a:spcBef>
                      </a:pPr>
                      <a:r>
                        <a:rPr lang="en-US" sz="1100" b="0" i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10102</a:t>
                      </a:r>
                      <a:endParaRPr sz="110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rgbClr val="005E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5E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5E6D"/>
                      </a:solidFill>
                      <a:prstDash val="solid"/>
                    </a:lnT>
                    <a:lnB w="6350" cap="flat" cmpd="sng" algn="ctr">
                      <a:solidFill>
                        <a:srgbClr val="005E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7150" algn="ctr">
                        <a:lnSpc>
                          <a:spcPct val="100000"/>
                        </a:lnSpc>
                        <a:spcBef>
                          <a:spcPts val="885"/>
                        </a:spcBef>
                      </a:pPr>
                      <a:r>
                        <a:rPr lang="en-US" sz="1100" b="0" i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No</a:t>
                      </a:r>
                      <a:endParaRPr sz="110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rgbClr val="005E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>
                      <a:solidFill>
                        <a:srgbClr val="005E6D"/>
                      </a:solidFill>
                      <a:prstDash val="solid"/>
                    </a:lnT>
                    <a:lnB w="6350" cap="flat" cmpd="sng" algn="ctr">
                      <a:solidFill>
                        <a:srgbClr val="005E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3325299"/>
                  </a:ext>
                </a:extLst>
              </a:tr>
              <a:tr h="353836">
                <a:tc>
                  <a:txBody>
                    <a:bodyPr/>
                    <a:lstStyle/>
                    <a:p>
                      <a:pPr marL="91440" marR="217804">
                        <a:lnSpc>
                          <a:spcPts val="1000"/>
                        </a:lnSpc>
                        <a:spcBef>
                          <a:spcPts val="484"/>
                        </a:spcBef>
                      </a:pPr>
                      <a:r>
                        <a:rPr lang="en-US" sz="1100" b="0" i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Hepatitis E, acute</a:t>
                      </a:r>
                      <a:endParaRPr sz="110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R w="6350" cap="flat" cmpd="sng" algn="ctr">
                      <a:solidFill>
                        <a:srgbClr val="005E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5E6D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7150" lvl="0" algn="ctr">
                        <a:lnSpc>
                          <a:spcPct val="100000"/>
                        </a:lnSpc>
                        <a:spcBef>
                          <a:spcPts val="885"/>
                        </a:spcBef>
                      </a:pPr>
                      <a:r>
                        <a:rPr lang="en-US" sz="1100" b="0" i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10103</a:t>
                      </a:r>
                      <a:endParaRPr sz="110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rgbClr val="005E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5E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5E6D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7150" algn="ctr">
                        <a:lnSpc>
                          <a:spcPct val="100000"/>
                        </a:lnSpc>
                        <a:spcBef>
                          <a:spcPts val="885"/>
                        </a:spcBef>
                      </a:pPr>
                      <a:r>
                        <a:rPr lang="en-US" sz="1100" b="0" i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No</a:t>
                      </a:r>
                      <a:endParaRPr sz="110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rgbClr val="005E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>
                      <a:solidFill>
                        <a:srgbClr val="005E6D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2915964"/>
                  </a:ext>
                </a:extLst>
              </a:tr>
            </a:tbl>
          </a:graphicData>
        </a:graphic>
      </p:graphicFrame>
      <p:sp>
        <p:nvSpPr>
          <p:cNvPr id="3" name="Table 1-2 Footnotes">
            <a:extLst>
              <a:ext uri="{FF2B5EF4-FFF2-40B4-BE49-F238E27FC236}">
                <a16:creationId xmlns:a16="http://schemas.microsoft.com/office/drawing/2014/main" id="{E85536ED-9751-B14D-BD88-327FD282CA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59407" y="5432025"/>
            <a:ext cx="6766222" cy="472468"/>
          </a:xfrm>
        </p:spPr>
        <p:txBody>
          <a:bodyPr/>
          <a:lstStyle/>
          <a:p>
            <a:r>
              <a:rPr lang="en-US" dirty="0">
                <a:solidFill>
                  <a:srgbClr val="595959"/>
                </a:solidFill>
              </a:rPr>
              <a:t>*Hepatitis D is considered a coinfection or superinfection that can only occur in the presence of hepatitis B virus infection.</a:t>
            </a:r>
          </a:p>
        </p:txBody>
      </p:sp>
    </p:spTree>
    <p:extLst>
      <p:ext uri="{BB962C8B-B14F-4D97-AF65-F5344CB8AC3E}">
        <p14:creationId xmlns:p14="http://schemas.microsoft.com/office/powerpoint/2010/main" val="21849933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DVH Surveillan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3845</TotalTime>
  <Words>110</Words>
  <Application>Microsoft Macintosh PowerPoint</Application>
  <PresentationFormat>Widescreen</PresentationFormat>
  <Paragraphs>32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Arial</vt:lpstr>
      <vt:lpstr>Calibri Light</vt:lpstr>
      <vt:lpstr>Office Theme</vt:lpstr>
      <vt:lpstr>Table 1-2. Viral hepatitis conditions with corresponding National Notifiable Diseases Surveillance System (NNDSS) event codes and national notification criteria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DVH_Guidance_for_VH_Surveillance_Table_1-2</dc:title>
  <dc:subject/>
  <dc:creator/>
  <cp:keywords/>
  <dc:description/>
  <cp:lastModifiedBy>BanyanComm7</cp:lastModifiedBy>
  <cp:revision>451</cp:revision>
  <dcterms:created xsi:type="dcterms:W3CDTF">2021-08-23T13:02:24Z</dcterms:created>
  <dcterms:modified xsi:type="dcterms:W3CDTF">2021-08-27T14:37:31Z</dcterms:modified>
  <cp:category/>
</cp:coreProperties>
</file>